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jpg" ContentType="image/jp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243064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243064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243064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95203" y="6095328"/>
            <a:ext cx="219710" cy="316865"/>
          </a:xfrm>
          <a:custGeom>
            <a:avLst/>
            <a:gdLst/>
            <a:ahLst/>
            <a:cxnLst/>
            <a:rect l="l" t="t" r="r" b="b"/>
            <a:pathLst>
              <a:path w="219709" h="316864">
                <a:moveTo>
                  <a:pt x="169130" y="0"/>
                </a:moveTo>
                <a:lnTo>
                  <a:pt x="0" y="98184"/>
                </a:lnTo>
                <a:lnTo>
                  <a:pt x="0" y="218437"/>
                </a:lnTo>
                <a:lnTo>
                  <a:pt x="169131" y="316622"/>
                </a:lnTo>
                <a:lnTo>
                  <a:pt x="219691" y="287350"/>
                </a:lnTo>
                <a:lnTo>
                  <a:pt x="54139" y="190966"/>
                </a:lnTo>
                <a:lnTo>
                  <a:pt x="50560" y="188709"/>
                </a:lnTo>
                <a:lnTo>
                  <a:pt x="50560" y="127907"/>
                </a:lnTo>
                <a:lnTo>
                  <a:pt x="54139" y="125656"/>
                </a:lnTo>
                <a:lnTo>
                  <a:pt x="165105" y="61252"/>
                </a:lnTo>
                <a:lnTo>
                  <a:pt x="169130" y="59000"/>
                </a:lnTo>
                <a:lnTo>
                  <a:pt x="172709" y="61252"/>
                </a:lnTo>
                <a:lnTo>
                  <a:pt x="205819" y="80168"/>
                </a:lnTo>
                <a:lnTo>
                  <a:pt x="205819" y="21618"/>
                </a:lnTo>
                <a:lnTo>
                  <a:pt x="169130" y="0"/>
                </a:lnTo>
                <a:close/>
              </a:path>
            </a:pathLst>
          </a:custGeom>
          <a:solidFill>
            <a:srgbClr val="F581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10460976" y="6087217"/>
            <a:ext cx="273050" cy="287020"/>
          </a:xfrm>
          <a:custGeom>
            <a:avLst/>
            <a:gdLst/>
            <a:ahLst/>
            <a:cxnLst/>
            <a:rect l="l" t="t" r="r" b="b"/>
            <a:pathLst>
              <a:path w="273050" h="287020">
                <a:moveTo>
                  <a:pt x="221927" y="0"/>
                </a:moveTo>
                <a:lnTo>
                  <a:pt x="221927" y="196819"/>
                </a:lnTo>
                <a:lnTo>
                  <a:pt x="217902" y="199077"/>
                </a:lnTo>
                <a:lnTo>
                  <a:pt x="173156" y="225197"/>
                </a:lnTo>
                <a:lnTo>
                  <a:pt x="169578" y="227448"/>
                </a:lnTo>
                <a:lnTo>
                  <a:pt x="54585" y="160793"/>
                </a:lnTo>
                <a:lnTo>
                  <a:pt x="51007" y="158536"/>
                </a:lnTo>
                <a:lnTo>
                  <a:pt x="51007" y="115750"/>
                </a:lnTo>
                <a:lnTo>
                  <a:pt x="0" y="145028"/>
                </a:lnTo>
                <a:lnTo>
                  <a:pt x="0" y="187814"/>
                </a:lnTo>
                <a:lnTo>
                  <a:pt x="169578" y="286449"/>
                </a:lnTo>
                <a:lnTo>
                  <a:pt x="272488" y="226548"/>
                </a:lnTo>
                <a:lnTo>
                  <a:pt x="272487" y="29728"/>
                </a:lnTo>
                <a:lnTo>
                  <a:pt x="221927" y="0"/>
                </a:lnTo>
                <a:close/>
              </a:path>
            </a:pathLst>
          </a:custGeom>
          <a:solidFill>
            <a:srgbClr val="52C4A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10395203" y="6018761"/>
            <a:ext cx="272415" cy="278130"/>
          </a:xfrm>
          <a:custGeom>
            <a:avLst/>
            <a:gdLst/>
            <a:ahLst/>
            <a:cxnLst/>
            <a:rect l="l" t="t" r="r" b="b"/>
            <a:pathLst>
              <a:path w="272415" h="278129">
                <a:moveTo>
                  <a:pt x="270481" y="58550"/>
                </a:moveTo>
                <a:lnTo>
                  <a:pt x="169130" y="58550"/>
                </a:lnTo>
                <a:lnTo>
                  <a:pt x="173156" y="60801"/>
                </a:lnTo>
                <a:lnTo>
                  <a:pt x="217454" y="86922"/>
                </a:lnTo>
                <a:lnTo>
                  <a:pt x="221480" y="89173"/>
                </a:lnTo>
                <a:lnTo>
                  <a:pt x="221480" y="226992"/>
                </a:lnTo>
                <a:lnTo>
                  <a:pt x="184791" y="248166"/>
                </a:lnTo>
                <a:lnTo>
                  <a:pt x="235352" y="277889"/>
                </a:lnTo>
                <a:lnTo>
                  <a:pt x="272040" y="256271"/>
                </a:lnTo>
                <a:lnTo>
                  <a:pt x="272040" y="59451"/>
                </a:lnTo>
                <a:lnTo>
                  <a:pt x="270481" y="58550"/>
                </a:lnTo>
                <a:close/>
              </a:path>
              <a:path w="272415" h="278129">
                <a:moveTo>
                  <a:pt x="169130" y="0"/>
                </a:moveTo>
                <a:lnTo>
                  <a:pt x="0" y="98184"/>
                </a:lnTo>
                <a:lnTo>
                  <a:pt x="0" y="156735"/>
                </a:lnTo>
                <a:lnTo>
                  <a:pt x="165105" y="60801"/>
                </a:lnTo>
                <a:lnTo>
                  <a:pt x="169130" y="58550"/>
                </a:lnTo>
                <a:lnTo>
                  <a:pt x="270481" y="58550"/>
                </a:lnTo>
                <a:lnTo>
                  <a:pt x="169130" y="0"/>
                </a:lnTo>
                <a:close/>
              </a:path>
            </a:pathLst>
          </a:custGeom>
          <a:solidFill>
            <a:srgbClr val="6468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10796555" y="6124600"/>
            <a:ext cx="867129" cy="1918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10733465" y="6411951"/>
            <a:ext cx="930910" cy="0"/>
          </a:xfrm>
          <a:custGeom>
            <a:avLst/>
            <a:gdLst/>
            <a:ahLst/>
            <a:cxnLst/>
            <a:rect l="l" t="t" r="r" b="b"/>
            <a:pathLst>
              <a:path w="930909" h="0">
                <a:moveTo>
                  <a:pt x="0" y="0"/>
                </a:moveTo>
                <a:lnTo>
                  <a:pt x="930697" y="0"/>
                </a:lnTo>
              </a:path>
            </a:pathLst>
          </a:custGeom>
          <a:ln w="5403">
            <a:solidFill>
              <a:srgbClr val="52C4A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10848010" y="6499330"/>
            <a:ext cx="760212" cy="8512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380" y="6745605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 h="0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9050">
            <a:solidFill>
              <a:srgbClr val="57585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0" y="0"/>
            <a:ext cx="12189460" cy="92710"/>
          </a:xfrm>
          <a:custGeom>
            <a:avLst/>
            <a:gdLst/>
            <a:ahLst/>
            <a:cxnLst/>
            <a:rect l="l" t="t" r="r" b="b"/>
            <a:pathLst>
              <a:path w="12189460" h="92710">
                <a:moveTo>
                  <a:pt x="12188952" y="0"/>
                </a:moveTo>
                <a:lnTo>
                  <a:pt x="0" y="0"/>
                </a:lnTo>
                <a:lnTo>
                  <a:pt x="0" y="92201"/>
                </a:lnTo>
                <a:lnTo>
                  <a:pt x="12188952" y="92201"/>
                </a:lnTo>
                <a:lnTo>
                  <a:pt x="12188952" y="0"/>
                </a:lnTo>
                <a:close/>
              </a:path>
            </a:pathLst>
          </a:custGeom>
          <a:solidFill>
            <a:srgbClr val="5758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0" y="92202"/>
            <a:ext cx="12189460" cy="35560"/>
          </a:xfrm>
          <a:custGeom>
            <a:avLst/>
            <a:gdLst/>
            <a:ahLst/>
            <a:cxnLst/>
            <a:rect l="l" t="t" r="r" b="b"/>
            <a:pathLst>
              <a:path w="12189460" h="35560">
                <a:moveTo>
                  <a:pt x="0" y="35051"/>
                </a:moveTo>
                <a:lnTo>
                  <a:pt x="12188952" y="35051"/>
                </a:lnTo>
                <a:lnTo>
                  <a:pt x="12188952" y="0"/>
                </a:lnTo>
                <a:lnTo>
                  <a:pt x="0" y="0"/>
                </a:lnTo>
                <a:lnTo>
                  <a:pt x="0" y="35051"/>
                </a:lnTo>
                <a:close/>
              </a:path>
            </a:pathLst>
          </a:custGeom>
          <a:solidFill>
            <a:srgbClr val="2DC4B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49114" y="3097784"/>
            <a:ext cx="2493771" cy="63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243064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0869" y="2697225"/>
            <a:ext cx="10970260" cy="189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5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1875" y="5946352"/>
            <a:ext cx="290830" cy="418465"/>
          </a:xfrm>
          <a:custGeom>
            <a:avLst/>
            <a:gdLst/>
            <a:ahLst/>
            <a:cxnLst/>
            <a:rect l="l" t="t" r="r" b="b"/>
            <a:pathLst>
              <a:path w="290830" h="418464">
                <a:moveTo>
                  <a:pt x="223483" y="0"/>
                </a:moveTo>
                <a:lnTo>
                  <a:pt x="0" y="129708"/>
                </a:lnTo>
                <a:lnTo>
                  <a:pt x="0" y="288570"/>
                </a:lnTo>
                <a:lnTo>
                  <a:pt x="223484" y="418279"/>
                </a:lnTo>
                <a:lnTo>
                  <a:pt x="290292" y="379608"/>
                </a:lnTo>
                <a:lnTo>
                  <a:pt x="71538" y="252279"/>
                </a:lnTo>
                <a:lnTo>
                  <a:pt x="66808" y="249297"/>
                </a:lnTo>
                <a:lnTo>
                  <a:pt x="66808" y="168973"/>
                </a:lnTo>
                <a:lnTo>
                  <a:pt x="71538" y="165999"/>
                </a:lnTo>
                <a:lnTo>
                  <a:pt x="218164" y="80918"/>
                </a:lnTo>
                <a:lnTo>
                  <a:pt x="223483" y="77944"/>
                </a:lnTo>
                <a:lnTo>
                  <a:pt x="228212" y="80918"/>
                </a:lnTo>
                <a:lnTo>
                  <a:pt x="271963" y="105908"/>
                </a:lnTo>
                <a:lnTo>
                  <a:pt x="271963" y="28558"/>
                </a:lnTo>
                <a:lnTo>
                  <a:pt x="223483" y="0"/>
                </a:lnTo>
                <a:close/>
              </a:path>
            </a:pathLst>
          </a:custGeom>
          <a:solidFill>
            <a:srgbClr val="F581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18787" y="5935637"/>
            <a:ext cx="360680" cy="378460"/>
          </a:xfrm>
          <a:custGeom>
            <a:avLst/>
            <a:gdLst/>
            <a:ahLst/>
            <a:cxnLst/>
            <a:rect l="l" t="t" r="r" b="b"/>
            <a:pathLst>
              <a:path w="360680" h="378460">
                <a:moveTo>
                  <a:pt x="293247" y="0"/>
                </a:moveTo>
                <a:lnTo>
                  <a:pt x="293247" y="260011"/>
                </a:lnTo>
                <a:lnTo>
                  <a:pt x="287928" y="262993"/>
                </a:lnTo>
                <a:lnTo>
                  <a:pt x="228803" y="297500"/>
                </a:lnTo>
                <a:lnTo>
                  <a:pt x="224075" y="300474"/>
                </a:lnTo>
                <a:lnTo>
                  <a:pt x="72127" y="212418"/>
                </a:lnTo>
                <a:lnTo>
                  <a:pt x="67399" y="209437"/>
                </a:lnTo>
                <a:lnTo>
                  <a:pt x="67399" y="152914"/>
                </a:lnTo>
                <a:lnTo>
                  <a:pt x="0" y="191592"/>
                </a:lnTo>
                <a:lnTo>
                  <a:pt x="0" y="248115"/>
                </a:lnTo>
                <a:lnTo>
                  <a:pt x="224075" y="378418"/>
                </a:lnTo>
                <a:lnTo>
                  <a:pt x="360056" y="299285"/>
                </a:lnTo>
                <a:lnTo>
                  <a:pt x="360056" y="39273"/>
                </a:lnTo>
                <a:lnTo>
                  <a:pt x="293247" y="0"/>
                </a:lnTo>
                <a:close/>
              </a:path>
            </a:pathLst>
          </a:custGeom>
          <a:solidFill>
            <a:srgbClr val="52C4A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1875" y="5845202"/>
            <a:ext cx="360045" cy="367665"/>
          </a:xfrm>
          <a:custGeom>
            <a:avLst/>
            <a:gdLst/>
            <a:ahLst/>
            <a:cxnLst/>
            <a:rect l="l" t="t" r="r" b="b"/>
            <a:pathLst>
              <a:path w="360044" h="367664">
                <a:moveTo>
                  <a:pt x="357405" y="77349"/>
                </a:moveTo>
                <a:lnTo>
                  <a:pt x="223483" y="77349"/>
                </a:lnTo>
                <a:lnTo>
                  <a:pt x="228803" y="80323"/>
                </a:lnTo>
                <a:lnTo>
                  <a:pt x="287337" y="114830"/>
                </a:lnTo>
                <a:lnTo>
                  <a:pt x="292656" y="117804"/>
                </a:lnTo>
                <a:lnTo>
                  <a:pt x="292656" y="299872"/>
                </a:lnTo>
                <a:lnTo>
                  <a:pt x="244177" y="327844"/>
                </a:lnTo>
                <a:lnTo>
                  <a:pt x="310986" y="367109"/>
                </a:lnTo>
                <a:lnTo>
                  <a:pt x="359465" y="338550"/>
                </a:lnTo>
                <a:lnTo>
                  <a:pt x="359465" y="78538"/>
                </a:lnTo>
                <a:lnTo>
                  <a:pt x="357405" y="77349"/>
                </a:lnTo>
                <a:close/>
              </a:path>
              <a:path w="360044" h="367664">
                <a:moveTo>
                  <a:pt x="223483" y="0"/>
                </a:moveTo>
                <a:lnTo>
                  <a:pt x="0" y="129708"/>
                </a:lnTo>
                <a:lnTo>
                  <a:pt x="0" y="207057"/>
                </a:lnTo>
                <a:lnTo>
                  <a:pt x="218164" y="80323"/>
                </a:lnTo>
                <a:lnTo>
                  <a:pt x="223483" y="77349"/>
                </a:lnTo>
                <a:lnTo>
                  <a:pt x="357405" y="77349"/>
                </a:lnTo>
                <a:lnTo>
                  <a:pt x="223483" y="0"/>
                </a:lnTo>
                <a:close/>
              </a:path>
            </a:pathLst>
          </a:custGeom>
          <a:solidFill>
            <a:srgbClr val="6468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62209" y="5985023"/>
            <a:ext cx="1145796" cy="2534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78843" y="6364631"/>
            <a:ext cx="1229995" cy="0"/>
          </a:xfrm>
          <a:custGeom>
            <a:avLst/>
            <a:gdLst/>
            <a:ahLst/>
            <a:cxnLst/>
            <a:rect l="l" t="t" r="r" b="b"/>
            <a:pathLst>
              <a:path w="1229995" h="0">
                <a:moveTo>
                  <a:pt x="0" y="0"/>
                </a:moveTo>
                <a:lnTo>
                  <a:pt x="1229792" y="0"/>
                </a:lnTo>
              </a:path>
            </a:pathLst>
          </a:custGeom>
          <a:ln w="7137">
            <a:solidFill>
              <a:srgbClr val="52C4A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30200" y="6480064"/>
            <a:ext cx="1004519" cy="1124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890009" y="1066800"/>
            <a:ext cx="4408932" cy="50924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827514" y="0"/>
            <a:ext cx="2361437" cy="68579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783137" y="2031"/>
            <a:ext cx="1245235" cy="6856095"/>
          </a:xfrm>
          <a:custGeom>
            <a:avLst/>
            <a:gdLst/>
            <a:ahLst/>
            <a:cxnLst/>
            <a:rect l="l" t="t" r="r" b="b"/>
            <a:pathLst>
              <a:path w="1245234" h="6856095">
                <a:moveTo>
                  <a:pt x="1245034" y="0"/>
                </a:moveTo>
                <a:lnTo>
                  <a:pt x="1194107" y="1904"/>
                </a:lnTo>
                <a:lnTo>
                  <a:pt x="0" y="6855968"/>
                </a:lnTo>
                <a:lnTo>
                  <a:pt x="49757" y="6855968"/>
                </a:lnTo>
                <a:lnTo>
                  <a:pt x="53393" y="6855120"/>
                </a:lnTo>
                <a:lnTo>
                  <a:pt x="1245034" y="0"/>
                </a:lnTo>
                <a:close/>
              </a:path>
            </a:pathLst>
          </a:custGeom>
          <a:solidFill>
            <a:srgbClr val="3CBDB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45413" y="2129536"/>
            <a:ext cx="7818755" cy="12446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000" spc="-15" b="1">
                <a:solidFill>
                  <a:srgbClr val="5E5E5E"/>
                </a:solidFill>
                <a:latin typeface="Arial"/>
                <a:cs typeface="Arial"/>
              </a:rPr>
              <a:t>MOUNTAINEER-03 </a:t>
            </a:r>
            <a:r>
              <a:rPr dirty="0" sz="2000" spc="-5" b="1">
                <a:solidFill>
                  <a:srgbClr val="5E5E5E"/>
                </a:solidFill>
                <a:latin typeface="Arial"/>
                <a:cs typeface="Arial"/>
              </a:rPr>
              <a:t>(NCT05253651) is a global, open-label,  randomized, phase 3 study of tucatinib with trastuzumab and  mFOLFOX6 versus standard of care for the first-line treatment </a:t>
            </a:r>
            <a:r>
              <a:rPr dirty="0" sz="2000" spc="-10" b="1">
                <a:solidFill>
                  <a:srgbClr val="5E5E5E"/>
                </a:solidFill>
                <a:latin typeface="Arial"/>
                <a:cs typeface="Arial"/>
              </a:rPr>
              <a:t>of  </a:t>
            </a:r>
            <a:r>
              <a:rPr dirty="0" sz="2000" spc="-5" b="1">
                <a:solidFill>
                  <a:srgbClr val="5E5E5E"/>
                </a:solidFill>
                <a:latin typeface="Arial"/>
                <a:cs typeface="Arial"/>
              </a:rPr>
              <a:t>HER2+ and RAS wild-type</a:t>
            </a:r>
            <a:r>
              <a:rPr dirty="0" sz="2000" spc="20" b="1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5E5E5E"/>
                </a:solidFill>
                <a:latin typeface="Arial"/>
                <a:cs typeface="Arial"/>
              </a:rPr>
              <a:t>mCRC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5413" y="3654297"/>
            <a:ext cx="5128260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35">
                <a:solidFill>
                  <a:srgbClr val="5E5E5E"/>
                </a:solidFill>
                <a:latin typeface="Arial"/>
                <a:cs typeface="Arial"/>
              </a:rPr>
              <a:t>Tanios </a:t>
            </a:r>
            <a:r>
              <a:rPr dirty="0" sz="1600" spc="-5">
                <a:solidFill>
                  <a:srgbClr val="5E5E5E"/>
                </a:solidFill>
                <a:latin typeface="Arial"/>
                <a:cs typeface="Arial"/>
              </a:rPr>
              <a:t>Bekaii-Saab,</a:t>
            </a:r>
            <a:r>
              <a:rPr dirty="0" sz="1600" spc="5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5E5E5E"/>
                </a:solidFill>
                <a:latin typeface="Arial"/>
                <a:cs typeface="Arial"/>
              </a:rPr>
              <a:t>MD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600" spc="-5">
                <a:solidFill>
                  <a:srgbClr val="5E5E5E"/>
                </a:solidFill>
                <a:latin typeface="Arial"/>
                <a:cs typeface="Arial"/>
              </a:rPr>
              <a:t>Professor </a:t>
            </a:r>
            <a:r>
              <a:rPr dirty="0" sz="1600">
                <a:solidFill>
                  <a:srgbClr val="5E5E5E"/>
                </a:solidFill>
                <a:latin typeface="Arial"/>
                <a:cs typeface="Arial"/>
              </a:rPr>
              <a:t>, </a:t>
            </a:r>
            <a:r>
              <a:rPr dirty="0" sz="1600" spc="-5">
                <a:solidFill>
                  <a:srgbClr val="5E5E5E"/>
                </a:solidFill>
                <a:latin typeface="Arial"/>
                <a:cs typeface="Arial"/>
              </a:rPr>
              <a:t>Mayo Clinic College </a:t>
            </a:r>
            <a:r>
              <a:rPr dirty="0" sz="1600">
                <a:solidFill>
                  <a:srgbClr val="5E5E5E"/>
                </a:solidFill>
                <a:latin typeface="Arial"/>
                <a:cs typeface="Arial"/>
              </a:rPr>
              <a:t>of </a:t>
            </a:r>
            <a:r>
              <a:rPr dirty="0" sz="1600" spc="-5">
                <a:solidFill>
                  <a:srgbClr val="5E5E5E"/>
                </a:solidFill>
                <a:latin typeface="Arial"/>
                <a:cs typeface="Arial"/>
              </a:rPr>
              <a:t>Medicine and </a:t>
            </a:r>
            <a:r>
              <a:rPr dirty="0" sz="1600">
                <a:solidFill>
                  <a:srgbClr val="5E5E5E"/>
                </a:solidFill>
                <a:latin typeface="Arial"/>
                <a:cs typeface="Arial"/>
              </a:rPr>
              <a:t>Science  </a:t>
            </a:r>
            <a:r>
              <a:rPr dirty="0" sz="1600" spc="-15">
                <a:solidFill>
                  <a:srgbClr val="5E5E5E"/>
                </a:solidFill>
                <a:latin typeface="Arial"/>
                <a:cs typeface="Arial"/>
              </a:rPr>
              <a:t>Leader, </a:t>
            </a:r>
            <a:r>
              <a:rPr dirty="0" sz="1600">
                <a:solidFill>
                  <a:srgbClr val="5E5E5E"/>
                </a:solidFill>
                <a:latin typeface="Arial"/>
                <a:cs typeface="Arial"/>
              </a:rPr>
              <a:t>GI Cancer Program ,</a:t>
            </a:r>
            <a:r>
              <a:rPr dirty="0" sz="1600" spc="15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5E5E5E"/>
                </a:solidFill>
                <a:latin typeface="Arial"/>
                <a:cs typeface="Arial"/>
              </a:rPr>
              <a:t>MCCCC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3090" y="1952244"/>
            <a:ext cx="10836275" cy="3389629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355600" marR="248285" indent="-342900">
              <a:lnSpc>
                <a:spcPts val="2160"/>
              </a:lnSpc>
              <a:spcBef>
                <a:spcPts val="370"/>
              </a:spcBef>
              <a:buClr>
                <a:srgbClr val="2DC4B6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 sz="2000" spc="-5">
                <a:latin typeface="Arial"/>
                <a:cs typeface="Arial"/>
              </a:rPr>
              <a:t>Colorectal</a:t>
            </a:r>
            <a:r>
              <a:rPr dirty="0" sz="2000" spc="-5">
                <a:latin typeface="Arial"/>
                <a:cs typeface="Arial"/>
              </a:rPr>
              <a:t> cancer (CRC) is the third most common cancer and the second leading cause of  cancer-related death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worldwide</a:t>
            </a:r>
            <a:endParaRPr sz="2000">
              <a:latin typeface="Arial"/>
              <a:cs typeface="Arial"/>
            </a:endParaRPr>
          </a:p>
          <a:p>
            <a:pPr marL="355600" marR="1187450" indent="-342900">
              <a:lnSpc>
                <a:spcPts val="2160"/>
              </a:lnSpc>
              <a:spcBef>
                <a:spcPts val="1705"/>
              </a:spcBef>
              <a:buClr>
                <a:srgbClr val="2DC4B6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 sz="2000" spc="-5">
                <a:latin typeface="Arial"/>
                <a:cs typeface="Arial"/>
              </a:rPr>
              <a:t>HER2 amplification is present in approximately 3%–5% of patients with mCRC and  approximately 5%–14% of patients with </a:t>
            </a:r>
            <a:r>
              <a:rPr dirty="0" sz="2000" spc="-5" i="1">
                <a:latin typeface="Arial"/>
                <a:cs typeface="Arial"/>
              </a:rPr>
              <a:t>RAS/BRAF </a:t>
            </a:r>
            <a:r>
              <a:rPr dirty="0" sz="2000" spc="-5">
                <a:latin typeface="Arial"/>
                <a:cs typeface="Arial"/>
              </a:rPr>
              <a:t>wild-type</a:t>
            </a:r>
            <a:r>
              <a:rPr dirty="0" sz="2000" spc="20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mCRC</a:t>
            </a:r>
            <a:endParaRPr sz="2000">
              <a:latin typeface="Arial"/>
              <a:cs typeface="Arial"/>
            </a:endParaRPr>
          </a:p>
          <a:p>
            <a:pPr marL="355600" marR="314325" indent="-342900">
              <a:lnSpc>
                <a:spcPts val="2160"/>
              </a:lnSpc>
              <a:spcBef>
                <a:spcPts val="1695"/>
              </a:spcBef>
              <a:buClr>
                <a:srgbClr val="2DC4B6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 sz="2000" spc="-5">
                <a:latin typeface="Arial"/>
                <a:cs typeface="Arial"/>
              </a:rPr>
              <a:t>There was a recent FDA-approval for </a:t>
            </a:r>
            <a:r>
              <a:rPr dirty="0" sz="2000" spc="-10">
                <a:latin typeface="Arial"/>
                <a:cs typeface="Arial"/>
              </a:rPr>
              <a:t>Tucatanib </a:t>
            </a:r>
            <a:r>
              <a:rPr dirty="0" sz="2000" spc="-5">
                <a:latin typeface="Arial"/>
                <a:cs typeface="Arial"/>
              </a:rPr>
              <a:t>and </a:t>
            </a:r>
            <a:r>
              <a:rPr dirty="0" sz="2000" spc="-10">
                <a:latin typeface="Arial"/>
                <a:cs typeface="Arial"/>
              </a:rPr>
              <a:t>Trastuzumab </a:t>
            </a:r>
            <a:r>
              <a:rPr dirty="0" sz="2000" spc="-5">
                <a:latin typeface="Arial"/>
                <a:cs typeface="Arial"/>
              </a:rPr>
              <a:t>for HER2+ mCRC . This  represents a first approval of its kind in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mCRC.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430"/>
              </a:spcBef>
              <a:buClr>
                <a:srgbClr val="2DC4B6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 sz="2000" spc="-10">
                <a:latin typeface="Arial"/>
                <a:cs typeface="Arial"/>
              </a:rPr>
              <a:t>Tucatinib </a:t>
            </a:r>
            <a:r>
              <a:rPr dirty="0" sz="2000" spc="-5">
                <a:latin typeface="Arial"/>
                <a:cs typeface="Arial"/>
              </a:rPr>
              <a:t>is a highly selective HER2-directed tyrosine Kinase inhibitor (</a:t>
            </a:r>
            <a:r>
              <a:rPr dirty="0" sz="2000" spc="70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TKI)</a:t>
            </a:r>
            <a:endParaRPr sz="2000">
              <a:latin typeface="Arial"/>
              <a:cs typeface="Arial"/>
            </a:endParaRPr>
          </a:p>
          <a:p>
            <a:pPr marL="355600" marR="5080" indent="-342900">
              <a:lnSpc>
                <a:spcPts val="2160"/>
              </a:lnSpc>
              <a:spcBef>
                <a:spcPts val="1735"/>
              </a:spcBef>
              <a:buClr>
                <a:srgbClr val="2DC4B6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 sz="2000" spc="-5">
                <a:latin typeface="Arial"/>
                <a:cs typeface="Arial"/>
              </a:rPr>
              <a:t>Preclinical data in CRC, show strong evidence supporting the increased activity of tucatinib in  combination with trastuzumab relative to other agents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3090" y="542798"/>
            <a:ext cx="414147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5">
                <a:solidFill>
                  <a:srgbClr val="45545F"/>
                </a:solidFill>
              </a:rPr>
              <a:t>Background </a:t>
            </a:r>
            <a:r>
              <a:rPr dirty="0" sz="2800">
                <a:solidFill>
                  <a:srgbClr val="45545F"/>
                </a:solidFill>
              </a:rPr>
              <a:t>and</a:t>
            </a:r>
            <a:r>
              <a:rPr dirty="0" sz="2800" spc="-50">
                <a:solidFill>
                  <a:srgbClr val="45545F"/>
                </a:solidFill>
              </a:rPr>
              <a:t> </a:t>
            </a:r>
            <a:r>
              <a:rPr dirty="0" sz="2800" spc="-5">
                <a:solidFill>
                  <a:srgbClr val="45545F"/>
                </a:solidFill>
              </a:rPr>
              <a:t>Rationale</a:t>
            </a:r>
            <a:endParaRPr sz="2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3090" y="1643380"/>
            <a:ext cx="10892155" cy="2546350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355600" marR="255904" indent="-342900">
              <a:lnSpc>
                <a:spcPts val="2160"/>
              </a:lnSpc>
              <a:spcBef>
                <a:spcPts val="370"/>
              </a:spcBef>
              <a:buClr>
                <a:srgbClr val="2DC4B6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 sz="2000" spc="-5">
                <a:latin typeface="Arial"/>
                <a:cs typeface="Arial"/>
              </a:rPr>
              <a:t>Results</a:t>
            </a:r>
            <a:r>
              <a:rPr dirty="0" sz="2000" spc="-5">
                <a:latin typeface="Arial"/>
                <a:cs typeface="Arial"/>
              </a:rPr>
              <a:t> from the primary endpoint analysis from the phase 2 </a:t>
            </a:r>
            <a:r>
              <a:rPr dirty="0" sz="2000" spc="-20">
                <a:latin typeface="Arial"/>
                <a:cs typeface="Arial"/>
              </a:rPr>
              <a:t>MOUNTAINEER </a:t>
            </a:r>
            <a:r>
              <a:rPr dirty="0" sz="2000" spc="-5">
                <a:latin typeface="Arial"/>
                <a:cs typeface="Arial"/>
              </a:rPr>
              <a:t>trial  (NCT03043313) showed durable and clinically meaningful antitumor activity of tucatinib and  trastuzumab in patients with previously treated </a:t>
            </a:r>
            <a:r>
              <a:rPr dirty="0" sz="2000" spc="-5" i="1">
                <a:latin typeface="Arial"/>
                <a:cs typeface="Arial"/>
              </a:rPr>
              <a:t>RAS </a:t>
            </a:r>
            <a:r>
              <a:rPr dirty="0" sz="2000" spc="-5">
                <a:latin typeface="Arial"/>
                <a:cs typeface="Arial"/>
              </a:rPr>
              <a:t>wild-type, HER2+</a:t>
            </a:r>
            <a:r>
              <a:rPr dirty="0" sz="2000" spc="75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mCRC</a:t>
            </a:r>
            <a:endParaRPr sz="2000">
              <a:latin typeface="Arial"/>
              <a:cs typeface="Arial"/>
            </a:endParaRPr>
          </a:p>
          <a:p>
            <a:pPr lvl="1" marL="755650" marR="5080" indent="-285750">
              <a:lnSpc>
                <a:spcPts val="1939"/>
              </a:lnSpc>
              <a:spcBef>
                <a:spcPts val="1705"/>
              </a:spcBef>
              <a:buChar char="‒"/>
              <a:tabLst>
                <a:tab pos="755015" algn="l"/>
                <a:tab pos="755650" algn="l"/>
              </a:tabLst>
            </a:pPr>
            <a:r>
              <a:rPr dirty="0" sz="1800">
                <a:latin typeface="Arial"/>
                <a:cs typeface="Arial"/>
              </a:rPr>
              <a:t>cORR of 38.1%, </a:t>
            </a:r>
            <a:r>
              <a:rPr dirty="0" sz="1800" spc="-5">
                <a:latin typeface="Arial"/>
                <a:cs typeface="Arial"/>
              </a:rPr>
              <a:t>median </a:t>
            </a:r>
            <a:r>
              <a:rPr dirty="0" sz="1800">
                <a:latin typeface="Arial"/>
                <a:cs typeface="Arial"/>
              </a:rPr>
              <a:t>DOR </a:t>
            </a:r>
            <a:r>
              <a:rPr dirty="0" sz="1800" spc="-5">
                <a:latin typeface="Arial"/>
                <a:cs typeface="Arial"/>
              </a:rPr>
              <a:t>per </a:t>
            </a:r>
            <a:r>
              <a:rPr dirty="0" sz="1800">
                <a:latin typeface="Arial"/>
                <a:cs typeface="Arial"/>
              </a:rPr>
              <a:t>BICR of </a:t>
            </a:r>
            <a:r>
              <a:rPr dirty="0" sz="1800" spc="-5">
                <a:latin typeface="Arial"/>
                <a:cs typeface="Arial"/>
              </a:rPr>
              <a:t>12.4 </a:t>
            </a:r>
            <a:r>
              <a:rPr dirty="0" sz="1800">
                <a:latin typeface="Arial"/>
                <a:cs typeface="Arial"/>
              </a:rPr>
              <a:t>months Median </a:t>
            </a:r>
            <a:r>
              <a:rPr dirty="0" sz="1800" spc="-5">
                <a:latin typeface="Arial"/>
                <a:cs typeface="Arial"/>
              </a:rPr>
              <a:t>duration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follow-up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16.3 </a:t>
            </a:r>
            <a:r>
              <a:rPr dirty="0" sz="1800">
                <a:latin typeface="Arial"/>
                <a:cs typeface="Arial"/>
              </a:rPr>
              <a:t>months  for </a:t>
            </a:r>
            <a:r>
              <a:rPr dirty="0" sz="1800" spc="-5">
                <a:latin typeface="Arial"/>
                <a:cs typeface="Arial"/>
              </a:rPr>
              <a:t>all patients and 20.7 </a:t>
            </a:r>
            <a:r>
              <a:rPr dirty="0" sz="1800">
                <a:latin typeface="Arial"/>
                <a:cs typeface="Arial"/>
              </a:rPr>
              <a:t>months for </a:t>
            </a:r>
            <a:r>
              <a:rPr dirty="0" sz="1800" spc="-5">
                <a:latin typeface="Arial"/>
                <a:cs typeface="Arial"/>
              </a:rPr>
              <a:t>patients </a:t>
            </a:r>
            <a:r>
              <a:rPr dirty="0" sz="1800">
                <a:latin typeface="Arial"/>
                <a:cs typeface="Arial"/>
              </a:rPr>
              <a:t>treated </a:t>
            </a:r>
            <a:r>
              <a:rPr dirty="0" sz="1800" spc="-5">
                <a:latin typeface="Arial"/>
                <a:cs typeface="Arial"/>
              </a:rPr>
              <a:t>with tucatinib and</a:t>
            </a:r>
            <a:r>
              <a:rPr dirty="0" sz="1800" spc="2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trastuzumab</a:t>
            </a:r>
            <a:endParaRPr sz="1800">
              <a:latin typeface="Arial"/>
              <a:cs typeface="Arial"/>
            </a:endParaRPr>
          </a:p>
          <a:p>
            <a:pPr lvl="1" marL="755650" marR="167640" indent="-285750">
              <a:lnSpc>
                <a:spcPts val="1939"/>
              </a:lnSpc>
              <a:spcBef>
                <a:spcPts val="1710"/>
              </a:spcBef>
              <a:buChar char="‒"/>
              <a:tabLst>
                <a:tab pos="755015" algn="l"/>
                <a:tab pos="755650" algn="l"/>
              </a:tabLst>
            </a:pPr>
            <a:r>
              <a:rPr dirty="0" sz="1800" spc="-10">
                <a:latin typeface="Arial"/>
                <a:cs typeface="Arial"/>
              </a:rPr>
              <a:t>Tucatinib </a:t>
            </a:r>
            <a:r>
              <a:rPr dirty="0" sz="1800" spc="-5">
                <a:latin typeface="Arial"/>
                <a:cs typeface="Arial"/>
              </a:rPr>
              <a:t>plus trastuzumab was well tolerated with a low discontinuation </a:t>
            </a:r>
            <a:r>
              <a:rPr dirty="0" sz="1800">
                <a:latin typeface="Arial"/>
                <a:cs typeface="Arial"/>
              </a:rPr>
              <a:t>rate </a:t>
            </a:r>
            <a:r>
              <a:rPr dirty="0" sz="1800" spc="-5">
                <a:latin typeface="Arial"/>
                <a:cs typeface="Arial"/>
              </a:rPr>
              <a:t>(5.8%) and no deaths  due to </a:t>
            </a:r>
            <a:r>
              <a:rPr dirty="0" sz="1800">
                <a:latin typeface="Arial"/>
                <a:cs typeface="Arial"/>
              </a:rPr>
              <a:t>AEs Most </a:t>
            </a:r>
            <a:r>
              <a:rPr dirty="0" sz="1800" spc="-5">
                <a:latin typeface="Arial"/>
                <a:cs typeface="Arial"/>
              </a:rPr>
              <a:t>common </a:t>
            </a:r>
            <a:r>
              <a:rPr dirty="0" sz="1800">
                <a:latin typeface="Arial"/>
                <a:cs typeface="Arial"/>
              </a:rPr>
              <a:t>AE </a:t>
            </a:r>
            <a:r>
              <a:rPr dirty="0" sz="1800" spc="-5">
                <a:latin typeface="Arial"/>
                <a:cs typeface="Arial"/>
              </a:rPr>
              <a:t>was diarrhea, which was </a:t>
            </a:r>
            <a:r>
              <a:rPr dirty="0" sz="1800">
                <a:latin typeface="Arial"/>
                <a:cs typeface="Arial"/>
              </a:rPr>
              <a:t>predominately </a:t>
            </a:r>
            <a:r>
              <a:rPr dirty="0" sz="1800" spc="-5">
                <a:latin typeface="Arial"/>
                <a:cs typeface="Arial"/>
              </a:rPr>
              <a:t>low grade </a:t>
            </a:r>
            <a:r>
              <a:rPr dirty="0" sz="1800">
                <a:latin typeface="Arial"/>
                <a:cs typeface="Arial"/>
              </a:rPr>
              <a:t>(Grade </a:t>
            </a:r>
            <a:r>
              <a:rPr dirty="0" sz="1800" spc="-5">
                <a:latin typeface="Arial"/>
                <a:cs typeface="Arial"/>
              </a:rPr>
              <a:t>3 </a:t>
            </a:r>
            <a:r>
              <a:rPr dirty="0" sz="1800">
                <a:latin typeface="Arial"/>
                <a:cs typeface="Arial"/>
              </a:rPr>
              <a:t>events,  3.5% and no </a:t>
            </a:r>
            <a:r>
              <a:rPr dirty="0" sz="1800" spc="-5">
                <a:latin typeface="Arial"/>
                <a:cs typeface="Arial"/>
              </a:rPr>
              <a:t>Grade </a:t>
            </a:r>
            <a:r>
              <a:rPr dirty="0" sz="1800">
                <a:latin typeface="Arial"/>
                <a:cs typeface="Arial"/>
              </a:rPr>
              <a:t>4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events)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3090" y="542798"/>
            <a:ext cx="532003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5">
                <a:solidFill>
                  <a:srgbClr val="45545F"/>
                </a:solidFill>
              </a:rPr>
              <a:t>Background </a:t>
            </a:r>
            <a:r>
              <a:rPr dirty="0" sz="2800">
                <a:solidFill>
                  <a:srgbClr val="45545F"/>
                </a:solidFill>
              </a:rPr>
              <a:t>and </a:t>
            </a:r>
            <a:r>
              <a:rPr dirty="0" sz="2800" spc="-5">
                <a:solidFill>
                  <a:srgbClr val="45545F"/>
                </a:solidFill>
              </a:rPr>
              <a:t>Rationale </a:t>
            </a:r>
            <a:r>
              <a:rPr dirty="0" sz="2800">
                <a:solidFill>
                  <a:srgbClr val="45545F"/>
                </a:solidFill>
              </a:rPr>
              <a:t>(</a:t>
            </a:r>
            <a:r>
              <a:rPr dirty="0" sz="2800" spc="-70">
                <a:solidFill>
                  <a:srgbClr val="45545F"/>
                </a:solidFill>
              </a:rPr>
              <a:t> </a:t>
            </a:r>
            <a:r>
              <a:rPr dirty="0" sz="2800">
                <a:solidFill>
                  <a:srgbClr val="45545F"/>
                </a:solidFill>
              </a:rPr>
              <a:t>cont.)</a:t>
            </a:r>
            <a:endParaRPr sz="2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090" y="542798"/>
            <a:ext cx="642620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30">
                <a:solidFill>
                  <a:srgbClr val="45545F"/>
                </a:solidFill>
              </a:rPr>
              <a:t>Tucatinib </a:t>
            </a:r>
            <a:r>
              <a:rPr dirty="0" sz="2800" spc="-5">
                <a:solidFill>
                  <a:srgbClr val="45545F"/>
                </a:solidFill>
              </a:rPr>
              <a:t>Proposed </a:t>
            </a:r>
            <a:r>
              <a:rPr dirty="0" sz="2800">
                <a:solidFill>
                  <a:srgbClr val="45545F"/>
                </a:solidFill>
              </a:rPr>
              <a:t>Mechanism </a:t>
            </a:r>
            <a:r>
              <a:rPr dirty="0" sz="2800" spc="-25">
                <a:solidFill>
                  <a:srgbClr val="45545F"/>
                </a:solidFill>
              </a:rPr>
              <a:t>of</a:t>
            </a:r>
            <a:r>
              <a:rPr dirty="0" sz="2800" spc="-90">
                <a:solidFill>
                  <a:srgbClr val="45545F"/>
                </a:solidFill>
              </a:rPr>
              <a:t> </a:t>
            </a:r>
            <a:r>
              <a:rPr dirty="0" sz="2800" spc="-5">
                <a:solidFill>
                  <a:srgbClr val="45545F"/>
                </a:solidFill>
              </a:rPr>
              <a:t>Action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514350" y="1299972"/>
            <a:ext cx="6580632" cy="45735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37666" y="1466850"/>
            <a:ext cx="9913620" cy="46596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3090" y="542798"/>
            <a:ext cx="208661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20">
                <a:solidFill>
                  <a:srgbClr val="45545F"/>
                </a:solidFill>
              </a:rPr>
              <a:t>Study</a:t>
            </a:r>
            <a:r>
              <a:rPr dirty="0" sz="2800" spc="-85">
                <a:solidFill>
                  <a:srgbClr val="45545F"/>
                </a:solidFill>
              </a:rPr>
              <a:t> </a:t>
            </a:r>
            <a:r>
              <a:rPr dirty="0" sz="2800" spc="-5">
                <a:solidFill>
                  <a:srgbClr val="45545F"/>
                </a:solidFill>
              </a:rPr>
              <a:t>Design</a:t>
            </a:r>
            <a:endParaRPr sz="2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090" y="542798"/>
            <a:ext cx="151892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10">
                <a:solidFill>
                  <a:srgbClr val="45545F"/>
                </a:solidFill>
              </a:rPr>
              <a:t>Summary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614974" y="2251710"/>
            <a:ext cx="5145548" cy="3081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19800" marR="5080" indent="-342900">
              <a:lnSpc>
                <a:spcPct val="100000"/>
              </a:lnSpc>
              <a:spcBef>
                <a:spcPts val="100"/>
              </a:spcBef>
              <a:buClr>
                <a:srgbClr val="2DC4B6"/>
              </a:buClr>
              <a:buFont typeface="Wingdings"/>
              <a:buChar char=""/>
              <a:tabLst>
                <a:tab pos="6019165" algn="l"/>
                <a:tab pos="6019800" algn="l"/>
              </a:tabLst>
            </a:pPr>
            <a:r>
              <a:rPr dirty="0" spc="-10"/>
              <a:t>MOUNTAINEER-03 </a:t>
            </a:r>
            <a:r>
              <a:rPr dirty="0"/>
              <a:t>is </a:t>
            </a:r>
            <a:r>
              <a:rPr dirty="0" spc="-5"/>
              <a:t>investigating </a:t>
            </a:r>
            <a:r>
              <a:rPr dirty="0"/>
              <a:t>the </a:t>
            </a:r>
            <a:r>
              <a:rPr dirty="0" spc="-5"/>
              <a:t>efficacy </a:t>
            </a:r>
            <a:r>
              <a:rPr dirty="0"/>
              <a:t>and  safety of </a:t>
            </a:r>
            <a:r>
              <a:rPr dirty="0" spc="-5"/>
              <a:t>tucatinib </a:t>
            </a:r>
            <a:r>
              <a:rPr dirty="0"/>
              <a:t>in </a:t>
            </a:r>
            <a:r>
              <a:rPr dirty="0" spc="-5"/>
              <a:t>combination </a:t>
            </a:r>
            <a:r>
              <a:rPr dirty="0"/>
              <a:t>with trastuzumab </a:t>
            </a:r>
            <a:r>
              <a:rPr dirty="0" spc="-5"/>
              <a:t>and  </a:t>
            </a:r>
            <a:r>
              <a:rPr dirty="0"/>
              <a:t>mFOLFOX6 in </a:t>
            </a:r>
            <a:r>
              <a:rPr dirty="0" spc="-5"/>
              <a:t>comparison </a:t>
            </a:r>
            <a:r>
              <a:rPr dirty="0"/>
              <a:t>to mFOLFOX6 </a:t>
            </a:r>
            <a:r>
              <a:rPr dirty="0" spc="-5"/>
              <a:t>given </a:t>
            </a:r>
            <a:r>
              <a:rPr dirty="0"/>
              <a:t>with  or </a:t>
            </a:r>
            <a:r>
              <a:rPr dirty="0" spc="-5"/>
              <a:t>without either </a:t>
            </a:r>
            <a:r>
              <a:rPr dirty="0"/>
              <a:t>bevacizumab or </a:t>
            </a:r>
            <a:r>
              <a:rPr dirty="0" spc="-5"/>
              <a:t>cetuximab </a:t>
            </a:r>
            <a:r>
              <a:rPr dirty="0"/>
              <a:t>as first-  </a:t>
            </a:r>
            <a:r>
              <a:rPr dirty="0" spc="-5"/>
              <a:t>line treatment </a:t>
            </a:r>
            <a:r>
              <a:rPr dirty="0"/>
              <a:t>in </a:t>
            </a:r>
            <a:r>
              <a:rPr dirty="0" spc="-5"/>
              <a:t>patients </a:t>
            </a:r>
            <a:r>
              <a:rPr dirty="0"/>
              <a:t>with HER2+</a:t>
            </a:r>
            <a:r>
              <a:rPr dirty="0" spc="-5"/>
              <a:t> </a:t>
            </a:r>
            <a:r>
              <a:rPr dirty="0"/>
              <a:t>mCRC</a:t>
            </a:r>
          </a:p>
          <a:p>
            <a:pPr marL="6019800" marR="53975" indent="-342900">
              <a:lnSpc>
                <a:spcPct val="100000"/>
              </a:lnSpc>
              <a:spcBef>
                <a:spcPts val="1305"/>
              </a:spcBef>
              <a:buClr>
                <a:srgbClr val="2DC4B6"/>
              </a:buClr>
              <a:buFont typeface="Wingdings"/>
              <a:buChar char=""/>
              <a:tabLst>
                <a:tab pos="6019165" algn="l"/>
                <a:tab pos="6019800" algn="l"/>
              </a:tabLst>
            </a:pPr>
            <a:r>
              <a:rPr dirty="0" spc="-5"/>
              <a:t>Enrollment began </a:t>
            </a:r>
            <a:r>
              <a:rPr dirty="0"/>
              <a:t>in </a:t>
            </a:r>
            <a:r>
              <a:rPr dirty="0" spc="-5"/>
              <a:t>2022 and </a:t>
            </a:r>
            <a:r>
              <a:rPr dirty="0"/>
              <a:t>is </a:t>
            </a:r>
            <a:r>
              <a:rPr dirty="0" spc="-5"/>
              <a:t>ongoing in the United  States, Slovakia, South </a:t>
            </a:r>
            <a:r>
              <a:rPr dirty="0"/>
              <a:t>Korea, </a:t>
            </a:r>
            <a:r>
              <a:rPr dirty="0" spc="-5"/>
              <a:t>and</a:t>
            </a:r>
            <a:r>
              <a:rPr dirty="0" spc="-75"/>
              <a:t> </a:t>
            </a:r>
            <a:r>
              <a:rPr dirty="0"/>
              <a:t>Australia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090" y="542798"/>
            <a:ext cx="171958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5">
                <a:solidFill>
                  <a:srgbClr val="45545F"/>
                </a:solidFill>
              </a:rPr>
              <a:t>References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90804" y="1465325"/>
            <a:ext cx="11176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solidFill>
                  <a:srgbClr val="2DC4B6"/>
                </a:solidFill>
                <a:latin typeface="Arial"/>
                <a:cs typeface="Arial"/>
              </a:rPr>
              <a:t>1.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33703" y="1465325"/>
            <a:ext cx="368046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Baidoun F, Elshiwy K, Elkeraie </a:t>
            </a:r>
            <a:r>
              <a:rPr dirty="0" sz="800" spc="-10">
                <a:latin typeface="Arial"/>
                <a:cs typeface="Arial"/>
              </a:rPr>
              <a:t>Y, </a:t>
            </a:r>
            <a:r>
              <a:rPr dirty="0" sz="800" spc="-5">
                <a:latin typeface="Arial"/>
                <a:cs typeface="Arial"/>
              </a:rPr>
              <a:t>et al. Curr Drug Targets.</a:t>
            </a:r>
            <a:r>
              <a:rPr dirty="0" sz="800" spc="5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2021;22(9):998-1009.</a:t>
            </a:r>
            <a:endParaRPr sz="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0804" y="1727200"/>
            <a:ext cx="11176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5">
                <a:solidFill>
                  <a:srgbClr val="2DC4B6"/>
                </a:solidFill>
                <a:latin typeface="Arial"/>
                <a:cs typeface="Arial"/>
              </a:rPr>
              <a:t>2.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33703" y="1727200"/>
            <a:ext cx="721296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latin typeface="Arial"/>
                <a:cs typeface="Arial"/>
              </a:rPr>
              <a:t>Cancer</a:t>
            </a:r>
            <a:r>
              <a:rPr dirty="0" sz="800" spc="2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Stat</a:t>
            </a:r>
            <a:r>
              <a:rPr dirty="0" sz="800" spc="3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Facts:</a:t>
            </a:r>
            <a:r>
              <a:rPr dirty="0" sz="800" spc="2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Colorectal</a:t>
            </a:r>
            <a:r>
              <a:rPr dirty="0" sz="800" spc="3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Cancer.</a:t>
            </a:r>
            <a:r>
              <a:rPr dirty="0" sz="800" spc="2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National</a:t>
            </a:r>
            <a:r>
              <a:rPr dirty="0" sz="800" spc="3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Cancer</a:t>
            </a:r>
            <a:r>
              <a:rPr dirty="0" sz="800" spc="2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Institute.</a:t>
            </a:r>
            <a:r>
              <a:rPr dirty="0" sz="800" spc="4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Updated</a:t>
            </a:r>
            <a:r>
              <a:rPr dirty="0" sz="800" spc="4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2019.</a:t>
            </a:r>
            <a:r>
              <a:rPr dirty="0" sz="800" spc="4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Accessed</a:t>
            </a:r>
            <a:r>
              <a:rPr dirty="0" sz="800" spc="3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January</a:t>
            </a:r>
            <a:r>
              <a:rPr dirty="0" sz="800" spc="3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4,</a:t>
            </a:r>
            <a:r>
              <a:rPr dirty="0" sz="800" spc="2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2023.</a:t>
            </a:r>
            <a:r>
              <a:rPr dirty="0" sz="800" spc="4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https://seer.cancer.</a:t>
            </a:r>
            <a:r>
              <a:rPr dirty="0" sz="800" spc="5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gov/statfacts/html/colorect.html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0804" y="1990598"/>
            <a:ext cx="11176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solidFill>
                  <a:srgbClr val="2DC4B6"/>
                </a:solidFill>
                <a:latin typeface="Arial"/>
                <a:cs typeface="Arial"/>
              </a:rPr>
              <a:t>3.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3703" y="1990598"/>
            <a:ext cx="373634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Kahi CJ, Boland CR, Dominitz JA, et al. Gastroenterology</a:t>
            </a:r>
            <a:r>
              <a:rPr dirty="0" sz="800" spc="6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2016;150:758–768.e11.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0804" y="2253488"/>
            <a:ext cx="11176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solidFill>
                  <a:srgbClr val="2DC4B6"/>
                </a:solidFill>
                <a:latin typeface="Arial"/>
                <a:cs typeface="Arial"/>
              </a:rPr>
              <a:t>4.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3703" y="2253488"/>
            <a:ext cx="399224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Heinemann</a:t>
            </a:r>
            <a:r>
              <a:rPr dirty="0" sz="800" spc="7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V, Singh M, Hardstock F, et al. Clin Colorectal Cancer. </a:t>
            </a:r>
            <a:r>
              <a:rPr dirty="0" sz="800">
                <a:latin typeface="Arial"/>
                <a:cs typeface="Arial"/>
              </a:rPr>
              <a:t>2022;21(2):122-131.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0804" y="2515616"/>
            <a:ext cx="11176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solidFill>
                  <a:srgbClr val="2DC4B6"/>
                </a:solidFill>
                <a:latin typeface="Arial"/>
                <a:cs typeface="Arial"/>
              </a:rPr>
              <a:t>5.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3703" y="2515616"/>
            <a:ext cx="361061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Van Cutsem E, Cervantes A, Adam</a:t>
            </a:r>
            <a:r>
              <a:rPr dirty="0" sz="800" spc="5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R, et al. Ann Oncol. </a:t>
            </a:r>
            <a:r>
              <a:rPr dirty="0" sz="800">
                <a:latin typeface="Arial"/>
                <a:cs typeface="Arial"/>
              </a:rPr>
              <a:t>2016;27(8):1386-1422.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0804" y="2778506"/>
            <a:ext cx="11176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solidFill>
                  <a:srgbClr val="2DC4B6"/>
                </a:solidFill>
                <a:latin typeface="Arial"/>
                <a:cs typeface="Arial"/>
              </a:rPr>
              <a:t>6.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3703" y="2778506"/>
            <a:ext cx="424307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Benson</a:t>
            </a:r>
            <a:r>
              <a:rPr dirty="0" sz="800" spc="3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AB,</a:t>
            </a:r>
            <a:r>
              <a:rPr dirty="0" sz="800" spc="2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Venook</a:t>
            </a:r>
            <a:r>
              <a:rPr dirty="0" sz="800" spc="3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AP,</a:t>
            </a:r>
            <a:r>
              <a:rPr dirty="0" sz="800" spc="2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Al-Hawary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MM,</a:t>
            </a:r>
            <a:r>
              <a:rPr dirty="0" sz="800" spc="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et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al.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J</a:t>
            </a:r>
            <a:r>
              <a:rPr dirty="0" sz="800" spc="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Natl</a:t>
            </a:r>
            <a:r>
              <a:rPr dirty="0" sz="800" spc="2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Compr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Canc</a:t>
            </a:r>
            <a:r>
              <a:rPr dirty="0" sz="800" spc="2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Netw.</a:t>
            </a:r>
            <a:r>
              <a:rPr dirty="0" sz="800" spc="2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2021;19(3):329-359.</a:t>
            </a:r>
            <a:endParaRPr sz="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0804" y="3041395"/>
            <a:ext cx="11176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solidFill>
                  <a:srgbClr val="2DC4B6"/>
                </a:solidFill>
                <a:latin typeface="Arial"/>
                <a:cs typeface="Arial"/>
              </a:rPr>
              <a:t>7.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3703" y="3041395"/>
            <a:ext cx="349631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Kang</a:t>
            </a:r>
            <a:r>
              <a:rPr dirty="0" sz="800" spc="2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A,</a:t>
            </a:r>
            <a:r>
              <a:rPr dirty="0" sz="800" spc="2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Bloudek</a:t>
            </a:r>
            <a:r>
              <a:rPr dirty="0" sz="800" spc="3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L,</a:t>
            </a:r>
            <a:r>
              <a:rPr dirty="0" sz="800" spc="2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Mordi</a:t>
            </a:r>
            <a:r>
              <a:rPr dirty="0" sz="800" spc="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U,</a:t>
            </a:r>
            <a:r>
              <a:rPr dirty="0" sz="800" spc="1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et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al.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J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Manag</a:t>
            </a:r>
            <a:r>
              <a:rPr dirty="0" sz="800" spc="2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Care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Spec</a:t>
            </a:r>
            <a:r>
              <a:rPr dirty="0" sz="800" spc="2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Pharm.</a:t>
            </a:r>
            <a:r>
              <a:rPr dirty="0" sz="800" spc="2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2021;S20-21.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0804" y="3303523"/>
            <a:ext cx="11176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solidFill>
                  <a:srgbClr val="2DC4B6"/>
                </a:solidFill>
                <a:latin typeface="Arial"/>
                <a:cs typeface="Arial"/>
              </a:rPr>
              <a:t>8.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3703" y="3303523"/>
            <a:ext cx="260540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Patel JN, Fong MK, Jagosky M. J Pers Med.</a:t>
            </a:r>
            <a:r>
              <a:rPr dirty="0" sz="800" spc="19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2019;9(1):3.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0804" y="3566414"/>
            <a:ext cx="11176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solidFill>
                  <a:srgbClr val="2DC4B6"/>
                </a:solidFill>
                <a:latin typeface="Arial"/>
                <a:cs typeface="Arial"/>
              </a:rPr>
              <a:t>9.</a:t>
            </a:r>
            <a:endParaRPr sz="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3703" y="3566414"/>
            <a:ext cx="383286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">
                <a:latin typeface="Arial"/>
                <a:cs typeface="Arial"/>
              </a:rPr>
              <a:t>Sartore-Bianchi</a:t>
            </a:r>
            <a:r>
              <a:rPr dirty="0" sz="800" spc="7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A, Amatu A, Porcu L, et al. The Oncologist. </a:t>
            </a:r>
            <a:r>
              <a:rPr dirty="0" sz="800">
                <a:latin typeface="Arial"/>
                <a:cs typeface="Arial"/>
              </a:rPr>
              <a:t>2019;24(10):1395-1402.</a:t>
            </a:r>
            <a:endParaRPr sz="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0804" y="3829303"/>
            <a:ext cx="4404995" cy="19856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lr>
                <a:srgbClr val="2DC4B6"/>
              </a:buClr>
              <a:buAutoNum type="arabicPeriod" startAt="10"/>
              <a:tabLst>
                <a:tab pos="354965" algn="l"/>
                <a:tab pos="355600" algn="l"/>
              </a:tabLst>
            </a:pPr>
            <a:r>
              <a:rPr dirty="0" sz="800" spc="-5">
                <a:latin typeface="Arial"/>
                <a:cs typeface="Arial"/>
              </a:rPr>
              <a:t>Strickler JH, Ng K, Cercek A, et al. J Clin Oncol. </a:t>
            </a:r>
            <a:r>
              <a:rPr dirty="0" sz="800">
                <a:latin typeface="Arial"/>
                <a:cs typeface="Arial"/>
              </a:rPr>
              <a:t>2021;39(3 </a:t>
            </a:r>
            <a:r>
              <a:rPr dirty="0" sz="800" spc="-5">
                <a:latin typeface="Arial"/>
                <a:cs typeface="Arial"/>
              </a:rPr>
              <a:t>Suppl):Abstract</a:t>
            </a:r>
            <a:r>
              <a:rPr dirty="0" sz="800" spc="3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TPS153.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2DC4B6"/>
              </a:buClr>
              <a:buFont typeface="Arial"/>
              <a:buAutoNum type="arabicPeriod" startAt="10"/>
            </a:pPr>
            <a:endParaRPr sz="9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lr>
                <a:srgbClr val="2DC4B6"/>
              </a:buClr>
              <a:buAutoNum type="arabicPeriod" startAt="10"/>
              <a:tabLst>
                <a:tab pos="354965" algn="l"/>
                <a:tab pos="355600" algn="l"/>
              </a:tabLst>
            </a:pPr>
            <a:r>
              <a:rPr dirty="0" sz="800" spc="-5">
                <a:latin typeface="Arial"/>
                <a:cs typeface="Arial"/>
              </a:rPr>
              <a:t>Bertotti A, Papp E, Jones S, et al. Nature.</a:t>
            </a:r>
            <a:r>
              <a:rPr dirty="0" sz="800" spc="17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2015;526:263-267.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2DC4B6"/>
              </a:buClr>
              <a:buFont typeface="Arial"/>
              <a:buAutoNum type="arabicPeriod" startAt="10"/>
            </a:pPr>
            <a:endParaRPr sz="9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2DC4B6"/>
              </a:buClr>
              <a:buAutoNum type="arabicPeriod" startAt="10"/>
              <a:tabLst>
                <a:tab pos="354965" algn="l"/>
                <a:tab pos="355600" algn="l"/>
              </a:tabLst>
            </a:pPr>
            <a:r>
              <a:rPr dirty="0" sz="800" spc="-5">
                <a:latin typeface="Arial"/>
                <a:cs typeface="Arial"/>
              </a:rPr>
              <a:t>Jeong JH, Kim J, Hong </a:t>
            </a:r>
            <a:r>
              <a:rPr dirty="0" sz="800" spc="-10">
                <a:latin typeface="Arial"/>
                <a:cs typeface="Arial"/>
              </a:rPr>
              <a:t>YS, </a:t>
            </a:r>
            <a:r>
              <a:rPr dirty="0" sz="800" spc="-5">
                <a:latin typeface="Arial"/>
                <a:cs typeface="Arial"/>
              </a:rPr>
              <a:t>et al. Clin Colorectal Cancer. </a:t>
            </a:r>
            <a:r>
              <a:rPr dirty="0" sz="800">
                <a:latin typeface="Arial"/>
                <a:cs typeface="Arial"/>
              </a:rPr>
              <a:t>2017;16(3):e147-152.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2DC4B6"/>
              </a:buClr>
              <a:buFont typeface="Arial"/>
              <a:buAutoNum type="arabicPeriod" startAt="10"/>
            </a:pPr>
            <a:endParaRPr sz="9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lr>
                <a:srgbClr val="2DC4B6"/>
              </a:buClr>
              <a:buAutoNum type="arabicPeriod" startAt="10"/>
              <a:tabLst>
                <a:tab pos="354965" algn="l"/>
                <a:tab pos="355600" algn="l"/>
              </a:tabLst>
            </a:pPr>
            <a:r>
              <a:rPr dirty="0" sz="800" spc="-5">
                <a:latin typeface="Arial"/>
                <a:cs typeface="Arial"/>
              </a:rPr>
              <a:t>Raghav </a:t>
            </a:r>
            <a:r>
              <a:rPr dirty="0" sz="800">
                <a:latin typeface="Arial"/>
                <a:cs typeface="Arial"/>
              </a:rPr>
              <a:t>K, </a:t>
            </a:r>
            <a:r>
              <a:rPr dirty="0" sz="800" spc="-5">
                <a:latin typeface="Arial"/>
                <a:cs typeface="Arial"/>
              </a:rPr>
              <a:t>Loree </a:t>
            </a:r>
            <a:r>
              <a:rPr dirty="0" sz="800">
                <a:latin typeface="Arial"/>
                <a:cs typeface="Arial"/>
              </a:rPr>
              <a:t>JM, </a:t>
            </a:r>
            <a:r>
              <a:rPr dirty="0" sz="800" spc="-5">
                <a:latin typeface="Arial"/>
                <a:cs typeface="Arial"/>
              </a:rPr>
              <a:t>Morris </a:t>
            </a:r>
            <a:r>
              <a:rPr dirty="0" sz="800">
                <a:latin typeface="Arial"/>
                <a:cs typeface="Arial"/>
              </a:rPr>
              <a:t>JS, et al. JCO </a:t>
            </a:r>
            <a:r>
              <a:rPr dirty="0" sz="800" spc="-5">
                <a:latin typeface="Arial"/>
                <a:cs typeface="Arial"/>
              </a:rPr>
              <a:t>Precis Oncol.</a:t>
            </a:r>
            <a:r>
              <a:rPr dirty="0" sz="800" spc="10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2019;3:1-13.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2DC4B6"/>
              </a:buClr>
              <a:buFont typeface="Arial"/>
              <a:buAutoNum type="arabicPeriod" startAt="10"/>
            </a:pPr>
            <a:endParaRPr sz="9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2DC4B6"/>
              </a:buClr>
              <a:buAutoNum type="arabicPeriod" startAt="10"/>
              <a:tabLst>
                <a:tab pos="354965" algn="l"/>
                <a:tab pos="355600" algn="l"/>
              </a:tabLst>
            </a:pPr>
            <a:r>
              <a:rPr dirty="0" sz="800" spc="-5">
                <a:latin typeface="Arial"/>
                <a:cs typeface="Arial"/>
              </a:rPr>
              <a:t>Sawada</a:t>
            </a:r>
            <a:r>
              <a:rPr dirty="0" sz="800" spc="4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K,</a:t>
            </a:r>
            <a:r>
              <a:rPr dirty="0" sz="800" spc="2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Nakamura</a:t>
            </a:r>
            <a:r>
              <a:rPr dirty="0" sz="800" spc="2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Y,</a:t>
            </a:r>
            <a:r>
              <a:rPr dirty="0" sz="800" spc="2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Yamanaka</a:t>
            </a:r>
            <a:r>
              <a:rPr dirty="0" sz="800" spc="4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T,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et</a:t>
            </a:r>
            <a:r>
              <a:rPr dirty="0" sz="800" spc="2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al.</a:t>
            </a:r>
            <a:r>
              <a:rPr dirty="0" sz="800" spc="1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Clin</a:t>
            </a:r>
            <a:r>
              <a:rPr dirty="0" sz="800" spc="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Colorectal</a:t>
            </a:r>
            <a:r>
              <a:rPr dirty="0" sz="800" spc="2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Cancer.</a:t>
            </a:r>
            <a:r>
              <a:rPr dirty="0" sz="800" spc="25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2018;17(3):198-205.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2DC4B6"/>
              </a:buClr>
              <a:buFont typeface="Arial"/>
              <a:buAutoNum type="arabicPeriod" startAt="10"/>
            </a:pPr>
            <a:endParaRPr sz="9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2DC4B6"/>
              </a:buClr>
              <a:buAutoNum type="arabicPeriod" startAt="10"/>
              <a:tabLst>
                <a:tab pos="354965" algn="l"/>
                <a:tab pos="355600" algn="l"/>
              </a:tabLst>
            </a:pPr>
            <a:r>
              <a:rPr dirty="0" sz="800" spc="-5">
                <a:latin typeface="Arial"/>
                <a:cs typeface="Arial"/>
              </a:rPr>
              <a:t>Kulukian A, Lee P, Taylor J, et al. Mol Cancer Ther.</a:t>
            </a:r>
            <a:r>
              <a:rPr dirty="0" sz="800" spc="19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2020;19(4):976-987.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2DC4B6"/>
              </a:buClr>
              <a:buFont typeface="Arial"/>
              <a:buAutoNum type="arabicPeriod" startAt="10"/>
            </a:pPr>
            <a:endParaRPr sz="9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2DC4B6"/>
              </a:buClr>
              <a:buAutoNum type="arabicPeriod" startAt="10"/>
              <a:tabLst>
                <a:tab pos="354965" algn="l"/>
                <a:tab pos="355600" algn="l"/>
              </a:tabLst>
            </a:pPr>
            <a:r>
              <a:rPr dirty="0" sz="800" spc="-5">
                <a:latin typeface="Arial"/>
                <a:cs typeface="Arial"/>
              </a:rPr>
              <a:t>TUKYSA [prescribing information]. Bothell, WA: Seagen, Inc.;</a:t>
            </a:r>
            <a:r>
              <a:rPr dirty="0" sz="800" spc="19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2021.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2DC4B6"/>
              </a:buClr>
              <a:buFont typeface="Arial"/>
              <a:buAutoNum type="arabicPeriod" startAt="10"/>
            </a:pPr>
            <a:endParaRPr sz="9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2DC4B6"/>
              </a:buClr>
              <a:buAutoNum type="arabicPeriod" startAt="10"/>
              <a:tabLst>
                <a:tab pos="354965" algn="l"/>
                <a:tab pos="355600" algn="l"/>
              </a:tabLst>
            </a:pPr>
            <a:r>
              <a:rPr dirty="0" sz="800" spc="-5">
                <a:latin typeface="Arial"/>
                <a:cs typeface="Arial"/>
              </a:rPr>
              <a:t>Strickler J, Cercek A, Siena S, et al. Ann Oncol. </a:t>
            </a:r>
            <a:r>
              <a:rPr dirty="0" sz="800">
                <a:latin typeface="Arial"/>
                <a:cs typeface="Arial"/>
              </a:rPr>
              <a:t>2022;33(Suppl</a:t>
            </a:r>
            <a:r>
              <a:rPr dirty="0" sz="800" spc="200">
                <a:latin typeface="Arial"/>
                <a:cs typeface="Arial"/>
              </a:rPr>
              <a:t> </a:t>
            </a:r>
            <a:r>
              <a:rPr dirty="0" sz="800">
                <a:latin typeface="Arial"/>
                <a:cs typeface="Arial"/>
              </a:rPr>
              <a:t>4):S375-376.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5203" y="6095328"/>
            <a:ext cx="219710" cy="316865"/>
          </a:xfrm>
          <a:custGeom>
            <a:avLst/>
            <a:gdLst/>
            <a:ahLst/>
            <a:cxnLst/>
            <a:rect l="l" t="t" r="r" b="b"/>
            <a:pathLst>
              <a:path w="219709" h="316864">
                <a:moveTo>
                  <a:pt x="169130" y="0"/>
                </a:moveTo>
                <a:lnTo>
                  <a:pt x="0" y="98184"/>
                </a:lnTo>
                <a:lnTo>
                  <a:pt x="0" y="218437"/>
                </a:lnTo>
                <a:lnTo>
                  <a:pt x="169131" y="316622"/>
                </a:lnTo>
                <a:lnTo>
                  <a:pt x="219691" y="287350"/>
                </a:lnTo>
                <a:lnTo>
                  <a:pt x="54139" y="190966"/>
                </a:lnTo>
                <a:lnTo>
                  <a:pt x="50560" y="188709"/>
                </a:lnTo>
                <a:lnTo>
                  <a:pt x="50560" y="127907"/>
                </a:lnTo>
                <a:lnTo>
                  <a:pt x="54139" y="125656"/>
                </a:lnTo>
                <a:lnTo>
                  <a:pt x="165105" y="61252"/>
                </a:lnTo>
                <a:lnTo>
                  <a:pt x="169130" y="59000"/>
                </a:lnTo>
                <a:lnTo>
                  <a:pt x="172709" y="61252"/>
                </a:lnTo>
                <a:lnTo>
                  <a:pt x="205819" y="80168"/>
                </a:lnTo>
                <a:lnTo>
                  <a:pt x="205819" y="21618"/>
                </a:lnTo>
                <a:lnTo>
                  <a:pt x="169130" y="0"/>
                </a:lnTo>
                <a:close/>
              </a:path>
            </a:pathLst>
          </a:custGeom>
          <a:solidFill>
            <a:srgbClr val="F581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460976" y="6087217"/>
            <a:ext cx="273050" cy="287020"/>
          </a:xfrm>
          <a:custGeom>
            <a:avLst/>
            <a:gdLst/>
            <a:ahLst/>
            <a:cxnLst/>
            <a:rect l="l" t="t" r="r" b="b"/>
            <a:pathLst>
              <a:path w="273050" h="287020">
                <a:moveTo>
                  <a:pt x="221927" y="0"/>
                </a:moveTo>
                <a:lnTo>
                  <a:pt x="221927" y="196819"/>
                </a:lnTo>
                <a:lnTo>
                  <a:pt x="217902" y="199077"/>
                </a:lnTo>
                <a:lnTo>
                  <a:pt x="173156" y="225197"/>
                </a:lnTo>
                <a:lnTo>
                  <a:pt x="169578" y="227448"/>
                </a:lnTo>
                <a:lnTo>
                  <a:pt x="54585" y="160793"/>
                </a:lnTo>
                <a:lnTo>
                  <a:pt x="51007" y="158536"/>
                </a:lnTo>
                <a:lnTo>
                  <a:pt x="51007" y="115750"/>
                </a:lnTo>
                <a:lnTo>
                  <a:pt x="0" y="145028"/>
                </a:lnTo>
                <a:lnTo>
                  <a:pt x="0" y="187814"/>
                </a:lnTo>
                <a:lnTo>
                  <a:pt x="169578" y="286449"/>
                </a:lnTo>
                <a:lnTo>
                  <a:pt x="272488" y="226548"/>
                </a:lnTo>
                <a:lnTo>
                  <a:pt x="272487" y="29728"/>
                </a:lnTo>
                <a:lnTo>
                  <a:pt x="221927" y="0"/>
                </a:lnTo>
                <a:close/>
              </a:path>
            </a:pathLst>
          </a:custGeom>
          <a:solidFill>
            <a:srgbClr val="52C4A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395203" y="6018761"/>
            <a:ext cx="272415" cy="278130"/>
          </a:xfrm>
          <a:custGeom>
            <a:avLst/>
            <a:gdLst/>
            <a:ahLst/>
            <a:cxnLst/>
            <a:rect l="l" t="t" r="r" b="b"/>
            <a:pathLst>
              <a:path w="272415" h="278129">
                <a:moveTo>
                  <a:pt x="270481" y="58550"/>
                </a:moveTo>
                <a:lnTo>
                  <a:pt x="169130" y="58550"/>
                </a:lnTo>
                <a:lnTo>
                  <a:pt x="173156" y="60801"/>
                </a:lnTo>
                <a:lnTo>
                  <a:pt x="217454" y="86922"/>
                </a:lnTo>
                <a:lnTo>
                  <a:pt x="221480" y="89173"/>
                </a:lnTo>
                <a:lnTo>
                  <a:pt x="221480" y="226992"/>
                </a:lnTo>
                <a:lnTo>
                  <a:pt x="184791" y="248166"/>
                </a:lnTo>
                <a:lnTo>
                  <a:pt x="235352" y="277889"/>
                </a:lnTo>
                <a:lnTo>
                  <a:pt x="272040" y="256271"/>
                </a:lnTo>
                <a:lnTo>
                  <a:pt x="272040" y="59451"/>
                </a:lnTo>
                <a:lnTo>
                  <a:pt x="270481" y="58550"/>
                </a:lnTo>
                <a:close/>
              </a:path>
              <a:path w="272415" h="278129">
                <a:moveTo>
                  <a:pt x="169130" y="0"/>
                </a:moveTo>
                <a:lnTo>
                  <a:pt x="0" y="98184"/>
                </a:lnTo>
                <a:lnTo>
                  <a:pt x="0" y="156735"/>
                </a:lnTo>
                <a:lnTo>
                  <a:pt x="165105" y="60801"/>
                </a:lnTo>
                <a:lnTo>
                  <a:pt x="169130" y="58550"/>
                </a:lnTo>
                <a:lnTo>
                  <a:pt x="270481" y="58550"/>
                </a:lnTo>
                <a:lnTo>
                  <a:pt x="169130" y="0"/>
                </a:lnTo>
                <a:close/>
              </a:path>
            </a:pathLst>
          </a:custGeom>
          <a:solidFill>
            <a:srgbClr val="6468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796555" y="6124600"/>
            <a:ext cx="867129" cy="1918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848010" y="6499330"/>
            <a:ext cx="760212" cy="851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0" y="6736080"/>
            <a:ext cx="12188825" cy="19050"/>
          </a:xfrm>
          <a:custGeom>
            <a:avLst/>
            <a:gdLst/>
            <a:ahLst/>
            <a:cxnLst/>
            <a:rect l="l" t="t" r="r" b="b"/>
            <a:pathLst>
              <a:path w="12188825" h="19050">
                <a:moveTo>
                  <a:pt x="0" y="19050"/>
                </a:moveTo>
                <a:lnTo>
                  <a:pt x="12188825" y="19050"/>
                </a:lnTo>
                <a:lnTo>
                  <a:pt x="12188825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5758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0"/>
            <a:ext cx="12189460" cy="3175"/>
          </a:xfrm>
          <a:custGeom>
            <a:avLst/>
            <a:gdLst/>
            <a:ahLst/>
            <a:cxnLst/>
            <a:rect l="l" t="t" r="r" b="b"/>
            <a:pathLst>
              <a:path w="12189460" h="3175">
                <a:moveTo>
                  <a:pt x="0" y="3048"/>
                </a:moveTo>
                <a:lnTo>
                  <a:pt x="12188952" y="3048"/>
                </a:lnTo>
                <a:lnTo>
                  <a:pt x="12188952" y="0"/>
                </a:lnTo>
                <a:lnTo>
                  <a:pt x="0" y="0"/>
                </a:lnTo>
                <a:lnTo>
                  <a:pt x="0" y="3048"/>
                </a:lnTo>
                <a:close/>
              </a:path>
            </a:pathLst>
          </a:custGeom>
          <a:solidFill>
            <a:srgbClr val="5758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611867" y="5638038"/>
            <a:ext cx="2266950" cy="9776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890009" y="1066800"/>
            <a:ext cx="4408932" cy="509244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0" y="6772655"/>
            <a:ext cx="12189460" cy="85725"/>
          </a:xfrm>
          <a:custGeom>
            <a:avLst/>
            <a:gdLst/>
            <a:ahLst/>
            <a:cxnLst/>
            <a:rect l="l" t="t" r="r" b="b"/>
            <a:pathLst>
              <a:path w="12189460" h="85725">
                <a:moveTo>
                  <a:pt x="0" y="85343"/>
                </a:moveTo>
                <a:lnTo>
                  <a:pt x="12188952" y="85343"/>
                </a:lnTo>
                <a:lnTo>
                  <a:pt x="12188952" y="0"/>
                </a:lnTo>
                <a:lnTo>
                  <a:pt x="0" y="0"/>
                </a:lnTo>
                <a:lnTo>
                  <a:pt x="0" y="85343"/>
                </a:lnTo>
                <a:close/>
              </a:path>
            </a:pathLst>
          </a:custGeom>
          <a:solidFill>
            <a:srgbClr val="5758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0" y="3047"/>
            <a:ext cx="12189460" cy="645160"/>
          </a:xfrm>
          <a:custGeom>
            <a:avLst/>
            <a:gdLst/>
            <a:ahLst/>
            <a:cxnLst/>
            <a:rect l="l" t="t" r="r" b="b"/>
            <a:pathLst>
              <a:path w="12189460" h="645160">
                <a:moveTo>
                  <a:pt x="12188952" y="0"/>
                </a:moveTo>
                <a:lnTo>
                  <a:pt x="0" y="0"/>
                </a:lnTo>
                <a:lnTo>
                  <a:pt x="0" y="644651"/>
                </a:lnTo>
                <a:lnTo>
                  <a:pt x="12188952" y="644651"/>
                </a:lnTo>
                <a:lnTo>
                  <a:pt x="12188952" y="0"/>
                </a:lnTo>
                <a:close/>
              </a:path>
            </a:pathLst>
          </a:custGeom>
          <a:solidFill>
            <a:srgbClr val="5758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0" y="647700"/>
            <a:ext cx="12189460" cy="45720"/>
          </a:xfrm>
          <a:custGeom>
            <a:avLst/>
            <a:gdLst/>
            <a:ahLst/>
            <a:cxnLst/>
            <a:rect l="l" t="t" r="r" b="b"/>
            <a:pathLst>
              <a:path w="12189460" h="45720">
                <a:moveTo>
                  <a:pt x="0" y="45720"/>
                </a:moveTo>
                <a:lnTo>
                  <a:pt x="12188952" y="45720"/>
                </a:lnTo>
                <a:lnTo>
                  <a:pt x="12188952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3CBDB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0" y="6742174"/>
            <a:ext cx="12189460" cy="26670"/>
          </a:xfrm>
          <a:custGeom>
            <a:avLst/>
            <a:gdLst/>
            <a:ahLst/>
            <a:cxnLst/>
            <a:rect l="l" t="t" r="r" b="b"/>
            <a:pathLst>
              <a:path w="12189460" h="26670">
                <a:moveTo>
                  <a:pt x="0" y="26669"/>
                </a:moveTo>
                <a:lnTo>
                  <a:pt x="12188952" y="26669"/>
                </a:lnTo>
                <a:lnTo>
                  <a:pt x="12188952" y="0"/>
                </a:lnTo>
                <a:lnTo>
                  <a:pt x="0" y="0"/>
                </a:lnTo>
                <a:lnTo>
                  <a:pt x="0" y="26669"/>
                </a:lnTo>
                <a:close/>
              </a:path>
            </a:pathLst>
          </a:custGeom>
          <a:solidFill>
            <a:srgbClr val="3CBDB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4849114" y="3097784"/>
            <a:ext cx="2492375" cy="6356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Thank</a:t>
            </a:r>
            <a:r>
              <a:rPr dirty="0" spc="-65"/>
              <a:t> </a:t>
            </a:r>
            <a:r>
              <a:rPr dirty="0" spc="-5"/>
              <a:t>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Melanie Couton</dc:creator>
  <dc:title>Slide 1</dc:title>
  <dcterms:created xsi:type="dcterms:W3CDTF">2024-05-28T16:19:47Z</dcterms:created>
  <dcterms:modified xsi:type="dcterms:W3CDTF">2024-05-28T16:19:47Z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2023-02-01T00:00:00Z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2024-05-28T00:00:00Z</vt:filetime>
  </property>
</Properties>
</file>