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95203" y="6095328"/>
            <a:ext cx="219710" cy="316865"/>
          </a:xfrm>
          <a:custGeom>
            <a:avLst/>
            <a:gdLst/>
            <a:ahLst/>
            <a:cxnLst/>
            <a:rect l="l" t="t" r="r" b="b"/>
            <a:pathLst>
              <a:path w="219709" h="316864">
                <a:moveTo>
                  <a:pt x="169130" y="0"/>
                </a:moveTo>
                <a:lnTo>
                  <a:pt x="0" y="98184"/>
                </a:lnTo>
                <a:lnTo>
                  <a:pt x="0" y="218437"/>
                </a:lnTo>
                <a:lnTo>
                  <a:pt x="169131" y="316622"/>
                </a:lnTo>
                <a:lnTo>
                  <a:pt x="219691" y="287350"/>
                </a:lnTo>
                <a:lnTo>
                  <a:pt x="54139" y="190966"/>
                </a:lnTo>
                <a:lnTo>
                  <a:pt x="50560" y="188709"/>
                </a:lnTo>
                <a:lnTo>
                  <a:pt x="50560" y="127907"/>
                </a:lnTo>
                <a:lnTo>
                  <a:pt x="54139" y="125656"/>
                </a:lnTo>
                <a:lnTo>
                  <a:pt x="165105" y="61252"/>
                </a:lnTo>
                <a:lnTo>
                  <a:pt x="169130" y="59000"/>
                </a:lnTo>
                <a:lnTo>
                  <a:pt x="172709" y="61252"/>
                </a:lnTo>
                <a:lnTo>
                  <a:pt x="205819" y="80168"/>
                </a:lnTo>
                <a:lnTo>
                  <a:pt x="205819" y="21618"/>
                </a:lnTo>
                <a:lnTo>
                  <a:pt x="169130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460976" y="6087217"/>
            <a:ext cx="273050" cy="287020"/>
          </a:xfrm>
          <a:custGeom>
            <a:avLst/>
            <a:gdLst/>
            <a:ahLst/>
            <a:cxnLst/>
            <a:rect l="l" t="t" r="r" b="b"/>
            <a:pathLst>
              <a:path w="273050" h="287020">
                <a:moveTo>
                  <a:pt x="221927" y="0"/>
                </a:moveTo>
                <a:lnTo>
                  <a:pt x="221927" y="196819"/>
                </a:lnTo>
                <a:lnTo>
                  <a:pt x="217902" y="199077"/>
                </a:lnTo>
                <a:lnTo>
                  <a:pt x="173156" y="225197"/>
                </a:lnTo>
                <a:lnTo>
                  <a:pt x="169578" y="227448"/>
                </a:lnTo>
                <a:lnTo>
                  <a:pt x="54585" y="160793"/>
                </a:lnTo>
                <a:lnTo>
                  <a:pt x="51007" y="158536"/>
                </a:lnTo>
                <a:lnTo>
                  <a:pt x="51007" y="115750"/>
                </a:lnTo>
                <a:lnTo>
                  <a:pt x="0" y="145028"/>
                </a:lnTo>
                <a:lnTo>
                  <a:pt x="0" y="187814"/>
                </a:lnTo>
                <a:lnTo>
                  <a:pt x="169578" y="286449"/>
                </a:lnTo>
                <a:lnTo>
                  <a:pt x="272488" y="226548"/>
                </a:lnTo>
                <a:lnTo>
                  <a:pt x="272487" y="29728"/>
                </a:lnTo>
                <a:lnTo>
                  <a:pt x="22192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0395203" y="6018761"/>
            <a:ext cx="272415" cy="278130"/>
          </a:xfrm>
          <a:custGeom>
            <a:avLst/>
            <a:gdLst/>
            <a:ahLst/>
            <a:cxnLst/>
            <a:rect l="l" t="t" r="r" b="b"/>
            <a:pathLst>
              <a:path w="272415" h="278129">
                <a:moveTo>
                  <a:pt x="270481" y="58550"/>
                </a:moveTo>
                <a:lnTo>
                  <a:pt x="169130" y="58550"/>
                </a:lnTo>
                <a:lnTo>
                  <a:pt x="173156" y="60801"/>
                </a:lnTo>
                <a:lnTo>
                  <a:pt x="217454" y="86922"/>
                </a:lnTo>
                <a:lnTo>
                  <a:pt x="221480" y="89173"/>
                </a:lnTo>
                <a:lnTo>
                  <a:pt x="221480" y="226992"/>
                </a:lnTo>
                <a:lnTo>
                  <a:pt x="184791" y="248166"/>
                </a:lnTo>
                <a:lnTo>
                  <a:pt x="235352" y="277889"/>
                </a:lnTo>
                <a:lnTo>
                  <a:pt x="272040" y="256271"/>
                </a:lnTo>
                <a:lnTo>
                  <a:pt x="272040" y="59451"/>
                </a:lnTo>
                <a:lnTo>
                  <a:pt x="270481" y="58550"/>
                </a:lnTo>
                <a:close/>
              </a:path>
              <a:path w="272415" h="278129">
                <a:moveTo>
                  <a:pt x="169130" y="0"/>
                </a:moveTo>
                <a:lnTo>
                  <a:pt x="0" y="98184"/>
                </a:lnTo>
                <a:lnTo>
                  <a:pt x="0" y="156735"/>
                </a:lnTo>
                <a:lnTo>
                  <a:pt x="165105" y="60801"/>
                </a:lnTo>
                <a:lnTo>
                  <a:pt x="169130" y="58550"/>
                </a:lnTo>
                <a:lnTo>
                  <a:pt x="270481" y="58550"/>
                </a:lnTo>
                <a:lnTo>
                  <a:pt x="169130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0796555" y="6124600"/>
            <a:ext cx="867129" cy="191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0848010" y="6499330"/>
            <a:ext cx="760212" cy="8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380" y="6736080"/>
            <a:ext cx="12188825" cy="19050"/>
          </a:xfrm>
          <a:custGeom>
            <a:avLst/>
            <a:gdLst/>
            <a:ahLst/>
            <a:cxnLst/>
            <a:rect l="l" t="t" r="r" b="b"/>
            <a:pathLst>
              <a:path w="12188825" h="19050">
                <a:moveTo>
                  <a:pt x="0" y="19050"/>
                </a:moveTo>
                <a:lnTo>
                  <a:pt x="12188825" y="19050"/>
                </a:lnTo>
                <a:lnTo>
                  <a:pt x="12188825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0" y="0"/>
            <a:ext cx="12189460" cy="3175"/>
          </a:xfrm>
          <a:custGeom>
            <a:avLst/>
            <a:gdLst/>
            <a:ahLst/>
            <a:cxnLst/>
            <a:rect l="l" t="t" r="r" b="b"/>
            <a:pathLst>
              <a:path w="12189460" h="3175">
                <a:moveTo>
                  <a:pt x="0" y="3048"/>
                </a:moveTo>
                <a:lnTo>
                  <a:pt x="12188952" y="3048"/>
                </a:lnTo>
                <a:lnTo>
                  <a:pt x="12188952" y="0"/>
                </a:lnTo>
                <a:lnTo>
                  <a:pt x="0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9611867" y="5638038"/>
            <a:ext cx="2266950" cy="9776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3890009" y="1066800"/>
            <a:ext cx="4408932" cy="50924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0" y="6772655"/>
            <a:ext cx="12189460" cy="85725"/>
          </a:xfrm>
          <a:custGeom>
            <a:avLst/>
            <a:gdLst/>
            <a:ahLst/>
            <a:cxnLst/>
            <a:rect l="l" t="t" r="r" b="b"/>
            <a:pathLst>
              <a:path w="12189460" h="85725">
                <a:moveTo>
                  <a:pt x="0" y="85343"/>
                </a:moveTo>
                <a:lnTo>
                  <a:pt x="12188952" y="85343"/>
                </a:lnTo>
                <a:lnTo>
                  <a:pt x="12188952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0" y="3047"/>
            <a:ext cx="12189460" cy="645160"/>
          </a:xfrm>
          <a:custGeom>
            <a:avLst/>
            <a:gdLst/>
            <a:ahLst/>
            <a:cxnLst/>
            <a:rect l="l" t="t" r="r" b="b"/>
            <a:pathLst>
              <a:path w="12189460" h="645160">
                <a:moveTo>
                  <a:pt x="12188952" y="0"/>
                </a:moveTo>
                <a:lnTo>
                  <a:pt x="0" y="0"/>
                </a:lnTo>
                <a:lnTo>
                  <a:pt x="0" y="644651"/>
                </a:lnTo>
                <a:lnTo>
                  <a:pt x="12188952" y="644651"/>
                </a:lnTo>
                <a:lnTo>
                  <a:pt x="12188952" y="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0" y="647700"/>
            <a:ext cx="12189460" cy="45720"/>
          </a:xfrm>
          <a:custGeom>
            <a:avLst/>
            <a:gdLst/>
            <a:ahLst/>
            <a:cxnLst/>
            <a:rect l="l" t="t" r="r" b="b"/>
            <a:pathLst>
              <a:path w="12189460" h="45720">
                <a:moveTo>
                  <a:pt x="0" y="45720"/>
                </a:moveTo>
                <a:lnTo>
                  <a:pt x="12188952" y="45720"/>
                </a:lnTo>
                <a:lnTo>
                  <a:pt x="12188952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0" y="6742174"/>
            <a:ext cx="12189460" cy="26670"/>
          </a:xfrm>
          <a:custGeom>
            <a:avLst/>
            <a:gdLst/>
            <a:ahLst/>
            <a:cxnLst/>
            <a:rect l="l" t="t" r="r" b="b"/>
            <a:pathLst>
              <a:path w="12189460" h="26670">
                <a:moveTo>
                  <a:pt x="0" y="26669"/>
                </a:moveTo>
                <a:lnTo>
                  <a:pt x="12188952" y="26669"/>
                </a:lnTo>
                <a:lnTo>
                  <a:pt x="12188952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95203" y="6095328"/>
            <a:ext cx="219710" cy="316865"/>
          </a:xfrm>
          <a:custGeom>
            <a:avLst/>
            <a:gdLst/>
            <a:ahLst/>
            <a:cxnLst/>
            <a:rect l="l" t="t" r="r" b="b"/>
            <a:pathLst>
              <a:path w="219709" h="316864">
                <a:moveTo>
                  <a:pt x="169130" y="0"/>
                </a:moveTo>
                <a:lnTo>
                  <a:pt x="0" y="98184"/>
                </a:lnTo>
                <a:lnTo>
                  <a:pt x="0" y="218437"/>
                </a:lnTo>
                <a:lnTo>
                  <a:pt x="169131" y="316622"/>
                </a:lnTo>
                <a:lnTo>
                  <a:pt x="219691" y="287350"/>
                </a:lnTo>
                <a:lnTo>
                  <a:pt x="54139" y="190966"/>
                </a:lnTo>
                <a:lnTo>
                  <a:pt x="50560" y="188709"/>
                </a:lnTo>
                <a:lnTo>
                  <a:pt x="50560" y="127907"/>
                </a:lnTo>
                <a:lnTo>
                  <a:pt x="54139" y="125656"/>
                </a:lnTo>
                <a:lnTo>
                  <a:pt x="165105" y="61252"/>
                </a:lnTo>
                <a:lnTo>
                  <a:pt x="169130" y="59000"/>
                </a:lnTo>
                <a:lnTo>
                  <a:pt x="172709" y="61252"/>
                </a:lnTo>
                <a:lnTo>
                  <a:pt x="205819" y="80168"/>
                </a:lnTo>
                <a:lnTo>
                  <a:pt x="205819" y="21618"/>
                </a:lnTo>
                <a:lnTo>
                  <a:pt x="169130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460976" y="6087217"/>
            <a:ext cx="273050" cy="287020"/>
          </a:xfrm>
          <a:custGeom>
            <a:avLst/>
            <a:gdLst/>
            <a:ahLst/>
            <a:cxnLst/>
            <a:rect l="l" t="t" r="r" b="b"/>
            <a:pathLst>
              <a:path w="273050" h="287020">
                <a:moveTo>
                  <a:pt x="221927" y="0"/>
                </a:moveTo>
                <a:lnTo>
                  <a:pt x="221927" y="196819"/>
                </a:lnTo>
                <a:lnTo>
                  <a:pt x="217902" y="199077"/>
                </a:lnTo>
                <a:lnTo>
                  <a:pt x="173156" y="225197"/>
                </a:lnTo>
                <a:lnTo>
                  <a:pt x="169578" y="227448"/>
                </a:lnTo>
                <a:lnTo>
                  <a:pt x="54585" y="160793"/>
                </a:lnTo>
                <a:lnTo>
                  <a:pt x="51007" y="158536"/>
                </a:lnTo>
                <a:lnTo>
                  <a:pt x="51007" y="115750"/>
                </a:lnTo>
                <a:lnTo>
                  <a:pt x="0" y="145028"/>
                </a:lnTo>
                <a:lnTo>
                  <a:pt x="0" y="187814"/>
                </a:lnTo>
                <a:lnTo>
                  <a:pt x="169578" y="286449"/>
                </a:lnTo>
                <a:lnTo>
                  <a:pt x="272488" y="226548"/>
                </a:lnTo>
                <a:lnTo>
                  <a:pt x="272487" y="29728"/>
                </a:lnTo>
                <a:lnTo>
                  <a:pt x="22192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0395203" y="6018761"/>
            <a:ext cx="272415" cy="278130"/>
          </a:xfrm>
          <a:custGeom>
            <a:avLst/>
            <a:gdLst/>
            <a:ahLst/>
            <a:cxnLst/>
            <a:rect l="l" t="t" r="r" b="b"/>
            <a:pathLst>
              <a:path w="272415" h="278129">
                <a:moveTo>
                  <a:pt x="270481" y="58550"/>
                </a:moveTo>
                <a:lnTo>
                  <a:pt x="169130" y="58550"/>
                </a:lnTo>
                <a:lnTo>
                  <a:pt x="173156" y="60801"/>
                </a:lnTo>
                <a:lnTo>
                  <a:pt x="217454" y="86922"/>
                </a:lnTo>
                <a:lnTo>
                  <a:pt x="221480" y="89173"/>
                </a:lnTo>
                <a:lnTo>
                  <a:pt x="221480" y="226992"/>
                </a:lnTo>
                <a:lnTo>
                  <a:pt x="184791" y="248166"/>
                </a:lnTo>
                <a:lnTo>
                  <a:pt x="235352" y="277889"/>
                </a:lnTo>
                <a:lnTo>
                  <a:pt x="272040" y="256271"/>
                </a:lnTo>
                <a:lnTo>
                  <a:pt x="272040" y="59451"/>
                </a:lnTo>
                <a:lnTo>
                  <a:pt x="270481" y="58550"/>
                </a:lnTo>
                <a:close/>
              </a:path>
              <a:path w="272415" h="278129">
                <a:moveTo>
                  <a:pt x="169130" y="0"/>
                </a:moveTo>
                <a:lnTo>
                  <a:pt x="0" y="98184"/>
                </a:lnTo>
                <a:lnTo>
                  <a:pt x="0" y="156735"/>
                </a:lnTo>
                <a:lnTo>
                  <a:pt x="165105" y="60801"/>
                </a:lnTo>
                <a:lnTo>
                  <a:pt x="169130" y="58550"/>
                </a:lnTo>
                <a:lnTo>
                  <a:pt x="270481" y="58550"/>
                </a:lnTo>
                <a:lnTo>
                  <a:pt x="169130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0796555" y="6124600"/>
            <a:ext cx="867129" cy="1918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0733465" y="6411951"/>
            <a:ext cx="930910" cy="0"/>
          </a:xfrm>
          <a:custGeom>
            <a:avLst/>
            <a:gdLst/>
            <a:ahLst/>
            <a:cxnLst/>
            <a:rect l="l" t="t" r="r" b="b"/>
            <a:pathLst>
              <a:path w="930909" h="0">
                <a:moveTo>
                  <a:pt x="0" y="0"/>
                </a:moveTo>
                <a:lnTo>
                  <a:pt x="930697" y="0"/>
                </a:lnTo>
              </a:path>
            </a:pathLst>
          </a:custGeom>
          <a:ln w="5403">
            <a:solidFill>
              <a:srgbClr val="52C4A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0848010" y="6499330"/>
            <a:ext cx="760212" cy="851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380" y="6745605"/>
            <a:ext cx="12188825" cy="0"/>
          </a:xfrm>
          <a:custGeom>
            <a:avLst/>
            <a:gdLst/>
            <a:ahLst/>
            <a:cxnLst/>
            <a:rect l="l" t="t" r="r" b="b"/>
            <a:pathLst>
              <a:path w="12188825" h="0">
                <a:moveTo>
                  <a:pt x="0" y="0"/>
                </a:moveTo>
                <a:lnTo>
                  <a:pt x="12188825" y="0"/>
                </a:lnTo>
              </a:path>
            </a:pathLst>
          </a:custGeom>
          <a:ln w="19050">
            <a:solidFill>
              <a:srgbClr val="57585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0" y="0"/>
            <a:ext cx="12189460" cy="92710"/>
          </a:xfrm>
          <a:custGeom>
            <a:avLst/>
            <a:gdLst/>
            <a:ahLst/>
            <a:cxnLst/>
            <a:rect l="l" t="t" r="r" b="b"/>
            <a:pathLst>
              <a:path w="12189460" h="92710">
                <a:moveTo>
                  <a:pt x="12188952" y="0"/>
                </a:moveTo>
                <a:lnTo>
                  <a:pt x="0" y="0"/>
                </a:lnTo>
                <a:lnTo>
                  <a:pt x="0" y="92201"/>
                </a:lnTo>
                <a:lnTo>
                  <a:pt x="12188952" y="92201"/>
                </a:lnTo>
                <a:lnTo>
                  <a:pt x="12188952" y="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0" y="92202"/>
            <a:ext cx="12189460" cy="35560"/>
          </a:xfrm>
          <a:custGeom>
            <a:avLst/>
            <a:gdLst/>
            <a:ahLst/>
            <a:cxnLst/>
            <a:rect l="l" t="t" r="r" b="b"/>
            <a:pathLst>
              <a:path w="12189460" h="35560">
                <a:moveTo>
                  <a:pt x="0" y="35051"/>
                </a:moveTo>
                <a:lnTo>
                  <a:pt x="12188952" y="35051"/>
                </a:lnTo>
                <a:lnTo>
                  <a:pt x="12188952" y="0"/>
                </a:lnTo>
                <a:lnTo>
                  <a:pt x="0" y="0"/>
                </a:lnTo>
                <a:lnTo>
                  <a:pt x="0" y="35051"/>
                </a:lnTo>
                <a:close/>
              </a:path>
            </a:pathLst>
          </a:custGeom>
          <a:solidFill>
            <a:srgbClr val="2DC4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49114" y="3097784"/>
            <a:ext cx="2493771" cy="63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43064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3090" y="1145286"/>
            <a:ext cx="11005819" cy="42659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6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95203" y="6095328"/>
            <a:ext cx="219710" cy="316865"/>
          </a:xfrm>
          <a:custGeom>
            <a:avLst/>
            <a:gdLst/>
            <a:ahLst/>
            <a:cxnLst/>
            <a:rect l="l" t="t" r="r" b="b"/>
            <a:pathLst>
              <a:path w="219709" h="316864">
                <a:moveTo>
                  <a:pt x="169130" y="0"/>
                </a:moveTo>
                <a:lnTo>
                  <a:pt x="0" y="98184"/>
                </a:lnTo>
                <a:lnTo>
                  <a:pt x="0" y="218437"/>
                </a:lnTo>
                <a:lnTo>
                  <a:pt x="169131" y="316622"/>
                </a:lnTo>
                <a:lnTo>
                  <a:pt x="219691" y="287350"/>
                </a:lnTo>
                <a:lnTo>
                  <a:pt x="54139" y="190966"/>
                </a:lnTo>
                <a:lnTo>
                  <a:pt x="50560" y="188709"/>
                </a:lnTo>
                <a:lnTo>
                  <a:pt x="50560" y="127907"/>
                </a:lnTo>
                <a:lnTo>
                  <a:pt x="54139" y="125656"/>
                </a:lnTo>
                <a:lnTo>
                  <a:pt x="165105" y="61252"/>
                </a:lnTo>
                <a:lnTo>
                  <a:pt x="169130" y="59000"/>
                </a:lnTo>
                <a:lnTo>
                  <a:pt x="172709" y="61252"/>
                </a:lnTo>
                <a:lnTo>
                  <a:pt x="205819" y="80168"/>
                </a:lnTo>
                <a:lnTo>
                  <a:pt x="205819" y="21618"/>
                </a:lnTo>
                <a:lnTo>
                  <a:pt x="169130" y="0"/>
                </a:lnTo>
                <a:close/>
              </a:path>
            </a:pathLst>
          </a:custGeom>
          <a:solidFill>
            <a:srgbClr val="F5811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460976" y="6087217"/>
            <a:ext cx="273050" cy="287020"/>
          </a:xfrm>
          <a:custGeom>
            <a:avLst/>
            <a:gdLst/>
            <a:ahLst/>
            <a:cxnLst/>
            <a:rect l="l" t="t" r="r" b="b"/>
            <a:pathLst>
              <a:path w="273050" h="287020">
                <a:moveTo>
                  <a:pt x="221927" y="0"/>
                </a:moveTo>
                <a:lnTo>
                  <a:pt x="221927" y="196819"/>
                </a:lnTo>
                <a:lnTo>
                  <a:pt x="217902" y="199077"/>
                </a:lnTo>
                <a:lnTo>
                  <a:pt x="173156" y="225197"/>
                </a:lnTo>
                <a:lnTo>
                  <a:pt x="169578" y="227448"/>
                </a:lnTo>
                <a:lnTo>
                  <a:pt x="54585" y="160793"/>
                </a:lnTo>
                <a:lnTo>
                  <a:pt x="51007" y="158536"/>
                </a:lnTo>
                <a:lnTo>
                  <a:pt x="51007" y="115750"/>
                </a:lnTo>
                <a:lnTo>
                  <a:pt x="0" y="145028"/>
                </a:lnTo>
                <a:lnTo>
                  <a:pt x="0" y="187814"/>
                </a:lnTo>
                <a:lnTo>
                  <a:pt x="169578" y="286449"/>
                </a:lnTo>
                <a:lnTo>
                  <a:pt x="272488" y="226548"/>
                </a:lnTo>
                <a:lnTo>
                  <a:pt x="272487" y="29728"/>
                </a:lnTo>
                <a:lnTo>
                  <a:pt x="221927" y="0"/>
                </a:lnTo>
                <a:close/>
              </a:path>
            </a:pathLst>
          </a:custGeom>
          <a:solidFill>
            <a:srgbClr val="52C4A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395203" y="6018761"/>
            <a:ext cx="272415" cy="278130"/>
          </a:xfrm>
          <a:custGeom>
            <a:avLst/>
            <a:gdLst/>
            <a:ahLst/>
            <a:cxnLst/>
            <a:rect l="l" t="t" r="r" b="b"/>
            <a:pathLst>
              <a:path w="272415" h="278129">
                <a:moveTo>
                  <a:pt x="270481" y="58550"/>
                </a:moveTo>
                <a:lnTo>
                  <a:pt x="169130" y="58550"/>
                </a:lnTo>
                <a:lnTo>
                  <a:pt x="173156" y="60801"/>
                </a:lnTo>
                <a:lnTo>
                  <a:pt x="217454" y="86922"/>
                </a:lnTo>
                <a:lnTo>
                  <a:pt x="221480" y="89173"/>
                </a:lnTo>
                <a:lnTo>
                  <a:pt x="221480" y="226992"/>
                </a:lnTo>
                <a:lnTo>
                  <a:pt x="184791" y="248166"/>
                </a:lnTo>
                <a:lnTo>
                  <a:pt x="235352" y="277889"/>
                </a:lnTo>
                <a:lnTo>
                  <a:pt x="272040" y="256271"/>
                </a:lnTo>
                <a:lnTo>
                  <a:pt x="272040" y="59451"/>
                </a:lnTo>
                <a:lnTo>
                  <a:pt x="270481" y="58550"/>
                </a:lnTo>
                <a:close/>
              </a:path>
              <a:path w="272415" h="278129">
                <a:moveTo>
                  <a:pt x="169130" y="0"/>
                </a:moveTo>
                <a:lnTo>
                  <a:pt x="0" y="98184"/>
                </a:lnTo>
                <a:lnTo>
                  <a:pt x="0" y="156735"/>
                </a:lnTo>
                <a:lnTo>
                  <a:pt x="165105" y="60801"/>
                </a:lnTo>
                <a:lnTo>
                  <a:pt x="169130" y="58550"/>
                </a:lnTo>
                <a:lnTo>
                  <a:pt x="270481" y="58550"/>
                </a:lnTo>
                <a:lnTo>
                  <a:pt x="169130" y="0"/>
                </a:lnTo>
                <a:close/>
              </a:path>
            </a:pathLst>
          </a:custGeom>
          <a:solidFill>
            <a:srgbClr val="64686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796555" y="6124600"/>
            <a:ext cx="867129" cy="1918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848010" y="6499330"/>
            <a:ext cx="760212" cy="85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0" y="6736080"/>
            <a:ext cx="12188825" cy="19050"/>
          </a:xfrm>
          <a:custGeom>
            <a:avLst/>
            <a:gdLst/>
            <a:ahLst/>
            <a:cxnLst/>
            <a:rect l="l" t="t" r="r" b="b"/>
            <a:pathLst>
              <a:path w="12188825" h="19050">
                <a:moveTo>
                  <a:pt x="0" y="19050"/>
                </a:moveTo>
                <a:lnTo>
                  <a:pt x="12188825" y="19050"/>
                </a:lnTo>
                <a:lnTo>
                  <a:pt x="12188825" y="0"/>
                </a:lnTo>
                <a:lnTo>
                  <a:pt x="0" y="0"/>
                </a:lnTo>
                <a:lnTo>
                  <a:pt x="0" y="1905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0"/>
            <a:ext cx="12189460" cy="3175"/>
          </a:xfrm>
          <a:custGeom>
            <a:avLst/>
            <a:gdLst/>
            <a:ahLst/>
            <a:cxnLst/>
            <a:rect l="l" t="t" r="r" b="b"/>
            <a:pathLst>
              <a:path w="12189460" h="3175">
                <a:moveTo>
                  <a:pt x="0" y="3048"/>
                </a:moveTo>
                <a:lnTo>
                  <a:pt x="12188952" y="3048"/>
                </a:lnTo>
                <a:lnTo>
                  <a:pt x="12188952" y="0"/>
                </a:lnTo>
                <a:lnTo>
                  <a:pt x="0" y="0"/>
                </a:lnTo>
                <a:lnTo>
                  <a:pt x="0" y="3048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3047"/>
            <a:ext cx="12189460" cy="906780"/>
          </a:xfrm>
          <a:custGeom>
            <a:avLst/>
            <a:gdLst/>
            <a:ahLst/>
            <a:cxnLst/>
            <a:rect l="l" t="t" r="r" b="b"/>
            <a:pathLst>
              <a:path w="12189460" h="906780">
                <a:moveTo>
                  <a:pt x="12188952" y="0"/>
                </a:moveTo>
                <a:lnTo>
                  <a:pt x="0" y="0"/>
                </a:lnTo>
                <a:lnTo>
                  <a:pt x="0" y="906779"/>
                </a:lnTo>
                <a:lnTo>
                  <a:pt x="12188952" y="906779"/>
                </a:lnTo>
                <a:lnTo>
                  <a:pt x="12188952" y="0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6772655"/>
            <a:ext cx="12189460" cy="85725"/>
          </a:xfrm>
          <a:custGeom>
            <a:avLst/>
            <a:gdLst/>
            <a:ahLst/>
            <a:cxnLst/>
            <a:rect l="l" t="t" r="r" b="b"/>
            <a:pathLst>
              <a:path w="12189460" h="85725">
                <a:moveTo>
                  <a:pt x="0" y="85343"/>
                </a:moveTo>
                <a:lnTo>
                  <a:pt x="12188952" y="85343"/>
                </a:lnTo>
                <a:lnTo>
                  <a:pt x="12188952" y="0"/>
                </a:lnTo>
                <a:lnTo>
                  <a:pt x="0" y="0"/>
                </a:lnTo>
                <a:lnTo>
                  <a:pt x="0" y="85343"/>
                </a:lnTo>
                <a:close/>
              </a:path>
            </a:pathLst>
          </a:custGeom>
          <a:solidFill>
            <a:srgbClr val="57585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0" y="909827"/>
            <a:ext cx="12189460" cy="45720"/>
          </a:xfrm>
          <a:custGeom>
            <a:avLst/>
            <a:gdLst/>
            <a:ahLst/>
            <a:cxnLst/>
            <a:rect l="l" t="t" r="r" b="b"/>
            <a:pathLst>
              <a:path w="12189460" h="45719">
                <a:moveTo>
                  <a:pt x="0" y="45720"/>
                </a:moveTo>
                <a:lnTo>
                  <a:pt x="12188952" y="45720"/>
                </a:lnTo>
                <a:lnTo>
                  <a:pt x="12188952" y="0"/>
                </a:lnTo>
                <a:lnTo>
                  <a:pt x="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6742174"/>
            <a:ext cx="12189460" cy="26670"/>
          </a:xfrm>
          <a:custGeom>
            <a:avLst/>
            <a:gdLst/>
            <a:ahLst/>
            <a:cxnLst/>
            <a:rect l="l" t="t" r="r" b="b"/>
            <a:pathLst>
              <a:path w="12189460" h="26670">
                <a:moveTo>
                  <a:pt x="0" y="26669"/>
                </a:moveTo>
                <a:lnTo>
                  <a:pt x="12188952" y="26669"/>
                </a:lnTo>
                <a:lnTo>
                  <a:pt x="12188952" y="0"/>
                </a:lnTo>
                <a:lnTo>
                  <a:pt x="0" y="0"/>
                </a:lnTo>
                <a:lnTo>
                  <a:pt x="0" y="26669"/>
                </a:lnTo>
                <a:close/>
              </a:path>
            </a:pathLst>
          </a:custGeom>
          <a:solidFill>
            <a:srgbClr val="3CBD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742681" y="1238250"/>
            <a:ext cx="3744468" cy="4325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611867" y="5638038"/>
            <a:ext cx="2266950" cy="9776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10031" y="1034034"/>
            <a:ext cx="10890885" cy="16719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30" b="1">
                <a:solidFill>
                  <a:srgbClr val="000000"/>
                </a:solidFill>
                <a:latin typeface="Segoe UI"/>
                <a:cs typeface="Segoe UI"/>
              </a:rPr>
              <a:t>INTEGRATE </a:t>
            </a:r>
            <a:r>
              <a:rPr dirty="0" sz="3600" spc="-5" b="1">
                <a:solidFill>
                  <a:srgbClr val="000000"/>
                </a:solidFill>
                <a:latin typeface="Segoe UI"/>
                <a:cs typeface="Segoe UI"/>
              </a:rPr>
              <a:t>IIa: </a:t>
            </a:r>
            <a:r>
              <a:rPr dirty="0" sz="3600" b="1">
                <a:solidFill>
                  <a:srgbClr val="000000"/>
                </a:solidFill>
                <a:latin typeface="Segoe UI"/>
                <a:cs typeface="Segoe UI"/>
              </a:rPr>
              <a:t>Randomised </a:t>
            </a:r>
            <a:r>
              <a:rPr dirty="0" sz="3600" spc="-5" b="1">
                <a:solidFill>
                  <a:srgbClr val="000000"/>
                </a:solidFill>
                <a:latin typeface="Segoe UI"/>
                <a:cs typeface="Segoe UI"/>
              </a:rPr>
              <a:t>double-blind Phase III  </a:t>
            </a:r>
            <a:r>
              <a:rPr dirty="0" sz="3600" b="1">
                <a:solidFill>
                  <a:srgbClr val="000000"/>
                </a:solidFill>
                <a:latin typeface="Segoe UI"/>
                <a:cs typeface="Segoe UI"/>
              </a:rPr>
              <a:t>study </a:t>
            </a:r>
            <a:r>
              <a:rPr dirty="0" sz="3600" spc="-30" b="1">
                <a:solidFill>
                  <a:srgbClr val="000000"/>
                </a:solidFill>
                <a:latin typeface="Segoe UI"/>
                <a:cs typeface="Segoe UI"/>
              </a:rPr>
              <a:t>of </a:t>
            </a:r>
            <a:r>
              <a:rPr dirty="0" sz="3600" spc="-5" b="1">
                <a:solidFill>
                  <a:srgbClr val="000000"/>
                </a:solidFill>
                <a:latin typeface="Segoe UI"/>
                <a:cs typeface="Segoe UI"/>
              </a:rPr>
              <a:t>regorafenib versus placebo in </a:t>
            </a:r>
            <a:r>
              <a:rPr dirty="0" sz="3600" spc="5" b="1">
                <a:solidFill>
                  <a:srgbClr val="000000"/>
                </a:solidFill>
                <a:latin typeface="Segoe UI"/>
                <a:cs typeface="Segoe UI"/>
              </a:rPr>
              <a:t>refractory  </a:t>
            </a:r>
            <a:r>
              <a:rPr dirty="0" sz="3600" spc="-15" b="1">
                <a:solidFill>
                  <a:srgbClr val="000000"/>
                </a:solidFill>
                <a:latin typeface="Segoe UI"/>
                <a:cs typeface="Segoe UI"/>
              </a:rPr>
              <a:t>advanced </a:t>
            </a:r>
            <a:r>
              <a:rPr dirty="0" sz="3600" spc="-5" b="1">
                <a:solidFill>
                  <a:srgbClr val="000000"/>
                </a:solidFill>
                <a:latin typeface="Segoe UI"/>
                <a:cs typeface="Segoe UI"/>
              </a:rPr>
              <a:t>Gastro-Oesophageal Cancer </a:t>
            </a:r>
            <a:r>
              <a:rPr dirty="0" sz="3600" spc="-10" b="1">
                <a:solidFill>
                  <a:srgbClr val="000000"/>
                </a:solidFill>
                <a:latin typeface="Segoe UI"/>
                <a:cs typeface="Segoe UI"/>
              </a:rPr>
              <a:t>(AGOC).</a:t>
            </a:r>
            <a:endParaRPr sz="3600">
              <a:latin typeface="Segoe UI"/>
              <a:cs typeface="Segoe U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7611" y="3133851"/>
            <a:ext cx="1301750" cy="0"/>
          </a:xfrm>
          <a:custGeom>
            <a:avLst/>
            <a:gdLst/>
            <a:ahLst/>
            <a:cxnLst/>
            <a:rect l="l" t="t" r="r" b="b"/>
            <a:pathLst>
              <a:path w="1301750" h="0">
                <a:moveTo>
                  <a:pt x="0" y="0"/>
                </a:moveTo>
                <a:lnTo>
                  <a:pt x="1301496" y="0"/>
                </a:lnTo>
              </a:path>
            </a:pathLst>
          </a:custGeom>
          <a:ln w="1828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208532" y="6153911"/>
            <a:ext cx="7772400" cy="46253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283463" y="2915666"/>
            <a:ext cx="11431270" cy="3142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63500" marR="55880" indent="-1270">
              <a:lnSpc>
                <a:spcPct val="100000"/>
              </a:lnSpc>
              <a:spcBef>
                <a:spcPts val="95"/>
              </a:spcBef>
            </a:pPr>
            <a:r>
              <a:rPr dirty="0" sz="1400" spc="-5" b="1">
                <a:latin typeface="Arial"/>
                <a:cs typeface="Arial"/>
              </a:rPr>
              <a:t>Nick </a:t>
            </a:r>
            <a:r>
              <a:rPr dirty="0" sz="1400" b="1">
                <a:latin typeface="Arial"/>
                <a:cs typeface="Arial"/>
              </a:rPr>
              <a:t>Pavlakis</a:t>
            </a:r>
            <a:r>
              <a:rPr dirty="0" baseline="24691" sz="1350" b="1">
                <a:latin typeface="Arial"/>
                <a:cs typeface="Arial"/>
              </a:rPr>
              <a:t>1,2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Kohei </a:t>
            </a:r>
            <a:r>
              <a:rPr dirty="0" sz="1400" b="1">
                <a:latin typeface="Arial"/>
                <a:cs typeface="Arial"/>
              </a:rPr>
              <a:t>Shitara</a:t>
            </a:r>
            <a:r>
              <a:rPr dirty="0" baseline="24691" sz="1350" b="1">
                <a:latin typeface="Arial"/>
                <a:cs typeface="Arial"/>
              </a:rPr>
              <a:t>3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Katrin </a:t>
            </a:r>
            <a:r>
              <a:rPr dirty="0" sz="1400" b="1">
                <a:latin typeface="Arial"/>
                <a:cs typeface="Arial"/>
              </a:rPr>
              <a:t>Sjoquist</a:t>
            </a:r>
            <a:r>
              <a:rPr dirty="0" baseline="24691" sz="1350" b="1">
                <a:latin typeface="Arial"/>
                <a:cs typeface="Arial"/>
              </a:rPr>
              <a:t>1,4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Andrew </a:t>
            </a:r>
            <a:r>
              <a:rPr dirty="0" sz="1400" b="1">
                <a:latin typeface="Arial"/>
                <a:cs typeface="Arial"/>
              </a:rPr>
              <a:t>Martin</a:t>
            </a:r>
            <a:r>
              <a:rPr dirty="0" baseline="24691" sz="1350" b="1">
                <a:latin typeface="Arial"/>
                <a:cs typeface="Arial"/>
              </a:rPr>
              <a:t>1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Anthony </a:t>
            </a:r>
            <a:r>
              <a:rPr dirty="0" sz="1400" b="1">
                <a:latin typeface="Arial"/>
                <a:cs typeface="Arial"/>
              </a:rPr>
              <a:t>Jaworski</a:t>
            </a:r>
            <a:r>
              <a:rPr dirty="0" baseline="24691" sz="1350" b="1">
                <a:latin typeface="Arial"/>
                <a:cs typeface="Arial"/>
              </a:rPr>
              <a:t>1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Sonia Yip</a:t>
            </a:r>
            <a:r>
              <a:rPr dirty="0" baseline="24691" sz="1350" spc="-7" b="1">
                <a:latin typeface="Arial"/>
                <a:cs typeface="Arial"/>
              </a:rPr>
              <a:t>1,4</a:t>
            </a:r>
            <a:r>
              <a:rPr dirty="0" sz="1400" spc="-5" b="1">
                <a:latin typeface="Arial"/>
                <a:cs typeface="Arial"/>
              </a:rPr>
              <a:t>, </a:t>
            </a:r>
            <a:r>
              <a:rPr dirty="0" sz="1400" spc="-15" b="1">
                <a:latin typeface="Arial"/>
                <a:cs typeface="Arial"/>
              </a:rPr>
              <a:t>Yung-Jue </a:t>
            </a:r>
            <a:r>
              <a:rPr dirty="0" sz="1400" b="1">
                <a:latin typeface="Arial"/>
                <a:cs typeface="Arial"/>
              </a:rPr>
              <a:t>Bang</a:t>
            </a:r>
            <a:r>
              <a:rPr dirty="0" baseline="24691" sz="1350" b="1">
                <a:latin typeface="Arial"/>
                <a:cs typeface="Arial"/>
              </a:rPr>
              <a:t>5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Thierry</a:t>
            </a:r>
            <a:r>
              <a:rPr dirty="0" sz="1400" spc="-12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Alcindor</a:t>
            </a:r>
            <a:r>
              <a:rPr dirty="0" baseline="24691" sz="1350" b="1">
                <a:latin typeface="Arial"/>
                <a:cs typeface="Arial"/>
              </a:rPr>
              <a:t>6</a:t>
            </a:r>
            <a:r>
              <a:rPr dirty="0" sz="1400" b="1">
                <a:latin typeface="Arial"/>
                <a:cs typeface="Arial"/>
              </a:rPr>
              <a:t>,  </a:t>
            </a:r>
            <a:r>
              <a:rPr dirty="0" sz="1400" spc="-5" b="1">
                <a:latin typeface="Arial"/>
                <a:cs typeface="Arial"/>
              </a:rPr>
              <a:t>Chris </a:t>
            </a:r>
            <a:r>
              <a:rPr dirty="0" sz="1400" b="1">
                <a:latin typeface="Arial"/>
                <a:cs typeface="Arial"/>
              </a:rPr>
              <a:t>O’Callaghan</a:t>
            </a:r>
            <a:r>
              <a:rPr dirty="0" baseline="24691" sz="1350" b="1">
                <a:latin typeface="Arial"/>
                <a:cs typeface="Arial"/>
              </a:rPr>
              <a:t>7</a:t>
            </a:r>
            <a:r>
              <a:rPr dirty="0" sz="1400" b="1">
                <a:latin typeface="Arial"/>
                <a:cs typeface="Arial"/>
              </a:rPr>
              <a:t>, Niall </a:t>
            </a:r>
            <a:r>
              <a:rPr dirty="0" sz="1400" spc="-15" b="1">
                <a:latin typeface="Arial"/>
                <a:cs typeface="Arial"/>
              </a:rPr>
              <a:t>Tebbutt</a:t>
            </a:r>
            <a:r>
              <a:rPr dirty="0" baseline="24691" sz="1350" spc="-22" b="1">
                <a:latin typeface="Arial"/>
                <a:cs typeface="Arial"/>
              </a:rPr>
              <a:t>8</a:t>
            </a:r>
            <a:r>
              <a:rPr dirty="0" sz="1400" spc="-15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Andrew </a:t>
            </a:r>
            <a:r>
              <a:rPr dirty="0" sz="1400" b="1">
                <a:latin typeface="Arial"/>
                <a:cs typeface="Arial"/>
              </a:rPr>
              <a:t>Strickland</a:t>
            </a:r>
            <a:r>
              <a:rPr dirty="0" baseline="24691" sz="1350" b="1">
                <a:latin typeface="Arial"/>
                <a:cs typeface="Arial"/>
              </a:rPr>
              <a:t>9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Sun </a:t>
            </a:r>
            <a:r>
              <a:rPr dirty="0" sz="1400" spc="-25" b="1">
                <a:latin typeface="Arial"/>
                <a:cs typeface="Arial"/>
              </a:rPr>
              <a:t>Young </a:t>
            </a:r>
            <a:r>
              <a:rPr dirty="0" sz="1400" spc="5" b="1">
                <a:latin typeface="Arial"/>
                <a:cs typeface="Arial"/>
              </a:rPr>
              <a:t>Rha</a:t>
            </a:r>
            <a:r>
              <a:rPr dirty="0" baseline="24691" sz="1350" spc="7" b="1">
                <a:latin typeface="Arial"/>
                <a:cs typeface="Arial"/>
              </a:rPr>
              <a:t>10</a:t>
            </a:r>
            <a:r>
              <a:rPr dirty="0" sz="1400" spc="5" b="1">
                <a:latin typeface="Arial"/>
                <a:cs typeface="Arial"/>
              </a:rPr>
              <a:t>, </a:t>
            </a:r>
            <a:r>
              <a:rPr dirty="0" sz="1400" spc="-10" b="1">
                <a:latin typeface="Arial"/>
                <a:cs typeface="Arial"/>
              </a:rPr>
              <a:t>Keun-Wook </a:t>
            </a:r>
            <a:r>
              <a:rPr dirty="0" sz="1400" spc="-5" b="1">
                <a:latin typeface="Arial"/>
                <a:cs typeface="Arial"/>
              </a:rPr>
              <a:t>Lee</a:t>
            </a:r>
            <a:r>
              <a:rPr dirty="0" baseline="24691" sz="1350" spc="-7" b="1">
                <a:latin typeface="Arial"/>
                <a:cs typeface="Arial"/>
              </a:rPr>
              <a:t>11, </a:t>
            </a:r>
            <a:r>
              <a:rPr dirty="0" baseline="24691" sz="1350" spc="15" b="1">
                <a:latin typeface="Arial"/>
                <a:cs typeface="Arial"/>
              </a:rPr>
              <a:t>2</a:t>
            </a:r>
            <a:r>
              <a:rPr dirty="0" sz="1400" spc="10" b="1">
                <a:latin typeface="Arial"/>
                <a:cs typeface="Arial"/>
              </a:rPr>
              <a:t>, </a:t>
            </a:r>
            <a:r>
              <a:rPr dirty="0" sz="1400" b="1">
                <a:latin typeface="Arial"/>
                <a:cs typeface="Arial"/>
              </a:rPr>
              <a:t>John </a:t>
            </a:r>
            <a:r>
              <a:rPr dirty="0" sz="1400" spc="5" b="1">
                <a:latin typeface="Arial"/>
                <a:cs typeface="Arial"/>
              </a:rPr>
              <a:t>Zalcberg</a:t>
            </a:r>
            <a:r>
              <a:rPr dirty="0" baseline="24691" sz="1350" spc="7" b="1">
                <a:latin typeface="Arial"/>
                <a:cs typeface="Arial"/>
              </a:rPr>
              <a:t>13,14</a:t>
            </a:r>
            <a:r>
              <a:rPr dirty="0" sz="1400" spc="5" b="1">
                <a:latin typeface="Arial"/>
                <a:cs typeface="Arial"/>
              </a:rPr>
              <a:t>, </a:t>
            </a:r>
            <a:r>
              <a:rPr dirty="0" sz="1400" spc="-10" b="1">
                <a:latin typeface="Arial"/>
                <a:cs typeface="Arial"/>
              </a:rPr>
              <a:t>Timothy </a:t>
            </a:r>
            <a:r>
              <a:rPr dirty="0" sz="1400" spc="5" b="1">
                <a:latin typeface="Arial"/>
                <a:cs typeface="Arial"/>
              </a:rPr>
              <a:t>Price</a:t>
            </a:r>
            <a:r>
              <a:rPr dirty="0" baseline="24691" sz="1350" spc="7" b="1">
                <a:latin typeface="Arial"/>
                <a:cs typeface="Arial"/>
              </a:rPr>
              <a:t>15</a:t>
            </a:r>
            <a:r>
              <a:rPr dirty="0" sz="1400" spc="5" b="1">
                <a:latin typeface="Arial"/>
                <a:cs typeface="Arial"/>
              </a:rPr>
              <a:t>,</a:t>
            </a:r>
            <a:r>
              <a:rPr dirty="0" sz="1400" spc="-90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John  Simes</a:t>
            </a:r>
            <a:r>
              <a:rPr dirty="0" baseline="24691" sz="1350" b="1">
                <a:latin typeface="Arial"/>
                <a:cs typeface="Arial"/>
              </a:rPr>
              <a:t>1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 b="1">
                <a:latin typeface="Arial"/>
                <a:cs typeface="Arial"/>
              </a:rPr>
              <a:t>David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b="1">
                <a:latin typeface="Arial"/>
                <a:cs typeface="Arial"/>
              </a:rPr>
              <a:t>Goldstein</a:t>
            </a:r>
            <a:r>
              <a:rPr dirty="0" baseline="24691" sz="1350" b="1">
                <a:latin typeface="Arial"/>
                <a:cs typeface="Arial"/>
              </a:rPr>
              <a:t>16</a:t>
            </a:r>
            <a:endParaRPr baseline="24691" sz="1350">
              <a:latin typeface="Arial"/>
              <a:cs typeface="Arial"/>
            </a:endParaRPr>
          </a:p>
          <a:p>
            <a:pPr marL="143510" marR="238125">
              <a:lnSpc>
                <a:spcPct val="100000"/>
              </a:lnSpc>
              <a:spcBef>
                <a:spcPts val="765"/>
              </a:spcBef>
            </a:pPr>
            <a:r>
              <a:rPr dirty="0" sz="1400" spc="-5">
                <a:latin typeface="Arial"/>
                <a:cs typeface="Arial"/>
              </a:rPr>
              <a:t>1. NHMRC Clinical </a:t>
            </a:r>
            <a:r>
              <a:rPr dirty="0" sz="1400" spc="-15">
                <a:latin typeface="Arial"/>
                <a:cs typeface="Arial"/>
              </a:rPr>
              <a:t>Trials </a:t>
            </a:r>
            <a:r>
              <a:rPr dirty="0" sz="1400">
                <a:latin typeface="Arial"/>
                <a:cs typeface="Arial"/>
              </a:rPr>
              <a:t>Centre</a:t>
            </a:r>
            <a:r>
              <a:rPr dirty="0" sz="1400" b="1">
                <a:latin typeface="Arial"/>
                <a:cs typeface="Arial"/>
              </a:rPr>
              <a:t>, </a:t>
            </a:r>
            <a:r>
              <a:rPr dirty="0" sz="1400" spc="-5">
                <a:latin typeface="Arial"/>
                <a:cs typeface="Arial"/>
              </a:rPr>
              <a:t>University of </a:t>
            </a:r>
            <a:r>
              <a:rPr dirty="0" sz="1400" spc="-20">
                <a:latin typeface="Arial"/>
                <a:cs typeface="Arial"/>
              </a:rPr>
              <a:t>Sydney, Sydney, </a:t>
            </a:r>
            <a:r>
              <a:rPr dirty="0" sz="1400" spc="-5">
                <a:latin typeface="Arial"/>
                <a:cs typeface="Arial"/>
              </a:rPr>
              <a:t>Australia; 2. Royal North Shore Hospital, </a:t>
            </a:r>
            <a:r>
              <a:rPr dirty="0" sz="1400" spc="-20">
                <a:latin typeface="Arial"/>
                <a:cs typeface="Arial"/>
              </a:rPr>
              <a:t>Sydney, </a:t>
            </a:r>
            <a:r>
              <a:rPr dirty="0" sz="1400" spc="-5">
                <a:latin typeface="Arial"/>
                <a:cs typeface="Arial"/>
              </a:rPr>
              <a:t>Australia; 3. Department of  Gastrointestinal </a:t>
            </a:r>
            <a:r>
              <a:rPr dirty="0" sz="1400" spc="-15">
                <a:latin typeface="Arial"/>
                <a:cs typeface="Arial"/>
              </a:rPr>
              <a:t>Oncology, </a:t>
            </a:r>
            <a:r>
              <a:rPr dirty="0" sz="1400" spc="-5">
                <a:latin typeface="Arial"/>
                <a:cs typeface="Arial"/>
              </a:rPr>
              <a:t>National Cancer Center Hospital East, Chiba, Japan; Cancer Care Centre, St. George Hospital, </a:t>
            </a:r>
            <a:r>
              <a:rPr dirty="0" sz="1400" spc="-20">
                <a:latin typeface="Arial"/>
                <a:cs typeface="Arial"/>
              </a:rPr>
              <a:t>Sydney,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Australia;</a:t>
            </a:r>
            <a:endParaRPr sz="1400">
              <a:latin typeface="Arial"/>
              <a:cs typeface="Arial"/>
            </a:endParaRPr>
          </a:p>
          <a:p>
            <a:pPr marL="143510" marR="25781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4. Sydney Catalyst </a:t>
            </a:r>
            <a:r>
              <a:rPr dirty="0" sz="1400" spc="-10">
                <a:latin typeface="Arial"/>
                <a:cs typeface="Arial"/>
              </a:rPr>
              <a:t>Translational </a:t>
            </a:r>
            <a:r>
              <a:rPr dirty="0" sz="1400" spc="-5">
                <a:latin typeface="Arial"/>
                <a:cs typeface="Arial"/>
              </a:rPr>
              <a:t>Cancer Research Centre, </a:t>
            </a:r>
            <a:r>
              <a:rPr dirty="0" sz="1400" spc="-20">
                <a:latin typeface="Arial"/>
                <a:cs typeface="Arial"/>
              </a:rPr>
              <a:t>Sydney, </a:t>
            </a:r>
            <a:r>
              <a:rPr dirty="0" sz="1400" spc="-5">
                <a:latin typeface="Arial"/>
                <a:cs typeface="Arial"/>
              </a:rPr>
              <a:t>Australia; 5. Department of Internal Medicine, Seoul </a:t>
            </a:r>
            <a:r>
              <a:rPr dirty="0" sz="1400">
                <a:latin typeface="Arial"/>
                <a:cs typeface="Arial"/>
              </a:rPr>
              <a:t>National </a:t>
            </a:r>
            <a:r>
              <a:rPr dirty="0" sz="1400" spc="-5">
                <a:latin typeface="Arial"/>
                <a:cs typeface="Arial"/>
              </a:rPr>
              <a:t>University  Hospital, Seoul, Republic of Korea; 6. McGill University Health Centre, Montreal, QC, Canada; 7. Canadian Cancer </a:t>
            </a:r>
            <a:r>
              <a:rPr dirty="0" sz="1400" spc="-15">
                <a:latin typeface="Arial"/>
                <a:cs typeface="Arial"/>
              </a:rPr>
              <a:t>Trials </a:t>
            </a:r>
            <a:r>
              <a:rPr dirty="0" sz="1400" spc="-5">
                <a:latin typeface="Arial"/>
                <a:cs typeface="Arial"/>
              </a:rPr>
              <a:t>Group (CCTG),  Kingston, ON, Canada; 8. Austin Hospital, Melbourne, Sydney; 9. Monash Health, Melbourne, Australia; 10. </a:t>
            </a:r>
            <a:r>
              <a:rPr dirty="0" sz="1400" spc="-25">
                <a:latin typeface="Arial"/>
                <a:cs typeface="Arial"/>
              </a:rPr>
              <a:t>Yonsei </a:t>
            </a:r>
            <a:r>
              <a:rPr dirty="0" sz="1400" spc="-5">
                <a:latin typeface="Arial"/>
                <a:cs typeface="Arial"/>
              </a:rPr>
              <a:t>University </a:t>
            </a:r>
            <a:r>
              <a:rPr dirty="0" sz="1400" spc="5">
                <a:latin typeface="Arial"/>
                <a:cs typeface="Arial"/>
              </a:rPr>
              <a:t>Health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System</a:t>
            </a:r>
            <a:endParaRPr sz="1400">
              <a:latin typeface="Arial"/>
              <a:cs typeface="Arial"/>
            </a:endParaRPr>
          </a:p>
          <a:p>
            <a:pPr marL="143510" marR="40259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– Severance Hospital, Seoul, Korea; </a:t>
            </a:r>
            <a:r>
              <a:rPr dirty="0" sz="1400" spc="-35">
                <a:latin typeface="Arial"/>
                <a:cs typeface="Arial"/>
              </a:rPr>
              <a:t>11. </a:t>
            </a:r>
            <a:r>
              <a:rPr dirty="0" sz="1400" spc="-5">
                <a:latin typeface="Arial"/>
                <a:cs typeface="Arial"/>
              </a:rPr>
              <a:t>Seoul National University College of Medicine,, Seongnam, Korea; 12. Seoul National University  Bundang Hospital, Seongnam, Korea; 13. Dept Medical </a:t>
            </a:r>
            <a:r>
              <a:rPr dirty="0" sz="1400" spc="-15">
                <a:latin typeface="Arial"/>
                <a:cs typeface="Arial"/>
              </a:rPr>
              <a:t>Oncology, </a:t>
            </a:r>
            <a:r>
              <a:rPr dirty="0" sz="1400" spc="-5">
                <a:latin typeface="Arial"/>
                <a:cs typeface="Arial"/>
              </a:rPr>
              <a:t>Alfred Health, Melbourne, Australia. 14. School of Public Health Monash  </a:t>
            </a:r>
            <a:r>
              <a:rPr dirty="0" sz="1400" spc="-10">
                <a:latin typeface="Arial"/>
                <a:cs typeface="Arial"/>
              </a:rPr>
              <a:t>University, </a:t>
            </a:r>
            <a:r>
              <a:rPr dirty="0" sz="1400" spc="-5">
                <a:latin typeface="Arial"/>
                <a:cs typeface="Arial"/>
              </a:rPr>
              <a:t>Melbourne, </a:t>
            </a:r>
            <a:r>
              <a:rPr dirty="0" sz="1400">
                <a:latin typeface="Arial"/>
                <a:cs typeface="Arial"/>
              </a:rPr>
              <a:t>Australia; 15. The </a:t>
            </a:r>
            <a:r>
              <a:rPr dirty="0" sz="1400" spc="-5">
                <a:latin typeface="Arial"/>
                <a:cs typeface="Arial"/>
              </a:rPr>
              <a:t>Queen Elizabeth Hospital, Adelaide, Australia; </a:t>
            </a:r>
            <a:r>
              <a:rPr dirty="0" sz="1400">
                <a:latin typeface="Arial"/>
                <a:cs typeface="Arial"/>
              </a:rPr>
              <a:t>16. Australia </a:t>
            </a:r>
            <a:r>
              <a:rPr dirty="0" sz="1400" spc="-5">
                <a:latin typeface="Arial"/>
                <a:cs typeface="Arial"/>
              </a:rPr>
              <a:t>Cancer Survivors </a:t>
            </a:r>
            <a:r>
              <a:rPr dirty="0" sz="1400">
                <a:latin typeface="Arial"/>
                <a:cs typeface="Arial"/>
              </a:rPr>
              <a:t>Centre, </a:t>
            </a:r>
            <a:r>
              <a:rPr dirty="0" sz="1400" spc="-5">
                <a:latin typeface="Arial"/>
                <a:cs typeface="Arial"/>
              </a:rPr>
              <a:t>Prince </a:t>
            </a:r>
            <a:r>
              <a:rPr dirty="0" sz="1400">
                <a:latin typeface="Arial"/>
                <a:cs typeface="Arial"/>
              </a:rPr>
              <a:t>of  </a:t>
            </a:r>
            <a:r>
              <a:rPr dirty="0" sz="1400" spc="-15">
                <a:latin typeface="Arial"/>
                <a:cs typeface="Arial"/>
              </a:rPr>
              <a:t>Wales </a:t>
            </a:r>
            <a:r>
              <a:rPr dirty="0" sz="1400" spc="-5">
                <a:latin typeface="Arial"/>
                <a:cs typeface="Arial"/>
              </a:rPr>
              <a:t>Hospital, University of New South </a:t>
            </a:r>
            <a:r>
              <a:rPr dirty="0" sz="1400" spc="-15">
                <a:latin typeface="Arial"/>
                <a:cs typeface="Arial"/>
              </a:rPr>
              <a:t>Wales, </a:t>
            </a:r>
            <a:r>
              <a:rPr dirty="0" sz="1400" spc="-20">
                <a:latin typeface="Arial"/>
                <a:cs typeface="Arial"/>
              </a:rPr>
              <a:t>Sydney,</a:t>
            </a:r>
            <a:r>
              <a:rPr dirty="0" sz="1400" spc="-114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Australia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50">
              <a:latin typeface="Arial"/>
              <a:cs typeface="Arial"/>
            </a:endParaRPr>
          </a:p>
          <a:p>
            <a:pPr marL="1016635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Arial"/>
                <a:cs typeface="Arial"/>
              </a:rPr>
              <a:t>Presented </a:t>
            </a:r>
            <a:r>
              <a:rPr dirty="0" sz="1800">
                <a:latin typeface="Arial"/>
                <a:cs typeface="Arial"/>
              </a:rPr>
              <a:t>at the </a:t>
            </a:r>
            <a:r>
              <a:rPr dirty="0" sz="1800" spc="-5">
                <a:latin typeface="Arial"/>
                <a:cs typeface="Arial"/>
              </a:rPr>
              <a:t>2023 </a:t>
            </a:r>
            <a:r>
              <a:rPr dirty="0" sz="1800">
                <a:latin typeface="Arial"/>
                <a:cs typeface="Arial"/>
              </a:rPr>
              <a:t>ASCO </a:t>
            </a:r>
            <a:r>
              <a:rPr dirty="0" sz="1800" spc="-5">
                <a:latin typeface="Arial"/>
                <a:cs typeface="Arial"/>
              </a:rPr>
              <a:t>Gastrointestinal Cancers Symposium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(LBA294.)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9041" y="251205"/>
            <a:ext cx="210185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45545F"/>
                </a:solidFill>
                <a:latin typeface="Arial"/>
                <a:cs typeface="Arial"/>
              </a:rPr>
              <a:t>Background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163045" y="244094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2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2758" y="1033779"/>
            <a:ext cx="11430000" cy="3947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9100" indent="-342900">
              <a:lnSpc>
                <a:spcPct val="100000"/>
              </a:lnSpc>
              <a:spcBef>
                <a:spcPts val="100"/>
              </a:spcBef>
              <a:buClr>
                <a:srgbClr val="2DC4B6"/>
              </a:buClr>
              <a:buChar char="•"/>
              <a:tabLst>
                <a:tab pos="418465" algn="l"/>
                <a:tab pos="419100" algn="l"/>
              </a:tabLst>
            </a:pPr>
            <a:r>
              <a:rPr dirty="0" sz="1800">
                <a:latin typeface="Arial"/>
                <a:cs typeface="Arial"/>
              </a:rPr>
              <a:t>Refractory </a:t>
            </a:r>
            <a:r>
              <a:rPr dirty="0" sz="1800" spc="-5">
                <a:latin typeface="Arial"/>
                <a:cs typeface="Arial"/>
              </a:rPr>
              <a:t>advanced gastric and </a:t>
            </a:r>
            <a:r>
              <a:rPr dirty="0" sz="1800">
                <a:latin typeface="Arial"/>
                <a:cs typeface="Arial"/>
              </a:rPr>
              <a:t>oesophago-gastric </a:t>
            </a:r>
            <a:r>
              <a:rPr dirty="0" sz="1800" spc="-5">
                <a:latin typeface="Arial"/>
                <a:cs typeface="Arial"/>
              </a:rPr>
              <a:t>junction cancer (AGOC) has limited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options</a:t>
            </a:r>
            <a:r>
              <a:rPr dirty="0" baseline="25462" sz="1800">
                <a:latin typeface="Arial"/>
                <a:cs typeface="Arial"/>
              </a:rPr>
              <a:t>1</a:t>
            </a:r>
            <a:r>
              <a:rPr dirty="0" sz="180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•"/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•"/>
            </a:pPr>
            <a:endParaRPr sz="2100">
              <a:latin typeface="Arial"/>
              <a:cs typeface="Arial"/>
            </a:endParaRPr>
          </a:p>
          <a:p>
            <a:pPr marL="419100" marR="81280" indent="-342900">
              <a:lnSpc>
                <a:spcPct val="100000"/>
              </a:lnSpc>
              <a:buClr>
                <a:srgbClr val="2DC4B6"/>
              </a:buClr>
              <a:buChar char="•"/>
              <a:tabLst>
                <a:tab pos="418465" algn="l"/>
                <a:tab pos="419100" algn="l"/>
              </a:tabLst>
            </a:pPr>
            <a:r>
              <a:rPr dirty="0" sz="1800" spc="-5">
                <a:latin typeface="Arial"/>
                <a:cs typeface="Arial"/>
              </a:rPr>
              <a:t>Regorafenib, an oral </a:t>
            </a:r>
            <a:r>
              <a:rPr dirty="0" sz="1800">
                <a:latin typeface="Arial"/>
                <a:cs typeface="Arial"/>
              </a:rPr>
              <a:t>multi-targeted </a:t>
            </a:r>
            <a:r>
              <a:rPr dirty="0" sz="1800" spc="-5">
                <a:latin typeface="Arial"/>
                <a:cs typeface="Arial"/>
              </a:rPr>
              <a:t>tyrosine kinase </a:t>
            </a:r>
            <a:r>
              <a:rPr dirty="0" sz="1800">
                <a:latin typeface="Arial"/>
                <a:cs typeface="Arial"/>
              </a:rPr>
              <a:t>inhibitor (TKI) prolonged </a:t>
            </a:r>
            <a:r>
              <a:rPr dirty="0" sz="1800" spc="-5">
                <a:latin typeface="Arial"/>
                <a:cs typeface="Arial"/>
              </a:rPr>
              <a:t>progression </a:t>
            </a:r>
            <a:r>
              <a:rPr dirty="0" sz="1800">
                <a:latin typeface="Arial"/>
                <a:cs typeface="Arial"/>
              </a:rPr>
              <a:t>free </a:t>
            </a:r>
            <a:r>
              <a:rPr dirty="0" sz="1800" spc="-5">
                <a:latin typeface="Arial"/>
                <a:cs typeface="Arial"/>
              </a:rPr>
              <a:t>survival versus  placebo across all regions/subgroups in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20">
                <a:latin typeface="Arial"/>
                <a:cs typeface="Arial"/>
              </a:rPr>
              <a:t>INTEGRATE </a:t>
            </a:r>
            <a:r>
              <a:rPr dirty="0" sz="1800" spc="-5">
                <a:latin typeface="Arial"/>
                <a:cs typeface="Arial"/>
              </a:rPr>
              <a:t>Phase II randomised</a:t>
            </a:r>
            <a:r>
              <a:rPr dirty="0" sz="1800" spc="4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trial</a:t>
            </a:r>
            <a:r>
              <a:rPr dirty="0" baseline="25462" sz="1800">
                <a:latin typeface="Arial"/>
                <a:cs typeface="Arial"/>
              </a:rPr>
              <a:t>2</a:t>
            </a:r>
            <a:r>
              <a:rPr dirty="0" sz="180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•"/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•"/>
            </a:pPr>
            <a:endParaRPr sz="1950">
              <a:latin typeface="Arial"/>
              <a:cs typeface="Arial"/>
            </a:endParaRPr>
          </a:p>
          <a:p>
            <a:pPr marL="393700" marR="5682615" indent="-318135">
              <a:lnSpc>
                <a:spcPct val="100000"/>
              </a:lnSpc>
              <a:buChar char="•"/>
              <a:tabLst>
                <a:tab pos="361315" algn="l"/>
                <a:tab pos="361950" algn="l"/>
              </a:tabLst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Phase </a:t>
            </a:r>
            <a:r>
              <a:rPr dirty="0" sz="1800">
                <a:latin typeface="Arial"/>
                <a:cs typeface="Arial"/>
              </a:rPr>
              <a:t>III </a:t>
            </a:r>
            <a:r>
              <a:rPr dirty="0" sz="1800" spc="-15">
                <a:latin typeface="Arial"/>
                <a:cs typeface="Arial"/>
              </a:rPr>
              <a:t>INTEGRATE </a:t>
            </a:r>
            <a:r>
              <a:rPr dirty="0" sz="1800" spc="-5">
                <a:latin typeface="Arial"/>
                <a:cs typeface="Arial"/>
              </a:rPr>
              <a:t>II </a:t>
            </a:r>
            <a:r>
              <a:rPr dirty="0" sz="1800">
                <a:latin typeface="Arial"/>
                <a:cs typeface="Arial"/>
              </a:rPr>
              <a:t>study </a:t>
            </a:r>
            <a:r>
              <a:rPr dirty="0" sz="1800" spc="-5">
                <a:latin typeface="Arial"/>
                <a:cs typeface="Arial"/>
              </a:rPr>
              <a:t>was designed </a:t>
            </a:r>
            <a:r>
              <a:rPr dirty="0" sz="1800">
                <a:latin typeface="Arial"/>
                <a:cs typeface="Arial"/>
              </a:rPr>
              <a:t>to  </a:t>
            </a:r>
            <a:r>
              <a:rPr dirty="0" sz="1800" spc="-5">
                <a:latin typeface="Arial"/>
                <a:cs typeface="Arial"/>
              </a:rPr>
              <a:t>examine </a:t>
            </a:r>
            <a:r>
              <a:rPr dirty="0" sz="1800">
                <a:latin typeface="Arial"/>
                <a:cs typeface="Arial"/>
              </a:rPr>
              <a:t>if regorafenib </a:t>
            </a:r>
            <a:r>
              <a:rPr dirty="0" sz="1800" spc="-5">
                <a:latin typeface="Arial"/>
                <a:cs typeface="Arial"/>
              </a:rPr>
              <a:t>improves </a:t>
            </a:r>
            <a:r>
              <a:rPr dirty="0" sz="1800">
                <a:latin typeface="Arial"/>
                <a:cs typeface="Arial"/>
              </a:rPr>
              <a:t>overall </a:t>
            </a:r>
            <a:r>
              <a:rPr dirty="0" sz="1800" spc="-5">
                <a:latin typeface="Arial"/>
                <a:cs typeface="Arial"/>
              </a:rPr>
              <a:t>survival </a:t>
            </a:r>
            <a:r>
              <a:rPr dirty="0" sz="1800">
                <a:latin typeface="Arial"/>
                <a:cs typeface="Arial"/>
              </a:rPr>
              <a:t>after  </a:t>
            </a:r>
            <a:r>
              <a:rPr dirty="0" sz="1800" spc="-5">
                <a:latin typeface="Arial"/>
                <a:cs typeface="Arial"/>
              </a:rPr>
              <a:t>failure </a:t>
            </a:r>
            <a:r>
              <a:rPr dirty="0" sz="1800">
                <a:latin typeface="Arial"/>
                <a:cs typeface="Arial"/>
              </a:rPr>
              <a:t>of at </a:t>
            </a:r>
            <a:r>
              <a:rPr dirty="0" sz="1800" spc="-5">
                <a:latin typeface="Arial"/>
                <a:cs typeface="Arial"/>
              </a:rPr>
              <a:t>least 2 lines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-5">
                <a:latin typeface="Arial"/>
                <a:cs typeface="Arial"/>
              </a:rPr>
              <a:t> treatment.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1800">
              <a:latin typeface="Arial"/>
              <a:cs typeface="Arial"/>
            </a:endParaRPr>
          </a:p>
          <a:p>
            <a:pPr marL="377825" marR="4947920" indent="-302260">
              <a:lnSpc>
                <a:spcPct val="100299"/>
              </a:lnSpc>
              <a:buFont typeface="Arial"/>
              <a:buChar char="•"/>
              <a:tabLst>
                <a:tab pos="361315" algn="l"/>
                <a:tab pos="361950" algn="l"/>
              </a:tabLst>
            </a:pPr>
            <a:r>
              <a:rPr dirty="0" sz="1800" spc="55">
                <a:latin typeface="Calibri"/>
                <a:cs typeface="Calibri"/>
              </a:rPr>
              <a:t>INTEGRATE </a:t>
            </a:r>
            <a:r>
              <a:rPr dirty="0" sz="1800" spc="75">
                <a:latin typeface="Calibri"/>
                <a:cs typeface="Calibri"/>
              </a:rPr>
              <a:t>II </a:t>
            </a:r>
            <a:r>
              <a:rPr dirty="0" sz="1800" spc="85">
                <a:latin typeface="Calibri"/>
                <a:cs typeface="Calibri"/>
              </a:rPr>
              <a:t>was </a:t>
            </a:r>
            <a:r>
              <a:rPr dirty="0" sz="1800" spc="105">
                <a:latin typeface="Calibri"/>
                <a:cs typeface="Calibri"/>
              </a:rPr>
              <a:t>amended </a:t>
            </a:r>
            <a:r>
              <a:rPr dirty="0" sz="1800" spc="125">
                <a:latin typeface="Calibri"/>
                <a:cs typeface="Calibri"/>
              </a:rPr>
              <a:t>as </a:t>
            </a:r>
            <a:r>
              <a:rPr dirty="0" sz="1800" spc="114">
                <a:latin typeface="Calibri"/>
                <a:cs typeface="Calibri"/>
              </a:rPr>
              <a:t>a </a:t>
            </a:r>
            <a:r>
              <a:rPr dirty="0" sz="1800" spc="85">
                <a:latin typeface="Calibri"/>
                <a:cs typeface="Calibri"/>
              </a:rPr>
              <a:t>trial </a:t>
            </a:r>
            <a:r>
              <a:rPr dirty="0" sz="1800" spc="90">
                <a:latin typeface="Calibri"/>
                <a:cs typeface="Calibri"/>
              </a:rPr>
              <a:t>platform </a:t>
            </a:r>
            <a:r>
              <a:rPr dirty="0" sz="1800" spc="100">
                <a:latin typeface="Calibri"/>
                <a:cs typeface="Calibri"/>
              </a:rPr>
              <a:t>in</a:t>
            </a:r>
            <a:r>
              <a:rPr dirty="0" sz="1800" spc="-225">
                <a:latin typeface="Calibri"/>
                <a:cs typeface="Calibri"/>
              </a:rPr>
              <a:t> </a:t>
            </a:r>
            <a:r>
              <a:rPr dirty="0" sz="1800" spc="85">
                <a:latin typeface="Calibri"/>
                <a:cs typeface="Calibri"/>
              </a:rPr>
              <a:t>December  </a:t>
            </a:r>
            <a:r>
              <a:rPr dirty="0" sz="1800" spc="-10">
                <a:latin typeface="Calibri"/>
                <a:cs typeface="Calibri"/>
              </a:rPr>
              <a:t>2019 </a:t>
            </a:r>
            <a:r>
              <a:rPr dirty="0" sz="1800" spc="70">
                <a:latin typeface="Calibri"/>
                <a:cs typeface="Calibri"/>
              </a:rPr>
              <a:t>to </a:t>
            </a:r>
            <a:r>
              <a:rPr dirty="0" sz="1800" spc="55">
                <a:latin typeface="Calibri"/>
                <a:cs typeface="Calibri"/>
              </a:rPr>
              <a:t>INTEGRATE </a:t>
            </a:r>
            <a:r>
              <a:rPr dirty="0" sz="1800" spc="90">
                <a:latin typeface="Calibri"/>
                <a:cs typeface="Calibri"/>
              </a:rPr>
              <a:t>IIa </a:t>
            </a:r>
            <a:r>
              <a:rPr dirty="0" sz="1800" spc="85">
                <a:latin typeface="Calibri"/>
                <a:cs typeface="Calibri"/>
              </a:rPr>
              <a:t>(regorafenib </a:t>
            </a:r>
            <a:r>
              <a:rPr dirty="0" sz="1800" spc="100">
                <a:latin typeface="Calibri"/>
                <a:cs typeface="Calibri"/>
              </a:rPr>
              <a:t>vs placebo) </a:t>
            </a:r>
            <a:r>
              <a:rPr dirty="0" sz="1800" spc="114">
                <a:latin typeface="Calibri"/>
                <a:cs typeface="Calibri"/>
              </a:rPr>
              <a:t>and  </a:t>
            </a:r>
            <a:r>
              <a:rPr dirty="0" sz="1800" spc="55">
                <a:latin typeface="Calibri"/>
                <a:cs typeface="Calibri"/>
              </a:rPr>
              <a:t>INTEGRATE </a:t>
            </a:r>
            <a:r>
              <a:rPr dirty="0" sz="1800" spc="90">
                <a:latin typeface="Calibri"/>
                <a:cs typeface="Calibri"/>
              </a:rPr>
              <a:t>IIb </a:t>
            </a:r>
            <a:r>
              <a:rPr dirty="0" sz="1800" spc="85">
                <a:latin typeface="Calibri"/>
                <a:cs typeface="Calibri"/>
              </a:rPr>
              <a:t>(regorafenib </a:t>
            </a:r>
            <a:r>
              <a:rPr dirty="0" sz="1800">
                <a:latin typeface="Calibri"/>
                <a:cs typeface="Calibri"/>
              </a:rPr>
              <a:t>+ </a:t>
            </a:r>
            <a:r>
              <a:rPr dirty="0" sz="1800" spc="105">
                <a:latin typeface="Calibri"/>
                <a:cs typeface="Calibri"/>
              </a:rPr>
              <a:t>nivolumab </a:t>
            </a:r>
            <a:r>
              <a:rPr dirty="0" sz="1800" spc="100">
                <a:latin typeface="Calibri"/>
                <a:cs typeface="Calibri"/>
              </a:rPr>
              <a:t>vs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80">
                <a:latin typeface="Calibri"/>
                <a:cs typeface="Calibri"/>
              </a:rPr>
              <a:t>chemotherapy).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48765" y="2870844"/>
            <a:ext cx="5252516" cy="20888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49223" y="6032753"/>
            <a:ext cx="71342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965" algn="l"/>
              </a:tabLst>
            </a:pPr>
            <a:r>
              <a:rPr dirty="0" sz="1200" spc="-5">
                <a:latin typeface="Arial"/>
                <a:cs typeface="Arial"/>
              </a:rPr>
              <a:t>1.	</a:t>
            </a:r>
            <a:r>
              <a:rPr dirty="0" sz="1200">
                <a:latin typeface="Arial"/>
                <a:cs typeface="Arial"/>
              </a:rPr>
              <a:t>Smyth </a:t>
            </a:r>
            <a:r>
              <a:rPr dirty="0" sz="1200" spc="-5">
                <a:latin typeface="Arial"/>
                <a:cs typeface="Arial"/>
              </a:rPr>
              <a:t>EC, </a:t>
            </a:r>
            <a:r>
              <a:rPr dirty="0" sz="1200">
                <a:latin typeface="Arial"/>
                <a:cs typeface="Arial"/>
              </a:rPr>
              <a:t>et </a:t>
            </a:r>
            <a:r>
              <a:rPr dirty="0" sz="1200" spc="-5">
                <a:latin typeface="Arial"/>
                <a:cs typeface="Arial"/>
              </a:rPr>
              <a:t>al. Lancet 2020; 396: 635–648. </a:t>
            </a:r>
            <a:r>
              <a:rPr dirty="0" sz="1200">
                <a:latin typeface="Arial"/>
                <a:cs typeface="Arial"/>
              </a:rPr>
              <a:t>2. </a:t>
            </a:r>
            <a:r>
              <a:rPr dirty="0" sz="1200" spc="-5">
                <a:latin typeface="Arial"/>
                <a:cs typeface="Arial"/>
              </a:rPr>
              <a:t>Pavlakis </a:t>
            </a:r>
            <a:r>
              <a:rPr dirty="0" sz="1200">
                <a:latin typeface="Arial"/>
                <a:cs typeface="Arial"/>
              </a:rPr>
              <a:t>N, et </a:t>
            </a:r>
            <a:r>
              <a:rPr dirty="0" sz="1200" spc="-5">
                <a:latin typeface="Arial"/>
                <a:cs typeface="Arial"/>
              </a:rPr>
              <a:t>al. </a:t>
            </a:r>
            <a:r>
              <a:rPr dirty="0" sz="1200">
                <a:latin typeface="Arial"/>
                <a:cs typeface="Arial"/>
              </a:rPr>
              <a:t>J </a:t>
            </a:r>
            <a:r>
              <a:rPr dirty="0" sz="1200" spc="-5">
                <a:latin typeface="Arial"/>
                <a:cs typeface="Arial"/>
              </a:rPr>
              <a:t>Clin Oncol 2016; </a:t>
            </a:r>
            <a:r>
              <a:rPr dirty="0" sz="1200">
                <a:latin typeface="Arial"/>
                <a:cs typeface="Arial"/>
              </a:rPr>
              <a:t>34:</a:t>
            </a:r>
            <a:r>
              <a:rPr dirty="0" sz="1200" spc="114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2728–2735.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8819" y="199390"/>
            <a:ext cx="4083050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000000"/>
                </a:solidFill>
                <a:latin typeface="Arial"/>
                <a:cs typeface="Arial"/>
              </a:rPr>
              <a:t>Methods – study</a:t>
            </a:r>
            <a:r>
              <a:rPr dirty="0" sz="2800" spc="-5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000000"/>
                </a:solidFill>
                <a:latin typeface="Arial"/>
                <a:cs typeface="Arial"/>
              </a:rPr>
              <a:t>design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163045" y="244094"/>
            <a:ext cx="15303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920" y="721614"/>
            <a:ext cx="3822700" cy="5512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9431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Phase </a:t>
            </a:r>
            <a:r>
              <a:rPr dirty="0" sz="1800">
                <a:latin typeface="Arial"/>
                <a:cs typeface="Arial"/>
              </a:rPr>
              <a:t>III International,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multi-centre,  </a:t>
            </a:r>
            <a:r>
              <a:rPr dirty="0" sz="1800" spc="-5">
                <a:latin typeface="Arial"/>
                <a:cs typeface="Arial"/>
              </a:rPr>
              <a:t>randomized </a:t>
            </a:r>
            <a:r>
              <a:rPr dirty="0" sz="1800">
                <a:latin typeface="Arial"/>
                <a:cs typeface="Arial"/>
              </a:rPr>
              <a:t>controlled </a:t>
            </a:r>
            <a:r>
              <a:rPr dirty="0" sz="1800" spc="-5">
                <a:latin typeface="Arial"/>
                <a:cs typeface="Arial"/>
              </a:rPr>
              <a:t>clinical </a:t>
            </a:r>
            <a:r>
              <a:rPr dirty="0" sz="1800">
                <a:latin typeface="Arial"/>
                <a:cs typeface="Arial"/>
              </a:rPr>
              <a:t>trial:  </a:t>
            </a:r>
            <a:r>
              <a:rPr dirty="0" sz="1800" spc="-5">
                <a:latin typeface="Arial"/>
                <a:cs typeface="Arial"/>
              </a:rPr>
              <a:t>Regorafenib </a:t>
            </a:r>
            <a:r>
              <a:rPr dirty="0" sz="1800">
                <a:latin typeface="Arial"/>
                <a:cs typeface="Arial"/>
              </a:rPr>
              <a:t>(REGO) v </a:t>
            </a:r>
            <a:r>
              <a:rPr dirty="0" sz="1800" spc="-5">
                <a:latin typeface="Arial"/>
                <a:cs typeface="Arial"/>
              </a:rPr>
              <a:t>placebo  </a:t>
            </a:r>
            <a:r>
              <a:rPr dirty="0" sz="1800">
                <a:latin typeface="Arial"/>
                <a:cs typeface="Arial"/>
              </a:rPr>
              <a:t>(PBO)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Statistical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plan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2700" marR="32194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Primary </a:t>
            </a:r>
            <a:r>
              <a:rPr dirty="0" sz="1800">
                <a:latin typeface="Arial"/>
                <a:cs typeface="Arial"/>
              </a:rPr>
              <a:t>objective: </a:t>
            </a:r>
            <a:r>
              <a:rPr dirty="0" sz="1800" spc="-5">
                <a:latin typeface="Arial"/>
                <a:cs typeface="Arial"/>
              </a:rPr>
              <a:t>Overall Survival  </a:t>
            </a:r>
            <a:r>
              <a:rPr dirty="0" sz="1800">
                <a:latin typeface="Arial"/>
                <a:cs typeface="Arial"/>
              </a:rPr>
              <a:t>(OS) </a:t>
            </a:r>
            <a:r>
              <a:rPr dirty="0" sz="1800" spc="-5">
                <a:latin typeface="Arial"/>
                <a:cs typeface="Arial"/>
              </a:rPr>
              <a:t>in ITT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population.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A </a:t>
            </a:r>
            <a:r>
              <a:rPr dirty="0" sz="1800" spc="-5">
                <a:latin typeface="Arial"/>
                <a:cs typeface="Arial"/>
              </a:rPr>
              <a:t>sequential closed </a:t>
            </a:r>
            <a:r>
              <a:rPr dirty="0" sz="1800">
                <a:latin typeface="Arial"/>
                <a:cs typeface="Arial"/>
              </a:rPr>
              <a:t>testing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procedure  was </a:t>
            </a:r>
            <a:r>
              <a:rPr dirty="0" sz="1800">
                <a:latin typeface="Arial"/>
                <a:cs typeface="Arial"/>
              </a:rPr>
              <a:t>applied to </a:t>
            </a:r>
            <a:r>
              <a:rPr dirty="0" sz="1800" spc="-5">
                <a:latin typeface="Arial"/>
                <a:cs typeface="Arial"/>
              </a:rPr>
              <a:t>the null hypotheses </a:t>
            </a:r>
            <a:r>
              <a:rPr dirty="0" sz="1800">
                <a:latin typeface="Arial"/>
                <a:cs typeface="Arial"/>
              </a:rPr>
              <a:t>of  </a:t>
            </a:r>
            <a:r>
              <a:rPr dirty="0" sz="1800" spc="-5">
                <a:latin typeface="Arial"/>
                <a:cs typeface="Arial"/>
              </a:rPr>
              <a:t>no </a:t>
            </a:r>
            <a:r>
              <a:rPr dirty="0" sz="1800">
                <a:latin typeface="Arial"/>
                <a:cs typeface="Arial"/>
              </a:rPr>
              <a:t>treatment </a:t>
            </a:r>
            <a:r>
              <a:rPr dirty="0" sz="1800" spc="-10">
                <a:latin typeface="Arial"/>
                <a:cs typeface="Arial"/>
              </a:rPr>
              <a:t>effect </a:t>
            </a:r>
            <a:r>
              <a:rPr dirty="0" sz="1800">
                <a:latin typeface="Arial"/>
                <a:cs typeface="Arial"/>
              </a:rPr>
              <a:t>first </a:t>
            </a:r>
            <a:r>
              <a:rPr dirty="0" sz="1800" spc="-5">
                <a:latin typeface="Arial"/>
                <a:cs typeface="Arial"/>
              </a:rPr>
              <a:t>in the pooled  cohort </a:t>
            </a:r>
            <a:r>
              <a:rPr dirty="0" sz="1800" spc="-15">
                <a:latin typeface="Arial"/>
                <a:cs typeface="Arial"/>
              </a:rPr>
              <a:t>(INTEGRATE </a:t>
            </a:r>
            <a:r>
              <a:rPr dirty="0" sz="1800">
                <a:latin typeface="Arial"/>
                <a:cs typeface="Arial"/>
              </a:rPr>
              <a:t>I +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INTEGRATE</a:t>
            </a:r>
            <a:endParaRPr sz="1800">
              <a:latin typeface="Arial"/>
              <a:cs typeface="Arial"/>
            </a:endParaRPr>
          </a:p>
          <a:p>
            <a:pPr marL="12700" marR="27114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IIa), then </a:t>
            </a:r>
            <a:r>
              <a:rPr dirty="0" sz="1800" spc="-15">
                <a:latin typeface="Arial"/>
                <a:cs typeface="Arial"/>
              </a:rPr>
              <a:t>INTEGRATE </a:t>
            </a:r>
            <a:r>
              <a:rPr dirty="0" sz="1800" spc="-5">
                <a:latin typeface="Arial"/>
                <a:cs typeface="Arial"/>
              </a:rPr>
              <a:t>IIa </a:t>
            </a:r>
            <a:r>
              <a:rPr dirty="0" sz="1800">
                <a:latin typeface="Arial"/>
                <a:cs typeface="Arial"/>
              </a:rPr>
              <a:t>cohort,  which with 221 events would have  </a:t>
            </a:r>
            <a:r>
              <a:rPr dirty="0" sz="1800" spc="-5">
                <a:latin typeface="Arial"/>
                <a:cs typeface="Arial"/>
              </a:rPr>
              <a:t>80% power </a:t>
            </a:r>
            <a:r>
              <a:rPr dirty="0" sz="1800">
                <a:latin typeface="Arial"/>
                <a:cs typeface="Arial"/>
              </a:rPr>
              <a:t>to detect </a:t>
            </a:r>
            <a:r>
              <a:rPr dirty="0" sz="1800" spc="-5">
                <a:latin typeface="Arial"/>
                <a:cs typeface="Arial"/>
              </a:rPr>
              <a:t>an </a:t>
            </a:r>
            <a:r>
              <a:rPr dirty="0" sz="1800">
                <a:latin typeface="Arial"/>
                <a:cs typeface="Arial"/>
              </a:rPr>
              <a:t>overall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OS  </a:t>
            </a:r>
            <a:r>
              <a:rPr dirty="0" sz="1800" spc="-5">
                <a:latin typeface="Arial"/>
                <a:cs typeface="Arial"/>
              </a:rPr>
              <a:t>hazard ratio (HR) </a:t>
            </a:r>
            <a:r>
              <a:rPr dirty="0" sz="1800">
                <a:latin typeface="Arial"/>
                <a:cs typeface="Arial"/>
              </a:rPr>
              <a:t>of 0.67, </a:t>
            </a:r>
            <a:r>
              <a:rPr dirty="0" sz="1800" spc="-5">
                <a:latin typeface="Arial"/>
                <a:cs typeface="Arial"/>
              </a:rPr>
              <a:t>with 5%  two-sided alpha as a standalone  </a:t>
            </a:r>
            <a:r>
              <a:rPr dirty="0" sz="1800" spc="-25">
                <a:latin typeface="Arial"/>
                <a:cs typeface="Arial"/>
              </a:rPr>
              <a:t>study.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185665" y="1500377"/>
            <a:ext cx="7772400" cy="36850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144970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45545F"/>
                </a:solidFill>
                <a:latin typeface="Arial"/>
                <a:cs typeface="Arial"/>
              </a:rPr>
              <a:t>Results*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3090" y="1145286"/>
            <a:ext cx="5171440" cy="4265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76835" indent="-342900">
              <a:lnSpc>
                <a:spcPct val="100000"/>
              </a:lnSpc>
              <a:spcBef>
                <a:spcPts val="10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1600" spc="-5">
                <a:latin typeface="Arial"/>
                <a:cs typeface="Arial"/>
              </a:rPr>
              <a:t>Between </a:t>
            </a:r>
            <a:r>
              <a:rPr dirty="0" sz="1600">
                <a:latin typeface="Arial"/>
                <a:cs typeface="Arial"/>
              </a:rPr>
              <a:t>Oct </a:t>
            </a:r>
            <a:r>
              <a:rPr dirty="0" sz="1600" spc="-5">
                <a:latin typeface="Arial"/>
                <a:cs typeface="Arial"/>
              </a:rPr>
              <a:t>2016 </a:t>
            </a:r>
            <a:r>
              <a:rPr dirty="0" sz="1600">
                <a:latin typeface="Arial"/>
                <a:cs typeface="Arial"/>
              </a:rPr>
              <a:t>and Sep </a:t>
            </a:r>
            <a:r>
              <a:rPr dirty="0" sz="1600" spc="-5">
                <a:latin typeface="Arial"/>
                <a:cs typeface="Arial"/>
              </a:rPr>
              <a:t>2021, 251 patients </a:t>
            </a:r>
            <a:r>
              <a:rPr dirty="0" sz="1600">
                <a:latin typeface="Arial"/>
                <a:cs typeface="Arial"/>
              </a:rPr>
              <a:t>were  </a:t>
            </a:r>
            <a:r>
              <a:rPr dirty="0" sz="1600" spc="-5">
                <a:latin typeface="Arial"/>
                <a:cs typeface="Arial"/>
              </a:rPr>
              <a:t>randomized </a:t>
            </a:r>
            <a:r>
              <a:rPr dirty="0" sz="1600">
                <a:latin typeface="Arial"/>
                <a:cs typeface="Arial"/>
              </a:rPr>
              <a:t>in </a:t>
            </a:r>
            <a:r>
              <a:rPr dirty="0" sz="1600" spc="-15">
                <a:latin typeface="Arial"/>
                <a:cs typeface="Arial"/>
              </a:rPr>
              <a:t>INTEGRATE </a:t>
            </a:r>
            <a:r>
              <a:rPr dirty="0" sz="1600" spc="-5">
                <a:latin typeface="Arial"/>
                <a:cs typeface="Arial"/>
              </a:rPr>
              <a:t>IIa </a:t>
            </a:r>
            <a:r>
              <a:rPr dirty="0" sz="1600">
                <a:latin typeface="Arial"/>
                <a:cs typeface="Arial"/>
              </a:rPr>
              <a:t>from 6 </a:t>
            </a:r>
            <a:r>
              <a:rPr dirty="0" sz="1600" spc="-5">
                <a:latin typeface="Arial"/>
                <a:cs typeface="Arial"/>
              </a:rPr>
              <a:t>countries: 157  </a:t>
            </a:r>
            <a:r>
              <a:rPr dirty="0" sz="1600">
                <a:latin typeface="Arial"/>
                <a:cs typeface="Arial"/>
              </a:rPr>
              <a:t>from Asia (Korea, </a:t>
            </a:r>
            <a:r>
              <a:rPr dirty="0" sz="1600" spc="-30">
                <a:latin typeface="Arial"/>
                <a:cs typeface="Arial"/>
              </a:rPr>
              <a:t>Taiwan, </a:t>
            </a:r>
            <a:r>
              <a:rPr dirty="0" sz="1600">
                <a:latin typeface="Arial"/>
                <a:cs typeface="Arial"/>
              </a:rPr>
              <a:t>Japan) and 94 </a:t>
            </a:r>
            <a:r>
              <a:rPr dirty="0" sz="1600" spc="-5">
                <a:latin typeface="Arial"/>
                <a:cs typeface="Arial"/>
              </a:rPr>
              <a:t>from  </a:t>
            </a:r>
            <a:r>
              <a:rPr dirty="0" sz="1600">
                <a:latin typeface="Arial"/>
                <a:cs typeface="Arial"/>
              </a:rPr>
              <a:t>Australia, New </a:t>
            </a:r>
            <a:r>
              <a:rPr dirty="0" sz="1600" spc="-5">
                <a:latin typeface="Arial"/>
                <a:cs typeface="Arial"/>
              </a:rPr>
              <a:t>Zealand 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Canada).</a:t>
            </a:r>
            <a:endParaRPr sz="1600">
              <a:latin typeface="Arial"/>
              <a:cs typeface="Arial"/>
            </a:endParaRPr>
          </a:p>
          <a:p>
            <a:pPr marL="355600" marR="1005840" indent="-342900">
              <a:lnSpc>
                <a:spcPct val="100000"/>
              </a:lnSpc>
              <a:spcBef>
                <a:spcPts val="130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1600">
                <a:latin typeface="Arial"/>
                <a:cs typeface="Arial"/>
              </a:rPr>
              <a:t>The </a:t>
            </a:r>
            <a:r>
              <a:rPr dirty="0" sz="1600" spc="-5">
                <a:latin typeface="Arial"/>
                <a:cs typeface="Arial"/>
              </a:rPr>
              <a:t>study population </a:t>
            </a:r>
            <a:r>
              <a:rPr dirty="0" sz="1600">
                <a:latin typeface="Arial"/>
                <a:cs typeface="Arial"/>
              </a:rPr>
              <a:t>was well </a:t>
            </a:r>
            <a:r>
              <a:rPr dirty="0" sz="1600" spc="-5">
                <a:latin typeface="Arial"/>
                <a:cs typeface="Arial"/>
              </a:rPr>
              <a:t>balanced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  </a:t>
            </a:r>
            <a:r>
              <a:rPr dirty="0" sz="1600" spc="-5">
                <a:latin typeface="Arial"/>
                <a:cs typeface="Arial"/>
              </a:rPr>
              <a:t>demographic and stratification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factors.</a:t>
            </a:r>
            <a:endParaRPr sz="1600">
              <a:latin typeface="Arial"/>
              <a:cs typeface="Arial"/>
            </a:endParaRPr>
          </a:p>
          <a:p>
            <a:pPr marL="355600" marR="271145" indent="-342900">
              <a:lnSpc>
                <a:spcPct val="100000"/>
              </a:lnSpc>
              <a:spcBef>
                <a:spcPts val="130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1600">
                <a:latin typeface="Arial"/>
                <a:cs typeface="Arial"/>
              </a:rPr>
              <a:t>No </a:t>
            </a:r>
            <a:r>
              <a:rPr dirty="0" sz="1600" spc="-5">
                <a:latin typeface="Arial"/>
                <a:cs typeface="Arial"/>
              </a:rPr>
              <a:t>significant heterogeneity </a:t>
            </a:r>
            <a:r>
              <a:rPr dirty="0" sz="1600">
                <a:latin typeface="Arial"/>
                <a:cs typeface="Arial"/>
              </a:rPr>
              <a:t>was seen </a:t>
            </a:r>
            <a:r>
              <a:rPr dirty="0" sz="1600" spc="-5">
                <a:latin typeface="Arial"/>
                <a:cs typeface="Arial"/>
              </a:rPr>
              <a:t>between  </a:t>
            </a:r>
            <a:r>
              <a:rPr dirty="0" sz="1600" spc="-15">
                <a:latin typeface="Arial"/>
                <a:cs typeface="Arial"/>
              </a:rPr>
              <a:t>INTEGRATE </a:t>
            </a:r>
            <a:r>
              <a:rPr dirty="0" sz="1600" spc="-5">
                <a:latin typeface="Arial"/>
                <a:cs typeface="Arial"/>
              </a:rPr>
              <a:t>and </a:t>
            </a:r>
            <a:r>
              <a:rPr dirty="0" sz="1600" spc="-15">
                <a:latin typeface="Arial"/>
                <a:cs typeface="Arial"/>
              </a:rPr>
              <a:t>INTEGRATE </a:t>
            </a:r>
            <a:r>
              <a:rPr dirty="0" sz="1600" spc="-5">
                <a:latin typeface="Arial"/>
                <a:cs typeface="Arial"/>
              </a:rPr>
              <a:t>IIa </a:t>
            </a:r>
            <a:r>
              <a:rPr dirty="0" sz="1600">
                <a:latin typeface="Arial"/>
                <a:cs typeface="Arial"/>
              </a:rPr>
              <a:t>on OS</a:t>
            </a:r>
            <a:r>
              <a:rPr dirty="0" sz="1600" spc="-5">
                <a:latin typeface="Arial"/>
                <a:cs typeface="Arial"/>
              </a:rPr>
              <a:t> (p=0.90).</a:t>
            </a:r>
            <a:endParaRPr sz="1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29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1600" b="1">
                <a:latin typeface="Arial"/>
                <a:cs typeface="Arial"/>
              </a:rPr>
              <a:t>REGO </a:t>
            </a:r>
            <a:r>
              <a:rPr dirty="0" sz="1600" spc="-5" b="1">
                <a:latin typeface="Arial"/>
                <a:cs typeface="Arial"/>
              </a:rPr>
              <a:t>improved </a:t>
            </a:r>
            <a:r>
              <a:rPr dirty="0" sz="1600" b="1">
                <a:latin typeface="Arial"/>
                <a:cs typeface="Arial"/>
              </a:rPr>
              <a:t>OS</a:t>
            </a:r>
            <a:r>
              <a:rPr dirty="0" sz="1600"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spcBef>
                <a:spcPts val="1305"/>
              </a:spcBef>
              <a:tabLst>
                <a:tab pos="755015" algn="l"/>
              </a:tabLst>
            </a:pPr>
            <a:r>
              <a:rPr dirty="0" sz="1600">
                <a:latin typeface="Arial"/>
                <a:cs typeface="Arial"/>
              </a:rPr>
              <a:t>‒	</a:t>
            </a:r>
            <a:r>
              <a:rPr dirty="0" sz="1600" b="1">
                <a:latin typeface="Arial"/>
                <a:cs typeface="Arial"/>
              </a:rPr>
              <a:t>HR </a:t>
            </a:r>
            <a:r>
              <a:rPr dirty="0" sz="1600" spc="-5" b="1">
                <a:latin typeface="Arial"/>
                <a:cs typeface="Arial"/>
              </a:rPr>
              <a:t>0.70 (95% CI:0.56 </a:t>
            </a:r>
            <a:r>
              <a:rPr dirty="0" sz="1600" b="1">
                <a:latin typeface="Arial"/>
                <a:cs typeface="Arial"/>
              </a:rPr>
              <a:t>to </a:t>
            </a:r>
            <a:r>
              <a:rPr dirty="0" sz="1600" spc="-5" b="1">
                <a:latin typeface="Arial"/>
                <a:cs typeface="Arial"/>
              </a:rPr>
              <a:t>0.87; </a:t>
            </a:r>
            <a:r>
              <a:rPr dirty="0" sz="1600" b="1">
                <a:latin typeface="Arial"/>
                <a:cs typeface="Arial"/>
              </a:rPr>
              <a:t>p= 0.001) in</a:t>
            </a:r>
            <a:r>
              <a:rPr dirty="0" sz="1600" spc="3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755650" marR="381000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pooled </a:t>
            </a:r>
            <a:r>
              <a:rPr dirty="0" sz="1600" b="1">
                <a:latin typeface="Arial"/>
                <a:cs typeface="Arial"/>
              </a:rPr>
              <a:t>study population </a:t>
            </a:r>
            <a:r>
              <a:rPr dirty="0" sz="1600" spc="-15">
                <a:latin typeface="Arial"/>
                <a:cs typeface="Arial"/>
              </a:rPr>
              <a:t>(INTEGRATE </a:t>
            </a:r>
            <a:r>
              <a:rPr dirty="0" sz="1600" spc="-5">
                <a:latin typeface="Arial"/>
                <a:cs typeface="Arial"/>
              </a:rPr>
              <a:t>and  </a:t>
            </a:r>
            <a:r>
              <a:rPr dirty="0" sz="1600" spc="-15">
                <a:latin typeface="Arial"/>
                <a:cs typeface="Arial"/>
              </a:rPr>
              <a:t>INTEGRATE </a:t>
            </a:r>
            <a:r>
              <a:rPr dirty="0" sz="1600">
                <a:latin typeface="Arial"/>
                <a:cs typeface="Arial"/>
              </a:rPr>
              <a:t>IIA)</a:t>
            </a:r>
            <a:endParaRPr sz="1600">
              <a:latin typeface="Arial"/>
              <a:cs typeface="Arial"/>
            </a:endParaRPr>
          </a:p>
          <a:p>
            <a:pPr marL="755650" marR="5080" indent="-285750">
              <a:lnSpc>
                <a:spcPct val="100000"/>
              </a:lnSpc>
              <a:spcBef>
                <a:spcPts val="1300"/>
              </a:spcBef>
              <a:tabLst>
                <a:tab pos="755015" algn="l"/>
              </a:tabLst>
            </a:pPr>
            <a:r>
              <a:rPr dirty="0" sz="1600">
                <a:latin typeface="Arial"/>
                <a:cs typeface="Arial"/>
              </a:rPr>
              <a:t>‒	</a:t>
            </a:r>
            <a:r>
              <a:rPr dirty="0" sz="1600" spc="-5">
                <a:latin typeface="Arial"/>
                <a:cs typeface="Arial"/>
              </a:rPr>
              <a:t>After 238 events </a:t>
            </a:r>
            <a:r>
              <a:rPr dirty="0" sz="1600">
                <a:latin typeface="Arial"/>
                <a:cs typeface="Arial"/>
              </a:rPr>
              <a:t>in </a:t>
            </a:r>
            <a:r>
              <a:rPr dirty="0" sz="1600" spc="-15" b="1">
                <a:latin typeface="Arial"/>
                <a:cs typeface="Arial"/>
              </a:rPr>
              <a:t>INTEGRATE </a:t>
            </a:r>
            <a:r>
              <a:rPr dirty="0" sz="1600" spc="-5" b="1">
                <a:latin typeface="Arial"/>
                <a:cs typeface="Arial"/>
              </a:rPr>
              <a:t>IIa, </a:t>
            </a:r>
            <a:r>
              <a:rPr dirty="0" sz="1600" b="1">
                <a:latin typeface="Arial"/>
                <a:cs typeface="Arial"/>
              </a:rPr>
              <a:t>OS HR </a:t>
            </a:r>
            <a:r>
              <a:rPr dirty="0" sz="1600" spc="-5" b="1">
                <a:latin typeface="Arial"/>
                <a:cs typeface="Arial"/>
              </a:rPr>
              <a:t>0.68  </a:t>
            </a:r>
            <a:r>
              <a:rPr dirty="0" sz="1600" b="1">
                <a:latin typeface="Arial"/>
                <a:cs typeface="Arial"/>
              </a:rPr>
              <a:t>with 12 -month </a:t>
            </a:r>
            <a:r>
              <a:rPr dirty="0" sz="1600" spc="-5" b="1">
                <a:latin typeface="Arial"/>
                <a:cs typeface="Arial"/>
              </a:rPr>
              <a:t>survival </a:t>
            </a:r>
            <a:r>
              <a:rPr dirty="0" sz="1600" b="1">
                <a:latin typeface="Arial"/>
                <a:cs typeface="Arial"/>
              </a:rPr>
              <a:t>of 19% vs</a:t>
            </a:r>
            <a:r>
              <a:rPr dirty="0" sz="1600" spc="1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6%.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4476" y="3429000"/>
            <a:ext cx="4376928" cy="27470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270138" y="374643"/>
            <a:ext cx="3981687" cy="24588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86511" y="6396114"/>
            <a:ext cx="2468245" cy="16827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*Analysis </a:t>
            </a:r>
            <a:r>
              <a:rPr dirty="0" sz="1000">
                <a:latin typeface="Arial"/>
                <a:cs typeface="Arial"/>
              </a:rPr>
              <a:t>uses data </a:t>
            </a:r>
            <a:r>
              <a:rPr dirty="0" sz="1000" spc="-5">
                <a:latin typeface="Arial"/>
                <a:cs typeface="Arial"/>
              </a:rPr>
              <a:t>extracted </a:t>
            </a:r>
            <a:r>
              <a:rPr dirty="0" sz="1000">
                <a:latin typeface="Arial"/>
                <a:cs typeface="Arial"/>
              </a:rPr>
              <a:t>Dec 13,</a:t>
            </a:r>
            <a:r>
              <a:rPr dirty="0" sz="1000" spc="-1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2022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144970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45545F"/>
                </a:solidFill>
                <a:latin typeface="Arial"/>
                <a:cs typeface="Arial"/>
              </a:rPr>
              <a:t>Results*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0804" y="1318407"/>
            <a:ext cx="10044430" cy="1317625"/>
          </a:xfrm>
          <a:prstGeom prst="rect">
            <a:avLst/>
          </a:prstGeom>
        </p:spPr>
        <p:txBody>
          <a:bodyPr wrap="square" lIns="0" tIns="1784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40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100" spc="-5" b="1">
                <a:latin typeface="Arial"/>
                <a:cs typeface="Arial"/>
              </a:rPr>
              <a:t>REGO </a:t>
            </a:r>
            <a:r>
              <a:rPr dirty="0" sz="2100" b="1">
                <a:latin typeface="Arial"/>
                <a:cs typeface="Arial"/>
              </a:rPr>
              <a:t>improved </a:t>
            </a:r>
            <a:r>
              <a:rPr dirty="0" sz="2100" spc="-5" b="1">
                <a:latin typeface="Arial"/>
                <a:cs typeface="Arial"/>
              </a:rPr>
              <a:t>OS</a:t>
            </a:r>
            <a:r>
              <a:rPr dirty="0" sz="2100" spc="-5">
                <a:latin typeface="Arial"/>
                <a:cs typeface="Arial"/>
              </a:rPr>
              <a:t>:</a:t>
            </a:r>
            <a:endParaRPr sz="210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1305"/>
              </a:spcBef>
              <a:tabLst>
                <a:tab pos="755015" algn="l"/>
              </a:tabLst>
            </a:pPr>
            <a:r>
              <a:rPr dirty="0" sz="2100">
                <a:latin typeface="Arial"/>
                <a:cs typeface="Arial"/>
              </a:rPr>
              <a:t>‒	</a:t>
            </a:r>
            <a:r>
              <a:rPr dirty="0" sz="2100" b="1">
                <a:latin typeface="Arial"/>
                <a:cs typeface="Arial"/>
              </a:rPr>
              <a:t>No </a:t>
            </a:r>
            <a:r>
              <a:rPr dirty="0" sz="2100" spc="-5" b="1">
                <a:latin typeface="Arial"/>
                <a:cs typeface="Arial"/>
              </a:rPr>
              <a:t>statistically </a:t>
            </a:r>
            <a:r>
              <a:rPr dirty="0" sz="2100" b="1">
                <a:latin typeface="Arial"/>
                <a:cs typeface="Arial"/>
              </a:rPr>
              <a:t>significant regional </a:t>
            </a:r>
            <a:r>
              <a:rPr dirty="0" sz="2100" spc="-5" b="1">
                <a:latin typeface="Arial"/>
                <a:cs typeface="Arial"/>
              </a:rPr>
              <a:t>differences </a:t>
            </a:r>
            <a:r>
              <a:rPr dirty="0" sz="2100" spc="-5">
                <a:latin typeface="Arial"/>
                <a:cs typeface="Arial"/>
              </a:rPr>
              <a:t>(Asia versus non-Asia),</a:t>
            </a:r>
            <a:r>
              <a:rPr dirty="0" sz="2100" spc="95">
                <a:latin typeface="Arial"/>
                <a:cs typeface="Arial"/>
              </a:rPr>
              <a:t> </a:t>
            </a:r>
            <a:r>
              <a:rPr dirty="0" sz="2100" spc="-5">
                <a:latin typeface="Arial"/>
                <a:cs typeface="Arial"/>
              </a:rPr>
              <a:t>with</a:t>
            </a:r>
            <a:endParaRPr sz="2100">
              <a:latin typeface="Arial"/>
              <a:cs typeface="Arial"/>
            </a:endParaRPr>
          </a:p>
          <a:p>
            <a:pPr marL="755015">
              <a:lnSpc>
                <a:spcPct val="100000"/>
              </a:lnSpc>
            </a:pPr>
            <a:r>
              <a:rPr dirty="0" sz="2100" b="1">
                <a:latin typeface="Arial"/>
                <a:cs typeface="Arial"/>
              </a:rPr>
              <a:t>benefit </a:t>
            </a:r>
            <a:r>
              <a:rPr dirty="0" sz="2100" spc="-5" b="1">
                <a:latin typeface="Arial"/>
                <a:cs typeface="Arial"/>
              </a:rPr>
              <a:t>seen </a:t>
            </a:r>
            <a:r>
              <a:rPr dirty="0" sz="2100" b="1">
                <a:latin typeface="Arial"/>
                <a:cs typeface="Arial"/>
              </a:rPr>
              <a:t>in all pre-specified</a:t>
            </a:r>
            <a:r>
              <a:rPr dirty="0" sz="2100" spc="-20" b="1">
                <a:latin typeface="Arial"/>
                <a:cs typeface="Arial"/>
              </a:rPr>
              <a:t> </a:t>
            </a:r>
            <a:r>
              <a:rPr dirty="0" sz="2100" b="1">
                <a:latin typeface="Arial"/>
                <a:cs typeface="Arial"/>
              </a:rPr>
              <a:t>sub-groups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415636" y="2830487"/>
            <a:ext cx="7422589" cy="33567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6511" y="6396114"/>
            <a:ext cx="2468245" cy="16827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*Analysis </a:t>
            </a:r>
            <a:r>
              <a:rPr dirty="0" sz="1000">
                <a:latin typeface="Arial"/>
                <a:cs typeface="Arial"/>
              </a:rPr>
              <a:t>uses data </a:t>
            </a:r>
            <a:r>
              <a:rPr dirty="0" sz="1000" spc="-5">
                <a:latin typeface="Arial"/>
                <a:cs typeface="Arial"/>
              </a:rPr>
              <a:t>extracted </a:t>
            </a:r>
            <a:r>
              <a:rPr dirty="0" sz="1000">
                <a:latin typeface="Arial"/>
                <a:cs typeface="Arial"/>
              </a:rPr>
              <a:t>Dec 13,</a:t>
            </a:r>
            <a:r>
              <a:rPr dirty="0" sz="1000" spc="-1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2022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144970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45545F"/>
                </a:solidFill>
                <a:latin typeface="Arial"/>
                <a:cs typeface="Arial"/>
              </a:rPr>
              <a:t>Results*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90804" y="1484122"/>
            <a:ext cx="4926965" cy="6661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100" spc="-5" b="1">
                <a:latin typeface="Arial"/>
                <a:cs typeface="Arial"/>
              </a:rPr>
              <a:t>REGO </a:t>
            </a:r>
            <a:r>
              <a:rPr dirty="0" sz="2100" b="1">
                <a:latin typeface="Arial"/>
                <a:cs typeface="Arial"/>
              </a:rPr>
              <a:t>improved </a:t>
            </a:r>
            <a:r>
              <a:rPr dirty="0" sz="2100" spc="-5" b="1">
                <a:latin typeface="Arial"/>
                <a:cs typeface="Arial"/>
              </a:rPr>
              <a:t>PFS: HR=0.53</a:t>
            </a:r>
            <a:r>
              <a:rPr dirty="0" sz="2100" spc="-5">
                <a:latin typeface="Arial"/>
                <a:cs typeface="Arial"/>
              </a:rPr>
              <a:t>; </a:t>
            </a:r>
            <a:r>
              <a:rPr dirty="0" sz="2100">
                <a:latin typeface="Arial"/>
                <a:cs typeface="Arial"/>
              </a:rPr>
              <a:t>95%  CI: </a:t>
            </a:r>
            <a:r>
              <a:rPr dirty="0" sz="2100" spc="-5">
                <a:latin typeface="Arial"/>
                <a:cs typeface="Arial"/>
              </a:rPr>
              <a:t>0.40-0.70;</a:t>
            </a:r>
            <a:r>
              <a:rPr dirty="0" sz="2100" spc="-15">
                <a:latin typeface="Arial"/>
                <a:cs typeface="Arial"/>
              </a:rPr>
              <a:t> </a:t>
            </a:r>
            <a:r>
              <a:rPr dirty="0" sz="2100" spc="-5">
                <a:latin typeface="Arial"/>
                <a:cs typeface="Arial"/>
              </a:rPr>
              <a:t>p&lt;0.0001)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0804" y="3580129"/>
            <a:ext cx="4936490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100" b="1">
                <a:latin typeface="Arial"/>
                <a:cs typeface="Arial"/>
              </a:rPr>
              <a:t>REGO </a:t>
            </a:r>
            <a:r>
              <a:rPr dirty="0" sz="2100" spc="-5" b="1">
                <a:latin typeface="Arial"/>
                <a:cs typeface="Arial"/>
              </a:rPr>
              <a:t>delays </a:t>
            </a:r>
            <a:r>
              <a:rPr dirty="0" sz="2100" b="1">
                <a:latin typeface="Arial"/>
                <a:cs typeface="Arial"/>
              </a:rPr>
              <a:t>deterioration in</a:t>
            </a:r>
            <a:r>
              <a:rPr dirty="0" sz="2100" spc="-60" b="1">
                <a:latin typeface="Arial"/>
                <a:cs typeface="Arial"/>
              </a:rPr>
              <a:t> </a:t>
            </a:r>
            <a:r>
              <a:rPr dirty="0" sz="2100" b="1">
                <a:latin typeface="Arial"/>
                <a:cs typeface="Arial"/>
              </a:rPr>
              <a:t>global  QoL </a:t>
            </a:r>
            <a:r>
              <a:rPr dirty="0" sz="2100" spc="-5">
                <a:latin typeface="Arial"/>
                <a:cs typeface="Arial"/>
              </a:rPr>
              <a:t>compared with </a:t>
            </a:r>
            <a:r>
              <a:rPr dirty="0" sz="2100">
                <a:latin typeface="Arial"/>
                <a:cs typeface="Arial"/>
              </a:rPr>
              <a:t>PBO </a:t>
            </a:r>
            <a:r>
              <a:rPr dirty="0" sz="2100" spc="-5">
                <a:latin typeface="Arial"/>
                <a:cs typeface="Arial"/>
              </a:rPr>
              <a:t>(p </a:t>
            </a:r>
            <a:r>
              <a:rPr dirty="0" sz="2100">
                <a:latin typeface="Arial"/>
                <a:cs typeface="Arial"/>
              </a:rPr>
              <a:t>=</a:t>
            </a:r>
            <a:r>
              <a:rPr dirty="0" sz="2100" spc="-35">
                <a:latin typeface="Arial"/>
                <a:cs typeface="Arial"/>
              </a:rPr>
              <a:t> </a:t>
            </a:r>
            <a:r>
              <a:rPr dirty="0" sz="2100" spc="-5">
                <a:latin typeface="Arial"/>
                <a:cs typeface="Arial"/>
              </a:rPr>
              <a:t>0.0043).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21331" y="440580"/>
            <a:ext cx="4230165" cy="25421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91118" y="888872"/>
            <a:ext cx="339090" cy="411480"/>
          </a:xfrm>
          <a:custGeom>
            <a:avLst/>
            <a:gdLst/>
            <a:ahLst/>
            <a:cxnLst/>
            <a:rect l="l" t="t" r="r" b="b"/>
            <a:pathLst>
              <a:path w="339090" h="411480">
                <a:moveTo>
                  <a:pt x="0" y="411479"/>
                </a:moveTo>
                <a:lnTo>
                  <a:pt x="339090" y="411479"/>
                </a:lnTo>
                <a:lnTo>
                  <a:pt x="339090" y="0"/>
                </a:lnTo>
                <a:lnTo>
                  <a:pt x="0" y="0"/>
                </a:lnTo>
                <a:lnTo>
                  <a:pt x="0" y="41147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895594" y="3144011"/>
            <a:ext cx="4540758" cy="2982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537322" y="640461"/>
            <a:ext cx="209550" cy="248920"/>
          </a:xfrm>
          <a:custGeom>
            <a:avLst/>
            <a:gdLst/>
            <a:ahLst/>
            <a:cxnLst/>
            <a:rect l="l" t="t" r="r" b="b"/>
            <a:pathLst>
              <a:path w="209550" h="248919">
                <a:moveTo>
                  <a:pt x="209550" y="0"/>
                </a:moveTo>
                <a:lnTo>
                  <a:pt x="0" y="0"/>
                </a:lnTo>
                <a:lnTo>
                  <a:pt x="0" y="248412"/>
                </a:lnTo>
                <a:lnTo>
                  <a:pt x="209550" y="248412"/>
                </a:lnTo>
                <a:lnTo>
                  <a:pt x="2095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537322" y="640461"/>
            <a:ext cx="209550" cy="248920"/>
          </a:xfrm>
          <a:custGeom>
            <a:avLst/>
            <a:gdLst/>
            <a:ahLst/>
            <a:cxnLst/>
            <a:rect l="l" t="t" r="r" b="b"/>
            <a:pathLst>
              <a:path w="209550" h="248919">
                <a:moveTo>
                  <a:pt x="0" y="248412"/>
                </a:moveTo>
                <a:lnTo>
                  <a:pt x="209550" y="248412"/>
                </a:lnTo>
                <a:lnTo>
                  <a:pt x="209550" y="0"/>
                </a:lnTo>
                <a:lnTo>
                  <a:pt x="0" y="0"/>
                </a:lnTo>
                <a:lnTo>
                  <a:pt x="0" y="24841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42479" y="3680840"/>
            <a:ext cx="208915" cy="247650"/>
          </a:xfrm>
          <a:custGeom>
            <a:avLst/>
            <a:gdLst/>
            <a:ahLst/>
            <a:cxnLst/>
            <a:rect l="l" t="t" r="r" b="b"/>
            <a:pathLst>
              <a:path w="208915" h="247650">
                <a:moveTo>
                  <a:pt x="208788" y="0"/>
                </a:moveTo>
                <a:lnTo>
                  <a:pt x="0" y="0"/>
                </a:lnTo>
                <a:lnTo>
                  <a:pt x="0" y="247649"/>
                </a:lnTo>
                <a:lnTo>
                  <a:pt x="208788" y="247649"/>
                </a:lnTo>
                <a:lnTo>
                  <a:pt x="2087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642479" y="3680840"/>
            <a:ext cx="208915" cy="247650"/>
          </a:xfrm>
          <a:custGeom>
            <a:avLst/>
            <a:gdLst/>
            <a:ahLst/>
            <a:cxnLst/>
            <a:rect l="l" t="t" r="r" b="b"/>
            <a:pathLst>
              <a:path w="208915" h="247650">
                <a:moveTo>
                  <a:pt x="0" y="247649"/>
                </a:moveTo>
                <a:lnTo>
                  <a:pt x="208788" y="247649"/>
                </a:lnTo>
                <a:lnTo>
                  <a:pt x="208788" y="0"/>
                </a:lnTo>
                <a:lnTo>
                  <a:pt x="0" y="0"/>
                </a:lnTo>
                <a:lnTo>
                  <a:pt x="0" y="24764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86511" y="6396114"/>
            <a:ext cx="2468245" cy="16827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*Analysis </a:t>
            </a:r>
            <a:r>
              <a:rPr dirty="0" sz="1000">
                <a:latin typeface="Arial"/>
                <a:cs typeface="Arial"/>
              </a:rPr>
              <a:t>uses data </a:t>
            </a:r>
            <a:r>
              <a:rPr dirty="0" sz="1000" spc="-5">
                <a:latin typeface="Arial"/>
                <a:cs typeface="Arial"/>
              </a:rPr>
              <a:t>extracted </a:t>
            </a:r>
            <a:r>
              <a:rPr dirty="0" sz="1000">
                <a:latin typeface="Arial"/>
                <a:cs typeface="Arial"/>
              </a:rPr>
              <a:t>Dec 13,</a:t>
            </a:r>
            <a:r>
              <a:rPr dirty="0" sz="1000" spc="-1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2022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3090" y="542798"/>
            <a:ext cx="144970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45545F"/>
                </a:solidFill>
                <a:latin typeface="Arial"/>
                <a:cs typeface="Arial"/>
              </a:rPr>
              <a:t>Results*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712976"/>
            <a:ext cx="4890135" cy="665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100" b="1">
                <a:latin typeface="Arial"/>
                <a:cs typeface="Arial"/>
              </a:rPr>
              <a:t>REGO toxicity profile was </a:t>
            </a:r>
            <a:r>
              <a:rPr dirty="0" sz="2100" spc="-5" b="1">
                <a:latin typeface="Arial"/>
                <a:cs typeface="Arial"/>
              </a:rPr>
              <a:t>similar</a:t>
            </a:r>
            <a:r>
              <a:rPr dirty="0" sz="2100" spc="-65" b="1">
                <a:latin typeface="Arial"/>
                <a:cs typeface="Arial"/>
              </a:rPr>
              <a:t> </a:t>
            </a:r>
            <a:r>
              <a:rPr dirty="0" sz="2100" b="1">
                <a:latin typeface="Arial"/>
                <a:cs typeface="Arial"/>
              </a:rPr>
              <a:t>to  that </a:t>
            </a:r>
            <a:r>
              <a:rPr dirty="0" sz="2100" spc="-5" b="1">
                <a:latin typeface="Arial"/>
                <a:cs typeface="Arial"/>
              </a:rPr>
              <a:t>seen </a:t>
            </a:r>
            <a:r>
              <a:rPr dirty="0" sz="2100" b="1">
                <a:latin typeface="Arial"/>
                <a:cs typeface="Arial"/>
              </a:rPr>
              <a:t>in previous</a:t>
            </a:r>
            <a:r>
              <a:rPr dirty="0" sz="2100" spc="-20" b="1">
                <a:latin typeface="Arial"/>
                <a:cs typeface="Arial"/>
              </a:rPr>
              <a:t> </a:t>
            </a:r>
            <a:r>
              <a:rPr dirty="0" sz="2100" b="1">
                <a:latin typeface="Arial"/>
                <a:cs typeface="Arial"/>
              </a:rPr>
              <a:t>reports</a:t>
            </a:r>
            <a:r>
              <a:rPr dirty="0" sz="2100">
                <a:latin typeface="Arial"/>
                <a:cs typeface="Arial"/>
              </a:rPr>
              <a:t>.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147309" y="735330"/>
            <a:ext cx="6642354" cy="47766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6511" y="6396114"/>
            <a:ext cx="2468245" cy="168275"/>
          </a:xfrm>
          <a:prstGeom prst="rect">
            <a:avLst/>
          </a:prstGeom>
        </p:spPr>
        <p:txBody>
          <a:bodyPr wrap="square" lIns="0" tIns="6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*Analysis </a:t>
            </a:r>
            <a:r>
              <a:rPr dirty="0" sz="1000">
                <a:latin typeface="Arial"/>
                <a:cs typeface="Arial"/>
              </a:rPr>
              <a:t>uses data </a:t>
            </a:r>
            <a:r>
              <a:rPr dirty="0" sz="1000" spc="-5">
                <a:latin typeface="Arial"/>
                <a:cs typeface="Arial"/>
              </a:rPr>
              <a:t>extracted </a:t>
            </a:r>
            <a:r>
              <a:rPr dirty="0" sz="1000">
                <a:latin typeface="Arial"/>
                <a:cs typeface="Arial"/>
              </a:rPr>
              <a:t>Dec 13,</a:t>
            </a:r>
            <a:r>
              <a:rPr dirty="0" sz="1000" spc="-130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2022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8819" y="385317"/>
            <a:ext cx="277050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00000"/>
                </a:solidFill>
                <a:latin typeface="Arial"/>
                <a:cs typeface="Arial"/>
              </a:rPr>
              <a:t>Conclu</a:t>
            </a:r>
            <a:r>
              <a:rPr dirty="0" sz="3600" spc="5" b="1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dirty="0" sz="3600" b="1">
                <a:solidFill>
                  <a:srgbClr val="000000"/>
                </a:solidFill>
                <a:latin typeface="Arial"/>
                <a:cs typeface="Arial"/>
              </a:rPr>
              <a:t>ions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163045" y="235711"/>
            <a:ext cx="1416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8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75233" y="979424"/>
            <a:ext cx="10535285" cy="37039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200">
                <a:latin typeface="Arial"/>
                <a:cs typeface="Arial"/>
              </a:rPr>
              <a:t>Regorafenib significantly improves survival compared with placebo in patients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with  refractory AGOC, delaying </a:t>
            </a:r>
            <a:r>
              <a:rPr dirty="0" sz="2200" spc="-5">
                <a:latin typeface="Arial"/>
                <a:cs typeface="Arial"/>
              </a:rPr>
              <a:t>deterioration </a:t>
            </a:r>
            <a:r>
              <a:rPr dirty="0" sz="2200">
                <a:latin typeface="Arial"/>
                <a:cs typeface="Arial"/>
              </a:rPr>
              <a:t>in </a:t>
            </a:r>
            <a:r>
              <a:rPr dirty="0" sz="2200" spc="-5">
                <a:latin typeface="Arial"/>
                <a:cs typeface="Arial"/>
              </a:rPr>
              <a:t>global </a:t>
            </a:r>
            <a:r>
              <a:rPr dirty="0" sz="2200">
                <a:latin typeface="Arial"/>
                <a:cs typeface="Arial"/>
              </a:rPr>
              <a:t>QoL with no new toxicity</a:t>
            </a:r>
            <a:r>
              <a:rPr dirty="0" sz="2200" spc="-16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signals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2DC4B6"/>
              </a:buClr>
              <a:buFont typeface="Wingdings"/>
              <a:buChar char=""/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DC4B6"/>
              </a:buClr>
              <a:buFont typeface="Wingdings"/>
              <a:buChar char=""/>
            </a:pPr>
            <a:endParaRPr sz="2150">
              <a:latin typeface="Arial"/>
              <a:cs typeface="Arial"/>
            </a:endParaRPr>
          </a:p>
          <a:p>
            <a:pPr marL="355600" marR="381000" indent="-342900">
              <a:lnSpc>
                <a:spcPct val="100000"/>
              </a:lnSpc>
              <a:spcBef>
                <a:spcPts val="5"/>
              </a:spcBef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200">
                <a:latin typeface="Arial"/>
                <a:cs typeface="Arial"/>
              </a:rPr>
              <a:t>The benefit is consistent in all </a:t>
            </a:r>
            <a:r>
              <a:rPr dirty="0" sz="2200" spc="-5">
                <a:latin typeface="Arial"/>
                <a:cs typeface="Arial"/>
              </a:rPr>
              <a:t>pre-planned </a:t>
            </a:r>
            <a:r>
              <a:rPr dirty="0" sz="2200">
                <a:latin typeface="Arial"/>
                <a:cs typeface="Arial"/>
              </a:rPr>
              <a:t>subgroups, </a:t>
            </a:r>
            <a:r>
              <a:rPr dirty="0" sz="2200" spc="-5">
                <a:latin typeface="Arial"/>
                <a:cs typeface="Arial"/>
              </a:rPr>
              <a:t>offering </a:t>
            </a:r>
            <a:r>
              <a:rPr dirty="0" sz="2200">
                <a:latin typeface="Arial"/>
                <a:cs typeface="Arial"/>
              </a:rPr>
              <a:t>a new treatment  option in this</a:t>
            </a:r>
            <a:r>
              <a:rPr dirty="0" sz="2200" spc="-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setting.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2DC4B6"/>
              </a:buClr>
              <a:buFont typeface="Wingdings"/>
              <a:buChar char=""/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2DC4B6"/>
              </a:buClr>
              <a:buFont typeface="Wingdings"/>
              <a:buChar char=""/>
            </a:pPr>
            <a:endParaRPr sz="2150">
              <a:latin typeface="Arial"/>
              <a:cs typeface="Arial"/>
            </a:endParaRPr>
          </a:p>
          <a:p>
            <a:pPr marL="355600" marR="232410" indent="-342900">
              <a:lnSpc>
                <a:spcPct val="100000"/>
              </a:lnSpc>
              <a:buClr>
                <a:srgbClr val="2DC4B6"/>
              </a:buClr>
              <a:buFont typeface="Wingdings"/>
              <a:buChar char=""/>
              <a:tabLst>
                <a:tab pos="354965" algn="l"/>
                <a:tab pos="355600" algn="l"/>
              </a:tabLst>
            </a:pPr>
            <a:r>
              <a:rPr dirty="0" sz="2200" spc="-20">
                <a:latin typeface="Arial"/>
                <a:cs typeface="Arial"/>
              </a:rPr>
              <a:t>INTEGRATE </a:t>
            </a:r>
            <a:r>
              <a:rPr dirty="0" sz="2200">
                <a:latin typeface="Arial"/>
                <a:cs typeface="Arial"/>
              </a:rPr>
              <a:t>IIb is an ongoing international Phase </a:t>
            </a:r>
            <a:r>
              <a:rPr dirty="0" sz="2200" spc="-5">
                <a:latin typeface="Arial"/>
                <a:cs typeface="Arial"/>
              </a:rPr>
              <a:t>III </a:t>
            </a:r>
            <a:r>
              <a:rPr dirty="0" sz="2200">
                <a:latin typeface="Arial"/>
                <a:cs typeface="Arial"/>
              </a:rPr>
              <a:t>RCT in pre-treated patients  with AGOC comparing regorafenib + nivolumab to standard chemotherapy  </a:t>
            </a:r>
            <a:r>
              <a:rPr dirty="0" sz="2200" spc="-5">
                <a:latin typeface="Arial"/>
                <a:cs typeface="Arial"/>
              </a:rPr>
              <a:t>(NCT0487936).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79235" y="4799838"/>
            <a:ext cx="3649979" cy="18044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491233" y="4799838"/>
            <a:ext cx="4391406" cy="1804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655052" y="5610605"/>
            <a:ext cx="1648968" cy="360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49114" y="3097784"/>
            <a:ext cx="2492375" cy="6356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Thank</a:t>
            </a:r>
            <a:r>
              <a:rPr dirty="0" spc="-65"/>
              <a:t> </a:t>
            </a:r>
            <a:r>
              <a:rPr dirty="0" spc="-5"/>
              <a:t>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Melanie Couton</dc:creator>
  <dc:title>Slide 1</dc:title>
  <dcterms:created xsi:type="dcterms:W3CDTF">2024-05-28T16:05:37Z</dcterms:created>
  <dcterms:modified xsi:type="dcterms:W3CDTF">2024-05-28T16:05:37Z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2023-01-25T00:00:00Z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2024-05-28T00:00:00Z</vt:filetime>
  </property>
</Properties>
</file>