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jpg" ContentType="image/jp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733465" y="6411951"/>
            <a:ext cx="930910" cy="0"/>
          </a:xfrm>
          <a:custGeom>
            <a:avLst/>
            <a:gdLst/>
            <a:ahLst/>
            <a:cxnLst/>
            <a:rect l="l" t="t" r="r" b="b"/>
            <a:pathLst>
              <a:path w="930909" h="0">
                <a:moveTo>
                  <a:pt x="0" y="0"/>
                </a:moveTo>
                <a:lnTo>
                  <a:pt x="930697" y="0"/>
                </a:lnTo>
              </a:path>
            </a:pathLst>
          </a:custGeom>
          <a:ln w="5403">
            <a:solidFill>
              <a:srgbClr val="52C4A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380" y="6745605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 h="0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9050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0" y="0"/>
            <a:ext cx="12189460" cy="92710"/>
          </a:xfrm>
          <a:custGeom>
            <a:avLst/>
            <a:gdLst/>
            <a:ahLst/>
            <a:cxnLst/>
            <a:rect l="l" t="t" r="r" b="b"/>
            <a:pathLst>
              <a:path w="12189460" h="92710">
                <a:moveTo>
                  <a:pt x="12188952" y="0"/>
                </a:moveTo>
                <a:lnTo>
                  <a:pt x="0" y="0"/>
                </a:lnTo>
                <a:lnTo>
                  <a:pt x="0" y="92201"/>
                </a:lnTo>
                <a:lnTo>
                  <a:pt x="12188952" y="92201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0" y="92202"/>
            <a:ext cx="12189460" cy="35560"/>
          </a:xfrm>
          <a:custGeom>
            <a:avLst/>
            <a:gdLst/>
            <a:ahLst/>
            <a:cxnLst/>
            <a:rect l="l" t="t" r="r" b="b"/>
            <a:pathLst>
              <a:path w="12189460" h="35560">
                <a:moveTo>
                  <a:pt x="0" y="35051"/>
                </a:moveTo>
                <a:lnTo>
                  <a:pt x="12188952" y="35051"/>
                </a:lnTo>
                <a:lnTo>
                  <a:pt x="12188952" y="0"/>
                </a:lnTo>
                <a:lnTo>
                  <a:pt x="0" y="0"/>
                </a:lnTo>
                <a:lnTo>
                  <a:pt x="0" y="35051"/>
                </a:lnTo>
                <a:close/>
              </a:path>
            </a:pathLst>
          </a:custGeom>
          <a:solidFill>
            <a:srgbClr val="2DC4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9114" y="3097784"/>
            <a:ext cx="2493771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6679" y="1759204"/>
            <a:ext cx="10978641" cy="3568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1875" y="5946352"/>
            <a:ext cx="290830" cy="418465"/>
          </a:xfrm>
          <a:custGeom>
            <a:avLst/>
            <a:gdLst/>
            <a:ahLst/>
            <a:cxnLst/>
            <a:rect l="l" t="t" r="r" b="b"/>
            <a:pathLst>
              <a:path w="290830" h="418464">
                <a:moveTo>
                  <a:pt x="223483" y="0"/>
                </a:moveTo>
                <a:lnTo>
                  <a:pt x="0" y="129708"/>
                </a:lnTo>
                <a:lnTo>
                  <a:pt x="0" y="288570"/>
                </a:lnTo>
                <a:lnTo>
                  <a:pt x="223484" y="418279"/>
                </a:lnTo>
                <a:lnTo>
                  <a:pt x="290292" y="379608"/>
                </a:lnTo>
                <a:lnTo>
                  <a:pt x="71538" y="252279"/>
                </a:lnTo>
                <a:lnTo>
                  <a:pt x="66808" y="249297"/>
                </a:lnTo>
                <a:lnTo>
                  <a:pt x="66808" y="168973"/>
                </a:lnTo>
                <a:lnTo>
                  <a:pt x="71538" y="165999"/>
                </a:lnTo>
                <a:lnTo>
                  <a:pt x="218164" y="80918"/>
                </a:lnTo>
                <a:lnTo>
                  <a:pt x="223483" y="77944"/>
                </a:lnTo>
                <a:lnTo>
                  <a:pt x="228212" y="80918"/>
                </a:lnTo>
                <a:lnTo>
                  <a:pt x="271963" y="105908"/>
                </a:lnTo>
                <a:lnTo>
                  <a:pt x="271963" y="28558"/>
                </a:lnTo>
                <a:lnTo>
                  <a:pt x="223483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8787" y="5935637"/>
            <a:ext cx="360680" cy="378460"/>
          </a:xfrm>
          <a:custGeom>
            <a:avLst/>
            <a:gdLst/>
            <a:ahLst/>
            <a:cxnLst/>
            <a:rect l="l" t="t" r="r" b="b"/>
            <a:pathLst>
              <a:path w="360680" h="378460">
                <a:moveTo>
                  <a:pt x="293247" y="0"/>
                </a:moveTo>
                <a:lnTo>
                  <a:pt x="293247" y="260011"/>
                </a:lnTo>
                <a:lnTo>
                  <a:pt x="287928" y="262993"/>
                </a:lnTo>
                <a:lnTo>
                  <a:pt x="228803" y="297500"/>
                </a:lnTo>
                <a:lnTo>
                  <a:pt x="224075" y="300474"/>
                </a:lnTo>
                <a:lnTo>
                  <a:pt x="72127" y="212418"/>
                </a:lnTo>
                <a:lnTo>
                  <a:pt x="67399" y="209437"/>
                </a:lnTo>
                <a:lnTo>
                  <a:pt x="67399" y="152914"/>
                </a:lnTo>
                <a:lnTo>
                  <a:pt x="0" y="191592"/>
                </a:lnTo>
                <a:lnTo>
                  <a:pt x="0" y="248115"/>
                </a:lnTo>
                <a:lnTo>
                  <a:pt x="224075" y="378418"/>
                </a:lnTo>
                <a:lnTo>
                  <a:pt x="360056" y="299285"/>
                </a:lnTo>
                <a:lnTo>
                  <a:pt x="360056" y="39273"/>
                </a:lnTo>
                <a:lnTo>
                  <a:pt x="29324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31875" y="5845202"/>
            <a:ext cx="360045" cy="367665"/>
          </a:xfrm>
          <a:custGeom>
            <a:avLst/>
            <a:gdLst/>
            <a:ahLst/>
            <a:cxnLst/>
            <a:rect l="l" t="t" r="r" b="b"/>
            <a:pathLst>
              <a:path w="360044" h="367664">
                <a:moveTo>
                  <a:pt x="357405" y="77349"/>
                </a:moveTo>
                <a:lnTo>
                  <a:pt x="223483" y="77349"/>
                </a:lnTo>
                <a:lnTo>
                  <a:pt x="228803" y="80323"/>
                </a:lnTo>
                <a:lnTo>
                  <a:pt x="287337" y="114830"/>
                </a:lnTo>
                <a:lnTo>
                  <a:pt x="292656" y="117804"/>
                </a:lnTo>
                <a:lnTo>
                  <a:pt x="292656" y="299872"/>
                </a:lnTo>
                <a:lnTo>
                  <a:pt x="244177" y="327844"/>
                </a:lnTo>
                <a:lnTo>
                  <a:pt x="310986" y="367109"/>
                </a:lnTo>
                <a:lnTo>
                  <a:pt x="359465" y="338550"/>
                </a:lnTo>
                <a:lnTo>
                  <a:pt x="359465" y="78538"/>
                </a:lnTo>
                <a:lnTo>
                  <a:pt x="357405" y="77349"/>
                </a:lnTo>
                <a:close/>
              </a:path>
              <a:path w="360044" h="367664">
                <a:moveTo>
                  <a:pt x="223483" y="0"/>
                </a:moveTo>
                <a:lnTo>
                  <a:pt x="0" y="129708"/>
                </a:lnTo>
                <a:lnTo>
                  <a:pt x="0" y="207057"/>
                </a:lnTo>
                <a:lnTo>
                  <a:pt x="218164" y="80323"/>
                </a:lnTo>
                <a:lnTo>
                  <a:pt x="223483" y="77349"/>
                </a:lnTo>
                <a:lnTo>
                  <a:pt x="357405" y="77349"/>
                </a:lnTo>
                <a:lnTo>
                  <a:pt x="223483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2209" y="5985023"/>
            <a:ext cx="1145796" cy="253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78843" y="6364631"/>
            <a:ext cx="1229995" cy="0"/>
          </a:xfrm>
          <a:custGeom>
            <a:avLst/>
            <a:gdLst/>
            <a:ahLst/>
            <a:cxnLst/>
            <a:rect l="l" t="t" r="r" b="b"/>
            <a:pathLst>
              <a:path w="1229995" h="0">
                <a:moveTo>
                  <a:pt x="0" y="0"/>
                </a:moveTo>
                <a:lnTo>
                  <a:pt x="1229792" y="0"/>
                </a:lnTo>
              </a:path>
            </a:pathLst>
          </a:custGeom>
          <a:ln w="7137">
            <a:solidFill>
              <a:srgbClr val="52C4A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30200" y="6480064"/>
            <a:ext cx="1004519" cy="1124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90009" y="1066800"/>
            <a:ext cx="4408932" cy="50924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827514" y="0"/>
            <a:ext cx="2361437" cy="6857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783137" y="2031"/>
            <a:ext cx="1245235" cy="6856095"/>
          </a:xfrm>
          <a:custGeom>
            <a:avLst/>
            <a:gdLst/>
            <a:ahLst/>
            <a:cxnLst/>
            <a:rect l="l" t="t" r="r" b="b"/>
            <a:pathLst>
              <a:path w="1245234" h="6856095">
                <a:moveTo>
                  <a:pt x="1245034" y="0"/>
                </a:moveTo>
                <a:lnTo>
                  <a:pt x="1194107" y="1904"/>
                </a:lnTo>
                <a:lnTo>
                  <a:pt x="0" y="6855968"/>
                </a:lnTo>
                <a:lnTo>
                  <a:pt x="49757" y="6855968"/>
                </a:lnTo>
                <a:lnTo>
                  <a:pt x="53393" y="6855120"/>
                </a:lnTo>
                <a:lnTo>
                  <a:pt x="1245034" y="0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16915" y="875791"/>
            <a:ext cx="9897110" cy="2219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15">
                <a:solidFill>
                  <a:srgbClr val="5E5E5E"/>
                </a:solidFill>
              </a:rPr>
              <a:t>Real-world </a:t>
            </a:r>
            <a:r>
              <a:rPr dirty="0" sz="3600">
                <a:solidFill>
                  <a:srgbClr val="5E5E5E"/>
                </a:solidFill>
              </a:rPr>
              <a:t>dosing </a:t>
            </a:r>
            <a:r>
              <a:rPr dirty="0" sz="3600" spc="-35">
                <a:solidFill>
                  <a:srgbClr val="5E5E5E"/>
                </a:solidFill>
              </a:rPr>
              <a:t>of </a:t>
            </a:r>
            <a:r>
              <a:rPr dirty="0" sz="3600" spc="-5">
                <a:solidFill>
                  <a:srgbClr val="5E5E5E"/>
                </a:solidFill>
              </a:rPr>
              <a:t>regorafenib in </a:t>
            </a:r>
            <a:r>
              <a:rPr dirty="0" sz="3600" spc="-10">
                <a:solidFill>
                  <a:srgbClr val="5E5E5E"/>
                </a:solidFill>
              </a:rPr>
              <a:t>patients </a:t>
            </a:r>
            <a:r>
              <a:rPr dirty="0" sz="3600">
                <a:solidFill>
                  <a:srgbClr val="5E5E5E"/>
                </a:solidFill>
              </a:rPr>
              <a:t>with  </a:t>
            </a:r>
            <a:r>
              <a:rPr dirty="0" sz="3600" spc="-5">
                <a:solidFill>
                  <a:srgbClr val="5E5E5E"/>
                </a:solidFill>
              </a:rPr>
              <a:t>unresectable hepatocellular carcinoma </a:t>
            </a:r>
            <a:r>
              <a:rPr dirty="0" sz="3600" spc="-25">
                <a:solidFill>
                  <a:srgbClr val="5E5E5E"/>
                </a:solidFill>
              </a:rPr>
              <a:t>(uHCC):  </a:t>
            </a:r>
            <a:r>
              <a:rPr dirty="0" sz="3600" spc="-5">
                <a:solidFill>
                  <a:srgbClr val="5E5E5E"/>
                </a:solidFill>
              </a:rPr>
              <a:t>Final </a:t>
            </a:r>
            <a:r>
              <a:rPr dirty="0" sz="3600">
                <a:solidFill>
                  <a:srgbClr val="5E5E5E"/>
                </a:solidFill>
              </a:rPr>
              <a:t>analysis </a:t>
            </a:r>
            <a:r>
              <a:rPr dirty="0" sz="3600" spc="-30">
                <a:solidFill>
                  <a:srgbClr val="5E5E5E"/>
                </a:solidFill>
              </a:rPr>
              <a:t>of </a:t>
            </a:r>
            <a:r>
              <a:rPr dirty="0" sz="3600">
                <a:solidFill>
                  <a:srgbClr val="5E5E5E"/>
                </a:solidFill>
              </a:rPr>
              <a:t>the </a:t>
            </a:r>
            <a:r>
              <a:rPr dirty="0" sz="3600" spc="-5">
                <a:solidFill>
                  <a:srgbClr val="5E5E5E"/>
                </a:solidFill>
              </a:rPr>
              <a:t>prospective, </a:t>
            </a:r>
            <a:r>
              <a:rPr dirty="0" sz="3600" spc="5">
                <a:solidFill>
                  <a:srgbClr val="5E5E5E"/>
                </a:solidFill>
              </a:rPr>
              <a:t>observational  </a:t>
            </a:r>
            <a:r>
              <a:rPr dirty="0" sz="3600" spc="-5">
                <a:solidFill>
                  <a:srgbClr val="5E5E5E"/>
                </a:solidFill>
              </a:rPr>
              <a:t>REFINE </a:t>
            </a:r>
            <a:r>
              <a:rPr dirty="0" sz="3600">
                <a:solidFill>
                  <a:srgbClr val="5E5E5E"/>
                </a:solidFill>
              </a:rPr>
              <a:t>study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216915" y="3625342"/>
            <a:ext cx="984186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 b="1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Segoe UI"/>
                <a:cs typeface="Segoe UI"/>
              </a:rPr>
              <a:t>Richard </a:t>
            </a:r>
            <a:r>
              <a:rPr dirty="0" u="heavy" sz="1800" b="1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Segoe UI"/>
                <a:cs typeface="Segoe UI"/>
              </a:rPr>
              <a:t>S. </a:t>
            </a:r>
            <a:r>
              <a:rPr dirty="0" u="heavy" sz="1800" spc="-5" b="1">
                <a:solidFill>
                  <a:srgbClr val="5E5E5E"/>
                </a:solidFill>
                <a:uFill>
                  <a:solidFill>
                    <a:srgbClr val="5E5E5E"/>
                  </a:solidFill>
                </a:uFill>
                <a:latin typeface="Segoe UI"/>
                <a:cs typeface="Segoe UI"/>
              </a:rPr>
              <a:t>Finn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, Philippe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Merle, Masafumi </a:t>
            </a:r>
            <a:r>
              <a:rPr dirty="0" sz="1800" spc="-10">
                <a:solidFill>
                  <a:srgbClr val="5E5E5E"/>
                </a:solidFill>
                <a:latin typeface="Segoe UI"/>
                <a:cs typeface="Segoe UI"/>
              </a:rPr>
              <a:t>Ikeda,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Heinz-Josef Klümpen, Gianluca Masi, Alessandro  Granito,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Ho </a:t>
            </a:r>
            <a:r>
              <a:rPr dirty="0" sz="1800" spc="-35">
                <a:solidFill>
                  <a:srgbClr val="5E5E5E"/>
                </a:solidFill>
                <a:latin typeface="Segoe UI"/>
                <a:cs typeface="Segoe UI"/>
              </a:rPr>
              <a:t>Yeong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Lim,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Masatoshi Kudo, Shukui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Qin, </a:t>
            </a:r>
            <a:r>
              <a:rPr dirty="0" sz="1800" spc="-15">
                <a:solidFill>
                  <a:srgbClr val="5E5E5E"/>
                </a:solidFill>
                <a:latin typeface="Segoe UI"/>
                <a:cs typeface="Segoe UI"/>
              </a:rPr>
              <a:t>René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Gerolami,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Yi-Hsiang Huang,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Do </a:t>
            </a:r>
            <a:r>
              <a:rPr dirty="0" sz="1800" spc="-35">
                <a:solidFill>
                  <a:srgbClr val="5E5E5E"/>
                </a:solidFill>
                <a:latin typeface="Segoe UI"/>
                <a:cs typeface="Segoe UI"/>
              </a:rPr>
              <a:t>Young 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Kim,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Matthias </a:t>
            </a:r>
            <a:r>
              <a:rPr dirty="0" sz="1800" spc="-25">
                <a:solidFill>
                  <a:srgbClr val="5E5E5E"/>
                </a:solidFill>
                <a:latin typeface="Segoe UI"/>
                <a:cs typeface="Segoe UI"/>
              </a:rPr>
              <a:t>Pinter,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Naoya Kato,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Masayuki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Kurosaki, Kazushi Numata, </a:t>
            </a:r>
            <a:r>
              <a:rPr dirty="0" sz="1800" spc="-10">
                <a:solidFill>
                  <a:srgbClr val="5E5E5E"/>
                </a:solidFill>
                <a:latin typeface="Segoe UI"/>
                <a:cs typeface="Segoe UI"/>
              </a:rPr>
              <a:t>Javeed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Khan, Kirhan  Ozgurdal, </a:t>
            </a:r>
            <a:r>
              <a:rPr dirty="0" sz="1800" spc="-40">
                <a:solidFill>
                  <a:srgbClr val="5E5E5E"/>
                </a:solidFill>
                <a:latin typeface="Segoe UI"/>
                <a:cs typeface="Segoe UI"/>
              </a:rPr>
              <a:t>Yoon </a:t>
            </a:r>
            <a:r>
              <a:rPr dirty="0" sz="1800">
                <a:solidFill>
                  <a:srgbClr val="5E5E5E"/>
                </a:solidFill>
                <a:latin typeface="Segoe UI"/>
                <a:cs typeface="Segoe UI"/>
              </a:rPr>
              <a:t>Jun</a:t>
            </a:r>
            <a:r>
              <a:rPr dirty="0" sz="1800" spc="-25">
                <a:solidFill>
                  <a:srgbClr val="5E5E5E"/>
                </a:solidFill>
                <a:latin typeface="Segoe UI"/>
                <a:cs typeface="Segoe UI"/>
              </a:rPr>
              <a:t> </a:t>
            </a:r>
            <a:r>
              <a:rPr dirty="0" sz="1800" spc="-5">
                <a:solidFill>
                  <a:srgbClr val="5E5E5E"/>
                </a:solidFill>
                <a:latin typeface="Segoe UI"/>
                <a:cs typeface="Segoe UI"/>
              </a:rPr>
              <a:t>Kim</a:t>
            </a:r>
            <a:endParaRPr sz="1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89357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5">
                <a:solidFill>
                  <a:srgbClr val="45545F"/>
                </a:solidFill>
              </a:rPr>
              <a:t>Background</a:t>
            </a:r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50570" marR="81280" indent="-285750">
              <a:lnSpc>
                <a:spcPct val="100000"/>
              </a:lnSpc>
              <a:spcBef>
                <a:spcPts val="95"/>
              </a:spcBef>
              <a:buClr>
                <a:srgbClr val="2DC4B6"/>
              </a:buClr>
              <a:buFont typeface="Arial"/>
              <a:buChar char="•"/>
              <a:tabLst>
                <a:tab pos="749935" algn="l"/>
                <a:tab pos="750570" algn="l"/>
              </a:tabLst>
            </a:pPr>
            <a:r>
              <a:rPr dirty="0" spc="-5"/>
              <a:t>The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prospective, </a:t>
            </a:r>
            <a:r>
              <a:rPr dirty="0" b="1">
                <a:solidFill>
                  <a:srgbClr val="0F384F"/>
                </a:solidFill>
                <a:latin typeface="Segoe UI"/>
                <a:cs typeface="Segoe UI"/>
              </a:rPr>
              <a:t>observational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REFINE study </a:t>
            </a:r>
            <a:r>
              <a:rPr dirty="0" spc="-5"/>
              <a:t>aimed </a:t>
            </a:r>
            <a:r>
              <a:rPr dirty="0" spc="-15"/>
              <a:t>to </a:t>
            </a:r>
            <a:r>
              <a:rPr dirty="0" spc="-10"/>
              <a:t>evaluate </a:t>
            </a:r>
            <a:r>
              <a:rPr dirty="0" spc="-5"/>
              <a:t>the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real-world </a:t>
            </a:r>
            <a:r>
              <a:rPr dirty="0" spc="-5"/>
              <a:t>safety  and effectiveness </a:t>
            </a:r>
            <a:r>
              <a:rPr dirty="0" spc="-25"/>
              <a:t>of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regorafenib in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patients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with </a:t>
            </a:r>
            <a:r>
              <a:rPr dirty="0" spc="-20" b="1">
                <a:solidFill>
                  <a:srgbClr val="0F384F"/>
                </a:solidFill>
                <a:latin typeface="Segoe UI"/>
                <a:cs typeface="Segoe UI"/>
              </a:rPr>
              <a:t>uHCC </a:t>
            </a:r>
            <a:r>
              <a:rPr dirty="0" spc="-5"/>
              <a:t>for whom a decision </a:t>
            </a:r>
            <a:r>
              <a:rPr dirty="0" spc="-15"/>
              <a:t>to </a:t>
            </a:r>
            <a:r>
              <a:rPr dirty="0" spc="-5"/>
              <a:t>treat with  regorafenib had been made </a:t>
            </a:r>
            <a:r>
              <a:rPr dirty="0" spc="-10"/>
              <a:t>before </a:t>
            </a:r>
            <a:r>
              <a:rPr dirty="0" spc="-5"/>
              <a:t>study</a:t>
            </a:r>
            <a:r>
              <a:rPr dirty="0" spc="75"/>
              <a:t> </a:t>
            </a:r>
            <a:r>
              <a:rPr dirty="0" spc="-5"/>
              <a:t>enrollment</a:t>
            </a:r>
          </a:p>
          <a:p>
            <a:pPr marL="750570" marR="1657350" indent="-285750">
              <a:lnSpc>
                <a:spcPct val="100000"/>
              </a:lnSpc>
              <a:spcBef>
                <a:spcPts val="1305"/>
              </a:spcBef>
              <a:buClr>
                <a:srgbClr val="2DC4B6"/>
              </a:buClr>
              <a:buFont typeface="Arial"/>
              <a:buChar char="•"/>
              <a:tabLst>
                <a:tab pos="749935" algn="l"/>
                <a:tab pos="750570" algn="l"/>
              </a:tabLst>
            </a:pPr>
            <a:r>
              <a:rPr dirty="0" spc="-10"/>
              <a:t>REFINE included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patient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populations that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were excluded </a:t>
            </a:r>
            <a:r>
              <a:rPr dirty="0" spc="-10"/>
              <a:t>from </a:t>
            </a:r>
            <a:r>
              <a:rPr dirty="0" spc="-5"/>
              <a:t>the phase 3  </a:t>
            </a:r>
            <a:r>
              <a:rPr dirty="0" spc="-10"/>
              <a:t>RESORCE</a:t>
            </a:r>
            <a:r>
              <a:rPr dirty="0" spc="25"/>
              <a:t> </a:t>
            </a:r>
            <a:r>
              <a:rPr dirty="0" spc="-5"/>
              <a:t>study</a:t>
            </a:r>
            <a:r>
              <a:rPr dirty="0" baseline="25641" sz="1950" spc="-7"/>
              <a:t>1</a:t>
            </a:r>
            <a:endParaRPr baseline="25641" sz="1950">
              <a:latin typeface="Segoe UI"/>
              <a:cs typeface="Segoe UI"/>
            </a:endParaRPr>
          </a:p>
          <a:p>
            <a:pPr marL="750570" marR="261620" indent="-285750">
              <a:lnSpc>
                <a:spcPct val="100000"/>
              </a:lnSpc>
              <a:spcBef>
                <a:spcPts val="1295"/>
              </a:spcBef>
              <a:buClr>
                <a:srgbClr val="2DC4B6"/>
              </a:buClr>
              <a:buFont typeface="Arial"/>
              <a:buChar char="•"/>
              <a:tabLst>
                <a:tab pos="749935" algn="l"/>
                <a:tab pos="750570" algn="l"/>
              </a:tabLst>
            </a:pP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Interim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analyses </a:t>
            </a:r>
            <a:r>
              <a:rPr dirty="0" spc="-20" b="1">
                <a:solidFill>
                  <a:srgbClr val="0F384F"/>
                </a:solidFill>
                <a:latin typeface="Segoe UI"/>
                <a:cs typeface="Segoe UI"/>
              </a:rPr>
              <a:t>of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REFINE </a:t>
            </a:r>
            <a:r>
              <a:rPr dirty="0" b="1">
                <a:solidFill>
                  <a:srgbClr val="0F384F"/>
                </a:solidFill>
                <a:latin typeface="Segoe UI"/>
                <a:cs typeface="Segoe UI"/>
              </a:rPr>
              <a:t>supported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the safety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and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effectiveness </a:t>
            </a:r>
            <a:r>
              <a:rPr dirty="0" spc="-20" b="1">
                <a:solidFill>
                  <a:srgbClr val="0F384F"/>
                </a:solidFill>
                <a:latin typeface="Segoe UI"/>
                <a:cs typeface="Segoe UI"/>
              </a:rPr>
              <a:t>of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regorafenib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in  patients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with </a:t>
            </a:r>
            <a:r>
              <a:rPr dirty="0" spc="-20" b="1">
                <a:solidFill>
                  <a:srgbClr val="0F384F"/>
                </a:solidFill>
                <a:latin typeface="Segoe UI"/>
                <a:cs typeface="Segoe UI"/>
              </a:rPr>
              <a:t>uHCC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in routine clinical practice </a:t>
            </a:r>
            <a:r>
              <a:rPr dirty="0" spc="-5"/>
              <a:t>and demonstrated that second-line  regorafenib </a:t>
            </a:r>
            <a:r>
              <a:rPr dirty="0"/>
              <a:t>after prior </a:t>
            </a:r>
            <a:r>
              <a:rPr dirty="0" spc="-5"/>
              <a:t>sorafenib in patients </a:t>
            </a:r>
            <a:r>
              <a:rPr dirty="0"/>
              <a:t>with </a:t>
            </a:r>
            <a:r>
              <a:rPr dirty="0" spc="-5"/>
              <a:t>better liver function </a:t>
            </a:r>
            <a:r>
              <a:rPr dirty="0"/>
              <a:t>was </a:t>
            </a:r>
            <a:r>
              <a:rPr dirty="0" spc="-5"/>
              <a:t>associated </a:t>
            </a:r>
            <a:r>
              <a:rPr dirty="0"/>
              <a:t>with  </a:t>
            </a:r>
            <a:r>
              <a:rPr dirty="0" spc="-10"/>
              <a:t>more </a:t>
            </a:r>
            <a:r>
              <a:rPr dirty="0" spc="-5"/>
              <a:t>favorable safety and prolonged</a:t>
            </a:r>
            <a:r>
              <a:rPr dirty="0" spc="75"/>
              <a:t> </a:t>
            </a:r>
            <a:r>
              <a:rPr dirty="0" spc="5"/>
              <a:t>OS</a:t>
            </a:r>
            <a:r>
              <a:rPr dirty="0" baseline="25641" sz="1950" spc="7"/>
              <a:t>2,3</a:t>
            </a:r>
            <a:endParaRPr baseline="25641" sz="1950">
              <a:latin typeface="Segoe UI"/>
              <a:cs typeface="Segoe UI"/>
            </a:endParaRPr>
          </a:p>
          <a:p>
            <a:pPr marL="750570" indent="-285750">
              <a:lnSpc>
                <a:spcPct val="100000"/>
              </a:lnSpc>
              <a:spcBef>
                <a:spcPts val="1295"/>
              </a:spcBef>
              <a:buClr>
                <a:srgbClr val="2DC4B6"/>
              </a:buClr>
              <a:buFont typeface="Arial"/>
              <a:buChar char="•"/>
              <a:tabLst>
                <a:tab pos="749935" algn="l"/>
                <a:tab pos="750570" algn="l"/>
              </a:tabLst>
            </a:pPr>
            <a:r>
              <a:rPr dirty="0" spc="-10"/>
              <a:t>Here, we </a:t>
            </a:r>
            <a:r>
              <a:rPr dirty="0" spc="-5"/>
              <a:t>present the full data </a:t>
            </a:r>
            <a:r>
              <a:rPr dirty="0" spc="-10"/>
              <a:t>from </a:t>
            </a:r>
            <a:r>
              <a:rPr dirty="0" spc="-5"/>
              <a:t>the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final </a:t>
            </a:r>
            <a:r>
              <a:rPr dirty="0" spc="-10" b="1">
                <a:solidFill>
                  <a:srgbClr val="0F384F"/>
                </a:solidFill>
                <a:latin typeface="Segoe UI"/>
                <a:cs typeface="Segoe UI"/>
              </a:rPr>
              <a:t>analysis </a:t>
            </a:r>
            <a:r>
              <a:rPr dirty="0" spc="-20" b="1">
                <a:solidFill>
                  <a:srgbClr val="0F384F"/>
                </a:solidFill>
                <a:latin typeface="Segoe UI"/>
                <a:cs typeface="Segoe UI"/>
              </a:rPr>
              <a:t>of</a:t>
            </a:r>
            <a:r>
              <a:rPr dirty="0" spc="120" b="1">
                <a:solidFill>
                  <a:srgbClr val="0F384F"/>
                </a:solidFill>
                <a:latin typeface="Segoe UI"/>
                <a:cs typeface="Segoe UI"/>
              </a:rPr>
              <a:t> </a:t>
            </a:r>
            <a:r>
              <a:rPr dirty="0" spc="-5" b="1">
                <a:solidFill>
                  <a:srgbClr val="0F384F"/>
                </a:solidFill>
                <a:latin typeface="Segoe UI"/>
                <a:cs typeface="Segoe UI"/>
              </a:rPr>
              <a:t>REFINE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0450" y="378713"/>
            <a:ext cx="142240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solidFill>
                  <a:srgbClr val="45545F"/>
                </a:solidFill>
              </a:rPr>
              <a:t>Methods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74574" y="6644640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8925" y="1759457"/>
            <a:ext cx="997013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95"/>
              </a:spcBef>
              <a:buClr>
                <a:srgbClr val="2DC4B6"/>
              </a:buClr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2000" spc="-10">
                <a:latin typeface="Segoe UI"/>
                <a:cs typeface="Segoe UI"/>
              </a:rPr>
              <a:t>REFINE </a:t>
            </a:r>
            <a:r>
              <a:rPr dirty="0" sz="2000" spc="-5">
                <a:latin typeface="Segoe UI"/>
                <a:cs typeface="Segoe UI"/>
              </a:rPr>
              <a:t>was conducted between September 2017 and </a:t>
            </a:r>
            <a:r>
              <a:rPr dirty="0" sz="2000">
                <a:latin typeface="Segoe UI"/>
                <a:cs typeface="Segoe UI"/>
              </a:rPr>
              <a:t>January </a:t>
            </a:r>
            <a:r>
              <a:rPr dirty="0" sz="2000" spc="-5">
                <a:latin typeface="Segoe UI"/>
                <a:cs typeface="Segoe UI"/>
              </a:rPr>
              <a:t>2022 in countries </a:t>
            </a:r>
            <a:r>
              <a:rPr dirty="0" sz="2000" spc="-10">
                <a:latin typeface="Segoe UI"/>
                <a:cs typeface="Segoe UI"/>
              </a:rPr>
              <a:t>across  </a:t>
            </a:r>
            <a:r>
              <a:rPr dirty="0" sz="2000" spc="-5">
                <a:latin typeface="Segoe UI"/>
                <a:cs typeface="Segoe UI"/>
              </a:rPr>
              <a:t>Europe, </a:t>
            </a:r>
            <a:r>
              <a:rPr dirty="0" sz="2000" spc="5">
                <a:latin typeface="Segoe UI"/>
                <a:cs typeface="Segoe UI"/>
              </a:rPr>
              <a:t>North </a:t>
            </a:r>
            <a:r>
              <a:rPr dirty="0" sz="2000">
                <a:latin typeface="Segoe UI"/>
                <a:cs typeface="Segoe UI"/>
              </a:rPr>
              <a:t>America, </a:t>
            </a:r>
            <a:r>
              <a:rPr dirty="0" sz="2000" spc="-5">
                <a:latin typeface="Segoe UI"/>
                <a:cs typeface="Segoe UI"/>
              </a:rPr>
              <a:t>Asia, </a:t>
            </a:r>
            <a:r>
              <a:rPr dirty="0" sz="2000">
                <a:latin typeface="Segoe UI"/>
                <a:cs typeface="Segoe UI"/>
              </a:rPr>
              <a:t>Latin </a:t>
            </a:r>
            <a:r>
              <a:rPr dirty="0" sz="2000" spc="-5">
                <a:latin typeface="Segoe UI"/>
                <a:cs typeface="Segoe UI"/>
              </a:rPr>
              <a:t>America, </a:t>
            </a:r>
            <a:r>
              <a:rPr dirty="0" sz="2000">
                <a:latin typeface="Segoe UI"/>
                <a:cs typeface="Segoe UI"/>
              </a:rPr>
              <a:t>the Middle </a:t>
            </a:r>
            <a:r>
              <a:rPr dirty="0" sz="2000" spc="-5">
                <a:latin typeface="Segoe UI"/>
                <a:cs typeface="Segoe UI"/>
              </a:rPr>
              <a:t>East, and </a:t>
            </a:r>
            <a:r>
              <a:rPr dirty="0" sz="2000" spc="5">
                <a:latin typeface="Segoe UI"/>
                <a:cs typeface="Segoe UI"/>
              </a:rPr>
              <a:t>North</a:t>
            </a:r>
            <a:r>
              <a:rPr dirty="0" sz="2000" spc="85">
                <a:latin typeface="Segoe UI"/>
                <a:cs typeface="Segoe UI"/>
              </a:rPr>
              <a:t> </a:t>
            </a:r>
            <a:r>
              <a:rPr dirty="0" sz="2000">
                <a:latin typeface="Segoe UI"/>
                <a:cs typeface="Segoe UI"/>
              </a:rPr>
              <a:t>Africa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1897" y="6391655"/>
            <a:ext cx="861187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*Labeled dose: 160 mg once daily,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3 weeks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on/1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week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off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in a 4-week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cycle; the decision on the dose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and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duration of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regorafenib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treatment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is at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the discretion of the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treating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physician,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based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on the recommendations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in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the local product 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information.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ORR, objective response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rate;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OS,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overall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survival; PFS,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progression-free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survival; TTP, 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time to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progression; uHCC, unresectable hepatocellular</a:t>
            </a: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 </a:t>
            </a:r>
            <a:r>
              <a:rPr dirty="0" sz="700" spc="-5">
                <a:solidFill>
                  <a:srgbClr val="41943A"/>
                </a:solidFill>
                <a:latin typeface="Calibri"/>
                <a:cs typeface="Calibri"/>
              </a:rPr>
              <a:t>carcinoma.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1897" y="6711695"/>
            <a:ext cx="533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41943A"/>
                </a:solidFill>
                <a:latin typeface="Calibri"/>
                <a:cs typeface="Calibri"/>
              </a:rPr>
              <a:t>[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54430" y="3236171"/>
            <a:ext cx="9532673" cy="21207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9010" y="597661"/>
            <a:ext cx="724979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F384F"/>
                </a:solidFill>
                <a:latin typeface="Arial"/>
                <a:cs typeface="Arial"/>
              </a:rPr>
              <a:t>Demographics and disease characteristics</a:t>
            </a:r>
            <a:r>
              <a:rPr dirty="0" sz="2800" spc="170">
                <a:solidFill>
                  <a:srgbClr val="0F384F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0F384F"/>
                </a:solidFill>
                <a:latin typeface="Arial"/>
                <a:cs typeface="Arial"/>
              </a:rPr>
              <a:t>(1)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574" y="6644640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7563" y="1152144"/>
          <a:ext cx="4855845" cy="5041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8785"/>
                <a:gridCol w="1858010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Characteristic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  <a:tc>
                  <a:txBody>
                    <a:bodyPr/>
                    <a:lstStyle/>
                    <a:p>
                      <a:pPr marL="609600" marR="509905" indent="-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20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patients 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(N=1005)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Male sex, n (%)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835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(83)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Median age (range),</a:t>
                      </a:r>
                      <a:r>
                        <a:rPr dirty="0" sz="12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years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66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(21–94)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  <a:tr h="1005839">
                <a:tc>
                  <a:txBody>
                    <a:bodyPr/>
                    <a:lstStyle/>
                    <a:p>
                      <a:pPr marL="211454" marR="2075180" indent="-1206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Race, n</a:t>
                      </a:r>
                      <a:r>
                        <a:rPr dirty="0" sz="12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  Asian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White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 marR="101600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Black or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African</a:t>
                      </a:r>
                      <a:r>
                        <a:rPr dirty="0" sz="1200" spc="-1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American  Unknown/Not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reported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567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(56)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254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(25)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164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(16)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82283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ECOG PS, n</a:t>
                      </a:r>
                      <a:r>
                        <a:rPr dirty="0" sz="1200" spc="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0/1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≥2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829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(82)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60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(6)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35">
                          <a:latin typeface="Arial"/>
                          <a:cs typeface="Arial"/>
                        </a:rPr>
                        <a:t>116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(12)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211454" marR="743585" indent="-1206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Child–Pugh classification, n (%)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A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 marR="264096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B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C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Not evaluable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618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(61)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123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2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(&lt;1)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26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233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(23)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ALBI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grade, n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318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480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(48)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37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170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(17)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449189" y="1152144"/>
          <a:ext cx="6428740" cy="52247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5445"/>
                <a:gridCol w="871219"/>
                <a:gridCol w="871219"/>
                <a:gridCol w="871220"/>
                <a:gridCol w="871220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Characteristic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marL="1330325" marR="13227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200" spc="-9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patients 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(N=1005)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5759">
                <a:tc>
                  <a:txBody>
                    <a:bodyPr/>
                    <a:lstStyle/>
                    <a:p>
                      <a:pPr marL="68580" marR="766445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Child–Pugh classification,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stratified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by ALBI grade, n</a:t>
                      </a:r>
                      <a:r>
                        <a:rPr dirty="0" sz="12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(%)*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ALBI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ts val="1375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grade</a:t>
                      </a:r>
                      <a:r>
                        <a:rPr dirty="0" sz="12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ALBI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ts val="1375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grade</a:t>
                      </a:r>
                      <a:r>
                        <a:rPr dirty="0" sz="12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ALBI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 marL="635">
                        <a:lnSpc>
                          <a:spcPts val="1375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grade</a:t>
                      </a:r>
                      <a:r>
                        <a:rPr dirty="0" sz="12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869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272414">
                <a:tc>
                  <a:txBody>
                    <a:bodyPr/>
                    <a:lstStyle/>
                    <a:p>
                      <a:pPr marL="211454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(n=618)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248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(40)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313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(51)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marL="2343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(&lt;1)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55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(9)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B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 (n=123)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(7)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82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(67)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(20)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9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(7)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2203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(n=233)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56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(24)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74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(32)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97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(42)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1371473">
                <a:tc>
                  <a:txBody>
                    <a:bodyPr/>
                    <a:lstStyle/>
                    <a:p>
                      <a:pPr marL="220345" marR="1557020" indent="-128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BCLC stage, n</a:t>
                      </a:r>
                      <a:r>
                        <a:rPr dirty="0" sz="12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  0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just" marL="220345" marR="2586990" indent="-889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A  B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C  D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2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(&lt;1)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13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133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(13)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625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(62)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19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213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(21)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22960">
                <a:tc>
                  <a:txBody>
                    <a:bodyPr/>
                    <a:lstStyle/>
                    <a:p>
                      <a:pPr marL="217170" marR="1026160" indent="-1257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Extrahepatic spread, n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  </a:t>
                      </a:r>
                      <a:r>
                        <a:rPr dirty="0" sz="1200" spc="-40"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20345" marR="2180590">
                        <a:lnSpc>
                          <a:spcPct val="100000"/>
                        </a:lnSpc>
                      </a:pPr>
                      <a:r>
                        <a:rPr dirty="0" sz="1200" spc="-10">
                          <a:latin typeface="Arial"/>
                          <a:cs typeface="Arial"/>
                        </a:rPr>
                        <a:t>No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591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(59)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413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(&lt;1)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715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Macrovascular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invasion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(multiple responses),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7170">
                        <a:lnSpc>
                          <a:spcPct val="100000"/>
                        </a:lnSpc>
                      </a:pPr>
                      <a:r>
                        <a:rPr dirty="0" sz="1200" spc="-40">
                          <a:latin typeface="Arial"/>
                          <a:cs typeface="Arial"/>
                        </a:rPr>
                        <a:t>Yes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48615" marR="92964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Portal vein thrombosis  Hepatic vein invasion  Lack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portal blood</a:t>
                      </a:r>
                      <a:r>
                        <a:rPr dirty="0" sz="12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flow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2034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346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279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(28)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79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(8)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9 (1)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(&lt;1)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9010" y="597661"/>
            <a:ext cx="724979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F384F"/>
                </a:solidFill>
                <a:latin typeface="Arial"/>
                <a:cs typeface="Arial"/>
              </a:rPr>
              <a:t>Demographics and disease characteristics</a:t>
            </a:r>
            <a:r>
              <a:rPr dirty="0" sz="2800" spc="170">
                <a:solidFill>
                  <a:srgbClr val="0F384F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0F384F"/>
                </a:solidFill>
                <a:latin typeface="Arial"/>
                <a:cs typeface="Arial"/>
              </a:rPr>
              <a:t>(2)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574" y="6644640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5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17563" y="1150366"/>
          <a:ext cx="5608955" cy="4046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6575"/>
                <a:gridCol w="1242695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Characteristic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  <a:tc>
                  <a:txBody>
                    <a:bodyPr/>
                    <a:lstStyle/>
                    <a:p>
                      <a:pPr marL="302260" marR="201930" indent="-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20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patients 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(N=1005)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pPr algn="just" marL="219710" marR="1223645" indent="-128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Etiology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uHCC (multiple responses), n (%)  Hepatitis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B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just" marL="219710" marR="3342004" indent="-889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Alcohol</a:t>
                      </a:r>
                      <a:r>
                        <a:rPr dirty="0" sz="12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use  Hepatitis C  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NASH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 marR="290068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Genetic/m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etab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o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c  Other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Missing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382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(38)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250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(25)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242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66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(7)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29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138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26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457199">
                <a:tc>
                  <a:txBody>
                    <a:bodyPr/>
                    <a:lstStyle/>
                    <a:p>
                      <a:pPr marL="90805" marR="4445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Median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time from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diagnosis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to start of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regorafenib</a:t>
                      </a:r>
                      <a:r>
                        <a:rPr dirty="0" sz="12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(IQR), 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months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24.7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(10.7–45.5)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0805" marR="1320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Median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time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since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most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recent progression/relapse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to start of 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regorafenib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(IQR),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months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0.6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(0.2–1.4)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11074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Number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prior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systemic treatment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lines, n</a:t>
                      </a:r>
                      <a:r>
                        <a:rPr dirty="0" sz="12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None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 (prior sorafenib</a:t>
                      </a:r>
                      <a:r>
                        <a:rPr dirty="0" sz="12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treatment)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 (prior non-sorafenib</a:t>
                      </a:r>
                      <a:r>
                        <a:rPr dirty="0" sz="12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treatment)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≥2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12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827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(82)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21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145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(14)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9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268846" y="1150366"/>
          <a:ext cx="5608955" cy="4859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2460"/>
                <a:gridCol w="1146810"/>
              </a:tblGrid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Characteristic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50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  <a:tc>
                  <a:txBody>
                    <a:bodyPr/>
                    <a:lstStyle/>
                    <a:p>
                      <a:pPr marL="254635" marR="153670" indent="-927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20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patients 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(N=1005)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F384F"/>
                    </a:solidFill>
                  </a:tcPr>
                </a:tc>
              </a:tr>
              <a:tr h="1005839">
                <a:tc>
                  <a:txBody>
                    <a:bodyPr/>
                    <a:lstStyle/>
                    <a:p>
                      <a:pPr marL="68580" marR="1473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Most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common prior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systemic treatments  (any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treatment line, ≥2% of patients),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97485" marR="351853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Sorafenib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vol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mab 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Lenvatinib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9019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965</a:t>
                      </a:r>
                      <a:r>
                        <a:rPr dirty="0" sz="12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(96)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47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(5)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pPr marL="194310" marR="1506220" indent="-12573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Use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prior non-systemic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treatment,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n (%)  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TACE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97485" marR="259905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Radiofrequency</a:t>
                      </a:r>
                      <a:r>
                        <a:rPr dirty="0" sz="12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ablation  Partial hepatectomy  Hepatic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artery</a:t>
                      </a:r>
                      <a:r>
                        <a:rPr dirty="0" sz="12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infusion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94310" marR="2159635" indent="254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Percutaneous ethanol injection  Transplantation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Other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746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(74)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9019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584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(58)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9019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239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9019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195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(19)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44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41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84</a:t>
                      </a:r>
                      <a:r>
                        <a:rPr dirty="0" sz="12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(8)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Use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a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prior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immune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checkpoint </a:t>
                      </a:r>
                      <a:r>
                        <a:rPr dirty="0" sz="1200" spc="-10">
                          <a:latin typeface="Arial"/>
                          <a:cs typeface="Arial"/>
                        </a:rPr>
                        <a:t>inhibitor,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n</a:t>
                      </a:r>
                      <a:r>
                        <a:rPr dirty="0" sz="12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97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(10)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27431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Use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a multikinase inhibitor other than sorafenib, n (%)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65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(6)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  <a:tr h="1005751">
                <a:tc>
                  <a:txBody>
                    <a:bodyPr/>
                    <a:lstStyle/>
                    <a:p>
                      <a:pPr marL="197485" marR="998855" indent="-1289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Use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of systemic treatment after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regorafenib, n</a:t>
                      </a:r>
                      <a:r>
                        <a:rPr dirty="0" sz="12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  Lenvatinib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197485" marR="328930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Cabozantinib  Nivolumab  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mucirum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200">
                          <a:latin typeface="Arial"/>
                          <a:cs typeface="Arial"/>
                        </a:rPr>
                        <a:t>b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  <a:tc>
                  <a:txBody>
                    <a:bodyPr/>
                    <a:lstStyle/>
                    <a:p>
                      <a:pPr marL="2901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324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(32)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290195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126</a:t>
                      </a:r>
                      <a:r>
                        <a:rPr dirty="0" sz="12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(13)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01625">
                        <a:lnSpc>
                          <a:spcPct val="100000"/>
                        </a:lnSpc>
                      </a:pPr>
                      <a:r>
                        <a:rPr dirty="0" sz="1200" spc="-35">
                          <a:latin typeface="Arial"/>
                          <a:cs typeface="Arial"/>
                        </a:rPr>
                        <a:t>110</a:t>
                      </a:r>
                      <a:r>
                        <a:rPr dirty="0" sz="12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(11)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52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(5)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37</a:t>
                      </a:r>
                      <a:r>
                        <a:rPr dirty="0" sz="12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(4)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CED0"/>
                    </a:solidFill>
                  </a:tcPr>
                </a:tc>
              </a:tr>
              <a:tr h="27429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Sorafenib intolerant, n</a:t>
                      </a:r>
                      <a:r>
                        <a:rPr dirty="0" sz="12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(%)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91</a:t>
                      </a:r>
                      <a:r>
                        <a:rPr dirty="0" sz="12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>
                          <a:latin typeface="Arial"/>
                          <a:cs typeface="Arial"/>
                        </a:rPr>
                        <a:t>(9)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E9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61897" y="6527038"/>
            <a:ext cx="586930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">
                <a:solidFill>
                  <a:srgbClr val="0F384F"/>
                </a:solidFill>
                <a:latin typeface="Arial"/>
                <a:cs typeface="Arial"/>
              </a:rPr>
              <a:t>IQR, </a:t>
            </a:r>
            <a:r>
              <a:rPr dirty="0" sz="700">
                <a:solidFill>
                  <a:srgbClr val="0F384F"/>
                </a:solidFill>
                <a:latin typeface="Arial"/>
                <a:cs typeface="Arial"/>
              </a:rPr>
              <a:t>interquartile range; </a:t>
            </a:r>
            <a:r>
              <a:rPr dirty="0" sz="700" spc="-5">
                <a:solidFill>
                  <a:srgbClr val="0F384F"/>
                </a:solidFill>
                <a:latin typeface="Arial"/>
                <a:cs typeface="Arial"/>
              </a:rPr>
              <a:t>NASH, nonalcoholic </a:t>
            </a:r>
            <a:r>
              <a:rPr dirty="0" sz="700">
                <a:solidFill>
                  <a:srgbClr val="0F384F"/>
                </a:solidFill>
                <a:latin typeface="Arial"/>
                <a:cs typeface="Arial"/>
              </a:rPr>
              <a:t>steatohepatitis; </a:t>
            </a:r>
            <a:r>
              <a:rPr dirty="0" sz="700" spc="-5">
                <a:solidFill>
                  <a:srgbClr val="0F384F"/>
                </a:solidFill>
                <a:latin typeface="Arial"/>
                <a:cs typeface="Arial"/>
              </a:rPr>
              <a:t>TACE, </a:t>
            </a:r>
            <a:r>
              <a:rPr dirty="0" sz="700">
                <a:solidFill>
                  <a:srgbClr val="0F384F"/>
                </a:solidFill>
                <a:latin typeface="Arial"/>
                <a:cs typeface="Arial"/>
              </a:rPr>
              <a:t>transarterial </a:t>
            </a:r>
            <a:r>
              <a:rPr dirty="0" sz="700" spc="-5">
                <a:solidFill>
                  <a:srgbClr val="0F384F"/>
                </a:solidFill>
                <a:latin typeface="Arial"/>
                <a:cs typeface="Arial"/>
              </a:rPr>
              <a:t>chemoembolization; uHCC, </a:t>
            </a:r>
            <a:r>
              <a:rPr dirty="0" sz="700">
                <a:solidFill>
                  <a:srgbClr val="0F384F"/>
                </a:solidFill>
                <a:latin typeface="Arial"/>
                <a:cs typeface="Arial"/>
              </a:rPr>
              <a:t>unresectable </a:t>
            </a:r>
            <a:r>
              <a:rPr dirty="0" sz="700" spc="-5">
                <a:solidFill>
                  <a:srgbClr val="0F384F"/>
                </a:solidFill>
                <a:latin typeface="Arial"/>
                <a:cs typeface="Arial"/>
              </a:rPr>
              <a:t>hepatocellular</a:t>
            </a:r>
            <a:r>
              <a:rPr dirty="0" sz="700" spc="70">
                <a:solidFill>
                  <a:srgbClr val="0F384F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0F384F"/>
                </a:solidFill>
                <a:latin typeface="Arial"/>
                <a:cs typeface="Arial"/>
              </a:rPr>
              <a:t>carcinoma.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324358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solidFill>
                  <a:srgbClr val="45545F"/>
                </a:solidFill>
              </a:rPr>
              <a:t>REFINE </a:t>
            </a:r>
            <a:r>
              <a:rPr dirty="0" sz="2800" spc="-15">
                <a:solidFill>
                  <a:srgbClr val="45545F"/>
                </a:solidFill>
              </a:rPr>
              <a:t>Study:</a:t>
            </a:r>
            <a:r>
              <a:rPr dirty="0" sz="2800" spc="-90">
                <a:solidFill>
                  <a:srgbClr val="45545F"/>
                </a:solidFill>
              </a:rPr>
              <a:t> </a:t>
            </a:r>
            <a:r>
              <a:rPr dirty="0" sz="2800" spc="-5">
                <a:solidFill>
                  <a:srgbClr val="45545F"/>
                </a:solidFill>
              </a:rPr>
              <a:t>Safety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2544590" y="1676933"/>
            <a:ext cx="6387284" cy="4272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324358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solidFill>
                  <a:srgbClr val="45545F"/>
                </a:solidFill>
              </a:rPr>
              <a:t>REFINE </a:t>
            </a:r>
            <a:r>
              <a:rPr dirty="0" sz="2800" spc="-15">
                <a:solidFill>
                  <a:srgbClr val="45545F"/>
                </a:solidFill>
              </a:rPr>
              <a:t>Study:</a:t>
            </a:r>
            <a:r>
              <a:rPr dirty="0" sz="2800" spc="-90">
                <a:solidFill>
                  <a:srgbClr val="45545F"/>
                </a:solidFill>
              </a:rPr>
              <a:t> </a:t>
            </a:r>
            <a:r>
              <a:rPr dirty="0" sz="2800" spc="-5">
                <a:solidFill>
                  <a:srgbClr val="45545F"/>
                </a:solidFill>
              </a:rPr>
              <a:t>Safety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2902909" y="1362654"/>
            <a:ext cx="6454809" cy="50563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345503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solidFill>
                  <a:srgbClr val="45545F"/>
                </a:solidFill>
              </a:rPr>
              <a:t>REFINE </a:t>
            </a:r>
            <a:r>
              <a:rPr dirty="0" sz="2800" spc="-15">
                <a:solidFill>
                  <a:srgbClr val="45545F"/>
                </a:solidFill>
              </a:rPr>
              <a:t>Study:</a:t>
            </a:r>
            <a:r>
              <a:rPr dirty="0" sz="2800" spc="-60">
                <a:solidFill>
                  <a:srgbClr val="45545F"/>
                </a:solidFill>
              </a:rPr>
              <a:t> </a:t>
            </a:r>
            <a:r>
              <a:rPr dirty="0" sz="2800" spc="-5">
                <a:solidFill>
                  <a:srgbClr val="45545F"/>
                </a:solidFill>
              </a:rPr>
              <a:t>Efficacy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828606" y="1663170"/>
            <a:ext cx="4797163" cy="3729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880105" y="5722111"/>
            <a:ext cx="3556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53704" y="5724144"/>
            <a:ext cx="4705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PFS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22906" y="1656791"/>
            <a:ext cx="5105052" cy="36040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3090" y="1076706"/>
            <a:ext cx="10936605" cy="448564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55600" marR="47625" indent="-342900">
              <a:lnSpc>
                <a:spcPts val="2160"/>
              </a:lnSpc>
              <a:spcBef>
                <a:spcPts val="37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10">
                <a:latin typeface="Segoe UI"/>
                <a:cs typeface="Segoe UI"/>
              </a:rPr>
              <a:t>R</a:t>
            </a:r>
            <a:r>
              <a:rPr dirty="0" sz="2000" spc="-10">
                <a:latin typeface="Segoe UI"/>
                <a:cs typeface="Segoe UI"/>
              </a:rPr>
              <a:t>esults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this final analysis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the </a:t>
            </a:r>
            <a:r>
              <a:rPr dirty="0" sz="2000" spc="-10">
                <a:latin typeface="Segoe UI"/>
                <a:cs typeface="Segoe UI"/>
              </a:rPr>
              <a:t>REFINE </a:t>
            </a:r>
            <a:r>
              <a:rPr dirty="0" sz="2000" spc="-5">
                <a:latin typeface="Segoe UI"/>
                <a:cs typeface="Segoe UI"/>
              </a:rPr>
              <a:t>real-world study show that most patients with </a:t>
            </a:r>
            <a:r>
              <a:rPr dirty="0" sz="2000" spc="-20">
                <a:latin typeface="Segoe UI"/>
                <a:cs typeface="Segoe UI"/>
              </a:rPr>
              <a:t>uHCC  </a:t>
            </a:r>
            <a:r>
              <a:rPr dirty="0" sz="2000" spc="-10">
                <a:latin typeface="Segoe UI"/>
                <a:cs typeface="Segoe UI"/>
              </a:rPr>
              <a:t>initiated </a:t>
            </a:r>
            <a:r>
              <a:rPr dirty="0" sz="2000" spc="-5">
                <a:latin typeface="Segoe UI"/>
                <a:cs typeface="Segoe UI"/>
              </a:rPr>
              <a:t>regorafenib at 160 </a:t>
            </a:r>
            <a:r>
              <a:rPr dirty="0" sz="2000" spc="-10">
                <a:latin typeface="Segoe UI"/>
                <a:cs typeface="Segoe UI"/>
              </a:rPr>
              <a:t>mg/day </a:t>
            </a:r>
            <a:r>
              <a:rPr dirty="0" sz="2000" spc="-5">
                <a:latin typeface="Segoe UI"/>
                <a:cs typeface="Segoe UI"/>
              </a:rPr>
              <a:t>(including those who </a:t>
            </a:r>
            <a:r>
              <a:rPr dirty="0" sz="2000" spc="-10">
                <a:latin typeface="Segoe UI"/>
                <a:cs typeface="Segoe UI"/>
              </a:rPr>
              <a:t>received </a:t>
            </a:r>
            <a:r>
              <a:rPr dirty="0" sz="2000" spc="-5">
                <a:latin typeface="Segoe UI"/>
                <a:cs typeface="Segoe UI"/>
              </a:rPr>
              <a:t>regorafenib as third- or  </a:t>
            </a:r>
            <a:r>
              <a:rPr dirty="0" sz="2000" spc="-10">
                <a:latin typeface="Segoe UI"/>
                <a:cs typeface="Segoe UI"/>
              </a:rPr>
              <a:t>later-line </a:t>
            </a:r>
            <a:r>
              <a:rPr dirty="0" sz="2000" spc="-5">
                <a:latin typeface="Segoe UI"/>
                <a:cs typeface="Segoe UI"/>
              </a:rPr>
              <a:t>treatment) or 80</a:t>
            </a:r>
            <a:r>
              <a:rPr dirty="0" sz="2000" spc="50">
                <a:latin typeface="Segoe UI"/>
                <a:cs typeface="Segoe UI"/>
              </a:rPr>
              <a:t> </a:t>
            </a:r>
            <a:r>
              <a:rPr dirty="0" sz="2000" spc="-10">
                <a:latin typeface="Segoe UI"/>
                <a:cs typeface="Segoe UI"/>
              </a:rPr>
              <a:t>mg/day</a:t>
            </a:r>
            <a:endParaRPr sz="2000">
              <a:latin typeface="Segoe UI"/>
              <a:cs typeface="Segoe UI"/>
            </a:endParaRPr>
          </a:p>
          <a:p>
            <a:pPr marL="355600" marR="5080" indent="-342900">
              <a:lnSpc>
                <a:spcPts val="2160"/>
              </a:lnSpc>
              <a:spcBef>
                <a:spcPts val="17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Segoe UI"/>
                <a:cs typeface="Segoe UI"/>
              </a:rPr>
              <a:t>A higher </a:t>
            </a:r>
            <a:r>
              <a:rPr dirty="0" sz="2000">
                <a:latin typeface="Segoe UI"/>
                <a:cs typeface="Segoe UI"/>
              </a:rPr>
              <a:t>proportion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patients </a:t>
            </a:r>
            <a:r>
              <a:rPr dirty="0" sz="2000" spc="-10">
                <a:latin typeface="Segoe UI"/>
                <a:cs typeface="Segoe UI"/>
              </a:rPr>
              <a:t>from </a:t>
            </a:r>
            <a:r>
              <a:rPr dirty="0" sz="2000" spc="-5">
                <a:latin typeface="Segoe UI"/>
                <a:cs typeface="Segoe UI"/>
              </a:rPr>
              <a:t>Asia initiated regorafenib at the recommended dose, and  a </a:t>
            </a:r>
            <a:r>
              <a:rPr dirty="0" sz="2000" spc="-10">
                <a:latin typeface="Segoe UI"/>
                <a:cs typeface="Segoe UI"/>
              </a:rPr>
              <a:t>higher </a:t>
            </a:r>
            <a:r>
              <a:rPr dirty="0" sz="2000">
                <a:latin typeface="Segoe UI"/>
                <a:cs typeface="Segoe UI"/>
              </a:rPr>
              <a:t>proportion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patients </a:t>
            </a:r>
            <a:r>
              <a:rPr dirty="0" sz="2000" spc="-10">
                <a:latin typeface="Segoe UI"/>
                <a:cs typeface="Segoe UI"/>
              </a:rPr>
              <a:t>initiating </a:t>
            </a:r>
            <a:r>
              <a:rPr dirty="0" sz="2000" spc="-5">
                <a:latin typeface="Segoe UI"/>
                <a:cs typeface="Segoe UI"/>
              </a:rPr>
              <a:t>regorafenib at 160 </a:t>
            </a:r>
            <a:r>
              <a:rPr dirty="0" sz="2000" spc="-10">
                <a:latin typeface="Segoe UI"/>
                <a:cs typeface="Segoe UI"/>
              </a:rPr>
              <a:t>mg/day </a:t>
            </a:r>
            <a:r>
              <a:rPr dirty="0" sz="2000" spc="-5">
                <a:latin typeface="Segoe UI"/>
                <a:cs typeface="Segoe UI"/>
              </a:rPr>
              <a:t>had better liver function  at study </a:t>
            </a:r>
            <a:r>
              <a:rPr dirty="0" sz="2000" spc="10">
                <a:latin typeface="Segoe UI"/>
                <a:cs typeface="Segoe UI"/>
              </a:rPr>
              <a:t>entry </a:t>
            </a:r>
            <a:r>
              <a:rPr dirty="0" sz="2000" spc="-10">
                <a:latin typeface="Segoe UI"/>
                <a:cs typeface="Segoe UI"/>
              </a:rPr>
              <a:t>compared </a:t>
            </a:r>
            <a:r>
              <a:rPr dirty="0" sz="2000" spc="-5">
                <a:latin typeface="Segoe UI"/>
                <a:cs typeface="Segoe UI"/>
              </a:rPr>
              <a:t>with patients </a:t>
            </a:r>
            <a:r>
              <a:rPr dirty="0" sz="2000">
                <a:latin typeface="Segoe UI"/>
                <a:cs typeface="Segoe UI"/>
              </a:rPr>
              <a:t>starting </a:t>
            </a:r>
            <a:r>
              <a:rPr dirty="0" sz="2000" spc="-5">
                <a:latin typeface="Segoe UI"/>
                <a:cs typeface="Segoe UI"/>
              </a:rPr>
              <a:t>at </a:t>
            </a:r>
            <a:r>
              <a:rPr dirty="0" sz="2000" spc="-10">
                <a:latin typeface="Segoe UI"/>
                <a:cs typeface="Segoe UI"/>
              </a:rPr>
              <a:t>lower</a:t>
            </a:r>
            <a:r>
              <a:rPr dirty="0" sz="2000" spc="95">
                <a:latin typeface="Segoe UI"/>
                <a:cs typeface="Segoe UI"/>
              </a:rPr>
              <a:t> </a:t>
            </a:r>
            <a:r>
              <a:rPr dirty="0" sz="2000" spc="-5">
                <a:latin typeface="Segoe UI"/>
                <a:cs typeface="Segoe UI"/>
              </a:rPr>
              <a:t>doses</a:t>
            </a:r>
            <a:endParaRPr sz="20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142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10">
                <a:latin typeface="Segoe UI"/>
                <a:cs typeface="Segoe UI"/>
              </a:rPr>
              <a:t>Safety </a:t>
            </a:r>
            <a:r>
              <a:rPr dirty="0" sz="2000" spc="-5">
                <a:latin typeface="Segoe UI"/>
                <a:cs typeface="Segoe UI"/>
              </a:rPr>
              <a:t>was similar </a:t>
            </a:r>
            <a:r>
              <a:rPr dirty="0" sz="2000" spc="-10">
                <a:latin typeface="Segoe UI"/>
                <a:cs typeface="Segoe UI"/>
              </a:rPr>
              <a:t>regardless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initial</a:t>
            </a:r>
            <a:r>
              <a:rPr dirty="0" sz="2000" spc="85">
                <a:latin typeface="Segoe UI"/>
                <a:cs typeface="Segoe UI"/>
              </a:rPr>
              <a:t> </a:t>
            </a:r>
            <a:r>
              <a:rPr dirty="0" sz="2000" spc="-5">
                <a:latin typeface="Segoe UI"/>
                <a:cs typeface="Segoe UI"/>
              </a:rPr>
              <a:t>dose</a:t>
            </a:r>
            <a:endParaRPr sz="2000">
              <a:latin typeface="Segoe UI"/>
              <a:cs typeface="Segoe UI"/>
            </a:endParaRPr>
          </a:p>
          <a:p>
            <a:pPr marL="355600" marR="334645" indent="-342900">
              <a:lnSpc>
                <a:spcPts val="2160"/>
              </a:lnSpc>
              <a:spcBef>
                <a:spcPts val="173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Segoe UI"/>
                <a:cs typeface="Segoe UI"/>
              </a:rPr>
              <a:t>Duration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treatment and </a:t>
            </a:r>
            <a:r>
              <a:rPr dirty="0" sz="2000" spc="-10">
                <a:latin typeface="Segoe UI"/>
                <a:cs typeface="Segoe UI"/>
              </a:rPr>
              <a:t>median </a:t>
            </a:r>
            <a:r>
              <a:rPr dirty="0" sz="2000" spc="-15">
                <a:latin typeface="Segoe UI"/>
                <a:cs typeface="Segoe UI"/>
              </a:rPr>
              <a:t>PFS </a:t>
            </a:r>
            <a:r>
              <a:rPr dirty="0" sz="2000" spc="-10">
                <a:latin typeface="Segoe UI"/>
                <a:cs typeface="Segoe UI"/>
              </a:rPr>
              <a:t>were </a:t>
            </a:r>
            <a:r>
              <a:rPr dirty="0" sz="2000" spc="-5">
                <a:latin typeface="Segoe UI"/>
                <a:cs typeface="Segoe UI"/>
              </a:rPr>
              <a:t>similar </a:t>
            </a:r>
            <a:r>
              <a:rPr dirty="0" sz="2000" spc="-10">
                <a:latin typeface="Segoe UI"/>
                <a:cs typeface="Segoe UI"/>
              </a:rPr>
              <a:t>across </a:t>
            </a:r>
            <a:r>
              <a:rPr dirty="0" sz="2000" spc="-5">
                <a:latin typeface="Segoe UI"/>
                <a:cs typeface="Segoe UI"/>
              </a:rPr>
              <a:t>initial dose groups, while </a:t>
            </a:r>
            <a:r>
              <a:rPr dirty="0" sz="2000" spc="-10">
                <a:latin typeface="Segoe UI"/>
                <a:cs typeface="Segoe UI"/>
              </a:rPr>
              <a:t>median  </a:t>
            </a:r>
            <a:r>
              <a:rPr dirty="0" sz="2000">
                <a:latin typeface="Segoe UI"/>
                <a:cs typeface="Segoe UI"/>
              </a:rPr>
              <a:t>OS was </a:t>
            </a:r>
            <a:r>
              <a:rPr dirty="0" sz="2000" spc="-5">
                <a:latin typeface="Segoe UI"/>
                <a:cs typeface="Segoe UI"/>
              </a:rPr>
              <a:t>longer in patients </a:t>
            </a:r>
            <a:r>
              <a:rPr dirty="0" sz="2000">
                <a:latin typeface="Segoe UI"/>
                <a:cs typeface="Segoe UI"/>
              </a:rPr>
              <a:t>who </a:t>
            </a:r>
            <a:r>
              <a:rPr dirty="0" sz="2000" spc="-10">
                <a:latin typeface="Segoe UI"/>
                <a:cs typeface="Segoe UI"/>
              </a:rPr>
              <a:t>initiated </a:t>
            </a:r>
            <a:r>
              <a:rPr dirty="0" sz="2000" spc="-5">
                <a:latin typeface="Segoe UI"/>
                <a:cs typeface="Segoe UI"/>
              </a:rPr>
              <a:t>regorafenib </a:t>
            </a:r>
            <a:r>
              <a:rPr dirty="0" sz="2000">
                <a:latin typeface="Segoe UI"/>
                <a:cs typeface="Segoe UI"/>
              </a:rPr>
              <a:t>at </a:t>
            </a:r>
            <a:r>
              <a:rPr dirty="0" sz="2000" spc="-5">
                <a:latin typeface="Segoe UI"/>
                <a:cs typeface="Segoe UI"/>
              </a:rPr>
              <a:t>160 mg/day </a:t>
            </a:r>
            <a:r>
              <a:rPr dirty="0" sz="2000" spc="-10">
                <a:latin typeface="Segoe UI"/>
                <a:cs typeface="Segoe UI"/>
              </a:rPr>
              <a:t>compared </a:t>
            </a:r>
            <a:r>
              <a:rPr dirty="0" sz="2000">
                <a:latin typeface="Segoe UI"/>
                <a:cs typeface="Segoe UI"/>
              </a:rPr>
              <a:t>with </a:t>
            </a:r>
            <a:r>
              <a:rPr dirty="0" sz="2000" spc="-5">
                <a:latin typeface="Segoe UI"/>
                <a:cs typeface="Segoe UI"/>
              </a:rPr>
              <a:t>patients  </a:t>
            </a:r>
            <a:r>
              <a:rPr dirty="0" sz="2000">
                <a:latin typeface="Segoe UI"/>
                <a:cs typeface="Segoe UI"/>
              </a:rPr>
              <a:t>starting </a:t>
            </a:r>
            <a:r>
              <a:rPr dirty="0" sz="2000" spc="-5">
                <a:latin typeface="Segoe UI"/>
                <a:cs typeface="Segoe UI"/>
              </a:rPr>
              <a:t>at </a:t>
            </a:r>
            <a:r>
              <a:rPr dirty="0" sz="2000" spc="-10">
                <a:latin typeface="Segoe UI"/>
                <a:cs typeface="Segoe UI"/>
              </a:rPr>
              <a:t>lower</a:t>
            </a:r>
            <a:r>
              <a:rPr dirty="0" sz="2000" spc="20">
                <a:latin typeface="Segoe UI"/>
                <a:cs typeface="Segoe UI"/>
              </a:rPr>
              <a:t> </a:t>
            </a:r>
            <a:r>
              <a:rPr dirty="0" sz="2000" spc="-5">
                <a:latin typeface="Segoe UI"/>
                <a:cs typeface="Segoe UI"/>
              </a:rPr>
              <a:t>doses</a:t>
            </a:r>
            <a:endParaRPr sz="2000">
              <a:latin typeface="Segoe UI"/>
              <a:cs typeface="Segoe UI"/>
            </a:endParaRPr>
          </a:p>
          <a:p>
            <a:pPr marL="355600" marR="23495" indent="-342900">
              <a:lnSpc>
                <a:spcPts val="2160"/>
              </a:lnSpc>
              <a:spcBef>
                <a:spcPts val="17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000" spc="-5">
                <a:latin typeface="Segoe UI"/>
                <a:cs typeface="Segoe UI"/>
              </a:rPr>
              <a:t>Longer OS in patients </a:t>
            </a:r>
            <a:r>
              <a:rPr dirty="0" sz="2000" spc="-10">
                <a:latin typeface="Segoe UI"/>
                <a:cs typeface="Segoe UI"/>
              </a:rPr>
              <a:t>initiating </a:t>
            </a:r>
            <a:r>
              <a:rPr dirty="0" sz="2000" spc="-5">
                <a:latin typeface="Segoe UI"/>
                <a:cs typeface="Segoe UI"/>
              </a:rPr>
              <a:t>at 160 </a:t>
            </a:r>
            <a:r>
              <a:rPr dirty="0" sz="2000" spc="-10">
                <a:latin typeface="Segoe UI"/>
                <a:cs typeface="Segoe UI"/>
              </a:rPr>
              <a:t>mg/day compared </a:t>
            </a:r>
            <a:r>
              <a:rPr dirty="0" sz="2000" spc="-5">
                <a:latin typeface="Segoe UI"/>
                <a:cs typeface="Segoe UI"/>
              </a:rPr>
              <a:t>with other doses may be </a:t>
            </a:r>
            <a:r>
              <a:rPr dirty="0" sz="2000" spc="-10">
                <a:latin typeface="Segoe UI"/>
                <a:cs typeface="Segoe UI"/>
              </a:rPr>
              <a:t>related </a:t>
            </a:r>
            <a:r>
              <a:rPr dirty="0" sz="2000" spc="-15">
                <a:latin typeface="Segoe UI"/>
                <a:cs typeface="Segoe UI"/>
              </a:rPr>
              <a:t>to </a:t>
            </a:r>
            <a:r>
              <a:rPr dirty="0" sz="2000" spc="-5">
                <a:latin typeface="Segoe UI"/>
                <a:cs typeface="Segoe UI"/>
              </a:rPr>
              <a:t>a  higher </a:t>
            </a:r>
            <a:r>
              <a:rPr dirty="0" sz="2000">
                <a:latin typeface="Segoe UI"/>
                <a:cs typeface="Segoe UI"/>
              </a:rPr>
              <a:t>proportion </a:t>
            </a:r>
            <a:r>
              <a:rPr dirty="0" sz="2000" spc="-25">
                <a:latin typeface="Segoe UI"/>
                <a:cs typeface="Segoe UI"/>
              </a:rPr>
              <a:t>of </a:t>
            </a:r>
            <a:r>
              <a:rPr dirty="0" sz="2000" spc="-5">
                <a:latin typeface="Segoe UI"/>
                <a:cs typeface="Segoe UI"/>
              </a:rPr>
              <a:t>patients classed as Child–Pugh A and </a:t>
            </a:r>
            <a:r>
              <a:rPr dirty="0" sz="2000">
                <a:latin typeface="Segoe UI"/>
                <a:cs typeface="Segoe UI"/>
              </a:rPr>
              <a:t>ALBI </a:t>
            </a:r>
            <a:r>
              <a:rPr dirty="0" sz="2000" spc="-5">
                <a:latin typeface="Segoe UI"/>
                <a:cs typeface="Segoe UI"/>
              </a:rPr>
              <a:t>grade </a:t>
            </a:r>
            <a:r>
              <a:rPr dirty="0" sz="2000">
                <a:latin typeface="Segoe UI"/>
                <a:cs typeface="Segoe UI"/>
              </a:rPr>
              <a:t>1, </a:t>
            </a:r>
            <a:r>
              <a:rPr dirty="0" sz="2000" spc="-5">
                <a:latin typeface="Segoe UI"/>
                <a:cs typeface="Segoe UI"/>
              </a:rPr>
              <a:t>and different  treatment practices in Asian </a:t>
            </a:r>
            <a:r>
              <a:rPr dirty="0" sz="2000" spc="-10">
                <a:latin typeface="Segoe UI"/>
                <a:cs typeface="Segoe UI"/>
              </a:rPr>
              <a:t>compared </a:t>
            </a:r>
            <a:r>
              <a:rPr dirty="0" sz="2000" spc="-5">
                <a:latin typeface="Segoe UI"/>
                <a:cs typeface="Segoe UI"/>
              </a:rPr>
              <a:t>with non-Asian</a:t>
            </a:r>
            <a:r>
              <a:rPr dirty="0" sz="2000" spc="125">
                <a:latin typeface="Segoe UI"/>
                <a:cs typeface="Segoe UI"/>
              </a:rPr>
              <a:t> </a:t>
            </a:r>
            <a:r>
              <a:rPr dirty="0" sz="2000" spc="-5">
                <a:latin typeface="Segoe UI"/>
                <a:cs typeface="Segoe UI"/>
              </a:rPr>
              <a:t>countries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3090" y="322834"/>
            <a:ext cx="445452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5545F"/>
                </a:solidFill>
                <a:latin typeface="Segoe UI"/>
                <a:cs typeface="Segoe UI"/>
              </a:rPr>
              <a:t>REFINE </a:t>
            </a:r>
            <a:r>
              <a:rPr dirty="0" sz="2800" spc="-15" b="1">
                <a:solidFill>
                  <a:srgbClr val="45545F"/>
                </a:solidFill>
                <a:latin typeface="Segoe UI"/>
                <a:cs typeface="Segoe UI"/>
              </a:rPr>
              <a:t>Study:</a:t>
            </a:r>
            <a:r>
              <a:rPr dirty="0" sz="2800" spc="-45" b="1">
                <a:solidFill>
                  <a:srgbClr val="45545F"/>
                </a:solidFill>
                <a:latin typeface="Segoe UI"/>
                <a:cs typeface="Segoe UI"/>
              </a:rPr>
              <a:t> </a:t>
            </a:r>
            <a:r>
              <a:rPr dirty="0" sz="2800" spc="-5" b="1">
                <a:solidFill>
                  <a:srgbClr val="45545F"/>
                </a:solidFill>
                <a:latin typeface="Segoe UI"/>
                <a:cs typeface="Segoe UI"/>
              </a:rPr>
              <a:t>Conclusions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0" y="6736080"/>
            <a:ext cx="12188825" cy="19050"/>
          </a:xfrm>
          <a:custGeom>
            <a:avLst/>
            <a:gdLst/>
            <a:ahLst/>
            <a:cxnLst/>
            <a:rect l="l" t="t" r="r" b="b"/>
            <a:pathLst>
              <a:path w="12188825" h="19050">
                <a:moveTo>
                  <a:pt x="0" y="19050"/>
                </a:moveTo>
                <a:lnTo>
                  <a:pt x="12188825" y="19050"/>
                </a:lnTo>
                <a:lnTo>
                  <a:pt x="12188825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12189460" cy="3175"/>
          </a:xfrm>
          <a:custGeom>
            <a:avLst/>
            <a:gdLst/>
            <a:ahLst/>
            <a:cxnLst/>
            <a:rect l="l" t="t" r="r" b="b"/>
            <a:pathLst>
              <a:path w="12189460" h="3175">
                <a:moveTo>
                  <a:pt x="0" y="3048"/>
                </a:moveTo>
                <a:lnTo>
                  <a:pt x="12188952" y="3048"/>
                </a:lnTo>
                <a:lnTo>
                  <a:pt x="12188952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611867" y="5638038"/>
            <a:ext cx="2266950" cy="977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890009" y="1066800"/>
            <a:ext cx="4408932" cy="50924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6772655"/>
            <a:ext cx="12189460" cy="85725"/>
          </a:xfrm>
          <a:custGeom>
            <a:avLst/>
            <a:gdLst/>
            <a:ahLst/>
            <a:cxnLst/>
            <a:rect l="l" t="t" r="r" b="b"/>
            <a:pathLst>
              <a:path w="12189460" h="85725">
                <a:moveTo>
                  <a:pt x="0" y="85343"/>
                </a:moveTo>
                <a:lnTo>
                  <a:pt x="12188952" y="85343"/>
                </a:lnTo>
                <a:lnTo>
                  <a:pt x="12188952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3047"/>
            <a:ext cx="12189460" cy="645160"/>
          </a:xfrm>
          <a:custGeom>
            <a:avLst/>
            <a:gdLst/>
            <a:ahLst/>
            <a:cxnLst/>
            <a:rect l="l" t="t" r="r" b="b"/>
            <a:pathLst>
              <a:path w="12189460" h="645160">
                <a:moveTo>
                  <a:pt x="12188952" y="0"/>
                </a:moveTo>
                <a:lnTo>
                  <a:pt x="0" y="0"/>
                </a:lnTo>
                <a:lnTo>
                  <a:pt x="0" y="644651"/>
                </a:lnTo>
                <a:lnTo>
                  <a:pt x="12188952" y="644651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647700"/>
            <a:ext cx="12189460" cy="45720"/>
          </a:xfrm>
          <a:custGeom>
            <a:avLst/>
            <a:gdLst/>
            <a:ahLst/>
            <a:cxnLst/>
            <a:rect l="l" t="t" r="r" b="b"/>
            <a:pathLst>
              <a:path w="12189460" h="45720">
                <a:moveTo>
                  <a:pt x="0" y="45720"/>
                </a:moveTo>
                <a:lnTo>
                  <a:pt x="12188952" y="45720"/>
                </a:lnTo>
                <a:lnTo>
                  <a:pt x="12188952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6742174"/>
            <a:ext cx="12189460" cy="26670"/>
          </a:xfrm>
          <a:custGeom>
            <a:avLst/>
            <a:gdLst/>
            <a:ahLst/>
            <a:cxnLst/>
            <a:rect l="l" t="t" r="r" b="b"/>
            <a:pathLst>
              <a:path w="12189460" h="26670">
                <a:moveTo>
                  <a:pt x="0" y="26669"/>
                </a:moveTo>
                <a:lnTo>
                  <a:pt x="12188952" y="26669"/>
                </a:lnTo>
                <a:lnTo>
                  <a:pt x="12188952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849114" y="3097784"/>
            <a:ext cx="2492375" cy="6356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Thank</a:t>
            </a:r>
            <a:r>
              <a:rPr dirty="0" spc="-65"/>
              <a:t> </a:t>
            </a:r>
            <a:r>
              <a:rPr dirty="0" spc="-5"/>
              <a:t>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Melanie Couton</dc:creator>
  <dc:title>Slide 1</dc:title>
  <dcterms:created xsi:type="dcterms:W3CDTF">2024-05-28T15:35:37Z</dcterms:created>
  <dcterms:modified xsi:type="dcterms:W3CDTF">2024-05-28T15:35:37Z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2024-05-28T00:00:00Z</vt:filetime>
  </property>
</Properties>
</file>