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2" r:id="rId6"/>
  </p:sldMasterIdLst>
  <p:notesMasterIdLst>
    <p:notesMasterId r:id="rId18"/>
  </p:notesMasterIdLst>
  <p:handoutMasterIdLst>
    <p:handoutMasterId r:id="rId19"/>
  </p:handoutMasterIdLst>
  <p:sldIdLst>
    <p:sldId id="321" r:id="rId7"/>
    <p:sldId id="560" r:id="rId8"/>
    <p:sldId id="291" r:id="rId9"/>
    <p:sldId id="556" r:id="rId10"/>
    <p:sldId id="562" r:id="rId11"/>
    <p:sldId id="563" r:id="rId12"/>
    <p:sldId id="564" r:id="rId13"/>
    <p:sldId id="565" r:id="rId14"/>
    <p:sldId id="566" r:id="rId15"/>
    <p:sldId id="567"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4" clrIdx="6"/>
  <p:cmAuthor id="2" name="Melanie Couton" initials="MAC" lastIdx="5" clrIdx="3"/>
  <p:cmAuthor id="3" name="ralfieri" initials="ra" lastIdx="2" clrIdx="8"/>
  <p:cmAuthor id="4" name="Megan Capel" initials="MC" lastIdx="20"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9"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4" clrIdx="12">
    <p:extLst>
      <p:ext uri="{19B8F6BF-5375-455C-9EA6-DF929625EA0E}">
        <p15:presenceInfo xmlns:p15="http://schemas.microsoft.com/office/powerpoint/2012/main" userId="S::lfowler@practicingclinicians.com::bdc4c4d6-9ded-467c-b80c-330a0ea8ffe4" providerId="AD"/>
      </p:ext>
    </p:extLst>
  </p:cmAuthor>
  <p:cmAuthor id="14" name="Kara Nyberg" initials="KN" lastIdx="3" clrIdx="13">
    <p:extLst>
      <p:ext uri="{19B8F6BF-5375-455C-9EA6-DF929625EA0E}">
        <p15:presenceInfo xmlns:p15="http://schemas.microsoft.com/office/powerpoint/2012/main" userId="Kara Nyberg" providerId="None"/>
      </p:ext>
    </p:extLst>
  </p:cmAuthor>
  <p:cmAuthor id="15" name="Terrence Fagan" initials="TF" lastIdx="1" clrIdx="14">
    <p:extLst>
      <p:ext uri="{19B8F6BF-5375-455C-9EA6-DF929625EA0E}">
        <p15:presenceInfo xmlns:p15="http://schemas.microsoft.com/office/powerpoint/2012/main" userId="S::tfagan@clinicaloptions.com::6b543a43-2034-4a4a-856a-43baa52402be" providerId="AD"/>
      </p:ext>
    </p:extLst>
  </p:cmAuthor>
  <p:cmAuthor id="16" name="CLINICALOPTIONS\tquill" initials="C" lastIdx="3" clrIdx="15">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EDA3F59-3C7B-4ADC-BAA0-30C1D3CFC21D}" v="17" dt="2021-12-14T18:46:51.967"/>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60" autoAdjust="0"/>
    <p:restoredTop sz="85525" autoAdjust="0"/>
  </p:normalViewPr>
  <p:slideViewPr>
    <p:cSldViewPr snapToGrid="0" showGuides="1">
      <p:cViewPr varScale="1">
        <p:scale>
          <a:sx n="70" d="100"/>
          <a:sy n="70" d="100"/>
        </p:scale>
        <p:origin x="496" y="48"/>
      </p:cViewPr>
      <p:guideLst>
        <p:guide orient="horz" pos="4128"/>
        <p:guide orient="horz" pos="1008"/>
        <p:guide orient="horz" pos="4032"/>
        <p:guide orient="horz" pos="151"/>
        <p:guide orient="horz" pos="258"/>
        <p:guide orient="horz" pos="3912"/>
        <p:guide orient="horz"/>
        <p:guide pos="329"/>
        <p:guide pos="7407"/>
        <p:guide pos="3843"/>
        <p:guide pos="453"/>
        <p:guide pos="5112"/>
        <p:guide pos="7233"/>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304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ussadee Royal" userId="51beead8-6fa0-4b98-aeba-37044af35e17" providerId="ADAL" clId="{CEDA3F59-3C7B-4ADC-BAA0-30C1D3CFC21D}"/>
    <pc:docChg chg="modSld">
      <pc:chgData name="Dussadee Royal" userId="51beead8-6fa0-4b98-aeba-37044af35e17" providerId="ADAL" clId="{CEDA3F59-3C7B-4ADC-BAA0-30C1D3CFC21D}" dt="2021-12-14T18:46:51.967" v="24"/>
      <pc:docMkLst>
        <pc:docMk/>
      </pc:docMkLst>
      <pc:sldChg chg="modSp">
        <pc:chgData name="Dussadee Royal" userId="51beead8-6fa0-4b98-aeba-37044af35e17" providerId="ADAL" clId="{CEDA3F59-3C7B-4ADC-BAA0-30C1D3CFC21D}" dt="2021-12-14T18:44:06.844" v="7" actId="1035"/>
        <pc:sldMkLst>
          <pc:docMk/>
          <pc:sldMk cId="0" sldId="321"/>
        </pc:sldMkLst>
        <pc:spChg chg="mod">
          <ac:chgData name="Dussadee Royal" userId="51beead8-6fa0-4b98-aeba-37044af35e17" providerId="ADAL" clId="{CEDA3F59-3C7B-4ADC-BAA0-30C1D3CFC21D}" dt="2021-12-14T18:44:06.844" v="7" actId="1035"/>
          <ac:spMkLst>
            <pc:docMk/>
            <pc:sldMk cId="0" sldId="321"/>
            <ac:spMk id="9" creationId="{B381AB39-A5B6-4EFA-BAA8-EB7882BA5CEA}"/>
          </ac:spMkLst>
        </pc:spChg>
      </pc:sldChg>
      <pc:sldChg chg="modSp">
        <pc:chgData name="Dussadee Royal" userId="51beead8-6fa0-4b98-aeba-37044af35e17" providerId="ADAL" clId="{CEDA3F59-3C7B-4ADC-BAA0-30C1D3CFC21D}" dt="2021-12-14T18:46:51.967" v="24"/>
        <pc:sldMkLst>
          <pc:docMk/>
          <pc:sldMk cId="4072250135" sldId="556"/>
        </pc:sldMkLst>
        <pc:spChg chg="mod">
          <ac:chgData name="Dussadee Royal" userId="51beead8-6fa0-4b98-aeba-37044af35e17" providerId="ADAL" clId="{CEDA3F59-3C7B-4ADC-BAA0-30C1D3CFC21D}" dt="2021-12-14T18:45:21.371" v="9" actId="1076"/>
          <ac:spMkLst>
            <pc:docMk/>
            <pc:sldMk cId="4072250135" sldId="556"/>
            <ac:spMk id="12" creationId="{A7103A4E-6D64-6B47-8991-0680B4194E17}"/>
          </ac:spMkLst>
        </pc:spChg>
        <pc:spChg chg="mod">
          <ac:chgData name="Dussadee Royal" userId="51beead8-6fa0-4b98-aeba-37044af35e17" providerId="ADAL" clId="{CEDA3F59-3C7B-4ADC-BAA0-30C1D3CFC21D}" dt="2021-12-14T18:45:27.534" v="10" actId="1076"/>
          <ac:spMkLst>
            <pc:docMk/>
            <pc:sldMk cId="4072250135" sldId="556"/>
            <ac:spMk id="22" creationId="{96A2DF81-3E46-7344-A481-D84D0E6A45DB}"/>
          </ac:spMkLst>
        </pc:spChg>
        <pc:spChg chg="mod">
          <ac:chgData name="Dussadee Royal" userId="51beead8-6fa0-4b98-aeba-37044af35e17" providerId="ADAL" clId="{CEDA3F59-3C7B-4ADC-BAA0-30C1D3CFC21D}" dt="2021-12-14T18:46:51.967" v="24"/>
          <ac:spMkLst>
            <pc:docMk/>
            <pc:sldMk cId="4072250135" sldId="556"/>
            <ac:spMk id="9218" creationId="{8546831A-73CD-4F8E-9FF8-D931364866CE}"/>
          </ac:spMkLst>
        </pc:spChg>
      </pc:sldChg>
      <pc:sldChg chg="modSp mod">
        <pc:chgData name="Dussadee Royal" userId="51beead8-6fa0-4b98-aeba-37044af35e17" providerId="ADAL" clId="{CEDA3F59-3C7B-4ADC-BAA0-30C1D3CFC21D}" dt="2021-12-14T18:45:37.114" v="11" actId="1076"/>
        <pc:sldMkLst>
          <pc:docMk/>
          <pc:sldMk cId="3438189469" sldId="562"/>
        </pc:sldMkLst>
        <pc:graphicFrameChg chg="mod">
          <ac:chgData name="Dussadee Royal" userId="51beead8-6fa0-4b98-aeba-37044af35e17" providerId="ADAL" clId="{CEDA3F59-3C7B-4ADC-BAA0-30C1D3CFC21D}" dt="2021-12-14T18:45:37.114" v="11" actId="1076"/>
          <ac:graphicFrameMkLst>
            <pc:docMk/>
            <pc:sldMk cId="3438189469" sldId="562"/>
            <ac:graphicFrameMk id="11" creationId="{B7691D09-98EB-4B45-AC20-132ED4D0DEE1}"/>
          </ac:graphicFrameMkLst>
        </pc:graphicFrameChg>
      </pc:sldChg>
      <pc:sldChg chg="modSp mod">
        <pc:chgData name="Dussadee Royal" userId="51beead8-6fa0-4b98-aeba-37044af35e17" providerId="ADAL" clId="{CEDA3F59-3C7B-4ADC-BAA0-30C1D3CFC21D}" dt="2021-12-14T18:45:44.851" v="15" actId="1035"/>
        <pc:sldMkLst>
          <pc:docMk/>
          <pc:sldMk cId="1566542186" sldId="563"/>
        </pc:sldMkLst>
        <pc:spChg chg="mod">
          <ac:chgData name="Dussadee Royal" userId="51beead8-6fa0-4b98-aeba-37044af35e17" providerId="ADAL" clId="{CEDA3F59-3C7B-4ADC-BAA0-30C1D3CFC21D}" dt="2021-12-14T18:45:44.851" v="15" actId="1035"/>
          <ac:spMkLst>
            <pc:docMk/>
            <pc:sldMk cId="1566542186" sldId="563"/>
            <ac:spMk id="6" creationId="{B3291CD6-C0E0-44BA-9D5D-EF18590ECB85}"/>
          </ac:spMkLst>
        </pc:spChg>
      </pc:sldChg>
      <pc:sldChg chg="modSp">
        <pc:chgData name="Dussadee Royal" userId="51beead8-6fa0-4b98-aeba-37044af35e17" providerId="ADAL" clId="{CEDA3F59-3C7B-4ADC-BAA0-30C1D3CFC21D}" dt="2021-12-14T18:45:50.759" v="16" actId="1076"/>
        <pc:sldMkLst>
          <pc:docMk/>
          <pc:sldMk cId="3364058942" sldId="564"/>
        </pc:sldMkLst>
        <pc:spChg chg="mod">
          <ac:chgData name="Dussadee Royal" userId="51beead8-6fa0-4b98-aeba-37044af35e17" providerId="ADAL" clId="{CEDA3F59-3C7B-4ADC-BAA0-30C1D3CFC21D}" dt="2021-12-14T18:45:50.759" v="16" actId="1076"/>
          <ac:spMkLst>
            <pc:docMk/>
            <pc:sldMk cId="3364058942" sldId="564"/>
            <ac:spMk id="2" creationId="{EAD739C5-1227-4A59-9715-13D9FF3D9B8E}"/>
          </ac:spMkLst>
        </pc:spChg>
      </pc:sldChg>
      <pc:sldChg chg="modSp mod">
        <pc:chgData name="Dussadee Royal" userId="51beead8-6fa0-4b98-aeba-37044af35e17" providerId="ADAL" clId="{CEDA3F59-3C7B-4ADC-BAA0-30C1D3CFC21D}" dt="2021-12-14T18:46:24.155" v="20" actId="1076"/>
        <pc:sldMkLst>
          <pc:docMk/>
          <pc:sldMk cId="2342432757" sldId="566"/>
        </pc:sldMkLst>
        <pc:graphicFrameChg chg="mod">
          <ac:chgData name="Dussadee Royal" userId="51beead8-6fa0-4b98-aeba-37044af35e17" providerId="ADAL" clId="{CEDA3F59-3C7B-4ADC-BAA0-30C1D3CFC21D}" dt="2021-12-14T18:46:17.672" v="19" actId="1076"/>
          <ac:graphicFrameMkLst>
            <pc:docMk/>
            <pc:sldMk cId="2342432757" sldId="566"/>
            <ac:graphicFrameMk id="10" creationId="{2790F1D9-D8B3-458D-9346-420DA9624109}"/>
          </ac:graphicFrameMkLst>
        </pc:graphicFrameChg>
        <pc:graphicFrameChg chg="mod">
          <ac:chgData name="Dussadee Royal" userId="51beead8-6fa0-4b98-aeba-37044af35e17" providerId="ADAL" clId="{CEDA3F59-3C7B-4ADC-BAA0-30C1D3CFC21D}" dt="2021-12-14T18:46:17.672" v="19" actId="1076"/>
          <ac:graphicFrameMkLst>
            <pc:docMk/>
            <pc:sldMk cId="2342432757" sldId="566"/>
            <ac:graphicFrameMk id="11" creationId="{643D4655-4E2A-4C9E-88E5-74EA02330B5E}"/>
          </ac:graphicFrameMkLst>
        </pc:graphicFrameChg>
        <pc:graphicFrameChg chg="mod">
          <ac:chgData name="Dussadee Royal" userId="51beead8-6fa0-4b98-aeba-37044af35e17" providerId="ADAL" clId="{CEDA3F59-3C7B-4ADC-BAA0-30C1D3CFC21D}" dt="2021-12-14T18:46:24.155" v="20" actId="1076"/>
          <ac:graphicFrameMkLst>
            <pc:docMk/>
            <pc:sldMk cId="2342432757" sldId="566"/>
            <ac:graphicFrameMk id="12" creationId="{DFE208C7-E4E9-4CE7-A4A2-0E2580EE3BD7}"/>
          </ac:graphicFrameMkLst>
        </pc:graphicFrame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4008252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OS, overall survival; PDX, patient-derived xenograft; R/R, relapsed/refractory; SoC, standard of care.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27980473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BM, bone marrow; CR, complete remission; CRi, complete remission with incomplete count recovery; MDS, myelodysplastic syndromes; MRD, measurable residual disease; ND, newly diagnosed; OS, overall survival; RP2D, recommended phase II dose;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305307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ASCT, autologous stem cell transplant; HMA, hypomethylating agent; ITD, internal tandem duplication; ND, newly diagnosed; R/R, relapsed/refractory.</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4471768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remission; CRi, complete remission with incomplete count recovery; DLT, dose-limiting toxicity; MLFS, morphologic leukemia-free state; RP2D, recommended phase II dose.</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7364027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ASCT, autologous stem cell transplant; AML, acute myeloid leukemia; BM, bone marrow; CR, complete remission; CRc, composite complete remission; CRi, complete remission with incomplete count recovery; HMA, hypomethylating agent; MLFS, morphologic leukemia-free state; MRD, measurable residual disease; ND, newly diagnosed; PCR, polymerase chain reaction; R/R, relapsed/refractory.</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i="1"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82520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CR, complete remission; ITD, internal tandem duplication; NGS, next-generation sequencing.</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2948558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ALT, alanine aminotransferase; AML, acute myeloid leukemia; ANC, absolute neutrophil count; AST, aspartate aminotransferase; TEAE, treatment-emergent adverse event.</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7505947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ANC, absolute neutrophil count; CRc, composite complete remission; ND, newly diagnosed; OS, overall survival; RP2D, recommended phase II dose; R/R, relapsed/refractory.</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2771977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2967104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9400137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027200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701566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8098146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6820650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174626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0991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018287104"/>
      </p:ext>
    </p:extLst>
  </p:cSld>
  <p:clrMap bg1="dk2" tx1="lt1" bg2="dk1" tx2="lt2" accent1="accent1" accent2="accent2" accent3="accent3" accent4="accent4" accent5="accent5" accent6="accent6" hlink="hlink" folHlink="folHlink"/>
  <p:sldLayoutIdLst>
    <p:sldLayoutId id="2147484693" r:id="rId1"/>
    <p:sldLayoutId id="2147484694" r:id="rId2"/>
    <p:sldLayoutId id="2147484695" r:id="rId3"/>
    <p:sldLayoutId id="2147484696" r:id="rId4"/>
    <p:sldLayoutId id="2147484697" r:id="rId5"/>
    <p:sldLayoutId id="2147484698" r:id="rId6"/>
    <p:sldLayoutId id="2147484699" r:id="rId7"/>
    <p:sldLayoutId id="2147484700"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hyperlink" Target="http://www.clinicaloptions.com/"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Evaluation of Quizartinib With Venetoclax and Decitabine Therapy in Patients With Newly Diagnosed or R/R </a:t>
            </a:r>
            <a:r>
              <a:rPr lang="en-US" altLang="en-US" sz="4000" i="1" dirty="0"/>
              <a:t>FLT3</a:t>
            </a:r>
            <a:r>
              <a:rPr lang="en-US" altLang="en-US" sz="4000" dirty="0"/>
              <a:t>-Mutated AML</a:t>
            </a:r>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CCO Independent Conference Coverage Highlights*</a:t>
            </a:r>
            <a:br>
              <a:rPr kumimoji="0" lang="en-US" sz="2200" b="1" i="0"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rPr>
              <a:t>of the </a:t>
            </a: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2021 ASH Annual Meeting, December 11-14, 2021</a:t>
            </a:r>
            <a:b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br>
            <a:r>
              <a:rPr kumimoji="0" lang="en-US" sz="1600" b="0" i="1" u="none" strike="noStrike" kern="0" cap="none" spc="0" normalizeH="0" baseline="0" noProof="0" dirty="0">
                <a:ln>
                  <a:noFill/>
                </a:ln>
                <a:solidFill>
                  <a:srgbClr val="455560"/>
                </a:solidFill>
                <a:effectLst/>
                <a:uLnTx/>
                <a:uFillTx/>
                <a:latin typeface="Calibri" panose="020F0502020204030204" pitchFamily="34" charset="0"/>
                <a:ea typeface="+mn-ea"/>
                <a:cs typeface="+mn-cs"/>
              </a:rPr>
              <a:t>Atlanta, Georgia</a:t>
            </a:r>
            <a:endParaRPr kumimoji="0" lang="en-US" altLang="en-US" sz="1600" b="0" i="0" u="none" strike="noStrike" kern="0" cap="none" spc="0" normalizeH="0" baseline="0" noProof="0" dirty="0">
              <a:ln>
                <a:noFill/>
              </a:ln>
              <a:solidFill>
                <a:srgbClr val="455560"/>
              </a:solidFill>
              <a:effectLst/>
              <a:uLnTx/>
              <a:uFillTx/>
              <a:latin typeface="Calibri" panose="020F0502020204030204" pitchFamily="34" charset="0"/>
              <a:ea typeface="+mn-ea"/>
              <a:cs typeface="+mn-cs"/>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
        <p:nvSpPr>
          <p:cNvPr id="9" name="Text Box 19">
            <a:extLst>
              <a:ext uri="{FF2B5EF4-FFF2-40B4-BE49-F238E27FC236}">
                <a16:creationId xmlns:a16="http://schemas.microsoft.com/office/drawing/2014/main" id="{B381AB39-A5B6-4EFA-BAA8-EB7882BA5CEA}"/>
              </a:ext>
            </a:extLst>
          </p:cNvPr>
          <p:cNvSpPr txBox="1">
            <a:spLocks noChangeArrowheads="1"/>
          </p:cNvSpPr>
          <p:nvPr/>
        </p:nvSpPr>
        <p:spPr bwMode="auto">
          <a:xfrm>
            <a:off x="437991" y="601574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839E82BA-95FB-4ED4-AC2D-04373BBE8F85}"/>
              </a:ext>
            </a:extLst>
          </p:cNvPr>
          <p:cNvGrpSpPr/>
          <p:nvPr/>
        </p:nvGrpSpPr>
        <p:grpSpPr>
          <a:xfrm>
            <a:off x="4156075" y="3332497"/>
            <a:ext cx="3479671" cy="613720"/>
            <a:chOff x="4156075" y="3332497"/>
            <a:chExt cx="3479671" cy="613720"/>
          </a:xfrm>
        </p:grpSpPr>
        <p:pic>
          <p:nvPicPr>
            <p:cNvPr id="8" name="Picture 7" descr="A picture containing text, ax, wheel&#10;&#10;Description automatically generated">
              <a:extLst>
                <a:ext uri="{FF2B5EF4-FFF2-40B4-BE49-F238E27FC236}">
                  <a16:creationId xmlns:a16="http://schemas.microsoft.com/office/drawing/2014/main" id="{094A76A5-7AC0-4A9A-80A3-6860D371F8B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0" name="Rectangle 7">
              <a:extLst>
                <a:ext uri="{FF2B5EF4-FFF2-40B4-BE49-F238E27FC236}">
                  <a16:creationId xmlns:a16="http://schemas.microsoft.com/office/drawing/2014/main" id="{DF238E34-2554-42B3-94A9-0E7AEB421020}"/>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5"/>
                </a:rPr>
                <a:t>clinicaloptions.com</a:t>
              </a:r>
              <a:endParaRPr kumimoji="0" lang="en-US" altLang="en-US" sz="20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Quizartinib/Venetoclax/Decitabine in </a:t>
            </a:r>
            <a:br>
              <a:rPr lang="en-US" dirty="0"/>
            </a:br>
            <a:r>
              <a:rPr lang="en-US" i="1" dirty="0"/>
              <a:t>FLT3</a:t>
            </a:r>
            <a:r>
              <a:rPr lang="en-US" dirty="0"/>
              <a:t>-Mutated AML: Background</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10" name="Content Placeholder 2">
            <a:extLst>
              <a:ext uri="{FF2B5EF4-FFF2-40B4-BE49-F238E27FC236}">
                <a16:creationId xmlns:a16="http://schemas.microsoft.com/office/drawing/2014/main" id="{6CAE21F2-4649-4873-AC5A-E8B5ADD53EF4}"/>
              </a:ext>
            </a:extLst>
          </p:cNvPr>
          <p:cNvSpPr txBox="1">
            <a:spLocks/>
          </p:cNvSpPr>
          <p:nvPr/>
        </p:nvSpPr>
        <p:spPr>
          <a:xfrm>
            <a:off x="604675" y="1513047"/>
            <a:ext cx="10877529" cy="4650686"/>
          </a:xfrm>
          <a:prstGeom prst="rect">
            <a:avLst/>
          </a:prstGeom>
        </p:spPr>
        <p:txBody>
          <a:bodyPr>
            <a:normAutofit lnSpcReduction="10000"/>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dirty="0"/>
              <a:t>Prognosis is poor for patients with newly diagnosed </a:t>
            </a:r>
            <a:r>
              <a:rPr lang="en-US" sz="2400" b="0" i="1" kern="0" dirty="0"/>
              <a:t>FLT3</a:t>
            </a:r>
            <a:r>
              <a:rPr lang="en-US" sz="2400" b="0" kern="0" dirty="0"/>
              <a:t>-mutated AML ineligible for intensive chemotherapy, as well as those with R/R disease </a:t>
            </a:r>
          </a:p>
          <a:p>
            <a:pPr lvl="1"/>
            <a:r>
              <a:rPr lang="en-US" sz="2200" b="0" i="1" kern="0" dirty="0"/>
              <a:t>FLT3</a:t>
            </a:r>
            <a:r>
              <a:rPr lang="en-US" sz="2200" b="0" kern="0" dirty="0"/>
              <a:t> mutations detected in 20% to 30% of patients with AML</a:t>
            </a:r>
          </a:p>
          <a:p>
            <a:pPr lvl="1"/>
            <a:r>
              <a:rPr lang="en-US" sz="2200" b="0" kern="0" dirty="0"/>
              <a:t>For older/unfit newly diagnosed patients, median OS is 8-11 mo with </a:t>
            </a:r>
            <a:br>
              <a:rPr lang="en-US" sz="2200" b="0" kern="0" dirty="0"/>
            </a:br>
            <a:r>
              <a:rPr lang="en-US" sz="2200" b="0" kern="0" dirty="0"/>
              <a:t>hypomethylating agents + venetoclax or with an FLT3 inhibitor</a:t>
            </a:r>
            <a:r>
              <a:rPr lang="en-US" sz="2200" b="0" kern="0" baseline="30000" dirty="0"/>
              <a:t>1,2</a:t>
            </a:r>
          </a:p>
          <a:p>
            <a:r>
              <a:rPr lang="en-US" sz="2400" b="0" kern="0" dirty="0"/>
              <a:t>Quizartinib: potent second-generation FLT3 inhibitor</a:t>
            </a:r>
          </a:p>
          <a:p>
            <a:pPr lvl="1"/>
            <a:r>
              <a:rPr lang="en-US" sz="2200" b="0" kern="0" dirty="0"/>
              <a:t>Increased response rates and OS vs SoC in R/R </a:t>
            </a:r>
            <a:r>
              <a:rPr lang="en-US" sz="2200" b="0" i="1" kern="0" dirty="0"/>
              <a:t>FLT3</a:t>
            </a:r>
            <a:r>
              <a:rPr lang="en-US" sz="2200" b="0" kern="0" dirty="0"/>
              <a:t>-mutated AML</a:t>
            </a:r>
            <a:r>
              <a:rPr lang="en-US" sz="2200" b="0" kern="0" baseline="30000" dirty="0"/>
              <a:t>3</a:t>
            </a:r>
            <a:r>
              <a:rPr lang="en-US" sz="2200" b="0" kern="0" dirty="0"/>
              <a:t> </a:t>
            </a:r>
          </a:p>
          <a:p>
            <a:pPr lvl="1"/>
            <a:r>
              <a:rPr lang="en-US" sz="2200" b="0" kern="0" dirty="0"/>
              <a:t>Demonstrated synergy with venetoclax in AML cell lines and PDX models</a:t>
            </a:r>
            <a:r>
              <a:rPr lang="en-US" sz="2200" b="0" kern="0" baseline="30000" dirty="0"/>
              <a:t>4</a:t>
            </a:r>
            <a:r>
              <a:rPr lang="en-US" sz="2200" b="0" kern="0" dirty="0"/>
              <a:t> </a:t>
            </a:r>
          </a:p>
          <a:p>
            <a:r>
              <a:rPr lang="en-US" sz="2400" b="0" kern="0" dirty="0"/>
              <a:t>Ongoing study is evaluating efficacy and safety of quizartinib combined with venetoclax and decitabine therapy in patients with R/R or newly diagnosed </a:t>
            </a:r>
            <a:br>
              <a:rPr lang="en-US" sz="2400" b="0" kern="0" dirty="0"/>
            </a:br>
            <a:r>
              <a:rPr lang="en-US" sz="2400" b="0" i="1" kern="0" dirty="0"/>
              <a:t>FLT3</a:t>
            </a:r>
            <a:r>
              <a:rPr lang="en-US" sz="2400" b="0" kern="0" dirty="0"/>
              <a:t>-mutated AML</a:t>
            </a:r>
            <a:r>
              <a:rPr lang="en-US" sz="2400" b="0" kern="0" baseline="30000" dirty="0"/>
              <a:t>5</a:t>
            </a:r>
          </a:p>
        </p:txBody>
      </p:sp>
      <p:sp>
        <p:nvSpPr>
          <p:cNvPr id="11" name="Text Box 15">
            <a:extLst>
              <a:ext uri="{FF2B5EF4-FFF2-40B4-BE49-F238E27FC236}">
                <a16:creationId xmlns:a16="http://schemas.microsoft.com/office/drawing/2014/main" id="{E7144B79-24C7-46C8-849D-4AE07D3F4565}"/>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Ohanian. Am J Hematol. 2018;93:1136. 2. Konopleva. ASH 2020. Abstr 1904.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3. Cortes. Lancet Oncol. 2019;20:984. 4. Singh Mali. Haematologica. 2021;106:1034. 5. Yilmaz. ASH 2021. Abstr 370.</a:t>
            </a:r>
            <a:endParaRPr lang="en-US" altLang="en-US" sz="1200" b="0" dirty="0">
              <a:solidFill>
                <a:schemeClr val="bg2"/>
              </a:solidFill>
              <a:latin typeface="Calibri" panose="020F050202020403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Quizartinib/Venetoclax/Decitabine in </a:t>
            </a:r>
            <a:br>
              <a:rPr lang="en-US" dirty="0"/>
            </a:br>
            <a:r>
              <a:rPr lang="en-US" i="1" dirty="0"/>
              <a:t>FLT3</a:t>
            </a:r>
            <a:r>
              <a:rPr lang="en-US" dirty="0"/>
              <a:t>-Mutated AML</a:t>
            </a:r>
            <a:r>
              <a:rPr lang="en-US" altLang="en-US" dirty="0"/>
              <a:t>: Study Design</a:t>
            </a:r>
          </a:p>
        </p:txBody>
      </p:sp>
      <p:sp>
        <p:nvSpPr>
          <p:cNvPr id="3" name="Content Placeholder 2">
            <a:extLst>
              <a:ext uri="{FF2B5EF4-FFF2-40B4-BE49-F238E27FC236}">
                <a16:creationId xmlns:a16="http://schemas.microsoft.com/office/drawing/2014/main" id="{82B7EA53-DB1F-204D-BC82-15C189F7304B}"/>
              </a:ext>
            </a:extLst>
          </p:cNvPr>
          <p:cNvSpPr>
            <a:spLocks noGrp="1"/>
          </p:cNvSpPr>
          <p:nvPr>
            <p:ph idx="1"/>
          </p:nvPr>
        </p:nvSpPr>
        <p:spPr>
          <a:xfrm>
            <a:off x="604675" y="1513047"/>
            <a:ext cx="10877529" cy="450664"/>
          </a:xfrm>
        </p:spPr>
        <p:txBody>
          <a:bodyPr/>
          <a:lstStyle/>
          <a:p>
            <a:r>
              <a:rPr lang="en-US" sz="2000" dirty="0"/>
              <a:t>Ongoing, single-arm, open-label phase I/II trial</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spc="-10" dirty="0">
                <a:solidFill>
                  <a:schemeClr val="bg2"/>
                </a:solidFill>
                <a:latin typeface="Calibri" panose="020F0502020204030204" pitchFamily="34" charset="0"/>
              </a:rPr>
              <a:t>Yilmaz. ASH 2021. Abstr 370</a:t>
            </a:r>
            <a:r>
              <a:rPr lang="en-US" altLang="en-US" sz="1200" b="0" dirty="0">
                <a:solidFill>
                  <a:schemeClr val="bg2"/>
                </a:solidFill>
                <a:latin typeface="Calibri" panose="020F0502020204030204" pitchFamily="34" charset="0"/>
              </a:rPr>
              <a:t>.</a:t>
            </a:r>
          </a:p>
        </p:txBody>
      </p:sp>
      <p:grpSp>
        <p:nvGrpSpPr>
          <p:cNvPr id="9" name="Group 8">
            <a:extLst>
              <a:ext uri="{FF2B5EF4-FFF2-40B4-BE49-F238E27FC236}">
                <a16:creationId xmlns:a16="http://schemas.microsoft.com/office/drawing/2014/main" id="{4365B649-971F-48A5-9A54-D878AA23161D}"/>
              </a:ext>
            </a:extLst>
          </p:cNvPr>
          <p:cNvGrpSpPr/>
          <p:nvPr/>
        </p:nvGrpSpPr>
        <p:grpSpPr>
          <a:xfrm>
            <a:off x="9392911" y="6207927"/>
            <a:ext cx="2488502" cy="454909"/>
            <a:chOff x="9392911" y="6207927"/>
            <a:chExt cx="2488502" cy="454909"/>
          </a:xfrm>
        </p:grpSpPr>
        <p:pic>
          <p:nvPicPr>
            <p:cNvPr id="10" name="Picture 9" descr="A picture containing text, ax, wheel&#10;&#10;Description automatically generated">
              <a:extLst>
                <a:ext uri="{FF2B5EF4-FFF2-40B4-BE49-F238E27FC236}">
                  <a16:creationId xmlns:a16="http://schemas.microsoft.com/office/drawing/2014/main" id="{0FAB804C-A493-4760-90A0-A60296BB61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1" name="Rectangle 8">
              <a:extLst>
                <a:ext uri="{FF2B5EF4-FFF2-40B4-BE49-F238E27FC236}">
                  <a16:creationId xmlns:a16="http://schemas.microsoft.com/office/drawing/2014/main" id="{876A355E-C3BC-4FA2-ABF8-608631EA973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
        <p:nvSpPr>
          <p:cNvPr id="12" name="Text Box 45">
            <a:extLst>
              <a:ext uri="{FF2B5EF4-FFF2-40B4-BE49-F238E27FC236}">
                <a16:creationId xmlns:a16="http://schemas.microsoft.com/office/drawing/2014/main" id="{A7103A4E-6D64-6B47-8991-0680B4194E17}"/>
              </a:ext>
            </a:extLst>
          </p:cNvPr>
          <p:cNvSpPr txBox="1">
            <a:spLocks noChangeArrowheads="1"/>
          </p:cNvSpPr>
          <p:nvPr/>
        </p:nvSpPr>
        <p:spPr bwMode="auto">
          <a:xfrm>
            <a:off x="636279" y="2101659"/>
            <a:ext cx="3124532" cy="261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ts val="600"/>
              </a:spcBef>
              <a:spcAft>
                <a:spcPts val="600"/>
              </a:spcAft>
              <a:buClrTx/>
              <a:buFontTx/>
              <a:buNone/>
            </a:pPr>
            <a:r>
              <a:rPr lang="en-US" altLang="en-US" sz="1800" dirty="0">
                <a:solidFill>
                  <a:schemeClr val="bg1"/>
                </a:solidFill>
                <a:latin typeface="Calibri" panose="020F0502020204030204" pitchFamily="34" charset="0"/>
              </a:rPr>
              <a:t>All</a:t>
            </a:r>
            <a:r>
              <a:rPr lang="en-US" altLang="en-US" sz="1800" b="0" dirty="0">
                <a:solidFill>
                  <a:schemeClr val="bg1"/>
                </a:solidFill>
                <a:latin typeface="Calibri" panose="020F0502020204030204" pitchFamily="34" charset="0"/>
              </a:rPr>
              <a:t>: Patients with </a:t>
            </a:r>
            <a:r>
              <a:rPr lang="en-US" altLang="en-US" sz="1800" b="0" i="1" dirty="0">
                <a:solidFill>
                  <a:schemeClr val="bg1"/>
                </a:solidFill>
                <a:latin typeface="Calibri" panose="020F0502020204030204" pitchFamily="34" charset="0"/>
              </a:rPr>
              <a:t>FLT3</a:t>
            </a:r>
            <a:r>
              <a:rPr lang="en-US" altLang="en-US" sz="1800" b="0" dirty="0">
                <a:solidFill>
                  <a:schemeClr val="bg1"/>
                </a:solidFill>
                <a:latin typeface="Calibri" panose="020F0502020204030204" pitchFamily="34" charset="0"/>
              </a:rPr>
              <a:t>-mutated disease </a:t>
            </a:r>
            <a:endParaRPr lang="en-US" altLang="en-US" sz="1800" dirty="0">
              <a:solidFill>
                <a:schemeClr val="bg1"/>
              </a:solidFill>
              <a:latin typeface="Calibri" panose="020F0502020204030204" pitchFamily="34" charset="0"/>
            </a:endParaRPr>
          </a:p>
          <a:p>
            <a:pPr marL="285750" indent="-285750">
              <a:lnSpc>
                <a:spcPct val="100000"/>
              </a:lnSpc>
              <a:spcBef>
                <a:spcPts val="600"/>
              </a:spcBef>
              <a:spcAft>
                <a:spcPts val="600"/>
              </a:spcAft>
              <a:buClrTx/>
            </a:pPr>
            <a:r>
              <a:rPr lang="en-US" altLang="en-US" sz="1800" dirty="0">
                <a:solidFill>
                  <a:schemeClr val="bg1"/>
                </a:solidFill>
                <a:latin typeface="Calibri" panose="020F0502020204030204" pitchFamily="34" charset="0"/>
              </a:rPr>
              <a:t>R/R cohort</a:t>
            </a:r>
            <a:r>
              <a:rPr lang="en-US" altLang="en-US" sz="1800" b="0" dirty="0">
                <a:solidFill>
                  <a:schemeClr val="bg1"/>
                </a:solidFill>
                <a:latin typeface="Calibri" panose="020F0502020204030204" pitchFamily="34" charset="0"/>
              </a:rPr>
              <a:t>: R/R AML or </a:t>
            </a:r>
            <a:br>
              <a:rPr lang="en-US" altLang="en-US" sz="1800" b="0" dirty="0">
                <a:solidFill>
                  <a:schemeClr val="bg1"/>
                </a:solidFill>
                <a:latin typeface="Calibri" panose="020F0502020204030204" pitchFamily="34" charset="0"/>
              </a:rPr>
            </a:br>
            <a:r>
              <a:rPr lang="en-US" altLang="en-US" sz="1800" b="0" dirty="0">
                <a:solidFill>
                  <a:schemeClr val="bg1"/>
                </a:solidFill>
                <a:latin typeface="Calibri" panose="020F0502020204030204" pitchFamily="34" charset="0"/>
              </a:rPr>
              <a:t>high-risk MDS (≥10% blasts; </a:t>
            </a:r>
            <a:br>
              <a:rPr lang="en-US" altLang="en-US" sz="1800" b="0" dirty="0">
                <a:solidFill>
                  <a:schemeClr val="bg1"/>
                </a:solidFill>
                <a:latin typeface="Calibri" panose="020F0502020204030204" pitchFamily="34" charset="0"/>
              </a:rPr>
            </a:br>
            <a:r>
              <a:rPr lang="en-US" altLang="en-US" sz="1800" b="0" dirty="0">
                <a:solidFill>
                  <a:schemeClr val="bg1"/>
                </a:solidFill>
                <a:latin typeface="Calibri" panose="020F0502020204030204" pitchFamily="34" charset="0"/>
              </a:rPr>
              <a:t>n = 23)</a:t>
            </a:r>
            <a:endParaRPr lang="en-US" altLang="en-US" sz="1800" dirty="0">
              <a:solidFill>
                <a:schemeClr val="bg1"/>
              </a:solidFill>
              <a:latin typeface="Calibri" panose="020F0502020204030204" pitchFamily="34" charset="0"/>
            </a:endParaRPr>
          </a:p>
          <a:p>
            <a:pPr marL="285750" indent="-285750">
              <a:lnSpc>
                <a:spcPct val="100000"/>
              </a:lnSpc>
              <a:spcBef>
                <a:spcPts val="600"/>
              </a:spcBef>
              <a:spcAft>
                <a:spcPts val="600"/>
              </a:spcAft>
              <a:buClrTx/>
            </a:pPr>
            <a:r>
              <a:rPr lang="en-US" altLang="en-US" sz="1800" dirty="0">
                <a:solidFill>
                  <a:schemeClr val="bg1"/>
                </a:solidFill>
                <a:latin typeface="Calibri" panose="020F0502020204030204" pitchFamily="34" charset="0"/>
              </a:rPr>
              <a:t>ND cohort</a:t>
            </a:r>
            <a:r>
              <a:rPr lang="en-US" altLang="en-US" sz="1800" b="0" dirty="0">
                <a:solidFill>
                  <a:schemeClr val="bg1"/>
                </a:solidFill>
                <a:latin typeface="Calibri" panose="020F0502020204030204" pitchFamily="34" charset="0"/>
              </a:rPr>
              <a:t>: newly diagnosed with AML and ineligible for intensive chemo (n = 5)</a:t>
            </a:r>
          </a:p>
        </p:txBody>
      </p:sp>
      <p:sp>
        <p:nvSpPr>
          <p:cNvPr id="14" name="Rectangle 49">
            <a:extLst>
              <a:ext uri="{FF2B5EF4-FFF2-40B4-BE49-F238E27FC236}">
                <a16:creationId xmlns:a16="http://schemas.microsoft.com/office/drawing/2014/main" id="{55C60873-1BA6-8F49-A46A-B0FC021FC435}"/>
              </a:ext>
            </a:extLst>
          </p:cNvPr>
          <p:cNvSpPr>
            <a:spLocks noChangeArrowheads="1"/>
          </p:cNvSpPr>
          <p:nvPr/>
        </p:nvSpPr>
        <p:spPr bwMode="auto">
          <a:xfrm>
            <a:off x="4078076" y="2260942"/>
            <a:ext cx="3677185" cy="2361707"/>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750" dirty="0">
                <a:solidFill>
                  <a:schemeClr val="tx1"/>
                </a:solidFill>
                <a:latin typeface="Calibri" panose="020F0502020204030204" pitchFamily="34" charset="0"/>
              </a:rPr>
              <a:t>Quizartinib </a:t>
            </a:r>
            <a:r>
              <a:rPr lang="en-US" altLang="en-US" sz="1750" b="0" dirty="0">
                <a:solidFill>
                  <a:schemeClr val="tx1"/>
                </a:solidFill>
                <a:latin typeface="Calibri" panose="020F0502020204030204" pitchFamily="34" charset="0"/>
              </a:rPr>
              <a:t>30-40 mg/day on Days 1-28 </a:t>
            </a:r>
          </a:p>
          <a:p>
            <a:pPr algn="ctr">
              <a:lnSpc>
                <a:spcPct val="100000"/>
              </a:lnSpc>
              <a:spcBef>
                <a:spcPct val="0"/>
              </a:spcBef>
              <a:spcAft>
                <a:spcPct val="0"/>
              </a:spcAft>
              <a:buClrTx/>
              <a:buFontTx/>
              <a:buNone/>
            </a:pPr>
            <a:r>
              <a:rPr lang="en-US" altLang="en-US" sz="1750" b="0" dirty="0">
                <a:solidFill>
                  <a:schemeClr val="tx1"/>
                </a:solidFill>
                <a:latin typeface="Calibri" panose="020F0502020204030204" pitchFamily="34" charset="0"/>
              </a:rPr>
              <a:t>+ </a:t>
            </a:r>
            <a:endParaRPr lang="en-US" altLang="en-US" sz="175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750" dirty="0">
                <a:solidFill>
                  <a:schemeClr val="tx1"/>
                </a:solidFill>
                <a:latin typeface="Calibri" panose="020F0502020204030204" pitchFamily="34" charset="0"/>
              </a:rPr>
              <a:t> Venetoclax </a:t>
            </a:r>
            <a:r>
              <a:rPr lang="en-US" altLang="en-US" sz="1750" b="0" dirty="0">
                <a:solidFill>
                  <a:schemeClr val="tx1"/>
                </a:solidFill>
                <a:latin typeface="Calibri" panose="020F0502020204030204" pitchFamily="34" charset="0"/>
              </a:rPr>
              <a:t>400 mg/day on Days 1-21 </a:t>
            </a:r>
            <a:br>
              <a:rPr lang="en-US" altLang="en-US" sz="1750" b="0" dirty="0">
                <a:solidFill>
                  <a:schemeClr val="tx1"/>
                </a:solidFill>
                <a:latin typeface="Calibri" panose="020F0502020204030204" pitchFamily="34" charset="0"/>
              </a:rPr>
            </a:br>
            <a:r>
              <a:rPr lang="en-US" altLang="en-US" sz="1750" b="0" dirty="0">
                <a:solidFill>
                  <a:schemeClr val="tx1"/>
                </a:solidFill>
                <a:latin typeface="Calibri" panose="020F0502020204030204" pitchFamily="34" charset="0"/>
              </a:rPr>
              <a:t>(Days 1-14 for patients with </a:t>
            </a:r>
            <a:br>
              <a:rPr lang="en-US" altLang="en-US" sz="1750" b="0" dirty="0">
                <a:solidFill>
                  <a:schemeClr val="tx1"/>
                </a:solidFill>
                <a:latin typeface="Calibri" panose="020F0502020204030204" pitchFamily="34" charset="0"/>
              </a:rPr>
            </a:br>
            <a:r>
              <a:rPr lang="en-US" altLang="en-US" sz="1750" b="0" dirty="0">
                <a:solidFill>
                  <a:schemeClr val="tx1"/>
                </a:solidFill>
                <a:latin typeface="Calibri" panose="020F0502020204030204" pitchFamily="34" charset="0"/>
              </a:rPr>
              <a:t>BM blasts ≤5% or hypoplastic BM)</a:t>
            </a:r>
            <a:r>
              <a:rPr lang="en-US" altLang="en-US" sz="1750" dirty="0">
                <a:solidFill>
                  <a:schemeClr val="tx1"/>
                </a:solidFill>
                <a:latin typeface="Calibri" panose="020F0502020204030204" pitchFamily="34" charset="0"/>
              </a:rPr>
              <a:t> </a:t>
            </a:r>
            <a:br>
              <a:rPr lang="en-US" altLang="en-US" sz="1750" dirty="0">
                <a:solidFill>
                  <a:schemeClr val="tx1"/>
                </a:solidFill>
                <a:latin typeface="Calibri" panose="020F0502020204030204" pitchFamily="34" charset="0"/>
              </a:rPr>
            </a:br>
            <a:r>
              <a:rPr lang="en-US" altLang="en-US" sz="1750" b="0" dirty="0">
                <a:solidFill>
                  <a:schemeClr val="tx1"/>
                </a:solidFill>
                <a:latin typeface="Calibri" panose="020F0502020204030204" pitchFamily="34" charset="0"/>
              </a:rPr>
              <a:t>+</a:t>
            </a:r>
            <a:r>
              <a:rPr lang="en-US" altLang="en-US" sz="1750" dirty="0">
                <a:solidFill>
                  <a:schemeClr val="tx1"/>
                </a:solidFill>
                <a:latin typeface="Calibri" panose="020F0502020204030204" pitchFamily="34" charset="0"/>
              </a:rPr>
              <a:t> </a:t>
            </a:r>
            <a:br>
              <a:rPr lang="en-US" altLang="en-US" sz="1750" dirty="0">
                <a:solidFill>
                  <a:schemeClr val="tx1"/>
                </a:solidFill>
                <a:latin typeface="Calibri" panose="020F0502020204030204" pitchFamily="34" charset="0"/>
              </a:rPr>
            </a:br>
            <a:r>
              <a:rPr lang="en-US" altLang="en-US" sz="1750" dirty="0">
                <a:solidFill>
                  <a:schemeClr val="tx1"/>
                </a:solidFill>
                <a:latin typeface="Calibri" panose="020F0502020204030204" pitchFamily="34" charset="0"/>
              </a:rPr>
              <a:t>Decitabine </a:t>
            </a:r>
            <a:r>
              <a:rPr lang="en-US" altLang="en-US" sz="1750" b="0" dirty="0">
                <a:solidFill>
                  <a:schemeClr val="tx1"/>
                </a:solidFill>
                <a:latin typeface="Calibri" panose="020F0502020204030204" pitchFamily="34" charset="0"/>
              </a:rPr>
              <a:t>20 mg/m</a:t>
            </a:r>
            <a:r>
              <a:rPr lang="en-US" altLang="en-US" sz="1750" b="0" baseline="30000" dirty="0">
                <a:solidFill>
                  <a:schemeClr val="tx1"/>
                </a:solidFill>
                <a:latin typeface="Calibri" panose="020F0502020204030204" pitchFamily="34" charset="0"/>
              </a:rPr>
              <a:t>2</a:t>
            </a:r>
            <a:r>
              <a:rPr lang="en-US" altLang="en-US" sz="1750" b="0" dirty="0">
                <a:solidFill>
                  <a:schemeClr val="tx1"/>
                </a:solidFill>
                <a:latin typeface="Calibri" panose="020F0502020204030204" pitchFamily="34" charset="0"/>
              </a:rPr>
              <a:t> on Days 1-10, </a:t>
            </a:r>
          </a:p>
          <a:p>
            <a:pPr algn="ctr">
              <a:lnSpc>
                <a:spcPct val="100000"/>
              </a:lnSpc>
              <a:spcBef>
                <a:spcPct val="0"/>
              </a:spcBef>
              <a:spcAft>
                <a:spcPct val="0"/>
              </a:spcAft>
              <a:buClrTx/>
              <a:buFontTx/>
              <a:buNone/>
            </a:pPr>
            <a:r>
              <a:rPr lang="en-US" altLang="en-US" sz="1750" b="0" dirty="0">
                <a:solidFill>
                  <a:schemeClr val="tx1"/>
                </a:solidFill>
                <a:latin typeface="Calibri" panose="020F0502020204030204" pitchFamily="34" charset="0"/>
              </a:rPr>
              <a:t>all given in one 28-day cycle</a:t>
            </a:r>
          </a:p>
        </p:txBody>
      </p:sp>
      <p:sp>
        <p:nvSpPr>
          <p:cNvPr id="16" name="Line 52">
            <a:extLst>
              <a:ext uri="{FF2B5EF4-FFF2-40B4-BE49-F238E27FC236}">
                <a16:creationId xmlns:a16="http://schemas.microsoft.com/office/drawing/2014/main" id="{4F971239-B5CB-3C40-BAB3-705AEFA98249}"/>
              </a:ext>
            </a:extLst>
          </p:cNvPr>
          <p:cNvSpPr>
            <a:spLocks noChangeShapeType="1"/>
          </p:cNvSpPr>
          <p:nvPr/>
        </p:nvSpPr>
        <p:spPr bwMode="auto">
          <a:xfrm>
            <a:off x="7755261" y="3409709"/>
            <a:ext cx="254802"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2" name="Content Placeholder 18">
            <a:extLst>
              <a:ext uri="{FF2B5EF4-FFF2-40B4-BE49-F238E27FC236}">
                <a16:creationId xmlns:a16="http://schemas.microsoft.com/office/drawing/2014/main" id="{96A2DF81-3E46-7344-A481-D84D0E6A45DB}"/>
              </a:ext>
            </a:extLst>
          </p:cNvPr>
          <p:cNvSpPr txBox="1">
            <a:spLocks/>
          </p:cNvSpPr>
          <p:nvPr/>
        </p:nvSpPr>
        <p:spPr bwMode="auto">
          <a:xfrm>
            <a:off x="636279" y="5126168"/>
            <a:ext cx="10477710" cy="1022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0" kern="0" dirty="0"/>
              <a:t>Primary endpoint: RP2D of quizartinib in combination with venetoclax + decitabine</a:t>
            </a:r>
          </a:p>
          <a:p>
            <a:r>
              <a:rPr lang="en-US" sz="2000" b="0" kern="0" dirty="0"/>
              <a:t>Key secondary endpoint: CR, CRi, MRD, OS</a:t>
            </a:r>
          </a:p>
        </p:txBody>
      </p:sp>
      <p:sp>
        <p:nvSpPr>
          <p:cNvPr id="19" name="Line 52">
            <a:extLst>
              <a:ext uri="{FF2B5EF4-FFF2-40B4-BE49-F238E27FC236}">
                <a16:creationId xmlns:a16="http://schemas.microsoft.com/office/drawing/2014/main" id="{F13405AA-134E-3E4E-97E5-C89782A1ED43}"/>
              </a:ext>
            </a:extLst>
          </p:cNvPr>
          <p:cNvSpPr>
            <a:spLocks noChangeShapeType="1"/>
          </p:cNvSpPr>
          <p:nvPr/>
        </p:nvSpPr>
        <p:spPr bwMode="auto">
          <a:xfrm>
            <a:off x="3656109" y="3409709"/>
            <a:ext cx="421967"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23" name="TextBox 22">
            <a:extLst>
              <a:ext uri="{FF2B5EF4-FFF2-40B4-BE49-F238E27FC236}">
                <a16:creationId xmlns:a16="http://schemas.microsoft.com/office/drawing/2014/main" id="{AAE49E89-1ACE-F342-A751-B07C7E00ACF0}"/>
              </a:ext>
            </a:extLst>
          </p:cNvPr>
          <p:cNvSpPr txBox="1"/>
          <p:nvPr/>
        </p:nvSpPr>
        <p:spPr bwMode="auto">
          <a:xfrm>
            <a:off x="8010062" y="4017735"/>
            <a:ext cx="3871350"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400" b="0" dirty="0">
                <a:solidFill>
                  <a:schemeClr val="bg1"/>
                </a:solidFill>
                <a:latin typeface="Calibri" panose="020F0502020204030204" pitchFamily="34" charset="0"/>
              </a:rPr>
              <a:t>*Quizartinib duration reduced to 14 days in patients with prolonged count recovery. </a:t>
            </a:r>
            <a:r>
              <a:rPr lang="en-US" sz="1400" b="0" baseline="30000" dirty="0">
                <a:solidFill>
                  <a:schemeClr val="bg1"/>
                </a:solidFill>
                <a:latin typeface="Calibri" panose="020F0502020204030204" pitchFamily="34" charset="0"/>
              </a:rPr>
              <a:t>†</a:t>
            </a:r>
            <a:r>
              <a:rPr lang="en-US" sz="1400" b="0" dirty="0">
                <a:solidFill>
                  <a:schemeClr val="bg1"/>
                </a:solidFill>
                <a:latin typeface="Calibri" panose="020F0502020204030204" pitchFamily="34" charset="0"/>
              </a:rPr>
              <a:t>Venetoclax duration reduced to 7-10 days for patients in CR based on count recovery durations.</a:t>
            </a:r>
          </a:p>
        </p:txBody>
      </p:sp>
      <p:sp>
        <p:nvSpPr>
          <p:cNvPr id="2" name="TextBox 1">
            <a:extLst>
              <a:ext uri="{FF2B5EF4-FFF2-40B4-BE49-F238E27FC236}">
                <a16:creationId xmlns:a16="http://schemas.microsoft.com/office/drawing/2014/main" id="{38A719D7-6227-1B4F-BA7D-6B3CA964103F}"/>
              </a:ext>
            </a:extLst>
          </p:cNvPr>
          <p:cNvSpPr txBox="1"/>
          <p:nvPr/>
        </p:nvSpPr>
        <p:spPr bwMode="auto">
          <a:xfrm>
            <a:off x="5044185" y="1891407"/>
            <a:ext cx="176740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Induction (1 Cycle)</a:t>
            </a:r>
          </a:p>
        </p:txBody>
      </p:sp>
      <p:sp>
        <p:nvSpPr>
          <p:cNvPr id="17" name="Rectangle 49">
            <a:extLst>
              <a:ext uri="{FF2B5EF4-FFF2-40B4-BE49-F238E27FC236}">
                <a16:creationId xmlns:a16="http://schemas.microsoft.com/office/drawing/2014/main" id="{8AF51B6C-0F42-7C49-809B-517592CA31B2}"/>
              </a:ext>
            </a:extLst>
          </p:cNvPr>
          <p:cNvSpPr>
            <a:spLocks noChangeArrowheads="1"/>
          </p:cNvSpPr>
          <p:nvPr/>
        </p:nvSpPr>
        <p:spPr bwMode="auto">
          <a:xfrm>
            <a:off x="8010063" y="2273954"/>
            <a:ext cx="3871350" cy="1741092"/>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750" dirty="0">
                <a:solidFill>
                  <a:schemeClr val="tx1"/>
                </a:solidFill>
                <a:latin typeface="Calibri" panose="020F0502020204030204" pitchFamily="34" charset="0"/>
              </a:rPr>
              <a:t>Quizartinib </a:t>
            </a:r>
            <a:r>
              <a:rPr lang="en-US" altLang="en-US" sz="1750" b="0" dirty="0">
                <a:solidFill>
                  <a:schemeClr val="tx1"/>
                </a:solidFill>
                <a:latin typeface="Calibri" panose="020F0502020204030204" pitchFamily="34" charset="0"/>
              </a:rPr>
              <a:t>30-40 mg/day on Days 1-28* </a:t>
            </a:r>
          </a:p>
          <a:p>
            <a:pPr algn="ctr">
              <a:lnSpc>
                <a:spcPct val="100000"/>
              </a:lnSpc>
              <a:spcBef>
                <a:spcPct val="0"/>
              </a:spcBef>
              <a:spcAft>
                <a:spcPct val="0"/>
              </a:spcAft>
              <a:buClrTx/>
              <a:buFontTx/>
              <a:buNone/>
            </a:pPr>
            <a:r>
              <a:rPr lang="en-US" altLang="en-US" sz="1750" b="0" dirty="0">
                <a:solidFill>
                  <a:schemeClr val="tx1"/>
                </a:solidFill>
                <a:latin typeface="Calibri" panose="020F0502020204030204" pitchFamily="34" charset="0"/>
              </a:rPr>
              <a:t>+ </a:t>
            </a:r>
            <a:endParaRPr lang="en-US" altLang="en-US" sz="1750" dirty="0">
              <a:solidFill>
                <a:schemeClr val="tx1"/>
              </a:solidFill>
              <a:latin typeface="Calibri" panose="020F0502020204030204" pitchFamily="34" charset="0"/>
            </a:endParaRPr>
          </a:p>
          <a:p>
            <a:pPr algn="ctr">
              <a:lnSpc>
                <a:spcPct val="100000"/>
              </a:lnSpc>
              <a:spcBef>
                <a:spcPct val="0"/>
              </a:spcBef>
              <a:spcAft>
                <a:spcPct val="0"/>
              </a:spcAft>
              <a:buClrTx/>
              <a:buFontTx/>
              <a:buNone/>
            </a:pPr>
            <a:r>
              <a:rPr lang="en-US" altLang="en-US" sz="1750" dirty="0">
                <a:solidFill>
                  <a:schemeClr val="tx1"/>
                </a:solidFill>
                <a:latin typeface="Calibri" panose="020F0502020204030204" pitchFamily="34" charset="0"/>
              </a:rPr>
              <a:t> Venetoclax </a:t>
            </a:r>
            <a:r>
              <a:rPr lang="en-US" altLang="en-US" sz="1750" b="0" dirty="0">
                <a:solidFill>
                  <a:schemeClr val="tx1"/>
                </a:solidFill>
                <a:latin typeface="Calibri" panose="020F0502020204030204" pitchFamily="34" charset="0"/>
              </a:rPr>
              <a:t>400 mg/day on Days 1-14</a:t>
            </a:r>
            <a:r>
              <a:rPr lang="en-US" altLang="en-US" sz="1750" b="0" baseline="30000" dirty="0">
                <a:solidFill>
                  <a:schemeClr val="tx1"/>
                </a:solidFill>
                <a:latin typeface="Calibri" panose="020F0502020204030204" pitchFamily="34" charset="0"/>
              </a:rPr>
              <a:t>†</a:t>
            </a:r>
            <a:r>
              <a:rPr lang="en-US" altLang="en-US" sz="1750" b="0" dirty="0">
                <a:solidFill>
                  <a:schemeClr val="tx1"/>
                </a:solidFill>
                <a:latin typeface="Calibri" panose="020F0502020204030204" pitchFamily="34" charset="0"/>
              </a:rPr>
              <a:t> </a:t>
            </a:r>
            <a:br>
              <a:rPr lang="en-US" altLang="en-US" sz="1750" dirty="0">
                <a:solidFill>
                  <a:schemeClr val="tx1"/>
                </a:solidFill>
                <a:latin typeface="Calibri" panose="020F0502020204030204" pitchFamily="34" charset="0"/>
              </a:rPr>
            </a:br>
            <a:r>
              <a:rPr lang="en-US" altLang="en-US" sz="1750" b="0" dirty="0">
                <a:solidFill>
                  <a:schemeClr val="tx1"/>
                </a:solidFill>
                <a:latin typeface="Calibri" panose="020F0502020204030204" pitchFamily="34" charset="0"/>
              </a:rPr>
              <a:t>+</a:t>
            </a:r>
            <a:r>
              <a:rPr lang="en-US" altLang="en-US" sz="1750" dirty="0">
                <a:solidFill>
                  <a:schemeClr val="tx1"/>
                </a:solidFill>
                <a:latin typeface="Calibri" panose="020F0502020204030204" pitchFamily="34" charset="0"/>
              </a:rPr>
              <a:t> </a:t>
            </a:r>
            <a:br>
              <a:rPr lang="en-US" altLang="en-US" sz="1750" dirty="0">
                <a:solidFill>
                  <a:schemeClr val="tx1"/>
                </a:solidFill>
                <a:latin typeface="Calibri" panose="020F0502020204030204" pitchFamily="34" charset="0"/>
              </a:rPr>
            </a:br>
            <a:r>
              <a:rPr lang="en-US" altLang="en-US" sz="1750" dirty="0">
                <a:solidFill>
                  <a:schemeClr val="tx1"/>
                </a:solidFill>
                <a:latin typeface="Calibri" panose="020F0502020204030204" pitchFamily="34" charset="0"/>
              </a:rPr>
              <a:t>Decitabine </a:t>
            </a:r>
            <a:r>
              <a:rPr lang="en-US" altLang="en-US" sz="1750" b="0" dirty="0">
                <a:solidFill>
                  <a:schemeClr val="tx1"/>
                </a:solidFill>
                <a:latin typeface="Calibri" panose="020F0502020204030204" pitchFamily="34" charset="0"/>
              </a:rPr>
              <a:t>20 mg/m</a:t>
            </a:r>
            <a:r>
              <a:rPr lang="en-US" altLang="en-US" sz="1750" b="0" baseline="30000" dirty="0">
                <a:solidFill>
                  <a:schemeClr val="tx1"/>
                </a:solidFill>
                <a:latin typeface="Calibri" panose="020F0502020204030204" pitchFamily="34" charset="0"/>
              </a:rPr>
              <a:t>2</a:t>
            </a:r>
            <a:r>
              <a:rPr lang="en-US" altLang="en-US" sz="1750" b="0" dirty="0">
                <a:solidFill>
                  <a:schemeClr val="tx1"/>
                </a:solidFill>
                <a:latin typeface="Calibri" panose="020F0502020204030204" pitchFamily="34" charset="0"/>
              </a:rPr>
              <a:t> on Days 1-5, </a:t>
            </a:r>
          </a:p>
          <a:p>
            <a:pPr algn="ctr">
              <a:lnSpc>
                <a:spcPct val="100000"/>
              </a:lnSpc>
              <a:spcBef>
                <a:spcPct val="0"/>
              </a:spcBef>
              <a:spcAft>
                <a:spcPct val="0"/>
              </a:spcAft>
              <a:buClrTx/>
              <a:buFontTx/>
              <a:buNone/>
            </a:pPr>
            <a:r>
              <a:rPr lang="en-US" altLang="en-US" sz="1750" b="0" dirty="0">
                <a:solidFill>
                  <a:schemeClr val="tx1"/>
                </a:solidFill>
                <a:latin typeface="Calibri" panose="020F0502020204030204" pitchFamily="34" charset="0"/>
              </a:rPr>
              <a:t>all given in 28-day cycles</a:t>
            </a:r>
          </a:p>
        </p:txBody>
      </p:sp>
      <p:sp>
        <p:nvSpPr>
          <p:cNvPr id="18" name="TextBox 17">
            <a:extLst>
              <a:ext uri="{FF2B5EF4-FFF2-40B4-BE49-F238E27FC236}">
                <a16:creationId xmlns:a16="http://schemas.microsoft.com/office/drawing/2014/main" id="{96A3C256-3685-D344-A59D-76C7084C00EC}"/>
              </a:ext>
            </a:extLst>
          </p:cNvPr>
          <p:cNvSpPr txBox="1"/>
          <p:nvPr/>
        </p:nvSpPr>
        <p:spPr bwMode="auto">
          <a:xfrm>
            <a:off x="8612343" y="1891407"/>
            <a:ext cx="28070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Consolidation (Up to 12 Cycles)</a:t>
            </a:r>
          </a:p>
        </p:txBody>
      </p:sp>
    </p:spTree>
    <p:extLst>
      <p:ext uri="{BB962C8B-B14F-4D97-AF65-F5344CB8AC3E}">
        <p14:creationId xmlns:p14="http://schemas.microsoft.com/office/powerpoint/2010/main" val="40722501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Quizartinib/Venetoclax/Decitabine in </a:t>
            </a:r>
            <a:br>
              <a:rPr lang="en-US" dirty="0"/>
            </a:br>
            <a:r>
              <a:rPr lang="en-US" i="1" dirty="0"/>
              <a:t>FLT3</a:t>
            </a:r>
            <a:r>
              <a:rPr lang="en-US" dirty="0"/>
              <a:t>-Mutated AML: Baseline Characteristics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CDFCD8E4-BD65-4575-8987-567BE513A27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Yilmaz. ASH 2021. Abstr 370.</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E0D7BAD1-81EA-4CED-81B0-49AEE2A824D1}"/>
              </a:ext>
            </a:extLst>
          </p:cNvPr>
          <p:cNvGraphicFramePr>
            <a:graphicFrameLocks/>
          </p:cNvGraphicFramePr>
          <p:nvPr>
            <p:extLst>
              <p:ext uri="{D42A27DB-BD31-4B8C-83A1-F6EECF244321}">
                <p14:modId xmlns:p14="http://schemas.microsoft.com/office/powerpoint/2010/main" val="3211683449"/>
              </p:ext>
            </p:extLst>
          </p:nvPr>
        </p:nvGraphicFramePr>
        <p:xfrm>
          <a:off x="727076" y="1604964"/>
          <a:ext cx="5200002" cy="4602576"/>
        </p:xfrm>
        <a:graphic>
          <a:graphicData uri="http://schemas.openxmlformats.org/drawingml/2006/table">
            <a:tbl>
              <a:tblPr/>
              <a:tblGrid>
                <a:gridCol w="2831670">
                  <a:extLst>
                    <a:ext uri="{9D8B030D-6E8A-4147-A177-3AD203B41FA5}">
                      <a16:colId xmlns:a16="http://schemas.microsoft.com/office/drawing/2014/main" val="20000"/>
                    </a:ext>
                  </a:extLst>
                </a:gridCol>
                <a:gridCol w="1184166">
                  <a:extLst>
                    <a:ext uri="{9D8B030D-6E8A-4147-A177-3AD203B41FA5}">
                      <a16:colId xmlns:a16="http://schemas.microsoft.com/office/drawing/2014/main" val="20001"/>
                    </a:ext>
                  </a:extLst>
                </a:gridCol>
                <a:gridCol w="1184166">
                  <a:extLst>
                    <a:ext uri="{9D8B030D-6E8A-4147-A177-3AD203B41FA5}">
                      <a16:colId xmlns:a16="http://schemas.microsoft.com/office/drawing/2014/main" val="20002"/>
                    </a:ext>
                  </a:extLst>
                </a:gridCol>
              </a:tblGrid>
              <a:tr h="42427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R/R Cohort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ND Cohort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495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(23-86)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69 (65-85)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495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77366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AML diagnosis,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 novo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Secondary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Therapy related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42176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prior therapies, n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HMA + venetoclax,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FLT3 inhibitor,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FLT3 inhibitor,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Gilteritinib,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ASCT,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(52)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26774175"/>
                  </a:ext>
                </a:extLst>
              </a:tr>
              <a:tr h="94836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Karyotype,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Diploid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Adverse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Other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Insufficient metaphase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(39)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(26)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52841452"/>
                  </a:ext>
                </a:extLst>
              </a:tr>
            </a:tbl>
          </a:graphicData>
        </a:graphic>
      </p:graphicFrame>
      <p:graphicFrame>
        <p:nvGraphicFramePr>
          <p:cNvPr id="11" name="Group 3">
            <a:extLst>
              <a:ext uri="{FF2B5EF4-FFF2-40B4-BE49-F238E27FC236}">
                <a16:creationId xmlns:a16="http://schemas.microsoft.com/office/drawing/2014/main" id="{B7691D09-98EB-4B45-AC20-132ED4D0DEE1}"/>
              </a:ext>
            </a:extLst>
          </p:cNvPr>
          <p:cNvGraphicFramePr>
            <a:graphicFrameLocks/>
          </p:cNvGraphicFramePr>
          <p:nvPr>
            <p:extLst>
              <p:ext uri="{D42A27DB-BD31-4B8C-83A1-F6EECF244321}">
                <p14:modId xmlns:p14="http://schemas.microsoft.com/office/powerpoint/2010/main" val="2728332075"/>
              </p:ext>
            </p:extLst>
          </p:nvPr>
        </p:nvGraphicFramePr>
        <p:xfrm>
          <a:off x="6282387" y="1610646"/>
          <a:ext cx="5200001" cy="4114848"/>
        </p:xfrm>
        <a:graphic>
          <a:graphicData uri="http://schemas.openxmlformats.org/drawingml/2006/table">
            <a:tbl>
              <a:tblPr/>
              <a:tblGrid>
                <a:gridCol w="2489849">
                  <a:extLst>
                    <a:ext uri="{9D8B030D-6E8A-4147-A177-3AD203B41FA5}">
                      <a16:colId xmlns:a16="http://schemas.microsoft.com/office/drawing/2014/main" val="20000"/>
                    </a:ext>
                  </a:extLst>
                </a:gridCol>
                <a:gridCol w="1355076">
                  <a:extLst>
                    <a:ext uri="{9D8B030D-6E8A-4147-A177-3AD203B41FA5}">
                      <a16:colId xmlns:a16="http://schemas.microsoft.com/office/drawing/2014/main" val="20001"/>
                    </a:ext>
                  </a:extLst>
                </a:gridCol>
                <a:gridCol w="1355076">
                  <a:extLst>
                    <a:ext uri="{9D8B030D-6E8A-4147-A177-3AD203B41FA5}">
                      <a16:colId xmlns:a16="http://schemas.microsoft.com/office/drawing/2014/main" val="20002"/>
                    </a:ext>
                  </a:extLst>
                </a:gridCol>
              </a:tblGrid>
              <a:tr h="42378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R/R Cohort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ND Cohort</a:t>
                      </a:r>
                      <a:br>
                        <a:rPr kumimoji="0" lang="en-US" sz="1400" b="1" i="0" u="none" strike="noStrike" cap="none" normalizeH="0" baseline="0" dirty="0">
                          <a:ln>
                            <a:noFill/>
                          </a:ln>
                          <a:solidFill>
                            <a:schemeClr val="tx1"/>
                          </a:solidFill>
                          <a:effectLst/>
                          <a:latin typeface="Calibri" panose="020F0502020204030204" pitchFamily="34" charset="0"/>
                        </a:rPr>
                      </a:br>
                      <a:r>
                        <a:rPr kumimoji="0" lang="en-US" sz="1400" b="1" i="0" u="none" strike="noStrike" cap="none" normalizeH="0" baseline="0" dirty="0">
                          <a:ln>
                            <a:noFill/>
                          </a:ln>
                          <a:solidFill>
                            <a:schemeClr val="tx1"/>
                          </a:solidFill>
                          <a:effectLst/>
                          <a:latin typeface="Calibri" panose="020F0502020204030204" pitchFamily="34" charset="0"/>
                        </a:rPr>
                        <a:t>(n =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453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FLT3</a:t>
                      </a:r>
                      <a:r>
                        <a:rPr kumimoji="0" lang="en-US" sz="1400" b="0" i="0" u="none" strike="noStrike" cap="none" normalizeH="0" baseline="0" dirty="0">
                          <a:ln>
                            <a:noFill/>
                          </a:ln>
                          <a:solidFill>
                            <a:schemeClr val="bg2">
                              <a:lumMod val="10000"/>
                            </a:schemeClr>
                          </a:solidFill>
                          <a:effectLst/>
                          <a:latin typeface="Calibri" panose="020F0502020204030204" pitchFamily="34" charset="0"/>
                        </a:rPr>
                        <a:t> mutations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ITD, n (%)</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ITD allelic ratio (range)</a:t>
                      </a:r>
                    </a:p>
                    <a:p>
                      <a:pPr marL="517525" marR="0" lvl="1" indent="-173038" algn="l" defTabSz="914400" rtl="0" eaLnBrk="1" fontAlgn="base" latinLnBrk="0" hangingPunct="1">
                        <a:lnSpc>
                          <a:spcPct val="100000"/>
                        </a:lnSpc>
                        <a:spcBef>
                          <a:spcPct val="0"/>
                        </a:spcBef>
                        <a:spcAft>
                          <a:spcPct val="0"/>
                        </a:spcAft>
                        <a:buClr>
                          <a:srgbClr val="000000"/>
                        </a:buClr>
                        <a:buSzPct val="120000"/>
                        <a:buFontTx/>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ITD allelic frequency, </a:t>
                      </a: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ITD + D835,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ITD + F691L,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1400" b="0" i="0" u="none" strike="noStrike" cap="none" normalizeH="0" baseline="0" dirty="0">
                          <a:ln>
                            <a:noFill/>
                          </a:ln>
                          <a:solidFill>
                            <a:schemeClr val="bg2">
                              <a:lumMod val="10000"/>
                            </a:schemeClr>
                          </a:solidFill>
                          <a:effectLst/>
                          <a:latin typeface="Calibri" panose="020F0502020204030204" pitchFamily="34" charset="0"/>
                        </a:rPr>
                      </a:br>
                      <a:r>
                        <a:rPr kumimoji="0" lang="en-US" sz="1400" b="0" i="0" u="none" strike="noStrike" cap="none" normalizeH="0" baseline="0" dirty="0">
                          <a:ln>
                            <a:noFill/>
                          </a:ln>
                          <a:solidFill>
                            <a:schemeClr val="bg2">
                              <a:lumMod val="10000"/>
                            </a:schemeClr>
                          </a:solidFill>
                          <a:effectLst/>
                          <a:latin typeface="Calibri" panose="020F0502020204030204" pitchFamily="34" charset="0"/>
                        </a:rPr>
                        <a:t>23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0.4 (0.01-3.1)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(1-76)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0.5 (0.3-0.9)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(21-46)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453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Other mutations,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DNMT3A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NPM1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WT1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TET2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RAS</a:t>
                      </a: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r>
                        <a:rPr kumimoji="0" lang="en-US" sz="1400" b="0" i="1" u="none" strike="noStrike" cap="none" normalizeH="0" baseline="0" dirty="0">
                          <a:ln>
                            <a:noFill/>
                          </a:ln>
                          <a:solidFill>
                            <a:schemeClr val="bg2">
                              <a:lumMod val="10000"/>
                            </a:schemeClr>
                          </a:solidFill>
                          <a:effectLst/>
                          <a:latin typeface="Calibri" panose="020F0502020204030204" pitchFamily="34" charset="0"/>
                        </a:rPr>
                        <a:t>MAPK</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RUNX1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IDH1/2</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TP53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 =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(45)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4381894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Quizartinib/Venetoclax/Decitabine in </a:t>
            </a:r>
            <a:br>
              <a:rPr lang="en-US" dirty="0"/>
            </a:br>
            <a:r>
              <a:rPr lang="en-US" i="1" dirty="0"/>
              <a:t>FLT3</a:t>
            </a:r>
            <a:r>
              <a:rPr lang="en-US" dirty="0"/>
              <a:t>-Mutated AML: Phase I Results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Content Placeholder 2">
            <a:extLst>
              <a:ext uri="{FF2B5EF4-FFF2-40B4-BE49-F238E27FC236}">
                <a16:creationId xmlns:a16="http://schemas.microsoft.com/office/drawing/2014/main" id="{B3291CD6-C0E0-44BA-9D5D-EF18590ECB85}"/>
              </a:ext>
            </a:extLst>
          </p:cNvPr>
          <p:cNvSpPr txBox="1">
            <a:spLocks/>
          </p:cNvSpPr>
          <p:nvPr/>
        </p:nvSpPr>
        <p:spPr>
          <a:xfrm>
            <a:off x="611904" y="1515970"/>
            <a:ext cx="10977717"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dirty="0"/>
              <a:t>9 patients with </a:t>
            </a:r>
            <a:r>
              <a:rPr lang="en-US" sz="2400" b="0" i="1" kern="0" dirty="0"/>
              <a:t>FLT3-ITD</a:t>
            </a:r>
            <a:r>
              <a:rPr lang="en-US" sz="2400" b="0" kern="0" dirty="0"/>
              <a:t> AML received treatment during phase I dose-finding period</a:t>
            </a:r>
          </a:p>
          <a:p>
            <a:pPr lvl="1"/>
            <a:r>
              <a:rPr lang="en-US" sz="2200" b="0" kern="0" dirty="0"/>
              <a:t>7 received quizartinib 30 mg/day; 6/6 evaluable patients responded </a:t>
            </a:r>
            <a:br>
              <a:rPr lang="en-US" sz="2200" b="0" kern="0" dirty="0"/>
            </a:br>
            <a:r>
              <a:rPr lang="en-US" sz="2200" b="0" kern="0" dirty="0"/>
              <a:t>(1 CR, 4 CRi, 1 MLFS)</a:t>
            </a:r>
          </a:p>
          <a:p>
            <a:pPr lvl="1"/>
            <a:r>
              <a:rPr lang="en-US" sz="2200" b="0" kern="0" dirty="0"/>
              <a:t>2 received quizartinib 40 mg/day; 2/2 patients responded (2 CRi)</a:t>
            </a:r>
          </a:p>
          <a:p>
            <a:r>
              <a:rPr lang="en-US" sz="2400" b="0" kern="0" dirty="0"/>
              <a:t>No nonhematologic DLTs</a:t>
            </a:r>
          </a:p>
          <a:p>
            <a:r>
              <a:rPr lang="en-US" sz="2400" b="0" kern="0" dirty="0"/>
              <a:t>Hematologic DLTs occurred at higher dose level</a:t>
            </a:r>
          </a:p>
          <a:p>
            <a:pPr lvl="1"/>
            <a:r>
              <a:rPr lang="en-US" sz="2200" b="0" kern="0" dirty="0"/>
              <a:t>0/6 DLTs at quizartinib 30 mg/day</a:t>
            </a:r>
          </a:p>
          <a:p>
            <a:pPr lvl="1"/>
            <a:r>
              <a:rPr lang="en-US" sz="2200" b="0" kern="0" dirty="0"/>
              <a:t>2/2 DLTs at quizartinib 40 mg/day; both grade 4 myelosuppression; further enrollment at 40 mg/day stopped</a:t>
            </a:r>
          </a:p>
          <a:p>
            <a:r>
              <a:rPr lang="en-US" sz="2400" b="0" kern="0" dirty="0"/>
              <a:t>Quizartinib 30 mg/day selected as RP2D</a:t>
            </a:r>
          </a:p>
        </p:txBody>
      </p:sp>
      <p:sp>
        <p:nvSpPr>
          <p:cNvPr id="10" name="Text Box 15">
            <a:extLst>
              <a:ext uri="{FF2B5EF4-FFF2-40B4-BE49-F238E27FC236}">
                <a16:creationId xmlns:a16="http://schemas.microsoft.com/office/drawing/2014/main" id="{B8EE088C-279B-475A-BEF3-5998803F2B2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Yilmaz. ASH 2021. Abstr 370.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5665421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Quizartinib/Venetoclax/Decitabine in </a:t>
            </a:r>
            <a:br>
              <a:rPr lang="en-US" dirty="0"/>
            </a:br>
            <a:r>
              <a:rPr lang="en-US" i="1" dirty="0"/>
              <a:t>FLT3</a:t>
            </a:r>
            <a:r>
              <a:rPr lang="en-US" dirty="0"/>
              <a:t>-Mutated AML: Efficacy</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582016CB-C02D-4BFD-9CF6-C508FD80F3F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Yilmaz. ASH 2021. Abstr 370.</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9D9F277B-7E03-499E-B932-77182CED8C07}"/>
              </a:ext>
            </a:extLst>
          </p:cNvPr>
          <p:cNvGraphicFramePr>
            <a:graphicFrameLocks/>
          </p:cNvGraphicFramePr>
          <p:nvPr>
            <p:extLst>
              <p:ext uri="{D42A27DB-BD31-4B8C-83A1-F6EECF244321}">
                <p14:modId xmlns:p14="http://schemas.microsoft.com/office/powerpoint/2010/main" val="1819877916"/>
              </p:ext>
            </p:extLst>
          </p:nvPr>
        </p:nvGraphicFramePr>
        <p:xfrm>
          <a:off x="727076" y="1604965"/>
          <a:ext cx="6007356" cy="3810112"/>
        </p:xfrm>
        <a:graphic>
          <a:graphicData uri="http://schemas.openxmlformats.org/drawingml/2006/table">
            <a:tbl>
              <a:tblPr/>
              <a:tblGrid>
                <a:gridCol w="3271316">
                  <a:extLst>
                    <a:ext uri="{9D8B030D-6E8A-4147-A177-3AD203B41FA5}">
                      <a16:colId xmlns:a16="http://schemas.microsoft.com/office/drawing/2014/main" val="20000"/>
                    </a:ext>
                  </a:extLst>
                </a:gridCol>
                <a:gridCol w="1368020">
                  <a:extLst>
                    <a:ext uri="{9D8B030D-6E8A-4147-A177-3AD203B41FA5}">
                      <a16:colId xmlns:a16="http://schemas.microsoft.com/office/drawing/2014/main" val="20001"/>
                    </a:ext>
                  </a:extLst>
                </a:gridCol>
                <a:gridCol w="1368020">
                  <a:extLst>
                    <a:ext uri="{9D8B030D-6E8A-4147-A177-3AD203B41FA5}">
                      <a16:colId xmlns:a16="http://schemas.microsoft.com/office/drawing/2014/main" val="20002"/>
                    </a:ext>
                  </a:extLst>
                </a:gridCol>
              </a:tblGrid>
              <a:tr h="38752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Efficacy Outcome,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R/R Cohort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ND Cohort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7066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MLFS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 (78)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(13)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27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BM blasts ≤5% at Day 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57859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Best MRD at any time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Negative by flow cytometry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Negative by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FLT3</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PCR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5/18 (27)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6/16 (38)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(50)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 (80)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27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30-day mortality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26774175"/>
                  </a:ext>
                </a:extLst>
              </a:tr>
              <a:tr h="22796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60-day mortality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5284145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Bridge to ASCT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 (60)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49216444"/>
                  </a:ext>
                </a:extLst>
              </a:tr>
            </a:tbl>
          </a:graphicData>
        </a:graphic>
      </p:graphicFrame>
      <p:graphicFrame>
        <p:nvGraphicFramePr>
          <p:cNvPr id="11" name="Group 3">
            <a:extLst>
              <a:ext uri="{FF2B5EF4-FFF2-40B4-BE49-F238E27FC236}">
                <a16:creationId xmlns:a16="http://schemas.microsoft.com/office/drawing/2014/main" id="{6D0EAFF2-9217-48C1-B3C0-B279F820EFAD}"/>
              </a:ext>
            </a:extLst>
          </p:cNvPr>
          <p:cNvGraphicFramePr>
            <a:graphicFrameLocks/>
          </p:cNvGraphicFramePr>
          <p:nvPr>
            <p:extLst>
              <p:ext uri="{D42A27DB-BD31-4B8C-83A1-F6EECF244321}">
                <p14:modId xmlns:p14="http://schemas.microsoft.com/office/powerpoint/2010/main" val="422685397"/>
              </p:ext>
            </p:extLst>
          </p:nvPr>
        </p:nvGraphicFramePr>
        <p:xfrm>
          <a:off x="7208441" y="1588730"/>
          <a:ext cx="3844925" cy="4694016"/>
        </p:xfrm>
        <a:graphic>
          <a:graphicData uri="http://schemas.openxmlformats.org/drawingml/2006/table">
            <a:tbl>
              <a:tblPr/>
              <a:tblGrid>
                <a:gridCol w="2489849">
                  <a:extLst>
                    <a:ext uri="{9D8B030D-6E8A-4147-A177-3AD203B41FA5}">
                      <a16:colId xmlns:a16="http://schemas.microsoft.com/office/drawing/2014/main" val="20000"/>
                    </a:ext>
                  </a:extLst>
                </a:gridCol>
                <a:gridCol w="1355076">
                  <a:extLst>
                    <a:ext uri="{9D8B030D-6E8A-4147-A177-3AD203B41FA5}">
                      <a16:colId xmlns:a16="http://schemas.microsoft.com/office/drawing/2014/main" val="20001"/>
                    </a:ext>
                  </a:extLst>
                </a:gridCol>
              </a:tblGrid>
              <a:tr h="41418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CRc Rate According to Subgroup, n/N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R/R Cohort</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453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gilteritinib</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Yes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12/16 (75)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 (85)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453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Prior HMA + venetoclax</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Yes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8/11 (72)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10/12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453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DNMT3A</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mutation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8/12 (66)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10/10 (100)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10616680"/>
                  </a:ext>
                </a:extLst>
              </a:tr>
              <a:tr h="2453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NPM1</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mutation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7/9 (77)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11/13 (84)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65160314"/>
                  </a:ext>
                </a:extLst>
              </a:tr>
              <a:tr h="24535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RAS/MAPK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mutation status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Positive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Negative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16/17 (94)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03428519"/>
                  </a:ext>
                </a:extLst>
              </a:tr>
            </a:tbl>
          </a:graphicData>
        </a:graphic>
      </p:graphicFrame>
      <p:sp>
        <p:nvSpPr>
          <p:cNvPr id="2" name="TextBox 1">
            <a:extLst>
              <a:ext uri="{FF2B5EF4-FFF2-40B4-BE49-F238E27FC236}">
                <a16:creationId xmlns:a16="http://schemas.microsoft.com/office/drawing/2014/main" id="{EAD739C5-1227-4A59-9715-13D9FF3D9B8E}"/>
              </a:ext>
            </a:extLst>
          </p:cNvPr>
          <p:cNvSpPr txBox="1"/>
          <p:nvPr/>
        </p:nvSpPr>
        <p:spPr bwMode="auto">
          <a:xfrm>
            <a:off x="609759" y="5415077"/>
            <a:ext cx="5498621"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Median OS: ND (n = 5): 14.5 mo; R/R (n = 23): 7.6 mo.</a:t>
            </a:r>
          </a:p>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Median follow-up, mo: ND, 16; R/R, 13.</a:t>
            </a:r>
          </a:p>
        </p:txBody>
      </p:sp>
    </p:spTree>
    <p:extLst>
      <p:ext uri="{BB962C8B-B14F-4D97-AF65-F5344CB8AC3E}">
        <p14:creationId xmlns:p14="http://schemas.microsoft.com/office/powerpoint/2010/main" val="33640589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Quizartinib/Venetoclax/Decitabine in </a:t>
            </a:r>
            <a:r>
              <a:rPr lang="en-US" i="1" dirty="0"/>
              <a:t>FLT3</a:t>
            </a:r>
            <a:r>
              <a:rPr lang="en-US" dirty="0"/>
              <a:t>-Mutated AML: Impact of </a:t>
            </a:r>
            <a:r>
              <a:rPr lang="en-US" i="1" dirty="0"/>
              <a:t>RAS/MAPK </a:t>
            </a:r>
            <a:r>
              <a:rPr lang="en-US" dirty="0"/>
              <a:t>Mutations on Efficacy</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Content Placeholder 8">
            <a:extLst>
              <a:ext uri="{FF2B5EF4-FFF2-40B4-BE49-F238E27FC236}">
                <a16:creationId xmlns:a16="http://schemas.microsoft.com/office/drawing/2014/main" id="{6E6DBEB3-F5AA-4FC9-88B5-67E4C9CE2890}"/>
              </a:ext>
            </a:extLst>
          </p:cNvPr>
          <p:cNvSpPr txBox="1">
            <a:spLocks/>
          </p:cNvSpPr>
          <p:nvPr/>
        </p:nvSpPr>
        <p:spPr>
          <a:xfrm>
            <a:off x="604675" y="1513047"/>
            <a:ext cx="10877529"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0" kern="0" dirty="0"/>
              <a:t>Among 6 patients with durable remission (CR &gt;6 mo and at last follow-up), none had baseline </a:t>
            </a:r>
            <a:r>
              <a:rPr lang="en-US" sz="2000" b="0" i="1" kern="0" dirty="0"/>
              <a:t>RAS/MAPK </a:t>
            </a:r>
            <a:r>
              <a:rPr lang="en-US" sz="2000" b="0" kern="0" dirty="0"/>
              <a:t>mutations</a:t>
            </a:r>
          </a:p>
          <a:p>
            <a:r>
              <a:rPr lang="en-US" sz="2000" b="0" kern="0" dirty="0"/>
              <a:t>Among 16 patients with relapsed disease (CR &lt;6 mo) or disease that did not respond to treatment:</a:t>
            </a:r>
          </a:p>
          <a:p>
            <a:pPr lvl="1"/>
            <a:r>
              <a:rPr lang="en-US" sz="1800" b="0" kern="0" dirty="0"/>
              <a:t>4/16 (25%) had baseline </a:t>
            </a:r>
            <a:r>
              <a:rPr lang="en-US" sz="1800" b="0" i="1" kern="0" dirty="0"/>
              <a:t>RAS/MAPK </a:t>
            </a:r>
            <a:r>
              <a:rPr lang="en-US" sz="1800" b="0" kern="0" dirty="0"/>
              <a:t>mutations</a:t>
            </a:r>
          </a:p>
          <a:p>
            <a:pPr lvl="2"/>
            <a:r>
              <a:rPr lang="en-US" sz="1600" b="0" kern="0" dirty="0"/>
              <a:t>3 had no response and 1 relapsed early (&lt;6 mo)</a:t>
            </a:r>
          </a:p>
          <a:p>
            <a:r>
              <a:rPr lang="en-US" sz="2000" b="0" kern="0" dirty="0"/>
              <a:t>Of 8 patients who responded, then relapsed with evaluable pre/post NGS data:</a:t>
            </a:r>
          </a:p>
          <a:p>
            <a:pPr lvl="1"/>
            <a:r>
              <a:rPr lang="en-US" sz="1800" b="0" kern="0" dirty="0"/>
              <a:t>3/8 (37%) relapsed with emerging </a:t>
            </a:r>
            <a:r>
              <a:rPr lang="en-US" sz="1800" b="0" i="1" kern="0" dirty="0"/>
              <a:t>RAS/MAPK </a:t>
            </a:r>
            <a:r>
              <a:rPr lang="en-US" sz="1800" b="0" kern="0" dirty="0"/>
              <a:t>mutations</a:t>
            </a:r>
          </a:p>
          <a:p>
            <a:pPr lvl="1"/>
            <a:r>
              <a:rPr lang="en-US" sz="1800" b="0" kern="0" dirty="0"/>
              <a:t>2/8 (25%) relapsed with emerging </a:t>
            </a:r>
            <a:r>
              <a:rPr lang="en-US" sz="1800" b="0" i="1" kern="0" dirty="0"/>
              <a:t>FLT3</a:t>
            </a:r>
            <a:r>
              <a:rPr lang="en-US" sz="1800" b="0" kern="0" dirty="0"/>
              <a:t> F691L mutation</a:t>
            </a:r>
          </a:p>
          <a:p>
            <a:pPr lvl="1"/>
            <a:r>
              <a:rPr lang="en-US" sz="1800" b="0" kern="0" dirty="0"/>
              <a:t>2/8 (25%) relapsed with negative </a:t>
            </a:r>
            <a:r>
              <a:rPr lang="en-US" sz="1800" b="0" i="1" kern="0" dirty="0"/>
              <a:t>FLT3-</a:t>
            </a:r>
            <a:r>
              <a:rPr lang="en-US" sz="1800" b="0" kern="0" dirty="0"/>
              <a:t>ITD</a:t>
            </a:r>
          </a:p>
          <a:p>
            <a:pPr lvl="1"/>
            <a:r>
              <a:rPr lang="en-US" sz="1800" b="0" kern="0" dirty="0"/>
              <a:t>No emergent </a:t>
            </a:r>
            <a:r>
              <a:rPr lang="en-US" sz="1800" b="0" i="1" kern="0" dirty="0"/>
              <a:t>FLT3</a:t>
            </a:r>
            <a:r>
              <a:rPr lang="en-US" sz="1800" b="0" kern="0" dirty="0"/>
              <a:t> D835 observed in any patients</a:t>
            </a:r>
          </a:p>
        </p:txBody>
      </p:sp>
      <p:sp>
        <p:nvSpPr>
          <p:cNvPr id="10" name="Text Box 15">
            <a:extLst>
              <a:ext uri="{FF2B5EF4-FFF2-40B4-BE49-F238E27FC236}">
                <a16:creationId xmlns:a16="http://schemas.microsoft.com/office/drawing/2014/main" id="{A10EEF2B-60AC-47A5-9B26-5F441E0FE304}"/>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Yilmaz. ASH 2021. Abstr 370.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8398033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Quizartinib/Venetoclax/Decitabine in </a:t>
            </a:r>
            <a:br>
              <a:rPr lang="en-US" dirty="0"/>
            </a:br>
            <a:r>
              <a:rPr lang="en-US" i="1" dirty="0"/>
              <a:t>FLT3</a:t>
            </a:r>
            <a:r>
              <a:rPr lang="en-US" dirty="0"/>
              <a:t>-Mutated AML: Adverse Events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Text Box 15">
            <a:extLst>
              <a:ext uri="{FF2B5EF4-FFF2-40B4-BE49-F238E27FC236}">
                <a16:creationId xmlns:a16="http://schemas.microsoft.com/office/drawing/2014/main" id="{752B92E2-DB4A-407D-B42B-F645828133C6}"/>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Yilmaz. ASH 2021. Abstr 370.</a:t>
            </a:r>
            <a:endParaRPr lang="en-US" altLang="en-US" sz="1200" b="0" dirty="0">
              <a:solidFill>
                <a:schemeClr val="bg2"/>
              </a:solidFill>
              <a:latin typeface="Calibri" panose="020F0502020204030204" pitchFamily="34" charset="0"/>
            </a:endParaRPr>
          </a:p>
        </p:txBody>
      </p:sp>
      <p:graphicFrame>
        <p:nvGraphicFramePr>
          <p:cNvPr id="10" name="Group 3">
            <a:extLst>
              <a:ext uri="{FF2B5EF4-FFF2-40B4-BE49-F238E27FC236}">
                <a16:creationId xmlns:a16="http://schemas.microsoft.com/office/drawing/2014/main" id="{2790F1D9-D8B3-458D-9346-420DA9624109}"/>
              </a:ext>
            </a:extLst>
          </p:cNvPr>
          <p:cNvGraphicFramePr>
            <a:graphicFrameLocks/>
          </p:cNvGraphicFramePr>
          <p:nvPr>
            <p:extLst>
              <p:ext uri="{D42A27DB-BD31-4B8C-83A1-F6EECF244321}">
                <p14:modId xmlns:p14="http://schemas.microsoft.com/office/powerpoint/2010/main" val="2331382715"/>
              </p:ext>
            </p:extLst>
          </p:nvPr>
        </p:nvGraphicFramePr>
        <p:xfrm>
          <a:off x="708263" y="1600200"/>
          <a:ext cx="3844925" cy="4785600"/>
        </p:xfrm>
        <a:graphic>
          <a:graphicData uri="http://schemas.openxmlformats.org/drawingml/2006/table">
            <a:tbl>
              <a:tblPr/>
              <a:tblGrid>
                <a:gridCol w="2489849">
                  <a:extLst>
                    <a:ext uri="{9D8B030D-6E8A-4147-A177-3AD203B41FA5}">
                      <a16:colId xmlns:a16="http://schemas.microsoft.com/office/drawing/2014/main" val="20000"/>
                    </a:ext>
                  </a:extLst>
                </a:gridCol>
                <a:gridCol w="1355076">
                  <a:extLst>
                    <a:ext uri="{9D8B030D-6E8A-4147-A177-3AD203B41FA5}">
                      <a16:colId xmlns:a16="http://schemas.microsoft.com/office/drawing/2014/main" val="20001"/>
                    </a:ext>
                  </a:extLst>
                </a:gridCol>
              </a:tblGrid>
              <a:tr h="3027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Nonhematologic TEAEs, </a:t>
                      </a:r>
                      <a:br>
                        <a:rPr kumimoji="0" lang="en-GB" sz="1400" b="1" i="0" u="none" strike="noStrike" cap="none" normalizeH="0" baseline="0" dirty="0">
                          <a:ln>
                            <a:noFill/>
                          </a:ln>
                          <a:solidFill>
                            <a:schemeClr val="tx1"/>
                          </a:solidFill>
                          <a:effectLst/>
                          <a:latin typeface="Calibri" panose="020F0502020204030204" pitchFamily="34" charset="0"/>
                        </a:rPr>
                      </a:br>
                      <a:r>
                        <a:rPr kumimoji="0" lang="en-GB" sz="1400" b="1" i="0" u="none" strike="noStrike" cap="none" normalizeH="0" baseline="0" dirty="0">
                          <a:ln>
                            <a:noFill/>
                          </a:ln>
                          <a:solidFill>
                            <a:schemeClr val="tx1"/>
                          </a:solidFill>
                          <a:effectLst/>
                          <a:latin typeface="Calibri" panose="020F0502020204030204" pitchFamily="34" charset="0"/>
                        </a:rPr>
                        <a:t>Any Grade, ≥25% 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Hypokalemia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Hypophosphatemia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Hypocalcemia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10616680"/>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Hyponatremia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65160314"/>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Elevated bilirubin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03428519"/>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68069441"/>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Dyspnea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42551956"/>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Hypoalbuminemia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866009007"/>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Elevated ALT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42067485"/>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7955958"/>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Elevated creatinine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59150295"/>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Cough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25174494"/>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972991148"/>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Elevated AST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07930998"/>
                  </a:ext>
                </a:extLst>
              </a:tr>
            </a:tbl>
          </a:graphicData>
        </a:graphic>
      </p:graphicFrame>
      <p:graphicFrame>
        <p:nvGraphicFramePr>
          <p:cNvPr id="11" name="Group 3">
            <a:extLst>
              <a:ext uri="{FF2B5EF4-FFF2-40B4-BE49-F238E27FC236}">
                <a16:creationId xmlns:a16="http://schemas.microsoft.com/office/drawing/2014/main" id="{643D4655-4E2A-4C9E-88E5-74EA02330B5E}"/>
              </a:ext>
            </a:extLst>
          </p:cNvPr>
          <p:cNvGraphicFramePr>
            <a:graphicFrameLocks/>
          </p:cNvGraphicFramePr>
          <p:nvPr>
            <p:extLst>
              <p:ext uri="{D42A27DB-BD31-4B8C-83A1-F6EECF244321}">
                <p14:modId xmlns:p14="http://schemas.microsoft.com/office/powerpoint/2010/main" val="3147759805"/>
              </p:ext>
            </p:extLst>
          </p:nvPr>
        </p:nvGraphicFramePr>
        <p:xfrm>
          <a:off x="4725900" y="1600200"/>
          <a:ext cx="3844925" cy="2042256"/>
        </p:xfrm>
        <a:graphic>
          <a:graphicData uri="http://schemas.openxmlformats.org/drawingml/2006/table">
            <a:tbl>
              <a:tblPr/>
              <a:tblGrid>
                <a:gridCol w="2489849">
                  <a:extLst>
                    <a:ext uri="{9D8B030D-6E8A-4147-A177-3AD203B41FA5}">
                      <a16:colId xmlns:a16="http://schemas.microsoft.com/office/drawing/2014/main" val="20000"/>
                    </a:ext>
                  </a:extLst>
                </a:gridCol>
                <a:gridCol w="1355076">
                  <a:extLst>
                    <a:ext uri="{9D8B030D-6E8A-4147-A177-3AD203B41FA5}">
                      <a16:colId xmlns:a16="http://schemas.microsoft.com/office/drawing/2014/main" val="20001"/>
                    </a:ext>
                  </a:extLst>
                </a:gridCol>
              </a:tblGrid>
              <a:tr h="3027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Nonhematologic TEAEs of </a:t>
                      </a:r>
                      <a:br>
                        <a:rPr kumimoji="0" lang="en-GB" sz="1400" b="1" i="0" u="none" strike="noStrike" cap="none" normalizeH="0" baseline="0" dirty="0">
                          <a:ln>
                            <a:noFill/>
                          </a:ln>
                          <a:solidFill>
                            <a:schemeClr val="tx1"/>
                          </a:solidFill>
                          <a:effectLst/>
                          <a:latin typeface="Calibri" panose="020F0502020204030204" pitchFamily="34" charset="0"/>
                        </a:rPr>
                      </a:br>
                      <a:r>
                        <a:rPr kumimoji="0" lang="en-GB" sz="1400" b="1" i="0" u="none" strike="noStrike" cap="none" normalizeH="0" baseline="0" dirty="0">
                          <a:ln>
                            <a:noFill/>
                          </a:ln>
                          <a:solidFill>
                            <a:schemeClr val="tx1"/>
                          </a:solidFill>
                          <a:effectLst/>
                          <a:latin typeface="Calibri" panose="020F0502020204030204" pitchFamily="34" charset="0"/>
                        </a:rPr>
                        <a:t>Any Grade in ≥25% (cont’d)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Loss of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Hypomagnesemia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Hypermagnesemia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10616680"/>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Headache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65160314"/>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03428519"/>
                  </a:ext>
                </a:extLst>
              </a:tr>
            </a:tbl>
          </a:graphicData>
        </a:graphic>
      </p:graphicFrame>
      <p:graphicFrame>
        <p:nvGraphicFramePr>
          <p:cNvPr id="12" name="Group 3">
            <a:extLst>
              <a:ext uri="{FF2B5EF4-FFF2-40B4-BE49-F238E27FC236}">
                <a16:creationId xmlns:a16="http://schemas.microsoft.com/office/drawing/2014/main" id="{DFE208C7-E4E9-4CE7-A4A2-0E2580EE3BD7}"/>
              </a:ext>
            </a:extLst>
          </p:cNvPr>
          <p:cNvGraphicFramePr>
            <a:graphicFrameLocks/>
          </p:cNvGraphicFramePr>
          <p:nvPr>
            <p:extLst>
              <p:ext uri="{D42A27DB-BD31-4B8C-83A1-F6EECF244321}">
                <p14:modId xmlns:p14="http://schemas.microsoft.com/office/powerpoint/2010/main" val="2049894262"/>
              </p:ext>
            </p:extLst>
          </p:nvPr>
        </p:nvGraphicFramePr>
        <p:xfrm>
          <a:off x="4725900" y="3733912"/>
          <a:ext cx="3844925" cy="2651888"/>
        </p:xfrm>
        <a:graphic>
          <a:graphicData uri="http://schemas.openxmlformats.org/drawingml/2006/table">
            <a:tbl>
              <a:tblPr/>
              <a:tblGrid>
                <a:gridCol w="2489849">
                  <a:extLst>
                    <a:ext uri="{9D8B030D-6E8A-4147-A177-3AD203B41FA5}">
                      <a16:colId xmlns:a16="http://schemas.microsoft.com/office/drawing/2014/main" val="20000"/>
                    </a:ext>
                  </a:extLst>
                </a:gridCol>
                <a:gridCol w="1355076">
                  <a:extLst>
                    <a:ext uri="{9D8B030D-6E8A-4147-A177-3AD203B41FA5}">
                      <a16:colId xmlns:a16="http://schemas.microsoft.com/office/drawing/2014/main" val="20001"/>
                    </a:ext>
                  </a:extLst>
                </a:gridCol>
              </a:tblGrid>
              <a:tr h="30275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Nonhematologic TEAEs of Grade ≥3 in ≥ 5% Patients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Pneumonia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Infections, other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Febrile 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10616680"/>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Sepsis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65160314"/>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Leukocytosis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603428519"/>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Syncope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082556322"/>
                  </a:ext>
                </a:extLst>
              </a:tr>
              <a:tr h="17809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Hypermagnesemia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97752517"/>
                  </a:ext>
                </a:extLst>
              </a:tr>
            </a:tbl>
          </a:graphicData>
        </a:graphic>
      </p:graphicFrame>
      <p:sp>
        <p:nvSpPr>
          <p:cNvPr id="13" name="Content Placeholder 8">
            <a:extLst>
              <a:ext uri="{FF2B5EF4-FFF2-40B4-BE49-F238E27FC236}">
                <a16:creationId xmlns:a16="http://schemas.microsoft.com/office/drawing/2014/main" id="{3417D515-B340-443C-8C27-B4F20002E5BD}"/>
              </a:ext>
            </a:extLst>
          </p:cNvPr>
          <p:cNvSpPr txBox="1">
            <a:spLocks/>
          </p:cNvSpPr>
          <p:nvPr/>
        </p:nvSpPr>
        <p:spPr>
          <a:xfrm>
            <a:off x="8693625" y="1513047"/>
            <a:ext cx="2788579" cy="4650686"/>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000" b="0" kern="0" dirty="0"/>
              <a:t>QTcF prolongation (grade 1) occurred in 3 (9%) patients</a:t>
            </a:r>
          </a:p>
          <a:p>
            <a:pPr lvl="1"/>
            <a:r>
              <a:rPr lang="en-US" sz="1800" b="0" kern="0" dirty="0"/>
              <a:t>No events grade ≥2</a:t>
            </a:r>
          </a:p>
          <a:p>
            <a:r>
              <a:rPr lang="en-US" sz="2000" b="0" kern="0" dirty="0"/>
              <a:t>Delayed ANC recovery mitigated </a:t>
            </a:r>
            <a:br>
              <a:rPr lang="en-US" sz="2000" b="0" kern="0" dirty="0"/>
            </a:br>
            <a:r>
              <a:rPr lang="en-US" sz="2000" b="0" kern="0" dirty="0"/>
              <a:t>by interrupting quizartinib on Day 28 in patients without spontaneous count recovery</a:t>
            </a:r>
          </a:p>
        </p:txBody>
      </p:sp>
    </p:spTree>
    <p:extLst>
      <p:ext uri="{BB962C8B-B14F-4D97-AF65-F5344CB8AC3E}">
        <p14:creationId xmlns:p14="http://schemas.microsoft.com/office/powerpoint/2010/main" val="23424327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527373B9-98BD-4387-B5B0-72E434C4E412}"/>
              </a:ext>
            </a:extLst>
          </p:cNvPr>
          <p:cNvSpPr>
            <a:spLocks noGrp="1" noChangeArrowheads="1"/>
          </p:cNvSpPr>
          <p:nvPr>
            <p:ph type="title"/>
          </p:nvPr>
        </p:nvSpPr>
        <p:spPr/>
        <p:txBody>
          <a:bodyPr/>
          <a:lstStyle/>
          <a:p>
            <a:pPr eaLnBrk="1" hangingPunct="1"/>
            <a:r>
              <a:rPr lang="en-US" dirty="0"/>
              <a:t>Quizartinib/Venetoclax/Decitabine in </a:t>
            </a:r>
            <a:br>
              <a:rPr lang="en-US" dirty="0"/>
            </a:br>
            <a:r>
              <a:rPr lang="en-US" i="1" dirty="0"/>
              <a:t>FLT3</a:t>
            </a:r>
            <a:r>
              <a:rPr lang="en-US" dirty="0"/>
              <a:t>-Mutated AML: Investigators’ Conclusions</a:t>
            </a:r>
            <a:endParaRPr lang="en-US" altLang="en-US" dirty="0"/>
          </a:p>
        </p:txBody>
      </p:sp>
      <p:grpSp>
        <p:nvGrpSpPr>
          <p:cNvPr id="7" name="Group 6">
            <a:extLst>
              <a:ext uri="{FF2B5EF4-FFF2-40B4-BE49-F238E27FC236}">
                <a16:creationId xmlns:a16="http://schemas.microsoft.com/office/drawing/2014/main" id="{F6CAF37B-9387-4567-A397-62B4EC81988A}"/>
              </a:ext>
            </a:extLst>
          </p:cNvPr>
          <p:cNvGrpSpPr/>
          <p:nvPr/>
        </p:nvGrpSpPr>
        <p:grpSpPr>
          <a:xfrm>
            <a:off x="9392911" y="6207927"/>
            <a:ext cx="2488502" cy="454909"/>
            <a:chOff x="9392911" y="6207927"/>
            <a:chExt cx="2488502" cy="454909"/>
          </a:xfrm>
        </p:grpSpPr>
        <p:pic>
          <p:nvPicPr>
            <p:cNvPr id="8" name="Picture 7" descr="A picture containing text, ax, wheel&#10;&#10;Description automatically generated">
              <a:extLst>
                <a:ext uri="{FF2B5EF4-FFF2-40B4-BE49-F238E27FC236}">
                  <a16:creationId xmlns:a16="http://schemas.microsoft.com/office/drawing/2014/main" id="{11018751-353A-48B6-9FCA-604442300C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9" name="Rectangle 8">
              <a:extLst>
                <a:ext uri="{FF2B5EF4-FFF2-40B4-BE49-F238E27FC236}">
                  <a16:creationId xmlns:a16="http://schemas.microsoft.com/office/drawing/2014/main" id="{7745ED2D-7F27-4CAA-ACDB-67D1B572363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Slide credit: </a:t>
              </a:r>
              <a:r>
                <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hlinkClick r:id="rId4"/>
                </a:rPr>
                <a:t>clinicaloptions.com</a:t>
              </a:r>
              <a:endParaRPr kumimoji="0" lang="en-US" altLang="en-US" sz="14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pSp>
      <p:sp>
        <p:nvSpPr>
          <p:cNvPr id="6" name="Content Placeholder 2">
            <a:extLst>
              <a:ext uri="{FF2B5EF4-FFF2-40B4-BE49-F238E27FC236}">
                <a16:creationId xmlns:a16="http://schemas.microsoft.com/office/drawing/2014/main" id="{420C6B43-F040-49AC-AE9F-780EA244211B}"/>
              </a:ext>
            </a:extLst>
          </p:cNvPr>
          <p:cNvSpPr txBox="1">
            <a:spLocks/>
          </p:cNvSpPr>
          <p:nvPr/>
        </p:nvSpPr>
        <p:spPr>
          <a:xfrm>
            <a:off x="604675" y="1513047"/>
            <a:ext cx="10877529" cy="4650686"/>
          </a:xfrm>
          <a:prstGeom prst="rect">
            <a:avLst/>
          </a:prstGeom>
        </p:spPr>
        <p:txBody>
          <a:bodyPr>
            <a:normAutofit lnSpcReduction="10000"/>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sz="2400" b="0" kern="0" dirty="0"/>
              <a:t>Quizartinib 30 mg/day established as RP2D in combination with venetoclax and decitabine</a:t>
            </a:r>
          </a:p>
          <a:p>
            <a:r>
              <a:rPr lang="en-US" sz="2400" b="0" kern="0" dirty="0"/>
              <a:t>Quizartinib + venetoclax + decitabine triplet therapy active in heavily pretreated and prior FLT3 inhibitor–exposed patients with R/R </a:t>
            </a:r>
            <a:r>
              <a:rPr lang="en-US" sz="2400" b="0" i="1" kern="0" dirty="0"/>
              <a:t>FLT3</a:t>
            </a:r>
            <a:r>
              <a:rPr lang="en-US" sz="2400" b="0" kern="0" dirty="0"/>
              <a:t>-mutated AML</a:t>
            </a:r>
          </a:p>
          <a:p>
            <a:pPr lvl="1"/>
            <a:r>
              <a:rPr lang="en-US" sz="2200" b="0" kern="0" dirty="0"/>
              <a:t>CRc rate of 78%</a:t>
            </a:r>
          </a:p>
          <a:p>
            <a:pPr lvl="1"/>
            <a:r>
              <a:rPr lang="en-US" sz="2200" b="0" kern="0" dirty="0"/>
              <a:t>Median OS of 7.6 mo</a:t>
            </a:r>
          </a:p>
          <a:p>
            <a:pPr marL="342900" lvl="1" indent="-342900">
              <a:lnSpc>
                <a:spcPct val="100000"/>
              </a:lnSpc>
              <a:buFont typeface="Wingdings" panose="05000000000000000000" pitchFamily="2" charset="2"/>
              <a:buChar char="§"/>
            </a:pPr>
            <a:r>
              <a:rPr lang="en-US" sz="2400" b="0" i="1" kern="0" dirty="0">
                <a:cs typeface="+mn-cs"/>
              </a:rPr>
              <a:t>RAS/MAPK </a:t>
            </a:r>
            <a:r>
              <a:rPr lang="en-US" sz="2400" b="0" kern="0" dirty="0">
                <a:cs typeface="+mn-cs"/>
              </a:rPr>
              <a:t>and </a:t>
            </a:r>
            <a:r>
              <a:rPr lang="en-US" sz="2400" b="0" i="1" kern="0" dirty="0">
                <a:cs typeface="+mn-cs"/>
              </a:rPr>
              <a:t>FLT3</a:t>
            </a:r>
            <a:r>
              <a:rPr lang="en-US" sz="2400" b="0" kern="0" dirty="0">
                <a:cs typeface="+mn-cs"/>
              </a:rPr>
              <a:t> F691L mutations found to be associated with resistance</a:t>
            </a:r>
          </a:p>
          <a:p>
            <a:r>
              <a:rPr lang="en-US" sz="2400" b="0" kern="0" dirty="0"/>
              <a:t>No major safety signals; no grade ≥2 QTcF prolongation</a:t>
            </a:r>
          </a:p>
          <a:p>
            <a:r>
              <a:rPr lang="en-US" sz="2400" b="0" kern="0" dirty="0"/>
              <a:t>Delayed ANC recovery can be mitigated with treatment interruption</a:t>
            </a:r>
          </a:p>
          <a:p>
            <a:r>
              <a:rPr lang="en-US" sz="2400" b="0" kern="0" dirty="0"/>
              <a:t>Recruitment of patients with R/R and ND </a:t>
            </a:r>
            <a:r>
              <a:rPr lang="en-US" sz="2400" b="0" i="1" kern="0" dirty="0"/>
              <a:t>FLT3</a:t>
            </a:r>
            <a:r>
              <a:rPr lang="en-US" sz="2400" b="0" kern="0" dirty="0"/>
              <a:t>-mutated AML ongoing</a:t>
            </a:r>
          </a:p>
        </p:txBody>
      </p:sp>
      <p:sp>
        <p:nvSpPr>
          <p:cNvPr id="10" name="Text Box 15">
            <a:extLst>
              <a:ext uri="{FF2B5EF4-FFF2-40B4-BE49-F238E27FC236}">
                <a16:creationId xmlns:a16="http://schemas.microsoft.com/office/drawing/2014/main" id="{ED8BF40C-241B-409E-A6F3-977E8BCD7CE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Yilmaz. ASH 2021. Abstr 370.</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5176569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rPr>
              <a:t>oncology</a:t>
            </a: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6A85D989C0DEC40973F0C2449CE622B" ma:contentTypeVersion="1" ma:contentTypeDescription="Create a new document." ma:contentTypeScope="" ma:versionID="f49212670e204e3a95a4cbb58bac8b27">
  <xsd:schema xmlns:xsd="http://www.w3.org/2001/XMLSchema" xmlns:xs="http://www.w3.org/2001/XMLSchema" xmlns:p="http://schemas.microsoft.com/office/2006/metadata/properties" xmlns:ns2="d54cbe69-32bd-412a-b004-9152f949605e" xmlns:ns3="eca9c9b2-11be-439f-a6e2-24cb882bc448" targetNamespace="http://schemas.microsoft.com/office/2006/metadata/properties" ma:root="true" ma:fieldsID="eebef6257816e25d06b5b060b33c8a0a" ns2:_="" ns3:_="">
    <xsd:import namespace="d54cbe69-32bd-412a-b004-9152f949605e"/>
    <xsd:import namespace="eca9c9b2-11be-439f-a6e2-24cb882bc448"/>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eca9c9b2-11be-439f-a6e2-24cb882bc448"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56M7VY3CDVN5-525334134-2</_dlc_DocId>
    <_dlc_DocIdUrl xmlns="d54cbe69-32bd-412a-b004-9152f949605e">
      <Url>https://intranet.clinicaloptions.com/mews/oncology/ONC_2021_ASH_CF_(PRP4549)/LEUK_370_Yilmaz/_layouts/15/DocIdRedir.aspx?ID=56M7VY3CDVN5-525334134-2</Url>
      <Description>56M7VY3CDVN5-525334134-2</Description>
    </_dlc_DocIdUrl>
    <Document_x0020_Category xmlns="eca9c9b2-11be-439f-a6e2-24cb882bc448">Conference Capsule Slides</Document_x0020_Category>
  </documentManagement>
</p: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D705161D-DF32-410B-AB61-96A42502A7C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eca9c9b2-11be-439f-a6e2-24cb882bc4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http://schemas.microsoft.com/office/2006/documentManagement/types"/>
    <ds:schemaRef ds:uri="http://purl.org/dc/terms/"/>
    <ds:schemaRef ds:uri="http://schemas.openxmlformats.org/package/2006/metadata/core-properties"/>
    <ds:schemaRef ds:uri="http://purl.org/dc/dcmitype/"/>
    <ds:schemaRef ds:uri="eca9c9b2-11be-439f-a6e2-24cb882bc448"/>
    <ds:schemaRef ds:uri="http://purl.org/dc/elements/1.1/"/>
    <ds:schemaRef ds:uri="http://schemas.microsoft.com/office/2006/metadata/properties"/>
    <ds:schemaRef ds:uri="d54cbe69-32bd-412a-b004-9152f949605e"/>
    <ds:schemaRef ds:uri="http://schemas.microsoft.com/office/infopath/2007/PartnerControls"/>
    <ds:schemaRef ds:uri="http://www.w3.org/XML/1998/namespace"/>
  </ds:schemaRefs>
</ds:datastoreItem>
</file>

<file path=customXml/itemProps5.xml><?xml version="1.0" encoding="utf-8"?>
<ds:datastoreItem xmlns:ds="http://schemas.openxmlformats.org/officeDocument/2006/customXml" ds:itemID="{CB552622-AD77-4F98-B4C8-1F642D7FA076}">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6227</TotalTime>
  <Words>2310</Words>
  <Application>Microsoft Office PowerPoint</Application>
  <PresentationFormat>Widescreen</PresentationFormat>
  <Paragraphs>347</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4_2017_HTAA_Diabetes</vt:lpstr>
      <vt:lpstr>Evaluation of Quizartinib With Venetoclax and Decitabine Therapy in Patients With Newly Diagnosed or R/R FLT3-Mutated AML</vt:lpstr>
      <vt:lpstr>About These Slides</vt:lpstr>
      <vt:lpstr>Quizartinib/Venetoclax/Decitabine in  FLT3-Mutated AML: Background</vt:lpstr>
      <vt:lpstr>Quizartinib/Venetoclax/Decitabine in  FLT3-Mutated AML: Study Design</vt:lpstr>
      <vt:lpstr>Quizartinib/Venetoclax/Decitabine in  FLT3-Mutated AML: Baseline Characteristics</vt:lpstr>
      <vt:lpstr>Quizartinib/Venetoclax/Decitabine in  FLT3-Mutated AML: Phase I Results</vt:lpstr>
      <vt:lpstr>Quizartinib/Venetoclax/Decitabine in  FLT3-Mutated AML: Efficacy</vt:lpstr>
      <vt:lpstr>Quizartinib/Venetoclax/Decitabine in FLT3-Mutated AML: Impact of RAS/MAPK Mutations on Efficacy</vt:lpstr>
      <vt:lpstr>Quizartinib/Venetoclax/Decitabine in  FLT3-Mutated AML: Adverse Events</vt:lpstr>
      <vt:lpstr>Quizartinib/Venetoclax/Decitabine in  FLT3-Mutated AML: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Evaluation of Quizartinib With Venetoclax and Decitabine Therapy in Patients With Newly Diagnosed or R/R FLT3-Mutated AML</dc:title>
  <dc:creator>Preferred User</dc:creator>
  <cp:lastModifiedBy>Sue West</cp:lastModifiedBy>
  <cp:revision>597</cp:revision>
  <cp:lastPrinted>2016-09-26T20:21:49Z</cp:lastPrinted>
  <dcterms:created xsi:type="dcterms:W3CDTF">2005-05-27T15:08:01Z</dcterms:created>
  <dcterms:modified xsi:type="dcterms:W3CDTF">2021-12-14T20:19:04Z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d80d70d7-dacc-4d9b-b298-611350fe0558</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0x01010046A85D989C0DEC40973F0C2449CE622B</vt:lpwstr>
  </property>
</Properties>
</file>