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tags/tag3.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4.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4654" r:id="rId6"/>
  </p:sldMasterIdLst>
  <p:notesMasterIdLst>
    <p:notesMasterId r:id="rId48"/>
  </p:notesMasterIdLst>
  <p:handoutMasterIdLst>
    <p:handoutMasterId r:id="rId49"/>
  </p:handoutMasterIdLst>
  <p:sldIdLst>
    <p:sldId id="322" r:id="rId7"/>
    <p:sldId id="2145706425" r:id="rId8"/>
    <p:sldId id="2145706398" r:id="rId9"/>
    <p:sldId id="2145706359" r:id="rId10"/>
    <p:sldId id="309" r:id="rId11"/>
    <p:sldId id="2145706426" r:id="rId12"/>
    <p:sldId id="2145706427" r:id="rId13"/>
    <p:sldId id="2145706428" r:id="rId14"/>
    <p:sldId id="310" r:id="rId15"/>
    <p:sldId id="311" r:id="rId16"/>
    <p:sldId id="2145706409" r:id="rId17"/>
    <p:sldId id="2145706417" r:id="rId18"/>
    <p:sldId id="329" r:id="rId19"/>
    <p:sldId id="2145706419" r:id="rId20"/>
    <p:sldId id="2145706395" r:id="rId21"/>
    <p:sldId id="2145706420" r:id="rId22"/>
    <p:sldId id="2145706421" r:id="rId23"/>
    <p:sldId id="264" r:id="rId24"/>
    <p:sldId id="315" r:id="rId25"/>
    <p:sldId id="732" r:id="rId26"/>
    <p:sldId id="734" r:id="rId27"/>
    <p:sldId id="427" r:id="rId28"/>
    <p:sldId id="2145706422" r:id="rId29"/>
    <p:sldId id="655" r:id="rId30"/>
    <p:sldId id="277" r:id="rId31"/>
    <p:sldId id="720" r:id="rId32"/>
    <p:sldId id="733" r:id="rId33"/>
    <p:sldId id="2145706369" r:id="rId34"/>
    <p:sldId id="736" r:id="rId35"/>
    <p:sldId id="6682" r:id="rId36"/>
    <p:sldId id="738" r:id="rId37"/>
    <p:sldId id="2145706370" r:id="rId38"/>
    <p:sldId id="725" r:id="rId39"/>
    <p:sldId id="721" r:id="rId40"/>
    <p:sldId id="2145706423" r:id="rId41"/>
    <p:sldId id="2145706424" r:id="rId42"/>
    <p:sldId id="2145706411" r:id="rId43"/>
    <p:sldId id="2145706412" r:id="rId44"/>
    <p:sldId id="2145706374" r:id="rId45"/>
    <p:sldId id="2145706406" r:id="rId46"/>
    <p:sldId id="318" r:id="rId47"/>
  </p:sldIdLst>
  <p:sldSz cx="12192000" cy="6858000"/>
  <p:notesSz cx="7315200" cy="9601200"/>
  <p:embeddedFontLst>
    <p:embeddedFont>
      <p:font typeface="Calibri" panose="020F0502020204030204" pitchFamily="34" charset="0"/>
      <p:regular r:id="rId50"/>
      <p:bold r:id="rId51"/>
      <p:italic r:id="rId52"/>
      <p:boldItalic r:id="rId53"/>
    </p:embeddedFont>
    <p:embeddedFont>
      <p:font typeface="Corbel" panose="020B0503020204020204" pitchFamily="34" charset="0"/>
      <p:regular r:id="rId54"/>
      <p:bold r:id="rId55"/>
      <p:italic r:id="rId56"/>
      <p:boldItalic r:id="rId57"/>
    </p:embeddedFont>
    <p:embeddedFont>
      <p:font typeface="Roboto" panose="02000000000000000000" pitchFamily="2" charset="0"/>
      <p:regular r:id="rId58"/>
      <p:bold r:id="rId59"/>
      <p:italic r:id="rId60"/>
      <p:boldItalic r:id="rId61"/>
    </p:embeddedFont>
    <p:embeddedFont>
      <p:font typeface="Times" panose="02020603050405020304" pitchFamily="18" charset="0"/>
      <p:regular r:id="rId62"/>
      <p:bold r:id="rId63"/>
      <p:italic r:id="rId64"/>
      <p:boldItalic r:id="rId65"/>
    </p:embeddedFont>
    <p:embeddedFont>
      <p:font typeface="Trebuchet MS" panose="020B0603020202020204" pitchFamily="34" charset="0"/>
      <p:regular r:id="rId66"/>
      <p:bold r:id="rId67"/>
      <p:italic r:id="rId68"/>
      <p:boldItalic r:id="rId69"/>
    </p:embeddedFont>
    <p:embeddedFont>
      <p:font typeface="Wingdings 2" panose="05020102010507070707" pitchFamily="18" charset="2"/>
      <p:regular r:id="rId70"/>
    </p:embeddedFont>
  </p:embeddedFontLst>
  <p:custDataLst>
    <p:tags r:id="rId7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01E41E-6C76-D344-5A65-F3B00557F242}" name="Andrea Boecler" initials="AB" userId="S::aboecler@clinicaloptions.com::28e82037-1239-4052-943b-ae184e0bc2af" providerId="AD"/>
  <p188:author id="{64B07C39-1D90-5FAD-6D40-8892F55FDE24}" name="Jennifer Eimers" initials="JE" userId="S::jeimers@clinicaloptions.com::e496f3f7-6a48-4339-9b0c-9f426a43f948" providerId="AD"/>
  <p188:author id="{5C17F350-1D8E-4AA3-660A-26C8FF2F448D}" name="clinicaloptions\ggiacona" initials="c" userId="clinicaloptions\ggiacona" providerId="None"/>
  <p188:author id="{EAEA55AC-0FCD-2E68-54C8-C9CF273C1120}" name="Nada Ahmad Hindiyeh" initials="NAH" userId="S::nhindiye@stanford.edu::b354336b-39e5-4232-99a9-d028fad81dc9" providerId="AD"/>
  <p188:author id="{E2A31EC0-6D54-F065-D702-02FAB7E40E03}" name="Gabrielle Giacona" initials="GG" userId="S::ggiacona@practicingclinicians.com::dfa01185-3410-4ca2-99bc-c441a920a97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clinicaloptions\ggiacona" initials="c" lastIdx="17" clrIdx="14">
    <p:extLst>
      <p:ext uri="{19B8F6BF-5375-455C-9EA6-DF929625EA0E}">
        <p15:presenceInfo xmlns:p15="http://schemas.microsoft.com/office/powerpoint/2012/main" userId="clinicaloptions\ggiacona" providerId="None"/>
      </p:ext>
    </p:extLst>
  </p:cmAuthor>
  <p:cmAuthor id="16" name="Gabrielle Giacona" initials="GG" lastIdx="9" clrIdx="15">
    <p:extLst>
      <p:ext uri="{19B8F6BF-5375-455C-9EA6-DF929625EA0E}">
        <p15:presenceInfo xmlns:p15="http://schemas.microsoft.com/office/powerpoint/2012/main" userId="S::ggiacona@practicingclinicians.com::dfa01185-3410-4ca2-99bc-c441a920a977" providerId="AD"/>
      </p:ext>
    </p:extLst>
  </p:cmAuthor>
  <p:cmAuthor id="17" name="Raquel Gaerlan" initials="RG" lastIdx="7" clrIdx="16">
    <p:extLst>
      <p:ext uri="{19B8F6BF-5375-455C-9EA6-DF929625EA0E}">
        <p15:presenceInfo xmlns:p15="http://schemas.microsoft.com/office/powerpoint/2012/main" userId="S::rgaerlan@clinicaloptions.com::4dd6a770-5814-4bd8-9135-6be69eac3e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BC0"/>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2E9E77-65EA-47D9-8E94-E7224486014A}" v="1" dt="2022-09-27T16:25:37.13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84187" autoAdjust="0"/>
  </p:normalViewPr>
  <p:slideViewPr>
    <p:cSldViewPr snapToGrid="0" showGuides="1">
      <p:cViewPr varScale="1">
        <p:scale>
          <a:sx n="72" d="100"/>
          <a:sy n="72" d="100"/>
        </p:scale>
        <p:origin x="1128" y="62"/>
      </p:cViewPr>
      <p:guideLst>
        <p:guide orient="horz" pos="4128"/>
        <p:guide orient="horz" pos="1008"/>
        <p:guide orient="horz" pos="4032"/>
        <p:guide orient="horz" pos="151"/>
        <p:guide orient="horz" pos="264"/>
        <p:guide orient="horz" pos="3912"/>
        <p:guide orient="horz"/>
        <p:guide pos="329"/>
        <p:guide pos="7392"/>
        <p:guide pos="3864"/>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14.fntdata"/><Relationship Id="rId68" Type="http://schemas.openxmlformats.org/officeDocument/2006/relationships/font" Target="fonts/font19.fntdata"/><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font" Target="fonts/font17.fntdata"/><Relationship Id="rId74" Type="http://schemas.openxmlformats.org/officeDocument/2006/relationships/viewProps" Target="viewProps.xml"/><Relationship Id="rId5" Type="http://schemas.openxmlformats.org/officeDocument/2006/relationships/customXml" Target="../customXml/item5.xml"/><Relationship Id="rId61" Type="http://schemas.openxmlformats.org/officeDocument/2006/relationships/font" Target="fonts/font12.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56" Type="http://schemas.openxmlformats.org/officeDocument/2006/relationships/font" Target="fonts/font7.fntdata"/><Relationship Id="rId64" Type="http://schemas.openxmlformats.org/officeDocument/2006/relationships/font" Target="fonts/font15.fntdata"/><Relationship Id="rId69" Type="http://schemas.openxmlformats.org/officeDocument/2006/relationships/font" Target="fonts/font20.fntdata"/><Relationship Id="rId77"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font" Target="fonts/font2.fntdata"/><Relationship Id="rId72"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10.fntdata"/><Relationship Id="rId67" Type="http://schemas.openxmlformats.org/officeDocument/2006/relationships/font" Target="fonts/font18.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5.fntdata"/><Relationship Id="rId62" Type="http://schemas.openxmlformats.org/officeDocument/2006/relationships/font" Target="fonts/font13.fntdata"/><Relationship Id="rId70" Type="http://schemas.openxmlformats.org/officeDocument/2006/relationships/font" Target="fonts/font21.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handoutMaster" Target="handoutMasters/handoutMaster1.xml"/><Relationship Id="rId57" Type="http://schemas.openxmlformats.org/officeDocument/2006/relationships/font" Target="fonts/font8.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font" Target="fonts/font16.fntdata"/><Relationship Id="rId73" Type="http://schemas.openxmlformats.org/officeDocument/2006/relationships/presProps" Target="presProps.xml"/><Relationship Id="rId78"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font" Target="fonts/font1.fntdata"/><Relationship Id="rId55" Type="http://schemas.openxmlformats.org/officeDocument/2006/relationships/font" Target="fonts/font6.fntdata"/><Relationship Id="rId76"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tags" Target="tags/tag1.xml"/><Relationship Id="rId2" Type="http://schemas.openxmlformats.org/officeDocument/2006/relationships/customXml" Target="../customXml/item2.xml"/><Relationship Id="rId29" Type="http://schemas.openxmlformats.org/officeDocument/2006/relationships/slide" Target="slides/slide23.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US" sz="1600" b="1" dirty="0"/>
              <a:t>Global Prevalence of Chronic Migraine by Age and Gender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manualLayout>
          <c:layoutTarget val="inner"/>
          <c:xMode val="edge"/>
          <c:yMode val="edge"/>
          <c:x val="0.11216920821509134"/>
          <c:y val="0.13389237083199382"/>
          <c:w val="0.86544307172980639"/>
          <c:h val="0.69860836145768368"/>
        </c:manualLayout>
      </c:layout>
      <c:barChart>
        <c:barDir val="col"/>
        <c:grouping val="clustered"/>
        <c:varyColors val="0"/>
        <c:ser>
          <c:idx val="0"/>
          <c:order val="0"/>
          <c:tx>
            <c:strRef>
              <c:f>Sheet1!$B$1</c:f>
              <c:strCache>
                <c:ptCount val="1"/>
                <c:pt idx="0">
                  <c:v>Men</c:v>
                </c:pt>
              </c:strCache>
            </c:strRef>
          </c:tx>
          <c:spPr>
            <a:solidFill>
              <a:schemeClr val="accent1"/>
            </a:solidFill>
            <a:ln>
              <a:solidFill>
                <a:schemeClr val="bg1"/>
              </a:solidFill>
            </a:ln>
            <a:effectLst/>
          </c:spPr>
          <c:invertIfNegative val="0"/>
          <c:cat>
            <c:strRef>
              <c:f>Sheet1!$A$2:$A$6</c:f>
              <c:strCache>
                <c:ptCount val="5"/>
                <c:pt idx="0">
                  <c:v>0-9</c:v>
                </c:pt>
                <c:pt idx="1">
                  <c:v>10 - 19</c:v>
                </c:pt>
                <c:pt idx="2">
                  <c:v>20-64</c:v>
                </c:pt>
                <c:pt idx="3">
                  <c:v>65+</c:v>
                </c:pt>
                <c:pt idx="4">
                  <c:v>All ages</c:v>
                </c:pt>
              </c:strCache>
            </c:strRef>
          </c:cat>
          <c:val>
            <c:numRef>
              <c:f>Sheet1!$B$2:$B$6</c:f>
              <c:numCache>
                <c:formatCode>General</c:formatCode>
                <c:ptCount val="5"/>
                <c:pt idx="1">
                  <c:v>1.4</c:v>
                </c:pt>
                <c:pt idx="2">
                  <c:v>3.2</c:v>
                </c:pt>
                <c:pt idx="3">
                  <c:v>2.2000000000000002</c:v>
                </c:pt>
                <c:pt idx="4">
                  <c:v>2.9</c:v>
                </c:pt>
              </c:numCache>
            </c:numRef>
          </c:val>
          <c:extLst>
            <c:ext xmlns:c16="http://schemas.microsoft.com/office/drawing/2014/chart" uri="{C3380CC4-5D6E-409C-BE32-E72D297353CC}">
              <c16:uniqueId val="{00000000-2CF6-4D96-BBD1-E46A2A8133B3}"/>
            </c:ext>
          </c:extLst>
        </c:ser>
        <c:ser>
          <c:idx val="1"/>
          <c:order val="1"/>
          <c:tx>
            <c:strRef>
              <c:f>Sheet1!$C$1</c:f>
              <c:strCache>
                <c:ptCount val="1"/>
                <c:pt idx="0">
                  <c:v>Women</c:v>
                </c:pt>
              </c:strCache>
            </c:strRef>
          </c:tx>
          <c:spPr>
            <a:solidFill>
              <a:schemeClr val="accent3"/>
            </a:solidFill>
            <a:ln>
              <a:solidFill>
                <a:schemeClr val="bg1"/>
              </a:solidFill>
            </a:ln>
            <a:effectLst/>
          </c:spPr>
          <c:invertIfNegative val="0"/>
          <c:cat>
            <c:strRef>
              <c:f>Sheet1!$A$2:$A$6</c:f>
              <c:strCache>
                <c:ptCount val="5"/>
                <c:pt idx="0">
                  <c:v>0-9</c:v>
                </c:pt>
                <c:pt idx="1">
                  <c:v>10 - 19</c:v>
                </c:pt>
                <c:pt idx="2">
                  <c:v>20-64</c:v>
                </c:pt>
                <c:pt idx="3">
                  <c:v>65+</c:v>
                </c:pt>
                <c:pt idx="4">
                  <c:v>All ages</c:v>
                </c:pt>
              </c:strCache>
            </c:strRef>
          </c:cat>
          <c:val>
            <c:numRef>
              <c:f>Sheet1!$C$2:$C$6</c:f>
              <c:numCache>
                <c:formatCode>General</c:formatCode>
                <c:ptCount val="5"/>
                <c:pt idx="1">
                  <c:v>3.1</c:v>
                </c:pt>
                <c:pt idx="2">
                  <c:v>6.6</c:v>
                </c:pt>
                <c:pt idx="3">
                  <c:v>5.8</c:v>
                </c:pt>
                <c:pt idx="4">
                  <c:v>6</c:v>
                </c:pt>
              </c:numCache>
            </c:numRef>
          </c:val>
          <c:extLst>
            <c:ext xmlns:c16="http://schemas.microsoft.com/office/drawing/2014/chart" uri="{C3380CC4-5D6E-409C-BE32-E72D297353CC}">
              <c16:uniqueId val="{00000001-2CF6-4D96-BBD1-E46A2A8133B3}"/>
            </c:ext>
          </c:extLst>
        </c:ser>
        <c:dLbls>
          <c:showLegendKey val="0"/>
          <c:showVal val="0"/>
          <c:showCatName val="0"/>
          <c:showSerName val="0"/>
          <c:showPercent val="0"/>
          <c:showBubbleSize val="0"/>
        </c:dLbls>
        <c:gapWidth val="219"/>
        <c:overlap val="-27"/>
        <c:axId val="1854414096"/>
        <c:axId val="1854413680"/>
      </c:barChart>
      <c:catAx>
        <c:axId val="185441409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r>
                  <a:rPr lang="en-US" sz="1600" b="1" dirty="0"/>
                  <a:t>Age (Yr)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title>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854413680"/>
        <c:crosses val="autoZero"/>
        <c:auto val="1"/>
        <c:lblAlgn val="ctr"/>
        <c:lblOffset val="100"/>
        <c:noMultiLvlLbl val="0"/>
      </c:catAx>
      <c:valAx>
        <c:axId val="18544136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bg1"/>
                    </a:solidFill>
                    <a:latin typeface="+mn-lt"/>
                    <a:ea typeface="+mn-ea"/>
                    <a:cs typeface="+mn-cs"/>
                  </a:defRPr>
                </a:pPr>
                <a:r>
                  <a:rPr lang="en-US" sz="1600" b="1" dirty="0"/>
                  <a:t>% Prevalence (Mean)</a:t>
                </a:r>
              </a:p>
            </c:rich>
          </c:tx>
          <c:layout>
            <c:manualLayout>
              <c:xMode val="edge"/>
              <c:yMode val="edge"/>
              <c:x val="1.4783067218723045E-2"/>
              <c:y val="0.2122981098322185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854414096"/>
        <c:crosses val="autoZero"/>
        <c:crossBetween val="between"/>
      </c:valAx>
      <c:spPr>
        <a:noFill/>
        <a:ln>
          <a:noFill/>
        </a:ln>
        <a:effectLst/>
      </c:spPr>
    </c:plotArea>
    <c:legend>
      <c:legendPos val="b"/>
      <c:layout>
        <c:manualLayout>
          <c:xMode val="edge"/>
          <c:yMode val="edge"/>
          <c:x val="0.13782142154573016"/>
          <c:y val="0.13526266047529426"/>
          <c:w val="0.17738366981578702"/>
          <c:h val="0.1421205511473362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7158522639487772"/>
          <c:y val="0.15784045430966379"/>
          <c:w val="0.49563729058853789"/>
          <c:h val="0.74345587763480114"/>
        </c:manualLayout>
      </c:layout>
      <c:pieChart>
        <c:varyColors val="1"/>
        <c:ser>
          <c:idx val="0"/>
          <c:order val="0"/>
          <c:tx>
            <c:strRef>
              <c:f>Sheet1!$B$1</c:f>
              <c:strCache>
                <c:ptCount val="1"/>
                <c:pt idx="0">
                  <c:v>Sales</c:v>
                </c:pt>
              </c:strCache>
            </c:strRef>
          </c:tx>
          <c:spPr>
            <a:ln w="12700">
              <a:solidFill>
                <a:schemeClr val="bg1"/>
              </a:solidFill>
            </a:ln>
          </c:spPr>
          <c:dPt>
            <c:idx val="0"/>
            <c:bubble3D val="0"/>
            <c:spPr>
              <a:solidFill>
                <a:schemeClr val="accent1"/>
              </a:solidFill>
              <a:ln w="12700">
                <a:solidFill>
                  <a:schemeClr val="bg1"/>
                </a:solidFill>
              </a:ln>
              <a:effectLst/>
            </c:spPr>
            <c:extLst>
              <c:ext xmlns:c16="http://schemas.microsoft.com/office/drawing/2014/chart" uri="{C3380CC4-5D6E-409C-BE32-E72D297353CC}">
                <c16:uniqueId val="{00000004-5C05-46BD-BF2E-3B89EF6A1723}"/>
              </c:ext>
            </c:extLst>
          </c:dPt>
          <c:dPt>
            <c:idx val="1"/>
            <c:bubble3D val="0"/>
            <c:spPr>
              <a:solidFill>
                <a:schemeClr val="accent2"/>
              </a:solidFill>
              <a:ln w="12700">
                <a:solidFill>
                  <a:schemeClr val="bg1"/>
                </a:solidFill>
              </a:ln>
              <a:effectLst/>
            </c:spPr>
            <c:extLst>
              <c:ext xmlns:c16="http://schemas.microsoft.com/office/drawing/2014/chart" uri="{C3380CC4-5D6E-409C-BE32-E72D297353CC}">
                <c16:uniqueId val="{00000001-5C05-46BD-BF2E-3B89EF6A1723}"/>
              </c:ext>
            </c:extLst>
          </c:dPt>
          <c:dPt>
            <c:idx val="2"/>
            <c:bubble3D val="0"/>
            <c:spPr>
              <a:solidFill>
                <a:schemeClr val="accent3"/>
              </a:solidFill>
              <a:ln w="12700">
                <a:solidFill>
                  <a:schemeClr val="bg1"/>
                </a:solidFill>
              </a:ln>
              <a:effectLst/>
            </c:spPr>
            <c:extLst>
              <c:ext xmlns:c16="http://schemas.microsoft.com/office/drawing/2014/chart" uri="{C3380CC4-5D6E-409C-BE32-E72D297353CC}">
                <c16:uniqueId val="{00000002-5C05-46BD-BF2E-3B89EF6A1723}"/>
              </c:ext>
            </c:extLst>
          </c:dPt>
          <c:dPt>
            <c:idx val="3"/>
            <c:bubble3D val="0"/>
            <c:spPr>
              <a:solidFill>
                <a:schemeClr val="accent4"/>
              </a:solidFill>
              <a:ln w="12700">
                <a:solidFill>
                  <a:schemeClr val="bg1"/>
                </a:solidFill>
              </a:ln>
              <a:effectLst/>
            </c:spPr>
            <c:extLst>
              <c:ext xmlns:c16="http://schemas.microsoft.com/office/drawing/2014/chart" uri="{C3380CC4-5D6E-409C-BE32-E72D297353CC}">
                <c16:uniqueId val="{00000003-5C05-46BD-BF2E-3B89EF6A1723}"/>
              </c:ext>
            </c:extLst>
          </c:dPt>
          <c:dLbls>
            <c:dLbl>
              <c:idx val="0"/>
              <c:tx>
                <c:rich>
                  <a:bodyPr/>
                  <a:lstStyle/>
                  <a:p>
                    <a:fld id="{78226E86-9AF0-45CB-AD5C-B0B9ADFE8910}"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C05-46BD-BF2E-3B89EF6A1723}"/>
                </c:ext>
              </c:extLst>
            </c:dLbl>
            <c:dLbl>
              <c:idx val="1"/>
              <c:tx>
                <c:rich>
                  <a:bodyPr/>
                  <a:lstStyle/>
                  <a:p>
                    <a:fld id="{B77DC0D6-6BB1-4299-B8E6-209B8C54DDAC}"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C05-46BD-BF2E-3B89EF6A1723}"/>
                </c:ext>
              </c:extLst>
            </c:dLbl>
            <c:dLbl>
              <c:idx val="2"/>
              <c:layout>
                <c:manualLayout>
                  <c:x val="1.7910268146329556E-2"/>
                  <c:y val="-2.0895311200286391E-2"/>
                </c:manualLayout>
              </c:layout>
              <c:tx>
                <c:rich>
                  <a:bodyPr/>
                  <a:lstStyle/>
                  <a:p>
                    <a:fld id="{9CE24144-F1E9-47D1-8891-9F22FFE34DB8}" type="VALUE">
                      <a:rPr lang="en-US" smtClean="0"/>
                      <a:pPr/>
                      <a:t>[VALUE]</a:t>
                    </a:fld>
                    <a:r>
                      <a:rPr lang="en-US" dirty="0"/>
                      <a:t>%</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C05-46BD-BF2E-3B89EF6A1723}"/>
                </c:ext>
              </c:extLst>
            </c:dLbl>
            <c:dLbl>
              <c:idx val="3"/>
              <c:layout>
                <c:manualLayout>
                  <c:x val="3.9800595880732342E-2"/>
                  <c:y val="-8.9551333715513042E-3"/>
                </c:manualLayout>
              </c:layout>
              <c:tx>
                <c:rich>
                  <a:bodyPr/>
                  <a:lstStyle/>
                  <a:p>
                    <a:fld id="{D253F42A-B3A6-4008-8633-F26A3EB2E40F}" type="VALUE">
                      <a:rPr lang="en-US" smtClean="0"/>
                      <a:pPr/>
                      <a:t>[VALUE]</a:t>
                    </a:fld>
                    <a:r>
                      <a:rPr lang="en-US" dirty="0"/>
                      <a:t>%</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C05-46BD-BF2E-3B89EF6A1723}"/>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Persistence</c:v>
                </c:pt>
                <c:pt idx="1">
                  <c:v>Partial remission</c:v>
                </c:pt>
                <c:pt idx="2">
                  <c:v>Complete clinical remission</c:v>
                </c:pt>
                <c:pt idx="3">
                  <c:v>CM progression</c:v>
                </c:pt>
              </c:strCache>
            </c:strRef>
          </c:cat>
          <c:val>
            <c:numRef>
              <c:f>Sheet1!$B$2:$B$5</c:f>
              <c:numCache>
                <c:formatCode>General</c:formatCode>
                <c:ptCount val="4"/>
                <c:pt idx="0">
                  <c:v>83.92</c:v>
                </c:pt>
                <c:pt idx="1">
                  <c:v>9.85</c:v>
                </c:pt>
                <c:pt idx="2">
                  <c:v>3.26</c:v>
                </c:pt>
                <c:pt idx="3">
                  <c:v>2.97</c:v>
                </c:pt>
              </c:numCache>
            </c:numRef>
          </c:val>
          <c:extLst>
            <c:ext xmlns:c16="http://schemas.microsoft.com/office/drawing/2014/chart" uri="{C3380CC4-5D6E-409C-BE32-E72D297353CC}">
              <c16:uniqueId val="{00000000-5C05-46BD-BF2E-3B89EF6A1723}"/>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63184683853211643"/>
          <c:y val="6.7281256764827602E-2"/>
          <c:w val="0.31938505258849598"/>
          <c:h val="0.4401864077998506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516298797982986E-2"/>
          <c:y val="0.16796239112726027"/>
          <c:w val="0.90715850088535754"/>
          <c:h val="0.69232829905446847"/>
        </c:manualLayout>
      </c:layout>
      <c:barChart>
        <c:barDir val="col"/>
        <c:grouping val="clustered"/>
        <c:varyColors val="0"/>
        <c:ser>
          <c:idx val="0"/>
          <c:order val="0"/>
          <c:tx>
            <c:strRef>
              <c:f>Sheet1!$B$1</c:f>
              <c:strCache>
                <c:ptCount val="1"/>
                <c:pt idx="0">
                  <c:v>Most effective dose</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numCache>
            </c:numRef>
          </c:cat>
          <c:val>
            <c:numRef>
              <c:f>Sheet1!$B$2:$B$9</c:f>
              <c:numCache>
                <c:formatCode>General</c:formatCode>
                <c:ptCount val="8"/>
                <c:pt idx="0">
                  <c:v>-4.3</c:v>
                </c:pt>
                <c:pt idx="1">
                  <c:v>-8.1999999999999993</c:v>
                </c:pt>
                <c:pt idx="2">
                  <c:v>-3.7</c:v>
                </c:pt>
                <c:pt idx="3">
                  <c:v>-6.6</c:v>
                </c:pt>
                <c:pt idx="4">
                  <c:v>-3.7</c:v>
                </c:pt>
                <c:pt idx="5">
                  <c:v>-4.5999999999999996</c:v>
                </c:pt>
                <c:pt idx="6">
                  <c:v>-4.7</c:v>
                </c:pt>
                <c:pt idx="7">
                  <c:v>-4.8</c:v>
                </c:pt>
              </c:numCache>
            </c:numRef>
          </c:val>
          <c:extLst>
            <c:ext xmlns:c16="http://schemas.microsoft.com/office/drawing/2014/chart" uri="{C3380CC4-5D6E-409C-BE32-E72D297353CC}">
              <c16:uniqueId val="{00000000-A79B-AD42-A1CA-15EED6EF0377}"/>
            </c:ext>
          </c:extLst>
        </c:ser>
        <c:ser>
          <c:idx val="1"/>
          <c:order val="1"/>
          <c:tx>
            <c:strRef>
              <c:f>Sheet1!$C$1</c:f>
              <c:strCache>
                <c:ptCount val="1"/>
                <c:pt idx="0">
                  <c:v>Placebo</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numCache>
            </c:numRef>
          </c:cat>
          <c:val>
            <c:numRef>
              <c:f>Sheet1!$C$2:$C$9</c:f>
              <c:numCache>
                <c:formatCode>General</c:formatCode>
                <c:ptCount val="8"/>
                <c:pt idx="0">
                  <c:v>-3.2</c:v>
                </c:pt>
                <c:pt idx="1">
                  <c:v>-5.6</c:v>
                </c:pt>
                <c:pt idx="2">
                  <c:v>-1.8</c:v>
                </c:pt>
                <c:pt idx="3">
                  <c:v>-4.2</c:v>
                </c:pt>
                <c:pt idx="4">
                  <c:v>-2.2000000000000002</c:v>
                </c:pt>
                <c:pt idx="5">
                  <c:v>-2.5</c:v>
                </c:pt>
                <c:pt idx="6">
                  <c:v>-2.8</c:v>
                </c:pt>
                <c:pt idx="7">
                  <c:v>-2.7</c:v>
                </c:pt>
              </c:numCache>
            </c:numRef>
          </c:val>
          <c:extLst>
            <c:ext xmlns:c16="http://schemas.microsoft.com/office/drawing/2014/chart" uri="{C3380CC4-5D6E-409C-BE32-E72D297353CC}">
              <c16:uniqueId val="{00000001-A79B-AD42-A1CA-15EED6EF0377}"/>
            </c:ext>
          </c:extLst>
        </c:ser>
        <c:dLbls>
          <c:dLblPos val="outEnd"/>
          <c:showLegendKey val="0"/>
          <c:showVal val="1"/>
          <c:showCatName val="0"/>
          <c:showSerName val="0"/>
          <c:showPercent val="0"/>
          <c:showBubbleSize val="0"/>
        </c:dLbls>
        <c:gapWidth val="100"/>
        <c:axId val="1995658799"/>
        <c:axId val="1995660431"/>
      </c:barChart>
      <c:catAx>
        <c:axId val="1995658799"/>
        <c:scaling>
          <c:orientation val="minMax"/>
        </c:scaling>
        <c:delete val="0"/>
        <c:axPos val="b"/>
        <c:numFmt formatCode="General" sourceLinked="1"/>
        <c:majorTickMark val="out"/>
        <c:minorTickMark val="none"/>
        <c:tickLblPos val="high"/>
        <c:spPr>
          <a:noFill/>
          <a:ln w="28575" cap="flat" cmpd="sng" algn="ctr">
            <a:solidFill>
              <a:srgbClr val="000000"/>
            </a:solidFill>
            <a:round/>
          </a:ln>
          <a:effectLst/>
        </c:spPr>
        <c:txPr>
          <a:bodyPr rot="-60000000" spcFirstLastPara="1" vertOverflow="ellipsis" vert="horz" wrap="square" anchor="ctr" anchorCtr="1"/>
          <a:lstStyle/>
          <a:p>
            <a:pPr>
              <a:defRPr sz="1200" b="1"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1995660431"/>
        <c:crossesAt val="0"/>
        <c:auto val="1"/>
        <c:lblAlgn val="ctr"/>
        <c:lblOffset val="100"/>
        <c:noMultiLvlLbl val="0"/>
      </c:catAx>
      <c:valAx>
        <c:axId val="1995660431"/>
        <c:scaling>
          <c:orientation val="minMax"/>
        </c:scaling>
        <c:delete val="0"/>
        <c:axPos val="l"/>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1995658799"/>
        <c:crosses val="autoZero"/>
        <c:crossBetween val="between"/>
      </c:valAx>
      <c:spPr>
        <a:noFill/>
        <a:ln>
          <a:noFill/>
        </a:ln>
        <a:effectLst/>
      </c:spPr>
    </c:plotArea>
    <c:legend>
      <c:legendPos val="b"/>
      <c:layout>
        <c:manualLayout>
          <c:xMode val="edge"/>
          <c:yMode val="edge"/>
          <c:x val="0.7089884298323359"/>
          <c:y val="0.70024486110529294"/>
          <c:w val="0.25660906931748378"/>
          <c:h val="5.2198114473395202E-2"/>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accent6"/>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CE6951-CBDA-1B45-B404-80CCFEE09D57}" type="doc">
      <dgm:prSet loTypeId="urn:microsoft.com/office/officeart/2005/8/layout/chevron2" loCatId="" qsTypeId="urn:microsoft.com/office/officeart/2005/8/quickstyle/simple1" qsCatId="simple" csTypeId="urn:microsoft.com/office/officeart/2005/8/colors/accent2_3" csCatId="accent2" phldr="1"/>
      <dgm:spPr/>
      <dgm:t>
        <a:bodyPr/>
        <a:lstStyle/>
        <a:p>
          <a:endParaRPr lang="en-US"/>
        </a:p>
      </dgm:t>
    </dgm:pt>
    <dgm:pt modelId="{737189F6-BF3D-744E-8ED1-F4F7F287DC0A}">
      <dgm:prSet phldrT="[Text]" custT="1"/>
      <dgm:spPr/>
      <dgm:t>
        <a:bodyPr/>
        <a:lstStyle/>
        <a:p>
          <a:r>
            <a:rPr lang="en-US" sz="1600" b="1" dirty="0"/>
            <a:t>27.6%</a:t>
          </a:r>
        </a:p>
      </dgm:t>
    </dgm:pt>
    <dgm:pt modelId="{EAD41C39-8570-EC49-944E-0319B6FA9053}" type="parTrans" cxnId="{BEA8E3A3-E425-4641-8360-E110E3E1CB64}">
      <dgm:prSet/>
      <dgm:spPr/>
      <dgm:t>
        <a:bodyPr/>
        <a:lstStyle/>
        <a:p>
          <a:endParaRPr lang="en-US"/>
        </a:p>
      </dgm:t>
    </dgm:pt>
    <dgm:pt modelId="{18AF1EDA-F536-2D48-8A5A-6C55115A6A65}" type="sibTrans" cxnId="{BEA8E3A3-E425-4641-8360-E110E3E1CB64}">
      <dgm:prSet/>
      <dgm:spPr/>
      <dgm:t>
        <a:bodyPr/>
        <a:lstStyle/>
        <a:p>
          <a:endParaRPr lang="en-US"/>
        </a:p>
      </dgm:t>
    </dgm:pt>
    <dgm:pt modelId="{27C4B7D1-C599-344D-9D3B-88F773CFC428}">
      <dgm:prSet phldrT="[Text]" custT="1"/>
      <dgm:spPr/>
      <dgm:t>
        <a:bodyPr/>
        <a:lstStyle/>
        <a:p>
          <a:r>
            <a:rPr lang="en-US" sz="1600" b="1" dirty="0"/>
            <a:t>20.9% </a:t>
          </a:r>
        </a:p>
      </dgm:t>
    </dgm:pt>
    <dgm:pt modelId="{C4634A0A-806C-2C4E-8579-E5DC3EFB2493}" type="parTrans" cxnId="{8EEFF781-4462-9B4C-829C-54CECE80D5E7}">
      <dgm:prSet/>
      <dgm:spPr/>
      <dgm:t>
        <a:bodyPr/>
        <a:lstStyle/>
        <a:p>
          <a:endParaRPr lang="en-US"/>
        </a:p>
      </dgm:t>
    </dgm:pt>
    <dgm:pt modelId="{166D3145-B390-CA4E-B691-AB2D0A58CF3A}" type="sibTrans" cxnId="{8EEFF781-4462-9B4C-829C-54CECE80D5E7}">
      <dgm:prSet/>
      <dgm:spPr/>
      <dgm:t>
        <a:bodyPr/>
        <a:lstStyle/>
        <a:p>
          <a:endParaRPr lang="en-US"/>
        </a:p>
      </dgm:t>
    </dgm:pt>
    <dgm:pt modelId="{F1D01FEB-5C69-9F43-99CB-D2857A181038}">
      <dgm:prSet phldrT="[Text]" custT="1"/>
      <dgm:spPr/>
      <dgm:t>
        <a:bodyPr/>
        <a:lstStyle/>
        <a:p>
          <a:pPr algn="ctr">
            <a:buNone/>
          </a:pPr>
          <a:r>
            <a:rPr lang="en-US" sz="2400" dirty="0"/>
            <a:t>Diagnosed accurately </a:t>
          </a:r>
        </a:p>
      </dgm:t>
    </dgm:pt>
    <dgm:pt modelId="{6E0E77B3-0510-E942-83F5-FF5B7ACAD6E4}" type="parTrans" cxnId="{D6EB1291-3B96-8E4F-9BDF-3F5BE9352F45}">
      <dgm:prSet/>
      <dgm:spPr/>
      <dgm:t>
        <a:bodyPr/>
        <a:lstStyle/>
        <a:p>
          <a:endParaRPr lang="en-US"/>
        </a:p>
      </dgm:t>
    </dgm:pt>
    <dgm:pt modelId="{4939A445-3BFC-C145-91B6-ED03B056CF0C}" type="sibTrans" cxnId="{D6EB1291-3B96-8E4F-9BDF-3F5BE9352F45}">
      <dgm:prSet/>
      <dgm:spPr/>
      <dgm:t>
        <a:bodyPr/>
        <a:lstStyle/>
        <a:p>
          <a:endParaRPr lang="en-US"/>
        </a:p>
      </dgm:t>
    </dgm:pt>
    <dgm:pt modelId="{365DFBB2-5320-9C4E-87F3-4288826BD5BE}">
      <dgm:prSet phldrT="[Text]" custT="1"/>
      <dgm:spPr/>
      <dgm:t>
        <a:bodyPr/>
        <a:lstStyle/>
        <a:p>
          <a:r>
            <a:rPr lang="en-US" sz="1600" b="1" dirty="0">
              <a:solidFill>
                <a:schemeClr val="tx1"/>
              </a:solidFill>
            </a:rPr>
            <a:t>12.5% </a:t>
          </a:r>
        </a:p>
      </dgm:t>
    </dgm:pt>
    <dgm:pt modelId="{4B87247F-4F14-3743-B704-D4C65A5804B3}" type="parTrans" cxnId="{B70915B9-8253-4C48-9D70-BFD2B50E0A87}">
      <dgm:prSet/>
      <dgm:spPr/>
      <dgm:t>
        <a:bodyPr/>
        <a:lstStyle/>
        <a:p>
          <a:endParaRPr lang="en-US"/>
        </a:p>
      </dgm:t>
    </dgm:pt>
    <dgm:pt modelId="{05323A3F-BD05-CD46-B24A-B46C4CE694DF}" type="sibTrans" cxnId="{B70915B9-8253-4C48-9D70-BFD2B50E0A87}">
      <dgm:prSet/>
      <dgm:spPr/>
      <dgm:t>
        <a:bodyPr/>
        <a:lstStyle/>
        <a:p>
          <a:endParaRPr lang="en-US"/>
        </a:p>
      </dgm:t>
    </dgm:pt>
    <dgm:pt modelId="{A3988FD6-1026-AF42-9001-BF25462AD64E}">
      <dgm:prSet phldrT="[Text]" custT="1"/>
      <dgm:spPr/>
      <dgm:t>
        <a:bodyPr/>
        <a:lstStyle/>
        <a:p>
          <a:pPr algn="ctr">
            <a:buNone/>
          </a:pPr>
          <a:r>
            <a:rPr lang="en-US" sz="2400" dirty="0"/>
            <a:t>Treated appropriately (minimally appropriate acute/preventive treatment)</a:t>
          </a:r>
        </a:p>
      </dgm:t>
    </dgm:pt>
    <dgm:pt modelId="{90F14363-5931-5742-B901-7D575D9A5860}" type="parTrans" cxnId="{B52A3D1C-2C71-A842-8A0C-4C3709BF1090}">
      <dgm:prSet/>
      <dgm:spPr/>
      <dgm:t>
        <a:bodyPr/>
        <a:lstStyle/>
        <a:p>
          <a:endParaRPr lang="en-US"/>
        </a:p>
      </dgm:t>
    </dgm:pt>
    <dgm:pt modelId="{CC58F54C-9E23-8C4D-87EF-43920D67DC1B}" type="sibTrans" cxnId="{B52A3D1C-2C71-A842-8A0C-4C3709BF1090}">
      <dgm:prSet/>
      <dgm:spPr/>
      <dgm:t>
        <a:bodyPr/>
        <a:lstStyle/>
        <a:p>
          <a:endParaRPr lang="en-US"/>
        </a:p>
      </dgm:t>
    </dgm:pt>
    <dgm:pt modelId="{6EA4FC3D-1D4E-174F-8E22-92459B45AC4A}">
      <dgm:prSet phldrT="[Text]" custT="1"/>
      <dgm:spPr/>
      <dgm:t>
        <a:bodyPr/>
        <a:lstStyle/>
        <a:p>
          <a:pPr algn="ctr">
            <a:buNone/>
          </a:pPr>
          <a:r>
            <a:rPr lang="en-US" sz="2400" dirty="0"/>
            <a:t>Consulted a healthcare professional</a:t>
          </a:r>
        </a:p>
      </dgm:t>
    </dgm:pt>
    <dgm:pt modelId="{A9395EAB-027E-794E-B067-7902FE555494}" type="sibTrans" cxnId="{12FB89F4-AD89-8746-BB18-BB0F08D8DDD8}">
      <dgm:prSet/>
      <dgm:spPr/>
      <dgm:t>
        <a:bodyPr/>
        <a:lstStyle/>
        <a:p>
          <a:endParaRPr lang="en-US"/>
        </a:p>
      </dgm:t>
    </dgm:pt>
    <dgm:pt modelId="{A220E299-4328-924A-B4E6-77603DB367F6}" type="parTrans" cxnId="{12FB89F4-AD89-8746-BB18-BB0F08D8DDD8}">
      <dgm:prSet/>
      <dgm:spPr/>
      <dgm:t>
        <a:bodyPr/>
        <a:lstStyle/>
        <a:p>
          <a:endParaRPr lang="en-US"/>
        </a:p>
      </dgm:t>
    </dgm:pt>
    <dgm:pt modelId="{429746B3-B8B6-094D-BCA6-6641A5EC2AA2}" type="pres">
      <dgm:prSet presAssocID="{31CE6951-CBDA-1B45-B404-80CCFEE09D57}" presName="linearFlow" presStyleCnt="0">
        <dgm:presLayoutVars>
          <dgm:dir/>
          <dgm:animLvl val="lvl"/>
          <dgm:resizeHandles val="exact"/>
        </dgm:presLayoutVars>
      </dgm:prSet>
      <dgm:spPr/>
    </dgm:pt>
    <dgm:pt modelId="{3EE580D9-D9BA-C443-9C81-48234A9A70F7}" type="pres">
      <dgm:prSet presAssocID="{737189F6-BF3D-744E-8ED1-F4F7F287DC0A}" presName="composite" presStyleCnt="0"/>
      <dgm:spPr/>
    </dgm:pt>
    <dgm:pt modelId="{D76C8BBF-3DA2-DC4A-B5F2-021397D4F4EB}" type="pres">
      <dgm:prSet presAssocID="{737189F6-BF3D-744E-8ED1-F4F7F287DC0A}" presName="parentText" presStyleLbl="alignNode1" presStyleIdx="0" presStyleCnt="3">
        <dgm:presLayoutVars>
          <dgm:chMax val="1"/>
          <dgm:bulletEnabled val="1"/>
        </dgm:presLayoutVars>
      </dgm:prSet>
      <dgm:spPr/>
    </dgm:pt>
    <dgm:pt modelId="{B0396C9B-EB49-BE4F-8ABC-54C6743B2946}" type="pres">
      <dgm:prSet presAssocID="{737189F6-BF3D-744E-8ED1-F4F7F287DC0A}" presName="descendantText" presStyleLbl="alignAcc1" presStyleIdx="0" presStyleCnt="3">
        <dgm:presLayoutVars>
          <dgm:bulletEnabled val="1"/>
        </dgm:presLayoutVars>
      </dgm:prSet>
      <dgm:spPr/>
    </dgm:pt>
    <dgm:pt modelId="{C1355C45-7A65-9A4C-8688-866C1C30E156}" type="pres">
      <dgm:prSet presAssocID="{18AF1EDA-F536-2D48-8A5A-6C55115A6A65}" presName="sp" presStyleCnt="0"/>
      <dgm:spPr/>
    </dgm:pt>
    <dgm:pt modelId="{A7B33459-5EDE-184E-BFDB-1CA2C2373EAB}" type="pres">
      <dgm:prSet presAssocID="{27C4B7D1-C599-344D-9D3B-88F773CFC428}" presName="composite" presStyleCnt="0"/>
      <dgm:spPr/>
    </dgm:pt>
    <dgm:pt modelId="{2DFFD06C-85F2-CA4D-8812-93721AB8EE6C}" type="pres">
      <dgm:prSet presAssocID="{27C4B7D1-C599-344D-9D3B-88F773CFC428}" presName="parentText" presStyleLbl="alignNode1" presStyleIdx="1" presStyleCnt="3">
        <dgm:presLayoutVars>
          <dgm:chMax val="1"/>
          <dgm:bulletEnabled val="1"/>
        </dgm:presLayoutVars>
      </dgm:prSet>
      <dgm:spPr/>
    </dgm:pt>
    <dgm:pt modelId="{885550CD-4EC9-4449-9969-E8A4B976C11E}" type="pres">
      <dgm:prSet presAssocID="{27C4B7D1-C599-344D-9D3B-88F773CFC428}" presName="descendantText" presStyleLbl="alignAcc1" presStyleIdx="1" presStyleCnt="3">
        <dgm:presLayoutVars>
          <dgm:bulletEnabled val="1"/>
        </dgm:presLayoutVars>
      </dgm:prSet>
      <dgm:spPr/>
    </dgm:pt>
    <dgm:pt modelId="{F3B781DA-78E4-AE4A-A57E-B8CEFCC1A941}" type="pres">
      <dgm:prSet presAssocID="{166D3145-B390-CA4E-B691-AB2D0A58CF3A}" presName="sp" presStyleCnt="0"/>
      <dgm:spPr/>
    </dgm:pt>
    <dgm:pt modelId="{C781BE1D-ABD5-0C4A-A0AE-5DCCE105B515}" type="pres">
      <dgm:prSet presAssocID="{365DFBB2-5320-9C4E-87F3-4288826BD5BE}" presName="composite" presStyleCnt="0"/>
      <dgm:spPr/>
    </dgm:pt>
    <dgm:pt modelId="{3CD2D5EA-D8BB-574F-82DC-5F0C177E17A7}" type="pres">
      <dgm:prSet presAssocID="{365DFBB2-5320-9C4E-87F3-4288826BD5BE}" presName="parentText" presStyleLbl="alignNode1" presStyleIdx="2" presStyleCnt="3">
        <dgm:presLayoutVars>
          <dgm:chMax val="1"/>
          <dgm:bulletEnabled val="1"/>
        </dgm:presLayoutVars>
      </dgm:prSet>
      <dgm:spPr/>
    </dgm:pt>
    <dgm:pt modelId="{EDF61193-0B99-B04F-ACF2-495DCC090A88}" type="pres">
      <dgm:prSet presAssocID="{365DFBB2-5320-9C4E-87F3-4288826BD5BE}" presName="descendantText" presStyleLbl="alignAcc1" presStyleIdx="2" presStyleCnt="3">
        <dgm:presLayoutVars>
          <dgm:bulletEnabled val="1"/>
        </dgm:presLayoutVars>
      </dgm:prSet>
      <dgm:spPr/>
    </dgm:pt>
  </dgm:ptLst>
  <dgm:cxnLst>
    <dgm:cxn modelId="{B52A3D1C-2C71-A842-8A0C-4C3709BF1090}" srcId="{365DFBB2-5320-9C4E-87F3-4288826BD5BE}" destId="{A3988FD6-1026-AF42-9001-BF25462AD64E}" srcOrd="0" destOrd="0" parTransId="{90F14363-5931-5742-B901-7D575D9A5860}" sibTransId="{CC58F54C-9E23-8C4D-87EF-43920D67DC1B}"/>
    <dgm:cxn modelId="{0AA0FF38-DAED-0340-8306-1CFFE0077DF3}" type="presOf" srcId="{6EA4FC3D-1D4E-174F-8E22-92459B45AC4A}" destId="{B0396C9B-EB49-BE4F-8ABC-54C6743B2946}" srcOrd="0" destOrd="0" presId="urn:microsoft.com/office/officeart/2005/8/layout/chevron2"/>
    <dgm:cxn modelId="{C20F4140-EA85-4D45-9275-94BD0FF25985}" type="presOf" srcId="{F1D01FEB-5C69-9F43-99CB-D2857A181038}" destId="{885550CD-4EC9-4449-9969-E8A4B976C11E}" srcOrd="0" destOrd="0" presId="urn:microsoft.com/office/officeart/2005/8/layout/chevron2"/>
    <dgm:cxn modelId="{2578864D-8840-6042-8736-425E99849EEB}" type="presOf" srcId="{27C4B7D1-C599-344D-9D3B-88F773CFC428}" destId="{2DFFD06C-85F2-CA4D-8812-93721AB8EE6C}" srcOrd="0" destOrd="0" presId="urn:microsoft.com/office/officeart/2005/8/layout/chevron2"/>
    <dgm:cxn modelId="{8EEFF781-4462-9B4C-829C-54CECE80D5E7}" srcId="{31CE6951-CBDA-1B45-B404-80CCFEE09D57}" destId="{27C4B7D1-C599-344D-9D3B-88F773CFC428}" srcOrd="1" destOrd="0" parTransId="{C4634A0A-806C-2C4E-8579-E5DC3EFB2493}" sibTransId="{166D3145-B390-CA4E-B691-AB2D0A58CF3A}"/>
    <dgm:cxn modelId="{D9816489-1ABA-834E-A2C1-6BE9AEBD52D1}" type="presOf" srcId="{365DFBB2-5320-9C4E-87F3-4288826BD5BE}" destId="{3CD2D5EA-D8BB-574F-82DC-5F0C177E17A7}" srcOrd="0" destOrd="0" presId="urn:microsoft.com/office/officeart/2005/8/layout/chevron2"/>
    <dgm:cxn modelId="{D6EB1291-3B96-8E4F-9BDF-3F5BE9352F45}" srcId="{27C4B7D1-C599-344D-9D3B-88F773CFC428}" destId="{F1D01FEB-5C69-9F43-99CB-D2857A181038}" srcOrd="0" destOrd="0" parTransId="{6E0E77B3-0510-E942-83F5-FF5B7ACAD6E4}" sibTransId="{4939A445-3BFC-C145-91B6-ED03B056CF0C}"/>
    <dgm:cxn modelId="{BEA8E3A3-E425-4641-8360-E110E3E1CB64}" srcId="{31CE6951-CBDA-1B45-B404-80CCFEE09D57}" destId="{737189F6-BF3D-744E-8ED1-F4F7F287DC0A}" srcOrd="0" destOrd="0" parTransId="{EAD41C39-8570-EC49-944E-0319B6FA9053}" sibTransId="{18AF1EDA-F536-2D48-8A5A-6C55115A6A65}"/>
    <dgm:cxn modelId="{077E78B6-D079-5F4D-821F-CFFC37F43994}" type="presOf" srcId="{737189F6-BF3D-744E-8ED1-F4F7F287DC0A}" destId="{D76C8BBF-3DA2-DC4A-B5F2-021397D4F4EB}" srcOrd="0" destOrd="0" presId="urn:microsoft.com/office/officeart/2005/8/layout/chevron2"/>
    <dgm:cxn modelId="{B70915B9-8253-4C48-9D70-BFD2B50E0A87}" srcId="{31CE6951-CBDA-1B45-B404-80CCFEE09D57}" destId="{365DFBB2-5320-9C4E-87F3-4288826BD5BE}" srcOrd="2" destOrd="0" parTransId="{4B87247F-4F14-3743-B704-D4C65A5804B3}" sibTransId="{05323A3F-BD05-CD46-B24A-B46C4CE694DF}"/>
    <dgm:cxn modelId="{9CF165E5-F5BC-074C-8B2D-AE42806DB788}" type="presOf" srcId="{A3988FD6-1026-AF42-9001-BF25462AD64E}" destId="{EDF61193-0B99-B04F-ACF2-495DCC090A88}" srcOrd="0" destOrd="0" presId="urn:microsoft.com/office/officeart/2005/8/layout/chevron2"/>
    <dgm:cxn modelId="{13CF33EC-B43D-8848-AD7F-A8C5D56D1721}" type="presOf" srcId="{31CE6951-CBDA-1B45-B404-80CCFEE09D57}" destId="{429746B3-B8B6-094D-BCA6-6641A5EC2AA2}" srcOrd="0" destOrd="0" presId="urn:microsoft.com/office/officeart/2005/8/layout/chevron2"/>
    <dgm:cxn modelId="{12FB89F4-AD89-8746-BB18-BB0F08D8DDD8}" srcId="{737189F6-BF3D-744E-8ED1-F4F7F287DC0A}" destId="{6EA4FC3D-1D4E-174F-8E22-92459B45AC4A}" srcOrd="0" destOrd="0" parTransId="{A220E299-4328-924A-B4E6-77603DB367F6}" sibTransId="{A9395EAB-027E-794E-B067-7902FE555494}"/>
    <dgm:cxn modelId="{1ACAD783-8434-FE49-B039-E7833F25E092}" type="presParOf" srcId="{429746B3-B8B6-094D-BCA6-6641A5EC2AA2}" destId="{3EE580D9-D9BA-C443-9C81-48234A9A70F7}" srcOrd="0" destOrd="0" presId="urn:microsoft.com/office/officeart/2005/8/layout/chevron2"/>
    <dgm:cxn modelId="{F51ED3BA-EE93-6A4F-8B72-D3A236BB4A45}" type="presParOf" srcId="{3EE580D9-D9BA-C443-9C81-48234A9A70F7}" destId="{D76C8BBF-3DA2-DC4A-B5F2-021397D4F4EB}" srcOrd="0" destOrd="0" presId="urn:microsoft.com/office/officeart/2005/8/layout/chevron2"/>
    <dgm:cxn modelId="{0A2EBE6A-A832-4A47-A91E-B561911281BC}" type="presParOf" srcId="{3EE580D9-D9BA-C443-9C81-48234A9A70F7}" destId="{B0396C9B-EB49-BE4F-8ABC-54C6743B2946}" srcOrd="1" destOrd="0" presId="urn:microsoft.com/office/officeart/2005/8/layout/chevron2"/>
    <dgm:cxn modelId="{2D006F5E-C7B6-0542-A27F-5247695C55B1}" type="presParOf" srcId="{429746B3-B8B6-094D-BCA6-6641A5EC2AA2}" destId="{C1355C45-7A65-9A4C-8688-866C1C30E156}" srcOrd="1" destOrd="0" presId="urn:microsoft.com/office/officeart/2005/8/layout/chevron2"/>
    <dgm:cxn modelId="{F6D2388E-208C-024F-A1AF-25A8EEF923B2}" type="presParOf" srcId="{429746B3-B8B6-094D-BCA6-6641A5EC2AA2}" destId="{A7B33459-5EDE-184E-BFDB-1CA2C2373EAB}" srcOrd="2" destOrd="0" presId="urn:microsoft.com/office/officeart/2005/8/layout/chevron2"/>
    <dgm:cxn modelId="{0A8130B1-EED7-E740-A13B-5F3B87A42414}" type="presParOf" srcId="{A7B33459-5EDE-184E-BFDB-1CA2C2373EAB}" destId="{2DFFD06C-85F2-CA4D-8812-93721AB8EE6C}" srcOrd="0" destOrd="0" presId="urn:microsoft.com/office/officeart/2005/8/layout/chevron2"/>
    <dgm:cxn modelId="{8328C0E6-F851-B04E-BB52-D7270DA5743F}" type="presParOf" srcId="{A7B33459-5EDE-184E-BFDB-1CA2C2373EAB}" destId="{885550CD-4EC9-4449-9969-E8A4B976C11E}" srcOrd="1" destOrd="0" presId="urn:microsoft.com/office/officeart/2005/8/layout/chevron2"/>
    <dgm:cxn modelId="{B7B27ABB-D95A-2D42-8CB9-968A3FFA6F2D}" type="presParOf" srcId="{429746B3-B8B6-094D-BCA6-6641A5EC2AA2}" destId="{F3B781DA-78E4-AE4A-A57E-B8CEFCC1A941}" srcOrd="3" destOrd="0" presId="urn:microsoft.com/office/officeart/2005/8/layout/chevron2"/>
    <dgm:cxn modelId="{E0E736B3-CADD-F34B-86A2-6E25D8AD0F5B}" type="presParOf" srcId="{429746B3-B8B6-094D-BCA6-6641A5EC2AA2}" destId="{C781BE1D-ABD5-0C4A-A0AE-5DCCE105B515}" srcOrd="4" destOrd="0" presId="urn:microsoft.com/office/officeart/2005/8/layout/chevron2"/>
    <dgm:cxn modelId="{5F739C95-6C7F-B34E-B86D-F551BA635888}" type="presParOf" srcId="{C781BE1D-ABD5-0C4A-A0AE-5DCCE105B515}" destId="{3CD2D5EA-D8BB-574F-82DC-5F0C177E17A7}" srcOrd="0" destOrd="0" presId="urn:microsoft.com/office/officeart/2005/8/layout/chevron2"/>
    <dgm:cxn modelId="{10DDB4B0-734B-7142-BE1B-D920EA9C28DB}" type="presParOf" srcId="{C781BE1D-ABD5-0C4A-A0AE-5DCCE105B515}" destId="{EDF61193-0B99-B04F-ACF2-495DCC090A8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09E6A7-2EEA-F043-8675-5170904DBE37}" type="doc">
      <dgm:prSet loTypeId="urn:microsoft.com/office/officeart/2005/8/layout/cycle8" loCatId="" qsTypeId="urn:microsoft.com/office/officeart/2005/8/quickstyle/simple1" qsCatId="simple" csTypeId="urn:microsoft.com/office/officeart/2005/8/colors/accent1_2" csCatId="accent1" phldr="1"/>
      <dgm:spPr/>
    </dgm:pt>
    <dgm:pt modelId="{D7AA6C30-1A95-8C4F-9C95-D8E9A5E16F65}">
      <dgm:prSet phldrT="[Text]"/>
      <dgm:spPr>
        <a:solidFill>
          <a:schemeClr val="accent2">
            <a:lumMod val="40000"/>
            <a:lumOff val="60000"/>
          </a:schemeClr>
        </a:solidFill>
      </dgm:spPr>
      <dgm:t>
        <a:bodyPr/>
        <a:lstStyle/>
        <a:p>
          <a:r>
            <a:rPr lang="en-US" dirty="0">
              <a:solidFill>
                <a:srgbClr val="002060"/>
              </a:solidFill>
            </a:rPr>
            <a:t>Preventive</a:t>
          </a:r>
        </a:p>
      </dgm:t>
    </dgm:pt>
    <dgm:pt modelId="{B7196D75-34C5-A644-8D1E-C25D411AC702}" type="parTrans" cxnId="{3FBA9816-27BA-C44D-9545-FC382D6A2DA6}">
      <dgm:prSet/>
      <dgm:spPr/>
      <dgm:t>
        <a:bodyPr/>
        <a:lstStyle/>
        <a:p>
          <a:endParaRPr lang="en-US"/>
        </a:p>
      </dgm:t>
    </dgm:pt>
    <dgm:pt modelId="{92C76F74-0433-804B-A586-5B753BAA4577}" type="sibTrans" cxnId="{3FBA9816-27BA-C44D-9545-FC382D6A2DA6}">
      <dgm:prSet/>
      <dgm:spPr/>
      <dgm:t>
        <a:bodyPr/>
        <a:lstStyle/>
        <a:p>
          <a:endParaRPr lang="en-US"/>
        </a:p>
      </dgm:t>
    </dgm:pt>
    <dgm:pt modelId="{A9459F7C-DAA1-FC42-B45E-E1AFF0A3A8E3}">
      <dgm:prSet phldrT="[Text]" custT="1"/>
      <dgm:spPr>
        <a:solidFill>
          <a:schemeClr val="accent2">
            <a:lumMod val="40000"/>
            <a:lumOff val="60000"/>
          </a:schemeClr>
        </a:solidFill>
      </dgm:spPr>
      <dgm:t>
        <a:bodyPr/>
        <a:lstStyle/>
        <a:p>
          <a:endParaRPr lang="en-US" sz="2300" b="1" dirty="0">
            <a:solidFill>
              <a:srgbClr val="002060"/>
            </a:solidFill>
          </a:endParaRPr>
        </a:p>
      </dgm:t>
    </dgm:pt>
    <dgm:pt modelId="{96BF042D-7495-9E4D-BC54-9213C6321F8F}" type="parTrans" cxnId="{62096D50-72E2-534A-BB23-BA5B67D6092A}">
      <dgm:prSet/>
      <dgm:spPr/>
      <dgm:t>
        <a:bodyPr/>
        <a:lstStyle/>
        <a:p>
          <a:endParaRPr lang="en-US"/>
        </a:p>
      </dgm:t>
    </dgm:pt>
    <dgm:pt modelId="{CFE6ADEF-A7A7-F945-A2E3-7285AA17EBAB}" type="sibTrans" cxnId="{62096D50-72E2-534A-BB23-BA5B67D6092A}">
      <dgm:prSet/>
      <dgm:spPr/>
      <dgm:t>
        <a:bodyPr/>
        <a:lstStyle/>
        <a:p>
          <a:endParaRPr lang="en-US"/>
        </a:p>
      </dgm:t>
    </dgm:pt>
    <dgm:pt modelId="{2A2A7A08-4078-E648-90E6-EB9C12D0A733}">
      <dgm:prSet phldrT="[Text]"/>
      <dgm:spPr>
        <a:solidFill>
          <a:schemeClr val="accent2">
            <a:lumMod val="40000"/>
            <a:lumOff val="60000"/>
          </a:schemeClr>
        </a:solidFill>
      </dgm:spPr>
      <dgm:t>
        <a:bodyPr/>
        <a:lstStyle/>
        <a:p>
          <a:r>
            <a:rPr lang="en-US" dirty="0">
              <a:solidFill>
                <a:srgbClr val="002060"/>
              </a:solidFill>
            </a:rPr>
            <a:t>Acute</a:t>
          </a:r>
        </a:p>
      </dgm:t>
    </dgm:pt>
    <dgm:pt modelId="{DD01841C-CC48-2442-9158-1FC305413FB5}" type="parTrans" cxnId="{E7297F80-4320-834D-ADCD-363DECA6EA4F}">
      <dgm:prSet/>
      <dgm:spPr/>
      <dgm:t>
        <a:bodyPr/>
        <a:lstStyle/>
        <a:p>
          <a:endParaRPr lang="en-US"/>
        </a:p>
      </dgm:t>
    </dgm:pt>
    <dgm:pt modelId="{5B6571B5-A256-1A4D-ADA0-CE406F17EF22}" type="sibTrans" cxnId="{E7297F80-4320-834D-ADCD-363DECA6EA4F}">
      <dgm:prSet/>
      <dgm:spPr/>
      <dgm:t>
        <a:bodyPr/>
        <a:lstStyle/>
        <a:p>
          <a:endParaRPr lang="en-US"/>
        </a:p>
      </dgm:t>
    </dgm:pt>
    <dgm:pt modelId="{1D568260-209F-3A4C-A539-73F58860A9FD}" type="pres">
      <dgm:prSet presAssocID="{4009E6A7-2EEA-F043-8675-5170904DBE37}" presName="compositeShape" presStyleCnt="0">
        <dgm:presLayoutVars>
          <dgm:chMax val="7"/>
          <dgm:dir/>
          <dgm:resizeHandles val="exact"/>
        </dgm:presLayoutVars>
      </dgm:prSet>
      <dgm:spPr/>
    </dgm:pt>
    <dgm:pt modelId="{E41081DF-A4C8-3F49-8A7B-4363D1F6E1F8}" type="pres">
      <dgm:prSet presAssocID="{4009E6A7-2EEA-F043-8675-5170904DBE37}" presName="wedge1" presStyleLbl="node1" presStyleIdx="0" presStyleCnt="3"/>
      <dgm:spPr/>
    </dgm:pt>
    <dgm:pt modelId="{08F289E3-249F-B44B-850C-1A8AE9E30766}" type="pres">
      <dgm:prSet presAssocID="{4009E6A7-2EEA-F043-8675-5170904DBE37}" presName="dummy1a" presStyleCnt="0"/>
      <dgm:spPr/>
    </dgm:pt>
    <dgm:pt modelId="{A2E23877-26B7-4444-A2FC-28EA55E8E1EB}" type="pres">
      <dgm:prSet presAssocID="{4009E6A7-2EEA-F043-8675-5170904DBE37}" presName="dummy1b" presStyleCnt="0"/>
      <dgm:spPr/>
    </dgm:pt>
    <dgm:pt modelId="{916A2E0E-ABDB-5445-ACD6-BD0B9F50F2D4}" type="pres">
      <dgm:prSet presAssocID="{4009E6A7-2EEA-F043-8675-5170904DBE37}" presName="wedge1Tx" presStyleLbl="node1" presStyleIdx="0" presStyleCnt="3">
        <dgm:presLayoutVars>
          <dgm:chMax val="0"/>
          <dgm:chPref val="0"/>
          <dgm:bulletEnabled val="1"/>
        </dgm:presLayoutVars>
      </dgm:prSet>
      <dgm:spPr/>
    </dgm:pt>
    <dgm:pt modelId="{DF55C0D3-75DA-8747-9A30-C5472DFB5177}" type="pres">
      <dgm:prSet presAssocID="{4009E6A7-2EEA-F043-8675-5170904DBE37}" presName="wedge2" presStyleLbl="node1" presStyleIdx="1" presStyleCnt="3"/>
      <dgm:spPr/>
    </dgm:pt>
    <dgm:pt modelId="{1C243DD8-97FF-484C-AEAC-A47CBDFF07FD}" type="pres">
      <dgm:prSet presAssocID="{4009E6A7-2EEA-F043-8675-5170904DBE37}" presName="dummy2a" presStyleCnt="0"/>
      <dgm:spPr/>
    </dgm:pt>
    <dgm:pt modelId="{35F39276-0ED6-1140-9923-75D1399B2E83}" type="pres">
      <dgm:prSet presAssocID="{4009E6A7-2EEA-F043-8675-5170904DBE37}" presName="dummy2b" presStyleCnt="0"/>
      <dgm:spPr/>
    </dgm:pt>
    <dgm:pt modelId="{CA07EEBA-A07B-7040-A8A2-EFD5A673B261}" type="pres">
      <dgm:prSet presAssocID="{4009E6A7-2EEA-F043-8675-5170904DBE37}" presName="wedge2Tx" presStyleLbl="node1" presStyleIdx="1" presStyleCnt="3">
        <dgm:presLayoutVars>
          <dgm:chMax val="0"/>
          <dgm:chPref val="0"/>
          <dgm:bulletEnabled val="1"/>
        </dgm:presLayoutVars>
      </dgm:prSet>
      <dgm:spPr/>
    </dgm:pt>
    <dgm:pt modelId="{A737C814-02EF-6F47-9C2A-C1A544080A33}" type="pres">
      <dgm:prSet presAssocID="{4009E6A7-2EEA-F043-8675-5170904DBE37}" presName="wedge3" presStyleLbl="node1" presStyleIdx="2" presStyleCnt="3"/>
      <dgm:spPr/>
    </dgm:pt>
    <dgm:pt modelId="{46D0B71D-CF16-8046-A824-60F78D7EF00B}" type="pres">
      <dgm:prSet presAssocID="{4009E6A7-2EEA-F043-8675-5170904DBE37}" presName="dummy3a" presStyleCnt="0"/>
      <dgm:spPr/>
    </dgm:pt>
    <dgm:pt modelId="{9E39C560-4D93-8148-BCF7-6D98AAB4D9B4}" type="pres">
      <dgm:prSet presAssocID="{4009E6A7-2EEA-F043-8675-5170904DBE37}" presName="dummy3b" presStyleCnt="0"/>
      <dgm:spPr/>
    </dgm:pt>
    <dgm:pt modelId="{9CAA7680-71ED-0D49-BDE9-998381371811}" type="pres">
      <dgm:prSet presAssocID="{4009E6A7-2EEA-F043-8675-5170904DBE37}" presName="wedge3Tx" presStyleLbl="node1" presStyleIdx="2" presStyleCnt="3">
        <dgm:presLayoutVars>
          <dgm:chMax val="0"/>
          <dgm:chPref val="0"/>
          <dgm:bulletEnabled val="1"/>
        </dgm:presLayoutVars>
      </dgm:prSet>
      <dgm:spPr/>
    </dgm:pt>
    <dgm:pt modelId="{6CD1F6B1-45A8-3F41-ADDD-6886FA7A0C29}" type="pres">
      <dgm:prSet presAssocID="{92C76F74-0433-804B-A586-5B753BAA4577}" presName="arrowWedge1" presStyleLbl="fgSibTrans2D1" presStyleIdx="0" presStyleCnt="3"/>
      <dgm:spPr>
        <a:solidFill>
          <a:schemeClr val="accent5"/>
        </a:solidFill>
      </dgm:spPr>
    </dgm:pt>
    <dgm:pt modelId="{4401E92A-94AA-CC48-B0DE-756DD6618C7E}" type="pres">
      <dgm:prSet presAssocID="{CFE6ADEF-A7A7-F945-A2E3-7285AA17EBAB}" presName="arrowWedge2" presStyleLbl="fgSibTrans2D1" presStyleIdx="1" presStyleCnt="3"/>
      <dgm:spPr>
        <a:solidFill>
          <a:schemeClr val="accent5"/>
        </a:solidFill>
      </dgm:spPr>
    </dgm:pt>
    <dgm:pt modelId="{51FB39B8-3596-9249-A9C1-64EDD2A6C01E}" type="pres">
      <dgm:prSet presAssocID="{5B6571B5-A256-1A4D-ADA0-CE406F17EF22}" presName="arrowWedge3" presStyleLbl="fgSibTrans2D1" presStyleIdx="2" presStyleCnt="3"/>
      <dgm:spPr>
        <a:solidFill>
          <a:schemeClr val="accent5"/>
        </a:solidFill>
      </dgm:spPr>
    </dgm:pt>
  </dgm:ptLst>
  <dgm:cxnLst>
    <dgm:cxn modelId="{3FBA9816-27BA-C44D-9545-FC382D6A2DA6}" srcId="{4009E6A7-2EEA-F043-8675-5170904DBE37}" destId="{D7AA6C30-1A95-8C4F-9C95-D8E9A5E16F65}" srcOrd="0" destOrd="0" parTransId="{B7196D75-34C5-A644-8D1E-C25D411AC702}" sibTransId="{92C76F74-0433-804B-A586-5B753BAA4577}"/>
    <dgm:cxn modelId="{7520D01C-0B71-7348-9A83-32D459362E45}" type="presOf" srcId="{D7AA6C30-1A95-8C4F-9C95-D8E9A5E16F65}" destId="{916A2E0E-ABDB-5445-ACD6-BD0B9F50F2D4}" srcOrd="1" destOrd="0" presId="urn:microsoft.com/office/officeart/2005/8/layout/cycle8"/>
    <dgm:cxn modelId="{A9B1EB20-F765-2544-9AF9-FFAE4CA54B22}" type="presOf" srcId="{2A2A7A08-4078-E648-90E6-EB9C12D0A733}" destId="{A737C814-02EF-6F47-9C2A-C1A544080A33}" srcOrd="0" destOrd="0" presId="urn:microsoft.com/office/officeart/2005/8/layout/cycle8"/>
    <dgm:cxn modelId="{62CA702F-A6C3-914D-A102-04E702F886A9}" type="presOf" srcId="{A9459F7C-DAA1-FC42-B45E-E1AFF0A3A8E3}" destId="{DF55C0D3-75DA-8747-9A30-C5472DFB5177}" srcOrd="0" destOrd="0" presId="urn:microsoft.com/office/officeart/2005/8/layout/cycle8"/>
    <dgm:cxn modelId="{62096D50-72E2-534A-BB23-BA5B67D6092A}" srcId="{4009E6A7-2EEA-F043-8675-5170904DBE37}" destId="{A9459F7C-DAA1-FC42-B45E-E1AFF0A3A8E3}" srcOrd="1" destOrd="0" parTransId="{96BF042D-7495-9E4D-BC54-9213C6321F8F}" sibTransId="{CFE6ADEF-A7A7-F945-A2E3-7285AA17EBAB}"/>
    <dgm:cxn modelId="{F057807D-4C38-3541-89E7-A0C38D51E59A}" type="presOf" srcId="{4009E6A7-2EEA-F043-8675-5170904DBE37}" destId="{1D568260-209F-3A4C-A539-73F58860A9FD}" srcOrd="0" destOrd="0" presId="urn:microsoft.com/office/officeart/2005/8/layout/cycle8"/>
    <dgm:cxn modelId="{E7297F80-4320-834D-ADCD-363DECA6EA4F}" srcId="{4009E6A7-2EEA-F043-8675-5170904DBE37}" destId="{2A2A7A08-4078-E648-90E6-EB9C12D0A733}" srcOrd="2" destOrd="0" parTransId="{DD01841C-CC48-2442-9158-1FC305413FB5}" sibTransId="{5B6571B5-A256-1A4D-ADA0-CE406F17EF22}"/>
    <dgm:cxn modelId="{6FB0CAE9-DBC7-FB43-A7AC-3EFAF6C88684}" type="presOf" srcId="{2A2A7A08-4078-E648-90E6-EB9C12D0A733}" destId="{9CAA7680-71ED-0D49-BDE9-998381371811}" srcOrd="1" destOrd="0" presId="urn:microsoft.com/office/officeart/2005/8/layout/cycle8"/>
    <dgm:cxn modelId="{922BC5FE-B5F2-AE44-833A-2A6A3E593BFB}" type="presOf" srcId="{A9459F7C-DAA1-FC42-B45E-E1AFF0A3A8E3}" destId="{CA07EEBA-A07B-7040-A8A2-EFD5A673B261}" srcOrd="1" destOrd="0" presId="urn:microsoft.com/office/officeart/2005/8/layout/cycle8"/>
    <dgm:cxn modelId="{2799BFFF-545A-5E47-BE11-A0F51951E141}" type="presOf" srcId="{D7AA6C30-1A95-8C4F-9C95-D8E9A5E16F65}" destId="{E41081DF-A4C8-3F49-8A7B-4363D1F6E1F8}" srcOrd="0" destOrd="0" presId="urn:microsoft.com/office/officeart/2005/8/layout/cycle8"/>
    <dgm:cxn modelId="{9E719F4A-202F-254C-9F6C-AC5336D09F42}" type="presParOf" srcId="{1D568260-209F-3A4C-A539-73F58860A9FD}" destId="{E41081DF-A4C8-3F49-8A7B-4363D1F6E1F8}" srcOrd="0" destOrd="0" presId="urn:microsoft.com/office/officeart/2005/8/layout/cycle8"/>
    <dgm:cxn modelId="{37C34D3D-E957-2941-97B6-0EF89660C290}" type="presParOf" srcId="{1D568260-209F-3A4C-A539-73F58860A9FD}" destId="{08F289E3-249F-B44B-850C-1A8AE9E30766}" srcOrd="1" destOrd="0" presId="urn:microsoft.com/office/officeart/2005/8/layout/cycle8"/>
    <dgm:cxn modelId="{740C64BA-5718-F243-950F-44AF3855DC13}" type="presParOf" srcId="{1D568260-209F-3A4C-A539-73F58860A9FD}" destId="{A2E23877-26B7-4444-A2FC-28EA55E8E1EB}" srcOrd="2" destOrd="0" presId="urn:microsoft.com/office/officeart/2005/8/layout/cycle8"/>
    <dgm:cxn modelId="{E61CDAFE-140D-3F46-B10B-3B101BA9E3AF}" type="presParOf" srcId="{1D568260-209F-3A4C-A539-73F58860A9FD}" destId="{916A2E0E-ABDB-5445-ACD6-BD0B9F50F2D4}" srcOrd="3" destOrd="0" presId="urn:microsoft.com/office/officeart/2005/8/layout/cycle8"/>
    <dgm:cxn modelId="{3227C686-DE8D-C941-B233-30AC40FC4306}" type="presParOf" srcId="{1D568260-209F-3A4C-A539-73F58860A9FD}" destId="{DF55C0D3-75DA-8747-9A30-C5472DFB5177}" srcOrd="4" destOrd="0" presId="urn:microsoft.com/office/officeart/2005/8/layout/cycle8"/>
    <dgm:cxn modelId="{ABE9D0A5-8D26-5E48-B554-A21A41ED09E9}" type="presParOf" srcId="{1D568260-209F-3A4C-A539-73F58860A9FD}" destId="{1C243DD8-97FF-484C-AEAC-A47CBDFF07FD}" srcOrd="5" destOrd="0" presId="urn:microsoft.com/office/officeart/2005/8/layout/cycle8"/>
    <dgm:cxn modelId="{03F023CC-3303-6D4B-838A-C6B49C32C6F5}" type="presParOf" srcId="{1D568260-209F-3A4C-A539-73F58860A9FD}" destId="{35F39276-0ED6-1140-9923-75D1399B2E83}" srcOrd="6" destOrd="0" presId="urn:microsoft.com/office/officeart/2005/8/layout/cycle8"/>
    <dgm:cxn modelId="{30E12043-5BB6-704C-AE0C-5F918A286B46}" type="presParOf" srcId="{1D568260-209F-3A4C-A539-73F58860A9FD}" destId="{CA07EEBA-A07B-7040-A8A2-EFD5A673B261}" srcOrd="7" destOrd="0" presId="urn:microsoft.com/office/officeart/2005/8/layout/cycle8"/>
    <dgm:cxn modelId="{58B1D64A-B5C0-5746-BFEA-3473FDAED586}" type="presParOf" srcId="{1D568260-209F-3A4C-A539-73F58860A9FD}" destId="{A737C814-02EF-6F47-9C2A-C1A544080A33}" srcOrd="8" destOrd="0" presId="urn:microsoft.com/office/officeart/2005/8/layout/cycle8"/>
    <dgm:cxn modelId="{CCBF8EFE-C15D-384D-B629-F57890BB274A}" type="presParOf" srcId="{1D568260-209F-3A4C-A539-73F58860A9FD}" destId="{46D0B71D-CF16-8046-A824-60F78D7EF00B}" srcOrd="9" destOrd="0" presId="urn:microsoft.com/office/officeart/2005/8/layout/cycle8"/>
    <dgm:cxn modelId="{85D74DCD-0ED5-E841-A007-653DEB2CABFC}" type="presParOf" srcId="{1D568260-209F-3A4C-A539-73F58860A9FD}" destId="{9E39C560-4D93-8148-BCF7-6D98AAB4D9B4}" srcOrd="10" destOrd="0" presId="urn:microsoft.com/office/officeart/2005/8/layout/cycle8"/>
    <dgm:cxn modelId="{236F7D30-789D-2944-A65F-3CD2DBB4601A}" type="presParOf" srcId="{1D568260-209F-3A4C-A539-73F58860A9FD}" destId="{9CAA7680-71ED-0D49-BDE9-998381371811}" srcOrd="11" destOrd="0" presId="urn:microsoft.com/office/officeart/2005/8/layout/cycle8"/>
    <dgm:cxn modelId="{0C5E3684-FBF6-A54F-838E-B213B06A8D56}" type="presParOf" srcId="{1D568260-209F-3A4C-A539-73F58860A9FD}" destId="{6CD1F6B1-45A8-3F41-ADDD-6886FA7A0C29}" srcOrd="12" destOrd="0" presId="urn:microsoft.com/office/officeart/2005/8/layout/cycle8"/>
    <dgm:cxn modelId="{4B386C67-7701-2A4C-87DD-9EDDD0079B55}" type="presParOf" srcId="{1D568260-209F-3A4C-A539-73F58860A9FD}" destId="{4401E92A-94AA-CC48-B0DE-756DD6618C7E}" srcOrd="13" destOrd="0" presId="urn:microsoft.com/office/officeart/2005/8/layout/cycle8"/>
    <dgm:cxn modelId="{306E260F-E741-4846-9B89-EDF589371F18}" type="presParOf" srcId="{1D568260-209F-3A4C-A539-73F58860A9FD}" destId="{51FB39B8-3596-9249-A9C1-64EDD2A6C01E}"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6C8BBF-3DA2-DC4A-B5F2-021397D4F4EB}">
      <dsp:nvSpPr>
        <dsp:cNvPr id="0" name=""/>
        <dsp:cNvSpPr/>
      </dsp:nvSpPr>
      <dsp:spPr>
        <a:xfrm rot="5400000">
          <a:off x="-251760" y="253140"/>
          <a:ext cx="1678401" cy="1174880"/>
        </a:xfrm>
        <a:prstGeom prst="chevron">
          <a:avLst/>
        </a:prstGeom>
        <a:solidFill>
          <a:schemeClr val="accent2">
            <a:shade val="8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t>27.6%</a:t>
          </a:r>
        </a:p>
      </dsp:txBody>
      <dsp:txXfrm rot="-5400000">
        <a:off x="1" y="588819"/>
        <a:ext cx="1174880" cy="503521"/>
      </dsp:txXfrm>
    </dsp:sp>
    <dsp:sp modelId="{B0396C9B-EB49-BE4F-8ABC-54C6743B2946}">
      <dsp:nvSpPr>
        <dsp:cNvPr id="0" name=""/>
        <dsp:cNvSpPr/>
      </dsp:nvSpPr>
      <dsp:spPr>
        <a:xfrm rot="5400000">
          <a:off x="3786709" y="-2610447"/>
          <a:ext cx="1090960" cy="6314617"/>
        </a:xfrm>
        <a:prstGeom prst="round2SameRect">
          <a:avLst/>
        </a:prstGeom>
        <a:solidFill>
          <a:schemeClr val="lt1">
            <a:alpha val="9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ctr" defTabSz="1066800">
            <a:lnSpc>
              <a:spcPct val="90000"/>
            </a:lnSpc>
            <a:spcBef>
              <a:spcPct val="0"/>
            </a:spcBef>
            <a:spcAft>
              <a:spcPct val="15000"/>
            </a:spcAft>
            <a:buNone/>
          </a:pPr>
          <a:r>
            <a:rPr lang="en-US" sz="2400" kern="1200" dirty="0"/>
            <a:t>Consulted a healthcare professional</a:t>
          </a:r>
        </a:p>
      </dsp:txBody>
      <dsp:txXfrm rot="-5400000">
        <a:off x="1174881" y="54637"/>
        <a:ext cx="6261361" cy="984448"/>
      </dsp:txXfrm>
    </dsp:sp>
    <dsp:sp modelId="{2DFFD06C-85F2-CA4D-8812-93721AB8EE6C}">
      <dsp:nvSpPr>
        <dsp:cNvPr id="0" name=""/>
        <dsp:cNvSpPr/>
      </dsp:nvSpPr>
      <dsp:spPr>
        <a:xfrm rot="5400000">
          <a:off x="-251760" y="1738247"/>
          <a:ext cx="1678401" cy="1174880"/>
        </a:xfrm>
        <a:prstGeom prst="chevron">
          <a:avLst/>
        </a:prstGeom>
        <a:solidFill>
          <a:schemeClr val="accent2">
            <a:shade val="80000"/>
            <a:hueOff val="106308"/>
            <a:satOff val="-2977"/>
            <a:lumOff val="12991"/>
            <a:alphaOff val="0"/>
          </a:schemeClr>
        </a:solidFill>
        <a:ln w="25400" cap="flat" cmpd="sng" algn="ctr">
          <a:solidFill>
            <a:schemeClr val="accent2">
              <a:shade val="80000"/>
              <a:hueOff val="106308"/>
              <a:satOff val="-2977"/>
              <a:lumOff val="1299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t>20.9% </a:t>
          </a:r>
        </a:p>
      </dsp:txBody>
      <dsp:txXfrm rot="-5400000">
        <a:off x="1" y="2073926"/>
        <a:ext cx="1174880" cy="503521"/>
      </dsp:txXfrm>
    </dsp:sp>
    <dsp:sp modelId="{885550CD-4EC9-4449-9969-E8A4B976C11E}">
      <dsp:nvSpPr>
        <dsp:cNvPr id="0" name=""/>
        <dsp:cNvSpPr/>
      </dsp:nvSpPr>
      <dsp:spPr>
        <a:xfrm rot="5400000">
          <a:off x="3786709" y="-1125341"/>
          <a:ext cx="1090960" cy="6314617"/>
        </a:xfrm>
        <a:prstGeom prst="round2SameRect">
          <a:avLst/>
        </a:prstGeom>
        <a:solidFill>
          <a:schemeClr val="lt1">
            <a:alpha val="90000"/>
            <a:hueOff val="0"/>
            <a:satOff val="0"/>
            <a:lumOff val="0"/>
            <a:alphaOff val="0"/>
          </a:schemeClr>
        </a:solidFill>
        <a:ln w="25400" cap="flat" cmpd="sng" algn="ctr">
          <a:solidFill>
            <a:schemeClr val="accent2">
              <a:shade val="80000"/>
              <a:hueOff val="106308"/>
              <a:satOff val="-2977"/>
              <a:lumOff val="129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ctr" defTabSz="1066800">
            <a:lnSpc>
              <a:spcPct val="90000"/>
            </a:lnSpc>
            <a:spcBef>
              <a:spcPct val="0"/>
            </a:spcBef>
            <a:spcAft>
              <a:spcPct val="15000"/>
            </a:spcAft>
            <a:buNone/>
          </a:pPr>
          <a:r>
            <a:rPr lang="en-US" sz="2400" kern="1200" dirty="0"/>
            <a:t>Diagnosed accurately </a:t>
          </a:r>
        </a:p>
      </dsp:txBody>
      <dsp:txXfrm rot="-5400000">
        <a:off x="1174881" y="1539743"/>
        <a:ext cx="6261361" cy="984448"/>
      </dsp:txXfrm>
    </dsp:sp>
    <dsp:sp modelId="{3CD2D5EA-D8BB-574F-82DC-5F0C177E17A7}">
      <dsp:nvSpPr>
        <dsp:cNvPr id="0" name=""/>
        <dsp:cNvSpPr/>
      </dsp:nvSpPr>
      <dsp:spPr>
        <a:xfrm rot="5400000">
          <a:off x="-251760" y="3223353"/>
          <a:ext cx="1678401" cy="1174880"/>
        </a:xfrm>
        <a:prstGeom prst="chevron">
          <a:avLst/>
        </a:prstGeom>
        <a:solidFill>
          <a:schemeClr val="accent2">
            <a:shade val="80000"/>
            <a:hueOff val="212616"/>
            <a:satOff val="-5954"/>
            <a:lumOff val="25981"/>
            <a:alphaOff val="0"/>
          </a:schemeClr>
        </a:solidFill>
        <a:ln w="25400" cap="flat" cmpd="sng" algn="ctr">
          <a:solidFill>
            <a:schemeClr val="accent2">
              <a:shade val="80000"/>
              <a:hueOff val="212616"/>
              <a:satOff val="-5954"/>
              <a:lumOff val="2598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12.5% </a:t>
          </a:r>
        </a:p>
      </dsp:txBody>
      <dsp:txXfrm rot="-5400000">
        <a:off x="1" y="3559032"/>
        <a:ext cx="1174880" cy="503521"/>
      </dsp:txXfrm>
    </dsp:sp>
    <dsp:sp modelId="{EDF61193-0B99-B04F-ACF2-495DCC090A88}">
      <dsp:nvSpPr>
        <dsp:cNvPr id="0" name=""/>
        <dsp:cNvSpPr/>
      </dsp:nvSpPr>
      <dsp:spPr>
        <a:xfrm rot="5400000">
          <a:off x="3786709" y="359765"/>
          <a:ext cx="1090960" cy="6314617"/>
        </a:xfrm>
        <a:prstGeom prst="round2SameRect">
          <a:avLst/>
        </a:prstGeom>
        <a:solidFill>
          <a:schemeClr val="lt1">
            <a:alpha val="90000"/>
            <a:hueOff val="0"/>
            <a:satOff val="0"/>
            <a:lumOff val="0"/>
            <a:alphaOff val="0"/>
          </a:schemeClr>
        </a:solidFill>
        <a:ln w="25400" cap="flat" cmpd="sng" algn="ctr">
          <a:solidFill>
            <a:schemeClr val="accent2">
              <a:shade val="80000"/>
              <a:hueOff val="212616"/>
              <a:satOff val="-5954"/>
              <a:lumOff val="2598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ctr" defTabSz="1066800">
            <a:lnSpc>
              <a:spcPct val="90000"/>
            </a:lnSpc>
            <a:spcBef>
              <a:spcPct val="0"/>
            </a:spcBef>
            <a:spcAft>
              <a:spcPct val="15000"/>
            </a:spcAft>
            <a:buNone/>
          </a:pPr>
          <a:r>
            <a:rPr lang="en-US" sz="2400" kern="1200" dirty="0"/>
            <a:t>Treated appropriately (minimally appropriate acute/preventive treatment)</a:t>
          </a:r>
        </a:p>
      </dsp:txBody>
      <dsp:txXfrm rot="-5400000">
        <a:off x="1174881" y="3024849"/>
        <a:ext cx="6261361" cy="9844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081DF-A4C8-3F49-8A7B-4363D1F6E1F8}">
      <dsp:nvSpPr>
        <dsp:cNvPr id="0" name=""/>
        <dsp:cNvSpPr/>
      </dsp:nvSpPr>
      <dsp:spPr>
        <a:xfrm>
          <a:off x="1881902" y="352213"/>
          <a:ext cx="4551680" cy="4551680"/>
        </a:xfrm>
        <a:prstGeom prst="pie">
          <a:avLst>
            <a:gd name="adj1" fmla="val 16200000"/>
            <a:gd name="adj2" fmla="val 18000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02060"/>
              </a:solidFill>
            </a:rPr>
            <a:t>Preventive</a:t>
          </a:r>
        </a:p>
      </dsp:txBody>
      <dsp:txXfrm>
        <a:off x="4280746" y="1316736"/>
        <a:ext cx="1625600" cy="1354666"/>
      </dsp:txXfrm>
    </dsp:sp>
    <dsp:sp modelId="{DF55C0D3-75DA-8747-9A30-C5472DFB5177}">
      <dsp:nvSpPr>
        <dsp:cNvPr id="0" name=""/>
        <dsp:cNvSpPr/>
      </dsp:nvSpPr>
      <dsp:spPr>
        <a:xfrm>
          <a:off x="1788159" y="514773"/>
          <a:ext cx="4551680" cy="4551680"/>
        </a:xfrm>
        <a:prstGeom prst="pie">
          <a:avLst>
            <a:gd name="adj1" fmla="val 1800000"/>
            <a:gd name="adj2" fmla="val 90000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b="1" kern="1200" dirty="0">
            <a:solidFill>
              <a:srgbClr val="002060"/>
            </a:solidFill>
          </a:endParaRPr>
        </a:p>
      </dsp:txBody>
      <dsp:txXfrm>
        <a:off x="2871893" y="3467946"/>
        <a:ext cx="2438400" cy="1192106"/>
      </dsp:txXfrm>
    </dsp:sp>
    <dsp:sp modelId="{A737C814-02EF-6F47-9C2A-C1A544080A33}">
      <dsp:nvSpPr>
        <dsp:cNvPr id="0" name=""/>
        <dsp:cNvSpPr/>
      </dsp:nvSpPr>
      <dsp:spPr>
        <a:xfrm>
          <a:off x="1694416" y="352213"/>
          <a:ext cx="4551680" cy="4551680"/>
        </a:xfrm>
        <a:prstGeom prst="pie">
          <a:avLst>
            <a:gd name="adj1" fmla="val 9000000"/>
            <a:gd name="adj2" fmla="val 162000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02060"/>
              </a:solidFill>
            </a:rPr>
            <a:t>Acute</a:t>
          </a:r>
        </a:p>
      </dsp:txBody>
      <dsp:txXfrm>
        <a:off x="2221653" y="1316736"/>
        <a:ext cx="1625600" cy="1354666"/>
      </dsp:txXfrm>
    </dsp:sp>
    <dsp:sp modelId="{6CD1F6B1-45A8-3F41-ADDD-6886FA7A0C29}">
      <dsp:nvSpPr>
        <dsp:cNvPr id="0" name=""/>
        <dsp:cNvSpPr/>
      </dsp:nvSpPr>
      <dsp:spPr>
        <a:xfrm>
          <a:off x="1600507" y="70442"/>
          <a:ext cx="5115221" cy="5115221"/>
        </a:xfrm>
        <a:prstGeom prst="circularArrow">
          <a:avLst>
            <a:gd name="adj1" fmla="val 5085"/>
            <a:gd name="adj2" fmla="val 327528"/>
            <a:gd name="adj3" fmla="val 1472472"/>
            <a:gd name="adj4" fmla="val 16199432"/>
            <a:gd name="adj5" fmla="val 5932"/>
          </a:avLst>
        </a:prstGeom>
        <a:solidFill>
          <a:schemeClr val="accent5"/>
        </a:solidFill>
        <a:ln>
          <a:noFill/>
        </a:ln>
        <a:effectLst/>
      </dsp:spPr>
      <dsp:style>
        <a:lnRef idx="0">
          <a:scrgbClr r="0" g="0" b="0"/>
        </a:lnRef>
        <a:fillRef idx="1">
          <a:scrgbClr r="0" g="0" b="0"/>
        </a:fillRef>
        <a:effectRef idx="0">
          <a:scrgbClr r="0" g="0" b="0"/>
        </a:effectRef>
        <a:fontRef idx="minor">
          <a:schemeClr val="lt1"/>
        </a:fontRef>
      </dsp:style>
    </dsp:sp>
    <dsp:sp modelId="{4401E92A-94AA-CC48-B0DE-756DD6618C7E}">
      <dsp:nvSpPr>
        <dsp:cNvPr id="0" name=""/>
        <dsp:cNvSpPr/>
      </dsp:nvSpPr>
      <dsp:spPr>
        <a:xfrm>
          <a:off x="1506389" y="232714"/>
          <a:ext cx="5115221" cy="5115221"/>
        </a:xfrm>
        <a:prstGeom prst="circularArrow">
          <a:avLst>
            <a:gd name="adj1" fmla="val 5085"/>
            <a:gd name="adj2" fmla="val 327528"/>
            <a:gd name="adj3" fmla="val 8671970"/>
            <a:gd name="adj4" fmla="val 1800502"/>
            <a:gd name="adj5" fmla="val 5932"/>
          </a:avLst>
        </a:prstGeom>
        <a:solidFill>
          <a:schemeClr val="accent5"/>
        </a:solidFill>
        <a:ln>
          <a:noFill/>
        </a:ln>
        <a:effectLst/>
      </dsp:spPr>
      <dsp:style>
        <a:lnRef idx="0">
          <a:scrgbClr r="0" g="0" b="0"/>
        </a:lnRef>
        <a:fillRef idx="1">
          <a:scrgbClr r="0" g="0" b="0"/>
        </a:fillRef>
        <a:effectRef idx="0">
          <a:scrgbClr r="0" g="0" b="0"/>
        </a:effectRef>
        <a:fontRef idx="minor">
          <a:schemeClr val="lt1"/>
        </a:fontRef>
      </dsp:style>
    </dsp:sp>
    <dsp:sp modelId="{51FB39B8-3596-9249-A9C1-64EDD2A6C01E}">
      <dsp:nvSpPr>
        <dsp:cNvPr id="0" name=""/>
        <dsp:cNvSpPr/>
      </dsp:nvSpPr>
      <dsp:spPr>
        <a:xfrm>
          <a:off x="1412270" y="70442"/>
          <a:ext cx="5115221" cy="5115221"/>
        </a:xfrm>
        <a:prstGeom prst="circularArrow">
          <a:avLst>
            <a:gd name="adj1" fmla="val 5085"/>
            <a:gd name="adj2" fmla="val 327528"/>
            <a:gd name="adj3" fmla="val 15873039"/>
            <a:gd name="adj4" fmla="val 9000000"/>
            <a:gd name="adj5" fmla="val 5932"/>
          </a:avLst>
        </a:prstGeom>
        <a:solidFill>
          <a:schemeClr val="accent5"/>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0.32323</cdr:x>
      <cdr:y>0.85623</cdr:y>
    </cdr:from>
    <cdr:to>
      <cdr:x>0.44505</cdr:x>
      <cdr:y>0.94106</cdr:y>
    </cdr:to>
    <cdr:sp macro="" textlink="">
      <cdr:nvSpPr>
        <cdr:cNvPr id="2" name="TextBox 1">
          <a:extLst xmlns:a="http://schemas.openxmlformats.org/drawingml/2006/main">
            <a:ext uri="{FF2B5EF4-FFF2-40B4-BE49-F238E27FC236}">
              <a16:creationId xmlns:a16="http://schemas.microsoft.com/office/drawing/2014/main" id="{E9F45C2B-A6EE-5194-DEC1-2D5C61AFC973}"/>
            </a:ext>
          </a:extLst>
        </cdr:cNvPr>
        <cdr:cNvSpPr txBox="1"/>
      </cdr:nvSpPr>
      <cdr:spPr bwMode="auto">
        <a:xfrm xmlns:a="http://schemas.openxmlformats.org/drawingml/2006/main">
          <a:off x="2016952" y="3417147"/>
          <a:ext cx="760164" cy="338554"/>
        </a:xfrm>
        <a:prstGeom xmlns:a="http://schemas.openxmlformats.org/drawingml/2006/main" prst="rect">
          <a:avLst/>
        </a:prstGeom>
        <a:solidFill xmlns:a="http://schemas.openxmlformats.org/drawingml/2006/main">
          <a:schemeClr val="tx1"/>
        </a:solidFill>
        <a:ln xmlns:a="http://schemas.openxmlformats.org/drawingml/2006/main">
          <a:noFill/>
        </a:ln>
      </cdr:spPr>
      <cdr:txBody>
        <a:bodyPr xmlns:a="http://schemas.openxmlformats.org/drawingml/2006/main" vertOverflow="clip" wrap="square" rtlCol="0">
          <a:spAutoFit/>
        </a:bodyPr>
        <a:lstStyle xmlns:a="http://schemas.openxmlformats.org/drawingml/2006/main"/>
        <a:p xmlns:a="http://schemas.openxmlformats.org/drawingml/2006/main">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10-19</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CGRP, </a:t>
            </a:r>
            <a:r>
              <a:rPr lang="en-US" sz="1200" i="1" dirty="0"/>
              <a:t>calcitonin gene-related peptide.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554530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i="1" dirty="0"/>
              <a:t>CGRP, calcitonin gene-related peptide.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75979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NDPH, new daily persistent headache.</a:t>
            </a:r>
          </a:p>
        </p:txBody>
      </p:sp>
      <p:sp>
        <p:nvSpPr>
          <p:cNvPr id="4" name="Slide Number Placeholder 3"/>
          <p:cNvSpPr>
            <a:spLocks noGrp="1"/>
          </p:cNvSpPr>
          <p:nvPr>
            <p:ph type="sldNum" sz="quarter" idx="5"/>
          </p:nvPr>
        </p:nvSpPr>
        <p:spPr/>
        <p:txBody>
          <a:bodyPr/>
          <a:lstStyle/>
          <a:p>
            <a:fld id="{F733B885-5B81-1642-8789-B6AE7908EA08}" type="slidenum">
              <a:rPr lang="en-US" smtClean="0"/>
              <a:t>5</a:t>
            </a:fld>
            <a:endParaRPr lang="en-US" dirty="0"/>
          </a:p>
        </p:txBody>
      </p:sp>
    </p:spTree>
    <p:extLst>
      <p:ext uri="{BB962C8B-B14F-4D97-AF65-F5344CB8AC3E}">
        <p14:creationId xmlns:p14="http://schemas.microsoft.com/office/powerpoint/2010/main" val="3032603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IPH, </a:t>
            </a:r>
            <a:r>
              <a:rPr lang="en-US" b="0" i="1" dirty="0">
                <a:solidFill>
                  <a:srgbClr val="000000"/>
                </a:solidFill>
                <a:effectLst/>
                <a:latin typeface="Times New Roman" panose="02020603050405020304" pitchFamily="18" charset="0"/>
              </a:rPr>
              <a:t>intraparenchymal hemorrhage; RCVS,</a:t>
            </a:r>
            <a:r>
              <a:rPr lang="en-US" b="0" i="1" dirty="0">
                <a:solidFill>
                  <a:srgbClr val="4D5156"/>
                </a:solidFill>
                <a:effectLst/>
                <a:latin typeface="Roboto" panose="02000000000000000000" pitchFamily="2" charset="0"/>
              </a:rPr>
              <a:t> reversible cerebral vasoconstriction syndrome</a:t>
            </a:r>
            <a:r>
              <a:rPr lang="en-US" b="0" i="1" dirty="0">
                <a:solidFill>
                  <a:srgbClr val="000000"/>
                </a:solidFill>
                <a:effectLst/>
                <a:latin typeface="Times New Roman" panose="02020603050405020304" pitchFamily="18" charset="0"/>
              </a:rPr>
              <a:t>; </a:t>
            </a:r>
            <a:r>
              <a:rPr lang="en-US" i="1" dirty="0"/>
              <a:t>SAH, subarachnoid hemorrhage; </a:t>
            </a:r>
            <a:r>
              <a:rPr lang="en-US" b="0" i="1" dirty="0">
                <a:solidFill>
                  <a:srgbClr val="000000"/>
                </a:solidFill>
                <a:effectLst/>
                <a:latin typeface="Times New Roman" panose="02020603050405020304" pitchFamily="18" charset="0"/>
              </a:rPr>
              <a:t>SDH, subdural hematoma.</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5089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33B885-5B81-1642-8789-B6AE7908EA08}" type="slidenum">
              <a:rPr lang="en-US" smtClean="0"/>
              <a:t>7</a:t>
            </a:fld>
            <a:endParaRPr lang="en-US" dirty="0"/>
          </a:p>
        </p:txBody>
      </p:sp>
    </p:spTree>
    <p:extLst>
      <p:ext uri="{BB962C8B-B14F-4D97-AF65-F5344CB8AC3E}">
        <p14:creationId xmlns:p14="http://schemas.microsoft.com/office/powerpoint/2010/main" val="771463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ltLang="en-US" sz="1200" b="0" i="1" dirty="0">
                <a:solidFill>
                  <a:schemeClr val="bg2"/>
                </a:solidFill>
                <a:latin typeface="Calibri" panose="020F0502020204030204" pitchFamily="34" charset="0"/>
              </a:rPr>
              <a:t>IHS, International Headache Society; TTH, tension-type headache.</a:t>
            </a:r>
            <a:br>
              <a:rPr lang="nl-NL" altLang="en-US" sz="1200" b="0" i="1" dirty="0">
                <a:solidFill>
                  <a:schemeClr val="bg2"/>
                </a:solidFill>
                <a:latin typeface="Calibri" panose="020F0502020204030204" pitchFamily="34" charset="0"/>
              </a:rPr>
            </a:br>
            <a:endParaRPr lang="en-US" i="1" dirty="0"/>
          </a:p>
        </p:txBody>
      </p:sp>
      <p:sp>
        <p:nvSpPr>
          <p:cNvPr id="4" name="Slide Number Placeholder 3"/>
          <p:cNvSpPr>
            <a:spLocks noGrp="1"/>
          </p:cNvSpPr>
          <p:nvPr>
            <p:ph type="sldNum" sz="quarter" idx="5"/>
          </p:nvPr>
        </p:nvSpPr>
        <p:spPr/>
        <p:txBody>
          <a:bodyPr/>
          <a:lstStyle/>
          <a:p>
            <a:fld id="{F733B885-5B81-1642-8789-B6AE7908EA08}" type="slidenum">
              <a:rPr lang="en-US" smtClean="0"/>
              <a:t>8</a:t>
            </a:fld>
            <a:endParaRPr lang="en-US" dirty="0"/>
          </a:p>
        </p:txBody>
      </p:sp>
    </p:spTree>
    <p:extLst>
      <p:ext uri="{BB962C8B-B14F-4D97-AF65-F5344CB8AC3E}">
        <p14:creationId xmlns:p14="http://schemas.microsoft.com/office/powerpoint/2010/main" val="663393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33B885-5B81-1642-8789-B6AE7908EA08}" type="slidenum">
              <a:rPr lang="en-US" smtClean="0"/>
              <a:t>9</a:t>
            </a:fld>
            <a:endParaRPr lang="en-US" dirty="0"/>
          </a:p>
        </p:txBody>
      </p:sp>
    </p:spTree>
    <p:extLst>
      <p:ext uri="{BB962C8B-B14F-4D97-AF65-F5344CB8AC3E}">
        <p14:creationId xmlns:p14="http://schemas.microsoft.com/office/powerpoint/2010/main" val="2084458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733B885-5B81-1642-8789-B6AE7908EA0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54655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733B885-5B81-1642-8789-B6AE7908EA0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20870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733B885-5B81-1642-8789-B6AE7908EA0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98679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p:cNvSpPr>
          <p:nvPr>
            <p:ph type="sldImg"/>
          </p:nvPr>
        </p:nvSpPr>
        <p:spPr bwMode="auto">
          <a:xfrm>
            <a:off x="396875" y="695325"/>
            <a:ext cx="617855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xfrm>
            <a:off x="697239" y="4403741"/>
            <a:ext cx="5577895" cy="417196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a:p>
            <a:endParaRPr lang="en-US" altLang="en-US" dirty="0"/>
          </a:p>
        </p:txBody>
      </p:sp>
    </p:spTree>
    <p:extLst>
      <p:ext uri="{BB962C8B-B14F-4D97-AF65-F5344CB8AC3E}">
        <p14:creationId xmlns:p14="http://schemas.microsoft.com/office/powerpoint/2010/main" val="2318057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2E77CE-B552-E241-BC68-3250B132C08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27439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8317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733B885-5B81-1642-8789-B6AE7908EA0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01052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i="1" dirty="0"/>
              <a:t>CM, chronic migraine; EM, episodic migraine.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CB4EA6F-79D8-CC4B-86E2-A4DE1AA4ABB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60548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 chronic migraine; EM, episodic migraine; NSAID, nonsteroidal anti-inflammatory drug.</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49EC40-53D7-9D48-B001-7DF55E40CE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968696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baseline="30000" dirty="0"/>
              <a:t>CM, chronic migraine; EM, episodic migraine.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733B885-5B81-1642-8789-B6AE7908EA0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8176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 chronic migraine; EM, episodic migraine.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2E77CE-B552-E241-BC68-3250B132C08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3372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2E77CE-B552-E241-BC68-3250B132C08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62047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6C5CEC-A74E-524B-AE1B-1500603145D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76382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000" b="0" i="1" dirty="0"/>
              <a:t>NSAID, nonsteroidal anti-inflammatory drug.</a:t>
            </a:r>
          </a:p>
          <a:p>
            <a:pPr marL="0" indent="0">
              <a:buFont typeface="Arial" panose="020B0604020202020204" pitchFamily="34" charset="0"/>
              <a:buNone/>
            </a:pPr>
            <a:endParaRPr lang="en-US" sz="1000"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1200FD-4C14-4B89-A055-6731FA80B7F4}"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29142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CGRP, </a:t>
            </a:r>
            <a:r>
              <a:rPr lang="en-US" sz="1200" i="1" dirty="0"/>
              <a:t>calcitonin gene-related peptide.</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733B885-5B81-1642-8789-B6AE7908EA0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4771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CGRP, </a:t>
            </a:r>
            <a:r>
              <a:rPr lang="en-US" sz="1200" i="1" dirty="0"/>
              <a:t>calcitonin gene-related peptide.</a:t>
            </a:r>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F5B33E-8E79-3F49-A8CC-E76CF10144D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63823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CGRP, </a:t>
            </a:r>
            <a:r>
              <a:rPr lang="en-US" sz="1200" i="1" dirty="0"/>
              <a:t>calcitonin gene-related peptide.</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F5B33E-8E79-3F49-A8CC-E76CF10144D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456840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DHE, </a:t>
            </a:r>
            <a:r>
              <a:rPr lang="en-US" b="0" i="1" dirty="0">
                <a:solidFill>
                  <a:srgbClr val="202124"/>
                </a:solidFill>
                <a:effectLst/>
                <a:latin typeface="arial" panose="020B0604020202020204" pitchFamily="34" charset="0"/>
              </a:rPr>
              <a:t>dihydroergotamine</a:t>
            </a:r>
            <a:r>
              <a:rPr lang="en-US" b="0" i="0" dirty="0">
                <a:solidFill>
                  <a:srgbClr val="202124"/>
                </a:solidFill>
                <a:effectLst/>
                <a:latin typeface="arial" panose="020B0604020202020204" pitchFamily="34" charset="0"/>
              </a:rPr>
              <a:t>; </a:t>
            </a:r>
            <a:r>
              <a:rPr lang="en-US" i="1" dirty="0"/>
              <a:t>GI, gastrointestinal; MOH, medication overuse headache; NSAID, nonsteroidal anti-inflammatory drug.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F5B33E-8E79-3F49-A8CC-E76CF10144D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908259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NDA, new drug application.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090300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 chronic migraine; EM, episodic migraine; NSAID, nonsteroidal anti-inflammatory drug.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04910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406459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ARB, angiotensin receptor blocker; SNRI, </a:t>
            </a:r>
            <a:r>
              <a:rPr lang="en-US" b="0" i="1" dirty="0">
                <a:solidFill>
                  <a:srgbClr val="202124"/>
                </a:solidFill>
                <a:effectLst/>
                <a:latin typeface="Roboto" panose="02000000000000000000" pitchFamily="2" charset="0"/>
              </a:rPr>
              <a:t>serotonin–norepinephrine reuptake inhibitor; TCA, tricyclic antidepressant.</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485385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EM, episodic migraine; MOH, medication overuse headache.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40551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CGRP, </a:t>
            </a:r>
            <a:r>
              <a:rPr lang="en-US" sz="1200" i="1" dirty="0"/>
              <a:t>calcitonin gene-related peptide.</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F5B33E-8E79-3F49-A8CC-E76CF10144D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26781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CGRP, </a:t>
            </a:r>
            <a:r>
              <a:rPr lang="en-US" sz="1200" i="1" dirty="0"/>
              <a:t>calcitonin gene-related peptide; mAb, monoclonal antibody.</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F5B33E-8E79-3F49-A8CC-E76CF10144D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81725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79562" y="4467783"/>
            <a:ext cx="6360544" cy="3655458"/>
          </a:xfrm>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100" i="1" dirty="0"/>
              <a:t>CGRP, calcitonin gene-related peptide; CM, chronic migraine; EM, episodic migraine.</a:t>
            </a:r>
          </a:p>
          <a:p>
            <a:pPr marL="171446" indent="-171446">
              <a:buFont typeface="Arial" panose="020B0604020202020204" pitchFamily="34" charset="0"/>
              <a:buChar char="•"/>
            </a:pPr>
            <a:endParaRPr lang="en-US" sz="1100" dirty="0">
              <a:solidFill>
                <a:srgbClr val="00206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0AA5D73-21BB-4A2C-A09C-7B16A03C7CD3}"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61379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CGRP, </a:t>
            </a:r>
            <a:r>
              <a:rPr lang="en-US" sz="1200" i="1" dirty="0"/>
              <a:t>calcitonin gene-related peptide; CM, chronic migraine; EM, episodic migraine; mAb, monoclonal antibody.</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0AA5D73-21BB-4A2C-A09C-7B16A03C7CD3}"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967014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CGRP, </a:t>
            </a:r>
            <a:r>
              <a:rPr lang="en-US" sz="1200" i="1" dirty="0"/>
              <a:t>calcitonin gene-related peptide; CM, chronic migraine; EM, episodic migraine; MHD, migraine headache day; NSAID, nonsteroidal anti-inflammatory drug.</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56413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CGRP, </a:t>
            </a:r>
            <a:r>
              <a:rPr lang="en-US" sz="1200" i="1" dirty="0"/>
              <a:t>calcitonin gene-related peptide; CM, chronic migraine; mAb, monoclonal antibody; MOH, medication overuse headache.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472021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CGRP, </a:t>
            </a:r>
            <a:r>
              <a:rPr lang="en-US" sz="1200" i="1" dirty="0"/>
              <a:t>calcitonin gene-related peptide; mAb, monoclonal antibody.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1189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CGRP, </a:t>
            </a:r>
            <a:r>
              <a:rPr lang="en-US" sz="1200" i="1" dirty="0"/>
              <a:t>calcitonin gene-related peptide; CM, chronic migraine; EM, episodic migraine; mAb, monoclonal antibody.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908610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41</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3831BD58-23FE-3F40-84D2-6770E2E08EC4}"/>
              </a:ext>
            </a:extLst>
          </p:cNvPr>
          <p:cNvSpPr>
            <a:spLocks noGrp="1"/>
          </p:cNvSpPr>
          <p:nvPr>
            <p:ph type="ftr" sz="quarter" idx="3"/>
          </p:nvPr>
        </p:nvSpPr>
        <p:spPr>
          <a:xfrm>
            <a:off x="838200" y="6489348"/>
            <a:ext cx="4114800" cy="215444"/>
          </a:xfrm>
          <a:prstGeom prst="rect">
            <a:avLst/>
          </a:prstGeom>
        </p:spPr>
        <p:txBody>
          <a:bodyPr wrap="square" anchor="b">
            <a:spAutoFit/>
          </a:bodyPr>
          <a:lstStyle>
            <a:lvl1pPr>
              <a:defRPr lang="en-US" sz="800" dirty="0">
                <a:solidFill>
                  <a:srgbClr val="76797D"/>
                </a:solidFill>
                <a:latin typeface="Arial" panose="020B0604020202020204" pitchFamily="34" charset="0"/>
                <a:ea typeface="Arial Unicode MS" panose="020B0604020202020204" pitchFamily="34" charset="-128"/>
                <a:cs typeface="Arial" panose="020B0604020202020204" pitchFamily="34" charset="0"/>
              </a:defRPr>
            </a:lvl1pPr>
          </a:lstStyle>
          <a:p>
            <a:endParaRPr lang="en-US" dirty="0"/>
          </a:p>
        </p:txBody>
      </p:sp>
      <p:sp>
        <p:nvSpPr>
          <p:cNvPr id="19" name="Content Placeholder 18">
            <a:extLst>
              <a:ext uri="{FF2B5EF4-FFF2-40B4-BE49-F238E27FC236}">
                <a16:creationId xmlns:a16="http://schemas.microsoft.com/office/drawing/2014/main" id="{A0BDA442-14C9-4041-A03D-84EECF4ECA28}"/>
              </a:ext>
            </a:extLst>
          </p:cNvPr>
          <p:cNvSpPr>
            <a:spLocks noGrp="1"/>
          </p:cNvSpPr>
          <p:nvPr>
            <p:ph sz="quarter" idx="10"/>
          </p:nvPr>
        </p:nvSpPr>
        <p:spPr>
          <a:xfrm>
            <a:off x="838200" y="1676399"/>
            <a:ext cx="10515600" cy="4038599"/>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Slide Number Placeholder 1">
            <a:extLst>
              <a:ext uri="{FF2B5EF4-FFF2-40B4-BE49-F238E27FC236}">
                <a16:creationId xmlns:a16="http://schemas.microsoft.com/office/drawing/2014/main" id="{274E4518-6B3C-6942-8170-A88DFEFBB642}"/>
              </a:ext>
            </a:extLst>
          </p:cNvPr>
          <p:cNvSpPr>
            <a:spLocks noGrp="1"/>
          </p:cNvSpPr>
          <p:nvPr>
            <p:ph type="sldNum" sz="quarter" idx="11"/>
          </p:nvPr>
        </p:nvSpPr>
        <p:spPr/>
        <p:txBody>
          <a:bodyPr/>
          <a:lstStyle/>
          <a:p>
            <a:fld id="{F86CECF6-975E-1748-88C6-0E64DC7A3660}" type="slidenum">
              <a:rPr lang="en-US" smtClean="0"/>
              <a:pPr/>
              <a:t>‹#›</a:t>
            </a:fld>
            <a:endParaRPr lang="en-US" dirty="0"/>
          </a:p>
        </p:txBody>
      </p:sp>
      <p:sp>
        <p:nvSpPr>
          <p:cNvPr id="11" name="Title 10">
            <a:extLst>
              <a:ext uri="{FF2B5EF4-FFF2-40B4-BE49-F238E27FC236}">
                <a16:creationId xmlns:a16="http://schemas.microsoft.com/office/drawing/2014/main" id="{63F13295-4C6E-764F-AB58-ED5A7D81CC4B}"/>
              </a:ext>
            </a:extLst>
          </p:cNvPr>
          <p:cNvSpPr>
            <a:spLocks noGrp="1"/>
          </p:cNvSpPr>
          <p:nvPr>
            <p:ph type="title"/>
          </p:nvPr>
        </p:nvSpPr>
        <p:spPr>
          <a:xfrm>
            <a:off x="838200" y="365125"/>
            <a:ext cx="10515600" cy="1044575"/>
          </a:xfrm>
        </p:spPr>
        <p:txBody>
          <a:bodyPr/>
          <a:lstStyle/>
          <a:p>
            <a:r>
              <a:rPr lang="en-US"/>
              <a:t>Click to edit Master title style</a:t>
            </a:r>
          </a:p>
        </p:txBody>
      </p:sp>
    </p:spTree>
    <p:extLst>
      <p:ext uri="{BB962C8B-B14F-4D97-AF65-F5344CB8AC3E}">
        <p14:creationId xmlns:p14="http://schemas.microsoft.com/office/powerpoint/2010/main" val="2266983366"/>
      </p:ext>
    </p:extLst>
  </p:cSld>
  <p:clrMapOvr>
    <a:masterClrMapping/>
  </p:clrMapOvr>
  <p:extLst>
    <p:ext uri="{DCECCB84-F9BA-43D5-87BE-67443E8EF086}">
      <p15:sldGuideLst xmlns:p15="http://schemas.microsoft.com/office/powerpoint/2012/main">
        <p15:guide id="1" pos="3840">
          <p15:clr>
            <a:srgbClr val="FBAE40"/>
          </p15:clr>
        </p15:guide>
        <p15:guide id="2" pos="528">
          <p15:clr>
            <a:srgbClr val="FBAE40"/>
          </p15:clr>
        </p15:guide>
        <p15:guide id="3" pos="7152">
          <p15:clr>
            <a:srgbClr val="FBAE40"/>
          </p15:clr>
        </p15:guide>
        <p15:guide id="4" orient="horz" pos="2160">
          <p15:clr>
            <a:srgbClr val="FBAE40"/>
          </p15:clr>
        </p15:guide>
        <p15:guide id="5" orient="horz" pos="216">
          <p15:clr>
            <a:srgbClr val="FBAE40"/>
          </p15:clr>
        </p15:guide>
        <p15:guide id="8" orient="horz" pos="3600">
          <p15:clr>
            <a:srgbClr val="FBAE40"/>
          </p15:clr>
        </p15:guide>
        <p15:guide id="9" orient="horz" pos="9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Main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C2C4DBE8-F402-4BB6-AFB4-534A9A6F5189}"/>
              </a:ext>
            </a:extLst>
          </p:cNvPr>
          <p:cNvSpPr/>
          <p:nvPr userDrawn="1"/>
        </p:nvSpPr>
        <p:spPr>
          <a:xfrm>
            <a:off x="11689556" y="6455569"/>
            <a:ext cx="507207"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rgbClr val="5B87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7" name="Content Placeholder 2">
            <a:extLst>
              <a:ext uri="{FF2B5EF4-FFF2-40B4-BE49-F238E27FC236}">
                <a16:creationId xmlns:a16="http://schemas.microsoft.com/office/drawing/2014/main" id="{C6493E80-C159-4C79-9007-B9DB9AD55DCA}"/>
              </a:ext>
            </a:extLst>
          </p:cNvPr>
          <p:cNvSpPr>
            <a:spLocks noGrp="1"/>
          </p:cNvSpPr>
          <p:nvPr>
            <p:ph idx="1"/>
          </p:nvPr>
        </p:nvSpPr>
        <p:spPr>
          <a:xfrm>
            <a:off x="418306" y="1909254"/>
            <a:ext cx="10616184" cy="2687221"/>
          </a:xfrm>
          <a:prstGeom prst="rect">
            <a:avLst/>
          </a:prstGeom>
        </p:spPr>
        <p:txBody>
          <a:bodyPr lIns="0" tIns="0" rIns="0" bIns="0">
            <a:noAutofit/>
          </a:bodyPr>
          <a:lstStyle>
            <a:lvl1pPr marL="347472" indent="-347472">
              <a:lnSpc>
                <a:spcPct val="100000"/>
              </a:lnSpc>
              <a:spcBef>
                <a:spcPts val="600"/>
              </a:spcBef>
              <a:spcAft>
                <a:spcPts val="0"/>
              </a:spcAft>
              <a:buClr>
                <a:srgbClr val="1C2B58"/>
              </a:buClr>
              <a:buSzPct val="100000"/>
              <a:buFont typeface="Arial" panose="020B0604020202020204" pitchFamily="34" charset="0"/>
              <a:buChar char="•"/>
              <a:tabLst>
                <a:tab pos="1255713" algn="l"/>
              </a:tabLst>
              <a:defRPr sz="2400">
                <a:solidFill>
                  <a:srgbClr val="000000"/>
                </a:solidFill>
                <a:latin typeface="Calibri" panose="020F0502020204030204" pitchFamily="34" charset="0"/>
                <a:cs typeface="Calibri" panose="020F0502020204030204" pitchFamily="34" charset="0"/>
              </a:defRPr>
            </a:lvl1pPr>
            <a:lvl2pPr marL="685800" indent="-342900">
              <a:lnSpc>
                <a:spcPct val="100000"/>
              </a:lnSpc>
              <a:spcBef>
                <a:spcPts val="600"/>
              </a:spcBef>
              <a:spcAft>
                <a:spcPts val="0"/>
              </a:spcAft>
              <a:buClr>
                <a:srgbClr val="1C2B58"/>
              </a:buClr>
              <a:buFont typeface="Arial" panose="020B0604020202020204" pitchFamily="34" charset="0"/>
              <a:buChar char="‒"/>
              <a:tabLst>
                <a:tab pos="1255713" algn="l"/>
              </a:tabLst>
              <a:defRPr sz="2400">
                <a:solidFill>
                  <a:srgbClr val="000000"/>
                </a:solidFill>
                <a:latin typeface="Calibri" panose="020F0502020204030204" pitchFamily="34" charset="0"/>
                <a:cs typeface="Calibri" panose="020F0502020204030204" pitchFamily="34" charset="0"/>
              </a:defRPr>
            </a:lvl2pPr>
            <a:lvl3pPr marL="1143000" indent="-342900">
              <a:lnSpc>
                <a:spcPct val="100000"/>
              </a:lnSpc>
              <a:spcBef>
                <a:spcPts val="600"/>
              </a:spcBef>
              <a:spcAft>
                <a:spcPts val="0"/>
              </a:spcAft>
              <a:buClr>
                <a:srgbClr val="1C2B58"/>
              </a:buClr>
              <a:buFont typeface="Arial" panose="020B0604020202020204" pitchFamily="34" charset="0"/>
              <a:buChar char="•"/>
              <a:tabLst>
                <a:tab pos="3200400" algn="l"/>
              </a:tabLst>
              <a:defRPr sz="2400">
                <a:solidFill>
                  <a:srgbClr val="000000"/>
                </a:solidFill>
                <a:latin typeface="Calibri" panose="020F0502020204030204" pitchFamily="34" charset="0"/>
                <a:cs typeface="Calibri" panose="020F0502020204030204" pitchFamily="34" charset="0"/>
              </a:defRPr>
            </a:lvl3pPr>
            <a:lvl4pPr marL="1371600" indent="-342900">
              <a:lnSpc>
                <a:spcPct val="100000"/>
              </a:lnSpc>
              <a:spcBef>
                <a:spcPts val="600"/>
              </a:spcBef>
              <a:spcAft>
                <a:spcPts val="0"/>
              </a:spcAft>
              <a:buClr>
                <a:srgbClr val="1C2B58"/>
              </a:buClr>
              <a:buFont typeface="Arial" panose="020B0604020202020204" pitchFamily="34" charset="0"/>
              <a:buChar char="•"/>
              <a:tabLst>
                <a:tab pos="1255713" algn="l"/>
              </a:tabLst>
              <a:defRPr sz="2400">
                <a:solidFill>
                  <a:srgbClr val="000000"/>
                </a:solidFill>
                <a:latin typeface="Calibri" panose="020F0502020204030204" pitchFamily="34" charset="0"/>
                <a:cs typeface="Calibri" panose="020F0502020204030204" pitchFamily="34" charset="0"/>
              </a:defRPr>
            </a:lvl4pPr>
            <a:lvl5pPr marL="1600200" indent="-342900">
              <a:lnSpc>
                <a:spcPct val="100000"/>
              </a:lnSpc>
              <a:spcBef>
                <a:spcPts val="600"/>
              </a:spcBef>
              <a:spcAft>
                <a:spcPts val="0"/>
              </a:spcAft>
              <a:buClr>
                <a:srgbClr val="1C2B58"/>
              </a:buClr>
              <a:buFont typeface="Arial" panose="020B0604020202020204" pitchFamily="34" charset="0"/>
              <a:buChar char="•"/>
              <a:tabLst>
                <a:tab pos="1255713" algn="l"/>
              </a:tabLst>
              <a:defRPr sz="2400">
                <a:solidFill>
                  <a:srgbClr val="000000"/>
                </a:solidFill>
                <a:latin typeface="Calibri" panose="020F050202020403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p:cNvSpPr>
            <a:spLocks noGrp="1"/>
          </p:cNvSpPr>
          <p:nvPr>
            <p:ph type="title"/>
          </p:nvPr>
        </p:nvSpPr>
        <p:spPr>
          <a:xfrm>
            <a:off x="418306" y="823091"/>
            <a:ext cx="10616184" cy="492443"/>
          </a:xfrm>
          <a:prstGeom prst="rect">
            <a:avLst/>
          </a:prstGeom>
        </p:spPr>
        <p:txBody>
          <a:bodyPr wrap="square" lIns="0" tIns="0" rIns="0" bIns="0">
            <a:spAutoFit/>
          </a:bodyPr>
          <a:lstStyle>
            <a:lvl1pPr>
              <a:lnSpc>
                <a:spcPct val="100000"/>
              </a:lnSpc>
              <a:spcBef>
                <a:spcPts val="600"/>
              </a:spcBef>
              <a:defRPr sz="3200" b="0" baseline="0">
                <a:solidFill>
                  <a:srgbClr val="5B872E"/>
                </a:solidFill>
                <a:latin typeface="Calibri" panose="020F0502020204030204" pitchFamily="34" charset="0"/>
                <a:cs typeface="Calibri" panose="020F0502020204030204" pitchFamily="34" charset="0"/>
              </a:defRPr>
            </a:lvl1pPr>
          </a:lstStyle>
          <a:p>
            <a:endParaRPr lang="en-US" dirty="0"/>
          </a:p>
        </p:txBody>
      </p:sp>
      <p:sp>
        <p:nvSpPr>
          <p:cNvPr id="7" name="Rectangle 6"/>
          <p:cNvSpPr/>
          <p:nvPr userDrawn="1"/>
        </p:nvSpPr>
        <p:spPr>
          <a:xfrm>
            <a:off x="0" y="0"/>
            <a:ext cx="181232" cy="1386337"/>
          </a:xfrm>
          <a:prstGeom prst="rect">
            <a:avLst/>
          </a:prstGeom>
          <a:solidFill>
            <a:srgbClr val="5B87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9" name="Footer Placeholder 4">
            <a:extLst>
              <a:ext uri="{FF2B5EF4-FFF2-40B4-BE49-F238E27FC236}">
                <a16:creationId xmlns:a16="http://schemas.microsoft.com/office/drawing/2014/main" id="{9020906E-4A54-4444-836E-77871A898B03}"/>
              </a:ext>
            </a:extLst>
          </p:cNvPr>
          <p:cNvSpPr>
            <a:spLocks noGrp="1"/>
          </p:cNvSpPr>
          <p:nvPr>
            <p:ph type="ftr" sz="quarter" idx="11"/>
          </p:nvPr>
        </p:nvSpPr>
        <p:spPr>
          <a:xfrm>
            <a:off x="450851" y="6519483"/>
            <a:ext cx="9951213" cy="184666"/>
          </a:xfrm>
          <a:prstGeom prst="rect">
            <a:avLst/>
          </a:prstGeom>
        </p:spPr>
        <p:txBody>
          <a:bodyPr wrap="square" lIns="0" tIns="0" rIns="0" bIns="0" anchor="b" anchorCtr="0">
            <a:spAutoFit/>
          </a:bodyPr>
          <a:lstStyle>
            <a:lvl1pPr>
              <a:spcBef>
                <a:spcPts val="600"/>
              </a:spcBef>
              <a:defRPr sz="1200">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0" name="Slide Number Placeholder 5">
            <a:extLst>
              <a:ext uri="{FF2B5EF4-FFF2-40B4-BE49-F238E27FC236}">
                <a16:creationId xmlns:a16="http://schemas.microsoft.com/office/drawing/2014/main" id="{B3F20EBB-0BFF-4E1E-806D-F22C621C006A}"/>
              </a:ext>
            </a:extLst>
          </p:cNvPr>
          <p:cNvSpPr txBox="1">
            <a:spLocks/>
          </p:cNvSpPr>
          <p:nvPr userDrawn="1"/>
        </p:nvSpPr>
        <p:spPr>
          <a:xfrm>
            <a:off x="11775690" y="6462594"/>
            <a:ext cx="414338" cy="291790"/>
          </a:xfrm>
          <a:prstGeom prst="rect">
            <a:avLst/>
          </a:prstGeom>
          <a:noFill/>
        </p:spPr>
        <p:txBody>
          <a:bodyPr vert="horz" lIns="0" tIns="0" rIns="0" bIns="0" rtlCol="0" anchor="ctr"/>
          <a:lstStyle>
            <a:defPPr>
              <a:defRPr lang="en-US"/>
            </a:defPPr>
            <a:lvl1pPr marL="0" algn="ct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E5BF7C-B0EE-483E-B3E1-D506BDE0F759}" type="slidenum">
              <a:rPr lang="en-US" sz="1000" smtClean="0">
                <a:solidFill>
                  <a:schemeClr val="bg1"/>
                </a:solidFill>
                <a:latin typeface="Calibri" panose="020F0502020204030204" pitchFamily="34" charset="0"/>
                <a:cs typeface="Calibri" panose="020F0502020204030204" pitchFamily="34" charset="0"/>
              </a:rPr>
              <a:pPr/>
              <a:t>‹#›</a:t>
            </a:fld>
            <a:endParaRPr lang="en-US" sz="1000" dirty="0">
              <a:solidFill>
                <a:schemeClr val="bg1"/>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976E2593-8946-4D7E-B5D7-1A2A8DF0E1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782287" y="6519261"/>
            <a:ext cx="956247" cy="191781"/>
          </a:xfrm>
          <a:prstGeom prst="rect">
            <a:avLst/>
          </a:prstGeom>
        </p:spPr>
      </p:pic>
    </p:spTree>
    <p:extLst>
      <p:ext uri="{BB962C8B-B14F-4D97-AF65-F5344CB8AC3E}">
        <p14:creationId xmlns:p14="http://schemas.microsoft.com/office/powerpoint/2010/main" val="2647233195"/>
      </p:ext>
    </p:extLst>
  </p:cSld>
  <p:clrMapOvr>
    <a:masterClrMapping/>
  </p:clrMapOvr>
  <p:extLst>
    <p:ext uri="{DCECCB84-F9BA-43D5-87BE-67443E8EF086}">
      <p15:sldGuideLst xmlns:p15="http://schemas.microsoft.com/office/powerpoint/2012/main">
        <p15:guide id="1" pos="272">
          <p15:clr>
            <a:srgbClr val="FBAE40"/>
          </p15:clr>
        </p15:guide>
        <p15:guide id="2" orient="horz" pos="4092">
          <p15:clr>
            <a:srgbClr val="FBAE40"/>
          </p15:clr>
        </p15:guide>
        <p15:guide id="3" orient="horz" pos="768">
          <p15:clr>
            <a:srgbClr val="FBAE40"/>
          </p15:clr>
        </p15:guide>
        <p15:guide id="4" orient="horz" pos="26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 id="2147484668" r:id="rId14"/>
    <p:sldLayoutId id="2147484742" r:id="rId15"/>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20.wmf"/></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0.xml"/><Relationship Id="rId1" Type="http://schemas.openxmlformats.org/officeDocument/2006/relationships/tags" Target="../tags/tag4.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p:txBody>
          <a:bodyPr/>
          <a:lstStyle/>
          <a:p>
            <a:pPr eaLnBrk="1" hangingPunct="1">
              <a:spcBef>
                <a:spcPct val="0"/>
              </a:spcBef>
              <a:spcAft>
                <a:spcPct val="0"/>
              </a:spcAft>
            </a:pPr>
            <a:r>
              <a:rPr lang="en-US" altLang="en-US" dirty="0"/>
              <a:t>Nada Hindiyeh, MD</a:t>
            </a:r>
          </a:p>
          <a:p>
            <a:pPr eaLnBrk="1" hangingPunct="1">
              <a:spcBef>
                <a:spcPct val="0"/>
              </a:spcBef>
              <a:spcAft>
                <a:spcPct val="0"/>
              </a:spcAft>
            </a:pPr>
            <a:r>
              <a:rPr lang="en-US" altLang="en-US" b="0" i="1" dirty="0"/>
              <a:t>Headache Neurologist</a:t>
            </a:r>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dirty="0">
                <a:effectLst/>
                <a:latin typeface="Calibri" panose="020F0502020204030204" pitchFamily="34" charset="0"/>
                <a:ea typeface="Calibri" panose="020F0502020204030204" pitchFamily="34" charset="0"/>
                <a:cs typeface="Times New Roman" panose="02020603050405020304" pitchFamily="18" charset="0"/>
              </a:rPr>
              <a:t>Targeting CGRP for the Treatment of Migraine</a:t>
            </a:r>
            <a:endParaRPr lang="en-U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579B-8EAD-6104-8B44-5E25CEE7233C}"/>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D2AEB1CD-A577-2FBE-DCF6-7C7EDC210A49}"/>
              </a:ext>
            </a:extLst>
          </p:cNvPr>
          <p:cNvSpPr>
            <a:spLocks noGrp="1"/>
          </p:cNvSpPr>
          <p:nvPr>
            <p:ph idx="1"/>
          </p:nvPr>
        </p:nvSpPr>
        <p:spPr/>
        <p:txBody>
          <a:bodyPr/>
          <a:lstStyle/>
          <a:p>
            <a:pPr marL="0" indent="0">
              <a:buNone/>
            </a:pPr>
            <a:r>
              <a:rPr lang="en-US" sz="2800" dirty="0"/>
              <a:t>The </a:t>
            </a:r>
            <a:r>
              <a:rPr lang="en-US" sz="2800" b="1" i="1" dirty="0"/>
              <a:t>faculty</a:t>
            </a:r>
            <a:r>
              <a:rPr lang="en-US" sz="2800" dirty="0"/>
              <a:t> reported the following relevant financial relationships or relationships to products or devices they have with ineligible companies related to the content of this educational activity:</a:t>
            </a:r>
          </a:p>
          <a:p>
            <a:pPr marL="0" indent="0">
              <a:buNone/>
            </a:pPr>
            <a:r>
              <a:rPr lang="en-US" sz="2800" b="1" dirty="0">
                <a:solidFill>
                  <a:srgbClr val="E1471D"/>
                </a:solidFill>
              </a:rPr>
              <a:t>Nada Hindiyeh, MD: </a:t>
            </a:r>
            <a:r>
              <a:rPr lang="en-US" sz="2800" i="1" dirty="0"/>
              <a:t>consultant/advisor/speaker: </a:t>
            </a:r>
            <a:r>
              <a:rPr lang="en-US" sz="2800" dirty="0"/>
              <a:t>Impel </a:t>
            </a:r>
            <a:r>
              <a:rPr lang="en-US" sz="2800" dirty="0" err="1"/>
              <a:t>Neuropharma</a:t>
            </a:r>
            <a:r>
              <a:rPr lang="en-US" sz="2800" dirty="0"/>
              <a:t>, Lilly, Lundbeck.</a:t>
            </a:r>
          </a:p>
          <a:p>
            <a:endParaRPr lang="en-US" sz="2800" dirty="0"/>
          </a:p>
          <a:p>
            <a:endParaRPr lang="en-US" dirty="0"/>
          </a:p>
        </p:txBody>
      </p:sp>
    </p:spTree>
    <p:extLst>
      <p:ext uri="{BB962C8B-B14F-4D97-AF65-F5344CB8AC3E}">
        <p14:creationId xmlns:p14="http://schemas.microsoft.com/office/powerpoint/2010/main" val="1692862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635C1F-E0DC-5C40-4389-02EA1218927E}"/>
              </a:ext>
            </a:extLst>
          </p:cNvPr>
          <p:cNvSpPr>
            <a:spLocks noGrp="1"/>
          </p:cNvSpPr>
          <p:nvPr>
            <p:ph type="title"/>
          </p:nvPr>
        </p:nvSpPr>
        <p:spPr/>
        <p:txBody>
          <a:bodyPr/>
          <a:lstStyle/>
          <a:p>
            <a:r>
              <a:rPr lang="en-US" dirty="0"/>
              <a:t>Learning Objectives</a:t>
            </a:r>
          </a:p>
        </p:txBody>
      </p:sp>
      <p:sp>
        <p:nvSpPr>
          <p:cNvPr id="5" name="Content Placeholder 4">
            <a:extLst>
              <a:ext uri="{FF2B5EF4-FFF2-40B4-BE49-F238E27FC236}">
                <a16:creationId xmlns:a16="http://schemas.microsoft.com/office/drawing/2014/main" id="{9631C919-6B83-2184-2C07-B3587417A868}"/>
              </a:ext>
            </a:extLst>
          </p:cNvPr>
          <p:cNvSpPr>
            <a:spLocks noGrp="1"/>
          </p:cNvSpPr>
          <p:nvPr>
            <p:ph idx="1"/>
          </p:nvPr>
        </p:nvSpPr>
        <p:spPr/>
        <p:txBody>
          <a:bodyPr/>
          <a:lstStyle/>
          <a:p>
            <a:pPr lvl="0"/>
            <a:r>
              <a:rPr lang="en-US" dirty="0"/>
              <a:t>Identify diagnostic criteria for migraine</a:t>
            </a:r>
          </a:p>
          <a:p>
            <a:pPr lvl="0"/>
            <a:r>
              <a:rPr lang="en-US" dirty="0"/>
              <a:t>Assess safety and efficacy of molecules that target CGRP for acute and preventive migraine treatment</a:t>
            </a:r>
          </a:p>
          <a:p>
            <a:pPr lvl="0"/>
            <a:r>
              <a:rPr lang="en-US" dirty="0"/>
              <a:t>Construct a patient-centered plan for migraine treatment with a CGRP agent</a:t>
            </a:r>
          </a:p>
          <a:p>
            <a:endParaRPr lang="en-US" dirty="0"/>
          </a:p>
        </p:txBody>
      </p:sp>
    </p:spTree>
    <p:extLst>
      <p:ext uri="{BB962C8B-B14F-4D97-AF65-F5344CB8AC3E}">
        <p14:creationId xmlns:p14="http://schemas.microsoft.com/office/powerpoint/2010/main" val="3696191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834F78-631A-2443-AE2E-E8E7033288E3}"/>
              </a:ext>
            </a:extLst>
          </p:cNvPr>
          <p:cNvSpPr>
            <a:spLocks noGrp="1"/>
          </p:cNvSpPr>
          <p:nvPr>
            <p:ph type="title"/>
          </p:nvPr>
        </p:nvSpPr>
        <p:spPr/>
        <p:txBody>
          <a:bodyPr/>
          <a:lstStyle/>
          <a:p>
            <a:r>
              <a:rPr lang="en-US" dirty="0"/>
              <a:t>Primary Headache Disorders</a:t>
            </a:r>
          </a:p>
        </p:txBody>
      </p:sp>
      <p:sp>
        <p:nvSpPr>
          <p:cNvPr id="9" name="Content Placeholder 8">
            <a:extLst>
              <a:ext uri="{FF2B5EF4-FFF2-40B4-BE49-F238E27FC236}">
                <a16:creationId xmlns:a16="http://schemas.microsoft.com/office/drawing/2014/main" id="{AE88F65C-C933-3B3D-533F-7F288A3FDFBA}"/>
              </a:ext>
            </a:extLst>
          </p:cNvPr>
          <p:cNvSpPr>
            <a:spLocks noGrp="1"/>
          </p:cNvSpPr>
          <p:nvPr>
            <p:ph idx="1"/>
          </p:nvPr>
        </p:nvSpPr>
        <p:spPr>
          <a:xfrm>
            <a:off x="604676" y="1513047"/>
            <a:ext cx="5085424" cy="4650686"/>
          </a:xfrm>
        </p:spPr>
        <p:txBody>
          <a:bodyPr/>
          <a:lstStyle/>
          <a:p>
            <a:r>
              <a:rPr lang="en-US" sz="2400" dirty="0"/>
              <a:t>Migraine</a:t>
            </a:r>
          </a:p>
          <a:p>
            <a:r>
              <a:rPr lang="en-US" sz="2400" dirty="0"/>
              <a:t>Tension-type headache</a:t>
            </a:r>
          </a:p>
          <a:p>
            <a:r>
              <a:rPr lang="en-US" sz="2400" dirty="0"/>
              <a:t>Trigeminal autonomic cephalalgias</a:t>
            </a:r>
          </a:p>
          <a:p>
            <a:r>
              <a:rPr lang="en-US" sz="2400" dirty="0"/>
              <a:t>Other primary headache disorders</a:t>
            </a:r>
          </a:p>
          <a:p>
            <a:pPr lvl="1"/>
            <a:r>
              <a:rPr lang="en-US" sz="2400" dirty="0"/>
              <a:t>Associated with physical exertion</a:t>
            </a:r>
          </a:p>
          <a:p>
            <a:pPr lvl="1"/>
            <a:r>
              <a:rPr lang="en-US" sz="2400" dirty="0"/>
              <a:t>NDPH</a:t>
            </a:r>
          </a:p>
          <a:p>
            <a:pPr lvl="1"/>
            <a:r>
              <a:rPr lang="en-US" sz="2400" dirty="0"/>
              <a:t>Nummular headache</a:t>
            </a:r>
          </a:p>
        </p:txBody>
      </p:sp>
      <p:sp>
        <p:nvSpPr>
          <p:cNvPr id="15" name="TextBox 14">
            <a:extLst>
              <a:ext uri="{FF2B5EF4-FFF2-40B4-BE49-F238E27FC236}">
                <a16:creationId xmlns:a16="http://schemas.microsoft.com/office/drawing/2014/main" id="{9B1BCA7C-2FFD-FD4B-9174-11F36BD640C0}"/>
              </a:ext>
            </a:extLst>
          </p:cNvPr>
          <p:cNvSpPr txBox="1"/>
          <p:nvPr/>
        </p:nvSpPr>
        <p:spPr bwMode="auto">
          <a:xfrm>
            <a:off x="419930" y="6407984"/>
            <a:ext cx="66546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US" sz="1200" b="0" i="0" u="none" strike="noStrike" kern="1200" cap="none" spc="0" normalizeH="0" baseline="0" noProof="0" dirty="0">
                <a:ln>
                  <a:noFill/>
                </a:ln>
                <a:solidFill>
                  <a:schemeClr val="bg2"/>
                </a:solidFill>
                <a:effectLst/>
                <a:uLnTx/>
                <a:uFillTx/>
                <a:latin typeface="Calibri"/>
              </a:rPr>
              <a:t>Headache Classification Committee of the International Headache Society. Cephalalgia. 2018;38:1</a:t>
            </a:r>
            <a:endParaRPr lang="en-US" dirty="0">
              <a:solidFill>
                <a:schemeClr val="bg2"/>
              </a:solidFill>
            </a:endParaRPr>
          </a:p>
        </p:txBody>
      </p:sp>
      <p:sp>
        <p:nvSpPr>
          <p:cNvPr id="2" name="TextBox 1">
            <a:extLst>
              <a:ext uri="{FF2B5EF4-FFF2-40B4-BE49-F238E27FC236}">
                <a16:creationId xmlns:a16="http://schemas.microsoft.com/office/drawing/2014/main" id="{946ED94F-A243-7961-BEDB-649155BE1064}"/>
              </a:ext>
            </a:extLst>
          </p:cNvPr>
          <p:cNvSpPr txBox="1"/>
          <p:nvPr/>
        </p:nvSpPr>
        <p:spPr bwMode="auto">
          <a:xfrm>
            <a:off x="6876264" y="1782115"/>
            <a:ext cx="4305856" cy="3693319"/>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Image not available.</a:t>
            </a: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8547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9829A-B9CF-40DD-DF8D-76FD02FF4DCB}"/>
              </a:ext>
            </a:extLst>
          </p:cNvPr>
          <p:cNvSpPr>
            <a:spLocks noGrp="1"/>
          </p:cNvSpPr>
          <p:nvPr>
            <p:ph type="title"/>
          </p:nvPr>
        </p:nvSpPr>
        <p:spPr>
          <a:xfrm>
            <a:off x="609759" y="238127"/>
            <a:ext cx="10872444" cy="753503"/>
          </a:xfrm>
        </p:spPr>
        <p:txBody>
          <a:bodyPr/>
          <a:lstStyle/>
          <a:p>
            <a:r>
              <a:rPr lang="en-US" dirty="0"/>
              <a:t>Secondary Causes of Headache</a:t>
            </a:r>
          </a:p>
        </p:txBody>
      </p:sp>
      <p:graphicFrame>
        <p:nvGraphicFramePr>
          <p:cNvPr id="4" name="Table 61">
            <a:extLst>
              <a:ext uri="{FF2B5EF4-FFF2-40B4-BE49-F238E27FC236}">
                <a16:creationId xmlns:a16="http://schemas.microsoft.com/office/drawing/2014/main" id="{93539439-8716-A452-1ECF-2C70ACBE838B}"/>
              </a:ext>
            </a:extLst>
          </p:cNvPr>
          <p:cNvGraphicFramePr>
            <a:graphicFrameLocks noGrp="1"/>
          </p:cNvGraphicFramePr>
          <p:nvPr>
            <p:ph idx="1"/>
          </p:nvPr>
        </p:nvGraphicFramePr>
        <p:xfrm>
          <a:off x="609759" y="1600200"/>
          <a:ext cx="10502202" cy="4241735"/>
        </p:xfrm>
        <a:graphic>
          <a:graphicData uri="http://schemas.openxmlformats.org/drawingml/2006/table">
            <a:tbl>
              <a:tblPr firstRow="1" bandRow="1">
                <a:tableStyleId>{2D5ABB26-0587-4C30-8999-92F81FD0307C}</a:tableStyleId>
              </a:tblPr>
              <a:tblGrid>
                <a:gridCol w="1101406">
                  <a:extLst>
                    <a:ext uri="{9D8B030D-6E8A-4147-A177-3AD203B41FA5}">
                      <a16:colId xmlns:a16="http://schemas.microsoft.com/office/drawing/2014/main" val="2903745888"/>
                    </a:ext>
                  </a:extLst>
                </a:gridCol>
                <a:gridCol w="2504441">
                  <a:extLst>
                    <a:ext uri="{9D8B030D-6E8A-4147-A177-3AD203B41FA5}">
                      <a16:colId xmlns:a16="http://schemas.microsoft.com/office/drawing/2014/main" val="1311053986"/>
                    </a:ext>
                  </a:extLst>
                </a:gridCol>
                <a:gridCol w="3127704">
                  <a:extLst>
                    <a:ext uri="{9D8B030D-6E8A-4147-A177-3AD203B41FA5}">
                      <a16:colId xmlns:a16="http://schemas.microsoft.com/office/drawing/2014/main" val="3165846719"/>
                    </a:ext>
                  </a:extLst>
                </a:gridCol>
                <a:gridCol w="3768651">
                  <a:extLst>
                    <a:ext uri="{9D8B030D-6E8A-4147-A177-3AD203B41FA5}">
                      <a16:colId xmlns:a16="http://schemas.microsoft.com/office/drawing/2014/main" val="1401438063"/>
                    </a:ext>
                  </a:extLst>
                </a:gridCol>
              </a:tblGrid>
              <a:tr h="232305">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u="none" strike="noStrike" kern="1200" cap="none" spc="0" normalizeH="0" baseline="0" noProof="0" dirty="0">
                          <a:ln w="9525">
                            <a:noFill/>
                            <a:prstDash val="solid"/>
                          </a:ln>
                          <a:solidFill>
                            <a:schemeClr val="tx1"/>
                          </a:solidFill>
                          <a:effectLst/>
                          <a:uLnTx/>
                          <a:uFillTx/>
                        </a:rPr>
                        <a:t>S</a:t>
                      </a:r>
                      <a:endParaRPr kumimoji="0" lang="en-US" sz="1400" b="1" u="none" strike="noStrike" kern="1200" cap="none" spc="0" normalizeH="0" baseline="0" noProof="0" dirty="0">
                        <a:ln w="9525">
                          <a:noFill/>
                          <a:prstDash val="solid"/>
                        </a:ln>
                        <a:solidFill>
                          <a:schemeClr val="tx1"/>
                        </a:solidFill>
                        <a:effectLst/>
                        <a:uLnTx/>
                        <a:uFillTx/>
                      </a:endParaRPr>
                    </a:p>
                  </a:txBody>
                  <a:tcPr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lang="en-US" sz="1600" b="0" dirty="0">
                          <a:solidFill>
                            <a:schemeClr val="bg1"/>
                          </a:solidFill>
                        </a:rPr>
                        <a:t>Systemic signs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b="0" dirty="0">
                          <a:solidFill>
                            <a:schemeClr val="bg1"/>
                          </a:solidFill>
                        </a:rPr>
                        <a:t>Fever, weight loss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r>
                        <a:rPr lang="en-US" sz="1600" b="0" dirty="0">
                          <a:solidFill>
                            <a:schemeClr val="bg1"/>
                          </a:solidFill>
                        </a:rPr>
                        <a:t>Infection, inflammation, carcinomatous meningitis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25516662"/>
                  </a:ext>
                </a:extLst>
              </a:tr>
              <a:tr h="401255">
                <a:tc vMerge="1">
                  <a:txBody>
                    <a:bodyPr/>
                    <a:lstStyle/>
                    <a:p>
                      <a:endParaRPr lang="en-US" dirty="0"/>
                    </a:p>
                  </a:txBody>
                  <a:tcPr/>
                </a:tc>
                <a:tc>
                  <a:txBody>
                    <a:bodyPr/>
                    <a:lstStyle/>
                    <a:p>
                      <a:r>
                        <a:rPr lang="en-US" sz="1600" b="0" dirty="0">
                          <a:solidFill>
                            <a:schemeClr val="bg1"/>
                          </a:solidFill>
                        </a:rPr>
                        <a:t>Secondary risk factors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600" b="0" dirty="0">
                          <a:solidFill>
                            <a:schemeClr val="bg1"/>
                          </a:solidFill>
                        </a:rPr>
                        <a:t>Cancer, HIV, immunosuppression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vMerge="1">
                  <a:txBody>
                    <a:bodyPr/>
                    <a:lstStyle/>
                    <a:p>
                      <a:endParaRPr lang="en-US" dirty="0"/>
                    </a:p>
                  </a:txBody>
                  <a:tcPr/>
                </a:tc>
                <a:extLst>
                  <a:ext uri="{0D108BD9-81ED-4DB2-BD59-A6C34878D82A}">
                    <a16:rowId xmlns:a16="http://schemas.microsoft.com/office/drawing/2014/main" val="3849321164"/>
                  </a:ext>
                </a:extLst>
              </a:tr>
              <a:tr h="6335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u="none" strike="noStrike" kern="1200" cap="none" spc="0" normalizeH="0" baseline="0" noProof="0" dirty="0">
                          <a:ln w="9525">
                            <a:noFill/>
                            <a:prstDash val="solid"/>
                          </a:ln>
                          <a:solidFill>
                            <a:schemeClr val="tx1"/>
                          </a:solidFill>
                          <a:effectLst/>
                          <a:uLnTx/>
                          <a:uFillTx/>
                        </a:rPr>
                        <a:t>N</a:t>
                      </a:r>
                      <a:endParaRPr kumimoji="0" lang="en-US" sz="1400" b="1" i="0" u="none" strike="noStrike" kern="1200" cap="none" spc="0" normalizeH="0" baseline="0" noProof="0" dirty="0">
                        <a:ln w="9525">
                          <a:noFill/>
                          <a:prstDash val="solid"/>
                        </a:ln>
                        <a:solidFill>
                          <a:schemeClr val="tx1"/>
                        </a:solidFill>
                        <a:effectLst/>
                        <a:uLnTx/>
                        <a:uFillTx/>
                        <a:latin typeface="+mn-lt"/>
                        <a:ea typeface="+mn-ea"/>
                        <a:cs typeface="+mn-cs"/>
                      </a:endParaRPr>
                    </a:p>
                  </a:txBody>
                  <a:tcPr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lang="en-US" sz="1600" b="0" dirty="0">
                          <a:solidFill>
                            <a:schemeClr val="bg1"/>
                          </a:solidFill>
                        </a:rPr>
                        <a:t>Neurologic symptoms/signs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b="0" dirty="0">
                          <a:solidFill>
                            <a:schemeClr val="bg1"/>
                          </a:solidFill>
                        </a:rPr>
                        <a:t>Focal deficits, altered consciousness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b="0" dirty="0">
                          <a:solidFill>
                            <a:schemeClr val="bg1"/>
                          </a:solidFill>
                        </a:rPr>
                        <a:t>Encephalitis, mass lesion, stroke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11700920"/>
                  </a:ext>
                </a:extLst>
              </a:tr>
              <a:tr h="6335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4400" b="1" u="none" strike="noStrike" kern="1200" cap="none" spc="0" normalizeH="0" baseline="0" noProof="0" dirty="0">
                          <a:ln w="9525">
                            <a:noFill/>
                            <a:prstDash val="solid"/>
                          </a:ln>
                          <a:solidFill>
                            <a:schemeClr val="tx1"/>
                          </a:solidFill>
                          <a:effectLst/>
                          <a:uLnTx/>
                          <a:uFillTx/>
                        </a:rPr>
                        <a:t>O</a:t>
                      </a:r>
                      <a:endParaRPr lang="en-US" sz="1400" b="1" cap="none" spc="0" dirty="0">
                        <a:ln w="9525">
                          <a:noFill/>
                          <a:prstDash val="solid"/>
                        </a:ln>
                        <a:solidFill>
                          <a:schemeClr val="tx1"/>
                        </a:solidFill>
                        <a:effectLst/>
                      </a:endParaRPr>
                    </a:p>
                  </a:txBody>
                  <a:tcPr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lang="en-US" sz="1600" b="0" dirty="0">
                          <a:solidFill>
                            <a:schemeClr val="bg1"/>
                          </a:solidFill>
                        </a:rPr>
                        <a:t>Onset: sudden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600" b="0" dirty="0">
                          <a:solidFill>
                            <a:schemeClr val="bg1"/>
                          </a:solidFill>
                        </a:rPr>
                        <a:t>Abrupt, thunderclap headache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600" b="0" dirty="0">
                          <a:solidFill>
                            <a:schemeClr val="bg1"/>
                          </a:solidFill>
                        </a:rPr>
                        <a:t>SAH, IPH, RCVS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48638534"/>
                  </a:ext>
                </a:extLst>
              </a:tr>
              <a:tr h="6335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4400" b="1" u="none" strike="noStrike" kern="1200" cap="none" spc="0" normalizeH="0" baseline="0" noProof="0" dirty="0">
                          <a:ln w="9525">
                            <a:noFill/>
                            <a:prstDash val="solid"/>
                          </a:ln>
                          <a:solidFill>
                            <a:schemeClr val="tx1"/>
                          </a:solidFill>
                          <a:effectLst/>
                          <a:uLnTx/>
                          <a:uFillTx/>
                        </a:rPr>
                        <a:t>O</a:t>
                      </a:r>
                      <a:endParaRPr lang="en-US" sz="1400" b="1" cap="none" spc="0" dirty="0">
                        <a:ln w="9525">
                          <a:noFill/>
                          <a:prstDash val="solid"/>
                        </a:ln>
                        <a:solidFill>
                          <a:schemeClr val="tx1"/>
                        </a:solidFill>
                        <a:effectLst/>
                      </a:endParaRPr>
                    </a:p>
                  </a:txBody>
                  <a:tcPr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lang="en-US" sz="1600" b="0" dirty="0">
                          <a:solidFill>
                            <a:schemeClr val="bg1"/>
                          </a:solidFill>
                        </a:rPr>
                        <a:t>Older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b="0" dirty="0">
                          <a:solidFill>
                            <a:schemeClr val="bg1"/>
                          </a:solidFill>
                        </a:rPr>
                        <a:t>New onset headache &gt;50 </a:t>
                      </a:r>
                      <a:r>
                        <a:rPr lang="en-US" sz="1600" b="0" dirty="0" err="1">
                          <a:solidFill>
                            <a:schemeClr val="bg1"/>
                          </a:solidFill>
                        </a:rPr>
                        <a:t>yrs</a:t>
                      </a:r>
                      <a:r>
                        <a:rPr lang="en-US" sz="1600" b="0" dirty="0">
                          <a:solidFill>
                            <a:schemeClr val="bg1"/>
                          </a:solidFill>
                        </a:rPr>
                        <a:t> of 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b="0" dirty="0">
                          <a:solidFill>
                            <a:schemeClr val="bg1"/>
                          </a:solidFill>
                        </a:rPr>
                        <a:t>Temporal arteritis, SDH, tumor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8529907"/>
                  </a:ext>
                </a:extLst>
              </a:tr>
              <a:tr h="232305">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4400" b="1" u="none" strike="noStrike" kern="1200" cap="none" spc="0" normalizeH="0" baseline="0" noProof="0" dirty="0">
                          <a:ln w="9525">
                            <a:noFill/>
                            <a:prstDash val="solid"/>
                          </a:ln>
                          <a:solidFill>
                            <a:schemeClr val="tx1"/>
                          </a:solidFill>
                          <a:effectLst/>
                          <a:uLnTx/>
                          <a:uFillTx/>
                        </a:rPr>
                        <a:t>P</a:t>
                      </a:r>
                      <a:endParaRPr lang="en-US" sz="1400" b="1" cap="none" spc="0" dirty="0">
                        <a:ln w="9525">
                          <a:noFill/>
                          <a:prstDash val="solid"/>
                        </a:ln>
                        <a:solidFill>
                          <a:schemeClr val="tx1"/>
                        </a:solidFill>
                        <a:effectLst/>
                      </a:endParaRPr>
                    </a:p>
                  </a:txBody>
                  <a:tcPr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lang="en-US" sz="1600" b="0" dirty="0">
                          <a:solidFill>
                            <a:schemeClr val="bg1"/>
                          </a:solidFill>
                        </a:rPr>
                        <a:t>Positional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600" b="0" dirty="0">
                          <a:solidFill>
                            <a:schemeClr val="bg1"/>
                          </a:solidFill>
                        </a:rPr>
                        <a:t>Worse laying flat or upright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600" b="0" dirty="0">
                          <a:solidFill>
                            <a:schemeClr val="bg1"/>
                          </a:solidFill>
                        </a:rPr>
                        <a:t>Intracranial hypertension or hypotension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22911329"/>
                  </a:ext>
                </a:extLst>
              </a:tr>
              <a:tr h="401255">
                <a:tc vMerge="1">
                  <a:txBody>
                    <a:bodyPr/>
                    <a:lstStyle/>
                    <a:p>
                      <a:endParaRPr lang="en-US" dirty="0"/>
                    </a:p>
                  </a:txBody>
                  <a:tcPr/>
                </a:tc>
                <a:tc>
                  <a:txBody>
                    <a:bodyPr/>
                    <a:lstStyle/>
                    <a:p>
                      <a:r>
                        <a:rPr lang="en-US" sz="1600" b="0" dirty="0">
                          <a:solidFill>
                            <a:schemeClr val="bg1"/>
                          </a:solidFill>
                        </a:rPr>
                        <a:t>Prior headache history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b="0" dirty="0">
                          <a:solidFill>
                            <a:schemeClr val="bg1"/>
                          </a:solidFill>
                        </a:rPr>
                        <a:t>Change in pattern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600" b="0" dirty="0">
                          <a:solidFill>
                            <a:schemeClr val="bg1"/>
                          </a:solidFill>
                        </a:rPr>
                        <a:t>Neoplasms, vascular or nonvascular disorders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94165508"/>
                  </a:ext>
                </a:extLst>
              </a:tr>
              <a:tr h="401255">
                <a:tc vMerge="1">
                  <a:txBody>
                    <a:bodyPr/>
                    <a:lstStyle/>
                    <a:p>
                      <a:endParaRPr lang="en-US" dirty="0"/>
                    </a:p>
                  </a:txBody>
                  <a:tcPr/>
                </a:tc>
                <a:tc>
                  <a:txBody>
                    <a:bodyPr/>
                    <a:lstStyle/>
                    <a:p>
                      <a:r>
                        <a:rPr lang="en-US" sz="1600" b="0" dirty="0">
                          <a:solidFill>
                            <a:schemeClr val="bg1"/>
                          </a:solidFill>
                        </a:rPr>
                        <a:t>Pregnancy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600" b="0" dirty="0">
                          <a:solidFill>
                            <a:schemeClr val="bg1"/>
                          </a:solidFill>
                        </a:rPr>
                        <a:t>New onset headache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600" b="0" dirty="0">
                          <a:solidFill>
                            <a:schemeClr val="bg1"/>
                          </a:solidFill>
                        </a:rPr>
                        <a:t>Cranial or cervical vascular disorders, cerebral venous sinus thrombosis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16845398"/>
                  </a:ext>
                </a:extLst>
              </a:tr>
            </a:tbl>
          </a:graphicData>
        </a:graphic>
      </p:graphicFrame>
      <p:sp>
        <p:nvSpPr>
          <p:cNvPr id="5" name="TextBox 4">
            <a:extLst>
              <a:ext uri="{FF2B5EF4-FFF2-40B4-BE49-F238E27FC236}">
                <a16:creationId xmlns:a16="http://schemas.microsoft.com/office/drawing/2014/main" id="{29D911C6-9F5E-3734-1E20-5A9F583A92D1}"/>
              </a:ext>
            </a:extLst>
          </p:cNvPr>
          <p:cNvSpPr txBox="1"/>
          <p:nvPr/>
        </p:nvSpPr>
        <p:spPr bwMode="auto">
          <a:xfrm>
            <a:off x="417195" y="6370306"/>
            <a:ext cx="6102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i="0" dirty="0">
                <a:solidFill>
                  <a:schemeClr val="bg2"/>
                </a:solidFill>
                <a:effectLst/>
                <a:latin typeface="+mj-lt"/>
              </a:rPr>
              <a:t>Do, et al. </a:t>
            </a:r>
            <a:r>
              <a:rPr lang="en-US" sz="1200" b="0" dirty="0">
                <a:solidFill>
                  <a:schemeClr val="bg2"/>
                </a:solidFill>
                <a:effectLst/>
                <a:latin typeface="+mj-lt"/>
              </a:rPr>
              <a:t>Neurology. </a:t>
            </a:r>
            <a:r>
              <a:rPr lang="en-US" sz="1200" b="0" i="0" dirty="0">
                <a:solidFill>
                  <a:schemeClr val="bg2"/>
                </a:solidFill>
                <a:effectLst/>
                <a:latin typeface="+mj-lt"/>
              </a:rPr>
              <a:t>2019;92:134. </a:t>
            </a:r>
            <a:endParaRPr lang="en-US" sz="1200" dirty="0">
              <a:solidFill>
                <a:schemeClr val="bg2"/>
              </a:solidFill>
              <a:latin typeface="+mj-lt"/>
            </a:endParaRPr>
          </a:p>
        </p:txBody>
      </p:sp>
    </p:spTree>
    <p:extLst>
      <p:ext uri="{BB962C8B-B14F-4D97-AF65-F5344CB8AC3E}">
        <p14:creationId xmlns:p14="http://schemas.microsoft.com/office/powerpoint/2010/main" val="1700359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B0D5952-4493-2441-8342-5FAE8ED5791C}"/>
              </a:ext>
            </a:extLst>
          </p:cNvPr>
          <p:cNvSpPr>
            <a:spLocks noGrp="1"/>
          </p:cNvSpPr>
          <p:nvPr>
            <p:ph type="title"/>
          </p:nvPr>
        </p:nvSpPr>
        <p:spPr/>
        <p:txBody>
          <a:bodyPr/>
          <a:lstStyle/>
          <a:p>
            <a:r>
              <a:rPr lang="en-US" dirty="0"/>
              <a:t>Migraine Disability </a:t>
            </a:r>
          </a:p>
        </p:txBody>
      </p:sp>
      <p:sp>
        <p:nvSpPr>
          <p:cNvPr id="7" name="Content Placeholder 6">
            <a:extLst>
              <a:ext uri="{FF2B5EF4-FFF2-40B4-BE49-F238E27FC236}">
                <a16:creationId xmlns:a16="http://schemas.microsoft.com/office/drawing/2014/main" id="{20D614D2-007E-FB43-9BF1-FD0A8DF542CC}"/>
              </a:ext>
            </a:extLst>
          </p:cNvPr>
          <p:cNvSpPr>
            <a:spLocks noGrp="1"/>
          </p:cNvSpPr>
          <p:nvPr>
            <p:ph idx="1"/>
          </p:nvPr>
        </p:nvSpPr>
        <p:spPr/>
        <p:txBody>
          <a:bodyPr/>
          <a:lstStyle/>
          <a:p>
            <a:r>
              <a:rPr lang="en-US" dirty="0"/>
              <a:t>Globally: 1.04 billion people reported to have migraine in 2016</a:t>
            </a:r>
          </a:p>
          <a:p>
            <a:r>
              <a:rPr lang="en-US" dirty="0"/>
              <a:t>Migraine is the second leading cause of disability </a:t>
            </a:r>
          </a:p>
          <a:p>
            <a:r>
              <a:rPr lang="en-US" dirty="0"/>
              <a:t>Affects at least 39 million people in the US  </a:t>
            </a:r>
          </a:p>
          <a:p>
            <a:pPr lvl="1"/>
            <a:r>
              <a:rPr lang="en-US" dirty="0"/>
              <a:t>16% of US adults: 21% women; 11% men </a:t>
            </a:r>
          </a:p>
          <a:p>
            <a:pPr lvl="1"/>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6FB0189-D356-9D48-BE11-07A188C461B0}"/>
              </a:ext>
            </a:extLst>
          </p:cNvPr>
          <p:cNvSpPr>
            <a:spLocks noGrp="1"/>
          </p:cNvSpPr>
          <p:nvPr>
            <p:ph type="sldNum" sz="quarter" idx="4294967295"/>
          </p:nvPr>
        </p:nvSpPr>
        <p:spPr>
          <a:xfrm>
            <a:off x="418077" y="6206784"/>
            <a:ext cx="4648200" cy="285750"/>
          </a:xfrm>
          <a:prstGeom prst="rect">
            <a:avLst/>
          </a:prstGeom>
        </p:spPr>
        <p:txBody>
          <a:bodyPr/>
          <a:lstStyle/>
          <a:p>
            <a:pPr eaLnBrk="1" latinLnBrk="0" hangingPunct="1"/>
            <a:r>
              <a:rPr kumimoji="0" lang="en-US" sz="1200" b="0" dirty="0">
                <a:solidFill>
                  <a:schemeClr val="bg2"/>
                </a:solidFill>
                <a:latin typeface="+mj-lt"/>
              </a:rPr>
              <a:t>Burch et al. Headache. 2021;61:60. migraine.com/migraine-statistics. Steiner et al. J Headache Pain. 2020;21:137.</a:t>
            </a:r>
          </a:p>
        </p:txBody>
      </p:sp>
      <p:pic>
        <p:nvPicPr>
          <p:cNvPr id="5" name="Picture 4">
            <a:extLst>
              <a:ext uri="{FF2B5EF4-FFF2-40B4-BE49-F238E27FC236}">
                <a16:creationId xmlns:a16="http://schemas.microsoft.com/office/drawing/2014/main" id="{EF5C289F-0516-9D4E-8B09-62896C26F58F}"/>
              </a:ext>
            </a:extLst>
          </p:cNvPr>
          <p:cNvPicPr>
            <a:picLocks noChangeAspect="1"/>
          </p:cNvPicPr>
          <p:nvPr/>
        </p:nvPicPr>
        <p:blipFill>
          <a:blip r:embed="rId3" cstate="email">
            <a:alphaModFix amt="6000"/>
            <a:extLst>
              <a:ext uri="{28A0092B-C50C-407E-A947-70E740481C1C}">
                <a14:useLocalDpi xmlns:a14="http://schemas.microsoft.com/office/drawing/2010/main"/>
              </a:ext>
            </a:extLst>
          </a:blip>
          <a:stretch>
            <a:fillRect/>
          </a:stretch>
        </p:blipFill>
        <p:spPr>
          <a:xfrm>
            <a:off x="5578033" y="2272811"/>
            <a:ext cx="6172200" cy="3612836"/>
          </a:xfrm>
          <a:prstGeom prst="rect">
            <a:avLst/>
          </a:prstGeom>
        </p:spPr>
      </p:pic>
    </p:spTree>
    <p:extLst>
      <p:ext uri="{BB962C8B-B14F-4D97-AF65-F5344CB8AC3E}">
        <p14:creationId xmlns:p14="http://schemas.microsoft.com/office/powerpoint/2010/main" val="1158191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C6011B-097E-E542-BA29-A0B847556354}"/>
              </a:ext>
            </a:extLst>
          </p:cNvPr>
          <p:cNvSpPr>
            <a:spLocks noGrp="1"/>
          </p:cNvSpPr>
          <p:nvPr>
            <p:ph type="title"/>
          </p:nvPr>
        </p:nvSpPr>
        <p:spPr/>
        <p:txBody>
          <a:bodyPr/>
          <a:lstStyle/>
          <a:p>
            <a:r>
              <a:rPr lang="en-US" dirty="0"/>
              <a:t>How Likely Is It That an Episodic Headache Is Migraine?</a:t>
            </a:r>
          </a:p>
        </p:txBody>
      </p:sp>
      <p:sp>
        <p:nvSpPr>
          <p:cNvPr id="3" name="Content Placeholder 2">
            <a:extLst>
              <a:ext uri="{FF2B5EF4-FFF2-40B4-BE49-F238E27FC236}">
                <a16:creationId xmlns:a16="http://schemas.microsoft.com/office/drawing/2014/main" id="{9CAB5B29-34C7-5647-8662-FF034D6E5804}"/>
              </a:ext>
            </a:extLst>
          </p:cNvPr>
          <p:cNvSpPr>
            <a:spLocks noGrp="1"/>
          </p:cNvSpPr>
          <p:nvPr>
            <p:ph idx="1"/>
          </p:nvPr>
        </p:nvSpPr>
        <p:spPr>
          <a:xfrm>
            <a:off x="604675" y="1513047"/>
            <a:ext cx="6896263" cy="4650686"/>
          </a:xfrm>
        </p:spPr>
        <p:txBody>
          <a:bodyPr/>
          <a:lstStyle/>
          <a:p>
            <a:r>
              <a:rPr lang="en-US" sz="2400" dirty="0"/>
              <a:t>Prospective, open-label study of 1203 patients with primary/secondary concern of episodic headache </a:t>
            </a:r>
          </a:p>
          <a:p>
            <a:pPr lvl="1"/>
            <a:r>
              <a:rPr lang="en-US" sz="2400" dirty="0"/>
              <a:t>&gt;90% seen in primary care</a:t>
            </a:r>
          </a:p>
          <a:p>
            <a:r>
              <a:rPr lang="en-US" sz="2400" dirty="0"/>
              <a:t>Self-report or physician diagnosis of migraine almost always correct</a:t>
            </a:r>
          </a:p>
          <a:p>
            <a:r>
              <a:rPr lang="en-US" sz="2400" dirty="0"/>
              <a:t>Self-report or physician diagnosis of nonmigraine almost always later found to be migraine</a:t>
            </a:r>
          </a:p>
          <a:p>
            <a:r>
              <a:rPr lang="en-US" sz="2400" dirty="0">
                <a:solidFill>
                  <a:schemeClr val="accent3"/>
                </a:solidFill>
              </a:rPr>
              <a:t>Migraine should be the default diagnosis for recurrent and disruptive headache that is brought to the attention of a healthcare professional</a:t>
            </a:r>
          </a:p>
        </p:txBody>
      </p:sp>
      <p:sp>
        <p:nvSpPr>
          <p:cNvPr id="9" name="Text Box 11">
            <a:extLst>
              <a:ext uri="{FF2B5EF4-FFF2-40B4-BE49-F238E27FC236}">
                <a16:creationId xmlns:a16="http://schemas.microsoft.com/office/drawing/2014/main" id="{2BF09065-047C-0D0B-D58C-414661EE3205}"/>
              </a:ext>
            </a:extLst>
          </p:cNvPr>
          <p:cNvSpPr txBox="1">
            <a:spLocks noChangeArrowheads="1"/>
          </p:cNvSpPr>
          <p:nvPr/>
        </p:nvSpPr>
        <p:spPr bwMode="auto">
          <a:xfrm>
            <a:off x="423483" y="637004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nl-NL" altLang="en-US" sz="1200" b="0" dirty="0">
                <a:solidFill>
                  <a:schemeClr val="bg2"/>
                </a:solidFill>
                <a:latin typeface="Calibri" panose="020F0502020204030204" pitchFamily="34" charset="0"/>
              </a:rPr>
              <a:t>Tepper et al. Headache. 2004;44:856-864</a:t>
            </a:r>
            <a:endParaRPr lang="en-US" altLang="en-US" sz="1200" b="0" dirty="0">
              <a:solidFill>
                <a:schemeClr val="bg2"/>
              </a:solidFill>
              <a:latin typeface="Calibri" panose="020F0502020204030204" pitchFamily="34" charset="0"/>
            </a:endParaRPr>
          </a:p>
        </p:txBody>
      </p:sp>
      <p:grpSp>
        <p:nvGrpSpPr>
          <p:cNvPr id="21" name="Group 20">
            <a:extLst>
              <a:ext uri="{FF2B5EF4-FFF2-40B4-BE49-F238E27FC236}">
                <a16:creationId xmlns:a16="http://schemas.microsoft.com/office/drawing/2014/main" id="{CF764882-59B3-24E7-E08B-0C5E05E9B4EE}"/>
              </a:ext>
            </a:extLst>
          </p:cNvPr>
          <p:cNvGrpSpPr/>
          <p:nvPr/>
        </p:nvGrpSpPr>
        <p:grpSpPr>
          <a:xfrm>
            <a:off x="7817575" y="1416183"/>
            <a:ext cx="3924300" cy="4503000"/>
            <a:chOff x="7817575" y="1416183"/>
            <a:chExt cx="3924300" cy="4503000"/>
          </a:xfrm>
        </p:grpSpPr>
        <p:grpSp>
          <p:nvGrpSpPr>
            <p:cNvPr id="20" name="Group 19">
              <a:extLst>
                <a:ext uri="{FF2B5EF4-FFF2-40B4-BE49-F238E27FC236}">
                  <a16:creationId xmlns:a16="http://schemas.microsoft.com/office/drawing/2014/main" id="{B1D979D0-95DC-7497-2DD1-EC3A719259FE}"/>
                </a:ext>
              </a:extLst>
            </p:cNvPr>
            <p:cNvGrpSpPr/>
            <p:nvPr/>
          </p:nvGrpSpPr>
          <p:grpSpPr>
            <a:xfrm>
              <a:off x="7817575" y="1416183"/>
              <a:ext cx="3924300" cy="4503000"/>
              <a:chOff x="7817575" y="1416183"/>
              <a:chExt cx="3924300" cy="4503000"/>
            </a:xfrm>
          </p:grpSpPr>
          <p:pic>
            <p:nvPicPr>
              <p:cNvPr id="10" name="Picture 9">
                <a:extLst>
                  <a:ext uri="{FF2B5EF4-FFF2-40B4-BE49-F238E27FC236}">
                    <a16:creationId xmlns:a16="http://schemas.microsoft.com/office/drawing/2014/main" id="{1055CA1C-3FBA-4CDC-50EE-C248CD37BCA6}"/>
                  </a:ext>
                </a:extLst>
              </p:cNvPr>
              <p:cNvPicPr>
                <a:picLocks noChangeAspect="1"/>
              </p:cNvPicPr>
              <p:nvPr/>
            </p:nvPicPr>
            <p:blipFill>
              <a:blip r:embed="rId3"/>
              <a:stretch>
                <a:fillRect/>
              </a:stretch>
            </p:blipFill>
            <p:spPr>
              <a:xfrm>
                <a:off x="7817575" y="2061558"/>
                <a:ext cx="3924300" cy="3857625"/>
              </a:xfrm>
              <a:prstGeom prst="rect">
                <a:avLst/>
              </a:prstGeom>
            </p:spPr>
          </p:pic>
          <p:sp>
            <p:nvSpPr>
              <p:cNvPr id="11" name="TextBox 10">
                <a:extLst>
                  <a:ext uri="{FF2B5EF4-FFF2-40B4-BE49-F238E27FC236}">
                    <a16:creationId xmlns:a16="http://schemas.microsoft.com/office/drawing/2014/main" id="{2E87FFE9-C5C4-BA0D-30A3-AB95053C9927}"/>
                  </a:ext>
                </a:extLst>
              </p:cNvPr>
              <p:cNvSpPr txBox="1"/>
              <p:nvPr/>
            </p:nvSpPr>
            <p:spPr bwMode="auto">
              <a:xfrm>
                <a:off x="9113056" y="4353784"/>
                <a:ext cx="24742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IHS-defined migraine</a:t>
                </a:r>
                <a:br>
                  <a:rPr lang="en-US" b="0" dirty="0">
                    <a:latin typeface="Calibri" panose="020F0502020204030204" pitchFamily="34" charset="0"/>
                  </a:rPr>
                </a:br>
                <a:r>
                  <a:rPr lang="en-US" b="0" dirty="0">
                    <a:latin typeface="Calibri" panose="020F0502020204030204" pitchFamily="34" charset="0"/>
                  </a:rPr>
                  <a:t>76%</a:t>
                </a:r>
              </a:p>
            </p:txBody>
          </p:sp>
          <p:sp>
            <p:nvSpPr>
              <p:cNvPr id="13" name="TextBox 12">
                <a:extLst>
                  <a:ext uri="{FF2B5EF4-FFF2-40B4-BE49-F238E27FC236}">
                    <a16:creationId xmlns:a16="http://schemas.microsoft.com/office/drawing/2014/main" id="{306A1010-92E3-9E3B-118D-7EE3044A9DDD}"/>
                  </a:ext>
                </a:extLst>
              </p:cNvPr>
              <p:cNvSpPr txBox="1"/>
              <p:nvPr/>
            </p:nvSpPr>
            <p:spPr bwMode="auto">
              <a:xfrm>
                <a:off x="7953300" y="2893827"/>
                <a:ext cx="18955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Probable</a:t>
                </a:r>
                <a:br>
                  <a:rPr lang="en-US" b="0" dirty="0">
                    <a:latin typeface="Calibri" panose="020F0502020204030204" pitchFamily="34" charset="0"/>
                  </a:rPr>
                </a:br>
                <a:r>
                  <a:rPr lang="en-US" b="0" dirty="0">
                    <a:latin typeface="Calibri" panose="020F0502020204030204" pitchFamily="34" charset="0"/>
                  </a:rPr>
                  <a:t>migraine</a:t>
                </a:r>
                <a:br>
                  <a:rPr lang="en-US" b="0" dirty="0">
                    <a:latin typeface="Calibri" panose="020F0502020204030204" pitchFamily="34" charset="0"/>
                  </a:rPr>
                </a:br>
                <a:r>
                  <a:rPr lang="en-US" b="0" dirty="0">
                    <a:latin typeface="Calibri" panose="020F0502020204030204" pitchFamily="34" charset="0"/>
                  </a:rPr>
                  <a:t>18%</a:t>
                </a:r>
              </a:p>
            </p:txBody>
          </p:sp>
          <p:sp>
            <p:nvSpPr>
              <p:cNvPr id="14" name="TextBox 13">
                <a:extLst>
                  <a:ext uri="{FF2B5EF4-FFF2-40B4-BE49-F238E27FC236}">
                    <a16:creationId xmlns:a16="http://schemas.microsoft.com/office/drawing/2014/main" id="{DC1FB71F-A901-E817-5135-506810B4916C}"/>
                  </a:ext>
                </a:extLst>
              </p:cNvPr>
              <p:cNvSpPr txBox="1"/>
              <p:nvPr/>
            </p:nvSpPr>
            <p:spPr bwMode="auto">
              <a:xfrm>
                <a:off x="8808336" y="1416183"/>
                <a:ext cx="24742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Unclassifiable</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a:t>
                </a:r>
              </a:p>
            </p:txBody>
          </p:sp>
          <p:sp>
            <p:nvSpPr>
              <p:cNvPr id="15" name="TextBox 14">
                <a:extLst>
                  <a:ext uri="{FF2B5EF4-FFF2-40B4-BE49-F238E27FC236}">
                    <a16:creationId xmlns:a16="http://schemas.microsoft.com/office/drawing/2014/main" id="{51DD727F-51C3-4D29-A45E-9B1EF6A9FEEF}"/>
                  </a:ext>
                </a:extLst>
              </p:cNvPr>
              <p:cNvSpPr txBox="1"/>
              <p:nvPr/>
            </p:nvSpPr>
            <p:spPr bwMode="auto">
              <a:xfrm>
                <a:off x="8005855" y="1628592"/>
                <a:ext cx="16049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Episodic TTH</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a:t>
                </a:r>
              </a:p>
            </p:txBody>
          </p:sp>
          <p:cxnSp>
            <p:nvCxnSpPr>
              <p:cNvPr id="17" name="Straight Connector 16">
                <a:extLst>
                  <a:ext uri="{FF2B5EF4-FFF2-40B4-BE49-F238E27FC236}">
                    <a16:creationId xmlns:a16="http://schemas.microsoft.com/office/drawing/2014/main" id="{BDAA78D6-E340-01A3-30E0-A9201A0CCB32}"/>
                  </a:ext>
                </a:extLst>
              </p:cNvPr>
              <p:cNvCxnSpPr/>
              <p:nvPr/>
            </p:nvCxnSpPr>
            <p:spPr bwMode="auto">
              <a:xfrm>
                <a:off x="9113056" y="1937469"/>
                <a:ext cx="216682" cy="323166"/>
              </a:xfrm>
              <a:prstGeom prst="line">
                <a:avLst/>
              </a:prstGeom>
              <a:noFill/>
              <a:ln w="28575" cap="flat" cmpd="sng" algn="ctr">
                <a:solidFill>
                  <a:schemeClr val="bg1"/>
                </a:solidFill>
                <a:prstDash val="solid"/>
                <a:round/>
                <a:headEnd type="none" w="med" len="med"/>
                <a:tailEnd type="none" w="med" len="med"/>
              </a:ln>
              <a:effectLst/>
            </p:spPr>
          </p:cxnSp>
        </p:grpSp>
        <p:cxnSp>
          <p:nvCxnSpPr>
            <p:cNvPr id="18" name="Straight Connector 17">
              <a:extLst>
                <a:ext uri="{FF2B5EF4-FFF2-40B4-BE49-F238E27FC236}">
                  <a16:creationId xmlns:a16="http://schemas.microsoft.com/office/drawing/2014/main" id="{04614253-B3E6-97F9-1852-373289353F83}"/>
                </a:ext>
              </a:extLst>
            </p:cNvPr>
            <p:cNvCxnSpPr>
              <a:cxnSpLocks/>
            </p:cNvCxnSpPr>
            <p:nvPr/>
          </p:nvCxnSpPr>
          <p:spPr bwMode="auto">
            <a:xfrm>
              <a:off x="9725027" y="1786787"/>
              <a:ext cx="0" cy="440508"/>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6829231D-5124-963A-6127-30F8A8600374}"/>
              </a:ext>
            </a:extLst>
          </p:cNvPr>
          <p:cNvSpPr txBox="1"/>
          <p:nvPr/>
        </p:nvSpPr>
        <p:spPr bwMode="auto">
          <a:xfrm>
            <a:off x="9235685" y="5812439"/>
            <a:ext cx="1428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400" dirty="0">
                <a:solidFill>
                  <a:schemeClr val="bg1"/>
                </a:solidFill>
                <a:latin typeface="Calibri" panose="020F0502020204030204" pitchFamily="34" charset="0"/>
              </a:rPr>
              <a:t>Diagnosis</a:t>
            </a:r>
          </a:p>
        </p:txBody>
      </p:sp>
    </p:spTree>
    <p:extLst>
      <p:ext uri="{BB962C8B-B14F-4D97-AF65-F5344CB8AC3E}">
        <p14:creationId xmlns:p14="http://schemas.microsoft.com/office/powerpoint/2010/main" val="1783219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01D7233-ECE3-9C42-9539-D73673C2BFBD}"/>
              </a:ext>
            </a:extLst>
          </p:cNvPr>
          <p:cNvSpPr>
            <a:spLocks noGrp="1"/>
          </p:cNvSpPr>
          <p:nvPr>
            <p:ph type="title"/>
          </p:nvPr>
        </p:nvSpPr>
        <p:spPr/>
        <p:txBody>
          <a:bodyPr/>
          <a:lstStyle/>
          <a:p>
            <a:r>
              <a:rPr lang="en-US" dirty="0"/>
              <a:t>Diagnostic Misconceptions </a:t>
            </a:r>
          </a:p>
        </p:txBody>
      </p:sp>
      <p:sp>
        <p:nvSpPr>
          <p:cNvPr id="12" name="Footer Placeholder 5">
            <a:extLst>
              <a:ext uri="{FF2B5EF4-FFF2-40B4-BE49-F238E27FC236}">
                <a16:creationId xmlns:a16="http://schemas.microsoft.com/office/drawing/2014/main" id="{8123F32E-537A-41B7-8616-545B6ABE12BC}"/>
              </a:ext>
            </a:extLst>
          </p:cNvPr>
          <p:cNvSpPr txBox="1">
            <a:spLocks/>
          </p:cNvSpPr>
          <p:nvPr/>
        </p:nvSpPr>
        <p:spPr>
          <a:xfrm>
            <a:off x="423418" y="6180301"/>
            <a:ext cx="9150350" cy="48529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a:solidFill>
                  <a:schemeClr val="bg2"/>
                </a:solidFill>
                <a:latin typeface="+mj-lt"/>
              </a:rPr>
              <a:t>Headache Classification Committee of the International Headache Society. Cephalalgia. 2018;38:1. </a:t>
            </a:r>
            <a:br>
              <a:rPr lang="en-US" sz="1200" b="0" dirty="0">
                <a:solidFill>
                  <a:schemeClr val="bg2"/>
                </a:solidFill>
                <a:latin typeface="+mj-lt"/>
              </a:rPr>
            </a:br>
            <a:r>
              <a:rPr lang="en-US" sz="1200" b="0" dirty="0">
                <a:solidFill>
                  <a:schemeClr val="bg2"/>
                </a:solidFill>
                <a:latin typeface="+mj-lt"/>
              </a:rPr>
              <a:t>www.brgeneral.org/healthy-lifestyle-blog/2018/november/4-major-types-of-headaches-and-where-they-hurt/. </a:t>
            </a:r>
          </a:p>
        </p:txBody>
      </p:sp>
      <p:sp>
        <p:nvSpPr>
          <p:cNvPr id="13" name="TextBox 12">
            <a:extLst>
              <a:ext uri="{FF2B5EF4-FFF2-40B4-BE49-F238E27FC236}">
                <a16:creationId xmlns:a16="http://schemas.microsoft.com/office/drawing/2014/main" id="{70F9790F-BE18-7F71-0193-D4BEEEBB579E}"/>
              </a:ext>
            </a:extLst>
          </p:cNvPr>
          <p:cNvSpPr txBox="1"/>
          <p:nvPr/>
        </p:nvSpPr>
        <p:spPr>
          <a:xfrm>
            <a:off x="1544938" y="4248680"/>
            <a:ext cx="3284297" cy="1200329"/>
          </a:xfrm>
          <a:prstGeom prst="rect">
            <a:avLst/>
          </a:prstGeom>
          <a:noFill/>
        </p:spPr>
        <p:txBody>
          <a:bodyPr wrap="none" rtlCol="0">
            <a:spAutoFit/>
          </a:bodyPr>
          <a:lstStyle/>
          <a:p>
            <a:pPr algn="ctr"/>
            <a:r>
              <a:rPr lang="en-US" dirty="0">
                <a:solidFill>
                  <a:schemeClr val="bg1"/>
                </a:solidFill>
                <a:latin typeface="+mn-lt"/>
                <a:cs typeface="Arial" panose="020B0604020202020204" pitchFamily="34" charset="0"/>
              </a:rPr>
              <a:t>Tension-Type Headache</a:t>
            </a:r>
          </a:p>
          <a:p>
            <a:pPr marL="285750" indent="-285750">
              <a:buFont typeface="Wingdings" panose="05000000000000000000" pitchFamily="2" charset="2"/>
              <a:buChar char="§"/>
            </a:pPr>
            <a:r>
              <a:rPr lang="en-US" b="0" dirty="0">
                <a:solidFill>
                  <a:schemeClr val="bg1"/>
                </a:solidFill>
                <a:latin typeface="+mn-lt"/>
                <a:cs typeface="Arial" panose="020B0604020202020204" pitchFamily="34" charset="0"/>
              </a:rPr>
              <a:t>Bilateral pain</a:t>
            </a:r>
            <a:endParaRPr lang="en-US" b="0" dirty="0">
              <a:solidFill>
                <a:schemeClr val="bg1"/>
              </a:solidFill>
              <a:latin typeface="+mn-lt"/>
            </a:endParaRPr>
          </a:p>
          <a:p>
            <a:pPr marL="285750" indent="-285750">
              <a:buFont typeface="Wingdings" panose="05000000000000000000" pitchFamily="2" charset="2"/>
              <a:buChar char="§"/>
            </a:pPr>
            <a:r>
              <a:rPr lang="en-US" b="0" dirty="0">
                <a:solidFill>
                  <a:schemeClr val="bg1"/>
                </a:solidFill>
                <a:latin typeface="+mn-lt"/>
                <a:cs typeface="Arial" panose="020B0604020202020204" pitchFamily="34" charset="0"/>
              </a:rPr>
              <a:t>Squeezing/pressure sensation</a:t>
            </a:r>
            <a:br>
              <a:rPr lang="en-US" b="0" dirty="0">
                <a:solidFill>
                  <a:schemeClr val="bg1"/>
                </a:solidFill>
                <a:latin typeface="+mn-lt"/>
                <a:cs typeface="Arial" panose="020B0604020202020204" pitchFamily="34" charset="0"/>
              </a:rPr>
            </a:br>
            <a:r>
              <a:rPr lang="en-US" b="0" dirty="0">
                <a:solidFill>
                  <a:schemeClr val="bg1"/>
                </a:solidFill>
                <a:latin typeface="+mn-lt"/>
                <a:cs typeface="Arial" panose="020B0604020202020204" pitchFamily="34" charset="0"/>
              </a:rPr>
              <a:t>(“band-like”) </a:t>
            </a:r>
          </a:p>
        </p:txBody>
      </p:sp>
      <p:sp>
        <p:nvSpPr>
          <p:cNvPr id="16" name="TextBox 15">
            <a:extLst>
              <a:ext uri="{FF2B5EF4-FFF2-40B4-BE49-F238E27FC236}">
                <a16:creationId xmlns:a16="http://schemas.microsoft.com/office/drawing/2014/main" id="{8CFE40DF-470B-A9DE-628B-CB077062C451}"/>
              </a:ext>
            </a:extLst>
          </p:cNvPr>
          <p:cNvSpPr txBox="1"/>
          <p:nvPr/>
        </p:nvSpPr>
        <p:spPr bwMode="auto">
          <a:xfrm>
            <a:off x="5746876" y="4248680"/>
            <a:ext cx="427553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indent="0" algn="ctr">
              <a:buNone/>
            </a:pPr>
            <a:r>
              <a:rPr lang="en-US" sz="1800" dirty="0">
                <a:solidFill>
                  <a:schemeClr val="bg1"/>
                </a:solidFill>
                <a:latin typeface="+mj-lt"/>
              </a:rPr>
              <a:t>Migraine</a:t>
            </a:r>
          </a:p>
          <a:p>
            <a:pPr marL="285750" indent="-285750">
              <a:buFont typeface="Wingdings" panose="05000000000000000000" pitchFamily="2" charset="2"/>
              <a:buChar char="§"/>
            </a:pPr>
            <a:r>
              <a:rPr lang="en-US" sz="1800" b="0" dirty="0">
                <a:solidFill>
                  <a:schemeClr val="bg1"/>
                </a:solidFill>
                <a:latin typeface="+mj-lt"/>
              </a:rPr>
              <a:t>Unilateral pain </a:t>
            </a:r>
          </a:p>
          <a:p>
            <a:pPr marL="285750" indent="-285750">
              <a:buFont typeface="Wingdings" panose="05000000000000000000" pitchFamily="2" charset="2"/>
              <a:buChar char="§"/>
            </a:pPr>
            <a:r>
              <a:rPr lang="en-US" sz="1800" b="0" dirty="0">
                <a:solidFill>
                  <a:schemeClr val="bg1"/>
                </a:solidFill>
                <a:latin typeface="+mj-lt"/>
              </a:rPr>
              <a:t>Throbbing in nature </a:t>
            </a:r>
          </a:p>
          <a:p>
            <a:pPr marL="285750" indent="-285750">
              <a:buFont typeface="Wingdings" panose="05000000000000000000" pitchFamily="2" charset="2"/>
              <a:buChar char="§"/>
            </a:pPr>
            <a:r>
              <a:rPr lang="en-US" sz="1800" b="0" dirty="0">
                <a:solidFill>
                  <a:schemeClr val="bg1"/>
                </a:solidFill>
                <a:latin typeface="+mj-lt"/>
              </a:rPr>
              <a:t>Associated with nausea and vomiting and/or photophobia and phonophobia </a:t>
            </a:r>
          </a:p>
        </p:txBody>
      </p:sp>
      <p:sp>
        <p:nvSpPr>
          <p:cNvPr id="2" name="TextBox 1">
            <a:extLst>
              <a:ext uri="{FF2B5EF4-FFF2-40B4-BE49-F238E27FC236}">
                <a16:creationId xmlns:a16="http://schemas.microsoft.com/office/drawing/2014/main" id="{73192144-FE91-6DF6-43D9-A9073D0FB965}"/>
              </a:ext>
            </a:extLst>
          </p:cNvPr>
          <p:cNvSpPr txBox="1"/>
          <p:nvPr/>
        </p:nvSpPr>
        <p:spPr bwMode="auto">
          <a:xfrm>
            <a:off x="2035483" y="2072732"/>
            <a:ext cx="2303206" cy="2031325"/>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Image not available.</a:t>
            </a: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B4EC7645-F0F9-992B-D43C-E1E10770A701}"/>
              </a:ext>
            </a:extLst>
          </p:cNvPr>
          <p:cNvSpPr txBox="1"/>
          <p:nvPr/>
        </p:nvSpPr>
        <p:spPr bwMode="auto">
          <a:xfrm>
            <a:off x="6733040" y="2072731"/>
            <a:ext cx="2303206" cy="2031325"/>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Image not available.</a:t>
            </a: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a:p>
            <a:pPr algn="ctr">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954721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320F0C9-839B-D248-B50C-A82B91CBF42D}"/>
              </a:ext>
            </a:extLst>
          </p:cNvPr>
          <p:cNvSpPr>
            <a:spLocks noGrp="1"/>
          </p:cNvSpPr>
          <p:nvPr>
            <p:ph type="title"/>
          </p:nvPr>
        </p:nvSpPr>
        <p:spPr/>
        <p:txBody>
          <a:bodyPr/>
          <a:lstStyle/>
          <a:p>
            <a:r>
              <a:rPr lang="en-US" dirty="0"/>
              <a:t>ICHD-3: Migraine vs Tension Headache</a:t>
            </a:r>
          </a:p>
        </p:txBody>
      </p:sp>
      <p:sp>
        <p:nvSpPr>
          <p:cNvPr id="10" name="Footer Placeholder 5">
            <a:extLst>
              <a:ext uri="{FF2B5EF4-FFF2-40B4-BE49-F238E27FC236}">
                <a16:creationId xmlns:a16="http://schemas.microsoft.com/office/drawing/2014/main" id="{64413CCF-342C-F0A2-B893-BB141D2ADD15}"/>
              </a:ext>
            </a:extLst>
          </p:cNvPr>
          <p:cNvSpPr txBox="1">
            <a:spLocks/>
          </p:cNvSpPr>
          <p:nvPr/>
        </p:nvSpPr>
        <p:spPr>
          <a:xfrm>
            <a:off x="432562" y="6177757"/>
            <a:ext cx="8784590" cy="323244"/>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Headache Classification Committee of the International Headache Society. Cephalalgia. 2018;38:1. </a:t>
            </a:r>
            <a:b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practicalneurology.com/articles/2014-apr/the-clinical-features-of-migraine-with-and-without-aura.</a:t>
            </a:r>
          </a:p>
        </p:txBody>
      </p:sp>
      <p:graphicFrame>
        <p:nvGraphicFramePr>
          <p:cNvPr id="12" name="Group 155">
            <a:extLst>
              <a:ext uri="{FF2B5EF4-FFF2-40B4-BE49-F238E27FC236}">
                <a16:creationId xmlns:a16="http://schemas.microsoft.com/office/drawing/2014/main" id="{E0C148BD-3503-173B-7D45-1875AE9A0249}"/>
              </a:ext>
            </a:extLst>
          </p:cNvPr>
          <p:cNvGraphicFramePr>
            <a:graphicFrameLocks/>
          </p:cNvGraphicFramePr>
          <p:nvPr/>
        </p:nvGraphicFramePr>
        <p:xfrm>
          <a:off x="716082" y="1600200"/>
          <a:ext cx="10759835" cy="3718992"/>
        </p:xfrm>
        <a:graphic>
          <a:graphicData uri="http://schemas.openxmlformats.org/drawingml/2006/table">
            <a:tbl>
              <a:tblPr/>
              <a:tblGrid>
                <a:gridCol w="5377692">
                  <a:extLst>
                    <a:ext uri="{9D8B030D-6E8A-4147-A177-3AD203B41FA5}">
                      <a16:colId xmlns:a16="http://schemas.microsoft.com/office/drawing/2014/main" val="20000"/>
                    </a:ext>
                  </a:extLst>
                </a:gridCol>
                <a:gridCol w="277894">
                  <a:extLst>
                    <a:ext uri="{9D8B030D-6E8A-4147-A177-3AD203B41FA5}">
                      <a16:colId xmlns:a16="http://schemas.microsoft.com/office/drawing/2014/main" val="165715635"/>
                    </a:ext>
                  </a:extLst>
                </a:gridCol>
                <a:gridCol w="5104249">
                  <a:extLst>
                    <a:ext uri="{9D8B030D-6E8A-4147-A177-3AD203B41FA5}">
                      <a16:colId xmlns:a16="http://schemas.microsoft.com/office/drawing/2014/main" val="20001"/>
                    </a:ext>
                  </a:extLst>
                </a:gridCol>
              </a:tblGrid>
              <a:tr h="25434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Migraine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Tension-Type Headache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449947">
                <a:tc gridSpan="2">
                  <a:txBody>
                    <a:bodyPr/>
                    <a:lstStyle/>
                    <a:p>
                      <a:pPr marL="342900" indent="-342900">
                        <a:buFont typeface="Wingdings" panose="05000000000000000000" pitchFamily="2" charset="2"/>
                        <a:buChar char="§"/>
                      </a:pPr>
                      <a:r>
                        <a:rPr lang="en-US" sz="2000" dirty="0">
                          <a:solidFill>
                            <a:schemeClr val="bg1"/>
                          </a:solidFill>
                        </a:rPr>
                        <a:t>&lt;15 days/mo (episodic)</a:t>
                      </a:r>
                    </a:p>
                    <a:p>
                      <a:pPr marL="342900" indent="-342900">
                        <a:buFont typeface="Wingdings" panose="05000000000000000000" pitchFamily="2" charset="2"/>
                        <a:buChar char="§"/>
                      </a:pPr>
                      <a:r>
                        <a:rPr lang="en-US" sz="2000" b="0" dirty="0">
                          <a:solidFill>
                            <a:schemeClr val="bg1"/>
                          </a:solidFill>
                        </a:rPr>
                        <a:t>Lasting from 4-72 hr</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342900" indent="-342900">
                        <a:buFont typeface="Wingdings" panose="05000000000000000000" pitchFamily="2" charset="2"/>
                        <a:buChar char="§"/>
                      </a:pPr>
                      <a:r>
                        <a:rPr lang="en-US" sz="2000" b="0" dirty="0">
                          <a:solidFill>
                            <a:schemeClr val="bg1"/>
                          </a:solidFill>
                        </a:rPr>
                        <a:t>Lasting from 30 min to 7 days</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7318123"/>
                  </a:ext>
                </a:extLst>
              </a:tr>
              <a:tr h="103674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≥2 of the following:</a:t>
                      </a:r>
                    </a:p>
                    <a:p>
                      <a:pPr marL="342900" marR="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dirty="0">
                          <a:solidFill>
                            <a:schemeClr val="bg1"/>
                          </a:solidFill>
                        </a:rPr>
                        <a:t>Unilateral (59%)</a:t>
                      </a:r>
                    </a:p>
                    <a:p>
                      <a:pPr marL="342900" marR="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dirty="0">
                          <a:solidFill>
                            <a:schemeClr val="bg1"/>
                          </a:solidFill>
                        </a:rPr>
                        <a:t>Pulsating (85%)</a:t>
                      </a:r>
                    </a:p>
                    <a:p>
                      <a:pPr marL="342900" marR="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dirty="0">
                          <a:solidFill>
                            <a:schemeClr val="bg1"/>
                          </a:solidFill>
                        </a:rPr>
                        <a:t>Moderate to severe intensity </a:t>
                      </a:r>
                    </a:p>
                    <a:p>
                      <a:pPr marL="342900" marR="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dirty="0">
                          <a:solidFill>
                            <a:schemeClr val="bg1"/>
                          </a:solidFill>
                        </a:rPr>
                        <a:t>Aggravated by routine physical activity </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≥2 of the following:</a:t>
                      </a:r>
                    </a:p>
                    <a:p>
                      <a:pPr marL="342900" indent="-342900">
                        <a:buFont typeface="Wingdings" panose="05000000000000000000" pitchFamily="2" charset="2"/>
                        <a:buChar char="§"/>
                      </a:pPr>
                      <a:r>
                        <a:rPr lang="en-US" sz="2000" dirty="0">
                          <a:solidFill>
                            <a:schemeClr val="bg1"/>
                          </a:solidFill>
                        </a:rPr>
                        <a:t>Bilateral</a:t>
                      </a:r>
                    </a:p>
                    <a:p>
                      <a:pPr marL="342900" indent="-342900">
                        <a:buFont typeface="Wingdings" panose="05000000000000000000" pitchFamily="2" charset="2"/>
                        <a:buChar char="§"/>
                      </a:pPr>
                      <a:r>
                        <a:rPr lang="en-US" sz="2000" dirty="0">
                          <a:solidFill>
                            <a:schemeClr val="bg1"/>
                          </a:solidFill>
                        </a:rPr>
                        <a:t>Pressing/tightening (nonpulsating) quality </a:t>
                      </a:r>
                    </a:p>
                    <a:p>
                      <a:pPr marL="342900" indent="-342900">
                        <a:buFont typeface="Wingdings" panose="05000000000000000000" pitchFamily="2" charset="2"/>
                        <a:buChar char="§"/>
                      </a:pPr>
                      <a:r>
                        <a:rPr lang="en-US" sz="2000" dirty="0">
                          <a:solidFill>
                            <a:schemeClr val="bg1"/>
                          </a:solidFill>
                        </a:rPr>
                        <a:t>Mild to moderate intensity </a:t>
                      </a:r>
                    </a:p>
                    <a:p>
                      <a:pPr marL="342900" indent="-342900">
                        <a:buFont typeface="Wingdings" panose="05000000000000000000" pitchFamily="2" charset="2"/>
                        <a:buChar char="§"/>
                      </a:pPr>
                      <a:r>
                        <a:rPr lang="en-US" sz="2000" dirty="0">
                          <a:solidFill>
                            <a:schemeClr val="bg1"/>
                          </a:solidFill>
                        </a:rPr>
                        <a:t>Not aggravated by routine physical activity </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645546">
                <a:tc gridSpan="2">
                  <a:txBody>
                    <a:bodyPr/>
                    <a:lstStyle/>
                    <a:p>
                      <a:r>
                        <a:rPr lang="en-US" sz="2000" dirty="0">
                          <a:solidFill>
                            <a:schemeClr val="bg1"/>
                          </a:solidFill>
                        </a:rPr>
                        <a:t>≥1 of the following: </a:t>
                      </a:r>
                    </a:p>
                    <a:p>
                      <a:pPr marL="342900" indent="-342900">
                        <a:buFont typeface="Wingdings" panose="05000000000000000000" pitchFamily="2" charset="2"/>
                        <a:buChar char="§"/>
                      </a:pPr>
                      <a:r>
                        <a:rPr lang="en-US" sz="2000" dirty="0">
                          <a:solidFill>
                            <a:schemeClr val="bg1"/>
                          </a:solidFill>
                        </a:rPr>
                        <a:t>Nausea (73%) and/or vomiting (29%)</a:t>
                      </a:r>
                    </a:p>
                    <a:p>
                      <a:pPr marL="342900" indent="-342900">
                        <a:buFont typeface="Wingdings" panose="05000000000000000000" pitchFamily="2" charset="2"/>
                        <a:buChar char="§"/>
                      </a:pPr>
                      <a:r>
                        <a:rPr lang="en-US" sz="2000" dirty="0">
                          <a:solidFill>
                            <a:schemeClr val="bg1"/>
                          </a:solidFill>
                        </a:rPr>
                        <a:t>Photophobia and phonophobia </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342900" indent="-342900">
                        <a:buFont typeface="Wingdings" panose="05000000000000000000" pitchFamily="2" charset="2"/>
                        <a:buChar char="§"/>
                      </a:pPr>
                      <a:r>
                        <a:rPr lang="en-US" sz="2000" dirty="0">
                          <a:solidFill>
                            <a:schemeClr val="bg1"/>
                          </a:solidFill>
                        </a:rPr>
                        <a:t>No nausea or vomiting</a:t>
                      </a:r>
                    </a:p>
                    <a:p>
                      <a:pPr marL="342900" indent="-342900">
                        <a:buFont typeface="Wingdings" panose="05000000000000000000" pitchFamily="2" charset="2"/>
                        <a:buChar char="§"/>
                      </a:pPr>
                      <a:r>
                        <a:rPr lang="en-US" sz="2000" dirty="0">
                          <a:solidFill>
                            <a:schemeClr val="bg1"/>
                          </a:solidFill>
                        </a:rPr>
                        <a:t>1 or neither: photophobia or phonophobia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1"/>
                        </a:solidFill>
                        <a:effectLst/>
                        <a:latin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48500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320F0C9-839B-D248-B50C-A82B91CBF42D}"/>
              </a:ext>
            </a:extLst>
          </p:cNvPr>
          <p:cNvSpPr>
            <a:spLocks noGrp="1"/>
          </p:cNvSpPr>
          <p:nvPr>
            <p:ph type="title"/>
          </p:nvPr>
        </p:nvSpPr>
        <p:spPr/>
        <p:txBody>
          <a:bodyPr/>
          <a:lstStyle/>
          <a:p>
            <a:r>
              <a:rPr lang="en-US" dirty="0"/>
              <a:t>ICHD-3: Migraine With or Without Aura</a:t>
            </a:r>
          </a:p>
        </p:txBody>
      </p:sp>
      <p:sp>
        <p:nvSpPr>
          <p:cNvPr id="10" name="Footer Placeholder 5">
            <a:extLst>
              <a:ext uri="{FF2B5EF4-FFF2-40B4-BE49-F238E27FC236}">
                <a16:creationId xmlns:a16="http://schemas.microsoft.com/office/drawing/2014/main" id="{64413CCF-342C-F0A2-B893-BB141D2ADD15}"/>
              </a:ext>
            </a:extLst>
          </p:cNvPr>
          <p:cNvSpPr txBox="1">
            <a:spLocks/>
          </p:cNvSpPr>
          <p:nvPr/>
        </p:nvSpPr>
        <p:spPr>
          <a:xfrm>
            <a:off x="423418" y="6373290"/>
            <a:ext cx="9150350" cy="323244"/>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Headache Classification Committee of the International Headache Society. Cephalalgia. 2018;38:1.</a:t>
            </a:r>
          </a:p>
        </p:txBody>
      </p:sp>
      <p:graphicFrame>
        <p:nvGraphicFramePr>
          <p:cNvPr id="12" name="Group 155">
            <a:extLst>
              <a:ext uri="{FF2B5EF4-FFF2-40B4-BE49-F238E27FC236}">
                <a16:creationId xmlns:a16="http://schemas.microsoft.com/office/drawing/2014/main" id="{E0C148BD-3503-173B-7D45-1875AE9A0249}"/>
              </a:ext>
            </a:extLst>
          </p:cNvPr>
          <p:cNvGraphicFramePr>
            <a:graphicFrameLocks/>
          </p:cNvGraphicFramePr>
          <p:nvPr/>
        </p:nvGraphicFramePr>
        <p:xfrm>
          <a:off x="719138" y="1600200"/>
          <a:ext cx="10787062" cy="4191324"/>
        </p:xfrm>
        <a:graphic>
          <a:graphicData uri="http://schemas.openxmlformats.org/drawingml/2006/table">
            <a:tbl>
              <a:tblPr/>
              <a:tblGrid>
                <a:gridCol w="5300456">
                  <a:extLst>
                    <a:ext uri="{9D8B030D-6E8A-4147-A177-3AD203B41FA5}">
                      <a16:colId xmlns:a16="http://schemas.microsoft.com/office/drawing/2014/main" val="20000"/>
                    </a:ext>
                  </a:extLst>
                </a:gridCol>
                <a:gridCol w="5486606">
                  <a:extLst>
                    <a:ext uri="{9D8B030D-6E8A-4147-A177-3AD203B41FA5}">
                      <a16:colId xmlns:a16="http://schemas.microsoft.com/office/drawing/2014/main" val="1825258518"/>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Without Aura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With Aura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4037">
                <a:tc>
                  <a:txBody>
                    <a:bodyPr/>
                    <a:lstStyle/>
                    <a:p>
                      <a:pPr marL="0" indent="0">
                        <a:buFont typeface="Wingdings" panose="05000000000000000000" pitchFamily="2" charset="2"/>
                        <a:buNone/>
                      </a:pPr>
                      <a:r>
                        <a:rPr lang="en-US" sz="1800" b="1" dirty="0">
                          <a:solidFill>
                            <a:schemeClr val="bg1"/>
                          </a:solidFill>
                          <a:latin typeface="+mn-lt"/>
                        </a:rPr>
                        <a:t>B. </a:t>
                      </a:r>
                      <a:r>
                        <a:rPr lang="en-US" sz="1800" b="0" dirty="0">
                          <a:solidFill>
                            <a:schemeClr val="bg1"/>
                          </a:solidFill>
                          <a:latin typeface="+mn-lt"/>
                        </a:rPr>
                        <a:t>Lasting from 4-72 hr</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l">
                        <a:lnSpc>
                          <a:spcPct val="100000"/>
                        </a:lnSpc>
                        <a:spcBef>
                          <a:spcPct val="50000"/>
                        </a:spcBef>
                        <a:spcAft>
                          <a:spcPct val="0"/>
                        </a:spcAft>
                        <a:buClrTx/>
                        <a:buFontTx/>
                        <a:buNone/>
                      </a:pPr>
                      <a:r>
                        <a:rPr lang="en-US" sz="1800" b="1" dirty="0">
                          <a:solidFill>
                            <a:schemeClr val="bg1"/>
                          </a:solidFill>
                          <a:latin typeface="+mn-lt"/>
                        </a:rPr>
                        <a:t>B. </a:t>
                      </a:r>
                      <a:r>
                        <a:rPr lang="en-US" sz="1800" b="0" dirty="0">
                          <a:solidFill>
                            <a:schemeClr val="bg1"/>
                          </a:solidFill>
                          <a:latin typeface="+mn-lt"/>
                        </a:rPr>
                        <a:t>≥1 fully reversible aura symptom(s)</a:t>
                      </a:r>
                    </a:p>
                    <a:p>
                      <a:pPr marL="342900" indent="-342900" algn="l">
                        <a:lnSpc>
                          <a:spcPct val="100000"/>
                        </a:lnSpc>
                        <a:spcBef>
                          <a:spcPct val="50000"/>
                        </a:spcBef>
                        <a:spcAft>
                          <a:spcPct val="0"/>
                        </a:spcAft>
                        <a:buClrTx/>
                        <a:buFont typeface="Wingdings" panose="05000000000000000000" pitchFamily="2" charset="2"/>
                        <a:buChar char="§"/>
                      </a:pPr>
                      <a:r>
                        <a:rPr lang="en-US" sz="1800" b="0" dirty="0">
                          <a:solidFill>
                            <a:schemeClr val="bg1"/>
                          </a:solidFill>
                          <a:latin typeface="+mn-lt"/>
                        </a:rPr>
                        <a:t>Visual, sensory, speech/language, motor, brainstem, retinal </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7318123"/>
                  </a:ext>
                </a:extLst>
              </a:tr>
              <a:tr h="3701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mn-lt"/>
                        </a:rPr>
                        <a:t>C. </a:t>
                      </a:r>
                      <a:r>
                        <a:rPr lang="en-US" sz="1800" dirty="0">
                          <a:solidFill>
                            <a:schemeClr val="bg1"/>
                          </a:solidFill>
                          <a:latin typeface="+mn-lt"/>
                        </a:rPr>
                        <a:t>≥2 of the following:</a:t>
                      </a:r>
                    </a:p>
                    <a:p>
                      <a:pPr marL="342900" marR="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latin typeface="+mn-lt"/>
                        </a:rPr>
                        <a:t>Unilateral</a:t>
                      </a:r>
                    </a:p>
                    <a:p>
                      <a:pPr marL="342900" marR="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latin typeface="+mn-lt"/>
                        </a:rPr>
                        <a:t>Pulsating </a:t>
                      </a:r>
                    </a:p>
                    <a:p>
                      <a:pPr marL="342900" marR="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latin typeface="+mn-lt"/>
                        </a:rPr>
                        <a:t>Moderate/severe intensity </a:t>
                      </a:r>
                    </a:p>
                    <a:p>
                      <a:pPr marL="342900" marR="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latin typeface="+mn-lt"/>
                        </a:rPr>
                        <a:t>Aggravated by routine physical activity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mn-lt"/>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cap="none" normalizeH="0" baseline="0" dirty="0">
                          <a:ln>
                            <a:noFill/>
                          </a:ln>
                          <a:solidFill>
                            <a:schemeClr val="bg1"/>
                          </a:solidFill>
                          <a:effectLst/>
                          <a:latin typeface="+mn-lt"/>
                        </a:rPr>
                        <a:t>C.</a:t>
                      </a:r>
                      <a:r>
                        <a:rPr lang="en-US" sz="1800" b="1" dirty="0">
                          <a:solidFill>
                            <a:schemeClr val="bg1"/>
                          </a:solidFill>
                          <a:latin typeface="+mn-lt"/>
                        </a:rPr>
                        <a:t> </a:t>
                      </a:r>
                      <a:r>
                        <a:rPr lang="en-US" sz="1800" b="0" dirty="0">
                          <a:solidFill>
                            <a:schemeClr val="bg1"/>
                          </a:solidFill>
                          <a:latin typeface="+mn-lt"/>
                        </a:rPr>
                        <a:t>≥3 of the following: </a:t>
                      </a:r>
                    </a:p>
                    <a:p>
                      <a:pPr marL="342900" indent="-342900" algn="l">
                        <a:lnSpc>
                          <a:spcPct val="100000"/>
                        </a:lnSpc>
                        <a:spcBef>
                          <a:spcPts val="600"/>
                        </a:spcBef>
                        <a:spcAft>
                          <a:spcPct val="0"/>
                        </a:spcAft>
                        <a:buClrTx/>
                        <a:buFont typeface="Wingdings" panose="05000000000000000000" pitchFamily="2" charset="2"/>
                        <a:buChar char="§"/>
                      </a:pPr>
                      <a:r>
                        <a:rPr lang="en-US" sz="1800" b="0" dirty="0">
                          <a:solidFill>
                            <a:schemeClr val="bg1"/>
                          </a:solidFill>
                          <a:latin typeface="+mn-lt"/>
                        </a:rPr>
                        <a:t>≥1 aura symptom spreads over 5 min </a:t>
                      </a:r>
                    </a:p>
                    <a:p>
                      <a:pPr marL="342900" indent="-342900" algn="l">
                        <a:lnSpc>
                          <a:spcPct val="100000"/>
                        </a:lnSpc>
                        <a:spcBef>
                          <a:spcPts val="600"/>
                        </a:spcBef>
                        <a:spcAft>
                          <a:spcPct val="0"/>
                        </a:spcAft>
                        <a:buClrTx/>
                        <a:buFont typeface="Wingdings" panose="05000000000000000000" pitchFamily="2" charset="2"/>
                        <a:buChar char="§"/>
                      </a:pPr>
                      <a:r>
                        <a:rPr lang="en-US" sz="1800" b="0" dirty="0">
                          <a:solidFill>
                            <a:schemeClr val="bg1"/>
                          </a:solidFill>
                          <a:latin typeface="+mn-lt"/>
                        </a:rPr>
                        <a:t>≥2 aura symptoms occur in sequence </a:t>
                      </a:r>
                    </a:p>
                    <a:p>
                      <a:pPr marL="342900" indent="-342900" algn="l">
                        <a:lnSpc>
                          <a:spcPct val="100000"/>
                        </a:lnSpc>
                        <a:spcBef>
                          <a:spcPts val="600"/>
                        </a:spcBef>
                        <a:spcAft>
                          <a:spcPct val="0"/>
                        </a:spcAft>
                        <a:buClrTx/>
                        <a:buFont typeface="Wingdings" panose="05000000000000000000" pitchFamily="2" charset="2"/>
                        <a:buChar char="§"/>
                      </a:pPr>
                      <a:r>
                        <a:rPr lang="en-US" sz="1800" b="0" dirty="0">
                          <a:solidFill>
                            <a:schemeClr val="bg1"/>
                          </a:solidFill>
                          <a:latin typeface="+mn-lt"/>
                        </a:rPr>
                        <a:t>Each aura symptom lasts 5-60 min</a:t>
                      </a:r>
                    </a:p>
                    <a:p>
                      <a:pPr marL="342900" indent="-342900" algn="l">
                        <a:lnSpc>
                          <a:spcPct val="100000"/>
                        </a:lnSpc>
                        <a:spcBef>
                          <a:spcPts val="600"/>
                        </a:spcBef>
                        <a:spcAft>
                          <a:spcPct val="0"/>
                        </a:spcAft>
                        <a:buClrTx/>
                        <a:buFont typeface="Wingdings" panose="05000000000000000000" pitchFamily="2" charset="2"/>
                        <a:buChar char="§"/>
                      </a:pPr>
                      <a:r>
                        <a:rPr lang="en-US" sz="1800" b="0" dirty="0">
                          <a:solidFill>
                            <a:schemeClr val="bg1"/>
                          </a:solidFill>
                          <a:latin typeface="+mn-lt"/>
                        </a:rPr>
                        <a:t>≥1 aura symptom is unilateral</a:t>
                      </a:r>
                    </a:p>
                    <a:p>
                      <a:pPr marL="342900" indent="-342900" algn="l">
                        <a:lnSpc>
                          <a:spcPct val="100000"/>
                        </a:lnSpc>
                        <a:spcBef>
                          <a:spcPts val="600"/>
                        </a:spcBef>
                        <a:spcAft>
                          <a:spcPct val="0"/>
                        </a:spcAft>
                        <a:buClrTx/>
                        <a:buFont typeface="Wingdings" panose="05000000000000000000" pitchFamily="2" charset="2"/>
                        <a:buChar char="§"/>
                      </a:pPr>
                      <a:r>
                        <a:rPr lang="en-US" sz="1800" b="0" dirty="0">
                          <a:solidFill>
                            <a:schemeClr val="bg1"/>
                          </a:solidFill>
                          <a:latin typeface="+mn-lt"/>
                        </a:rPr>
                        <a:t>≥1 aura symptom is positive</a:t>
                      </a:r>
                    </a:p>
                    <a:p>
                      <a:pPr marL="342900" indent="-342900" algn="l">
                        <a:lnSpc>
                          <a:spcPct val="100000"/>
                        </a:lnSpc>
                        <a:spcBef>
                          <a:spcPts val="600"/>
                        </a:spcBef>
                        <a:spcAft>
                          <a:spcPct val="0"/>
                        </a:spcAft>
                        <a:buClrTx/>
                        <a:buFont typeface="Wingdings" panose="05000000000000000000" pitchFamily="2" charset="2"/>
                        <a:buChar char="§"/>
                      </a:pPr>
                      <a:r>
                        <a:rPr lang="en-US" sz="1800" b="0" dirty="0">
                          <a:solidFill>
                            <a:schemeClr val="bg1"/>
                          </a:solidFill>
                          <a:latin typeface="+mn-lt"/>
                        </a:rPr>
                        <a:t>Aura accompanied or followed by headache in </a:t>
                      </a:r>
                      <a:br>
                        <a:rPr lang="en-US" sz="1800" b="0" dirty="0">
                          <a:solidFill>
                            <a:schemeClr val="bg1"/>
                          </a:solidFill>
                          <a:latin typeface="+mn-lt"/>
                        </a:rPr>
                      </a:br>
                      <a:r>
                        <a:rPr lang="en-US" sz="1800" b="0" dirty="0">
                          <a:solidFill>
                            <a:schemeClr val="bg1"/>
                          </a:solidFill>
                          <a:latin typeface="+mn-lt"/>
                        </a:rPr>
                        <a:t>≤60 min</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214275">
                <a:tc>
                  <a:txBody>
                    <a:bodyPr/>
                    <a:lstStyle/>
                    <a:p>
                      <a:r>
                        <a:rPr lang="en-US" sz="1800" b="1" dirty="0">
                          <a:solidFill>
                            <a:schemeClr val="bg1"/>
                          </a:solidFill>
                        </a:rPr>
                        <a:t>D. </a:t>
                      </a:r>
                      <a:r>
                        <a:rPr lang="en-US" sz="1800" dirty="0">
                          <a:solidFill>
                            <a:schemeClr val="bg1"/>
                          </a:solidFill>
                        </a:rPr>
                        <a:t>≥1 of the following: </a:t>
                      </a:r>
                    </a:p>
                    <a:p>
                      <a:pPr marL="342900" indent="-342900">
                        <a:buFont typeface="Wingdings" panose="05000000000000000000" pitchFamily="2" charset="2"/>
                        <a:buChar char="§"/>
                      </a:pPr>
                      <a:r>
                        <a:rPr lang="en-US" sz="1800" dirty="0">
                          <a:solidFill>
                            <a:schemeClr val="bg1"/>
                          </a:solidFill>
                        </a:rPr>
                        <a:t>Nausea/vomiting</a:t>
                      </a:r>
                    </a:p>
                    <a:p>
                      <a:pPr marL="342900" indent="-342900">
                        <a:buFont typeface="Wingdings" panose="05000000000000000000" pitchFamily="2" charset="2"/>
                        <a:buChar char="§"/>
                      </a:pPr>
                      <a:r>
                        <a:rPr lang="en-US" sz="1800" dirty="0">
                          <a:solidFill>
                            <a:schemeClr val="bg1"/>
                          </a:solidFill>
                        </a:rPr>
                        <a:t>Photophobia and phonophobia </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endParaRPr lang="en-US"/>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10280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320F0C9-839B-D248-B50C-A82B91CBF42D}"/>
              </a:ext>
            </a:extLst>
          </p:cNvPr>
          <p:cNvSpPr>
            <a:spLocks noGrp="1"/>
          </p:cNvSpPr>
          <p:nvPr>
            <p:ph type="title"/>
          </p:nvPr>
        </p:nvSpPr>
        <p:spPr/>
        <p:txBody>
          <a:bodyPr/>
          <a:lstStyle/>
          <a:p>
            <a:r>
              <a:rPr lang="en-US" dirty="0"/>
              <a:t>ICHD-3: Chronic Migraine</a:t>
            </a:r>
          </a:p>
        </p:txBody>
      </p:sp>
      <p:sp>
        <p:nvSpPr>
          <p:cNvPr id="10" name="Footer Placeholder 5">
            <a:extLst>
              <a:ext uri="{FF2B5EF4-FFF2-40B4-BE49-F238E27FC236}">
                <a16:creationId xmlns:a16="http://schemas.microsoft.com/office/drawing/2014/main" id="{64413CCF-342C-F0A2-B893-BB141D2ADD15}"/>
              </a:ext>
            </a:extLst>
          </p:cNvPr>
          <p:cNvSpPr txBox="1">
            <a:spLocks/>
          </p:cNvSpPr>
          <p:nvPr/>
        </p:nvSpPr>
        <p:spPr>
          <a:xfrm>
            <a:off x="423418" y="6373290"/>
            <a:ext cx="9150350" cy="323244"/>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Headache Classification Committee of the International Headache Society. Cephalalgia. 2018;38:1.</a:t>
            </a:r>
          </a:p>
        </p:txBody>
      </p:sp>
      <p:graphicFrame>
        <p:nvGraphicFramePr>
          <p:cNvPr id="12" name="Group 155">
            <a:extLst>
              <a:ext uri="{FF2B5EF4-FFF2-40B4-BE49-F238E27FC236}">
                <a16:creationId xmlns:a16="http://schemas.microsoft.com/office/drawing/2014/main" id="{E0C148BD-3503-173B-7D45-1875AE9A0249}"/>
              </a:ext>
            </a:extLst>
          </p:cNvPr>
          <p:cNvGraphicFramePr>
            <a:graphicFrameLocks/>
          </p:cNvGraphicFramePr>
          <p:nvPr/>
        </p:nvGraphicFramePr>
        <p:xfrm>
          <a:off x="719139" y="1600199"/>
          <a:ext cx="10787062" cy="3632806"/>
        </p:xfrm>
        <a:graphic>
          <a:graphicData uri="http://schemas.openxmlformats.org/drawingml/2006/table">
            <a:tbl>
              <a:tblPr/>
              <a:tblGrid>
                <a:gridCol w="10787062">
                  <a:extLst>
                    <a:ext uri="{9D8B030D-6E8A-4147-A177-3AD203B41FA5}">
                      <a16:colId xmlns:a16="http://schemas.microsoft.com/office/drawing/2014/main" val="797083893"/>
                    </a:ext>
                  </a:extLst>
                </a:gridCol>
              </a:tblGrid>
              <a:tr h="530162">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800" b="1" i="0" u="none" strike="noStrike" cap="none" normalizeH="0" baseline="0" dirty="0">
                          <a:ln>
                            <a:noFill/>
                          </a:ln>
                          <a:solidFill>
                            <a:schemeClr val="tx1"/>
                          </a:solidFill>
                          <a:effectLst/>
                          <a:latin typeface="Calibri" panose="020F0502020204030204" pitchFamily="34" charset="0"/>
                        </a:rPr>
                        <a:t>Chronic</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27779">
                <a:tc>
                  <a:txBody>
                    <a:bodyPr/>
                    <a:lstStyle/>
                    <a:p>
                      <a:pPr marL="0" indent="0">
                        <a:buFont typeface="Wingdings" panose="05000000000000000000" pitchFamily="2" charset="2"/>
                        <a:buNone/>
                      </a:pPr>
                      <a:r>
                        <a:rPr lang="en-US" sz="2400" b="1" dirty="0">
                          <a:solidFill>
                            <a:schemeClr val="bg1"/>
                          </a:solidFill>
                          <a:latin typeface="+mn-lt"/>
                        </a:rPr>
                        <a:t>A. </a:t>
                      </a:r>
                      <a:r>
                        <a:rPr lang="en-US" sz="2400" dirty="0">
                          <a:solidFill>
                            <a:schemeClr val="bg1"/>
                          </a:solidFill>
                          <a:latin typeface="+mn-lt"/>
                        </a:rPr>
                        <a:t>Occur ≥15 days/mo for &gt;3 mo and fulfill criteria B and C for chronic migraine</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7318123"/>
                  </a:ext>
                </a:extLst>
              </a:tr>
              <a:tr h="51679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400" b="1" dirty="0">
                          <a:solidFill>
                            <a:schemeClr val="bg1"/>
                          </a:solidFill>
                          <a:latin typeface="+mn-lt"/>
                        </a:rPr>
                        <a:t>B. </a:t>
                      </a:r>
                      <a:r>
                        <a:rPr lang="en-US" sz="2400" dirty="0">
                          <a:solidFill>
                            <a:schemeClr val="bg1"/>
                          </a:solidFill>
                          <a:latin typeface="+mn-lt"/>
                        </a:rPr>
                        <a:t>≥5 attacks fulfill B-D for </a:t>
                      </a:r>
                      <a:r>
                        <a:rPr lang="en-US" sz="2400" i="1" dirty="0">
                          <a:solidFill>
                            <a:schemeClr val="bg1"/>
                          </a:solidFill>
                          <a:latin typeface="+mn-lt"/>
                        </a:rPr>
                        <a:t>migraine without aura </a:t>
                      </a:r>
                      <a:r>
                        <a:rPr lang="en-US" sz="2400" dirty="0">
                          <a:solidFill>
                            <a:schemeClr val="bg1"/>
                          </a:solidFill>
                          <a:latin typeface="+mn-lt"/>
                        </a:rPr>
                        <a:t>and/or B-C for </a:t>
                      </a:r>
                      <a:r>
                        <a:rPr lang="en-US" sz="2400" i="1" dirty="0">
                          <a:solidFill>
                            <a:schemeClr val="bg1"/>
                          </a:solidFill>
                          <a:latin typeface="+mn-lt"/>
                        </a:rPr>
                        <a:t>migraine with aura </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31557562"/>
                  </a:ext>
                </a:extLst>
              </a:tr>
              <a:tr h="1590264">
                <a:tc>
                  <a:txBody>
                    <a:bodyPr/>
                    <a:lstStyle/>
                    <a:p>
                      <a:pPr marL="0" indent="0">
                        <a:buFont typeface="Wingdings" panose="05000000000000000000" pitchFamily="2" charset="2"/>
                        <a:buNone/>
                      </a:pPr>
                      <a:r>
                        <a:rPr lang="en-US" sz="2400" b="1" dirty="0">
                          <a:solidFill>
                            <a:schemeClr val="bg1"/>
                          </a:solidFill>
                          <a:latin typeface="+mn-lt"/>
                        </a:rPr>
                        <a:t>C. </a:t>
                      </a:r>
                      <a:r>
                        <a:rPr lang="en-US" sz="2400" dirty="0">
                          <a:solidFill>
                            <a:schemeClr val="bg1"/>
                          </a:solidFill>
                          <a:latin typeface="+mn-lt"/>
                        </a:rPr>
                        <a:t>Fulfill any of the following on ≥8 days/mo for &gt;3 mo: </a:t>
                      </a:r>
                    </a:p>
                    <a:p>
                      <a:pPr marL="800100" lvl="1" indent="-342900">
                        <a:buFont typeface="Wingdings" panose="05000000000000000000" pitchFamily="2" charset="2"/>
                        <a:buChar char="§"/>
                      </a:pPr>
                      <a:r>
                        <a:rPr lang="en-US" sz="2400" dirty="0">
                          <a:solidFill>
                            <a:schemeClr val="bg1"/>
                          </a:solidFill>
                          <a:latin typeface="+mn-lt"/>
                        </a:rPr>
                        <a:t>C-D for </a:t>
                      </a:r>
                      <a:r>
                        <a:rPr lang="en-US" sz="2400" i="1" dirty="0">
                          <a:solidFill>
                            <a:schemeClr val="bg1"/>
                          </a:solidFill>
                          <a:latin typeface="+mn-lt"/>
                        </a:rPr>
                        <a:t>migraine without aura</a:t>
                      </a:r>
                    </a:p>
                    <a:p>
                      <a:pPr marL="800100" lvl="1" indent="-342900">
                        <a:buFont typeface="Wingdings" panose="05000000000000000000" pitchFamily="2" charset="2"/>
                        <a:buChar char="§"/>
                      </a:pPr>
                      <a:r>
                        <a:rPr lang="en-US" sz="2400" dirty="0">
                          <a:solidFill>
                            <a:schemeClr val="bg1"/>
                          </a:solidFill>
                          <a:latin typeface="+mn-lt"/>
                        </a:rPr>
                        <a:t>B-C for </a:t>
                      </a:r>
                      <a:r>
                        <a:rPr lang="en-US" sz="2400" i="1" dirty="0">
                          <a:solidFill>
                            <a:schemeClr val="bg1"/>
                          </a:solidFill>
                          <a:latin typeface="+mn-lt"/>
                        </a:rPr>
                        <a:t>migraine with aura</a:t>
                      </a:r>
                    </a:p>
                    <a:p>
                      <a:pPr marL="800100" lvl="1" indent="-342900">
                        <a:buFont typeface="Wingdings" panose="05000000000000000000" pitchFamily="2" charset="2"/>
                        <a:buChar char="§"/>
                      </a:pPr>
                      <a:r>
                        <a:rPr lang="en-US" sz="2400" dirty="0">
                          <a:solidFill>
                            <a:schemeClr val="bg1"/>
                          </a:solidFill>
                          <a:latin typeface="+mn-lt"/>
                        </a:rPr>
                        <a:t>Patient thinks it is migraine at onset and relieved by triptan or ergot derivative</a:t>
                      </a:r>
                      <a:endParaRPr lang="en-US" sz="2400" b="0" dirty="0">
                        <a:solidFill>
                          <a:schemeClr val="bg1"/>
                        </a:solidFill>
                        <a:latin typeface="+mn-lt"/>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0275671"/>
                  </a:ext>
                </a:extLst>
              </a:tr>
              <a:tr h="467803">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400" b="1" dirty="0">
                          <a:solidFill>
                            <a:schemeClr val="bg1"/>
                          </a:solidFill>
                        </a:rPr>
                        <a:t>D. </a:t>
                      </a:r>
                      <a:r>
                        <a:rPr lang="en-US" sz="2400" dirty="0">
                          <a:solidFill>
                            <a:schemeClr val="bg1"/>
                          </a:solidFill>
                        </a:rPr>
                        <a:t>Not better accounted for by another ICHD-3 diagnosis </a:t>
                      </a:r>
                      <a:endParaRPr lang="en-US" sz="2400" b="0" dirty="0">
                        <a:solidFill>
                          <a:schemeClr val="bg1"/>
                        </a:solidFill>
                        <a:latin typeface="+mn-lt"/>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15473766"/>
                  </a:ext>
                </a:extLst>
              </a:tr>
            </a:tbl>
          </a:graphicData>
        </a:graphic>
      </p:graphicFrame>
    </p:spTree>
    <p:extLst>
      <p:ext uri="{BB962C8B-B14F-4D97-AF65-F5344CB8AC3E}">
        <p14:creationId xmlns:p14="http://schemas.microsoft.com/office/powerpoint/2010/main" val="543535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DE12F490-6470-B743-B90A-C596ED399AE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368376" y="1412825"/>
            <a:ext cx="7813568" cy="4292435"/>
          </a:xfrm>
          <a:prstGeom prst="rect">
            <a:avLst/>
          </a:prstGeom>
        </p:spPr>
      </p:pic>
      <p:sp>
        <p:nvSpPr>
          <p:cNvPr id="286722" name="Rectangle 2"/>
          <p:cNvSpPr>
            <a:spLocks noGrp="1" noChangeArrowheads="1"/>
          </p:cNvSpPr>
          <p:nvPr>
            <p:ph type="title"/>
          </p:nvPr>
        </p:nvSpPr>
        <p:spPr/>
        <p:txBody>
          <a:bodyPr>
            <a:normAutofit fontScale="90000"/>
          </a:bodyPr>
          <a:lstStyle/>
          <a:p>
            <a:pPr>
              <a:defRPr/>
            </a:pPr>
            <a:r>
              <a:rPr lang="en-US" dirty="0"/>
              <a:t>ID Migraine™: Simplified Diagnostic Criteria for Migraine</a:t>
            </a:r>
          </a:p>
        </p:txBody>
      </p:sp>
      <p:sp>
        <p:nvSpPr>
          <p:cNvPr id="286723" name="Rectangle 3"/>
          <p:cNvSpPr>
            <a:spLocks noGrp="1" noChangeArrowheads="1"/>
          </p:cNvSpPr>
          <p:nvPr>
            <p:ph idx="1"/>
          </p:nvPr>
        </p:nvSpPr>
        <p:spPr>
          <a:xfrm>
            <a:off x="3880311" y="2471023"/>
            <a:ext cx="5136368" cy="1915953"/>
          </a:xfrm>
        </p:spPr>
        <p:txBody>
          <a:bodyPr/>
          <a:lstStyle/>
          <a:p>
            <a:pPr>
              <a:spcBef>
                <a:spcPts val="0"/>
              </a:spcBef>
              <a:spcAft>
                <a:spcPts val="1200"/>
              </a:spcAft>
              <a:buNone/>
              <a:defRPr/>
            </a:pPr>
            <a:r>
              <a:rPr lang="en-US" sz="1800" dirty="0">
                <a:ea typeface="Ayuthaya" pitchFamily="2" charset="-34"/>
              </a:rPr>
              <a:t>Symptoms in the last 3 mo:</a:t>
            </a:r>
          </a:p>
          <a:p>
            <a:pPr>
              <a:spcBef>
                <a:spcPts val="0"/>
              </a:spcBef>
              <a:spcAft>
                <a:spcPts val="1200"/>
              </a:spcAft>
              <a:buClr>
                <a:srgbClr val="000000"/>
              </a:buClr>
              <a:buSzPct val="75000"/>
              <a:buFont typeface="Wingdings" pitchFamily="2" charset="2"/>
              <a:buChar char="q"/>
              <a:defRPr/>
            </a:pPr>
            <a:r>
              <a:rPr lang="en-US" sz="1800" dirty="0">
                <a:ea typeface="Ayuthaya" pitchFamily="2" charset="-34"/>
              </a:rPr>
              <a:t>Light sensitivity with headache</a:t>
            </a:r>
          </a:p>
          <a:p>
            <a:pPr>
              <a:spcBef>
                <a:spcPts val="0"/>
              </a:spcBef>
              <a:spcAft>
                <a:spcPts val="1200"/>
              </a:spcAft>
              <a:buClr>
                <a:srgbClr val="000000"/>
              </a:buClr>
              <a:buSzPct val="75000"/>
              <a:buFont typeface="Wingdings" pitchFamily="2" charset="2"/>
              <a:buChar char="q"/>
              <a:defRPr/>
            </a:pPr>
            <a:r>
              <a:rPr lang="en-US" sz="1800" dirty="0">
                <a:ea typeface="Ayuthaya" pitchFamily="2" charset="-34"/>
              </a:rPr>
              <a:t>Nausea with headache</a:t>
            </a:r>
          </a:p>
          <a:p>
            <a:pPr>
              <a:spcBef>
                <a:spcPts val="0"/>
              </a:spcBef>
              <a:spcAft>
                <a:spcPts val="1200"/>
              </a:spcAft>
              <a:buClr>
                <a:srgbClr val="000000"/>
              </a:buClr>
              <a:buSzPct val="75000"/>
              <a:buFont typeface="Wingdings" pitchFamily="2" charset="2"/>
              <a:buChar char="q"/>
              <a:defRPr/>
            </a:pPr>
            <a:r>
              <a:rPr lang="en-US" sz="1800" dirty="0">
                <a:ea typeface="Ayuthaya" pitchFamily="2" charset="-34"/>
              </a:rPr>
              <a:t>Decreased ability to function with headache</a:t>
            </a:r>
          </a:p>
          <a:p>
            <a:pPr marL="0" indent="0">
              <a:spcBef>
                <a:spcPts val="600"/>
              </a:spcBef>
              <a:buNone/>
              <a:defRPr/>
            </a:pPr>
            <a:endParaRPr lang="en-US" sz="1800" dirty="0"/>
          </a:p>
        </p:txBody>
      </p:sp>
      <p:sp>
        <p:nvSpPr>
          <p:cNvPr id="2" name="Footer Placeholder 1"/>
          <p:cNvSpPr>
            <a:spLocks noGrp="1"/>
          </p:cNvSpPr>
          <p:nvPr>
            <p:ph type="ftr" sz="quarter" idx="4294967295"/>
          </p:nvPr>
        </p:nvSpPr>
        <p:spPr>
          <a:xfrm>
            <a:off x="423518" y="6371715"/>
            <a:ext cx="9950450" cy="18415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Lipton et al. Neurology. 2003;12:375.</a:t>
            </a:r>
          </a:p>
        </p:txBody>
      </p:sp>
      <p:sp>
        <p:nvSpPr>
          <p:cNvPr id="4" name="Rectangle 3">
            <a:extLst>
              <a:ext uri="{FF2B5EF4-FFF2-40B4-BE49-F238E27FC236}">
                <a16:creationId xmlns:a16="http://schemas.microsoft.com/office/drawing/2014/main" id="{7DC57A04-B5DB-9A49-B0B5-3C30011DB0C8}"/>
              </a:ext>
            </a:extLst>
          </p:cNvPr>
          <p:cNvSpPr/>
          <p:nvPr/>
        </p:nvSpPr>
        <p:spPr>
          <a:xfrm>
            <a:off x="3880311" y="5764237"/>
            <a:ext cx="4706738" cy="400110"/>
          </a:xfrm>
          <a:prstGeom prst="rect">
            <a:avLst/>
          </a:prstGeom>
        </p:spPr>
        <p:txBody>
          <a:bodyPr wrap="none">
            <a:spAutoFit/>
          </a:bodyPr>
          <a:lstStyle/>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Any 2 of the 3 above symptoms = migraine</a:t>
            </a:r>
          </a:p>
        </p:txBody>
      </p:sp>
    </p:spTree>
    <p:custDataLst>
      <p:tags r:id="rId1"/>
    </p:custDataLst>
    <p:extLst>
      <p:ext uri="{BB962C8B-B14F-4D97-AF65-F5344CB8AC3E}">
        <p14:creationId xmlns:p14="http://schemas.microsoft.com/office/powerpoint/2010/main" val="4036657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Freeform: Shape 361">
            <a:extLst>
              <a:ext uri="{FF2B5EF4-FFF2-40B4-BE49-F238E27FC236}">
                <a16:creationId xmlns:a16="http://schemas.microsoft.com/office/drawing/2014/main" id="{3F532915-CFC0-43F1-161F-E760B8246720}"/>
              </a:ext>
            </a:extLst>
          </p:cNvPr>
          <p:cNvSpPr/>
          <p:nvPr/>
        </p:nvSpPr>
        <p:spPr bwMode="auto">
          <a:xfrm>
            <a:off x="2033081" y="1935804"/>
            <a:ext cx="8015591" cy="3560324"/>
          </a:xfrm>
          <a:custGeom>
            <a:avLst/>
            <a:gdLst>
              <a:gd name="connsiteX0" fmla="*/ 0 w 8015591"/>
              <a:gd name="connsiteY0" fmla="*/ 0 h 3560324"/>
              <a:gd name="connsiteX1" fmla="*/ 0 w 8015591"/>
              <a:gd name="connsiteY1" fmla="*/ 3560324 h 3560324"/>
              <a:gd name="connsiteX2" fmla="*/ 8015591 w 8015591"/>
              <a:gd name="connsiteY2" fmla="*/ 3560324 h 3560324"/>
            </a:gdLst>
            <a:ahLst/>
            <a:cxnLst>
              <a:cxn ang="0">
                <a:pos x="connsiteX0" y="connsiteY0"/>
              </a:cxn>
              <a:cxn ang="0">
                <a:pos x="connsiteX1" y="connsiteY1"/>
              </a:cxn>
              <a:cxn ang="0">
                <a:pos x="connsiteX2" y="connsiteY2"/>
              </a:cxn>
            </a:cxnLst>
            <a:rect l="l" t="t" r="r" b="b"/>
            <a:pathLst>
              <a:path w="8015591" h="3560324">
                <a:moveTo>
                  <a:pt x="0" y="0"/>
                </a:moveTo>
                <a:lnTo>
                  <a:pt x="0" y="3560324"/>
                </a:lnTo>
                <a:lnTo>
                  <a:pt x="8015591" y="3560324"/>
                </a:lnTo>
              </a:path>
            </a:pathLst>
          </a:custGeom>
          <a:noFill/>
          <a:ln w="28575">
            <a:solidFill>
              <a:schemeClr val="bg1"/>
            </a:solidFill>
            <a:miter lim="800000"/>
            <a:headEnd type="triangl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Title 6">
            <a:extLst>
              <a:ext uri="{FF2B5EF4-FFF2-40B4-BE49-F238E27FC236}">
                <a16:creationId xmlns:a16="http://schemas.microsoft.com/office/drawing/2014/main" id="{F26B05C4-0044-D742-8FC0-1A01777C0BF8}"/>
              </a:ext>
            </a:extLst>
          </p:cNvPr>
          <p:cNvSpPr>
            <a:spLocks noGrp="1"/>
          </p:cNvSpPr>
          <p:nvPr>
            <p:ph type="title"/>
          </p:nvPr>
        </p:nvSpPr>
        <p:spPr/>
        <p:txBody>
          <a:bodyPr/>
          <a:lstStyle/>
          <a:p>
            <a:r>
              <a:rPr lang="en-US" dirty="0"/>
              <a:t>Phases of a Migraine Attack</a:t>
            </a:r>
          </a:p>
        </p:txBody>
      </p:sp>
      <p:sp>
        <p:nvSpPr>
          <p:cNvPr id="4" name="Slide Number Placeholder 3">
            <a:extLst>
              <a:ext uri="{FF2B5EF4-FFF2-40B4-BE49-F238E27FC236}">
                <a16:creationId xmlns:a16="http://schemas.microsoft.com/office/drawing/2014/main" id="{135EF592-CAB5-D54A-81D9-B5D2D3D11DFD}"/>
              </a:ext>
            </a:extLst>
          </p:cNvPr>
          <p:cNvSpPr>
            <a:spLocks noGrp="1"/>
          </p:cNvSpPr>
          <p:nvPr>
            <p:ph type="sldNum" sz="quarter" idx="4294967295"/>
          </p:nvPr>
        </p:nvSpPr>
        <p:spPr>
          <a:xfrm>
            <a:off x="0" y="6432550"/>
            <a:ext cx="498475" cy="365125"/>
          </a:xfrm>
          <a:prstGeom prst="rect">
            <a:avLst/>
          </a:prstGeom>
        </p:spPr>
        <p:txBody>
          <a:bodyPr anchor="ctr">
            <a:normAutofit lnSpcReduction="10000"/>
          </a:bodyPr>
          <a:lstStyle/>
          <a:p>
            <a:pPr marL="0" marR="0" lvl="0" indent="0" algn="l" defTabSz="914400" rtl="0" eaLnBrk="1" fontAlgn="base" latinLnBrk="0" hangingPunct="1">
              <a:lnSpc>
                <a:spcPct val="100000"/>
              </a:lnSpc>
              <a:spcBef>
                <a:spcPct val="0"/>
              </a:spcBef>
              <a:spcAft>
                <a:spcPts val="600"/>
              </a:spcAft>
              <a:buClrTx/>
              <a:buSzTx/>
              <a:buFontTx/>
              <a:buNone/>
              <a:tabLst/>
              <a:defRPr/>
            </a:pPr>
            <a:fld id="{2C6B1FF6-39B9-40F5-8B67-33C6354A3D4F}"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ts val="600"/>
                </a:spcAft>
                <a:buClrTx/>
                <a:buSzTx/>
                <a:buFontTx/>
                <a:buNone/>
                <a:tabLst/>
                <a:defRPr/>
              </a:pPr>
              <a:t>14</a:t>
            </a:fld>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AutoShape 3">
            <a:extLst>
              <a:ext uri="{FF2B5EF4-FFF2-40B4-BE49-F238E27FC236}">
                <a16:creationId xmlns:a16="http://schemas.microsoft.com/office/drawing/2014/main" id="{9A99E1D5-6806-8DB7-889E-BBDA0D6F6D54}"/>
              </a:ext>
            </a:extLst>
          </p:cNvPr>
          <p:cNvSpPr>
            <a:spLocks noChangeAspect="1" noChangeArrowheads="1" noTextEdit="1"/>
          </p:cNvSpPr>
          <p:nvPr/>
        </p:nvSpPr>
        <p:spPr bwMode="auto">
          <a:xfrm>
            <a:off x="1307306" y="1341440"/>
            <a:ext cx="9569450" cy="524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5" name="Freeform 8">
            <a:extLst>
              <a:ext uri="{FF2B5EF4-FFF2-40B4-BE49-F238E27FC236}">
                <a16:creationId xmlns:a16="http://schemas.microsoft.com/office/drawing/2014/main" id="{772DE8BC-EC27-8AF4-8FFE-9703B3317F97}"/>
              </a:ext>
            </a:extLst>
          </p:cNvPr>
          <p:cNvSpPr>
            <a:spLocks/>
          </p:cNvSpPr>
          <p:nvPr/>
        </p:nvSpPr>
        <p:spPr bwMode="auto">
          <a:xfrm>
            <a:off x="2131219" y="1873252"/>
            <a:ext cx="7508875" cy="2830512"/>
          </a:xfrm>
          <a:custGeom>
            <a:avLst/>
            <a:gdLst>
              <a:gd name="T0" fmla="*/ 0 w 10033"/>
              <a:gd name="T1" fmla="*/ 3881 h 3881"/>
              <a:gd name="T2" fmla="*/ 0 w 10033"/>
              <a:gd name="T3" fmla="*/ 3881 h 3881"/>
              <a:gd name="T4" fmla="*/ 2997 w 10033"/>
              <a:gd name="T5" fmla="*/ 3097 h 3881"/>
              <a:gd name="T6" fmla="*/ 5467 w 10033"/>
              <a:gd name="T7" fmla="*/ 6 h 3881"/>
              <a:gd name="T8" fmla="*/ 7469 w 10033"/>
              <a:gd name="T9" fmla="*/ 3132 h 3881"/>
              <a:gd name="T10" fmla="*/ 10033 w 10033"/>
              <a:gd name="T11" fmla="*/ 3858 h 3881"/>
            </a:gdLst>
            <a:ahLst/>
            <a:cxnLst>
              <a:cxn ang="0">
                <a:pos x="T0" y="T1"/>
              </a:cxn>
              <a:cxn ang="0">
                <a:pos x="T2" y="T3"/>
              </a:cxn>
              <a:cxn ang="0">
                <a:pos x="T4" y="T5"/>
              </a:cxn>
              <a:cxn ang="0">
                <a:pos x="T6" y="T7"/>
              </a:cxn>
              <a:cxn ang="0">
                <a:pos x="T8" y="T9"/>
              </a:cxn>
              <a:cxn ang="0">
                <a:pos x="T10" y="T11"/>
              </a:cxn>
            </a:cxnLst>
            <a:rect l="0" t="0" r="r" b="b"/>
            <a:pathLst>
              <a:path w="10033" h="3881">
                <a:moveTo>
                  <a:pt x="0" y="3881"/>
                </a:moveTo>
                <a:lnTo>
                  <a:pt x="0" y="3881"/>
                </a:lnTo>
                <a:cubicBezTo>
                  <a:pt x="1043" y="3812"/>
                  <a:pt x="2086" y="3743"/>
                  <a:pt x="2997" y="3097"/>
                </a:cubicBezTo>
                <a:cubicBezTo>
                  <a:pt x="3908" y="2451"/>
                  <a:pt x="4722" y="0"/>
                  <a:pt x="5467" y="6"/>
                </a:cubicBezTo>
                <a:cubicBezTo>
                  <a:pt x="6213" y="12"/>
                  <a:pt x="6708" y="2490"/>
                  <a:pt x="7469" y="3132"/>
                </a:cubicBezTo>
                <a:cubicBezTo>
                  <a:pt x="8230" y="3774"/>
                  <a:pt x="9132" y="3816"/>
                  <a:pt x="10033" y="3858"/>
                </a:cubicBezTo>
              </a:path>
            </a:pathLst>
          </a:custGeom>
          <a:noFill/>
          <a:ln w="444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74" name="Group 373">
            <a:extLst>
              <a:ext uri="{FF2B5EF4-FFF2-40B4-BE49-F238E27FC236}">
                <a16:creationId xmlns:a16="http://schemas.microsoft.com/office/drawing/2014/main" id="{A106BE2F-8954-D102-7F1B-E371C32F7FF3}"/>
              </a:ext>
            </a:extLst>
          </p:cNvPr>
          <p:cNvGrpSpPr/>
          <p:nvPr/>
        </p:nvGrpSpPr>
        <p:grpSpPr>
          <a:xfrm>
            <a:off x="4323556" y="2979739"/>
            <a:ext cx="3082925" cy="2536821"/>
            <a:chOff x="4323556" y="2979739"/>
            <a:chExt cx="3082925" cy="2509837"/>
          </a:xfrm>
        </p:grpSpPr>
        <p:sp>
          <p:nvSpPr>
            <p:cNvPr id="246" name="Freeform 89">
              <a:extLst>
                <a:ext uri="{FF2B5EF4-FFF2-40B4-BE49-F238E27FC236}">
                  <a16:creationId xmlns:a16="http://schemas.microsoft.com/office/drawing/2014/main" id="{B1C13638-56B9-2FD4-00CA-E17E4E18D752}"/>
                </a:ext>
              </a:extLst>
            </p:cNvPr>
            <p:cNvSpPr>
              <a:spLocks/>
            </p:cNvSpPr>
            <p:nvPr/>
          </p:nvSpPr>
          <p:spPr bwMode="auto">
            <a:xfrm>
              <a:off x="4323556" y="4170364"/>
              <a:ext cx="0" cy="1293812"/>
            </a:xfrm>
            <a:custGeom>
              <a:avLst/>
              <a:gdLst>
                <a:gd name="T0" fmla="*/ 0 h 1775"/>
                <a:gd name="T1" fmla="*/ 0 h 1775"/>
                <a:gd name="T2" fmla="*/ 1775 h 1775"/>
              </a:gdLst>
              <a:ahLst/>
              <a:cxnLst>
                <a:cxn ang="0">
                  <a:pos x="0" y="T0"/>
                </a:cxn>
                <a:cxn ang="0">
                  <a:pos x="0" y="T1"/>
                </a:cxn>
                <a:cxn ang="0">
                  <a:pos x="0" y="T2"/>
                </a:cxn>
              </a:cxnLst>
              <a:rect l="0" t="0" r="r" b="b"/>
              <a:pathLst>
                <a:path h="1775">
                  <a:moveTo>
                    <a:pt x="0" y="0"/>
                  </a:moveTo>
                  <a:lnTo>
                    <a:pt x="0" y="0"/>
                  </a:lnTo>
                  <a:lnTo>
                    <a:pt x="0" y="1775"/>
                  </a:lnTo>
                </a:path>
              </a:pathLst>
            </a:custGeom>
            <a:noFill/>
            <a:ln w="269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7" name="Freeform 90">
              <a:extLst>
                <a:ext uri="{FF2B5EF4-FFF2-40B4-BE49-F238E27FC236}">
                  <a16:creationId xmlns:a16="http://schemas.microsoft.com/office/drawing/2014/main" id="{8D81D2B7-B6F3-5F8F-385D-C4378167EBD0}"/>
                </a:ext>
              </a:extLst>
            </p:cNvPr>
            <p:cNvSpPr>
              <a:spLocks/>
            </p:cNvSpPr>
            <p:nvPr/>
          </p:nvSpPr>
          <p:spPr bwMode="auto">
            <a:xfrm>
              <a:off x="5241131" y="2979739"/>
              <a:ext cx="0" cy="2509837"/>
            </a:xfrm>
            <a:custGeom>
              <a:avLst/>
              <a:gdLst>
                <a:gd name="T0" fmla="*/ 0 h 3442"/>
                <a:gd name="T1" fmla="*/ 0 h 3442"/>
                <a:gd name="T2" fmla="*/ 3442 h 3442"/>
              </a:gdLst>
              <a:ahLst/>
              <a:cxnLst>
                <a:cxn ang="0">
                  <a:pos x="0" y="T0"/>
                </a:cxn>
                <a:cxn ang="0">
                  <a:pos x="0" y="T1"/>
                </a:cxn>
                <a:cxn ang="0">
                  <a:pos x="0" y="T2"/>
                </a:cxn>
              </a:cxnLst>
              <a:rect l="0" t="0" r="r" b="b"/>
              <a:pathLst>
                <a:path h="3442">
                  <a:moveTo>
                    <a:pt x="0" y="0"/>
                  </a:moveTo>
                  <a:lnTo>
                    <a:pt x="0" y="0"/>
                  </a:lnTo>
                  <a:lnTo>
                    <a:pt x="0" y="3442"/>
                  </a:lnTo>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8" name="Freeform 91">
              <a:extLst>
                <a:ext uri="{FF2B5EF4-FFF2-40B4-BE49-F238E27FC236}">
                  <a16:creationId xmlns:a16="http://schemas.microsoft.com/office/drawing/2014/main" id="{A9CE813C-F174-68DC-9D3B-F27757138D70}"/>
                </a:ext>
              </a:extLst>
            </p:cNvPr>
            <p:cNvSpPr>
              <a:spLocks/>
            </p:cNvSpPr>
            <p:nvPr/>
          </p:nvSpPr>
          <p:spPr bwMode="auto">
            <a:xfrm>
              <a:off x="7406481" y="3765552"/>
              <a:ext cx="0" cy="1716087"/>
            </a:xfrm>
            <a:custGeom>
              <a:avLst/>
              <a:gdLst>
                <a:gd name="T0" fmla="*/ 0 h 2354"/>
                <a:gd name="T1" fmla="*/ 0 h 2354"/>
                <a:gd name="T2" fmla="*/ 2354 h 2354"/>
              </a:gdLst>
              <a:ahLst/>
              <a:cxnLst>
                <a:cxn ang="0">
                  <a:pos x="0" y="T0"/>
                </a:cxn>
                <a:cxn ang="0">
                  <a:pos x="0" y="T1"/>
                </a:cxn>
                <a:cxn ang="0">
                  <a:pos x="0" y="T2"/>
                </a:cxn>
              </a:cxnLst>
              <a:rect l="0" t="0" r="r" b="b"/>
              <a:pathLst>
                <a:path h="2354">
                  <a:moveTo>
                    <a:pt x="0" y="0"/>
                  </a:moveTo>
                  <a:lnTo>
                    <a:pt x="0" y="0"/>
                  </a:lnTo>
                  <a:lnTo>
                    <a:pt x="0" y="2354"/>
                  </a:lnTo>
                </a:path>
              </a:pathLst>
            </a:custGeom>
            <a:noFill/>
            <a:ln w="254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63" name="TextBox 362">
            <a:extLst>
              <a:ext uri="{FF2B5EF4-FFF2-40B4-BE49-F238E27FC236}">
                <a16:creationId xmlns:a16="http://schemas.microsoft.com/office/drawing/2014/main" id="{8087A737-F2D1-B7F2-1C7C-F3A35B18CE64}"/>
              </a:ext>
            </a:extLst>
          </p:cNvPr>
          <p:cNvSpPr txBox="1"/>
          <p:nvPr/>
        </p:nvSpPr>
        <p:spPr bwMode="auto">
          <a:xfrm>
            <a:off x="429500" y="6362817"/>
            <a:ext cx="61345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americanmigrainefoundation.org/resource-library/timeline-migraine-attack/</a:t>
            </a:r>
          </a:p>
        </p:txBody>
      </p:sp>
      <p:sp>
        <p:nvSpPr>
          <p:cNvPr id="2" name="TextBox 1">
            <a:extLst>
              <a:ext uri="{FF2B5EF4-FFF2-40B4-BE49-F238E27FC236}">
                <a16:creationId xmlns:a16="http://schemas.microsoft.com/office/drawing/2014/main" id="{826ED412-3233-4B85-7E69-43BF0C6AEC19}"/>
              </a:ext>
            </a:extLst>
          </p:cNvPr>
          <p:cNvSpPr txBox="1"/>
          <p:nvPr/>
        </p:nvSpPr>
        <p:spPr bwMode="auto">
          <a:xfrm>
            <a:off x="2268143" y="2076273"/>
            <a:ext cx="2365857"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5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Fatigue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Yawning</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Mood changes</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Neck stiffness</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Difficulty concentrating</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Food cravings</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Frequent urination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Nausea</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Photophobia</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Phonophobia</a:t>
            </a:r>
          </a:p>
        </p:txBody>
      </p:sp>
      <p:sp>
        <p:nvSpPr>
          <p:cNvPr id="364" name="TextBox 363">
            <a:extLst>
              <a:ext uri="{FF2B5EF4-FFF2-40B4-BE49-F238E27FC236}">
                <a16:creationId xmlns:a16="http://schemas.microsoft.com/office/drawing/2014/main" id="{A9029D38-DE5E-89A1-5BA3-A0CB93365148}"/>
              </a:ext>
            </a:extLst>
          </p:cNvPr>
          <p:cNvSpPr txBox="1"/>
          <p:nvPr/>
        </p:nvSpPr>
        <p:spPr bwMode="auto">
          <a:xfrm>
            <a:off x="4394542" y="2689227"/>
            <a:ext cx="90441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5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Visual</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Sensory</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Speech</a:t>
            </a:r>
          </a:p>
        </p:txBody>
      </p:sp>
      <p:sp>
        <p:nvSpPr>
          <p:cNvPr id="365" name="TextBox 364">
            <a:extLst>
              <a:ext uri="{FF2B5EF4-FFF2-40B4-BE49-F238E27FC236}">
                <a16:creationId xmlns:a16="http://schemas.microsoft.com/office/drawing/2014/main" id="{A0197B3E-5CAB-0B6A-D5C3-F59D1F2685CF}"/>
              </a:ext>
            </a:extLst>
          </p:cNvPr>
          <p:cNvSpPr txBox="1"/>
          <p:nvPr/>
        </p:nvSpPr>
        <p:spPr bwMode="auto">
          <a:xfrm>
            <a:off x="5761097" y="2679080"/>
            <a:ext cx="1600228" cy="105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5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Throbbing</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Nausea</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Vomiting</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Photophobia</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Phonophobia</a:t>
            </a:r>
          </a:p>
        </p:txBody>
      </p:sp>
      <p:sp>
        <p:nvSpPr>
          <p:cNvPr id="366" name="TextBox 365">
            <a:extLst>
              <a:ext uri="{FF2B5EF4-FFF2-40B4-BE49-F238E27FC236}">
                <a16:creationId xmlns:a16="http://schemas.microsoft.com/office/drawing/2014/main" id="{EDF240F9-5985-9F4C-29A6-0AF6FCCFD739}"/>
              </a:ext>
            </a:extLst>
          </p:cNvPr>
          <p:cNvSpPr txBox="1"/>
          <p:nvPr/>
        </p:nvSpPr>
        <p:spPr bwMode="auto">
          <a:xfrm>
            <a:off x="7849160" y="2571121"/>
            <a:ext cx="196338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5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Fatigue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Difficulty concentrating</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Neck stiffness</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Mood changes</a:t>
            </a:r>
          </a:p>
        </p:txBody>
      </p:sp>
      <p:sp>
        <p:nvSpPr>
          <p:cNvPr id="367" name="TextBox 366">
            <a:extLst>
              <a:ext uri="{FF2B5EF4-FFF2-40B4-BE49-F238E27FC236}">
                <a16:creationId xmlns:a16="http://schemas.microsoft.com/office/drawing/2014/main" id="{5F098A12-B134-AD5C-A1E8-4718027669F8}"/>
              </a:ext>
            </a:extLst>
          </p:cNvPr>
          <p:cNvSpPr txBox="1"/>
          <p:nvPr/>
        </p:nvSpPr>
        <p:spPr bwMode="auto">
          <a:xfrm>
            <a:off x="2233502" y="4803777"/>
            <a:ext cx="196010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6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Premonitory</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err="1">
                <a:ln>
                  <a:noFill/>
                </a:ln>
                <a:solidFill>
                  <a:srgbClr val="015873"/>
                </a:solidFill>
                <a:effectLst/>
                <a:uLnTx/>
                <a:uFillTx/>
                <a:latin typeface="Calibri" panose="020F0502020204030204" pitchFamily="34" charset="0"/>
                <a:ea typeface="+mn-ea"/>
                <a:cs typeface="Arial" panose="020B0604020202020204" pitchFamily="34" charset="0"/>
              </a:rPr>
              <a:t>hrs</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to days</a:t>
            </a: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369" name="TextBox 368">
            <a:extLst>
              <a:ext uri="{FF2B5EF4-FFF2-40B4-BE49-F238E27FC236}">
                <a16:creationId xmlns:a16="http://schemas.microsoft.com/office/drawing/2014/main" id="{4F6290AE-9AEB-0716-10C4-D17ADC82F674}"/>
              </a:ext>
            </a:extLst>
          </p:cNvPr>
          <p:cNvSpPr txBox="1"/>
          <p:nvPr/>
        </p:nvSpPr>
        <p:spPr bwMode="auto">
          <a:xfrm>
            <a:off x="4303146" y="4803777"/>
            <a:ext cx="96656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6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Aura</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5-60 min</a:t>
            </a: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370" name="TextBox 369">
            <a:extLst>
              <a:ext uri="{FF2B5EF4-FFF2-40B4-BE49-F238E27FC236}">
                <a16:creationId xmlns:a16="http://schemas.microsoft.com/office/drawing/2014/main" id="{E89D4F4D-03F0-254B-9731-A8A5D9FA0873}"/>
              </a:ext>
            </a:extLst>
          </p:cNvPr>
          <p:cNvSpPr txBox="1"/>
          <p:nvPr/>
        </p:nvSpPr>
        <p:spPr bwMode="auto">
          <a:xfrm>
            <a:off x="5257690" y="4803777"/>
            <a:ext cx="2147204"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6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Headache</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4-72 hr</a:t>
            </a: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371" name="TextBox 370">
            <a:extLst>
              <a:ext uri="{FF2B5EF4-FFF2-40B4-BE49-F238E27FC236}">
                <a16:creationId xmlns:a16="http://schemas.microsoft.com/office/drawing/2014/main" id="{5451345C-95A1-5C7C-2045-A48646BDF495}"/>
              </a:ext>
            </a:extLst>
          </p:cNvPr>
          <p:cNvSpPr txBox="1"/>
          <p:nvPr/>
        </p:nvSpPr>
        <p:spPr bwMode="auto">
          <a:xfrm>
            <a:off x="7652387" y="4803777"/>
            <a:ext cx="2147204"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6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Postdrome</a:t>
            </a:r>
            <a:b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24-48 hr</a:t>
            </a: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372" name="TextBox 371">
            <a:extLst>
              <a:ext uri="{FF2B5EF4-FFF2-40B4-BE49-F238E27FC236}">
                <a16:creationId xmlns:a16="http://schemas.microsoft.com/office/drawing/2014/main" id="{DABFF612-E887-6D44-C8BB-59E9632E11CD}"/>
              </a:ext>
            </a:extLst>
          </p:cNvPr>
          <p:cNvSpPr txBox="1"/>
          <p:nvPr/>
        </p:nvSpPr>
        <p:spPr bwMode="auto">
          <a:xfrm>
            <a:off x="2131219" y="5496128"/>
            <a:ext cx="16548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Time</a:t>
            </a:r>
          </a:p>
        </p:txBody>
      </p:sp>
      <p:sp>
        <p:nvSpPr>
          <p:cNvPr id="373" name="TextBox 372">
            <a:extLst>
              <a:ext uri="{FF2B5EF4-FFF2-40B4-BE49-F238E27FC236}">
                <a16:creationId xmlns:a16="http://schemas.microsoft.com/office/drawing/2014/main" id="{9626CDAA-19AE-6101-66DC-7B4001146A76}"/>
              </a:ext>
            </a:extLst>
          </p:cNvPr>
          <p:cNvSpPr txBox="1"/>
          <p:nvPr/>
        </p:nvSpPr>
        <p:spPr bwMode="auto">
          <a:xfrm rot="16200000">
            <a:off x="29654" y="3586145"/>
            <a:ext cx="34198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Pain/Severity</a:t>
            </a:r>
          </a:p>
        </p:txBody>
      </p:sp>
    </p:spTree>
    <p:extLst>
      <p:ext uri="{BB962C8B-B14F-4D97-AF65-F5344CB8AC3E}">
        <p14:creationId xmlns:p14="http://schemas.microsoft.com/office/powerpoint/2010/main" val="1562372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1956AF-FA62-7E38-2040-88AA0C7FA1EC}"/>
              </a:ext>
            </a:extLst>
          </p:cNvPr>
          <p:cNvSpPr>
            <a:spLocks noGrp="1"/>
          </p:cNvSpPr>
          <p:nvPr>
            <p:ph type="title"/>
          </p:nvPr>
        </p:nvSpPr>
        <p:spPr/>
        <p:txBody>
          <a:bodyPr/>
          <a:lstStyle/>
          <a:p>
            <a:r>
              <a:rPr lang="en-US" dirty="0"/>
              <a:t>Migraine Pathophysiology </a:t>
            </a:r>
          </a:p>
        </p:txBody>
      </p:sp>
      <p:grpSp>
        <p:nvGrpSpPr>
          <p:cNvPr id="4" name="Group 3">
            <a:extLst>
              <a:ext uri="{FF2B5EF4-FFF2-40B4-BE49-F238E27FC236}">
                <a16:creationId xmlns:a16="http://schemas.microsoft.com/office/drawing/2014/main" id="{C3E713E6-1142-E478-6F63-82B9BDA3FB47}"/>
              </a:ext>
            </a:extLst>
          </p:cNvPr>
          <p:cNvGrpSpPr/>
          <p:nvPr/>
        </p:nvGrpSpPr>
        <p:grpSpPr>
          <a:xfrm>
            <a:off x="504000" y="1581912"/>
            <a:ext cx="11404614" cy="4343859"/>
            <a:chOff x="-881468" y="1441367"/>
            <a:chExt cx="16239069" cy="5145167"/>
          </a:xfrm>
          <a:effectLst/>
        </p:grpSpPr>
        <p:pic>
          <p:nvPicPr>
            <p:cNvPr id="5" name="Picture 2" descr="Sag">
              <a:extLst>
                <a:ext uri="{FF2B5EF4-FFF2-40B4-BE49-F238E27FC236}">
                  <a16:creationId xmlns:a16="http://schemas.microsoft.com/office/drawing/2014/main" id="{AA4B6DF7-8559-7ECA-F455-8C397B46A96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59574" y="1479728"/>
              <a:ext cx="5377820" cy="5080364"/>
            </a:xfrm>
            <a:prstGeom prst="rect">
              <a:avLst/>
            </a:prstGeom>
            <a:noFill/>
            <a:ln w="12700">
              <a:solidFill>
                <a:srgbClr val="5B872E"/>
              </a:solidFill>
              <a:miter lim="800000"/>
              <a:headEnd/>
              <a:tailEnd/>
            </a:ln>
            <a:extLst>
              <a:ext uri="{909E8E84-426E-40DD-AFC4-6F175D3DCCD1}">
                <a14:hiddenFill xmlns:a14="http://schemas.microsoft.com/office/drawing/2010/main">
                  <a:solidFill>
                    <a:srgbClr val="FFFFFF"/>
                  </a:solidFill>
                </a14:hiddenFill>
              </a:ext>
            </a:extLst>
          </p:spPr>
        </p:pic>
        <p:grpSp>
          <p:nvGrpSpPr>
            <p:cNvPr id="6" name="Freeform 24">
              <a:extLst>
                <a:ext uri="{FF2B5EF4-FFF2-40B4-BE49-F238E27FC236}">
                  <a16:creationId xmlns:a16="http://schemas.microsoft.com/office/drawing/2014/main" id="{950E476F-AA08-DCB4-4CC1-4EC89EA7D272}"/>
                </a:ext>
              </a:extLst>
            </p:cNvPr>
            <p:cNvGrpSpPr>
              <a:grpSpLocks/>
            </p:cNvGrpSpPr>
            <p:nvPr/>
          </p:nvGrpSpPr>
          <p:grpSpPr bwMode="auto">
            <a:xfrm rot="20558638">
              <a:off x="3676067" y="3783404"/>
              <a:ext cx="819104" cy="749689"/>
              <a:chOff x="526" y="1743"/>
              <a:chExt cx="1144" cy="1298"/>
            </a:xfrm>
          </p:grpSpPr>
          <p:pic>
            <p:nvPicPr>
              <p:cNvPr id="34" name="Freeform 24">
                <a:extLst>
                  <a:ext uri="{FF2B5EF4-FFF2-40B4-BE49-F238E27FC236}">
                    <a16:creationId xmlns:a16="http://schemas.microsoft.com/office/drawing/2014/main" id="{9B7243A4-7989-F804-9214-E48247E0D711}"/>
                  </a:ext>
                </a:extLst>
              </p:cNvPr>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6" y="1743"/>
                <a:ext cx="1144" cy="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 Box 29">
                <a:extLst>
                  <a:ext uri="{FF2B5EF4-FFF2-40B4-BE49-F238E27FC236}">
                    <a16:creationId xmlns:a16="http://schemas.microsoft.com/office/drawing/2014/main" id="{2F08D9AC-0761-C117-BD41-5EA3ACBF619E}"/>
                  </a:ext>
                </a:extLst>
              </p:cNvPr>
              <p:cNvSpPr txBox="1">
                <a:spLocks noChangeArrowheads="1"/>
              </p:cNvSpPr>
              <p:nvPr/>
            </p:nvSpPr>
            <p:spPr bwMode="auto">
              <a:xfrm>
                <a:off x="528" y="1728"/>
                <a:ext cx="1147" cy="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ts val="200"/>
                  </a:spcAft>
                  <a:buClrTx/>
                  <a:buSzTx/>
                  <a:buFontTx/>
                  <a:buNone/>
                  <a:tabLst/>
                  <a:defRPr/>
                </a:pPr>
                <a:endParaRPr kumimoji="0" lang="en-GB" sz="1300" b="1" i="0" u="none" strike="noStrike" kern="1200" cap="none" spc="0" normalizeH="0" baseline="0" noProof="0" dirty="0">
                  <a:ln>
                    <a:noFill/>
                  </a:ln>
                  <a:solidFill>
                    <a:srgbClr val="682E74"/>
                  </a:solidFill>
                  <a:effectLst>
                    <a:outerShdw blurRad="38100" dist="38100" dir="2700000" algn="tl">
                      <a:srgbClr val="000000">
                        <a:alpha val="43137"/>
                      </a:srgbClr>
                    </a:outerShdw>
                  </a:effectLst>
                  <a:uLnTx/>
                  <a:uFillTx/>
                  <a:latin typeface="Calibri" panose="020F0502020204030204" pitchFamily="34" charset="0"/>
                  <a:ea typeface="ＭＳ Ｐゴシック" charset="0"/>
                  <a:cs typeface="Calibri" panose="020F0502020204030204" pitchFamily="34" charset="0"/>
                </a:endParaRPr>
              </a:p>
            </p:txBody>
          </p:sp>
        </p:grpSp>
        <p:grpSp>
          <p:nvGrpSpPr>
            <p:cNvPr id="7" name="Oval 25">
              <a:extLst>
                <a:ext uri="{FF2B5EF4-FFF2-40B4-BE49-F238E27FC236}">
                  <a16:creationId xmlns:a16="http://schemas.microsoft.com/office/drawing/2014/main" id="{ABF369A9-8CD3-6E93-2020-1572E7BD8C68}"/>
                </a:ext>
              </a:extLst>
            </p:cNvPr>
            <p:cNvGrpSpPr>
              <a:grpSpLocks/>
            </p:cNvGrpSpPr>
            <p:nvPr/>
          </p:nvGrpSpPr>
          <p:grpSpPr bwMode="auto">
            <a:xfrm rot="20555500">
              <a:off x="3790918" y="3884371"/>
              <a:ext cx="581830" cy="556588"/>
              <a:chOff x="718" y="2093"/>
              <a:chExt cx="776" cy="775"/>
            </a:xfrm>
          </p:grpSpPr>
          <p:pic>
            <p:nvPicPr>
              <p:cNvPr id="32" name="Oval 25">
                <a:extLst>
                  <a:ext uri="{FF2B5EF4-FFF2-40B4-BE49-F238E27FC236}">
                    <a16:creationId xmlns:a16="http://schemas.microsoft.com/office/drawing/2014/main" id="{00F1EA18-868C-E5FF-7DC5-BD0BAA305CD9}"/>
                  </a:ext>
                </a:extLst>
              </p:cNvPr>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8" y="2093"/>
                <a:ext cx="776"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Box 32">
                <a:extLst>
                  <a:ext uri="{FF2B5EF4-FFF2-40B4-BE49-F238E27FC236}">
                    <a16:creationId xmlns:a16="http://schemas.microsoft.com/office/drawing/2014/main" id="{A6674CFA-6F04-169C-3EE6-23CE1916046B}"/>
                  </a:ext>
                </a:extLst>
              </p:cNvPr>
              <p:cNvSpPr txBox="1">
                <a:spLocks noChangeArrowheads="1"/>
              </p:cNvSpPr>
              <p:nvPr/>
            </p:nvSpPr>
            <p:spPr bwMode="auto">
              <a:xfrm>
                <a:off x="832" y="2209"/>
                <a:ext cx="544"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ts val="200"/>
                  </a:spcAft>
                  <a:buClrTx/>
                  <a:buSzTx/>
                  <a:buFontTx/>
                  <a:buNone/>
                  <a:tabLst/>
                  <a:defRPr/>
                </a:pPr>
                <a:endParaRPr kumimoji="0" lang="en-GB" sz="1300" b="1" i="0" u="none" strike="noStrike" kern="1200" cap="none" spc="0" normalizeH="0" baseline="0" noProof="0" dirty="0">
                  <a:ln>
                    <a:noFill/>
                  </a:ln>
                  <a:solidFill>
                    <a:srgbClr val="682E74"/>
                  </a:solidFill>
                  <a:effectLst>
                    <a:outerShdw blurRad="38100" dist="38100" dir="2700000" algn="tl">
                      <a:srgbClr val="000000">
                        <a:alpha val="43137"/>
                      </a:srgbClr>
                    </a:outerShdw>
                  </a:effectLst>
                  <a:uLnTx/>
                  <a:uFillTx/>
                  <a:latin typeface="Calibri" panose="020F0502020204030204" pitchFamily="34" charset="0"/>
                  <a:ea typeface="ＭＳ Ｐゴシック" charset="0"/>
                  <a:cs typeface="Calibri" panose="020F0502020204030204" pitchFamily="34" charset="0"/>
                </a:endParaRPr>
              </a:p>
            </p:txBody>
          </p:sp>
        </p:grpSp>
        <p:cxnSp>
          <p:nvCxnSpPr>
            <p:cNvPr id="8" name="Straight Arrow Connector 26">
              <a:extLst>
                <a:ext uri="{FF2B5EF4-FFF2-40B4-BE49-F238E27FC236}">
                  <a16:creationId xmlns:a16="http://schemas.microsoft.com/office/drawing/2014/main" id="{5D1DDBB0-6846-7B63-D62A-77D77A3D9EA2}"/>
                </a:ext>
              </a:extLst>
            </p:cNvPr>
            <p:cNvCxnSpPr>
              <a:cxnSpLocks noChangeShapeType="1"/>
              <a:endCxn id="35" idx="2"/>
            </p:cNvCxnSpPr>
            <p:nvPr/>
          </p:nvCxnSpPr>
          <p:spPr bwMode="auto">
            <a:xfrm flipH="1" flipV="1">
              <a:off x="4217860" y="4522534"/>
              <a:ext cx="25523" cy="296807"/>
            </a:xfrm>
            <a:prstGeom prst="straightConnector1">
              <a:avLst/>
            </a:prstGeom>
            <a:noFill/>
            <a:ln w="28575">
              <a:solidFill>
                <a:schemeClr val="bg1"/>
              </a:solidFill>
              <a:round/>
              <a:headEnd/>
              <a:tailEnd type="arrow" w="med" len="med"/>
            </a:ln>
            <a:extLst>
              <a:ext uri="{909E8E84-426E-40DD-AFC4-6F175D3DCCD1}">
                <a14:hiddenFill xmlns:a14="http://schemas.microsoft.com/office/drawing/2010/main">
                  <a:noFill/>
                </a14:hiddenFill>
              </a:ext>
            </a:extLst>
          </p:spPr>
        </p:cxnSp>
        <p:sp>
          <p:nvSpPr>
            <p:cNvPr id="9" name="TextBox 27">
              <a:extLst>
                <a:ext uri="{FF2B5EF4-FFF2-40B4-BE49-F238E27FC236}">
                  <a16:creationId xmlns:a16="http://schemas.microsoft.com/office/drawing/2014/main" id="{C6D88A58-4F1A-3CB2-8FBD-386F8F456C39}"/>
                </a:ext>
              </a:extLst>
            </p:cNvPr>
            <p:cNvSpPr txBox="1">
              <a:spLocks noChangeArrowheads="1"/>
            </p:cNvSpPr>
            <p:nvPr/>
          </p:nvSpPr>
          <p:spPr bwMode="auto">
            <a:xfrm flipH="1">
              <a:off x="1731461" y="3603237"/>
              <a:ext cx="1948390" cy="3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ts val="200"/>
                </a:spcAft>
                <a:buClrTx/>
                <a:buSzTx/>
                <a:buFontTx/>
                <a:buNone/>
                <a:tabLst/>
                <a:defRPr/>
              </a:pPr>
              <a:endParaRPr kumimoji="0" lang="en-US" sz="1300" b="1" i="0" u="none" strike="noStrike" kern="1200" cap="none" spc="0" normalizeH="0" baseline="0" noProof="0" dirty="0">
                <a:ln>
                  <a:noFill/>
                </a:ln>
                <a:solidFill>
                  <a:srgbClr val="682E74"/>
                </a:solidFill>
                <a:effectLst>
                  <a:outerShdw blurRad="38100" dist="38100" dir="2700000" algn="tl">
                    <a:srgbClr val="000000">
                      <a:alpha val="43137"/>
                    </a:srgbClr>
                  </a:outerShdw>
                </a:effectLst>
                <a:uLnTx/>
                <a:uFillTx/>
                <a:latin typeface="Calibri" panose="020F0502020204030204" pitchFamily="34" charset="0"/>
                <a:ea typeface="ＭＳ Ｐゴシック" charset="0"/>
                <a:cs typeface="Calibri" panose="020F0502020204030204" pitchFamily="34" charset="0"/>
              </a:endParaRPr>
            </a:p>
          </p:txBody>
        </p:sp>
        <p:sp>
          <p:nvSpPr>
            <p:cNvPr id="10" name="TextBox 29">
              <a:extLst>
                <a:ext uri="{FF2B5EF4-FFF2-40B4-BE49-F238E27FC236}">
                  <a16:creationId xmlns:a16="http://schemas.microsoft.com/office/drawing/2014/main" id="{0A1301A2-D2A6-A30E-DE3F-F29947A0E51B}"/>
                </a:ext>
              </a:extLst>
            </p:cNvPr>
            <p:cNvSpPr txBox="1">
              <a:spLocks noChangeArrowheads="1"/>
            </p:cNvSpPr>
            <p:nvPr/>
          </p:nvSpPr>
          <p:spPr bwMode="auto">
            <a:xfrm flipH="1">
              <a:off x="3630815" y="4756785"/>
              <a:ext cx="1640079" cy="583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ＭＳ Ｐゴシック" charset="0"/>
                  <a:cs typeface="Calibri" panose="020F0502020204030204" pitchFamily="34" charset="0"/>
                </a:rPr>
                <a:t>Throbbing pain</a:t>
              </a:r>
            </a:p>
          </p:txBody>
        </p:sp>
        <p:sp>
          <p:nvSpPr>
            <p:cNvPr id="11" name="TextBox 33">
              <a:extLst>
                <a:ext uri="{FF2B5EF4-FFF2-40B4-BE49-F238E27FC236}">
                  <a16:creationId xmlns:a16="http://schemas.microsoft.com/office/drawing/2014/main" id="{68BC8019-4C5F-1589-5183-12C8364321C4}"/>
                </a:ext>
              </a:extLst>
            </p:cNvPr>
            <p:cNvSpPr txBox="1">
              <a:spLocks noChangeArrowheads="1"/>
            </p:cNvSpPr>
            <p:nvPr/>
          </p:nvSpPr>
          <p:spPr bwMode="auto">
            <a:xfrm>
              <a:off x="9485556" y="4918082"/>
              <a:ext cx="5872045" cy="165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28600" marR="0" lvl="0" indent="-228600" algn="l" defTabSz="914400" rtl="0" eaLnBrk="1" fontAlgn="base" latinLnBrk="0" hangingPunct="1">
                <a:lnSpc>
                  <a:spcPct val="100000"/>
                </a:lnSpc>
                <a:spcBef>
                  <a:spcPct val="0"/>
                </a:spcBef>
                <a:spcAft>
                  <a:spcPts val="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Release of CGRP</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Multiple potential sources or sites of action</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Headache and other symptoms</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Target for small-molecule antagonists and antibodies</a:t>
              </a:r>
            </a:p>
          </p:txBody>
        </p:sp>
        <p:sp>
          <p:nvSpPr>
            <p:cNvPr id="12" name="TextBox 36">
              <a:extLst>
                <a:ext uri="{FF2B5EF4-FFF2-40B4-BE49-F238E27FC236}">
                  <a16:creationId xmlns:a16="http://schemas.microsoft.com/office/drawing/2014/main" id="{191AF4EA-A844-3F5C-E486-64520B899FF6}"/>
                </a:ext>
              </a:extLst>
            </p:cNvPr>
            <p:cNvSpPr txBox="1">
              <a:spLocks noChangeArrowheads="1"/>
            </p:cNvSpPr>
            <p:nvPr/>
          </p:nvSpPr>
          <p:spPr bwMode="auto">
            <a:xfrm>
              <a:off x="-881468" y="2312237"/>
              <a:ext cx="4141042" cy="1628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28600" marR="0" lvl="0" indent="-228600" algn="l" defTabSz="914400" rtl="0" eaLnBrk="1" fontAlgn="base" latinLnBrk="0" hangingPunct="1">
                <a:lnSpc>
                  <a:spcPct val="100000"/>
                </a:lnSpc>
                <a:spcBef>
                  <a:spcPct val="0"/>
                </a:spcBef>
                <a:spcAft>
                  <a:spcPts val="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Thalamus</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Sensitization of alteration of thalamocortical circuits</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Sensory sensitivity and allodynia</a:t>
              </a:r>
            </a:p>
          </p:txBody>
        </p:sp>
        <p:cxnSp>
          <p:nvCxnSpPr>
            <p:cNvPr id="13" name="Straight Arrow Connector 12">
              <a:extLst>
                <a:ext uri="{FF2B5EF4-FFF2-40B4-BE49-F238E27FC236}">
                  <a16:creationId xmlns:a16="http://schemas.microsoft.com/office/drawing/2014/main" id="{0C113C4E-7068-626C-F433-BE46C4A5822D}"/>
                </a:ext>
              </a:extLst>
            </p:cNvPr>
            <p:cNvCxnSpPr>
              <a:cxnSpLocks noChangeShapeType="1"/>
            </p:cNvCxnSpPr>
            <p:nvPr/>
          </p:nvCxnSpPr>
          <p:spPr bwMode="auto">
            <a:xfrm>
              <a:off x="2835413" y="3063494"/>
              <a:ext cx="2651123" cy="516633"/>
            </a:xfrm>
            <a:prstGeom prst="straightConnector1">
              <a:avLst/>
            </a:prstGeom>
            <a:noFill/>
            <a:ln w="28575">
              <a:solidFill>
                <a:srgbClr val="FFC000"/>
              </a:solidFill>
              <a:round/>
              <a:headEnd/>
              <a:tailEnd type="arrow" w="med" len="med"/>
            </a:ln>
            <a:effectLst/>
            <a:extLst>
              <a:ext uri="{909E8E84-426E-40DD-AFC4-6F175D3DCCD1}">
                <a14:hiddenFill xmlns:a14="http://schemas.microsoft.com/office/drawing/2010/main">
                  <a:noFill/>
                </a14:hiddenFill>
              </a:ext>
            </a:extLst>
          </p:spPr>
        </p:cxnSp>
        <p:sp>
          <p:nvSpPr>
            <p:cNvPr id="14" name="TextBox 45">
              <a:extLst>
                <a:ext uri="{FF2B5EF4-FFF2-40B4-BE49-F238E27FC236}">
                  <a16:creationId xmlns:a16="http://schemas.microsoft.com/office/drawing/2014/main" id="{E645871C-D8A2-F00C-1037-DD3DF3C05C1A}"/>
                </a:ext>
              </a:extLst>
            </p:cNvPr>
            <p:cNvSpPr txBox="1">
              <a:spLocks noChangeArrowheads="1"/>
            </p:cNvSpPr>
            <p:nvPr/>
          </p:nvSpPr>
          <p:spPr bwMode="auto">
            <a:xfrm>
              <a:off x="-794324" y="4311647"/>
              <a:ext cx="3760367" cy="133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28600" marR="0" lvl="0" indent="-228600" algn="l" defTabSz="914400" rtl="0" eaLnBrk="1" fontAlgn="base" latinLnBrk="0" hangingPunct="1">
                <a:lnSpc>
                  <a:spcPct val="100000"/>
                </a:lnSpc>
                <a:spcBef>
                  <a:spcPct val="0"/>
                </a:spcBef>
                <a:spcAft>
                  <a:spcPts val="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Hypothalamus</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Activation in </a:t>
              </a: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rPr>
                <a:t>premonitory phase</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Premonitory symptoms</a:t>
              </a:r>
            </a:p>
          </p:txBody>
        </p:sp>
        <p:cxnSp>
          <p:nvCxnSpPr>
            <p:cNvPr id="15" name="Straight Arrow Connector 46">
              <a:extLst>
                <a:ext uri="{FF2B5EF4-FFF2-40B4-BE49-F238E27FC236}">
                  <a16:creationId xmlns:a16="http://schemas.microsoft.com/office/drawing/2014/main" id="{C38E8235-4EE7-AB5C-EF4C-2A3C68E62DB5}"/>
                </a:ext>
              </a:extLst>
            </p:cNvPr>
            <p:cNvCxnSpPr>
              <a:cxnSpLocks noChangeShapeType="1"/>
            </p:cNvCxnSpPr>
            <p:nvPr/>
          </p:nvCxnSpPr>
          <p:spPr bwMode="auto">
            <a:xfrm flipH="1">
              <a:off x="6393376" y="3855891"/>
              <a:ext cx="2855177" cy="884186"/>
            </a:xfrm>
            <a:prstGeom prst="straightConnector1">
              <a:avLst/>
            </a:prstGeom>
            <a:noFill/>
            <a:ln w="28575">
              <a:solidFill>
                <a:srgbClr val="FFC000"/>
              </a:solidFill>
              <a:round/>
              <a:headEnd/>
              <a:tailEnd type="arrow" w="med" len="med"/>
            </a:ln>
            <a:extLst>
              <a:ext uri="{909E8E84-426E-40DD-AFC4-6F175D3DCCD1}">
                <a14:hiddenFill xmlns:a14="http://schemas.microsoft.com/office/drawing/2010/main">
                  <a:noFill/>
                </a14:hiddenFill>
              </a:ext>
            </a:extLst>
          </p:spPr>
        </p:cxnSp>
        <p:pic>
          <p:nvPicPr>
            <p:cNvPr id="16" name="Curved Connector 50">
              <a:extLst>
                <a:ext uri="{FF2B5EF4-FFF2-40B4-BE49-F238E27FC236}">
                  <a16:creationId xmlns:a16="http://schemas.microsoft.com/office/drawing/2014/main" id="{00C29130-759D-09ED-6132-2705BA348ADD}"/>
                </a:ext>
              </a:extLst>
            </p:cNvPr>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1245568">
              <a:off x="4266732" y="2323151"/>
              <a:ext cx="498530" cy="80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52">
              <a:extLst>
                <a:ext uri="{FF2B5EF4-FFF2-40B4-BE49-F238E27FC236}">
                  <a16:creationId xmlns:a16="http://schemas.microsoft.com/office/drawing/2014/main" id="{02820AAB-DD35-207B-858F-E0B1FB344914}"/>
                </a:ext>
              </a:extLst>
            </p:cNvPr>
            <p:cNvSpPr txBox="1">
              <a:spLocks noChangeArrowheads="1"/>
            </p:cNvSpPr>
            <p:nvPr/>
          </p:nvSpPr>
          <p:spPr bwMode="auto">
            <a:xfrm>
              <a:off x="9489990" y="1441367"/>
              <a:ext cx="5867611" cy="133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28600" marR="0" lvl="0" indent="-228600" algn="l" defTabSz="914400" rtl="0" eaLnBrk="1" fontAlgn="base" latinLnBrk="0" hangingPunct="1">
                <a:lnSpc>
                  <a:spcPct val="100000"/>
                </a:lnSpc>
                <a:spcBef>
                  <a:spcPct val="0"/>
                </a:spcBef>
                <a:spcAft>
                  <a:spcPts val="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Cortex </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Cortical spreading depolarization, altered connectivity</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rPr>
                <a:t>Migraine aura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and cognitive symptoms</a:t>
              </a:r>
            </a:p>
          </p:txBody>
        </p:sp>
        <p:sp>
          <p:nvSpPr>
            <p:cNvPr id="18" name="TextBox 55">
              <a:extLst>
                <a:ext uri="{FF2B5EF4-FFF2-40B4-BE49-F238E27FC236}">
                  <a16:creationId xmlns:a16="http://schemas.microsoft.com/office/drawing/2014/main" id="{958512B3-0A72-1391-E4D5-4EAFEE37C24A}"/>
                </a:ext>
              </a:extLst>
            </p:cNvPr>
            <p:cNvSpPr txBox="1">
              <a:spLocks noChangeArrowheads="1"/>
            </p:cNvSpPr>
            <p:nvPr/>
          </p:nvSpPr>
          <p:spPr bwMode="auto">
            <a:xfrm>
              <a:off x="9485556" y="3431898"/>
              <a:ext cx="5872045" cy="104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28600" marR="0" lvl="0" indent="-228600" algn="l" defTabSz="914400" rtl="0" eaLnBrk="1" fontAlgn="base" latinLnBrk="0" hangingPunct="1">
                <a:lnSpc>
                  <a:spcPct val="100000"/>
                </a:lnSpc>
                <a:spcBef>
                  <a:spcPct val="0"/>
                </a:spcBef>
                <a:spcAft>
                  <a:spcPts val="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Trigeminocervical Complex</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Pain transmission or sensitization </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rPr>
                <a:t>Headache and neck pain</a:t>
              </a:r>
            </a:p>
          </p:txBody>
        </p:sp>
        <p:sp>
          <p:nvSpPr>
            <p:cNvPr id="19" name="Freeform 58">
              <a:extLst>
                <a:ext uri="{FF2B5EF4-FFF2-40B4-BE49-F238E27FC236}">
                  <a16:creationId xmlns:a16="http://schemas.microsoft.com/office/drawing/2014/main" id="{F491FC05-16EA-8F48-9269-3BE7573E24C2}"/>
                </a:ext>
              </a:extLst>
            </p:cNvPr>
            <p:cNvSpPr>
              <a:spLocks/>
            </p:cNvSpPr>
            <p:nvPr/>
          </p:nvSpPr>
          <p:spPr bwMode="auto">
            <a:xfrm>
              <a:off x="7713534" y="3623117"/>
              <a:ext cx="519986" cy="2963417"/>
            </a:xfrm>
            <a:custGeom>
              <a:avLst/>
              <a:gdLst>
                <a:gd name="T0" fmla="*/ 2147483647 w 9005"/>
                <a:gd name="T1" fmla="*/ 2147483647 h 10118"/>
                <a:gd name="T2" fmla="*/ 2147483647 w 9005"/>
                <a:gd name="T3" fmla="*/ 2147483647 h 10118"/>
                <a:gd name="T4" fmla="*/ 2147483647 w 9005"/>
                <a:gd name="T5" fmla="*/ 2147483647 h 10118"/>
                <a:gd name="T6" fmla="*/ 0 w 9005"/>
                <a:gd name="T7" fmla="*/ 2147483647 h 10118"/>
                <a:gd name="T8" fmla="*/ 2147483647 w 9005"/>
                <a:gd name="T9" fmla="*/ 2147483647 h 10118"/>
                <a:gd name="T10" fmla="*/ 2147483647 w 9005"/>
                <a:gd name="T11" fmla="*/ 2147483647 h 10118"/>
                <a:gd name="T12" fmla="*/ 2147483647 w 9005"/>
                <a:gd name="T13" fmla="*/ 2147483647 h 10118"/>
                <a:gd name="T14" fmla="*/ 2147483647 w 9005"/>
                <a:gd name="T15" fmla="*/ 0 h 10118"/>
                <a:gd name="T16" fmla="*/ 2147483647 w 9005"/>
                <a:gd name="T17" fmla="*/ 2147483647 h 10118"/>
                <a:gd name="T18" fmla="*/ 2147483647 w 9005"/>
                <a:gd name="T19" fmla="*/ 2147483647 h 10118"/>
                <a:gd name="T20" fmla="*/ 2147483647 w 9005"/>
                <a:gd name="T21" fmla="*/ 2147483647 h 10118"/>
                <a:gd name="T22" fmla="*/ 2147483647 w 9005"/>
                <a:gd name="T23" fmla="*/ 2147483647 h 10118"/>
                <a:gd name="T24" fmla="*/ 2147483647 w 9005"/>
                <a:gd name="T25" fmla="*/ 2147483647 h 10118"/>
                <a:gd name="T26" fmla="*/ 2147483647 w 9005"/>
                <a:gd name="T27" fmla="*/ 2147483647 h 10118"/>
                <a:gd name="T28" fmla="*/ 2147483647 w 9005"/>
                <a:gd name="T29" fmla="*/ 2147483647 h 10118"/>
                <a:gd name="T30" fmla="*/ 2147483647 w 9005"/>
                <a:gd name="T31" fmla="*/ 2147483647 h 101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005"/>
                <a:gd name="T49" fmla="*/ 0 h 10118"/>
                <a:gd name="T50" fmla="*/ 9005 w 9005"/>
                <a:gd name="T51" fmla="*/ 10118 h 101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005" h="10118">
                  <a:moveTo>
                    <a:pt x="3326" y="9819"/>
                  </a:moveTo>
                  <a:cubicBezTo>
                    <a:pt x="3312" y="9816"/>
                    <a:pt x="3657" y="10118"/>
                    <a:pt x="3241" y="9931"/>
                  </a:cubicBezTo>
                  <a:cubicBezTo>
                    <a:pt x="3488" y="9940"/>
                    <a:pt x="1372" y="9220"/>
                    <a:pt x="832" y="8694"/>
                  </a:cubicBezTo>
                  <a:cubicBezTo>
                    <a:pt x="248" y="7912"/>
                    <a:pt x="124" y="7336"/>
                    <a:pt x="0" y="6644"/>
                  </a:cubicBezTo>
                  <a:lnTo>
                    <a:pt x="372" y="4670"/>
                  </a:lnTo>
                  <a:cubicBezTo>
                    <a:pt x="737" y="4025"/>
                    <a:pt x="838" y="3368"/>
                    <a:pt x="1466" y="2736"/>
                  </a:cubicBezTo>
                  <a:cubicBezTo>
                    <a:pt x="2056" y="2028"/>
                    <a:pt x="3567" y="1423"/>
                    <a:pt x="4617" y="767"/>
                  </a:cubicBezTo>
                  <a:cubicBezTo>
                    <a:pt x="5128" y="524"/>
                    <a:pt x="5113" y="256"/>
                    <a:pt x="5361" y="0"/>
                  </a:cubicBezTo>
                  <a:cubicBezTo>
                    <a:pt x="5551" y="158"/>
                    <a:pt x="6134" y="251"/>
                    <a:pt x="5930" y="474"/>
                  </a:cubicBezTo>
                  <a:cubicBezTo>
                    <a:pt x="5740" y="1037"/>
                    <a:pt x="5288" y="1471"/>
                    <a:pt x="4967" y="1969"/>
                  </a:cubicBezTo>
                  <a:lnTo>
                    <a:pt x="3698" y="3503"/>
                  </a:lnTo>
                  <a:lnTo>
                    <a:pt x="3035" y="5053"/>
                  </a:lnTo>
                  <a:cubicBezTo>
                    <a:pt x="2950" y="5753"/>
                    <a:pt x="3099" y="6165"/>
                    <a:pt x="3698" y="7152"/>
                  </a:cubicBezTo>
                  <a:cubicBezTo>
                    <a:pt x="4125" y="7808"/>
                    <a:pt x="4749" y="8413"/>
                    <a:pt x="6096" y="9043"/>
                  </a:cubicBezTo>
                  <a:cubicBezTo>
                    <a:pt x="7219" y="9286"/>
                    <a:pt x="7899" y="9562"/>
                    <a:pt x="8884" y="9707"/>
                  </a:cubicBezTo>
                  <a:cubicBezTo>
                    <a:pt x="8924" y="9782"/>
                    <a:pt x="8965" y="9856"/>
                    <a:pt x="9005" y="9931"/>
                  </a:cubicBezTo>
                </a:path>
              </a:pathLst>
            </a:custGeom>
            <a:gradFill rotWithShape="0">
              <a:gsLst>
                <a:gs pos="0">
                  <a:srgbClr val="E6B9B8">
                    <a:alpha val="0"/>
                  </a:srgbClr>
                </a:gs>
                <a:gs pos="50000">
                  <a:srgbClr val="D99694">
                    <a:alpha val="50000"/>
                  </a:srgbClr>
                </a:gs>
                <a:gs pos="100000">
                  <a:srgbClr val="C0504D"/>
                </a:gs>
              </a:gsLst>
              <a:lin ang="5400000"/>
            </a:gradFill>
            <a:ln>
              <a:noFill/>
            </a:ln>
            <a:extLst>
              <a:ext uri="{91240B29-F687-4F45-9708-019B960494DF}">
                <a14:hiddenLine xmlns:a14="http://schemas.microsoft.com/office/drawing/2010/main" w="25400">
                  <a:solidFill>
                    <a:srgbClr val="000000"/>
                  </a:solidFill>
                  <a:round/>
                  <a:headEnd/>
                  <a:tailEnd/>
                </a14:hiddenLine>
              </a:ext>
            </a:extLst>
          </p:spPr>
          <p:txBody>
            <a:bodyPr anchor="ctr"/>
            <a:lstStyle/>
            <a:p>
              <a:pPr marL="0" marR="0" lvl="0" indent="0" algn="l" defTabSz="914400" rtl="0" eaLnBrk="0" fontAlgn="base" latinLnBrk="0" hangingPunct="0">
                <a:lnSpc>
                  <a:spcPct val="100000"/>
                </a:lnSpc>
                <a:spcBef>
                  <a:spcPct val="0"/>
                </a:spcBef>
                <a:spcAft>
                  <a:spcPts val="200"/>
                </a:spcAft>
                <a:buClrTx/>
                <a:buSzTx/>
                <a:buFontTx/>
                <a:buNone/>
                <a:tabLst/>
                <a:defRPr/>
              </a:pPr>
              <a:endParaRPr kumimoji="0" lang="en-US" sz="1300" b="1" i="0" u="none" strike="noStrike" kern="1200" cap="none" spc="0" normalizeH="0" baseline="0" noProof="0" dirty="0">
                <a:ln>
                  <a:noFill/>
                </a:ln>
                <a:solidFill>
                  <a:srgbClr val="682E74"/>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p:txBody>
        </p:sp>
        <p:grpSp>
          <p:nvGrpSpPr>
            <p:cNvPr id="20" name="Freeform 24">
              <a:extLst>
                <a:ext uri="{FF2B5EF4-FFF2-40B4-BE49-F238E27FC236}">
                  <a16:creationId xmlns:a16="http://schemas.microsoft.com/office/drawing/2014/main" id="{FE28333C-DE34-E890-C3D1-6C192E4C6196}"/>
                </a:ext>
              </a:extLst>
            </p:cNvPr>
            <p:cNvGrpSpPr>
              <a:grpSpLocks/>
            </p:cNvGrpSpPr>
            <p:nvPr/>
          </p:nvGrpSpPr>
          <p:grpSpPr bwMode="auto">
            <a:xfrm rot="1013546">
              <a:off x="5629804" y="1761514"/>
              <a:ext cx="1003371" cy="643672"/>
              <a:chOff x="526" y="1743"/>
              <a:chExt cx="1144" cy="1298"/>
            </a:xfrm>
          </p:grpSpPr>
          <p:pic>
            <p:nvPicPr>
              <p:cNvPr id="30" name="Freeform 24">
                <a:extLst>
                  <a:ext uri="{FF2B5EF4-FFF2-40B4-BE49-F238E27FC236}">
                    <a16:creationId xmlns:a16="http://schemas.microsoft.com/office/drawing/2014/main" id="{516E0EF5-DA3E-9710-0202-A96902C6130A}"/>
                  </a:ext>
                </a:extLst>
              </p:cNvPr>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26" y="1743"/>
                <a:ext cx="1144" cy="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 Box 71">
                <a:extLst>
                  <a:ext uri="{FF2B5EF4-FFF2-40B4-BE49-F238E27FC236}">
                    <a16:creationId xmlns:a16="http://schemas.microsoft.com/office/drawing/2014/main" id="{64CFA42A-0F1C-7813-3F31-832CE5AD8C45}"/>
                  </a:ext>
                </a:extLst>
              </p:cNvPr>
              <p:cNvSpPr txBox="1">
                <a:spLocks noChangeArrowheads="1"/>
              </p:cNvSpPr>
              <p:nvPr/>
            </p:nvSpPr>
            <p:spPr bwMode="auto">
              <a:xfrm>
                <a:off x="528" y="1728"/>
                <a:ext cx="1147" cy="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ts val="200"/>
                  </a:spcAft>
                  <a:buClrTx/>
                  <a:buSzTx/>
                  <a:buFontTx/>
                  <a:buNone/>
                  <a:tabLst/>
                  <a:defRPr/>
                </a:pPr>
                <a:endParaRPr kumimoji="0" lang="en-GB" sz="13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ＭＳ Ｐゴシック" charset="0"/>
                  <a:cs typeface="Calibri" panose="020F0502020204030204" pitchFamily="34" charset="0"/>
                </a:endParaRPr>
              </a:p>
            </p:txBody>
          </p:sp>
        </p:grpSp>
        <p:pic>
          <p:nvPicPr>
            <p:cNvPr id="21" name="Picture 48" descr="upper blue arrow bulb.png">
              <a:extLst>
                <a:ext uri="{FF2B5EF4-FFF2-40B4-BE49-F238E27FC236}">
                  <a16:creationId xmlns:a16="http://schemas.microsoft.com/office/drawing/2014/main" id="{CB4DF028-417B-57DC-167B-2F5F0BEC4C4B}"/>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rot="1202324">
              <a:off x="5448061" y="2237328"/>
              <a:ext cx="708039" cy="149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1">
              <a:extLst>
                <a:ext uri="{FF2B5EF4-FFF2-40B4-BE49-F238E27FC236}">
                  <a16:creationId xmlns:a16="http://schemas.microsoft.com/office/drawing/2014/main" id="{893DF16D-B403-6A06-9DD4-A906136F6316}"/>
                </a:ext>
              </a:extLst>
            </p:cNvPr>
            <p:cNvSpPr/>
            <p:nvPr/>
          </p:nvSpPr>
          <p:spPr>
            <a:xfrm>
              <a:off x="5659015" y="3494566"/>
              <a:ext cx="302905" cy="263729"/>
            </a:xfrm>
            <a:prstGeom prst="ellipse">
              <a:avLst/>
            </a:prstGeom>
            <a:solidFill>
              <a:schemeClr val="bg2">
                <a:lumMod val="60000"/>
                <a:lumOff val="40000"/>
              </a:schemeClr>
            </a:solidFill>
            <a:ln>
              <a:noFill/>
            </a:ln>
            <a:scene3d>
              <a:camera prst="orthographicFront"/>
              <a:lightRig rig="threePt" dir="t"/>
            </a:scene3d>
            <a:sp3d>
              <a:bevelT w="317500" h="146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ts val="200"/>
                </a:spcAft>
                <a:buClrTx/>
                <a:buSzTx/>
                <a:buFontTx/>
                <a:buNone/>
                <a:tabLst/>
                <a:defRPr/>
              </a:pPr>
              <a:endParaRPr kumimoji="0" lang="en-US" sz="1300" b="1" i="0" u="none" strike="noStrike" kern="1200" cap="none" spc="0" normalizeH="0" baseline="0" noProof="0" dirty="0">
                <a:ln>
                  <a:noFill/>
                </a:ln>
                <a:solidFill>
                  <a:srgbClr val="682E74"/>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p:txBody>
        </p:sp>
        <p:pic>
          <p:nvPicPr>
            <p:cNvPr id="23" name="Picture 49" descr="yellow arrow bulb.png">
              <a:extLst>
                <a:ext uri="{FF2B5EF4-FFF2-40B4-BE49-F238E27FC236}">
                  <a16:creationId xmlns:a16="http://schemas.microsoft.com/office/drawing/2014/main" id="{62E5B98D-4727-7873-B202-33C6F01920F6}"/>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rot="20450735">
              <a:off x="6004647" y="3606708"/>
              <a:ext cx="421542" cy="123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val 23">
              <a:extLst>
                <a:ext uri="{FF2B5EF4-FFF2-40B4-BE49-F238E27FC236}">
                  <a16:creationId xmlns:a16="http://schemas.microsoft.com/office/drawing/2014/main" id="{2C4CC783-AF34-D268-1A5B-A9DF5657BD18}"/>
                </a:ext>
              </a:extLst>
            </p:cNvPr>
            <p:cNvSpPr/>
            <p:nvPr/>
          </p:nvSpPr>
          <p:spPr bwMode="auto">
            <a:xfrm>
              <a:off x="5222143" y="3923497"/>
              <a:ext cx="242324" cy="242818"/>
            </a:xfrm>
            <a:prstGeom prst="ellipse">
              <a:avLst/>
            </a:prstGeom>
            <a:solidFill>
              <a:srgbClr val="C00000"/>
            </a:solidFill>
            <a:ln w="9525" cap="flat" cmpd="sng" algn="ctr">
              <a:noFill/>
              <a:prstDash val="solid"/>
              <a:round/>
              <a:headEnd type="none" w="med" len="med"/>
              <a:tailEnd type="none" w="med" len="med"/>
            </a:ln>
            <a:effectLst/>
            <a:scene3d>
              <a:camera prst="orthographicFront"/>
              <a:lightRig rig="threePt" dir="t"/>
            </a:scene3d>
            <a:sp3d>
              <a:bevelT w="317500"/>
            </a:sp3d>
          </p:spPr>
          <p:txBody>
            <a:bodyPr/>
            <a:lstStyle/>
            <a:p>
              <a:pPr marL="0" marR="0" lvl="0" indent="0" algn="l" defTabSz="914400" rtl="0" eaLnBrk="0" fontAlgn="base" latinLnBrk="0" hangingPunct="0">
                <a:lnSpc>
                  <a:spcPct val="100000"/>
                </a:lnSpc>
                <a:spcBef>
                  <a:spcPct val="0"/>
                </a:spcBef>
                <a:spcAft>
                  <a:spcPts val="200"/>
                </a:spcAft>
                <a:buClrTx/>
                <a:buSzTx/>
                <a:buFontTx/>
                <a:buNone/>
                <a:tabLst/>
                <a:defRPr/>
              </a:pPr>
              <a:endParaRPr kumimoji="0" lang="en-US" sz="1300" b="1" i="0" u="none" strike="noStrike" kern="1200" cap="none" spc="0" normalizeH="0" baseline="0" noProof="0" dirty="0">
                <a:ln>
                  <a:noFill/>
                </a:ln>
                <a:solidFill>
                  <a:srgbClr val="682E74"/>
                </a:solidFill>
                <a:effectLst>
                  <a:outerShdw blurRad="38100" dist="38100" dir="2700000" algn="tl">
                    <a:srgbClr val="000000">
                      <a:alpha val="43137"/>
                    </a:srgbClr>
                  </a:outerShdw>
                </a:effectLst>
                <a:uLnTx/>
                <a:uFillTx/>
                <a:latin typeface="Calibri" panose="020F0502020204030204" pitchFamily="34" charset="0"/>
                <a:ea typeface="ＭＳ Ｐゴシック" pitchFamily="-110" charset="-128"/>
                <a:cs typeface="Calibri" panose="020F0502020204030204" pitchFamily="34" charset="0"/>
              </a:endParaRPr>
            </a:p>
          </p:txBody>
        </p:sp>
        <p:pic>
          <p:nvPicPr>
            <p:cNvPr id="25" name="Picture 60" descr="blue nerves LL.png">
              <a:extLst>
                <a:ext uri="{FF2B5EF4-FFF2-40B4-BE49-F238E27FC236}">
                  <a16:creationId xmlns:a16="http://schemas.microsoft.com/office/drawing/2014/main" id="{A87858B0-5151-2D01-735B-71D91C6096C2}"/>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rot="20794604">
              <a:off x="4345736" y="3690688"/>
              <a:ext cx="2042017" cy="2454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43" descr="red double arrow.png">
              <a:extLst>
                <a:ext uri="{FF2B5EF4-FFF2-40B4-BE49-F238E27FC236}">
                  <a16:creationId xmlns:a16="http://schemas.microsoft.com/office/drawing/2014/main" id="{1B056F6D-7A1C-47AC-52D3-E68E90727D03}"/>
                </a:ext>
              </a:extLst>
            </p:cNvPr>
            <p:cNvPicPr>
              <a:picLocks noChangeAspect="1"/>
            </p:cNvPicPr>
            <p:nvPr/>
          </p:nvPicPr>
          <p:blipFill>
            <a:blip r:embed="rId11" cstate="email">
              <a:lum contrast="20000"/>
              <a:extLst>
                <a:ext uri="{28A0092B-C50C-407E-A947-70E740481C1C}">
                  <a14:useLocalDpi xmlns:a14="http://schemas.microsoft.com/office/drawing/2010/main"/>
                </a:ext>
              </a:extLst>
            </a:blip>
            <a:srcRect/>
            <a:stretch>
              <a:fillRect/>
            </a:stretch>
          </p:blipFill>
          <p:spPr bwMode="auto">
            <a:xfrm rot="20766754">
              <a:off x="4736235" y="2595765"/>
              <a:ext cx="1212881" cy="2119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Line 73">
              <a:extLst>
                <a:ext uri="{FF2B5EF4-FFF2-40B4-BE49-F238E27FC236}">
                  <a16:creationId xmlns:a16="http://schemas.microsoft.com/office/drawing/2014/main" id="{666EB61E-3B7C-FA9C-7BF6-03554F86C44A}"/>
                </a:ext>
              </a:extLst>
            </p:cNvPr>
            <p:cNvSpPr>
              <a:spLocks noChangeShapeType="1"/>
            </p:cNvSpPr>
            <p:nvPr/>
          </p:nvSpPr>
          <p:spPr bwMode="auto">
            <a:xfrm flipV="1">
              <a:off x="2674439" y="4311647"/>
              <a:ext cx="2634986" cy="413939"/>
            </a:xfrm>
            <a:prstGeom prst="line">
              <a:avLst/>
            </a:prstGeom>
            <a:noFill/>
            <a:ln w="28575">
              <a:solidFill>
                <a:srgbClr val="FFC000"/>
              </a:solidFill>
              <a:round/>
              <a:headEnd/>
              <a:tailEnd type="triangle" w="med" len="med"/>
            </a:ln>
            <a:effectLst/>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ts val="200"/>
                </a:spcAft>
                <a:buClrTx/>
                <a:buSzTx/>
                <a:buFontTx/>
                <a:buNone/>
                <a:tabLst/>
                <a:defRPr/>
              </a:pPr>
              <a:endParaRPr kumimoji="0" lang="en-US" sz="1300" b="1" i="0" u="none" strike="noStrike" kern="1200" cap="none" spc="0" normalizeH="0" baseline="0" noProof="0" dirty="0">
                <a:ln>
                  <a:noFill/>
                </a:ln>
                <a:solidFill>
                  <a:srgbClr val="682E74"/>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p:txBody>
        </p:sp>
        <p:pic>
          <p:nvPicPr>
            <p:cNvPr id="28" name="Picture 47" descr="lower blue bulb nerves.png">
              <a:extLst>
                <a:ext uri="{FF2B5EF4-FFF2-40B4-BE49-F238E27FC236}">
                  <a16:creationId xmlns:a16="http://schemas.microsoft.com/office/drawing/2014/main" id="{E4F5C3C2-9617-D095-8861-1C968BD4E878}"/>
                </a:ext>
              </a:extLst>
            </p:cNvPr>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bwMode="auto">
            <a:xfrm rot="21028723">
              <a:off x="6388327" y="4688332"/>
              <a:ext cx="1405983" cy="161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9" name="Straight Arrow Connector 34">
              <a:extLst>
                <a:ext uri="{FF2B5EF4-FFF2-40B4-BE49-F238E27FC236}">
                  <a16:creationId xmlns:a16="http://schemas.microsoft.com/office/drawing/2014/main" id="{41DC4FDA-DEE3-D434-EBAC-14537242EDF1}"/>
                </a:ext>
              </a:extLst>
            </p:cNvPr>
            <p:cNvCxnSpPr>
              <a:cxnSpLocks noChangeShapeType="1"/>
            </p:cNvCxnSpPr>
            <p:nvPr/>
          </p:nvCxnSpPr>
          <p:spPr bwMode="auto">
            <a:xfrm flipH="1" flipV="1">
              <a:off x="6798741" y="5231205"/>
              <a:ext cx="2164145" cy="353264"/>
            </a:xfrm>
            <a:prstGeom prst="straightConnector1">
              <a:avLst/>
            </a:prstGeom>
            <a:noFill/>
            <a:ln w="28575">
              <a:solidFill>
                <a:srgbClr val="FFC000"/>
              </a:solidFill>
              <a:round/>
              <a:headEnd/>
              <a:tailEnd type="arrow" w="med" len="med"/>
            </a:ln>
            <a:extLst>
              <a:ext uri="{909E8E84-426E-40DD-AFC4-6F175D3DCCD1}">
                <a14:hiddenFill xmlns:a14="http://schemas.microsoft.com/office/drawing/2010/main">
                  <a:noFill/>
                </a14:hiddenFill>
              </a:ext>
            </a:extLst>
          </p:spPr>
        </p:cxnSp>
      </p:grpSp>
      <p:sp>
        <p:nvSpPr>
          <p:cNvPr id="69" name="TextBox 68">
            <a:extLst>
              <a:ext uri="{FF2B5EF4-FFF2-40B4-BE49-F238E27FC236}">
                <a16:creationId xmlns:a16="http://schemas.microsoft.com/office/drawing/2014/main" id="{F641938E-61E4-14D1-0261-7771EEB66014}"/>
              </a:ext>
            </a:extLst>
          </p:cNvPr>
          <p:cNvSpPr txBox="1"/>
          <p:nvPr/>
        </p:nvSpPr>
        <p:spPr>
          <a:xfrm>
            <a:off x="414907" y="6383454"/>
            <a:ext cx="4590471"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Charles. Lancet Neurol. 2018;17:174.</a:t>
            </a:r>
            <a:endPar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cxnSp>
        <p:nvCxnSpPr>
          <p:cNvPr id="39" name="Straight Arrow Connector 38">
            <a:extLst>
              <a:ext uri="{FF2B5EF4-FFF2-40B4-BE49-F238E27FC236}">
                <a16:creationId xmlns:a16="http://schemas.microsoft.com/office/drawing/2014/main" id="{628EB989-9190-CE3A-5380-C7DDAB586D7D}"/>
              </a:ext>
            </a:extLst>
          </p:cNvPr>
          <p:cNvCxnSpPr>
            <a:cxnSpLocks noChangeShapeType="1"/>
          </p:cNvCxnSpPr>
          <p:nvPr/>
        </p:nvCxnSpPr>
        <p:spPr bwMode="auto">
          <a:xfrm flipH="1">
            <a:off x="5861941" y="1981235"/>
            <a:ext cx="1877544" cy="642597"/>
          </a:xfrm>
          <a:prstGeom prst="straightConnector1">
            <a:avLst/>
          </a:prstGeom>
          <a:noFill/>
          <a:ln w="28575">
            <a:solidFill>
              <a:srgbClr val="FFC000"/>
            </a:solidFill>
            <a:round/>
            <a:headEnd/>
            <a:tailEnd type="arrow" w="med" len="med"/>
          </a:ln>
          <a:effectLst/>
          <a:extLst>
            <a:ext uri="{909E8E84-426E-40DD-AFC4-6F175D3DCCD1}">
              <a14:hiddenFill xmlns:a14="http://schemas.microsoft.com/office/drawing/2010/main">
                <a:noFill/>
              </a14:hiddenFill>
            </a:ext>
          </a:extLst>
        </p:spPr>
      </p:cxnSp>
      <p:sp>
        <p:nvSpPr>
          <p:cNvPr id="41" name="TextBox 29">
            <a:extLst>
              <a:ext uri="{FF2B5EF4-FFF2-40B4-BE49-F238E27FC236}">
                <a16:creationId xmlns:a16="http://schemas.microsoft.com/office/drawing/2014/main" id="{4F28E725-67E5-4D8F-146F-44D56F97EC9F}"/>
              </a:ext>
            </a:extLst>
          </p:cNvPr>
          <p:cNvSpPr txBox="1">
            <a:spLocks noChangeArrowheads="1"/>
          </p:cNvSpPr>
          <p:nvPr/>
        </p:nvSpPr>
        <p:spPr bwMode="auto">
          <a:xfrm flipH="1">
            <a:off x="3356665" y="1660761"/>
            <a:ext cx="185846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ＭＳ Ｐゴシック" charset="0"/>
                <a:cs typeface="Calibri" panose="020F0502020204030204" pitchFamily="34" charset="0"/>
              </a:rPr>
              <a:t>Pain perception</a:t>
            </a:r>
          </a:p>
        </p:txBody>
      </p:sp>
      <p:cxnSp>
        <p:nvCxnSpPr>
          <p:cNvPr id="42" name="Straight Arrow Connector 26">
            <a:extLst>
              <a:ext uri="{FF2B5EF4-FFF2-40B4-BE49-F238E27FC236}">
                <a16:creationId xmlns:a16="http://schemas.microsoft.com/office/drawing/2014/main" id="{AAB998EB-3CB3-0A2D-9F67-26A7D37E2DC1}"/>
              </a:ext>
            </a:extLst>
          </p:cNvPr>
          <p:cNvCxnSpPr>
            <a:cxnSpLocks noChangeShapeType="1"/>
          </p:cNvCxnSpPr>
          <p:nvPr/>
        </p:nvCxnSpPr>
        <p:spPr bwMode="auto">
          <a:xfrm>
            <a:off x="4171384" y="1987815"/>
            <a:ext cx="178093" cy="484998"/>
          </a:xfrm>
          <a:prstGeom prst="straightConnector1">
            <a:avLst/>
          </a:prstGeom>
          <a:noFill/>
          <a:ln w="28575">
            <a:solidFill>
              <a:srgbClr val="FFC000"/>
            </a:solidFill>
            <a:round/>
            <a:headEnd/>
            <a:tailEnd type="arrow" w="med" len="med"/>
          </a:ln>
          <a:extLst>
            <a:ext uri="{909E8E84-426E-40DD-AFC4-6F175D3DCCD1}">
              <a14:hiddenFill xmlns:a14="http://schemas.microsoft.com/office/drawing/2010/main">
                <a:noFill/>
              </a14:hiddenFill>
            </a:ext>
          </a:extLst>
        </p:spPr>
      </p:cxnSp>
      <p:cxnSp>
        <p:nvCxnSpPr>
          <p:cNvPr id="43" name="Straight Arrow Connector 26">
            <a:extLst>
              <a:ext uri="{FF2B5EF4-FFF2-40B4-BE49-F238E27FC236}">
                <a16:creationId xmlns:a16="http://schemas.microsoft.com/office/drawing/2014/main" id="{04DC3B86-2C2A-534B-79A2-2A17D9A06D9A}"/>
              </a:ext>
            </a:extLst>
          </p:cNvPr>
          <p:cNvCxnSpPr>
            <a:cxnSpLocks noChangeShapeType="1"/>
          </p:cNvCxnSpPr>
          <p:nvPr/>
        </p:nvCxnSpPr>
        <p:spPr bwMode="auto">
          <a:xfrm>
            <a:off x="4186092" y="2001550"/>
            <a:ext cx="1029038" cy="0"/>
          </a:xfrm>
          <a:prstGeom prst="straightConnector1">
            <a:avLst/>
          </a:prstGeom>
          <a:noFill/>
          <a:ln w="28575">
            <a:solidFill>
              <a:srgbClr val="FFC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39092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8B5AD1C-51EB-9F45-BC03-6B5DFCAB1060}"/>
              </a:ext>
            </a:extLst>
          </p:cNvPr>
          <p:cNvSpPr>
            <a:spLocks noGrp="1"/>
          </p:cNvSpPr>
          <p:nvPr>
            <p:ph type="title"/>
          </p:nvPr>
        </p:nvSpPr>
        <p:spPr>
          <a:xfrm>
            <a:off x="659778" y="338517"/>
            <a:ext cx="10872444" cy="1103313"/>
          </a:xfrm>
        </p:spPr>
        <p:txBody>
          <a:bodyPr/>
          <a:lstStyle/>
          <a:p>
            <a:r>
              <a:rPr lang="en-US" dirty="0"/>
              <a:t>Chronic Migraine: Prevalence </a:t>
            </a:r>
          </a:p>
        </p:txBody>
      </p:sp>
      <p:sp>
        <p:nvSpPr>
          <p:cNvPr id="4" name="Slide Number Placeholder 3">
            <a:extLst>
              <a:ext uri="{FF2B5EF4-FFF2-40B4-BE49-F238E27FC236}">
                <a16:creationId xmlns:a16="http://schemas.microsoft.com/office/drawing/2014/main" id="{A4D3CC98-C1AB-B740-BF67-7F7512F1664B}"/>
              </a:ext>
            </a:extLst>
          </p:cNvPr>
          <p:cNvSpPr>
            <a:spLocks noGrp="1"/>
          </p:cNvSpPr>
          <p:nvPr>
            <p:ph type="sldNum" sz="quarter" idx="4294967295"/>
          </p:nvPr>
        </p:nvSpPr>
        <p:spPr>
          <a:xfrm>
            <a:off x="9448800" y="6356350"/>
            <a:ext cx="2743200" cy="3651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86CECF6-975E-1748-88C6-0E64DC7A3660}"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16</a:t>
            </a:fld>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AFF4F232-E6EE-4A4D-8CC0-6A6BB4CD1D46}"/>
              </a:ext>
            </a:extLst>
          </p:cNvPr>
          <p:cNvSpPr/>
          <p:nvPr/>
        </p:nvSpPr>
        <p:spPr>
          <a:xfrm>
            <a:off x="565585" y="1765516"/>
            <a:ext cx="4953000" cy="341632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000000"/>
              </a:buClr>
              <a:buSzPct val="85000"/>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Worldwide prevalence: 0%-4.6%</a:t>
            </a:r>
          </a:p>
          <a:p>
            <a:pPr marL="742950" marR="0" lvl="1" indent="-285750" algn="l" defTabSz="914400" rtl="0" eaLnBrk="0" fontAlgn="base" latinLnBrk="0" hangingPunct="0">
              <a:lnSpc>
                <a:spcPct val="100000"/>
              </a:lnSpc>
              <a:spcBef>
                <a:spcPct val="20000"/>
              </a:spcBef>
              <a:spcAft>
                <a:spcPct val="0"/>
              </a:spcAft>
              <a:buClr>
                <a:srgbClr val="000000"/>
              </a:buClr>
              <a:buSzPct val="85000"/>
              <a:buFont typeface="Calibri" panose="020F050202020403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Most general populations reporting: 1%-2%</a:t>
            </a:r>
          </a:p>
          <a:p>
            <a:pPr marL="342900" marR="0" lvl="0" indent="-342900" algn="l" defTabSz="914400" rtl="0" eaLnBrk="0" fontAlgn="base" latinLnBrk="0" hangingPunct="0">
              <a:lnSpc>
                <a:spcPct val="100000"/>
              </a:lnSpc>
              <a:spcBef>
                <a:spcPct val="20000"/>
              </a:spcBef>
              <a:spcAft>
                <a:spcPct val="0"/>
              </a:spcAft>
              <a:buClr>
                <a:srgbClr val="000000"/>
              </a:buClr>
              <a:buSzPct val="85000"/>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Prevalence increases throughout adolescence </a:t>
            </a:r>
          </a:p>
          <a:p>
            <a:pPr marL="102870" marR="0" lvl="0" indent="-285750" algn="l" defTabSz="914400" rtl="0" eaLnBrk="0" fontAlgn="base" latinLnBrk="0" hangingPunct="0">
              <a:lnSpc>
                <a:spcPct val="100000"/>
              </a:lnSpc>
              <a:spcBef>
                <a:spcPct val="20000"/>
              </a:spcBef>
              <a:spcAft>
                <a:spcPct val="0"/>
              </a:spcAft>
              <a:buClr>
                <a:srgbClr val="000000"/>
              </a:buClr>
              <a:buSzPct val="70000"/>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Peaks in midlife</a:t>
            </a:r>
          </a:p>
          <a:p>
            <a:pPr marL="102870" marR="0" lvl="0" indent="-285750" algn="l" defTabSz="914400" rtl="0" eaLnBrk="0" fontAlgn="base" latinLnBrk="0" hangingPunct="0">
              <a:lnSpc>
                <a:spcPct val="100000"/>
              </a:lnSpc>
              <a:spcBef>
                <a:spcPct val="20000"/>
              </a:spcBef>
              <a:spcAft>
                <a:spcPct val="0"/>
              </a:spcAft>
              <a:buClr>
                <a:srgbClr val="000000"/>
              </a:buClr>
              <a:buSzPct val="70000"/>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Declines after age 50 yr </a:t>
            </a:r>
          </a:p>
          <a:p>
            <a:pPr marL="102870" marR="0" lvl="0" indent="-285750" algn="l" defTabSz="914400" rtl="0" eaLnBrk="0" fontAlgn="base" latinLnBrk="0" hangingPunct="0">
              <a:lnSpc>
                <a:spcPct val="100000"/>
              </a:lnSpc>
              <a:spcBef>
                <a:spcPct val="20000"/>
              </a:spcBef>
              <a:spcAft>
                <a:spcPct val="0"/>
              </a:spcAft>
              <a:buClr>
                <a:srgbClr val="000000"/>
              </a:buClr>
              <a:buSzPct val="70000"/>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Higher prevalence in women</a:t>
            </a:r>
          </a:p>
        </p:txBody>
      </p:sp>
      <p:sp>
        <p:nvSpPr>
          <p:cNvPr id="9" name="Footer Placeholder 8">
            <a:extLst>
              <a:ext uri="{FF2B5EF4-FFF2-40B4-BE49-F238E27FC236}">
                <a16:creationId xmlns:a16="http://schemas.microsoft.com/office/drawing/2014/main" id="{DE7F8438-40A8-7D4D-B758-1E7C19D8B1BB}"/>
              </a:ext>
            </a:extLst>
          </p:cNvPr>
          <p:cNvSpPr txBox="1">
            <a:spLocks/>
          </p:cNvSpPr>
          <p:nvPr/>
        </p:nvSpPr>
        <p:spPr>
          <a:xfrm>
            <a:off x="410077" y="5952744"/>
            <a:ext cx="6688652" cy="749808"/>
          </a:xfrm>
          <a:prstGeom prst="rect">
            <a:avLst/>
          </a:prstGeom>
        </p:spPr>
        <p:txBody>
          <a:bodyPr vert="horz" lIns="91440" tIns="45720" rIns="91440" bIns="45720" rtlCol="0" anchor="ctr"/>
          <a:lstStyle>
            <a:defPPr>
              <a:defRPr lang="en-US"/>
            </a:defPPr>
            <a:lvl1pPr marL="0" algn="l" defTabSz="914400" rtl="0" eaLnBrk="1" latinLnBrk="0" hangingPunct="1">
              <a:defRPr sz="1200" b="1" kern="1200">
                <a:solidFill>
                  <a:srgbClr val="8A1A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Schwedt. BMJ. 2014;348:g1416.</a:t>
            </a:r>
            <a:r>
              <a:rPr kumimoji="0" lang="fr-FR" sz="1200" b="0" i="0" u="none" strike="noStrike" kern="1200" cap="none" spc="0" normalizeH="0" baseline="0" noProof="0" dirty="0">
                <a:ln>
                  <a:noFill/>
                </a:ln>
                <a:solidFill>
                  <a:srgbClr val="455560"/>
                </a:solidFill>
                <a:effectLst/>
                <a:uLnTx/>
                <a:uFillTx/>
                <a:latin typeface="Calibri"/>
                <a:ea typeface="+mn-ea"/>
                <a:cs typeface="+mn-cs"/>
              </a:rPr>
              <a:t> Burch et al. Neurol Clin. 2019;37:631</a:t>
            </a:r>
            <a:r>
              <a:rPr kumimoji="0" lang="en-US" sz="1200" b="0" i="0" u="none" strike="noStrike" kern="1200" cap="none" spc="0" normalizeH="0" baseline="0" noProof="0" dirty="0">
                <a:ln>
                  <a:noFill/>
                </a:ln>
                <a:solidFill>
                  <a:srgbClr val="455560"/>
                </a:solidFill>
                <a:effectLst/>
                <a:uLnTx/>
                <a:uFillTx/>
                <a:latin typeface="Calibri"/>
                <a:ea typeface="+mn-ea"/>
                <a:cs typeface="+mn-cs"/>
              </a:rPr>
              <a:t>. americanheadachesociety.org/news/migraine-evolves-age/. Mungoven et al. </a:t>
            </a:r>
            <a:br>
              <a:rPr kumimoji="0" lang="en-US" sz="1200" b="0" i="0" u="none" strike="noStrike" kern="1200" cap="none" spc="0" normalizeH="0" baseline="0" noProof="0" dirty="0">
                <a:ln>
                  <a:noFill/>
                </a:ln>
                <a:solidFill>
                  <a:srgbClr val="455560"/>
                </a:solidFill>
                <a:effectLst/>
                <a:uLnTx/>
                <a:uFillTx/>
                <a:latin typeface="Calibri"/>
                <a:ea typeface="+mn-ea"/>
                <a:cs typeface="+mn-cs"/>
              </a:rPr>
            </a:br>
            <a:r>
              <a:rPr kumimoji="0" lang="en-US" sz="1200" b="0" i="0" u="none" strike="noStrike" kern="1200" cap="none" spc="0" normalizeH="0" baseline="0" noProof="0" dirty="0">
                <a:ln>
                  <a:noFill/>
                </a:ln>
                <a:solidFill>
                  <a:srgbClr val="455560"/>
                </a:solidFill>
                <a:effectLst/>
                <a:uLnTx/>
                <a:uFillTx/>
                <a:latin typeface="Calibri"/>
                <a:ea typeface="+mn-ea"/>
                <a:cs typeface="+mn-cs"/>
              </a:rPr>
              <a:t>Front Pain Res (Lausanne). 2021;2:705276. Stovner et al. J Headache Pain. 2021;23:34.</a:t>
            </a:r>
          </a:p>
        </p:txBody>
      </p:sp>
      <p:sp>
        <p:nvSpPr>
          <p:cNvPr id="3" name="Rectangle 1">
            <a:extLst>
              <a:ext uri="{FF2B5EF4-FFF2-40B4-BE49-F238E27FC236}">
                <a16:creationId xmlns:a16="http://schemas.microsoft.com/office/drawing/2014/main" id="{2C89029C-2A71-4B88-A92B-BC974CD7FEAC}"/>
              </a:ext>
            </a:extLst>
          </p:cNvPr>
          <p:cNvSpPr>
            <a:spLocks noChangeArrowheads="1"/>
          </p:cNvSpPr>
          <p:nvPr/>
        </p:nvSpPr>
        <p:spPr bwMode="auto">
          <a:xfrm>
            <a:off x="59871" y="-267725"/>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15" name="Chart 14">
            <a:extLst>
              <a:ext uri="{FF2B5EF4-FFF2-40B4-BE49-F238E27FC236}">
                <a16:creationId xmlns:a16="http://schemas.microsoft.com/office/drawing/2014/main" id="{595BC69D-7F80-6E78-727C-EF75FAB74F00}"/>
              </a:ext>
            </a:extLst>
          </p:cNvPr>
          <p:cNvGraphicFramePr>
            <a:graphicFrameLocks/>
          </p:cNvGraphicFramePr>
          <p:nvPr>
            <p:extLst>
              <p:ext uri="{D42A27DB-BD31-4B8C-83A1-F6EECF244321}">
                <p14:modId xmlns:p14="http://schemas.microsoft.com/office/powerpoint/2010/main" val="2005237252"/>
              </p:ext>
            </p:extLst>
          </p:nvPr>
        </p:nvGraphicFramePr>
        <p:xfrm>
          <a:off x="5518585" y="1862905"/>
          <a:ext cx="6240028" cy="39909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68610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D4B912-15C1-7C43-86BE-C917095936F3}"/>
              </a:ext>
            </a:extLst>
          </p:cNvPr>
          <p:cNvSpPr>
            <a:spLocks noGrp="1"/>
          </p:cNvSpPr>
          <p:nvPr>
            <p:ph type="title"/>
          </p:nvPr>
        </p:nvSpPr>
        <p:spPr>
          <a:xfrm>
            <a:off x="609759" y="139273"/>
            <a:ext cx="11141055" cy="1103313"/>
          </a:xfrm>
        </p:spPr>
        <p:txBody>
          <a:bodyPr/>
          <a:lstStyle/>
          <a:p>
            <a:r>
              <a:rPr lang="en-US" dirty="0"/>
              <a:t>Migraine Chronification </a:t>
            </a:r>
          </a:p>
        </p:txBody>
      </p:sp>
      <p:sp>
        <p:nvSpPr>
          <p:cNvPr id="5" name="Content Placeholder 4"/>
          <p:cNvSpPr>
            <a:spLocks noGrp="1"/>
          </p:cNvSpPr>
          <p:nvPr>
            <p:ph sz="half" idx="4294967295"/>
          </p:nvPr>
        </p:nvSpPr>
        <p:spPr>
          <a:xfrm>
            <a:off x="609759" y="1529357"/>
            <a:ext cx="6014839" cy="4816301"/>
          </a:xfrm>
        </p:spPr>
        <p:txBody>
          <a:bodyPr>
            <a:noAutofit/>
          </a:bodyPr>
          <a:lstStyle/>
          <a:p>
            <a:pPr>
              <a:spcAft>
                <a:spcPts val="0"/>
              </a:spcAft>
              <a:defRPr/>
            </a:pPr>
            <a:r>
              <a:rPr lang="en-US" sz="2000" dirty="0">
                <a:ea typeface="+mn-ea"/>
                <a:cs typeface="+mn-cs"/>
              </a:rPr>
              <a:t>2%-3% of patients with EM progress to CM annually</a:t>
            </a:r>
          </a:p>
          <a:p>
            <a:pPr>
              <a:spcAft>
                <a:spcPts val="0"/>
              </a:spcAft>
              <a:defRPr/>
            </a:pPr>
            <a:r>
              <a:rPr lang="en-US" sz="2000" dirty="0">
                <a:ea typeface="+mn-ea"/>
                <a:cs typeface="+mn-cs"/>
              </a:rPr>
              <a:t>Risk factors for conversion to CM:</a:t>
            </a:r>
            <a:endParaRPr lang="en-US" sz="900" dirty="0">
              <a:ea typeface="+mn-ea"/>
              <a:cs typeface="+mn-cs"/>
            </a:endParaRPr>
          </a:p>
          <a:p>
            <a:pPr lvl="1">
              <a:spcAft>
                <a:spcPts val="0"/>
              </a:spcAft>
              <a:defRPr/>
            </a:pPr>
            <a:r>
              <a:rPr lang="en-US" sz="1800" b="0" dirty="0">
                <a:cs typeface="+mn-cs"/>
              </a:rPr>
              <a:t>Number of headache days at baseline</a:t>
            </a:r>
          </a:p>
          <a:p>
            <a:pPr lvl="1">
              <a:spcAft>
                <a:spcPts val="0"/>
              </a:spcAft>
              <a:defRPr/>
            </a:pPr>
            <a:r>
              <a:rPr lang="en-US" sz="1800" b="0" dirty="0">
                <a:cs typeface="+mn-cs"/>
              </a:rPr>
              <a:t>First-degree relative with CM</a:t>
            </a:r>
          </a:p>
          <a:p>
            <a:pPr lvl="1">
              <a:spcAft>
                <a:spcPts val="0"/>
              </a:spcAft>
              <a:defRPr/>
            </a:pPr>
            <a:r>
              <a:rPr lang="en-US" sz="1800" dirty="0">
                <a:cs typeface="+mn-cs"/>
              </a:rPr>
              <a:t>Ineffective acute treatment, medication overuse</a:t>
            </a:r>
            <a:endParaRPr lang="en-US" sz="1800" b="0" dirty="0">
              <a:cs typeface="+mn-cs"/>
            </a:endParaRPr>
          </a:p>
          <a:p>
            <a:pPr lvl="1">
              <a:spcAft>
                <a:spcPts val="0"/>
              </a:spcAft>
              <a:defRPr/>
            </a:pPr>
            <a:r>
              <a:rPr lang="en-US" sz="1800" b="0" dirty="0">
                <a:cs typeface="+mn-cs"/>
              </a:rPr>
              <a:t>Obesity</a:t>
            </a:r>
          </a:p>
          <a:p>
            <a:pPr lvl="1">
              <a:spcAft>
                <a:spcPts val="0"/>
              </a:spcAft>
              <a:defRPr/>
            </a:pPr>
            <a:r>
              <a:rPr lang="en-US" sz="1800" b="0" dirty="0">
                <a:cs typeface="+mn-cs"/>
              </a:rPr>
              <a:t>Snoring and sleep apnea</a:t>
            </a:r>
          </a:p>
          <a:p>
            <a:pPr lvl="1">
              <a:spcAft>
                <a:spcPts val="0"/>
              </a:spcAft>
              <a:defRPr/>
            </a:pPr>
            <a:r>
              <a:rPr lang="en-US" sz="1800" b="0" dirty="0">
                <a:cs typeface="+mn-cs"/>
              </a:rPr>
              <a:t>Psychiatric comorbidities</a:t>
            </a:r>
          </a:p>
          <a:p>
            <a:pPr lvl="1">
              <a:spcAft>
                <a:spcPts val="0"/>
              </a:spcAft>
              <a:defRPr/>
            </a:pPr>
            <a:r>
              <a:rPr lang="en-US" sz="1800" b="0" dirty="0">
                <a:cs typeface="+mn-cs"/>
              </a:rPr>
              <a:t>Stressful life events</a:t>
            </a:r>
          </a:p>
          <a:p>
            <a:pPr lvl="1">
              <a:spcAft>
                <a:spcPts val="0"/>
              </a:spcAft>
              <a:defRPr/>
            </a:pPr>
            <a:r>
              <a:rPr lang="en-US" sz="1800" b="0" dirty="0">
                <a:cs typeface="+mn-cs"/>
              </a:rPr>
              <a:t>Temporomandibular joint disorders</a:t>
            </a:r>
          </a:p>
          <a:p>
            <a:pPr lvl="1">
              <a:spcAft>
                <a:spcPts val="0"/>
              </a:spcAft>
              <a:defRPr/>
            </a:pPr>
            <a:r>
              <a:rPr lang="en-US" sz="1800" b="0" dirty="0">
                <a:cs typeface="+mn-cs"/>
              </a:rPr>
              <a:t>Head trauma </a:t>
            </a:r>
          </a:p>
          <a:p>
            <a:pPr lvl="1">
              <a:spcAft>
                <a:spcPts val="0"/>
              </a:spcAft>
              <a:defRPr/>
            </a:pPr>
            <a:r>
              <a:rPr lang="en-US" sz="1800" dirty="0"/>
              <a:t>Female gender</a:t>
            </a:r>
            <a:endParaRPr lang="en-US" sz="1800" b="0" dirty="0">
              <a:cs typeface="+mn-cs"/>
            </a:endParaRPr>
          </a:p>
          <a:p>
            <a:pPr marL="274320" indent="-274320">
              <a:spcAft>
                <a:spcPts val="0"/>
              </a:spcAft>
              <a:buFont typeface="Wingdings 2"/>
              <a:buChar char=""/>
              <a:defRPr/>
            </a:pPr>
            <a:endParaRPr lang="en-US" dirty="0">
              <a:ea typeface="+mn-ea"/>
              <a:cs typeface="+mn-cs"/>
            </a:endParaRPr>
          </a:p>
        </p:txBody>
      </p:sp>
      <p:sp>
        <p:nvSpPr>
          <p:cNvPr id="97284" name="TextBox 5"/>
          <p:cNvSpPr txBox="1">
            <a:spLocks noChangeArrowheads="1"/>
          </p:cNvSpPr>
          <p:nvPr/>
        </p:nvSpPr>
        <p:spPr bwMode="auto">
          <a:xfrm>
            <a:off x="6525827" y="5300301"/>
            <a:ext cx="4835369"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charset="0"/>
                <a:ea typeface="ＭＳ Ｐゴシック" charset="0"/>
                <a:cs typeface="ＭＳ Ｐゴシック" charset="0"/>
              </a:defRPr>
            </a:lvl1pPr>
            <a:lvl2pPr marL="742950" indent="-285750" eaLnBrk="0" hangingPunct="0">
              <a:defRPr sz="2000">
                <a:solidFill>
                  <a:schemeClr val="tx1"/>
                </a:solidFill>
                <a:latin typeface="Times New Roman" charset="0"/>
                <a:ea typeface="ＭＳ Ｐゴシック" charset="0"/>
              </a:defRPr>
            </a:lvl2pPr>
            <a:lvl3pPr marL="1143000" indent="-228600" eaLnBrk="0" hangingPunct="0">
              <a:defRPr sz="2000">
                <a:solidFill>
                  <a:schemeClr val="tx1"/>
                </a:solidFill>
                <a:latin typeface="Times New Roman" charset="0"/>
                <a:ea typeface="ＭＳ Ｐゴシック" charset="0"/>
              </a:defRPr>
            </a:lvl3pPr>
            <a:lvl4pPr marL="1600200" indent="-228600" eaLnBrk="0" hangingPunct="0">
              <a:defRPr sz="2000">
                <a:solidFill>
                  <a:schemeClr val="tx1"/>
                </a:solidFill>
                <a:latin typeface="Times New Roman" charset="0"/>
                <a:ea typeface="ＭＳ Ｐゴシック" charset="0"/>
              </a:defRPr>
            </a:lvl4pPr>
            <a:lvl5pPr marL="2057400" indent="-228600" eaLnBrk="0" hangingPunct="0">
              <a:defRPr sz="20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0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0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0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000">
                <a:solidFill>
                  <a:schemeClr val="tx1"/>
                </a:solidFill>
                <a:latin typeface="Times New Roman"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1-Yr Evolution of Disease in People </a:t>
            </a:r>
            <a:b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Diagnosed With Migraine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a:t>
            </a:r>
          </a:p>
        </p:txBody>
      </p:sp>
      <p:sp>
        <p:nvSpPr>
          <p:cNvPr id="7" name="TextBox 6">
            <a:extLst>
              <a:ext uri="{FF2B5EF4-FFF2-40B4-BE49-F238E27FC236}">
                <a16:creationId xmlns:a16="http://schemas.microsoft.com/office/drawing/2014/main" id="{E8A3FE47-4414-E3C9-C349-5F0541AF563C}"/>
              </a:ext>
            </a:extLst>
          </p:cNvPr>
          <p:cNvSpPr txBox="1"/>
          <p:nvPr/>
        </p:nvSpPr>
        <p:spPr>
          <a:xfrm>
            <a:off x="420183" y="6186939"/>
            <a:ext cx="6105644"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Bigal et al. Curr Neurol Neurosci Rep. 2011;11:139. Lipton et al. Neurology. 2019;93:e2224.</a:t>
            </a:r>
            <a:r>
              <a:rPr kumimoji="0" lang="en-US" sz="1200" b="0" i="0" u="none" strike="noStrike" kern="1200" cap="none" spc="0" normalizeH="0" baseline="0" noProof="0" dirty="0">
                <a:ln>
                  <a:noFill/>
                </a:ln>
                <a:solidFill>
                  <a:srgbClr val="455560"/>
                </a:solidFill>
                <a:effectLst/>
                <a:uLnTx/>
                <a:uFillTx/>
                <a:latin typeface="-apple-system"/>
                <a:ea typeface="+mn-ea"/>
                <a:cs typeface="Arial" panose="020B0604020202020204" pitchFamily="34" charset="0"/>
              </a:rPr>
              <a:t> </a:t>
            </a: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Torres-Ferrús et al. J Headache Pain. 2020;</a:t>
            </a:r>
            <a:r>
              <a:rPr kumimoji="0" lang="en-US" sz="1200" b="1"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21:</a:t>
            </a: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42.</a:t>
            </a:r>
          </a:p>
        </p:txBody>
      </p:sp>
      <p:graphicFrame>
        <p:nvGraphicFramePr>
          <p:cNvPr id="6" name="Chart 5">
            <a:extLst>
              <a:ext uri="{FF2B5EF4-FFF2-40B4-BE49-F238E27FC236}">
                <a16:creationId xmlns:a16="http://schemas.microsoft.com/office/drawing/2014/main" id="{E6E9BD96-6568-77A1-E63C-484BF9E9D94A}"/>
              </a:ext>
            </a:extLst>
          </p:cNvPr>
          <p:cNvGraphicFramePr/>
          <p:nvPr/>
        </p:nvGraphicFramePr>
        <p:xfrm>
          <a:off x="5810186" y="1237595"/>
          <a:ext cx="6381814" cy="4254543"/>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3">
            <a:extLst>
              <a:ext uri="{FF2B5EF4-FFF2-40B4-BE49-F238E27FC236}">
                <a16:creationId xmlns:a16="http://schemas.microsoft.com/office/drawing/2014/main" id="{C878CCAE-5957-309D-D071-DC40D5384FD7}"/>
              </a:ext>
            </a:extLst>
          </p:cNvPr>
          <p:cNvCxnSpPr>
            <a:cxnSpLocks/>
          </p:cNvCxnSpPr>
          <p:nvPr/>
        </p:nvCxnSpPr>
        <p:spPr bwMode="auto">
          <a:xfrm>
            <a:off x="8311896" y="1787652"/>
            <a:ext cx="0" cy="12573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107A8CA-FBD6-6631-0C62-701B4FFF940E}"/>
              </a:ext>
            </a:extLst>
          </p:cNvPr>
          <p:cNvCxnSpPr>
            <a:cxnSpLocks/>
          </p:cNvCxnSpPr>
          <p:nvPr/>
        </p:nvCxnSpPr>
        <p:spPr bwMode="auto">
          <a:xfrm>
            <a:off x="7918704" y="1815084"/>
            <a:ext cx="91440" cy="16002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D5CD18E-3A3E-4247-8F11-B0F42A744F12}"/>
              </a:ext>
            </a:extLst>
          </p:cNvPr>
          <p:cNvCxnSpPr>
            <a:cxnSpLocks/>
          </p:cNvCxnSpPr>
          <p:nvPr/>
        </p:nvCxnSpPr>
        <p:spPr bwMode="auto">
          <a:xfrm>
            <a:off x="7257935" y="2221992"/>
            <a:ext cx="157849" cy="100584"/>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104FAD5-8A1A-96B7-698F-0A83B7158CA3}"/>
              </a:ext>
            </a:extLst>
          </p:cNvPr>
          <p:cNvCxnSpPr>
            <a:cxnSpLocks/>
          </p:cNvCxnSpPr>
          <p:nvPr/>
        </p:nvCxnSpPr>
        <p:spPr bwMode="auto">
          <a:xfrm>
            <a:off x="9284855" y="4828032"/>
            <a:ext cx="82296" cy="128016"/>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333499237"/>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Modifiable Risk Factor: Medication Overuse</a:t>
            </a:r>
          </a:p>
        </p:txBody>
      </p:sp>
      <p:sp>
        <p:nvSpPr>
          <p:cNvPr id="6" name="Content Placeholder 5"/>
          <p:cNvSpPr>
            <a:spLocks noGrp="1"/>
          </p:cNvSpPr>
          <p:nvPr>
            <p:ph idx="1"/>
          </p:nvPr>
        </p:nvSpPr>
        <p:spPr>
          <a:xfrm>
            <a:off x="604675" y="1513047"/>
            <a:ext cx="10993767" cy="4650686"/>
          </a:xfrm>
        </p:spPr>
        <p:txBody>
          <a:bodyPr/>
          <a:lstStyle/>
          <a:p>
            <a:r>
              <a:rPr lang="en-US" dirty="0"/>
              <a:t>Most common cause of CM symptoms</a:t>
            </a:r>
          </a:p>
          <a:p>
            <a:pPr lvl="1"/>
            <a:r>
              <a:rPr lang="en-US" dirty="0"/>
              <a:t>Worldwide prevalence of CM with medication overuse headache is 1%-2%</a:t>
            </a:r>
          </a:p>
          <a:p>
            <a:r>
              <a:rPr lang="en-US" dirty="0"/>
              <a:t>~50% of patients with CM have medication overuse headache that will revert to EM following drug withdrawal </a:t>
            </a:r>
          </a:p>
          <a:p>
            <a:pPr lvl="1"/>
            <a:r>
              <a:rPr lang="en-US" dirty="0"/>
              <a:t>Can take several months </a:t>
            </a:r>
          </a:p>
          <a:p>
            <a:r>
              <a:rPr lang="en-US" dirty="0"/>
              <a:t>Higher risk: barbiturates, opioids</a:t>
            </a:r>
          </a:p>
          <a:p>
            <a:r>
              <a:rPr lang="en-US" dirty="0"/>
              <a:t>Lower risk: triptans, NSAIDs (in patients with 10-14 headache days/mo)</a:t>
            </a:r>
          </a:p>
        </p:txBody>
      </p:sp>
      <p:sp>
        <p:nvSpPr>
          <p:cNvPr id="4" name="TextBox 3">
            <a:extLst>
              <a:ext uri="{FF2B5EF4-FFF2-40B4-BE49-F238E27FC236}">
                <a16:creationId xmlns:a16="http://schemas.microsoft.com/office/drawing/2014/main" id="{B3EB22D0-69B1-E2F2-78CF-1497D597A7D0}"/>
              </a:ext>
            </a:extLst>
          </p:cNvPr>
          <p:cNvSpPr txBox="1"/>
          <p:nvPr/>
        </p:nvSpPr>
        <p:spPr bwMode="auto">
          <a:xfrm>
            <a:off x="424096" y="6184962"/>
            <a:ext cx="66625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Schwedt et al. J Headache Pain. 2018;19:38.</a:t>
            </a: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 Headache Classification Committee of the International Headache Society. Cephalalgia. 2018;38:1.</a:t>
            </a:r>
            <a:r>
              <a:rPr kumimoji="0" lang="en-US" sz="1200" b="0" i="0" u="none" strike="noStrike" kern="1200" cap="none" spc="0" normalizeH="0" baseline="0" noProof="0" dirty="0">
                <a:ln>
                  <a:noFill/>
                </a:ln>
                <a:solidFill>
                  <a:srgbClr val="455560"/>
                </a:solidFill>
                <a:effectLst/>
                <a:uLnTx/>
                <a:uFillTx/>
                <a:latin typeface="Trebuchet MS" panose="020B060302020202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Vandenbussche et al. J Headache Pain. 2018;19:50. </a:t>
            </a:r>
          </a:p>
        </p:txBody>
      </p:sp>
    </p:spTree>
    <p:extLst>
      <p:ext uri="{BB962C8B-B14F-4D97-AF65-F5344CB8AC3E}">
        <p14:creationId xmlns:p14="http://schemas.microsoft.com/office/powerpoint/2010/main" val="175297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B0F80A-0120-554A-AF3A-ED32DDF09140}"/>
              </a:ext>
            </a:extLst>
          </p:cNvPr>
          <p:cNvSpPr>
            <a:spLocks noGrp="1"/>
          </p:cNvSpPr>
          <p:nvPr>
            <p:ph type="title"/>
          </p:nvPr>
        </p:nvSpPr>
        <p:spPr/>
        <p:txBody>
          <a:bodyPr/>
          <a:lstStyle/>
          <a:p>
            <a:r>
              <a:rPr lang="en-US" dirty="0"/>
              <a:t>Chronic Migraine: A Fluid State </a:t>
            </a:r>
          </a:p>
        </p:txBody>
      </p:sp>
      <p:sp>
        <p:nvSpPr>
          <p:cNvPr id="7" name="Content Placeholder 6">
            <a:extLst>
              <a:ext uri="{FF2B5EF4-FFF2-40B4-BE49-F238E27FC236}">
                <a16:creationId xmlns:a16="http://schemas.microsoft.com/office/drawing/2014/main" id="{0B7FE504-AC34-0F46-AB26-A3E916C644FB}"/>
              </a:ext>
            </a:extLst>
          </p:cNvPr>
          <p:cNvSpPr>
            <a:spLocks noGrp="1"/>
          </p:cNvSpPr>
          <p:nvPr>
            <p:ph idx="1"/>
          </p:nvPr>
        </p:nvSpPr>
        <p:spPr>
          <a:xfrm>
            <a:off x="604677" y="1513047"/>
            <a:ext cx="7551772" cy="4650686"/>
          </a:xfrm>
        </p:spPr>
        <p:txBody>
          <a:bodyPr/>
          <a:lstStyle/>
          <a:p>
            <a:r>
              <a:rPr lang="en-US" sz="2600" dirty="0"/>
              <a:t>AMPP study: 383 people with CM at baseline</a:t>
            </a:r>
          </a:p>
          <a:p>
            <a:pPr lvl="1"/>
            <a:r>
              <a:rPr lang="en-US" sz="2400" dirty="0"/>
              <a:t>33.9% had </a:t>
            </a:r>
            <a:r>
              <a:rPr lang="en-US" sz="2400" b="1" dirty="0"/>
              <a:t>persistent</a:t>
            </a:r>
            <a:r>
              <a:rPr lang="en-US" sz="2400" dirty="0"/>
              <a:t> CM at 2-yr follow-up</a:t>
            </a:r>
          </a:p>
          <a:p>
            <a:pPr lvl="1"/>
            <a:r>
              <a:rPr lang="en-US" sz="2400" dirty="0"/>
              <a:t>26.1% </a:t>
            </a:r>
            <a:r>
              <a:rPr lang="en-US" sz="2400" b="1" dirty="0"/>
              <a:t>reverted</a:t>
            </a:r>
            <a:r>
              <a:rPr lang="en-US" sz="2400" dirty="0"/>
              <a:t> to EM at 2-yr follow-up</a:t>
            </a:r>
          </a:p>
          <a:p>
            <a:pPr lvl="1"/>
            <a:r>
              <a:rPr lang="en-US" sz="2400" dirty="0"/>
              <a:t>40% </a:t>
            </a:r>
            <a:r>
              <a:rPr lang="en-US" sz="2400" b="1" dirty="0"/>
              <a:t>fluctuated</a:t>
            </a:r>
            <a:r>
              <a:rPr lang="en-US" sz="2400" dirty="0"/>
              <a:t> between EM and CM over study period</a:t>
            </a:r>
          </a:p>
          <a:p>
            <a:r>
              <a:rPr lang="en-US" sz="2600" dirty="0"/>
              <a:t>CaMEO study: 769 people with CM at baseline</a:t>
            </a:r>
          </a:p>
          <a:p>
            <a:pPr lvl="1"/>
            <a:r>
              <a:rPr lang="en-US" sz="2400" dirty="0"/>
              <a:t>50.1% had </a:t>
            </a:r>
            <a:r>
              <a:rPr lang="en-US" sz="2400" b="1" dirty="0"/>
              <a:t>persistent</a:t>
            </a:r>
            <a:r>
              <a:rPr lang="en-US" sz="2400" dirty="0"/>
              <a:t> CM at 3-mo follow-up</a:t>
            </a:r>
          </a:p>
          <a:p>
            <a:pPr lvl="1"/>
            <a:r>
              <a:rPr lang="en-US" sz="2400" dirty="0"/>
              <a:t>49.9% </a:t>
            </a:r>
            <a:r>
              <a:rPr lang="en-US" sz="2400" b="1" dirty="0"/>
              <a:t>reverted</a:t>
            </a:r>
            <a:r>
              <a:rPr lang="en-US" sz="2400" dirty="0"/>
              <a:t> to EM at 3-mo follow-up</a:t>
            </a:r>
          </a:p>
          <a:p>
            <a:pPr lvl="1"/>
            <a:r>
              <a:rPr lang="en-US" sz="2400" dirty="0"/>
              <a:t>31% </a:t>
            </a:r>
            <a:r>
              <a:rPr lang="en-US" sz="2400" b="1" dirty="0"/>
              <a:t>fluctuated</a:t>
            </a:r>
            <a:r>
              <a:rPr lang="en-US" sz="2400" dirty="0"/>
              <a:t> between EM and CM over 15-mo period</a:t>
            </a:r>
          </a:p>
        </p:txBody>
      </p:sp>
      <p:sp>
        <p:nvSpPr>
          <p:cNvPr id="4" name="Slide Number Placeholder 3">
            <a:extLst>
              <a:ext uri="{FF2B5EF4-FFF2-40B4-BE49-F238E27FC236}">
                <a16:creationId xmlns:a16="http://schemas.microsoft.com/office/drawing/2014/main" id="{8C9A7327-F9C1-5C4F-842B-B1249DB45FC6}"/>
              </a:ext>
            </a:extLst>
          </p:cNvPr>
          <p:cNvSpPr>
            <a:spLocks noGrp="1"/>
          </p:cNvSpPr>
          <p:nvPr>
            <p:ph type="sldNum" sz="quarter" idx="4294967295"/>
          </p:nvPr>
        </p:nvSpPr>
        <p:spPr>
          <a:xfrm>
            <a:off x="9448800" y="6356350"/>
            <a:ext cx="2743200" cy="3651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C6B1FF6-39B9-40F5-8B67-33C6354A3D4F}"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19</a:t>
            </a:fld>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Footer Placeholder 3">
            <a:extLst>
              <a:ext uri="{FF2B5EF4-FFF2-40B4-BE49-F238E27FC236}">
                <a16:creationId xmlns:a16="http://schemas.microsoft.com/office/drawing/2014/main" id="{F0FA594D-454A-6C43-B227-C476E1B42711}"/>
              </a:ext>
            </a:extLst>
          </p:cNvPr>
          <p:cNvSpPr txBox="1">
            <a:spLocks/>
          </p:cNvSpPr>
          <p:nvPr/>
        </p:nvSpPr>
        <p:spPr>
          <a:xfrm>
            <a:off x="432164" y="6310630"/>
            <a:ext cx="8515073" cy="399746"/>
          </a:xfrm>
          <a:prstGeom prst="rect">
            <a:avLst/>
          </a:prstGeom>
        </p:spPr>
        <p:txBody>
          <a:bodyPr vert="horz" lIns="91440" tIns="45720" rIns="91440" bIns="45720" rtlCol="0" anchor="ctr"/>
          <a:lstStyle>
            <a:defPPr>
              <a:defRPr lang="en-US"/>
            </a:defPPr>
            <a:lvl1pPr marL="0" algn="l" defTabSz="914400" rtl="0" eaLnBrk="1" latinLnBrk="0" hangingPunct="1">
              <a:defRPr sz="1200" b="1" kern="1200">
                <a:solidFill>
                  <a:srgbClr val="8A1A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Manack et al. Neurology 2011;76:711. Scher et al. </a:t>
            </a:r>
            <a:r>
              <a:rPr kumimoji="0" lang="en-US" sz="1200" b="0" i="0" u="none" strike="noStrike" kern="1200" cap="none" spc="0" normalizeH="0" baseline="0" noProof="0" dirty="0">
                <a:ln>
                  <a:noFill/>
                </a:ln>
                <a:solidFill>
                  <a:srgbClr val="455560"/>
                </a:solidFill>
                <a:effectLst/>
                <a:uLnTx/>
                <a:uFillTx/>
                <a:latin typeface="Archivo Narrow"/>
                <a:ea typeface="+mn-ea"/>
                <a:cs typeface="+mn-cs"/>
              </a:rPr>
              <a:t>Neurology. 2017;89:461. Serrano et al. J Headache Pain. 2017;18:101.</a:t>
            </a:r>
            <a:endParaRPr kumimoji="0" lang="en-US" sz="1200" b="0" i="0" u="none" strike="noStrike" kern="1200" cap="none" spc="0" normalizeH="0" baseline="0" noProof="0" dirty="0">
              <a:ln>
                <a:noFill/>
              </a:ln>
              <a:solidFill>
                <a:srgbClr val="455560"/>
              </a:solidFill>
              <a:effectLst/>
              <a:uLnTx/>
              <a:uFillTx/>
              <a:latin typeface="Calibri"/>
              <a:ea typeface="+mn-ea"/>
              <a:cs typeface="+mn-cs"/>
            </a:endParaRPr>
          </a:p>
        </p:txBody>
      </p:sp>
      <p:sp>
        <p:nvSpPr>
          <p:cNvPr id="5" name="TextBox 4">
            <a:extLst>
              <a:ext uri="{FF2B5EF4-FFF2-40B4-BE49-F238E27FC236}">
                <a16:creationId xmlns:a16="http://schemas.microsoft.com/office/drawing/2014/main" id="{9756FEBE-4866-6BBE-3252-3F0967808C32}"/>
              </a:ext>
            </a:extLst>
          </p:cNvPr>
          <p:cNvSpPr txBox="1"/>
          <p:nvPr/>
        </p:nvSpPr>
        <p:spPr bwMode="auto">
          <a:xfrm>
            <a:off x="7799173" y="1600200"/>
            <a:ext cx="3707027" cy="3000821"/>
          </a:xfrm>
          <a:prstGeom prst="rect">
            <a:avLst/>
          </a:prstGeom>
          <a:solidFill>
            <a:schemeClr val="accent3">
              <a:lumMod val="20000"/>
              <a:lumOff val="8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Potential factors for reversion to EM</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Adherence to migraine prophylaxis</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Lower baseline headache frequency</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Absence of cutaneous allodynia</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Physical exercise</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Cessation of overused migraine abortive agents</a:t>
            </a:r>
          </a:p>
        </p:txBody>
      </p:sp>
    </p:spTree>
    <p:extLst>
      <p:ext uri="{BB962C8B-B14F-4D97-AF65-F5344CB8AC3E}">
        <p14:creationId xmlns:p14="http://schemas.microsoft.com/office/powerpoint/2010/main" val="2558859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963FFB0F-E576-CB45-BDB4-8ADCBED26F10}"/>
              </a:ext>
            </a:extLst>
          </p:cNvPr>
          <p:cNvGraphicFramePr>
            <a:graphicFrameLocks noGrp="1"/>
          </p:cNvGraphicFramePr>
          <p:nvPr>
            <p:ph idx="1"/>
          </p:nvPr>
        </p:nvGraphicFramePr>
        <p:xfrm>
          <a:off x="1763738" y="1600200"/>
          <a:ext cx="7489498"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9B524830-3BA6-3E7F-865D-86D0443A7269}"/>
              </a:ext>
            </a:extLst>
          </p:cNvPr>
          <p:cNvSpPr/>
          <p:nvPr/>
        </p:nvSpPr>
        <p:spPr bwMode="auto">
          <a:xfrm>
            <a:off x="9125218" y="1508760"/>
            <a:ext cx="1303044" cy="4761104"/>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Title 16">
            <a:extLst>
              <a:ext uri="{FF2B5EF4-FFF2-40B4-BE49-F238E27FC236}">
                <a16:creationId xmlns:a16="http://schemas.microsoft.com/office/drawing/2014/main" id="{DC9F995D-63EF-7047-A6F0-EE122EAA7A97}"/>
              </a:ext>
            </a:extLst>
          </p:cNvPr>
          <p:cNvSpPr>
            <a:spLocks noGrp="1"/>
          </p:cNvSpPr>
          <p:nvPr>
            <p:ph type="title"/>
          </p:nvPr>
        </p:nvSpPr>
        <p:spPr/>
        <p:txBody>
          <a:bodyPr>
            <a:normAutofit/>
          </a:bodyPr>
          <a:lstStyle/>
          <a:p>
            <a:r>
              <a:rPr lang="en-US" sz="4000" b="1" dirty="0"/>
              <a:t>Migraine Barriers to Care: CaMEO Study</a:t>
            </a:r>
          </a:p>
        </p:txBody>
      </p:sp>
      <p:grpSp>
        <p:nvGrpSpPr>
          <p:cNvPr id="8" name="Group 7">
            <a:extLst>
              <a:ext uri="{FF2B5EF4-FFF2-40B4-BE49-F238E27FC236}">
                <a16:creationId xmlns:a16="http://schemas.microsoft.com/office/drawing/2014/main" id="{0864CCA0-7EC6-B64C-BDB0-345D58F75FB3}"/>
              </a:ext>
            </a:extLst>
          </p:cNvPr>
          <p:cNvGrpSpPr/>
          <p:nvPr/>
        </p:nvGrpSpPr>
        <p:grpSpPr>
          <a:xfrm>
            <a:off x="9125218" y="1581911"/>
            <a:ext cx="1223517" cy="1716795"/>
            <a:chOff x="-1" y="25352"/>
            <a:chExt cx="1032526" cy="1436772"/>
          </a:xfrm>
          <a:solidFill>
            <a:schemeClr val="accent2"/>
          </a:solidFill>
        </p:grpSpPr>
        <p:sp>
          <p:nvSpPr>
            <p:cNvPr id="9" name="Chevron 8">
              <a:extLst>
                <a:ext uri="{FF2B5EF4-FFF2-40B4-BE49-F238E27FC236}">
                  <a16:creationId xmlns:a16="http://schemas.microsoft.com/office/drawing/2014/main" id="{E94BA13D-078E-5D4D-9DDC-C703A54CDFFD}"/>
                </a:ext>
              </a:extLst>
            </p:cNvPr>
            <p:cNvSpPr/>
            <p:nvPr/>
          </p:nvSpPr>
          <p:spPr>
            <a:xfrm rot="5400000">
              <a:off x="-202125" y="227476"/>
              <a:ext cx="1436772" cy="1032524"/>
            </a:xfrm>
            <a:prstGeom prst="chevron">
              <a:avLst/>
            </a:prstGeom>
            <a:grp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Chevron 4">
              <a:extLst>
                <a:ext uri="{FF2B5EF4-FFF2-40B4-BE49-F238E27FC236}">
                  <a16:creationId xmlns:a16="http://schemas.microsoft.com/office/drawing/2014/main" id="{FADEE058-BE83-6B44-A890-A89577BDFC46}"/>
                </a:ext>
              </a:extLst>
            </p:cNvPr>
            <p:cNvSpPr txBox="1"/>
            <p:nvPr/>
          </p:nvSpPr>
          <p:spPr>
            <a:xfrm>
              <a:off x="1" y="518656"/>
              <a:ext cx="1032524" cy="442511"/>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8415" tIns="18415" rIns="18415" bIns="18415" numCol="1" spcCol="1270" anchor="ctr" anchorCtr="0">
              <a:noAutofit/>
            </a:bodyPr>
            <a:lstStyle/>
            <a:p>
              <a:pPr marL="0" marR="0" lvl="0" indent="0" algn="ctr" defTabSz="1289050" rtl="0" eaLnBrk="0" fontAlgn="base" latinLnBrk="0" hangingPunct="0">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mn-cs"/>
                </a:rPr>
                <a:t>40.8%</a:t>
              </a:r>
            </a:p>
          </p:txBody>
        </p:sp>
      </p:grpSp>
      <p:grpSp>
        <p:nvGrpSpPr>
          <p:cNvPr id="11" name="Group 10">
            <a:extLst>
              <a:ext uri="{FF2B5EF4-FFF2-40B4-BE49-F238E27FC236}">
                <a16:creationId xmlns:a16="http://schemas.microsoft.com/office/drawing/2014/main" id="{C25938F8-F03E-D445-8C7F-22B7B3D00AA3}"/>
              </a:ext>
            </a:extLst>
          </p:cNvPr>
          <p:cNvGrpSpPr/>
          <p:nvPr/>
        </p:nvGrpSpPr>
        <p:grpSpPr>
          <a:xfrm>
            <a:off x="9125220" y="3079178"/>
            <a:ext cx="1223513" cy="1716795"/>
            <a:chOff x="1" y="2394"/>
            <a:chExt cx="1032524" cy="1475035"/>
          </a:xfrm>
        </p:grpSpPr>
        <p:sp>
          <p:nvSpPr>
            <p:cNvPr id="12" name="Chevron 11">
              <a:extLst>
                <a:ext uri="{FF2B5EF4-FFF2-40B4-BE49-F238E27FC236}">
                  <a16:creationId xmlns:a16="http://schemas.microsoft.com/office/drawing/2014/main" id="{08D200AE-6697-2C4B-865A-C2C5E27F403A}"/>
                </a:ext>
              </a:extLst>
            </p:cNvPr>
            <p:cNvSpPr/>
            <p:nvPr/>
          </p:nvSpPr>
          <p:spPr>
            <a:xfrm rot="5400000">
              <a:off x="-221255" y="223650"/>
              <a:ext cx="1475035" cy="1032524"/>
            </a:xfrm>
            <a:prstGeom prst="chevron">
              <a:avLst/>
            </a:prstGeom>
            <a:solidFill>
              <a:srgbClr val="70ABC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Chevron 4">
              <a:extLst>
                <a:ext uri="{FF2B5EF4-FFF2-40B4-BE49-F238E27FC236}">
                  <a16:creationId xmlns:a16="http://schemas.microsoft.com/office/drawing/2014/main" id="{FDB8D7C7-B53C-6548-9D3F-C8D68DE5BA25}"/>
                </a:ext>
              </a:extLst>
            </p:cNvPr>
            <p:cNvSpPr txBox="1"/>
            <p:nvPr/>
          </p:nvSpPr>
          <p:spPr>
            <a:xfrm>
              <a:off x="1" y="518656"/>
              <a:ext cx="1032524" cy="442511"/>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8415" tIns="18415" rIns="18415" bIns="18415" numCol="1" spcCol="1270" anchor="ctr" anchorCtr="0">
              <a:noAutofit/>
            </a:bodyPr>
            <a:lstStyle/>
            <a:p>
              <a:pPr marL="0" marR="0" lvl="0" indent="0" algn="ctr" defTabSz="1289050" rtl="0" eaLnBrk="0" fontAlgn="base" latinLnBrk="0" hangingPunct="0">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mn-cs"/>
                </a:rPr>
                <a:t>13.4%</a:t>
              </a:r>
            </a:p>
          </p:txBody>
        </p:sp>
      </p:grpSp>
      <p:grpSp>
        <p:nvGrpSpPr>
          <p:cNvPr id="14" name="Group 13">
            <a:extLst>
              <a:ext uri="{FF2B5EF4-FFF2-40B4-BE49-F238E27FC236}">
                <a16:creationId xmlns:a16="http://schemas.microsoft.com/office/drawing/2014/main" id="{C376ED60-CA87-1E4C-83C6-F233143C15A9}"/>
              </a:ext>
            </a:extLst>
          </p:cNvPr>
          <p:cNvGrpSpPr/>
          <p:nvPr/>
        </p:nvGrpSpPr>
        <p:grpSpPr>
          <a:xfrm>
            <a:off x="9125222" y="4553428"/>
            <a:ext cx="1223516" cy="1716435"/>
            <a:chOff x="1" y="-5702"/>
            <a:chExt cx="1032524" cy="1475035"/>
          </a:xfrm>
        </p:grpSpPr>
        <p:sp>
          <p:nvSpPr>
            <p:cNvPr id="15" name="Chevron 14">
              <a:extLst>
                <a:ext uri="{FF2B5EF4-FFF2-40B4-BE49-F238E27FC236}">
                  <a16:creationId xmlns:a16="http://schemas.microsoft.com/office/drawing/2014/main" id="{32583361-B27D-CF4C-BB73-5ADFD1C1FBE1}"/>
                </a:ext>
              </a:extLst>
            </p:cNvPr>
            <p:cNvSpPr/>
            <p:nvPr/>
          </p:nvSpPr>
          <p:spPr>
            <a:xfrm rot="5400000">
              <a:off x="-221255" y="215554"/>
              <a:ext cx="1475035" cy="1032524"/>
            </a:xfrm>
            <a:prstGeom prst="chevron">
              <a:avLst/>
            </a:prstGeom>
            <a:solidFill>
              <a:schemeClr val="accent2">
                <a:lumMod val="60000"/>
                <a:lumOff val="40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6" name="Chevron 4">
              <a:extLst>
                <a:ext uri="{FF2B5EF4-FFF2-40B4-BE49-F238E27FC236}">
                  <a16:creationId xmlns:a16="http://schemas.microsoft.com/office/drawing/2014/main" id="{BEE953EF-55F1-BA42-A0EA-CA677FC46F76}"/>
                </a:ext>
              </a:extLst>
            </p:cNvPr>
            <p:cNvSpPr txBox="1"/>
            <p:nvPr/>
          </p:nvSpPr>
          <p:spPr>
            <a:xfrm>
              <a:off x="1" y="518656"/>
              <a:ext cx="1032524" cy="442511"/>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8415" tIns="18415" rIns="18415" bIns="18415" numCol="1" spcCol="1270" anchor="ctr" anchorCtr="0">
              <a:noAutofit/>
            </a:bodyPr>
            <a:lstStyle/>
            <a:p>
              <a:pPr marL="0" marR="0" lvl="0" indent="0" algn="ctr" defTabSz="1289050" rtl="0" eaLnBrk="0" fontAlgn="base" latinLnBrk="0" hangingPunct="0">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mn-cs"/>
                </a:rPr>
                <a:t>7.3%</a:t>
              </a:r>
            </a:p>
          </p:txBody>
        </p:sp>
      </p:grpSp>
      <p:sp>
        <p:nvSpPr>
          <p:cNvPr id="3" name="TextBox 2">
            <a:extLst>
              <a:ext uri="{FF2B5EF4-FFF2-40B4-BE49-F238E27FC236}">
                <a16:creationId xmlns:a16="http://schemas.microsoft.com/office/drawing/2014/main" id="{A9EEA217-386A-6E3E-C081-DA9D15CCA8C8}"/>
              </a:ext>
            </a:extLst>
          </p:cNvPr>
          <p:cNvSpPr txBox="1"/>
          <p:nvPr/>
        </p:nvSpPr>
        <p:spPr bwMode="auto">
          <a:xfrm>
            <a:off x="622516" y="2179437"/>
            <a:ext cx="115746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EM</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7930 </a:t>
            </a:r>
          </a:p>
        </p:txBody>
      </p:sp>
      <p:sp>
        <p:nvSpPr>
          <p:cNvPr id="19" name="TextBox 18">
            <a:extLst>
              <a:ext uri="{FF2B5EF4-FFF2-40B4-BE49-F238E27FC236}">
                <a16:creationId xmlns:a16="http://schemas.microsoft.com/office/drawing/2014/main" id="{F2D8EC8F-B5DB-617D-C7C3-BB10A12066E3}"/>
              </a:ext>
            </a:extLst>
          </p:cNvPr>
          <p:cNvSpPr txBox="1"/>
          <p:nvPr/>
        </p:nvSpPr>
        <p:spPr bwMode="auto">
          <a:xfrm>
            <a:off x="10348732" y="2179437"/>
            <a:ext cx="115746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CM</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1254 </a:t>
            </a:r>
          </a:p>
        </p:txBody>
      </p:sp>
      <p:sp>
        <p:nvSpPr>
          <p:cNvPr id="5" name="TextBox 4">
            <a:extLst>
              <a:ext uri="{FF2B5EF4-FFF2-40B4-BE49-F238E27FC236}">
                <a16:creationId xmlns:a16="http://schemas.microsoft.com/office/drawing/2014/main" id="{D123E891-F5BC-16C5-3483-4BFA9FC2C1BD}"/>
              </a:ext>
            </a:extLst>
          </p:cNvPr>
          <p:cNvSpPr txBox="1"/>
          <p:nvPr/>
        </p:nvSpPr>
        <p:spPr bwMode="auto">
          <a:xfrm>
            <a:off x="335666" y="6427464"/>
            <a:ext cx="55751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Buse et al. Headache. 2021;61:628.</a:t>
            </a:r>
          </a:p>
        </p:txBody>
      </p:sp>
    </p:spTree>
    <p:extLst>
      <p:ext uri="{BB962C8B-B14F-4D97-AF65-F5344CB8AC3E}">
        <p14:creationId xmlns:p14="http://schemas.microsoft.com/office/powerpoint/2010/main" val="2083418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23BBA9-4DAA-C94E-97AA-292DE38E5898}"/>
              </a:ext>
            </a:extLst>
          </p:cNvPr>
          <p:cNvSpPr>
            <a:spLocks noGrp="1"/>
          </p:cNvSpPr>
          <p:nvPr>
            <p:ph type="title"/>
          </p:nvPr>
        </p:nvSpPr>
        <p:spPr/>
        <p:txBody>
          <a:bodyPr/>
          <a:lstStyle/>
          <a:p>
            <a:r>
              <a:rPr lang="en-US" dirty="0"/>
              <a:t>Migraine Treatments </a:t>
            </a:r>
          </a:p>
        </p:txBody>
      </p:sp>
      <p:sp>
        <p:nvSpPr>
          <p:cNvPr id="2" name="Footer Placeholder 1">
            <a:extLst>
              <a:ext uri="{FF2B5EF4-FFF2-40B4-BE49-F238E27FC236}">
                <a16:creationId xmlns:a16="http://schemas.microsoft.com/office/drawing/2014/main" id="{39B6542A-2B25-B242-91B5-5713B3A93CF8}"/>
              </a:ext>
            </a:extLst>
          </p:cNvPr>
          <p:cNvSpPr>
            <a:spLocks noGrp="1"/>
          </p:cNvSpPr>
          <p:nvPr>
            <p:ph type="ftr" sz="quarter" idx="4294967295"/>
          </p:nvPr>
        </p:nvSpPr>
        <p:spPr>
          <a:xfrm>
            <a:off x="438912" y="6368760"/>
            <a:ext cx="4114800" cy="214313"/>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migrainetrust.org/live-with-migraine/healthcare/treatments/</a:t>
            </a:r>
          </a:p>
        </p:txBody>
      </p:sp>
      <p:sp>
        <p:nvSpPr>
          <p:cNvPr id="4" name="Slide Number Placeholder 3">
            <a:extLst>
              <a:ext uri="{FF2B5EF4-FFF2-40B4-BE49-F238E27FC236}">
                <a16:creationId xmlns:a16="http://schemas.microsoft.com/office/drawing/2014/main" id="{9D4B1E61-A6E7-2E47-820F-EC1B7F3B4F19}"/>
              </a:ext>
            </a:extLst>
          </p:cNvPr>
          <p:cNvSpPr>
            <a:spLocks noGrp="1"/>
          </p:cNvSpPr>
          <p:nvPr>
            <p:ph type="sldNum" sz="quarter" idx="4294967295"/>
          </p:nvPr>
        </p:nvSpPr>
        <p:spPr>
          <a:xfrm>
            <a:off x="9448800" y="6356350"/>
            <a:ext cx="2743200" cy="3651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86CECF6-975E-1748-88C6-0E64DC7A3660}"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21</a:t>
            </a:fld>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6" name="Diagram 5">
            <a:extLst>
              <a:ext uri="{FF2B5EF4-FFF2-40B4-BE49-F238E27FC236}">
                <a16:creationId xmlns:a16="http://schemas.microsoft.com/office/drawing/2014/main" id="{90319FE3-C229-FD48-B712-64BDBBCA6AFF}"/>
              </a:ext>
            </a:extLst>
          </p:cNvPr>
          <p:cNvGraphicFramePr/>
          <p:nvPr/>
        </p:nvGraphicFramePr>
        <p:xfrm>
          <a:off x="1749367" y="1240191"/>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5304DA4A-7A95-8A27-0602-57F51C92E6BB}"/>
              </a:ext>
            </a:extLst>
          </p:cNvPr>
          <p:cNvSpPr txBox="1"/>
          <p:nvPr/>
        </p:nvSpPr>
        <p:spPr bwMode="auto">
          <a:xfrm>
            <a:off x="4628978" y="2361206"/>
            <a:ext cx="25348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Pharmacologic</a:t>
            </a:r>
          </a:p>
        </p:txBody>
      </p:sp>
      <p:sp>
        <p:nvSpPr>
          <p:cNvPr id="9" name="TextBox 8">
            <a:extLst>
              <a:ext uri="{FF2B5EF4-FFF2-40B4-BE49-F238E27FC236}">
                <a16:creationId xmlns:a16="http://schemas.microsoft.com/office/drawing/2014/main" id="{C223CD8C-2333-D9DC-0C56-BAFCA47A40C1}"/>
              </a:ext>
            </a:extLst>
          </p:cNvPr>
          <p:cNvSpPr txBox="1"/>
          <p:nvPr/>
        </p:nvSpPr>
        <p:spPr bwMode="auto">
          <a:xfrm>
            <a:off x="4363656" y="4950633"/>
            <a:ext cx="3065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Calibri"/>
                <a:ea typeface="+mn-ea"/>
                <a:cs typeface="Arial" panose="020B0604020202020204" pitchFamily="34" charset="0"/>
              </a:rPr>
              <a:t>Nonpharmacologic</a:t>
            </a:r>
          </a:p>
        </p:txBody>
      </p:sp>
    </p:spTree>
    <p:extLst>
      <p:ext uri="{BB962C8B-B14F-4D97-AF65-F5344CB8AC3E}">
        <p14:creationId xmlns:p14="http://schemas.microsoft.com/office/powerpoint/2010/main" val="4267778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9089B-95A7-6A4C-984E-EB1848AE1CF1}"/>
              </a:ext>
            </a:extLst>
          </p:cNvPr>
          <p:cNvSpPr>
            <a:spLocks noGrp="1"/>
          </p:cNvSpPr>
          <p:nvPr>
            <p:ph type="title"/>
          </p:nvPr>
        </p:nvSpPr>
        <p:spPr/>
        <p:txBody>
          <a:bodyPr/>
          <a:lstStyle/>
          <a:p>
            <a:r>
              <a:rPr lang="en-US" dirty="0"/>
              <a:t>Principles of Acute Migraine Treatment</a:t>
            </a:r>
          </a:p>
        </p:txBody>
      </p:sp>
      <p:sp>
        <p:nvSpPr>
          <p:cNvPr id="3" name="Content Placeholder 2">
            <a:extLst>
              <a:ext uri="{FF2B5EF4-FFF2-40B4-BE49-F238E27FC236}">
                <a16:creationId xmlns:a16="http://schemas.microsoft.com/office/drawing/2014/main" id="{8DAF3020-1F76-404B-8CD9-EDB96813BB34}"/>
              </a:ext>
            </a:extLst>
          </p:cNvPr>
          <p:cNvSpPr>
            <a:spLocks noGrp="1"/>
          </p:cNvSpPr>
          <p:nvPr>
            <p:ph sz="half" idx="1"/>
          </p:nvPr>
        </p:nvSpPr>
        <p:spPr>
          <a:xfrm>
            <a:off x="601820" y="2106592"/>
            <a:ext cx="5494180" cy="4082876"/>
          </a:xfrm>
          <a:ln>
            <a:noFill/>
          </a:ln>
        </p:spPr>
        <p:style>
          <a:lnRef idx="2">
            <a:schemeClr val="dk1"/>
          </a:lnRef>
          <a:fillRef idx="1">
            <a:schemeClr val="lt1"/>
          </a:fillRef>
          <a:effectRef idx="0">
            <a:schemeClr val="dk1"/>
          </a:effectRef>
          <a:fontRef idx="minor">
            <a:schemeClr val="dk1"/>
          </a:fontRef>
        </p:style>
        <p:txBody>
          <a:bodyPr>
            <a:noAutofit/>
          </a:bodyPr>
          <a:lstStyle/>
          <a:p>
            <a:r>
              <a:rPr lang="en-US" sz="2000" dirty="0">
                <a:solidFill>
                  <a:schemeClr val="bg1"/>
                </a:solidFill>
              </a:rPr>
              <a:t>Goal of treatment response </a:t>
            </a:r>
          </a:p>
          <a:p>
            <a:pPr marL="685800" lvl="1">
              <a:spcBef>
                <a:spcPts val="600"/>
              </a:spcBef>
              <a:buFont typeface="Calibri" panose="020F0502020204030204" pitchFamily="34" charset="0"/>
              <a:buChar char="‒"/>
            </a:pPr>
            <a:r>
              <a:rPr lang="en-US" sz="1800" b="0" dirty="0">
                <a:solidFill>
                  <a:schemeClr val="bg1"/>
                </a:solidFill>
              </a:rPr>
              <a:t>Quick return to normal state and functionality </a:t>
            </a:r>
            <a:br>
              <a:rPr lang="en-US" sz="1800" b="0" dirty="0">
                <a:solidFill>
                  <a:schemeClr val="bg1"/>
                </a:solidFill>
              </a:rPr>
            </a:br>
            <a:r>
              <a:rPr lang="en-US" sz="1800" b="0" dirty="0">
                <a:solidFill>
                  <a:schemeClr val="bg1"/>
                </a:solidFill>
              </a:rPr>
              <a:t>(~ within 2 hr) </a:t>
            </a:r>
          </a:p>
          <a:p>
            <a:pPr marL="685800" lvl="1">
              <a:spcBef>
                <a:spcPts val="600"/>
              </a:spcBef>
              <a:buFont typeface="Calibri" panose="020F0502020204030204" pitchFamily="34" charset="0"/>
              <a:buChar char="‒"/>
            </a:pPr>
            <a:r>
              <a:rPr lang="en-US" sz="1800" dirty="0">
                <a:solidFill>
                  <a:schemeClr val="bg1"/>
                </a:solidFill>
              </a:rPr>
              <a:t>S</a:t>
            </a:r>
            <a:r>
              <a:rPr lang="en-US" sz="1800" b="0" dirty="0">
                <a:solidFill>
                  <a:schemeClr val="bg1"/>
                </a:solidFill>
              </a:rPr>
              <a:t>ustained pain freedom without recurrence (“one and done”)</a:t>
            </a:r>
          </a:p>
          <a:p>
            <a:pPr marL="685800" lvl="1">
              <a:spcBef>
                <a:spcPts val="600"/>
              </a:spcBef>
              <a:buFont typeface="Calibri" panose="020F0502020204030204" pitchFamily="34" charset="0"/>
              <a:buChar char="‒"/>
            </a:pPr>
            <a:r>
              <a:rPr lang="en-US" sz="1800" dirty="0">
                <a:solidFill>
                  <a:schemeClr val="bg1"/>
                </a:solidFill>
              </a:rPr>
              <a:t>Optimal self-care, reduce need for medical resources</a:t>
            </a:r>
          </a:p>
          <a:p>
            <a:r>
              <a:rPr lang="en-US" sz="2000" dirty="0">
                <a:solidFill>
                  <a:schemeClr val="bg1"/>
                </a:solidFill>
              </a:rPr>
              <a:t>Avoid medication overuse</a:t>
            </a:r>
          </a:p>
          <a:p>
            <a:pPr lvl="1">
              <a:spcBef>
                <a:spcPts val="600"/>
              </a:spcBef>
              <a:buFont typeface="Calibri" panose="020F0502020204030204" pitchFamily="34" charset="0"/>
              <a:buChar char="‒"/>
            </a:pPr>
            <a:r>
              <a:rPr lang="en-US" sz="1800" dirty="0">
                <a:solidFill>
                  <a:schemeClr val="bg1"/>
                </a:solidFill>
              </a:rPr>
              <a:t>Associated with transformation from EM to CM</a:t>
            </a:r>
          </a:p>
          <a:p>
            <a:pPr lvl="1">
              <a:spcBef>
                <a:spcPts val="600"/>
              </a:spcBef>
              <a:buFont typeface="Calibri" panose="020F0502020204030204" pitchFamily="34" charset="0"/>
              <a:buChar char="‒"/>
            </a:pPr>
            <a:r>
              <a:rPr lang="en-US" sz="1800" dirty="0">
                <a:solidFill>
                  <a:schemeClr val="bg1"/>
                </a:solidFill>
              </a:rPr>
              <a:t>Limit acute medication use to 2 headache days/wk (avg) or 10 days/mo</a:t>
            </a:r>
            <a:endParaRPr lang="en-US" sz="1800" dirty="0"/>
          </a:p>
        </p:txBody>
      </p:sp>
      <p:sp>
        <p:nvSpPr>
          <p:cNvPr id="4" name="Content Placeholder 3">
            <a:extLst>
              <a:ext uri="{FF2B5EF4-FFF2-40B4-BE49-F238E27FC236}">
                <a16:creationId xmlns:a16="http://schemas.microsoft.com/office/drawing/2014/main" id="{CB956FC7-9C86-5F4A-BF73-01BDCCDC035C}"/>
              </a:ext>
            </a:extLst>
          </p:cNvPr>
          <p:cNvSpPr>
            <a:spLocks noGrp="1"/>
          </p:cNvSpPr>
          <p:nvPr>
            <p:ph sz="half" idx="2"/>
          </p:nvPr>
        </p:nvSpPr>
        <p:spPr>
          <a:xfrm>
            <a:off x="6252634" y="2106592"/>
            <a:ext cx="5229570" cy="4083600"/>
          </a:xfrm>
          <a:ln>
            <a:noFill/>
          </a:ln>
        </p:spPr>
        <p:style>
          <a:lnRef idx="2">
            <a:schemeClr val="dk1"/>
          </a:lnRef>
          <a:fillRef idx="1">
            <a:schemeClr val="lt1"/>
          </a:fillRef>
          <a:effectRef idx="0">
            <a:schemeClr val="dk1"/>
          </a:effectRef>
          <a:fontRef idx="minor">
            <a:schemeClr val="dk1"/>
          </a:fontRef>
        </p:style>
        <p:txBody>
          <a:bodyPr>
            <a:normAutofit fontScale="92500" lnSpcReduction="20000"/>
          </a:bodyPr>
          <a:lstStyle/>
          <a:p>
            <a:r>
              <a:rPr lang="en-US" sz="2000" dirty="0">
                <a:solidFill>
                  <a:schemeClr val="bg1"/>
                </a:solidFill>
              </a:rPr>
              <a:t>Clinical pearls</a:t>
            </a:r>
          </a:p>
          <a:p>
            <a:pPr lvl="1"/>
            <a:r>
              <a:rPr lang="en-US" sz="1800" dirty="0">
                <a:solidFill>
                  <a:schemeClr val="bg1"/>
                </a:solidFill>
              </a:rPr>
              <a:t>Ensure full/appropriate dose is being trialed</a:t>
            </a:r>
          </a:p>
          <a:p>
            <a:pPr lvl="1"/>
            <a:r>
              <a:rPr lang="en-US" sz="1800" dirty="0">
                <a:solidFill>
                  <a:schemeClr val="bg1"/>
                </a:solidFill>
              </a:rPr>
              <a:t>Avoid opioid- and butalbital-containing medications</a:t>
            </a:r>
          </a:p>
          <a:p>
            <a:pPr lvl="1"/>
            <a:r>
              <a:rPr lang="en-US" sz="1800" dirty="0">
                <a:solidFill>
                  <a:schemeClr val="bg1"/>
                </a:solidFill>
              </a:rPr>
              <a:t>Encourage use of headache diary</a:t>
            </a:r>
          </a:p>
          <a:p>
            <a:r>
              <a:rPr lang="en-US" sz="2000" dirty="0">
                <a:solidFill>
                  <a:schemeClr val="bg1"/>
                </a:solidFill>
              </a:rPr>
              <a:t>If treatment is ineffective</a:t>
            </a:r>
          </a:p>
          <a:p>
            <a:pPr marL="685800" lvl="1">
              <a:spcBef>
                <a:spcPts val="600"/>
              </a:spcBef>
              <a:buFont typeface="Calibri" panose="020F0502020204030204" pitchFamily="34" charset="0"/>
              <a:buChar char="‒"/>
            </a:pPr>
            <a:r>
              <a:rPr lang="en-US" sz="1800" dirty="0">
                <a:solidFill>
                  <a:schemeClr val="bg1"/>
                </a:solidFill>
              </a:rPr>
              <a:t>Change formulation/route of administration</a:t>
            </a:r>
          </a:p>
          <a:p>
            <a:pPr marL="685800" lvl="1">
              <a:spcBef>
                <a:spcPts val="600"/>
              </a:spcBef>
              <a:buFont typeface="Calibri" panose="020F0502020204030204" pitchFamily="34" charset="0"/>
              <a:buChar char="‒"/>
            </a:pPr>
            <a:r>
              <a:rPr lang="en-US" sz="1800" dirty="0">
                <a:solidFill>
                  <a:schemeClr val="bg1"/>
                </a:solidFill>
              </a:rPr>
              <a:t>Change drug</a:t>
            </a:r>
          </a:p>
          <a:p>
            <a:pPr marL="685800" lvl="1">
              <a:spcBef>
                <a:spcPts val="600"/>
              </a:spcBef>
              <a:buFont typeface="Calibri" panose="020F0502020204030204" pitchFamily="34" charset="0"/>
              <a:buChar char="‒"/>
            </a:pPr>
            <a:r>
              <a:rPr lang="en-US" sz="1800" dirty="0">
                <a:solidFill>
                  <a:schemeClr val="bg1"/>
                </a:solidFill>
              </a:rPr>
              <a:t>Be sure there are no interfering medications or overuse</a:t>
            </a:r>
          </a:p>
          <a:p>
            <a:pPr marL="685800" lvl="1">
              <a:spcBef>
                <a:spcPts val="600"/>
              </a:spcBef>
              <a:buFont typeface="Calibri" panose="020F0502020204030204" pitchFamily="34" charset="0"/>
              <a:buChar char="‒"/>
            </a:pPr>
            <a:r>
              <a:rPr lang="en-US" sz="1800" dirty="0">
                <a:solidFill>
                  <a:schemeClr val="bg1"/>
                </a:solidFill>
              </a:rPr>
              <a:t>Add adjunct</a:t>
            </a:r>
          </a:p>
          <a:p>
            <a:pPr marL="685800" lvl="1">
              <a:spcBef>
                <a:spcPts val="600"/>
              </a:spcBef>
              <a:buFont typeface="Calibri" panose="020F0502020204030204" pitchFamily="34" charset="0"/>
              <a:buChar char="‒"/>
            </a:pPr>
            <a:r>
              <a:rPr lang="en-US" sz="1800" dirty="0">
                <a:solidFill>
                  <a:schemeClr val="bg1"/>
                </a:solidFill>
              </a:rPr>
              <a:t>Reconsider diagnosis </a:t>
            </a:r>
          </a:p>
        </p:txBody>
      </p:sp>
      <p:sp>
        <p:nvSpPr>
          <p:cNvPr id="5" name="Rectangle 4"/>
          <p:cNvSpPr/>
          <p:nvPr/>
        </p:nvSpPr>
        <p:spPr>
          <a:xfrm>
            <a:off x="432656" y="6375620"/>
            <a:ext cx="8629445"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Ailani et al. Headache. 2021;61:1021. Becker. Continuum (Minneap Minn) 2015;21:953.</a:t>
            </a:r>
          </a:p>
        </p:txBody>
      </p:sp>
      <p:sp>
        <p:nvSpPr>
          <p:cNvPr id="7" name="TextBox 6">
            <a:extLst>
              <a:ext uri="{FF2B5EF4-FFF2-40B4-BE49-F238E27FC236}">
                <a16:creationId xmlns:a16="http://schemas.microsoft.com/office/drawing/2014/main" id="{46DBE1B3-23FA-C97E-EFB1-2AFCBE004D24}"/>
              </a:ext>
            </a:extLst>
          </p:cNvPr>
          <p:cNvSpPr txBox="1"/>
          <p:nvPr/>
        </p:nvSpPr>
        <p:spPr bwMode="auto">
          <a:xfrm>
            <a:off x="609758" y="1460261"/>
            <a:ext cx="83606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All patients with migraine need a strategy for acute treatment</a:t>
            </a:r>
          </a:p>
        </p:txBody>
      </p:sp>
    </p:spTree>
    <p:extLst>
      <p:ext uri="{BB962C8B-B14F-4D97-AF65-F5344CB8AC3E}">
        <p14:creationId xmlns:p14="http://schemas.microsoft.com/office/powerpoint/2010/main" val="3626876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Treatment Options</a:t>
            </a:r>
          </a:p>
        </p:txBody>
      </p:sp>
      <p:graphicFrame>
        <p:nvGraphicFramePr>
          <p:cNvPr id="5" name="Content Placeholder 4"/>
          <p:cNvGraphicFramePr>
            <a:graphicFrameLocks noGrp="1"/>
          </p:cNvGraphicFramePr>
          <p:nvPr>
            <p:ph idx="1"/>
          </p:nvPr>
        </p:nvGraphicFramePr>
        <p:xfrm>
          <a:off x="718975" y="1600200"/>
          <a:ext cx="10786877" cy="3070860"/>
        </p:xfrm>
        <a:graphic>
          <a:graphicData uri="http://schemas.openxmlformats.org/drawingml/2006/table">
            <a:tbl>
              <a:tblPr firstRow="1" bandRow="1">
                <a:effectLst/>
                <a:tableStyleId>{5C22544A-7EE6-4342-B048-85BDC9FD1C3A}</a:tableStyleId>
              </a:tblPr>
              <a:tblGrid>
                <a:gridCol w="2447924">
                  <a:extLst>
                    <a:ext uri="{9D8B030D-6E8A-4147-A177-3AD203B41FA5}">
                      <a16:colId xmlns:a16="http://schemas.microsoft.com/office/drawing/2014/main" val="20000"/>
                    </a:ext>
                  </a:extLst>
                </a:gridCol>
                <a:gridCol w="2190750">
                  <a:extLst>
                    <a:ext uri="{9D8B030D-6E8A-4147-A177-3AD203B41FA5}">
                      <a16:colId xmlns:a16="http://schemas.microsoft.com/office/drawing/2014/main" val="20001"/>
                    </a:ext>
                  </a:extLst>
                </a:gridCol>
                <a:gridCol w="2958696">
                  <a:extLst>
                    <a:ext uri="{9D8B030D-6E8A-4147-A177-3AD203B41FA5}">
                      <a16:colId xmlns:a16="http://schemas.microsoft.com/office/drawing/2014/main" val="20002"/>
                    </a:ext>
                  </a:extLst>
                </a:gridCol>
                <a:gridCol w="1352698">
                  <a:extLst>
                    <a:ext uri="{9D8B030D-6E8A-4147-A177-3AD203B41FA5}">
                      <a16:colId xmlns:a16="http://schemas.microsoft.com/office/drawing/2014/main" val="2100671415"/>
                    </a:ext>
                  </a:extLst>
                </a:gridCol>
                <a:gridCol w="1836809">
                  <a:extLst>
                    <a:ext uri="{9D8B030D-6E8A-4147-A177-3AD203B41FA5}">
                      <a16:colId xmlns:a16="http://schemas.microsoft.com/office/drawing/2014/main" val="2917690931"/>
                    </a:ext>
                  </a:extLst>
                </a:gridCol>
              </a:tblGrid>
              <a:tr h="273739">
                <a:tc>
                  <a:txBody>
                    <a:bodyPr/>
                    <a:lstStyle/>
                    <a:p>
                      <a:pPr algn="ctr"/>
                      <a:r>
                        <a:rPr lang="en-US" sz="1800" b="1" dirty="0">
                          <a:solidFill>
                            <a:schemeClr val="tx1"/>
                          </a:solidFill>
                          <a:latin typeface="Calibri" panose="020F0502020204030204" pitchFamily="34" charset="0"/>
                          <a:cs typeface="Calibri" panose="020F0502020204030204" pitchFamily="34" charset="0"/>
                        </a:rPr>
                        <a:t>Triptans</a:t>
                      </a:r>
                    </a:p>
                  </a:txBody>
                  <a:tcPr marL="119809" marR="119809"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Ergots</a:t>
                      </a:r>
                    </a:p>
                  </a:txBody>
                  <a:tcPr marL="119809" marR="119809"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Nonspecific Treatments</a:t>
                      </a:r>
                    </a:p>
                  </a:txBody>
                  <a:tcPr marL="119809" marR="119809" anchor="b">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Gepants</a:t>
                      </a:r>
                    </a:p>
                  </a:txBody>
                  <a:tcPr marL="119809" marR="119809" anchor="b">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5-HT</a:t>
                      </a:r>
                      <a:r>
                        <a:rPr lang="en-US" sz="1800" b="1" baseline="-25000" dirty="0">
                          <a:solidFill>
                            <a:schemeClr val="tx1"/>
                          </a:solidFill>
                          <a:latin typeface="Calibri" panose="020F0502020204030204" pitchFamily="34" charset="0"/>
                          <a:cs typeface="Calibri" panose="020F0502020204030204" pitchFamily="34" charset="0"/>
                        </a:rPr>
                        <a:t>1F </a:t>
                      </a:r>
                      <a:r>
                        <a:rPr lang="en-US" sz="1800" b="1" dirty="0">
                          <a:solidFill>
                            <a:schemeClr val="tx1"/>
                          </a:solidFill>
                          <a:latin typeface="Calibri" panose="020F0502020204030204" pitchFamily="34" charset="0"/>
                          <a:cs typeface="Calibri" panose="020F0502020204030204" pitchFamily="34" charset="0"/>
                        </a:rPr>
                        <a:t>Receptor Agonist</a:t>
                      </a:r>
                    </a:p>
                  </a:txBody>
                  <a:tcPr marL="119809" marR="119809" anchor="b">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045628">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700" b="0" dirty="0">
                          <a:solidFill>
                            <a:srgbClr val="000000"/>
                          </a:solidFill>
                          <a:latin typeface="Calibri" panose="020F0502020204030204" pitchFamily="34" charset="0"/>
                          <a:cs typeface="Calibri" panose="020F0502020204030204" pitchFamily="34" charset="0"/>
                        </a:rPr>
                        <a:t>Almotriptan</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700" b="0" dirty="0">
                          <a:solidFill>
                            <a:srgbClr val="000000"/>
                          </a:solidFill>
                          <a:latin typeface="Calibri" panose="020F0502020204030204" pitchFamily="34" charset="0"/>
                          <a:cs typeface="Calibri" panose="020F0502020204030204" pitchFamily="34" charset="0"/>
                        </a:rPr>
                        <a:t>Eletriptan</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700" b="0" dirty="0">
                          <a:solidFill>
                            <a:srgbClr val="000000"/>
                          </a:solidFill>
                          <a:latin typeface="Calibri" panose="020F0502020204030204" pitchFamily="34" charset="0"/>
                          <a:cs typeface="Calibri" panose="020F0502020204030204" pitchFamily="34" charset="0"/>
                        </a:rPr>
                        <a:t>Frovatriptan</a:t>
                      </a:r>
                    </a:p>
                    <a:p>
                      <a:pPr algn="l">
                        <a:lnSpc>
                          <a:spcPct val="100000"/>
                        </a:lnSpc>
                        <a:spcBef>
                          <a:spcPts val="0"/>
                        </a:spcBef>
                        <a:spcAft>
                          <a:spcPts val="300"/>
                        </a:spcAft>
                      </a:pPr>
                      <a:r>
                        <a:rPr lang="en-US" sz="1700" b="0" dirty="0">
                          <a:solidFill>
                            <a:srgbClr val="000000"/>
                          </a:solidFill>
                          <a:latin typeface="Calibri" panose="020F0502020204030204" pitchFamily="34" charset="0"/>
                          <a:cs typeface="Calibri" panose="020F0502020204030204" pitchFamily="34" charset="0"/>
                        </a:rPr>
                        <a:t>Naratriptan</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700" b="0" dirty="0">
                          <a:solidFill>
                            <a:srgbClr val="000000"/>
                          </a:solidFill>
                          <a:latin typeface="Calibri" panose="020F0502020204030204" pitchFamily="34" charset="0"/>
                          <a:cs typeface="Calibri" panose="020F0502020204030204" pitchFamily="34" charset="0"/>
                        </a:rPr>
                        <a:t>Rizatriptan</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700" b="0" dirty="0">
                          <a:solidFill>
                            <a:srgbClr val="000000"/>
                          </a:solidFill>
                          <a:latin typeface="Calibri" panose="020F0502020204030204" pitchFamily="34" charset="0"/>
                          <a:cs typeface="Calibri" panose="020F0502020204030204" pitchFamily="34" charset="0"/>
                        </a:rPr>
                        <a:t>Sumatriptan</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700" b="0" dirty="0">
                          <a:solidFill>
                            <a:srgbClr val="000000"/>
                          </a:solidFill>
                          <a:latin typeface="Calibri" panose="020F0502020204030204" pitchFamily="34" charset="0"/>
                          <a:cs typeface="Calibri" panose="020F0502020204030204" pitchFamily="34" charset="0"/>
                        </a:rPr>
                        <a:t>Sumatriptan + naproxen</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700" b="0" dirty="0">
                          <a:solidFill>
                            <a:srgbClr val="000000"/>
                          </a:solidFill>
                          <a:latin typeface="Calibri" panose="020F0502020204030204" pitchFamily="34" charset="0"/>
                          <a:cs typeface="Calibri" panose="020F0502020204030204" pitchFamily="34" charset="0"/>
                        </a:rPr>
                        <a:t>Zolmitriptan</a:t>
                      </a:r>
                    </a:p>
                  </a:txBody>
                  <a:tcPr marL="119809" marR="1198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l">
                        <a:lnSpc>
                          <a:spcPct val="100000"/>
                        </a:lnSpc>
                        <a:spcBef>
                          <a:spcPts val="0"/>
                        </a:spcBef>
                        <a:spcAft>
                          <a:spcPts val="300"/>
                        </a:spcAft>
                      </a:pPr>
                      <a:r>
                        <a:rPr lang="en-US" sz="1700" b="0" dirty="0">
                          <a:solidFill>
                            <a:srgbClr val="000000"/>
                          </a:solidFill>
                          <a:latin typeface="Calibri" panose="020F0502020204030204" pitchFamily="34" charset="0"/>
                          <a:cs typeface="Calibri" panose="020F0502020204030204" pitchFamily="34" charset="0"/>
                        </a:rPr>
                        <a:t>Dihydroergotamine</a:t>
                      </a:r>
                    </a:p>
                    <a:p>
                      <a:pPr algn="l">
                        <a:lnSpc>
                          <a:spcPct val="100000"/>
                        </a:lnSpc>
                        <a:spcBef>
                          <a:spcPts val="0"/>
                        </a:spcBef>
                        <a:spcAft>
                          <a:spcPts val="300"/>
                        </a:spcAft>
                      </a:pPr>
                      <a:r>
                        <a:rPr lang="en-US" sz="1700" b="0" dirty="0">
                          <a:solidFill>
                            <a:srgbClr val="000000"/>
                          </a:solidFill>
                          <a:latin typeface="Calibri" panose="020F0502020204030204" pitchFamily="34" charset="0"/>
                          <a:cs typeface="Calibri" panose="020F0502020204030204" pitchFamily="34" charset="0"/>
                        </a:rPr>
                        <a:t>Ergotamine + caffeine</a:t>
                      </a:r>
                    </a:p>
                  </a:txBody>
                  <a:tcPr marL="119809" marR="1198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l">
                        <a:lnSpc>
                          <a:spcPct val="100000"/>
                        </a:lnSpc>
                        <a:spcBef>
                          <a:spcPts val="0"/>
                        </a:spcBef>
                        <a:spcAft>
                          <a:spcPts val="300"/>
                        </a:spcAft>
                      </a:pPr>
                      <a:r>
                        <a:rPr lang="en-US" sz="1700" b="0" dirty="0">
                          <a:solidFill>
                            <a:srgbClr val="000000"/>
                          </a:solidFill>
                          <a:latin typeface="Calibri" panose="020F0502020204030204" pitchFamily="34" charset="0"/>
                          <a:cs typeface="Calibri" panose="020F0502020204030204" pitchFamily="34" charset="0"/>
                        </a:rPr>
                        <a:t>Antiemetics/neuroleptics</a:t>
                      </a:r>
                    </a:p>
                    <a:p>
                      <a:pPr marL="742950" lvl="1" indent="-285750">
                        <a:buFont typeface="Calibri" panose="020F0502020204030204" pitchFamily="34" charset="0"/>
                        <a:buChar char="‒"/>
                      </a:pPr>
                      <a:r>
                        <a:rPr lang="en-US" sz="1700" dirty="0">
                          <a:solidFill>
                            <a:schemeClr val="bg1"/>
                          </a:solidFill>
                          <a:latin typeface="+mj-lt"/>
                        </a:rPr>
                        <a:t>Promethazine </a:t>
                      </a:r>
                    </a:p>
                    <a:p>
                      <a:pPr marL="742950" lvl="1" indent="-285750">
                        <a:buFont typeface="Calibri" panose="020F0502020204030204" pitchFamily="34" charset="0"/>
                        <a:buChar char="‒"/>
                      </a:pPr>
                      <a:r>
                        <a:rPr lang="en-US" sz="1700" dirty="0">
                          <a:solidFill>
                            <a:schemeClr val="bg1"/>
                          </a:solidFill>
                          <a:latin typeface="+mj-lt"/>
                        </a:rPr>
                        <a:t>Prochlorperazine</a:t>
                      </a:r>
                    </a:p>
                    <a:p>
                      <a:pPr marL="742950" lvl="1" indent="-285750">
                        <a:buFont typeface="Calibri" panose="020F0502020204030204" pitchFamily="34" charset="0"/>
                        <a:buChar char="‒"/>
                      </a:pPr>
                      <a:r>
                        <a:rPr lang="en-US" sz="1700" dirty="0">
                          <a:solidFill>
                            <a:schemeClr val="bg1"/>
                          </a:solidFill>
                          <a:latin typeface="+mj-lt"/>
                        </a:rPr>
                        <a:t>Metoclopramide</a:t>
                      </a:r>
                    </a:p>
                    <a:p>
                      <a:pPr marL="742950" lvl="1" indent="-285750">
                        <a:buFont typeface="Calibri" panose="020F0502020204030204" pitchFamily="34" charset="0"/>
                        <a:buChar char="‒"/>
                      </a:pPr>
                      <a:r>
                        <a:rPr lang="en-US" sz="1700" dirty="0">
                          <a:solidFill>
                            <a:schemeClr val="bg1"/>
                          </a:solidFill>
                          <a:latin typeface="+mj-lt"/>
                        </a:rPr>
                        <a:t>Odansetron </a:t>
                      </a:r>
                      <a:endParaRPr lang="en-US" sz="1700" b="0" dirty="0">
                        <a:solidFill>
                          <a:schemeClr val="bg1"/>
                        </a:solidFill>
                        <a:latin typeface="+mj-lt"/>
                        <a:cs typeface="Calibri" panose="020F0502020204030204" pitchFamily="34" charset="0"/>
                      </a:endParaRPr>
                    </a:p>
                    <a:p>
                      <a:pPr algn="l">
                        <a:lnSpc>
                          <a:spcPct val="100000"/>
                        </a:lnSpc>
                        <a:spcBef>
                          <a:spcPts val="0"/>
                        </a:spcBef>
                        <a:spcAft>
                          <a:spcPts val="300"/>
                        </a:spcAft>
                      </a:pPr>
                      <a:r>
                        <a:rPr lang="en-US" sz="1700" b="0" dirty="0">
                          <a:solidFill>
                            <a:srgbClr val="000000"/>
                          </a:solidFill>
                          <a:latin typeface="Calibri" panose="020F0502020204030204" pitchFamily="34" charset="0"/>
                          <a:cs typeface="Calibri" panose="020F0502020204030204" pitchFamily="34" charset="0"/>
                        </a:rPr>
                        <a:t>Diclofenac, </a:t>
                      </a:r>
                      <a:r>
                        <a:rPr lang="en-US" sz="1700" b="0" kern="1200" dirty="0">
                          <a:solidFill>
                            <a:srgbClr val="000000"/>
                          </a:solidFill>
                          <a:latin typeface="Calibri" panose="020F0502020204030204" pitchFamily="34" charset="0"/>
                          <a:ea typeface="+mn-ea"/>
                          <a:cs typeface="Calibri" panose="020F0502020204030204" pitchFamily="34" charset="0"/>
                        </a:rPr>
                        <a:t>ketorolac, </a:t>
                      </a:r>
                      <a:r>
                        <a:rPr lang="en-US" sz="1700" b="0" dirty="0">
                          <a:solidFill>
                            <a:srgbClr val="000000"/>
                          </a:solidFill>
                          <a:latin typeface="Calibri" panose="020F0502020204030204" pitchFamily="34" charset="0"/>
                          <a:cs typeface="Calibri" panose="020F0502020204030204" pitchFamily="34" charset="0"/>
                        </a:rPr>
                        <a:t>other NSAIDs</a:t>
                      </a:r>
                    </a:p>
                    <a:p>
                      <a:pPr marL="0" marR="0" lvl="0" indent="0" algn="l" defTabSz="914400" rtl="0" eaLnBrk="1" fontAlgn="auto" latinLnBrk="0" hangingPunct="1">
                        <a:lnSpc>
                          <a:spcPct val="100000"/>
                        </a:lnSpc>
                        <a:spcBef>
                          <a:spcPts val="0"/>
                        </a:spcBef>
                        <a:spcAft>
                          <a:spcPts val="300"/>
                        </a:spcAft>
                        <a:buClrTx/>
                        <a:buSzTx/>
                        <a:buFontTx/>
                        <a:buNone/>
                        <a:tabLst/>
                        <a:defRPr/>
                      </a:pPr>
                      <a:endParaRPr lang="en-US" sz="1700" b="0" kern="1200" dirty="0">
                        <a:solidFill>
                          <a:srgbClr val="000000"/>
                        </a:solidFill>
                        <a:latin typeface="Calibri" panose="020F0502020204030204" pitchFamily="34" charset="0"/>
                        <a:ea typeface="+mn-ea"/>
                        <a:cs typeface="Calibri" panose="020F0502020204030204" pitchFamily="34" charset="0"/>
                      </a:endParaRPr>
                    </a:p>
                  </a:txBody>
                  <a:tcPr marL="119809" marR="119809">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700" b="0" kern="1200" dirty="0">
                          <a:solidFill>
                            <a:srgbClr val="000000"/>
                          </a:solidFill>
                          <a:latin typeface="Calibri" panose="020F0502020204030204" pitchFamily="34" charset="0"/>
                          <a:ea typeface="+mn-ea"/>
                          <a:cs typeface="Calibri" panose="020F0502020204030204" pitchFamily="34" charset="0"/>
                        </a:rPr>
                        <a:t>Rimegepant</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700" b="0" kern="1200" dirty="0">
                          <a:solidFill>
                            <a:srgbClr val="000000"/>
                          </a:solidFill>
                          <a:latin typeface="Calibri" panose="020F0502020204030204" pitchFamily="34" charset="0"/>
                          <a:ea typeface="+mn-ea"/>
                          <a:cs typeface="Calibri" panose="020F0502020204030204" pitchFamily="34" charset="0"/>
                        </a:rPr>
                        <a:t>Ubrogepant</a:t>
                      </a:r>
                    </a:p>
                  </a:txBody>
                  <a:tcPr marL="119809" marR="119809">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700" b="0" kern="1200" dirty="0">
                          <a:solidFill>
                            <a:srgbClr val="000000"/>
                          </a:solidFill>
                          <a:latin typeface="Calibri" panose="020F0502020204030204" pitchFamily="34" charset="0"/>
                          <a:ea typeface="+mn-ea"/>
                          <a:cs typeface="Calibri" panose="020F0502020204030204" pitchFamily="34" charset="0"/>
                        </a:rPr>
                        <a:t>Lasmiditan</a:t>
                      </a:r>
                    </a:p>
                  </a:txBody>
                  <a:tcPr marL="119809" marR="119809">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4294967295"/>
          </p:nvPr>
        </p:nvSpPr>
        <p:spPr>
          <a:xfrm>
            <a:off x="425248" y="6369346"/>
            <a:ext cx="9950450" cy="18415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Med Lett Drugs Ther. 2017;59:27. www.uptodate.com/contents/acute-treatment-of-migraine-in-adults.</a:t>
            </a:r>
          </a:p>
        </p:txBody>
      </p:sp>
      <p:sp>
        <p:nvSpPr>
          <p:cNvPr id="7" name="TextBox 6"/>
          <p:cNvSpPr txBox="1"/>
          <p:nvPr/>
        </p:nvSpPr>
        <p:spPr>
          <a:xfrm>
            <a:off x="609758" y="4903857"/>
            <a:ext cx="10872443" cy="400110"/>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Various routes of administration (oral, nasal spray, suppository, etc) and combinations are available</a:t>
            </a:r>
          </a:p>
        </p:txBody>
      </p:sp>
      <p:sp>
        <p:nvSpPr>
          <p:cNvPr id="8" name="TextBox 7"/>
          <p:cNvSpPr txBox="1"/>
          <p:nvPr/>
        </p:nvSpPr>
        <p:spPr>
          <a:xfrm>
            <a:off x="247266" y="6074059"/>
            <a:ext cx="227948"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200" b="1" i="0" u="none" strike="noStrike" kern="1200" cap="none" spc="0" normalizeH="0" baseline="0" noProof="0" dirty="0">
                <a:ln>
                  <a:noFill/>
                </a:ln>
                <a:solidFill>
                  <a:srgbClr val="682E74"/>
                </a:solidFill>
                <a:effectLst/>
                <a:uLnTx/>
                <a:uFillTx/>
                <a:latin typeface="Calibri" panose="020F0502020204030204" pitchFamily="34" charset="0"/>
                <a:ea typeface="+mn-ea"/>
                <a:cs typeface="Calibri" panose="020F0502020204030204" pitchFamily="34" charset="0"/>
              </a:rPr>
              <a:t> </a:t>
            </a:r>
          </a:p>
        </p:txBody>
      </p:sp>
    </p:spTree>
    <p:custDataLst>
      <p:tags r:id="rId1"/>
    </p:custDataLst>
    <p:extLst>
      <p:ext uri="{BB962C8B-B14F-4D97-AF65-F5344CB8AC3E}">
        <p14:creationId xmlns:p14="http://schemas.microsoft.com/office/powerpoint/2010/main" val="24883465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A09DBF1-3D48-6A4B-B657-B89BB1AD2AEC}"/>
              </a:ext>
            </a:extLst>
          </p:cNvPr>
          <p:cNvSpPr>
            <a:spLocks noGrp="1"/>
          </p:cNvSpPr>
          <p:nvPr>
            <p:ph type="title"/>
          </p:nvPr>
        </p:nvSpPr>
        <p:spPr/>
        <p:txBody>
          <a:bodyPr/>
          <a:lstStyle/>
          <a:p>
            <a:r>
              <a:rPr lang="en-US" dirty="0"/>
              <a:t>Novel Therapeutic Target: CGRP</a:t>
            </a:r>
          </a:p>
        </p:txBody>
      </p:sp>
      <p:sp>
        <p:nvSpPr>
          <p:cNvPr id="6" name="Content Placeholder 2">
            <a:extLst>
              <a:ext uri="{FF2B5EF4-FFF2-40B4-BE49-F238E27FC236}">
                <a16:creationId xmlns:a16="http://schemas.microsoft.com/office/drawing/2014/main" id="{88DCE029-8332-D247-AB80-D76BAC8036E4}"/>
              </a:ext>
            </a:extLst>
          </p:cNvPr>
          <p:cNvSpPr>
            <a:spLocks noGrp="1"/>
          </p:cNvSpPr>
          <p:nvPr>
            <p:ph idx="1"/>
          </p:nvPr>
        </p:nvSpPr>
        <p:spPr>
          <a:xfrm>
            <a:off x="604676" y="1513047"/>
            <a:ext cx="6858806" cy="4650686"/>
          </a:xfrm>
        </p:spPr>
        <p:txBody>
          <a:bodyPr/>
          <a:lstStyle/>
          <a:p>
            <a:r>
              <a:rPr lang="en-US" sz="2000" dirty="0"/>
              <a:t>Calcitonin gene-related peptide</a:t>
            </a:r>
          </a:p>
          <a:p>
            <a:pPr lvl="1"/>
            <a:r>
              <a:rPr lang="en-US" sz="2000" dirty="0"/>
              <a:t>37 amino acid neuropeptide </a:t>
            </a:r>
          </a:p>
          <a:p>
            <a:pPr lvl="1"/>
            <a:r>
              <a:rPr lang="en-US" sz="2000" dirty="0"/>
              <a:t>Potent vasodilator and neuromodulator</a:t>
            </a:r>
          </a:p>
          <a:p>
            <a:pPr lvl="1"/>
            <a:r>
              <a:rPr lang="en-US" sz="2000" dirty="0"/>
              <a:t>Found to be elevated during acute headache attacks</a:t>
            </a:r>
          </a:p>
          <a:p>
            <a:pPr lvl="2"/>
            <a:r>
              <a:rPr lang="en-US" sz="1800" dirty="0"/>
              <a:t>Triptans can normalize these levels</a:t>
            </a:r>
          </a:p>
          <a:p>
            <a:pPr lvl="1"/>
            <a:r>
              <a:rPr lang="en-US" sz="2000" dirty="0"/>
              <a:t>Chronically elevated in people with chronic migraine </a:t>
            </a:r>
          </a:p>
          <a:p>
            <a:pPr lvl="1"/>
            <a:r>
              <a:rPr lang="en-US" sz="2000" dirty="0"/>
              <a:t>In migraine patients, administration of CGRP triggers an attack phenotypically similar to a spontaneous attack</a:t>
            </a:r>
          </a:p>
          <a:p>
            <a:pPr lvl="2"/>
            <a:r>
              <a:rPr lang="en-US" sz="1800" dirty="0"/>
              <a:t>In nonmigraine patients, administration of CGRP triggers mild headache</a:t>
            </a:r>
          </a:p>
        </p:txBody>
      </p:sp>
      <p:sp>
        <p:nvSpPr>
          <p:cNvPr id="10" name="TextBox 9">
            <a:extLst>
              <a:ext uri="{FF2B5EF4-FFF2-40B4-BE49-F238E27FC236}">
                <a16:creationId xmlns:a16="http://schemas.microsoft.com/office/drawing/2014/main" id="{EE485BD6-55AB-25C5-398A-F14A2D91973E}"/>
              </a:ext>
            </a:extLst>
          </p:cNvPr>
          <p:cNvSpPr txBox="1"/>
          <p:nvPr/>
        </p:nvSpPr>
        <p:spPr bwMode="auto">
          <a:xfrm>
            <a:off x="423187" y="6194784"/>
            <a:ext cx="71669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Wattiez et al. Expert Opin Ther Targets. 2020;24:91. Russell et al. Physiol Rev. 2014;94:1099. </a:t>
            </a:r>
            <a:b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Cernuda-Morollón et al. Neurology. 2013;81:1191. Tepper. Headache. 2020;60:1037.</a:t>
            </a:r>
            <a:endParaRPr kumimoji="0" lang="en-US" sz="1200" b="1"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2" name="TextBox 1">
            <a:extLst>
              <a:ext uri="{FF2B5EF4-FFF2-40B4-BE49-F238E27FC236}">
                <a16:creationId xmlns:a16="http://schemas.microsoft.com/office/drawing/2014/main" id="{42ABE610-B0BA-42CD-4604-C62A1046E48C}"/>
              </a:ext>
            </a:extLst>
          </p:cNvPr>
          <p:cNvSpPr txBox="1"/>
          <p:nvPr/>
        </p:nvSpPr>
        <p:spPr bwMode="auto">
          <a:xfrm>
            <a:off x="7704191" y="1612557"/>
            <a:ext cx="3796300" cy="3170099"/>
          </a:xfrm>
          <a:prstGeom prst="rect">
            <a:avLst/>
          </a:prstGeom>
          <a:solidFill>
            <a:schemeClr val="accent3">
              <a:lumMod val="20000"/>
              <a:lumOff val="8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Agents Targeting CGRP:</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Gepants: </a:t>
            </a:r>
            <a:r>
              <a:rPr kumimoji="0" lang="en-US"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CGRP receptor antagonists; small molecules that bind to the CGRP receptor, blocking the release of CGRP</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CGRP monoclonal antibodies: </a:t>
            </a:r>
            <a:r>
              <a:rPr kumimoji="0" lang="en-US"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large macromolecules that either bind to and deactivate CGRP ligand </a:t>
            </a:r>
            <a:r>
              <a:rPr kumimoji="0" lang="en-US" sz="20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or</a:t>
            </a:r>
            <a:r>
              <a:rPr kumimoji="0" lang="en-US"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CGRP receptor</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0333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892339-1AB9-DDCD-F409-E07F71667D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78093" y="1906837"/>
            <a:ext cx="3570646" cy="3354144"/>
          </a:xfrm>
          <a:prstGeom prst="rect">
            <a:avLst/>
          </a:prstGeom>
        </p:spPr>
      </p:pic>
      <p:grpSp>
        <p:nvGrpSpPr>
          <p:cNvPr id="31" name="Group 30">
            <a:extLst>
              <a:ext uri="{FF2B5EF4-FFF2-40B4-BE49-F238E27FC236}">
                <a16:creationId xmlns:a16="http://schemas.microsoft.com/office/drawing/2014/main" id="{1A70923C-6699-2143-12E5-DEA0A15FB87F}"/>
              </a:ext>
            </a:extLst>
          </p:cNvPr>
          <p:cNvGrpSpPr/>
          <p:nvPr/>
        </p:nvGrpSpPr>
        <p:grpSpPr>
          <a:xfrm>
            <a:off x="8513040" y="2448764"/>
            <a:ext cx="3062924" cy="2506988"/>
            <a:chOff x="8749581" y="2194625"/>
            <a:chExt cx="3062924" cy="2506988"/>
          </a:xfrm>
        </p:grpSpPr>
        <p:sp>
          <p:nvSpPr>
            <p:cNvPr id="24" name="Oval 23">
              <a:extLst>
                <a:ext uri="{FF2B5EF4-FFF2-40B4-BE49-F238E27FC236}">
                  <a16:creationId xmlns:a16="http://schemas.microsoft.com/office/drawing/2014/main" id="{0E88E049-9278-06A9-CBC4-8B29A3C7C889}"/>
                </a:ext>
              </a:extLst>
            </p:cNvPr>
            <p:cNvSpPr/>
            <p:nvPr/>
          </p:nvSpPr>
          <p:spPr bwMode="auto">
            <a:xfrm>
              <a:off x="9882473" y="2194625"/>
              <a:ext cx="1930032" cy="1930032"/>
            </a:xfrm>
            <a:prstGeom prst="ellipse">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Oval 24">
              <a:extLst>
                <a:ext uri="{FF2B5EF4-FFF2-40B4-BE49-F238E27FC236}">
                  <a16:creationId xmlns:a16="http://schemas.microsoft.com/office/drawing/2014/main" id="{A78DB08C-B930-C1BF-95A3-7E1FA5EF406D}"/>
                </a:ext>
              </a:extLst>
            </p:cNvPr>
            <p:cNvSpPr/>
            <p:nvPr/>
          </p:nvSpPr>
          <p:spPr bwMode="auto">
            <a:xfrm>
              <a:off x="8749581" y="4227876"/>
              <a:ext cx="473737" cy="473737"/>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7" name="Straight Connector 26">
              <a:extLst>
                <a:ext uri="{FF2B5EF4-FFF2-40B4-BE49-F238E27FC236}">
                  <a16:creationId xmlns:a16="http://schemas.microsoft.com/office/drawing/2014/main" id="{F9E2BE0C-801C-3AF6-80D0-DEB181CE531D}"/>
                </a:ext>
              </a:extLst>
            </p:cNvPr>
            <p:cNvCxnSpPr>
              <a:cxnSpLocks/>
              <a:stCxn id="25" idx="1"/>
            </p:cNvCxnSpPr>
            <p:nvPr/>
          </p:nvCxnSpPr>
          <p:spPr bwMode="auto">
            <a:xfrm flipV="1">
              <a:off x="8818958" y="2685346"/>
              <a:ext cx="1197808" cy="1611907"/>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4C25C91-5995-CCBF-8188-9B9D36DC4D14}"/>
                </a:ext>
              </a:extLst>
            </p:cNvPr>
            <p:cNvCxnSpPr>
              <a:cxnSpLocks/>
              <a:stCxn id="25" idx="5"/>
            </p:cNvCxnSpPr>
            <p:nvPr/>
          </p:nvCxnSpPr>
          <p:spPr bwMode="auto">
            <a:xfrm flipV="1">
              <a:off x="9153941" y="4113069"/>
              <a:ext cx="1859927" cy="519167"/>
            </a:xfrm>
            <a:prstGeom prst="line">
              <a:avLst/>
            </a:prstGeom>
            <a:noFill/>
            <a:ln w="28575" cap="flat" cmpd="sng" algn="ctr">
              <a:solidFill>
                <a:schemeClr val="bg1"/>
              </a:solidFill>
              <a:prstDash val="solid"/>
              <a:round/>
              <a:headEnd type="none" w="med" len="med"/>
              <a:tailEnd type="none" w="med" len="med"/>
            </a:ln>
            <a:effectLst/>
          </p:spPr>
        </p:cxnSp>
      </p:grpSp>
      <p:sp>
        <p:nvSpPr>
          <p:cNvPr id="6" name="TextBox 5">
            <a:extLst>
              <a:ext uri="{FF2B5EF4-FFF2-40B4-BE49-F238E27FC236}">
                <a16:creationId xmlns:a16="http://schemas.microsoft.com/office/drawing/2014/main" id="{07C10830-A42A-F041-ACDC-D0CB1F6EA25C}"/>
              </a:ext>
            </a:extLst>
          </p:cNvPr>
          <p:cNvSpPr txBox="1"/>
          <p:nvPr/>
        </p:nvSpPr>
        <p:spPr>
          <a:xfrm>
            <a:off x="418961" y="6373368"/>
            <a:ext cx="7362583"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Bell. J Med Chem. 2014;57:7838. </a:t>
            </a:r>
          </a:p>
        </p:txBody>
      </p:sp>
      <p:sp>
        <p:nvSpPr>
          <p:cNvPr id="4" name="Title 3">
            <a:extLst>
              <a:ext uri="{FF2B5EF4-FFF2-40B4-BE49-F238E27FC236}">
                <a16:creationId xmlns:a16="http://schemas.microsoft.com/office/drawing/2014/main" id="{7E4D615E-70FE-048E-AEF7-A10029F96AE6}"/>
              </a:ext>
            </a:extLst>
          </p:cNvPr>
          <p:cNvSpPr>
            <a:spLocks noGrp="1"/>
          </p:cNvSpPr>
          <p:nvPr>
            <p:ph type="title"/>
          </p:nvPr>
        </p:nvSpPr>
        <p:spPr/>
        <p:txBody>
          <a:bodyPr/>
          <a:lstStyle/>
          <a:p>
            <a:r>
              <a:rPr lang="en-US" sz="3600" dirty="0"/>
              <a:t>Where Is CGRP?</a:t>
            </a:r>
            <a:endParaRPr lang="en-US" dirty="0"/>
          </a:p>
        </p:txBody>
      </p:sp>
      <p:sp>
        <p:nvSpPr>
          <p:cNvPr id="10" name="Content Placeholder 9">
            <a:extLst>
              <a:ext uri="{FF2B5EF4-FFF2-40B4-BE49-F238E27FC236}">
                <a16:creationId xmlns:a16="http://schemas.microsoft.com/office/drawing/2014/main" id="{EF858F3A-0BBD-CB10-C6A2-341C6EAABC23}"/>
              </a:ext>
            </a:extLst>
          </p:cNvPr>
          <p:cNvSpPr>
            <a:spLocks noGrp="1"/>
          </p:cNvSpPr>
          <p:nvPr>
            <p:ph idx="1"/>
          </p:nvPr>
        </p:nvSpPr>
        <p:spPr>
          <a:xfrm>
            <a:off x="604675" y="1513047"/>
            <a:ext cx="5217391" cy="4650686"/>
          </a:xfrm>
        </p:spPr>
        <p:txBody>
          <a:bodyPr/>
          <a:lstStyle/>
          <a:p>
            <a:r>
              <a:rPr lang="en-US" dirty="0"/>
              <a:t>Widely distributed in the central and peripheral nervous system</a:t>
            </a:r>
          </a:p>
          <a:p>
            <a:r>
              <a:rPr lang="en-US" dirty="0"/>
              <a:t>Does not cross the blood–brain barrier</a:t>
            </a:r>
          </a:p>
        </p:txBody>
      </p:sp>
      <p:sp>
        <p:nvSpPr>
          <p:cNvPr id="11" name="TextBox 10">
            <a:extLst>
              <a:ext uri="{FF2B5EF4-FFF2-40B4-BE49-F238E27FC236}">
                <a16:creationId xmlns:a16="http://schemas.microsoft.com/office/drawing/2014/main" id="{04560477-7221-DCFA-914A-04B1C01171B7}"/>
              </a:ext>
            </a:extLst>
          </p:cNvPr>
          <p:cNvSpPr txBox="1"/>
          <p:nvPr/>
        </p:nvSpPr>
        <p:spPr bwMode="auto">
          <a:xfrm>
            <a:off x="6809762" y="1498955"/>
            <a:ext cx="4521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Select Sites of Action of CGRP in Migraine</a:t>
            </a:r>
          </a:p>
        </p:txBody>
      </p:sp>
      <p:grpSp>
        <p:nvGrpSpPr>
          <p:cNvPr id="8" name="Group 7">
            <a:extLst>
              <a:ext uri="{FF2B5EF4-FFF2-40B4-BE49-F238E27FC236}">
                <a16:creationId xmlns:a16="http://schemas.microsoft.com/office/drawing/2014/main" id="{562712C5-292D-E884-7480-6F61954FDCA9}"/>
              </a:ext>
            </a:extLst>
          </p:cNvPr>
          <p:cNvGrpSpPr/>
          <p:nvPr/>
        </p:nvGrpSpPr>
        <p:grpSpPr>
          <a:xfrm rot="16745314">
            <a:off x="10032309" y="2515978"/>
            <a:ext cx="1161491" cy="1803525"/>
            <a:chOff x="1926015" y="2147174"/>
            <a:chExt cx="2044806" cy="3487286"/>
          </a:xfrm>
        </p:grpSpPr>
        <p:sp>
          <p:nvSpPr>
            <p:cNvPr id="3" name="Freeform 18">
              <a:extLst>
                <a:ext uri="{FF2B5EF4-FFF2-40B4-BE49-F238E27FC236}">
                  <a16:creationId xmlns:a16="http://schemas.microsoft.com/office/drawing/2014/main" id="{D372294F-C67D-C4C5-4456-6FF99B03DA5D}"/>
                </a:ext>
              </a:extLst>
            </p:cNvPr>
            <p:cNvSpPr/>
            <p:nvPr/>
          </p:nvSpPr>
          <p:spPr>
            <a:xfrm rot="5400000" flipH="1">
              <a:off x="2347551" y="1725638"/>
              <a:ext cx="1201733" cy="2044806"/>
            </a:xfrm>
            <a:custGeom>
              <a:avLst/>
              <a:gdLst>
                <a:gd name="connsiteX0" fmla="*/ 988719 w 988719"/>
                <a:gd name="connsiteY0" fmla="*/ 296706 h 1427609"/>
                <a:gd name="connsiteX1" fmla="*/ 65526 w 988719"/>
                <a:gd name="connsiteY1" fmla="*/ 15352 h 1427609"/>
                <a:gd name="connsiteX2" fmla="*/ 74319 w 988719"/>
                <a:gd name="connsiteY2" fmla="*/ 709944 h 1427609"/>
                <a:gd name="connsiteX3" fmla="*/ 65526 w 988719"/>
                <a:gd name="connsiteY3" fmla="*/ 1413329 h 1427609"/>
                <a:gd name="connsiteX4" fmla="*/ 988719 w 988719"/>
                <a:gd name="connsiteY4" fmla="*/ 1114390 h 1427609"/>
                <a:gd name="connsiteX0" fmla="*/ 988719 w 988719"/>
                <a:gd name="connsiteY0" fmla="*/ 290507 h 1421410"/>
                <a:gd name="connsiteX1" fmla="*/ 65526 w 988719"/>
                <a:gd name="connsiteY1" fmla="*/ 9153 h 1421410"/>
                <a:gd name="connsiteX2" fmla="*/ 74319 w 988719"/>
                <a:gd name="connsiteY2" fmla="*/ 703745 h 1421410"/>
                <a:gd name="connsiteX3" fmla="*/ 65526 w 988719"/>
                <a:gd name="connsiteY3" fmla="*/ 1407130 h 1421410"/>
                <a:gd name="connsiteX4" fmla="*/ 988719 w 988719"/>
                <a:gd name="connsiteY4" fmla="*/ 1108191 h 1421410"/>
                <a:gd name="connsiteX0" fmla="*/ 988719 w 988719"/>
                <a:gd name="connsiteY0" fmla="*/ 290507 h 1415735"/>
                <a:gd name="connsiteX1" fmla="*/ 65526 w 988719"/>
                <a:gd name="connsiteY1" fmla="*/ 9153 h 1415735"/>
                <a:gd name="connsiteX2" fmla="*/ 74319 w 988719"/>
                <a:gd name="connsiteY2" fmla="*/ 703745 h 1415735"/>
                <a:gd name="connsiteX3" fmla="*/ 65526 w 988719"/>
                <a:gd name="connsiteY3" fmla="*/ 1407130 h 1415735"/>
                <a:gd name="connsiteX4" fmla="*/ 988719 w 988719"/>
                <a:gd name="connsiteY4" fmla="*/ 1108191 h 1415735"/>
                <a:gd name="connsiteX0" fmla="*/ 1039488 w 1039488"/>
                <a:gd name="connsiteY0" fmla="*/ 299484 h 1424712"/>
                <a:gd name="connsiteX1" fmla="*/ 116295 w 1039488"/>
                <a:gd name="connsiteY1" fmla="*/ 18130 h 1424712"/>
                <a:gd name="connsiteX2" fmla="*/ 125088 w 1039488"/>
                <a:gd name="connsiteY2" fmla="*/ 712722 h 1424712"/>
                <a:gd name="connsiteX3" fmla="*/ 116295 w 1039488"/>
                <a:gd name="connsiteY3" fmla="*/ 1416107 h 1424712"/>
                <a:gd name="connsiteX4" fmla="*/ 1039488 w 1039488"/>
                <a:gd name="connsiteY4" fmla="*/ 1117168 h 1424712"/>
                <a:gd name="connsiteX0" fmla="*/ 1039488 w 1039488"/>
                <a:gd name="connsiteY0" fmla="*/ 299484 h 1458193"/>
                <a:gd name="connsiteX1" fmla="*/ 116295 w 1039488"/>
                <a:gd name="connsiteY1" fmla="*/ 18130 h 1458193"/>
                <a:gd name="connsiteX2" fmla="*/ 125088 w 1039488"/>
                <a:gd name="connsiteY2" fmla="*/ 712722 h 1458193"/>
                <a:gd name="connsiteX3" fmla="*/ 116295 w 1039488"/>
                <a:gd name="connsiteY3" fmla="*/ 1416107 h 1458193"/>
                <a:gd name="connsiteX4" fmla="*/ 1039488 w 1039488"/>
                <a:gd name="connsiteY4" fmla="*/ 1117168 h 1458193"/>
                <a:gd name="connsiteX0" fmla="*/ 1008322 w 1008322"/>
                <a:gd name="connsiteY0" fmla="*/ 290507 h 1415735"/>
                <a:gd name="connsiteX1" fmla="*/ 85129 w 1008322"/>
                <a:gd name="connsiteY1" fmla="*/ 9153 h 1415735"/>
                <a:gd name="connsiteX2" fmla="*/ 41168 w 1008322"/>
                <a:gd name="connsiteY2" fmla="*/ 703745 h 1415735"/>
                <a:gd name="connsiteX3" fmla="*/ 85129 w 1008322"/>
                <a:gd name="connsiteY3" fmla="*/ 1407130 h 1415735"/>
                <a:gd name="connsiteX4" fmla="*/ 1008322 w 1008322"/>
                <a:gd name="connsiteY4" fmla="*/ 1108191 h 1415735"/>
                <a:gd name="connsiteX0" fmla="*/ 1062040 w 1062040"/>
                <a:gd name="connsiteY0" fmla="*/ 290507 h 1424467"/>
                <a:gd name="connsiteX1" fmla="*/ 138847 w 1062040"/>
                <a:gd name="connsiteY1" fmla="*/ 9153 h 1424467"/>
                <a:gd name="connsiteX2" fmla="*/ 94886 w 1062040"/>
                <a:gd name="connsiteY2" fmla="*/ 703745 h 1424467"/>
                <a:gd name="connsiteX3" fmla="*/ 138847 w 1062040"/>
                <a:gd name="connsiteY3" fmla="*/ 1407130 h 1424467"/>
                <a:gd name="connsiteX4" fmla="*/ 1062040 w 1062040"/>
                <a:gd name="connsiteY4" fmla="*/ 1108191 h 1424467"/>
                <a:gd name="connsiteX0" fmla="*/ 1065911 w 1065911"/>
                <a:gd name="connsiteY0" fmla="*/ 307275 h 1441235"/>
                <a:gd name="connsiteX1" fmla="*/ 142718 w 1065911"/>
                <a:gd name="connsiteY1" fmla="*/ 25921 h 1441235"/>
                <a:gd name="connsiteX2" fmla="*/ 98757 w 1065911"/>
                <a:gd name="connsiteY2" fmla="*/ 720513 h 1441235"/>
                <a:gd name="connsiteX3" fmla="*/ 142718 w 1065911"/>
                <a:gd name="connsiteY3" fmla="*/ 1423898 h 1441235"/>
                <a:gd name="connsiteX4" fmla="*/ 1065911 w 1065911"/>
                <a:gd name="connsiteY4" fmla="*/ 1124959 h 1441235"/>
                <a:gd name="connsiteX0" fmla="*/ 1092699 w 1092699"/>
                <a:gd name="connsiteY0" fmla="*/ 290507 h 1424467"/>
                <a:gd name="connsiteX1" fmla="*/ 169506 w 1092699"/>
                <a:gd name="connsiteY1" fmla="*/ 9153 h 1424467"/>
                <a:gd name="connsiteX2" fmla="*/ 44445 w 1092699"/>
                <a:gd name="connsiteY2" fmla="*/ 703744 h 1424467"/>
                <a:gd name="connsiteX3" fmla="*/ 169506 w 1092699"/>
                <a:gd name="connsiteY3" fmla="*/ 1407130 h 1424467"/>
                <a:gd name="connsiteX4" fmla="*/ 1092699 w 1092699"/>
                <a:gd name="connsiteY4" fmla="*/ 1108191 h 1424467"/>
                <a:gd name="connsiteX0" fmla="*/ 1092700 w 1092700"/>
                <a:gd name="connsiteY0" fmla="*/ 309158 h 1443118"/>
                <a:gd name="connsiteX1" fmla="*/ 169507 w 1092700"/>
                <a:gd name="connsiteY1" fmla="*/ 27804 h 1443118"/>
                <a:gd name="connsiteX2" fmla="*/ 44446 w 1092700"/>
                <a:gd name="connsiteY2" fmla="*/ 722395 h 1443118"/>
                <a:gd name="connsiteX3" fmla="*/ 169507 w 1092700"/>
                <a:gd name="connsiteY3" fmla="*/ 1425781 h 1443118"/>
                <a:gd name="connsiteX4" fmla="*/ 1092700 w 1092700"/>
                <a:gd name="connsiteY4" fmla="*/ 1126842 h 1443118"/>
                <a:gd name="connsiteX0" fmla="*/ 1092700 w 1092700"/>
                <a:gd name="connsiteY0" fmla="*/ 306534 h 1440494"/>
                <a:gd name="connsiteX1" fmla="*/ 169507 w 1092700"/>
                <a:gd name="connsiteY1" fmla="*/ 25180 h 1440494"/>
                <a:gd name="connsiteX2" fmla="*/ 44446 w 1092700"/>
                <a:gd name="connsiteY2" fmla="*/ 719771 h 1440494"/>
                <a:gd name="connsiteX3" fmla="*/ 169507 w 1092700"/>
                <a:gd name="connsiteY3" fmla="*/ 1423157 h 1440494"/>
                <a:gd name="connsiteX4" fmla="*/ 1092700 w 1092700"/>
                <a:gd name="connsiteY4" fmla="*/ 1124218 h 1440494"/>
                <a:gd name="connsiteX0" fmla="*/ 2031220 w 2031220"/>
                <a:gd name="connsiteY0" fmla="*/ 314402 h 1423018"/>
                <a:gd name="connsiteX1" fmla="*/ 187208 w 2031220"/>
                <a:gd name="connsiteY1" fmla="*/ 7704 h 1423018"/>
                <a:gd name="connsiteX2" fmla="*/ 62147 w 2031220"/>
                <a:gd name="connsiteY2" fmla="*/ 702295 h 1423018"/>
                <a:gd name="connsiteX3" fmla="*/ 187208 w 2031220"/>
                <a:gd name="connsiteY3" fmla="*/ 1405681 h 1423018"/>
                <a:gd name="connsiteX4" fmla="*/ 1110401 w 2031220"/>
                <a:gd name="connsiteY4" fmla="*/ 1106742 h 1423018"/>
                <a:gd name="connsiteX0" fmla="*/ 2031220 w 2031220"/>
                <a:gd name="connsiteY0" fmla="*/ 314402 h 1422107"/>
                <a:gd name="connsiteX1" fmla="*/ 187208 w 2031220"/>
                <a:gd name="connsiteY1" fmla="*/ 7704 h 1422107"/>
                <a:gd name="connsiteX2" fmla="*/ 62147 w 2031220"/>
                <a:gd name="connsiteY2" fmla="*/ 702295 h 1422107"/>
                <a:gd name="connsiteX3" fmla="*/ 187208 w 2031220"/>
                <a:gd name="connsiteY3" fmla="*/ 1405681 h 1422107"/>
                <a:gd name="connsiteX4" fmla="*/ 1988980 w 2031220"/>
                <a:gd name="connsiteY4" fmla="*/ 1081397 h 1422107"/>
                <a:gd name="connsiteX0" fmla="*/ 2031220 w 2031220"/>
                <a:gd name="connsiteY0" fmla="*/ 314402 h 1421550"/>
                <a:gd name="connsiteX1" fmla="*/ 187208 w 2031220"/>
                <a:gd name="connsiteY1" fmla="*/ 7704 h 1421550"/>
                <a:gd name="connsiteX2" fmla="*/ 62147 w 2031220"/>
                <a:gd name="connsiteY2" fmla="*/ 702295 h 1421550"/>
                <a:gd name="connsiteX3" fmla="*/ 187208 w 2031220"/>
                <a:gd name="connsiteY3" fmla="*/ 1405681 h 1421550"/>
                <a:gd name="connsiteX4" fmla="*/ 2022772 w 2031220"/>
                <a:gd name="connsiteY4" fmla="*/ 1064501 h 1421550"/>
                <a:gd name="connsiteX0" fmla="*/ 2031220 w 2031220"/>
                <a:gd name="connsiteY0" fmla="*/ 314402 h 1418582"/>
                <a:gd name="connsiteX1" fmla="*/ 187208 w 2031220"/>
                <a:gd name="connsiteY1" fmla="*/ 7704 h 1418582"/>
                <a:gd name="connsiteX2" fmla="*/ 62147 w 2031220"/>
                <a:gd name="connsiteY2" fmla="*/ 702295 h 1418582"/>
                <a:gd name="connsiteX3" fmla="*/ 187208 w 2031220"/>
                <a:gd name="connsiteY3" fmla="*/ 1405681 h 1418582"/>
                <a:gd name="connsiteX4" fmla="*/ 2022772 w 2031220"/>
                <a:gd name="connsiteY4" fmla="*/ 1064501 h 1418582"/>
                <a:gd name="connsiteX0" fmla="*/ 2031220 w 2031220"/>
                <a:gd name="connsiteY0" fmla="*/ 312256 h 1416436"/>
                <a:gd name="connsiteX1" fmla="*/ 187208 w 2031220"/>
                <a:gd name="connsiteY1" fmla="*/ 5558 h 1416436"/>
                <a:gd name="connsiteX2" fmla="*/ 62147 w 2031220"/>
                <a:gd name="connsiteY2" fmla="*/ 700149 h 1416436"/>
                <a:gd name="connsiteX3" fmla="*/ 187208 w 2031220"/>
                <a:gd name="connsiteY3" fmla="*/ 1403535 h 1416436"/>
                <a:gd name="connsiteX4" fmla="*/ 2022772 w 2031220"/>
                <a:gd name="connsiteY4" fmla="*/ 1062355 h 1416436"/>
                <a:gd name="connsiteX0" fmla="*/ 2044138 w 2044138"/>
                <a:gd name="connsiteY0" fmla="*/ 312038 h 1416218"/>
                <a:gd name="connsiteX1" fmla="*/ 200126 w 2044138"/>
                <a:gd name="connsiteY1" fmla="*/ 5340 h 1416218"/>
                <a:gd name="connsiteX2" fmla="*/ 49721 w 2044138"/>
                <a:gd name="connsiteY2" fmla="*/ 691482 h 1416218"/>
                <a:gd name="connsiteX3" fmla="*/ 200126 w 2044138"/>
                <a:gd name="connsiteY3" fmla="*/ 1403317 h 1416218"/>
                <a:gd name="connsiteX4" fmla="*/ 2035690 w 2044138"/>
                <a:gd name="connsiteY4" fmla="*/ 1062137 h 1416218"/>
                <a:gd name="connsiteX0" fmla="*/ 2074816 w 2074816"/>
                <a:gd name="connsiteY0" fmla="*/ 319926 h 1424106"/>
                <a:gd name="connsiteX1" fmla="*/ 230804 w 2074816"/>
                <a:gd name="connsiteY1" fmla="*/ 13228 h 1424106"/>
                <a:gd name="connsiteX2" fmla="*/ 80399 w 2074816"/>
                <a:gd name="connsiteY2" fmla="*/ 699370 h 1424106"/>
                <a:gd name="connsiteX3" fmla="*/ 230804 w 2074816"/>
                <a:gd name="connsiteY3" fmla="*/ 1411205 h 1424106"/>
                <a:gd name="connsiteX4" fmla="*/ 2066368 w 2074816"/>
                <a:gd name="connsiteY4" fmla="*/ 1070025 h 1424106"/>
                <a:gd name="connsiteX0" fmla="*/ 2074817 w 2074817"/>
                <a:gd name="connsiteY0" fmla="*/ 319926 h 1424106"/>
                <a:gd name="connsiteX1" fmla="*/ 230805 w 2074817"/>
                <a:gd name="connsiteY1" fmla="*/ 13228 h 1424106"/>
                <a:gd name="connsiteX2" fmla="*/ 80400 w 2074817"/>
                <a:gd name="connsiteY2" fmla="*/ 699370 h 1424106"/>
                <a:gd name="connsiteX3" fmla="*/ 230805 w 2074817"/>
                <a:gd name="connsiteY3" fmla="*/ 1411205 h 1424106"/>
                <a:gd name="connsiteX4" fmla="*/ 2066369 w 2074817"/>
                <a:gd name="connsiteY4" fmla="*/ 1070025 h 1424106"/>
                <a:gd name="connsiteX0" fmla="*/ 2102080 w 2102080"/>
                <a:gd name="connsiteY0" fmla="*/ 312477 h 1416657"/>
                <a:gd name="connsiteX1" fmla="*/ 258068 w 2102080"/>
                <a:gd name="connsiteY1" fmla="*/ 5779 h 1416657"/>
                <a:gd name="connsiteX2" fmla="*/ 14736 w 2102080"/>
                <a:gd name="connsiteY2" fmla="*/ 708817 h 1416657"/>
                <a:gd name="connsiteX3" fmla="*/ 258068 w 2102080"/>
                <a:gd name="connsiteY3" fmla="*/ 1403756 h 1416657"/>
                <a:gd name="connsiteX4" fmla="*/ 2093632 w 2102080"/>
                <a:gd name="connsiteY4" fmla="*/ 1062576 h 1416657"/>
                <a:gd name="connsiteX0" fmla="*/ 2102081 w 2102081"/>
                <a:gd name="connsiteY0" fmla="*/ 312477 h 1416657"/>
                <a:gd name="connsiteX1" fmla="*/ 258069 w 2102081"/>
                <a:gd name="connsiteY1" fmla="*/ 5779 h 1416657"/>
                <a:gd name="connsiteX2" fmla="*/ 14737 w 2102081"/>
                <a:gd name="connsiteY2" fmla="*/ 708817 h 1416657"/>
                <a:gd name="connsiteX3" fmla="*/ 258069 w 2102081"/>
                <a:gd name="connsiteY3" fmla="*/ 1403756 h 1416657"/>
                <a:gd name="connsiteX4" fmla="*/ 2093633 w 2102081"/>
                <a:gd name="connsiteY4" fmla="*/ 1062576 h 1416657"/>
                <a:gd name="connsiteX0" fmla="*/ 2110417 w 2110417"/>
                <a:gd name="connsiteY0" fmla="*/ 312477 h 1424649"/>
                <a:gd name="connsiteX1" fmla="*/ 266405 w 2110417"/>
                <a:gd name="connsiteY1" fmla="*/ 5779 h 1424649"/>
                <a:gd name="connsiteX2" fmla="*/ 23073 w 2110417"/>
                <a:gd name="connsiteY2" fmla="*/ 708817 h 1424649"/>
                <a:gd name="connsiteX3" fmla="*/ 266405 w 2110417"/>
                <a:gd name="connsiteY3" fmla="*/ 1403756 h 1424649"/>
                <a:gd name="connsiteX4" fmla="*/ 2101969 w 2110417"/>
                <a:gd name="connsiteY4" fmla="*/ 1062576 h 1424649"/>
                <a:gd name="connsiteX0" fmla="*/ 2131448 w 2131448"/>
                <a:gd name="connsiteY0" fmla="*/ 326481 h 1438651"/>
                <a:gd name="connsiteX1" fmla="*/ 287436 w 2131448"/>
                <a:gd name="connsiteY1" fmla="*/ 19783 h 1438651"/>
                <a:gd name="connsiteX2" fmla="*/ 44104 w 2131448"/>
                <a:gd name="connsiteY2" fmla="*/ 722821 h 1438651"/>
                <a:gd name="connsiteX3" fmla="*/ 287436 w 2131448"/>
                <a:gd name="connsiteY3" fmla="*/ 1417760 h 1438651"/>
                <a:gd name="connsiteX4" fmla="*/ 2123000 w 2131448"/>
                <a:gd name="connsiteY4" fmla="*/ 1076580 h 1438651"/>
                <a:gd name="connsiteX0" fmla="*/ 2131447 w 2131447"/>
                <a:gd name="connsiteY0" fmla="*/ 326481 h 1438652"/>
                <a:gd name="connsiteX1" fmla="*/ 287435 w 2131447"/>
                <a:gd name="connsiteY1" fmla="*/ 19783 h 1438652"/>
                <a:gd name="connsiteX2" fmla="*/ 44103 w 2131447"/>
                <a:gd name="connsiteY2" fmla="*/ 722821 h 1438652"/>
                <a:gd name="connsiteX3" fmla="*/ 287435 w 2131447"/>
                <a:gd name="connsiteY3" fmla="*/ 1417760 h 1438652"/>
                <a:gd name="connsiteX4" fmla="*/ 2122999 w 2131447"/>
                <a:gd name="connsiteY4" fmla="*/ 1076580 h 1438652"/>
                <a:gd name="connsiteX0" fmla="*/ 2110419 w 2110419"/>
                <a:gd name="connsiteY0" fmla="*/ 333382 h 1445553"/>
                <a:gd name="connsiteX1" fmla="*/ 266407 w 2110419"/>
                <a:gd name="connsiteY1" fmla="*/ 26684 h 1445553"/>
                <a:gd name="connsiteX2" fmla="*/ 23075 w 2110419"/>
                <a:gd name="connsiteY2" fmla="*/ 729722 h 1445553"/>
                <a:gd name="connsiteX3" fmla="*/ 266407 w 2110419"/>
                <a:gd name="connsiteY3" fmla="*/ 1424661 h 1445553"/>
                <a:gd name="connsiteX4" fmla="*/ 2101971 w 2110419"/>
                <a:gd name="connsiteY4" fmla="*/ 1083481 h 1445553"/>
                <a:gd name="connsiteX0" fmla="*/ 2087525 w 2087525"/>
                <a:gd name="connsiteY0" fmla="*/ 333382 h 1448506"/>
                <a:gd name="connsiteX1" fmla="*/ 243513 w 2087525"/>
                <a:gd name="connsiteY1" fmla="*/ 26684 h 1448506"/>
                <a:gd name="connsiteX2" fmla="*/ 181 w 2087525"/>
                <a:gd name="connsiteY2" fmla="*/ 729722 h 1448506"/>
                <a:gd name="connsiteX3" fmla="*/ 243513 w 2087525"/>
                <a:gd name="connsiteY3" fmla="*/ 1424661 h 1448506"/>
                <a:gd name="connsiteX4" fmla="*/ 2079077 w 2087525"/>
                <a:gd name="connsiteY4" fmla="*/ 1083481 h 1448506"/>
                <a:gd name="connsiteX0" fmla="*/ 2087525 w 2087525"/>
                <a:gd name="connsiteY0" fmla="*/ 333382 h 1448506"/>
                <a:gd name="connsiteX1" fmla="*/ 243513 w 2087525"/>
                <a:gd name="connsiteY1" fmla="*/ 26684 h 1448506"/>
                <a:gd name="connsiteX2" fmla="*/ 181 w 2087525"/>
                <a:gd name="connsiteY2" fmla="*/ 729722 h 1448506"/>
                <a:gd name="connsiteX3" fmla="*/ 243513 w 2087525"/>
                <a:gd name="connsiteY3" fmla="*/ 1424661 h 1448506"/>
                <a:gd name="connsiteX4" fmla="*/ 2079077 w 2087525"/>
                <a:gd name="connsiteY4" fmla="*/ 1083481 h 1448506"/>
                <a:gd name="connsiteX0" fmla="*/ 2099905 w 2099905"/>
                <a:gd name="connsiteY0" fmla="*/ 335755 h 1450879"/>
                <a:gd name="connsiteX1" fmla="*/ 255893 w 2099905"/>
                <a:gd name="connsiteY1" fmla="*/ 29057 h 1450879"/>
                <a:gd name="connsiteX2" fmla="*/ 12561 w 2099905"/>
                <a:gd name="connsiteY2" fmla="*/ 732095 h 1450879"/>
                <a:gd name="connsiteX3" fmla="*/ 255893 w 2099905"/>
                <a:gd name="connsiteY3" fmla="*/ 1427034 h 1450879"/>
                <a:gd name="connsiteX4" fmla="*/ 2091457 w 2099905"/>
                <a:gd name="connsiteY4" fmla="*/ 1085854 h 1450879"/>
                <a:gd name="connsiteX0" fmla="*/ 2103144 w 2103144"/>
                <a:gd name="connsiteY0" fmla="*/ 335756 h 1452199"/>
                <a:gd name="connsiteX1" fmla="*/ 259132 w 2103144"/>
                <a:gd name="connsiteY1" fmla="*/ 29058 h 1452199"/>
                <a:gd name="connsiteX2" fmla="*/ 15800 w 2103144"/>
                <a:gd name="connsiteY2" fmla="*/ 732096 h 1452199"/>
                <a:gd name="connsiteX3" fmla="*/ 259132 w 2103144"/>
                <a:gd name="connsiteY3" fmla="*/ 1427035 h 1452199"/>
                <a:gd name="connsiteX4" fmla="*/ 2094696 w 2103144"/>
                <a:gd name="connsiteY4" fmla="*/ 1085855 h 1452199"/>
                <a:gd name="connsiteX0" fmla="*/ 2073986 w 2073986"/>
                <a:gd name="connsiteY0" fmla="*/ 339488 h 1462487"/>
                <a:gd name="connsiteX1" fmla="*/ 229974 w 2073986"/>
                <a:gd name="connsiteY1" fmla="*/ 32790 h 1462487"/>
                <a:gd name="connsiteX2" fmla="*/ 229974 w 2073986"/>
                <a:gd name="connsiteY2" fmla="*/ 1430767 h 1462487"/>
                <a:gd name="connsiteX3" fmla="*/ 2065538 w 2073986"/>
                <a:gd name="connsiteY3" fmla="*/ 1089587 h 1462487"/>
                <a:gd name="connsiteX0" fmla="*/ 2120149 w 2120149"/>
                <a:gd name="connsiteY0" fmla="*/ 332355 h 1455354"/>
                <a:gd name="connsiteX1" fmla="*/ 276137 w 2120149"/>
                <a:gd name="connsiteY1" fmla="*/ 25657 h 1455354"/>
                <a:gd name="connsiteX2" fmla="*/ 276137 w 2120149"/>
                <a:gd name="connsiteY2" fmla="*/ 1423634 h 1455354"/>
                <a:gd name="connsiteX3" fmla="*/ 2111701 w 2120149"/>
                <a:gd name="connsiteY3" fmla="*/ 1082454 h 1455354"/>
                <a:gd name="connsiteX0" fmla="*/ 2165861 w 2165861"/>
                <a:gd name="connsiteY0" fmla="*/ 332354 h 1445077"/>
                <a:gd name="connsiteX1" fmla="*/ 321849 w 2165861"/>
                <a:gd name="connsiteY1" fmla="*/ 25656 h 1445077"/>
                <a:gd name="connsiteX2" fmla="*/ 321849 w 2165861"/>
                <a:gd name="connsiteY2" fmla="*/ 1423633 h 1445077"/>
                <a:gd name="connsiteX3" fmla="*/ 2157413 w 2165861"/>
                <a:gd name="connsiteY3" fmla="*/ 1082453 h 1445077"/>
                <a:gd name="connsiteX0" fmla="*/ 2191570 w 2191570"/>
                <a:gd name="connsiteY0" fmla="*/ 325238 h 1437961"/>
                <a:gd name="connsiteX1" fmla="*/ 347558 w 2191570"/>
                <a:gd name="connsiteY1" fmla="*/ 18540 h 1437961"/>
                <a:gd name="connsiteX2" fmla="*/ 347558 w 2191570"/>
                <a:gd name="connsiteY2" fmla="*/ 1416517 h 1437961"/>
                <a:gd name="connsiteX3" fmla="*/ 2183122 w 2191570"/>
                <a:gd name="connsiteY3" fmla="*/ 1075337 h 1437961"/>
                <a:gd name="connsiteX0" fmla="*/ 1636732 w 2089753"/>
                <a:gd name="connsiteY0" fmla="*/ 325115 h 1453698"/>
                <a:gd name="connsiteX1" fmla="*/ 254189 w 2089753"/>
                <a:gd name="connsiteY1" fmla="*/ 34277 h 1453698"/>
                <a:gd name="connsiteX2" fmla="*/ 254189 w 2089753"/>
                <a:gd name="connsiteY2" fmla="*/ 1432254 h 1453698"/>
                <a:gd name="connsiteX3" fmla="*/ 2089753 w 2089753"/>
                <a:gd name="connsiteY3" fmla="*/ 1091074 h 1453698"/>
                <a:gd name="connsiteX0" fmla="*/ 1636732 w 1699891"/>
                <a:gd name="connsiteY0" fmla="*/ 325115 h 1453869"/>
                <a:gd name="connsiteX1" fmla="*/ 254189 w 1699891"/>
                <a:gd name="connsiteY1" fmla="*/ 34277 h 1453869"/>
                <a:gd name="connsiteX2" fmla="*/ 254189 w 1699891"/>
                <a:gd name="connsiteY2" fmla="*/ 1432254 h 1453869"/>
                <a:gd name="connsiteX3" fmla="*/ 1699891 w 1699891"/>
                <a:gd name="connsiteY3" fmla="*/ 1096360 h 1453869"/>
                <a:gd name="connsiteX0" fmla="*/ 1653321 w 1716480"/>
                <a:gd name="connsiteY0" fmla="*/ 303205 h 1431959"/>
                <a:gd name="connsiteX1" fmla="*/ 270778 w 1716480"/>
                <a:gd name="connsiteY1" fmla="*/ 12367 h 1431959"/>
                <a:gd name="connsiteX2" fmla="*/ 270778 w 1716480"/>
                <a:gd name="connsiteY2" fmla="*/ 1410344 h 1431959"/>
                <a:gd name="connsiteX3" fmla="*/ 1716480 w 1716480"/>
                <a:gd name="connsiteY3" fmla="*/ 1074450 h 1431959"/>
                <a:gd name="connsiteX0" fmla="*/ 1653321 w 1716480"/>
                <a:gd name="connsiteY0" fmla="*/ 303205 h 1431959"/>
                <a:gd name="connsiteX1" fmla="*/ 270778 w 1716480"/>
                <a:gd name="connsiteY1" fmla="*/ 12367 h 1431959"/>
                <a:gd name="connsiteX2" fmla="*/ 270778 w 1716480"/>
                <a:gd name="connsiteY2" fmla="*/ 1410344 h 1431959"/>
                <a:gd name="connsiteX3" fmla="*/ 1716480 w 1716480"/>
                <a:gd name="connsiteY3" fmla="*/ 1074450 h 1431959"/>
                <a:gd name="connsiteX0" fmla="*/ 1653321 w 1716480"/>
                <a:gd name="connsiteY0" fmla="*/ 303205 h 1423128"/>
                <a:gd name="connsiteX1" fmla="*/ 270778 w 1716480"/>
                <a:gd name="connsiteY1" fmla="*/ 12367 h 1423128"/>
                <a:gd name="connsiteX2" fmla="*/ 270778 w 1716480"/>
                <a:gd name="connsiteY2" fmla="*/ 1410344 h 1423128"/>
                <a:gd name="connsiteX3" fmla="*/ 1716480 w 1716480"/>
                <a:gd name="connsiteY3" fmla="*/ 1074450 h 1423128"/>
                <a:gd name="connsiteX0" fmla="*/ 1635353 w 1698512"/>
                <a:gd name="connsiteY0" fmla="*/ 303205 h 1423128"/>
                <a:gd name="connsiteX1" fmla="*/ 252810 w 1698512"/>
                <a:gd name="connsiteY1" fmla="*/ 12367 h 1423128"/>
                <a:gd name="connsiteX2" fmla="*/ 252810 w 1698512"/>
                <a:gd name="connsiteY2" fmla="*/ 1410344 h 1423128"/>
                <a:gd name="connsiteX3" fmla="*/ 1698512 w 1698512"/>
                <a:gd name="connsiteY3" fmla="*/ 1074450 h 1423128"/>
                <a:gd name="connsiteX0" fmla="*/ 1674426 w 1737585"/>
                <a:gd name="connsiteY0" fmla="*/ 303205 h 1410411"/>
                <a:gd name="connsiteX1" fmla="*/ 291883 w 1737585"/>
                <a:gd name="connsiteY1" fmla="*/ 12367 h 1410411"/>
                <a:gd name="connsiteX2" fmla="*/ 291883 w 1737585"/>
                <a:gd name="connsiteY2" fmla="*/ 1410344 h 1410411"/>
                <a:gd name="connsiteX3" fmla="*/ 1737585 w 1737585"/>
                <a:gd name="connsiteY3" fmla="*/ 1074450 h 1410411"/>
                <a:gd name="connsiteX0" fmla="*/ 1678833 w 1741992"/>
                <a:gd name="connsiteY0" fmla="*/ 290877 h 1398083"/>
                <a:gd name="connsiteX1" fmla="*/ 296290 w 1741992"/>
                <a:gd name="connsiteY1" fmla="*/ 39 h 1398083"/>
                <a:gd name="connsiteX2" fmla="*/ 296290 w 1741992"/>
                <a:gd name="connsiteY2" fmla="*/ 1398016 h 1398083"/>
                <a:gd name="connsiteX3" fmla="*/ 1741992 w 1741992"/>
                <a:gd name="connsiteY3" fmla="*/ 1062122 h 1398083"/>
                <a:gd name="connsiteX0" fmla="*/ 1678833 w 1741992"/>
                <a:gd name="connsiteY0" fmla="*/ 290857 h 1398063"/>
                <a:gd name="connsiteX1" fmla="*/ 296290 w 1741992"/>
                <a:gd name="connsiteY1" fmla="*/ 19 h 1398063"/>
                <a:gd name="connsiteX2" fmla="*/ 296290 w 1741992"/>
                <a:gd name="connsiteY2" fmla="*/ 1397996 h 1398063"/>
                <a:gd name="connsiteX3" fmla="*/ 1741992 w 1741992"/>
                <a:gd name="connsiteY3" fmla="*/ 1062102 h 1398063"/>
                <a:gd name="connsiteX0" fmla="*/ 1743295 w 1806454"/>
                <a:gd name="connsiteY0" fmla="*/ 290960 h 1398166"/>
                <a:gd name="connsiteX1" fmla="*/ 360752 w 1806454"/>
                <a:gd name="connsiteY1" fmla="*/ 122 h 1398166"/>
                <a:gd name="connsiteX2" fmla="*/ 360752 w 1806454"/>
                <a:gd name="connsiteY2" fmla="*/ 1398099 h 1398166"/>
                <a:gd name="connsiteX3" fmla="*/ 1806454 w 1806454"/>
                <a:gd name="connsiteY3" fmla="*/ 1062205 h 1398166"/>
                <a:gd name="connsiteX0" fmla="*/ 1746276 w 1809435"/>
                <a:gd name="connsiteY0" fmla="*/ 290841 h 1398047"/>
                <a:gd name="connsiteX1" fmla="*/ 363733 w 1809435"/>
                <a:gd name="connsiteY1" fmla="*/ 3 h 1398047"/>
                <a:gd name="connsiteX2" fmla="*/ 363733 w 1809435"/>
                <a:gd name="connsiteY2" fmla="*/ 1397980 h 1398047"/>
                <a:gd name="connsiteX3" fmla="*/ 1809435 w 1809435"/>
                <a:gd name="connsiteY3" fmla="*/ 1062086 h 1398047"/>
                <a:gd name="connsiteX0" fmla="*/ 1645527 w 1645527"/>
                <a:gd name="connsiteY0" fmla="*/ 290841 h 1434340"/>
                <a:gd name="connsiteX1" fmla="*/ 262984 w 1645527"/>
                <a:gd name="connsiteY1" fmla="*/ 3 h 1434340"/>
                <a:gd name="connsiteX2" fmla="*/ 262984 w 1645527"/>
                <a:gd name="connsiteY2" fmla="*/ 1397980 h 1434340"/>
                <a:gd name="connsiteX3" fmla="*/ 1366562 w 1645527"/>
                <a:gd name="connsiteY3" fmla="*/ 1104378 h 1434340"/>
                <a:gd name="connsiteX0" fmla="*/ 1645527 w 1645527"/>
                <a:gd name="connsiteY0" fmla="*/ 290841 h 1437772"/>
                <a:gd name="connsiteX1" fmla="*/ 262984 w 1645527"/>
                <a:gd name="connsiteY1" fmla="*/ 3 h 1437772"/>
                <a:gd name="connsiteX2" fmla="*/ 262984 w 1645527"/>
                <a:gd name="connsiteY2" fmla="*/ 1397980 h 1437772"/>
                <a:gd name="connsiteX3" fmla="*/ 1366562 w 1645527"/>
                <a:gd name="connsiteY3" fmla="*/ 1104378 h 1437772"/>
                <a:gd name="connsiteX0" fmla="*/ 1225144 w 1240565"/>
                <a:gd name="connsiteY0" fmla="*/ 339487 h 1470559"/>
                <a:gd name="connsiteX1" fmla="*/ 136986 w 1240565"/>
                <a:gd name="connsiteY1" fmla="*/ 32790 h 1470559"/>
                <a:gd name="connsiteX2" fmla="*/ 136986 w 1240565"/>
                <a:gd name="connsiteY2" fmla="*/ 1430767 h 1470559"/>
                <a:gd name="connsiteX3" fmla="*/ 1240564 w 1240565"/>
                <a:gd name="connsiteY3" fmla="*/ 1137165 h 1470559"/>
                <a:gd name="connsiteX0" fmla="*/ 1225144 w 1240564"/>
                <a:gd name="connsiteY0" fmla="*/ 339934 h 1471006"/>
                <a:gd name="connsiteX1" fmla="*/ 136986 w 1240564"/>
                <a:gd name="connsiteY1" fmla="*/ 33237 h 1471006"/>
                <a:gd name="connsiteX2" fmla="*/ 136986 w 1240564"/>
                <a:gd name="connsiteY2" fmla="*/ 1431214 h 1471006"/>
                <a:gd name="connsiteX3" fmla="*/ 1240564 w 1240564"/>
                <a:gd name="connsiteY3" fmla="*/ 1137612 h 1471006"/>
                <a:gd name="connsiteX0" fmla="*/ 1332963 w 1348383"/>
                <a:gd name="connsiteY0" fmla="*/ 317308 h 1448380"/>
                <a:gd name="connsiteX1" fmla="*/ 244805 w 1348383"/>
                <a:gd name="connsiteY1" fmla="*/ 10611 h 1448380"/>
                <a:gd name="connsiteX2" fmla="*/ 244805 w 1348383"/>
                <a:gd name="connsiteY2" fmla="*/ 1408588 h 1448380"/>
                <a:gd name="connsiteX3" fmla="*/ 1348383 w 1348383"/>
                <a:gd name="connsiteY3" fmla="*/ 1114986 h 1448380"/>
                <a:gd name="connsiteX0" fmla="*/ 1401492 w 1416912"/>
                <a:gd name="connsiteY0" fmla="*/ 317308 h 1411074"/>
                <a:gd name="connsiteX1" fmla="*/ 313334 w 1416912"/>
                <a:gd name="connsiteY1" fmla="*/ 10611 h 1411074"/>
                <a:gd name="connsiteX2" fmla="*/ 313334 w 1416912"/>
                <a:gd name="connsiteY2" fmla="*/ 1408588 h 1411074"/>
                <a:gd name="connsiteX3" fmla="*/ 1416912 w 1416912"/>
                <a:gd name="connsiteY3" fmla="*/ 1114986 h 1411074"/>
              </a:gdLst>
              <a:ahLst/>
              <a:cxnLst>
                <a:cxn ang="0">
                  <a:pos x="connsiteX0" y="connsiteY0"/>
                </a:cxn>
                <a:cxn ang="0">
                  <a:pos x="connsiteX1" y="connsiteY1"/>
                </a:cxn>
                <a:cxn ang="0">
                  <a:pos x="connsiteX2" y="connsiteY2"/>
                </a:cxn>
                <a:cxn ang="0">
                  <a:pos x="connsiteX3" y="connsiteY3"/>
                </a:cxn>
              </a:cxnLst>
              <a:rect l="l" t="t" r="r" b="b"/>
              <a:pathLst>
                <a:path w="1416912" h="1411074">
                  <a:moveTo>
                    <a:pt x="1401492" y="317308"/>
                  </a:moveTo>
                  <a:cubicBezTo>
                    <a:pt x="694325" y="459184"/>
                    <a:pt x="757254" y="-81398"/>
                    <a:pt x="313334" y="10611"/>
                  </a:cubicBezTo>
                  <a:cubicBezTo>
                    <a:pt x="-130586" y="102620"/>
                    <a:pt x="-77462" y="1372548"/>
                    <a:pt x="313334" y="1408588"/>
                  </a:cubicBezTo>
                  <a:cubicBezTo>
                    <a:pt x="704130" y="1444628"/>
                    <a:pt x="726195" y="1076272"/>
                    <a:pt x="1416912" y="1114986"/>
                  </a:cubicBezTo>
                </a:path>
              </a:pathLst>
            </a:custGeom>
            <a:gradFill flip="none" rotWithShape="1">
              <a:gsLst>
                <a:gs pos="25000">
                  <a:schemeClr val="accent2">
                    <a:lumMod val="60000"/>
                    <a:lumOff val="40000"/>
                  </a:schemeClr>
                </a:gs>
                <a:gs pos="100000">
                  <a:srgbClr val="FFFFFF">
                    <a:alpha val="0"/>
                  </a:srgbClr>
                </a:gs>
              </a:gsLst>
              <a:lin ang="21594000" scaled="0"/>
              <a:tileRect/>
            </a:gradFill>
            <a:ln w="9525">
              <a:solidFill>
                <a:schemeClr val="bg1"/>
              </a:solidFill>
            </a:ln>
            <a:effectLst/>
          </p:spPr>
          <p:txBody>
            <a:bodyPr rtlCol="0" anchor="ctr"/>
            <a:lstStyle/>
            <a:p>
              <a:pPr marL="0" marR="0" lvl="0" indent="0" algn="ctr" defTabSz="457189" rtl="0" eaLnBrk="1" fontAlgn="base" latinLnBrk="0" hangingPunct="1">
                <a:lnSpc>
                  <a:spcPct val="100000"/>
                </a:lnSpc>
                <a:spcBef>
                  <a:spcPct val="0"/>
                </a:spcBef>
                <a:spcAft>
                  <a:spcPct val="0"/>
                </a:spcAft>
                <a:buClrTx/>
                <a:buSzTx/>
                <a:buFontTx/>
                <a:buNone/>
                <a:tabLst/>
                <a:defRPr/>
              </a:pPr>
              <a:endParaRPr kumimoji="0" lang="en-GB" sz="788" b="0" i="0" u="none" strike="noStrike" kern="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Freeform 20">
              <a:extLst>
                <a:ext uri="{FF2B5EF4-FFF2-40B4-BE49-F238E27FC236}">
                  <a16:creationId xmlns:a16="http://schemas.microsoft.com/office/drawing/2014/main" id="{C0048AA9-6BA7-2100-A0D7-0E0F0778750D}"/>
                </a:ext>
              </a:extLst>
            </p:cNvPr>
            <p:cNvSpPr/>
            <p:nvPr/>
          </p:nvSpPr>
          <p:spPr>
            <a:xfrm rot="5400000" flipV="1">
              <a:off x="2269436" y="3975629"/>
              <a:ext cx="1335997" cy="1981666"/>
            </a:xfrm>
            <a:custGeom>
              <a:avLst/>
              <a:gdLst>
                <a:gd name="connsiteX0" fmla="*/ 988719 w 988719"/>
                <a:gd name="connsiteY0" fmla="*/ 296706 h 1427609"/>
                <a:gd name="connsiteX1" fmla="*/ 65526 w 988719"/>
                <a:gd name="connsiteY1" fmla="*/ 15352 h 1427609"/>
                <a:gd name="connsiteX2" fmla="*/ 74319 w 988719"/>
                <a:gd name="connsiteY2" fmla="*/ 709944 h 1427609"/>
                <a:gd name="connsiteX3" fmla="*/ 65526 w 988719"/>
                <a:gd name="connsiteY3" fmla="*/ 1413329 h 1427609"/>
                <a:gd name="connsiteX4" fmla="*/ 988719 w 988719"/>
                <a:gd name="connsiteY4" fmla="*/ 1114390 h 1427609"/>
                <a:gd name="connsiteX0" fmla="*/ 988719 w 988719"/>
                <a:gd name="connsiteY0" fmla="*/ 290507 h 1421410"/>
                <a:gd name="connsiteX1" fmla="*/ 65526 w 988719"/>
                <a:gd name="connsiteY1" fmla="*/ 9153 h 1421410"/>
                <a:gd name="connsiteX2" fmla="*/ 74319 w 988719"/>
                <a:gd name="connsiteY2" fmla="*/ 703745 h 1421410"/>
                <a:gd name="connsiteX3" fmla="*/ 65526 w 988719"/>
                <a:gd name="connsiteY3" fmla="*/ 1407130 h 1421410"/>
                <a:gd name="connsiteX4" fmla="*/ 988719 w 988719"/>
                <a:gd name="connsiteY4" fmla="*/ 1108191 h 1421410"/>
                <a:gd name="connsiteX0" fmla="*/ 988719 w 988719"/>
                <a:gd name="connsiteY0" fmla="*/ 290507 h 1415735"/>
                <a:gd name="connsiteX1" fmla="*/ 65526 w 988719"/>
                <a:gd name="connsiteY1" fmla="*/ 9153 h 1415735"/>
                <a:gd name="connsiteX2" fmla="*/ 74319 w 988719"/>
                <a:gd name="connsiteY2" fmla="*/ 703745 h 1415735"/>
                <a:gd name="connsiteX3" fmla="*/ 65526 w 988719"/>
                <a:gd name="connsiteY3" fmla="*/ 1407130 h 1415735"/>
                <a:gd name="connsiteX4" fmla="*/ 988719 w 988719"/>
                <a:gd name="connsiteY4" fmla="*/ 1108191 h 1415735"/>
                <a:gd name="connsiteX0" fmla="*/ 1039488 w 1039488"/>
                <a:gd name="connsiteY0" fmla="*/ 299484 h 1424712"/>
                <a:gd name="connsiteX1" fmla="*/ 116295 w 1039488"/>
                <a:gd name="connsiteY1" fmla="*/ 18130 h 1424712"/>
                <a:gd name="connsiteX2" fmla="*/ 125088 w 1039488"/>
                <a:gd name="connsiteY2" fmla="*/ 712722 h 1424712"/>
                <a:gd name="connsiteX3" fmla="*/ 116295 w 1039488"/>
                <a:gd name="connsiteY3" fmla="*/ 1416107 h 1424712"/>
                <a:gd name="connsiteX4" fmla="*/ 1039488 w 1039488"/>
                <a:gd name="connsiteY4" fmla="*/ 1117168 h 1424712"/>
                <a:gd name="connsiteX0" fmla="*/ 1039488 w 1039488"/>
                <a:gd name="connsiteY0" fmla="*/ 299484 h 1458193"/>
                <a:gd name="connsiteX1" fmla="*/ 116295 w 1039488"/>
                <a:gd name="connsiteY1" fmla="*/ 18130 h 1458193"/>
                <a:gd name="connsiteX2" fmla="*/ 125088 w 1039488"/>
                <a:gd name="connsiteY2" fmla="*/ 712722 h 1458193"/>
                <a:gd name="connsiteX3" fmla="*/ 116295 w 1039488"/>
                <a:gd name="connsiteY3" fmla="*/ 1416107 h 1458193"/>
                <a:gd name="connsiteX4" fmla="*/ 1039488 w 1039488"/>
                <a:gd name="connsiteY4" fmla="*/ 1117168 h 1458193"/>
                <a:gd name="connsiteX0" fmla="*/ 1008322 w 1008322"/>
                <a:gd name="connsiteY0" fmla="*/ 290507 h 1415735"/>
                <a:gd name="connsiteX1" fmla="*/ 85129 w 1008322"/>
                <a:gd name="connsiteY1" fmla="*/ 9153 h 1415735"/>
                <a:gd name="connsiteX2" fmla="*/ 41168 w 1008322"/>
                <a:gd name="connsiteY2" fmla="*/ 703745 h 1415735"/>
                <a:gd name="connsiteX3" fmla="*/ 85129 w 1008322"/>
                <a:gd name="connsiteY3" fmla="*/ 1407130 h 1415735"/>
                <a:gd name="connsiteX4" fmla="*/ 1008322 w 1008322"/>
                <a:gd name="connsiteY4" fmla="*/ 1108191 h 1415735"/>
                <a:gd name="connsiteX0" fmla="*/ 1062040 w 1062040"/>
                <a:gd name="connsiteY0" fmla="*/ 290507 h 1424467"/>
                <a:gd name="connsiteX1" fmla="*/ 138847 w 1062040"/>
                <a:gd name="connsiteY1" fmla="*/ 9153 h 1424467"/>
                <a:gd name="connsiteX2" fmla="*/ 94886 w 1062040"/>
                <a:gd name="connsiteY2" fmla="*/ 703745 h 1424467"/>
                <a:gd name="connsiteX3" fmla="*/ 138847 w 1062040"/>
                <a:gd name="connsiteY3" fmla="*/ 1407130 h 1424467"/>
                <a:gd name="connsiteX4" fmla="*/ 1062040 w 1062040"/>
                <a:gd name="connsiteY4" fmla="*/ 1108191 h 1424467"/>
                <a:gd name="connsiteX0" fmla="*/ 1065911 w 1065911"/>
                <a:gd name="connsiteY0" fmla="*/ 307275 h 1441235"/>
                <a:gd name="connsiteX1" fmla="*/ 142718 w 1065911"/>
                <a:gd name="connsiteY1" fmla="*/ 25921 h 1441235"/>
                <a:gd name="connsiteX2" fmla="*/ 98757 w 1065911"/>
                <a:gd name="connsiteY2" fmla="*/ 720513 h 1441235"/>
                <a:gd name="connsiteX3" fmla="*/ 142718 w 1065911"/>
                <a:gd name="connsiteY3" fmla="*/ 1423898 h 1441235"/>
                <a:gd name="connsiteX4" fmla="*/ 1065911 w 1065911"/>
                <a:gd name="connsiteY4" fmla="*/ 1124959 h 1441235"/>
                <a:gd name="connsiteX0" fmla="*/ 1092699 w 1092699"/>
                <a:gd name="connsiteY0" fmla="*/ 290507 h 1424467"/>
                <a:gd name="connsiteX1" fmla="*/ 169506 w 1092699"/>
                <a:gd name="connsiteY1" fmla="*/ 9153 h 1424467"/>
                <a:gd name="connsiteX2" fmla="*/ 44445 w 1092699"/>
                <a:gd name="connsiteY2" fmla="*/ 703744 h 1424467"/>
                <a:gd name="connsiteX3" fmla="*/ 169506 w 1092699"/>
                <a:gd name="connsiteY3" fmla="*/ 1407130 h 1424467"/>
                <a:gd name="connsiteX4" fmla="*/ 1092699 w 1092699"/>
                <a:gd name="connsiteY4" fmla="*/ 1108191 h 1424467"/>
                <a:gd name="connsiteX0" fmla="*/ 1092700 w 1092700"/>
                <a:gd name="connsiteY0" fmla="*/ 309158 h 1443118"/>
                <a:gd name="connsiteX1" fmla="*/ 169507 w 1092700"/>
                <a:gd name="connsiteY1" fmla="*/ 27804 h 1443118"/>
                <a:gd name="connsiteX2" fmla="*/ 44446 w 1092700"/>
                <a:gd name="connsiteY2" fmla="*/ 722395 h 1443118"/>
                <a:gd name="connsiteX3" fmla="*/ 169507 w 1092700"/>
                <a:gd name="connsiteY3" fmla="*/ 1425781 h 1443118"/>
                <a:gd name="connsiteX4" fmla="*/ 1092700 w 1092700"/>
                <a:gd name="connsiteY4" fmla="*/ 1126842 h 1443118"/>
                <a:gd name="connsiteX0" fmla="*/ 1092700 w 1092700"/>
                <a:gd name="connsiteY0" fmla="*/ 306534 h 1440494"/>
                <a:gd name="connsiteX1" fmla="*/ 169507 w 1092700"/>
                <a:gd name="connsiteY1" fmla="*/ 25180 h 1440494"/>
                <a:gd name="connsiteX2" fmla="*/ 44446 w 1092700"/>
                <a:gd name="connsiteY2" fmla="*/ 719771 h 1440494"/>
                <a:gd name="connsiteX3" fmla="*/ 169507 w 1092700"/>
                <a:gd name="connsiteY3" fmla="*/ 1423157 h 1440494"/>
                <a:gd name="connsiteX4" fmla="*/ 1092700 w 1092700"/>
                <a:gd name="connsiteY4" fmla="*/ 1124218 h 1440494"/>
                <a:gd name="connsiteX0" fmla="*/ 2031220 w 2031220"/>
                <a:gd name="connsiteY0" fmla="*/ 314402 h 1423018"/>
                <a:gd name="connsiteX1" fmla="*/ 187208 w 2031220"/>
                <a:gd name="connsiteY1" fmla="*/ 7704 h 1423018"/>
                <a:gd name="connsiteX2" fmla="*/ 62147 w 2031220"/>
                <a:gd name="connsiteY2" fmla="*/ 702295 h 1423018"/>
                <a:gd name="connsiteX3" fmla="*/ 187208 w 2031220"/>
                <a:gd name="connsiteY3" fmla="*/ 1405681 h 1423018"/>
                <a:gd name="connsiteX4" fmla="*/ 1110401 w 2031220"/>
                <a:gd name="connsiteY4" fmla="*/ 1106742 h 1423018"/>
                <a:gd name="connsiteX0" fmla="*/ 2031220 w 2031220"/>
                <a:gd name="connsiteY0" fmla="*/ 314402 h 1422107"/>
                <a:gd name="connsiteX1" fmla="*/ 187208 w 2031220"/>
                <a:gd name="connsiteY1" fmla="*/ 7704 h 1422107"/>
                <a:gd name="connsiteX2" fmla="*/ 62147 w 2031220"/>
                <a:gd name="connsiteY2" fmla="*/ 702295 h 1422107"/>
                <a:gd name="connsiteX3" fmla="*/ 187208 w 2031220"/>
                <a:gd name="connsiteY3" fmla="*/ 1405681 h 1422107"/>
                <a:gd name="connsiteX4" fmla="*/ 1988980 w 2031220"/>
                <a:gd name="connsiteY4" fmla="*/ 1081397 h 1422107"/>
                <a:gd name="connsiteX0" fmla="*/ 2031220 w 2031220"/>
                <a:gd name="connsiteY0" fmla="*/ 314402 h 1421550"/>
                <a:gd name="connsiteX1" fmla="*/ 187208 w 2031220"/>
                <a:gd name="connsiteY1" fmla="*/ 7704 h 1421550"/>
                <a:gd name="connsiteX2" fmla="*/ 62147 w 2031220"/>
                <a:gd name="connsiteY2" fmla="*/ 702295 h 1421550"/>
                <a:gd name="connsiteX3" fmla="*/ 187208 w 2031220"/>
                <a:gd name="connsiteY3" fmla="*/ 1405681 h 1421550"/>
                <a:gd name="connsiteX4" fmla="*/ 2022772 w 2031220"/>
                <a:gd name="connsiteY4" fmla="*/ 1064501 h 1421550"/>
                <a:gd name="connsiteX0" fmla="*/ 2031220 w 2031220"/>
                <a:gd name="connsiteY0" fmla="*/ 314402 h 1418582"/>
                <a:gd name="connsiteX1" fmla="*/ 187208 w 2031220"/>
                <a:gd name="connsiteY1" fmla="*/ 7704 h 1418582"/>
                <a:gd name="connsiteX2" fmla="*/ 62147 w 2031220"/>
                <a:gd name="connsiteY2" fmla="*/ 702295 h 1418582"/>
                <a:gd name="connsiteX3" fmla="*/ 187208 w 2031220"/>
                <a:gd name="connsiteY3" fmla="*/ 1405681 h 1418582"/>
                <a:gd name="connsiteX4" fmla="*/ 2022772 w 2031220"/>
                <a:gd name="connsiteY4" fmla="*/ 1064501 h 1418582"/>
                <a:gd name="connsiteX0" fmla="*/ 2031220 w 2031220"/>
                <a:gd name="connsiteY0" fmla="*/ 312256 h 1416436"/>
                <a:gd name="connsiteX1" fmla="*/ 187208 w 2031220"/>
                <a:gd name="connsiteY1" fmla="*/ 5558 h 1416436"/>
                <a:gd name="connsiteX2" fmla="*/ 62147 w 2031220"/>
                <a:gd name="connsiteY2" fmla="*/ 700149 h 1416436"/>
                <a:gd name="connsiteX3" fmla="*/ 187208 w 2031220"/>
                <a:gd name="connsiteY3" fmla="*/ 1403535 h 1416436"/>
                <a:gd name="connsiteX4" fmla="*/ 2022772 w 2031220"/>
                <a:gd name="connsiteY4" fmla="*/ 1062355 h 1416436"/>
                <a:gd name="connsiteX0" fmla="*/ 2044138 w 2044138"/>
                <a:gd name="connsiteY0" fmla="*/ 312038 h 1416218"/>
                <a:gd name="connsiteX1" fmla="*/ 200126 w 2044138"/>
                <a:gd name="connsiteY1" fmla="*/ 5340 h 1416218"/>
                <a:gd name="connsiteX2" fmla="*/ 49721 w 2044138"/>
                <a:gd name="connsiteY2" fmla="*/ 691482 h 1416218"/>
                <a:gd name="connsiteX3" fmla="*/ 200126 w 2044138"/>
                <a:gd name="connsiteY3" fmla="*/ 1403317 h 1416218"/>
                <a:gd name="connsiteX4" fmla="*/ 2035690 w 2044138"/>
                <a:gd name="connsiteY4" fmla="*/ 1062137 h 1416218"/>
                <a:gd name="connsiteX0" fmla="*/ 2074816 w 2074816"/>
                <a:gd name="connsiteY0" fmla="*/ 319926 h 1424106"/>
                <a:gd name="connsiteX1" fmla="*/ 230804 w 2074816"/>
                <a:gd name="connsiteY1" fmla="*/ 13228 h 1424106"/>
                <a:gd name="connsiteX2" fmla="*/ 80399 w 2074816"/>
                <a:gd name="connsiteY2" fmla="*/ 699370 h 1424106"/>
                <a:gd name="connsiteX3" fmla="*/ 230804 w 2074816"/>
                <a:gd name="connsiteY3" fmla="*/ 1411205 h 1424106"/>
                <a:gd name="connsiteX4" fmla="*/ 2066368 w 2074816"/>
                <a:gd name="connsiteY4" fmla="*/ 1070025 h 1424106"/>
                <a:gd name="connsiteX0" fmla="*/ 2074817 w 2074817"/>
                <a:gd name="connsiteY0" fmla="*/ 319926 h 1424106"/>
                <a:gd name="connsiteX1" fmla="*/ 230805 w 2074817"/>
                <a:gd name="connsiteY1" fmla="*/ 13228 h 1424106"/>
                <a:gd name="connsiteX2" fmla="*/ 80400 w 2074817"/>
                <a:gd name="connsiteY2" fmla="*/ 699370 h 1424106"/>
                <a:gd name="connsiteX3" fmla="*/ 230805 w 2074817"/>
                <a:gd name="connsiteY3" fmla="*/ 1411205 h 1424106"/>
                <a:gd name="connsiteX4" fmla="*/ 2066369 w 2074817"/>
                <a:gd name="connsiteY4" fmla="*/ 1070025 h 1424106"/>
                <a:gd name="connsiteX0" fmla="*/ 2102080 w 2102080"/>
                <a:gd name="connsiteY0" fmla="*/ 312477 h 1416657"/>
                <a:gd name="connsiteX1" fmla="*/ 258068 w 2102080"/>
                <a:gd name="connsiteY1" fmla="*/ 5779 h 1416657"/>
                <a:gd name="connsiteX2" fmla="*/ 14736 w 2102080"/>
                <a:gd name="connsiteY2" fmla="*/ 708817 h 1416657"/>
                <a:gd name="connsiteX3" fmla="*/ 258068 w 2102080"/>
                <a:gd name="connsiteY3" fmla="*/ 1403756 h 1416657"/>
                <a:gd name="connsiteX4" fmla="*/ 2093632 w 2102080"/>
                <a:gd name="connsiteY4" fmla="*/ 1062576 h 1416657"/>
                <a:gd name="connsiteX0" fmla="*/ 2102081 w 2102081"/>
                <a:gd name="connsiteY0" fmla="*/ 312477 h 1416657"/>
                <a:gd name="connsiteX1" fmla="*/ 258069 w 2102081"/>
                <a:gd name="connsiteY1" fmla="*/ 5779 h 1416657"/>
                <a:gd name="connsiteX2" fmla="*/ 14737 w 2102081"/>
                <a:gd name="connsiteY2" fmla="*/ 708817 h 1416657"/>
                <a:gd name="connsiteX3" fmla="*/ 258069 w 2102081"/>
                <a:gd name="connsiteY3" fmla="*/ 1403756 h 1416657"/>
                <a:gd name="connsiteX4" fmla="*/ 2093633 w 2102081"/>
                <a:gd name="connsiteY4" fmla="*/ 1062576 h 1416657"/>
                <a:gd name="connsiteX0" fmla="*/ 2110417 w 2110417"/>
                <a:gd name="connsiteY0" fmla="*/ 312477 h 1424649"/>
                <a:gd name="connsiteX1" fmla="*/ 266405 w 2110417"/>
                <a:gd name="connsiteY1" fmla="*/ 5779 h 1424649"/>
                <a:gd name="connsiteX2" fmla="*/ 23073 w 2110417"/>
                <a:gd name="connsiteY2" fmla="*/ 708817 h 1424649"/>
                <a:gd name="connsiteX3" fmla="*/ 266405 w 2110417"/>
                <a:gd name="connsiteY3" fmla="*/ 1403756 h 1424649"/>
                <a:gd name="connsiteX4" fmla="*/ 2101969 w 2110417"/>
                <a:gd name="connsiteY4" fmla="*/ 1062576 h 1424649"/>
                <a:gd name="connsiteX0" fmla="*/ 2131448 w 2131448"/>
                <a:gd name="connsiteY0" fmla="*/ 326481 h 1438651"/>
                <a:gd name="connsiteX1" fmla="*/ 287436 w 2131448"/>
                <a:gd name="connsiteY1" fmla="*/ 19783 h 1438651"/>
                <a:gd name="connsiteX2" fmla="*/ 44104 w 2131448"/>
                <a:gd name="connsiteY2" fmla="*/ 722821 h 1438651"/>
                <a:gd name="connsiteX3" fmla="*/ 287436 w 2131448"/>
                <a:gd name="connsiteY3" fmla="*/ 1417760 h 1438651"/>
                <a:gd name="connsiteX4" fmla="*/ 2123000 w 2131448"/>
                <a:gd name="connsiteY4" fmla="*/ 1076580 h 1438651"/>
                <a:gd name="connsiteX0" fmla="*/ 2131447 w 2131447"/>
                <a:gd name="connsiteY0" fmla="*/ 326481 h 1438652"/>
                <a:gd name="connsiteX1" fmla="*/ 287435 w 2131447"/>
                <a:gd name="connsiteY1" fmla="*/ 19783 h 1438652"/>
                <a:gd name="connsiteX2" fmla="*/ 44103 w 2131447"/>
                <a:gd name="connsiteY2" fmla="*/ 722821 h 1438652"/>
                <a:gd name="connsiteX3" fmla="*/ 287435 w 2131447"/>
                <a:gd name="connsiteY3" fmla="*/ 1417760 h 1438652"/>
                <a:gd name="connsiteX4" fmla="*/ 2122999 w 2131447"/>
                <a:gd name="connsiteY4" fmla="*/ 1076580 h 1438652"/>
                <a:gd name="connsiteX0" fmla="*/ 2110419 w 2110419"/>
                <a:gd name="connsiteY0" fmla="*/ 333382 h 1445553"/>
                <a:gd name="connsiteX1" fmla="*/ 266407 w 2110419"/>
                <a:gd name="connsiteY1" fmla="*/ 26684 h 1445553"/>
                <a:gd name="connsiteX2" fmla="*/ 23075 w 2110419"/>
                <a:gd name="connsiteY2" fmla="*/ 729722 h 1445553"/>
                <a:gd name="connsiteX3" fmla="*/ 266407 w 2110419"/>
                <a:gd name="connsiteY3" fmla="*/ 1424661 h 1445553"/>
                <a:gd name="connsiteX4" fmla="*/ 2101971 w 2110419"/>
                <a:gd name="connsiteY4" fmla="*/ 1083481 h 1445553"/>
                <a:gd name="connsiteX0" fmla="*/ 2087525 w 2087525"/>
                <a:gd name="connsiteY0" fmla="*/ 333382 h 1448506"/>
                <a:gd name="connsiteX1" fmla="*/ 243513 w 2087525"/>
                <a:gd name="connsiteY1" fmla="*/ 26684 h 1448506"/>
                <a:gd name="connsiteX2" fmla="*/ 181 w 2087525"/>
                <a:gd name="connsiteY2" fmla="*/ 729722 h 1448506"/>
                <a:gd name="connsiteX3" fmla="*/ 243513 w 2087525"/>
                <a:gd name="connsiteY3" fmla="*/ 1424661 h 1448506"/>
                <a:gd name="connsiteX4" fmla="*/ 2079077 w 2087525"/>
                <a:gd name="connsiteY4" fmla="*/ 1083481 h 1448506"/>
                <a:gd name="connsiteX0" fmla="*/ 2098805 w 2098805"/>
                <a:gd name="connsiteY0" fmla="*/ 333382 h 1447287"/>
                <a:gd name="connsiteX1" fmla="*/ 254793 w 2098805"/>
                <a:gd name="connsiteY1" fmla="*/ 26684 h 1447287"/>
                <a:gd name="connsiteX2" fmla="*/ 11461 w 2098805"/>
                <a:gd name="connsiteY2" fmla="*/ 729722 h 1447287"/>
                <a:gd name="connsiteX3" fmla="*/ 254793 w 2098805"/>
                <a:gd name="connsiteY3" fmla="*/ 1424661 h 1447287"/>
                <a:gd name="connsiteX4" fmla="*/ 2090357 w 2098805"/>
                <a:gd name="connsiteY4" fmla="*/ 1083481 h 1447287"/>
                <a:gd name="connsiteX0" fmla="*/ 2102079 w 2102079"/>
                <a:gd name="connsiteY0" fmla="*/ 337281 h 1451188"/>
                <a:gd name="connsiteX1" fmla="*/ 258067 w 2102079"/>
                <a:gd name="connsiteY1" fmla="*/ 30583 h 1451188"/>
                <a:gd name="connsiteX2" fmla="*/ 14735 w 2102079"/>
                <a:gd name="connsiteY2" fmla="*/ 733621 h 1451188"/>
                <a:gd name="connsiteX3" fmla="*/ 258067 w 2102079"/>
                <a:gd name="connsiteY3" fmla="*/ 1428560 h 1451188"/>
                <a:gd name="connsiteX4" fmla="*/ 2093631 w 2102079"/>
                <a:gd name="connsiteY4" fmla="*/ 1087380 h 1451188"/>
                <a:gd name="connsiteX0" fmla="*/ 2102079 w 2102079"/>
                <a:gd name="connsiteY0" fmla="*/ 337282 h 1455440"/>
                <a:gd name="connsiteX1" fmla="*/ 258067 w 2102079"/>
                <a:gd name="connsiteY1" fmla="*/ 30584 h 1455440"/>
                <a:gd name="connsiteX2" fmla="*/ 14735 w 2102079"/>
                <a:gd name="connsiteY2" fmla="*/ 733622 h 1455440"/>
                <a:gd name="connsiteX3" fmla="*/ 258067 w 2102079"/>
                <a:gd name="connsiteY3" fmla="*/ 1428561 h 1455440"/>
                <a:gd name="connsiteX4" fmla="*/ 2093631 w 2102079"/>
                <a:gd name="connsiteY4" fmla="*/ 1087381 h 1455440"/>
                <a:gd name="connsiteX0" fmla="*/ 1829302 w 2091369"/>
                <a:gd name="connsiteY0" fmla="*/ 317574 h 1430444"/>
                <a:gd name="connsiteX1" fmla="*/ 255805 w 2091369"/>
                <a:gd name="connsiteY1" fmla="*/ 5588 h 1430444"/>
                <a:gd name="connsiteX2" fmla="*/ 12473 w 2091369"/>
                <a:gd name="connsiteY2" fmla="*/ 708626 h 1430444"/>
                <a:gd name="connsiteX3" fmla="*/ 255805 w 2091369"/>
                <a:gd name="connsiteY3" fmla="*/ 1403565 h 1430444"/>
                <a:gd name="connsiteX4" fmla="*/ 2091369 w 2091369"/>
                <a:gd name="connsiteY4" fmla="*/ 1062385 h 1430444"/>
                <a:gd name="connsiteX0" fmla="*/ 1822990 w 1870236"/>
                <a:gd name="connsiteY0" fmla="*/ 317574 h 1408046"/>
                <a:gd name="connsiteX1" fmla="*/ 249493 w 1870236"/>
                <a:gd name="connsiteY1" fmla="*/ 5588 h 1408046"/>
                <a:gd name="connsiteX2" fmla="*/ 6161 w 1870236"/>
                <a:gd name="connsiteY2" fmla="*/ 708626 h 1408046"/>
                <a:gd name="connsiteX3" fmla="*/ 249493 w 1870236"/>
                <a:gd name="connsiteY3" fmla="*/ 1403565 h 1408046"/>
                <a:gd name="connsiteX4" fmla="*/ 1870235 w 1870236"/>
                <a:gd name="connsiteY4" fmla="*/ 1051813 h 1408046"/>
                <a:gd name="connsiteX0" fmla="*/ 1821560 w 1821560"/>
                <a:gd name="connsiteY0" fmla="*/ 317574 h 1408394"/>
                <a:gd name="connsiteX1" fmla="*/ 248063 w 1821560"/>
                <a:gd name="connsiteY1" fmla="*/ 5588 h 1408394"/>
                <a:gd name="connsiteX2" fmla="*/ 4731 w 1821560"/>
                <a:gd name="connsiteY2" fmla="*/ 708626 h 1408394"/>
                <a:gd name="connsiteX3" fmla="*/ 248063 w 1821560"/>
                <a:gd name="connsiteY3" fmla="*/ 1403565 h 1408394"/>
                <a:gd name="connsiteX4" fmla="*/ 1821067 w 1821560"/>
                <a:gd name="connsiteY4" fmla="*/ 1062386 h 1408394"/>
                <a:gd name="connsiteX0" fmla="*/ 1558986 w 1821053"/>
                <a:gd name="connsiteY0" fmla="*/ 287075 h 1409614"/>
                <a:gd name="connsiteX1" fmla="*/ 248049 w 1821053"/>
                <a:gd name="connsiteY1" fmla="*/ 6808 h 1409614"/>
                <a:gd name="connsiteX2" fmla="*/ 4717 w 1821053"/>
                <a:gd name="connsiteY2" fmla="*/ 709846 h 1409614"/>
                <a:gd name="connsiteX3" fmla="*/ 248049 w 1821053"/>
                <a:gd name="connsiteY3" fmla="*/ 1404785 h 1409614"/>
                <a:gd name="connsiteX4" fmla="*/ 1821053 w 1821053"/>
                <a:gd name="connsiteY4" fmla="*/ 1063606 h 1409614"/>
                <a:gd name="connsiteX0" fmla="*/ 1558986 w 1821053"/>
                <a:gd name="connsiteY0" fmla="*/ 287414 h 1409953"/>
                <a:gd name="connsiteX1" fmla="*/ 248049 w 1821053"/>
                <a:gd name="connsiteY1" fmla="*/ 7147 h 1409953"/>
                <a:gd name="connsiteX2" fmla="*/ 4717 w 1821053"/>
                <a:gd name="connsiteY2" fmla="*/ 710185 h 1409953"/>
                <a:gd name="connsiteX3" fmla="*/ 248049 w 1821053"/>
                <a:gd name="connsiteY3" fmla="*/ 1405124 h 1409953"/>
                <a:gd name="connsiteX4" fmla="*/ 1821053 w 1821053"/>
                <a:gd name="connsiteY4" fmla="*/ 1063945 h 1409953"/>
                <a:gd name="connsiteX0" fmla="*/ 1554967 w 1618125"/>
                <a:gd name="connsiteY0" fmla="*/ 287414 h 1409438"/>
                <a:gd name="connsiteX1" fmla="*/ 244030 w 1618125"/>
                <a:gd name="connsiteY1" fmla="*/ 7147 h 1409438"/>
                <a:gd name="connsiteX2" fmla="*/ 698 w 1618125"/>
                <a:gd name="connsiteY2" fmla="*/ 710185 h 1409438"/>
                <a:gd name="connsiteX3" fmla="*/ 244030 w 1618125"/>
                <a:gd name="connsiteY3" fmla="*/ 1405124 h 1409438"/>
                <a:gd name="connsiteX4" fmla="*/ 1618125 w 1618125"/>
                <a:gd name="connsiteY4" fmla="*/ 1048086 h 1409438"/>
                <a:gd name="connsiteX0" fmla="*/ 1554967 w 1618125"/>
                <a:gd name="connsiteY0" fmla="*/ 287414 h 1409521"/>
                <a:gd name="connsiteX1" fmla="*/ 244030 w 1618125"/>
                <a:gd name="connsiteY1" fmla="*/ 7147 h 1409521"/>
                <a:gd name="connsiteX2" fmla="*/ 698 w 1618125"/>
                <a:gd name="connsiteY2" fmla="*/ 710185 h 1409521"/>
                <a:gd name="connsiteX3" fmla="*/ 244030 w 1618125"/>
                <a:gd name="connsiteY3" fmla="*/ 1405124 h 1409521"/>
                <a:gd name="connsiteX4" fmla="*/ 1618125 w 1618125"/>
                <a:gd name="connsiteY4" fmla="*/ 1048086 h 1409521"/>
                <a:gd name="connsiteX0" fmla="*/ 1554600 w 1577976"/>
                <a:gd name="connsiteY0" fmla="*/ 287414 h 1409521"/>
                <a:gd name="connsiteX1" fmla="*/ 243663 w 1577976"/>
                <a:gd name="connsiteY1" fmla="*/ 7147 h 1409521"/>
                <a:gd name="connsiteX2" fmla="*/ 331 w 1577976"/>
                <a:gd name="connsiteY2" fmla="*/ 710185 h 1409521"/>
                <a:gd name="connsiteX3" fmla="*/ 243663 w 1577976"/>
                <a:gd name="connsiteY3" fmla="*/ 1405124 h 1409521"/>
                <a:gd name="connsiteX4" fmla="*/ 1577976 w 1577976"/>
                <a:gd name="connsiteY4" fmla="*/ 1048086 h 1409521"/>
                <a:gd name="connsiteX0" fmla="*/ 1554600 w 1577976"/>
                <a:gd name="connsiteY0" fmla="*/ 287414 h 1409479"/>
                <a:gd name="connsiteX1" fmla="*/ 243663 w 1577976"/>
                <a:gd name="connsiteY1" fmla="*/ 7147 h 1409479"/>
                <a:gd name="connsiteX2" fmla="*/ 331 w 1577976"/>
                <a:gd name="connsiteY2" fmla="*/ 710185 h 1409479"/>
                <a:gd name="connsiteX3" fmla="*/ 243663 w 1577976"/>
                <a:gd name="connsiteY3" fmla="*/ 1405124 h 1409479"/>
                <a:gd name="connsiteX4" fmla="*/ 1577976 w 1577976"/>
                <a:gd name="connsiteY4" fmla="*/ 1048086 h 1409479"/>
                <a:gd name="connsiteX0" fmla="*/ 1554600 w 1577976"/>
                <a:gd name="connsiteY0" fmla="*/ 295157 h 1417222"/>
                <a:gd name="connsiteX1" fmla="*/ 243663 w 1577976"/>
                <a:gd name="connsiteY1" fmla="*/ 14890 h 1417222"/>
                <a:gd name="connsiteX2" fmla="*/ 331 w 1577976"/>
                <a:gd name="connsiteY2" fmla="*/ 717928 h 1417222"/>
                <a:gd name="connsiteX3" fmla="*/ 243663 w 1577976"/>
                <a:gd name="connsiteY3" fmla="*/ 1412867 h 1417222"/>
                <a:gd name="connsiteX4" fmla="*/ 1577976 w 1577976"/>
                <a:gd name="connsiteY4" fmla="*/ 1055829 h 1417222"/>
                <a:gd name="connsiteX0" fmla="*/ 1554727 w 1578103"/>
                <a:gd name="connsiteY0" fmla="*/ 295157 h 1418821"/>
                <a:gd name="connsiteX1" fmla="*/ 243790 w 1578103"/>
                <a:gd name="connsiteY1" fmla="*/ 14890 h 1418821"/>
                <a:gd name="connsiteX2" fmla="*/ 458 w 1578103"/>
                <a:gd name="connsiteY2" fmla="*/ 717928 h 1418821"/>
                <a:gd name="connsiteX3" fmla="*/ 243790 w 1578103"/>
                <a:gd name="connsiteY3" fmla="*/ 1412867 h 1418821"/>
                <a:gd name="connsiteX4" fmla="*/ 1578103 w 1578103"/>
                <a:gd name="connsiteY4" fmla="*/ 1055829 h 1418821"/>
                <a:gd name="connsiteX0" fmla="*/ 1554796 w 1578172"/>
                <a:gd name="connsiteY0" fmla="*/ 295157 h 1417996"/>
                <a:gd name="connsiteX1" fmla="*/ 243859 w 1578172"/>
                <a:gd name="connsiteY1" fmla="*/ 14890 h 1417996"/>
                <a:gd name="connsiteX2" fmla="*/ 527 w 1578172"/>
                <a:gd name="connsiteY2" fmla="*/ 717928 h 1417996"/>
                <a:gd name="connsiteX3" fmla="*/ 243859 w 1578172"/>
                <a:gd name="connsiteY3" fmla="*/ 1412867 h 1417996"/>
                <a:gd name="connsiteX4" fmla="*/ 1578172 w 1578172"/>
                <a:gd name="connsiteY4" fmla="*/ 1055829 h 1417996"/>
                <a:gd name="connsiteX0" fmla="*/ 1554598 w 1577974"/>
                <a:gd name="connsiteY0" fmla="*/ 287415 h 1409480"/>
                <a:gd name="connsiteX1" fmla="*/ 243661 w 1577974"/>
                <a:gd name="connsiteY1" fmla="*/ 7148 h 1409480"/>
                <a:gd name="connsiteX2" fmla="*/ 331 w 1577974"/>
                <a:gd name="connsiteY2" fmla="*/ 710188 h 1409480"/>
                <a:gd name="connsiteX3" fmla="*/ 243661 w 1577974"/>
                <a:gd name="connsiteY3" fmla="*/ 1405125 h 1409480"/>
                <a:gd name="connsiteX4" fmla="*/ 1577974 w 1577974"/>
                <a:gd name="connsiteY4" fmla="*/ 1048087 h 1409480"/>
                <a:gd name="connsiteX0" fmla="*/ 1590526 w 1613902"/>
                <a:gd name="connsiteY0" fmla="*/ 285724 h 1407789"/>
                <a:gd name="connsiteX1" fmla="*/ 279589 w 1613902"/>
                <a:gd name="connsiteY1" fmla="*/ 5457 h 1407789"/>
                <a:gd name="connsiteX2" fmla="*/ 36259 w 1613902"/>
                <a:gd name="connsiteY2" fmla="*/ 708497 h 1407789"/>
                <a:gd name="connsiteX3" fmla="*/ 279589 w 1613902"/>
                <a:gd name="connsiteY3" fmla="*/ 1403434 h 1407789"/>
                <a:gd name="connsiteX4" fmla="*/ 1613902 w 1613902"/>
                <a:gd name="connsiteY4" fmla="*/ 1046396 h 1407789"/>
                <a:gd name="connsiteX0" fmla="*/ 1590526 w 1613902"/>
                <a:gd name="connsiteY0" fmla="*/ 285724 h 1406918"/>
                <a:gd name="connsiteX1" fmla="*/ 279589 w 1613902"/>
                <a:gd name="connsiteY1" fmla="*/ 5457 h 1406918"/>
                <a:gd name="connsiteX2" fmla="*/ 36259 w 1613902"/>
                <a:gd name="connsiteY2" fmla="*/ 708497 h 1406918"/>
                <a:gd name="connsiteX3" fmla="*/ 279589 w 1613902"/>
                <a:gd name="connsiteY3" fmla="*/ 1403434 h 1406918"/>
                <a:gd name="connsiteX4" fmla="*/ 1613902 w 1613902"/>
                <a:gd name="connsiteY4" fmla="*/ 1046396 h 1406918"/>
                <a:gd name="connsiteX0" fmla="*/ 1634586 w 1634586"/>
                <a:gd name="connsiteY0" fmla="*/ 282364 h 1408843"/>
                <a:gd name="connsiteX1" fmla="*/ 267953 w 1634586"/>
                <a:gd name="connsiteY1" fmla="*/ 7382 h 1408843"/>
                <a:gd name="connsiteX2" fmla="*/ 24623 w 1634586"/>
                <a:gd name="connsiteY2" fmla="*/ 710422 h 1408843"/>
                <a:gd name="connsiteX3" fmla="*/ 267953 w 1634586"/>
                <a:gd name="connsiteY3" fmla="*/ 1405359 h 1408843"/>
                <a:gd name="connsiteX4" fmla="*/ 1602266 w 1634586"/>
                <a:gd name="connsiteY4" fmla="*/ 1048321 h 1408843"/>
                <a:gd name="connsiteX0" fmla="*/ 1654969 w 1654969"/>
                <a:gd name="connsiteY0" fmla="*/ 280365 h 1406844"/>
                <a:gd name="connsiteX1" fmla="*/ 288336 w 1654969"/>
                <a:gd name="connsiteY1" fmla="*/ 5383 h 1406844"/>
                <a:gd name="connsiteX2" fmla="*/ 45006 w 1654969"/>
                <a:gd name="connsiteY2" fmla="*/ 708423 h 1406844"/>
                <a:gd name="connsiteX3" fmla="*/ 288336 w 1654969"/>
                <a:gd name="connsiteY3" fmla="*/ 1403360 h 1406844"/>
                <a:gd name="connsiteX4" fmla="*/ 1622649 w 1654969"/>
                <a:gd name="connsiteY4" fmla="*/ 1046322 h 1406844"/>
                <a:gd name="connsiteX0" fmla="*/ 1658734 w 1658734"/>
                <a:gd name="connsiteY0" fmla="*/ 280365 h 1407016"/>
                <a:gd name="connsiteX1" fmla="*/ 292101 w 1658734"/>
                <a:gd name="connsiteY1" fmla="*/ 5383 h 1407016"/>
                <a:gd name="connsiteX2" fmla="*/ 48771 w 1658734"/>
                <a:gd name="connsiteY2" fmla="*/ 708423 h 1407016"/>
                <a:gd name="connsiteX3" fmla="*/ 292101 w 1658734"/>
                <a:gd name="connsiteY3" fmla="*/ 1403360 h 1407016"/>
                <a:gd name="connsiteX4" fmla="*/ 1626414 w 1658734"/>
                <a:gd name="connsiteY4" fmla="*/ 1046322 h 1407016"/>
                <a:gd name="connsiteX0" fmla="*/ 1658734 w 1658734"/>
                <a:gd name="connsiteY0" fmla="*/ 280365 h 1407016"/>
                <a:gd name="connsiteX1" fmla="*/ 292101 w 1658734"/>
                <a:gd name="connsiteY1" fmla="*/ 5383 h 1407016"/>
                <a:gd name="connsiteX2" fmla="*/ 48771 w 1658734"/>
                <a:gd name="connsiteY2" fmla="*/ 708423 h 1407016"/>
                <a:gd name="connsiteX3" fmla="*/ 292101 w 1658734"/>
                <a:gd name="connsiteY3" fmla="*/ 1403360 h 1407016"/>
                <a:gd name="connsiteX4" fmla="*/ 1626414 w 1658734"/>
                <a:gd name="connsiteY4" fmla="*/ 1046322 h 1407016"/>
                <a:gd name="connsiteX0" fmla="*/ 1658734 w 1658734"/>
                <a:gd name="connsiteY0" fmla="*/ 280365 h 1407016"/>
                <a:gd name="connsiteX1" fmla="*/ 292101 w 1658734"/>
                <a:gd name="connsiteY1" fmla="*/ 5383 h 1407016"/>
                <a:gd name="connsiteX2" fmla="*/ 48771 w 1658734"/>
                <a:gd name="connsiteY2" fmla="*/ 708423 h 1407016"/>
                <a:gd name="connsiteX3" fmla="*/ 292101 w 1658734"/>
                <a:gd name="connsiteY3" fmla="*/ 1403360 h 1407016"/>
                <a:gd name="connsiteX4" fmla="*/ 1626414 w 1658734"/>
                <a:gd name="connsiteY4" fmla="*/ 1046322 h 1407016"/>
                <a:gd name="connsiteX0" fmla="*/ 1658734 w 1658734"/>
                <a:gd name="connsiteY0" fmla="*/ 281594 h 1408245"/>
                <a:gd name="connsiteX1" fmla="*/ 292101 w 1658734"/>
                <a:gd name="connsiteY1" fmla="*/ 6612 h 1408245"/>
                <a:gd name="connsiteX2" fmla="*/ 48771 w 1658734"/>
                <a:gd name="connsiteY2" fmla="*/ 709652 h 1408245"/>
                <a:gd name="connsiteX3" fmla="*/ 292101 w 1658734"/>
                <a:gd name="connsiteY3" fmla="*/ 1404589 h 1408245"/>
                <a:gd name="connsiteX4" fmla="*/ 1626414 w 1658734"/>
                <a:gd name="connsiteY4" fmla="*/ 1047551 h 1408245"/>
                <a:gd name="connsiteX0" fmla="*/ 1662706 w 1662706"/>
                <a:gd name="connsiteY0" fmla="*/ 281594 h 1406275"/>
                <a:gd name="connsiteX1" fmla="*/ 296073 w 1662706"/>
                <a:gd name="connsiteY1" fmla="*/ 6612 h 1406275"/>
                <a:gd name="connsiteX2" fmla="*/ 52743 w 1662706"/>
                <a:gd name="connsiteY2" fmla="*/ 709652 h 1406275"/>
                <a:gd name="connsiteX3" fmla="*/ 296073 w 1662706"/>
                <a:gd name="connsiteY3" fmla="*/ 1404589 h 1406275"/>
                <a:gd name="connsiteX4" fmla="*/ 1630386 w 1662706"/>
                <a:gd name="connsiteY4" fmla="*/ 1047551 h 1406275"/>
                <a:gd name="connsiteX0" fmla="*/ 1662718 w 1662718"/>
                <a:gd name="connsiteY0" fmla="*/ 281594 h 1407436"/>
                <a:gd name="connsiteX1" fmla="*/ 296085 w 1662718"/>
                <a:gd name="connsiteY1" fmla="*/ 6612 h 1407436"/>
                <a:gd name="connsiteX2" fmla="*/ 52755 w 1662718"/>
                <a:gd name="connsiteY2" fmla="*/ 709652 h 1407436"/>
                <a:gd name="connsiteX3" fmla="*/ 296085 w 1662718"/>
                <a:gd name="connsiteY3" fmla="*/ 1404589 h 1407436"/>
                <a:gd name="connsiteX4" fmla="*/ 1630398 w 1662718"/>
                <a:gd name="connsiteY4" fmla="*/ 1047551 h 1407436"/>
                <a:gd name="connsiteX0" fmla="*/ 1662718 w 1662718"/>
                <a:gd name="connsiteY0" fmla="*/ 281594 h 1407436"/>
                <a:gd name="connsiteX1" fmla="*/ 296085 w 1662718"/>
                <a:gd name="connsiteY1" fmla="*/ 6612 h 1407436"/>
                <a:gd name="connsiteX2" fmla="*/ 52755 w 1662718"/>
                <a:gd name="connsiteY2" fmla="*/ 709652 h 1407436"/>
                <a:gd name="connsiteX3" fmla="*/ 296085 w 1662718"/>
                <a:gd name="connsiteY3" fmla="*/ 1404589 h 1407436"/>
                <a:gd name="connsiteX4" fmla="*/ 1630398 w 1662718"/>
                <a:gd name="connsiteY4" fmla="*/ 1047551 h 1407436"/>
                <a:gd name="connsiteX0" fmla="*/ 1618958 w 1630398"/>
                <a:gd name="connsiteY0" fmla="*/ 285837 h 1408044"/>
                <a:gd name="connsiteX1" fmla="*/ 296085 w 1630398"/>
                <a:gd name="connsiteY1" fmla="*/ 7220 h 1408044"/>
                <a:gd name="connsiteX2" fmla="*/ 52755 w 1630398"/>
                <a:gd name="connsiteY2" fmla="*/ 710260 h 1408044"/>
                <a:gd name="connsiteX3" fmla="*/ 296085 w 1630398"/>
                <a:gd name="connsiteY3" fmla="*/ 1405197 h 1408044"/>
                <a:gd name="connsiteX4" fmla="*/ 1630398 w 1630398"/>
                <a:gd name="connsiteY4" fmla="*/ 1048159 h 1408044"/>
                <a:gd name="connsiteX0" fmla="*/ 1618958 w 1630398"/>
                <a:gd name="connsiteY0" fmla="*/ 283821 h 1406028"/>
                <a:gd name="connsiteX1" fmla="*/ 296085 w 1630398"/>
                <a:gd name="connsiteY1" fmla="*/ 5204 h 1406028"/>
                <a:gd name="connsiteX2" fmla="*/ 52755 w 1630398"/>
                <a:gd name="connsiteY2" fmla="*/ 708244 h 1406028"/>
                <a:gd name="connsiteX3" fmla="*/ 296085 w 1630398"/>
                <a:gd name="connsiteY3" fmla="*/ 1403181 h 1406028"/>
                <a:gd name="connsiteX4" fmla="*/ 1630398 w 1630398"/>
                <a:gd name="connsiteY4" fmla="*/ 1046143 h 1406028"/>
                <a:gd name="connsiteX0" fmla="*/ 1618958 w 1630398"/>
                <a:gd name="connsiteY0" fmla="*/ 285030 h 1407237"/>
                <a:gd name="connsiteX1" fmla="*/ 296085 w 1630398"/>
                <a:gd name="connsiteY1" fmla="*/ 6413 h 1407237"/>
                <a:gd name="connsiteX2" fmla="*/ 52755 w 1630398"/>
                <a:gd name="connsiteY2" fmla="*/ 709453 h 1407237"/>
                <a:gd name="connsiteX3" fmla="*/ 296085 w 1630398"/>
                <a:gd name="connsiteY3" fmla="*/ 1404390 h 1407237"/>
                <a:gd name="connsiteX4" fmla="*/ 1630398 w 1630398"/>
                <a:gd name="connsiteY4" fmla="*/ 1047352 h 1407237"/>
                <a:gd name="connsiteX0" fmla="*/ 1618958 w 1630398"/>
                <a:gd name="connsiteY0" fmla="*/ 285030 h 1378329"/>
                <a:gd name="connsiteX1" fmla="*/ 296085 w 1630398"/>
                <a:gd name="connsiteY1" fmla="*/ 6413 h 1378329"/>
                <a:gd name="connsiteX2" fmla="*/ 52755 w 1630398"/>
                <a:gd name="connsiteY2" fmla="*/ 709453 h 1378329"/>
                <a:gd name="connsiteX3" fmla="*/ 296085 w 1630398"/>
                <a:gd name="connsiteY3" fmla="*/ 1375315 h 1378329"/>
                <a:gd name="connsiteX4" fmla="*/ 1630398 w 1630398"/>
                <a:gd name="connsiteY4" fmla="*/ 1047352 h 1378329"/>
                <a:gd name="connsiteX0" fmla="*/ 1625013 w 1636453"/>
                <a:gd name="connsiteY0" fmla="*/ 285030 h 1367495"/>
                <a:gd name="connsiteX1" fmla="*/ 302140 w 1636453"/>
                <a:gd name="connsiteY1" fmla="*/ 6413 h 1367495"/>
                <a:gd name="connsiteX2" fmla="*/ 58810 w 1636453"/>
                <a:gd name="connsiteY2" fmla="*/ 709453 h 1367495"/>
                <a:gd name="connsiteX3" fmla="*/ 291202 w 1636453"/>
                <a:gd name="connsiteY3" fmla="*/ 1364413 h 1367495"/>
                <a:gd name="connsiteX4" fmla="*/ 1636453 w 1636453"/>
                <a:gd name="connsiteY4" fmla="*/ 1047352 h 1367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453" h="1367495">
                  <a:moveTo>
                    <a:pt x="1625013" y="285030"/>
                  </a:moveTo>
                  <a:cubicBezTo>
                    <a:pt x="806458" y="411047"/>
                    <a:pt x="615324" y="-59774"/>
                    <a:pt x="302140" y="6413"/>
                  </a:cubicBezTo>
                  <a:cubicBezTo>
                    <a:pt x="-162428" y="104593"/>
                    <a:pt x="60633" y="483120"/>
                    <a:pt x="58810" y="709453"/>
                  </a:cubicBezTo>
                  <a:cubicBezTo>
                    <a:pt x="56987" y="935786"/>
                    <a:pt x="-173658" y="1305712"/>
                    <a:pt x="291202" y="1364413"/>
                  </a:cubicBezTo>
                  <a:cubicBezTo>
                    <a:pt x="645488" y="1409151"/>
                    <a:pt x="754788" y="950490"/>
                    <a:pt x="1636453" y="1047352"/>
                  </a:cubicBezTo>
                </a:path>
              </a:pathLst>
            </a:custGeom>
            <a:gradFill flip="none" rotWithShape="1">
              <a:gsLst>
                <a:gs pos="25000">
                  <a:schemeClr val="accent2">
                    <a:lumMod val="60000"/>
                    <a:lumOff val="40000"/>
                  </a:schemeClr>
                </a:gs>
                <a:gs pos="100000">
                  <a:srgbClr val="FFFFFF">
                    <a:alpha val="0"/>
                  </a:srgbClr>
                </a:gs>
              </a:gsLst>
              <a:lin ang="0" scaled="1"/>
              <a:tileRect/>
            </a:gradFill>
            <a:ln w="9525">
              <a:solidFill>
                <a:schemeClr val="bg1"/>
              </a:solidFill>
            </a:ln>
            <a:effectLst/>
          </p:spPr>
          <p:txBody>
            <a:bodyPr rtlCol="0" anchor="ctr"/>
            <a:lstStyle/>
            <a:p>
              <a:pPr marL="0" marR="0" lvl="0" indent="0" algn="ctr" defTabSz="457189" rtl="0" eaLnBrk="1" fontAlgn="base" latinLnBrk="0" hangingPunct="1">
                <a:lnSpc>
                  <a:spcPct val="100000"/>
                </a:lnSpc>
                <a:spcBef>
                  <a:spcPct val="0"/>
                </a:spcBef>
                <a:spcAft>
                  <a:spcPct val="0"/>
                </a:spcAft>
                <a:buClrTx/>
                <a:buSzTx/>
                <a:buFontTx/>
                <a:buNone/>
                <a:tabLst/>
                <a:defRPr/>
              </a:pPr>
              <a:endParaRPr kumimoji="0" lang="en-GB" sz="788" b="0" i="0" u="none" strike="noStrike" kern="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endParaRPr>
            </a:p>
          </p:txBody>
        </p:sp>
      </p:grpSp>
      <p:sp>
        <p:nvSpPr>
          <p:cNvPr id="9" name="Oval 8">
            <a:extLst>
              <a:ext uri="{FF2B5EF4-FFF2-40B4-BE49-F238E27FC236}">
                <a16:creationId xmlns:a16="http://schemas.microsoft.com/office/drawing/2014/main" id="{FD7406C9-628F-1934-9E7D-B89F339BEE1F}"/>
              </a:ext>
            </a:extLst>
          </p:cNvPr>
          <p:cNvSpPr/>
          <p:nvPr/>
        </p:nvSpPr>
        <p:spPr bwMode="auto">
          <a:xfrm>
            <a:off x="8653143" y="4642534"/>
            <a:ext cx="190643" cy="155388"/>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 name="Straight Arrow Connector 12">
            <a:extLst>
              <a:ext uri="{FF2B5EF4-FFF2-40B4-BE49-F238E27FC236}">
                <a16:creationId xmlns:a16="http://schemas.microsoft.com/office/drawing/2014/main" id="{E798C747-2AB9-AEF1-960A-5C417033391C}"/>
              </a:ext>
            </a:extLst>
          </p:cNvPr>
          <p:cNvCxnSpPr>
            <a:cxnSpLocks/>
            <a:stCxn id="9" idx="0"/>
          </p:cNvCxnSpPr>
          <p:nvPr/>
        </p:nvCxnSpPr>
        <p:spPr bwMode="auto">
          <a:xfrm flipH="1" flipV="1">
            <a:off x="8575223" y="3725062"/>
            <a:ext cx="173242" cy="917472"/>
          </a:xfrm>
          <a:prstGeom prst="straightConnector1">
            <a:avLst/>
          </a:prstGeom>
          <a:noFill/>
          <a:ln w="57150" cap="flat" cmpd="sng" algn="ctr">
            <a:solidFill>
              <a:schemeClr val="accent3"/>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105805C8-30C3-BFDE-FFD8-F018AF8A88A0}"/>
              </a:ext>
            </a:extLst>
          </p:cNvPr>
          <p:cNvCxnSpPr/>
          <p:nvPr/>
        </p:nvCxnSpPr>
        <p:spPr bwMode="auto">
          <a:xfrm flipH="1" flipV="1">
            <a:off x="8357142" y="2501255"/>
            <a:ext cx="106078" cy="793020"/>
          </a:xfrm>
          <a:prstGeom prst="straightConnector1">
            <a:avLst/>
          </a:prstGeom>
          <a:noFill/>
          <a:ln w="57150" cap="flat" cmpd="sng" algn="ctr">
            <a:solidFill>
              <a:schemeClr val="accent3"/>
            </a:solidFill>
            <a:prstDash val="solid"/>
            <a:round/>
            <a:headEnd type="none" w="med" len="med"/>
            <a:tailEnd type="triangle"/>
          </a:ln>
          <a:effectLst/>
        </p:spPr>
      </p:cxnSp>
      <p:sp>
        <p:nvSpPr>
          <p:cNvPr id="18" name="Freeform: Shape 17">
            <a:extLst>
              <a:ext uri="{FF2B5EF4-FFF2-40B4-BE49-F238E27FC236}">
                <a16:creationId xmlns:a16="http://schemas.microsoft.com/office/drawing/2014/main" id="{BD455209-6389-CF51-24CE-D2121321A03B}"/>
              </a:ext>
            </a:extLst>
          </p:cNvPr>
          <p:cNvSpPr/>
          <p:nvPr/>
        </p:nvSpPr>
        <p:spPr bwMode="auto">
          <a:xfrm>
            <a:off x="7012965" y="2641270"/>
            <a:ext cx="1368096" cy="1103313"/>
          </a:xfrm>
          <a:custGeom>
            <a:avLst/>
            <a:gdLst>
              <a:gd name="connsiteX0" fmla="*/ 1368096 w 1368096"/>
              <a:gd name="connsiteY0" fmla="*/ 167482 h 1200743"/>
              <a:gd name="connsiteX1" fmla="*/ 1036323 w 1368096"/>
              <a:gd name="connsiteY1" fmla="*/ 62286 h 1200743"/>
              <a:gd name="connsiteX2" fmla="*/ 623629 w 1368096"/>
              <a:gd name="connsiteY2" fmla="*/ 5642 h 1200743"/>
              <a:gd name="connsiteX3" fmla="*/ 178567 w 1368096"/>
              <a:gd name="connsiteY3" fmla="*/ 199851 h 1200743"/>
              <a:gd name="connsiteX4" fmla="*/ 542 w 1368096"/>
              <a:gd name="connsiteY4" fmla="*/ 555900 h 1200743"/>
              <a:gd name="connsiteX5" fmla="*/ 138107 w 1368096"/>
              <a:gd name="connsiteY5" fmla="*/ 976686 h 1200743"/>
              <a:gd name="connsiteX6" fmla="*/ 526524 w 1368096"/>
              <a:gd name="connsiteY6" fmla="*/ 1195171 h 1200743"/>
              <a:gd name="connsiteX7" fmla="*/ 825930 w 1368096"/>
              <a:gd name="connsiteY7" fmla="*/ 1114251 h 120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8096" h="1200743">
                <a:moveTo>
                  <a:pt x="1368096" y="167482"/>
                </a:moveTo>
                <a:cubicBezTo>
                  <a:pt x="1264248" y="128370"/>
                  <a:pt x="1160401" y="89259"/>
                  <a:pt x="1036323" y="62286"/>
                </a:cubicBezTo>
                <a:cubicBezTo>
                  <a:pt x="912245" y="35313"/>
                  <a:pt x="766588" y="-17285"/>
                  <a:pt x="623629" y="5642"/>
                </a:cubicBezTo>
                <a:cubicBezTo>
                  <a:pt x="480670" y="28569"/>
                  <a:pt x="282415" y="108141"/>
                  <a:pt x="178567" y="199851"/>
                </a:cubicBezTo>
                <a:cubicBezTo>
                  <a:pt x="74719" y="291561"/>
                  <a:pt x="7285" y="426428"/>
                  <a:pt x="542" y="555900"/>
                </a:cubicBezTo>
                <a:cubicBezTo>
                  <a:pt x="-6201" y="685372"/>
                  <a:pt x="50443" y="870141"/>
                  <a:pt x="138107" y="976686"/>
                </a:cubicBezTo>
                <a:cubicBezTo>
                  <a:pt x="225771" y="1083231"/>
                  <a:pt x="411887" y="1172243"/>
                  <a:pt x="526524" y="1195171"/>
                </a:cubicBezTo>
                <a:cubicBezTo>
                  <a:pt x="641161" y="1218099"/>
                  <a:pt x="733545" y="1166175"/>
                  <a:pt x="825930" y="1114251"/>
                </a:cubicBezTo>
              </a:path>
            </a:pathLst>
          </a:custGeom>
          <a:noFill/>
          <a:ln w="57150">
            <a:solidFill>
              <a:schemeClr val="accent3"/>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0C1E7C52-060F-FE55-E55F-BE70064BC70D}"/>
              </a:ext>
            </a:extLst>
          </p:cNvPr>
          <p:cNvSpPr txBox="1"/>
          <p:nvPr/>
        </p:nvSpPr>
        <p:spPr bwMode="auto">
          <a:xfrm>
            <a:off x="7925149" y="2147376"/>
            <a:ext cx="806632" cy="369332"/>
          </a:xfrm>
          <a:prstGeom prst="rect">
            <a:avLst/>
          </a:prstGeom>
          <a:solidFill>
            <a:schemeClr val="tx1"/>
          </a:solidFill>
          <a:ln>
            <a:noFill/>
          </a:ln>
          <a:effectLst/>
        </p:spPr>
        <p:txBody>
          <a:bodyPr wrap="non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Cortex</a:t>
            </a:r>
          </a:p>
        </p:txBody>
      </p:sp>
      <p:sp>
        <p:nvSpPr>
          <p:cNvPr id="20" name="TextBox 19">
            <a:extLst>
              <a:ext uri="{FF2B5EF4-FFF2-40B4-BE49-F238E27FC236}">
                <a16:creationId xmlns:a16="http://schemas.microsoft.com/office/drawing/2014/main" id="{36B787C8-FE37-0D9E-5CC9-56D8B34247F7}"/>
              </a:ext>
            </a:extLst>
          </p:cNvPr>
          <p:cNvSpPr txBox="1"/>
          <p:nvPr/>
        </p:nvSpPr>
        <p:spPr bwMode="auto">
          <a:xfrm>
            <a:off x="7985526" y="3332926"/>
            <a:ext cx="1107997" cy="369332"/>
          </a:xfrm>
          <a:prstGeom prst="rect">
            <a:avLst/>
          </a:prstGeom>
          <a:solidFill>
            <a:schemeClr val="tx1"/>
          </a:solidFill>
          <a:ln>
            <a:noFill/>
          </a:ln>
          <a:effectLst/>
        </p:spPr>
        <p:txBody>
          <a:bodyPr wrap="non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Thalamus</a:t>
            </a:r>
          </a:p>
        </p:txBody>
      </p:sp>
      <p:grpSp>
        <p:nvGrpSpPr>
          <p:cNvPr id="23" name="Group 22">
            <a:extLst>
              <a:ext uri="{FF2B5EF4-FFF2-40B4-BE49-F238E27FC236}">
                <a16:creationId xmlns:a16="http://schemas.microsoft.com/office/drawing/2014/main" id="{F50E65FF-4215-6F5D-C583-CB9C5988AC34}"/>
              </a:ext>
            </a:extLst>
          </p:cNvPr>
          <p:cNvGrpSpPr/>
          <p:nvPr/>
        </p:nvGrpSpPr>
        <p:grpSpPr>
          <a:xfrm>
            <a:off x="6687449" y="2397146"/>
            <a:ext cx="890124" cy="793020"/>
            <a:chOff x="6697523" y="-663547"/>
            <a:chExt cx="890124" cy="793020"/>
          </a:xfrm>
        </p:grpSpPr>
        <p:sp>
          <p:nvSpPr>
            <p:cNvPr id="21" name="Star: 10 Points 20">
              <a:extLst>
                <a:ext uri="{FF2B5EF4-FFF2-40B4-BE49-F238E27FC236}">
                  <a16:creationId xmlns:a16="http://schemas.microsoft.com/office/drawing/2014/main" id="{44C2C37D-175F-E11B-F1B2-7F6FF2A55A9B}"/>
                </a:ext>
              </a:extLst>
            </p:cNvPr>
            <p:cNvSpPr/>
            <p:nvPr/>
          </p:nvSpPr>
          <p:spPr bwMode="auto">
            <a:xfrm>
              <a:off x="6697523" y="-663547"/>
              <a:ext cx="890124" cy="793020"/>
            </a:xfrm>
            <a:prstGeom prst="star10">
              <a:avLst>
                <a:gd name="adj" fmla="val 26154"/>
                <a:gd name="hf" fmla="val 105146"/>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F3603B09-BA83-8C1E-8747-5475CAB411B3}"/>
                </a:ext>
              </a:extLst>
            </p:cNvPr>
            <p:cNvSpPr txBox="1"/>
            <p:nvPr/>
          </p:nvSpPr>
          <p:spPr bwMode="auto">
            <a:xfrm>
              <a:off x="6844105" y="-455140"/>
              <a:ext cx="596959" cy="369332"/>
            </a:xfrm>
            <a:prstGeom prst="rect">
              <a:avLst/>
            </a:prstGeom>
            <a:noFill/>
            <a:ln>
              <a:noFill/>
            </a:ln>
            <a:effectLst/>
          </p:spPr>
          <p:txBody>
            <a:bodyPr wrap="non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Pain</a:t>
              </a:r>
            </a:p>
          </p:txBody>
        </p:sp>
      </p:grpSp>
      <p:cxnSp>
        <p:nvCxnSpPr>
          <p:cNvPr id="33" name="Straight Arrow Connector 32">
            <a:extLst>
              <a:ext uri="{FF2B5EF4-FFF2-40B4-BE49-F238E27FC236}">
                <a16:creationId xmlns:a16="http://schemas.microsoft.com/office/drawing/2014/main" id="{94F7B055-EA69-F5D4-BD1D-54C7DF0C4669}"/>
              </a:ext>
            </a:extLst>
          </p:cNvPr>
          <p:cNvCxnSpPr>
            <a:cxnSpLocks/>
          </p:cNvCxnSpPr>
          <p:nvPr/>
        </p:nvCxnSpPr>
        <p:spPr bwMode="auto">
          <a:xfrm>
            <a:off x="9657774" y="3295273"/>
            <a:ext cx="477755" cy="95559"/>
          </a:xfrm>
          <a:prstGeom prst="straightConnector1">
            <a:avLst/>
          </a:prstGeom>
          <a:noFill/>
          <a:ln w="28575" cap="flat" cmpd="sng" algn="ctr">
            <a:solidFill>
              <a:schemeClr val="accent4"/>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F815A56E-59C2-C7A8-BB4F-4578F89C903A}"/>
              </a:ext>
            </a:extLst>
          </p:cNvPr>
          <p:cNvCxnSpPr>
            <a:cxnSpLocks/>
          </p:cNvCxnSpPr>
          <p:nvPr/>
        </p:nvCxnSpPr>
        <p:spPr bwMode="auto">
          <a:xfrm>
            <a:off x="11160737" y="3546249"/>
            <a:ext cx="372940" cy="53105"/>
          </a:xfrm>
          <a:prstGeom prst="straightConnector1">
            <a:avLst/>
          </a:prstGeom>
          <a:noFill/>
          <a:ln w="28575" cap="flat" cmpd="sng" algn="ctr">
            <a:solidFill>
              <a:schemeClr val="accent4"/>
            </a:solidFill>
            <a:prstDash val="solid"/>
            <a:round/>
            <a:headEnd type="none" w="med" len="med"/>
            <a:tailEnd type="triangle"/>
          </a:ln>
          <a:effectLst/>
        </p:spPr>
      </p:cxnSp>
      <p:sp>
        <p:nvSpPr>
          <p:cNvPr id="37" name="Oval 36">
            <a:extLst>
              <a:ext uri="{FF2B5EF4-FFF2-40B4-BE49-F238E27FC236}">
                <a16:creationId xmlns:a16="http://schemas.microsoft.com/office/drawing/2014/main" id="{67ADAD67-1EF6-1248-019F-DE33FE20E876}"/>
              </a:ext>
            </a:extLst>
          </p:cNvPr>
          <p:cNvSpPr/>
          <p:nvPr/>
        </p:nvSpPr>
        <p:spPr bwMode="auto">
          <a:xfrm>
            <a:off x="10315985" y="3152513"/>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Oval 37">
            <a:extLst>
              <a:ext uri="{FF2B5EF4-FFF2-40B4-BE49-F238E27FC236}">
                <a16:creationId xmlns:a16="http://schemas.microsoft.com/office/drawing/2014/main" id="{970A64FF-4CE5-AD45-1E13-7B34EF890659}"/>
              </a:ext>
            </a:extLst>
          </p:cNvPr>
          <p:cNvSpPr/>
          <p:nvPr/>
        </p:nvSpPr>
        <p:spPr bwMode="auto">
          <a:xfrm>
            <a:off x="10317166" y="3732807"/>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E90FDCA4-02BD-27A3-776A-0749F859792A}"/>
              </a:ext>
            </a:extLst>
          </p:cNvPr>
          <p:cNvSpPr/>
          <p:nvPr/>
        </p:nvSpPr>
        <p:spPr bwMode="auto">
          <a:xfrm>
            <a:off x="10183125" y="3245662"/>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CC39FB01-3267-C143-B641-0D8C3941C1E8}"/>
              </a:ext>
            </a:extLst>
          </p:cNvPr>
          <p:cNvSpPr/>
          <p:nvPr/>
        </p:nvSpPr>
        <p:spPr bwMode="auto">
          <a:xfrm>
            <a:off x="10343263" y="2913229"/>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Oval 40">
            <a:extLst>
              <a:ext uri="{FF2B5EF4-FFF2-40B4-BE49-F238E27FC236}">
                <a16:creationId xmlns:a16="http://schemas.microsoft.com/office/drawing/2014/main" id="{EAA3D026-D79A-3BD6-D0BC-C4292ADB5805}"/>
              </a:ext>
            </a:extLst>
          </p:cNvPr>
          <p:cNvSpPr/>
          <p:nvPr/>
        </p:nvSpPr>
        <p:spPr bwMode="auto">
          <a:xfrm>
            <a:off x="10172303" y="2954323"/>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B17DCF02-1E70-F536-4DD4-1F2512C84C64}"/>
              </a:ext>
            </a:extLst>
          </p:cNvPr>
          <p:cNvSpPr/>
          <p:nvPr/>
        </p:nvSpPr>
        <p:spPr bwMode="auto">
          <a:xfrm>
            <a:off x="10190075" y="3401777"/>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3C5F0EC1-094E-CC13-8F38-5C40F8AF1432}"/>
              </a:ext>
            </a:extLst>
          </p:cNvPr>
          <p:cNvSpPr/>
          <p:nvPr/>
        </p:nvSpPr>
        <p:spPr bwMode="auto">
          <a:xfrm>
            <a:off x="10357157" y="3570867"/>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Oval 43">
            <a:extLst>
              <a:ext uri="{FF2B5EF4-FFF2-40B4-BE49-F238E27FC236}">
                <a16:creationId xmlns:a16="http://schemas.microsoft.com/office/drawing/2014/main" id="{4D4DE2DA-C597-8A49-F138-839D00FE6A74}"/>
              </a:ext>
            </a:extLst>
          </p:cNvPr>
          <p:cNvSpPr/>
          <p:nvPr/>
        </p:nvSpPr>
        <p:spPr bwMode="auto">
          <a:xfrm>
            <a:off x="10047044" y="3547299"/>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Oval 44">
            <a:extLst>
              <a:ext uri="{FF2B5EF4-FFF2-40B4-BE49-F238E27FC236}">
                <a16:creationId xmlns:a16="http://schemas.microsoft.com/office/drawing/2014/main" id="{374561C9-C9F6-0FCE-9BA0-2C3231046E86}"/>
              </a:ext>
            </a:extLst>
          </p:cNvPr>
          <p:cNvSpPr/>
          <p:nvPr/>
        </p:nvSpPr>
        <p:spPr bwMode="auto">
          <a:xfrm>
            <a:off x="10219747" y="3565521"/>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Oval 45">
            <a:extLst>
              <a:ext uri="{FF2B5EF4-FFF2-40B4-BE49-F238E27FC236}">
                <a16:creationId xmlns:a16="http://schemas.microsoft.com/office/drawing/2014/main" id="{078F741B-9A61-BC7E-3481-C25692CB56E2}"/>
              </a:ext>
            </a:extLst>
          </p:cNvPr>
          <p:cNvSpPr/>
          <p:nvPr/>
        </p:nvSpPr>
        <p:spPr bwMode="auto">
          <a:xfrm>
            <a:off x="10062510" y="3750748"/>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Oval 46">
            <a:extLst>
              <a:ext uri="{FF2B5EF4-FFF2-40B4-BE49-F238E27FC236}">
                <a16:creationId xmlns:a16="http://schemas.microsoft.com/office/drawing/2014/main" id="{C865D9A9-EAB2-412E-0521-43C5889EE0AD}"/>
              </a:ext>
            </a:extLst>
          </p:cNvPr>
          <p:cNvSpPr/>
          <p:nvPr/>
        </p:nvSpPr>
        <p:spPr bwMode="auto">
          <a:xfrm>
            <a:off x="10227971" y="3052312"/>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Oval 47">
            <a:extLst>
              <a:ext uri="{FF2B5EF4-FFF2-40B4-BE49-F238E27FC236}">
                <a16:creationId xmlns:a16="http://schemas.microsoft.com/office/drawing/2014/main" id="{B9B69B0F-81EF-1639-8D37-BAE328469744}"/>
              </a:ext>
            </a:extLst>
          </p:cNvPr>
          <p:cNvSpPr/>
          <p:nvPr/>
        </p:nvSpPr>
        <p:spPr bwMode="auto">
          <a:xfrm>
            <a:off x="10503143" y="2885177"/>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Oval 49">
            <a:extLst>
              <a:ext uri="{FF2B5EF4-FFF2-40B4-BE49-F238E27FC236}">
                <a16:creationId xmlns:a16="http://schemas.microsoft.com/office/drawing/2014/main" id="{BD22E60B-49CF-0B02-A492-D21B159846E6}"/>
              </a:ext>
            </a:extLst>
          </p:cNvPr>
          <p:cNvSpPr/>
          <p:nvPr/>
        </p:nvSpPr>
        <p:spPr bwMode="auto">
          <a:xfrm>
            <a:off x="10529796" y="3061794"/>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79A4F9AC-BC46-AD51-B7BF-47DF915CE0FC}"/>
              </a:ext>
            </a:extLst>
          </p:cNvPr>
          <p:cNvSpPr/>
          <p:nvPr/>
        </p:nvSpPr>
        <p:spPr bwMode="auto">
          <a:xfrm>
            <a:off x="10467886" y="3698694"/>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B60DB465-4156-7851-8D42-87E309EE803A}"/>
              </a:ext>
            </a:extLst>
          </p:cNvPr>
          <p:cNvSpPr/>
          <p:nvPr/>
        </p:nvSpPr>
        <p:spPr bwMode="auto">
          <a:xfrm>
            <a:off x="10605949" y="3575860"/>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C745209B-FD99-BAA7-CF26-847EFE3623F8}"/>
              </a:ext>
            </a:extLst>
          </p:cNvPr>
          <p:cNvSpPr/>
          <p:nvPr/>
        </p:nvSpPr>
        <p:spPr bwMode="auto">
          <a:xfrm>
            <a:off x="10578766" y="3883539"/>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214B071D-E6B5-EE3A-50A7-B8884E3D8186}"/>
              </a:ext>
            </a:extLst>
          </p:cNvPr>
          <p:cNvSpPr/>
          <p:nvPr/>
        </p:nvSpPr>
        <p:spPr bwMode="auto">
          <a:xfrm>
            <a:off x="10682196" y="3214194"/>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808C2B5C-06BE-3AB5-FB9C-5051CB2275CC}"/>
              </a:ext>
            </a:extLst>
          </p:cNvPr>
          <p:cNvSpPr/>
          <p:nvPr/>
        </p:nvSpPr>
        <p:spPr bwMode="auto">
          <a:xfrm>
            <a:off x="10750432" y="2899634"/>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40A74832-FD50-E7FF-2873-041826514E9F}"/>
              </a:ext>
            </a:extLst>
          </p:cNvPr>
          <p:cNvSpPr/>
          <p:nvPr/>
        </p:nvSpPr>
        <p:spPr bwMode="auto">
          <a:xfrm>
            <a:off x="10477741" y="3192856"/>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Isosceles Triangle 59">
            <a:extLst>
              <a:ext uri="{FF2B5EF4-FFF2-40B4-BE49-F238E27FC236}">
                <a16:creationId xmlns:a16="http://schemas.microsoft.com/office/drawing/2014/main" id="{F921E39E-5F51-C5F7-8765-5C79C157899D}"/>
              </a:ext>
            </a:extLst>
          </p:cNvPr>
          <p:cNvSpPr/>
          <p:nvPr/>
        </p:nvSpPr>
        <p:spPr bwMode="auto">
          <a:xfrm rot="16505191">
            <a:off x="10973530" y="3069024"/>
            <a:ext cx="136703" cy="117848"/>
          </a:xfrm>
          <a:prstGeom prst="triangl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Isosceles Triangle 60">
            <a:extLst>
              <a:ext uri="{FF2B5EF4-FFF2-40B4-BE49-F238E27FC236}">
                <a16:creationId xmlns:a16="http://schemas.microsoft.com/office/drawing/2014/main" id="{D71D16E5-AD11-8A52-AA44-6EE605630674}"/>
              </a:ext>
            </a:extLst>
          </p:cNvPr>
          <p:cNvSpPr/>
          <p:nvPr/>
        </p:nvSpPr>
        <p:spPr bwMode="auto">
          <a:xfrm rot="16505191">
            <a:off x="10877124" y="3301038"/>
            <a:ext cx="136703" cy="117848"/>
          </a:xfrm>
          <a:prstGeom prst="triangl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Isosceles Triangle 61">
            <a:extLst>
              <a:ext uri="{FF2B5EF4-FFF2-40B4-BE49-F238E27FC236}">
                <a16:creationId xmlns:a16="http://schemas.microsoft.com/office/drawing/2014/main" id="{5FF5E00C-7AC2-7B01-3139-751A85D405C4}"/>
              </a:ext>
            </a:extLst>
          </p:cNvPr>
          <p:cNvSpPr/>
          <p:nvPr/>
        </p:nvSpPr>
        <p:spPr bwMode="auto">
          <a:xfrm rot="16505191">
            <a:off x="10950368" y="3443000"/>
            <a:ext cx="136703" cy="117848"/>
          </a:xfrm>
          <a:prstGeom prst="triangl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Isosceles Triangle 62">
            <a:extLst>
              <a:ext uri="{FF2B5EF4-FFF2-40B4-BE49-F238E27FC236}">
                <a16:creationId xmlns:a16="http://schemas.microsoft.com/office/drawing/2014/main" id="{51E1D604-49F8-8447-CC4E-C50279B70AF4}"/>
              </a:ext>
            </a:extLst>
          </p:cNvPr>
          <p:cNvSpPr/>
          <p:nvPr/>
        </p:nvSpPr>
        <p:spPr bwMode="auto">
          <a:xfrm rot="16505191">
            <a:off x="10820956" y="3553251"/>
            <a:ext cx="136703" cy="117848"/>
          </a:xfrm>
          <a:prstGeom prst="triangl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Isosceles Triangle 63">
            <a:extLst>
              <a:ext uri="{FF2B5EF4-FFF2-40B4-BE49-F238E27FC236}">
                <a16:creationId xmlns:a16="http://schemas.microsoft.com/office/drawing/2014/main" id="{239C4BB1-C771-3E79-9D78-9031B51A5F0D}"/>
              </a:ext>
            </a:extLst>
          </p:cNvPr>
          <p:cNvSpPr/>
          <p:nvPr/>
        </p:nvSpPr>
        <p:spPr bwMode="auto">
          <a:xfrm rot="16505191">
            <a:off x="10737632" y="3720157"/>
            <a:ext cx="136703" cy="117848"/>
          </a:xfrm>
          <a:prstGeom prst="triangl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Oval 48">
            <a:extLst>
              <a:ext uri="{FF2B5EF4-FFF2-40B4-BE49-F238E27FC236}">
                <a16:creationId xmlns:a16="http://schemas.microsoft.com/office/drawing/2014/main" id="{CC7BF5B9-A3AF-5D77-6AD9-E71816AB818C}"/>
              </a:ext>
            </a:extLst>
          </p:cNvPr>
          <p:cNvSpPr/>
          <p:nvPr/>
        </p:nvSpPr>
        <p:spPr bwMode="auto">
          <a:xfrm>
            <a:off x="10902360" y="3075566"/>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3315E87D-3241-0AE8-B7CC-DCC84FBF16DF}"/>
              </a:ext>
            </a:extLst>
          </p:cNvPr>
          <p:cNvSpPr/>
          <p:nvPr/>
        </p:nvSpPr>
        <p:spPr bwMode="auto">
          <a:xfrm>
            <a:off x="10678147" y="3706930"/>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AC5E9340-B969-C6AD-B543-9322B5BBFF4A}"/>
              </a:ext>
            </a:extLst>
          </p:cNvPr>
          <p:cNvSpPr/>
          <p:nvPr/>
        </p:nvSpPr>
        <p:spPr bwMode="auto">
          <a:xfrm>
            <a:off x="10831754" y="3298228"/>
            <a:ext cx="104109" cy="1041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TextBox 68">
            <a:extLst>
              <a:ext uri="{FF2B5EF4-FFF2-40B4-BE49-F238E27FC236}">
                <a16:creationId xmlns:a16="http://schemas.microsoft.com/office/drawing/2014/main" id="{1E0BA852-30CC-054F-48FA-880561915411}"/>
              </a:ext>
            </a:extLst>
          </p:cNvPr>
          <p:cNvSpPr txBox="1"/>
          <p:nvPr/>
        </p:nvSpPr>
        <p:spPr bwMode="auto">
          <a:xfrm>
            <a:off x="10240144" y="3311993"/>
            <a:ext cx="6933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Synapse</a:t>
            </a:r>
          </a:p>
        </p:txBody>
      </p:sp>
      <p:sp>
        <p:nvSpPr>
          <p:cNvPr id="70" name="TextBox 69">
            <a:extLst>
              <a:ext uri="{FF2B5EF4-FFF2-40B4-BE49-F238E27FC236}">
                <a16:creationId xmlns:a16="http://schemas.microsoft.com/office/drawing/2014/main" id="{A84798D1-632B-7174-594B-172BACF3690D}"/>
              </a:ext>
            </a:extLst>
          </p:cNvPr>
          <p:cNvSpPr txBox="1"/>
          <p:nvPr/>
        </p:nvSpPr>
        <p:spPr bwMode="auto">
          <a:xfrm>
            <a:off x="9530935" y="2016426"/>
            <a:ext cx="11831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Trigeminal Nerve</a:t>
            </a:r>
          </a:p>
        </p:txBody>
      </p:sp>
      <p:sp>
        <p:nvSpPr>
          <p:cNvPr id="71" name="TextBox 70">
            <a:extLst>
              <a:ext uri="{FF2B5EF4-FFF2-40B4-BE49-F238E27FC236}">
                <a16:creationId xmlns:a16="http://schemas.microsoft.com/office/drawing/2014/main" id="{3BE2789E-37D1-DF32-515D-20A5C8B98E56}"/>
              </a:ext>
            </a:extLst>
          </p:cNvPr>
          <p:cNvSpPr txBox="1"/>
          <p:nvPr/>
        </p:nvSpPr>
        <p:spPr bwMode="auto">
          <a:xfrm>
            <a:off x="10602225" y="2108209"/>
            <a:ext cx="11708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Postjunction Cell</a:t>
            </a:r>
          </a:p>
        </p:txBody>
      </p:sp>
      <p:sp>
        <p:nvSpPr>
          <p:cNvPr id="72" name="TextBox 71">
            <a:extLst>
              <a:ext uri="{FF2B5EF4-FFF2-40B4-BE49-F238E27FC236}">
                <a16:creationId xmlns:a16="http://schemas.microsoft.com/office/drawing/2014/main" id="{6FE047A6-300F-105F-9EDC-5DFD3E51C0D1}"/>
              </a:ext>
            </a:extLst>
          </p:cNvPr>
          <p:cNvSpPr txBox="1"/>
          <p:nvPr/>
        </p:nvSpPr>
        <p:spPr bwMode="auto">
          <a:xfrm>
            <a:off x="9770086" y="3878820"/>
            <a:ext cx="865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Vesicle</a:t>
            </a:r>
          </a:p>
        </p:txBody>
      </p:sp>
      <p:sp>
        <p:nvSpPr>
          <p:cNvPr id="73" name="TextBox 72">
            <a:extLst>
              <a:ext uri="{FF2B5EF4-FFF2-40B4-BE49-F238E27FC236}">
                <a16:creationId xmlns:a16="http://schemas.microsoft.com/office/drawing/2014/main" id="{5CABC2AF-2858-591D-03FB-0799AFA3167B}"/>
              </a:ext>
            </a:extLst>
          </p:cNvPr>
          <p:cNvSpPr txBox="1"/>
          <p:nvPr/>
        </p:nvSpPr>
        <p:spPr bwMode="auto">
          <a:xfrm>
            <a:off x="10252204" y="4012083"/>
            <a:ext cx="865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CGRP</a:t>
            </a:r>
          </a:p>
        </p:txBody>
      </p:sp>
      <p:sp>
        <p:nvSpPr>
          <p:cNvPr id="74" name="TextBox 73">
            <a:extLst>
              <a:ext uri="{FF2B5EF4-FFF2-40B4-BE49-F238E27FC236}">
                <a16:creationId xmlns:a16="http://schemas.microsoft.com/office/drawing/2014/main" id="{0D8E31D1-2779-D2BF-1817-D8C6F527DCF2}"/>
              </a:ext>
            </a:extLst>
          </p:cNvPr>
          <p:cNvSpPr txBox="1"/>
          <p:nvPr/>
        </p:nvSpPr>
        <p:spPr bwMode="auto">
          <a:xfrm>
            <a:off x="10712002" y="4336887"/>
            <a:ext cx="8654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CGRP Receptor</a:t>
            </a:r>
          </a:p>
        </p:txBody>
      </p:sp>
      <p:cxnSp>
        <p:nvCxnSpPr>
          <p:cNvPr id="76" name="Straight Connector 75">
            <a:extLst>
              <a:ext uri="{FF2B5EF4-FFF2-40B4-BE49-F238E27FC236}">
                <a16:creationId xmlns:a16="http://schemas.microsoft.com/office/drawing/2014/main" id="{7A589E51-D049-B2A0-8AB5-703238E0EF1C}"/>
              </a:ext>
            </a:extLst>
          </p:cNvPr>
          <p:cNvCxnSpPr>
            <a:cxnSpLocks/>
          </p:cNvCxnSpPr>
          <p:nvPr/>
        </p:nvCxnSpPr>
        <p:spPr bwMode="auto">
          <a:xfrm>
            <a:off x="10044502" y="2512742"/>
            <a:ext cx="0" cy="586705"/>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C348AAF-93D3-96CE-4108-5A8597B7AD7B}"/>
              </a:ext>
            </a:extLst>
          </p:cNvPr>
          <p:cNvCxnSpPr>
            <a:cxnSpLocks/>
          </p:cNvCxnSpPr>
          <p:nvPr/>
        </p:nvCxnSpPr>
        <p:spPr bwMode="auto">
          <a:xfrm>
            <a:off x="11237641" y="2554595"/>
            <a:ext cx="52798" cy="769789"/>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FD94213-75D0-DB5A-CA8E-4A19A17F1F78}"/>
              </a:ext>
            </a:extLst>
          </p:cNvPr>
          <p:cNvCxnSpPr>
            <a:cxnSpLocks/>
          </p:cNvCxnSpPr>
          <p:nvPr/>
        </p:nvCxnSpPr>
        <p:spPr bwMode="auto">
          <a:xfrm flipV="1">
            <a:off x="10127204" y="3847872"/>
            <a:ext cx="0" cy="155884"/>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7DCF9DDE-E0DF-8D94-798F-14D3A0D3447C}"/>
              </a:ext>
            </a:extLst>
          </p:cNvPr>
          <p:cNvCxnSpPr>
            <a:cxnSpLocks/>
          </p:cNvCxnSpPr>
          <p:nvPr/>
        </p:nvCxnSpPr>
        <p:spPr bwMode="auto">
          <a:xfrm flipH="1">
            <a:off x="10629181" y="3990132"/>
            <a:ext cx="1639" cy="99597"/>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2C4710C-3A7D-36B5-F5EF-C0641B1B7347}"/>
              </a:ext>
            </a:extLst>
          </p:cNvPr>
          <p:cNvCxnSpPr>
            <a:cxnSpLocks/>
            <a:stCxn id="63" idx="2"/>
          </p:cNvCxnSpPr>
          <p:nvPr/>
        </p:nvCxnSpPr>
        <p:spPr bwMode="auto">
          <a:xfrm>
            <a:off x="10941939" y="3685482"/>
            <a:ext cx="124287" cy="67872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39E9A9A-07AE-02E6-1861-DD5E35BA5491}"/>
              </a:ext>
            </a:extLst>
          </p:cNvPr>
          <p:cNvCxnSpPr>
            <a:stCxn id="9" idx="4"/>
          </p:cNvCxnSpPr>
          <p:nvPr/>
        </p:nvCxnSpPr>
        <p:spPr bwMode="auto">
          <a:xfrm>
            <a:off x="8748465" y="4797922"/>
            <a:ext cx="40008" cy="536534"/>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54715F1F-CF52-E9D5-14CE-84448D98830B}"/>
              </a:ext>
            </a:extLst>
          </p:cNvPr>
          <p:cNvSpPr txBox="1"/>
          <p:nvPr/>
        </p:nvSpPr>
        <p:spPr bwMode="auto">
          <a:xfrm>
            <a:off x="8099617" y="5315031"/>
            <a:ext cx="14331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Trigeminal Nucleus Caudalis</a:t>
            </a:r>
          </a:p>
        </p:txBody>
      </p:sp>
      <p:sp>
        <p:nvSpPr>
          <p:cNvPr id="96" name="TextBox 95">
            <a:extLst>
              <a:ext uri="{FF2B5EF4-FFF2-40B4-BE49-F238E27FC236}">
                <a16:creationId xmlns:a16="http://schemas.microsoft.com/office/drawing/2014/main" id="{406777B4-5320-03B2-5425-C3A3C8C07589}"/>
              </a:ext>
            </a:extLst>
          </p:cNvPr>
          <p:cNvSpPr txBox="1"/>
          <p:nvPr/>
        </p:nvSpPr>
        <p:spPr bwMode="auto">
          <a:xfrm>
            <a:off x="9284805" y="4772796"/>
            <a:ext cx="14925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Inhibition of Pain Transmission</a:t>
            </a:r>
          </a:p>
        </p:txBody>
      </p:sp>
      <p:grpSp>
        <p:nvGrpSpPr>
          <p:cNvPr id="127" name="Group 126">
            <a:extLst>
              <a:ext uri="{FF2B5EF4-FFF2-40B4-BE49-F238E27FC236}">
                <a16:creationId xmlns:a16="http://schemas.microsoft.com/office/drawing/2014/main" id="{04E3B0DB-F557-8B6B-18D9-6FBFBD15C347}"/>
              </a:ext>
            </a:extLst>
          </p:cNvPr>
          <p:cNvGrpSpPr/>
          <p:nvPr/>
        </p:nvGrpSpPr>
        <p:grpSpPr>
          <a:xfrm>
            <a:off x="5513730" y="3795572"/>
            <a:ext cx="2286818" cy="2177100"/>
            <a:chOff x="5733515" y="3566061"/>
            <a:chExt cx="2286818" cy="2177100"/>
          </a:xfrm>
        </p:grpSpPr>
        <p:grpSp>
          <p:nvGrpSpPr>
            <p:cNvPr id="97" name="Group 96">
              <a:extLst>
                <a:ext uri="{FF2B5EF4-FFF2-40B4-BE49-F238E27FC236}">
                  <a16:creationId xmlns:a16="http://schemas.microsoft.com/office/drawing/2014/main" id="{69C53219-4C44-0D03-B0E8-F0743347F6F9}"/>
                </a:ext>
              </a:extLst>
            </p:cNvPr>
            <p:cNvGrpSpPr/>
            <p:nvPr/>
          </p:nvGrpSpPr>
          <p:grpSpPr>
            <a:xfrm rot="8814863">
              <a:off x="5733515" y="3566061"/>
              <a:ext cx="2286818" cy="2177100"/>
              <a:chOff x="8749582" y="2661249"/>
              <a:chExt cx="2286818" cy="2177100"/>
            </a:xfrm>
          </p:grpSpPr>
          <p:sp>
            <p:nvSpPr>
              <p:cNvPr id="98" name="Oval 97">
                <a:extLst>
                  <a:ext uri="{FF2B5EF4-FFF2-40B4-BE49-F238E27FC236}">
                    <a16:creationId xmlns:a16="http://schemas.microsoft.com/office/drawing/2014/main" id="{FB55D6F6-5A5A-FBDD-BB94-3E2F17D9507C}"/>
                  </a:ext>
                </a:extLst>
              </p:cNvPr>
              <p:cNvSpPr/>
              <p:nvPr/>
            </p:nvSpPr>
            <p:spPr bwMode="auto">
              <a:xfrm>
                <a:off x="9106368" y="2661249"/>
                <a:ext cx="1930032" cy="1930032"/>
              </a:xfrm>
              <a:prstGeom prst="ellipse">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Oval 98">
                <a:extLst>
                  <a:ext uri="{FF2B5EF4-FFF2-40B4-BE49-F238E27FC236}">
                    <a16:creationId xmlns:a16="http://schemas.microsoft.com/office/drawing/2014/main" id="{9500D4A9-CC7F-6494-F650-689B9DBD4FC6}"/>
                  </a:ext>
                </a:extLst>
              </p:cNvPr>
              <p:cNvSpPr/>
              <p:nvPr/>
            </p:nvSpPr>
            <p:spPr bwMode="auto">
              <a:xfrm>
                <a:off x="8749582" y="4227877"/>
                <a:ext cx="399415" cy="399415"/>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0" name="Straight Connector 99">
                <a:extLst>
                  <a:ext uri="{FF2B5EF4-FFF2-40B4-BE49-F238E27FC236}">
                    <a16:creationId xmlns:a16="http://schemas.microsoft.com/office/drawing/2014/main" id="{11EB574A-1E10-7B43-A0DC-6F644852C040}"/>
                  </a:ext>
                </a:extLst>
              </p:cNvPr>
              <p:cNvCxnSpPr>
                <a:cxnSpLocks/>
              </p:cNvCxnSpPr>
              <p:nvPr/>
            </p:nvCxnSpPr>
            <p:spPr bwMode="auto">
              <a:xfrm rot="12785137">
                <a:off x="8863473" y="3299016"/>
                <a:ext cx="255069" cy="101043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7C741A95-B4A9-4764-EAC3-A95933D62B20}"/>
                  </a:ext>
                </a:extLst>
              </p:cNvPr>
              <p:cNvCxnSpPr>
                <a:cxnSpLocks/>
                <a:stCxn id="99" idx="5"/>
                <a:endCxn id="98" idx="4"/>
              </p:cNvCxnSpPr>
              <p:nvPr/>
            </p:nvCxnSpPr>
            <p:spPr bwMode="auto">
              <a:xfrm rot="12785137" flipH="1">
                <a:off x="9163890" y="4321731"/>
                <a:ext cx="834108" cy="516618"/>
              </a:xfrm>
              <a:prstGeom prst="line">
                <a:avLst/>
              </a:prstGeom>
              <a:noFill/>
              <a:ln w="28575" cap="flat" cmpd="sng" algn="ctr">
                <a:solidFill>
                  <a:schemeClr val="bg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58C9E089-64D2-FC4F-2142-15C188EDCE6C}"/>
                </a:ext>
              </a:extLst>
            </p:cNvPr>
            <p:cNvGrpSpPr/>
            <p:nvPr/>
          </p:nvGrpSpPr>
          <p:grpSpPr>
            <a:xfrm>
              <a:off x="6209583" y="4112584"/>
              <a:ext cx="1697289" cy="1468149"/>
              <a:chOff x="6209583" y="4112584"/>
              <a:chExt cx="1697289" cy="1468149"/>
            </a:xfrm>
          </p:grpSpPr>
          <p:grpSp>
            <p:nvGrpSpPr>
              <p:cNvPr id="120" name="Group 119">
                <a:extLst>
                  <a:ext uri="{FF2B5EF4-FFF2-40B4-BE49-F238E27FC236}">
                    <a16:creationId xmlns:a16="http://schemas.microsoft.com/office/drawing/2014/main" id="{A2C60D9A-BA1C-FF0D-740F-97AD82C10082}"/>
                  </a:ext>
                </a:extLst>
              </p:cNvPr>
              <p:cNvGrpSpPr/>
              <p:nvPr/>
            </p:nvGrpSpPr>
            <p:grpSpPr>
              <a:xfrm>
                <a:off x="6471218" y="4112584"/>
                <a:ext cx="729688" cy="1392190"/>
                <a:chOff x="6471218" y="4112584"/>
                <a:chExt cx="729688" cy="1392190"/>
              </a:xfrm>
            </p:grpSpPr>
            <p:sp>
              <p:nvSpPr>
                <p:cNvPr id="119" name="Rectangle 115">
                  <a:extLst>
                    <a:ext uri="{FF2B5EF4-FFF2-40B4-BE49-F238E27FC236}">
                      <a16:creationId xmlns:a16="http://schemas.microsoft.com/office/drawing/2014/main" id="{32C76FF0-73DA-9B58-04AC-BEB2054D382C}"/>
                    </a:ext>
                  </a:extLst>
                </p:cNvPr>
                <p:cNvSpPr/>
                <p:nvPr/>
              </p:nvSpPr>
              <p:spPr bwMode="auto">
                <a:xfrm rot="19469831">
                  <a:off x="6699819" y="4112584"/>
                  <a:ext cx="501087" cy="1204779"/>
                </a:xfrm>
                <a:custGeom>
                  <a:avLst/>
                  <a:gdLst>
                    <a:gd name="connsiteX0" fmla="*/ 0 w 191051"/>
                    <a:gd name="connsiteY0" fmla="*/ 0 h 1204779"/>
                    <a:gd name="connsiteX1" fmla="*/ 191051 w 191051"/>
                    <a:gd name="connsiteY1" fmla="*/ 0 h 1204779"/>
                    <a:gd name="connsiteX2" fmla="*/ 191051 w 191051"/>
                    <a:gd name="connsiteY2" fmla="*/ 1204779 h 1204779"/>
                    <a:gd name="connsiteX3" fmla="*/ 0 w 191051"/>
                    <a:gd name="connsiteY3" fmla="*/ 1204779 h 1204779"/>
                    <a:gd name="connsiteX4" fmla="*/ 0 w 191051"/>
                    <a:gd name="connsiteY4" fmla="*/ 0 h 1204779"/>
                    <a:gd name="connsiteX0" fmla="*/ 44823 w 235874"/>
                    <a:gd name="connsiteY0" fmla="*/ 0 h 1204779"/>
                    <a:gd name="connsiteX1" fmla="*/ 235874 w 235874"/>
                    <a:gd name="connsiteY1" fmla="*/ 0 h 1204779"/>
                    <a:gd name="connsiteX2" fmla="*/ 235874 w 235874"/>
                    <a:gd name="connsiteY2" fmla="*/ 1204779 h 1204779"/>
                    <a:gd name="connsiteX3" fmla="*/ 44823 w 235874"/>
                    <a:gd name="connsiteY3" fmla="*/ 1204779 h 1204779"/>
                    <a:gd name="connsiteX4" fmla="*/ 44823 w 235874"/>
                    <a:gd name="connsiteY4" fmla="*/ 0 h 1204779"/>
                    <a:gd name="connsiteX0" fmla="*/ 70686 w 261737"/>
                    <a:gd name="connsiteY0" fmla="*/ 0 h 1204779"/>
                    <a:gd name="connsiteX1" fmla="*/ 261737 w 261737"/>
                    <a:gd name="connsiteY1" fmla="*/ 0 h 1204779"/>
                    <a:gd name="connsiteX2" fmla="*/ 261737 w 261737"/>
                    <a:gd name="connsiteY2" fmla="*/ 1204779 h 1204779"/>
                    <a:gd name="connsiteX3" fmla="*/ 70686 w 261737"/>
                    <a:gd name="connsiteY3" fmla="*/ 1204779 h 1204779"/>
                    <a:gd name="connsiteX4" fmla="*/ 70686 w 261737"/>
                    <a:gd name="connsiteY4" fmla="*/ 0 h 1204779"/>
                    <a:gd name="connsiteX0" fmla="*/ 70686 w 261737"/>
                    <a:gd name="connsiteY0" fmla="*/ 0 h 1204779"/>
                    <a:gd name="connsiteX1" fmla="*/ 261737 w 261737"/>
                    <a:gd name="connsiteY1" fmla="*/ 0 h 1204779"/>
                    <a:gd name="connsiteX2" fmla="*/ 261737 w 261737"/>
                    <a:gd name="connsiteY2" fmla="*/ 1204779 h 1204779"/>
                    <a:gd name="connsiteX3" fmla="*/ 70686 w 261737"/>
                    <a:gd name="connsiteY3" fmla="*/ 1204779 h 1204779"/>
                    <a:gd name="connsiteX4" fmla="*/ 70686 w 261737"/>
                    <a:gd name="connsiteY4" fmla="*/ 0 h 1204779"/>
                    <a:gd name="connsiteX0" fmla="*/ 70686 w 261737"/>
                    <a:gd name="connsiteY0" fmla="*/ 0 h 1204779"/>
                    <a:gd name="connsiteX1" fmla="*/ 261737 w 261737"/>
                    <a:gd name="connsiteY1" fmla="*/ 0 h 1204779"/>
                    <a:gd name="connsiteX2" fmla="*/ 261737 w 261737"/>
                    <a:gd name="connsiteY2" fmla="*/ 1204779 h 1204779"/>
                    <a:gd name="connsiteX3" fmla="*/ 70686 w 261737"/>
                    <a:gd name="connsiteY3" fmla="*/ 1204779 h 1204779"/>
                    <a:gd name="connsiteX4" fmla="*/ 70686 w 261737"/>
                    <a:gd name="connsiteY4" fmla="*/ 0 h 1204779"/>
                    <a:gd name="connsiteX0" fmla="*/ 70686 w 272155"/>
                    <a:gd name="connsiteY0" fmla="*/ 0 h 1204779"/>
                    <a:gd name="connsiteX1" fmla="*/ 261737 w 272155"/>
                    <a:gd name="connsiteY1" fmla="*/ 0 h 1204779"/>
                    <a:gd name="connsiteX2" fmla="*/ 261737 w 272155"/>
                    <a:gd name="connsiteY2" fmla="*/ 1204779 h 1204779"/>
                    <a:gd name="connsiteX3" fmla="*/ 70686 w 272155"/>
                    <a:gd name="connsiteY3" fmla="*/ 1204779 h 1204779"/>
                    <a:gd name="connsiteX4" fmla="*/ 70686 w 272155"/>
                    <a:gd name="connsiteY4" fmla="*/ 0 h 1204779"/>
                    <a:gd name="connsiteX0" fmla="*/ 70686 w 290016"/>
                    <a:gd name="connsiteY0" fmla="*/ 0 h 1204779"/>
                    <a:gd name="connsiteX1" fmla="*/ 261737 w 290016"/>
                    <a:gd name="connsiteY1" fmla="*/ 0 h 1204779"/>
                    <a:gd name="connsiteX2" fmla="*/ 261737 w 290016"/>
                    <a:gd name="connsiteY2" fmla="*/ 1204779 h 1204779"/>
                    <a:gd name="connsiteX3" fmla="*/ 70686 w 290016"/>
                    <a:gd name="connsiteY3" fmla="*/ 1204779 h 1204779"/>
                    <a:gd name="connsiteX4" fmla="*/ 70686 w 290016"/>
                    <a:gd name="connsiteY4" fmla="*/ 0 h 1204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16" h="1204779">
                      <a:moveTo>
                        <a:pt x="70686" y="0"/>
                      </a:moveTo>
                      <a:lnTo>
                        <a:pt x="261737" y="0"/>
                      </a:lnTo>
                      <a:cubicBezTo>
                        <a:pt x="288336" y="399591"/>
                        <a:pt x="309140" y="751912"/>
                        <a:pt x="261737" y="1204779"/>
                      </a:cubicBezTo>
                      <a:lnTo>
                        <a:pt x="70686" y="1204779"/>
                      </a:lnTo>
                      <a:cubicBezTo>
                        <a:pt x="-16720" y="803186"/>
                        <a:pt x="-30167" y="462104"/>
                        <a:pt x="70686" y="0"/>
                      </a:cubicBezTo>
                      <a:close/>
                    </a:path>
                  </a:pathLst>
                </a:custGeom>
                <a:gradFill>
                  <a:gsLst>
                    <a:gs pos="25000">
                      <a:schemeClr val="tx2"/>
                    </a:gs>
                    <a:gs pos="100000">
                      <a:srgbClr val="FFFFFF">
                        <a:alpha val="0"/>
                      </a:srgbClr>
                    </a:gs>
                  </a:gsLst>
                  <a:lin ang="21594000" scaled="0"/>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18" name="Group 117">
                  <a:extLst>
                    <a:ext uri="{FF2B5EF4-FFF2-40B4-BE49-F238E27FC236}">
                      <a16:creationId xmlns:a16="http://schemas.microsoft.com/office/drawing/2014/main" id="{E20996B7-E9F2-E9F1-C7CE-7956619920B6}"/>
                    </a:ext>
                  </a:extLst>
                </p:cNvPr>
                <p:cNvGrpSpPr/>
                <p:nvPr/>
              </p:nvGrpSpPr>
              <p:grpSpPr>
                <a:xfrm rot="19469831">
                  <a:off x="6471218" y="4298132"/>
                  <a:ext cx="448157" cy="1206642"/>
                  <a:chOff x="5388867" y="4798737"/>
                  <a:chExt cx="448157" cy="1206642"/>
                </a:xfrm>
              </p:grpSpPr>
              <p:sp>
                <p:nvSpPr>
                  <p:cNvPr id="116" name="Rectangle 115">
                    <a:extLst>
                      <a:ext uri="{FF2B5EF4-FFF2-40B4-BE49-F238E27FC236}">
                        <a16:creationId xmlns:a16="http://schemas.microsoft.com/office/drawing/2014/main" id="{6756140C-B70B-1532-D78D-0EF7586925B6}"/>
                      </a:ext>
                    </a:extLst>
                  </p:cNvPr>
                  <p:cNvSpPr/>
                  <p:nvPr/>
                </p:nvSpPr>
                <p:spPr bwMode="auto">
                  <a:xfrm>
                    <a:off x="5388867" y="4800600"/>
                    <a:ext cx="261737" cy="1204779"/>
                  </a:xfrm>
                  <a:custGeom>
                    <a:avLst/>
                    <a:gdLst>
                      <a:gd name="connsiteX0" fmla="*/ 0 w 191051"/>
                      <a:gd name="connsiteY0" fmla="*/ 0 h 1204779"/>
                      <a:gd name="connsiteX1" fmla="*/ 191051 w 191051"/>
                      <a:gd name="connsiteY1" fmla="*/ 0 h 1204779"/>
                      <a:gd name="connsiteX2" fmla="*/ 191051 w 191051"/>
                      <a:gd name="connsiteY2" fmla="*/ 1204779 h 1204779"/>
                      <a:gd name="connsiteX3" fmla="*/ 0 w 191051"/>
                      <a:gd name="connsiteY3" fmla="*/ 1204779 h 1204779"/>
                      <a:gd name="connsiteX4" fmla="*/ 0 w 191051"/>
                      <a:gd name="connsiteY4" fmla="*/ 0 h 1204779"/>
                      <a:gd name="connsiteX0" fmla="*/ 44823 w 235874"/>
                      <a:gd name="connsiteY0" fmla="*/ 0 h 1204779"/>
                      <a:gd name="connsiteX1" fmla="*/ 235874 w 235874"/>
                      <a:gd name="connsiteY1" fmla="*/ 0 h 1204779"/>
                      <a:gd name="connsiteX2" fmla="*/ 235874 w 235874"/>
                      <a:gd name="connsiteY2" fmla="*/ 1204779 h 1204779"/>
                      <a:gd name="connsiteX3" fmla="*/ 44823 w 235874"/>
                      <a:gd name="connsiteY3" fmla="*/ 1204779 h 1204779"/>
                      <a:gd name="connsiteX4" fmla="*/ 44823 w 235874"/>
                      <a:gd name="connsiteY4" fmla="*/ 0 h 1204779"/>
                      <a:gd name="connsiteX0" fmla="*/ 70686 w 261737"/>
                      <a:gd name="connsiteY0" fmla="*/ 0 h 1204779"/>
                      <a:gd name="connsiteX1" fmla="*/ 261737 w 261737"/>
                      <a:gd name="connsiteY1" fmla="*/ 0 h 1204779"/>
                      <a:gd name="connsiteX2" fmla="*/ 261737 w 261737"/>
                      <a:gd name="connsiteY2" fmla="*/ 1204779 h 1204779"/>
                      <a:gd name="connsiteX3" fmla="*/ 70686 w 261737"/>
                      <a:gd name="connsiteY3" fmla="*/ 1204779 h 1204779"/>
                      <a:gd name="connsiteX4" fmla="*/ 70686 w 261737"/>
                      <a:gd name="connsiteY4" fmla="*/ 0 h 1204779"/>
                      <a:gd name="connsiteX0" fmla="*/ 70686 w 261737"/>
                      <a:gd name="connsiteY0" fmla="*/ 0 h 1204779"/>
                      <a:gd name="connsiteX1" fmla="*/ 261737 w 261737"/>
                      <a:gd name="connsiteY1" fmla="*/ 0 h 1204779"/>
                      <a:gd name="connsiteX2" fmla="*/ 261737 w 261737"/>
                      <a:gd name="connsiteY2" fmla="*/ 1204779 h 1204779"/>
                      <a:gd name="connsiteX3" fmla="*/ 70686 w 261737"/>
                      <a:gd name="connsiteY3" fmla="*/ 1204779 h 1204779"/>
                      <a:gd name="connsiteX4" fmla="*/ 70686 w 261737"/>
                      <a:gd name="connsiteY4" fmla="*/ 0 h 1204779"/>
                      <a:gd name="connsiteX0" fmla="*/ 70686 w 261737"/>
                      <a:gd name="connsiteY0" fmla="*/ 0 h 1204779"/>
                      <a:gd name="connsiteX1" fmla="*/ 261737 w 261737"/>
                      <a:gd name="connsiteY1" fmla="*/ 0 h 1204779"/>
                      <a:gd name="connsiteX2" fmla="*/ 261737 w 261737"/>
                      <a:gd name="connsiteY2" fmla="*/ 1204779 h 1204779"/>
                      <a:gd name="connsiteX3" fmla="*/ 70686 w 261737"/>
                      <a:gd name="connsiteY3" fmla="*/ 1204779 h 1204779"/>
                      <a:gd name="connsiteX4" fmla="*/ 70686 w 261737"/>
                      <a:gd name="connsiteY4" fmla="*/ 0 h 1204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37" h="1204779">
                        <a:moveTo>
                          <a:pt x="70686" y="0"/>
                        </a:moveTo>
                        <a:lnTo>
                          <a:pt x="261737" y="0"/>
                        </a:lnTo>
                        <a:cubicBezTo>
                          <a:pt x="174331" y="374699"/>
                          <a:pt x="174331" y="742674"/>
                          <a:pt x="261737" y="1204779"/>
                        </a:cubicBezTo>
                        <a:lnTo>
                          <a:pt x="70686" y="1204779"/>
                        </a:lnTo>
                        <a:cubicBezTo>
                          <a:pt x="-16720" y="803186"/>
                          <a:pt x="-30167" y="462104"/>
                          <a:pt x="70686" y="0"/>
                        </a:cubicBezTo>
                        <a:close/>
                      </a:path>
                    </a:pathLst>
                  </a:cu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Rectangle 115">
                    <a:extLst>
                      <a:ext uri="{FF2B5EF4-FFF2-40B4-BE49-F238E27FC236}">
                        <a16:creationId xmlns:a16="http://schemas.microsoft.com/office/drawing/2014/main" id="{29787A27-A7B6-E9EF-FFA5-5AFDD603230F}"/>
                      </a:ext>
                    </a:extLst>
                  </p:cNvPr>
                  <p:cNvSpPr/>
                  <p:nvPr/>
                </p:nvSpPr>
                <p:spPr bwMode="auto">
                  <a:xfrm>
                    <a:off x="5575287" y="4798737"/>
                    <a:ext cx="261737" cy="1204779"/>
                  </a:xfrm>
                  <a:custGeom>
                    <a:avLst/>
                    <a:gdLst>
                      <a:gd name="connsiteX0" fmla="*/ 0 w 191051"/>
                      <a:gd name="connsiteY0" fmla="*/ 0 h 1204779"/>
                      <a:gd name="connsiteX1" fmla="*/ 191051 w 191051"/>
                      <a:gd name="connsiteY1" fmla="*/ 0 h 1204779"/>
                      <a:gd name="connsiteX2" fmla="*/ 191051 w 191051"/>
                      <a:gd name="connsiteY2" fmla="*/ 1204779 h 1204779"/>
                      <a:gd name="connsiteX3" fmla="*/ 0 w 191051"/>
                      <a:gd name="connsiteY3" fmla="*/ 1204779 h 1204779"/>
                      <a:gd name="connsiteX4" fmla="*/ 0 w 191051"/>
                      <a:gd name="connsiteY4" fmla="*/ 0 h 1204779"/>
                      <a:gd name="connsiteX0" fmla="*/ 44823 w 235874"/>
                      <a:gd name="connsiteY0" fmla="*/ 0 h 1204779"/>
                      <a:gd name="connsiteX1" fmla="*/ 235874 w 235874"/>
                      <a:gd name="connsiteY1" fmla="*/ 0 h 1204779"/>
                      <a:gd name="connsiteX2" fmla="*/ 235874 w 235874"/>
                      <a:gd name="connsiteY2" fmla="*/ 1204779 h 1204779"/>
                      <a:gd name="connsiteX3" fmla="*/ 44823 w 235874"/>
                      <a:gd name="connsiteY3" fmla="*/ 1204779 h 1204779"/>
                      <a:gd name="connsiteX4" fmla="*/ 44823 w 235874"/>
                      <a:gd name="connsiteY4" fmla="*/ 0 h 1204779"/>
                      <a:gd name="connsiteX0" fmla="*/ 70686 w 261737"/>
                      <a:gd name="connsiteY0" fmla="*/ 0 h 1204779"/>
                      <a:gd name="connsiteX1" fmla="*/ 261737 w 261737"/>
                      <a:gd name="connsiteY1" fmla="*/ 0 h 1204779"/>
                      <a:gd name="connsiteX2" fmla="*/ 261737 w 261737"/>
                      <a:gd name="connsiteY2" fmla="*/ 1204779 h 1204779"/>
                      <a:gd name="connsiteX3" fmla="*/ 70686 w 261737"/>
                      <a:gd name="connsiteY3" fmla="*/ 1204779 h 1204779"/>
                      <a:gd name="connsiteX4" fmla="*/ 70686 w 261737"/>
                      <a:gd name="connsiteY4" fmla="*/ 0 h 1204779"/>
                      <a:gd name="connsiteX0" fmla="*/ 70686 w 261737"/>
                      <a:gd name="connsiteY0" fmla="*/ 0 h 1204779"/>
                      <a:gd name="connsiteX1" fmla="*/ 261737 w 261737"/>
                      <a:gd name="connsiteY1" fmla="*/ 0 h 1204779"/>
                      <a:gd name="connsiteX2" fmla="*/ 261737 w 261737"/>
                      <a:gd name="connsiteY2" fmla="*/ 1204779 h 1204779"/>
                      <a:gd name="connsiteX3" fmla="*/ 70686 w 261737"/>
                      <a:gd name="connsiteY3" fmla="*/ 1204779 h 1204779"/>
                      <a:gd name="connsiteX4" fmla="*/ 70686 w 261737"/>
                      <a:gd name="connsiteY4" fmla="*/ 0 h 1204779"/>
                      <a:gd name="connsiteX0" fmla="*/ 70686 w 261737"/>
                      <a:gd name="connsiteY0" fmla="*/ 0 h 1204779"/>
                      <a:gd name="connsiteX1" fmla="*/ 261737 w 261737"/>
                      <a:gd name="connsiteY1" fmla="*/ 0 h 1204779"/>
                      <a:gd name="connsiteX2" fmla="*/ 261737 w 261737"/>
                      <a:gd name="connsiteY2" fmla="*/ 1204779 h 1204779"/>
                      <a:gd name="connsiteX3" fmla="*/ 70686 w 261737"/>
                      <a:gd name="connsiteY3" fmla="*/ 1204779 h 1204779"/>
                      <a:gd name="connsiteX4" fmla="*/ 70686 w 261737"/>
                      <a:gd name="connsiteY4" fmla="*/ 0 h 1204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37" h="1204779">
                        <a:moveTo>
                          <a:pt x="70686" y="0"/>
                        </a:moveTo>
                        <a:lnTo>
                          <a:pt x="261737" y="0"/>
                        </a:lnTo>
                        <a:cubicBezTo>
                          <a:pt x="174331" y="374699"/>
                          <a:pt x="174331" y="742674"/>
                          <a:pt x="261737" y="1204779"/>
                        </a:cubicBezTo>
                        <a:lnTo>
                          <a:pt x="70686" y="1204779"/>
                        </a:lnTo>
                        <a:cubicBezTo>
                          <a:pt x="-16720" y="803186"/>
                          <a:pt x="-30167" y="462104"/>
                          <a:pt x="70686" y="0"/>
                        </a:cubicBezTo>
                        <a:close/>
                      </a:path>
                    </a:pathLst>
                  </a:cu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21" name="Cylinder 120">
                <a:extLst>
                  <a:ext uri="{FF2B5EF4-FFF2-40B4-BE49-F238E27FC236}">
                    <a16:creationId xmlns:a16="http://schemas.microsoft.com/office/drawing/2014/main" id="{F6CD4CA7-9E3F-80A0-0FDA-0BE9835DD28E}"/>
                  </a:ext>
                </a:extLst>
              </p:cNvPr>
              <p:cNvSpPr/>
              <p:nvPr/>
            </p:nvSpPr>
            <p:spPr bwMode="auto">
              <a:xfrm rot="12974849">
                <a:off x="6209583" y="4538897"/>
                <a:ext cx="263336" cy="639281"/>
              </a:xfrm>
              <a:prstGeom prst="can">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Cylinder 121">
                <a:extLst>
                  <a:ext uri="{FF2B5EF4-FFF2-40B4-BE49-F238E27FC236}">
                    <a16:creationId xmlns:a16="http://schemas.microsoft.com/office/drawing/2014/main" id="{E3FD7ADD-E053-DE16-D1B4-4572399081E7}"/>
                  </a:ext>
                </a:extLst>
              </p:cNvPr>
              <p:cNvSpPr/>
              <p:nvPr/>
            </p:nvSpPr>
            <p:spPr bwMode="auto">
              <a:xfrm rot="12974849">
                <a:off x="6561247" y="4941452"/>
                <a:ext cx="263336" cy="639281"/>
              </a:xfrm>
              <a:prstGeom prst="can">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Freeform: Shape 107">
                <a:extLst>
                  <a:ext uri="{FF2B5EF4-FFF2-40B4-BE49-F238E27FC236}">
                    <a16:creationId xmlns:a16="http://schemas.microsoft.com/office/drawing/2014/main" id="{2FBA25B1-CB9A-91BE-B9A0-F0ADA3B33808}"/>
                  </a:ext>
                </a:extLst>
              </p:cNvPr>
              <p:cNvSpPr/>
              <p:nvPr/>
            </p:nvSpPr>
            <p:spPr bwMode="auto">
              <a:xfrm>
                <a:off x="6494929" y="4699747"/>
                <a:ext cx="73959" cy="201706"/>
              </a:xfrm>
              <a:custGeom>
                <a:avLst/>
                <a:gdLst>
                  <a:gd name="connsiteX0" fmla="*/ 73959 w 73959"/>
                  <a:gd name="connsiteY0" fmla="*/ 0 h 201706"/>
                  <a:gd name="connsiteX1" fmla="*/ 0 w 73959"/>
                  <a:gd name="connsiteY1" fmla="*/ 201706 h 201706"/>
                </a:gdLst>
                <a:ahLst/>
                <a:cxnLst>
                  <a:cxn ang="0">
                    <a:pos x="connsiteX0" y="connsiteY0"/>
                  </a:cxn>
                  <a:cxn ang="0">
                    <a:pos x="connsiteX1" y="connsiteY1"/>
                  </a:cxn>
                </a:cxnLst>
                <a:rect l="l" t="t" r="r" b="b"/>
                <a:pathLst>
                  <a:path w="73959" h="201706">
                    <a:moveTo>
                      <a:pt x="73959" y="0"/>
                    </a:moveTo>
                    <a:lnTo>
                      <a:pt x="0" y="201706"/>
                    </a:lnTo>
                  </a:path>
                </a:pathLst>
              </a:custGeom>
              <a:noFill/>
              <a:ln w="3810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 name="Freeform: Shape 108">
                <a:extLst>
                  <a:ext uri="{FF2B5EF4-FFF2-40B4-BE49-F238E27FC236}">
                    <a16:creationId xmlns:a16="http://schemas.microsoft.com/office/drawing/2014/main" id="{2EE082FF-D9FB-66DC-94C3-651AEBC80EA3}"/>
                  </a:ext>
                </a:extLst>
              </p:cNvPr>
              <p:cNvSpPr/>
              <p:nvPr/>
            </p:nvSpPr>
            <p:spPr bwMode="auto">
              <a:xfrm>
                <a:off x="6266329" y="4625029"/>
                <a:ext cx="228600" cy="81443"/>
              </a:xfrm>
              <a:custGeom>
                <a:avLst/>
                <a:gdLst>
                  <a:gd name="connsiteX0" fmla="*/ 228600 w 228600"/>
                  <a:gd name="connsiteY0" fmla="*/ 81443 h 81443"/>
                  <a:gd name="connsiteX1" fmla="*/ 127747 w 228600"/>
                  <a:gd name="connsiteY1" fmla="*/ 760 h 81443"/>
                  <a:gd name="connsiteX2" fmla="*/ 0 w 228600"/>
                  <a:gd name="connsiteY2" fmla="*/ 47825 h 81443"/>
                </a:gdLst>
                <a:ahLst/>
                <a:cxnLst>
                  <a:cxn ang="0">
                    <a:pos x="connsiteX0" y="connsiteY0"/>
                  </a:cxn>
                  <a:cxn ang="0">
                    <a:pos x="connsiteX1" y="connsiteY1"/>
                  </a:cxn>
                  <a:cxn ang="0">
                    <a:pos x="connsiteX2" y="connsiteY2"/>
                  </a:cxn>
                </a:cxnLst>
                <a:rect l="l" t="t" r="r" b="b"/>
                <a:pathLst>
                  <a:path w="228600" h="81443">
                    <a:moveTo>
                      <a:pt x="228600" y="81443"/>
                    </a:moveTo>
                    <a:cubicBezTo>
                      <a:pt x="197223" y="43903"/>
                      <a:pt x="165847" y="6363"/>
                      <a:pt x="127747" y="760"/>
                    </a:cubicBezTo>
                    <a:cubicBezTo>
                      <a:pt x="89647" y="-4843"/>
                      <a:pt x="44823" y="21491"/>
                      <a:pt x="0" y="47825"/>
                    </a:cubicBezTo>
                  </a:path>
                </a:pathLst>
              </a:custGeom>
              <a:noFill/>
              <a:ln w="3810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 name="Freeform: Shape 109">
                <a:extLst>
                  <a:ext uri="{FF2B5EF4-FFF2-40B4-BE49-F238E27FC236}">
                    <a16:creationId xmlns:a16="http://schemas.microsoft.com/office/drawing/2014/main" id="{F86F9645-1A37-3DFD-4577-29ED9F4C87E0}"/>
                  </a:ext>
                </a:extLst>
              </p:cNvPr>
              <p:cNvSpPr/>
              <p:nvPr/>
            </p:nvSpPr>
            <p:spPr bwMode="auto">
              <a:xfrm>
                <a:off x="6265544" y="4549189"/>
                <a:ext cx="367021" cy="141322"/>
              </a:xfrm>
              <a:custGeom>
                <a:avLst/>
                <a:gdLst>
                  <a:gd name="connsiteX0" fmla="*/ 228600 w 228600"/>
                  <a:gd name="connsiteY0" fmla="*/ 81443 h 81443"/>
                  <a:gd name="connsiteX1" fmla="*/ 127747 w 228600"/>
                  <a:gd name="connsiteY1" fmla="*/ 760 h 81443"/>
                  <a:gd name="connsiteX2" fmla="*/ 0 w 228600"/>
                  <a:gd name="connsiteY2" fmla="*/ 47825 h 81443"/>
                  <a:gd name="connsiteX0" fmla="*/ 228600 w 228600"/>
                  <a:gd name="connsiteY0" fmla="*/ 54105 h 54105"/>
                  <a:gd name="connsiteX1" fmla="*/ 127747 w 228600"/>
                  <a:gd name="connsiteY1" fmla="*/ 4311 h 54105"/>
                  <a:gd name="connsiteX2" fmla="*/ 0 w 228600"/>
                  <a:gd name="connsiteY2" fmla="*/ 20487 h 54105"/>
                  <a:gd name="connsiteX0" fmla="*/ 228600 w 228600"/>
                  <a:gd name="connsiteY0" fmla="*/ 54105 h 54105"/>
                  <a:gd name="connsiteX1" fmla="*/ 127747 w 228600"/>
                  <a:gd name="connsiteY1" fmla="*/ 4311 h 54105"/>
                  <a:gd name="connsiteX2" fmla="*/ 0 w 228600"/>
                  <a:gd name="connsiteY2" fmla="*/ 20487 h 54105"/>
                </a:gdLst>
                <a:ahLst/>
                <a:cxnLst>
                  <a:cxn ang="0">
                    <a:pos x="connsiteX0" y="connsiteY0"/>
                  </a:cxn>
                  <a:cxn ang="0">
                    <a:pos x="connsiteX1" y="connsiteY1"/>
                  </a:cxn>
                  <a:cxn ang="0">
                    <a:pos x="connsiteX2" y="connsiteY2"/>
                  </a:cxn>
                </a:cxnLst>
                <a:rect l="l" t="t" r="r" b="b"/>
                <a:pathLst>
                  <a:path w="228600" h="54105">
                    <a:moveTo>
                      <a:pt x="228600" y="54105"/>
                    </a:moveTo>
                    <a:cubicBezTo>
                      <a:pt x="197223" y="16565"/>
                      <a:pt x="165847" y="20211"/>
                      <a:pt x="127747" y="4311"/>
                    </a:cubicBezTo>
                    <a:cubicBezTo>
                      <a:pt x="89647" y="-1292"/>
                      <a:pt x="44823" y="-5847"/>
                      <a:pt x="0" y="20487"/>
                    </a:cubicBezTo>
                  </a:path>
                </a:pathLst>
              </a:custGeom>
              <a:noFill/>
              <a:ln w="3810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4" name="Group 123">
                <a:extLst>
                  <a:ext uri="{FF2B5EF4-FFF2-40B4-BE49-F238E27FC236}">
                    <a16:creationId xmlns:a16="http://schemas.microsoft.com/office/drawing/2014/main" id="{91954D8F-9FAD-1088-4B3C-D48B41E2798E}"/>
                  </a:ext>
                </a:extLst>
              </p:cNvPr>
              <p:cNvGrpSpPr/>
              <p:nvPr/>
            </p:nvGrpSpPr>
            <p:grpSpPr>
              <a:xfrm>
                <a:off x="6584470" y="4605616"/>
                <a:ext cx="1322402" cy="677247"/>
                <a:chOff x="6811248" y="4605616"/>
                <a:chExt cx="1068727" cy="677247"/>
              </a:xfrm>
            </p:grpSpPr>
            <p:grpSp>
              <p:nvGrpSpPr>
                <p:cNvPr id="123" name="Group 122">
                  <a:extLst>
                    <a:ext uri="{FF2B5EF4-FFF2-40B4-BE49-F238E27FC236}">
                      <a16:creationId xmlns:a16="http://schemas.microsoft.com/office/drawing/2014/main" id="{B185373B-92B4-ACF4-8121-B4076CA6EB14}"/>
                    </a:ext>
                  </a:extLst>
                </p:cNvPr>
                <p:cNvGrpSpPr/>
                <p:nvPr/>
              </p:nvGrpSpPr>
              <p:grpSpPr>
                <a:xfrm>
                  <a:off x="6811248" y="4605616"/>
                  <a:ext cx="1068727" cy="645460"/>
                  <a:chOff x="6811248" y="4605616"/>
                  <a:chExt cx="1068727" cy="645460"/>
                </a:xfrm>
              </p:grpSpPr>
              <p:sp>
                <p:nvSpPr>
                  <p:cNvPr id="107" name="Freeform: Shape 106">
                    <a:extLst>
                      <a:ext uri="{FF2B5EF4-FFF2-40B4-BE49-F238E27FC236}">
                        <a16:creationId xmlns:a16="http://schemas.microsoft.com/office/drawing/2014/main" id="{E643F107-CD6D-C466-D672-A26E74214D68}"/>
                      </a:ext>
                    </a:extLst>
                  </p:cNvPr>
                  <p:cNvSpPr/>
                  <p:nvPr/>
                </p:nvSpPr>
                <p:spPr bwMode="auto">
                  <a:xfrm rot="207832">
                    <a:off x="6905064" y="4605616"/>
                    <a:ext cx="974911" cy="645460"/>
                  </a:xfrm>
                  <a:custGeom>
                    <a:avLst/>
                    <a:gdLst>
                      <a:gd name="connsiteX0" fmla="*/ 995082 w 995082"/>
                      <a:gd name="connsiteY0" fmla="*/ 0 h 611841"/>
                      <a:gd name="connsiteX1" fmla="*/ 470647 w 995082"/>
                      <a:gd name="connsiteY1" fmla="*/ 40341 h 611841"/>
                      <a:gd name="connsiteX2" fmla="*/ 423582 w 995082"/>
                      <a:gd name="connsiteY2" fmla="*/ 168088 h 611841"/>
                      <a:gd name="connsiteX3" fmla="*/ 275665 w 995082"/>
                      <a:gd name="connsiteY3" fmla="*/ 228600 h 611841"/>
                      <a:gd name="connsiteX4" fmla="*/ 121024 w 995082"/>
                      <a:gd name="connsiteY4" fmla="*/ 363070 h 611841"/>
                      <a:gd name="connsiteX5" fmla="*/ 188259 w 995082"/>
                      <a:gd name="connsiteY5" fmla="*/ 477370 h 611841"/>
                      <a:gd name="connsiteX6" fmla="*/ 0 w 995082"/>
                      <a:gd name="connsiteY6" fmla="*/ 611841 h 611841"/>
                      <a:gd name="connsiteX0" fmla="*/ 941294 w 941294"/>
                      <a:gd name="connsiteY0" fmla="*/ 0 h 652183"/>
                      <a:gd name="connsiteX1" fmla="*/ 416859 w 941294"/>
                      <a:gd name="connsiteY1" fmla="*/ 40341 h 652183"/>
                      <a:gd name="connsiteX2" fmla="*/ 369794 w 941294"/>
                      <a:gd name="connsiteY2" fmla="*/ 168088 h 652183"/>
                      <a:gd name="connsiteX3" fmla="*/ 221877 w 941294"/>
                      <a:gd name="connsiteY3" fmla="*/ 228600 h 652183"/>
                      <a:gd name="connsiteX4" fmla="*/ 67236 w 941294"/>
                      <a:gd name="connsiteY4" fmla="*/ 363070 h 652183"/>
                      <a:gd name="connsiteX5" fmla="*/ 134471 w 941294"/>
                      <a:gd name="connsiteY5" fmla="*/ 477370 h 652183"/>
                      <a:gd name="connsiteX6" fmla="*/ 0 w 941294"/>
                      <a:gd name="connsiteY6" fmla="*/ 652183 h 652183"/>
                      <a:gd name="connsiteX0" fmla="*/ 941294 w 941294"/>
                      <a:gd name="connsiteY0" fmla="*/ 0 h 652183"/>
                      <a:gd name="connsiteX1" fmla="*/ 416859 w 941294"/>
                      <a:gd name="connsiteY1" fmla="*/ 40341 h 652183"/>
                      <a:gd name="connsiteX2" fmla="*/ 369794 w 941294"/>
                      <a:gd name="connsiteY2" fmla="*/ 168088 h 652183"/>
                      <a:gd name="connsiteX3" fmla="*/ 221877 w 941294"/>
                      <a:gd name="connsiteY3" fmla="*/ 228600 h 652183"/>
                      <a:gd name="connsiteX4" fmla="*/ 67236 w 941294"/>
                      <a:gd name="connsiteY4" fmla="*/ 363070 h 652183"/>
                      <a:gd name="connsiteX5" fmla="*/ 134471 w 941294"/>
                      <a:gd name="connsiteY5" fmla="*/ 477370 h 652183"/>
                      <a:gd name="connsiteX6" fmla="*/ 0 w 941294"/>
                      <a:gd name="connsiteY6" fmla="*/ 652183 h 652183"/>
                      <a:gd name="connsiteX0" fmla="*/ 941294 w 941294"/>
                      <a:gd name="connsiteY0" fmla="*/ 0 h 652183"/>
                      <a:gd name="connsiteX1" fmla="*/ 416859 w 941294"/>
                      <a:gd name="connsiteY1" fmla="*/ 40341 h 652183"/>
                      <a:gd name="connsiteX2" fmla="*/ 369794 w 941294"/>
                      <a:gd name="connsiteY2" fmla="*/ 168088 h 652183"/>
                      <a:gd name="connsiteX3" fmla="*/ 221877 w 941294"/>
                      <a:gd name="connsiteY3" fmla="*/ 228600 h 652183"/>
                      <a:gd name="connsiteX4" fmla="*/ 67236 w 941294"/>
                      <a:gd name="connsiteY4" fmla="*/ 363070 h 652183"/>
                      <a:gd name="connsiteX5" fmla="*/ 80683 w 941294"/>
                      <a:gd name="connsiteY5" fmla="*/ 477370 h 652183"/>
                      <a:gd name="connsiteX6" fmla="*/ 0 w 941294"/>
                      <a:gd name="connsiteY6" fmla="*/ 652183 h 652183"/>
                      <a:gd name="connsiteX0" fmla="*/ 974911 w 974911"/>
                      <a:gd name="connsiteY0" fmla="*/ 0 h 645460"/>
                      <a:gd name="connsiteX1" fmla="*/ 450476 w 974911"/>
                      <a:gd name="connsiteY1" fmla="*/ 40341 h 645460"/>
                      <a:gd name="connsiteX2" fmla="*/ 403411 w 974911"/>
                      <a:gd name="connsiteY2" fmla="*/ 168088 h 645460"/>
                      <a:gd name="connsiteX3" fmla="*/ 255494 w 974911"/>
                      <a:gd name="connsiteY3" fmla="*/ 228600 h 645460"/>
                      <a:gd name="connsiteX4" fmla="*/ 100853 w 974911"/>
                      <a:gd name="connsiteY4" fmla="*/ 363070 h 645460"/>
                      <a:gd name="connsiteX5" fmla="*/ 114300 w 974911"/>
                      <a:gd name="connsiteY5" fmla="*/ 477370 h 645460"/>
                      <a:gd name="connsiteX6" fmla="*/ 0 w 974911"/>
                      <a:gd name="connsiteY6" fmla="*/ 645460 h 645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4911" h="645460">
                        <a:moveTo>
                          <a:pt x="974911" y="0"/>
                        </a:moveTo>
                        <a:cubicBezTo>
                          <a:pt x="760318" y="6163"/>
                          <a:pt x="545726" y="12326"/>
                          <a:pt x="450476" y="40341"/>
                        </a:cubicBezTo>
                        <a:cubicBezTo>
                          <a:pt x="355226" y="68356"/>
                          <a:pt x="435908" y="136712"/>
                          <a:pt x="403411" y="168088"/>
                        </a:cubicBezTo>
                        <a:cubicBezTo>
                          <a:pt x="370914" y="199464"/>
                          <a:pt x="305920" y="196103"/>
                          <a:pt x="255494" y="228600"/>
                        </a:cubicBezTo>
                        <a:cubicBezTo>
                          <a:pt x="205068" y="261097"/>
                          <a:pt x="124385" y="321608"/>
                          <a:pt x="100853" y="363070"/>
                        </a:cubicBezTo>
                        <a:cubicBezTo>
                          <a:pt x="77321" y="404532"/>
                          <a:pt x="134471" y="435908"/>
                          <a:pt x="114300" y="477370"/>
                        </a:cubicBezTo>
                        <a:cubicBezTo>
                          <a:pt x="94129" y="518832"/>
                          <a:pt x="30256" y="538443"/>
                          <a:pt x="0" y="645460"/>
                        </a:cubicBezTo>
                      </a:path>
                    </a:pathLst>
                  </a:custGeom>
                  <a:noFill/>
                  <a:ln w="3810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 name="Freeform: Shape 110">
                    <a:extLst>
                      <a:ext uri="{FF2B5EF4-FFF2-40B4-BE49-F238E27FC236}">
                        <a16:creationId xmlns:a16="http://schemas.microsoft.com/office/drawing/2014/main" id="{8D59F440-75F5-C495-C960-D9B914830E8B}"/>
                      </a:ext>
                    </a:extLst>
                  </p:cNvPr>
                  <p:cNvSpPr/>
                  <p:nvPr/>
                </p:nvSpPr>
                <p:spPr bwMode="auto">
                  <a:xfrm rot="18938067">
                    <a:off x="6811248" y="4902274"/>
                    <a:ext cx="328261" cy="112581"/>
                  </a:xfrm>
                  <a:custGeom>
                    <a:avLst/>
                    <a:gdLst>
                      <a:gd name="connsiteX0" fmla="*/ 228600 w 228600"/>
                      <a:gd name="connsiteY0" fmla="*/ 81443 h 81443"/>
                      <a:gd name="connsiteX1" fmla="*/ 127747 w 228600"/>
                      <a:gd name="connsiteY1" fmla="*/ 760 h 81443"/>
                      <a:gd name="connsiteX2" fmla="*/ 0 w 228600"/>
                      <a:gd name="connsiteY2" fmla="*/ 47825 h 81443"/>
                    </a:gdLst>
                    <a:ahLst/>
                    <a:cxnLst>
                      <a:cxn ang="0">
                        <a:pos x="connsiteX0" y="connsiteY0"/>
                      </a:cxn>
                      <a:cxn ang="0">
                        <a:pos x="connsiteX1" y="connsiteY1"/>
                      </a:cxn>
                      <a:cxn ang="0">
                        <a:pos x="connsiteX2" y="connsiteY2"/>
                      </a:cxn>
                    </a:cxnLst>
                    <a:rect l="l" t="t" r="r" b="b"/>
                    <a:pathLst>
                      <a:path w="228600" h="81443">
                        <a:moveTo>
                          <a:pt x="228600" y="81443"/>
                        </a:moveTo>
                        <a:cubicBezTo>
                          <a:pt x="197223" y="43903"/>
                          <a:pt x="165847" y="6363"/>
                          <a:pt x="127747" y="760"/>
                        </a:cubicBezTo>
                        <a:cubicBezTo>
                          <a:pt x="89647" y="-4843"/>
                          <a:pt x="44823" y="21491"/>
                          <a:pt x="0" y="47825"/>
                        </a:cubicBezTo>
                      </a:path>
                    </a:pathLst>
                  </a:custGeom>
                  <a:noFill/>
                  <a:ln w="3810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 name="Freeform: Shape 111">
                    <a:extLst>
                      <a:ext uri="{FF2B5EF4-FFF2-40B4-BE49-F238E27FC236}">
                        <a16:creationId xmlns:a16="http://schemas.microsoft.com/office/drawing/2014/main" id="{D1419AF1-2219-1B77-E872-89CF9F7C0064}"/>
                      </a:ext>
                    </a:extLst>
                  </p:cNvPr>
                  <p:cNvSpPr/>
                  <p:nvPr/>
                </p:nvSpPr>
                <p:spPr bwMode="auto">
                  <a:xfrm rot="1446891">
                    <a:off x="6980221" y="5027388"/>
                    <a:ext cx="66108" cy="221876"/>
                  </a:xfrm>
                  <a:custGeom>
                    <a:avLst/>
                    <a:gdLst>
                      <a:gd name="connsiteX0" fmla="*/ 0 w 47354"/>
                      <a:gd name="connsiteY0" fmla="*/ 0 h 221876"/>
                      <a:gd name="connsiteX1" fmla="*/ 40342 w 47354"/>
                      <a:gd name="connsiteY1" fmla="*/ 134470 h 221876"/>
                      <a:gd name="connsiteX2" fmla="*/ 47065 w 47354"/>
                      <a:gd name="connsiteY2" fmla="*/ 221876 h 221876"/>
                    </a:gdLst>
                    <a:ahLst/>
                    <a:cxnLst>
                      <a:cxn ang="0">
                        <a:pos x="connsiteX0" y="connsiteY0"/>
                      </a:cxn>
                      <a:cxn ang="0">
                        <a:pos x="connsiteX1" y="connsiteY1"/>
                      </a:cxn>
                      <a:cxn ang="0">
                        <a:pos x="connsiteX2" y="connsiteY2"/>
                      </a:cxn>
                    </a:cxnLst>
                    <a:rect l="l" t="t" r="r" b="b"/>
                    <a:pathLst>
                      <a:path w="47354" h="221876">
                        <a:moveTo>
                          <a:pt x="0" y="0"/>
                        </a:moveTo>
                        <a:cubicBezTo>
                          <a:pt x="16249" y="48745"/>
                          <a:pt x="32498" y="97491"/>
                          <a:pt x="40342" y="134470"/>
                        </a:cubicBezTo>
                        <a:cubicBezTo>
                          <a:pt x="48186" y="171449"/>
                          <a:pt x="47625" y="196662"/>
                          <a:pt x="47065" y="221876"/>
                        </a:cubicBezTo>
                      </a:path>
                    </a:pathLst>
                  </a:custGeom>
                  <a:noFill/>
                  <a:ln w="3810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13" name="Freeform: Shape 112">
                  <a:extLst>
                    <a:ext uri="{FF2B5EF4-FFF2-40B4-BE49-F238E27FC236}">
                      <a16:creationId xmlns:a16="http://schemas.microsoft.com/office/drawing/2014/main" id="{0A1F7F37-07D9-6E18-BA40-A6EB8C2AB5FC}"/>
                    </a:ext>
                  </a:extLst>
                </p:cNvPr>
                <p:cNvSpPr/>
                <p:nvPr/>
              </p:nvSpPr>
              <p:spPr bwMode="auto">
                <a:xfrm>
                  <a:off x="7059687" y="4820768"/>
                  <a:ext cx="107013" cy="462095"/>
                </a:xfrm>
                <a:custGeom>
                  <a:avLst/>
                  <a:gdLst>
                    <a:gd name="connsiteX0" fmla="*/ 74713 w 74713"/>
                    <a:gd name="connsiteY0" fmla="*/ 0 h 558053"/>
                    <a:gd name="connsiteX1" fmla="*/ 755 w 74713"/>
                    <a:gd name="connsiteY1" fmla="*/ 181535 h 558053"/>
                    <a:gd name="connsiteX2" fmla="*/ 34372 w 74713"/>
                    <a:gd name="connsiteY2" fmla="*/ 383241 h 558053"/>
                    <a:gd name="connsiteX3" fmla="*/ 755 w 74713"/>
                    <a:gd name="connsiteY3" fmla="*/ 558053 h 558053"/>
                  </a:gdLst>
                  <a:ahLst/>
                  <a:cxnLst>
                    <a:cxn ang="0">
                      <a:pos x="connsiteX0" y="connsiteY0"/>
                    </a:cxn>
                    <a:cxn ang="0">
                      <a:pos x="connsiteX1" y="connsiteY1"/>
                    </a:cxn>
                    <a:cxn ang="0">
                      <a:pos x="connsiteX2" y="connsiteY2"/>
                    </a:cxn>
                    <a:cxn ang="0">
                      <a:pos x="connsiteX3" y="connsiteY3"/>
                    </a:cxn>
                  </a:cxnLst>
                  <a:rect l="l" t="t" r="r" b="b"/>
                  <a:pathLst>
                    <a:path w="74713" h="558053">
                      <a:moveTo>
                        <a:pt x="74713" y="0"/>
                      </a:moveTo>
                      <a:cubicBezTo>
                        <a:pt x="41095" y="58831"/>
                        <a:pt x="7478" y="117662"/>
                        <a:pt x="755" y="181535"/>
                      </a:cubicBezTo>
                      <a:cubicBezTo>
                        <a:pt x="-5968" y="245408"/>
                        <a:pt x="34372" y="320488"/>
                        <a:pt x="34372" y="383241"/>
                      </a:cubicBezTo>
                      <a:cubicBezTo>
                        <a:pt x="34372" y="445994"/>
                        <a:pt x="17563" y="502023"/>
                        <a:pt x="755" y="558053"/>
                      </a:cubicBezTo>
                    </a:path>
                  </a:pathLst>
                </a:custGeom>
                <a:noFill/>
                <a:ln w="3810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sp>
        <p:nvSpPr>
          <p:cNvPr id="106" name="Freeform: Shape 105">
            <a:extLst>
              <a:ext uri="{FF2B5EF4-FFF2-40B4-BE49-F238E27FC236}">
                <a16:creationId xmlns:a16="http://schemas.microsoft.com/office/drawing/2014/main" id="{BEFE42F5-E702-C1B6-66BA-855D5BAB698E}"/>
              </a:ext>
            </a:extLst>
          </p:cNvPr>
          <p:cNvSpPr/>
          <p:nvPr/>
        </p:nvSpPr>
        <p:spPr bwMode="auto">
          <a:xfrm>
            <a:off x="6019650" y="4720829"/>
            <a:ext cx="2655794" cy="336176"/>
          </a:xfrm>
          <a:custGeom>
            <a:avLst/>
            <a:gdLst>
              <a:gd name="connsiteX0" fmla="*/ 2655794 w 2655794"/>
              <a:gd name="connsiteY0" fmla="*/ 0 h 336176"/>
              <a:gd name="connsiteX1" fmla="*/ 2097741 w 2655794"/>
              <a:gd name="connsiteY1" fmla="*/ 94129 h 336176"/>
              <a:gd name="connsiteX2" fmla="*/ 1432112 w 2655794"/>
              <a:gd name="connsiteY2" fmla="*/ 147917 h 336176"/>
              <a:gd name="connsiteX3" fmla="*/ 820271 w 2655794"/>
              <a:gd name="connsiteY3" fmla="*/ 6723 h 336176"/>
              <a:gd name="connsiteX4" fmla="*/ 739589 w 2655794"/>
              <a:gd name="connsiteY4" fmla="*/ 87406 h 336176"/>
              <a:gd name="connsiteX5" fmla="*/ 578224 w 2655794"/>
              <a:gd name="connsiteY5" fmla="*/ 87406 h 336176"/>
              <a:gd name="connsiteX6" fmla="*/ 410136 w 2655794"/>
              <a:gd name="connsiteY6" fmla="*/ 208429 h 336176"/>
              <a:gd name="connsiteX7" fmla="*/ 194983 w 2655794"/>
              <a:gd name="connsiteY7" fmla="*/ 228600 h 336176"/>
              <a:gd name="connsiteX8" fmla="*/ 0 w 2655794"/>
              <a:gd name="connsiteY8" fmla="*/ 336176 h 336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5794" h="336176">
                <a:moveTo>
                  <a:pt x="2655794" y="0"/>
                </a:moveTo>
                <a:cubicBezTo>
                  <a:pt x="2478741" y="34738"/>
                  <a:pt x="2301688" y="69476"/>
                  <a:pt x="2097741" y="94129"/>
                </a:cubicBezTo>
                <a:cubicBezTo>
                  <a:pt x="1893794" y="118782"/>
                  <a:pt x="1645024" y="162485"/>
                  <a:pt x="1432112" y="147917"/>
                </a:cubicBezTo>
                <a:cubicBezTo>
                  <a:pt x="1219200" y="133349"/>
                  <a:pt x="935691" y="16808"/>
                  <a:pt x="820271" y="6723"/>
                </a:cubicBezTo>
                <a:cubicBezTo>
                  <a:pt x="704851" y="-3362"/>
                  <a:pt x="779930" y="73959"/>
                  <a:pt x="739589" y="87406"/>
                </a:cubicBezTo>
                <a:cubicBezTo>
                  <a:pt x="699248" y="100853"/>
                  <a:pt x="633133" y="67236"/>
                  <a:pt x="578224" y="87406"/>
                </a:cubicBezTo>
                <a:cubicBezTo>
                  <a:pt x="523315" y="107576"/>
                  <a:pt x="474009" y="184897"/>
                  <a:pt x="410136" y="208429"/>
                </a:cubicBezTo>
                <a:cubicBezTo>
                  <a:pt x="346263" y="231961"/>
                  <a:pt x="263339" y="207309"/>
                  <a:pt x="194983" y="228600"/>
                </a:cubicBezTo>
                <a:cubicBezTo>
                  <a:pt x="126627" y="249891"/>
                  <a:pt x="63313" y="293033"/>
                  <a:pt x="0" y="336176"/>
                </a:cubicBezTo>
              </a:path>
            </a:pathLst>
          </a:custGeom>
          <a:noFill/>
          <a:ln w="3810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9" name="TextBox 128">
            <a:extLst>
              <a:ext uri="{FF2B5EF4-FFF2-40B4-BE49-F238E27FC236}">
                <a16:creationId xmlns:a16="http://schemas.microsoft.com/office/drawing/2014/main" id="{C360FC07-806A-83AB-1796-8952DB41BA0E}"/>
              </a:ext>
            </a:extLst>
          </p:cNvPr>
          <p:cNvSpPr txBox="1"/>
          <p:nvPr/>
        </p:nvSpPr>
        <p:spPr bwMode="auto">
          <a:xfrm>
            <a:off x="6096536" y="4200429"/>
            <a:ext cx="7355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a:t>
            </a:r>
          </a:p>
        </p:txBody>
      </p:sp>
      <p:cxnSp>
        <p:nvCxnSpPr>
          <p:cNvPr id="131" name="Straight Connector 130">
            <a:extLst>
              <a:ext uri="{FF2B5EF4-FFF2-40B4-BE49-F238E27FC236}">
                <a16:creationId xmlns:a16="http://schemas.microsoft.com/office/drawing/2014/main" id="{60E829F3-98B8-F0BD-0D3B-AE22C0515BF7}"/>
              </a:ext>
            </a:extLst>
          </p:cNvPr>
          <p:cNvCxnSpPr/>
          <p:nvPr/>
        </p:nvCxnSpPr>
        <p:spPr bwMode="auto">
          <a:xfrm flipH="1" flipV="1">
            <a:off x="7811796" y="4685861"/>
            <a:ext cx="184779" cy="133108"/>
          </a:xfrm>
          <a:prstGeom prst="line">
            <a:avLst/>
          </a:prstGeom>
          <a:noFill/>
          <a:ln w="38100" cap="flat" cmpd="sng" algn="ctr">
            <a:solidFill>
              <a:schemeClr val="accent3"/>
            </a:solidFill>
            <a:prstDash val="solid"/>
            <a:round/>
            <a:headEnd type="none" w="med" len="med"/>
            <a:tailEnd type="none" w="med" len="med"/>
          </a:ln>
          <a:effectLst/>
        </p:spPr>
      </p:cxnSp>
      <p:grpSp>
        <p:nvGrpSpPr>
          <p:cNvPr id="134" name="Group 133">
            <a:extLst>
              <a:ext uri="{FF2B5EF4-FFF2-40B4-BE49-F238E27FC236}">
                <a16:creationId xmlns:a16="http://schemas.microsoft.com/office/drawing/2014/main" id="{FEFB0912-CDAB-F0C3-35DD-700648DAB8FC}"/>
              </a:ext>
            </a:extLst>
          </p:cNvPr>
          <p:cNvGrpSpPr/>
          <p:nvPr/>
        </p:nvGrpSpPr>
        <p:grpSpPr>
          <a:xfrm>
            <a:off x="7603852" y="4435770"/>
            <a:ext cx="250365" cy="321266"/>
            <a:chOff x="7823637" y="4129140"/>
            <a:chExt cx="250365" cy="321266"/>
          </a:xfrm>
        </p:grpSpPr>
        <p:sp>
          <p:nvSpPr>
            <p:cNvPr id="132" name="Oval 131">
              <a:extLst>
                <a:ext uri="{FF2B5EF4-FFF2-40B4-BE49-F238E27FC236}">
                  <a16:creationId xmlns:a16="http://schemas.microsoft.com/office/drawing/2014/main" id="{1A772D61-06B0-7C40-D216-993DA70E30DD}"/>
                </a:ext>
              </a:extLst>
            </p:cNvPr>
            <p:cNvSpPr/>
            <p:nvPr/>
          </p:nvSpPr>
          <p:spPr bwMode="auto">
            <a:xfrm rot="3213985">
              <a:off x="7788187" y="4164590"/>
              <a:ext cx="321266" cy="250365"/>
            </a:xfrm>
            <a:prstGeom prst="ellips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FFC51582-9C32-832C-5530-1AAE31D291BC}"/>
                </a:ext>
              </a:extLst>
            </p:cNvPr>
            <p:cNvSpPr/>
            <p:nvPr/>
          </p:nvSpPr>
          <p:spPr bwMode="auto">
            <a:xfrm rot="3213985">
              <a:off x="7888026" y="4209563"/>
              <a:ext cx="140059" cy="10914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35" name="TextBox 134">
            <a:extLst>
              <a:ext uri="{FF2B5EF4-FFF2-40B4-BE49-F238E27FC236}">
                <a16:creationId xmlns:a16="http://schemas.microsoft.com/office/drawing/2014/main" id="{FDAD554E-92EE-38E6-E123-1FBC03D47475}"/>
              </a:ext>
            </a:extLst>
          </p:cNvPr>
          <p:cNvSpPr txBox="1"/>
          <p:nvPr/>
        </p:nvSpPr>
        <p:spPr bwMode="auto">
          <a:xfrm>
            <a:off x="7482285" y="4875537"/>
            <a:ext cx="1097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Trigeminal Ganglion</a:t>
            </a:r>
          </a:p>
        </p:txBody>
      </p:sp>
      <p:cxnSp>
        <p:nvCxnSpPr>
          <p:cNvPr id="137" name="Straight Connector 136">
            <a:extLst>
              <a:ext uri="{FF2B5EF4-FFF2-40B4-BE49-F238E27FC236}">
                <a16:creationId xmlns:a16="http://schemas.microsoft.com/office/drawing/2014/main" id="{BBE50C1B-81A7-9ED6-5BBD-C879C3C56CF2}"/>
              </a:ext>
            </a:extLst>
          </p:cNvPr>
          <p:cNvCxnSpPr>
            <a:stCxn id="132" idx="5"/>
          </p:cNvCxnSpPr>
          <p:nvPr/>
        </p:nvCxnSpPr>
        <p:spPr bwMode="auto">
          <a:xfrm>
            <a:off x="7725276" y="4740357"/>
            <a:ext cx="60218" cy="223677"/>
          </a:xfrm>
          <a:prstGeom prst="line">
            <a:avLst/>
          </a:prstGeom>
          <a:noFill/>
          <a:ln w="28575" cap="flat" cmpd="sng" algn="ctr">
            <a:solidFill>
              <a:schemeClr val="bg1"/>
            </a:solidFill>
            <a:prstDash val="solid"/>
            <a:round/>
            <a:headEnd type="none" w="med" len="med"/>
            <a:tailEnd type="none" w="med" len="med"/>
          </a:ln>
          <a:effectLst/>
        </p:spPr>
      </p:cxnSp>
      <p:sp>
        <p:nvSpPr>
          <p:cNvPr id="138" name="TextBox 137">
            <a:extLst>
              <a:ext uri="{FF2B5EF4-FFF2-40B4-BE49-F238E27FC236}">
                <a16:creationId xmlns:a16="http://schemas.microsoft.com/office/drawing/2014/main" id="{D952B32C-96D9-492F-462B-46C8D2DF93FB}"/>
              </a:ext>
            </a:extLst>
          </p:cNvPr>
          <p:cNvSpPr txBox="1"/>
          <p:nvPr/>
        </p:nvSpPr>
        <p:spPr bwMode="auto">
          <a:xfrm>
            <a:off x="6752322" y="5902123"/>
            <a:ext cx="18250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Normalization of Dilated Blood Vessels</a:t>
            </a:r>
          </a:p>
        </p:txBody>
      </p:sp>
    </p:spTree>
    <p:extLst>
      <p:ext uri="{BB962C8B-B14F-4D97-AF65-F5344CB8AC3E}">
        <p14:creationId xmlns:p14="http://schemas.microsoft.com/office/powerpoint/2010/main" val="4083063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98A5342-CECD-3443-9246-C86DD87F7AA4}"/>
              </a:ext>
            </a:extLst>
          </p:cNvPr>
          <p:cNvSpPr txBox="1">
            <a:spLocks/>
          </p:cNvSpPr>
          <p:nvPr/>
        </p:nvSpPr>
        <p:spPr>
          <a:xfrm>
            <a:off x="-170262" y="810227"/>
            <a:ext cx="8229600" cy="85725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4400" b="1" i="0" u="none" strike="noStrike" kern="1200" cap="none" spc="0" normalizeH="0" baseline="0" noProof="0" dirty="0">
              <a:ln>
                <a:noFill/>
              </a:ln>
              <a:solidFill>
                <a:srgbClr val="FFFFFF"/>
              </a:solidFill>
              <a:effectLst/>
              <a:uLnTx/>
              <a:uFillTx/>
              <a:latin typeface="Calibri"/>
              <a:ea typeface="+mj-ea"/>
              <a:cs typeface="+mj-cs"/>
            </a:endParaRPr>
          </a:p>
        </p:txBody>
      </p:sp>
      <p:sp>
        <p:nvSpPr>
          <p:cNvPr id="7" name="Content Placeholder 2">
            <a:extLst>
              <a:ext uri="{FF2B5EF4-FFF2-40B4-BE49-F238E27FC236}">
                <a16:creationId xmlns:a16="http://schemas.microsoft.com/office/drawing/2014/main" id="{7D92C76C-19CD-2E49-BB1E-B70E6338F62E}"/>
              </a:ext>
            </a:extLst>
          </p:cNvPr>
          <p:cNvSpPr txBox="1">
            <a:spLocks/>
          </p:cNvSpPr>
          <p:nvPr/>
        </p:nvSpPr>
        <p:spPr>
          <a:xfrm>
            <a:off x="681318" y="1911752"/>
            <a:ext cx="9955580" cy="422119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5" name="Title 4">
            <a:extLst>
              <a:ext uri="{FF2B5EF4-FFF2-40B4-BE49-F238E27FC236}">
                <a16:creationId xmlns:a16="http://schemas.microsoft.com/office/drawing/2014/main" id="{2A4DD4C0-20B3-DFF0-B21B-AEC373393E0D}"/>
              </a:ext>
            </a:extLst>
          </p:cNvPr>
          <p:cNvSpPr>
            <a:spLocks noGrp="1"/>
          </p:cNvSpPr>
          <p:nvPr>
            <p:ph type="title"/>
          </p:nvPr>
        </p:nvSpPr>
        <p:spPr/>
        <p:txBody>
          <a:bodyPr/>
          <a:lstStyle/>
          <a:p>
            <a:r>
              <a:rPr lang="en-US" dirty="0"/>
              <a:t>Gepants, CGRP Receptor Antagonists: How It All Started</a:t>
            </a:r>
          </a:p>
        </p:txBody>
      </p:sp>
      <p:sp>
        <p:nvSpPr>
          <p:cNvPr id="3" name="Content Placeholder 2">
            <a:extLst>
              <a:ext uri="{FF2B5EF4-FFF2-40B4-BE49-F238E27FC236}">
                <a16:creationId xmlns:a16="http://schemas.microsoft.com/office/drawing/2014/main" id="{0B6B20BF-476F-EDEB-2D32-AAA994213AE6}"/>
              </a:ext>
            </a:extLst>
          </p:cNvPr>
          <p:cNvSpPr>
            <a:spLocks noGrp="1"/>
          </p:cNvSpPr>
          <p:nvPr>
            <p:ph idx="1"/>
          </p:nvPr>
        </p:nvSpPr>
        <p:spPr/>
        <p:txBody>
          <a:bodyPr/>
          <a:lstStyle/>
          <a:p>
            <a:r>
              <a:rPr lang="en-US" sz="2000" dirty="0"/>
              <a:t>Olcegepant (2000): IV infusion, first CGRP receptor antagonist to be studied as a migraine abortive </a:t>
            </a:r>
          </a:p>
          <a:p>
            <a:pPr lvl="1"/>
            <a:r>
              <a:rPr lang="en-US" sz="2000" dirty="0"/>
              <a:t>Terminated migraine with similar speed as triptans in clinical trials</a:t>
            </a:r>
          </a:p>
          <a:p>
            <a:pPr lvl="1"/>
            <a:r>
              <a:rPr lang="en-US" sz="2000" dirty="0"/>
              <a:t>Poor oral bioavailability </a:t>
            </a:r>
          </a:p>
          <a:p>
            <a:r>
              <a:rPr lang="en-US" sz="2000" dirty="0"/>
              <a:t>Telcagepant (2008): oral agent with efficacy and tolerability vs placebo in acute trials</a:t>
            </a:r>
          </a:p>
          <a:p>
            <a:pPr lvl="1"/>
            <a:r>
              <a:rPr lang="en-US" sz="2000" dirty="0"/>
              <a:t>Also effective compared with rizatriptan and zolmitriptan </a:t>
            </a:r>
          </a:p>
          <a:p>
            <a:pPr lvl="1"/>
            <a:r>
              <a:rPr lang="en-US" sz="2000" dirty="0"/>
              <a:t>Long-term prophylaxis studies found hepatotoxicity AEs</a:t>
            </a:r>
          </a:p>
          <a:p>
            <a:r>
              <a:rPr lang="en-US" sz="2000" dirty="0"/>
              <a:t>MK-3207: phase II studies found hepatotoxicity AEs (likely compound related, not mechanism based)</a:t>
            </a:r>
          </a:p>
          <a:p>
            <a:r>
              <a:rPr lang="en-US" sz="2000" dirty="0"/>
              <a:t> BI 44370 TA: efficacious in phase II studies, but halted due to commercial issues and AE profile</a:t>
            </a:r>
          </a:p>
        </p:txBody>
      </p:sp>
      <p:sp>
        <p:nvSpPr>
          <p:cNvPr id="13" name="Rectangle 1">
            <a:extLst>
              <a:ext uri="{FF2B5EF4-FFF2-40B4-BE49-F238E27FC236}">
                <a16:creationId xmlns:a16="http://schemas.microsoft.com/office/drawing/2014/main" id="{865D9B73-5E30-D9C4-028D-FE5D8E1235BA}"/>
              </a:ext>
            </a:extLst>
          </p:cNvPr>
          <p:cNvSpPr>
            <a:spLocks noChangeArrowheads="1"/>
          </p:cNvSpPr>
          <p:nvPr/>
        </p:nvSpPr>
        <p:spPr bwMode="auto">
          <a:xfrm>
            <a:off x="522288" y="6231080"/>
            <a:ext cx="71291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Diener. Lancet Neurol. 2014;13:1065. Recober et al. Idrugs. 2007;10:566. </a:t>
            </a: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Yao et al. Neural Regen Res. 2013;8:938. </a:t>
            </a:r>
            <a:endPar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407680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9F5036C-7E38-6247-904A-F6736772C556}"/>
              </a:ext>
            </a:extLst>
          </p:cNvPr>
          <p:cNvSpPr txBox="1">
            <a:spLocks/>
          </p:cNvSpPr>
          <p:nvPr/>
        </p:nvSpPr>
        <p:spPr>
          <a:xfrm>
            <a:off x="947447" y="553807"/>
            <a:ext cx="10406353" cy="10732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a:ea typeface="+mj-ea"/>
                <a:cs typeface="+mj-cs"/>
              </a:rPr>
              <a:t>New acute treatment for migraine</a:t>
            </a:r>
          </a:p>
        </p:txBody>
      </p:sp>
      <p:sp>
        <p:nvSpPr>
          <p:cNvPr id="7" name="Title 6">
            <a:extLst>
              <a:ext uri="{FF2B5EF4-FFF2-40B4-BE49-F238E27FC236}">
                <a16:creationId xmlns:a16="http://schemas.microsoft.com/office/drawing/2014/main" id="{0100AADC-A426-F7DB-177F-2F27EB721BF6}"/>
              </a:ext>
            </a:extLst>
          </p:cNvPr>
          <p:cNvSpPr>
            <a:spLocks noGrp="1"/>
          </p:cNvSpPr>
          <p:nvPr>
            <p:ph type="title"/>
          </p:nvPr>
        </p:nvSpPr>
        <p:spPr/>
        <p:txBody>
          <a:bodyPr/>
          <a:lstStyle/>
          <a:p>
            <a:r>
              <a:rPr lang="en-US" dirty="0"/>
              <a:t>Gepants: Who Should Try Them?</a:t>
            </a:r>
          </a:p>
        </p:txBody>
      </p:sp>
      <p:sp>
        <p:nvSpPr>
          <p:cNvPr id="8" name="Content Placeholder 7">
            <a:extLst>
              <a:ext uri="{FF2B5EF4-FFF2-40B4-BE49-F238E27FC236}">
                <a16:creationId xmlns:a16="http://schemas.microsoft.com/office/drawing/2014/main" id="{E727660D-F409-19C0-3D1D-D4F9D10ED91B}"/>
              </a:ext>
            </a:extLst>
          </p:cNvPr>
          <p:cNvSpPr>
            <a:spLocks noGrp="1"/>
          </p:cNvSpPr>
          <p:nvPr>
            <p:ph idx="1"/>
          </p:nvPr>
        </p:nvSpPr>
        <p:spPr>
          <a:xfrm>
            <a:off x="604675" y="1513047"/>
            <a:ext cx="10306341" cy="4650686"/>
          </a:xfrm>
        </p:spPr>
        <p:txBody>
          <a:bodyPr/>
          <a:lstStyle/>
          <a:p>
            <a:r>
              <a:rPr lang="en-US" sz="2400" dirty="0"/>
              <a:t>Patients who have failed treatment with/in whom the following agents are contraindicated:</a:t>
            </a:r>
          </a:p>
          <a:p>
            <a:pPr lvl="1"/>
            <a:r>
              <a:rPr lang="en-US" sz="2200" dirty="0"/>
              <a:t>Triptans/DHE</a:t>
            </a:r>
          </a:p>
          <a:p>
            <a:pPr lvl="2"/>
            <a:r>
              <a:rPr lang="en-US" sz="2000" dirty="0"/>
              <a:t>Risk for cardiovascular AEs/worsening of existing cardiovascular conditions</a:t>
            </a:r>
          </a:p>
          <a:p>
            <a:pPr lvl="1"/>
            <a:r>
              <a:rPr lang="en-US" sz="2200" dirty="0"/>
              <a:t>Antiemetics</a:t>
            </a:r>
          </a:p>
          <a:p>
            <a:pPr lvl="2"/>
            <a:r>
              <a:rPr lang="en-US" sz="2000" dirty="0"/>
              <a:t>Risk for sedation, drowsiness, dizziness </a:t>
            </a:r>
          </a:p>
          <a:p>
            <a:pPr lvl="1"/>
            <a:r>
              <a:rPr lang="en-US" sz="2200" dirty="0"/>
              <a:t>NSAIDs</a:t>
            </a:r>
          </a:p>
          <a:p>
            <a:pPr lvl="2"/>
            <a:r>
              <a:rPr lang="en-US" sz="2000" dirty="0"/>
              <a:t> Risk for GI side effects </a:t>
            </a:r>
          </a:p>
          <a:p>
            <a:r>
              <a:rPr lang="en-US" sz="2400" dirty="0"/>
              <a:t>Those with cardiovascular disease and/or who are at risk for MOH</a:t>
            </a:r>
          </a:p>
          <a:p>
            <a:endParaRPr lang="en-US" sz="2400" dirty="0"/>
          </a:p>
        </p:txBody>
      </p:sp>
      <p:sp>
        <p:nvSpPr>
          <p:cNvPr id="6" name="Slide Number Placeholder 3">
            <a:extLst>
              <a:ext uri="{FF2B5EF4-FFF2-40B4-BE49-F238E27FC236}">
                <a16:creationId xmlns:a16="http://schemas.microsoft.com/office/drawing/2014/main" id="{B18BFAFD-F625-484E-A5D2-682F2705A156}"/>
              </a:ext>
            </a:extLst>
          </p:cNvPr>
          <p:cNvSpPr>
            <a:spLocks noGrp="1"/>
          </p:cNvSpPr>
          <p:nvPr>
            <p:ph type="sldNum" sz="quarter" idx="4294967295"/>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108F37C-007E-7C43-B220-0BAF220073AF}" type="slidenum">
              <a:rPr kumimoji="0" lang="en-US" sz="1200" b="1"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1" i="0" u="none" strike="noStrike" kern="1200" cap="none" spc="0" normalizeH="0" baseline="0" noProof="0" dirty="0">
              <a:ln>
                <a:noFill/>
              </a:ln>
              <a:solidFill>
                <a:srgbClr val="FFFFFF">
                  <a:tint val="75000"/>
                </a:srgbClr>
              </a:solidFill>
              <a:effectLst/>
              <a:uLnTx/>
              <a:uFillTx/>
              <a:latin typeface="Calibri"/>
              <a:ea typeface="+mn-ea"/>
              <a:cs typeface="+mn-cs"/>
            </a:endParaRPr>
          </a:p>
        </p:txBody>
      </p:sp>
      <p:sp>
        <p:nvSpPr>
          <p:cNvPr id="9" name="TextBox 8">
            <a:extLst>
              <a:ext uri="{FF2B5EF4-FFF2-40B4-BE49-F238E27FC236}">
                <a16:creationId xmlns:a16="http://schemas.microsoft.com/office/drawing/2014/main" id="{D926C4F8-0F15-A08F-F4BA-7E94BB552C65}"/>
              </a:ext>
            </a:extLst>
          </p:cNvPr>
          <p:cNvSpPr txBox="1"/>
          <p:nvPr/>
        </p:nvSpPr>
        <p:spPr bwMode="auto">
          <a:xfrm>
            <a:off x="427066" y="6203160"/>
            <a:ext cx="86327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Robbins. Pract Pain Manag. 2020;20. Tepper. Headache. 2020;60:1037. </a:t>
            </a:r>
            <a:b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Xanders et al. americanheadachesociety.org/wp-content/uploads/2021/01/AHS-First-Contact-Acute-Treatment-Options.pdf.</a:t>
            </a:r>
            <a:endParaRPr kumimoji="0" lang="en-US" sz="1200" b="1"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382225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EC6BF-3288-784D-9239-5C87C0720BDE}"/>
              </a:ext>
            </a:extLst>
          </p:cNvPr>
          <p:cNvSpPr>
            <a:spLocks noGrp="1"/>
          </p:cNvSpPr>
          <p:nvPr>
            <p:ph type="title"/>
          </p:nvPr>
        </p:nvSpPr>
        <p:spPr/>
        <p:txBody>
          <a:bodyPr/>
          <a:lstStyle/>
          <a:p>
            <a:r>
              <a:rPr lang="en-US" dirty="0"/>
              <a:t>Currently Available Gepants for Acute Treatment</a:t>
            </a:r>
          </a:p>
        </p:txBody>
      </p:sp>
      <p:sp>
        <p:nvSpPr>
          <p:cNvPr id="4" name="TextBox 3">
            <a:extLst>
              <a:ext uri="{FF2B5EF4-FFF2-40B4-BE49-F238E27FC236}">
                <a16:creationId xmlns:a16="http://schemas.microsoft.com/office/drawing/2014/main" id="{A39EF9E4-BA7E-B758-5201-40BB07C36305}"/>
              </a:ext>
            </a:extLst>
          </p:cNvPr>
          <p:cNvSpPr txBox="1"/>
          <p:nvPr/>
        </p:nvSpPr>
        <p:spPr bwMode="auto">
          <a:xfrm>
            <a:off x="418882" y="6194784"/>
            <a:ext cx="86214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Rimegepant PI. Ubrogepant PI. www.prnewswire.com/news-releases/us-fda-accepts-for-review-biohavens-new-drug-application-nda-filing-of-intranasal-zavegepant-for-the-acute-treatment-of-migraine-301552566.html.</a:t>
            </a:r>
          </a:p>
        </p:txBody>
      </p:sp>
      <p:graphicFrame>
        <p:nvGraphicFramePr>
          <p:cNvPr id="7" name="Table 8">
            <a:extLst>
              <a:ext uri="{FF2B5EF4-FFF2-40B4-BE49-F238E27FC236}">
                <a16:creationId xmlns:a16="http://schemas.microsoft.com/office/drawing/2014/main" id="{8756B4BE-F0ED-21D0-121C-8CE193E01C4C}"/>
              </a:ext>
            </a:extLst>
          </p:cNvPr>
          <p:cNvGraphicFramePr>
            <a:graphicFrameLocks/>
          </p:cNvGraphicFramePr>
          <p:nvPr/>
        </p:nvGraphicFramePr>
        <p:xfrm>
          <a:off x="719138" y="1580656"/>
          <a:ext cx="10787063" cy="1729740"/>
        </p:xfrm>
        <a:graphic>
          <a:graphicData uri="http://schemas.openxmlformats.org/drawingml/2006/table">
            <a:tbl>
              <a:tblPr firstRow="1" bandRow="1">
                <a:tableStyleId>{21E4AEA4-8DFA-4A89-87EB-49C32662AFE0}</a:tableStyleId>
              </a:tblPr>
              <a:tblGrid>
                <a:gridCol w="2170387">
                  <a:extLst>
                    <a:ext uri="{9D8B030D-6E8A-4147-A177-3AD203B41FA5}">
                      <a16:colId xmlns:a16="http://schemas.microsoft.com/office/drawing/2014/main" val="1951984150"/>
                    </a:ext>
                  </a:extLst>
                </a:gridCol>
                <a:gridCol w="4347548">
                  <a:extLst>
                    <a:ext uri="{9D8B030D-6E8A-4147-A177-3AD203B41FA5}">
                      <a16:colId xmlns:a16="http://schemas.microsoft.com/office/drawing/2014/main" val="1087439550"/>
                    </a:ext>
                  </a:extLst>
                </a:gridCol>
                <a:gridCol w="4269128">
                  <a:extLst>
                    <a:ext uri="{9D8B030D-6E8A-4147-A177-3AD203B41FA5}">
                      <a16:colId xmlns:a16="http://schemas.microsoft.com/office/drawing/2014/main" val="1446447108"/>
                    </a:ext>
                  </a:extLst>
                </a:gridCol>
              </a:tblGrid>
              <a:tr h="134491">
                <a:tc>
                  <a:txBody>
                    <a:bodyPr/>
                    <a:lstStyle/>
                    <a:p>
                      <a:endParaRPr lang="en-US" sz="2000" dirty="0"/>
                    </a:p>
                  </a:txBody>
                  <a:tcPr marL="67223" marR="67223" marT="34290" marB="3429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t>Rimegepant</a:t>
                      </a:r>
                    </a:p>
                  </a:txBody>
                  <a:tcPr marL="67223" marR="67223" marT="34290" marB="3429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t>Ubrogepant</a:t>
                      </a:r>
                    </a:p>
                  </a:txBody>
                  <a:tcPr marL="67223" marR="67223" marT="34290" marB="3429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87968996"/>
                  </a:ext>
                </a:extLst>
              </a:tr>
              <a:tr h="354067">
                <a:tc>
                  <a:txBody>
                    <a:bodyPr/>
                    <a:lstStyle/>
                    <a:p>
                      <a:pPr algn="l"/>
                      <a:r>
                        <a:rPr lang="en-US" sz="2000" b="1" dirty="0">
                          <a:solidFill>
                            <a:schemeClr val="bg1"/>
                          </a:solidFill>
                        </a:rPr>
                        <a:t>Dosing</a:t>
                      </a:r>
                    </a:p>
                  </a:txBody>
                  <a:tcPr marL="67223" marR="67223" marT="34290" marB="3429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342900" indent="-342900" algn="l">
                        <a:buFont typeface="Wingdings" panose="05000000000000000000" pitchFamily="2" charset="2"/>
                        <a:buChar char="§"/>
                      </a:pPr>
                      <a:r>
                        <a:rPr lang="en-US" sz="2000" dirty="0">
                          <a:solidFill>
                            <a:schemeClr val="bg1"/>
                          </a:solidFill>
                        </a:rPr>
                        <a:t>75 mg orally or sublingual, as needed </a:t>
                      </a:r>
                      <a:endParaRPr lang="en-US" sz="2000" b="1" dirty="0">
                        <a:solidFill>
                          <a:schemeClr val="bg1"/>
                        </a:solidFill>
                        <a:highlight>
                          <a:srgbClr val="FFFF00"/>
                        </a:highlight>
                      </a:endParaRPr>
                    </a:p>
                    <a:p>
                      <a:pPr marL="342900" indent="-342900" algn="l">
                        <a:buFont typeface="Wingdings" panose="05000000000000000000" pitchFamily="2" charset="2"/>
                        <a:buChar char="§"/>
                      </a:pPr>
                      <a:r>
                        <a:rPr lang="en-US" sz="2000" b="1" dirty="0">
                          <a:solidFill>
                            <a:schemeClr val="bg1"/>
                          </a:solidFill>
                        </a:rPr>
                        <a:t>Not to exceed 1 dose in 24 hr</a:t>
                      </a:r>
                    </a:p>
                  </a:txBody>
                  <a:tcPr marL="67223" marR="67223" marT="34290" marB="3429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342900" indent="-342900" algn="l">
                        <a:buFont typeface="Wingdings" panose="05000000000000000000" pitchFamily="2" charset="2"/>
                        <a:buChar char="§"/>
                      </a:pPr>
                      <a:r>
                        <a:rPr lang="en-US" sz="2000" dirty="0">
                          <a:solidFill>
                            <a:schemeClr val="bg1"/>
                          </a:solidFill>
                        </a:rPr>
                        <a:t>50 mg or 100 mg orally, as needed</a:t>
                      </a:r>
                    </a:p>
                    <a:p>
                      <a:pPr marL="342900" indent="-342900" algn="l">
                        <a:buFont typeface="Wingdings" panose="05000000000000000000" pitchFamily="2" charset="2"/>
                        <a:buChar char="§"/>
                      </a:pPr>
                      <a:r>
                        <a:rPr lang="en-US" sz="2000" b="0" dirty="0">
                          <a:solidFill>
                            <a:schemeClr val="bg1"/>
                          </a:solidFill>
                        </a:rPr>
                        <a:t>May take second dose ≥2 hr later</a:t>
                      </a:r>
                    </a:p>
                    <a:p>
                      <a:pPr marL="342900" indent="-342900" algn="l">
                        <a:buFont typeface="Wingdings" panose="05000000000000000000" pitchFamily="2" charset="2"/>
                        <a:buChar char="§"/>
                      </a:pPr>
                      <a:r>
                        <a:rPr lang="en-US" sz="2000" b="1" dirty="0">
                          <a:solidFill>
                            <a:schemeClr val="bg1"/>
                          </a:solidFill>
                        </a:rPr>
                        <a:t>Not to exceed 200 mg in 24 hr</a:t>
                      </a:r>
                    </a:p>
                  </a:txBody>
                  <a:tcPr marL="67223" marR="67223" marT="34290" marB="3429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02295565"/>
                  </a:ext>
                </a:extLst>
              </a:tr>
              <a:tr h="134491">
                <a:tc>
                  <a:txBody>
                    <a:bodyPr/>
                    <a:lstStyle/>
                    <a:p>
                      <a:pPr algn="l"/>
                      <a:r>
                        <a:rPr lang="en-US" sz="2000" b="1" dirty="0">
                          <a:solidFill>
                            <a:schemeClr val="bg1"/>
                          </a:solidFill>
                        </a:rPr>
                        <a:t>Adverse events</a:t>
                      </a:r>
                    </a:p>
                  </a:txBody>
                  <a:tcPr marL="67223" marR="67223" marT="34290" marB="3429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342900" indent="-342900" algn="l">
                        <a:buFont typeface="Wingdings" panose="05000000000000000000" pitchFamily="2" charset="2"/>
                        <a:buChar char="§"/>
                      </a:pPr>
                      <a:r>
                        <a:rPr lang="en-US" sz="2000" b="0" dirty="0">
                          <a:solidFill>
                            <a:schemeClr val="bg1"/>
                          </a:solidFill>
                        </a:rPr>
                        <a:t>Nausea</a:t>
                      </a:r>
                    </a:p>
                  </a:txBody>
                  <a:tcPr marL="67223" marR="67223" marT="34290" marB="3429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342900" indent="-342900" algn="l">
                        <a:buFont typeface="Wingdings" panose="05000000000000000000" pitchFamily="2" charset="2"/>
                        <a:buChar char="§"/>
                      </a:pPr>
                      <a:r>
                        <a:rPr lang="en-US" sz="2000" dirty="0">
                          <a:solidFill>
                            <a:schemeClr val="bg1"/>
                          </a:solidFill>
                        </a:rPr>
                        <a:t>Nausea and somnolence</a:t>
                      </a:r>
                    </a:p>
                  </a:txBody>
                  <a:tcPr marL="67223" marR="67223" marT="34290" marB="3429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86111702"/>
                  </a:ext>
                </a:extLst>
              </a:tr>
            </a:tbl>
          </a:graphicData>
        </a:graphic>
      </p:graphicFrame>
      <p:sp>
        <p:nvSpPr>
          <p:cNvPr id="3" name="TextBox 2">
            <a:extLst>
              <a:ext uri="{FF2B5EF4-FFF2-40B4-BE49-F238E27FC236}">
                <a16:creationId xmlns:a16="http://schemas.microsoft.com/office/drawing/2014/main" id="{2181E21B-3C85-CBDD-E6BE-DDF050DEEE8C}"/>
              </a:ext>
            </a:extLst>
          </p:cNvPr>
          <p:cNvSpPr txBox="1"/>
          <p:nvPr/>
        </p:nvSpPr>
        <p:spPr bwMode="auto">
          <a:xfrm>
            <a:off x="609759" y="3670126"/>
            <a:ext cx="102857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 NDA for intranasal zavegepant was accepted by the FDA in May 2022 </a:t>
            </a:r>
          </a:p>
        </p:txBody>
      </p:sp>
    </p:spTree>
    <p:extLst>
      <p:ext uri="{BB962C8B-B14F-4D97-AF65-F5344CB8AC3E}">
        <p14:creationId xmlns:p14="http://schemas.microsoft.com/office/powerpoint/2010/main" val="3657033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AA11FFF-391B-8532-90C9-78570E956261}"/>
              </a:ext>
            </a:extLst>
          </p:cNvPr>
          <p:cNvSpPr>
            <a:spLocks noGrp="1"/>
          </p:cNvSpPr>
          <p:nvPr>
            <p:ph type="title"/>
          </p:nvPr>
        </p:nvSpPr>
        <p:spPr/>
        <p:txBody>
          <a:bodyPr/>
          <a:lstStyle/>
          <a:p>
            <a:r>
              <a:rPr lang="en-US" dirty="0"/>
              <a:t>Migraine Prophylaxis</a:t>
            </a:r>
          </a:p>
        </p:txBody>
      </p:sp>
      <p:sp>
        <p:nvSpPr>
          <p:cNvPr id="6" name="Content Placeholder 5">
            <a:extLst>
              <a:ext uri="{FF2B5EF4-FFF2-40B4-BE49-F238E27FC236}">
                <a16:creationId xmlns:a16="http://schemas.microsoft.com/office/drawing/2014/main" id="{1F5A32DC-98B8-0658-58F6-0740772A84E8}"/>
              </a:ext>
            </a:extLst>
          </p:cNvPr>
          <p:cNvSpPr>
            <a:spLocks noGrp="1"/>
          </p:cNvSpPr>
          <p:nvPr>
            <p:ph idx="1"/>
          </p:nvPr>
        </p:nvSpPr>
        <p:spPr>
          <a:xfrm>
            <a:off x="604675" y="1513047"/>
            <a:ext cx="5491325" cy="4650686"/>
          </a:xfrm>
        </p:spPr>
        <p:txBody>
          <a:bodyPr/>
          <a:lstStyle/>
          <a:p>
            <a:r>
              <a:rPr lang="en-US" sz="2200" dirty="0"/>
              <a:t>When to consider</a:t>
            </a:r>
          </a:p>
          <a:p>
            <a:pPr lvl="1"/>
            <a:r>
              <a:rPr lang="en-US" sz="2000" dirty="0"/>
              <a:t>4+ migraine days/mo</a:t>
            </a:r>
          </a:p>
          <a:p>
            <a:pPr lvl="1"/>
            <a:r>
              <a:rPr lang="en-US" sz="2000" dirty="0"/>
              <a:t>Debilitating symptoms, even if infrequent attacks</a:t>
            </a:r>
          </a:p>
          <a:p>
            <a:pPr lvl="1"/>
            <a:r>
              <a:rPr lang="en-US" sz="2000" dirty="0"/>
              <a:t>Failure/overuse of acute therapies</a:t>
            </a:r>
          </a:p>
          <a:p>
            <a:pPr lvl="2"/>
            <a:r>
              <a:rPr lang="en-US" sz="1800" dirty="0"/>
              <a:t>10+ days/mo acute therapy</a:t>
            </a:r>
          </a:p>
          <a:p>
            <a:pPr lvl="2"/>
            <a:r>
              <a:rPr lang="en-US" sz="1800" dirty="0"/>
              <a:t>15+ days/mo NSAIDs/nonopioid analgesics/acetaminophen</a:t>
            </a:r>
          </a:p>
          <a:p>
            <a:pPr lvl="1"/>
            <a:r>
              <a:rPr lang="en-US" sz="2000" dirty="0"/>
              <a:t>Patient preference</a:t>
            </a:r>
          </a:p>
        </p:txBody>
      </p:sp>
      <p:sp>
        <p:nvSpPr>
          <p:cNvPr id="8" name="Content Placeholder 5">
            <a:extLst>
              <a:ext uri="{FF2B5EF4-FFF2-40B4-BE49-F238E27FC236}">
                <a16:creationId xmlns:a16="http://schemas.microsoft.com/office/drawing/2014/main" id="{3170A90F-86C4-42F5-D348-A23934EFDA95}"/>
              </a:ext>
            </a:extLst>
          </p:cNvPr>
          <p:cNvSpPr txBox="1">
            <a:spLocks/>
          </p:cNvSpPr>
          <p:nvPr/>
        </p:nvSpPr>
        <p:spPr bwMode="auto">
          <a:xfrm>
            <a:off x="6108254" y="1513047"/>
            <a:ext cx="5717162"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Goals are to reduce</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migraine days (by 50%)</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Migraine duration, severity, disability</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Acute treatment use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Clinical pearls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Distinguish between EM and CM</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Set realistic treatment expectations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Adequate trial is 2+ mo at goal dose</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Start with lower dose, titrate slowly</a:t>
            </a:r>
          </a:p>
        </p:txBody>
      </p:sp>
      <p:sp>
        <p:nvSpPr>
          <p:cNvPr id="10" name="TextBox 9">
            <a:extLst>
              <a:ext uri="{FF2B5EF4-FFF2-40B4-BE49-F238E27FC236}">
                <a16:creationId xmlns:a16="http://schemas.microsoft.com/office/drawing/2014/main" id="{6C1529D0-102A-129B-D129-DEC26891C92B}"/>
              </a:ext>
            </a:extLst>
          </p:cNvPr>
          <p:cNvSpPr txBox="1"/>
          <p:nvPr/>
        </p:nvSpPr>
        <p:spPr bwMode="auto">
          <a:xfrm>
            <a:off x="422476" y="6371199"/>
            <a:ext cx="6105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Ailani et al. Headache. 2021;61:1021</a:t>
            </a:r>
            <a:endParaRPr kumimoji="0" lang="en-US" sz="1200" b="1"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3800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4">
            <a:extLst>
              <a:ext uri="{FF2B5EF4-FFF2-40B4-BE49-F238E27FC236}">
                <a16:creationId xmlns:a16="http://schemas.microsoft.com/office/drawing/2014/main" id="{68D5942C-C596-4A7F-9689-9B57246BEABE}"/>
              </a:ext>
            </a:extLst>
          </p:cNvPr>
          <p:cNvSpPr>
            <a:spLocks noGrp="1"/>
          </p:cNvSpPr>
          <p:nvPr>
            <p:ph type="title"/>
          </p:nvPr>
        </p:nvSpPr>
        <p:spPr/>
        <p:txBody>
          <a:bodyPr/>
          <a:lstStyle/>
          <a:p>
            <a:r>
              <a:rPr lang="en-US" dirty="0"/>
              <a:t>Lifestyle Modifications for Migraine Prevention</a:t>
            </a:r>
          </a:p>
        </p:txBody>
      </p:sp>
      <p:sp>
        <p:nvSpPr>
          <p:cNvPr id="2" name="Content Placeholder 1">
            <a:extLst>
              <a:ext uri="{FF2B5EF4-FFF2-40B4-BE49-F238E27FC236}">
                <a16:creationId xmlns:a16="http://schemas.microsoft.com/office/drawing/2014/main" id="{D4A702A1-5856-FA99-1DD0-AFC04AAE345C}"/>
              </a:ext>
            </a:extLst>
          </p:cNvPr>
          <p:cNvSpPr>
            <a:spLocks noGrp="1"/>
          </p:cNvSpPr>
          <p:nvPr>
            <p:ph idx="1"/>
          </p:nvPr>
        </p:nvSpPr>
        <p:spPr>
          <a:xfrm>
            <a:off x="604675" y="1513047"/>
            <a:ext cx="10877529" cy="1267223"/>
          </a:xfrm>
        </p:spPr>
        <p:txBody>
          <a:bodyPr/>
          <a:lstStyle/>
          <a:p>
            <a:r>
              <a:rPr lang="en-US" dirty="0"/>
              <a:t>Encourage patients to maintain sleep/wake time, meal schedule, moderate aerobic exercise schedule</a:t>
            </a:r>
          </a:p>
          <a:p>
            <a:endParaRPr lang="en-US" dirty="0"/>
          </a:p>
        </p:txBody>
      </p:sp>
      <p:sp>
        <p:nvSpPr>
          <p:cNvPr id="4" name="Slide Number Placeholder 3">
            <a:extLst>
              <a:ext uri="{FF2B5EF4-FFF2-40B4-BE49-F238E27FC236}">
                <a16:creationId xmlns:a16="http://schemas.microsoft.com/office/drawing/2014/main" id="{BD15A26A-E1AF-0A4A-9D27-81F502C7BDDB}"/>
              </a:ext>
            </a:extLst>
          </p:cNvPr>
          <p:cNvSpPr>
            <a:spLocks noGrp="1"/>
          </p:cNvSpPr>
          <p:nvPr>
            <p:ph type="sldNum" sz="quarter" idx="4294967295"/>
          </p:nvPr>
        </p:nvSpPr>
        <p:spPr>
          <a:xfrm>
            <a:off x="0" y="6432550"/>
            <a:ext cx="498475" cy="365125"/>
          </a:xfrm>
          <a:prstGeom prst="rect">
            <a:avLst/>
          </a:prstGeom>
        </p:spPr>
        <p:txBody>
          <a:bodyPr anchor="ctr">
            <a:normAutofit lnSpcReduction="10000"/>
          </a:bodyPr>
          <a:lstStyle/>
          <a:p>
            <a:pPr marL="0" marR="0" lvl="0" indent="0" algn="l" defTabSz="914400" rtl="0" eaLnBrk="0" fontAlgn="base" latinLnBrk="0" hangingPunct="0">
              <a:lnSpc>
                <a:spcPct val="100000"/>
              </a:lnSpc>
              <a:spcBef>
                <a:spcPct val="0"/>
              </a:spcBef>
              <a:spcAft>
                <a:spcPts val="600"/>
              </a:spcAft>
              <a:buClrTx/>
              <a:buSzTx/>
              <a:buFontTx/>
              <a:buNone/>
              <a:tabLst/>
              <a:defRPr/>
            </a:pPr>
            <a:fld id="{F86CECF6-975E-1748-88C6-0E64DC7A3660}"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ts val="600"/>
                </a:spcAft>
                <a:buClrTx/>
                <a:buSzTx/>
                <a:buFontTx/>
                <a:buNone/>
                <a:tabLst/>
                <a:defRPr/>
              </a:pPr>
              <a:t>30</a:t>
            </a:fld>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D4E60512-7D56-6DE9-7265-B5892DB2A7AE}"/>
              </a:ext>
            </a:extLst>
          </p:cNvPr>
          <p:cNvSpPr txBox="1"/>
          <p:nvPr/>
        </p:nvSpPr>
        <p:spPr bwMode="auto">
          <a:xfrm>
            <a:off x="1228332" y="2402625"/>
            <a:ext cx="4764201" cy="3554819"/>
          </a:xfrm>
          <a:prstGeom prst="rect">
            <a:avLst/>
          </a:prstGeom>
          <a:solidFill>
            <a:schemeClr val="accent3">
              <a:lumMod val="20000"/>
              <a:lumOff val="80000"/>
            </a:schemeClr>
          </a:solidFill>
          <a:ln>
            <a:noFill/>
          </a:ln>
        </p:spPr>
        <p:txBody>
          <a:bodyPr wrap="square" rtlCol="0">
            <a:spAutoFit/>
          </a:bodyPr>
          <a:lstStyle/>
          <a:p>
            <a:pPr marL="0" marR="0" lvl="0" indent="0" algn="ctr" defTabSz="914400" rtl="0" eaLnBrk="0" fontAlgn="base" latinLnBrk="0" hangingPunct="0">
              <a:lnSpc>
                <a:spcPct val="90000"/>
              </a:lnSpc>
              <a:spcBef>
                <a:spcPts val="600"/>
              </a:spcBef>
              <a:spcAft>
                <a:spcPts val="6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Supplement interventions</a:t>
            </a:r>
          </a:p>
          <a:p>
            <a:pPr marL="274320" marR="0" lvl="0" indent="-285750" algn="l" defTabSz="914400" rtl="0" eaLnBrk="0" fontAlgn="base" latinLnBrk="0" hangingPunct="0">
              <a:lnSpc>
                <a:spcPct val="90000"/>
              </a:lnSpc>
              <a:spcBef>
                <a:spcPts val="6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Magnesium (contraindicated in neuromuscular disease, renal impairment)</a:t>
            </a:r>
          </a:p>
          <a:p>
            <a:pPr marL="731520" marR="0" lvl="2" indent="-285750" algn="l" defTabSz="914400" rtl="0" eaLnBrk="0" fontAlgn="base" latinLnBrk="0" hangingPunct="0">
              <a:lnSpc>
                <a:spcPct val="90000"/>
              </a:lnSpc>
              <a:spcBef>
                <a:spcPts val="6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May cause diarrhea</a:t>
            </a:r>
          </a:p>
          <a:p>
            <a:pPr marL="274320" marR="0" lvl="0" indent="-285750" algn="l" defTabSz="914400" rtl="0" eaLnBrk="0" fontAlgn="base" latinLnBrk="0" hangingPunct="0">
              <a:lnSpc>
                <a:spcPct val="90000"/>
              </a:lnSpc>
              <a:spcBef>
                <a:spcPts val="6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Riboflavin </a:t>
            </a:r>
          </a:p>
          <a:p>
            <a:pPr marL="731520" marR="0" lvl="2" indent="-285750" algn="l" defTabSz="914400" rtl="0" eaLnBrk="0" fontAlgn="base" latinLnBrk="0" hangingPunct="0">
              <a:lnSpc>
                <a:spcPct val="90000"/>
              </a:lnSpc>
              <a:spcBef>
                <a:spcPts val="6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May cause urine discoloration</a:t>
            </a:r>
          </a:p>
          <a:p>
            <a:pPr marL="274320" marR="0" lvl="0" indent="-285750" algn="l" defTabSz="914400" rtl="0" eaLnBrk="0" fontAlgn="base" latinLnBrk="0" hangingPunct="0">
              <a:lnSpc>
                <a:spcPct val="90000"/>
              </a:lnSpc>
              <a:spcBef>
                <a:spcPts val="6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CoenzymeQ10 (contraindicated in biliary obstruction, hepatic insufficiency)</a:t>
            </a:r>
          </a:p>
          <a:p>
            <a:pPr marL="731520" marR="0" lvl="2" indent="-285750" algn="l" defTabSz="914400" rtl="0" eaLnBrk="0" fontAlgn="base" latinLnBrk="0" hangingPunct="0">
              <a:lnSpc>
                <a:spcPct val="90000"/>
              </a:lnSpc>
              <a:spcBef>
                <a:spcPts val="6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May cause nausea, diarrhea</a:t>
            </a:r>
          </a:p>
          <a:p>
            <a:pPr marL="274320" marR="0" lvl="0" indent="-285750" algn="l" defTabSz="914400" rtl="0" eaLnBrk="0" fontAlgn="base" latinLnBrk="0" hangingPunct="0">
              <a:lnSpc>
                <a:spcPct val="90000"/>
              </a:lnSpc>
              <a:spcBef>
                <a:spcPts val="6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Melatonin </a:t>
            </a:r>
          </a:p>
          <a:p>
            <a:pPr marL="731520" marR="0" lvl="2" indent="-285750" algn="l" defTabSz="914400" rtl="0" eaLnBrk="0" fontAlgn="base" latinLnBrk="0" hangingPunct="0">
              <a:lnSpc>
                <a:spcPct val="90000"/>
              </a:lnSpc>
              <a:spcBef>
                <a:spcPts val="6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May cause daytime sleepiness</a:t>
            </a:r>
          </a:p>
        </p:txBody>
      </p:sp>
      <p:sp>
        <p:nvSpPr>
          <p:cNvPr id="14" name="TextBox 13">
            <a:extLst>
              <a:ext uri="{FF2B5EF4-FFF2-40B4-BE49-F238E27FC236}">
                <a16:creationId xmlns:a16="http://schemas.microsoft.com/office/drawing/2014/main" id="{1A0D5FA8-352D-5CC8-3528-C578E6505A39}"/>
              </a:ext>
            </a:extLst>
          </p:cNvPr>
          <p:cNvSpPr txBox="1"/>
          <p:nvPr/>
        </p:nvSpPr>
        <p:spPr bwMode="auto">
          <a:xfrm>
            <a:off x="6272620" y="2631247"/>
            <a:ext cx="4659303" cy="3121367"/>
          </a:xfrm>
          <a:prstGeom prst="rect">
            <a:avLst/>
          </a:prstGeom>
          <a:solidFill>
            <a:schemeClr val="accent2">
              <a:lumMod val="20000"/>
              <a:lumOff val="80000"/>
            </a:schemeClr>
          </a:solidFill>
          <a:ln>
            <a:noFill/>
          </a:ln>
        </p:spPr>
        <p:txBody>
          <a:bodyPr wrap="square">
            <a:spAutoFit/>
          </a:bodyPr>
          <a:lstStyle/>
          <a:p>
            <a:pPr marL="0" marR="0" lvl="0" indent="0" algn="ctr" defTabSz="914400" rtl="0" eaLnBrk="1" fontAlgn="base" latinLnBrk="0" hangingPunct="1">
              <a:lnSpc>
                <a:spcPct val="90000"/>
              </a:lnSpc>
              <a:spcBef>
                <a:spcPts val="1000"/>
              </a:spcBef>
              <a:spcAft>
                <a:spcPts val="700"/>
              </a:spcAft>
              <a:buClr>
                <a:srgbClr val="000000"/>
              </a:buClr>
              <a:buSzTx/>
              <a:buFontTx/>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Behavioral interventions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Relaxation training</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Biofeedback combined with relaxation training</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Electromyography biofeedback</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Cognitive behavioral therapy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Combination treatment</a:t>
            </a:r>
          </a:p>
        </p:txBody>
      </p:sp>
      <p:sp>
        <p:nvSpPr>
          <p:cNvPr id="16" name="TextBox 15">
            <a:extLst>
              <a:ext uri="{FF2B5EF4-FFF2-40B4-BE49-F238E27FC236}">
                <a16:creationId xmlns:a16="http://schemas.microsoft.com/office/drawing/2014/main" id="{35C5C784-D8EF-A1B5-E800-B02B0ACA581E}"/>
              </a:ext>
            </a:extLst>
          </p:cNvPr>
          <p:cNvSpPr txBox="1"/>
          <p:nvPr/>
        </p:nvSpPr>
        <p:spPr bwMode="auto">
          <a:xfrm>
            <a:off x="422186" y="6005357"/>
            <a:ext cx="87022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americanheadachesociety.org/wp-content/uploads/2022/05/AHS-First-Contact-PreventativeTreatment.pdf. americanheadachesociety.org/news/incorporating-nutraceuticals-for-migraine-prevention/. americanheadachesociety.org/wp-content/uploads/2022/05/AHS-First-Contact-Behavioral-Treatment.pdf.</a:t>
            </a:r>
          </a:p>
        </p:txBody>
      </p:sp>
    </p:spTree>
    <p:extLst>
      <p:ext uri="{BB962C8B-B14F-4D97-AF65-F5344CB8AC3E}">
        <p14:creationId xmlns:p14="http://schemas.microsoft.com/office/powerpoint/2010/main" val="1577753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754239-51AF-4A93-0452-9208AF30D38B}"/>
              </a:ext>
            </a:extLst>
          </p:cNvPr>
          <p:cNvSpPr txBox="1"/>
          <p:nvPr/>
        </p:nvSpPr>
        <p:spPr>
          <a:xfrm>
            <a:off x="428532" y="6203662"/>
            <a:ext cx="8005993"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*FDA approved for migraine prophylaxis.</a:t>
            </a:r>
            <a:b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americanheadachesociety.org/wp-content/uploads/2022/05/AHS-First-Contact-PreventativeTreatment.pdf.</a:t>
            </a:r>
          </a:p>
        </p:txBody>
      </p:sp>
      <p:sp>
        <p:nvSpPr>
          <p:cNvPr id="7" name="Title 6">
            <a:extLst>
              <a:ext uri="{FF2B5EF4-FFF2-40B4-BE49-F238E27FC236}">
                <a16:creationId xmlns:a16="http://schemas.microsoft.com/office/drawing/2014/main" id="{7EA65B31-6A0C-E2E4-A296-0A77E5EAD58E}"/>
              </a:ext>
            </a:extLst>
          </p:cNvPr>
          <p:cNvSpPr>
            <a:spLocks noGrp="1"/>
          </p:cNvSpPr>
          <p:nvPr>
            <p:ph type="title"/>
          </p:nvPr>
        </p:nvSpPr>
        <p:spPr/>
        <p:txBody>
          <a:bodyPr/>
          <a:lstStyle/>
          <a:p>
            <a:r>
              <a:rPr lang="en-US" dirty="0"/>
              <a:t>Pharmacologic Options for Migraine Prevention</a:t>
            </a:r>
          </a:p>
        </p:txBody>
      </p:sp>
      <p:graphicFrame>
        <p:nvGraphicFramePr>
          <p:cNvPr id="9" name="Table 9">
            <a:extLst>
              <a:ext uri="{FF2B5EF4-FFF2-40B4-BE49-F238E27FC236}">
                <a16:creationId xmlns:a16="http://schemas.microsoft.com/office/drawing/2014/main" id="{23146348-6F5B-CB3F-A768-6754EEDAF71E}"/>
              </a:ext>
            </a:extLst>
          </p:cNvPr>
          <p:cNvGraphicFramePr>
            <a:graphicFrameLocks noGrp="1"/>
          </p:cNvGraphicFramePr>
          <p:nvPr/>
        </p:nvGraphicFramePr>
        <p:xfrm>
          <a:off x="522288" y="1584897"/>
          <a:ext cx="11212512" cy="4541520"/>
        </p:xfrm>
        <a:graphic>
          <a:graphicData uri="http://schemas.openxmlformats.org/drawingml/2006/table">
            <a:tbl>
              <a:tblPr firstRow="1" bandRow="1">
                <a:tableStyleId>{F5AB1C69-6EDB-4FF4-983F-18BD219EF322}</a:tableStyleId>
              </a:tblPr>
              <a:tblGrid>
                <a:gridCol w="2601513">
                  <a:extLst>
                    <a:ext uri="{9D8B030D-6E8A-4147-A177-3AD203B41FA5}">
                      <a16:colId xmlns:a16="http://schemas.microsoft.com/office/drawing/2014/main" val="4231795407"/>
                    </a:ext>
                  </a:extLst>
                </a:gridCol>
                <a:gridCol w="5682660">
                  <a:extLst>
                    <a:ext uri="{9D8B030D-6E8A-4147-A177-3AD203B41FA5}">
                      <a16:colId xmlns:a16="http://schemas.microsoft.com/office/drawing/2014/main" val="646795403"/>
                    </a:ext>
                  </a:extLst>
                </a:gridCol>
                <a:gridCol w="2928339">
                  <a:extLst>
                    <a:ext uri="{9D8B030D-6E8A-4147-A177-3AD203B41FA5}">
                      <a16:colId xmlns:a16="http://schemas.microsoft.com/office/drawing/2014/main" val="2908548939"/>
                    </a:ext>
                  </a:extLst>
                </a:gridCol>
              </a:tblGrid>
              <a:tr h="0">
                <a:tc>
                  <a:txBody>
                    <a:bodyPr/>
                    <a:lstStyle/>
                    <a:p>
                      <a:pPr algn="ctr"/>
                      <a:r>
                        <a:rPr lang="en-US" dirty="0"/>
                        <a:t>Drug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Contraindications/Precautions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Comorbid Applications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830778381"/>
                  </a:ext>
                </a:extLst>
              </a:tr>
              <a:tr h="0">
                <a:tc gridSpan="3">
                  <a:txBody>
                    <a:bodyPr/>
                    <a:lstStyle/>
                    <a:p>
                      <a:pPr marL="0" indent="0" algn="l">
                        <a:buFontTx/>
                        <a:buNone/>
                      </a:pPr>
                      <a:r>
                        <a:rPr lang="en-US" sz="1600" b="1" dirty="0">
                          <a:solidFill>
                            <a:schemeClr val="bg1"/>
                          </a:solidFill>
                        </a:rPr>
                        <a:t>Antiepileptics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sz="1600" dirty="0"/>
                    </a:p>
                  </a:txBody>
                  <a:tcPr>
                    <a:solidFill>
                      <a:schemeClr val="tx2"/>
                    </a:solidFill>
                  </a:tcPr>
                </a:tc>
                <a:tc hMerge="1">
                  <a:txBody>
                    <a:bodyPr/>
                    <a:lstStyle/>
                    <a:p>
                      <a:pPr marL="0" indent="0" algn="l">
                        <a:buFontTx/>
                        <a:buNone/>
                      </a:pPr>
                      <a:endParaRPr lang="en-US" sz="1600" b="1" dirty="0"/>
                    </a:p>
                  </a:txBody>
                  <a:tcPr anchor="ctr">
                    <a:solidFill>
                      <a:schemeClr val="tx2"/>
                    </a:solidFill>
                  </a:tcPr>
                </a:tc>
                <a:extLst>
                  <a:ext uri="{0D108BD9-81ED-4DB2-BD59-A6C34878D82A}">
                    <a16:rowId xmlns:a16="http://schemas.microsoft.com/office/drawing/2014/main" val="1353615414"/>
                  </a:ext>
                </a:extLst>
              </a:tr>
              <a:tr h="0">
                <a:tc>
                  <a:txBody>
                    <a:bodyPr/>
                    <a:lstStyle/>
                    <a:p>
                      <a:pPr marL="0" indent="0">
                        <a:buFontTx/>
                        <a:buNone/>
                      </a:pPr>
                      <a:r>
                        <a:rPr lang="en-US" sz="1600" dirty="0">
                          <a:solidFill>
                            <a:schemeClr val="bg1"/>
                          </a:solidFill>
                        </a:rPr>
                        <a:t>Topiramate*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Renal impairment, metabolic acidosis, teratogenicity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Overweight or obesity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92607606"/>
                  </a:ext>
                </a:extLst>
              </a:tr>
              <a:tr h="1686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Divalproex sodium,</a:t>
                      </a:r>
                      <a:r>
                        <a:rPr lang="en-US" sz="1600" baseline="0" dirty="0">
                          <a:solidFill>
                            <a:schemeClr val="bg1"/>
                          </a:solidFill>
                        </a:rPr>
                        <a:t>*</a:t>
                      </a:r>
                      <a:r>
                        <a:rPr lang="en-US" sz="1600" dirty="0">
                          <a:solidFill>
                            <a:schemeClr val="bg1"/>
                          </a:solidFill>
                        </a:rPr>
                        <a:t> </a:t>
                      </a:r>
                      <a:br>
                        <a:rPr lang="en-US" sz="1600" dirty="0">
                          <a:solidFill>
                            <a:schemeClr val="bg1"/>
                          </a:solidFill>
                        </a:rPr>
                      </a:br>
                      <a:r>
                        <a:rPr lang="en-US" sz="1600" dirty="0">
                          <a:solidFill>
                            <a:schemeClr val="bg1"/>
                          </a:solidFill>
                        </a:rPr>
                        <a:t>sodium valproate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Liver impairment, pancreatitis, teratogenicity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57023459"/>
                  </a:ext>
                </a:extLst>
              </a:tr>
              <a:tr h="0">
                <a:tc gridSpan="3">
                  <a:txBody>
                    <a:bodyPr/>
                    <a:lstStyle/>
                    <a:p>
                      <a:pPr marL="0" indent="0" algn="l">
                        <a:buFontTx/>
                        <a:buNone/>
                      </a:pPr>
                      <a:r>
                        <a:rPr lang="en-US" sz="1600" b="1" dirty="0">
                          <a:solidFill>
                            <a:schemeClr val="bg1"/>
                          </a:solidFill>
                        </a:rPr>
                        <a:t>Antidepressants (TCAs, SNRIs)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sz="1600" dirty="0"/>
                    </a:p>
                  </a:txBody>
                  <a:tcPr>
                    <a:solidFill>
                      <a:schemeClr val="tx1">
                        <a:lumMod val="95000"/>
                      </a:schemeClr>
                    </a:solidFill>
                  </a:tcPr>
                </a:tc>
                <a:tc hMerge="1">
                  <a:txBody>
                    <a:bodyPr/>
                    <a:lstStyle/>
                    <a:p>
                      <a:pPr marL="0" indent="0" algn="l">
                        <a:buFontTx/>
                        <a:buNone/>
                      </a:pPr>
                      <a:endParaRPr lang="en-US" sz="1600" b="1" dirty="0"/>
                    </a:p>
                  </a:txBody>
                  <a:tcPr anchor="ctr">
                    <a:solidFill>
                      <a:schemeClr val="tx1">
                        <a:lumMod val="95000"/>
                      </a:schemeClr>
                    </a:solidFill>
                  </a:tcPr>
                </a:tc>
                <a:extLst>
                  <a:ext uri="{0D108BD9-81ED-4DB2-BD59-A6C34878D82A}">
                    <a16:rowId xmlns:a16="http://schemas.microsoft.com/office/drawing/2014/main" val="4178784794"/>
                  </a:ext>
                </a:extLst>
              </a:tr>
              <a:tr h="0">
                <a:tc>
                  <a:txBody>
                    <a:bodyPr/>
                    <a:lstStyle/>
                    <a:p>
                      <a:pPr marL="0" indent="0">
                        <a:buFontTx/>
                        <a:buNone/>
                      </a:pPr>
                      <a:r>
                        <a:rPr lang="en-US" sz="1600" dirty="0">
                          <a:solidFill>
                            <a:schemeClr val="bg1"/>
                          </a:solidFill>
                        </a:rPr>
                        <a:t>amitriptyline, nortriptyline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Tachycardia, cardiac conduction abnormalities, suicidality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Depression, insomnia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78769652"/>
                  </a:ext>
                </a:extLst>
              </a:tr>
              <a:tr h="0">
                <a:tc>
                  <a:txBody>
                    <a:bodyPr/>
                    <a:lstStyle/>
                    <a:p>
                      <a:pPr marL="0" indent="0">
                        <a:buFontTx/>
                        <a:buNone/>
                      </a:pPr>
                      <a:r>
                        <a:rPr lang="en-US" sz="1600" dirty="0">
                          <a:solidFill>
                            <a:schemeClr val="bg1"/>
                          </a:solidFill>
                        </a:rPr>
                        <a:t>venlafaxine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Suicidality, renal/hepatic impairment, uncontrolled hypertension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Depression, anxiety, hot flashes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8479909"/>
                  </a:ext>
                </a:extLst>
              </a:tr>
              <a:tr h="0">
                <a:tc gridSpan="3">
                  <a:txBody>
                    <a:bodyPr/>
                    <a:lstStyle/>
                    <a:p>
                      <a:pPr algn="l"/>
                      <a:r>
                        <a:rPr lang="en-US" sz="1600" b="1" dirty="0">
                          <a:solidFill>
                            <a:schemeClr val="bg1"/>
                          </a:solidFill>
                        </a:rPr>
                        <a:t>Antihypertensives (</a:t>
                      </a:r>
                      <a:r>
                        <a:rPr lang="el-GR" sz="1600" b="1" dirty="0">
                          <a:solidFill>
                            <a:schemeClr val="bg1"/>
                          </a:solidFill>
                        </a:rPr>
                        <a:t>β</a:t>
                      </a:r>
                      <a:r>
                        <a:rPr lang="en-US" sz="1600" b="1" dirty="0">
                          <a:solidFill>
                            <a:schemeClr val="bg1"/>
                          </a:solidFill>
                        </a:rPr>
                        <a:t>-blockers, ARBs)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sz="1600" dirty="0"/>
                    </a:p>
                  </a:txBody>
                  <a:tcPr>
                    <a:solidFill>
                      <a:schemeClr val="tx2"/>
                    </a:solidFill>
                  </a:tcPr>
                </a:tc>
                <a:tc hMerge="1">
                  <a:txBody>
                    <a:bodyPr/>
                    <a:lstStyle/>
                    <a:p>
                      <a:pPr algn="l"/>
                      <a:endParaRPr lang="en-US" sz="1600" b="1" dirty="0"/>
                    </a:p>
                  </a:txBody>
                  <a:tcPr anchor="ctr">
                    <a:solidFill>
                      <a:schemeClr val="tx2"/>
                    </a:solidFill>
                  </a:tcPr>
                </a:tc>
                <a:extLst>
                  <a:ext uri="{0D108BD9-81ED-4DB2-BD59-A6C34878D82A}">
                    <a16:rowId xmlns:a16="http://schemas.microsoft.com/office/drawing/2014/main" val="3419701562"/>
                  </a:ext>
                </a:extLst>
              </a:tr>
              <a:tr h="168691">
                <a:tc>
                  <a:txBody>
                    <a:bodyPr/>
                    <a:lstStyle/>
                    <a:p>
                      <a:r>
                        <a:rPr lang="en-US" sz="1600" dirty="0">
                          <a:solidFill>
                            <a:schemeClr val="bg1"/>
                          </a:solidFill>
                        </a:rPr>
                        <a:t>Propranolol,* metoprolol,* timolol*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Bradycardia, asthma, hypotension, heart failure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Hypertension, essential tremor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06102296"/>
                  </a:ext>
                </a:extLst>
              </a:tr>
              <a:tr h="0">
                <a:tc>
                  <a:txBody>
                    <a:bodyPr/>
                    <a:lstStyle/>
                    <a:p>
                      <a:r>
                        <a:rPr lang="en-US" sz="1600" dirty="0">
                          <a:solidFill>
                            <a:schemeClr val="bg1"/>
                          </a:solidFill>
                        </a:rPr>
                        <a:t>Candesartan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Hyperkalemia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Hypertension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31477574"/>
                  </a:ext>
                </a:extLst>
              </a:tr>
              <a:tr h="0">
                <a:tc gridSpan="3">
                  <a:txBody>
                    <a:bodyPr/>
                    <a:lstStyle/>
                    <a:p>
                      <a:r>
                        <a:rPr lang="en-US" sz="1600" b="1" dirty="0">
                          <a:solidFill>
                            <a:schemeClr val="bg1"/>
                          </a:solidFill>
                        </a:rPr>
                        <a:t>Neuromuscular blockers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sz="1600" dirty="0"/>
                    </a:p>
                  </a:txBody>
                  <a:tcPr>
                    <a:solidFill>
                      <a:schemeClr val="tx1">
                        <a:lumMod val="95000"/>
                      </a:schemeClr>
                    </a:solidFill>
                  </a:tcPr>
                </a:tc>
                <a:tc hMerge="1">
                  <a:txBody>
                    <a:bodyPr/>
                    <a:lstStyle/>
                    <a:p>
                      <a:endParaRPr lang="en-US" sz="1600" dirty="0"/>
                    </a:p>
                  </a:txBody>
                  <a:tcPr>
                    <a:solidFill>
                      <a:schemeClr val="tx1">
                        <a:lumMod val="95000"/>
                      </a:schemeClr>
                    </a:solidFill>
                  </a:tcPr>
                </a:tc>
                <a:extLst>
                  <a:ext uri="{0D108BD9-81ED-4DB2-BD59-A6C34878D82A}">
                    <a16:rowId xmlns:a16="http://schemas.microsoft.com/office/drawing/2014/main" val="576347411"/>
                  </a:ext>
                </a:extLst>
              </a:tr>
              <a:tr h="0">
                <a:tc>
                  <a:txBody>
                    <a:bodyPr/>
                    <a:lstStyle/>
                    <a:p>
                      <a:r>
                        <a:rPr lang="en-US" sz="1600" dirty="0">
                          <a:solidFill>
                            <a:schemeClr val="bg1"/>
                          </a:solidFill>
                        </a:rPr>
                        <a:t>OnabotulinumtoxinA*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Neuromuscular/neuromuscular junction disease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Chronic migraine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1668281"/>
                  </a:ext>
                </a:extLst>
              </a:tr>
            </a:tbl>
          </a:graphicData>
        </a:graphic>
      </p:graphicFrame>
    </p:spTree>
    <p:extLst>
      <p:ext uri="{BB962C8B-B14F-4D97-AF65-F5344CB8AC3E}">
        <p14:creationId xmlns:p14="http://schemas.microsoft.com/office/powerpoint/2010/main" val="6918413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EC6BF-3288-784D-9239-5C87C0720BDE}"/>
              </a:ext>
            </a:extLst>
          </p:cNvPr>
          <p:cNvSpPr>
            <a:spLocks noGrp="1"/>
          </p:cNvSpPr>
          <p:nvPr>
            <p:ph type="title"/>
          </p:nvPr>
        </p:nvSpPr>
        <p:spPr/>
        <p:txBody>
          <a:bodyPr/>
          <a:lstStyle/>
          <a:p>
            <a:r>
              <a:rPr lang="en-US" dirty="0"/>
              <a:t>Currently Available Gepants for Migraine Prevention</a:t>
            </a:r>
          </a:p>
        </p:txBody>
      </p:sp>
      <p:graphicFrame>
        <p:nvGraphicFramePr>
          <p:cNvPr id="5" name="Table 5">
            <a:extLst>
              <a:ext uri="{FF2B5EF4-FFF2-40B4-BE49-F238E27FC236}">
                <a16:creationId xmlns:a16="http://schemas.microsoft.com/office/drawing/2014/main" id="{AF82AE21-3A0C-261F-2457-97BB522E0F97}"/>
              </a:ext>
            </a:extLst>
          </p:cNvPr>
          <p:cNvGraphicFramePr>
            <a:graphicFrameLocks noGrp="1"/>
          </p:cNvGraphicFramePr>
          <p:nvPr>
            <p:ph idx="1"/>
          </p:nvPr>
        </p:nvGraphicFramePr>
        <p:xfrm>
          <a:off x="719138" y="1600200"/>
          <a:ext cx="10787062" cy="2926080"/>
        </p:xfrm>
        <a:graphic>
          <a:graphicData uri="http://schemas.openxmlformats.org/drawingml/2006/table">
            <a:tbl>
              <a:tblPr firstRow="1" bandRow="1">
                <a:tableStyleId>{21E4AEA4-8DFA-4A89-87EB-49C32662AFE0}</a:tableStyleId>
              </a:tblPr>
              <a:tblGrid>
                <a:gridCol w="2152078">
                  <a:extLst>
                    <a:ext uri="{9D8B030D-6E8A-4147-A177-3AD203B41FA5}">
                      <a16:colId xmlns:a16="http://schemas.microsoft.com/office/drawing/2014/main" val="3098808389"/>
                    </a:ext>
                  </a:extLst>
                </a:gridCol>
                <a:gridCol w="5039297">
                  <a:extLst>
                    <a:ext uri="{9D8B030D-6E8A-4147-A177-3AD203B41FA5}">
                      <a16:colId xmlns:a16="http://schemas.microsoft.com/office/drawing/2014/main" val="253731948"/>
                    </a:ext>
                  </a:extLst>
                </a:gridCol>
                <a:gridCol w="3595687">
                  <a:extLst>
                    <a:ext uri="{9D8B030D-6E8A-4147-A177-3AD203B41FA5}">
                      <a16:colId xmlns:a16="http://schemas.microsoft.com/office/drawing/2014/main" val="1624937389"/>
                    </a:ext>
                  </a:extLst>
                </a:gridCol>
              </a:tblGrid>
              <a:tr h="346166">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400" dirty="0"/>
                        <a:t>Rimegepant</a:t>
                      </a:r>
                      <a:r>
                        <a:rPr lang="en-US" dirty="0"/>
                        <a:t>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400" dirty="0"/>
                        <a:t>Atogepant</a:t>
                      </a:r>
                      <a:r>
                        <a:rPr lang="en-US" dirty="0"/>
                        <a:t>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96720048"/>
                  </a:ext>
                </a:extLst>
              </a:tr>
              <a:tr h="276933">
                <a:tc>
                  <a:txBody>
                    <a:bodyPr/>
                    <a:lstStyle/>
                    <a:p>
                      <a:pPr algn="l"/>
                      <a:r>
                        <a:rPr lang="en-US" b="1" dirty="0">
                          <a:solidFill>
                            <a:schemeClr val="bg1"/>
                          </a:solidFill>
                        </a:rPr>
                        <a:t>Indication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dirty="0">
                          <a:solidFill>
                            <a:schemeClr val="bg1"/>
                          </a:solidFill>
                        </a:rPr>
                        <a:t>EM prevention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dirty="0">
                          <a:solidFill>
                            <a:schemeClr val="bg1"/>
                          </a:solidFill>
                        </a:rPr>
                        <a:t>EM prevention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96241486"/>
                  </a:ext>
                </a:extLst>
              </a:tr>
              <a:tr h="900031">
                <a:tc>
                  <a:txBody>
                    <a:bodyPr/>
                    <a:lstStyle/>
                    <a:p>
                      <a:pPr algn="l"/>
                      <a:r>
                        <a:rPr lang="en-US" b="1" dirty="0">
                          <a:solidFill>
                            <a:schemeClr val="bg1"/>
                          </a:solidFill>
                        </a:rPr>
                        <a:t>Dosing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dirty="0">
                          <a:solidFill>
                            <a:schemeClr val="bg1"/>
                          </a:solidFill>
                        </a:rPr>
                        <a:t>75 mg orally every other day</a:t>
                      </a:r>
                    </a:p>
                    <a:p>
                      <a:pPr marL="285750" indent="-285750">
                        <a:buFont typeface="Wingdings" panose="05000000000000000000" pitchFamily="2" charset="2"/>
                        <a:buChar char="§"/>
                      </a:pPr>
                      <a:r>
                        <a:rPr lang="en-US" dirty="0">
                          <a:solidFill>
                            <a:schemeClr val="bg1"/>
                          </a:solidFill>
                        </a:rPr>
                        <a:t>Not to exceed 75 mg in 24 hr</a:t>
                      </a:r>
                    </a:p>
                    <a:p>
                      <a:pPr marL="285750" indent="-285750">
                        <a:buFont typeface="Wingdings" panose="05000000000000000000" pitchFamily="2" charset="2"/>
                        <a:buChar char="§"/>
                      </a:pPr>
                      <a:r>
                        <a:rPr lang="en-US" dirty="0">
                          <a:solidFill>
                            <a:schemeClr val="bg1"/>
                          </a:solidFill>
                        </a:rPr>
                        <a:t>Safety of &gt;18 doses/mo not yet evaluated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dirty="0">
                          <a:solidFill>
                            <a:schemeClr val="bg1"/>
                          </a:solidFill>
                        </a:rPr>
                        <a:t>10 mg, 30 mg, or 60 mg orally daily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86259520"/>
                  </a:ext>
                </a:extLst>
              </a:tr>
              <a:tr h="900031">
                <a:tc>
                  <a:txBody>
                    <a:bodyPr/>
                    <a:lstStyle/>
                    <a:p>
                      <a:pPr algn="l"/>
                      <a:r>
                        <a:rPr lang="en-US" b="1" dirty="0">
                          <a:solidFill>
                            <a:schemeClr val="bg1"/>
                          </a:solidFill>
                        </a:rPr>
                        <a:t>Adverse events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dirty="0">
                          <a:solidFill>
                            <a:schemeClr val="bg1"/>
                          </a:solidFill>
                        </a:rPr>
                        <a:t>Nausea, abdominal pain/dyspepsia</a:t>
                      </a:r>
                    </a:p>
                    <a:p>
                      <a:pPr marL="285750" indent="-285750">
                        <a:buFont typeface="Wingdings" panose="05000000000000000000" pitchFamily="2" charset="2"/>
                        <a:buChar char="§"/>
                      </a:pPr>
                      <a:r>
                        <a:rPr lang="en-US" b="1" dirty="0">
                          <a:solidFill>
                            <a:schemeClr val="bg1"/>
                          </a:solidFill>
                        </a:rPr>
                        <a:t>No clinical signs of hepatotoxicity</a:t>
                      </a:r>
                    </a:p>
                    <a:p>
                      <a:pPr marL="285750" indent="-285750">
                        <a:buFont typeface="Wingdings" panose="05000000000000000000" pitchFamily="2" charset="2"/>
                        <a:buChar char="§"/>
                      </a:pPr>
                      <a:r>
                        <a:rPr lang="en-US" b="1" dirty="0">
                          <a:solidFill>
                            <a:schemeClr val="bg1"/>
                          </a:solidFill>
                        </a:rPr>
                        <a:t>No evidence of MOH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800" dirty="0">
                          <a:solidFill>
                            <a:schemeClr val="bg1"/>
                          </a:solidFill>
                        </a:rPr>
                        <a:t>Nausea, fatigue, constipation</a:t>
                      </a:r>
                    </a:p>
                    <a:p>
                      <a:pPr marL="285750" indent="-285750">
                        <a:buFont typeface="Wingdings" panose="05000000000000000000" pitchFamily="2" charset="2"/>
                        <a:buChar char="§"/>
                      </a:pPr>
                      <a:r>
                        <a:rPr lang="en-US" sz="1800" b="1" dirty="0">
                          <a:solidFill>
                            <a:schemeClr val="bg1"/>
                          </a:solidFill>
                        </a:rPr>
                        <a:t>No clinical signs of hepatotoxicity</a:t>
                      </a:r>
                    </a:p>
                    <a:p>
                      <a:pPr marL="285750" indent="-285750">
                        <a:buFont typeface="Wingdings" panose="05000000000000000000" pitchFamily="2" charset="2"/>
                        <a:buChar char="§"/>
                      </a:pPr>
                      <a:r>
                        <a:rPr lang="en-US" sz="1800" b="1" dirty="0">
                          <a:solidFill>
                            <a:schemeClr val="bg1"/>
                          </a:solidFill>
                        </a:rPr>
                        <a:t>No evidence of MOH</a:t>
                      </a: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8471674"/>
                  </a:ext>
                </a:extLst>
              </a:tr>
            </a:tbl>
          </a:graphicData>
        </a:graphic>
      </p:graphicFrame>
      <p:sp>
        <p:nvSpPr>
          <p:cNvPr id="4" name="TextBox 3">
            <a:extLst>
              <a:ext uri="{FF2B5EF4-FFF2-40B4-BE49-F238E27FC236}">
                <a16:creationId xmlns:a16="http://schemas.microsoft.com/office/drawing/2014/main" id="{A39EF9E4-BA7E-B758-5201-40BB07C36305}"/>
              </a:ext>
            </a:extLst>
          </p:cNvPr>
          <p:cNvSpPr txBox="1"/>
          <p:nvPr/>
        </p:nvSpPr>
        <p:spPr bwMode="auto">
          <a:xfrm>
            <a:off x="428026" y="6188255"/>
            <a:ext cx="86214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Rimegepant PI. Atogepant PI. De Vries et al. Expert Opin Pharmacother. 2021;22:973.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americanmigrainefoundation.org/resource-library/gepants-ditans-therapies/. NCT04804033.</a:t>
            </a:r>
          </a:p>
        </p:txBody>
      </p:sp>
      <p:sp>
        <p:nvSpPr>
          <p:cNvPr id="6" name="TextBox 5">
            <a:extLst>
              <a:ext uri="{FF2B5EF4-FFF2-40B4-BE49-F238E27FC236}">
                <a16:creationId xmlns:a16="http://schemas.microsoft.com/office/drawing/2014/main" id="{9A98502D-FD27-9AEC-DFD1-CF0A02F9661F}"/>
              </a:ext>
            </a:extLst>
          </p:cNvPr>
          <p:cNvSpPr txBox="1"/>
          <p:nvPr/>
        </p:nvSpPr>
        <p:spPr bwMode="auto">
          <a:xfrm>
            <a:off x="604653" y="4695780"/>
            <a:ext cx="106620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II/III studies ongoing to investigate oral zavegepant as migraine prevention</a:t>
            </a:r>
          </a:p>
        </p:txBody>
      </p:sp>
    </p:spTree>
    <p:extLst>
      <p:ext uri="{BB962C8B-B14F-4D97-AF65-F5344CB8AC3E}">
        <p14:creationId xmlns:p14="http://schemas.microsoft.com/office/powerpoint/2010/main" val="1408781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70158B73-FDA7-7B4B-6BB0-E0BAF407B3E5}"/>
              </a:ext>
            </a:extLst>
          </p:cNvPr>
          <p:cNvSpPr>
            <a:spLocks noGrp="1"/>
          </p:cNvSpPr>
          <p:nvPr>
            <p:ph type="title"/>
          </p:nvPr>
        </p:nvSpPr>
        <p:spPr/>
        <p:txBody>
          <a:bodyPr/>
          <a:lstStyle/>
          <a:p>
            <a:r>
              <a:rPr lang="en-US" sz="3600" b="1" dirty="0"/>
              <a:t>CGRP Monoclonal Antibodies</a:t>
            </a:r>
            <a:endParaRPr lang="en-US" dirty="0"/>
          </a:p>
        </p:txBody>
      </p:sp>
      <p:sp>
        <p:nvSpPr>
          <p:cNvPr id="33" name="Content Placeholder 32">
            <a:extLst>
              <a:ext uri="{FF2B5EF4-FFF2-40B4-BE49-F238E27FC236}">
                <a16:creationId xmlns:a16="http://schemas.microsoft.com/office/drawing/2014/main" id="{1D1CD6C8-854F-2258-7585-A101A695E694}"/>
              </a:ext>
            </a:extLst>
          </p:cNvPr>
          <p:cNvSpPr>
            <a:spLocks noGrp="1"/>
          </p:cNvSpPr>
          <p:nvPr>
            <p:ph idx="1"/>
          </p:nvPr>
        </p:nvSpPr>
        <p:spPr/>
        <p:txBody>
          <a:bodyPr/>
          <a:lstStyle/>
          <a:p>
            <a:r>
              <a:rPr lang="en-US" dirty="0"/>
              <a:t>Large macromolecules made of proteins </a:t>
            </a:r>
          </a:p>
          <a:p>
            <a:r>
              <a:rPr lang="en-US" dirty="0"/>
              <a:t>Mechanism of action</a:t>
            </a:r>
          </a:p>
          <a:p>
            <a:pPr lvl="1"/>
            <a:r>
              <a:rPr lang="en-US" dirty="0"/>
              <a:t>Directly target the ligand (CGRP) (ie, they bind to and neutralize the excessive CGRP released at perivascular trigeminal sensory nerve fibers)</a:t>
            </a:r>
          </a:p>
          <a:p>
            <a:pPr lvl="1"/>
            <a:r>
              <a:rPr lang="en-US" dirty="0"/>
              <a:t>OR target the CGRP receptor </a:t>
            </a:r>
          </a:p>
          <a:p>
            <a:r>
              <a:rPr lang="en-US" dirty="0"/>
              <a:t>Minimum (0.1%-0.5%) possibility of passing the blood–brain barrier</a:t>
            </a:r>
          </a:p>
          <a:p>
            <a:pPr lvl="1"/>
            <a:r>
              <a:rPr lang="en-US" dirty="0"/>
              <a:t>Primary site of action: peripheral—in structures involved in migraine pathophysiology—including trigeminal ganglia </a:t>
            </a:r>
          </a:p>
          <a:p>
            <a:endParaRPr lang="en-US" dirty="0"/>
          </a:p>
        </p:txBody>
      </p:sp>
      <p:sp>
        <p:nvSpPr>
          <p:cNvPr id="8" name="Slide Number Placeholder 3">
            <a:extLst>
              <a:ext uri="{FF2B5EF4-FFF2-40B4-BE49-F238E27FC236}">
                <a16:creationId xmlns:a16="http://schemas.microsoft.com/office/drawing/2014/main" id="{8A5864FB-E5B5-2546-8931-9B531CBB5E41}"/>
              </a:ext>
            </a:extLst>
          </p:cNvPr>
          <p:cNvSpPr>
            <a:spLocks noGrp="1"/>
          </p:cNvSpPr>
          <p:nvPr>
            <p:ph type="sldNum" sz="quarter" idx="4294967295"/>
          </p:nvPr>
        </p:nvSpPr>
        <p:spPr>
          <a:xfrm>
            <a:off x="9448800" y="6356350"/>
            <a:ext cx="2743200" cy="3651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C6B1FF6-39B9-40F5-8B67-33C6354A3D4F}"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33</a:t>
            </a:fld>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itle 2">
            <a:extLst>
              <a:ext uri="{FF2B5EF4-FFF2-40B4-BE49-F238E27FC236}">
                <a16:creationId xmlns:a16="http://schemas.microsoft.com/office/drawing/2014/main" id="{0330F0BF-40B7-0240-8D48-4C28F20A00EF}"/>
              </a:ext>
            </a:extLst>
          </p:cNvPr>
          <p:cNvSpPr txBox="1">
            <a:spLocks/>
          </p:cNvSpPr>
          <p:nvPr/>
        </p:nvSpPr>
        <p:spPr>
          <a:xfrm>
            <a:off x="838200" y="477685"/>
            <a:ext cx="7274860" cy="103626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4400" b="1" i="0" u="none" strike="noStrike" kern="1200" cap="none" spc="0" normalizeH="0" baseline="0" noProof="0" dirty="0">
              <a:ln>
                <a:noFill/>
              </a:ln>
              <a:solidFill>
                <a:srgbClr val="FFFFFF"/>
              </a:solidFill>
              <a:effectLst/>
              <a:uLnTx/>
              <a:uFillTx/>
              <a:latin typeface="Calibri"/>
              <a:ea typeface="+mj-ea"/>
              <a:cs typeface="+mj-cs"/>
            </a:endParaRPr>
          </a:p>
        </p:txBody>
      </p:sp>
      <p:sp>
        <p:nvSpPr>
          <p:cNvPr id="12" name="Slide Number Placeholder 1">
            <a:extLst>
              <a:ext uri="{FF2B5EF4-FFF2-40B4-BE49-F238E27FC236}">
                <a16:creationId xmlns:a16="http://schemas.microsoft.com/office/drawing/2014/main" id="{DCFF392D-0CE4-4F42-81DE-327F363BE4FE}"/>
              </a:ext>
            </a:extLst>
          </p:cNvPr>
          <p:cNvSpPr txBox="1">
            <a:spLocks/>
          </p:cNvSpPr>
          <p:nvPr/>
        </p:nvSpPr>
        <p:spPr>
          <a:xfrm>
            <a:off x="8763000" y="65087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C6B1FF6-39B9-40F5-8B67-33C6354A3D4F}" type="slidenum">
              <a:rPr kumimoji="0" lang="en-US" sz="1200" b="1" i="0" u="none" strike="noStrike" kern="1200" cap="none" spc="0" normalizeH="0" baseline="0" noProof="0" smtClean="0">
                <a:ln>
                  <a:noFill/>
                </a:ln>
                <a:solidFill>
                  <a:prstClr val="white">
                    <a:tint val="75000"/>
                  </a:prstClr>
                </a:solidFill>
                <a:effectLst/>
                <a:uLnTx/>
                <a:uFillTx/>
                <a:latin typeface="Corbe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1" i="0" u="none" strike="noStrike" kern="1200" cap="none" spc="0" normalizeH="0" baseline="0" noProof="0" dirty="0">
              <a:ln>
                <a:noFill/>
              </a:ln>
              <a:solidFill>
                <a:srgbClr val="FFFFFF"/>
              </a:solidFill>
              <a:effectLst/>
              <a:uLnTx/>
              <a:uFillTx/>
              <a:latin typeface="Corbel"/>
              <a:ea typeface="+mn-ea"/>
              <a:cs typeface="+mn-cs"/>
            </a:endParaRPr>
          </a:p>
        </p:txBody>
      </p:sp>
      <p:sp>
        <p:nvSpPr>
          <p:cNvPr id="2" name="Rectangle 1">
            <a:extLst>
              <a:ext uri="{FF2B5EF4-FFF2-40B4-BE49-F238E27FC236}">
                <a16:creationId xmlns:a16="http://schemas.microsoft.com/office/drawing/2014/main" id="{1C3697C6-719A-D39C-B75A-97ABDD0F56F1}"/>
              </a:ext>
            </a:extLst>
          </p:cNvPr>
          <p:cNvSpPr>
            <a:spLocks noChangeArrowheads="1"/>
          </p:cNvSpPr>
          <p:nvPr/>
        </p:nvSpPr>
        <p:spPr bwMode="auto">
          <a:xfrm>
            <a:off x="509592" y="6437650"/>
            <a:ext cx="8253407" cy="184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Albanese et al. J Clin Med. 2022;11:1228. Edvinsson et al. Cephalgia. 2019;39:366.</a:t>
            </a: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 Raffaelli et al. Neurotherapeutics. 2018;15:324.</a:t>
            </a: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 </a:t>
            </a:r>
          </a:p>
        </p:txBody>
      </p:sp>
    </p:spTree>
    <p:extLst>
      <p:ext uri="{BB962C8B-B14F-4D97-AF65-F5344CB8AC3E}">
        <p14:creationId xmlns:p14="http://schemas.microsoft.com/office/powerpoint/2010/main" val="39480752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 name="Group 193">
            <a:extLst>
              <a:ext uri="{FF2B5EF4-FFF2-40B4-BE49-F238E27FC236}">
                <a16:creationId xmlns:a16="http://schemas.microsoft.com/office/drawing/2014/main" id="{03BD146D-8A83-04FA-CDCC-B5A90E272FEB}"/>
              </a:ext>
            </a:extLst>
          </p:cNvPr>
          <p:cNvGrpSpPr/>
          <p:nvPr/>
        </p:nvGrpSpPr>
        <p:grpSpPr>
          <a:xfrm>
            <a:off x="3023195" y="2370760"/>
            <a:ext cx="1685134" cy="1746420"/>
            <a:chOff x="4991489" y="2100167"/>
            <a:chExt cx="1409310" cy="1441055"/>
          </a:xfrm>
        </p:grpSpPr>
        <p:sp>
          <p:nvSpPr>
            <p:cNvPr id="192" name="Freeform: Shape 191">
              <a:extLst>
                <a:ext uri="{FF2B5EF4-FFF2-40B4-BE49-F238E27FC236}">
                  <a16:creationId xmlns:a16="http://schemas.microsoft.com/office/drawing/2014/main" id="{89BFDCCD-1650-49A7-5165-1912F81C2C5F}"/>
                </a:ext>
              </a:extLst>
            </p:cNvPr>
            <p:cNvSpPr/>
            <p:nvPr/>
          </p:nvSpPr>
          <p:spPr bwMode="auto">
            <a:xfrm>
              <a:off x="4998658" y="2100167"/>
              <a:ext cx="1402141" cy="1441055"/>
            </a:xfrm>
            <a:custGeom>
              <a:avLst/>
              <a:gdLst>
                <a:gd name="connsiteX0" fmla="*/ 1394270 w 1518169"/>
                <a:gd name="connsiteY0" fmla="*/ 57952 h 1591863"/>
                <a:gd name="connsiteX1" fmla="*/ 845630 w 1518169"/>
                <a:gd name="connsiteY1" fmla="*/ 312876 h 1591863"/>
                <a:gd name="connsiteX2" fmla="*/ 474328 w 1518169"/>
                <a:gd name="connsiteY2" fmla="*/ 650926 h 1591863"/>
                <a:gd name="connsiteX3" fmla="*/ 219404 w 1518169"/>
                <a:gd name="connsiteY3" fmla="*/ 1044396 h 1591863"/>
                <a:gd name="connsiteX4" fmla="*/ 97484 w 1518169"/>
                <a:gd name="connsiteY4" fmla="*/ 1254985 h 1591863"/>
                <a:gd name="connsiteX5" fmla="*/ 3273 w 1518169"/>
                <a:gd name="connsiteY5" fmla="*/ 1487741 h 1591863"/>
                <a:gd name="connsiteX6" fmla="*/ 19899 w 1518169"/>
                <a:gd name="connsiteY6" fmla="*/ 1493283 h 1591863"/>
                <a:gd name="connsiteX7" fmla="*/ 1421979 w 1518169"/>
                <a:gd name="connsiteY7" fmla="*/ 1493283 h 1591863"/>
                <a:gd name="connsiteX8" fmla="*/ 1394270 w 1518169"/>
                <a:gd name="connsiteY8" fmla="*/ 1482199 h 1591863"/>
                <a:gd name="connsiteX9" fmla="*/ 1394270 w 1518169"/>
                <a:gd name="connsiteY9" fmla="*/ 57952 h 1591863"/>
                <a:gd name="connsiteX0" fmla="*/ 1394270 w 1433706"/>
                <a:gd name="connsiteY0" fmla="*/ 57952 h 1506953"/>
                <a:gd name="connsiteX1" fmla="*/ 845630 w 1433706"/>
                <a:gd name="connsiteY1" fmla="*/ 312876 h 1506953"/>
                <a:gd name="connsiteX2" fmla="*/ 474328 w 1433706"/>
                <a:gd name="connsiteY2" fmla="*/ 650926 h 1506953"/>
                <a:gd name="connsiteX3" fmla="*/ 219404 w 1433706"/>
                <a:gd name="connsiteY3" fmla="*/ 1044396 h 1506953"/>
                <a:gd name="connsiteX4" fmla="*/ 97484 w 1433706"/>
                <a:gd name="connsiteY4" fmla="*/ 1254985 h 1506953"/>
                <a:gd name="connsiteX5" fmla="*/ 3273 w 1433706"/>
                <a:gd name="connsiteY5" fmla="*/ 1487741 h 1506953"/>
                <a:gd name="connsiteX6" fmla="*/ 19899 w 1433706"/>
                <a:gd name="connsiteY6" fmla="*/ 1493283 h 1506953"/>
                <a:gd name="connsiteX7" fmla="*/ 1394270 w 1433706"/>
                <a:gd name="connsiteY7" fmla="*/ 1482199 h 1506953"/>
                <a:gd name="connsiteX8" fmla="*/ 1394270 w 1433706"/>
                <a:gd name="connsiteY8" fmla="*/ 57952 h 1506953"/>
                <a:gd name="connsiteX0" fmla="*/ 1394270 w 1441642"/>
                <a:gd name="connsiteY0" fmla="*/ 57952 h 1506953"/>
                <a:gd name="connsiteX1" fmla="*/ 845630 w 1441642"/>
                <a:gd name="connsiteY1" fmla="*/ 312876 h 1506953"/>
                <a:gd name="connsiteX2" fmla="*/ 474328 w 1441642"/>
                <a:gd name="connsiteY2" fmla="*/ 650926 h 1506953"/>
                <a:gd name="connsiteX3" fmla="*/ 219404 w 1441642"/>
                <a:gd name="connsiteY3" fmla="*/ 1044396 h 1506953"/>
                <a:gd name="connsiteX4" fmla="*/ 97484 w 1441642"/>
                <a:gd name="connsiteY4" fmla="*/ 1254985 h 1506953"/>
                <a:gd name="connsiteX5" fmla="*/ 3273 w 1441642"/>
                <a:gd name="connsiteY5" fmla="*/ 1487741 h 1506953"/>
                <a:gd name="connsiteX6" fmla="*/ 19899 w 1441642"/>
                <a:gd name="connsiteY6" fmla="*/ 1493283 h 1506953"/>
                <a:gd name="connsiteX7" fmla="*/ 1416437 w 1441642"/>
                <a:gd name="connsiteY7" fmla="*/ 1482199 h 1506953"/>
                <a:gd name="connsiteX8" fmla="*/ 1394270 w 1441642"/>
                <a:gd name="connsiteY8" fmla="*/ 57952 h 1506953"/>
                <a:gd name="connsiteX0" fmla="*/ 1460946 w 1508318"/>
                <a:gd name="connsiteY0" fmla="*/ 57952 h 1493283"/>
                <a:gd name="connsiteX1" fmla="*/ 912306 w 1508318"/>
                <a:gd name="connsiteY1" fmla="*/ 312876 h 1493283"/>
                <a:gd name="connsiteX2" fmla="*/ 541004 w 1508318"/>
                <a:gd name="connsiteY2" fmla="*/ 650926 h 1493283"/>
                <a:gd name="connsiteX3" fmla="*/ 286080 w 1508318"/>
                <a:gd name="connsiteY3" fmla="*/ 1044396 h 1493283"/>
                <a:gd name="connsiteX4" fmla="*/ 164160 w 1508318"/>
                <a:gd name="connsiteY4" fmla="*/ 1254985 h 1493283"/>
                <a:gd name="connsiteX5" fmla="*/ 86575 w 1508318"/>
                <a:gd name="connsiteY5" fmla="*/ 1493283 h 1493283"/>
                <a:gd name="connsiteX6" fmla="*/ 1483113 w 1508318"/>
                <a:gd name="connsiteY6" fmla="*/ 1482199 h 1493283"/>
                <a:gd name="connsiteX7" fmla="*/ 1460946 w 1508318"/>
                <a:gd name="connsiteY7" fmla="*/ 57952 h 1493283"/>
                <a:gd name="connsiteX0" fmla="*/ 1379974 w 1427346"/>
                <a:gd name="connsiteY0" fmla="*/ 57952 h 1493283"/>
                <a:gd name="connsiteX1" fmla="*/ 831334 w 1427346"/>
                <a:gd name="connsiteY1" fmla="*/ 312876 h 1493283"/>
                <a:gd name="connsiteX2" fmla="*/ 460032 w 1427346"/>
                <a:gd name="connsiteY2" fmla="*/ 650926 h 1493283"/>
                <a:gd name="connsiteX3" fmla="*/ 205108 w 1427346"/>
                <a:gd name="connsiteY3" fmla="*/ 1044396 h 1493283"/>
                <a:gd name="connsiteX4" fmla="*/ 83188 w 1427346"/>
                <a:gd name="connsiteY4" fmla="*/ 1254985 h 1493283"/>
                <a:gd name="connsiteX5" fmla="*/ 5603 w 1427346"/>
                <a:gd name="connsiteY5" fmla="*/ 1493283 h 1493283"/>
                <a:gd name="connsiteX6" fmla="*/ 1402141 w 1427346"/>
                <a:gd name="connsiteY6" fmla="*/ 1482199 h 1493283"/>
                <a:gd name="connsiteX7" fmla="*/ 1379974 w 1427346"/>
                <a:gd name="connsiteY7" fmla="*/ 57952 h 1493283"/>
                <a:gd name="connsiteX0" fmla="*/ 1379974 w 1402141"/>
                <a:gd name="connsiteY0" fmla="*/ 188 h 1435519"/>
                <a:gd name="connsiteX1" fmla="*/ 831334 w 1402141"/>
                <a:gd name="connsiteY1" fmla="*/ 255112 h 1435519"/>
                <a:gd name="connsiteX2" fmla="*/ 460032 w 1402141"/>
                <a:gd name="connsiteY2" fmla="*/ 593162 h 1435519"/>
                <a:gd name="connsiteX3" fmla="*/ 205108 w 1402141"/>
                <a:gd name="connsiteY3" fmla="*/ 986632 h 1435519"/>
                <a:gd name="connsiteX4" fmla="*/ 83188 w 1402141"/>
                <a:gd name="connsiteY4" fmla="*/ 1197221 h 1435519"/>
                <a:gd name="connsiteX5" fmla="*/ 5603 w 1402141"/>
                <a:gd name="connsiteY5" fmla="*/ 1435519 h 1435519"/>
                <a:gd name="connsiteX6" fmla="*/ 1402141 w 1402141"/>
                <a:gd name="connsiteY6" fmla="*/ 1424435 h 1435519"/>
                <a:gd name="connsiteX7" fmla="*/ 1379974 w 1402141"/>
                <a:gd name="connsiteY7" fmla="*/ 188 h 1435519"/>
                <a:gd name="connsiteX0" fmla="*/ 1396600 w 1502766"/>
                <a:gd name="connsiteY0" fmla="*/ 182 h 1538798"/>
                <a:gd name="connsiteX1" fmla="*/ 831334 w 1502766"/>
                <a:gd name="connsiteY1" fmla="*/ 260648 h 1538798"/>
                <a:gd name="connsiteX2" fmla="*/ 460032 w 1502766"/>
                <a:gd name="connsiteY2" fmla="*/ 598698 h 1538798"/>
                <a:gd name="connsiteX3" fmla="*/ 205108 w 1502766"/>
                <a:gd name="connsiteY3" fmla="*/ 992168 h 1538798"/>
                <a:gd name="connsiteX4" fmla="*/ 83188 w 1502766"/>
                <a:gd name="connsiteY4" fmla="*/ 1202757 h 1538798"/>
                <a:gd name="connsiteX5" fmla="*/ 5603 w 1502766"/>
                <a:gd name="connsiteY5" fmla="*/ 1441055 h 1538798"/>
                <a:gd name="connsiteX6" fmla="*/ 1402141 w 1502766"/>
                <a:gd name="connsiteY6" fmla="*/ 1429971 h 1538798"/>
                <a:gd name="connsiteX7" fmla="*/ 1396600 w 1502766"/>
                <a:gd name="connsiteY7" fmla="*/ 182 h 1538798"/>
                <a:gd name="connsiteX0" fmla="*/ 1396600 w 1409593"/>
                <a:gd name="connsiteY0" fmla="*/ 182 h 1441055"/>
                <a:gd name="connsiteX1" fmla="*/ 831334 w 1409593"/>
                <a:gd name="connsiteY1" fmla="*/ 260648 h 1441055"/>
                <a:gd name="connsiteX2" fmla="*/ 460032 w 1409593"/>
                <a:gd name="connsiteY2" fmla="*/ 598698 h 1441055"/>
                <a:gd name="connsiteX3" fmla="*/ 205108 w 1409593"/>
                <a:gd name="connsiteY3" fmla="*/ 992168 h 1441055"/>
                <a:gd name="connsiteX4" fmla="*/ 83188 w 1409593"/>
                <a:gd name="connsiteY4" fmla="*/ 1202757 h 1441055"/>
                <a:gd name="connsiteX5" fmla="*/ 5603 w 1409593"/>
                <a:gd name="connsiteY5" fmla="*/ 1441055 h 1441055"/>
                <a:gd name="connsiteX6" fmla="*/ 1402141 w 1409593"/>
                <a:gd name="connsiteY6" fmla="*/ 1429971 h 1441055"/>
                <a:gd name="connsiteX7" fmla="*/ 1396600 w 1409593"/>
                <a:gd name="connsiteY7" fmla="*/ 182 h 1441055"/>
                <a:gd name="connsiteX0" fmla="*/ 1396600 w 1402141"/>
                <a:gd name="connsiteY0" fmla="*/ 182 h 1441055"/>
                <a:gd name="connsiteX1" fmla="*/ 831334 w 1402141"/>
                <a:gd name="connsiteY1" fmla="*/ 260648 h 1441055"/>
                <a:gd name="connsiteX2" fmla="*/ 460032 w 1402141"/>
                <a:gd name="connsiteY2" fmla="*/ 598698 h 1441055"/>
                <a:gd name="connsiteX3" fmla="*/ 205108 w 1402141"/>
                <a:gd name="connsiteY3" fmla="*/ 992168 h 1441055"/>
                <a:gd name="connsiteX4" fmla="*/ 83188 w 1402141"/>
                <a:gd name="connsiteY4" fmla="*/ 1202757 h 1441055"/>
                <a:gd name="connsiteX5" fmla="*/ 5603 w 1402141"/>
                <a:gd name="connsiteY5" fmla="*/ 1441055 h 1441055"/>
                <a:gd name="connsiteX6" fmla="*/ 1402141 w 1402141"/>
                <a:gd name="connsiteY6" fmla="*/ 1429971 h 1441055"/>
                <a:gd name="connsiteX7" fmla="*/ 1396600 w 1402141"/>
                <a:gd name="connsiteY7" fmla="*/ 182 h 144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2141" h="1441055">
                  <a:moveTo>
                    <a:pt x="1396600" y="182"/>
                  </a:moveTo>
                  <a:cubicBezTo>
                    <a:pt x="1401218" y="-6283"/>
                    <a:pt x="987429" y="160895"/>
                    <a:pt x="831334" y="260648"/>
                  </a:cubicBezTo>
                  <a:cubicBezTo>
                    <a:pt x="675239" y="360401"/>
                    <a:pt x="564403" y="476778"/>
                    <a:pt x="460032" y="598698"/>
                  </a:cubicBezTo>
                  <a:cubicBezTo>
                    <a:pt x="355661" y="720618"/>
                    <a:pt x="267915" y="891492"/>
                    <a:pt x="205108" y="992168"/>
                  </a:cubicBezTo>
                  <a:cubicBezTo>
                    <a:pt x="142301" y="1092844"/>
                    <a:pt x="116439" y="1127943"/>
                    <a:pt x="83188" y="1202757"/>
                  </a:cubicBezTo>
                  <a:cubicBezTo>
                    <a:pt x="49937" y="1277571"/>
                    <a:pt x="-20259" y="1425353"/>
                    <a:pt x="5603" y="1441055"/>
                  </a:cubicBezTo>
                  <a:lnTo>
                    <a:pt x="1402141" y="1429971"/>
                  </a:lnTo>
                  <a:cubicBezTo>
                    <a:pt x="1399370" y="715076"/>
                    <a:pt x="1391982" y="6647"/>
                    <a:pt x="1396600" y="182"/>
                  </a:cubicBezTo>
                  <a:close/>
                </a:path>
              </a:pathLst>
            </a:custGeom>
            <a:solidFill>
              <a:schemeClr val="accent2">
                <a:lumMod val="20000"/>
                <a:lumOff val="80000"/>
              </a:schemeClr>
            </a:solidFill>
            <a:ln w="571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Freeform: Shape 192">
              <a:extLst>
                <a:ext uri="{FF2B5EF4-FFF2-40B4-BE49-F238E27FC236}">
                  <a16:creationId xmlns:a16="http://schemas.microsoft.com/office/drawing/2014/main" id="{F78D6335-E46D-70EE-DD27-9CD1C04BC38E}"/>
                </a:ext>
              </a:extLst>
            </p:cNvPr>
            <p:cNvSpPr/>
            <p:nvPr/>
          </p:nvSpPr>
          <p:spPr bwMode="auto">
            <a:xfrm>
              <a:off x="4991489" y="2105555"/>
              <a:ext cx="1385493" cy="1424430"/>
            </a:xfrm>
            <a:custGeom>
              <a:avLst/>
              <a:gdLst>
                <a:gd name="connsiteX0" fmla="*/ 1394270 w 1518169"/>
                <a:gd name="connsiteY0" fmla="*/ 57952 h 1591863"/>
                <a:gd name="connsiteX1" fmla="*/ 845630 w 1518169"/>
                <a:gd name="connsiteY1" fmla="*/ 312876 h 1591863"/>
                <a:gd name="connsiteX2" fmla="*/ 474328 w 1518169"/>
                <a:gd name="connsiteY2" fmla="*/ 650926 h 1591863"/>
                <a:gd name="connsiteX3" fmla="*/ 219404 w 1518169"/>
                <a:gd name="connsiteY3" fmla="*/ 1044396 h 1591863"/>
                <a:gd name="connsiteX4" fmla="*/ 97484 w 1518169"/>
                <a:gd name="connsiteY4" fmla="*/ 1254985 h 1591863"/>
                <a:gd name="connsiteX5" fmla="*/ 3273 w 1518169"/>
                <a:gd name="connsiteY5" fmla="*/ 1487741 h 1591863"/>
                <a:gd name="connsiteX6" fmla="*/ 19899 w 1518169"/>
                <a:gd name="connsiteY6" fmla="*/ 1493283 h 1591863"/>
                <a:gd name="connsiteX7" fmla="*/ 1421979 w 1518169"/>
                <a:gd name="connsiteY7" fmla="*/ 1493283 h 1591863"/>
                <a:gd name="connsiteX8" fmla="*/ 1394270 w 1518169"/>
                <a:gd name="connsiteY8" fmla="*/ 1482199 h 1591863"/>
                <a:gd name="connsiteX9" fmla="*/ 1394270 w 1518169"/>
                <a:gd name="connsiteY9" fmla="*/ 57952 h 1591863"/>
                <a:gd name="connsiteX0" fmla="*/ 1394270 w 1433706"/>
                <a:gd name="connsiteY0" fmla="*/ 57952 h 1506953"/>
                <a:gd name="connsiteX1" fmla="*/ 845630 w 1433706"/>
                <a:gd name="connsiteY1" fmla="*/ 312876 h 1506953"/>
                <a:gd name="connsiteX2" fmla="*/ 474328 w 1433706"/>
                <a:gd name="connsiteY2" fmla="*/ 650926 h 1506953"/>
                <a:gd name="connsiteX3" fmla="*/ 219404 w 1433706"/>
                <a:gd name="connsiteY3" fmla="*/ 1044396 h 1506953"/>
                <a:gd name="connsiteX4" fmla="*/ 97484 w 1433706"/>
                <a:gd name="connsiteY4" fmla="*/ 1254985 h 1506953"/>
                <a:gd name="connsiteX5" fmla="*/ 3273 w 1433706"/>
                <a:gd name="connsiteY5" fmla="*/ 1487741 h 1506953"/>
                <a:gd name="connsiteX6" fmla="*/ 19899 w 1433706"/>
                <a:gd name="connsiteY6" fmla="*/ 1493283 h 1506953"/>
                <a:gd name="connsiteX7" fmla="*/ 1394270 w 1433706"/>
                <a:gd name="connsiteY7" fmla="*/ 1482199 h 1506953"/>
                <a:gd name="connsiteX8" fmla="*/ 1394270 w 1433706"/>
                <a:gd name="connsiteY8" fmla="*/ 57952 h 1506953"/>
                <a:gd name="connsiteX0" fmla="*/ 1394270 w 1441642"/>
                <a:gd name="connsiteY0" fmla="*/ 57952 h 1506953"/>
                <a:gd name="connsiteX1" fmla="*/ 845630 w 1441642"/>
                <a:gd name="connsiteY1" fmla="*/ 312876 h 1506953"/>
                <a:gd name="connsiteX2" fmla="*/ 474328 w 1441642"/>
                <a:gd name="connsiteY2" fmla="*/ 650926 h 1506953"/>
                <a:gd name="connsiteX3" fmla="*/ 219404 w 1441642"/>
                <a:gd name="connsiteY3" fmla="*/ 1044396 h 1506953"/>
                <a:gd name="connsiteX4" fmla="*/ 97484 w 1441642"/>
                <a:gd name="connsiteY4" fmla="*/ 1254985 h 1506953"/>
                <a:gd name="connsiteX5" fmla="*/ 3273 w 1441642"/>
                <a:gd name="connsiteY5" fmla="*/ 1487741 h 1506953"/>
                <a:gd name="connsiteX6" fmla="*/ 19899 w 1441642"/>
                <a:gd name="connsiteY6" fmla="*/ 1493283 h 1506953"/>
                <a:gd name="connsiteX7" fmla="*/ 1416437 w 1441642"/>
                <a:gd name="connsiteY7" fmla="*/ 1482199 h 1506953"/>
                <a:gd name="connsiteX8" fmla="*/ 1394270 w 1441642"/>
                <a:gd name="connsiteY8" fmla="*/ 57952 h 1506953"/>
                <a:gd name="connsiteX0" fmla="*/ 1460946 w 1508318"/>
                <a:gd name="connsiteY0" fmla="*/ 57952 h 1493283"/>
                <a:gd name="connsiteX1" fmla="*/ 912306 w 1508318"/>
                <a:gd name="connsiteY1" fmla="*/ 312876 h 1493283"/>
                <a:gd name="connsiteX2" fmla="*/ 541004 w 1508318"/>
                <a:gd name="connsiteY2" fmla="*/ 650926 h 1493283"/>
                <a:gd name="connsiteX3" fmla="*/ 286080 w 1508318"/>
                <a:gd name="connsiteY3" fmla="*/ 1044396 h 1493283"/>
                <a:gd name="connsiteX4" fmla="*/ 164160 w 1508318"/>
                <a:gd name="connsiteY4" fmla="*/ 1254985 h 1493283"/>
                <a:gd name="connsiteX5" fmla="*/ 86575 w 1508318"/>
                <a:gd name="connsiteY5" fmla="*/ 1493283 h 1493283"/>
                <a:gd name="connsiteX6" fmla="*/ 1483113 w 1508318"/>
                <a:gd name="connsiteY6" fmla="*/ 1482199 h 1493283"/>
                <a:gd name="connsiteX7" fmla="*/ 1460946 w 1508318"/>
                <a:gd name="connsiteY7" fmla="*/ 57952 h 1493283"/>
                <a:gd name="connsiteX0" fmla="*/ 1379974 w 1427346"/>
                <a:gd name="connsiteY0" fmla="*/ 57952 h 1493283"/>
                <a:gd name="connsiteX1" fmla="*/ 831334 w 1427346"/>
                <a:gd name="connsiteY1" fmla="*/ 312876 h 1493283"/>
                <a:gd name="connsiteX2" fmla="*/ 460032 w 1427346"/>
                <a:gd name="connsiteY2" fmla="*/ 650926 h 1493283"/>
                <a:gd name="connsiteX3" fmla="*/ 205108 w 1427346"/>
                <a:gd name="connsiteY3" fmla="*/ 1044396 h 1493283"/>
                <a:gd name="connsiteX4" fmla="*/ 83188 w 1427346"/>
                <a:gd name="connsiteY4" fmla="*/ 1254985 h 1493283"/>
                <a:gd name="connsiteX5" fmla="*/ 5603 w 1427346"/>
                <a:gd name="connsiteY5" fmla="*/ 1493283 h 1493283"/>
                <a:gd name="connsiteX6" fmla="*/ 1402141 w 1427346"/>
                <a:gd name="connsiteY6" fmla="*/ 1482199 h 1493283"/>
                <a:gd name="connsiteX7" fmla="*/ 1379974 w 1427346"/>
                <a:gd name="connsiteY7" fmla="*/ 57952 h 1493283"/>
                <a:gd name="connsiteX0" fmla="*/ 1379974 w 1402141"/>
                <a:gd name="connsiteY0" fmla="*/ 188 h 1435519"/>
                <a:gd name="connsiteX1" fmla="*/ 831334 w 1402141"/>
                <a:gd name="connsiteY1" fmla="*/ 255112 h 1435519"/>
                <a:gd name="connsiteX2" fmla="*/ 460032 w 1402141"/>
                <a:gd name="connsiteY2" fmla="*/ 593162 h 1435519"/>
                <a:gd name="connsiteX3" fmla="*/ 205108 w 1402141"/>
                <a:gd name="connsiteY3" fmla="*/ 986632 h 1435519"/>
                <a:gd name="connsiteX4" fmla="*/ 83188 w 1402141"/>
                <a:gd name="connsiteY4" fmla="*/ 1197221 h 1435519"/>
                <a:gd name="connsiteX5" fmla="*/ 5603 w 1402141"/>
                <a:gd name="connsiteY5" fmla="*/ 1435519 h 1435519"/>
                <a:gd name="connsiteX6" fmla="*/ 1402141 w 1402141"/>
                <a:gd name="connsiteY6" fmla="*/ 1424435 h 1435519"/>
                <a:gd name="connsiteX7" fmla="*/ 1379974 w 1402141"/>
                <a:gd name="connsiteY7" fmla="*/ 188 h 1435519"/>
                <a:gd name="connsiteX0" fmla="*/ 1396600 w 1502766"/>
                <a:gd name="connsiteY0" fmla="*/ 182 h 1538798"/>
                <a:gd name="connsiteX1" fmla="*/ 831334 w 1502766"/>
                <a:gd name="connsiteY1" fmla="*/ 260648 h 1538798"/>
                <a:gd name="connsiteX2" fmla="*/ 460032 w 1502766"/>
                <a:gd name="connsiteY2" fmla="*/ 598698 h 1538798"/>
                <a:gd name="connsiteX3" fmla="*/ 205108 w 1502766"/>
                <a:gd name="connsiteY3" fmla="*/ 992168 h 1538798"/>
                <a:gd name="connsiteX4" fmla="*/ 83188 w 1502766"/>
                <a:gd name="connsiteY4" fmla="*/ 1202757 h 1538798"/>
                <a:gd name="connsiteX5" fmla="*/ 5603 w 1502766"/>
                <a:gd name="connsiteY5" fmla="*/ 1441055 h 1538798"/>
                <a:gd name="connsiteX6" fmla="*/ 1402141 w 1502766"/>
                <a:gd name="connsiteY6" fmla="*/ 1429971 h 1538798"/>
                <a:gd name="connsiteX7" fmla="*/ 1396600 w 1502766"/>
                <a:gd name="connsiteY7" fmla="*/ 182 h 1538798"/>
                <a:gd name="connsiteX0" fmla="*/ 1396600 w 1409593"/>
                <a:gd name="connsiteY0" fmla="*/ 182 h 1441055"/>
                <a:gd name="connsiteX1" fmla="*/ 831334 w 1409593"/>
                <a:gd name="connsiteY1" fmla="*/ 260648 h 1441055"/>
                <a:gd name="connsiteX2" fmla="*/ 460032 w 1409593"/>
                <a:gd name="connsiteY2" fmla="*/ 598698 h 1441055"/>
                <a:gd name="connsiteX3" fmla="*/ 205108 w 1409593"/>
                <a:gd name="connsiteY3" fmla="*/ 992168 h 1441055"/>
                <a:gd name="connsiteX4" fmla="*/ 83188 w 1409593"/>
                <a:gd name="connsiteY4" fmla="*/ 1202757 h 1441055"/>
                <a:gd name="connsiteX5" fmla="*/ 5603 w 1409593"/>
                <a:gd name="connsiteY5" fmla="*/ 1441055 h 1441055"/>
                <a:gd name="connsiteX6" fmla="*/ 1402141 w 1409593"/>
                <a:gd name="connsiteY6" fmla="*/ 1429971 h 1441055"/>
                <a:gd name="connsiteX7" fmla="*/ 1396600 w 1409593"/>
                <a:gd name="connsiteY7" fmla="*/ 182 h 1441055"/>
                <a:gd name="connsiteX0" fmla="*/ 1396600 w 1402141"/>
                <a:gd name="connsiteY0" fmla="*/ 182 h 1441055"/>
                <a:gd name="connsiteX1" fmla="*/ 831334 w 1402141"/>
                <a:gd name="connsiteY1" fmla="*/ 260648 h 1441055"/>
                <a:gd name="connsiteX2" fmla="*/ 460032 w 1402141"/>
                <a:gd name="connsiteY2" fmla="*/ 598698 h 1441055"/>
                <a:gd name="connsiteX3" fmla="*/ 205108 w 1402141"/>
                <a:gd name="connsiteY3" fmla="*/ 992168 h 1441055"/>
                <a:gd name="connsiteX4" fmla="*/ 83188 w 1402141"/>
                <a:gd name="connsiteY4" fmla="*/ 1202757 h 1441055"/>
                <a:gd name="connsiteX5" fmla="*/ 5603 w 1402141"/>
                <a:gd name="connsiteY5" fmla="*/ 1441055 h 1441055"/>
                <a:gd name="connsiteX6" fmla="*/ 1402141 w 1402141"/>
                <a:gd name="connsiteY6" fmla="*/ 1429971 h 1441055"/>
                <a:gd name="connsiteX7" fmla="*/ 1396600 w 1402141"/>
                <a:gd name="connsiteY7" fmla="*/ 182 h 1441055"/>
                <a:gd name="connsiteX0" fmla="*/ 1396600 w 1396638"/>
                <a:gd name="connsiteY0" fmla="*/ 182 h 1441055"/>
                <a:gd name="connsiteX1" fmla="*/ 831334 w 1396638"/>
                <a:gd name="connsiteY1" fmla="*/ 260648 h 1441055"/>
                <a:gd name="connsiteX2" fmla="*/ 460032 w 1396638"/>
                <a:gd name="connsiteY2" fmla="*/ 598698 h 1441055"/>
                <a:gd name="connsiteX3" fmla="*/ 205108 w 1396638"/>
                <a:gd name="connsiteY3" fmla="*/ 992168 h 1441055"/>
                <a:gd name="connsiteX4" fmla="*/ 83188 w 1396638"/>
                <a:gd name="connsiteY4" fmla="*/ 1202757 h 1441055"/>
                <a:gd name="connsiteX5" fmla="*/ 5603 w 1396638"/>
                <a:gd name="connsiteY5" fmla="*/ 1441055 h 1441055"/>
                <a:gd name="connsiteX6" fmla="*/ 1396600 w 1396638"/>
                <a:gd name="connsiteY6" fmla="*/ 182 h 1441055"/>
                <a:gd name="connsiteX0" fmla="*/ 1364766 w 1364804"/>
                <a:gd name="connsiteY0" fmla="*/ 182 h 1532495"/>
                <a:gd name="connsiteX1" fmla="*/ 799500 w 1364804"/>
                <a:gd name="connsiteY1" fmla="*/ 260648 h 1532495"/>
                <a:gd name="connsiteX2" fmla="*/ 428198 w 1364804"/>
                <a:gd name="connsiteY2" fmla="*/ 598698 h 1532495"/>
                <a:gd name="connsiteX3" fmla="*/ 173274 w 1364804"/>
                <a:gd name="connsiteY3" fmla="*/ 992168 h 1532495"/>
                <a:gd name="connsiteX4" fmla="*/ 51354 w 1364804"/>
                <a:gd name="connsiteY4" fmla="*/ 1202757 h 1532495"/>
                <a:gd name="connsiteX5" fmla="*/ 65209 w 1364804"/>
                <a:gd name="connsiteY5" fmla="*/ 1532495 h 1532495"/>
                <a:gd name="connsiteX0" fmla="*/ 1313412 w 1313450"/>
                <a:gd name="connsiteY0" fmla="*/ 182 h 1202757"/>
                <a:gd name="connsiteX1" fmla="*/ 748146 w 1313450"/>
                <a:gd name="connsiteY1" fmla="*/ 260648 h 1202757"/>
                <a:gd name="connsiteX2" fmla="*/ 376844 w 1313450"/>
                <a:gd name="connsiteY2" fmla="*/ 598698 h 1202757"/>
                <a:gd name="connsiteX3" fmla="*/ 121920 w 1313450"/>
                <a:gd name="connsiteY3" fmla="*/ 992168 h 1202757"/>
                <a:gd name="connsiteX4" fmla="*/ 0 w 1313450"/>
                <a:gd name="connsiteY4" fmla="*/ 1202757 h 1202757"/>
                <a:gd name="connsiteX0" fmla="*/ 1385455 w 1385493"/>
                <a:gd name="connsiteY0" fmla="*/ 182 h 1424430"/>
                <a:gd name="connsiteX1" fmla="*/ 820189 w 1385493"/>
                <a:gd name="connsiteY1" fmla="*/ 260648 h 1424430"/>
                <a:gd name="connsiteX2" fmla="*/ 448887 w 1385493"/>
                <a:gd name="connsiteY2" fmla="*/ 598698 h 1424430"/>
                <a:gd name="connsiteX3" fmla="*/ 193963 w 1385493"/>
                <a:gd name="connsiteY3" fmla="*/ 992168 h 1424430"/>
                <a:gd name="connsiteX4" fmla="*/ 0 w 1385493"/>
                <a:gd name="connsiteY4" fmla="*/ 1424430 h 1424430"/>
                <a:gd name="connsiteX0" fmla="*/ 1385455 w 1385493"/>
                <a:gd name="connsiteY0" fmla="*/ 182 h 1424430"/>
                <a:gd name="connsiteX1" fmla="*/ 820189 w 1385493"/>
                <a:gd name="connsiteY1" fmla="*/ 260648 h 1424430"/>
                <a:gd name="connsiteX2" fmla="*/ 448887 w 1385493"/>
                <a:gd name="connsiteY2" fmla="*/ 598698 h 1424430"/>
                <a:gd name="connsiteX3" fmla="*/ 193963 w 1385493"/>
                <a:gd name="connsiteY3" fmla="*/ 992168 h 1424430"/>
                <a:gd name="connsiteX4" fmla="*/ 0 w 1385493"/>
                <a:gd name="connsiteY4" fmla="*/ 1424430 h 1424430"/>
                <a:gd name="connsiteX0" fmla="*/ 1385455 w 1385493"/>
                <a:gd name="connsiteY0" fmla="*/ 182 h 1424430"/>
                <a:gd name="connsiteX1" fmla="*/ 820189 w 1385493"/>
                <a:gd name="connsiteY1" fmla="*/ 260648 h 1424430"/>
                <a:gd name="connsiteX2" fmla="*/ 448887 w 1385493"/>
                <a:gd name="connsiteY2" fmla="*/ 598698 h 1424430"/>
                <a:gd name="connsiteX3" fmla="*/ 193963 w 1385493"/>
                <a:gd name="connsiteY3" fmla="*/ 992168 h 1424430"/>
                <a:gd name="connsiteX4" fmla="*/ 0 w 1385493"/>
                <a:gd name="connsiteY4" fmla="*/ 1424430 h 1424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493" h="1424430">
                  <a:moveTo>
                    <a:pt x="1385455" y="182"/>
                  </a:moveTo>
                  <a:cubicBezTo>
                    <a:pt x="1390073" y="-6283"/>
                    <a:pt x="976284" y="160895"/>
                    <a:pt x="820189" y="260648"/>
                  </a:cubicBezTo>
                  <a:cubicBezTo>
                    <a:pt x="664094" y="360401"/>
                    <a:pt x="553258" y="476778"/>
                    <a:pt x="448887" y="598698"/>
                  </a:cubicBezTo>
                  <a:cubicBezTo>
                    <a:pt x="344516" y="720618"/>
                    <a:pt x="268778" y="854546"/>
                    <a:pt x="193963" y="992168"/>
                  </a:cubicBezTo>
                  <a:cubicBezTo>
                    <a:pt x="119148" y="1129790"/>
                    <a:pt x="33251" y="1272031"/>
                    <a:pt x="0" y="1424430"/>
                  </a:cubicBezTo>
                </a:path>
              </a:pathLst>
            </a:custGeom>
            <a:solidFill>
              <a:schemeClr val="accent2">
                <a:lumMod val="20000"/>
                <a:lumOff val="80000"/>
              </a:schemeClr>
            </a:solidFill>
            <a:ln w="57150">
              <a:solidFill>
                <a:schemeClr val="accent5">
                  <a:lumMod val="60000"/>
                  <a:lumOff val="4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52" name="Freeform: Shape 151">
            <a:extLst>
              <a:ext uri="{FF2B5EF4-FFF2-40B4-BE49-F238E27FC236}">
                <a16:creationId xmlns:a16="http://schemas.microsoft.com/office/drawing/2014/main" id="{E840C84B-DBE9-B3E0-DC88-A3B13ADBB19C}"/>
              </a:ext>
            </a:extLst>
          </p:cNvPr>
          <p:cNvSpPr/>
          <p:nvPr/>
        </p:nvSpPr>
        <p:spPr bwMode="auto">
          <a:xfrm rot="4510460">
            <a:off x="2191419" y="1588448"/>
            <a:ext cx="1093864" cy="1674888"/>
          </a:xfrm>
          <a:custGeom>
            <a:avLst/>
            <a:gdLst>
              <a:gd name="connsiteX0" fmla="*/ 1273 w 1093864"/>
              <a:gd name="connsiteY0" fmla="*/ 1597528 h 1674888"/>
              <a:gd name="connsiteX1" fmla="*/ 342711 w 1093864"/>
              <a:gd name="connsiteY1" fmla="*/ 756312 h 1674888"/>
              <a:gd name="connsiteX2" fmla="*/ 411859 w 1093864"/>
              <a:gd name="connsiteY2" fmla="*/ 446452 h 1674888"/>
              <a:gd name="connsiteX3" fmla="*/ 426356 w 1093864"/>
              <a:gd name="connsiteY3" fmla="*/ 51341 h 1674888"/>
              <a:gd name="connsiteX4" fmla="*/ 551528 w 1093864"/>
              <a:gd name="connsiteY4" fmla="*/ 3486 h 1674888"/>
              <a:gd name="connsiteX5" fmla="*/ 593836 w 1093864"/>
              <a:gd name="connsiteY5" fmla="*/ 12226 h 1674888"/>
              <a:gd name="connsiteX6" fmla="*/ 580929 w 1093864"/>
              <a:gd name="connsiteY6" fmla="*/ 37287 h 1674888"/>
              <a:gd name="connsiteX7" fmla="*/ 622957 w 1093864"/>
              <a:gd name="connsiteY7" fmla="*/ 149302 h 1674888"/>
              <a:gd name="connsiteX8" fmla="*/ 769934 w 1093864"/>
              <a:gd name="connsiteY8" fmla="*/ 155517 h 1674888"/>
              <a:gd name="connsiteX9" fmla="*/ 776125 w 1093864"/>
              <a:gd name="connsiteY9" fmla="*/ 143497 h 1674888"/>
              <a:gd name="connsiteX10" fmla="*/ 819521 w 1093864"/>
              <a:gd name="connsiteY10" fmla="*/ 189038 h 1674888"/>
              <a:gd name="connsiteX11" fmla="*/ 832011 w 1093864"/>
              <a:gd name="connsiteY11" fmla="*/ 203500 h 1674888"/>
              <a:gd name="connsiteX12" fmla="*/ 822183 w 1093864"/>
              <a:gd name="connsiteY12" fmla="*/ 213553 h 1674888"/>
              <a:gd name="connsiteX13" fmla="*/ 829414 w 1093864"/>
              <a:gd name="connsiteY13" fmla="*/ 332976 h 1674888"/>
              <a:gd name="connsiteX14" fmla="*/ 968066 w 1093864"/>
              <a:gd name="connsiteY14" fmla="*/ 382132 h 1674888"/>
              <a:gd name="connsiteX15" fmla="*/ 972133 w 1093864"/>
              <a:gd name="connsiteY15" fmla="*/ 377973 h 1674888"/>
              <a:gd name="connsiteX16" fmla="*/ 1006468 w 1093864"/>
              <a:gd name="connsiteY16" fmla="*/ 436540 h 1674888"/>
              <a:gd name="connsiteX17" fmla="*/ 1012980 w 1093864"/>
              <a:gd name="connsiteY17" fmla="*/ 452259 h 1674888"/>
              <a:gd name="connsiteX18" fmla="*/ 1009718 w 1093864"/>
              <a:gd name="connsiteY18" fmla="*/ 452432 h 1674888"/>
              <a:gd name="connsiteX19" fmla="*/ 955122 w 1093864"/>
              <a:gd name="connsiteY19" fmla="*/ 589036 h 1674888"/>
              <a:gd name="connsiteX20" fmla="*/ 1077062 w 1093864"/>
              <a:gd name="connsiteY20" fmla="*/ 671327 h 1674888"/>
              <a:gd name="connsiteX21" fmla="*/ 1081047 w 1093864"/>
              <a:gd name="connsiteY21" fmla="*/ 668918 h 1674888"/>
              <a:gd name="connsiteX22" fmla="*/ 1091471 w 1093864"/>
              <a:gd name="connsiteY22" fmla="*/ 722203 h 1674888"/>
              <a:gd name="connsiteX23" fmla="*/ 1093864 w 1093864"/>
              <a:gd name="connsiteY23" fmla="*/ 744194 h 1674888"/>
              <a:gd name="connsiteX24" fmla="*/ 1087882 w 1093864"/>
              <a:gd name="connsiteY24" fmla="*/ 742696 h 1674888"/>
              <a:gd name="connsiteX25" fmla="*/ 995532 w 1093864"/>
              <a:gd name="connsiteY25" fmla="*/ 857206 h 1674888"/>
              <a:gd name="connsiteX26" fmla="*/ 1087881 w 1093864"/>
              <a:gd name="connsiteY26" fmla="*/ 971716 h 1674888"/>
              <a:gd name="connsiteX27" fmla="*/ 1093071 w 1093864"/>
              <a:gd name="connsiteY27" fmla="*/ 970417 h 1674888"/>
              <a:gd name="connsiteX28" fmla="*/ 1075847 w 1093864"/>
              <a:gd name="connsiteY28" fmla="*/ 1029645 h 1674888"/>
              <a:gd name="connsiteX29" fmla="*/ 1044502 w 1093864"/>
              <a:gd name="connsiteY29" fmla="*/ 1070764 h 1674888"/>
              <a:gd name="connsiteX30" fmla="*/ 793181 w 1093864"/>
              <a:gd name="connsiteY30" fmla="*/ 1023545 h 1674888"/>
              <a:gd name="connsiteX31" fmla="*/ 624455 w 1093864"/>
              <a:gd name="connsiteY31" fmla="*/ 1004623 h 1674888"/>
              <a:gd name="connsiteX32" fmla="*/ 473946 w 1093864"/>
              <a:gd name="connsiteY32" fmla="*/ 1087043 h 1674888"/>
              <a:gd name="connsiteX33" fmla="*/ 287187 w 1093864"/>
              <a:gd name="connsiteY33" fmla="*/ 1500903 h 1674888"/>
              <a:gd name="connsiteX34" fmla="*/ 209370 w 1093864"/>
              <a:gd name="connsiteY34" fmla="*/ 1673345 h 1674888"/>
              <a:gd name="connsiteX35" fmla="*/ 495 w 1093864"/>
              <a:gd name="connsiteY35" fmla="*/ 1611621 h 1674888"/>
              <a:gd name="connsiteX36" fmla="*/ 1273 w 1093864"/>
              <a:gd name="connsiteY36" fmla="*/ 1597528 h 167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93864" h="1674888">
                <a:moveTo>
                  <a:pt x="1273" y="1597528"/>
                </a:moveTo>
                <a:cubicBezTo>
                  <a:pt x="21568" y="1495496"/>
                  <a:pt x="278434" y="938370"/>
                  <a:pt x="342711" y="756312"/>
                </a:cubicBezTo>
                <a:cubicBezTo>
                  <a:pt x="411271" y="562118"/>
                  <a:pt x="397920" y="563948"/>
                  <a:pt x="411859" y="446452"/>
                </a:cubicBezTo>
                <a:cubicBezTo>
                  <a:pt x="425799" y="328956"/>
                  <a:pt x="395436" y="123589"/>
                  <a:pt x="426356" y="51341"/>
                </a:cubicBezTo>
                <a:cubicBezTo>
                  <a:pt x="449546" y="-2846"/>
                  <a:pt x="502848" y="-4421"/>
                  <a:pt x="551528" y="3486"/>
                </a:cubicBezTo>
                <a:lnTo>
                  <a:pt x="593836" y="12226"/>
                </a:lnTo>
                <a:lnTo>
                  <a:pt x="580929" y="37287"/>
                </a:lnTo>
                <a:cubicBezTo>
                  <a:pt x="572108" y="73660"/>
                  <a:pt x="587328" y="117993"/>
                  <a:pt x="622957" y="149302"/>
                </a:cubicBezTo>
                <a:cubicBezTo>
                  <a:pt x="670463" y="191048"/>
                  <a:pt x="736267" y="193829"/>
                  <a:pt x="769934" y="155517"/>
                </a:cubicBezTo>
                <a:lnTo>
                  <a:pt x="776125" y="143497"/>
                </a:lnTo>
                <a:lnTo>
                  <a:pt x="819521" y="189038"/>
                </a:lnTo>
                <a:lnTo>
                  <a:pt x="832011" y="203500"/>
                </a:lnTo>
                <a:lnTo>
                  <a:pt x="822183" y="213553"/>
                </a:lnTo>
                <a:cubicBezTo>
                  <a:pt x="803057" y="245726"/>
                  <a:pt x="804566" y="292573"/>
                  <a:pt x="829414" y="332976"/>
                </a:cubicBezTo>
                <a:cubicBezTo>
                  <a:pt x="862545" y="386844"/>
                  <a:pt x="924622" y="408853"/>
                  <a:pt x="968066" y="382132"/>
                </a:cubicBezTo>
                <a:lnTo>
                  <a:pt x="972133" y="377973"/>
                </a:lnTo>
                <a:lnTo>
                  <a:pt x="1006468" y="436540"/>
                </a:lnTo>
                <a:lnTo>
                  <a:pt x="1012980" y="452259"/>
                </a:lnTo>
                <a:lnTo>
                  <a:pt x="1009718" y="452432"/>
                </a:lnTo>
                <a:cubicBezTo>
                  <a:pt x="960969" y="467430"/>
                  <a:pt x="936526" y="528590"/>
                  <a:pt x="955122" y="589036"/>
                </a:cubicBezTo>
                <a:cubicBezTo>
                  <a:pt x="973720" y="649481"/>
                  <a:pt x="1028314" y="686325"/>
                  <a:pt x="1077062" y="671327"/>
                </a:cubicBezTo>
                <a:lnTo>
                  <a:pt x="1081047" y="668918"/>
                </a:lnTo>
                <a:lnTo>
                  <a:pt x="1091471" y="722203"/>
                </a:lnTo>
                <a:lnTo>
                  <a:pt x="1093864" y="744194"/>
                </a:lnTo>
                <a:lnTo>
                  <a:pt x="1087882" y="742696"/>
                </a:lnTo>
                <a:cubicBezTo>
                  <a:pt x="1036878" y="742696"/>
                  <a:pt x="995531" y="793964"/>
                  <a:pt x="995532" y="857206"/>
                </a:cubicBezTo>
                <a:cubicBezTo>
                  <a:pt x="995531" y="920448"/>
                  <a:pt x="1036878" y="971716"/>
                  <a:pt x="1087881" y="971716"/>
                </a:cubicBezTo>
                <a:lnTo>
                  <a:pt x="1093071" y="970417"/>
                </a:lnTo>
                <a:lnTo>
                  <a:pt x="1075847" y="1029645"/>
                </a:lnTo>
                <a:cubicBezTo>
                  <a:pt x="1067658" y="1047603"/>
                  <a:pt x="1057324" y="1061825"/>
                  <a:pt x="1044502" y="1070764"/>
                </a:cubicBezTo>
                <a:cubicBezTo>
                  <a:pt x="993212" y="1106520"/>
                  <a:pt x="863189" y="1034570"/>
                  <a:pt x="793181" y="1023545"/>
                </a:cubicBezTo>
                <a:cubicBezTo>
                  <a:pt x="723173" y="1012522"/>
                  <a:pt x="677661" y="994041"/>
                  <a:pt x="624455" y="1004623"/>
                </a:cubicBezTo>
                <a:cubicBezTo>
                  <a:pt x="571249" y="1015207"/>
                  <a:pt x="530157" y="1004328"/>
                  <a:pt x="473946" y="1087043"/>
                </a:cubicBezTo>
                <a:cubicBezTo>
                  <a:pt x="417735" y="1169757"/>
                  <a:pt x="287187" y="1500903"/>
                  <a:pt x="287187" y="1500903"/>
                </a:cubicBezTo>
                <a:cubicBezTo>
                  <a:pt x="243091" y="1598621"/>
                  <a:pt x="235574" y="1687788"/>
                  <a:pt x="209370" y="1673345"/>
                </a:cubicBezTo>
                <a:cubicBezTo>
                  <a:pt x="183165" y="1658901"/>
                  <a:pt x="14525" y="1651798"/>
                  <a:pt x="495" y="1611621"/>
                </a:cubicBezTo>
                <a:cubicBezTo>
                  <a:pt x="-381" y="1609112"/>
                  <a:pt x="-80" y="1604331"/>
                  <a:pt x="1273" y="1597528"/>
                </a:cubicBezTo>
                <a:close/>
              </a:path>
            </a:pathLst>
          </a:custGeom>
          <a:solidFill>
            <a:schemeClr val="accent2"/>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84A33C67-1D1E-51AC-DE98-6643AAF03FC7}"/>
              </a:ext>
            </a:extLst>
          </p:cNvPr>
          <p:cNvGrpSpPr/>
          <p:nvPr/>
        </p:nvGrpSpPr>
        <p:grpSpPr>
          <a:xfrm>
            <a:off x="4863535" y="2326790"/>
            <a:ext cx="3647304" cy="3678473"/>
            <a:chOff x="7900827" y="662357"/>
            <a:chExt cx="5486400" cy="5533285"/>
          </a:xfrm>
        </p:grpSpPr>
        <p:sp>
          <p:nvSpPr>
            <p:cNvPr id="3" name="object 4">
              <a:extLst>
                <a:ext uri="{FF2B5EF4-FFF2-40B4-BE49-F238E27FC236}">
                  <a16:creationId xmlns:a16="http://schemas.microsoft.com/office/drawing/2014/main" id="{EE28889D-2099-4632-7FCC-752121EF3137}"/>
                </a:ext>
              </a:extLst>
            </p:cNvPr>
            <p:cNvSpPr/>
            <p:nvPr/>
          </p:nvSpPr>
          <p:spPr>
            <a:xfrm>
              <a:off x="7900827" y="662357"/>
              <a:ext cx="5486400" cy="5533285"/>
            </a:xfrm>
            <a:prstGeom prst="rect">
              <a:avLst/>
            </a:prstGeom>
            <a:blipFill>
              <a:blip r:embed="rId3" cstate="print">
                <a:alphaModFix amt="57000"/>
              </a:blip>
              <a:stretch>
                <a:fillRect/>
              </a:stretch>
            </a:blipFill>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4" name="Picture 3">
              <a:extLst>
                <a:ext uri="{FF2B5EF4-FFF2-40B4-BE49-F238E27FC236}">
                  <a16:creationId xmlns:a16="http://schemas.microsoft.com/office/drawing/2014/main" id="{00F5753A-1490-945D-863D-7A46F6890A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10158" y="976045"/>
              <a:ext cx="4208594" cy="3953410"/>
            </a:xfrm>
            <a:prstGeom prst="rect">
              <a:avLst/>
            </a:prstGeom>
          </p:spPr>
        </p:pic>
      </p:grpSp>
      <p:sp>
        <p:nvSpPr>
          <p:cNvPr id="84" name="Freeform: Shape 83">
            <a:extLst>
              <a:ext uri="{FF2B5EF4-FFF2-40B4-BE49-F238E27FC236}">
                <a16:creationId xmlns:a16="http://schemas.microsoft.com/office/drawing/2014/main" id="{86FB8356-56F8-B075-0729-9AD840B1D6D6}"/>
              </a:ext>
            </a:extLst>
          </p:cNvPr>
          <p:cNvSpPr/>
          <p:nvPr/>
        </p:nvSpPr>
        <p:spPr bwMode="auto">
          <a:xfrm>
            <a:off x="5291302" y="2412623"/>
            <a:ext cx="3115406" cy="2602020"/>
          </a:xfrm>
          <a:custGeom>
            <a:avLst/>
            <a:gdLst>
              <a:gd name="connsiteX0" fmla="*/ 2271377 w 3095404"/>
              <a:gd name="connsiteY0" fmla="*/ 2600033 h 2602020"/>
              <a:gd name="connsiteX1" fmla="*/ 2615622 w 3095404"/>
              <a:gd name="connsiteY1" fmla="*/ 2449426 h 2602020"/>
              <a:gd name="connsiteX2" fmla="*/ 2943730 w 3095404"/>
              <a:gd name="connsiteY2" fmla="*/ 2078287 h 2602020"/>
              <a:gd name="connsiteX3" fmla="*/ 3088958 w 3095404"/>
              <a:gd name="connsiteY3" fmla="*/ 1486617 h 2602020"/>
              <a:gd name="connsiteX4" fmla="*/ 3040549 w 3095404"/>
              <a:gd name="connsiteY4" fmla="*/ 1029417 h 2602020"/>
              <a:gd name="connsiteX5" fmla="*/ 2782365 w 3095404"/>
              <a:gd name="connsiteY5" fmla="*/ 518428 h 2602020"/>
              <a:gd name="connsiteX6" fmla="*/ 2400469 w 3095404"/>
              <a:gd name="connsiteY6" fmla="*/ 184941 h 2602020"/>
              <a:gd name="connsiteX7" fmla="*/ 1738874 w 3095404"/>
              <a:gd name="connsiteY7" fmla="*/ 7440 h 2602020"/>
              <a:gd name="connsiteX8" fmla="*/ 1088036 w 3095404"/>
              <a:gd name="connsiteY8" fmla="*/ 50471 h 2602020"/>
              <a:gd name="connsiteX9" fmla="*/ 673866 w 3095404"/>
              <a:gd name="connsiteY9" fmla="*/ 206457 h 2602020"/>
              <a:gd name="connsiteX10" fmla="*/ 351137 w 3095404"/>
              <a:gd name="connsiteY10" fmla="*/ 443125 h 2602020"/>
              <a:gd name="connsiteX11" fmla="*/ 135984 w 3095404"/>
              <a:gd name="connsiteY11" fmla="*/ 712066 h 2602020"/>
              <a:gd name="connsiteX12" fmla="*/ 6892 w 3095404"/>
              <a:gd name="connsiteY12" fmla="*/ 1196160 h 2602020"/>
              <a:gd name="connsiteX13" fmla="*/ 17650 w 3095404"/>
              <a:gd name="connsiteY13" fmla="*/ 1561920 h 2602020"/>
              <a:gd name="connsiteX14" fmla="*/ 17650 w 3095404"/>
              <a:gd name="connsiteY14" fmla="*/ 1642602 h 2602020"/>
              <a:gd name="connsiteX15" fmla="*/ 33786 w 3095404"/>
              <a:gd name="connsiteY15" fmla="*/ 1691012 h 2602020"/>
              <a:gd name="connsiteX16" fmla="*/ 82196 w 3095404"/>
              <a:gd name="connsiteY16" fmla="*/ 1475859 h 2602020"/>
              <a:gd name="connsiteX17" fmla="*/ 146742 w 3095404"/>
              <a:gd name="connsiteY17" fmla="*/ 1524268 h 2602020"/>
              <a:gd name="connsiteX18" fmla="*/ 227424 w 3095404"/>
              <a:gd name="connsiteY18" fmla="*/ 1701770 h 2602020"/>
              <a:gd name="connsiteX19" fmla="*/ 238182 w 3095404"/>
              <a:gd name="connsiteY19" fmla="*/ 1551162 h 2602020"/>
              <a:gd name="connsiteX20" fmla="*/ 71438 w 3095404"/>
              <a:gd name="connsiteY20" fmla="*/ 1260706 h 2602020"/>
              <a:gd name="connsiteX21" fmla="*/ 162878 w 3095404"/>
              <a:gd name="connsiteY21" fmla="*/ 771233 h 2602020"/>
              <a:gd name="connsiteX22" fmla="*/ 523259 w 3095404"/>
              <a:gd name="connsiteY22" fmla="*/ 400094 h 2602020"/>
              <a:gd name="connsiteX23" fmla="*/ 1018111 w 3095404"/>
              <a:gd name="connsiteY23" fmla="*/ 141911 h 2602020"/>
              <a:gd name="connsiteX24" fmla="*/ 1518342 w 3095404"/>
              <a:gd name="connsiteY24" fmla="*/ 71986 h 2602020"/>
              <a:gd name="connsiteX25" fmla="*/ 2013194 w 3095404"/>
              <a:gd name="connsiteY25" fmla="*/ 125774 h 2602020"/>
              <a:gd name="connsiteX26" fmla="*/ 2432742 w 3095404"/>
              <a:gd name="connsiteY26" fmla="*/ 297897 h 2602020"/>
              <a:gd name="connsiteX27" fmla="*/ 2787744 w 3095404"/>
              <a:gd name="connsiteY27" fmla="*/ 652899 h 2602020"/>
              <a:gd name="connsiteX28" fmla="*/ 3035170 w 3095404"/>
              <a:gd name="connsiteY28" fmla="*/ 1233812 h 2602020"/>
              <a:gd name="connsiteX29" fmla="*/ 2981382 w 3095404"/>
              <a:gd name="connsiteY29" fmla="*/ 1809346 h 2602020"/>
              <a:gd name="connsiteX30" fmla="*/ 2863048 w 3095404"/>
              <a:gd name="connsiteY30" fmla="*/ 1981468 h 2602020"/>
              <a:gd name="connsiteX31" fmla="*/ 2868426 w 3095404"/>
              <a:gd name="connsiteY31" fmla="*/ 2056772 h 2602020"/>
              <a:gd name="connsiteX32" fmla="*/ 2669410 w 3095404"/>
              <a:gd name="connsiteY32" fmla="*/ 2304198 h 2602020"/>
              <a:gd name="connsiteX33" fmla="*/ 2244483 w 3095404"/>
              <a:gd name="connsiteY33" fmla="*/ 2519351 h 2602020"/>
              <a:gd name="connsiteX34" fmla="*/ 2271377 w 3095404"/>
              <a:gd name="connsiteY34" fmla="*/ 2600033 h 2602020"/>
              <a:gd name="connsiteX0" fmla="*/ 2271377 w 3095404"/>
              <a:gd name="connsiteY0" fmla="*/ 2600033 h 2602020"/>
              <a:gd name="connsiteX1" fmla="*/ 2615622 w 3095404"/>
              <a:gd name="connsiteY1" fmla="*/ 2449426 h 2602020"/>
              <a:gd name="connsiteX2" fmla="*/ 2943730 w 3095404"/>
              <a:gd name="connsiteY2" fmla="*/ 2078287 h 2602020"/>
              <a:gd name="connsiteX3" fmla="*/ 3088958 w 3095404"/>
              <a:gd name="connsiteY3" fmla="*/ 1486617 h 2602020"/>
              <a:gd name="connsiteX4" fmla="*/ 3040549 w 3095404"/>
              <a:gd name="connsiteY4" fmla="*/ 1029417 h 2602020"/>
              <a:gd name="connsiteX5" fmla="*/ 2782365 w 3095404"/>
              <a:gd name="connsiteY5" fmla="*/ 518428 h 2602020"/>
              <a:gd name="connsiteX6" fmla="*/ 2400469 w 3095404"/>
              <a:gd name="connsiteY6" fmla="*/ 184941 h 2602020"/>
              <a:gd name="connsiteX7" fmla="*/ 1738874 w 3095404"/>
              <a:gd name="connsiteY7" fmla="*/ 7440 h 2602020"/>
              <a:gd name="connsiteX8" fmla="*/ 1088036 w 3095404"/>
              <a:gd name="connsiteY8" fmla="*/ 50471 h 2602020"/>
              <a:gd name="connsiteX9" fmla="*/ 673866 w 3095404"/>
              <a:gd name="connsiteY9" fmla="*/ 206457 h 2602020"/>
              <a:gd name="connsiteX10" fmla="*/ 351137 w 3095404"/>
              <a:gd name="connsiteY10" fmla="*/ 443125 h 2602020"/>
              <a:gd name="connsiteX11" fmla="*/ 135984 w 3095404"/>
              <a:gd name="connsiteY11" fmla="*/ 712066 h 2602020"/>
              <a:gd name="connsiteX12" fmla="*/ 6892 w 3095404"/>
              <a:gd name="connsiteY12" fmla="*/ 1196160 h 2602020"/>
              <a:gd name="connsiteX13" fmla="*/ 17650 w 3095404"/>
              <a:gd name="connsiteY13" fmla="*/ 1561920 h 2602020"/>
              <a:gd name="connsiteX14" fmla="*/ 17650 w 3095404"/>
              <a:gd name="connsiteY14" fmla="*/ 1642602 h 2602020"/>
              <a:gd name="connsiteX15" fmla="*/ 33786 w 3095404"/>
              <a:gd name="connsiteY15" fmla="*/ 1691012 h 2602020"/>
              <a:gd name="connsiteX16" fmla="*/ 82196 w 3095404"/>
              <a:gd name="connsiteY16" fmla="*/ 1475859 h 2602020"/>
              <a:gd name="connsiteX17" fmla="*/ 146742 w 3095404"/>
              <a:gd name="connsiteY17" fmla="*/ 1524268 h 2602020"/>
              <a:gd name="connsiteX18" fmla="*/ 227424 w 3095404"/>
              <a:gd name="connsiteY18" fmla="*/ 1701770 h 2602020"/>
              <a:gd name="connsiteX19" fmla="*/ 216805 w 3095404"/>
              <a:gd name="connsiteY19" fmla="*/ 1572678 h 2602020"/>
              <a:gd name="connsiteX20" fmla="*/ 71438 w 3095404"/>
              <a:gd name="connsiteY20" fmla="*/ 1260706 h 2602020"/>
              <a:gd name="connsiteX21" fmla="*/ 162878 w 3095404"/>
              <a:gd name="connsiteY21" fmla="*/ 771233 h 2602020"/>
              <a:gd name="connsiteX22" fmla="*/ 523259 w 3095404"/>
              <a:gd name="connsiteY22" fmla="*/ 400094 h 2602020"/>
              <a:gd name="connsiteX23" fmla="*/ 1018111 w 3095404"/>
              <a:gd name="connsiteY23" fmla="*/ 141911 h 2602020"/>
              <a:gd name="connsiteX24" fmla="*/ 1518342 w 3095404"/>
              <a:gd name="connsiteY24" fmla="*/ 71986 h 2602020"/>
              <a:gd name="connsiteX25" fmla="*/ 2013194 w 3095404"/>
              <a:gd name="connsiteY25" fmla="*/ 125774 h 2602020"/>
              <a:gd name="connsiteX26" fmla="*/ 2432742 w 3095404"/>
              <a:gd name="connsiteY26" fmla="*/ 297897 h 2602020"/>
              <a:gd name="connsiteX27" fmla="*/ 2787744 w 3095404"/>
              <a:gd name="connsiteY27" fmla="*/ 652899 h 2602020"/>
              <a:gd name="connsiteX28" fmla="*/ 3035170 w 3095404"/>
              <a:gd name="connsiteY28" fmla="*/ 1233812 h 2602020"/>
              <a:gd name="connsiteX29" fmla="*/ 2981382 w 3095404"/>
              <a:gd name="connsiteY29" fmla="*/ 1809346 h 2602020"/>
              <a:gd name="connsiteX30" fmla="*/ 2863048 w 3095404"/>
              <a:gd name="connsiteY30" fmla="*/ 1981468 h 2602020"/>
              <a:gd name="connsiteX31" fmla="*/ 2868426 w 3095404"/>
              <a:gd name="connsiteY31" fmla="*/ 2056772 h 2602020"/>
              <a:gd name="connsiteX32" fmla="*/ 2669410 w 3095404"/>
              <a:gd name="connsiteY32" fmla="*/ 2304198 h 2602020"/>
              <a:gd name="connsiteX33" fmla="*/ 2244483 w 3095404"/>
              <a:gd name="connsiteY33" fmla="*/ 2519351 h 2602020"/>
              <a:gd name="connsiteX34" fmla="*/ 2271377 w 3095404"/>
              <a:gd name="connsiteY34" fmla="*/ 2600033 h 2602020"/>
              <a:gd name="connsiteX0" fmla="*/ 2271377 w 3095404"/>
              <a:gd name="connsiteY0" fmla="*/ 2600033 h 2602020"/>
              <a:gd name="connsiteX1" fmla="*/ 2615622 w 3095404"/>
              <a:gd name="connsiteY1" fmla="*/ 2449426 h 2602020"/>
              <a:gd name="connsiteX2" fmla="*/ 2943730 w 3095404"/>
              <a:gd name="connsiteY2" fmla="*/ 2078287 h 2602020"/>
              <a:gd name="connsiteX3" fmla="*/ 3088958 w 3095404"/>
              <a:gd name="connsiteY3" fmla="*/ 1486617 h 2602020"/>
              <a:gd name="connsiteX4" fmla="*/ 3040549 w 3095404"/>
              <a:gd name="connsiteY4" fmla="*/ 1029417 h 2602020"/>
              <a:gd name="connsiteX5" fmla="*/ 2782365 w 3095404"/>
              <a:gd name="connsiteY5" fmla="*/ 518428 h 2602020"/>
              <a:gd name="connsiteX6" fmla="*/ 2400469 w 3095404"/>
              <a:gd name="connsiteY6" fmla="*/ 184941 h 2602020"/>
              <a:gd name="connsiteX7" fmla="*/ 1738874 w 3095404"/>
              <a:gd name="connsiteY7" fmla="*/ 7440 h 2602020"/>
              <a:gd name="connsiteX8" fmla="*/ 1088036 w 3095404"/>
              <a:gd name="connsiteY8" fmla="*/ 50471 h 2602020"/>
              <a:gd name="connsiteX9" fmla="*/ 673866 w 3095404"/>
              <a:gd name="connsiteY9" fmla="*/ 206457 h 2602020"/>
              <a:gd name="connsiteX10" fmla="*/ 351137 w 3095404"/>
              <a:gd name="connsiteY10" fmla="*/ 443125 h 2602020"/>
              <a:gd name="connsiteX11" fmla="*/ 135984 w 3095404"/>
              <a:gd name="connsiteY11" fmla="*/ 712066 h 2602020"/>
              <a:gd name="connsiteX12" fmla="*/ 6892 w 3095404"/>
              <a:gd name="connsiteY12" fmla="*/ 1196160 h 2602020"/>
              <a:gd name="connsiteX13" fmla="*/ 17650 w 3095404"/>
              <a:gd name="connsiteY13" fmla="*/ 1561920 h 2602020"/>
              <a:gd name="connsiteX14" fmla="*/ 17650 w 3095404"/>
              <a:gd name="connsiteY14" fmla="*/ 1642602 h 2602020"/>
              <a:gd name="connsiteX15" fmla="*/ 33786 w 3095404"/>
              <a:gd name="connsiteY15" fmla="*/ 1691012 h 2602020"/>
              <a:gd name="connsiteX16" fmla="*/ 82196 w 3095404"/>
              <a:gd name="connsiteY16" fmla="*/ 1475859 h 2602020"/>
              <a:gd name="connsiteX17" fmla="*/ 146742 w 3095404"/>
              <a:gd name="connsiteY17" fmla="*/ 1524268 h 2602020"/>
              <a:gd name="connsiteX18" fmla="*/ 222080 w 3095404"/>
              <a:gd name="connsiteY18" fmla="*/ 1712528 h 2602020"/>
              <a:gd name="connsiteX19" fmla="*/ 216805 w 3095404"/>
              <a:gd name="connsiteY19" fmla="*/ 1572678 h 2602020"/>
              <a:gd name="connsiteX20" fmla="*/ 71438 w 3095404"/>
              <a:gd name="connsiteY20" fmla="*/ 1260706 h 2602020"/>
              <a:gd name="connsiteX21" fmla="*/ 162878 w 3095404"/>
              <a:gd name="connsiteY21" fmla="*/ 771233 h 2602020"/>
              <a:gd name="connsiteX22" fmla="*/ 523259 w 3095404"/>
              <a:gd name="connsiteY22" fmla="*/ 400094 h 2602020"/>
              <a:gd name="connsiteX23" fmla="*/ 1018111 w 3095404"/>
              <a:gd name="connsiteY23" fmla="*/ 141911 h 2602020"/>
              <a:gd name="connsiteX24" fmla="*/ 1518342 w 3095404"/>
              <a:gd name="connsiteY24" fmla="*/ 71986 h 2602020"/>
              <a:gd name="connsiteX25" fmla="*/ 2013194 w 3095404"/>
              <a:gd name="connsiteY25" fmla="*/ 125774 h 2602020"/>
              <a:gd name="connsiteX26" fmla="*/ 2432742 w 3095404"/>
              <a:gd name="connsiteY26" fmla="*/ 297897 h 2602020"/>
              <a:gd name="connsiteX27" fmla="*/ 2787744 w 3095404"/>
              <a:gd name="connsiteY27" fmla="*/ 652899 h 2602020"/>
              <a:gd name="connsiteX28" fmla="*/ 3035170 w 3095404"/>
              <a:gd name="connsiteY28" fmla="*/ 1233812 h 2602020"/>
              <a:gd name="connsiteX29" fmla="*/ 2981382 w 3095404"/>
              <a:gd name="connsiteY29" fmla="*/ 1809346 h 2602020"/>
              <a:gd name="connsiteX30" fmla="*/ 2863048 w 3095404"/>
              <a:gd name="connsiteY30" fmla="*/ 1981468 h 2602020"/>
              <a:gd name="connsiteX31" fmla="*/ 2868426 w 3095404"/>
              <a:gd name="connsiteY31" fmla="*/ 2056772 h 2602020"/>
              <a:gd name="connsiteX32" fmla="*/ 2669410 w 3095404"/>
              <a:gd name="connsiteY32" fmla="*/ 2304198 h 2602020"/>
              <a:gd name="connsiteX33" fmla="*/ 2244483 w 3095404"/>
              <a:gd name="connsiteY33" fmla="*/ 2519351 h 2602020"/>
              <a:gd name="connsiteX34" fmla="*/ 2271377 w 3095404"/>
              <a:gd name="connsiteY34" fmla="*/ 2600033 h 2602020"/>
              <a:gd name="connsiteX0" fmla="*/ 2271377 w 3095404"/>
              <a:gd name="connsiteY0" fmla="*/ 2600033 h 2602020"/>
              <a:gd name="connsiteX1" fmla="*/ 2615622 w 3095404"/>
              <a:gd name="connsiteY1" fmla="*/ 2449426 h 2602020"/>
              <a:gd name="connsiteX2" fmla="*/ 2943730 w 3095404"/>
              <a:gd name="connsiteY2" fmla="*/ 2078287 h 2602020"/>
              <a:gd name="connsiteX3" fmla="*/ 3088958 w 3095404"/>
              <a:gd name="connsiteY3" fmla="*/ 1486617 h 2602020"/>
              <a:gd name="connsiteX4" fmla="*/ 3040549 w 3095404"/>
              <a:gd name="connsiteY4" fmla="*/ 1029417 h 2602020"/>
              <a:gd name="connsiteX5" fmla="*/ 2782365 w 3095404"/>
              <a:gd name="connsiteY5" fmla="*/ 518428 h 2602020"/>
              <a:gd name="connsiteX6" fmla="*/ 2400469 w 3095404"/>
              <a:gd name="connsiteY6" fmla="*/ 184941 h 2602020"/>
              <a:gd name="connsiteX7" fmla="*/ 1738874 w 3095404"/>
              <a:gd name="connsiteY7" fmla="*/ 7440 h 2602020"/>
              <a:gd name="connsiteX8" fmla="*/ 1088036 w 3095404"/>
              <a:gd name="connsiteY8" fmla="*/ 50471 h 2602020"/>
              <a:gd name="connsiteX9" fmla="*/ 673866 w 3095404"/>
              <a:gd name="connsiteY9" fmla="*/ 206457 h 2602020"/>
              <a:gd name="connsiteX10" fmla="*/ 351137 w 3095404"/>
              <a:gd name="connsiteY10" fmla="*/ 443125 h 2602020"/>
              <a:gd name="connsiteX11" fmla="*/ 135984 w 3095404"/>
              <a:gd name="connsiteY11" fmla="*/ 712066 h 2602020"/>
              <a:gd name="connsiteX12" fmla="*/ 6892 w 3095404"/>
              <a:gd name="connsiteY12" fmla="*/ 1196160 h 2602020"/>
              <a:gd name="connsiteX13" fmla="*/ 17650 w 3095404"/>
              <a:gd name="connsiteY13" fmla="*/ 1561920 h 2602020"/>
              <a:gd name="connsiteX14" fmla="*/ 17650 w 3095404"/>
              <a:gd name="connsiteY14" fmla="*/ 1642602 h 2602020"/>
              <a:gd name="connsiteX15" fmla="*/ 33786 w 3095404"/>
              <a:gd name="connsiteY15" fmla="*/ 1691012 h 2602020"/>
              <a:gd name="connsiteX16" fmla="*/ 82196 w 3095404"/>
              <a:gd name="connsiteY16" fmla="*/ 1475859 h 2602020"/>
              <a:gd name="connsiteX17" fmla="*/ 146742 w 3095404"/>
              <a:gd name="connsiteY17" fmla="*/ 1524268 h 2602020"/>
              <a:gd name="connsiteX18" fmla="*/ 222080 w 3095404"/>
              <a:gd name="connsiteY18" fmla="*/ 1712528 h 2602020"/>
              <a:gd name="connsiteX19" fmla="*/ 216805 w 3095404"/>
              <a:gd name="connsiteY19" fmla="*/ 1572678 h 2602020"/>
              <a:gd name="connsiteX20" fmla="*/ 71438 w 3095404"/>
              <a:gd name="connsiteY20" fmla="*/ 1260706 h 2602020"/>
              <a:gd name="connsiteX21" fmla="*/ 162878 w 3095404"/>
              <a:gd name="connsiteY21" fmla="*/ 771233 h 2602020"/>
              <a:gd name="connsiteX22" fmla="*/ 523259 w 3095404"/>
              <a:gd name="connsiteY22" fmla="*/ 400094 h 2602020"/>
              <a:gd name="connsiteX23" fmla="*/ 1018111 w 3095404"/>
              <a:gd name="connsiteY23" fmla="*/ 141911 h 2602020"/>
              <a:gd name="connsiteX24" fmla="*/ 1518342 w 3095404"/>
              <a:gd name="connsiteY24" fmla="*/ 71986 h 2602020"/>
              <a:gd name="connsiteX25" fmla="*/ 2013194 w 3095404"/>
              <a:gd name="connsiteY25" fmla="*/ 125774 h 2602020"/>
              <a:gd name="connsiteX26" fmla="*/ 2432742 w 3095404"/>
              <a:gd name="connsiteY26" fmla="*/ 297897 h 2602020"/>
              <a:gd name="connsiteX27" fmla="*/ 2787744 w 3095404"/>
              <a:gd name="connsiteY27" fmla="*/ 652899 h 2602020"/>
              <a:gd name="connsiteX28" fmla="*/ 3035170 w 3095404"/>
              <a:gd name="connsiteY28" fmla="*/ 1233812 h 2602020"/>
              <a:gd name="connsiteX29" fmla="*/ 2981382 w 3095404"/>
              <a:gd name="connsiteY29" fmla="*/ 1809346 h 2602020"/>
              <a:gd name="connsiteX30" fmla="*/ 2863048 w 3095404"/>
              <a:gd name="connsiteY30" fmla="*/ 1981468 h 2602020"/>
              <a:gd name="connsiteX31" fmla="*/ 2868426 w 3095404"/>
              <a:gd name="connsiteY31" fmla="*/ 2056772 h 2602020"/>
              <a:gd name="connsiteX32" fmla="*/ 2669410 w 3095404"/>
              <a:gd name="connsiteY32" fmla="*/ 2304198 h 2602020"/>
              <a:gd name="connsiteX33" fmla="*/ 2244483 w 3095404"/>
              <a:gd name="connsiteY33" fmla="*/ 2519351 h 2602020"/>
              <a:gd name="connsiteX34" fmla="*/ 2271377 w 3095404"/>
              <a:gd name="connsiteY34" fmla="*/ 2600033 h 2602020"/>
              <a:gd name="connsiteX0" fmla="*/ 2271377 w 3095404"/>
              <a:gd name="connsiteY0" fmla="*/ 2600033 h 2602020"/>
              <a:gd name="connsiteX1" fmla="*/ 2615622 w 3095404"/>
              <a:gd name="connsiteY1" fmla="*/ 2449426 h 2602020"/>
              <a:gd name="connsiteX2" fmla="*/ 2943730 w 3095404"/>
              <a:gd name="connsiteY2" fmla="*/ 2078287 h 2602020"/>
              <a:gd name="connsiteX3" fmla="*/ 3088958 w 3095404"/>
              <a:gd name="connsiteY3" fmla="*/ 1486617 h 2602020"/>
              <a:gd name="connsiteX4" fmla="*/ 3040549 w 3095404"/>
              <a:gd name="connsiteY4" fmla="*/ 1029417 h 2602020"/>
              <a:gd name="connsiteX5" fmla="*/ 2782365 w 3095404"/>
              <a:gd name="connsiteY5" fmla="*/ 518428 h 2602020"/>
              <a:gd name="connsiteX6" fmla="*/ 2400469 w 3095404"/>
              <a:gd name="connsiteY6" fmla="*/ 184941 h 2602020"/>
              <a:gd name="connsiteX7" fmla="*/ 1738874 w 3095404"/>
              <a:gd name="connsiteY7" fmla="*/ 7440 h 2602020"/>
              <a:gd name="connsiteX8" fmla="*/ 1088036 w 3095404"/>
              <a:gd name="connsiteY8" fmla="*/ 50471 h 2602020"/>
              <a:gd name="connsiteX9" fmla="*/ 673866 w 3095404"/>
              <a:gd name="connsiteY9" fmla="*/ 206457 h 2602020"/>
              <a:gd name="connsiteX10" fmla="*/ 351137 w 3095404"/>
              <a:gd name="connsiteY10" fmla="*/ 443125 h 2602020"/>
              <a:gd name="connsiteX11" fmla="*/ 135984 w 3095404"/>
              <a:gd name="connsiteY11" fmla="*/ 712066 h 2602020"/>
              <a:gd name="connsiteX12" fmla="*/ 6892 w 3095404"/>
              <a:gd name="connsiteY12" fmla="*/ 1196160 h 2602020"/>
              <a:gd name="connsiteX13" fmla="*/ 17650 w 3095404"/>
              <a:gd name="connsiteY13" fmla="*/ 1561920 h 2602020"/>
              <a:gd name="connsiteX14" fmla="*/ 17650 w 3095404"/>
              <a:gd name="connsiteY14" fmla="*/ 1642602 h 2602020"/>
              <a:gd name="connsiteX15" fmla="*/ 33786 w 3095404"/>
              <a:gd name="connsiteY15" fmla="*/ 1691012 h 2602020"/>
              <a:gd name="connsiteX16" fmla="*/ 82196 w 3095404"/>
              <a:gd name="connsiteY16" fmla="*/ 1475859 h 2602020"/>
              <a:gd name="connsiteX17" fmla="*/ 136053 w 3095404"/>
              <a:gd name="connsiteY17" fmla="*/ 1540405 h 2602020"/>
              <a:gd name="connsiteX18" fmla="*/ 222080 w 3095404"/>
              <a:gd name="connsiteY18" fmla="*/ 1712528 h 2602020"/>
              <a:gd name="connsiteX19" fmla="*/ 216805 w 3095404"/>
              <a:gd name="connsiteY19" fmla="*/ 1572678 h 2602020"/>
              <a:gd name="connsiteX20" fmla="*/ 71438 w 3095404"/>
              <a:gd name="connsiteY20" fmla="*/ 1260706 h 2602020"/>
              <a:gd name="connsiteX21" fmla="*/ 162878 w 3095404"/>
              <a:gd name="connsiteY21" fmla="*/ 771233 h 2602020"/>
              <a:gd name="connsiteX22" fmla="*/ 523259 w 3095404"/>
              <a:gd name="connsiteY22" fmla="*/ 400094 h 2602020"/>
              <a:gd name="connsiteX23" fmla="*/ 1018111 w 3095404"/>
              <a:gd name="connsiteY23" fmla="*/ 141911 h 2602020"/>
              <a:gd name="connsiteX24" fmla="*/ 1518342 w 3095404"/>
              <a:gd name="connsiteY24" fmla="*/ 71986 h 2602020"/>
              <a:gd name="connsiteX25" fmla="*/ 2013194 w 3095404"/>
              <a:gd name="connsiteY25" fmla="*/ 125774 h 2602020"/>
              <a:gd name="connsiteX26" fmla="*/ 2432742 w 3095404"/>
              <a:gd name="connsiteY26" fmla="*/ 297897 h 2602020"/>
              <a:gd name="connsiteX27" fmla="*/ 2787744 w 3095404"/>
              <a:gd name="connsiteY27" fmla="*/ 652899 h 2602020"/>
              <a:gd name="connsiteX28" fmla="*/ 3035170 w 3095404"/>
              <a:gd name="connsiteY28" fmla="*/ 1233812 h 2602020"/>
              <a:gd name="connsiteX29" fmla="*/ 2981382 w 3095404"/>
              <a:gd name="connsiteY29" fmla="*/ 1809346 h 2602020"/>
              <a:gd name="connsiteX30" fmla="*/ 2863048 w 3095404"/>
              <a:gd name="connsiteY30" fmla="*/ 1981468 h 2602020"/>
              <a:gd name="connsiteX31" fmla="*/ 2868426 w 3095404"/>
              <a:gd name="connsiteY31" fmla="*/ 2056772 h 2602020"/>
              <a:gd name="connsiteX32" fmla="*/ 2669410 w 3095404"/>
              <a:gd name="connsiteY32" fmla="*/ 2304198 h 2602020"/>
              <a:gd name="connsiteX33" fmla="*/ 2244483 w 3095404"/>
              <a:gd name="connsiteY33" fmla="*/ 2519351 h 2602020"/>
              <a:gd name="connsiteX34" fmla="*/ 2271377 w 3095404"/>
              <a:gd name="connsiteY34" fmla="*/ 2600033 h 2602020"/>
              <a:gd name="connsiteX0" fmla="*/ 2271377 w 3095404"/>
              <a:gd name="connsiteY0" fmla="*/ 2600033 h 2602020"/>
              <a:gd name="connsiteX1" fmla="*/ 2615622 w 3095404"/>
              <a:gd name="connsiteY1" fmla="*/ 2449426 h 2602020"/>
              <a:gd name="connsiteX2" fmla="*/ 2943730 w 3095404"/>
              <a:gd name="connsiteY2" fmla="*/ 2078287 h 2602020"/>
              <a:gd name="connsiteX3" fmla="*/ 3088958 w 3095404"/>
              <a:gd name="connsiteY3" fmla="*/ 1486617 h 2602020"/>
              <a:gd name="connsiteX4" fmla="*/ 3040549 w 3095404"/>
              <a:gd name="connsiteY4" fmla="*/ 1029417 h 2602020"/>
              <a:gd name="connsiteX5" fmla="*/ 2782365 w 3095404"/>
              <a:gd name="connsiteY5" fmla="*/ 518428 h 2602020"/>
              <a:gd name="connsiteX6" fmla="*/ 2400469 w 3095404"/>
              <a:gd name="connsiteY6" fmla="*/ 184941 h 2602020"/>
              <a:gd name="connsiteX7" fmla="*/ 1738874 w 3095404"/>
              <a:gd name="connsiteY7" fmla="*/ 7440 h 2602020"/>
              <a:gd name="connsiteX8" fmla="*/ 1088036 w 3095404"/>
              <a:gd name="connsiteY8" fmla="*/ 50471 h 2602020"/>
              <a:gd name="connsiteX9" fmla="*/ 673866 w 3095404"/>
              <a:gd name="connsiteY9" fmla="*/ 206457 h 2602020"/>
              <a:gd name="connsiteX10" fmla="*/ 351137 w 3095404"/>
              <a:gd name="connsiteY10" fmla="*/ 443125 h 2602020"/>
              <a:gd name="connsiteX11" fmla="*/ 135984 w 3095404"/>
              <a:gd name="connsiteY11" fmla="*/ 712066 h 2602020"/>
              <a:gd name="connsiteX12" fmla="*/ 6892 w 3095404"/>
              <a:gd name="connsiteY12" fmla="*/ 1196160 h 2602020"/>
              <a:gd name="connsiteX13" fmla="*/ 17650 w 3095404"/>
              <a:gd name="connsiteY13" fmla="*/ 1561920 h 2602020"/>
              <a:gd name="connsiteX14" fmla="*/ 17650 w 3095404"/>
              <a:gd name="connsiteY14" fmla="*/ 1642602 h 2602020"/>
              <a:gd name="connsiteX15" fmla="*/ 33786 w 3095404"/>
              <a:gd name="connsiteY15" fmla="*/ 1691012 h 2602020"/>
              <a:gd name="connsiteX16" fmla="*/ 82196 w 3095404"/>
              <a:gd name="connsiteY16" fmla="*/ 1475859 h 2602020"/>
              <a:gd name="connsiteX17" fmla="*/ 136053 w 3095404"/>
              <a:gd name="connsiteY17" fmla="*/ 1540405 h 2602020"/>
              <a:gd name="connsiteX18" fmla="*/ 222080 w 3095404"/>
              <a:gd name="connsiteY18" fmla="*/ 1712528 h 2602020"/>
              <a:gd name="connsiteX19" fmla="*/ 216805 w 3095404"/>
              <a:gd name="connsiteY19" fmla="*/ 1572678 h 2602020"/>
              <a:gd name="connsiteX20" fmla="*/ 71438 w 3095404"/>
              <a:gd name="connsiteY20" fmla="*/ 1260706 h 2602020"/>
              <a:gd name="connsiteX21" fmla="*/ 162878 w 3095404"/>
              <a:gd name="connsiteY21" fmla="*/ 771233 h 2602020"/>
              <a:gd name="connsiteX22" fmla="*/ 523259 w 3095404"/>
              <a:gd name="connsiteY22" fmla="*/ 400094 h 2602020"/>
              <a:gd name="connsiteX23" fmla="*/ 1018111 w 3095404"/>
              <a:gd name="connsiteY23" fmla="*/ 141911 h 2602020"/>
              <a:gd name="connsiteX24" fmla="*/ 1518342 w 3095404"/>
              <a:gd name="connsiteY24" fmla="*/ 71986 h 2602020"/>
              <a:gd name="connsiteX25" fmla="*/ 2013194 w 3095404"/>
              <a:gd name="connsiteY25" fmla="*/ 125774 h 2602020"/>
              <a:gd name="connsiteX26" fmla="*/ 2432742 w 3095404"/>
              <a:gd name="connsiteY26" fmla="*/ 297897 h 2602020"/>
              <a:gd name="connsiteX27" fmla="*/ 2787744 w 3095404"/>
              <a:gd name="connsiteY27" fmla="*/ 652899 h 2602020"/>
              <a:gd name="connsiteX28" fmla="*/ 3035170 w 3095404"/>
              <a:gd name="connsiteY28" fmla="*/ 1233812 h 2602020"/>
              <a:gd name="connsiteX29" fmla="*/ 2981382 w 3095404"/>
              <a:gd name="connsiteY29" fmla="*/ 1809346 h 2602020"/>
              <a:gd name="connsiteX30" fmla="*/ 2863048 w 3095404"/>
              <a:gd name="connsiteY30" fmla="*/ 1981468 h 2602020"/>
              <a:gd name="connsiteX31" fmla="*/ 2868426 w 3095404"/>
              <a:gd name="connsiteY31" fmla="*/ 2056772 h 2602020"/>
              <a:gd name="connsiteX32" fmla="*/ 2669410 w 3095404"/>
              <a:gd name="connsiteY32" fmla="*/ 2304198 h 2602020"/>
              <a:gd name="connsiteX33" fmla="*/ 2244483 w 3095404"/>
              <a:gd name="connsiteY33" fmla="*/ 2519351 h 2602020"/>
              <a:gd name="connsiteX34" fmla="*/ 2271377 w 3095404"/>
              <a:gd name="connsiteY34" fmla="*/ 2600033 h 260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95404" h="2602020">
                <a:moveTo>
                  <a:pt x="2271377" y="2600033"/>
                </a:moveTo>
                <a:cubicBezTo>
                  <a:pt x="2333233" y="2588379"/>
                  <a:pt x="2503563" y="2536384"/>
                  <a:pt x="2615622" y="2449426"/>
                </a:cubicBezTo>
                <a:cubicBezTo>
                  <a:pt x="2727681" y="2362468"/>
                  <a:pt x="2864841" y="2238755"/>
                  <a:pt x="2943730" y="2078287"/>
                </a:cubicBezTo>
                <a:cubicBezTo>
                  <a:pt x="3022619" y="1917819"/>
                  <a:pt x="3072822" y="1661429"/>
                  <a:pt x="3088958" y="1486617"/>
                </a:cubicBezTo>
                <a:cubicBezTo>
                  <a:pt x="3105094" y="1311805"/>
                  <a:pt x="3091648" y="1190782"/>
                  <a:pt x="3040549" y="1029417"/>
                </a:cubicBezTo>
                <a:cubicBezTo>
                  <a:pt x="2989450" y="868052"/>
                  <a:pt x="2889045" y="659174"/>
                  <a:pt x="2782365" y="518428"/>
                </a:cubicBezTo>
                <a:cubicBezTo>
                  <a:pt x="2675685" y="377682"/>
                  <a:pt x="2574384" y="270106"/>
                  <a:pt x="2400469" y="184941"/>
                </a:cubicBezTo>
                <a:cubicBezTo>
                  <a:pt x="2226554" y="99776"/>
                  <a:pt x="1957613" y="29852"/>
                  <a:pt x="1738874" y="7440"/>
                </a:cubicBezTo>
                <a:cubicBezTo>
                  <a:pt x="1520135" y="-14972"/>
                  <a:pt x="1265537" y="17302"/>
                  <a:pt x="1088036" y="50471"/>
                </a:cubicBezTo>
                <a:cubicBezTo>
                  <a:pt x="910535" y="83640"/>
                  <a:pt x="796682" y="141015"/>
                  <a:pt x="673866" y="206457"/>
                </a:cubicBezTo>
                <a:cubicBezTo>
                  <a:pt x="551050" y="271899"/>
                  <a:pt x="440784" y="358857"/>
                  <a:pt x="351137" y="443125"/>
                </a:cubicBezTo>
                <a:cubicBezTo>
                  <a:pt x="261490" y="527393"/>
                  <a:pt x="193358" y="586560"/>
                  <a:pt x="135984" y="712066"/>
                </a:cubicBezTo>
                <a:cubicBezTo>
                  <a:pt x="78610" y="837572"/>
                  <a:pt x="26614" y="1054518"/>
                  <a:pt x="6892" y="1196160"/>
                </a:cubicBezTo>
                <a:cubicBezTo>
                  <a:pt x="-12830" y="1337802"/>
                  <a:pt x="15857" y="1487513"/>
                  <a:pt x="17650" y="1561920"/>
                </a:cubicBezTo>
                <a:cubicBezTo>
                  <a:pt x="19443" y="1636327"/>
                  <a:pt x="14961" y="1621087"/>
                  <a:pt x="17650" y="1642602"/>
                </a:cubicBezTo>
                <a:cubicBezTo>
                  <a:pt x="20339" y="1664117"/>
                  <a:pt x="-30416" y="1686530"/>
                  <a:pt x="33786" y="1691012"/>
                </a:cubicBezTo>
                <a:cubicBezTo>
                  <a:pt x="97988" y="1695494"/>
                  <a:pt x="65152" y="1500960"/>
                  <a:pt x="82196" y="1475859"/>
                </a:cubicBezTo>
                <a:cubicBezTo>
                  <a:pt x="99240" y="1450758"/>
                  <a:pt x="112739" y="1500960"/>
                  <a:pt x="136053" y="1540405"/>
                </a:cubicBezTo>
                <a:cubicBezTo>
                  <a:pt x="159367" y="1579850"/>
                  <a:pt x="208621" y="1707149"/>
                  <a:pt x="222080" y="1712528"/>
                </a:cubicBezTo>
                <a:cubicBezTo>
                  <a:pt x="235539" y="1717907"/>
                  <a:pt x="241912" y="1647981"/>
                  <a:pt x="216805" y="1572678"/>
                </a:cubicBezTo>
                <a:cubicBezTo>
                  <a:pt x="191698" y="1497375"/>
                  <a:pt x="80426" y="1394280"/>
                  <a:pt x="71438" y="1260706"/>
                </a:cubicBezTo>
                <a:cubicBezTo>
                  <a:pt x="62450" y="1127132"/>
                  <a:pt x="87575" y="914668"/>
                  <a:pt x="162878" y="771233"/>
                </a:cubicBezTo>
                <a:cubicBezTo>
                  <a:pt x="238181" y="627798"/>
                  <a:pt x="380720" y="504981"/>
                  <a:pt x="523259" y="400094"/>
                </a:cubicBezTo>
                <a:cubicBezTo>
                  <a:pt x="665798" y="295207"/>
                  <a:pt x="852264" y="196596"/>
                  <a:pt x="1018111" y="141911"/>
                </a:cubicBezTo>
                <a:cubicBezTo>
                  <a:pt x="1183958" y="87226"/>
                  <a:pt x="1352495" y="74675"/>
                  <a:pt x="1518342" y="71986"/>
                </a:cubicBezTo>
                <a:cubicBezTo>
                  <a:pt x="1684189" y="69296"/>
                  <a:pt x="1860794" y="88122"/>
                  <a:pt x="2013194" y="125774"/>
                </a:cubicBezTo>
                <a:cubicBezTo>
                  <a:pt x="2165594" y="163426"/>
                  <a:pt x="2303650" y="210043"/>
                  <a:pt x="2432742" y="297897"/>
                </a:cubicBezTo>
                <a:cubicBezTo>
                  <a:pt x="2561834" y="385751"/>
                  <a:pt x="2687339" y="496913"/>
                  <a:pt x="2787744" y="652899"/>
                </a:cubicBezTo>
                <a:cubicBezTo>
                  <a:pt x="2888149" y="808885"/>
                  <a:pt x="3002897" y="1041071"/>
                  <a:pt x="3035170" y="1233812"/>
                </a:cubicBezTo>
                <a:cubicBezTo>
                  <a:pt x="3067443" y="1426553"/>
                  <a:pt x="3010069" y="1684737"/>
                  <a:pt x="2981382" y="1809346"/>
                </a:cubicBezTo>
                <a:cubicBezTo>
                  <a:pt x="2952695" y="1933955"/>
                  <a:pt x="2881874" y="1940230"/>
                  <a:pt x="2863048" y="1981468"/>
                </a:cubicBezTo>
                <a:cubicBezTo>
                  <a:pt x="2844222" y="2022706"/>
                  <a:pt x="2900699" y="2002984"/>
                  <a:pt x="2868426" y="2056772"/>
                </a:cubicBezTo>
                <a:cubicBezTo>
                  <a:pt x="2836153" y="2110560"/>
                  <a:pt x="2773401" y="2227101"/>
                  <a:pt x="2669410" y="2304198"/>
                </a:cubicBezTo>
                <a:cubicBezTo>
                  <a:pt x="2565420" y="2381294"/>
                  <a:pt x="2317097" y="2468252"/>
                  <a:pt x="2244483" y="2519351"/>
                </a:cubicBezTo>
                <a:cubicBezTo>
                  <a:pt x="2171869" y="2570450"/>
                  <a:pt x="2209521" y="2611687"/>
                  <a:pt x="2271377" y="2600033"/>
                </a:cubicBezTo>
                <a:close/>
              </a:path>
            </a:pathLst>
          </a:cu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Title 4">
            <a:extLst>
              <a:ext uri="{FF2B5EF4-FFF2-40B4-BE49-F238E27FC236}">
                <a16:creationId xmlns:a16="http://schemas.microsoft.com/office/drawing/2014/main" id="{620A4CB3-97DB-8044-85D7-67CE1FC80713}"/>
              </a:ext>
            </a:extLst>
          </p:cNvPr>
          <p:cNvSpPr txBox="1">
            <a:spLocks/>
          </p:cNvSpPr>
          <p:nvPr/>
        </p:nvSpPr>
        <p:spPr>
          <a:xfrm>
            <a:off x="838200" y="365125"/>
            <a:ext cx="10515600" cy="97958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base" latinLnBrk="0" hangingPunct="1">
              <a:lnSpc>
                <a:spcPct val="90000"/>
              </a:lnSpc>
              <a:spcBef>
                <a:spcPct val="0"/>
              </a:spcBef>
              <a:spcAft>
                <a:spcPct val="0"/>
              </a:spcAft>
              <a:buClrTx/>
              <a:buSzTx/>
              <a:buFontTx/>
              <a:buNone/>
              <a:tabLst/>
              <a:defRPr/>
            </a:pPr>
            <a:endParaRPr kumimoji="0" lang="en-US" sz="4400" b="1" i="0" u="none" strike="noStrike" kern="1200" cap="none" spc="0" normalizeH="0" baseline="0" noProof="0" dirty="0">
              <a:ln>
                <a:noFill/>
              </a:ln>
              <a:solidFill>
                <a:srgbClr val="FFFFFF"/>
              </a:solidFill>
              <a:effectLst/>
              <a:uLnTx/>
              <a:uFillTx/>
              <a:latin typeface="Calibri"/>
              <a:ea typeface="+mj-ea"/>
              <a:cs typeface="+mj-cs"/>
            </a:endParaRPr>
          </a:p>
        </p:txBody>
      </p:sp>
      <p:sp>
        <p:nvSpPr>
          <p:cNvPr id="2" name="Title 1">
            <a:extLst>
              <a:ext uri="{FF2B5EF4-FFF2-40B4-BE49-F238E27FC236}">
                <a16:creationId xmlns:a16="http://schemas.microsoft.com/office/drawing/2014/main" id="{3F9CB254-1360-8CC4-CDF0-837227659AFD}"/>
              </a:ext>
            </a:extLst>
          </p:cNvPr>
          <p:cNvSpPr>
            <a:spLocks noGrp="1"/>
          </p:cNvSpPr>
          <p:nvPr>
            <p:ph type="title"/>
          </p:nvPr>
        </p:nvSpPr>
        <p:spPr/>
        <p:txBody>
          <a:bodyPr/>
          <a:lstStyle/>
          <a:p>
            <a:r>
              <a:rPr lang="en-US" dirty="0"/>
              <a:t>Monoclonal Antibodies</a:t>
            </a:r>
          </a:p>
        </p:txBody>
      </p:sp>
      <p:grpSp>
        <p:nvGrpSpPr>
          <p:cNvPr id="11" name="Group 10">
            <a:extLst>
              <a:ext uri="{FF2B5EF4-FFF2-40B4-BE49-F238E27FC236}">
                <a16:creationId xmlns:a16="http://schemas.microsoft.com/office/drawing/2014/main" id="{798D55A3-0710-E8C6-771D-E12ACEA21799}"/>
              </a:ext>
            </a:extLst>
          </p:cNvPr>
          <p:cNvGrpSpPr/>
          <p:nvPr/>
        </p:nvGrpSpPr>
        <p:grpSpPr>
          <a:xfrm>
            <a:off x="6880745" y="3658537"/>
            <a:ext cx="416858" cy="1506071"/>
            <a:chOff x="8592671" y="3368488"/>
            <a:chExt cx="416858" cy="1506071"/>
          </a:xfrm>
        </p:grpSpPr>
        <p:sp>
          <p:nvSpPr>
            <p:cNvPr id="7" name="Freeform: Shape 6">
              <a:extLst>
                <a:ext uri="{FF2B5EF4-FFF2-40B4-BE49-F238E27FC236}">
                  <a16:creationId xmlns:a16="http://schemas.microsoft.com/office/drawing/2014/main" id="{E08D6673-88BA-EA1D-D0AF-D0FCDC5C86C7}"/>
                </a:ext>
              </a:extLst>
            </p:cNvPr>
            <p:cNvSpPr/>
            <p:nvPr/>
          </p:nvSpPr>
          <p:spPr bwMode="auto">
            <a:xfrm>
              <a:off x="8592671" y="3771900"/>
              <a:ext cx="376517" cy="1102659"/>
            </a:xfrm>
            <a:custGeom>
              <a:avLst/>
              <a:gdLst>
                <a:gd name="connsiteX0" fmla="*/ 376517 w 376517"/>
                <a:gd name="connsiteY0" fmla="*/ 1109383 h 1109383"/>
                <a:gd name="connsiteX1" fmla="*/ 255494 w 376517"/>
                <a:gd name="connsiteY1" fmla="*/ 396689 h 1109383"/>
                <a:gd name="connsiteX2" fmla="*/ 188258 w 376517"/>
                <a:gd name="connsiteY2" fmla="*/ 94130 h 1109383"/>
                <a:gd name="connsiteX3" fmla="*/ 0 w 376517"/>
                <a:gd name="connsiteY3" fmla="*/ 6724 h 1109383"/>
                <a:gd name="connsiteX4" fmla="*/ 0 w 376517"/>
                <a:gd name="connsiteY4" fmla="*/ 6724 h 1109383"/>
                <a:gd name="connsiteX5" fmla="*/ 0 w 376517"/>
                <a:gd name="connsiteY5" fmla="*/ 0 h 1109383"/>
                <a:gd name="connsiteX0" fmla="*/ 376517 w 376517"/>
                <a:gd name="connsiteY0" fmla="*/ 1102659 h 1102659"/>
                <a:gd name="connsiteX1" fmla="*/ 255494 w 376517"/>
                <a:gd name="connsiteY1" fmla="*/ 389965 h 1102659"/>
                <a:gd name="connsiteX2" fmla="*/ 188258 w 376517"/>
                <a:gd name="connsiteY2" fmla="*/ 87406 h 1102659"/>
                <a:gd name="connsiteX3" fmla="*/ 0 w 376517"/>
                <a:gd name="connsiteY3" fmla="*/ 0 h 1102659"/>
                <a:gd name="connsiteX4" fmla="*/ 0 w 376517"/>
                <a:gd name="connsiteY4" fmla="*/ 0 h 1102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517" h="1102659">
                  <a:moveTo>
                    <a:pt x="376517" y="1102659"/>
                  </a:moveTo>
                  <a:cubicBezTo>
                    <a:pt x="331693" y="830916"/>
                    <a:pt x="286870" y="559174"/>
                    <a:pt x="255494" y="389965"/>
                  </a:cubicBezTo>
                  <a:cubicBezTo>
                    <a:pt x="224118" y="220756"/>
                    <a:pt x="230840" y="152400"/>
                    <a:pt x="188258" y="87406"/>
                  </a:cubicBezTo>
                  <a:cubicBezTo>
                    <a:pt x="145676" y="22412"/>
                    <a:pt x="0" y="0"/>
                    <a:pt x="0" y="0"/>
                  </a:cubicBezTo>
                  <a:lnTo>
                    <a:pt x="0" y="0"/>
                  </a:lnTo>
                </a:path>
              </a:pathLst>
            </a:custGeom>
            <a:noFill/>
            <a:ln w="3810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Freeform: Shape 7">
              <a:extLst>
                <a:ext uri="{FF2B5EF4-FFF2-40B4-BE49-F238E27FC236}">
                  <a16:creationId xmlns:a16="http://schemas.microsoft.com/office/drawing/2014/main" id="{26AB6C1F-21A1-959F-927C-2BA6FF3AA653}"/>
                </a:ext>
              </a:extLst>
            </p:cNvPr>
            <p:cNvSpPr/>
            <p:nvPr/>
          </p:nvSpPr>
          <p:spPr bwMode="auto">
            <a:xfrm>
              <a:off x="8680076" y="3368488"/>
              <a:ext cx="282389" cy="1499347"/>
            </a:xfrm>
            <a:custGeom>
              <a:avLst/>
              <a:gdLst>
                <a:gd name="connsiteX0" fmla="*/ 282389 w 282389"/>
                <a:gd name="connsiteY0" fmla="*/ 1499347 h 1499347"/>
                <a:gd name="connsiteX1" fmla="*/ 147918 w 282389"/>
                <a:gd name="connsiteY1" fmla="*/ 645459 h 1499347"/>
                <a:gd name="connsiteX2" fmla="*/ 114300 w 282389"/>
                <a:gd name="connsiteY2" fmla="*/ 356347 h 1499347"/>
                <a:gd name="connsiteX3" fmla="*/ 0 w 282389"/>
                <a:gd name="connsiteY3" fmla="*/ 0 h 1499347"/>
              </a:gdLst>
              <a:ahLst/>
              <a:cxnLst>
                <a:cxn ang="0">
                  <a:pos x="connsiteX0" y="connsiteY0"/>
                </a:cxn>
                <a:cxn ang="0">
                  <a:pos x="connsiteX1" y="connsiteY1"/>
                </a:cxn>
                <a:cxn ang="0">
                  <a:pos x="connsiteX2" y="connsiteY2"/>
                </a:cxn>
                <a:cxn ang="0">
                  <a:pos x="connsiteX3" y="connsiteY3"/>
                </a:cxn>
              </a:cxnLst>
              <a:rect l="l" t="t" r="r" b="b"/>
              <a:pathLst>
                <a:path w="282389" h="1499347">
                  <a:moveTo>
                    <a:pt x="282389" y="1499347"/>
                  </a:moveTo>
                  <a:cubicBezTo>
                    <a:pt x="229161" y="1167653"/>
                    <a:pt x="175933" y="835959"/>
                    <a:pt x="147918" y="645459"/>
                  </a:cubicBezTo>
                  <a:cubicBezTo>
                    <a:pt x="119903" y="454959"/>
                    <a:pt x="138953" y="463923"/>
                    <a:pt x="114300" y="356347"/>
                  </a:cubicBezTo>
                  <a:cubicBezTo>
                    <a:pt x="89647" y="248771"/>
                    <a:pt x="44823" y="124385"/>
                    <a:pt x="0" y="0"/>
                  </a:cubicBezTo>
                </a:path>
              </a:pathLst>
            </a:custGeom>
            <a:noFill/>
            <a:ln w="3810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Shape 9">
              <a:extLst>
                <a:ext uri="{FF2B5EF4-FFF2-40B4-BE49-F238E27FC236}">
                  <a16:creationId xmlns:a16="http://schemas.microsoft.com/office/drawing/2014/main" id="{34B94FAE-35B9-C0FD-1E36-5666F45CBB21}"/>
                </a:ext>
              </a:extLst>
            </p:cNvPr>
            <p:cNvSpPr/>
            <p:nvPr/>
          </p:nvSpPr>
          <p:spPr bwMode="auto">
            <a:xfrm>
              <a:off x="8814547" y="3415553"/>
              <a:ext cx="194982" cy="551329"/>
            </a:xfrm>
            <a:custGeom>
              <a:avLst/>
              <a:gdLst>
                <a:gd name="connsiteX0" fmla="*/ 0 w 194982"/>
                <a:gd name="connsiteY0" fmla="*/ 551329 h 551329"/>
                <a:gd name="connsiteX1" fmla="*/ 47065 w 194982"/>
                <a:gd name="connsiteY1" fmla="*/ 356347 h 551329"/>
                <a:gd name="connsiteX2" fmla="*/ 13447 w 194982"/>
                <a:gd name="connsiteY2" fmla="*/ 134471 h 551329"/>
                <a:gd name="connsiteX3" fmla="*/ 194982 w 194982"/>
                <a:gd name="connsiteY3" fmla="*/ 0 h 551329"/>
              </a:gdLst>
              <a:ahLst/>
              <a:cxnLst>
                <a:cxn ang="0">
                  <a:pos x="connsiteX0" y="connsiteY0"/>
                </a:cxn>
                <a:cxn ang="0">
                  <a:pos x="connsiteX1" y="connsiteY1"/>
                </a:cxn>
                <a:cxn ang="0">
                  <a:pos x="connsiteX2" y="connsiteY2"/>
                </a:cxn>
                <a:cxn ang="0">
                  <a:pos x="connsiteX3" y="connsiteY3"/>
                </a:cxn>
              </a:cxnLst>
              <a:rect l="l" t="t" r="r" b="b"/>
              <a:pathLst>
                <a:path w="194982" h="551329">
                  <a:moveTo>
                    <a:pt x="0" y="551329"/>
                  </a:moveTo>
                  <a:cubicBezTo>
                    <a:pt x="22412" y="488576"/>
                    <a:pt x="44824" y="425823"/>
                    <a:pt x="47065" y="356347"/>
                  </a:cubicBezTo>
                  <a:cubicBezTo>
                    <a:pt x="49306" y="286871"/>
                    <a:pt x="-11206" y="193862"/>
                    <a:pt x="13447" y="134471"/>
                  </a:cubicBezTo>
                  <a:cubicBezTo>
                    <a:pt x="38100" y="75080"/>
                    <a:pt x="116541" y="37540"/>
                    <a:pt x="194982" y="0"/>
                  </a:cubicBezTo>
                </a:path>
              </a:pathLst>
            </a:custGeom>
            <a:noFill/>
            <a:ln w="3810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0" name="Group 119">
            <a:extLst>
              <a:ext uri="{FF2B5EF4-FFF2-40B4-BE49-F238E27FC236}">
                <a16:creationId xmlns:a16="http://schemas.microsoft.com/office/drawing/2014/main" id="{E1B5A875-C1F5-944B-6C04-938CA216AC70}"/>
              </a:ext>
            </a:extLst>
          </p:cNvPr>
          <p:cNvGrpSpPr/>
          <p:nvPr/>
        </p:nvGrpSpPr>
        <p:grpSpPr>
          <a:xfrm>
            <a:off x="5382137" y="2553620"/>
            <a:ext cx="2525740" cy="2117320"/>
            <a:chOff x="7094063" y="2263571"/>
            <a:chExt cx="2525740" cy="2117320"/>
          </a:xfrm>
        </p:grpSpPr>
        <p:grpSp>
          <p:nvGrpSpPr>
            <p:cNvPr id="15" name="Group 14">
              <a:extLst>
                <a:ext uri="{FF2B5EF4-FFF2-40B4-BE49-F238E27FC236}">
                  <a16:creationId xmlns:a16="http://schemas.microsoft.com/office/drawing/2014/main" id="{46397E1B-1EF4-0614-E36F-2D1AF2FE61A3}"/>
                </a:ext>
              </a:extLst>
            </p:cNvPr>
            <p:cNvGrpSpPr/>
            <p:nvPr/>
          </p:nvGrpSpPr>
          <p:grpSpPr>
            <a:xfrm>
              <a:off x="7987292" y="4030756"/>
              <a:ext cx="498102" cy="242048"/>
              <a:chOff x="7987292" y="4030756"/>
              <a:chExt cx="498102" cy="242048"/>
            </a:xfrm>
          </p:grpSpPr>
          <p:sp>
            <p:nvSpPr>
              <p:cNvPr id="13" name="Oval 12">
                <a:extLst>
                  <a:ext uri="{FF2B5EF4-FFF2-40B4-BE49-F238E27FC236}">
                    <a16:creationId xmlns:a16="http://schemas.microsoft.com/office/drawing/2014/main" id="{1E25E7EF-9C82-4900-04FC-37C87A25BAAC}"/>
                  </a:ext>
                </a:extLst>
              </p:cNvPr>
              <p:cNvSpPr/>
              <p:nvPr/>
            </p:nvSpPr>
            <p:spPr bwMode="auto">
              <a:xfrm rot="5400000">
                <a:off x="8037999" y="3980049"/>
                <a:ext cx="242048" cy="343462"/>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BCBD9BC2-0A55-36F7-E018-7D0293596FDE}"/>
                  </a:ext>
                </a:extLst>
              </p:cNvPr>
              <p:cNvSpPr/>
              <p:nvPr/>
            </p:nvSpPr>
            <p:spPr bwMode="auto">
              <a:xfrm>
                <a:off x="8256794" y="4077821"/>
                <a:ext cx="228600" cy="14119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8" name="Freeform: Shape 27">
              <a:extLst>
                <a:ext uri="{FF2B5EF4-FFF2-40B4-BE49-F238E27FC236}">
                  <a16:creationId xmlns:a16="http://schemas.microsoft.com/office/drawing/2014/main" id="{F9EC4FD7-45DD-C1EB-F139-CD2BCB18A02D}"/>
                </a:ext>
              </a:extLst>
            </p:cNvPr>
            <p:cNvSpPr/>
            <p:nvPr/>
          </p:nvSpPr>
          <p:spPr bwMode="auto">
            <a:xfrm>
              <a:off x="7137699" y="2382573"/>
              <a:ext cx="816236" cy="1738950"/>
            </a:xfrm>
            <a:custGeom>
              <a:avLst/>
              <a:gdLst>
                <a:gd name="connsiteX0" fmla="*/ 848164 w 848164"/>
                <a:gd name="connsiteY0" fmla="*/ 1781735 h 1781735"/>
                <a:gd name="connsiteX1" fmla="*/ 377517 w 848164"/>
                <a:gd name="connsiteY1" fmla="*/ 1546412 h 1781735"/>
                <a:gd name="connsiteX2" fmla="*/ 68235 w 848164"/>
                <a:gd name="connsiteY2" fmla="*/ 1237129 h 1781735"/>
                <a:gd name="connsiteX3" fmla="*/ 7723 w 848164"/>
                <a:gd name="connsiteY3" fmla="*/ 800100 h 1781735"/>
                <a:gd name="connsiteX4" fmla="*/ 189258 w 848164"/>
                <a:gd name="connsiteY4" fmla="*/ 423582 h 1781735"/>
                <a:gd name="connsiteX5" fmla="*/ 485094 w 848164"/>
                <a:gd name="connsiteY5" fmla="*/ 134470 h 1781735"/>
                <a:gd name="connsiteX6" fmla="*/ 740588 w 848164"/>
                <a:gd name="connsiteY6" fmla="*/ 0 h 1781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164" h="1781735">
                  <a:moveTo>
                    <a:pt x="848164" y="1781735"/>
                  </a:moveTo>
                  <a:cubicBezTo>
                    <a:pt x="677834" y="1709457"/>
                    <a:pt x="507505" y="1637180"/>
                    <a:pt x="377517" y="1546412"/>
                  </a:cubicBezTo>
                  <a:cubicBezTo>
                    <a:pt x="247529" y="1455644"/>
                    <a:pt x="129867" y="1361514"/>
                    <a:pt x="68235" y="1237129"/>
                  </a:cubicBezTo>
                  <a:cubicBezTo>
                    <a:pt x="6603" y="1112744"/>
                    <a:pt x="-12447" y="935691"/>
                    <a:pt x="7723" y="800100"/>
                  </a:cubicBezTo>
                  <a:cubicBezTo>
                    <a:pt x="27893" y="664509"/>
                    <a:pt x="109696" y="534520"/>
                    <a:pt x="189258" y="423582"/>
                  </a:cubicBezTo>
                  <a:cubicBezTo>
                    <a:pt x="268820" y="312644"/>
                    <a:pt x="393206" y="205067"/>
                    <a:pt x="485094" y="134470"/>
                  </a:cubicBezTo>
                  <a:cubicBezTo>
                    <a:pt x="576982" y="63873"/>
                    <a:pt x="658785" y="31936"/>
                    <a:pt x="740588" y="0"/>
                  </a:cubicBezTo>
                </a:path>
              </a:pathLst>
            </a:custGeom>
            <a:noFill/>
            <a:ln w="381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2" name="Group 31">
              <a:extLst>
                <a:ext uri="{FF2B5EF4-FFF2-40B4-BE49-F238E27FC236}">
                  <a16:creationId xmlns:a16="http://schemas.microsoft.com/office/drawing/2014/main" id="{FEAB5B9D-EC35-9C1F-E067-A1968E1A61E9}"/>
                </a:ext>
              </a:extLst>
            </p:cNvPr>
            <p:cNvGrpSpPr/>
            <p:nvPr/>
          </p:nvGrpSpPr>
          <p:grpSpPr>
            <a:xfrm>
              <a:off x="8633011" y="4030756"/>
              <a:ext cx="147918" cy="235324"/>
              <a:chOff x="8633011" y="4030756"/>
              <a:chExt cx="147918" cy="235324"/>
            </a:xfrm>
          </p:grpSpPr>
          <p:sp>
            <p:nvSpPr>
              <p:cNvPr id="12" name="Oval 11">
                <a:extLst>
                  <a:ext uri="{FF2B5EF4-FFF2-40B4-BE49-F238E27FC236}">
                    <a16:creationId xmlns:a16="http://schemas.microsoft.com/office/drawing/2014/main" id="{8117729B-B226-2E32-49D5-A0F4FC4D8A34}"/>
                  </a:ext>
                </a:extLst>
              </p:cNvPr>
              <p:cNvSpPr/>
              <p:nvPr/>
            </p:nvSpPr>
            <p:spPr bwMode="auto">
              <a:xfrm>
                <a:off x="8633011" y="4030756"/>
                <a:ext cx="147918" cy="235324"/>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Oval 28">
                <a:extLst>
                  <a:ext uri="{FF2B5EF4-FFF2-40B4-BE49-F238E27FC236}">
                    <a16:creationId xmlns:a16="http://schemas.microsoft.com/office/drawing/2014/main" id="{D537CC0F-34F8-F253-A973-5D04652FCEDA}"/>
                  </a:ext>
                </a:extLst>
              </p:cNvPr>
              <p:cNvSpPr/>
              <p:nvPr/>
            </p:nvSpPr>
            <p:spPr bwMode="auto">
              <a:xfrm>
                <a:off x="8678139" y="4182069"/>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1DED3027-552B-1F04-9F42-AE4F16EC263E}"/>
                  </a:ext>
                </a:extLst>
              </p:cNvPr>
              <p:cNvSpPr/>
              <p:nvPr/>
            </p:nvSpPr>
            <p:spPr bwMode="auto">
              <a:xfrm>
                <a:off x="8678139" y="4114663"/>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Oval 30">
                <a:extLst>
                  <a:ext uri="{FF2B5EF4-FFF2-40B4-BE49-F238E27FC236}">
                    <a16:creationId xmlns:a16="http://schemas.microsoft.com/office/drawing/2014/main" id="{6490510D-17A4-EB32-A8AE-AC532E0E7C08}"/>
                  </a:ext>
                </a:extLst>
              </p:cNvPr>
              <p:cNvSpPr/>
              <p:nvPr/>
            </p:nvSpPr>
            <p:spPr bwMode="auto">
              <a:xfrm>
                <a:off x="8678139" y="4045780"/>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9" name="Group 38">
              <a:extLst>
                <a:ext uri="{FF2B5EF4-FFF2-40B4-BE49-F238E27FC236}">
                  <a16:creationId xmlns:a16="http://schemas.microsoft.com/office/drawing/2014/main" id="{1566D5F7-0E4F-BACE-0B3A-12F1E70E74DB}"/>
                </a:ext>
              </a:extLst>
            </p:cNvPr>
            <p:cNvGrpSpPr/>
            <p:nvPr/>
          </p:nvGrpSpPr>
          <p:grpSpPr>
            <a:xfrm>
              <a:off x="8039343" y="4084876"/>
              <a:ext cx="209866" cy="140890"/>
              <a:chOff x="8039343" y="4084876"/>
              <a:chExt cx="209866" cy="140890"/>
            </a:xfrm>
          </p:grpSpPr>
          <p:sp>
            <p:nvSpPr>
              <p:cNvPr id="33" name="Oval 32">
                <a:extLst>
                  <a:ext uri="{FF2B5EF4-FFF2-40B4-BE49-F238E27FC236}">
                    <a16:creationId xmlns:a16="http://schemas.microsoft.com/office/drawing/2014/main" id="{2FC8F9BD-ADF8-450D-27D8-59EC731EC047}"/>
                  </a:ext>
                </a:extLst>
              </p:cNvPr>
              <p:cNvSpPr/>
              <p:nvPr/>
            </p:nvSpPr>
            <p:spPr bwMode="auto">
              <a:xfrm>
                <a:off x="8191547" y="4148418"/>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Oval 33">
                <a:extLst>
                  <a:ext uri="{FF2B5EF4-FFF2-40B4-BE49-F238E27FC236}">
                    <a16:creationId xmlns:a16="http://schemas.microsoft.com/office/drawing/2014/main" id="{EB62125C-8B6D-C3E0-7107-4EB10AC68D43}"/>
                  </a:ext>
                </a:extLst>
              </p:cNvPr>
              <p:cNvSpPr/>
              <p:nvPr/>
            </p:nvSpPr>
            <p:spPr bwMode="auto">
              <a:xfrm>
                <a:off x="8144483" y="4084876"/>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Oval 34">
                <a:extLst>
                  <a:ext uri="{FF2B5EF4-FFF2-40B4-BE49-F238E27FC236}">
                    <a16:creationId xmlns:a16="http://schemas.microsoft.com/office/drawing/2014/main" id="{91DCFE7C-0D18-A546-CE2E-00B90B5A5D5B}"/>
                  </a:ext>
                </a:extLst>
              </p:cNvPr>
              <p:cNvSpPr/>
              <p:nvPr/>
            </p:nvSpPr>
            <p:spPr bwMode="auto">
              <a:xfrm>
                <a:off x="8060546" y="4093689"/>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Oval 35">
                <a:extLst>
                  <a:ext uri="{FF2B5EF4-FFF2-40B4-BE49-F238E27FC236}">
                    <a16:creationId xmlns:a16="http://schemas.microsoft.com/office/drawing/2014/main" id="{DF069450-E7CB-5E49-D14A-43A8ED20089D}"/>
                  </a:ext>
                </a:extLst>
              </p:cNvPr>
              <p:cNvSpPr/>
              <p:nvPr/>
            </p:nvSpPr>
            <p:spPr bwMode="auto">
              <a:xfrm>
                <a:off x="8120268" y="4168104"/>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50446E77-F97B-B68C-D2CE-C93A41A17B54}"/>
                  </a:ext>
                </a:extLst>
              </p:cNvPr>
              <p:cNvSpPr/>
              <p:nvPr/>
            </p:nvSpPr>
            <p:spPr bwMode="auto">
              <a:xfrm>
                <a:off x="8039343" y="4163735"/>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8" name="Oval 37">
              <a:extLst>
                <a:ext uri="{FF2B5EF4-FFF2-40B4-BE49-F238E27FC236}">
                  <a16:creationId xmlns:a16="http://schemas.microsoft.com/office/drawing/2014/main" id="{DB448273-E4CF-CD46-A08F-D1588DBD2379}"/>
                </a:ext>
              </a:extLst>
            </p:cNvPr>
            <p:cNvSpPr/>
            <p:nvPr/>
          </p:nvSpPr>
          <p:spPr bwMode="auto">
            <a:xfrm>
              <a:off x="8578890" y="3818577"/>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1542023E-70A2-568D-6D1E-65AA76DE2E56}"/>
                </a:ext>
              </a:extLst>
            </p:cNvPr>
            <p:cNvSpPr/>
            <p:nvPr/>
          </p:nvSpPr>
          <p:spPr bwMode="auto">
            <a:xfrm>
              <a:off x="8614143" y="3685478"/>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Oval 40">
              <a:extLst>
                <a:ext uri="{FF2B5EF4-FFF2-40B4-BE49-F238E27FC236}">
                  <a16:creationId xmlns:a16="http://schemas.microsoft.com/office/drawing/2014/main" id="{5C3BDDB5-0B63-2E6C-5472-84CF45D89E0F}"/>
                </a:ext>
              </a:extLst>
            </p:cNvPr>
            <p:cNvSpPr/>
            <p:nvPr/>
          </p:nvSpPr>
          <p:spPr bwMode="auto">
            <a:xfrm>
              <a:off x="9288345" y="4323229"/>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04EFCD69-BD84-E6F4-DAFC-579B8A65E469}"/>
                </a:ext>
              </a:extLst>
            </p:cNvPr>
            <p:cNvSpPr/>
            <p:nvPr/>
          </p:nvSpPr>
          <p:spPr bwMode="auto">
            <a:xfrm>
              <a:off x="9433509" y="4322136"/>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DACD8C2B-A764-40ED-0913-039190F6D421}"/>
                </a:ext>
              </a:extLst>
            </p:cNvPr>
            <p:cNvSpPr/>
            <p:nvPr/>
          </p:nvSpPr>
          <p:spPr bwMode="auto">
            <a:xfrm>
              <a:off x="9509317" y="4248338"/>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Oval 43">
              <a:extLst>
                <a:ext uri="{FF2B5EF4-FFF2-40B4-BE49-F238E27FC236}">
                  <a16:creationId xmlns:a16="http://schemas.microsoft.com/office/drawing/2014/main" id="{684DECF3-245D-44AE-9CA4-B20557C56235}"/>
                </a:ext>
              </a:extLst>
            </p:cNvPr>
            <p:cNvSpPr/>
            <p:nvPr/>
          </p:nvSpPr>
          <p:spPr bwMode="auto">
            <a:xfrm>
              <a:off x="9562141" y="4134547"/>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Oval 44">
              <a:extLst>
                <a:ext uri="{FF2B5EF4-FFF2-40B4-BE49-F238E27FC236}">
                  <a16:creationId xmlns:a16="http://schemas.microsoft.com/office/drawing/2014/main" id="{42C050E2-4F8B-D8AE-C563-678C52F5C0E8}"/>
                </a:ext>
              </a:extLst>
            </p:cNvPr>
            <p:cNvSpPr/>
            <p:nvPr/>
          </p:nvSpPr>
          <p:spPr bwMode="auto">
            <a:xfrm>
              <a:off x="9416687" y="4084876"/>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Oval 45">
              <a:extLst>
                <a:ext uri="{FF2B5EF4-FFF2-40B4-BE49-F238E27FC236}">
                  <a16:creationId xmlns:a16="http://schemas.microsoft.com/office/drawing/2014/main" id="{8C6C7E3A-F266-44E6-F8FE-2539611CEF06}"/>
                </a:ext>
              </a:extLst>
            </p:cNvPr>
            <p:cNvSpPr/>
            <p:nvPr/>
          </p:nvSpPr>
          <p:spPr bwMode="auto">
            <a:xfrm>
              <a:off x="9383642" y="4182069"/>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Oval 46">
              <a:extLst>
                <a:ext uri="{FF2B5EF4-FFF2-40B4-BE49-F238E27FC236}">
                  <a16:creationId xmlns:a16="http://schemas.microsoft.com/office/drawing/2014/main" id="{F62C9F24-A469-8BEB-56EC-F2692878E278}"/>
                </a:ext>
              </a:extLst>
            </p:cNvPr>
            <p:cNvSpPr/>
            <p:nvPr/>
          </p:nvSpPr>
          <p:spPr bwMode="auto">
            <a:xfrm>
              <a:off x="9200843" y="4248338"/>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Oval 47">
              <a:extLst>
                <a:ext uri="{FF2B5EF4-FFF2-40B4-BE49-F238E27FC236}">
                  <a16:creationId xmlns:a16="http://schemas.microsoft.com/office/drawing/2014/main" id="{3CAB71C3-17A2-CD2F-62B3-914F5C2D0626}"/>
                </a:ext>
              </a:extLst>
            </p:cNvPr>
            <p:cNvSpPr/>
            <p:nvPr/>
          </p:nvSpPr>
          <p:spPr bwMode="auto">
            <a:xfrm>
              <a:off x="9157670" y="4001925"/>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Oval 48">
              <a:extLst>
                <a:ext uri="{FF2B5EF4-FFF2-40B4-BE49-F238E27FC236}">
                  <a16:creationId xmlns:a16="http://schemas.microsoft.com/office/drawing/2014/main" id="{FA4A7201-07DC-D7D7-C191-0FEB8F7BA889}"/>
                </a:ext>
              </a:extLst>
            </p:cNvPr>
            <p:cNvSpPr/>
            <p:nvPr/>
          </p:nvSpPr>
          <p:spPr bwMode="auto">
            <a:xfrm>
              <a:off x="9321867" y="3954375"/>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Oval 49">
              <a:extLst>
                <a:ext uri="{FF2B5EF4-FFF2-40B4-BE49-F238E27FC236}">
                  <a16:creationId xmlns:a16="http://schemas.microsoft.com/office/drawing/2014/main" id="{CCF124AB-E724-3EC4-D484-0B03E9F4A04F}"/>
                </a:ext>
              </a:extLst>
            </p:cNvPr>
            <p:cNvSpPr/>
            <p:nvPr/>
          </p:nvSpPr>
          <p:spPr bwMode="auto">
            <a:xfrm>
              <a:off x="9426750" y="3875977"/>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5B65239E-7A40-595B-4AEF-DAE045401D85}"/>
                </a:ext>
              </a:extLst>
            </p:cNvPr>
            <p:cNvSpPr/>
            <p:nvPr/>
          </p:nvSpPr>
          <p:spPr bwMode="auto">
            <a:xfrm>
              <a:off x="9351185" y="3780048"/>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7069D921-6F52-92F7-D62F-5F54930EEDDE}"/>
                </a:ext>
              </a:extLst>
            </p:cNvPr>
            <p:cNvSpPr/>
            <p:nvPr/>
          </p:nvSpPr>
          <p:spPr bwMode="auto">
            <a:xfrm>
              <a:off x="9220960" y="3662386"/>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9432A577-FC59-77FC-F35C-085245FEA2E2}"/>
                </a:ext>
              </a:extLst>
            </p:cNvPr>
            <p:cNvSpPr/>
            <p:nvPr/>
          </p:nvSpPr>
          <p:spPr bwMode="auto">
            <a:xfrm>
              <a:off x="8943310" y="351253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9D9CC63C-A668-CF38-58B2-BF33F8D53A34}"/>
                </a:ext>
              </a:extLst>
            </p:cNvPr>
            <p:cNvSpPr/>
            <p:nvPr/>
          </p:nvSpPr>
          <p:spPr bwMode="auto">
            <a:xfrm>
              <a:off x="9054902" y="338672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A1865BA0-8CCC-382A-BB07-C38AF945EE12}"/>
                </a:ext>
              </a:extLst>
            </p:cNvPr>
            <p:cNvSpPr/>
            <p:nvPr/>
          </p:nvSpPr>
          <p:spPr bwMode="auto">
            <a:xfrm>
              <a:off x="8852623" y="3357891"/>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9" name="Group 58">
              <a:extLst>
                <a:ext uri="{FF2B5EF4-FFF2-40B4-BE49-F238E27FC236}">
                  <a16:creationId xmlns:a16="http://schemas.microsoft.com/office/drawing/2014/main" id="{67617331-D28C-C0E5-B795-D23406E72562}"/>
                </a:ext>
              </a:extLst>
            </p:cNvPr>
            <p:cNvGrpSpPr/>
            <p:nvPr/>
          </p:nvGrpSpPr>
          <p:grpSpPr>
            <a:xfrm rot="1559923">
              <a:off x="8552766" y="3300560"/>
              <a:ext cx="259941" cy="212303"/>
              <a:chOff x="9005023" y="3510291"/>
              <a:chExt cx="259941" cy="212303"/>
            </a:xfrm>
          </p:grpSpPr>
          <p:sp>
            <p:nvSpPr>
              <p:cNvPr id="56" name="Oval 55">
                <a:extLst>
                  <a:ext uri="{FF2B5EF4-FFF2-40B4-BE49-F238E27FC236}">
                    <a16:creationId xmlns:a16="http://schemas.microsoft.com/office/drawing/2014/main" id="{9FAAF78E-663D-CBF6-2073-1E967B06D7BA}"/>
                  </a:ext>
                </a:extLst>
              </p:cNvPr>
              <p:cNvSpPr/>
              <p:nvPr/>
            </p:nvSpPr>
            <p:spPr bwMode="auto">
              <a:xfrm>
                <a:off x="9095710" y="366493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808A898C-BF2D-2C68-A4F1-AC5C9AB6CE30}"/>
                  </a:ext>
                </a:extLst>
              </p:cNvPr>
              <p:cNvSpPr/>
              <p:nvPr/>
            </p:nvSpPr>
            <p:spPr bwMode="auto">
              <a:xfrm>
                <a:off x="9207302" y="353912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7C5A458D-D052-BB23-6AC3-F1707B8F628B}"/>
                  </a:ext>
                </a:extLst>
              </p:cNvPr>
              <p:cNvSpPr/>
              <p:nvPr/>
            </p:nvSpPr>
            <p:spPr bwMode="auto">
              <a:xfrm>
                <a:off x="9005023" y="3510291"/>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0" name="Oval 59">
              <a:extLst>
                <a:ext uri="{FF2B5EF4-FFF2-40B4-BE49-F238E27FC236}">
                  <a16:creationId xmlns:a16="http://schemas.microsoft.com/office/drawing/2014/main" id="{BF0CBBBB-81BD-C363-16A8-CDCAD124A359}"/>
                </a:ext>
              </a:extLst>
            </p:cNvPr>
            <p:cNvSpPr/>
            <p:nvPr/>
          </p:nvSpPr>
          <p:spPr bwMode="auto">
            <a:xfrm>
              <a:off x="8891128" y="2983208"/>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Oval 60">
              <a:extLst>
                <a:ext uri="{FF2B5EF4-FFF2-40B4-BE49-F238E27FC236}">
                  <a16:creationId xmlns:a16="http://schemas.microsoft.com/office/drawing/2014/main" id="{9AD01152-5710-F82F-B0A2-B26296B58351}"/>
                </a:ext>
              </a:extLst>
            </p:cNvPr>
            <p:cNvSpPr/>
            <p:nvPr/>
          </p:nvSpPr>
          <p:spPr bwMode="auto">
            <a:xfrm>
              <a:off x="9002720" y="2857398"/>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Oval 61">
              <a:extLst>
                <a:ext uri="{FF2B5EF4-FFF2-40B4-BE49-F238E27FC236}">
                  <a16:creationId xmlns:a16="http://schemas.microsoft.com/office/drawing/2014/main" id="{EA607AC9-C24E-5478-2DC6-6469C31F93E9}"/>
                </a:ext>
              </a:extLst>
            </p:cNvPr>
            <p:cNvSpPr/>
            <p:nvPr/>
          </p:nvSpPr>
          <p:spPr bwMode="auto">
            <a:xfrm>
              <a:off x="8800441" y="2828567"/>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Oval 62">
              <a:extLst>
                <a:ext uri="{FF2B5EF4-FFF2-40B4-BE49-F238E27FC236}">
                  <a16:creationId xmlns:a16="http://schemas.microsoft.com/office/drawing/2014/main" id="{014703BB-6E4D-1D21-959C-7824FB5CB869}"/>
                </a:ext>
              </a:extLst>
            </p:cNvPr>
            <p:cNvSpPr/>
            <p:nvPr/>
          </p:nvSpPr>
          <p:spPr bwMode="auto">
            <a:xfrm>
              <a:off x="8933634" y="2751793"/>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Oval 63">
              <a:extLst>
                <a:ext uri="{FF2B5EF4-FFF2-40B4-BE49-F238E27FC236}">
                  <a16:creationId xmlns:a16="http://schemas.microsoft.com/office/drawing/2014/main" id="{6CCC7D2F-1733-C915-FEFE-F494AC88F8B2}"/>
                </a:ext>
              </a:extLst>
            </p:cNvPr>
            <p:cNvSpPr/>
            <p:nvPr/>
          </p:nvSpPr>
          <p:spPr bwMode="auto">
            <a:xfrm>
              <a:off x="9045226" y="2625983"/>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Oval 64">
              <a:extLst>
                <a:ext uri="{FF2B5EF4-FFF2-40B4-BE49-F238E27FC236}">
                  <a16:creationId xmlns:a16="http://schemas.microsoft.com/office/drawing/2014/main" id="{289C135D-3CA2-6C9B-A9E8-A47F5C36BE37}"/>
                </a:ext>
              </a:extLst>
            </p:cNvPr>
            <p:cNvSpPr/>
            <p:nvPr/>
          </p:nvSpPr>
          <p:spPr bwMode="auto">
            <a:xfrm>
              <a:off x="8842947" y="259715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F26619BF-6A6A-5657-0BF9-B9241695E78A}"/>
                </a:ext>
              </a:extLst>
            </p:cNvPr>
            <p:cNvSpPr/>
            <p:nvPr/>
          </p:nvSpPr>
          <p:spPr bwMode="auto">
            <a:xfrm>
              <a:off x="8698464" y="2852355"/>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Oval 66">
              <a:extLst>
                <a:ext uri="{FF2B5EF4-FFF2-40B4-BE49-F238E27FC236}">
                  <a16:creationId xmlns:a16="http://schemas.microsoft.com/office/drawing/2014/main" id="{4976D815-5D99-69E6-2B8E-6B1EBAD95E75}"/>
                </a:ext>
              </a:extLst>
            </p:cNvPr>
            <p:cNvSpPr/>
            <p:nvPr/>
          </p:nvSpPr>
          <p:spPr bwMode="auto">
            <a:xfrm>
              <a:off x="8810056" y="2726545"/>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2F48E05B-DA0D-D7BD-065F-6FA72A295397}"/>
                </a:ext>
              </a:extLst>
            </p:cNvPr>
            <p:cNvSpPr/>
            <p:nvPr/>
          </p:nvSpPr>
          <p:spPr bwMode="auto">
            <a:xfrm>
              <a:off x="8607777" y="2697714"/>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EA4A0E38-7100-81C0-4364-4BF7E28D88CD}"/>
                </a:ext>
              </a:extLst>
            </p:cNvPr>
            <p:cNvSpPr/>
            <p:nvPr/>
          </p:nvSpPr>
          <p:spPr bwMode="auto">
            <a:xfrm>
              <a:off x="8752098" y="2641226"/>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6BC26B40-0BB5-1BD0-380E-4F7740BC6514}"/>
                </a:ext>
              </a:extLst>
            </p:cNvPr>
            <p:cNvSpPr/>
            <p:nvPr/>
          </p:nvSpPr>
          <p:spPr bwMode="auto">
            <a:xfrm>
              <a:off x="8863690" y="2515416"/>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67F30C25-86E2-6E0A-916D-632A2583BB7B}"/>
                </a:ext>
              </a:extLst>
            </p:cNvPr>
            <p:cNvSpPr/>
            <p:nvPr/>
          </p:nvSpPr>
          <p:spPr bwMode="auto">
            <a:xfrm>
              <a:off x="8661411" y="2486585"/>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Oval 71">
              <a:extLst>
                <a:ext uri="{FF2B5EF4-FFF2-40B4-BE49-F238E27FC236}">
                  <a16:creationId xmlns:a16="http://schemas.microsoft.com/office/drawing/2014/main" id="{794DCAAE-6A02-DC28-B0BF-AFC47F8151BE}"/>
                </a:ext>
              </a:extLst>
            </p:cNvPr>
            <p:cNvSpPr/>
            <p:nvPr/>
          </p:nvSpPr>
          <p:spPr bwMode="auto">
            <a:xfrm>
              <a:off x="7810213" y="2357074"/>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Oval 72">
              <a:extLst>
                <a:ext uri="{FF2B5EF4-FFF2-40B4-BE49-F238E27FC236}">
                  <a16:creationId xmlns:a16="http://schemas.microsoft.com/office/drawing/2014/main" id="{ED530008-67A0-B63B-7515-4A03B887EFF0}"/>
                </a:ext>
              </a:extLst>
            </p:cNvPr>
            <p:cNvSpPr/>
            <p:nvPr/>
          </p:nvSpPr>
          <p:spPr bwMode="auto">
            <a:xfrm>
              <a:off x="7915911" y="229240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Oval 73">
              <a:extLst>
                <a:ext uri="{FF2B5EF4-FFF2-40B4-BE49-F238E27FC236}">
                  <a16:creationId xmlns:a16="http://schemas.microsoft.com/office/drawing/2014/main" id="{709B5233-A243-0D1A-9F79-C90B3CB58485}"/>
                </a:ext>
              </a:extLst>
            </p:cNvPr>
            <p:cNvSpPr/>
            <p:nvPr/>
          </p:nvSpPr>
          <p:spPr bwMode="auto">
            <a:xfrm>
              <a:off x="7530548" y="253420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Oval 74">
              <a:extLst>
                <a:ext uri="{FF2B5EF4-FFF2-40B4-BE49-F238E27FC236}">
                  <a16:creationId xmlns:a16="http://schemas.microsoft.com/office/drawing/2014/main" id="{71C93EE8-057C-9819-4FBB-660CE8160AD0}"/>
                </a:ext>
              </a:extLst>
            </p:cNvPr>
            <p:cNvSpPr/>
            <p:nvPr/>
          </p:nvSpPr>
          <p:spPr bwMode="auto">
            <a:xfrm>
              <a:off x="7675064" y="2428923"/>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Oval 75">
              <a:extLst>
                <a:ext uri="{FF2B5EF4-FFF2-40B4-BE49-F238E27FC236}">
                  <a16:creationId xmlns:a16="http://schemas.microsoft.com/office/drawing/2014/main" id="{CEF725F2-02E5-AAFE-F8D6-E3B14312D83E}"/>
                </a:ext>
              </a:extLst>
            </p:cNvPr>
            <p:cNvSpPr/>
            <p:nvPr/>
          </p:nvSpPr>
          <p:spPr bwMode="auto">
            <a:xfrm>
              <a:off x="8016893" y="2263571"/>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Oval 76">
              <a:extLst>
                <a:ext uri="{FF2B5EF4-FFF2-40B4-BE49-F238E27FC236}">
                  <a16:creationId xmlns:a16="http://schemas.microsoft.com/office/drawing/2014/main" id="{895E1168-2A3B-5E7A-5B1A-4D7F84F4A884}"/>
                </a:ext>
              </a:extLst>
            </p:cNvPr>
            <p:cNvSpPr/>
            <p:nvPr/>
          </p:nvSpPr>
          <p:spPr bwMode="auto">
            <a:xfrm>
              <a:off x="7212207" y="2918599"/>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Oval 77">
              <a:extLst>
                <a:ext uri="{FF2B5EF4-FFF2-40B4-BE49-F238E27FC236}">
                  <a16:creationId xmlns:a16="http://schemas.microsoft.com/office/drawing/2014/main" id="{578E1AE9-3149-C2FF-6C97-DCB70AA8DD93}"/>
                </a:ext>
              </a:extLst>
            </p:cNvPr>
            <p:cNvSpPr/>
            <p:nvPr/>
          </p:nvSpPr>
          <p:spPr bwMode="auto">
            <a:xfrm>
              <a:off x="7458461" y="2614569"/>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Oval 78">
              <a:extLst>
                <a:ext uri="{FF2B5EF4-FFF2-40B4-BE49-F238E27FC236}">
                  <a16:creationId xmlns:a16="http://schemas.microsoft.com/office/drawing/2014/main" id="{7E2F4EB5-7F0C-E3E9-E147-07779AC026D1}"/>
                </a:ext>
              </a:extLst>
            </p:cNvPr>
            <p:cNvSpPr/>
            <p:nvPr/>
          </p:nvSpPr>
          <p:spPr bwMode="auto">
            <a:xfrm>
              <a:off x="7600321" y="2486585"/>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5A7C7278-3ECA-1943-8208-04F2FC6C5B0F}"/>
                </a:ext>
              </a:extLst>
            </p:cNvPr>
            <p:cNvSpPr/>
            <p:nvPr/>
          </p:nvSpPr>
          <p:spPr bwMode="auto">
            <a:xfrm>
              <a:off x="7353832" y="2661823"/>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Oval 80">
              <a:extLst>
                <a:ext uri="{FF2B5EF4-FFF2-40B4-BE49-F238E27FC236}">
                  <a16:creationId xmlns:a16="http://schemas.microsoft.com/office/drawing/2014/main" id="{FA99078A-6D69-B7EF-6C30-B91C1C3AA3A9}"/>
                </a:ext>
              </a:extLst>
            </p:cNvPr>
            <p:cNvSpPr/>
            <p:nvPr/>
          </p:nvSpPr>
          <p:spPr bwMode="auto">
            <a:xfrm>
              <a:off x="7331497" y="2773190"/>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Oval 81">
              <a:extLst>
                <a:ext uri="{FF2B5EF4-FFF2-40B4-BE49-F238E27FC236}">
                  <a16:creationId xmlns:a16="http://schemas.microsoft.com/office/drawing/2014/main" id="{04830BEE-5187-3C68-A2A3-090450714525}"/>
                </a:ext>
              </a:extLst>
            </p:cNvPr>
            <p:cNvSpPr/>
            <p:nvPr/>
          </p:nvSpPr>
          <p:spPr bwMode="auto">
            <a:xfrm>
              <a:off x="7153835" y="3002807"/>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Oval 82">
              <a:extLst>
                <a:ext uri="{FF2B5EF4-FFF2-40B4-BE49-F238E27FC236}">
                  <a16:creationId xmlns:a16="http://schemas.microsoft.com/office/drawing/2014/main" id="{DBFC478B-AC70-E3A2-E740-C653B0A3373D}"/>
                </a:ext>
              </a:extLst>
            </p:cNvPr>
            <p:cNvSpPr/>
            <p:nvPr/>
          </p:nvSpPr>
          <p:spPr bwMode="auto">
            <a:xfrm>
              <a:off x="7230204" y="282303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Oval 84">
              <a:extLst>
                <a:ext uri="{FF2B5EF4-FFF2-40B4-BE49-F238E27FC236}">
                  <a16:creationId xmlns:a16="http://schemas.microsoft.com/office/drawing/2014/main" id="{E9E11A8A-26BA-2562-6FA1-27EBE8B3328D}"/>
                </a:ext>
              </a:extLst>
            </p:cNvPr>
            <p:cNvSpPr/>
            <p:nvPr/>
          </p:nvSpPr>
          <p:spPr bwMode="auto">
            <a:xfrm>
              <a:off x="7108868" y="3092978"/>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Oval 85">
              <a:extLst>
                <a:ext uri="{FF2B5EF4-FFF2-40B4-BE49-F238E27FC236}">
                  <a16:creationId xmlns:a16="http://schemas.microsoft.com/office/drawing/2014/main" id="{7FEFDBE2-AAF2-13C9-2308-56BA5EC8F9C6}"/>
                </a:ext>
              </a:extLst>
            </p:cNvPr>
            <p:cNvSpPr/>
            <p:nvPr/>
          </p:nvSpPr>
          <p:spPr bwMode="auto">
            <a:xfrm>
              <a:off x="7094063" y="3200091"/>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Oval 86">
              <a:extLst>
                <a:ext uri="{FF2B5EF4-FFF2-40B4-BE49-F238E27FC236}">
                  <a16:creationId xmlns:a16="http://schemas.microsoft.com/office/drawing/2014/main" id="{30616088-8A9F-5304-822A-A818016165C0}"/>
                </a:ext>
              </a:extLst>
            </p:cNvPr>
            <p:cNvSpPr/>
            <p:nvPr/>
          </p:nvSpPr>
          <p:spPr bwMode="auto">
            <a:xfrm>
              <a:off x="7099739" y="3365147"/>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Oval 87">
              <a:extLst>
                <a:ext uri="{FF2B5EF4-FFF2-40B4-BE49-F238E27FC236}">
                  <a16:creationId xmlns:a16="http://schemas.microsoft.com/office/drawing/2014/main" id="{EE7D7984-08BE-86E5-33AB-D7053D20AB73}"/>
                </a:ext>
              </a:extLst>
            </p:cNvPr>
            <p:cNvSpPr/>
            <p:nvPr/>
          </p:nvSpPr>
          <p:spPr bwMode="auto">
            <a:xfrm>
              <a:off x="7163659" y="3538764"/>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9" name="Group 118">
            <a:extLst>
              <a:ext uri="{FF2B5EF4-FFF2-40B4-BE49-F238E27FC236}">
                <a16:creationId xmlns:a16="http://schemas.microsoft.com/office/drawing/2014/main" id="{971AD3DA-D410-2348-B4D6-252FCA80924B}"/>
              </a:ext>
            </a:extLst>
          </p:cNvPr>
          <p:cNvGrpSpPr/>
          <p:nvPr/>
        </p:nvGrpSpPr>
        <p:grpSpPr>
          <a:xfrm>
            <a:off x="5028401" y="4120263"/>
            <a:ext cx="1422038" cy="1747628"/>
            <a:chOff x="6740327" y="3830214"/>
            <a:chExt cx="1422038" cy="1747628"/>
          </a:xfrm>
        </p:grpSpPr>
        <p:grpSp>
          <p:nvGrpSpPr>
            <p:cNvPr id="26" name="Group 25">
              <a:extLst>
                <a:ext uri="{FF2B5EF4-FFF2-40B4-BE49-F238E27FC236}">
                  <a16:creationId xmlns:a16="http://schemas.microsoft.com/office/drawing/2014/main" id="{B94177B0-8CD1-41D0-FE85-C3013D327488}"/>
                </a:ext>
              </a:extLst>
            </p:cNvPr>
            <p:cNvGrpSpPr/>
            <p:nvPr/>
          </p:nvGrpSpPr>
          <p:grpSpPr>
            <a:xfrm>
              <a:off x="7153835" y="4262718"/>
              <a:ext cx="1008530" cy="1236644"/>
              <a:chOff x="7153835" y="4262718"/>
              <a:chExt cx="1008530" cy="1236644"/>
            </a:xfrm>
          </p:grpSpPr>
          <p:sp>
            <p:nvSpPr>
              <p:cNvPr id="16" name="Freeform: Shape 15">
                <a:extLst>
                  <a:ext uri="{FF2B5EF4-FFF2-40B4-BE49-F238E27FC236}">
                    <a16:creationId xmlns:a16="http://schemas.microsoft.com/office/drawing/2014/main" id="{89791358-4799-E4EB-4F93-288ECC9D79A0}"/>
                  </a:ext>
                </a:extLst>
              </p:cNvPr>
              <p:cNvSpPr/>
              <p:nvPr/>
            </p:nvSpPr>
            <p:spPr bwMode="auto">
              <a:xfrm>
                <a:off x="7179975" y="4262718"/>
                <a:ext cx="982390" cy="1082410"/>
              </a:xfrm>
              <a:custGeom>
                <a:avLst/>
                <a:gdLst>
                  <a:gd name="connsiteX0" fmla="*/ 860612 w 860612"/>
                  <a:gd name="connsiteY0" fmla="*/ 0 h 1082410"/>
                  <a:gd name="connsiteX1" fmla="*/ 564776 w 860612"/>
                  <a:gd name="connsiteY1" fmla="*/ 860611 h 1082410"/>
                  <a:gd name="connsiteX2" fmla="*/ 255494 w 860612"/>
                  <a:gd name="connsiteY2" fmla="*/ 1055594 h 1082410"/>
                  <a:gd name="connsiteX3" fmla="*/ 0 w 860612"/>
                  <a:gd name="connsiteY3" fmla="*/ 1075764 h 1082410"/>
                </a:gdLst>
                <a:ahLst/>
                <a:cxnLst>
                  <a:cxn ang="0">
                    <a:pos x="connsiteX0" y="connsiteY0"/>
                  </a:cxn>
                  <a:cxn ang="0">
                    <a:pos x="connsiteX1" y="connsiteY1"/>
                  </a:cxn>
                  <a:cxn ang="0">
                    <a:pos x="connsiteX2" y="connsiteY2"/>
                  </a:cxn>
                  <a:cxn ang="0">
                    <a:pos x="connsiteX3" y="connsiteY3"/>
                  </a:cxn>
                </a:cxnLst>
                <a:rect l="l" t="t" r="r" b="b"/>
                <a:pathLst>
                  <a:path w="860612" h="1082410">
                    <a:moveTo>
                      <a:pt x="860612" y="0"/>
                    </a:moveTo>
                    <a:cubicBezTo>
                      <a:pt x="763120" y="342339"/>
                      <a:pt x="665629" y="684679"/>
                      <a:pt x="564776" y="860611"/>
                    </a:cubicBezTo>
                    <a:cubicBezTo>
                      <a:pt x="463923" y="1036543"/>
                      <a:pt x="349623" y="1019735"/>
                      <a:pt x="255494" y="1055594"/>
                    </a:cubicBezTo>
                    <a:cubicBezTo>
                      <a:pt x="161365" y="1091453"/>
                      <a:pt x="80682" y="1083608"/>
                      <a:pt x="0" y="1075764"/>
                    </a:cubicBezTo>
                  </a:path>
                </a:pathLst>
              </a:custGeom>
              <a:noFill/>
              <a:ln w="381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Freeform: Shape 16">
                <a:extLst>
                  <a:ext uri="{FF2B5EF4-FFF2-40B4-BE49-F238E27FC236}">
                    <a16:creationId xmlns:a16="http://schemas.microsoft.com/office/drawing/2014/main" id="{5287E9BA-69FB-2AFB-C016-334F9D445F4C}"/>
                  </a:ext>
                </a:extLst>
              </p:cNvPr>
              <p:cNvSpPr/>
              <p:nvPr/>
            </p:nvSpPr>
            <p:spPr bwMode="auto">
              <a:xfrm>
                <a:off x="7153835" y="5311588"/>
                <a:ext cx="396689" cy="187774"/>
              </a:xfrm>
              <a:custGeom>
                <a:avLst/>
                <a:gdLst>
                  <a:gd name="connsiteX0" fmla="*/ 396689 w 396689"/>
                  <a:gd name="connsiteY0" fmla="*/ 0 h 187774"/>
                  <a:gd name="connsiteX1" fmla="*/ 215153 w 396689"/>
                  <a:gd name="connsiteY1" fmla="*/ 174812 h 187774"/>
                  <a:gd name="connsiteX2" fmla="*/ 0 w 396689"/>
                  <a:gd name="connsiteY2" fmla="*/ 161365 h 187774"/>
                </a:gdLst>
                <a:ahLst/>
                <a:cxnLst>
                  <a:cxn ang="0">
                    <a:pos x="connsiteX0" y="connsiteY0"/>
                  </a:cxn>
                  <a:cxn ang="0">
                    <a:pos x="connsiteX1" y="connsiteY1"/>
                  </a:cxn>
                  <a:cxn ang="0">
                    <a:pos x="connsiteX2" y="connsiteY2"/>
                  </a:cxn>
                </a:cxnLst>
                <a:rect l="l" t="t" r="r" b="b"/>
                <a:pathLst>
                  <a:path w="396689" h="187774">
                    <a:moveTo>
                      <a:pt x="396689" y="0"/>
                    </a:moveTo>
                    <a:cubicBezTo>
                      <a:pt x="338978" y="73959"/>
                      <a:pt x="281268" y="147918"/>
                      <a:pt x="215153" y="174812"/>
                    </a:cubicBezTo>
                    <a:cubicBezTo>
                      <a:pt x="149038" y="201706"/>
                      <a:pt x="74519" y="181535"/>
                      <a:pt x="0" y="161365"/>
                    </a:cubicBezTo>
                  </a:path>
                </a:pathLst>
              </a:custGeom>
              <a:noFill/>
              <a:ln w="381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Freeform: Shape 17">
                <a:extLst>
                  <a:ext uri="{FF2B5EF4-FFF2-40B4-BE49-F238E27FC236}">
                    <a16:creationId xmlns:a16="http://schemas.microsoft.com/office/drawing/2014/main" id="{C552398D-FD78-256F-91C2-056E3685E928}"/>
                  </a:ext>
                </a:extLst>
              </p:cNvPr>
              <p:cNvSpPr/>
              <p:nvPr/>
            </p:nvSpPr>
            <p:spPr bwMode="auto">
              <a:xfrm>
                <a:off x="7274859" y="5177118"/>
                <a:ext cx="228600" cy="141194"/>
              </a:xfrm>
              <a:custGeom>
                <a:avLst/>
                <a:gdLst>
                  <a:gd name="connsiteX0" fmla="*/ 228600 w 228600"/>
                  <a:gd name="connsiteY0" fmla="*/ 141194 h 141194"/>
                  <a:gd name="connsiteX1" fmla="*/ 121023 w 228600"/>
                  <a:gd name="connsiteY1" fmla="*/ 40341 h 141194"/>
                  <a:gd name="connsiteX2" fmla="*/ 0 w 228600"/>
                  <a:gd name="connsiteY2" fmla="*/ 0 h 141194"/>
                </a:gdLst>
                <a:ahLst/>
                <a:cxnLst>
                  <a:cxn ang="0">
                    <a:pos x="connsiteX0" y="connsiteY0"/>
                  </a:cxn>
                  <a:cxn ang="0">
                    <a:pos x="connsiteX1" y="connsiteY1"/>
                  </a:cxn>
                  <a:cxn ang="0">
                    <a:pos x="connsiteX2" y="connsiteY2"/>
                  </a:cxn>
                </a:cxnLst>
                <a:rect l="l" t="t" r="r" b="b"/>
                <a:pathLst>
                  <a:path w="228600" h="141194">
                    <a:moveTo>
                      <a:pt x="228600" y="141194"/>
                    </a:moveTo>
                    <a:cubicBezTo>
                      <a:pt x="193861" y="102533"/>
                      <a:pt x="159123" y="63873"/>
                      <a:pt x="121023" y="40341"/>
                    </a:cubicBezTo>
                    <a:cubicBezTo>
                      <a:pt x="82923" y="16809"/>
                      <a:pt x="41461" y="8404"/>
                      <a:pt x="0" y="0"/>
                    </a:cubicBezTo>
                  </a:path>
                </a:pathLst>
              </a:custGeom>
              <a:noFill/>
              <a:ln w="381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 name="Group 26">
              <a:extLst>
                <a:ext uri="{FF2B5EF4-FFF2-40B4-BE49-F238E27FC236}">
                  <a16:creationId xmlns:a16="http://schemas.microsoft.com/office/drawing/2014/main" id="{EAA38C34-97F5-1543-A310-15F15109CF44}"/>
                </a:ext>
              </a:extLst>
            </p:cNvPr>
            <p:cNvGrpSpPr/>
            <p:nvPr/>
          </p:nvGrpSpPr>
          <p:grpSpPr>
            <a:xfrm>
              <a:off x="6892844" y="3830214"/>
              <a:ext cx="1050284" cy="682798"/>
              <a:chOff x="6892844" y="3830214"/>
              <a:chExt cx="1050284" cy="682798"/>
            </a:xfrm>
          </p:grpSpPr>
          <p:sp>
            <p:nvSpPr>
              <p:cNvPr id="19" name="Freeform: Shape 18">
                <a:extLst>
                  <a:ext uri="{FF2B5EF4-FFF2-40B4-BE49-F238E27FC236}">
                    <a16:creationId xmlns:a16="http://schemas.microsoft.com/office/drawing/2014/main" id="{B7ABACFC-4B92-4604-4873-F75EB302C4A7}"/>
                  </a:ext>
                </a:extLst>
              </p:cNvPr>
              <p:cNvSpPr/>
              <p:nvPr/>
            </p:nvSpPr>
            <p:spPr bwMode="auto">
              <a:xfrm rot="19684658" flipV="1">
                <a:off x="6892844" y="3830214"/>
                <a:ext cx="1050284" cy="682798"/>
              </a:xfrm>
              <a:custGeom>
                <a:avLst/>
                <a:gdLst>
                  <a:gd name="connsiteX0" fmla="*/ 860612 w 860612"/>
                  <a:gd name="connsiteY0" fmla="*/ 0 h 1082410"/>
                  <a:gd name="connsiteX1" fmla="*/ 564776 w 860612"/>
                  <a:gd name="connsiteY1" fmla="*/ 860611 h 1082410"/>
                  <a:gd name="connsiteX2" fmla="*/ 255494 w 860612"/>
                  <a:gd name="connsiteY2" fmla="*/ 1055594 h 1082410"/>
                  <a:gd name="connsiteX3" fmla="*/ 0 w 860612"/>
                  <a:gd name="connsiteY3" fmla="*/ 1075764 h 1082410"/>
                </a:gdLst>
                <a:ahLst/>
                <a:cxnLst>
                  <a:cxn ang="0">
                    <a:pos x="connsiteX0" y="connsiteY0"/>
                  </a:cxn>
                  <a:cxn ang="0">
                    <a:pos x="connsiteX1" y="connsiteY1"/>
                  </a:cxn>
                  <a:cxn ang="0">
                    <a:pos x="connsiteX2" y="connsiteY2"/>
                  </a:cxn>
                  <a:cxn ang="0">
                    <a:pos x="connsiteX3" y="connsiteY3"/>
                  </a:cxn>
                </a:cxnLst>
                <a:rect l="l" t="t" r="r" b="b"/>
                <a:pathLst>
                  <a:path w="860612" h="1082410">
                    <a:moveTo>
                      <a:pt x="860612" y="0"/>
                    </a:moveTo>
                    <a:cubicBezTo>
                      <a:pt x="763120" y="342339"/>
                      <a:pt x="665629" y="684679"/>
                      <a:pt x="564776" y="860611"/>
                    </a:cubicBezTo>
                    <a:cubicBezTo>
                      <a:pt x="463923" y="1036543"/>
                      <a:pt x="349623" y="1019735"/>
                      <a:pt x="255494" y="1055594"/>
                    </a:cubicBezTo>
                    <a:cubicBezTo>
                      <a:pt x="161365" y="1091453"/>
                      <a:pt x="80682" y="1083608"/>
                      <a:pt x="0" y="1075764"/>
                    </a:cubicBezTo>
                  </a:path>
                </a:pathLst>
              </a:custGeom>
              <a:noFill/>
              <a:ln w="381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Freeform: Shape 19">
                <a:extLst>
                  <a:ext uri="{FF2B5EF4-FFF2-40B4-BE49-F238E27FC236}">
                    <a16:creationId xmlns:a16="http://schemas.microsoft.com/office/drawing/2014/main" id="{A9A302FF-AC8D-E3EF-A26A-1AEB60AB8E2F}"/>
                  </a:ext>
                </a:extLst>
              </p:cNvPr>
              <p:cNvSpPr/>
              <p:nvPr/>
            </p:nvSpPr>
            <p:spPr bwMode="auto">
              <a:xfrm rot="7802229">
                <a:off x="6839422" y="4085249"/>
                <a:ext cx="396689" cy="187774"/>
              </a:xfrm>
              <a:custGeom>
                <a:avLst/>
                <a:gdLst>
                  <a:gd name="connsiteX0" fmla="*/ 396689 w 396689"/>
                  <a:gd name="connsiteY0" fmla="*/ 0 h 187774"/>
                  <a:gd name="connsiteX1" fmla="*/ 215153 w 396689"/>
                  <a:gd name="connsiteY1" fmla="*/ 174812 h 187774"/>
                  <a:gd name="connsiteX2" fmla="*/ 0 w 396689"/>
                  <a:gd name="connsiteY2" fmla="*/ 161365 h 187774"/>
                </a:gdLst>
                <a:ahLst/>
                <a:cxnLst>
                  <a:cxn ang="0">
                    <a:pos x="connsiteX0" y="connsiteY0"/>
                  </a:cxn>
                  <a:cxn ang="0">
                    <a:pos x="connsiteX1" y="connsiteY1"/>
                  </a:cxn>
                  <a:cxn ang="0">
                    <a:pos x="connsiteX2" y="connsiteY2"/>
                  </a:cxn>
                </a:cxnLst>
                <a:rect l="l" t="t" r="r" b="b"/>
                <a:pathLst>
                  <a:path w="396689" h="187774">
                    <a:moveTo>
                      <a:pt x="396689" y="0"/>
                    </a:moveTo>
                    <a:cubicBezTo>
                      <a:pt x="338978" y="73959"/>
                      <a:pt x="281268" y="147918"/>
                      <a:pt x="215153" y="174812"/>
                    </a:cubicBezTo>
                    <a:cubicBezTo>
                      <a:pt x="149038" y="201706"/>
                      <a:pt x="74519" y="181535"/>
                      <a:pt x="0" y="161365"/>
                    </a:cubicBezTo>
                  </a:path>
                </a:pathLst>
              </a:custGeom>
              <a:noFill/>
              <a:ln w="381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Shape 20">
                <a:extLst>
                  <a:ext uri="{FF2B5EF4-FFF2-40B4-BE49-F238E27FC236}">
                    <a16:creationId xmlns:a16="http://schemas.microsoft.com/office/drawing/2014/main" id="{DD08D3B8-7800-9BF3-6ABA-742A9B23B46D}"/>
                  </a:ext>
                </a:extLst>
              </p:cNvPr>
              <p:cNvSpPr/>
              <p:nvPr/>
            </p:nvSpPr>
            <p:spPr bwMode="auto">
              <a:xfrm rot="3122354">
                <a:off x="6958398" y="4068664"/>
                <a:ext cx="228600" cy="141194"/>
              </a:xfrm>
              <a:custGeom>
                <a:avLst/>
                <a:gdLst>
                  <a:gd name="connsiteX0" fmla="*/ 228600 w 228600"/>
                  <a:gd name="connsiteY0" fmla="*/ 141194 h 141194"/>
                  <a:gd name="connsiteX1" fmla="*/ 121023 w 228600"/>
                  <a:gd name="connsiteY1" fmla="*/ 40341 h 141194"/>
                  <a:gd name="connsiteX2" fmla="*/ 0 w 228600"/>
                  <a:gd name="connsiteY2" fmla="*/ 0 h 141194"/>
                </a:gdLst>
                <a:ahLst/>
                <a:cxnLst>
                  <a:cxn ang="0">
                    <a:pos x="connsiteX0" y="connsiteY0"/>
                  </a:cxn>
                  <a:cxn ang="0">
                    <a:pos x="connsiteX1" y="connsiteY1"/>
                  </a:cxn>
                  <a:cxn ang="0">
                    <a:pos x="connsiteX2" y="connsiteY2"/>
                  </a:cxn>
                </a:cxnLst>
                <a:rect l="l" t="t" r="r" b="b"/>
                <a:pathLst>
                  <a:path w="228600" h="141194">
                    <a:moveTo>
                      <a:pt x="228600" y="141194"/>
                    </a:moveTo>
                    <a:cubicBezTo>
                      <a:pt x="193861" y="102533"/>
                      <a:pt x="159123" y="63873"/>
                      <a:pt x="121023" y="40341"/>
                    </a:cubicBezTo>
                    <a:cubicBezTo>
                      <a:pt x="82923" y="16809"/>
                      <a:pt x="41461" y="8404"/>
                      <a:pt x="0" y="0"/>
                    </a:cubicBezTo>
                  </a:path>
                </a:pathLst>
              </a:custGeom>
              <a:noFill/>
              <a:ln w="381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 name="Group 24">
              <a:extLst>
                <a:ext uri="{FF2B5EF4-FFF2-40B4-BE49-F238E27FC236}">
                  <a16:creationId xmlns:a16="http://schemas.microsoft.com/office/drawing/2014/main" id="{FDB45389-C5FA-09A0-09A8-AC55E90A8E0B}"/>
                </a:ext>
              </a:extLst>
            </p:cNvPr>
            <p:cNvGrpSpPr/>
            <p:nvPr/>
          </p:nvGrpSpPr>
          <p:grpSpPr>
            <a:xfrm>
              <a:off x="7052982" y="4202206"/>
              <a:ext cx="974912" cy="652182"/>
              <a:chOff x="7052982" y="4202206"/>
              <a:chExt cx="974912" cy="652182"/>
            </a:xfrm>
          </p:grpSpPr>
          <p:sp>
            <p:nvSpPr>
              <p:cNvPr id="22" name="Freeform: Shape 21">
                <a:extLst>
                  <a:ext uri="{FF2B5EF4-FFF2-40B4-BE49-F238E27FC236}">
                    <a16:creationId xmlns:a16="http://schemas.microsoft.com/office/drawing/2014/main" id="{988EDF43-17E2-3F9F-22BF-7207BCD8D1C6}"/>
                  </a:ext>
                </a:extLst>
              </p:cNvPr>
              <p:cNvSpPr/>
              <p:nvPr/>
            </p:nvSpPr>
            <p:spPr bwMode="auto">
              <a:xfrm>
                <a:off x="7052982" y="4202206"/>
                <a:ext cx="974912" cy="524435"/>
              </a:xfrm>
              <a:custGeom>
                <a:avLst/>
                <a:gdLst>
                  <a:gd name="connsiteX0" fmla="*/ 974912 w 974912"/>
                  <a:gd name="connsiteY0" fmla="*/ 0 h 524435"/>
                  <a:gd name="connsiteX1" fmla="*/ 645459 w 974912"/>
                  <a:gd name="connsiteY1" fmla="*/ 141194 h 524435"/>
                  <a:gd name="connsiteX2" fmla="*/ 437030 w 974912"/>
                  <a:gd name="connsiteY2" fmla="*/ 356347 h 524435"/>
                  <a:gd name="connsiteX3" fmla="*/ 201706 w 974912"/>
                  <a:gd name="connsiteY3" fmla="*/ 410135 h 524435"/>
                  <a:gd name="connsiteX4" fmla="*/ 0 w 974912"/>
                  <a:gd name="connsiteY4" fmla="*/ 524435 h 524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4912" h="524435">
                    <a:moveTo>
                      <a:pt x="974912" y="0"/>
                    </a:moveTo>
                    <a:cubicBezTo>
                      <a:pt x="855009" y="40901"/>
                      <a:pt x="735106" y="81803"/>
                      <a:pt x="645459" y="141194"/>
                    </a:cubicBezTo>
                    <a:cubicBezTo>
                      <a:pt x="555812" y="200585"/>
                      <a:pt x="510989" y="311524"/>
                      <a:pt x="437030" y="356347"/>
                    </a:cubicBezTo>
                    <a:cubicBezTo>
                      <a:pt x="363071" y="401170"/>
                      <a:pt x="274544" y="382120"/>
                      <a:pt x="201706" y="410135"/>
                    </a:cubicBezTo>
                    <a:cubicBezTo>
                      <a:pt x="128868" y="438150"/>
                      <a:pt x="64434" y="481292"/>
                      <a:pt x="0" y="524435"/>
                    </a:cubicBezTo>
                  </a:path>
                </a:pathLst>
              </a:custGeom>
              <a:noFill/>
              <a:ln w="381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Freeform: Shape 22">
                <a:extLst>
                  <a:ext uri="{FF2B5EF4-FFF2-40B4-BE49-F238E27FC236}">
                    <a16:creationId xmlns:a16="http://schemas.microsoft.com/office/drawing/2014/main" id="{7E2CE55F-2209-B5A5-AE44-7B051D5B1244}"/>
                  </a:ext>
                </a:extLst>
              </p:cNvPr>
              <p:cNvSpPr/>
              <p:nvPr/>
            </p:nvSpPr>
            <p:spPr bwMode="auto">
              <a:xfrm>
                <a:off x="7206131" y="4605618"/>
                <a:ext cx="109069" cy="248770"/>
              </a:xfrm>
              <a:custGeom>
                <a:avLst/>
                <a:gdLst>
                  <a:gd name="connsiteX0" fmla="*/ 109069 w 109069"/>
                  <a:gd name="connsiteY0" fmla="*/ 0 h 248770"/>
                  <a:gd name="connsiteX1" fmla="*/ 14940 w 109069"/>
                  <a:gd name="connsiteY1" fmla="*/ 100853 h 248770"/>
                  <a:gd name="connsiteX2" fmla="*/ 1493 w 109069"/>
                  <a:gd name="connsiteY2" fmla="*/ 248770 h 248770"/>
                </a:gdLst>
                <a:ahLst/>
                <a:cxnLst>
                  <a:cxn ang="0">
                    <a:pos x="connsiteX0" y="connsiteY0"/>
                  </a:cxn>
                  <a:cxn ang="0">
                    <a:pos x="connsiteX1" y="connsiteY1"/>
                  </a:cxn>
                  <a:cxn ang="0">
                    <a:pos x="connsiteX2" y="connsiteY2"/>
                  </a:cxn>
                </a:cxnLst>
                <a:rect l="l" t="t" r="r" b="b"/>
                <a:pathLst>
                  <a:path w="109069" h="248770">
                    <a:moveTo>
                      <a:pt x="109069" y="0"/>
                    </a:moveTo>
                    <a:cubicBezTo>
                      <a:pt x="70969" y="29695"/>
                      <a:pt x="32869" y="59391"/>
                      <a:pt x="14940" y="100853"/>
                    </a:cubicBezTo>
                    <a:cubicBezTo>
                      <a:pt x="-2989" y="142315"/>
                      <a:pt x="-748" y="195542"/>
                      <a:pt x="1493" y="248770"/>
                    </a:cubicBezTo>
                  </a:path>
                </a:pathLst>
              </a:custGeom>
              <a:noFill/>
              <a:ln w="381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Shape 23">
                <a:extLst>
                  <a:ext uri="{FF2B5EF4-FFF2-40B4-BE49-F238E27FC236}">
                    <a16:creationId xmlns:a16="http://schemas.microsoft.com/office/drawing/2014/main" id="{6A6741EF-8349-7654-773D-35223979CFFD}"/>
                  </a:ext>
                </a:extLst>
              </p:cNvPr>
              <p:cNvSpPr/>
              <p:nvPr/>
            </p:nvSpPr>
            <p:spPr bwMode="auto">
              <a:xfrm rot="19640683">
                <a:off x="7260117" y="4555454"/>
                <a:ext cx="396689" cy="134175"/>
              </a:xfrm>
              <a:custGeom>
                <a:avLst/>
                <a:gdLst>
                  <a:gd name="connsiteX0" fmla="*/ 396689 w 396689"/>
                  <a:gd name="connsiteY0" fmla="*/ 0 h 187774"/>
                  <a:gd name="connsiteX1" fmla="*/ 215153 w 396689"/>
                  <a:gd name="connsiteY1" fmla="*/ 174812 h 187774"/>
                  <a:gd name="connsiteX2" fmla="*/ 0 w 396689"/>
                  <a:gd name="connsiteY2" fmla="*/ 161365 h 187774"/>
                </a:gdLst>
                <a:ahLst/>
                <a:cxnLst>
                  <a:cxn ang="0">
                    <a:pos x="connsiteX0" y="connsiteY0"/>
                  </a:cxn>
                  <a:cxn ang="0">
                    <a:pos x="connsiteX1" y="connsiteY1"/>
                  </a:cxn>
                  <a:cxn ang="0">
                    <a:pos x="connsiteX2" y="connsiteY2"/>
                  </a:cxn>
                </a:cxnLst>
                <a:rect l="l" t="t" r="r" b="b"/>
                <a:pathLst>
                  <a:path w="396689" h="187774">
                    <a:moveTo>
                      <a:pt x="396689" y="0"/>
                    </a:moveTo>
                    <a:cubicBezTo>
                      <a:pt x="338978" y="73959"/>
                      <a:pt x="281268" y="147918"/>
                      <a:pt x="215153" y="174812"/>
                    </a:cubicBezTo>
                    <a:cubicBezTo>
                      <a:pt x="149038" y="201706"/>
                      <a:pt x="74519" y="181535"/>
                      <a:pt x="0" y="161365"/>
                    </a:cubicBezTo>
                  </a:path>
                </a:pathLst>
              </a:custGeom>
              <a:noFill/>
              <a:ln w="381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89" name="Oval 88">
              <a:extLst>
                <a:ext uri="{FF2B5EF4-FFF2-40B4-BE49-F238E27FC236}">
                  <a16:creationId xmlns:a16="http://schemas.microsoft.com/office/drawing/2014/main" id="{B2573B43-73DC-4530-C3A5-AA7460660BF1}"/>
                </a:ext>
              </a:extLst>
            </p:cNvPr>
            <p:cNvSpPr/>
            <p:nvPr/>
          </p:nvSpPr>
          <p:spPr bwMode="auto">
            <a:xfrm>
              <a:off x="6863097" y="4264240"/>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Oval 89">
              <a:extLst>
                <a:ext uri="{FF2B5EF4-FFF2-40B4-BE49-F238E27FC236}">
                  <a16:creationId xmlns:a16="http://schemas.microsoft.com/office/drawing/2014/main" id="{73F3B75C-98B7-4F36-4F97-D9277E2B4337}"/>
                </a:ext>
              </a:extLst>
            </p:cNvPr>
            <p:cNvSpPr/>
            <p:nvPr/>
          </p:nvSpPr>
          <p:spPr bwMode="auto">
            <a:xfrm>
              <a:off x="7020925" y="4360146"/>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Oval 90">
              <a:extLst>
                <a:ext uri="{FF2B5EF4-FFF2-40B4-BE49-F238E27FC236}">
                  <a16:creationId xmlns:a16="http://schemas.microsoft.com/office/drawing/2014/main" id="{4D8022C9-D4C5-3915-551E-3CEC9431E3A0}"/>
                </a:ext>
              </a:extLst>
            </p:cNvPr>
            <p:cNvSpPr/>
            <p:nvPr/>
          </p:nvSpPr>
          <p:spPr bwMode="auto">
            <a:xfrm>
              <a:off x="6998481" y="4133384"/>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Oval 91">
              <a:extLst>
                <a:ext uri="{FF2B5EF4-FFF2-40B4-BE49-F238E27FC236}">
                  <a16:creationId xmlns:a16="http://schemas.microsoft.com/office/drawing/2014/main" id="{60EB7D90-4517-EB42-32E1-D8A7AD830779}"/>
                </a:ext>
              </a:extLst>
            </p:cNvPr>
            <p:cNvSpPr/>
            <p:nvPr/>
          </p:nvSpPr>
          <p:spPr bwMode="auto">
            <a:xfrm>
              <a:off x="7055078" y="3912343"/>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Oval 92">
              <a:extLst>
                <a:ext uri="{FF2B5EF4-FFF2-40B4-BE49-F238E27FC236}">
                  <a16:creationId xmlns:a16="http://schemas.microsoft.com/office/drawing/2014/main" id="{E4D05A4D-214B-44B8-D476-DB29A0B50890}"/>
                </a:ext>
              </a:extLst>
            </p:cNvPr>
            <p:cNvSpPr/>
            <p:nvPr/>
          </p:nvSpPr>
          <p:spPr bwMode="auto">
            <a:xfrm>
              <a:off x="6821223" y="417787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Oval 93">
              <a:extLst>
                <a:ext uri="{FF2B5EF4-FFF2-40B4-BE49-F238E27FC236}">
                  <a16:creationId xmlns:a16="http://schemas.microsoft.com/office/drawing/2014/main" id="{E8D7D4A1-FBED-7173-F37D-4E4188EB390A}"/>
                </a:ext>
              </a:extLst>
            </p:cNvPr>
            <p:cNvSpPr/>
            <p:nvPr/>
          </p:nvSpPr>
          <p:spPr bwMode="auto">
            <a:xfrm>
              <a:off x="7070137" y="4593687"/>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Oval 94">
              <a:extLst>
                <a:ext uri="{FF2B5EF4-FFF2-40B4-BE49-F238E27FC236}">
                  <a16:creationId xmlns:a16="http://schemas.microsoft.com/office/drawing/2014/main" id="{4AC5AA10-D563-FEC3-DA04-B7DFFA3DA30A}"/>
                </a:ext>
              </a:extLst>
            </p:cNvPr>
            <p:cNvSpPr/>
            <p:nvPr/>
          </p:nvSpPr>
          <p:spPr bwMode="auto">
            <a:xfrm>
              <a:off x="7132912" y="4171176"/>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Oval 95">
              <a:extLst>
                <a:ext uri="{FF2B5EF4-FFF2-40B4-BE49-F238E27FC236}">
                  <a16:creationId xmlns:a16="http://schemas.microsoft.com/office/drawing/2014/main" id="{8B45CF23-8EA1-012A-6A97-A0EC69835782}"/>
                </a:ext>
              </a:extLst>
            </p:cNvPr>
            <p:cNvSpPr/>
            <p:nvPr/>
          </p:nvSpPr>
          <p:spPr bwMode="auto">
            <a:xfrm>
              <a:off x="7156768" y="4549971"/>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Oval 96">
              <a:extLst>
                <a:ext uri="{FF2B5EF4-FFF2-40B4-BE49-F238E27FC236}">
                  <a16:creationId xmlns:a16="http://schemas.microsoft.com/office/drawing/2014/main" id="{23323E4D-26C9-C1A8-9398-6F284B264A92}"/>
                </a:ext>
              </a:extLst>
            </p:cNvPr>
            <p:cNvSpPr/>
            <p:nvPr/>
          </p:nvSpPr>
          <p:spPr bwMode="auto">
            <a:xfrm>
              <a:off x="7123820" y="4034074"/>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640C744F-3472-1C5E-866C-254181F62B42}"/>
                </a:ext>
              </a:extLst>
            </p:cNvPr>
            <p:cNvSpPr/>
            <p:nvPr/>
          </p:nvSpPr>
          <p:spPr bwMode="auto">
            <a:xfrm>
              <a:off x="6740327" y="417787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Oval 98">
              <a:extLst>
                <a:ext uri="{FF2B5EF4-FFF2-40B4-BE49-F238E27FC236}">
                  <a16:creationId xmlns:a16="http://schemas.microsoft.com/office/drawing/2014/main" id="{41E8AC06-0395-2F52-0430-8E645C1EB8F7}"/>
                </a:ext>
              </a:extLst>
            </p:cNvPr>
            <p:cNvSpPr/>
            <p:nvPr/>
          </p:nvSpPr>
          <p:spPr bwMode="auto">
            <a:xfrm>
              <a:off x="6995320" y="4216167"/>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73A1A72E-5503-C439-619A-974EB36FB1F3}"/>
                </a:ext>
              </a:extLst>
            </p:cNvPr>
            <p:cNvSpPr/>
            <p:nvPr/>
          </p:nvSpPr>
          <p:spPr bwMode="auto">
            <a:xfrm>
              <a:off x="7364336" y="4637896"/>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B1FEEFC1-25C6-EF67-9BDF-865EB8909ED4}"/>
                </a:ext>
              </a:extLst>
            </p:cNvPr>
            <p:cNvSpPr/>
            <p:nvPr/>
          </p:nvSpPr>
          <p:spPr bwMode="auto">
            <a:xfrm>
              <a:off x="7391605" y="4743844"/>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Oval 101">
              <a:extLst>
                <a:ext uri="{FF2B5EF4-FFF2-40B4-BE49-F238E27FC236}">
                  <a16:creationId xmlns:a16="http://schemas.microsoft.com/office/drawing/2014/main" id="{205763BF-7AA3-64EE-AF72-4D7C365235D3}"/>
                </a:ext>
              </a:extLst>
            </p:cNvPr>
            <p:cNvSpPr/>
            <p:nvPr/>
          </p:nvSpPr>
          <p:spPr bwMode="auto">
            <a:xfrm>
              <a:off x="6996854" y="475950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Oval 102">
              <a:extLst>
                <a:ext uri="{FF2B5EF4-FFF2-40B4-BE49-F238E27FC236}">
                  <a16:creationId xmlns:a16="http://schemas.microsoft.com/office/drawing/2014/main" id="{986EB39A-0F6A-8739-E76E-D1EE4EEB507B}"/>
                </a:ext>
              </a:extLst>
            </p:cNvPr>
            <p:cNvSpPr/>
            <p:nvPr/>
          </p:nvSpPr>
          <p:spPr bwMode="auto">
            <a:xfrm>
              <a:off x="7262073" y="4805475"/>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86CB5143-660A-B5AD-B2F0-14FB5B173501}"/>
                </a:ext>
              </a:extLst>
            </p:cNvPr>
            <p:cNvSpPr/>
            <p:nvPr/>
          </p:nvSpPr>
          <p:spPr bwMode="auto">
            <a:xfrm>
              <a:off x="7257536" y="4686563"/>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Oval 104">
              <a:extLst>
                <a:ext uri="{FF2B5EF4-FFF2-40B4-BE49-F238E27FC236}">
                  <a16:creationId xmlns:a16="http://schemas.microsoft.com/office/drawing/2014/main" id="{14D3B3C6-571F-63F6-7008-DB726A7DDF56}"/>
                </a:ext>
              </a:extLst>
            </p:cNvPr>
            <p:cNvSpPr/>
            <p:nvPr/>
          </p:nvSpPr>
          <p:spPr bwMode="auto">
            <a:xfrm>
              <a:off x="7095079" y="4730671"/>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Oval 105">
              <a:extLst>
                <a:ext uri="{FF2B5EF4-FFF2-40B4-BE49-F238E27FC236}">
                  <a16:creationId xmlns:a16="http://schemas.microsoft.com/office/drawing/2014/main" id="{E1662CCA-A164-3D36-B6A2-7B9F3682F608}"/>
                </a:ext>
              </a:extLst>
            </p:cNvPr>
            <p:cNvSpPr/>
            <p:nvPr/>
          </p:nvSpPr>
          <p:spPr bwMode="auto">
            <a:xfrm>
              <a:off x="7144334" y="4857894"/>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0E699B6E-FAC6-CDF8-1289-F8975CEF1926}"/>
                </a:ext>
              </a:extLst>
            </p:cNvPr>
            <p:cNvSpPr/>
            <p:nvPr/>
          </p:nvSpPr>
          <p:spPr bwMode="auto">
            <a:xfrm>
              <a:off x="7481438" y="5181442"/>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4990927A-1F0E-98D4-69B5-1EA1FBB47FEA}"/>
                </a:ext>
              </a:extLst>
            </p:cNvPr>
            <p:cNvSpPr/>
            <p:nvPr/>
          </p:nvSpPr>
          <p:spPr bwMode="auto">
            <a:xfrm>
              <a:off x="7225674" y="5520180"/>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Oval 108">
              <a:extLst>
                <a:ext uri="{FF2B5EF4-FFF2-40B4-BE49-F238E27FC236}">
                  <a16:creationId xmlns:a16="http://schemas.microsoft.com/office/drawing/2014/main" id="{B316EB92-0D27-C4D8-EF18-4BCBB12496C0}"/>
                </a:ext>
              </a:extLst>
            </p:cNvPr>
            <p:cNvSpPr/>
            <p:nvPr/>
          </p:nvSpPr>
          <p:spPr bwMode="auto">
            <a:xfrm>
              <a:off x="7131129" y="5252501"/>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Oval 109">
              <a:extLst>
                <a:ext uri="{FF2B5EF4-FFF2-40B4-BE49-F238E27FC236}">
                  <a16:creationId xmlns:a16="http://schemas.microsoft.com/office/drawing/2014/main" id="{2B6F900C-02C4-6CD3-D062-CFE1A3340468}"/>
                </a:ext>
              </a:extLst>
            </p:cNvPr>
            <p:cNvSpPr/>
            <p:nvPr/>
          </p:nvSpPr>
          <p:spPr bwMode="auto">
            <a:xfrm>
              <a:off x="7326830" y="5092195"/>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Oval 110">
              <a:extLst>
                <a:ext uri="{FF2B5EF4-FFF2-40B4-BE49-F238E27FC236}">
                  <a16:creationId xmlns:a16="http://schemas.microsoft.com/office/drawing/2014/main" id="{E07069C0-F49D-4526-A44B-A46751C026D2}"/>
                </a:ext>
              </a:extLst>
            </p:cNvPr>
            <p:cNvSpPr/>
            <p:nvPr/>
          </p:nvSpPr>
          <p:spPr bwMode="auto">
            <a:xfrm>
              <a:off x="7287451" y="5376494"/>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Oval 111">
              <a:extLst>
                <a:ext uri="{FF2B5EF4-FFF2-40B4-BE49-F238E27FC236}">
                  <a16:creationId xmlns:a16="http://schemas.microsoft.com/office/drawing/2014/main" id="{454B5527-A04F-1C6E-F5E7-AB0D2E3A0436}"/>
                </a:ext>
              </a:extLst>
            </p:cNvPr>
            <p:cNvSpPr/>
            <p:nvPr/>
          </p:nvSpPr>
          <p:spPr bwMode="auto">
            <a:xfrm>
              <a:off x="7255269" y="5253226"/>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Oval 112">
              <a:extLst>
                <a:ext uri="{FF2B5EF4-FFF2-40B4-BE49-F238E27FC236}">
                  <a16:creationId xmlns:a16="http://schemas.microsoft.com/office/drawing/2014/main" id="{2C52E1E9-634F-2ECF-389D-2772D9221816}"/>
                </a:ext>
              </a:extLst>
            </p:cNvPr>
            <p:cNvSpPr/>
            <p:nvPr/>
          </p:nvSpPr>
          <p:spPr bwMode="auto">
            <a:xfrm>
              <a:off x="7325001" y="5256938"/>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074918F4-A442-51E5-79E1-52F64CD52185}"/>
                </a:ext>
              </a:extLst>
            </p:cNvPr>
            <p:cNvSpPr/>
            <p:nvPr/>
          </p:nvSpPr>
          <p:spPr bwMode="auto">
            <a:xfrm>
              <a:off x="7108868" y="5512374"/>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4">
              <a:extLst>
                <a:ext uri="{FF2B5EF4-FFF2-40B4-BE49-F238E27FC236}">
                  <a16:creationId xmlns:a16="http://schemas.microsoft.com/office/drawing/2014/main" id="{2E8FD83B-D716-D60B-1E55-3DFCCCA67479}"/>
                </a:ext>
              </a:extLst>
            </p:cNvPr>
            <p:cNvSpPr/>
            <p:nvPr/>
          </p:nvSpPr>
          <p:spPr bwMode="auto">
            <a:xfrm>
              <a:off x="7098771" y="5390404"/>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234CAF74-04EF-756A-5B7D-E91FE1D4B246}"/>
                </a:ext>
              </a:extLst>
            </p:cNvPr>
            <p:cNvSpPr/>
            <p:nvPr/>
          </p:nvSpPr>
          <p:spPr bwMode="auto">
            <a:xfrm>
              <a:off x="7323348" y="5490715"/>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F1ACCF71-39EC-1614-88E5-54C0031DB83A}"/>
                </a:ext>
              </a:extLst>
            </p:cNvPr>
            <p:cNvSpPr/>
            <p:nvPr/>
          </p:nvSpPr>
          <p:spPr bwMode="auto">
            <a:xfrm>
              <a:off x="7417986" y="5490715"/>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F33F3DC3-F7F1-B7A4-3423-CAA752EE5C4F}"/>
                </a:ext>
              </a:extLst>
            </p:cNvPr>
            <p:cNvSpPr/>
            <p:nvPr/>
          </p:nvSpPr>
          <p:spPr bwMode="auto">
            <a:xfrm>
              <a:off x="7525796" y="5363107"/>
              <a:ext cx="57662" cy="576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28" name="Group 227">
            <a:extLst>
              <a:ext uri="{FF2B5EF4-FFF2-40B4-BE49-F238E27FC236}">
                <a16:creationId xmlns:a16="http://schemas.microsoft.com/office/drawing/2014/main" id="{B60D29A3-3FA4-A050-C17B-7D7BF4BD6FEE}"/>
              </a:ext>
            </a:extLst>
          </p:cNvPr>
          <p:cNvGrpSpPr/>
          <p:nvPr/>
        </p:nvGrpSpPr>
        <p:grpSpPr>
          <a:xfrm>
            <a:off x="2645291" y="2238413"/>
            <a:ext cx="1188188" cy="1003105"/>
            <a:chOff x="3199626" y="2023967"/>
            <a:chExt cx="1188188" cy="1003105"/>
          </a:xfrm>
        </p:grpSpPr>
        <p:sp>
          <p:nvSpPr>
            <p:cNvPr id="154" name="Oval 153">
              <a:extLst>
                <a:ext uri="{FF2B5EF4-FFF2-40B4-BE49-F238E27FC236}">
                  <a16:creationId xmlns:a16="http://schemas.microsoft.com/office/drawing/2014/main" id="{7A120D5D-CA6F-C945-1015-1F0FC866560E}"/>
                </a:ext>
              </a:extLst>
            </p:cNvPr>
            <p:cNvSpPr/>
            <p:nvPr/>
          </p:nvSpPr>
          <p:spPr bwMode="auto">
            <a:xfrm>
              <a:off x="3199626" y="2339174"/>
              <a:ext cx="186120" cy="18747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318640E3-4FF0-218D-AB83-247FAFFE74A4}"/>
                </a:ext>
              </a:extLst>
            </p:cNvPr>
            <p:cNvSpPr/>
            <p:nvPr/>
          </p:nvSpPr>
          <p:spPr bwMode="auto">
            <a:xfrm>
              <a:off x="3749886" y="2050934"/>
              <a:ext cx="186120" cy="18747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DAE2E41B-C253-3182-0FB2-7DD961108B75}"/>
                </a:ext>
              </a:extLst>
            </p:cNvPr>
            <p:cNvSpPr/>
            <p:nvPr/>
          </p:nvSpPr>
          <p:spPr bwMode="auto">
            <a:xfrm>
              <a:off x="3443693" y="2023967"/>
              <a:ext cx="186120" cy="18747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D685615B-62A0-FE3E-D6FD-DF557E7BC096}"/>
                </a:ext>
              </a:extLst>
            </p:cNvPr>
            <p:cNvSpPr/>
            <p:nvPr/>
          </p:nvSpPr>
          <p:spPr bwMode="auto">
            <a:xfrm>
              <a:off x="3581063" y="2230943"/>
              <a:ext cx="186120" cy="18747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0A88585C-A5FA-2A7C-40D3-46AEDB1D5965}"/>
                </a:ext>
              </a:extLst>
            </p:cNvPr>
            <p:cNvSpPr/>
            <p:nvPr/>
          </p:nvSpPr>
          <p:spPr bwMode="auto">
            <a:xfrm>
              <a:off x="3410592" y="2391333"/>
              <a:ext cx="186120" cy="18747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79E46B07-A5F7-3C88-A692-AEF6A5A565F4}"/>
                </a:ext>
              </a:extLst>
            </p:cNvPr>
            <p:cNvSpPr/>
            <p:nvPr/>
          </p:nvSpPr>
          <p:spPr bwMode="auto">
            <a:xfrm>
              <a:off x="3219717" y="2392594"/>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D97DB77A-EC63-4A6E-755A-28AAEC80CB44}"/>
                </a:ext>
              </a:extLst>
            </p:cNvPr>
            <p:cNvSpPr/>
            <p:nvPr/>
          </p:nvSpPr>
          <p:spPr bwMode="auto">
            <a:xfrm>
              <a:off x="3290623" y="2403504"/>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3E495E7A-C4F6-94CD-C6D1-0547483FAE9D}"/>
                </a:ext>
              </a:extLst>
            </p:cNvPr>
            <p:cNvSpPr/>
            <p:nvPr/>
          </p:nvSpPr>
          <p:spPr bwMode="auto">
            <a:xfrm>
              <a:off x="3465290" y="2476473"/>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Oval 161">
              <a:extLst>
                <a:ext uri="{FF2B5EF4-FFF2-40B4-BE49-F238E27FC236}">
                  <a16:creationId xmlns:a16="http://schemas.microsoft.com/office/drawing/2014/main" id="{D9455286-752B-0C4F-EAF6-1CDF93240593}"/>
                </a:ext>
              </a:extLst>
            </p:cNvPr>
            <p:cNvSpPr/>
            <p:nvPr/>
          </p:nvSpPr>
          <p:spPr bwMode="auto">
            <a:xfrm>
              <a:off x="3536753" y="2044829"/>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AEE86D77-97FF-5587-8AB3-A4156BD4179E}"/>
                </a:ext>
              </a:extLst>
            </p:cNvPr>
            <p:cNvSpPr/>
            <p:nvPr/>
          </p:nvSpPr>
          <p:spPr bwMode="auto">
            <a:xfrm>
              <a:off x="3465290" y="2108188"/>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9B95F498-1701-09CF-2A81-91F20E6CF298}"/>
                </a:ext>
              </a:extLst>
            </p:cNvPr>
            <p:cNvSpPr/>
            <p:nvPr/>
          </p:nvSpPr>
          <p:spPr bwMode="auto">
            <a:xfrm>
              <a:off x="3653387" y="2266205"/>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7AB3E91C-46C4-BF3E-F92F-0571047B0032}"/>
                </a:ext>
              </a:extLst>
            </p:cNvPr>
            <p:cNvSpPr/>
            <p:nvPr/>
          </p:nvSpPr>
          <p:spPr bwMode="auto">
            <a:xfrm>
              <a:off x="3798636" y="2071703"/>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E8533764-D7F0-6D31-B020-F6B48CFB996C}"/>
                </a:ext>
              </a:extLst>
            </p:cNvPr>
            <p:cNvSpPr/>
            <p:nvPr/>
          </p:nvSpPr>
          <p:spPr bwMode="auto">
            <a:xfrm>
              <a:off x="3821196" y="2151102"/>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CDC0D757-9234-A94C-F10B-E8DEF86EAAFF}"/>
                </a:ext>
              </a:extLst>
            </p:cNvPr>
            <p:cNvSpPr/>
            <p:nvPr/>
          </p:nvSpPr>
          <p:spPr bwMode="auto">
            <a:xfrm>
              <a:off x="3378044" y="2735692"/>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72C741C3-B0E4-875E-00A4-71B730399D97}"/>
                </a:ext>
              </a:extLst>
            </p:cNvPr>
            <p:cNvSpPr/>
            <p:nvPr/>
          </p:nvSpPr>
          <p:spPr bwMode="auto">
            <a:xfrm>
              <a:off x="3664275" y="2608334"/>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0A73A3A5-AEA6-61C4-58EA-5F69322B8652}"/>
                </a:ext>
              </a:extLst>
            </p:cNvPr>
            <p:cNvSpPr/>
            <p:nvPr/>
          </p:nvSpPr>
          <p:spPr bwMode="auto">
            <a:xfrm>
              <a:off x="3889181" y="2379679"/>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4945E9CE-8C54-CC7A-5455-24BF1E871AB9}"/>
                </a:ext>
              </a:extLst>
            </p:cNvPr>
            <p:cNvSpPr/>
            <p:nvPr/>
          </p:nvSpPr>
          <p:spPr bwMode="auto">
            <a:xfrm>
              <a:off x="4027973" y="2114617"/>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29A60C2F-9BE7-9ADD-82E0-73EB1A4F111D}"/>
                </a:ext>
              </a:extLst>
            </p:cNvPr>
            <p:cNvSpPr/>
            <p:nvPr/>
          </p:nvSpPr>
          <p:spPr bwMode="auto">
            <a:xfrm>
              <a:off x="3312777" y="2954103"/>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F3420316-E0B2-3F3F-1199-9A281A86E3FA}"/>
                </a:ext>
              </a:extLst>
            </p:cNvPr>
            <p:cNvSpPr/>
            <p:nvPr/>
          </p:nvSpPr>
          <p:spPr bwMode="auto">
            <a:xfrm>
              <a:off x="3626014" y="2762154"/>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CCF2C24E-A1BF-E293-EE2F-3C037A549103}"/>
                </a:ext>
              </a:extLst>
            </p:cNvPr>
            <p:cNvSpPr/>
            <p:nvPr/>
          </p:nvSpPr>
          <p:spPr bwMode="auto">
            <a:xfrm>
              <a:off x="3792968" y="2914054"/>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88FB0AE5-A934-6505-7041-80D7A3E57A31}"/>
                </a:ext>
              </a:extLst>
            </p:cNvPr>
            <p:cNvSpPr/>
            <p:nvPr/>
          </p:nvSpPr>
          <p:spPr bwMode="auto">
            <a:xfrm>
              <a:off x="3818311" y="2801471"/>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D0BCC0A0-1843-B31B-9275-8E1697F363B1}"/>
                </a:ext>
              </a:extLst>
            </p:cNvPr>
            <p:cNvSpPr/>
            <p:nvPr/>
          </p:nvSpPr>
          <p:spPr bwMode="auto">
            <a:xfrm>
              <a:off x="3798636" y="2650240"/>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D7831FF0-84DA-2AC5-C363-D5EF4C8F6091}"/>
                </a:ext>
              </a:extLst>
            </p:cNvPr>
            <p:cNvSpPr/>
            <p:nvPr/>
          </p:nvSpPr>
          <p:spPr bwMode="auto">
            <a:xfrm>
              <a:off x="4105337" y="2324370"/>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50376E3E-182F-4EB9-7F99-17497C110F2E}"/>
                </a:ext>
              </a:extLst>
            </p:cNvPr>
            <p:cNvSpPr/>
            <p:nvPr/>
          </p:nvSpPr>
          <p:spPr bwMode="auto">
            <a:xfrm>
              <a:off x="4141822" y="2151101"/>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FEFB53C2-43D9-2A25-3B09-4B71B16E6329}"/>
                </a:ext>
              </a:extLst>
            </p:cNvPr>
            <p:cNvSpPr/>
            <p:nvPr/>
          </p:nvSpPr>
          <p:spPr bwMode="auto">
            <a:xfrm>
              <a:off x="4281243" y="2111074"/>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Oval 178">
              <a:extLst>
                <a:ext uri="{FF2B5EF4-FFF2-40B4-BE49-F238E27FC236}">
                  <a16:creationId xmlns:a16="http://schemas.microsoft.com/office/drawing/2014/main" id="{F07E0DEE-4D1E-2FB8-3E35-49436205B870}"/>
                </a:ext>
              </a:extLst>
            </p:cNvPr>
            <p:cNvSpPr/>
            <p:nvPr/>
          </p:nvSpPr>
          <p:spPr bwMode="auto">
            <a:xfrm>
              <a:off x="4314845" y="2212471"/>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26D57FC2-F917-3ECE-27CA-0712143B4C1F}"/>
                </a:ext>
              </a:extLst>
            </p:cNvPr>
            <p:cNvSpPr/>
            <p:nvPr/>
          </p:nvSpPr>
          <p:spPr bwMode="auto">
            <a:xfrm>
              <a:off x="3923298" y="2517606"/>
              <a:ext cx="72969" cy="7296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1" name="Group 190">
            <a:extLst>
              <a:ext uri="{FF2B5EF4-FFF2-40B4-BE49-F238E27FC236}">
                <a16:creationId xmlns:a16="http://schemas.microsoft.com/office/drawing/2014/main" id="{D1996506-8093-C7F6-DE21-6F724E0D9EED}"/>
              </a:ext>
            </a:extLst>
          </p:cNvPr>
          <p:cNvGrpSpPr/>
          <p:nvPr/>
        </p:nvGrpSpPr>
        <p:grpSpPr>
          <a:xfrm>
            <a:off x="3411580" y="2397746"/>
            <a:ext cx="543701" cy="1279427"/>
            <a:chOff x="4969662" y="2617619"/>
            <a:chExt cx="543701" cy="1279427"/>
          </a:xfrm>
        </p:grpSpPr>
        <p:grpSp>
          <p:nvGrpSpPr>
            <p:cNvPr id="187" name="Group 186">
              <a:extLst>
                <a:ext uri="{FF2B5EF4-FFF2-40B4-BE49-F238E27FC236}">
                  <a16:creationId xmlns:a16="http://schemas.microsoft.com/office/drawing/2014/main" id="{D47876BC-2F2F-7B61-17D5-F59E10A57B22}"/>
                </a:ext>
              </a:extLst>
            </p:cNvPr>
            <p:cNvGrpSpPr/>
            <p:nvPr/>
          </p:nvGrpSpPr>
          <p:grpSpPr>
            <a:xfrm>
              <a:off x="5062882" y="2617619"/>
              <a:ext cx="423281" cy="1279427"/>
              <a:chOff x="3661889" y="4510144"/>
              <a:chExt cx="423281" cy="1279427"/>
            </a:xfrm>
          </p:grpSpPr>
          <p:sp>
            <p:nvSpPr>
              <p:cNvPr id="185" name="Freeform: Shape 184">
                <a:extLst>
                  <a:ext uri="{FF2B5EF4-FFF2-40B4-BE49-F238E27FC236}">
                    <a16:creationId xmlns:a16="http://schemas.microsoft.com/office/drawing/2014/main" id="{43CA71F2-CCB9-BA0B-C2A2-0C77ABDDEEA6}"/>
                  </a:ext>
                </a:extLst>
              </p:cNvPr>
              <p:cNvSpPr/>
              <p:nvPr/>
            </p:nvSpPr>
            <p:spPr bwMode="auto">
              <a:xfrm rot="7498767">
                <a:off x="3233816" y="4938217"/>
                <a:ext cx="1279427" cy="423281"/>
              </a:xfrm>
              <a:custGeom>
                <a:avLst/>
                <a:gdLst>
                  <a:gd name="connsiteX0" fmla="*/ 2288 w 838771"/>
                  <a:gd name="connsiteY0" fmla="*/ 123399 h 191551"/>
                  <a:gd name="connsiteX1" fmla="*/ 152956 w 838771"/>
                  <a:gd name="connsiteY1" fmla="*/ 87031 h 191551"/>
                  <a:gd name="connsiteX2" fmla="*/ 272452 w 838771"/>
                  <a:gd name="connsiteY2" fmla="*/ 19490 h 191551"/>
                  <a:gd name="connsiteX3" fmla="*/ 454293 w 838771"/>
                  <a:gd name="connsiteY3" fmla="*/ 3904 h 191551"/>
                  <a:gd name="connsiteX4" fmla="*/ 630938 w 838771"/>
                  <a:gd name="connsiteY4" fmla="*/ 81835 h 191551"/>
                  <a:gd name="connsiteX5" fmla="*/ 838756 w 838771"/>
                  <a:gd name="connsiteY5" fmla="*/ 149376 h 191551"/>
                  <a:gd name="connsiteX6" fmla="*/ 620547 w 838771"/>
                  <a:gd name="connsiteY6" fmla="*/ 159767 h 191551"/>
                  <a:gd name="connsiteX7" fmla="*/ 277647 w 838771"/>
                  <a:gd name="connsiteY7" fmla="*/ 190940 h 191551"/>
                  <a:gd name="connsiteX8" fmla="*/ 2288 w 838771"/>
                  <a:gd name="connsiteY8" fmla="*/ 123399 h 191551"/>
                  <a:gd name="connsiteX0" fmla="*/ 177 w 836660"/>
                  <a:gd name="connsiteY0" fmla="*/ 123399 h 191551"/>
                  <a:gd name="connsiteX1" fmla="*/ 150845 w 836660"/>
                  <a:gd name="connsiteY1" fmla="*/ 87031 h 191551"/>
                  <a:gd name="connsiteX2" fmla="*/ 270341 w 836660"/>
                  <a:gd name="connsiteY2" fmla="*/ 19490 h 191551"/>
                  <a:gd name="connsiteX3" fmla="*/ 452182 w 836660"/>
                  <a:gd name="connsiteY3" fmla="*/ 3904 h 191551"/>
                  <a:gd name="connsiteX4" fmla="*/ 628827 w 836660"/>
                  <a:gd name="connsiteY4" fmla="*/ 81835 h 191551"/>
                  <a:gd name="connsiteX5" fmla="*/ 836645 w 836660"/>
                  <a:gd name="connsiteY5" fmla="*/ 149376 h 191551"/>
                  <a:gd name="connsiteX6" fmla="*/ 618436 w 836660"/>
                  <a:gd name="connsiteY6" fmla="*/ 159767 h 191551"/>
                  <a:gd name="connsiteX7" fmla="*/ 275536 w 836660"/>
                  <a:gd name="connsiteY7" fmla="*/ 190940 h 191551"/>
                  <a:gd name="connsiteX8" fmla="*/ 177 w 836660"/>
                  <a:gd name="connsiteY8" fmla="*/ 123399 h 191551"/>
                  <a:gd name="connsiteX0" fmla="*/ 191 w 826283"/>
                  <a:gd name="connsiteY0" fmla="*/ 123399 h 191736"/>
                  <a:gd name="connsiteX1" fmla="*/ 140468 w 826283"/>
                  <a:gd name="connsiteY1" fmla="*/ 87031 h 191736"/>
                  <a:gd name="connsiteX2" fmla="*/ 259964 w 826283"/>
                  <a:gd name="connsiteY2" fmla="*/ 19490 h 191736"/>
                  <a:gd name="connsiteX3" fmla="*/ 441805 w 826283"/>
                  <a:gd name="connsiteY3" fmla="*/ 3904 h 191736"/>
                  <a:gd name="connsiteX4" fmla="*/ 618450 w 826283"/>
                  <a:gd name="connsiteY4" fmla="*/ 81835 h 191736"/>
                  <a:gd name="connsiteX5" fmla="*/ 826268 w 826283"/>
                  <a:gd name="connsiteY5" fmla="*/ 149376 h 191736"/>
                  <a:gd name="connsiteX6" fmla="*/ 608059 w 826283"/>
                  <a:gd name="connsiteY6" fmla="*/ 159767 h 191736"/>
                  <a:gd name="connsiteX7" fmla="*/ 265159 w 826283"/>
                  <a:gd name="connsiteY7" fmla="*/ 190940 h 191736"/>
                  <a:gd name="connsiteX8" fmla="*/ 191 w 826283"/>
                  <a:gd name="connsiteY8" fmla="*/ 123399 h 191736"/>
                  <a:gd name="connsiteX0" fmla="*/ 183 w 831470"/>
                  <a:gd name="connsiteY0" fmla="*/ 123399 h 191736"/>
                  <a:gd name="connsiteX1" fmla="*/ 145655 w 831470"/>
                  <a:gd name="connsiteY1" fmla="*/ 87031 h 191736"/>
                  <a:gd name="connsiteX2" fmla="*/ 265151 w 831470"/>
                  <a:gd name="connsiteY2" fmla="*/ 19490 h 191736"/>
                  <a:gd name="connsiteX3" fmla="*/ 446992 w 831470"/>
                  <a:gd name="connsiteY3" fmla="*/ 3904 h 191736"/>
                  <a:gd name="connsiteX4" fmla="*/ 623637 w 831470"/>
                  <a:gd name="connsiteY4" fmla="*/ 81835 h 191736"/>
                  <a:gd name="connsiteX5" fmla="*/ 831455 w 831470"/>
                  <a:gd name="connsiteY5" fmla="*/ 149376 h 191736"/>
                  <a:gd name="connsiteX6" fmla="*/ 613246 w 831470"/>
                  <a:gd name="connsiteY6" fmla="*/ 159767 h 191736"/>
                  <a:gd name="connsiteX7" fmla="*/ 270346 w 831470"/>
                  <a:gd name="connsiteY7" fmla="*/ 190940 h 191736"/>
                  <a:gd name="connsiteX8" fmla="*/ 183 w 831470"/>
                  <a:gd name="connsiteY8" fmla="*/ 123399 h 191736"/>
                  <a:gd name="connsiteX0" fmla="*/ 28500 w 859787"/>
                  <a:gd name="connsiteY0" fmla="*/ 123399 h 191736"/>
                  <a:gd name="connsiteX1" fmla="*/ 173972 w 859787"/>
                  <a:gd name="connsiteY1" fmla="*/ 87031 h 191736"/>
                  <a:gd name="connsiteX2" fmla="*/ 293468 w 859787"/>
                  <a:gd name="connsiteY2" fmla="*/ 19490 h 191736"/>
                  <a:gd name="connsiteX3" fmla="*/ 475309 w 859787"/>
                  <a:gd name="connsiteY3" fmla="*/ 3904 h 191736"/>
                  <a:gd name="connsiteX4" fmla="*/ 651954 w 859787"/>
                  <a:gd name="connsiteY4" fmla="*/ 81835 h 191736"/>
                  <a:gd name="connsiteX5" fmla="*/ 859772 w 859787"/>
                  <a:gd name="connsiteY5" fmla="*/ 149376 h 191736"/>
                  <a:gd name="connsiteX6" fmla="*/ 641563 w 859787"/>
                  <a:gd name="connsiteY6" fmla="*/ 159767 h 191736"/>
                  <a:gd name="connsiteX7" fmla="*/ 298663 w 859787"/>
                  <a:gd name="connsiteY7" fmla="*/ 190940 h 191736"/>
                  <a:gd name="connsiteX8" fmla="*/ 28500 w 859787"/>
                  <a:gd name="connsiteY8" fmla="*/ 123399 h 191736"/>
                  <a:gd name="connsiteX0" fmla="*/ 7202 w 838489"/>
                  <a:gd name="connsiteY0" fmla="*/ 123399 h 191736"/>
                  <a:gd name="connsiteX1" fmla="*/ 152674 w 838489"/>
                  <a:gd name="connsiteY1" fmla="*/ 87031 h 191736"/>
                  <a:gd name="connsiteX2" fmla="*/ 272170 w 838489"/>
                  <a:gd name="connsiteY2" fmla="*/ 19490 h 191736"/>
                  <a:gd name="connsiteX3" fmla="*/ 454011 w 838489"/>
                  <a:gd name="connsiteY3" fmla="*/ 3904 h 191736"/>
                  <a:gd name="connsiteX4" fmla="*/ 630656 w 838489"/>
                  <a:gd name="connsiteY4" fmla="*/ 81835 h 191736"/>
                  <a:gd name="connsiteX5" fmla="*/ 838474 w 838489"/>
                  <a:gd name="connsiteY5" fmla="*/ 149376 h 191736"/>
                  <a:gd name="connsiteX6" fmla="*/ 620265 w 838489"/>
                  <a:gd name="connsiteY6" fmla="*/ 159767 h 191736"/>
                  <a:gd name="connsiteX7" fmla="*/ 395898 w 838489"/>
                  <a:gd name="connsiteY7" fmla="*/ 190940 h 191736"/>
                  <a:gd name="connsiteX8" fmla="*/ 7202 w 838489"/>
                  <a:gd name="connsiteY8" fmla="*/ 123399 h 191736"/>
                  <a:gd name="connsiteX0" fmla="*/ 7202 w 838489"/>
                  <a:gd name="connsiteY0" fmla="*/ 123399 h 190942"/>
                  <a:gd name="connsiteX1" fmla="*/ 152674 w 838489"/>
                  <a:gd name="connsiteY1" fmla="*/ 87031 h 190942"/>
                  <a:gd name="connsiteX2" fmla="*/ 272170 w 838489"/>
                  <a:gd name="connsiteY2" fmla="*/ 19490 h 190942"/>
                  <a:gd name="connsiteX3" fmla="*/ 454011 w 838489"/>
                  <a:gd name="connsiteY3" fmla="*/ 3904 h 190942"/>
                  <a:gd name="connsiteX4" fmla="*/ 630656 w 838489"/>
                  <a:gd name="connsiteY4" fmla="*/ 81835 h 190942"/>
                  <a:gd name="connsiteX5" fmla="*/ 838474 w 838489"/>
                  <a:gd name="connsiteY5" fmla="*/ 149376 h 190942"/>
                  <a:gd name="connsiteX6" fmla="*/ 620265 w 838489"/>
                  <a:gd name="connsiteY6" fmla="*/ 159767 h 190942"/>
                  <a:gd name="connsiteX7" fmla="*/ 395898 w 838489"/>
                  <a:gd name="connsiteY7" fmla="*/ 190940 h 190942"/>
                  <a:gd name="connsiteX8" fmla="*/ 163450 w 838489"/>
                  <a:gd name="connsiteY8" fmla="*/ 157955 h 190942"/>
                  <a:gd name="connsiteX9" fmla="*/ 7202 w 838489"/>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72 w 831659"/>
                  <a:gd name="connsiteY0" fmla="*/ 123399 h 190942"/>
                  <a:gd name="connsiteX1" fmla="*/ 145844 w 831659"/>
                  <a:gd name="connsiteY1" fmla="*/ 87031 h 190942"/>
                  <a:gd name="connsiteX2" fmla="*/ 282274 w 831659"/>
                  <a:gd name="connsiteY2" fmla="*/ 19490 h 190942"/>
                  <a:gd name="connsiteX3" fmla="*/ 447181 w 831659"/>
                  <a:gd name="connsiteY3" fmla="*/ 3904 h 190942"/>
                  <a:gd name="connsiteX4" fmla="*/ 623826 w 831659"/>
                  <a:gd name="connsiteY4" fmla="*/ 81835 h 190942"/>
                  <a:gd name="connsiteX5" fmla="*/ 831644 w 831659"/>
                  <a:gd name="connsiteY5" fmla="*/ 149376 h 190942"/>
                  <a:gd name="connsiteX6" fmla="*/ 613435 w 831659"/>
                  <a:gd name="connsiteY6" fmla="*/ 159767 h 190942"/>
                  <a:gd name="connsiteX7" fmla="*/ 389068 w 831659"/>
                  <a:gd name="connsiteY7" fmla="*/ 190940 h 190942"/>
                  <a:gd name="connsiteX8" fmla="*/ 190487 w 831659"/>
                  <a:gd name="connsiteY8" fmla="*/ 157955 h 190942"/>
                  <a:gd name="connsiteX9" fmla="*/ 372 w 831659"/>
                  <a:gd name="connsiteY9" fmla="*/ 123399 h 190942"/>
                  <a:gd name="connsiteX0" fmla="*/ 372 w 831659"/>
                  <a:gd name="connsiteY0" fmla="*/ 124130 h 191673"/>
                  <a:gd name="connsiteX1" fmla="*/ 145844 w 831659"/>
                  <a:gd name="connsiteY1" fmla="*/ 87762 h 191673"/>
                  <a:gd name="connsiteX2" fmla="*/ 282274 w 831659"/>
                  <a:gd name="connsiteY2" fmla="*/ 20221 h 191673"/>
                  <a:gd name="connsiteX3" fmla="*/ 447181 w 831659"/>
                  <a:gd name="connsiteY3" fmla="*/ 4635 h 191673"/>
                  <a:gd name="connsiteX4" fmla="*/ 623826 w 831659"/>
                  <a:gd name="connsiteY4" fmla="*/ 82566 h 191673"/>
                  <a:gd name="connsiteX5" fmla="*/ 831644 w 831659"/>
                  <a:gd name="connsiteY5" fmla="*/ 150107 h 191673"/>
                  <a:gd name="connsiteX6" fmla="*/ 613435 w 831659"/>
                  <a:gd name="connsiteY6" fmla="*/ 160498 h 191673"/>
                  <a:gd name="connsiteX7" fmla="*/ 389068 w 831659"/>
                  <a:gd name="connsiteY7" fmla="*/ 191671 h 191673"/>
                  <a:gd name="connsiteX8" fmla="*/ 190487 w 831659"/>
                  <a:gd name="connsiteY8" fmla="*/ 158686 h 191673"/>
                  <a:gd name="connsiteX9" fmla="*/ 372 w 831659"/>
                  <a:gd name="connsiteY9" fmla="*/ 124130 h 191673"/>
                  <a:gd name="connsiteX0" fmla="*/ 372 w 831659"/>
                  <a:gd name="connsiteY0" fmla="*/ 123400 h 190943"/>
                  <a:gd name="connsiteX1" fmla="*/ 145844 w 831659"/>
                  <a:gd name="connsiteY1" fmla="*/ 87032 h 190943"/>
                  <a:gd name="connsiteX2" fmla="*/ 282274 w 831659"/>
                  <a:gd name="connsiteY2" fmla="*/ 19491 h 190943"/>
                  <a:gd name="connsiteX3" fmla="*/ 447181 w 831659"/>
                  <a:gd name="connsiteY3" fmla="*/ 3905 h 190943"/>
                  <a:gd name="connsiteX4" fmla="*/ 623826 w 831659"/>
                  <a:gd name="connsiteY4" fmla="*/ 81836 h 190943"/>
                  <a:gd name="connsiteX5" fmla="*/ 831644 w 831659"/>
                  <a:gd name="connsiteY5" fmla="*/ 149377 h 190943"/>
                  <a:gd name="connsiteX6" fmla="*/ 613435 w 831659"/>
                  <a:gd name="connsiteY6" fmla="*/ 159768 h 190943"/>
                  <a:gd name="connsiteX7" fmla="*/ 389068 w 831659"/>
                  <a:gd name="connsiteY7" fmla="*/ 190941 h 190943"/>
                  <a:gd name="connsiteX8" fmla="*/ 190487 w 831659"/>
                  <a:gd name="connsiteY8" fmla="*/ 157956 h 190943"/>
                  <a:gd name="connsiteX9" fmla="*/ 372 w 831659"/>
                  <a:gd name="connsiteY9" fmla="*/ 123400 h 190943"/>
                  <a:gd name="connsiteX0" fmla="*/ 137 w 831424"/>
                  <a:gd name="connsiteY0" fmla="*/ 122630 h 190173"/>
                  <a:gd name="connsiteX1" fmla="*/ 161839 w 831424"/>
                  <a:gd name="connsiteY1" fmla="*/ 50319 h 190173"/>
                  <a:gd name="connsiteX2" fmla="*/ 282039 w 831424"/>
                  <a:gd name="connsiteY2" fmla="*/ 18721 h 190173"/>
                  <a:gd name="connsiteX3" fmla="*/ 446946 w 831424"/>
                  <a:gd name="connsiteY3" fmla="*/ 3135 h 190173"/>
                  <a:gd name="connsiteX4" fmla="*/ 623591 w 831424"/>
                  <a:gd name="connsiteY4" fmla="*/ 81066 h 190173"/>
                  <a:gd name="connsiteX5" fmla="*/ 831409 w 831424"/>
                  <a:gd name="connsiteY5" fmla="*/ 148607 h 190173"/>
                  <a:gd name="connsiteX6" fmla="*/ 613200 w 831424"/>
                  <a:gd name="connsiteY6" fmla="*/ 158998 h 190173"/>
                  <a:gd name="connsiteX7" fmla="*/ 388833 w 831424"/>
                  <a:gd name="connsiteY7" fmla="*/ 190171 h 190173"/>
                  <a:gd name="connsiteX8" fmla="*/ 190252 w 831424"/>
                  <a:gd name="connsiteY8" fmla="*/ 157186 h 190173"/>
                  <a:gd name="connsiteX9" fmla="*/ 137 w 831424"/>
                  <a:gd name="connsiteY9" fmla="*/ 122630 h 190173"/>
                  <a:gd name="connsiteX0" fmla="*/ 288 w 754077"/>
                  <a:gd name="connsiteY0" fmla="*/ 94940 h 190173"/>
                  <a:gd name="connsiteX1" fmla="*/ 84492 w 754077"/>
                  <a:gd name="connsiteY1" fmla="*/ 50319 h 190173"/>
                  <a:gd name="connsiteX2" fmla="*/ 204692 w 754077"/>
                  <a:gd name="connsiteY2" fmla="*/ 18721 h 190173"/>
                  <a:gd name="connsiteX3" fmla="*/ 369599 w 754077"/>
                  <a:gd name="connsiteY3" fmla="*/ 3135 h 190173"/>
                  <a:gd name="connsiteX4" fmla="*/ 546244 w 754077"/>
                  <a:gd name="connsiteY4" fmla="*/ 81066 h 190173"/>
                  <a:gd name="connsiteX5" fmla="*/ 754062 w 754077"/>
                  <a:gd name="connsiteY5" fmla="*/ 148607 h 190173"/>
                  <a:gd name="connsiteX6" fmla="*/ 535853 w 754077"/>
                  <a:gd name="connsiteY6" fmla="*/ 158998 h 190173"/>
                  <a:gd name="connsiteX7" fmla="*/ 311486 w 754077"/>
                  <a:gd name="connsiteY7" fmla="*/ 190171 h 190173"/>
                  <a:gd name="connsiteX8" fmla="*/ 112905 w 754077"/>
                  <a:gd name="connsiteY8" fmla="*/ 157186 h 190173"/>
                  <a:gd name="connsiteX9" fmla="*/ 288 w 754077"/>
                  <a:gd name="connsiteY9" fmla="*/ 94940 h 1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077" h="190173">
                    <a:moveTo>
                      <a:pt x="288" y="94940"/>
                    </a:moveTo>
                    <a:cubicBezTo>
                      <a:pt x="-4447" y="77129"/>
                      <a:pt x="50425" y="63022"/>
                      <a:pt x="84492" y="50319"/>
                    </a:cubicBezTo>
                    <a:cubicBezTo>
                      <a:pt x="118559" y="37616"/>
                      <a:pt x="157174" y="26585"/>
                      <a:pt x="204692" y="18721"/>
                    </a:cubicBezTo>
                    <a:cubicBezTo>
                      <a:pt x="252210" y="10857"/>
                      <a:pt x="312674" y="-7256"/>
                      <a:pt x="369599" y="3135"/>
                    </a:cubicBezTo>
                    <a:cubicBezTo>
                      <a:pt x="426524" y="13526"/>
                      <a:pt x="482167" y="56821"/>
                      <a:pt x="546244" y="81066"/>
                    </a:cubicBezTo>
                    <a:cubicBezTo>
                      <a:pt x="610321" y="105311"/>
                      <a:pt x="755794" y="135618"/>
                      <a:pt x="754062" y="148607"/>
                    </a:cubicBezTo>
                    <a:cubicBezTo>
                      <a:pt x="752330" y="161596"/>
                      <a:pt x="629371" y="152071"/>
                      <a:pt x="535853" y="158998"/>
                    </a:cubicBezTo>
                    <a:cubicBezTo>
                      <a:pt x="442335" y="165925"/>
                      <a:pt x="398910" y="190473"/>
                      <a:pt x="311486" y="190171"/>
                    </a:cubicBezTo>
                    <a:cubicBezTo>
                      <a:pt x="224062" y="189869"/>
                      <a:pt x="164771" y="173058"/>
                      <a:pt x="112905" y="157186"/>
                    </a:cubicBezTo>
                    <a:cubicBezTo>
                      <a:pt x="61039" y="141314"/>
                      <a:pt x="5023" y="112751"/>
                      <a:pt x="288" y="94940"/>
                    </a:cubicBezTo>
                    <a:close/>
                  </a:path>
                </a:pathLst>
              </a:custGeom>
              <a:solidFill>
                <a:schemeClr val="accent3">
                  <a:lumMod val="20000"/>
                  <a:lumOff val="80000"/>
                </a:schemeClr>
              </a:solid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C382C4C7-FD78-B616-C919-8F32C98F6A99}"/>
                  </a:ext>
                </a:extLst>
              </p:cNvPr>
              <p:cNvSpPr/>
              <p:nvPr/>
            </p:nvSpPr>
            <p:spPr bwMode="auto">
              <a:xfrm rot="18885850">
                <a:off x="3834603" y="4998822"/>
                <a:ext cx="154259" cy="85953"/>
              </a:xfrm>
              <a:prstGeom prst="ellipse">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89" name="Freeform: Shape 188">
              <a:extLst>
                <a:ext uri="{FF2B5EF4-FFF2-40B4-BE49-F238E27FC236}">
                  <a16:creationId xmlns:a16="http://schemas.microsoft.com/office/drawing/2014/main" id="{8D9EB647-94DA-513F-45F6-C269A4598F2B}"/>
                </a:ext>
              </a:extLst>
            </p:cNvPr>
            <p:cNvSpPr/>
            <p:nvPr/>
          </p:nvSpPr>
          <p:spPr bwMode="auto">
            <a:xfrm>
              <a:off x="4969662" y="3162447"/>
              <a:ext cx="193112" cy="298852"/>
            </a:xfrm>
            <a:custGeom>
              <a:avLst/>
              <a:gdLst>
                <a:gd name="connsiteX0" fmla="*/ 4916 w 193112"/>
                <a:gd name="connsiteY0" fmla="*/ 298852 h 298852"/>
                <a:gd name="connsiteX1" fmla="*/ 49521 w 193112"/>
                <a:gd name="connsiteY1" fmla="*/ 272089 h 298852"/>
                <a:gd name="connsiteX2" fmla="*/ 455 w 193112"/>
                <a:gd name="connsiteY2" fmla="*/ 209643 h 298852"/>
                <a:gd name="connsiteX3" fmla="*/ 85205 w 193112"/>
                <a:gd name="connsiteY3" fmla="*/ 249787 h 298852"/>
                <a:gd name="connsiteX4" fmla="*/ 36139 w 193112"/>
                <a:gd name="connsiteY4" fmla="*/ 156117 h 298852"/>
                <a:gd name="connsiteX5" fmla="*/ 89665 w 193112"/>
                <a:gd name="connsiteY5" fmla="*/ 191801 h 298852"/>
                <a:gd name="connsiteX6" fmla="*/ 125349 w 193112"/>
                <a:gd name="connsiteY6" fmla="*/ 214103 h 298852"/>
                <a:gd name="connsiteX7" fmla="*/ 58442 w 193112"/>
                <a:gd name="connsiteY7" fmla="*/ 111512 h 298852"/>
                <a:gd name="connsiteX8" fmla="*/ 192256 w 193112"/>
                <a:gd name="connsiteY8" fmla="*/ 142735 h 298852"/>
                <a:gd name="connsiteX9" fmla="*/ 116428 w 193112"/>
                <a:gd name="connsiteY9" fmla="*/ 35683 h 298852"/>
                <a:gd name="connsiteX10" fmla="*/ 129810 w 193112"/>
                <a:gd name="connsiteY10" fmla="*/ 0 h 29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3112" h="298852">
                  <a:moveTo>
                    <a:pt x="4916" y="298852"/>
                  </a:moveTo>
                  <a:cubicBezTo>
                    <a:pt x="27590" y="292904"/>
                    <a:pt x="50264" y="286957"/>
                    <a:pt x="49521" y="272089"/>
                  </a:cubicBezTo>
                  <a:cubicBezTo>
                    <a:pt x="48778" y="257221"/>
                    <a:pt x="-5492" y="213360"/>
                    <a:pt x="455" y="209643"/>
                  </a:cubicBezTo>
                  <a:cubicBezTo>
                    <a:pt x="6402" y="205926"/>
                    <a:pt x="79258" y="258708"/>
                    <a:pt x="85205" y="249787"/>
                  </a:cubicBezTo>
                  <a:cubicBezTo>
                    <a:pt x="91152" y="240866"/>
                    <a:pt x="35396" y="165781"/>
                    <a:pt x="36139" y="156117"/>
                  </a:cubicBezTo>
                  <a:cubicBezTo>
                    <a:pt x="36882" y="146453"/>
                    <a:pt x="74797" y="182137"/>
                    <a:pt x="89665" y="191801"/>
                  </a:cubicBezTo>
                  <a:cubicBezTo>
                    <a:pt x="104533" y="201465"/>
                    <a:pt x="130553" y="227484"/>
                    <a:pt x="125349" y="214103"/>
                  </a:cubicBezTo>
                  <a:cubicBezTo>
                    <a:pt x="120145" y="200722"/>
                    <a:pt x="47291" y="123407"/>
                    <a:pt x="58442" y="111512"/>
                  </a:cubicBezTo>
                  <a:cubicBezTo>
                    <a:pt x="69593" y="99617"/>
                    <a:pt x="182592" y="155373"/>
                    <a:pt x="192256" y="142735"/>
                  </a:cubicBezTo>
                  <a:cubicBezTo>
                    <a:pt x="201920" y="130097"/>
                    <a:pt x="126836" y="59472"/>
                    <a:pt x="116428" y="35683"/>
                  </a:cubicBezTo>
                  <a:cubicBezTo>
                    <a:pt x="106020" y="11894"/>
                    <a:pt x="117915" y="5947"/>
                    <a:pt x="12981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0" name="Freeform: Shape 189">
              <a:extLst>
                <a:ext uri="{FF2B5EF4-FFF2-40B4-BE49-F238E27FC236}">
                  <a16:creationId xmlns:a16="http://schemas.microsoft.com/office/drawing/2014/main" id="{A99D46CC-E2A7-A8B8-F59A-946D5A0FA295}"/>
                </a:ext>
              </a:extLst>
            </p:cNvPr>
            <p:cNvSpPr/>
            <p:nvPr/>
          </p:nvSpPr>
          <p:spPr bwMode="auto">
            <a:xfrm rot="1454651">
              <a:off x="5320251" y="2640692"/>
              <a:ext cx="193112" cy="298852"/>
            </a:xfrm>
            <a:custGeom>
              <a:avLst/>
              <a:gdLst>
                <a:gd name="connsiteX0" fmla="*/ 4916 w 193112"/>
                <a:gd name="connsiteY0" fmla="*/ 298852 h 298852"/>
                <a:gd name="connsiteX1" fmla="*/ 49521 w 193112"/>
                <a:gd name="connsiteY1" fmla="*/ 272089 h 298852"/>
                <a:gd name="connsiteX2" fmla="*/ 455 w 193112"/>
                <a:gd name="connsiteY2" fmla="*/ 209643 h 298852"/>
                <a:gd name="connsiteX3" fmla="*/ 85205 w 193112"/>
                <a:gd name="connsiteY3" fmla="*/ 249787 h 298852"/>
                <a:gd name="connsiteX4" fmla="*/ 36139 w 193112"/>
                <a:gd name="connsiteY4" fmla="*/ 156117 h 298852"/>
                <a:gd name="connsiteX5" fmla="*/ 89665 w 193112"/>
                <a:gd name="connsiteY5" fmla="*/ 191801 h 298852"/>
                <a:gd name="connsiteX6" fmla="*/ 125349 w 193112"/>
                <a:gd name="connsiteY6" fmla="*/ 214103 h 298852"/>
                <a:gd name="connsiteX7" fmla="*/ 58442 w 193112"/>
                <a:gd name="connsiteY7" fmla="*/ 111512 h 298852"/>
                <a:gd name="connsiteX8" fmla="*/ 192256 w 193112"/>
                <a:gd name="connsiteY8" fmla="*/ 142735 h 298852"/>
                <a:gd name="connsiteX9" fmla="*/ 116428 w 193112"/>
                <a:gd name="connsiteY9" fmla="*/ 35683 h 298852"/>
                <a:gd name="connsiteX10" fmla="*/ 129810 w 193112"/>
                <a:gd name="connsiteY10" fmla="*/ 0 h 29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3112" h="298852">
                  <a:moveTo>
                    <a:pt x="4916" y="298852"/>
                  </a:moveTo>
                  <a:cubicBezTo>
                    <a:pt x="27590" y="292904"/>
                    <a:pt x="50264" y="286957"/>
                    <a:pt x="49521" y="272089"/>
                  </a:cubicBezTo>
                  <a:cubicBezTo>
                    <a:pt x="48778" y="257221"/>
                    <a:pt x="-5492" y="213360"/>
                    <a:pt x="455" y="209643"/>
                  </a:cubicBezTo>
                  <a:cubicBezTo>
                    <a:pt x="6402" y="205926"/>
                    <a:pt x="79258" y="258708"/>
                    <a:pt x="85205" y="249787"/>
                  </a:cubicBezTo>
                  <a:cubicBezTo>
                    <a:pt x="91152" y="240866"/>
                    <a:pt x="35396" y="165781"/>
                    <a:pt x="36139" y="156117"/>
                  </a:cubicBezTo>
                  <a:cubicBezTo>
                    <a:pt x="36882" y="146453"/>
                    <a:pt x="74797" y="182137"/>
                    <a:pt x="89665" y="191801"/>
                  </a:cubicBezTo>
                  <a:cubicBezTo>
                    <a:pt x="104533" y="201465"/>
                    <a:pt x="130553" y="227484"/>
                    <a:pt x="125349" y="214103"/>
                  </a:cubicBezTo>
                  <a:cubicBezTo>
                    <a:pt x="120145" y="200722"/>
                    <a:pt x="47291" y="123407"/>
                    <a:pt x="58442" y="111512"/>
                  </a:cubicBezTo>
                  <a:cubicBezTo>
                    <a:pt x="69593" y="99617"/>
                    <a:pt x="182592" y="155373"/>
                    <a:pt x="192256" y="142735"/>
                  </a:cubicBezTo>
                  <a:cubicBezTo>
                    <a:pt x="201920" y="130097"/>
                    <a:pt x="126836" y="59472"/>
                    <a:pt x="116428" y="35683"/>
                  </a:cubicBezTo>
                  <a:cubicBezTo>
                    <a:pt x="106020" y="11894"/>
                    <a:pt x="117915" y="5947"/>
                    <a:pt x="12981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98" name="Group 197">
            <a:extLst>
              <a:ext uri="{FF2B5EF4-FFF2-40B4-BE49-F238E27FC236}">
                <a16:creationId xmlns:a16="http://schemas.microsoft.com/office/drawing/2014/main" id="{2E806A5C-59B6-1668-7CB3-92EF15C89D34}"/>
              </a:ext>
            </a:extLst>
          </p:cNvPr>
          <p:cNvGrpSpPr/>
          <p:nvPr/>
        </p:nvGrpSpPr>
        <p:grpSpPr>
          <a:xfrm>
            <a:off x="3338008" y="2764579"/>
            <a:ext cx="1359729" cy="1355878"/>
            <a:chOff x="5058183" y="2207692"/>
            <a:chExt cx="1359729" cy="1355878"/>
          </a:xfrm>
        </p:grpSpPr>
        <p:sp>
          <p:nvSpPr>
            <p:cNvPr id="195" name="Freeform: Shape 194">
              <a:extLst>
                <a:ext uri="{FF2B5EF4-FFF2-40B4-BE49-F238E27FC236}">
                  <a16:creationId xmlns:a16="http://schemas.microsoft.com/office/drawing/2014/main" id="{8FA0885A-9F97-FE09-7225-053108013864}"/>
                </a:ext>
              </a:extLst>
            </p:cNvPr>
            <p:cNvSpPr/>
            <p:nvPr/>
          </p:nvSpPr>
          <p:spPr bwMode="auto">
            <a:xfrm>
              <a:off x="5058183" y="2207692"/>
              <a:ext cx="1355961" cy="1346872"/>
            </a:xfrm>
            <a:custGeom>
              <a:avLst/>
              <a:gdLst>
                <a:gd name="connsiteX0" fmla="*/ 106791 w 1439700"/>
                <a:gd name="connsiteY0" fmla="*/ 1333530 h 1422342"/>
                <a:gd name="connsiteX1" fmla="*/ 67998 w 1439700"/>
                <a:gd name="connsiteY1" fmla="*/ 1261486 h 1422342"/>
                <a:gd name="connsiteX2" fmla="*/ 123416 w 1439700"/>
                <a:gd name="connsiteY2" fmla="*/ 1278112 h 1422342"/>
                <a:gd name="connsiteX3" fmla="*/ 95707 w 1439700"/>
                <a:gd name="connsiteY3" fmla="*/ 1183901 h 1422342"/>
                <a:gd name="connsiteX4" fmla="*/ 201001 w 1439700"/>
                <a:gd name="connsiteY4" fmla="*/ 1183901 h 1422342"/>
                <a:gd name="connsiteX5" fmla="*/ 162209 w 1439700"/>
                <a:gd name="connsiteY5" fmla="*/ 1100773 h 1422342"/>
                <a:gd name="connsiteX6" fmla="*/ 256420 w 1439700"/>
                <a:gd name="connsiteY6" fmla="*/ 1100773 h 1422342"/>
                <a:gd name="connsiteX7" fmla="*/ 234252 w 1439700"/>
                <a:gd name="connsiteY7" fmla="*/ 973312 h 1422342"/>
                <a:gd name="connsiteX8" fmla="*/ 300754 w 1439700"/>
                <a:gd name="connsiteY8" fmla="*/ 1001021 h 1422342"/>
                <a:gd name="connsiteX9" fmla="*/ 295212 w 1439700"/>
                <a:gd name="connsiteY9" fmla="*/ 879101 h 1422342"/>
                <a:gd name="connsiteX10" fmla="*/ 350631 w 1439700"/>
                <a:gd name="connsiteY10" fmla="*/ 906810 h 1422342"/>
                <a:gd name="connsiteX11" fmla="*/ 361714 w 1439700"/>
                <a:gd name="connsiteY11" fmla="*/ 823683 h 1422342"/>
                <a:gd name="connsiteX12" fmla="*/ 444841 w 1439700"/>
                <a:gd name="connsiteY12" fmla="*/ 779348 h 1422342"/>
                <a:gd name="connsiteX13" fmla="*/ 433758 w 1439700"/>
                <a:gd name="connsiteY13" fmla="*/ 740555 h 1422342"/>
                <a:gd name="connsiteX14" fmla="*/ 505801 w 1439700"/>
                <a:gd name="connsiteY14" fmla="*/ 751639 h 1422342"/>
                <a:gd name="connsiteX15" fmla="*/ 561220 w 1439700"/>
                <a:gd name="connsiteY15" fmla="*/ 640803 h 1422342"/>
                <a:gd name="connsiteX16" fmla="*/ 627721 w 1439700"/>
                <a:gd name="connsiteY16" fmla="*/ 657428 h 1422342"/>
                <a:gd name="connsiteX17" fmla="*/ 627721 w 1439700"/>
                <a:gd name="connsiteY17" fmla="*/ 552133 h 1422342"/>
                <a:gd name="connsiteX18" fmla="*/ 677598 w 1439700"/>
                <a:gd name="connsiteY18" fmla="*/ 568759 h 1422342"/>
                <a:gd name="connsiteX19" fmla="*/ 677598 w 1439700"/>
                <a:gd name="connsiteY19" fmla="*/ 502257 h 1422342"/>
                <a:gd name="connsiteX20" fmla="*/ 760725 w 1439700"/>
                <a:gd name="connsiteY20" fmla="*/ 474548 h 1422342"/>
                <a:gd name="connsiteX21" fmla="*/ 749641 w 1439700"/>
                <a:gd name="connsiteY21" fmla="*/ 424672 h 1422342"/>
                <a:gd name="connsiteX22" fmla="*/ 805060 w 1439700"/>
                <a:gd name="connsiteY22" fmla="*/ 424672 h 1422342"/>
                <a:gd name="connsiteX23" fmla="*/ 805060 w 1439700"/>
                <a:gd name="connsiteY23" fmla="*/ 374795 h 1422342"/>
                <a:gd name="connsiteX24" fmla="*/ 871561 w 1439700"/>
                <a:gd name="connsiteY24" fmla="*/ 374795 h 1422342"/>
                <a:gd name="connsiteX25" fmla="*/ 866020 w 1439700"/>
                <a:gd name="connsiteY25" fmla="*/ 275043 h 1422342"/>
                <a:gd name="connsiteX26" fmla="*/ 943605 w 1439700"/>
                <a:gd name="connsiteY26" fmla="*/ 313835 h 1422342"/>
                <a:gd name="connsiteX27" fmla="*/ 993481 w 1439700"/>
                <a:gd name="connsiteY27" fmla="*/ 214083 h 1422342"/>
                <a:gd name="connsiteX28" fmla="*/ 1054441 w 1439700"/>
                <a:gd name="connsiteY28" fmla="*/ 247333 h 1422342"/>
                <a:gd name="connsiteX29" fmla="*/ 1082151 w 1439700"/>
                <a:gd name="connsiteY29" fmla="*/ 186373 h 1422342"/>
                <a:gd name="connsiteX30" fmla="*/ 1126485 w 1439700"/>
                <a:gd name="connsiteY30" fmla="*/ 202999 h 1422342"/>
                <a:gd name="connsiteX31" fmla="*/ 1132027 w 1439700"/>
                <a:gd name="connsiteY31" fmla="*/ 130955 h 1422342"/>
                <a:gd name="connsiteX32" fmla="*/ 1187445 w 1439700"/>
                <a:gd name="connsiteY32" fmla="*/ 186373 h 1422342"/>
                <a:gd name="connsiteX33" fmla="*/ 1237321 w 1439700"/>
                <a:gd name="connsiteY33" fmla="*/ 119872 h 1422342"/>
                <a:gd name="connsiteX34" fmla="*/ 1281656 w 1439700"/>
                <a:gd name="connsiteY34" fmla="*/ 158664 h 1422342"/>
                <a:gd name="connsiteX35" fmla="*/ 1309365 w 1439700"/>
                <a:gd name="connsiteY35" fmla="*/ 97704 h 1422342"/>
                <a:gd name="connsiteX36" fmla="*/ 1342616 w 1439700"/>
                <a:gd name="connsiteY36" fmla="*/ 92163 h 1422342"/>
                <a:gd name="connsiteX37" fmla="*/ 1348158 w 1439700"/>
                <a:gd name="connsiteY37" fmla="*/ 1327988 h 1422342"/>
                <a:gd name="connsiteX38" fmla="*/ 106791 w 1439700"/>
                <a:gd name="connsiteY38" fmla="*/ 1333530 h 1422342"/>
                <a:gd name="connsiteX0" fmla="*/ 106791 w 1439700"/>
                <a:gd name="connsiteY0" fmla="*/ 1333530 h 1422342"/>
                <a:gd name="connsiteX1" fmla="*/ 67998 w 1439700"/>
                <a:gd name="connsiteY1" fmla="*/ 1261486 h 1422342"/>
                <a:gd name="connsiteX2" fmla="*/ 123416 w 1439700"/>
                <a:gd name="connsiteY2" fmla="*/ 1278112 h 1422342"/>
                <a:gd name="connsiteX3" fmla="*/ 95707 w 1439700"/>
                <a:gd name="connsiteY3" fmla="*/ 1183901 h 1422342"/>
                <a:gd name="connsiteX4" fmla="*/ 201001 w 1439700"/>
                <a:gd name="connsiteY4" fmla="*/ 1183901 h 1422342"/>
                <a:gd name="connsiteX5" fmla="*/ 162209 w 1439700"/>
                <a:gd name="connsiteY5" fmla="*/ 1100773 h 1422342"/>
                <a:gd name="connsiteX6" fmla="*/ 256420 w 1439700"/>
                <a:gd name="connsiteY6" fmla="*/ 1100773 h 1422342"/>
                <a:gd name="connsiteX7" fmla="*/ 234252 w 1439700"/>
                <a:gd name="connsiteY7" fmla="*/ 973312 h 1422342"/>
                <a:gd name="connsiteX8" fmla="*/ 300754 w 1439700"/>
                <a:gd name="connsiteY8" fmla="*/ 1001021 h 1422342"/>
                <a:gd name="connsiteX9" fmla="*/ 295212 w 1439700"/>
                <a:gd name="connsiteY9" fmla="*/ 879101 h 1422342"/>
                <a:gd name="connsiteX10" fmla="*/ 350631 w 1439700"/>
                <a:gd name="connsiteY10" fmla="*/ 906810 h 1422342"/>
                <a:gd name="connsiteX11" fmla="*/ 361714 w 1439700"/>
                <a:gd name="connsiteY11" fmla="*/ 823683 h 1422342"/>
                <a:gd name="connsiteX12" fmla="*/ 444841 w 1439700"/>
                <a:gd name="connsiteY12" fmla="*/ 779348 h 1422342"/>
                <a:gd name="connsiteX13" fmla="*/ 433758 w 1439700"/>
                <a:gd name="connsiteY13" fmla="*/ 740555 h 1422342"/>
                <a:gd name="connsiteX14" fmla="*/ 505801 w 1439700"/>
                <a:gd name="connsiteY14" fmla="*/ 751639 h 1422342"/>
                <a:gd name="connsiteX15" fmla="*/ 561220 w 1439700"/>
                <a:gd name="connsiteY15" fmla="*/ 640803 h 1422342"/>
                <a:gd name="connsiteX16" fmla="*/ 627721 w 1439700"/>
                <a:gd name="connsiteY16" fmla="*/ 657428 h 1422342"/>
                <a:gd name="connsiteX17" fmla="*/ 627721 w 1439700"/>
                <a:gd name="connsiteY17" fmla="*/ 552133 h 1422342"/>
                <a:gd name="connsiteX18" fmla="*/ 677598 w 1439700"/>
                <a:gd name="connsiteY18" fmla="*/ 568759 h 1422342"/>
                <a:gd name="connsiteX19" fmla="*/ 677598 w 1439700"/>
                <a:gd name="connsiteY19" fmla="*/ 502257 h 1422342"/>
                <a:gd name="connsiteX20" fmla="*/ 760725 w 1439700"/>
                <a:gd name="connsiteY20" fmla="*/ 474548 h 1422342"/>
                <a:gd name="connsiteX21" fmla="*/ 749641 w 1439700"/>
                <a:gd name="connsiteY21" fmla="*/ 424672 h 1422342"/>
                <a:gd name="connsiteX22" fmla="*/ 805060 w 1439700"/>
                <a:gd name="connsiteY22" fmla="*/ 424672 h 1422342"/>
                <a:gd name="connsiteX23" fmla="*/ 805060 w 1439700"/>
                <a:gd name="connsiteY23" fmla="*/ 374795 h 1422342"/>
                <a:gd name="connsiteX24" fmla="*/ 871561 w 1439700"/>
                <a:gd name="connsiteY24" fmla="*/ 374795 h 1422342"/>
                <a:gd name="connsiteX25" fmla="*/ 866020 w 1439700"/>
                <a:gd name="connsiteY25" fmla="*/ 275043 h 1422342"/>
                <a:gd name="connsiteX26" fmla="*/ 943605 w 1439700"/>
                <a:gd name="connsiteY26" fmla="*/ 313835 h 1422342"/>
                <a:gd name="connsiteX27" fmla="*/ 993481 w 1439700"/>
                <a:gd name="connsiteY27" fmla="*/ 214083 h 1422342"/>
                <a:gd name="connsiteX28" fmla="*/ 1054441 w 1439700"/>
                <a:gd name="connsiteY28" fmla="*/ 247333 h 1422342"/>
                <a:gd name="connsiteX29" fmla="*/ 1082151 w 1439700"/>
                <a:gd name="connsiteY29" fmla="*/ 186373 h 1422342"/>
                <a:gd name="connsiteX30" fmla="*/ 1126485 w 1439700"/>
                <a:gd name="connsiteY30" fmla="*/ 202999 h 1422342"/>
                <a:gd name="connsiteX31" fmla="*/ 1132027 w 1439700"/>
                <a:gd name="connsiteY31" fmla="*/ 130955 h 1422342"/>
                <a:gd name="connsiteX32" fmla="*/ 1187445 w 1439700"/>
                <a:gd name="connsiteY32" fmla="*/ 186373 h 1422342"/>
                <a:gd name="connsiteX33" fmla="*/ 1237321 w 1439700"/>
                <a:gd name="connsiteY33" fmla="*/ 119872 h 1422342"/>
                <a:gd name="connsiteX34" fmla="*/ 1281656 w 1439700"/>
                <a:gd name="connsiteY34" fmla="*/ 158664 h 1422342"/>
                <a:gd name="connsiteX35" fmla="*/ 1309365 w 1439700"/>
                <a:gd name="connsiteY35" fmla="*/ 97704 h 1422342"/>
                <a:gd name="connsiteX36" fmla="*/ 1342616 w 1439700"/>
                <a:gd name="connsiteY36" fmla="*/ 92163 h 1422342"/>
                <a:gd name="connsiteX37" fmla="*/ 1348158 w 1439700"/>
                <a:gd name="connsiteY37" fmla="*/ 1327988 h 1422342"/>
                <a:gd name="connsiteX38" fmla="*/ 106791 w 1439700"/>
                <a:gd name="connsiteY38" fmla="*/ 1333530 h 1422342"/>
                <a:gd name="connsiteX0" fmla="*/ 106791 w 1355961"/>
                <a:gd name="connsiteY0" fmla="*/ 1333530 h 1422342"/>
                <a:gd name="connsiteX1" fmla="*/ 67998 w 1355961"/>
                <a:gd name="connsiteY1" fmla="*/ 1261486 h 1422342"/>
                <a:gd name="connsiteX2" fmla="*/ 123416 w 1355961"/>
                <a:gd name="connsiteY2" fmla="*/ 1278112 h 1422342"/>
                <a:gd name="connsiteX3" fmla="*/ 95707 w 1355961"/>
                <a:gd name="connsiteY3" fmla="*/ 1183901 h 1422342"/>
                <a:gd name="connsiteX4" fmla="*/ 201001 w 1355961"/>
                <a:gd name="connsiteY4" fmla="*/ 1183901 h 1422342"/>
                <a:gd name="connsiteX5" fmla="*/ 162209 w 1355961"/>
                <a:gd name="connsiteY5" fmla="*/ 1100773 h 1422342"/>
                <a:gd name="connsiteX6" fmla="*/ 256420 w 1355961"/>
                <a:gd name="connsiteY6" fmla="*/ 1100773 h 1422342"/>
                <a:gd name="connsiteX7" fmla="*/ 234252 w 1355961"/>
                <a:gd name="connsiteY7" fmla="*/ 973312 h 1422342"/>
                <a:gd name="connsiteX8" fmla="*/ 300754 w 1355961"/>
                <a:gd name="connsiteY8" fmla="*/ 1001021 h 1422342"/>
                <a:gd name="connsiteX9" fmla="*/ 295212 w 1355961"/>
                <a:gd name="connsiteY9" fmla="*/ 879101 h 1422342"/>
                <a:gd name="connsiteX10" fmla="*/ 350631 w 1355961"/>
                <a:gd name="connsiteY10" fmla="*/ 906810 h 1422342"/>
                <a:gd name="connsiteX11" fmla="*/ 361714 w 1355961"/>
                <a:gd name="connsiteY11" fmla="*/ 823683 h 1422342"/>
                <a:gd name="connsiteX12" fmla="*/ 444841 w 1355961"/>
                <a:gd name="connsiteY12" fmla="*/ 779348 h 1422342"/>
                <a:gd name="connsiteX13" fmla="*/ 433758 w 1355961"/>
                <a:gd name="connsiteY13" fmla="*/ 740555 h 1422342"/>
                <a:gd name="connsiteX14" fmla="*/ 505801 w 1355961"/>
                <a:gd name="connsiteY14" fmla="*/ 751639 h 1422342"/>
                <a:gd name="connsiteX15" fmla="*/ 561220 w 1355961"/>
                <a:gd name="connsiteY15" fmla="*/ 640803 h 1422342"/>
                <a:gd name="connsiteX16" fmla="*/ 627721 w 1355961"/>
                <a:gd name="connsiteY16" fmla="*/ 657428 h 1422342"/>
                <a:gd name="connsiteX17" fmla="*/ 627721 w 1355961"/>
                <a:gd name="connsiteY17" fmla="*/ 552133 h 1422342"/>
                <a:gd name="connsiteX18" fmla="*/ 677598 w 1355961"/>
                <a:gd name="connsiteY18" fmla="*/ 568759 h 1422342"/>
                <a:gd name="connsiteX19" fmla="*/ 677598 w 1355961"/>
                <a:gd name="connsiteY19" fmla="*/ 502257 h 1422342"/>
                <a:gd name="connsiteX20" fmla="*/ 760725 w 1355961"/>
                <a:gd name="connsiteY20" fmla="*/ 474548 h 1422342"/>
                <a:gd name="connsiteX21" fmla="*/ 749641 w 1355961"/>
                <a:gd name="connsiteY21" fmla="*/ 424672 h 1422342"/>
                <a:gd name="connsiteX22" fmla="*/ 805060 w 1355961"/>
                <a:gd name="connsiteY22" fmla="*/ 424672 h 1422342"/>
                <a:gd name="connsiteX23" fmla="*/ 805060 w 1355961"/>
                <a:gd name="connsiteY23" fmla="*/ 374795 h 1422342"/>
                <a:gd name="connsiteX24" fmla="*/ 871561 w 1355961"/>
                <a:gd name="connsiteY24" fmla="*/ 374795 h 1422342"/>
                <a:gd name="connsiteX25" fmla="*/ 866020 w 1355961"/>
                <a:gd name="connsiteY25" fmla="*/ 275043 h 1422342"/>
                <a:gd name="connsiteX26" fmla="*/ 943605 w 1355961"/>
                <a:gd name="connsiteY26" fmla="*/ 313835 h 1422342"/>
                <a:gd name="connsiteX27" fmla="*/ 993481 w 1355961"/>
                <a:gd name="connsiteY27" fmla="*/ 214083 h 1422342"/>
                <a:gd name="connsiteX28" fmla="*/ 1054441 w 1355961"/>
                <a:gd name="connsiteY28" fmla="*/ 247333 h 1422342"/>
                <a:gd name="connsiteX29" fmla="*/ 1082151 w 1355961"/>
                <a:gd name="connsiteY29" fmla="*/ 186373 h 1422342"/>
                <a:gd name="connsiteX30" fmla="*/ 1126485 w 1355961"/>
                <a:gd name="connsiteY30" fmla="*/ 202999 h 1422342"/>
                <a:gd name="connsiteX31" fmla="*/ 1132027 w 1355961"/>
                <a:gd name="connsiteY31" fmla="*/ 130955 h 1422342"/>
                <a:gd name="connsiteX32" fmla="*/ 1187445 w 1355961"/>
                <a:gd name="connsiteY32" fmla="*/ 186373 h 1422342"/>
                <a:gd name="connsiteX33" fmla="*/ 1237321 w 1355961"/>
                <a:gd name="connsiteY33" fmla="*/ 119872 h 1422342"/>
                <a:gd name="connsiteX34" fmla="*/ 1281656 w 1355961"/>
                <a:gd name="connsiteY34" fmla="*/ 158664 h 1422342"/>
                <a:gd name="connsiteX35" fmla="*/ 1309365 w 1355961"/>
                <a:gd name="connsiteY35" fmla="*/ 97704 h 1422342"/>
                <a:gd name="connsiteX36" fmla="*/ 1342616 w 1355961"/>
                <a:gd name="connsiteY36" fmla="*/ 92163 h 1422342"/>
                <a:gd name="connsiteX37" fmla="*/ 1348158 w 1355961"/>
                <a:gd name="connsiteY37" fmla="*/ 1327988 h 1422342"/>
                <a:gd name="connsiteX38" fmla="*/ 106791 w 1355961"/>
                <a:gd name="connsiteY38" fmla="*/ 1333530 h 1422342"/>
                <a:gd name="connsiteX0" fmla="*/ 106791 w 1355961"/>
                <a:gd name="connsiteY0" fmla="*/ 1333530 h 1346872"/>
                <a:gd name="connsiteX1" fmla="*/ 67998 w 1355961"/>
                <a:gd name="connsiteY1" fmla="*/ 1261486 h 1346872"/>
                <a:gd name="connsiteX2" fmla="*/ 123416 w 1355961"/>
                <a:gd name="connsiteY2" fmla="*/ 1278112 h 1346872"/>
                <a:gd name="connsiteX3" fmla="*/ 95707 w 1355961"/>
                <a:gd name="connsiteY3" fmla="*/ 1183901 h 1346872"/>
                <a:gd name="connsiteX4" fmla="*/ 201001 w 1355961"/>
                <a:gd name="connsiteY4" fmla="*/ 1183901 h 1346872"/>
                <a:gd name="connsiteX5" fmla="*/ 162209 w 1355961"/>
                <a:gd name="connsiteY5" fmla="*/ 1100773 h 1346872"/>
                <a:gd name="connsiteX6" fmla="*/ 256420 w 1355961"/>
                <a:gd name="connsiteY6" fmla="*/ 1100773 h 1346872"/>
                <a:gd name="connsiteX7" fmla="*/ 234252 w 1355961"/>
                <a:gd name="connsiteY7" fmla="*/ 973312 h 1346872"/>
                <a:gd name="connsiteX8" fmla="*/ 300754 w 1355961"/>
                <a:gd name="connsiteY8" fmla="*/ 1001021 h 1346872"/>
                <a:gd name="connsiteX9" fmla="*/ 295212 w 1355961"/>
                <a:gd name="connsiteY9" fmla="*/ 879101 h 1346872"/>
                <a:gd name="connsiteX10" fmla="*/ 350631 w 1355961"/>
                <a:gd name="connsiteY10" fmla="*/ 906810 h 1346872"/>
                <a:gd name="connsiteX11" fmla="*/ 361714 w 1355961"/>
                <a:gd name="connsiteY11" fmla="*/ 823683 h 1346872"/>
                <a:gd name="connsiteX12" fmla="*/ 444841 w 1355961"/>
                <a:gd name="connsiteY12" fmla="*/ 779348 h 1346872"/>
                <a:gd name="connsiteX13" fmla="*/ 433758 w 1355961"/>
                <a:gd name="connsiteY13" fmla="*/ 740555 h 1346872"/>
                <a:gd name="connsiteX14" fmla="*/ 505801 w 1355961"/>
                <a:gd name="connsiteY14" fmla="*/ 751639 h 1346872"/>
                <a:gd name="connsiteX15" fmla="*/ 561220 w 1355961"/>
                <a:gd name="connsiteY15" fmla="*/ 640803 h 1346872"/>
                <a:gd name="connsiteX16" fmla="*/ 627721 w 1355961"/>
                <a:gd name="connsiteY16" fmla="*/ 657428 h 1346872"/>
                <a:gd name="connsiteX17" fmla="*/ 627721 w 1355961"/>
                <a:gd name="connsiteY17" fmla="*/ 552133 h 1346872"/>
                <a:gd name="connsiteX18" fmla="*/ 677598 w 1355961"/>
                <a:gd name="connsiteY18" fmla="*/ 568759 h 1346872"/>
                <a:gd name="connsiteX19" fmla="*/ 677598 w 1355961"/>
                <a:gd name="connsiteY19" fmla="*/ 502257 h 1346872"/>
                <a:gd name="connsiteX20" fmla="*/ 760725 w 1355961"/>
                <a:gd name="connsiteY20" fmla="*/ 474548 h 1346872"/>
                <a:gd name="connsiteX21" fmla="*/ 749641 w 1355961"/>
                <a:gd name="connsiteY21" fmla="*/ 424672 h 1346872"/>
                <a:gd name="connsiteX22" fmla="*/ 805060 w 1355961"/>
                <a:gd name="connsiteY22" fmla="*/ 424672 h 1346872"/>
                <a:gd name="connsiteX23" fmla="*/ 805060 w 1355961"/>
                <a:gd name="connsiteY23" fmla="*/ 374795 h 1346872"/>
                <a:gd name="connsiteX24" fmla="*/ 871561 w 1355961"/>
                <a:gd name="connsiteY24" fmla="*/ 374795 h 1346872"/>
                <a:gd name="connsiteX25" fmla="*/ 866020 w 1355961"/>
                <a:gd name="connsiteY25" fmla="*/ 275043 h 1346872"/>
                <a:gd name="connsiteX26" fmla="*/ 943605 w 1355961"/>
                <a:gd name="connsiteY26" fmla="*/ 313835 h 1346872"/>
                <a:gd name="connsiteX27" fmla="*/ 993481 w 1355961"/>
                <a:gd name="connsiteY27" fmla="*/ 214083 h 1346872"/>
                <a:gd name="connsiteX28" fmla="*/ 1054441 w 1355961"/>
                <a:gd name="connsiteY28" fmla="*/ 247333 h 1346872"/>
                <a:gd name="connsiteX29" fmla="*/ 1082151 w 1355961"/>
                <a:gd name="connsiteY29" fmla="*/ 186373 h 1346872"/>
                <a:gd name="connsiteX30" fmla="*/ 1126485 w 1355961"/>
                <a:gd name="connsiteY30" fmla="*/ 202999 h 1346872"/>
                <a:gd name="connsiteX31" fmla="*/ 1132027 w 1355961"/>
                <a:gd name="connsiteY31" fmla="*/ 130955 h 1346872"/>
                <a:gd name="connsiteX32" fmla="*/ 1187445 w 1355961"/>
                <a:gd name="connsiteY32" fmla="*/ 186373 h 1346872"/>
                <a:gd name="connsiteX33" fmla="*/ 1237321 w 1355961"/>
                <a:gd name="connsiteY33" fmla="*/ 119872 h 1346872"/>
                <a:gd name="connsiteX34" fmla="*/ 1281656 w 1355961"/>
                <a:gd name="connsiteY34" fmla="*/ 158664 h 1346872"/>
                <a:gd name="connsiteX35" fmla="*/ 1309365 w 1355961"/>
                <a:gd name="connsiteY35" fmla="*/ 97704 h 1346872"/>
                <a:gd name="connsiteX36" fmla="*/ 1342616 w 1355961"/>
                <a:gd name="connsiteY36" fmla="*/ 92163 h 1346872"/>
                <a:gd name="connsiteX37" fmla="*/ 1348158 w 1355961"/>
                <a:gd name="connsiteY37" fmla="*/ 1327988 h 1346872"/>
                <a:gd name="connsiteX38" fmla="*/ 106791 w 1355961"/>
                <a:gd name="connsiteY38" fmla="*/ 1333530 h 1346872"/>
                <a:gd name="connsiteX0" fmla="*/ 106791 w 1355961"/>
                <a:gd name="connsiteY0" fmla="*/ 1333530 h 1346872"/>
                <a:gd name="connsiteX1" fmla="*/ 67998 w 1355961"/>
                <a:gd name="connsiteY1" fmla="*/ 1261486 h 1346872"/>
                <a:gd name="connsiteX2" fmla="*/ 123416 w 1355961"/>
                <a:gd name="connsiteY2" fmla="*/ 1278112 h 1346872"/>
                <a:gd name="connsiteX3" fmla="*/ 95707 w 1355961"/>
                <a:gd name="connsiteY3" fmla="*/ 1183901 h 1346872"/>
                <a:gd name="connsiteX4" fmla="*/ 201001 w 1355961"/>
                <a:gd name="connsiteY4" fmla="*/ 1183901 h 1346872"/>
                <a:gd name="connsiteX5" fmla="*/ 162209 w 1355961"/>
                <a:gd name="connsiteY5" fmla="*/ 1100773 h 1346872"/>
                <a:gd name="connsiteX6" fmla="*/ 256420 w 1355961"/>
                <a:gd name="connsiteY6" fmla="*/ 1100773 h 1346872"/>
                <a:gd name="connsiteX7" fmla="*/ 234252 w 1355961"/>
                <a:gd name="connsiteY7" fmla="*/ 973312 h 1346872"/>
                <a:gd name="connsiteX8" fmla="*/ 300754 w 1355961"/>
                <a:gd name="connsiteY8" fmla="*/ 1001021 h 1346872"/>
                <a:gd name="connsiteX9" fmla="*/ 295212 w 1355961"/>
                <a:gd name="connsiteY9" fmla="*/ 879101 h 1346872"/>
                <a:gd name="connsiteX10" fmla="*/ 350631 w 1355961"/>
                <a:gd name="connsiteY10" fmla="*/ 906810 h 1346872"/>
                <a:gd name="connsiteX11" fmla="*/ 361714 w 1355961"/>
                <a:gd name="connsiteY11" fmla="*/ 823683 h 1346872"/>
                <a:gd name="connsiteX12" fmla="*/ 444841 w 1355961"/>
                <a:gd name="connsiteY12" fmla="*/ 779348 h 1346872"/>
                <a:gd name="connsiteX13" fmla="*/ 433758 w 1355961"/>
                <a:gd name="connsiteY13" fmla="*/ 740555 h 1346872"/>
                <a:gd name="connsiteX14" fmla="*/ 505801 w 1355961"/>
                <a:gd name="connsiteY14" fmla="*/ 751639 h 1346872"/>
                <a:gd name="connsiteX15" fmla="*/ 561220 w 1355961"/>
                <a:gd name="connsiteY15" fmla="*/ 640803 h 1346872"/>
                <a:gd name="connsiteX16" fmla="*/ 627721 w 1355961"/>
                <a:gd name="connsiteY16" fmla="*/ 657428 h 1346872"/>
                <a:gd name="connsiteX17" fmla="*/ 627721 w 1355961"/>
                <a:gd name="connsiteY17" fmla="*/ 552133 h 1346872"/>
                <a:gd name="connsiteX18" fmla="*/ 677598 w 1355961"/>
                <a:gd name="connsiteY18" fmla="*/ 568759 h 1346872"/>
                <a:gd name="connsiteX19" fmla="*/ 677598 w 1355961"/>
                <a:gd name="connsiteY19" fmla="*/ 502257 h 1346872"/>
                <a:gd name="connsiteX20" fmla="*/ 760725 w 1355961"/>
                <a:gd name="connsiteY20" fmla="*/ 474548 h 1346872"/>
                <a:gd name="connsiteX21" fmla="*/ 749641 w 1355961"/>
                <a:gd name="connsiteY21" fmla="*/ 424672 h 1346872"/>
                <a:gd name="connsiteX22" fmla="*/ 805060 w 1355961"/>
                <a:gd name="connsiteY22" fmla="*/ 424672 h 1346872"/>
                <a:gd name="connsiteX23" fmla="*/ 805060 w 1355961"/>
                <a:gd name="connsiteY23" fmla="*/ 374795 h 1346872"/>
                <a:gd name="connsiteX24" fmla="*/ 871561 w 1355961"/>
                <a:gd name="connsiteY24" fmla="*/ 374795 h 1346872"/>
                <a:gd name="connsiteX25" fmla="*/ 866020 w 1355961"/>
                <a:gd name="connsiteY25" fmla="*/ 275043 h 1346872"/>
                <a:gd name="connsiteX26" fmla="*/ 943605 w 1355961"/>
                <a:gd name="connsiteY26" fmla="*/ 313835 h 1346872"/>
                <a:gd name="connsiteX27" fmla="*/ 993481 w 1355961"/>
                <a:gd name="connsiteY27" fmla="*/ 214083 h 1346872"/>
                <a:gd name="connsiteX28" fmla="*/ 1054441 w 1355961"/>
                <a:gd name="connsiteY28" fmla="*/ 247333 h 1346872"/>
                <a:gd name="connsiteX29" fmla="*/ 1082151 w 1355961"/>
                <a:gd name="connsiteY29" fmla="*/ 186373 h 1346872"/>
                <a:gd name="connsiteX30" fmla="*/ 1126485 w 1355961"/>
                <a:gd name="connsiteY30" fmla="*/ 202999 h 1346872"/>
                <a:gd name="connsiteX31" fmla="*/ 1132027 w 1355961"/>
                <a:gd name="connsiteY31" fmla="*/ 130955 h 1346872"/>
                <a:gd name="connsiteX32" fmla="*/ 1187445 w 1355961"/>
                <a:gd name="connsiteY32" fmla="*/ 186373 h 1346872"/>
                <a:gd name="connsiteX33" fmla="*/ 1237321 w 1355961"/>
                <a:gd name="connsiteY33" fmla="*/ 119872 h 1346872"/>
                <a:gd name="connsiteX34" fmla="*/ 1281656 w 1355961"/>
                <a:gd name="connsiteY34" fmla="*/ 158664 h 1346872"/>
                <a:gd name="connsiteX35" fmla="*/ 1309365 w 1355961"/>
                <a:gd name="connsiteY35" fmla="*/ 97704 h 1346872"/>
                <a:gd name="connsiteX36" fmla="*/ 1342616 w 1355961"/>
                <a:gd name="connsiteY36" fmla="*/ 92163 h 1346872"/>
                <a:gd name="connsiteX37" fmla="*/ 1348158 w 1355961"/>
                <a:gd name="connsiteY37" fmla="*/ 1327988 h 1346872"/>
                <a:gd name="connsiteX38" fmla="*/ 106791 w 1355961"/>
                <a:gd name="connsiteY38" fmla="*/ 1333530 h 134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55961" h="1346872">
                  <a:moveTo>
                    <a:pt x="106791" y="1333530"/>
                  </a:moveTo>
                  <a:cubicBezTo>
                    <a:pt x="-106569" y="1322446"/>
                    <a:pt x="65227" y="1270722"/>
                    <a:pt x="67998" y="1261486"/>
                  </a:cubicBezTo>
                  <a:cubicBezTo>
                    <a:pt x="70769" y="1252250"/>
                    <a:pt x="118798" y="1291043"/>
                    <a:pt x="123416" y="1278112"/>
                  </a:cubicBezTo>
                  <a:cubicBezTo>
                    <a:pt x="128034" y="1265181"/>
                    <a:pt x="82776" y="1199603"/>
                    <a:pt x="95707" y="1183901"/>
                  </a:cubicBezTo>
                  <a:cubicBezTo>
                    <a:pt x="108638" y="1168199"/>
                    <a:pt x="189917" y="1197756"/>
                    <a:pt x="201001" y="1183901"/>
                  </a:cubicBezTo>
                  <a:cubicBezTo>
                    <a:pt x="212085" y="1170046"/>
                    <a:pt x="152973" y="1114628"/>
                    <a:pt x="162209" y="1100773"/>
                  </a:cubicBezTo>
                  <a:cubicBezTo>
                    <a:pt x="171446" y="1086918"/>
                    <a:pt x="244413" y="1122017"/>
                    <a:pt x="256420" y="1100773"/>
                  </a:cubicBezTo>
                  <a:cubicBezTo>
                    <a:pt x="268427" y="1079529"/>
                    <a:pt x="226863" y="989937"/>
                    <a:pt x="234252" y="973312"/>
                  </a:cubicBezTo>
                  <a:cubicBezTo>
                    <a:pt x="241641" y="956687"/>
                    <a:pt x="290594" y="1016723"/>
                    <a:pt x="300754" y="1001021"/>
                  </a:cubicBezTo>
                  <a:cubicBezTo>
                    <a:pt x="310914" y="985319"/>
                    <a:pt x="286899" y="894803"/>
                    <a:pt x="295212" y="879101"/>
                  </a:cubicBezTo>
                  <a:cubicBezTo>
                    <a:pt x="303525" y="863399"/>
                    <a:pt x="339547" y="916046"/>
                    <a:pt x="350631" y="906810"/>
                  </a:cubicBezTo>
                  <a:cubicBezTo>
                    <a:pt x="361715" y="897574"/>
                    <a:pt x="346012" y="844927"/>
                    <a:pt x="361714" y="823683"/>
                  </a:cubicBezTo>
                  <a:cubicBezTo>
                    <a:pt x="377416" y="802439"/>
                    <a:pt x="432834" y="793203"/>
                    <a:pt x="444841" y="779348"/>
                  </a:cubicBezTo>
                  <a:cubicBezTo>
                    <a:pt x="456848" y="765493"/>
                    <a:pt x="423598" y="745173"/>
                    <a:pt x="433758" y="740555"/>
                  </a:cubicBezTo>
                  <a:cubicBezTo>
                    <a:pt x="443918" y="735937"/>
                    <a:pt x="484557" y="768264"/>
                    <a:pt x="505801" y="751639"/>
                  </a:cubicBezTo>
                  <a:cubicBezTo>
                    <a:pt x="527045" y="735014"/>
                    <a:pt x="540900" y="656505"/>
                    <a:pt x="561220" y="640803"/>
                  </a:cubicBezTo>
                  <a:cubicBezTo>
                    <a:pt x="581540" y="625101"/>
                    <a:pt x="616638" y="672206"/>
                    <a:pt x="627721" y="657428"/>
                  </a:cubicBezTo>
                  <a:cubicBezTo>
                    <a:pt x="638804" y="642650"/>
                    <a:pt x="619408" y="566911"/>
                    <a:pt x="627721" y="552133"/>
                  </a:cubicBezTo>
                  <a:cubicBezTo>
                    <a:pt x="636034" y="537355"/>
                    <a:pt x="669285" y="577072"/>
                    <a:pt x="677598" y="568759"/>
                  </a:cubicBezTo>
                  <a:cubicBezTo>
                    <a:pt x="685911" y="560446"/>
                    <a:pt x="663744" y="517959"/>
                    <a:pt x="677598" y="502257"/>
                  </a:cubicBezTo>
                  <a:cubicBezTo>
                    <a:pt x="691453" y="486555"/>
                    <a:pt x="748718" y="487479"/>
                    <a:pt x="760725" y="474548"/>
                  </a:cubicBezTo>
                  <a:cubicBezTo>
                    <a:pt x="772732" y="461617"/>
                    <a:pt x="742252" y="432985"/>
                    <a:pt x="749641" y="424672"/>
                  </a:cubicBezTo>
                  <a:cubicBezTo>
                    <a:pt x="757030" y="416359"/>
                    <a:pt x="795824" y="432985"/>
                    <a:pt x="805060" y="424672"/>
                  </a:cubicBezTo>
                  <a:cubicBezTo>
                    <a:pt x="814297" y="416359"/>
                    <a:pt x="793977" y="383108"/>
                    <a:pt x="805060" y="374795"/>
                  </a:cubicBezTo>
                  <a:cubicBezTo>
                    <a:pt x="816143" y="366482"/>
                    <a:pt x="861401" y="391420"/>
                    <a:pt x="871561" y="374795"/>
                  </a:cubicBezTo>
                  <a:cubicBezTo>
                    <a:pt x="881721" y="358170"/>
                    <a:pt x="854013" y="285203"/>
                    <a:pt x="866020" y="275043"/>
                  </a:cubicBezTo>
                  <a:cubicBezTo>
                    <a:pt x="878027" y="264883"/>
                    <a:pt x="922362" y="323995"/>
                    <a:pt x="943605" y="313835"/>
                  </a:cubicBezTo>
                  <a:cubicBezTo>
                    <a:pt x="964848" y="303675"/>
                    <a:pt x="975008" y="225167"/>
                    <a:pt x="993481" y="214083"/>
                  </a:cubicBezTo>
                  <a:cubicBezTo>
                    <a:pt x="1011954" y="202999"/>
                    <a:pt x="1039663" y="251951"/>
                    <a:pt x="1054441" y="247333"/>
                  </a:cubicBezTo>
                  <a:cubicBezTo>
                    <a:pt x="1069219" y="242715"/>
                    <a:pt x="1070144" y="193762"/>
                    <a:pt x="1082151" y="186373"/>
                  </a:cubicBezTo>
                  <a:cubicBezTo>
                    <a:pt x="1094158" y="178984"/>
                    <a:pt x="1118172" y="212235"/>
                    <a:pt x="1126485" y="202999"/>
                  </a:cubicBezTo>
                  <a:cubicBezTo>
                    <a:pt x="1134798" y="193763"/>
                    <a:pt x="1121867" y="133726"/>
                    <a:pt x="1132027" y="130955"/>
                  </a:cubicBezTo>
                  <a:cubicBezTo>
                    <a:pt x="1142187" y="128184"/>
                    <a:pt x="1169896" y="188220"/>
                    <a:pt x="1187445" y="186373"/>
                  </a:cubicBezTo>
                  <a:cubicBezTo>
                    <a:pt x="1204994" y="184526"/>
                    <a:pt x="1221619" y="124490"/>
                    <a:pt x="1237321" y="119872"/>
                  </a:cubicBezTo>
                  <a:cubicBezTo>
                    <a:pt x="1253023" y="115254"/>
                    <a:pt x="1269649" y="162359"/>
                    <a:pt x="1281656" y="158664"/>
                  </a:cubicBezTo>
                  <a:cubicBezTo>
                    <a:pt x="1293663" y="154969"/>
                    <a:pt x="1299205" y="108787"/>
                    <a:pt x="1309365" y="97704"/>
                  </a:cubicBezTo>
                  <a:cubicBezTo>
                    <a:pt x="1319525" y="86621"/>
                    <a:pt x="1336151" y="-112884"/>
                    <a:pt x="1342616" y="92163"/>
                  </a:cubicBezTo>
                  <a:cubicBezTo>
                    <a:pt x="1349081" y="297210"/>
                    <a:pt x="1365707" y="1296585"/>
                    <a:pt x="1348158" y="1327988"/>
                  </a:cubicBezTo>
                  <a:cubicBezTo>
                    <a:pt x="1341693" y="1359392"/>
                    <a:pt x="320151" y="1344614"/>
                    <a:pt x="106791" y="1333530"/>
                  </a:cubicBezTo>
                  <a:close/>
                </a:path>
              </a:pathLst>
            </a:cu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Freeform: Shape 195">
              <a:extLst>
                <a:ext uri="{FF2B5EF4-FFF2-40B4-BE49-F238E27FC236}">
                  <a16:creationId xmlns:a16="http://schemas.microsoft.com/office/drawing/2014/main" id="{93E8FCA9-8AD3-4216-E231-7F973C6AEE2A}"/>
                </a:ext>
              </a:extLst>
            </p:cNvPr>
            <p:cNvSpPr/>
            <p:nvPr/>
          </p:nvSpPr>
          <p:spPr bwMode="auto">
            <a:xfrm>
              <a:off x="5718278" y="2868626"/>
              <a:ext cx="699634" cy="694944"/>
            </a:xfrm>
            <a:custGeom>
              <a:avLst/>
              <a:gdLst>
                <a:gd name="connsiteX0" fmla="*/ 106791 w 1439700"/>
                <a:gd name="connsiteY0" fmla="*/ 1333530 h 1422342"/>
                <a:gd name="connsiteX1" fmla="*/ 67998 w 1439700"/>
                <a:gd name="connsiteY1" fmla="*/ 1261486 h 1422342"/>
                <a:gd name="connsiteX2" fmla="*/ 123416 w 1439700"/>
                <a:gd name="connsiteY2" fmla="*/ 1278112 h 1422342"/>
                <a:gd name="connsiteX3" fmla="*/ 95707 w 1439700"/>
                <a:gd name="connsiteY3" fmla="*/ 1183901 h 1422342"/>
                <a:gd name="connsiteX4" fmla="*/ 201001 w 1439700"/>
                <a:gd name="connsiteY4" fmla="*/ 1183901 h 1422342"/>
                <a:gd name="connsiteX5" fmla="*/ 162209 w 1439700"/>
                <a:gd name="connsiteY5" fmla="*/ 1100773 h 1422342"/>
                <a:gd name="connsiteX6" fmla="*/ 256420 w 1439700"/>
                <a:gd name="connsiteY6" fmla="*/ 1100773 h 1422342"/>
                <a:gd name="connsiteX7" fmla="*/ 234252 w 1439700"/>
                <a:gd name="connsiteY7" fmla="*/ 973312 h 1422342"/>
                <a:gd name="connsiteX8" fmla="*/ 300754 w 1439700"/>
                <a:gd name="connsiteY8" fmla="*/ 1001021 h 1422342"/>
                <a:gd name="connsiteX9" fmla="*/ 295212 w 1439700"/>
                <a:gd name="connsiteY9" fmla="*/ 879101 h 1422342"/>
                <a:gd name="connsiteX10" fmla="*/ 350631 w 1439700"/>
                <a:gd name="connsiteY10" fmla="*/ 906810 h 1422342"/>
                <a:gd name="connsiteX11" fmla="*/ 361714 w 1439700"/>
                <a:gd name="connsiteY11" fmla="*/ 823683 h 1422342"/>
                <a:gd name="connsiteX12" fmla="*/ 444841 w 1439700"/>
                <a:gd name="connsiteY12" fmla="*/ 779348 h 1422342"/>
                <a:gd name="connsiteX13" fmla="*/ 433758 w 1439700"/>
                <a:gd name="connsiteY13" fmla="*/ 740555 h 1422342"/>
                <a:gd name="connsiteX14" fmla="*/ 505801 w 1439700"/>
                <a:gd name="connsiteY14" fmla="*/ 751639 h 1422342"/>
                <a:gd name="connsiteX15" fmla="*/ 561220 w 1439700"/>
                <a:gd name="connsiteY15" fmla="*/ 640803 h 1422342"/>
                <a:gd name="connsiteX16" fmla="*/ 627721 w 1439700"/>
                <a:gd name="connsiteY16" fmla="*/ 657428 h 1422342"/>
                <a:gd name="connsiteX17" fmla="*/ 627721 w 1439700"/>
                <a:gd name="connsiteY17" fmla="*/ 552133 h 1422342"/>
                <a:gd name="connsiteX18" fmla="*/ 677598 w 1439700"/>
                <a:gd name="connsiteY18" fmla="*/ 568759 h 1422342"/>
                <a:gd name="connsiteX19" fmla="*/ 677598 w 1439700"/>
                <a:gd name="connsiteY19" fmla="*/ 502257 h 1422342"/>
                <a:gd name="connsiteX20" fmla="*/ 760725 w 1439700"/>
                <a:gd name="connsiteY20" fmla="*/ 474548 h 1422342"/>
                <a:gd name="connsiteX21" fmla="*/ 749641 w 1439700"/>
                <a:gd name="connsiteY21" fmla="*/ 424672 h 1422342"/>
                <a:gd name="connsiteX22" fmla="*/ 805060 w 1439700"/>
                <a:gd name="connsiteY22" fmla="*/ 424672 h 1422342"/>
                <a:gd name="connsiteX23" fmla="*/ 805060 w 1439700"/>
                <a:gd name="connsiteY23" fmla="*/ 374795 h 1422342"/>
                <a:gd name="connsiteX24" fmla="*/ 871561 w 1439700"/>
                <a:gd name="connsiteY24" fmla="*/ 374795 h 1422342"/>
                <a:gd name="connsiteX25" fmla="*/ 866020 w 1439700"/>
                <a:gd name="connsiteY25" fmla="*/ 275043 h 1422342"/>
                <a:gd name="connsiteX26" fmla="*/ 943605 w 1439700"/>
                <a:gd name="connsiteY26" fmla="*/ 313835 h 1422342"/>
                <a:gd name="connsiteX27" fmla="*/ 993481 w 1439700"/>
                <a:gd name="connsiteY27" fmla="*/ 214083 h 1422342"/>
                <a:gd name="connsiteX28" fmla="*/ 1054441 w 1439700"/>
                <a:gd name="connsiteY28" fmla="*/ 247333 h 1422342"/>
                <a:gd name="connsiteX29" fmla="*/ 1082151 w 1439700"/>
                <a:gd name="connsiteY29" fmla="*/ 186373 h 1422342"/>
                <a:gd name="connsiteX30" fmla="*/ 1126485 w 1439700"/>
                <a:gd name="connsiteY30" fmla="*/ 202999 h 1422342"/>
                <a:gd name="connsiteX31" fmla="*/ 1132027 w 1439700"/>
                <a:gd name="connsiteY31" fmla="*/ 130955 h 1422342"/>
                <a:gd name="connsiteX32" fmla="*/ 1187445 w 1439700"/>
                <a:gd name="connsiteY32" fmla="*/ 186373 h 1422342"/>
                <a:gd name="connsiteX33" fmla="*/ 1237321 w 1439700"/>
                <a:gd name="connsiteY33" fmla="*/ 119872 h 1422342"/>
                <a:gd name="connsiteX34" fmla="*/ 1281656 w 1439700"/>
                <a:gd name="connsiteY34" fmla="*/ 158664 h 1422342"/>
                <a:gd name="connsiteX35" fmla="*/ 1309365 w 1439700"/>
                <a:gd name="connsiteY35" fmla="*/ 97704 h 1422342"/>
                <a:gd name="connsiteX36" fmla="*/ 1342616 w 1439700"/>
                <a:gd name="connsiteY36" fmla="*/ 92163 h 1422342"/>
                <a:gd name="connsiteX37" fmla="*/ 1348158 w 1439700"/>
                <a:gd name="connsiteY37" fmla="*/ 1327988 h 1422342"/>
                <a:gd name="connsiteX38" fmla="*/ 106791 w 1439700"/>
                <a:gd name="connsiteY38" fmla="*/ 1333530 h 1422342"/>
                <a:gd name="connsiteX0" fmla="*/ 106791 w 1439700"/>
                <a:gd name="connsiteY0" fmla="*/ 1333530 h 1422342"/>
                <a:gd name="connsiteX1" fmla="*/ 67998 w 1439700"/>
                <a:gd name="connsiteY1" fmla="*/ 1261486 h 1422342"/>
                <a:gd name="connsiteX2" fmla="*/ 123416 w 1439700"/>
                <a:gd name="connsiteY2" fmla="*/ 1278112 h 1422342"/>
                <a:gd name="connsiteX3" fmla="*/ 95707 w 1439700"/>
                <a:gd name="connsiteY3" fmla="*/ 1183901 h 1422342"/>
                <a:gd name="connsiteX4" fmla="*/ 201001 w 1439700"/>
                <a:gd name="connsiteY4" fmla="*/ 1183901 h 1422342"/>
                <a:gd name="connsiteX5" fmla="*/ 162209 w 1439700"/>
                <a:gd name="connsiteY5" fmla="*/ 1100773 h 1422342"/>
                <a:gd name="connsiteX6" fmla="*/ 256420 w 1439700"/>
                <a:gd name="connsiteY6" fmla="*/ 1100773 h 1422342"/>
                <a:gd name="connsiteX7" fmla="*/ 234252 w 1439700"/>
                <a:gd name="connsiteY7" fmla="*/ 973312 h 1422342"/>
                <a:gd name="connsiteX8" fmla="*/ 300754 w 1439700"/>
                <a:gd name="connsiteY8" fmla="*/ 1001021 h 1422342"/>
                <a:gd name="connsiteX9" fmla="*/ 295212 w 1439700"/>
                <a:gd name="connsiteY9" fmla="*/ 879101 h 1422342"/>
                <a:gd name="connsiteX10" fmla="*/ 350631 w 1439700"/>
                <a:gd name="connsiteY10" fmla="*/ 906810 h 1422342"/>
                <a:gd name="connsiteX11" fmla="*/ 361714 w 1439700"/>
                <a:gd name="connsiteY11" fmla="*/ 823683 h 1422342"/>
                <a:gd name="connsiteX12" fmla="*/ 444841 w 1439700"/>
                <a:gd name="connsiteY12" fmla="*/ 779348 h 1422342"/>
                <a:gd name="connsiteX13" fmla="*/ 433758 w 1439700"/>
                <a:gd name="connsiteY13" fmla="*/ 740555 h 1422342"/>
                <a:gd name="connsiteX14" fmla="*/ 505801 w 1439700"/>
                <a:gd name="connsiteY14" fmla="*/ 751639 h 1422342"/>
                <a:gd name="connsiteX15" fmla="*/ 561220 w 1439700"/>
                <a:gd name="connsiteY15" fmla="*/ 640803 h 1422342"/>
                <a:gd name="connsiteX16" fmla="*/ 627721 w 1439700"/>
                <a:gd name="connsiteY16" fmla="*/ 657428 h 1422342"/>
                <a:gd name="connsiteX17" fmla="*/ 627721 w 1439700"/>
                <a:gd name="connsiteY17" fmla="*/ 552133 h 1422342"/>
                <a:gd name="connsiteX18" fmla="*/ 677598 w 1439700"/>
                <a:gd name="connsiteY18" fmla="*/ 568759 h 1422342"/>
                <a:gd name="connsiteX19" fmla="*/ 677598 w 1439700"/>
                <a:gd name="connsiteY19" fmla="*/ 502257 h 1422342"/>
                <a:gd name="connsiteX20" fmla="*/ 760725 w 1439700"/>
                <a:gd name="connsiteY20" fmla="*/ 474548 h 1422342"/>
                <a:gd name="connsiteX21" fmla="*/ 749641 w 1439700"/>
                <a:gd name="connsiteY21" fmla="*/ 424672 h 1422342"/>
                <a:gd name="connsiteX22" fmla="*/ 805060 w 1439700"/>
                <a:gd name="connsiteY22" fmla="*/ 424672 h 1422342"/>
                <a:gd name="connsiteX23" fmla="*/ 805060 w 1439700"/>
                <a:gd name="connsiteY23" fmla="*/ 374795 h 1422342"/>
                <a:gd name="connsiteX24" fmla="*/ 871561 w 1439700"/>
                <a:gd name="connsiteY24" fmla="*/ 374795 h 1422342"/>
                <a:gd name="connsiteX25" fmla="*/ 866020 w 1439700"/>
                <a:gd name="connsiteY25" fmla="*/ 275043 h 1422342"/>
                <a:gd name="connsiteX26" fmla="*/ 943605 w 1439700"/>
                <a:gd name="connsiteY26" fmla="*/ 313835 h 1422342"/>
                <a:gd name="connsiteX27" fmla="*/ 993481 w 1439700"/>
                <a:gd name="connsiteY27" fmla="*/ 214083 h 1422342"/>
                <a:gd name="connsiteX28" fmla="*/ 1054441 w 1439700"/>
                <a:gd name="connsiteY28" fmla="*/ 247333 h 1422342"/>
                <a:gd name="connsiteX29" fmla="*/ 1082151 w 1439700"/>
                <a:gd name="connsiteY29" fmla="*/ 186373 h 1422342"/>
                <a:gd name="connsiteX30" fmla="*/ 1126485 w 1439700"/>
                <a:gd name="connsiteY30" fmla="*/ 202999 h 1422342"/>
                <a:gd name="connsiteX31" fmla="*/ 1132027 w 1439700"/>
                <a:gd name="connsiteY31" fmla="*/ 130955 h 1422342"/>
                <a:gd name="connsiteX32" fmla="*/ 1187445 w 1439700"/>
                <a:gd name="connsiteY32" fmla="*/ 186373 h 1422342"/>
                <a:gd name="connsiteX33" fmla="*/ 1237321 w 1439700"/>
                <a:gd name="connsiteY33" fmla="*/ 119872 h 1422342"/>
                <a:gd name="connsiteX34" fmla="*/ 1281656 w 1439700"/>
                <a:gd name="connsiteY34" fmla="*/ 158664 h 1422342"/>
                <a:gd name="connsiteX35" fmla="*/ 1309365 w 1439700"/>
                <a:gd name="connsiteY35" fmla="*/ 97704 h 1422342"/>
                <a:gd name="connsiteX36" fmla="*/ 1342616 w 1439700"/>
                <a:gd name="connsiteY36" fmla="*/ 92163 h 1422342"/>
                <a:gd name="connsiteX37" fmla="*/ 1348158 w 1439700"/>
                <a:gd name="connsiteY37" fmla="*/ 1327988 h 1422342"/>
                <a:gd name="connsiteX38" fmla="*/ 106791 w 1439700"/>
                <a:gd name="connsiteY38" fmla="*/ 1333530 h 1422342"/>
                <a:gd name="connsiteX0" fmla="*/ 106791 w 1355961"/>
                <a:gd name="connsiteY0" fmla="*/ 1333530 h 1422342"/>
                <a:gd name="connsiteX1" fmla="*/ 67998 w 1355961"/>
                <a:gd name="connsiteY1" fmla="*/ 1261486 h 1422342"/>
                <a:gd name="connsiteX2" fmla="*/ 123416 w 1355961"/>
                <a:gd name="connsiteY2" fmla="*/ 1278112 h 1422342"/>
                <a:gd name="connsiteX3" fmla="*/ 95707 w 1355961"/>
                <a:gd name="connsiteY3" fmla="*/ 1183901 h 1422342"/>
                <a:gd name="connsiteX4" fmla="*/ 201001 w 1355961"/>
                <a:gd name="connsiteY4" fmla="*/ 1183901 h 1422342"/>
                <a:gd name="connsiteX5" fmla="*/ 162209 w 1355961"/>
                <a:gd name="connsiteY5" fmla="*/ 1100773 h 1422342"/>
                <a:gd name="connsiteX6" fmla="*/ 256420 w 1355961"/>
                <a:gd name="connsiteY6" fmla="*/ 1100773 h 1422342"/>
                <a:gd name="connsiteX7" fmla="*/ 234252 w 1355961"/>
                <a:gd name="connsiteY7" fmla="*/ 973312 h 1422342"/>
                <a:gd name="connsiteX8" fmla="*/ 300754 w 1355961"/>
                <a:gd name="connsiteY8" fmla="*/ 1001021 h 1422342"/>
                <a:gd name="connsiteX9" fmla="*/ 295212 w 1355961"/>
                <a:gd name="connsiteY9" fmla="*/ 879101 h 1422342"/>
                <a:gd name="connsiteX10" fmla="*/ 350631 w 1355961"/>
                <a:gd name="connsiteY10" fmla="*/ 906810 h 1422342"/>
                <a:gd name="connsiteX11" fmla="*/ 361714 w 1355961"/>
                <a:gd name="connsiteY11" fmla="*/ 823683 h 1422342"/>
                <a:gd name="connsiteX12" fmla="*/ 444841 w 1355961"/>
                <a:gd name="connsiteY12" fmla="*/ 779348 h 1422342"/>
                <a:gd name="connsiteX13" fmla="*/ 433758 w 1355961"/>
                <a:gd name="connsiteY13" fmla="*/ 740555 h 1422342"/>
                <a:gd name="connsiteX14" fmla="*/ 505801 w 1355961"/>
                <a:gd name="connsiteY14" fmla="*/ 751639 h 1422342"/>
                <a:gd name="connsiteX15" fmla="*/ 561220 w 1355961"/>
                <a:gd name="connsiteY15" fmla="*/ 640803 h 1422342"/>
                <a:gd name="connsiteX16" fmla="*/ 627721 w 1355961"/>
                <a:gd name="connsiteY16" fmla="*/ 657428 h 1422342"/>
                <a:gd name="connsiteX17" fmla="*/ 627721 w 1355961"/>
                <a:gd name="connsiteY17" fmla="*/ 552133 h 1422342"/>
                <a:gd name="connsiteX18" fmla="*/ 677598 w 1355961"/>
                <a:gd name="connsiteY18" fmla="*/ 568759 h 1422342"/>
                <a:gd name="connsiteX19" fmla="*/ 677598 w 1355961"/>
                <a:gd name="connsiteY19" fmla="*/ 502257 h 1422342"/>
                <a:gd name="connsiteX20" fmla="*/ 760725 w 1355961"/>
                <a:gd name="connsiteY20" fmla="*/ 474548 h 1422342"/>
                <a:gd name="connsiteX21" fmla="*/ 749641 w 1355961"/>
                <a:gd name="connsiteY21" fmla="*/ 424672 h 1422342"/>
                <a:gd name="connsiteX22" fmla="*/ 805060 w 1355961"/>
                <a:gd name="connsiteY22" fmla="*/ 424672 h 1422342"/>
                <a:gd name="connsiteX23" fmla="*/ 805060 w 1355961"/>
                <a:gd name="connsiteY23" fmla="*/ 374795 h 1422342"/>
                <a:gd name="connsiteX24" fmla="*/ 871561 w 1355961"/>
                <a:gd name="connsiteY24" fmla="*/ 374795 h 1422342"/>
                <a:gd name="connsiteX25" fmla="*/ 866020 w 1355961"/>
                <a:gd name="connsiteY25" fmla="*/ 275043 h 1422342"/>
                <a:gd name="connsiteX26" fmla="*/ 943605 w 1355961"/>
                <a:gd name="connsiteY26" fmla="*/ 313835 h 1422342"/>
                <a:gd name="connsiteX27" fmla="*/ 993481 w 1355961"/>
                <a:gd name="connsiteY27" fmla="*/ 214083 h 1422342"/>
                <a:gd name="connsiteX28" fmla="*/ 1054441 w 1355961"/>
                <a:gd name="connsiteY28" fmla="*/ 247333 h 1422342"/>
                <a:gd name="connsiteX29" fmla="*/ 1082151 w 1355961"/>
                <a:gd name="connsiteY29" fmla="*/ 186373 h 1422342"/>
                <a:gd name="connsiteX30" fmla="*/ 1126485 w 1355961"/>
                <a:gd name="connsiteY30" fmla="*/ 202999 h 1422342"/>
                <a:gd name="connsiteX31" fmla="*/ 1132027 w 1355961"/>
                <a:gd name="connsiteY31" fmla="*/ 130955 h 1422342"/>
                <a:gd name="connsiteX32" fmla="*/ 1187445 w 1355961"/>
                <a:gd name="connsiteY32" fmla="*/ 186373 h 1422342"/>
                <a:gd name="connsiteX33" fmla="*/ 1237321 w 1355961"/>
                <a:gd name="connsiteY33" fmla="*/ 119872 h 1422342"/>
                <a:gd name="connsiteX34" fmla="*/ 1281656 w 1355961"/>
                <a:gd name="connsiteY34" fmla="*/ 158664 h 1422342"/>
                <a:gd name="connsiteX35" fmla="*/ 1309365 w 1355961"/>
                <a:gd name="connsiteY35" fmla="*/ 97704 h 1422342"/>
                <a:gd name="connsiteX36" fmla="*/ 1342616 w 1355961"/>
                <a:gd name="connsiteY36" fmla="*/ 92163 h 1422342"/>
                <a:gd name="connsiteX37" fmla="*/ 1348158 w 1355961"/>
                <a:gd name="connsiteY37" fmla="*/ 1327988 h 1422342"/>
                <a:gd name="connsiteX38" fmla="*/ 106791 w 1355961"/>
                <a:gd name="connsiteY38" fmla="*/ 1333530 h 1422342"/>
                <a:gd name="connsiteX0" fmla="*/ 106791 w 1355961"/>
                <a:gd name="connsiteY0" fmla="*/ 1333530 h 1346872"/>
                <a:gd name="connsiteX1" fmla="*/ 67998 w 1355961"/>
                <a:gd name="connsiteY1" fmla="*/ 1261486 h 1346872"/>
                <a:gd name="connsiteX2" fmla="*/ 123416 w 1355961"/>
                <a:gd name="connsiteY2" fmla="*/ 1278112 h 1346872"/>
                <a:gd name="connsiteX3" fmla="*/ 95707 w 1355961"/>
                <a:gd name="connsiteY3" fmla="*/ 1183901 h 1346872"/>
                <a:gd name="connsiteX4" fmla="*/ 201001 w 1355961"/>
                <a:gd name="connsiteY4" fmla="*/ 1183901 h 1346872"/>
                <a:gd name="connsiteX5" fmla="*/ 162209 w 1355961"/>
                <a:gd name="connsiteY5" fmla="*/ 1100773 h 1346872"/>
                <a:gd name="connsiteX6" fmla="*/ 256420 w 1355961"/>
                <a:gd name="connsiteY6" fmla="*/ 1100773 h 1346872"/>
                <a:gd name="connsiteX7" fmla="*/ 234252 w 1355961"/>
                <a:gd name="connsiteY7" fmla="*/ 973312 h 1346872"/>
                <a:gd name="connsiteX8" fmla="*/ 300754 w 1355961"/>
                <a:gd name="connsiteY8" fmla="*/ 1001021 h 1346872"/>
                <a:gd name="connsiteX9" fmla="*/ 295212 w 1355961"/>
                <a:gd name="connsiteY9" fmla="*/ 879101 h 1346872"/>
                <a:gd name="connsiteX10" fmla="*/ 350631 w 1355961"/>
                <a:gd name="connsiteY10" fmla="*/ 906810 h 1346872"/>
                <a:gd name="connsiteX11" fmla="*/ 361714 w 1355961"/>
                <a:gd name="connsiteY11" fmla="*/ 823683 h 1346872"/>
                <a:gd name="connsiteX12" fmla="*/ 444841 w 1355961"/>
                <a:gd name="connsiteY12" fmla="*/ 779348 h 1346872"/>
                <a:gd name="connsiteX13" fmla="*/ 433758 w 1355961"/>
                <a:gd name="connsiteY13" fmla="*/ 740555 h 1346872"/>
                <a:gd name="connsiteX14" fmla="*/ 505801 w 1355961"/>
                <a:gd name="connsiteY14" fmla="*/ 751639 h 1346872"/>
                <a:gd name="connsiteX15" fmla="*/ 561220 w 1355961"/>
                <a:gd name="connsiteY15" fmla="*/ 640803 h 1346872"/>
                <a:gd name="connsiteX16" fmla="*/ 627721 w 1355961"/>
                <a:gd name="connsiteY16" fmla="*/ 657428 h 1346872"/>
                <a:gd name="connsiteX17" fmla="*/ 627721 w 1355961"/>
                <a:gd name="connsiteY17" fmla="*/ 552133 h 1346872"/>
                <a:gd name="connsiteX18" fmla="*/ 677598 w 1355961"/>
                <a:gd name="connsiteY18" fmla="*/ 568759 h 1346872"/>
                <a:gd name="connsiteX19" fmla="*/ 677598 w 1355961"/>
                <a:gd name="connsiteY19" fmla="*/ 502257 h 1346872"/>
                <a:gd name="connsiteX20" fmla="*/ 760725 w 1355961"/>
                <a:gd name="connsiteY20" fmla="*/ 474548 h 1346872"/>
                <a:gd name="connsiteX21" fmla="*/ 749641 w 1355961"/>
                <a:gd name="connsiteY21" fmla="*/ 424672 h 1346872"/>
                <a:gd name="connsiteX22" fmla="*/ 805060 w 1355961"/>
                <a:gd name="connsiteY22" fmla="*/ 424672 h 1346872"/>
                <a:gd name="connsiteX23" fmla="*/ 805060 w 1355961"/>
                <a:gd name="connsiteY23" fmla="*/ 374795 h 1346872"/>
                <a:gd name="connsiteX24" fmla="*/ 871561 w 1355961"/>
                <a:gd name="connsiteY24" fmla="*/ 374795 h 1346872"/>
                <a:gd name="connsiteX25" fmla="*/ 866020 w 1355961"/>
                <a:gd name="connsiteY25" fmla="*/ 275043 h 1346872"/>
                <a:gd name="connsiteX26" fmla="*/ 943605 w 1355961"/>
                <a:gd name="connsiteY26" fmla="*/ 313835 h 1346872"/>
                <a:gd name="connsiteX27" fmla="*/ 993481 w 1355961"/>
                <a:gd name="connsiteY27" fmla="*/ 214083 h 1346872"/>
                <a:gd name="connsiteX28" fmla="*/ 1054441 w 1355961"/>
                <a:gd name="connsiteY28" fmla="*/ 247333 h 1346872"/>
                <a:gd name="connsiteX29" fmla="*/ 1082151 w 1355961"/>
                <a:gd name="connsiteY29" fmla="*/ 186373 h 1346872"/>
                <a:gd name="connsiteX30" fmla="*/ 1126485 w 1355961"/>
                <a:gd name="connsiteY30" fmla="*/ 202999 h 1346872"/>
                <a:gd name="connsiteX31" fmla="*/ 1132027 w 1355961"/>
                <a:gd name="connsiteY31" fmla="*/ 130955 h 1346872"/>
                <a:gd name="connsiteX32" fmla="*/ 1187445 w 1355961"/>
                <a:gd name="connsiteY32" fmla="*/ 186373 h 1346872"/>
                <a:gd name="connsiteX33" fmla="*/ 1237321 w 1355961"/>
                <a:gd name="connsiteY33" fmla="*/ 119872 h 1346872"/>
                <a:gd name="connsiteX34" fmla="*/ 1281656 w 1355961"/>
                <a:gd name="connsiteY34" fmla="*/ 158664 h 1346872"/>
                <a:gd name="connsiteX35" fmla="*/ 1309365 w 1355961"/>
                <a:gd name="connsiteY35" fmla="*/ 97704 h 1346872"/>
                <a:gd name="connsiteX36" fmla="*/ 1342616 w 1355961"/>
                <a:gd name="connsiteY36" fmla="*/ 92163 h 1346872"/>
                <a:gd name="connsiteX37" fmla="*/ 1348158 w 1355961"/>
                <a:gd name="connsiteY37" fmla="*/ 1327988 h 1346872"/>
                <a:gd name="connsiteX38" fmla="*/ 106791 w 1355961"/>
                <a:gd name="connsiteY38" fmla="*/ 1333530 h 1346872"/>
                <a:gd name="connsiteX0" fmla="*/ 106791 w 1355961"/>
                <a:gd name="connsiteY0" fmla="*/ 1333530 h 1346872"/>
                <a:gd name="connsiteX1" fmla="*/ 67998 w 1355961"/>
                <a:gd name="connsiteY1" fmla="*/ 1261486 h 1346872"/>
                <a:gd name="connsiteX2" fmla="*/ 123416 w 1355961"/>
                <a:gd name="connsiteY2" fmla="*/ 1278112 h 1346872"/>
                <a:gd name="connsiteX3" fmla="*/ 95707 w 1355961"/>
                <a:gd name="connsiteY3" fmla="*/ 1183901 h 1346872"/>
                <a:gd name="connsiteX4" fmla="*/ 201001 w 1355961"/>
                <a:gd name="connsiteY4" fmla="*/ 1183901 h 1346872"/>
                <a:gd name="connsiteX5" fmla="*/ 162209 w 1355961"/>
                <a:gd name="connsiteY5" fmla="*/ 1100773 h 1346872"/>
                <a:gd name="connsiteX6" fmla="*/ 256420 w 1355961"/>
                <a:gd name="connsiteY6" fmla="*/ 1100773 h 1346872"/>
                <a:gd name="connsiteX7" fmla="*/ 234252 w 1355961"/>
                <a:gd name="connsiteY7" fmla="*/ 973312 h 1346872"/>
                <a:gd name="connsiteX8" fmla="*/ 300754 w 1355961"/>
                <a:gd name="connsiteY8" fmla="*/ 1001021 h 1346872"/>
                <a:gd name="connsiteX9" fmla="*/ 295212 w 1355961"/>
                <a:gd name="connsiteY9" fmla="*/ 879101 h 1346872"/>
                <a:gd name="connsiteX10" fmla="*/ 350631 w 1355961"/>
                <a:gd name="connsiteY10" fmla="*/ 906810 h 1346872"/>
                <a:gd name="connsiteX11" fmla="*/ 361714 w 1355961"/>
                <a:gd name="connsiteY11" fmla="*/ 823683 h 1346872"/>
                <a:gd name="connsiteX12" fmla="*/ 444841 w 1355961"/>
                <a:gd name="connsiteY12" fmla="*/ 779348 h 1346872"/>
                <a:gd name="connsiteX13" fmla="*/ 433758 w 1355961"/>
                <a:gd name="connsiteY13" fmla="*/ 740555 h 1346872"/>
                <a:gd name="connsiteX14" fmla="*/ 505801 w 1355961"/>
                <a:gd name="connsiteY14" fmla="*/ 751639 h 1346872"/>
                <a:gd name="connsiteX15" fmla="*/ 561220 w 1355961"/>
                <a:gd name="connsiteY15" fmla="*/ 640803 h 1346872"/>
                <a:gd name="connsiteX16" fmla="*/ 627721 w 1355961"/>
                <a:gd name="connsiteY16" fmla="*/ 657428 h 1346872"/>
                <a:gd name="connsiteX17" fmla="*/ 627721 w 1355961"/>
                <a:gd name="connsiteY17" fmla="*/ 552133 h 1346872"/>
                <a:gd name="connsiteX18" fmla="*/ 677598 w 1355961"/>
                <a:gd name="connsiteY18" fmla="*/ 568759 h 1346872"/>
                <a:gd name="connsiteX19" fmla="*/ 677598 w 1355961"/>
                <a:gd name="connsiteY19" fmla="*/ 502257 h 1346872"/>
                <a:gd name="connsiteX20" fmla="*/ 760725 w 1355961"/>
                <a:gd name="connsiteY20" fmla="*/ 474548 h 1346872"/>
                <a:gd name="connsiteX21" fmla="*/ 749641 w 1355961"/>
                <a:gd name="connsiteY21" fmla="*/ 424672 h 1346872"/>
                <a:gd name="connsiteX22" fmla="*/ 805060 w 1355961"/>
                <a:gd name="connsiteY22" fmla="*/ 424672 h 1346872"/>
                <a:gd name="connsiteX23" fmla="*/ 805060 w 1355961"/>
                <a:gd name="connsiteY23" fmla="*/ 374795 h 1346872"/>
                <a:gd name="connsiteX24" fmla="*/ 871561 w 1355961"/>
                <a:gd name="connsiteY24" fmla="*/ 374795 h 1346872"/>
                <a:gd name="connsiteX25" fmla="*/ 866020 w 1355961"/>
                <a:gd name="connsiteY25" fmla="*/ 275043 h 1346872"/>
                <a:gd name="connsiteX26" fmla="*/ 943605 w 1355961"/>
                <a:gd name="connsiteY26" fmla="*/ 313835 h 1346872"/>
                <a:gd name="connsiteX27" fmla="*/ 993481 w 1355961"/>
                <a:gd name="connsiteY27" fmla="*/ 214083 h 1346872"/>
                <a:gd name="connsiteX28" fmla="*/ 1054441 w 1355961"/>
                <a:gd name="connsiteY28" fmla="*/ 247333 h 1346872"/>
                <a:gd name="connsiteX29" fmla="*/ 1082151 w 1355961"/>
                <a:gd name="connsiteY29" fmla="*/ 186373 h 1346872"/>
                <a:gd name="connsiteX30" fmla="*/ 1126485 w 1355961"/>
                <a:gd name="connsiteY30" fmla="*/ 202999 h 1346872"/>
                <a:gd name="connsiteX31" fmla="*/ 1132027 w 1355961"/>
                <a:gd name="connsiteY31" fmla="*/ 130955 h 1346872"/>
                <a:gd name="connsiteX32" fmla="*/ 1187445 w 1355961"/>
                <a:gd name="connsiteY32" fmla="*/ 186373 h 1346872"/>
                <a:gd name="connsiteX33" fmla="*/ 1237321 w 1355961"/>
                <a:gd name="connsiteY33" fmla="*/ 119872 h 1346872"/>
                <a:gd name="connsiteX34" fmla="*/ 1281656 w 1355961"/>
                <a:gd name="connsiteY34" fmla="*/ 158664 h 1346872"/>
                <a:gd name="connsiteX35" fmla="*/ 1309365 w 1355961"/>
                <a:gd name="connsiteY35" fmla="*/ 97704 h 1346872"/>
                <a:gd name="connsiteX36" fmla="*/ 1342616 w 1355961"/>
                <a:gd name="connsiteY36" fmla="*/ 92163 h 1346872"/>
                <a:gd name="connsiteX37" fmla="*/ 1348158 w 1355961"/>
                <a:gd name="connsiteY37" fmla="*/ 1327988 h 1346872"/>
                <a:gd name="connsiteX38" fmla="*/ 106791 w 1355961"/>
                <a:gd name="connsiteY38" fmla="*/ 1333530 h 134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55961" h="1346872">
                  <a:moveTo>
                    <a:pt x="106791" y="1333530"/>
                  </a:moveTo>
                  <a:cubicBezTo>
                    <a:pt x="-106569" y="1322446"/>
                    <a:pt x="65227" y="1270722"/>
                    <a:pt x="67998" y="1261486"/>
                  </a:cubicBezTo>
                  <a:cubicBezTo>
                    <a:pt x="70769" y="1252250"/>
                    <a:pt x="118798" y="1291043"/>
                    <a:pt x="123416" y="1278112"/>
                  </a:cubicBezTo>
                  <a:cubicBezTo>
                    <a:pt x="128034" y="1265181"/>
                    <a:pt x="82776" y="1199603"/>
                    <a:pt x="95707" y="1183901"/>
                  </a:cubicBezTo>
                  <a:cubicBezTo>
                    <a:pt x="108638" y="1168199"/>
                    <a:pt x="189917" y="1197756"/>
                    <a:pt x="201001" y="1183901"/>
                  </a:cubicBezTo>
                  <a:cubicBezTo>
                    <a:pt x="212085" y="1170046"/>
                    <a:pt x="152973" y="1114628"/>
                    <a:pt x="162209" y="1100773"/>
                  </a:cubicBezTo>
                  <a:cubicBezTo>
                    <a:pt x="171446" y="1086918"/>
                    <a:pt x="244413" y="1122017"/>
                    <a:pt x="256420" y="1100773"/>
                  </a:cubicBezTo>
                  <a:cubicBezTo>
                    <a:pt x="268427" y="1079529"/>
                    <a:pt x="226863" y="989937"/>
                    <a:pt x="234252" y="973312"/>
                  </a:cubicBezTo>
                  <a:cubicBezTo>
                    <a:pt x="241641" y="956687"/>
                    <a:pt x="290594" y="1016723"/>
                    <a:pt x="300754" y="1001021"/>
                  </a:cubicBezTo>
                  <a:cubicBezTo>
                    <a:pt x="310914" y="985319"/>
                    <a:pt x="286899" y="894803"/>
                    <a:pt x="295212" y="879101"/>
                  </a:cubicBezTo>
                  <a:cubicBezTo>
                    <a:pt x="303525" y="863399"/>
                    <a:pt x="339547" y="916046"/>
                    <a:pt x="350631" y="906810"/>
                  </a:cubicBezTo>
                  <a:cubicBezTo>
                    <a:pt x="361715" y="897574"/>
                    <a:pt x="346012" y="844927"/>
                    <a:pt x="361714" y="823683"/>
                  </a:cubicBezTo>
                  <a:cubicBezTo>
                    <a:pt x="377416" y="802439"/>
                    <a:pt x="432834" y="793203"/>
                    <a:pt x="444841" y="779348"/>
                  </a:cubicBezTo>
                  <a:cubicBezTo>
                    <a:pt x="456848" y="765493"/>
                    <a:pt x="423598" y="745173"/>
                    <a:pt x="433758" y="740555"/>
                  </a:cubicBezTo>
                  <a:cubicBezTo>
                    <a:pt x="443918" y="735937"/>
                    <a:pt x="484557" y="768264"/>
                    <a:pt x="505801" y="751639"/>
                  </a:cubicBezTo>
                  <a:cubicBezTo>
                    <a:pt x="527045" y="735014"/>
                    <a:pt x="540900" y="656505"/>
                    <a:pt x="561220" y="640803"/>
                  </a:cubicBezTo>
                  <a:cubicBezTo>
                    <a:pt x="581540" y="625101"/>
                    <a:pt x="616638" y="672206"/>
                    <a:pt x="627721" y="657428"/>
                  </a:cubicBezTo>
                  <a:cubicBezTo>
                    <a:pt x="638804" y="642650"/>
                    <a:pt x="619408" y="566911"/>
                    <a:pt x="627721" y="552133"/>
                  </a:cubicBezTo>
                  <a:cubicBezTo>
                    <a:pt x="636034" y="537355"/>
                    <a:pt x="669285" y="577072"/>
                    <a:pt x="677598" y="568759"/>
                  </a:cubicBezTo>
                  <a:cubicBezTo>
                    <a:pt x="685911" y="560446"/>
                    <a:pt x="663744" y="517959"/>
                    <a:pt x="677598" y="502257"/>
                  </a:cubicBezTo>
                  <a:cubicBezTo>
                    <a:pt x="691453" y="486555"/>
                    <a:pt x="748718" y="487479"/>
                    <a:pt x="760725" y="474548"/>
                  </a:cubicBezTo>
                  <a:cubicBezTo>
                    <a:pt x="772732" y="461617"/>
                    <a:pt x="742252" y="432985"/>
                    <a:pt x="749641" y="424672"/>
                  </a:cubicBezTo>
                  <a:cubicBezTo>
                    <a:pt x="757030" y="416359"/>
                    <a:pt x="795824" y="432985"/>
                    <a:pt x="805060" y="424672"/>
                  </a:cubicBezTo>
                  <a:cubicBezTo>
                    <a:pt x="814297" y="416359"/>
                    <a:pt x="793977" y="383108"/>
                    <a:pt x="805060" y="374795"/>
                  </a:cubicBezTo>
                  <a:cubicBezTo>
                    <a:pt x="816143" y="366482"/>
                    <a:pt x="861401" y="391420"/>
                    <a:pt x="871561" y="374795"/>
                  </a:cubicBezTo>
                  <a:cubicBezTo>
                    <a:pt x="881721" y="358170"/>
                    <a:pt x="854013" y="285203"/>
                    <a:pt x="866020" y="275043"/>
                  </a:cubicBezTo>
                  <a:cubicBezTo>
                    <a:pt x="878027" y="264883"/>
                    <a:pt x="922362" y="323995"/>
                    <a:pt x="943605" y="313835"/>
                  </a:cubicBezTo>
                  <a:cubicBezTo>
                    <a:pt x="964848" y="303675"/>
                    <a:pt x="975008" y="225167"/>
                    <a:pt x="993481" y="214083"/>
                  </a:cubicBezTo>
                  <a:cubicBezTo>
                    <a:pt x="1011954" y="202999"/>
                    <a:pt x="1039663" y="251951"/>
                    <a:pt x="1054441" y="247333"/>
                  </a:cubicBezTo>
                  <a:cubicBezTo>
                    <a:pt x="1069219" y="242715"/>
                    <a:pt x="1070144" y="193762"/>
                    <a:pt x="1082151" y="186373"/>
                  </a:cubicBezTo>
                  <a:cubicBezTo>
                    <a:pt x="1094158" y="178984"/>
                    <a:pt x="1118172" y="212235"/>
                    <a:pt x="1126485" y="202999"/>
                  </a:cubicBezTo>
                  <a:cubicBezTo>
                    <a:pt x="1134798" y="193763"/>
                    <a:pt x="1121867" y="133726"/>
                    <a:pt x="1132027" y="130955"/>
                  </a:cubicBezTo>
                  <a:cubicBezTo>
                    <a:pt x="1142187" y="128184"/>
                    <a:pt x="1169896" y="188220"/>
                    <a:pt x="1187445" y="186373"/>
                  </a:cubicBezTo>
                  <a:cubicBezTo>
                    <a:pt x="1204994" y="184526"/>
                    <a:pt x="1221619" y="124490"/>
                    <a:pt x="1237321" y="119872"/>
                  </a:cubicBezTo>
                  <a:cubicBezTo>
                    <a:pt x="1253023" y="115254"/>
                    <a:pt x="1269649" y="162359"/>
                    <a:pt x="1281656" y="158664"/>
                  </a:cubicBezTo>
                  <a:cubicBezTo>
                    <a:pt x="1293663" y="154969"/>
                    <a:pt x="1299205" y="108787"/>
                    <a:pt x="1309365" y="97704"/>
                  </a:cubicBezTo>
                  <a:cubicBezTo>
                    <a:pt x="1319525" y="86621"/>
                    <a:pt x="1336151" y="-112884"/>
                    <a:pt x="1342616" y="92163"/>
                  </a:cubicBezTo>
                  <a:cubicBezTo>
                    <a:pt x="1349081" y="297210"/>
                    <a:pt x="1365707" y="1296585"/>
                    <a:pt x="1348158" y="1327988"/>
                  </a:cubicBezTo>
                  <a:cubicBezTo>
                    <a:pt x="1341693" y="1359392"/>
                    <a:pt x="320151" y="1344614"/>
                    <a:pt x="106791" y="1333530"/>
                  </a:cubicBezTo>
                  <a:close/>
                </a:path>
              </a:pathLst>
            </a:cu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Freeform: Shape 196">
              <a:extLst>
                <a:ext uri="{FF2B5EF4-FFF2-40B4-BE49-F238E27FC236}">
                  <a16:creationId xmlns:a16="http://schemas.microsoft.com/office/drawing/2014/main" id="{AD75BB29-2A7F-7F40-B71D-E5F18DBC923D}"/>
                </a:ext>
              </a:extLst>
            </p:cNvPr>
            <p:cNvSpPr/>
            <p:nvPr/>
          </p:nvSpPr>
          <p:spPr bwMode="auto">
            <a:xfrm>
              <a:off x="5969242" y="3076001"/>
              <a:ext cx="442642" cy="470762"/>
            </a:xfrm>
            <a:custGeom>
              <a:avLst/>
              <a:gdLst>
                <a:gd name="connsiteX0" fmla="*/ 27005 w 442642"/>
                <a:gd name="connsiteY0" fmla="*/ 470762 h 470762"/>
                <a:gd name="connsiteX1" fmla="*/ 10380 w 442642"/>
                <a:gd name="connsiteY1" fmla="*/ 354384 h 470762"/>
                <a:gd name="connsiteX2" fmla="*/ 165551 w 442642"/>
                <a:gd name="connsiteY2" fmla="*/ 276799 h 470762"/>
                <a:gd name="connsiteX3" fmla="*/ 137842 w 442642"/>
                <a:gd name="connsiteY3" fmla="*/ 138253 h 470762"/>
                <a:gd name="connsiteX4" fmla="*/ 304096 w 442642"/>
                <a:gd name="connsiteY4" fmla="*/ 165962 h 470762"/>
                <a:gd name="connsiteX5" fmla="*/ 320722 w 442642"/>
                <a:gd name="connsiteY5" fmla="*/ 16333 h 470762"/>
                <a:gd name="connsiteX6" fmla="*/ 442642 w 442642"/>
                <a:gd name="connsiteY6" fmla="*/ 10792 h 47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642" h="470762">
                  <a:moveTo>
                    <a:pt x="27005" y="470762"/>
                  </a:moveTo>
                  <a:cubicBezTo>
                    <a:pt x="7147" y="428736"/>
                    <a:pt x="-12711" y="386711"/>
                    <a:pt x="10380" y="354384"/>
                  </a:cubicBezTo>
                  <a:cubicBezTo>
                    <a:pt x="33471" y="322057"/>
                    <a:pt x="144307" y="312821"/>
                    <a:pt x="165551" y="276799"/>
                  </a:cubicBezTo>
                  <a:cubicBezTo>
                    <a:pt x="186795" y="240777"/>
                    <a:pt x="114751" y="156726"/>
                    <a:pt x="137842" y="138253"/>
                  </a:cubicBezTo>
                  <a:cubicBezTo>
                    <a:pt x="160933" y="119780"/>
                    <a:pt x="273616" y="186282"/>
                    <a:pt x="304096" y="165962"/>
                  </a:cubicBezTo>
                  <a:cubicBezTo>
                    <a:pt x="334576" y="145642"/>
                    <a:pt x="297631" y="42195"/>
                    <a:pt x="320722" y="16333"/>
                  </a:cubicBezTo>
                  <a:cubicBezTo>
                    <a:pt x="343813" y="-9529"/>
                    <a:pt x="393227" y="631"/>
                    <a:pt x="442642" y="10792"/>
                  </a:cubicBezTo>
                </a:path>
              </a:pathLst>
            </a:custGeom>
            <a:noFill/>
            <a:ln w="5715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1" name="Group 130">
            <a:extLst>
              <a:ext uri="{FF2B5EF4-FFF2-40B4-BE49-F238E27FC236}">
                <a16:creationId xmlns:a16="http://schemas.microsoft.com/office/drawing/2014/main" id="{A52C7414-794D-1332-0404-C43658F13BAB}"/>
              </a:ext>
            </a:extLst>
          </p:cNvPr>
          <p:cNvGrpSpPr/>
          <p:nvPr/>
        </p:nvGrpSpPr>
        <p:grpSpPr>
          <a:xfrm>
            <a:off x="1834622" y="1908945"/>
            <a:ext cx="4173370" cy="2199681"/>
            <a:chOff x="4120234" y="1760070"/>
            <a:chExt cx="3599684" cy="1894940"/>
          </a:xfrm>
        </p:grpSpPr>
        <p:sp>
          <p:nvSpPr>
            <p:cNvPr id="121" name="Rectangle 120">
              <a:extLst>
                <a:ext uri="{FF2B5EF4-FFF2-40B4-BE49-F238E27FC236}">
                  <a16:creationId xmlns:a16="http://schemas.microsoft.com/office/drawing/2014/main" id="{8B7AFF1D-EA33-9350-EBB3-BD0B1706DCBE}"/>
                </a:ext>
              </a:extLst>
            </p:cNvPr>
            <p:cNvSpPr/>
            <p:nvPr/>
          </p:nvSpPr>
          <p:spPr bwMode="auto">
            <a:xfrm>
              <a:off x="7326830" y="2380421"/>
              <a:ext cx="393088" cy="350679"/>
            </a:xfrm>
            <a:prstGeom prst="rect">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52D635F6-13D2-8DF8-02CD-C18F1C55F137}"/>
                </a:ext>
              </a:extLst>
            </p:cNvPr>
            <p:cNvSpPr/>
            <p:nvPr/>
          </p:nvSpPr>
          <p:spPr bwMode="auto">
            <a:xfrm>
              <a:off x="4120234" y="1760070"/>
              <a:ext cx="2461897" cy="1894940"/>
            </a:xfrm>
            <a:prstGeom prst="rect">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24" name="Straight Connector 123">
              <a:extLst>
                <a:ext uri="{FF2B5EF4-FFF2-40B4-BE49-F238E27FC236}">
                  <a16:creationId xmlns:a16="http://schemas.microsoft.com/office/drawing/2014/main" id="{81E13EE1-E813-F0E7-C452-E79DFA1FA0F0}"/>
                </a:ext>
              </a:extLst>
            </p:cNvPr>
            <p:cNvCxnSpPr>
              <a:cxnSpLocks/>
            </p:cNvCxnSpPr>
            <p:nvPr/>
          </p:nvCxnSpPr>
          <p:spPr bwMode="auto">
            <a:xfrm>
              <a:off x="6582301" y="1760070"/>
              <a:ext cx="744529" cy="620351"/>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5DA892D-A8CC-F52B-C4DA-7C8FCF1F0F63}"/>
                </a:ext>
              </a:extLst>
            </p:cNvPr>
            <p:cNvCxnSpPr>
              <a:cxnSpLocks/>
            </p:cNvCxnSpPr>
            <p:nvPr/>
          </p:nvCxnSpPr>
          <p:spPr bwMode="auto">
            <a:xfrm flipV="1">
              <a:off x="6585480" y="2721384"/>
              <a:ext cx="741350" cy="696321"/>
            </a:xfrm>
            <a:prstGeom prst="line">
              <a:avLst/>
            </a:prstGeom>
            <a:noFill/>
            <a:ln w="28575" cap="flat" cmpd="sng" algn="ctr">
              <a:solidFill>
                <a:schemeClr val="bg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183D5F2A-B8A0-50F0-44CD-1D7C3CEBB4E6}"/>
              </a:ext>
            </a:extLst>
          </p:cNvPr>
          <p:cNvGrpSpPr/>
          <p:nvPr/>
        </p:nvGrpSpPr>
        <p:grpSpPr>
          <a:xfrm>
            <a:off x="4048630" y="3230694"/>
            <a:ext cx="183011" cy="553177"/>
            <a:chOff x="3661889" y="4510144"/>
            <a:chExt cx="423281" cy="1279427"/>
          </a:xfrm>
        </p:grpSpPr>
        <p:sp>
          <p:nvSpPr>
            <p:cNvPr id="203" name="Freeform: Shape 202">
              <a:extLst>
                <a:ext uri="{FF2B5EF4-FFF2-40B4-BE49-F238E27FC236}">
                  <a16:creationId xmlns:a16="http://schemas.microsoft.com/office/drawing/2014/main" id="{DFB811B9-D51D-33F8-FC99-AA35E0AE6EF8}"/>
                </a:ext>
              </a:extLst>
            </p:cNvPr>
            <p:cNvSpPr/>
            <p:nvPr/>
          </p:nvSpPr>
          <p:spPr bwMode="auto">
            <a:xfrm rot="7498767">
              <a:off x="3233816" y="4938217"/>
              <a:ext cx="1279427" cy="423281"/>
            </a:xfrm>
            <a:custGeom>
              <a:avLst/>
              <a:gdLst>
                <a:gd name="connsiteX0" fmla="*/ 2288 w 838771"/>
                <a:gd name="connsiteY0" fmla="*/ 123399 h 191551"/>
                <a:gd name="connsiteX1" fmla="*/ 152956 w 838771"/>
                <a:gd name="connsiteY1" fmla="*/ 87031 h 191551"/>
                <a:gd name="connsiteX2" fmla="*/ 272452 w 838771"/>
                <a:gd name="connsiteY2" fmla="*/ 19490 h 191551"/>
                <a:gd name="connsiteX3" fmla="*/ 454293 w 838771"/>
                <a:gd name="connsiteY3" fmla="*/ 3904 h 191551"/>
                <a:gd name="connsiteX4" fmla="*/ 630938 w 838771"/>
                <a:gd name="connsiteY4" fmla="*/ 81835 h 191551"/>
                <a:gd name="connsiteX5" fmla="*/ 838756 w 838771"/>
                <a:gd name="connsiteY5" fmla="*/ 149376 h 191551"/>
                <a:gd name="connsiteX6" fmla="*/ 620547 w 838771"/>
                <a:gd name="connsiteY6" fmla="*/ 159767 h 191551"/>
                <a:gd name="connsiteX7" fmla="*/ 277647 w 838771"/>
                <a:gd name="connsiteY7" fmla="*/ 190940 h 191551"/>
                <a:gd name="connsiteX8" fmla="*/ 2288 w 838771"/>
                <a:gd name="connsiteY8" fmla="*/ 123399 h 191551"/>
                <a:gd name="connsiteX0" fmla="*/ 177 w 836660"/>
                <a:gd name="connsiteY0" fmla="*/ 123399 h 191551"/>
                <a:gd name="connsiteX1" fmla="*/ 150845 w 836660"/>
                <a:gd name="connsiteY1" fmla="*/ 87031 h 191551"/>
                <a:gd name="connsiteX2" fmla="*/ 270341 w 836660"/>
                <a:gd name="connsiteY2" fmla="*/ 19490 h 191551"/>
                <a:gd name="connsiteX3" fmla="*/ 452182 w 836660"/>
                <a:gd name="connsiteY3" fmla="*/ 3904 h 191551"/>
                <a:gd name="connsiteX4" fmla="*/ 628827 w 836660"/>
                <a:gd name="connsiteY4" fmla="*/ 81835 h 191551"/>
                <a:gd name="connsiteX5" fmla="*/ 836645 w 836660"/>
                <a:gd name="connsiteY5" fmla="*/ 149376 h 191551"/>
                <a:gd name="connsiteX6" fmla="*/ 618436 w 836660"/>
                <a:gd name="connsiteY6" fmla="*/ 159767 h 191551"/>
                <a:gd name="connsiteX7" fmla="*/ 275536 w 836660"/>
                <a:gd name="connsiteY7" fmla="*/ 190940 h 191551"/>
                <a:gd name="connsiteX8" fmla="*/ 177 w 836660"/>
                <a:gd name="connsiteY8" fmla="*/ 123399 h 191551"/>
                <a:gd name="connsiteX0" fmla="*/ 191 w 826283"/>
                <a:gd name="connsiteY0" fmla="*/ 123399 h 191736"/>
                <a:gd name="connsiteX1" fmla="*/ 140468 w 826283"/>
                <a:gd name="connsiteY1" fmla="*/ 87031 h 191736"/>
                <a:gd name="connsiteX2" fmla="*/ 259964 w 826283"/>
                <a:gd name="connsiteY2" fmla="*/ 19490 h 191736"/>
                <a:gd name="connsiteX3" fmla="*/ 441805 w 826283"/>
                <a:gd name="connsiteY3" fmla="*/ 3904 h 191736"/>
                <a:gd name="connsiteX4" fmla="*/ 618450 w 826283"/>
                <a:gd name="connsiteY4" fmla="*/ 81835 h 191736"/>
                <a:gd name="connsiteX5" fmla="*/ 826268 w 826283"/>
                <a:gd name="connsiteY5" fmla="*/ 149376 h 191736"/>
                <a:gd name="connsiteX6" fmla="*/ 608059 w 826283"/>
                <a:gd name="connsiteY6" fmla="*/ 159767 h 191736"/>
                <a:gd name="connsiteX7" fmla="*/ 265159 w 826283"/>
                <a:gd name="connsiteY7" fmla="*/ 190940 h 191736"/>
                <a:gd name="connsiteX8" fmla="*/ 191 w 826283"/>
                <a:gd name="connsiteY8" fmla="*/ 123399 h 191736"/>
                <a:gd name="connsiteX0" fmla="*/ 183 w 831470"/>
                <a:gd name="connsiteY0" fmla="*/ 123399 h 191736"/>
                <a:gd name="connsiteX1" fmla="*/ 145655 w 831470"/>
                <a:gd name="connsiteY1" fmla="*/ 87031 h 191736"/>
                <a:gd name="connsiteX2" fmla="*/ 265151 w 831470"/>
                <a:gd name="connsiteY2" fmla="*/ 19490 h 191736"/>
                <a:gd name="connsiteX3" fmla="*/ 446992 w 831470"/>
                <a:gd name="connsiteY3" fmla="*/ 3904 h 191736"/>
                <a:gd name="connsiteX4" fmla="*/ 623637 w 831470"/>
                <a:gd name="connsiteY4" fmla="*/ 81835 h 191736"/>
                <a:gd name="connsiteX5" fmla="*/ 831455 w 831470"/>
                <a:gd name="connsiteY5" fmla="*/ 149376 h 191736"/>
                <a:gd name="connsiteX6" fmla="*/ 613246 w 831470"/>
                <a:gd name="connsiteY6" fmla="*/ 159767 h 191736"/>
                <a:gd name="connsiteX7" fmla="*/ 270346 w 831470"/>
                <a:gd name="connsiteY7" fmla="*/ 190940 h 191736"/>
                <a:gd name="connsiteX8" fmla="*/ 183 w 831470"/>
                <a:gd name="connsiteY8" fmla="*/ 123399 h 191736"/>
                <a:gd name="connsiteX0" fmla="*/ 28500 w 859787"/>
                <a:gd name="connsiteY0" fmla="*/ 123399 h 191736"/>
                <a:gd name="connsiteX1" fmla="*/ 173972 w 859787"/>
                <a:gd name="connsiteY1" fmla="*/ 87031 h 191736"/>
                <a:gd name="connsiteX2" fmla="*/ 293468 w 859787"/>
                <a:gd name="connsiteY2" fmla="*/ 19490 h 191736"/>
                <a:gd name="connsiteX3" fmla="*/ 475309 w 859787"/>
                <a:gd name="connsiteY3" fmla="*/ 3904 h 191736"/>
                <a:gd name="connsiteX4" fmla="*/ 651954 w 859787"/>
                <a:gd name="connsiteY4" fmla="*/ 81835 h 191736"/>
                <a:gd name="connsiteX5" fmla="*/ 859772 w 859787"/>
                <a:gd name="connsiteY5" fmla="*/ 149376 h 191736"/>
                <a:gd name="connsiteX6" fmla="*/ 641563 w 859787"/>
                <a:gd name="connsiteY6" fmla="*/ 159767 h 191736"/>
                <a:gd name="connsiteX7" fmla="*/ 298663 w 859787"/>
                <a:gd name="connsiteY7" fmla="*/ 190940 h 191736"/>
                <a:gd name="connsiteX8" fmla="*/ 28500 w 859787"/>
                <a:gd name="connsiteY8" fmla="*/ 123399 h 191736"/>
                <a:gd name="connsiteX0" fmla="*/ 7202 w 838489"/>
                <a:gd name="connsiteY0" fmla="*/ 123399 h 191736"/>
                <a:gd name="connsiteX1" fmla="*/ 152674 w 838489"/>
                <a:gd name="connsiteY1" fmla="*/ 87031 h 191736"/>
                <a:gd name="connsiteX2" fmla="*/ 272170 w 838489"/>
                <a:gd name="connsiteY2" fmla="*/ 19490 h 191736"/>
                <a:gd name="connsiteX3" fmla="*/ 454011 w 838489"/>
                <a:gd name="connsiteY3" fmla="*/ 3904 h 191736"/>
                <a:gd name="connsiteX4" fmla="*/ 630656 w 838489"/>
                <a:gd name="connsiteY4" fmla="*/ 81835 h 191736"/>
                <a:gd name="connsiteX5" fmla="*/ 838474 w 838489"/>
                <a:gd name="connsiteY5" fmla="*/ 149376 h 191736"/>
                <a:gd name="connsiteX6" fmla="*/ 620265 w 838489"/>
                <a:gd name="connsiteY6" fmla="*/ 159767 h 191736"/>
                <a:gd name="connsiteX7" fmla="*/ 395898 w 838489"/>
                <a:gd name="connsiteY7" fmla="*/ 190940 h 191736"/>
                <a:gd name="connsiteX8" fmla="*/ 7202 w 838489"/>
                <a:gd name="connsiteY8" fmla="*/ 123399 h 191736"/>
                <a:gd name="connsiteX0" fmla="*/ 7202 w 838489"/>
                <a:gd name="connsiteY0" fmla="*/ 123399 h 190942"/>
                <a:gd name="connsiteX1" fmla="*/ 152674 w 838489"/>
                <a:gd name="connsiteY1" fmla="*/ 87031 h 190942"/>
                <a:gd name="connsiteX2" fmla="*/ 272170 w 838489"/>
                <a:gd name="connsiteY2" fmla="*/ 19490 h 190942"/>
                <a:gd name="connsiteX3" fmla="*/ 454011 w 838489"/>
                <a:gd name="connsiteY3" fmla="*/ 3904 h 190942"/>
                <a:gd name="connsiteX4" fmla="*/ 630656 w 838489"/>
                <a:gd name="connsiteY4" fmla="*/ 81835 h 190942"/>
                <a:gd name="connsiteX5" fmla="*/ 838474 w 838489"/>
                <a:gd name="connsiteY5" fmla="*/ 149376 h 190942"/>
                <a:gd name="connsiteX6" fmla="*/ 620265 w 838489"/>
                <a:gd name="connsiteY6" fmla="*/ 159767 h 190942"/>
                <a:gd name="connsiteX7" fmla="*/ 395898 w 838489"/>
                <a:gd name="connsiteY7" fmla="*/ 190940 h 190942"/>
                <a:gd name="connsiteX8" fmla="*/ 163450 w 838489"/>
                <a:gd name="connsiteY8" fmla="*/ 157955 h 190942"/>
                <a:gd name="connsiteX9" fmla="*/ 7202 w 838489"/>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72 w 831659"/>
                <a:gd name="connsiteY0" fmla="*/ 123399 h 190942"/>
                <a:gd name="connsiteX1" fmla="*/ 145844 w 831659"/>
                <a:gd name="connsiteY1" fmla="*/ 87031 h 190942"/>
                <a:gd name="connsiteX2" fmla="*/ 282274 w 831659"/>
                <a:gd name="connsiteY2" fmla="*/ 19490 h 190942"/>
                <a:gd name="connsiteX3" fmla="*/ 447181 w 831659"/>
                <a:gd name="connsiteY3" fmla="*/ 3904 h 190942"/>
                <a:gd name="connsiteX4" fmla="*/ 623826 w 831659"/>
                <a:gd name="connsiteY4" fmla="*/ 81835 h 190942"/>
                <a:gd name="connsiteX5" fmla="*/ 831644 w 831659"/>
                <a:gd name="connsiteY5" fmla="*/ 149376 h 190942"/>
                <a:gd name="connsiteX6" fmla="*/ 613435 w 831659"/>
                <a:gd name="connsiteY6" fmla="*/ 159767 h 190942"/>
                <a:gd name="connsiteX7" fmla="*/ 389068 w 831659"/>
                <a:gd name="connsiteY7" fmla="*/ 190940 h 190942"/>
                <a:gd name="connsiteX8" fmla="*/ 190487 w 831659"/>
                <a:gd name="connsiteY8" fmla="*/ 157955 h 190942"/>
                <a:gd name="connsiteX9" fmla="*/ 372 w 831659"/>
                <a:gd name="connsiteY9" fmla="*/ 123399 h 190942"/>
                <a:gd name="connsiteX0" fmla="*/ 372 w 831659"/>
                <a:gd name="connsiteY0" fmla="*/ 124130 h 191673"/>
                <a:gd name="connsiteX1" fmla="*/ 145844 w 831659"/>
                <a:gd name="connsiteY1" fmla="*/ 87762 h 191673"/>
                <a:gd name="connsiteX2" fmla="*/ 282274 w 831659"/>
                <a:gd name="connsiteY2" fmla="*/ 20221 h 191673"/>
                <a:gd name="connsiteX3" fmla="*/ 447181 w 831659"/>
                <a:gd name="connsiteY3" fmla="*/ 4635 h 191673"/>
                <a:gd name="connsiteX4" fmla="*/ 623826 w 831659"/>
                <a:gd name="connsiteY4" fmla="*/ 82566 h 191673"/>
                <a:gd name="connsiteX5" fmla="*/ 831644 w 831659"/>
                <a:gd name="connsiteY5" fmla="*/ 150107 h 191673"/>
                <a:gd name="connsiteX6" fmla="*/ 613435 w 831659"/>
                <a:gd name="connsiteY6" fmla="*/ 160498 h 191673"/>
                <a:gd name="connsiteX7" fmla="*/ 389068 w 831659"/>
                <a:gd name="connsiteY7" fmla="*/ 191671 h 191673"/>
                <a:gd name="connsiteX8" fmla="*/ 190487 w 831659"/>
                <a:gd name="connsiteY8" fmla="*/ 158686 h 191673"/>
                <a:gd name="connsiteX9" fmla="*/ 372 w 831659"/>
                <a:gd name="connsiteY9" fmla="*/ 124130 h 191673"/>
                <a:gd name="connsiteX0" fmla="*/ 372 w 831659"/>
                <a:gd name="connsiteY0" fmla="*/ 123400 h 190943"/>
                <a:gd name="connsiteX1" fmla="*/ 145844 w 831659"/>
                <a:gd name="connsiteY1" fmla="*/ 87032 h 190943"/>
                <a:gd name="connsiteX2" fmla="*/ 282274 w 831659"/>
                <a:gd name="connsiteY2" fmla="*/ 19491 h 190943"/>
                <a:gd name="connsiteX3" fmla="*/ 447181 w 831659"/>
                <a:gd name="connsiteY3" fmla="*/ 3905 h 190943"/>
                <a:gd name="connsiteX4" fmla="*/ 623826 w 831659"/>
                <a:gd name="connsiteY4" fmla="*/ 81836 h 190943"/>
                <a:gd name="connsiteX5" fmla="*/ 831644 w 831659"/>
                <a:gd name="connsiteY5" fmla="*/ 149377 h 190943"/>
                <a:gd name="connsiteX6" fmla="*/ 613435 w 831659"/>
                <a:gd name="connsiteY6" fmla="*/ 159768 h 190943"/>
                <a:gd name="connsiteX7" fmla="*/ 389068 w 831659"/>
                <a:gd name="connsiteY7" fmla="*/ 190941 h 190943"/>
                <a:gd name="connsiteX8" fmla="*/ 190487 w 831659"/>
                <a:gd name="connsiteY8" fmla="*/ 157956 h 190943"/>
                <a:gd name="connsiteX9" fmla="*/ 372 w 831659"/>
                <a:gd name="connsiteY9" fmla="*/ 123400 h 190943"/>
                <a:gd name="connsiteX0" fmla="*/ 137 w 831424"/>
                <a:gd name="connsiteY0" fmla="*/ 122630 h 190173"/>
                <a:gd name="connsiteX1" fmla="*/ 161839 w 831424"/>
                <a:gd name="connsiteY1" fmla="*/ 50319 h 190173"/>
                <a:gd name="connsiteX2" fmla="*/ 282039 w 831424"/>
                <a:gd name="connsiteY2" fmla="*/ 18721 h 190173"/>
                <a:gd name="connsiteX3" fmla="*/ 446946 w 831424"/>
                <a:gd name="connsiteY3" fmla="*/ 3135 h 190173"/>
                <a:gd name="connsiteX4" fmla="*/ 623591 w 831424"/>
                <a:gd name="connsiteY4" fmla="*/ 81066 h 190173"/>
                <a:gd name="connsiteX5" fmla="*/ 831409 w 831424"/>
                <a:gd name="connsiteY5" fmla="*/ 148607 h 190173"/>
                <a:gd name="connsiteX6" fmla="*/ 613200 w 831424"/>
                <a:gd name="connsiteY6" fmla="*/ 158998 h 190173"/>
                <a:gd name="connsiteX7" fmla="*/ 388833 w 831424"/>
                <a:gd name="connsiteY7" fmla="*/ 190171 h 190173"/>
                <a:gd name="connsiteX8" fmla="*/ 190252 w 831424"/>
                <a:gd name="connsiteY8" fmla="*/ 157186 h 190173"/>
                <a:gd name="connsiteX9" fmla="*/ 137 w 831424"/>
                <a:gd name="connsiteY9" fmla="*/ 122630 h 190173"/>
                <a:gd name="connsiteX0" fmla="*/ 288 w 754077"/>
                <a:gd name="connsiteY0" fmla="*/ 94940 h 190173"/>
                <a:gd name="connsiteX1" fmla="*/ 84492 w 754077"/>
                <a:gd name="connsiteY1" fmla="*/ 50319 h 190173"/>
                <a:gd name="connsiteX2" fmla="*/ 204692 w 754077"/>
                <a:gd name="connsiteY2" fmla="*/ 18721 h 190173"/>
                <a:gd name="connsiteX3" fmla="*/ 369599 w 754077"/>
                <a:gd name="connsiteY3" fmla="*/ 3135 h 190173"/>
                <a:gd name="connsiteX4" fmla="*/ 546244 w 754077"/>
                <a:gd name="connsiteY4" fmla="*/ 81066 h 190173"/>
                <a:gd name="connsiteX5" fmla="*/ 754062 w 754077"/>
                <a:gd name="connsiteY5" fmla="*/ 148607 h 190173"/>
                <a:gd name="connsiteX6" fmla="*/ 535853 w 754077"/>
                <a:gd name="connsiteY6" fmla="*/ 158998 h 190173"/>
                <a:gd name="connsiteX7" fmla="*/ 311486 w 754077"/>
                <a:gd name="connsiteY7" fmla="*/ 190171 h 190173"/>
                <a:gd name="connsiteX8" fmla="*/ 112905 w 754077"/>
                <a:gd name="connsiteY8" fmla="*/ 157186 h 190173"/>
                <a:gd name="connsiteX9" fmla="*/ 288 w 754077"/>
                <a:gd name="connsiteY9" fmla="*/ 94940 h 1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077" h="190173">
                  <a:moveTo>
                    <a:pt x="288" y="94940"/>
                  </a:moveTo>
                  <a:cubicBezTo>
                    <a:pt x="-4447" y="77129"/>
                    <a:pt x="50425" y="63022"/>
                    <a:pt x="84492" y="50319"/>
                  </a:cubicBezTo>
                  <a:cubicBezTo>
                    <a:pt x="118559" y="37616"/>
                    <a:pt x="157174" y="26585"/>
                    <a:pt x="204692" y="18721"/>
                  </a:cubicBezTo>
                  <a:cubicBezTo>
                    <a:pt x="252210" y="10857"/>
                    <a:pt x="312674" y="-7256"/>
                    <a:pt x="369599" y="3135"/>
                  </a:cubicBezTo>
                  <a:cubicBezTo>
                    <a:pt x="426524" y="13526"/>
                    <a:pt x="482167" y="56821"/>
                    <a:pt x="546244" y="81066"/>
                  </a:cubicBezTo>
                  <a:cubicBezTo>
                    <a:pt x="610321" y="105311"/>
                    <a:pt x="755794" y="135618"/>
                    <a:pt x="754062" y="148607"/>
                  </a:cubicBezTo>
                  <a:cubicBezTo>
                    <a:pt x="752330" y="161596"/>
                    <a:pt x="629371" y="152071"/>
                    <a:pt x="535853" y="158998"/>
                  </a:cubicBezTo>
                  <a:cubicBezTo>
                    <a:pt x="442335" y="165925"/>
                    <a:pt x="398910" y="190473"/>
                    <a:pt x="311486" y="190171"/>
                  </a:cubicBezTo>
                  <a:cubicBezTo>
                    <a:pt x="224062" y="189869"/>
                    <a:pt x="164771" y="173058"/>
                    <a:pt x="112905" y="157186"/>
                  </a:cubicBezTo>
                  <a:cubicBezTo>
                    <a:pt x="61039" y="141314"/>
                    <a:pt x="5023" y="112751"/>
                    <a:pt x="288" y="94940"/>
                  </a:cubicBezTo>
                  <a:close/>
                </a:path>
              </a:pathLst>
            </a:custGeom>
            <a:solidFill>
              <a:schemeClr val="accent3">
                <a:lumMod val="20000"/>
                <a:lumOff val="80000"/>
              </a:schemeClr>
            </a:solid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Oval 203">
              <a:extLst>
                <a:ext uri="{FF2B5EF4-FFF2-40B4-BE49-F238E27FC236}">
                  <a16:creationId xmlns:a16="http://schemas.microsoft.com/office/drawing/2014/main" id="{3D927701-2367-E600-7817-CF6953C90AD8}"/>
                </a:ext>
              </a:extLst>
            </p:cNvPr>
            <p:cNvSpPr/>
            <p:nvPr/>
          </p:nvSpPr>
          <p:spPr bwMode="auto">
            <a:xfrm rot="18885850">
              <a:off x="3834603" y="4998822"/>
              <a:ext cx="154259" cy="85953"/>
            </a:xfrm>
            <a:prstGeom prst="ellipse">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5" name="Group 204">
            <a:extLst>
              <a:ext uri="{FF2B5EF4-FFF2-40B4-BE49-F238E27FC236}">
                <a16:creationId xmlns:a16="http://schemas.microsoft.com/office/drawing/2014/main" id="{114E8A35-461E-7A85-F9C9-BA2CF1E4E80B}"/>
              </a:ext>
            </a:extLst>
          </p:cNvPr>
          <p:cNvGrpSpPr/>
          <p:nvPr/>
        </p:nvGrpSpPr>
        <p:grpSpPr>
          <a:xfrm rot="13500000">
            <a:off x="3690861" y="3699948"/>
            <a:ext cx="179814" cy="543514"/>
            <a:chOff x="3661889" y="4510144"/>
            <a:chExt cx="423281" cy="1279427"/>
          </a:xfrm>
        </p:grpSpPr>
        <p:sp>
          <p:nvSpPr>
            <p:cNvPr id="206" name="Freeform: Shape 205">
              <a:extLst>
                <a:ext uri="{FF2B5EF4-FFF2-40B4-BE49-F238E27FC236}">
                  <a16:creationId xmlns:a16="http://schemas.microsoft.com/office/drawing/2014/main" id="{4F1F07F7-4667-9308-639B-308505C971D5}"/>
                </a:ext>
              </a:extLst>
            </p:cNvPr>
            <p:cNvSpPr/>
            <p:nvPr/>
          </p:nvSpPr>
          <p:spPr bwMode="auto">
            <a:xfrm rot="7498767">
              <a:off x="3233816" y="4938217"/>
              <a:ext cx="1279427" cy="423281"/>
            </a:xfrm>
            <a:custGeom>
              <a:avLst/>
              <a:gdLst>
                <a:gd name="connsiteX0" fmla="*/ 2288 w 838771"/>
                <a:gd name="connsiteY0" fmla="*/ 123399 h 191551"/>
                <a:gd name="connsiteX1" fmla="*/ 152956 w 838771"/>
                <a:gd name="connsiteY1" fmla="*/ 87031 h 191551"/>
                <a:gd name="connsiteX2" fmla="*/ 272452 w 838771"/>
                <a:gd name="connsiteY2" fmla="*/ 19490 h 191551"/>
                <a:gd name="connsiteX3" fmla="*/ 454293 w 838771"/>
                <a:gd name="connsiteY3" fmla="*/ 3904 h 191551"/>
                <a:gd name="connsiteX4" fmla="*/ 630938 w 838771"/>
                <a:gd name="connsiteY4" fmla="*/ 81835 h 191551"/>
                <a:gd name="connsiteX5" fmla="*/ 838756 w 838771"/>
                <a:gd name="connsiteY5" fmla="*/ 149376 h 191551"/>
                <a:gd name="connsiteX6" fmla="*/ 620547 w 838771"/>
                <a:gd name="connsiteY6" fmla="*/ 159767 h 191551"/>
                <a:gd name="connsiteX7" fmla="*/ 277647 w 838771"/>
                <a:gd name="connsiteY7" fmla="*/ 190940 h 191551"/>
                <a:gd name="connsiteX8" fmla="*/ 2288 w 838771"/>
                <a:gd name="connsiteY8" fmla="*/ 123399 h 191551"/>
                <a:gd name="connsiteX0" fmla="*/ 177 w 836660"/>
                <a:gd name="connsiteY0" fmla="*/ 123399 h 191551"/>
                <a:gd name="connsiteX1" fmla="*/ 150845 w 836660"/>
                <a:gd name="connsiteY1" fmla="*/ 87031 h 191551"/>
                <a:gd name="connsiteX2" fmla="*/ 270341 w 836660"/>
                <a:gd name="connsiteY2" fmla="*/ 19490 h 191551"/>
                <a:gd name="connsiteX3" fmla="*/ 452182 w 836660"/>
                <a:gd name="connsiteY3" fmla="*/ 3904 h 191551"/>
                <a:gd name="connsiteX4" fmla="*/ 628827 w 836660"/>
                <a:gd name="connsiteY4" fmla="*/ 81835 h 191551"/>
                <a:gd name="connsiteX5" fmla="*/ 836645 w 836660"/>
                <a:gd name="connsiteY5" fmla="*/ 149376 h 191551"/>
                <a:gd name="connsiteX6" fmla="*/ 618436 w 836660"/>
                <a:gd name="connsiteY6" fmla="*/ 159767 h 191551"/>
                <a:gd name="connsiteX7" fmla="*/ 275536 w 836660"/>
                <a:gd name="connsiteY7" fmla="*/ 190940 h 191551"/>
                <a:gd name="connsiteX8" fmla="*/ 177 w 836660"/>
                <a:gd name="connsiteY8" fmla="*/ 123399 h 191551"/>
                <a:gd name="connsiteX0" fmla="*/ 191 w 826283"/>
                <a:gd name="connsiteY0" fmla="*/ 123399 h 191736"/>
                <a:gd name="connsiteX1" fmla="*/ 140468 w 826283"/>
                <a:gd name="connsiteY1" fmla="*/ 87031 h 191736"/>
                <a:gd name="connsiteX2" fmla="*/ 259964 w 826283"/>
                <a:gd name="connsiteY2" fmla="*/ 19490 h 191736"/>
                <a:gd name="connsiteX3" fmla="*/ 441805 w 826283"/>
                <a:gd name="connsiteY3" fmla="*/ 3904 h 191736"/>
                <a:gd name="connsiteX4" fmla="*/ 618450 w 826283"/>
                <a:gd name="connsiteY4" fmla="*/ 81835 h 191736"/>
                <a:gd name="connsiteX5" fmla="*/ 826268 w 826283"/>
                <a:gd name="connsiteY5" fmla="*/ 149376 h 191736"/>
                <a:gd name="connsiteX6" fmla="*/ 608059 w 826283"/>
                <a:gd name="connsiteY6" fmla="*/ 159767 h 191736"/>
                <a:gd name="connsiteX7" fmla="*/ 265159 w 826283"/>
                <a:gd name="connsiteY7" fmla="*/ 190940 h 191736"/>
                <a:gd name="connsiteX8" fmla="*/ 191 w 826283"/>
                <a:gd name="connsiteY8" fmla="*/ 123399 h 191736"/>
                <a:gd name="connsiteX0" fmla="*/ 183 w 831470"/>
                <a:gd name="connsiteY0" fmla="*/ 123399 h 191736"/>
                <a:gd name="connsiteX1" fmla="*/ 145655 w 831470"/>
                <a:gd name="connsiteY1" fmla="*/ 87031 h 191736"/>
                <a:gd name="connsiteX2" fmla="*/ 265151 w 831470"/>
                <a:gd name="connsiteY2" fmla="*/ 19490 h 191736"/>
                <a:gd name="connsiteX3" fmla="*/ 446992 w 831470"/>
                <a:gd name="connsiteY3" fmla="*/ 3904 h 191736"/>
                <a:gd name="connsiteX4" fmla="*/ 623637 w 831470"/>
                <a:gd name="connsiteY4" fmla="*/ 81835 h 191736"/>
                <a:gd name="connsiteX5" fmla="*/ 831455 w 831470"/>
                <a:gd name="connsiteY5" fmla="*/ 149376 h 191736"/>
                <a:gd name="connsiteX6" fmla="*/ 613246 w 831470"/>
                <a:gd name="connsiteY6" fmla="*/ 159767 h 191736"/>
                <a:gd name="connsiteX7" fmla="*/ 270346 w 831470"/>
                <a:gd name="connsiteY7" fmla="*/ 190940 h 191736"/>
                <a:gd name="connsiteX8" fmla="*/ 183 w 831470"/>
                <a:gd name="connsiteY8" fmla="*/ 123399 h 191736"/>
                <a:gd name="connsiteX0" fmla="*/ 28500 w 859787"/>
                <a:gd name="connsiteY0" fmla="*/ 123399 h 191736"/>
                <a:gd name="connsiteX1" fmla="*/ 173972 w 859787"/>
                <a:gd name="connsiteY1" fmla="*/ 87031 h 191736"/>
                <a:gd name="connsiteX2" fmla="*/ 293468 w 859787"/>
                <a:gd name="connsiteY2" fmla="*/ 19490 h 191736"/>
                <a:gd name="connsiteX3" fmla="*/ 475309 w 859787"/>
                <a:gd name="connsiteY3" fmla="*/ 3904 h 191736"/>
                <a:gd name="connsiteX4" fmla="*/ 651954 w 859787"/>
                <a:gd name="connsiteY4" fmla="*/ 81835 h 191736"/>
                <a:gd name="connsiteX5" fmla="*/ 859772 w 859787"/>
                <a:gd name="connsiteY5" fmla="*/ 149376 h 191736"/>
                <a:gd name="connsiteX6" fmla="*/ 641563 w 859787"/>
                <a:gd name="connsiteY6" fmla="*/ 159767 h 191736"/>
                <a:gd name="connsiteX7" fmla="*/ 298663 w 859787"/>
                <a:gd name="connsiteY7" fmla="*/ 190940 h 191736"/>
                <a:gd name="connsiteX8" fmla="*/ 28500 w 859787"/>
                <a:gd name="connsiteY8" fmla="*/ 123399 h 191736"/>
                <a:gd name="connsiteX0" fmla="*/ 7202 w 838489"/>
                <a:gd name="connsiteY0" fmla="*/ 123399 h 191736"/>
                <a:gd name="connsiteX1" fmla="*/ 152674 w 838489"/>
                <a:gd name="connsiteY1" fmla="*/ 87031 h 191736"/>
                <a:gd name="connsiteX2" fmla="*/ 272170 w 838489"/>
                <a:gd name="connsiteY2" fmla="*/ 19490 h 191736"/>
                <a:gd name="connsiteX3" fmla="*/ 454011 w 838489"/>
                <a:gd name="connsiteY3" fmla="*/ 3904 h 191736"/>
                <a:gd name="connsiteX4" fmla="*/ 630656 w 838489"/>
                <a:gd name="connsiteY4" fmla="*/ 81835 h 191736"/>
                <a:gd name="connsiteX5" fmla="*/ 838474 w 838489"/>
                <a:gd name="connsiteY5" fmla="*/ 149376 h 191736"/>
                <a:gd name="connsiteX6" fmla="*/ 620265 w 838489"/>
                <a:gd name="connsiteY6" fmla="*/ 159767 h 191736"/>
                <a:gd name="connsiteX7" fmla="*/ 395898 w 838489"/>
                <a:gd name="connsiteY7" fmla="*/ 190940 h 191736"/>
                <a:gd name="connsiteX8" fmla="*/ 7202 w 838489"/>
                <a:gd name="connsiteY8" fmla="*/ 123399 h 191736"/>
                <a:gd name="connsiteX0" fmla="*/ 7202 w 838489"/>
                <a:gd name="connsiteY0" fmla="*/ 123399 h 190942"/>
                <a:gd name="connsiteX1" fmla="*/ 152674 w 838489"/>
                <a:gd name="connsiteY1" fmla="*/ 87031 h 190942"/>
                <a:gd name="connsiteX2" fmla="*/ 272170 w 838489"/>
                <a:gd name="connsiteY2" fmla="*/ 19490 h 190942"/>
                <a:gd name="connsiteX3" fmla="*/ 454011 w 838489"/>
                <a:gd name="connsiteY3" fmla="*/ 3904 h 190942"/>
                <a:gd name="connsiteX4" fmla="*/ 630656 w 838489"/>
                <a:gd name="connsiteY4" fmla="*/ 81835 h 190942"/>
                <a:gd name="connsiteX5" fmla="*/ 838474 w 838489"/>
                <a:gd name="connsiteY5" fmla="*/ 149376 h 190942"/>
                <a:gd name="connsiteX6" fmla="*/ 620265 w 838489"/>
                <a:gd name="connsiteY6" fmla="*/ 159767 h 190942"/>
                <a:gd name="connsiteX7" fmla="*/ 395898 w 838489"/>
                <a:gd name="connsiteY7" fmla="*/ 190940 h 190942"/>
                <a:gd name="connsiteX8" fmla="*/ 163450 w 838489"/>
                <a:gd name="connsiteY8" fmla="*/ 157955 h 190942"/>
                <a:gd name="connsiteX9" fmla="*/ 7202 w 838489"/>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72 w 831659"/>
                <a:gd name="connsiteY0" fmla="*/ 123399 h 190942"/>
                <a:gd name="connsiteX1" fmla="*/ 145844 w 831659"/>
                <a:gd name="connsiteY1" fmla="*/ 87031 h 190942"/>
                <a:gd name="connsiteX2" fmla="*/ 282274 w 831659"/>
                <a:gd name="connsiteY2" fmla="*/ 19490 h 190942"/>
                <a:gd name="connsiteX3" fmla="*/ 447181 w 831659"/>
                <a:gd name="connsiteY3" fmla="*/ 3904 h 190942"/>
                <a:gd name="connsiteX4" fmla="*/ 623826 w 831659"/>
                <a:gd name="connsiteY4" fmla="*/ 81835 h 190942"/>
                <a:gd name="connsiteX5" fmla="*/ 831644 w 831659"/>
                <a:gd name="connsiteY5" fmla="*/ 149376 h 190942"/>
                <a:gd name="connsiteX6" fmla="*/ 613435 w 831659"/>
                <a:gd name="connsiteY6" fmla="*/ 159767 h 190942"/>
                <a:gd name="connsiteX7" fmla="*/ 389068 w 831659"/>
                <a:gd name="connsiteY7" fmla="*/ 190940 h 190942"/>
                <a:gd name="connsiteX8" fmla="*/ 190487 w 831659"/>
                <a:gd name="connsiteY8" fmla="*/ 157955 h 190942"/>
                <a:gd name="connsiteX9" fmla="*/ 372 w 831659"/>
                <a:gd name="connsiteY9" fmla="*/ 123399 h 190942"/>
                <a:gd name="connsiteX0" fmla="*/ 372 w 831659"/>
                <a:gd name="connsiteY0" fmla="*/ 124130 h 191673"/>
                <a:gd name="connsiteX1" fmla="*/ 145844 w 831659"/>
                <a:gd name="connsiteY1" fmla="*/ 87762 h 191673"/>
                <a:gd name="connsiteX2" fmla="*/ 282274 w 831659"/>
                <a:gd name="connsiteY2" fmla="*/ 20221 h 191673"/>
                <a:gd name="connsiteX3" fmla="*/ 447181 w 831659"/>
                <a:gd name="connsiteY3" fmla="*/ 4635 h 191673"/>
                <a:gd name="connsiteX4" fmla="*/ 623826 w 831659"/>
                <a:gd name="connsiteY4" fmla="*/ 82566 h 191673"/>
                <a:gd name="connsiteX5" fmla="*/ 831644 w 831659"/>
                <a:gd name="connsiteY5" fmla="*/ 150107 h 191673"/>
                <a:gd name="connsiteX6" fmla="*/ 613435 w 831659"/>
                <a:gd name="connsiteY6" fmla="*/ 160498 h 191673"/>
                <a:gd name="connsiteX7" fmla="*/ 389068 w 831659"/>
                <a:gd name="connsiteY7" fmla="*/ 191671 h 191673"/>
                <a:gd name="connsiteX8" fmla="*/ 190487 w 831659"/>
                <a:gd name="connsiteY8" fmla="*/ 158686 h 191673"/>
                <a:gd name="connsiteX9" fmla="*/ 372 w 831659"/>
                <a:gd name="connsiteY9" fmla="*/ 124130 h 191673"/>
                <a:gd name="connsiteX0" fmla="*/ 372 w 831659"/>
                <a:gd name="connsiteY0" fmla="*/ 123400 h 190943"/>
                <a:gd name="connsiteX1" fmla="*/ 145844 w 831659"/>
                <a:gd name="connsiteY1" fmla="*/ 87032 h 190943"/>
                <a:gd name="connsiteX2" fmla="*/ 282274 w 831659"/>
                <a:gd name="connsiteY2" fmla="*/ 19491 h 190943"/>
                <a:gd name="connsiteX3" fmla="*/ 447181 w 831659"/>
                <a:gd name="connsiteY3" fmla="*/ 3905 h 190943"/>
                <a:gd name="connsiteX4" fmla="*/ 623826 w 831659"/>
                <a:gd name="connsiteY4" fmla="*/ 81836 h 190943"/>
                <a:gd name="connsiteX5" fmla="*/ 831644 w 831659"/>
                <a:gd name="connsiteY5" fmla="*/ 149377 h 190943"/>
                <a:gd name="connsiteX6" fmla="*/ 613435 w 831659"/>
                <a:gd name="connsiteY6" fmla="*/ 159768 h 190943"/>
                <a:gd name="connsiteX7" fmla="*/ 389068 w 831659"/>
                <a:gd name="connsiteY7" fmla="*/ 190941 h 190943"/>
                <a:gd name="connsiteX8" fmla="*/ 190487 w 831659"/>
                <a:gd name="connsiteY8" fmla="*/ 157956 h 190943"/>
                <a:gd name="connsiteX9" fmla="*/ 372 w 831659"/>
                <a:gd name="connsiteY9" fmla="*/ 123400 h 190943"/>
                <a:gd name="connsiteX0" fmla="*/ 137 w 831424"/>
                <a:gd name="connsiteY0" fmla="*/ 122630 h 190173"/>
                <a:gd name="connsiteX1" fmla="*/ 161839 w 831424"/>
                <a:gd name="connsiteY1" fmla="*/ 50319 h 190173"/>
                <a:gd name="connsiteX2" fmla="*/ 282039 w 831424"/>
                <a:gd name="connsiteY2" fmla="*/ 18721 h 190173"/>
                <a:gd name="connsiteX3" fmla="*/ 446946 w 831424"/>
                <a:gd name="connsiteY3" fmla="*/ 3135 h 190173"/>
                <a:gd name="connsiteX4" fmla="*/ 623591 w 831424"/>
                <a:gd name="connsiteY4" fmla="*/ 81066 h 190173"/>
                <a:gd name="connsiteX5" fmla="*/ 831409 w 831424"/>
                <a:gd name="connsiteY5" fmla="*/ 148607 h 190173"/>
                <a:gd name="connsiteX6" fmla="*/ 613200 w 831424"/>
                <a:gd name="connsiteY6" fmla="*/ 158998 h 190173"/>
                <a:gd name="connsiteX7" fmla="*/ 388833 w 831424"/>
                <a:gd name="connsiteY7" fmla="*/ 190171 h 190173"/>
                <a:gd name="connsiteX8" fmla="*/ 190252 w 831424"/>
                <a:gd name="connsiteY8" fmla="*/ 157186 h 190173"/>
                <a:gd name="connsiteX9" fmla="*/ 137 w 831424"/>
                <a:gd name="connsiteY9" fmla="*/ 122630 h 190173"/>
                <a:gd name="connsiteX0" fmla="*/ 288 w 754077"/>
                <a:gd name="connsiteY0" fmla="*/ 94940 h 190173"/>
                <a:gd name="connsiteX1" fmla="*/ 84492 w 754077"/>
                <a:gd name="connsiteY1" fmla="*/ 50319 h 190173"/>
                <a:gd name="connsiteX2" fmla="*/ 204692 w 754077"/>
                <a:gd name="connsiteY2" fmla="*/ 18721 h 190173"/>
                <a:gd name="connsiteX3" fmla="*/ 369599 w 754077"/>
                <a:gd name="connsiteY3" fmla="*/ 3135 h 190173"/>
                <a:gd name="connsiteX4" fmla="*/ 546244 w 754077"/>
                <a:gd name="connsiteY4" fmla="*/ 81066 h 190173"/>
                <a:gd name="connsiteX5" fmla="*/ 754062 w 754077"/>
                <a:gd name="connsiteY5" fmla="*/ 148607 h 190173"/>
                <a:gd name="connsiteX6" fmla="*/ 535853 w 754077"/>
                <a:gd name="connsiteY6" fmla="*/ 158998 h 190173"/>
                <a:gd name="connsiteX7" fmla="*/ 311486 w 754077"/>
                <a:gd name="connsiteY7" fmla="*/ 190171 h 190173"/>
                <a:gd name="connsiteX8" fmla="*/ 112905 w 754077"/>
                <a:gd name="connsiteY8" fmla="*/ 157186 h 190173"/>
                <a:gd name="connsiteX9" fmla="*/ 288 w 754077"/>
                <a:gd name="connsiteY9" fmla="*/ 94940 h 1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077" h="190173">
                  <a:moveTo>
                    <a:pt x="288" y="94940"/>
                  </a:moveTo>
                  <a:cubicBezTo>
                    <a:pt x="-4447" y="77129"/>
                    <a:pt x="50425" y="63022"/>
                    <a:pt x="84492" y="50319"/>
                  </a:cubicBezTo>
                  <a:cubicBezTo>
                    <a:pt x="118559" y="37616"/>
                    <a:pt x="157174" y="26585"/>
                    <a:pt x="204692" y="18721"/>
                  </a:cubicBezTo>
                  <a:cubicBezTo>
                    <a:pt x="252210" y="10857"/>
                    <a:pt x="312674" y="-7256"/>
                    <a:pt x="369599" y="3135"/>
                  </a:cubicBezTo>
                  <a:cubicBezTo>
                    <a:pt x="426524" y="13526"/>
                    <a:pt x="482167" y="56821"/>
                    <a:pt x="546244" y="81066"/>
                  </a:cubicBezTo>
                  <a:cubicBezTo>
                    <a:pt x="610321" y="105311"/>
                    <a:pt x="755794" y="135618"/>
                    <a:pt x="754062" y="148607"/>
                  </a:cubicBezTo>
                  <a:cubicBezTo>
                    <a:pt x="752330" y="161596"/>
                    <a:pt x="629371" y="152071"/>
                    <a:pt x="535853" y="158998"/>
                  </a:cubicBezTo>
                  <a:cubicBezTo>
                    <a:pt x="442335" y="165925"/>
                    <a:pt x="398910" y="190473"/>
                    <a:pt x="311486" y="190171"/>
                  </a:cubicBezTo>
                  <a:cubicBezTo>
                    <a:pt x="224062" y="189869"/>
                    <a:pt x="164771" y="173058"/>
                    <a:pt x="112905" y="157186"/>
                  </a:cubicBezTo>
                  <a:cubicBezTo>
                    <a:pt x="61039" y="141314"/>
                    <a:pt x="5023" y="112751"/>
                    <a:pt x="288" y="94940"/>
                  </a:cubicBezTo>
                  <a:close/>
                </a:path>
              </a:pathLst>
            </a:cu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Oval 206">
              <a:extLst>
                <a:ext uri="{FF2B5EF4-FFF2-40B4-BE49-F238E27FC236}">
                  <a16:creationId xmlns:a16="http://schemas.microsoft.com/office/drawing/2014/main" id="{B2C854A1-B7DC-8783-DAD2-C2C8D566B77F}"/>
                </a:ext>
              </a:extLst>
            </p:cNvPr>
            <p:cNvSpPr/>
            <p:nvPr/>
          </p:nvSpPr>
          <p:spPr bwMode="auto">
            <a:xfrm rot="18885850">
              <a:off x="3834603" y="4998822"/>
              <a:ext cx="154259" cy="85953"/>
            </a:xfrm>
            <a:prstGeom prst="ellipse">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8" name="Group 207">
            <a:extLst>
              <a:ext uri="{FF2B5EF4-FFF2-40B4-BE49-F238E27FC236}">
                <a16:creationId xmlns:a16="http://schemas.microsoft.com/office/drawing/2014/main" id="{C98FFE80-43BE-24D9-14FF-6015545CF5ED}"/>
              </a:ext>
            </a:extLst>
          </p:cNvPr>
          <p:cNvGrpSpPr/>
          <p:nvPr/>
        </p:nvGrpSpPr>
        <p:grpSpPr>
          <a:xfrm rot="11658294">
            <a:off x="4020335" y="3469637"/>
            <a:ext cx="179814" cy="543514"/>
            <a:chOff x="3661889" y="4510144"/>
            <a:chExt cx="423281" cy="1279427"/>
          </a:xfrm>
        </p:grpSpPr>
        <p:sp>
          <p:nvSpPr>
            <p:cNvPr id="209" name="Freeform: Shape 208">
              <a:extLst>
                <a:ext uri="{FF2B5EF4-FFF2-40B4-BE49-F238E27FC236}">
                  <a16:creationId xmlns:a16="http://schemas.microsoft.com/office/drawing/2014/main" id="{902362DA-99CB-3B60-7623-6A3A39030E4F}"/>
                </a:ext>
              </a:extLst>
            </p:cNvPr>
            <p:cNvSpPr/>
            <p:nvPr/>
          </p:nvSpPr>
          <p:spPr bwMode="auto">
            <a:xfrm rot="7498767">
              <a:off x="3233816" y="4938217"/>
              <a:ext cx="1279427" cy="423281"/>
            </a:xfrm>
            <a:custGeom>
              <a:avLst/>
              <a:gdLst>
                <a:gd name="connsiteX0" fmla="*/ 2288 w 838771"/>
                <a:gd name="connsiteY0" fmla="*/ 123399 h 191551"/>
                <a:gd name="connsiteX1" fmla="*/ 152956 w 838771"/>
                <a:gd name="connsiteY1" fmla="*/ 87031 h 191551"/>
                <a:gd name="connsiteX2" fmla="*/ 272452 w 838771"/>
                <a:gd name="connsiteY2" fmla="*/ 19490 h 191551"/>
                <a:gd name="connsiteX3" fmla="*/ 454293 w 838771"/>
                <a:gd name="connsiteY3" fmla="*/ 3904 h 191551"/>
                <a:gd name="connsiteX4" fmla="*/ 630938 w 838771"/>
                <a:gd name="connsiteY4" fmla="*/ 81835 h 191551"/>
                <a:gd name="connsiteX5" fmla="*/ 838756 w 838771"/>
                <a:gd name="connsiteY5" fmla="*/ 149376 h 191551"/>
                <a:gd name="connsiteX6" fmla="*/ 620547 w 838771"/>
                <a:gd name="connsiteY6" fmla="*/ 159767 h 191551"/>
                <a:gd name="connsiteX7" fmla="*/ 277647 w 838771"/>
                <a:gd name="connsiteY7" fmla="*/ 190940 h 191551"/>
                <a:gd name="connsiteX8" fmla="*/ 2288 w 838771"/>
                <a:gd name="connsiteY8" fmla="*/ 123399 h 191551"/>
                <a:gd name="connsiteX0" fmla="*/ 177 w 836660"/>
                <a:gd name="connsiteY0" fmla="*/ 123399 h 191551"/>
                <a:gd name="connsiteX1" fmla="*/ 150845 w 836660"/>
                <a:gd name="connsiteY1" fmla="*/ 87031 h 191551"/>
                <a:gd name="connsiteX2" fmla="*/ 270341 w 836660"/>
                <a:gd name="connsiteY2" fmla="*/ 19490 h 191551"/>
                <a:gd name="connsiteX3" fmla="*/ 452182 w 836660"/>
                <a:gd name="connsiteY3" fmla="*/ 3904 h 191551"/>
                <a:gd name="connsiteX4" fmla="*/ 628827 w 836660"/>
                <a:gd name="connsiteY4" fmla="*/ 81835 h 191551"/>
                <a:gd name="connsiteX5" fmla="*/ 836645 w 836660"/>
                <a:gd name="connsiteY5" fmla="*/ 149376 h 191551"/>
                <a:gd name="connsiteX6" fmla="*/ 618436 w 836660"/>
                <a:gd name="connsiteY6" fmla="*/ 159767 h 191551"/>
                <a:gd name="connsiteX7" fmla="*/ 275536 w 836660"/>
                <a:gd name="connsiteY7" fmla="*/ 190940 h 191551"/>
                <a:gd name="connsiteX8" fmla="*/ 177 w 836660"/>
                <a:gd name="connsiteY8" fmla="*/ 123399 h 191551"/>
                <a:gd name="connsiteX0" fmla="*/ 191 w 826283"/>
                <a:gd name="connsiteY0" fmla="*/ 123399 h 191736"/>
                <a:gd name="connsiteX1" fmla="*/ 140468 w 826283"/>
                <a:gd name="connsiteY1" fmla="*/ 87031 h 191736"/>
                <a:gd name="connsiteX2" fmla="*/ 259964 w 826283"/>
                <a:gd name="connsiteY2" fmla="*/ 19490 h 191736"/>
                <a:gd name="connsiteX3" fmla="*/ 441805 w 826283"/>
                <a:gd name="connsiteY3" fmla="*/ 3904 h 191736"/>
                <a:gd name="connsiteX4" fmla="*/ 618450 w 826283"/>
                <a:gd name="connsiteY4" fmla="*/ 81835 h 191736"/>
                <a:gd name="connsiteX5" fmla="*/ 826268 w 826283"/>
                <a:gd name="connsiteY5" fmla="*/ 149376 h 191736"/>
                <a:gd name="connsiteX6" fmla="*/ 608059 w 826283"/>
                <a:gd name="connsiteY6" fmla="*/ 159767 h 191736"/>
                <a:gd name="connsiteX7" fmla="*/ 265159 w 826283"/>
                <a:gd name="connsiteY7" fmla="*/ 190940 h 191736"/>
                <a:gd name="connsiteX8" fmla="*/ 191 w 826283"/>
                <a:gd name="connsiteY8" fmla="*/ 123399 h 191736"/>
                <a:gd name="connsiteX0" fmla="*/ 183 w 831470"/>
                <a:gd name="connsiteY0" fmla="*/ 123399 h 191736"/>
                <a:gd name="connsiteX1" fmla="*/ 145655 w 831470"/>
                <a:gd name="connsiteY1" fmla="*/ 87031 h 191736"/>
                <a:gd name="connsiteX2" fmla="*/ 265151 w 831470"/>
                <a:gd name="connsiteY2" fmla="*/ 19490 h 191736"/>
                <a:gd name="connsiteX3" fmla="*/ 446992 w 831470"/>
                <a:gd name="connsiteY3" fmla="*/ 3904 h 191736"/>
                <a:gd name="connsiteX4" fmla="*/ 623637 w 831470"/>
                <a:gd name="connsiteY4" fmla="*/ 81835 h 191736"/>
                <a:gd name="connsiteX5" fmla="*/ 831455 w 831470"/>
                <a:gd name="connsiteY5" fmla="*/ 149376 h 191736"/>
                <a:gd name="connsiteX6" fmla="*/ 613246 w 831470"/>
                <a:gd name="connsiteY6" fmla="*/ 159767 h 191736"/>
                <a:gd name="connsiteX7" fmla="*/ 270346 w 831470"/>
                <a:gd name="connsiteY7" fmla="*/ 190940 h 191736"/>
                <a:gd name="connsiteX8" fmla="*/ 183 w 831470"/>
                <a:gd name="connsiteY8" fmla="*/ 123399 h 191736"/>
                <a:gd name="connsiteX0" fmla="*/ 28500 w 859787"/>
                <a:gd name="connsiteY0" fmla="*/ 123399 h 191736"/>
                <a:gd name="connsiteX1" fmla="*/ 173972 w 859787"/>
                <a:gd name="connsiteY1" fmla="*/ 87031 h 191736"/>
                <a:gd name="connsiteX2" fmla="*/ 293468 w 859787"/>
                <a:gd name="connsiteY2" fmla="*/ 19490 h 191736"/>
                <a:gd name="connsiteX3" fmla="*/ 475309 w 859787"/>
                <a:gd name="connsiteY3" fmla="*/ 3904 h 191736"/>
                <a:gd name="connsiteX4" fmla="*/ 651954 w 859787"/>
                <a:gd name="connsiteY4" fmla="*/ 81835 h 191736"/>
                <a:gd name="connsiteX5" fmla="*/ 859772 w 859787"/>
                <a:gd name="connsiteY5" fmla="*/ 149376 h 191736"/>
                <a:gd name="connsiteX6" fmla="*/ 641563 w 859787"/>
                <a:gd name="connsiteY6" fmla="*/ 159767 h 191736"/>
                <a:gd name="connsiteX7" fmla="*/ 298663 w 859787"/>
                <a:gd name="connsiteY7" fmla="*/ 190940 h 191736"/>
                <a:gd name="connsiteX8" fmla="*/ 28500 w 859787"/>
                <a:gd name="connsiteY8" fmla="*/ 123399 h 191736"/>
                <a:gd name="connsiteX0" fmla="*/ 7202 w 838489"/>
                <a:gd name="connsiteY0" fmla="*/ 123399 h 191736"/>
                <a:gd name="connsiteX1" fmla="*/ 152674 w 838489"/>
                <a:gd name="connsiteY1" fmla="*/ 87031 h 191736"/>
                <a:gd name="connsiteX2" fmla="*/ 272170 w 838489"/>
                <a:gd name="connsiteY2" fmla="*/ 19490 h 191736"/>
                <a:gd name="connsiteX3" fmla="*/ 454011 w 838489"/>
                <a:gd name="connsiteY3" fmla="*/ 3904 h 191736"/>
                <a:gd name="connsiteX4" fmla="*/ 630656 w 838489"/>
                <a:gd name="connsiteY4" fmla="*/ 81835 h 191736"/>
                <a:gd name="connsiteX5" fmla="*/ 838474 w 838489"/>
                <a:gd name="connsiteY5" fmla="*/ 149376 h 191736"/>
                <a:gd name="connsiteX6" fmla="*/ 620265 w 838489"/>
                <a:gd name="connsiteY6" fmla="*/ 159767 h 191736"/>
                <a:gd name="connsiteX7" fmla="*/ 395898 w 838489"/>
                <a:gd name="connsiteY7" fmla="*/ 190940 h 191736"/>
                <a:gd name="connsiteX8" fmla="*/ 7202 w 838489"/>
                <a:gd name="connsiteY8" fmla="*/ 123399 h 191736"/>
                <a:gd name="connsiteX0" fmla="*/ 7202 w 838489"/>
                <a:gd name="connsiteY0" fmla="*/ 123399 h 190942"/>
                <a:gd name="connsiteX1" fmla="*/ 152674 w 838489"/>
                <a:gd name="connsiteY1" fmla="*/ 87031 h 190942"/>
                <a:gd name="connsiteX2" fmla="*/ 272170 w 838489"/>
                <a:gd name="connsiteY2" fmla="*/ 19490 h 190942"/>
                <a:gd name="connsiteX3" fmla="*/ 454011 w 838489"/>
                <a:gd name="connsiteY3" fmla="*/ 3904 h 190942"/>
                <a:gd name="connsiteX4" fmla="*/ 630656 w 838489"/>
                <a:gd name="connsiteY4" fmla="*/ 81835 h 190942"/>
                <a:gd name="connsiteX5" fmla="*/ 838474 w 838489"/>
                <a:gd name="connsiteY5" fmla="*/ 149376 h 190942"/>
                <a:gd name="connsiteX6" fmla="*/ 620265 w 838489"/>
                <a:gd name="connsiteY6" fmla="*/ 159767 h 190942"/>
                <a:gd name="connsiteX7" fmla="*/ 395898 w 838489"/>
                <a:gd name="connsiteY7" fmla="*/ 190940 h 190942"/>
                <a:gd name="connsiteX8" fmla="*/ 163450 w 838489"/>
                <a:gd name="connsiteY8" fmla="*/ 157955 h 190942"/>
                <a:gd name="connsiteX9" fmla="*/ 7202 w 838489"/>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72 w 831659"/>
                <a:gd name="connsiteY0" fmla="*/ 123399 h 190942"/>
                <a:gd name="connsiteX1" fmla="*/ 145844 w 831659"/>
                <a:gd name="connsiteY1" fmla="*/ 87031 h 190942"/>
                <a:gd name="connsiteX2" fmla="*/ 282274 w 831659"/>
                <a:gd name="connsiteY2" fmla="*/ 19490 h 190942"/>
                <a:gd name="connsiteX3" fmla="*/ 447181 w 831659"/>
                <a:gd name="connsiteY3" fmla="*/ 3904 h 190942"/>
                <a:gd name="connsiteX4" fmla="*/ 623826 w 831659"/>
                <a:gd name="connsiteY4" fmla="*/ 81835 h 190942"/>
                <a:gd name="connsiteX5" fmla="*/ 831644 w 831659"/>
                <a:gd name="connsiteY5" fmla="*/ 149376 h 190942"/>
                <a:gd name="connsiteX6" fmla="*/ 613435 w 831659"/>
                <a:gd name="connsiteY6" fmla="*/ 159767 h 190942"/>
                <a:gd name="connsiteX7" fmla="*/ 389068 w 831659"/>
                <a:gd name="connsiteY7" fmla="*/ 190940 h 190942"/>
                <a:gd name="connsiteX8" fmla="*/ 190487 w 831659"/>
                <a:gd name="connsiteY8" fmla="*/ 157955 h 190942"/>
                <a:gd name="connsiteX9" fmla="*/ 372 w 831659"/>
                <a:gd name="connsiteY9" fmla="*/ 123399 h 190942"/>
                <a:gd name="connsiteX0" fmla="*/ 372 w 831659"/>
                <a:gd name="connsiteY0" fmla="*/ 124130 h 191673"/>
                <a:gd name="connsiteX1" fmla="*/ 145844 w 831659"/>
                <a:gd name="connsiteY1" fmla="*/ 87762 h 191673"/>
                <a:gd name="connsiteX2" fmla="*/ 282274 w 831659"/>
                <a:gd name="connsiteY2" fmla="*/ 20221 h 191673"/>
                <a:gd name="connsiteX3" fmla="*/ 447181 w 831659"/>
                <a:gd name="connsiteY3" fmla="*/ 4635 h 191673"/>
                <a:gd name="connsiteX4" fmla="*/ 623826 w 831659"/>
                <a:gd name="connsiteY4" fmla="*/ 82566 h 191673"/>
                <a:gd name="connsiteX5" fmla="*/ 831644 w 831659"/>
                <a:gd name="connsiteY5" fmla="*/ 150107 h 191673"/>
                <a:gd name="connsiteX6" fmla="*/ 613435 w 831659"/>
                <a:gd name="connsiteY6" fmla="*/ 160498 h 191673"/>
                <a:gd name="connsiteX7" fmla="*/ 389068 w 831659"/>
                <a:gd name="connsiteY7" fmla="*/ 191671 h 191673"/>
                <a:gd name="connsiteX8" fmla="*/ 190487 w 831659"/>
                <a:gd name="connsiteY8" fmla="*/ 158686 h 191673"/>
                <a:gd name="connsiteX9" fmla="*/ 372 w 831659"/>
                <a:gd name="connsiteY9" fmla="*/ 124130 h 191673"/>
                <a:gd name="connsiteX0" fmla="*/ 372 w 831659"/>
                <a:gd name="connsiteY0" fmla="*/ 123400 h 190943"/>
                <a:gd name="connsiteX1" fmla="*/ 145844 w 831659"/>
                <a:gd name="connsiteY1" fmla="*/ 87032 h 190943"/>
                <a:gd name="connsiteX2" fmla="*/ 282274 w 831659"/>
                <a:gd name="connsiteY2" fmla="*/ 19491 h 190943"/>
                <a:gd name="connsiteX3" fmla="*/ 447181 w 831659"/>
                <a:gd name="connsiteY3" fmla="*/ 3905 h 190943"/>
                <a:gd name="connsiteX4" fmla="*/ 623826 w 831659"/>
                <a:gd name="connsiteY4" fmla="*/ 81836 h 190943"/>
                <a:gd name="connsiteX5" fmla="*/ 831644 w 831659"/>
                <a:gd name="connsiteY5" fmla="*/ 149377 h 190943"/>
                <a:gd name="connsiteX6" fmla="*/ 613435 w 831659"/>
                <a:gd name="connsiteY6" fmla="*/ 159768 h 190943"/>
                <a:gd name="connsiteX7" fmla="*/ 389068 w 831659"/>
                <a:gd name="connsiteY7" fmla="*/ 190941 h 190943"/>
                <a:gd name="connsiteX8" fmla="*/ 190487 w 831659"/>
                <a:gd name="connsiteY8" fmla="*/ 157956 h 190943"/>
                <a:gd name="connsiteX9" fmla="*/ 372 w 831659"/>
                <a:gd name="connsiteY9" fmla="*/ 123400 h 190943"/>
                <a:gd name="connsiteX0" fmla="*/ 137 w 831424"/>
                <a:gd name="connsiteY0" fmla="*/ 122630 h 190173"/>
                <a:gd name="connsiteX1" fmla="*/ 161839 w 831424"/>
                <a:gd name="connsiteY1" fmla="*/ 50319 h 190173"/>
                <a:gd name="connsiteX2" fmla="*/ 282039 w 831424"/>
                <a:gd name="connsiteY2" fmla="*/ 18721 h 190173"/>
                <a:gd name="connsiteX3" fmla="*/ 446946 w 831424"/>
                <a:gd name="connsiteY3" fmla="*/ 3135 h 190173"/>
                <a:gd name="connsiteX4" fmla="*/ 623591 w 831424"/>
                <a:gd name="connsiteY4" fmla="*/ 81066 h 190173"/>
                <a:gd name="connsiteX5" fmla="*/ 831409 w 831424"/>
                <a:gd name="connsiteY5" fmla="*/ 148607 h 190173"/>
                <a:gd name="connsiteX6" fmla="*/ 613200 w 831424"/>
                <a:gd name="connsiteY6" fmla="*/ 158998 h 190173"/>
                <a:gd name="connsiteX7" fmla="*/ 388833 w 831424"/>
                <a:gd name="connsiteY7" fmla="*/ 190171 h 190173"/>
                <a:gd name="connsiteX8" fmla="*/ 190252 w 831424"/>
                <a:gd name="connsiteY8" fmla="*/ 157186 h 190173"/>
                <a:gd name="connsiteX9" fmla="*/ 137 w 831424"/>
                <a:gd name="connsiteY9" fmla="*/ 122630 h 190173"/>
                <a:gd name="connsiteX0" fmla="*/ 288 w 754077"/>
                <a:gd name="connsiteY0" fmla="*/ 94940 h 190173"/>
                <a:gd name="connsiteX1" fmla="*/ 84492 w 754077"/>
                <a:gd name="connsiteY1" fmla="*/ 50319 h 190173"/>
                <a:gd name="connsiteX2" fmla="*/ 204692 w 754077"/>
                <a:gd name="connsiteY2" fmla="*/ 18721 h 190173"/>
                <a:gd name="connsiteX3" fmla="*/ 369599 w 754077"/>
                <a:gd name="connsiteY3" fmla="*/ 3135 h 190173"/>
                <a:gd name="connsiteX4" fmla="*/ 546244 w 754077"/>
                <a:gd name="connsiteY4" fmla="*/ 81066 h 190173"/>
                <a:gd name="connsiteX5" fmla="*/ 754062 w 754077"/>
                <a:gd name="connsiteY5" fmla="*/ 148607 h 190173"/>
                <a:gd name="connsiteX6" fmla="*/ 535853 w 754077"/>
                <a:gd name="connsiteY6" fmla="*/ 158998 h 190173"/>
                <a:gd name="connsiteX7" fmla="*/ 311486 w 754077"/>
                <a:gd name="connsiteY7" fmla="*/ 190171 h 190173"/>
                <a:gd name="connsiteX8" fmla="*/ 112905 w 754077"/>
                <a:gd name="connsiteY8" fmla="*/ 157186 h 190173"/>
                <a:gd name="connsiteX9" fmla="*/ 288 w 754077"/>
                <a:gd name="connsiteY9" fmla="*/ 94940 h 1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077" h="190173">
                  <a:moveTo>
                    <a:pt x="288" y="94940"/>
                  </a:moveTo>
                  <a:cubicBezTo>
                    <a:pt x="-4447" y="77129"/>
                    <a:pt x="50425" y="63022"/>
                    <a:pt x="84492" y="50319"/>
                  </a:cubicBezTo>
                  <a:cubicBezTo>
                    <a:pt x="118559" y="37616"/>
                    <a:pt x="157174" y="26585"/>
                    <a:pt x="204692" y="18721"/>
                  </a:cubicBezTo>
                  <a:cubicBezTo>
                    <a:pt x="252210" y="10857"/>
                    <a:pt x="312674" y="-7256"/>
                    <a:pt x="369599" y="3135"/>
                  </a:cubicBezTo>
                  <a:cubicBezTo>
                    <a:pt x="426524" y="13526"/>
                    <a:pt x="482167" y="56821"/>
                    <a:pt x="546244" y="81066"/>
                  </a:cubicBezTo>
                  <a:cubicBezTo>
                    <a:pt x="610321" y="105311"/>
                    <a:pt x="755794" y="135618"/>
                    <a:pt x="754062" y="148607"/>
                  </a:cubicBezTo>
                  <a:cubicBezTo>
                    <a:pt x="752330" y="161596"/>
                    <a:pt x="629371" y="152071"/>
                    <a:pt x="535853" y="158998"/>
                  </a:cubicBezTo>
                  <a:cubicBezTo>
                    <a:pt x="442335" y="165925"/>
                    <a:pt x="398910" y="190473"/>
                    <a:pt x="311486" y="190171"/>
                  </a:cubicBezTo>
                  <a:cubicBezTo>
                    <a:pt x="224062" y="189869"/>
                    <a:pt x="164771" y="173058"/>
                    <a:pt x="112905" y="157186"/>
                  </a:cubicBezTo>
                  <a:cubicBezTo>
                    <a:pt x="61039" y="141314"/>
                    <a:pt x="5023" y="112751"/>
                    <a:pt x="288" y="94940"/>
                  </a:cubicBezTo>
                  <a:close/>
                </a:path>
              </a:pathLst>
            </a:cu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Oval 209">
              <a:extLst>
                <a:ext uri="{FF2B5EF4-FFF2-40B4-BE49-F238E27FC236}">
                  <a16:creationId xmlns:a16="http://schemas.microsoft.com/office/drawing/2014/main" id="{9D56D32E-56C2-D099-862B-74FA35EB5427}"/>
                </a:ext>
              </a:extLst>
            </p:cNvPr>
            <p:cNvSpPr/>
            <p:nvPr/>
          </p:nvSpPr>
          <p:spPr bwMode="auto">
            <a:xfrm rot="18885850">
              <a:off x="3834603" y="4998822"/>
              <a:ext cx="154259" cy="85953"/>
            </a:xfrm>
            <a:prstGeom prst="ellipse">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1" name="Group 210">
            <a:extLst>
              <a:ext uri="{FF2B5EF4-FFF2-40B4-BE49-F238E27FC236}">
                <a16:creationId xmlns:a16="http://schemas.microsoft.com/office/drawing/2014/main" id="{924D25B9-54D4-6690-CCC0-877D7A08C9FE}"/>
              </a:ext>
            </a:extLst>
          </p:cNvPr>
          <p:cNvGrpSpPr/>
          <p:nvPr/>
        </p:nvGrpSpPr>
        <p:grpSpPr>
          <a:xfrm rot="10030355">
            <a:off x="3782101" y="3464534"/>
            <a:ext cx="139743" cy="422393"/>
            <a:chOff x="3661889" y="4510144"/>
            <a:chExt cx="423281" cy="1279427"/>
          </a:xfrm>
        </p:grpSpPr>
        <p:sp>
          <p:nvSpPr>
            <p:cNvPr id="212" name="Freeform: Shape 211">
              <a:extLst>
                <a:ext uri="{FF2B5EF4-FFF2-40B4-BE49-F238E27FC236}">
                  <a16:creationId xmlns:a16="http://schemas.microsoft.com/office/drawing/2014/main" id="{B2553A02-162F-AB0B-1482-1D4493A173CA}"/>
                </a:ext>
              </a:extLst>
            </p:cNvPr>
            <p:cNvSpPr/>
            <p:nvPr/>
          </p:nvSpPr>
          <p:spPr bwMode="auto">
            <a:xfrm rot="7498767">
              <a:off x="3233816" y="4938217"/>
              <a:ext cx="1279427" cy="423281"/>
            </a:xfrm>
            <a:custGeom>
              <a:avLst/>
              <a:gdLst>
                <a:gd name="connsiteX0" fmla="*/ 2288 w 838771"/>
                <a:gd name="connsiteY0" fmla="*/ 123399 h 191551"/>
                <a:gd name="connsiteX1" fmla="*/ 152956 w 838771"/>
                <a:gd name="connsiteY1" fmla="*/ 87031 h 191551"/>
                <a:gd name="connsiteX2" fmla="*/ 272452 w 838771"/>
                <a:gd name="connsiteY2" fmla="*/ 19490 h 191551"/>
                <a:gd name="connsiteX3" fmla="*/ 454293 w 838771"/>
                <a:gd name="connsiteY3" fmla="*/ 3904 h 191551"/>
                <a:gd name="connsiteX4" fmla="*/ 630938 w 838771"/>
                <a:gd name="connsiteY4" fmla="*/ 81835 h 191551"/>
                <a:gd name="connsiteX5" fmla="*/ 838756 w 838771"/>
                <a:gd name="connsiteY5" fmla="*/ 149376 h 191551"/>
                <a:gd name="connsiteX6" fmla="*/ 620547 w 838771"/>
                <a:gd name="connsiteY6" fmla="*/ 159767 h 191551"/>
                <a:gd name="connsiteX7" fmla="*/ 277647 w 838771"/>
                <a:gd name="connsiteY7" fmla="*/ 190940 h 191551"/>
                <a:gd name="connsiteX8" fmla="*/ 2288 w 838771"/>
                <a:gd name="connsiteY8" fmla="*/ 123399 h 191551"/>
                <a:gd name="connsiteX0" fmla="*/ 177 w 836660"/>
                <a:gd name="connsiteY0" fmla="*/ 123399 h 191551"/>
                <a:gd name="connsiteX1" fmla="*/ 150845 w 836660"/>
                <a:gd name="connsiteY1" fmla="*/ 87031 h 191551"/>
                <a:gd name="connsiteX2" fmla="*/ 270341 w 836660"/>
                <a:gd name="connsiteY2" fmla="*/ 19490 h 191551"/>
                <a:gd name="connsiteX3" fmla="*/ 452182 w 836660"/>
                <a:gd name="connsiteY3" fmla="*/ 3904 h 191551"/>
                <a:gd name="connsiteX4" fmla="*/ 628827 w 836660"/>
                <a:gd name="connsiteY4" fmla="*/ 81835 h 191551"/>
                <a:gd name="connsiteX5" fmla="*/ 836645 w 836660"/>
                <a:gd name="connsiteY5" fmla="*/ 149376 h 191551"/>
                <a:gd name="connsiteX6" fmla="*/ 618436 w 836660"/>
                <a:gd name="connsiteY6" fmla="*/ 159767 h 191551"/>
                <a:gd name="connsiteX7" fmla="*/ 275536 w 836660"/>
                <a:gd name="connsiteY7" fmla="*/ 190940 h 191551"/>
                <a:gd name="connsiteX8" fmla="*/ 177 w 836660"/>
                <a:gd name="connsiteY8" fmla="*/ 123399 h 191551"/>
                <a:gd name="connsiteX0" fmla="*/ 191 w 826283"/>
                <a:gd name="connsiteY0" fmla="*/ 123399 h 191736"/>
                <a:gd name="connsiteX1" fmla="*/ 140468 w 826283"/>
                <a:gd name="connsiteY1" fmla="*/ 87031 h 191736"/>
                <a:gd name="connsiteX2" fmla="*/ 259964 w 826283"/>
                <a:gd name="connsiteY2" fmla="*/ 19490 h 191736"/>
                <a:gd name="connsiteX3" fmla="*/ 441805 w 826283"/>
                <a:gd name="connsiteY3" fmla="*/ 3904 h 191736"/>
                <a:gd name="connsiteX4" fmla="*/ 618450 w 826283"/>
                <a:gd name="connsiteY4" fmla="*/ 81835 h 191736"/>
                <a:gd name="connsiteX5" fmla="*/ 826268 w 826283"/>
                <a:gd name="connsiteY5" fmla="*/ 149376 h 191736"/>
                <a:gd name="connsiteX6" fmla="*/ 608059 w 826283"/>
                <a:gd name="connsiteY6" fmla="*/ 159767 h 191736"/>
                <a:gd name="connsiteX7" fmla="*/ 265159 w 826283"/>
                <a:gd name="connsiteY7" fmla="*/ 190940 h 191736"/>
                <a:gd name="connsiteX8" fmla="*/ 191 w 826283"/>
                <a:gd name="connsiteY8" fmla="*/ 123399 h 191736"/>
                <a:gd name="connsiteX0" fmla="*/ 183 w 831470"/>
                <a:gd name="connsiteY0" fmla="*/ 123399 h 191736"/>
                <a:gd name="connsiteX1" fmla="*/ 145655 w 831470"/>
                <a:gd name="connsiteY1" fmla="*/ 87031 h 191736"/>
                <a:gd name="connsiteX2" fmla="*/ 265151 w 831470"/>
                <a:gd name="connsiteY2" fmla="*/ 19490 h 191736"/>
                <a:gd name="connsiteX3" fmla="*/ 446992 w 831470"/>
                <a:gd name="connsiteY3" fmla="*/ 3904 h 191736"/>
                <a:gd name="connsiteX4" fmla="*/ 623637 w 831470"/>
                <a:gd name="connsiteY4" fmla="*/ 81835 h 191736"/>
                <a:gd name="connsiteX5" fmla="*/ 831455 w 831470"/>
                <a:gd name="connsiteY5" fmla="*/ 149376 h 191736"/>
                <a:gd name="connsiteX6" fmla="*/ 613246 w 831470"/>
                <a:gd name="connsiteY6" fmla="*/ 159767 h 191736"/>
                <a:gd name="connsiteX7" fmla="*/ 270346 w 831470"/>
                <a:gd name="connsiteY7" fmla="*/ 190940 h 191736"/>
                <a:gd name="connsiteX8" fmla="*/ 183 w 831470"/>
                <a:gd name="connsiteY8" fmla="*/ 123399 h 191736"/>
                <a:gd name="connsiteX0" fmla="*/ 28500 w 859787"/>
                <a:gd name="connsiteY0" fmla="*/ 123399 h 191736"/>
                <a:gd name="connsiteX1" fmla="*/ 173972 w 859787"/>
                <a:gd name="connsiteY1" fmla="*/ 87031 h 191736"/>
                <a:gd name="connsiteX2" fmla="*/ 293468 w 859787"/>
                <a:gd name="connsiteY2" fmla="*/ 19490 h 191736"/>
                <a:gd name="connsiteX3" fmla="*/ 475309 w 859787"/>
                <a:gd name="connsiteY3" fmla="*/ 3904 h 191736"/>
                <a:gd name="connsiteX4" fmla="*/ 651954 w 859787"/>
                <a:gd name="connsiteY4" fmla="*/ 81835 h 191736"/>
                <a:gd name="connsiteX5" fmla="*/ 859772 w 859787"/>
                <a:gd name="connsiteY5" fmla="*/ 149376 h 191736"/>
                <a:gd name="connsiteX6" fmla="*/ 641563 w 859787"/>
                <a:gd name="connsiteY6" fmla="*/ 159767 h 191736"/>
                <a:gd name="connsiteX7" fmla="*/ 298663 w 859787"/>
                <a:gd name="connsiteY7" fmla="*/ 190940 h 191736"/>
                <a:gd name="connsiteX8" fmla="*/ 28500 w 859787"/>
                <a:gd name="connsiteY8" fmla="*/ 123399 h 191736"/>
                <a:gd name="connsiteX0" fmla="*/ 7202 w 838489"/>
                <a:gd name="connsiteY0" fmla="*/ 123399 h 191736"/>
                <a:gd name="connsiteX1" fmla="*/ 152674 w 838489"/>
                <a:gd name="connsiteY1" fmla="*/ 87031 h 191736"/>
                <a:gd name="connsiteX2" fmla="*/ 272170 w 838489"/>
                <a:gd name="connsiteY2" fmla="*/ 19490 h 191736"/>
                <a:gd name="connsiteX3" fmla="*/ 454011 w 838489"/>
                <a:gd name="connsiteY3" fmla="*/ 3904 h 191736"/>
                <a:gd name="connsiteX4" fmla="*/ 630656 w 838489"/>
                <a:gd name="connsiteY4" fmla="*/ 81835 h 191736"/>
                <a:gd name="connsiteX5" fmla="*/ 838474 w 838489"/>
                <a:gd name="connsiteY5" fmla="*/ 149376 h 191736"/>
                <a:gd name="connsiteX6" fmla="*/ 620265 w 838489"/>
                <a:gd name="connsiteY6" fmla="*/ 159767 h 191736"/>
                <a:gd name="connsiteX7" fmla="*/ 395898 w 838489"/>
                <a:gd name="connsiteY7" fmla="*/ 190940 h 191736"/>
                <a:gd name="connsiteX8" fmla="*/ 7202 w 838489"/>
                <a:gd name="connsiteY8" fmla="*/ 123399 h 191736"/>
                <a:gd name="connsiteX0" fmla="*/ 7202 w 838489"/>
                <a:gd name="connsiteY0" fmla="*/ 123399 h 190942"/>
                <a:gd name="connsiteX1" fmla="*/ 152674 w 838489"/>
                <a:gd name="connsiteY1" fmla="*/ 87031 h 190942"/>
                <a:gd name="connsiteX2" fmla="*/ 272170 w 838489"/>
                <a:gd name="connsiteY2" fmla="*/ 19490 h 190942"/>
                <a:gd name="connsiteX3" fmla="*/ 454011 w 838489"/>
                <a:gd name="connsiteY3" fmla="*/ 3904 h 190942"/>
                <a:gd name="connsiteX4" fmla="*/ 630656 w 838489"/>
                <a:gd name="connsiteY4" fmla="*/ 81835 h 190942"/>
                <a:gd name="connsiteX5" fmla="*/ 838474 w 838489"/>
                <a:gd name="connsiteY5" fmla="*/ 149376 h 190942"/>
                <a:gd name="connsiteX6" fmla="*/ 620265 w 838489"/>
                <a:gd name="connsiteY6" fmla="*/ 159767 h 190942"/>
                <a:gd name="connsiteX7" fmla="*/ 395898 w 838489"/>
                <a:gd name="connsiteY7" fmla="*/ 190940 h 190942"/>
                <a:gd name="connsiteX8" fmla="*/ 163450 w 838489"/>
                <a:gd name="connsiteY8" fmla="*/ 157955 h 190942"/>
                <a:gd name="connsiteX9" fmla="*/ 7202 w 838489"/>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72 w 831659"/>
                <a:gd name="connsiteY0" fmla="*/ 123399 h 190942"/>
                <a:gd name="connsiteX1" fmla="*/ 145844 w 831659"/>
                <a:gd name="connsiteY1" fmla="*/ 87031 h 190942"/>
                <a:gd name="connsiteX2" fmla="*/ 282274 w 831659"/>
                <a:gd name="connsiteY2" fmla="*/ 19490 h 190942"/>
                <a:gd name="connsiteX3" fmla="*/ 447181 w 831659"/>
                <a:gd name="connsiteY3" fmla="*/ 3904 h 190942"/>
                <a:gd name="connsiteX4" fmla="*/ 623826 w 831659"/>
                <a:gd name="connsiteY4" fmla="*/ 81835 h 190942"/>
                <a:gd name="connsiteX5" fmla="*/ 831644 w 831659"/>
                <a:gd name="connsiteY5" fmla="*/ 149376 h 190942"/>
                <a:gd name="connsiteX6" fmla="*/ 613435 w 831659"/>
                <a:gd name="connsiteY6" fmla="*/ 159767 h 190942"/>
                <a:gd name="connsiteX7" fmla="*/ 389068 w 831659"/>
                <a:gd name="connsiteY7" fmla="*/ 190940 h 190942"/>
                <a:gd name="connsiteX8" fmla="*/ 190487 w 831659"/>
                <a:gd name="connsiteY8" fmla="*/ 157955 h 190942"/>
                <a:gd name="connsiteX9" fmla="*/ 372 w 831659"/>
                <a:gd name="connsiteY9" fmla="*/ 123399 h 190942"/>
                <a:gd name="connsiteX0" fmla="*/ 372 w 831659"/>
                <a:gd name="connsiteY0" fmla="*/ 124130 h 191673"/>
                <a:gd name="connsiteX1" fmla="*/ 145844 w 831659"/>
                <a:gd name="connsiteY1" fmla="*/ 87762 h 191673"/>
                <a:gd name="connsiteX2" fmla="*/ 282274 w 831659"/>
                <a:gd name="connsiteY2" fmla="*/ 20221 h 191673"/>
                <a:gd name="connsiteX3" fmla="*/ 447181 w 831659"/>
                <a:gd name="connsiteY3" fmla="*/ 4635 h 191673"/>
                <a:gd name="connsiteX4" fmla="*/ 623826 w 831659"/>
                <a:gd name="connsiteY4" fmla="*/ 82566 h 191673"/>
                <a:gd name="connsiteX5" fmla="*/ 831644 w 831659"/>
                <a:gd name="connsiteY5" fmla="*/ 150107 h 191673"/>
                <a:gd name="connsiteX6" fmla="*/ 613435 w 831659"/>
                <a:gd name="connsiteY6" fmla="*/ 160498 h 191673"/>
                <a:gd name="connsiteX7" fmla="*/ 389068 w 831659"/>
                <a:gd name="connsiteY7" fmla="*/ 191671 h 191673"/>
                <a:gd name="connsiteX8" fmla="*/ 190487 w 831659"/>
                <a:gd name="connsiteY8" fmla="*/ 158686 h 191673"/>
                <a:gd name="connsiteX9" fmla="*/ 372 w 831659"/>
                <a:gd name="connsiteY9" fmla="*/ 124130 h 191673"/>
                <a:gd name="connsiteX0" fmla="*/ 372 w 831659"/>
                <a:gd name="connsiteY0" fmla="*/ 123400 h 190943"/>
                <a:gd name="connsiteX1" fmla="*/ 145844 w 831659"/>
                <a:gd name="connsiteY1" fmla="*/ 87032 h 190943"/>
                <a:gd name="connsiteX2" fmla="*/ 282274 w 831659"/>
                <a:gd name="connsiteY2" fmla="*/ 19491 h 190943"/>
                <a:gd name="connsiteX3" fmla="*/ 447181 w 831659"/>
                <a:gd name="connsiteY3" fmla="*/ 3905 h 190943"/>
                <a:gd name="connsiteX4" fmla="*/ 623826 w 831659"/>
                <a:gd name="connsiteY4" fmla="*/ 81836 h 190943"/>
                <a:gd name="connsiteX5" fmla="*/ 831644 w 831659"/>
                <a:gd name="connsiteY5" fmla="*/ 149377 h 190943"/>
                <a:gd name="connsiteX6" fmla="*/ 613435 w 831659"/>
                <a:gd name="connsiteY6" fmla="*/ 159768 h 190943"/>
                <a:gd name="connsiteX7" fmla="*/ 389068 w 831659"/>
                <a:gd name="connsiteY7" fmla="*/ 190941 h 190943"/>
                <a:gd name="connsiteX8" fmla="*/ 190487 w 831659"/>
                <a:gd name="connsiteY8" fmla="*/ 157956 h 190943"/>
                <a:gd name="connsiteX9" fmla="*/ 372 w 831659"/>
                <a:gd name="connsiteY9" fmla="*/ 123400 h 190943"/>
                <a:gd name="connsiteX0" fmla="*/ 137 w 831424"/>
                <a:gd name="connsiteY0" fmla="*/ 122630 h 190173"/>
                <a:gd name="connsiteX1" fmla="*/ 161839 w 831424"/>
                <a:gd name="connsiteY1" fmla="*/ 50319 h 190173"/>
                <a:gd name="connsiteX2" fmla="*/ 282039 w 831424"/>
                <a:gd name="connsiteY2" fmla="*/ 18721 h 190173"/>
                <a:gd name="connsiteX3" fmla="*/ 446946 w 831424"/>
                <a:gd name="connsiteY3" fmla="*/ 3135 h 190173"/>
                <a:gd name="connsiteX4" fmla="*/ 623591 w 831424"/>
                <a:gd name="connsiteY4" fmla="*/ 81066 h 190173"/>
                <a:gd name="connsiteX5" fmla="*/ 831409 w 831424"/>
                <a:gd name="connsiteY5" fmla="*/ 148607 h 190173"/>
                <a:gd name="connsiteX6" fmla="*/ 613200 w 831424"/>
                <a:gd name="connsiteY6" fmla="*/ 158998 h 190173"/>
                <a:gd name="connsiteX7" fmla="*/ 388833 w 831424"/>
                <a:gd name="connsiteY7" fmla="*/ 190171 h 190173"/>
                <a:gd name="connsiteX8" fmla="*/ 190252 w 831424"/>
                <a:gd name="connsiteY8" fmla="*/ 157186 h 190173"/>
                <a:gd name="connsiteX9" fmla="*/ 137 w 831424"/>
                <a:gd name="connsiteY9" fmla="*/ 122630 h 190173"/>
                <a:gd name="connsiteX0" fmla="*/ 288 w 754077"/>
                <a:gd name="connsiteY0" fmla="*/ 94940 h 190173"/>
                <a:gd name="connsiteX1" fmla="*/ 84492 w 754077"/>
                <a:gd name="connsiteY1" fmla="*/ 50319 h 190173"/>
                <a:gd name="connsiteX2" fmla="*/ 204692 w 754077"/>
                <a:gd name="connsiteY2" fmla="*/ 18721 h 190173"/>
                <a:gd name="connsiteX3" fmla="*/ 369599 w 754077"/>
                <a:gd name="connsiteY3" fmla="*/ 3135 h 190173"/>
                <a:gd name="connsiteX4" fmla="*/ 546244 w 754077"/>
                <a:gd name="connsiteY4" fmla="*/ 81066 h 190173"/>
                <a:gd name="connsiteX5" fmla="*/ 754062 w 754077"/>
                <a:gd name="connsiteY5" fmla="*/ 148607 h 190173"/>
                <a:gd name="connsiteX6" fmla="*/ 535853 w 754077"/>
                <a:gd name="connsiteY6" fmla="*/ 158998 h 190173"/>
                <a:gd name="connsiteX7" fmla="*/ 311486 w 754077"/>
                <a:gd name="connsiteY7" fmla="*/ 190171 h 190173"/>
                <a:gd name="connsiteX8" fmla="*/ 112905 w 754077"/>
                <a:gd name="connsiteY8" fmla="*/ 157186 h 190173"/>
                <a:gd name="connsiteX9" fmla="*/ 288 w 754077"/>
                <a:gd name="connsiteY9" fmla="*/ 94940 h 1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077" h="190173">
                  <a:moveTo>
                    <a:pt x="288" y="94940"/>
                  </a:moveTo>
                  <a:cubicBezTo>
                    <a:pt x="-4447" y="77129"/>
                    <a:pt x="50425" y="63022"/>
                    <a:pt x="84492" y="50319"/>
                  </a:cubicBezTo>
                  <a:cubicBezTo>
                    <a:pt x="118559" y="37616"/>
                    <a:pt x="157174" y="26585"/>
                    <a:pt x="204692" y="18721"/>
                  </a:cubicBezTo>
                  <a:cubicBezTo>
                    <a:pt x="252210" y="10857"/>
                    <a:pt x="312674" y="-7256"/>
                    <a:pt x="369599" y="3135"/>
                  </a:cubicBezTo>
                  <a:cubicBezTo>
                    <a:pt x="426524" y="13526"/>
                    <a:pt x="482167" y="56821"/>
                    <a:pt x="546244" y="81066"/>
                  </a:cubicBezTo>
                  <a:cubicBezTo>
                    <a:pt x="610321" y="105311"/>
                    <a:pt x="755794" y="135618"/>
                    <a:pt x="754062" y="148607"/>
                  </a:cubicBezTo>
                  <a:cubicBezTo>
                    <a:pt x="752330" y="161596"/>
                    <a:pt x="629371" y="152071"/>
                    <a:pt x="535853" y="158998"/>
                  </a:cubicBezTo>
                  <a:cubicBezTo>
                    <a:pt x="442335" y="165925"/>
                    <a:pt x="398910" y="190473"/>
                    <a:pt x="311486" y="190171"/>
                  </a:cubicBezTo>
                  <a:cubicBezTo>
                    <a:pt x="224062" y="189869"/>
                    <a:pt x="164771" y="173058"/>
                    <a:pt x="112905" y="157186"/>
                  </a:cubicBezTo>
                  <a:cubicBezTo>
                    <a:pt x="61039" y="141314"/>
                    <a:pt x="5023" y="112751"/>
                    <a:pt x="288" y="94940"/>
                  </a:cubicBezTo>
                  <a:close/>
                </a:path>
              </a:pathLst>
            </a:cu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Oval 212">
              <a:extLst>
                <a:ext uri="{FF2B5EF4-FFF2-40B4-BE49-F238E27FC236}">
                  <a16:creationId xmlns:a16="http://schemas.microsoft.com/office/drawing/2014/main" id="{21F419E3-8BA8-FEE9-653C-B3B4C0384367}"/>
                </a:ext>
              </a:extLst>
            </p:cNvPr>
            <p:cNvSpPr/>
            <p:nvPr/>
          </p:nvSpPr>
          <p:spPr bwMode="auto">
            <a:xfrm rot="18885850">
              <a:off x="3834603" y="4998822"/>
              <a:ext cx="154259" cy="85953"/>
            </a:xfrm>
            <a:prstGeom prst="ellipse">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4" name="Group 213">
            <a:extLst>
              <a:ext uri="{FF2B5EF4-FFF2-40B4-BE49-F238E27FC236}">
                <a16:creationId xmlns:a16="http://schemas.microsoft.com/office/drawing/2014/main" id="{398F8173-DAF7-9A0A-E0E7-E2452F88A823}"/>
              </a:ext>
            </a:extLst>
          </p:cNvPr>
          <p:cNvGrpSpPr/>
          <p:nvPr/>
        </p:nvGrpSpPr>
        <p:grpSpPr>
          <a:xfrm rot="10030355">
            <a:off x="4339266" y="3172330"/>
            <a:ext cx="139743" cy="422393"/>
            <a:chOff x="3661889" y="4510144"/>
            <a:chExt cx="423281" cy="1279427"/>
          </a:xfrm>
        </p:grpSpPr>
        <p:sp>
          <p:nvSpPr>
            <p:cNvPr id="215" name="Freeform: Shape 214">
              <a:extLst>
                <a:ext uri="{FF2B5EF4-FFF2-40B4-BE49-F238E27FC236}">
                  <a16:creationId xmlns:a16="http://schemas.microsoft.com/office/drawing/2014/main" id="{917EDDF2-4E4D-115C-7E44-6C9275C2CE27}"/>
                </a:ext>
              </a:extLst>
            </p:cNvPr>
            <p:cNvSpPr/>
            <p:nvPr/>
          </p:nvSpPr>
          <p:spPr bwMode="auto">
            <a:xfrm rot="7498767">
              <a:off x="3233816" y="4938217"/>
              <a:ext cx="1279427" cy="423281"/>
            </a:xfrm>
            <a:custGeom>
              <a:avLst/>
              <a:gdLst>
                <a:gd name="connsiteX0" fmla="*/ 2288 w 838771"/>
                <a:gd name="connsiteY0" fmla="*/ 123399 h 191551"/>
                <a:gd name="connsiteX1" fmla="*/ 152956 w 838771"/>
                <a:gd name="connsiteY1" fmla="*/ 87031 h 191551"/>
                <a:gd name="connsiteX2" fmla="*/ 272452 w 838771"/>
                <a:gd name="connsiteY2" fmla="*/ 19490 h 191551"/>
                <a:gd name="connsiteX3" fmla="*/ 454293 w 838771"/>
                <a:gd name="connsiteY3" fmla="*/ 3904 h 191551"/>
                <a:gd name="connsiteX4" fmla="*/ 630938 w 838771"/>
                <a:gd name="connsiteY4" fmla="*/ 81835 h 191551"/>
                <a:gd name="connsiteX5" fmla="*/ 838756 w 838771"/>
                <a:gd name="connsiteY5" fmla="*/ 149376 h 191551"/>
                <a:gd name="connsiteX6" fmla="*/ 620547 w 838771"/>
                <a:gd name="connsiteY6" fmla="*/ 159767 h 191551"/>
                <a:gd name="connsiteX7" fmla="*/ 277647 w 838771"/>
                <a:gd name="connsiteY7" fmla="*/ 190940 h 191551"/>
                <a:gd name="connsiteX8" fmla="*/ 2288 w 838771"/>
                <a:gd name="connsiteY8" fmla="*/ 123399 h 191551"/>
                <a:gd name="connsiteX0" fmla="*/ 177 w 836660"/>
                <a:gd name="connsiteY0" fmla="*/ 123399 h 191551"/>
                <a:gd name="connsiteX1" fmla="*/ 150845 w 836660"/>
                <a:gd name="connsiteY1" fmla="*/ 87031 h 191551"/>
                <a:gd name="connsiteX2" fmla="*/ 270341 w 836660"/>
                <a:gd name="connsiteY2" fmla="*/ 19490 h 191551"/>
                <a:gd name="connsiteX3" fmla="*/ 452182 w 836660"/>
                <a:gd name="connsiteY3" fmla="*/ 3904 h 191551"/>
                <a:gd name="connsiteX4" fmla="*/ 628827 w 836660"/>
                <a:gd name="connsiteY4" fmla="*/ 81835 h 191551"/>
                <a:gd name="connsiteX5" fmla="*/ 836645 w 836660"/>
                <a:gd name="connsiteY5" fmla="*/ 149376 h 191551"/>
                <a:gd name="connsiteX6" fmla="*/ 618436 w 836660"/>
                <a:gd name="connsiteY6" fmla="*/ 159767 h 191551"/>
                <a:gd name="connsiteX7" fmla="*/ 275536 w 836660"/>
                <a:gd name="connsiteY7" fmla="*/ 190940 h 191551"/>
                <a:gd name="connsiteX8" fmla="*/ 177 w 836660"/>
                <a:gd name="connsiteY8" fmla="*/ 123399 h 191551"/>
                <a:gd name="connsiteX0" fmla="*/ 191 w 826283"/>
                <a:gd name="connsiteY0" fmla="*/ 123399 h 191736"/>
                <a:gd name="connsiteX1" fmla="*/ 140468 w 826283"/>
                <a:gd name="connsiteY1" fmla="*/ 87031 h 191736"/>
                <a:gd name="connsiteX2" fmla="*/ 259964 w 826283"/>
                <a:gd name="connsiteY2" fmla="*/ 19490 h 191736"/>
                <a:gd name="connsiteX3" fmla="*/ 441805 w 826283"/>
                <a:gd name="connsiteY3" fmla="*/ 3904 h 191736"/>
                <a:gd name="connsiteX4" fmla="*/ 618450 w 826283"/>
                <a:gd name="connsiteY4" fmla="*/ 81835 h 191736"/>
                <a:gd name="connsiteX5" fmla="*/ 826268 w 826283"/>
                <a:gd name="connsiteY5" fmla="*/ 149376 h 191736"/>
                <a:gd name="connsiteX6" fmla="*/ 608059 w 826283"/>
                <a:gd name="connsiteY6" fmla="*/ 159767 h 191736"/>
                <a:gd name="connsiteX7" fmla="*/ 265159 w 826283"/>
                <a:gd name="connsiteY7" fmla="*/ 190940 h 191736"/>
                <a:gd name="connsiteX8" fmla="*/ 191 w 826283"/>
                <a:gd name="connsiteY8" fmla="*/ 123399 h 191736"/>
                <a:gd name="connsiteX0" fmla="*/ 183 w 831470"/>
                <a:gd name="connsiteY0" fmla="*/ 123399 h 191736"/>
                <a:gd name="connsiteX1" fmla="*/ 145655 w 831470"/>
                <a:gd name="connsiteY1" fmla="*/ 87031 h 191736"/>
                <a:gd name="connsiteX2" fmla="*/ 265151 w 831470"/>
                <a:gd name="connsiteY2" fmla="*/ 19490 h 191736"/>
                <a:gd name="connsiteX3" fmla="*/ 446992 w 831470"/>
                <a:gd name="connsiteY3" fmla="*/ 3904 h 191736"/>
                <a:gd name="connsiteX4" fmla="*/ 623637 w 831470"/>
                <a:gd name="connsiteY4" fmla="*/ 81835 h 191736"/>
                <a:gd name="connsiteX5" fmla="*/ 831455 w 831470"/>
                <a:gd name="connsiteY5" fmla="*/ 149376 h 191736"/>
                <a:gd name="connsiteX6" fmla="*/ 613246 w 831470"/>
                <a:gd name="connsiteY6" fmla="*/ 159767 h 191736"/>
                <a:gd name="connsiteX7" fmla="*/ 270346 w 831470"/>
                <a:gd name="connsiteY7" fmla="*/ 190940 h 191736"/>
                <a:gd name="connsiteX8" fmla="*/ 183 w 831470"/>
                <a:gd name="connsiteY8" fmla="*/ 123399 h 191736"/>
                <a:gd name="connsiteX0" fmla="*/ 28500 w 859787"/>
                <a:gd name="connsiteY0" fmla="*/ 123399 h 191736"/>
                <a:gd name="connsiteX1" fmla="*/ 173972 w 859787"/>
                <a:gd name="connsiteY1" fmla="*/ 87031 h 191736"/>
                <a:gd name="connsiteX2" fmla="*/ 293468 w 859787"/>
                <a:gd name="connsiteY2" fmla="*/ 19490 h 191736"/>
                <a:gd name="connsiteX3" fmla="*/ 475309 w 859787"/>
                <a:gd name="connsiteY3" fmla="*/ 3904 h 191736"/>
                <a:gd name="connsiteX4" fmla="*/ 651954 w 859787"/>
                <a:gd name="connsiteY4" fmla="*/ 81835 h 191736"/>
                <a:gd name="connsiteX5" fmla="*/ 859772 w 859787"/>
                <a:gd name="connsiteY5" fmla="*/ 149376 h 191736"/>
                <a:gd name="connsiteX6" fmla="*/ 641563 w 859787"/>
                <a:gd name="connsiteY6" fmla="*/ 159767 h 191736"/>
                <a:gd name="connsiteX7" fmla="*/ 298663 w 859787"/>
                <a:gd name="connsiteY7" fmla="*/ 190940 h 191736"/>
                <a:gd name="connsiteX8" fmla="*/ 28500 w 859787"/>
                <a:gd name="connsiteY8" fmla="*/ 123399 h 191736"/>
                <a:gd name="connsiteX0" fmla="*/ 7202 w 838489"/>
                <a:gd name="connsiteY0" fmla="*/ 123399 h 191736"/>
                <a:gd name="connsiteX1" fmla="*/ 152674 w 838489"/>
                <a:gd name="connsiteY1" fmla="*/ 87031 h 191736"/>
                <a:gd name="connsiteX2" fmla="*/ 272170 w 838489"/>
                <a:gd name="connsiteY2" fmla="*/ 19490 h 191736"/>
                <a:gd name="connsiteX3" fmla="*/ 454011 w 838489"/>
                <a:gd name="connsiteY3" fmla="*/ 3904 h 191736"/>
                <a:gd name="connsiteX4" fmla="*/ 630656 w 838489"/>
                <a:gd name="connsiteY4" fmla="*/ 81835 h 191736"/>
                <a:gd name="connsiteX5" fmla="*/ 838474 w 838489"/>
                <a:gd name="connsiteY5" fmla="*/ 149376 h 191736"/>
                <a:gd name="connsiteX6" fmla="*/ 620265 w 838489"/>
                <a:gd name="connsiteY6" fmla="*/ 159767 h 191736"/>
                <a:gd name="connsiteX7" fmla="*/ 395898 w 838489"/>
                <a:gd name="connsiteY7" fmla="*/ 190940 h 191736"/>
                <a:gd name="connsiteX8" fmla="*/ 7202 w 838489"/>
                <a:gd name="connsiteY8" fmla="*/ 123399 h 191736"/>
                <a:gd name="connsiteX0" fmla="*/ 7202 w 838489"/>
                <a:gd name="connsiteY0" fmla="*/ 123399 h 190942"/>
                <a:gd name="connsiteX1" fmla="*/ 152674 w 838489"/>
                <a:gd name="connsiteY1" fmla="*/ 87031 h 190942"/>
                <a:gd name="connsiteX2" fmla="*/ 272170 w 838489"/>
                <a:gd name="connsiteY2" fmla="*/ 19490 h 190942"/>
                <a:gd name="connsiteX3" fmla="*/ 454011 w 838489"/>
                <a:gd name="connsiteY3" fmla="*/ 3904 h 190942"/>
                <a:gd name="connsiteX4" fmla="*/ 630656 w 838489"/>
                <a:gd name="connsiteY4" fmla="*/ 81835 h 190942"/>
                <a:gd name="connsiteX5" fmla="*/ 838474 w 838489"/>
                <a:gd name="connsiteY5" fmla="*/ 149376 h 190942"/>
                <a:gd name="connsiteX6" fmla="*/ 620265 w 838489"/>
                <a:gd name="connsiteY6" fmla="*/ 159767 h 190942"/>
                <a:gd name="connsiteX7" fmla="*/ 395898 w 838489"/>
                <a:gd name="connsiteY7" fmla="*/ 190940 h 190942"/>
                <a:gd name="connsiteX8" fmla="*/ 163450 w 838489"/>
                <a:gd name="connsiteY8" fmla="*/ 157955 h 190942"/>
                <a:gd name="connsiteX9" fmla="*/ 7202 w 838489"/>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72 w 831659"/>
                <a:gd name="connsiteY0" fmla="*/ 123399 h 190942"/>
                <a:gd name="connsiteX1" fmla="*/ 145844 w 831659"/>
                <a:gd name="connsiteY1" fmla="*/ 87031 h 190942"/>
                <a:gd name="connsiteX2" fmla="*/ 282274 w 831659"/>
                <a:gd name="connsiteY2" fmla="*/ 19490 h 190942"/>
                <a:gd name="connsiteX3" fmla="*/ 447181 w 831659"/>
                <a:gd name="connsiteY3" fmla="*/ 3904 h 190942"/>
                <a:gd name="connsiteX4" fmla="*/ 623826 w 831659"/>
                <a:gd name="connsiteY4" fmla="*/ 81835 h 190942"/>
                <a:gd name="connsiteX5" fmla="*/ 831644 w 831659"/>
                <a:gd name="connsiteY5" fmla="*/ 149376 h 190942"/>
                <a:gd name="connsiteX6" fmla="*/ 613435 w 831659"/>
                <a:gd name="connsiteY6" fmla="*/ 159767 h 190942"/>
                <a:gd name="connsiteX7" fmla="*/ 389068 w 831659"/>
                <a:gd name="connsiteY7" fmla="*/ 190940 h 190942"/>
                <a:gd name="connsiteX8" fmla="*/ 190487 w 831659"/>
                <a:gd name="connsiteY8" fmla="*/ 157955 h 190942"/>
                <a:gd name="connsiteX9" fmla="*/ 372 w 831659"/>
                <a:gd name="connsiteY9" fmla="*/ 123399 h 190942"/>
                <a:gd name="connsiteX0" fmla="*/ 372 w 831659"/>
                <a:gd name="connsiteY0" fmla="*/ 124130 h 191673"/>
                <a:gd name="connsiteX1" fmla="*/ 145844 w 831659"/>
                <a:gd name="connsiteY1" fmla="*/ 87762 h 191673"/>
                <a:gd name="connsiteX2" fmla="*/ 282274 w 831659"/>
                <a:gd name="connsiteY2" fmla="*/ 20221 h 191673"/>
                <a:gd name="connsiteX3" fmla="*/ 447181 w 831659"/>
                <a:gd name="connsiteY3" fmla="*/ 4635 h 191673"/>
                <a:gd name="connsiteX4" fmla="*/ 623826 w 831659"/>
                <a:gd name="connsiteY4" fmla="*/ 82566 h 191673"/>
                <a:gd name="connsiteX5" fmla="*/ 831644 w 831659"/>
                <a:gd name="connsiteY5" fmla="*/ 150107 h 191673"/>
                <a:gd name="connsiteX6" fmla="*/ 613435 w 831659"/>
                <a:gd name="connsiteY6" fmla="*/ 160498 h 191673"/>
                <a:gd name="connsiteX7" fmla="*/ 389068 w 831659"/>
                <a:gd name="connsiteY7" fmla="*/ 191671 h 191673"/>
                <a:gd name="connsiteX8" fmla="*/ 190487 w 831659"/>
                <a:gd name="connsiteY8" fmla="*/ 158686 h 191673"/>
                <a:gd name="connsiteX9" fmla="*/ 372 w 831659"/>
                <a:gd name="connsiteY9" fmla="*/ 124130 h 191673"/>
                <a:gd name="connsiteX0" fmla="*/ 372 w 831659"/>
                <a:gd name="connsiteY0" fmla="*/ 123400 h 190943"/>
                <a:gd name="connsiteX1" fmla="*/ 145844 w 831659"/>
                <a:gd name="connsiteY1" fmla="*/ 87032 h 190943"/>
                <a:gd name="connsiteX2" fmla="*/ 282274 w 831659"/>
                <a:gd name="connsiteY2" fmla="*/ 19491 h 190943"/>
                <a:gd name="connsiteX3" fmla="*/ 447181 w 831659"/>
                <a:gd name="connsiteY3" fmla="*/ 3905 h 190943"/>
                <a:gd name="connsiteX4" fmla="*/ 623826 w 831659"/>
                <a:gd name="connsiteY4" fmla="*/ 81836 h 190943"/>
                <a:gd name="connsiteX5" fmla="*/ 831644 w 831659"/>
                <a:gd name="connsiteY5" fmla="*/ 149377 h 190943"/>
                <a:gd name="connsiteX6" fmla="*/ 613435 w 831659"/>
                <a:gd name="connsiteY6" fmla="*/ 159768 h 190943"/>
                <a:gd name="connsiteX7" fmla="*/ 389068 w 831659"/>
                <a:gd name="connsiteY7" fmla="*/ 190941 h 190943"/>
                <a:gd name="connsiteX8" fmla="*/ 190487 w 831659"/>
                <a:gd name="connsiteY8" fmla="*/ 157956 h 190943"/>
                <a:gd name="connsiteX9" fmla="*/ 372 w 831659"/>
                <a:gd name="connsiteY9" fmla="*/ 123400 h 190943"/>
                <a:gd name="connsiteX0" fmla="*/ 137 w 831424"/>
                <a:gd name="connsiteY0" fmla="*/ 122630 h 190173"/>
                <a:gd name="connsiteX1" fmla="*/ 161839 w 831424"/>
                <a:gd name="connsiteY1" fmla="*/ 50319 h 190173"/>
                <a:gd name="connsiteX2" fmla="*/ 282039 w 831424"/>
                <a:gd name="connsiteY2" fmla="*/ 18721 h 190173"/>
                <a:gd name="connsiteX3" fmla="*/ 446946 w 831424"/>
                <a:gd name="connsiteY3" fmla="*/ 3135 h 190173"/>
                <a:gd name="connsiteX4" fmla="*/ 623591 w 831424"/>
                <a:gd name="connsiteY4" fmla="*/ 81066 h 190173"/>
                <a:gd name="connsiteX5" fmla="*/ 831409 w 831424"/>
                <a:gd name="connsiteY5" fmla="*/ 148607 h 190173"/>
                <a:gd name="connsiteX6" fmla="*/ 613200 w 831424"/>
                <a:gd name="connsiteY6" fmla="*/ 158998 h 190173"/>
                <a:gd name="connsiteX7" fmla="*/ 388833 w 831424"/>
                <a:gd name="connsiteY7" fmla="*/ 190171 h 190173"/>
                <a:gd name="connsiteX8" fmla="*/ 190252 w 831424"/>
                <a:gd name="connsiteY8" fmla="*/ 157186 h 190173"/>
                <a:gd name="connsiteX9" fmla="*/ 137 w 831424"/>
                <a:gd name="connsiteY9" fmla="*/ 122630 h 190173"/>
                <a:gd name="connsiteX0" fmla="*/ 288 w 754077"/>
                <a:gd name="connsiteY0" fmla="*/ 94940 h 190173"/>
                <a:gd name="connsiteX1" fmla="*/ 84492 w 754077"/>
                <a:gd name="connsiteY1" fmla="*/ 50319 h 190173"/>
                <a:gd name="connsiteX2" fmla="*/ 204692 w 754077"/>
                <a:gd name="connsiteY2" fmla="*/ 18721 h 190173"/>
                <a:gd name="connsiteX3" fmla="*/ 369599 w 754077"/>
                <a:gd name="connsiteY3" fmla="*/ 3135 h 190173"/>
                <a:gd name="connsiteX4" fmla="*/ 546244 w 754077"/>
                <a:gd name="connsiteY4" fmla="*/ 81066 h 190173"/>
                <a:gd name="connsiteX5" fmla="*/ 754062 w 754077"/>
                <a:gd name="connsiteY5" fmla="*/ 148607 h 190173"/>
                <a:gd name="connsiteX6" fmla="*/ 535853 w 754077"/>
                <a:gd name="connsiteY6" fmla="*/ 158998 h 190173"/>
                <a:gd name="connsiteX7" fmla="*/ 311486 w 754077"/>
                <a:gd name="connsiteY7" fmla="*/ 190171 h 190173"/>
                <a:gd name="connsiteX8" fmla="*/ 112905 w 754077"/>
                <a:gd name="connsiteY8" fmla="*/ 157186 h 190173"/>
                <a:gd name="connsiteX9" fmla="*/ 288 w 754077"/>
                <a:gd name="connsiteY9" fmla="*/ 94940 h 1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077" h="190173">
                  <a:moveTo>
                    <a:pt x="288" y="94940"/>
                  </a:moveTo>
                  <a:cubicBezTo>
                    <a:pt x="-4447" y="77129"/>
                    <a:pt x="50425" y="63022"/>
                    <a:pt x="84492" y="50319"/>
                  </a:cubicBezTo>
                  <a:cubicBezTo>
                    <a:pt x="118559" y="37616"/>
                    <a:pt x="157174" y="26585"/>
                    <a:pt x="204692" y="18721"/>
                  </a:cubicBezTo>
                  <a:cubicBezTo>
                    <a:pt x="252210" y="10857"/>
                    <a:pt x="312674" y="-7256"/>
                    <a:pt x="369599" y="3135"/>
                  </a:cubicBezTo>
                  <a:cubicBezTo>
                    <a:pt x="426524" y="13526"/>
                    <a:pt x="482167" y="56821"/>
                    <a:pt x="546244" y="81066"/>
                  </a:cubicBezTo>
                  <a:cubicBezTo>
                    <a:pt x="610321" y="105311"/>
                    <a:pt x="755794" y="135618"/>
                    <a:pt x="754062" y="148607"/>
                  </a:cubicBezTo>
                  <a:cubicBezTo>
                    <a:pt x="752330" y="161596"/>
                    <a:pt x="629371" y="152071"/>
                    <a:pt x="535853" y="158998"/>
                  </a:cubicBezTo>
                  <a:cubicBezTo>
                    <a:pt x="442335" y="165925"/>
                    <a:pt x="398910" y="190473"/>
                    <a:pt x="311486" y="190171"/>
                  </a:cubicBezTo>
                  <a:cubicBezTo>
                    <a:pt x="224062" y="189869"/>
                    <a:pt x="164771" y="173058"/>
                    <a:pt x="112905" y="157186"/>
                  </a:cubicBezTo>
                  <a:cubicBezTo>
                    <a:pt x="61039" y="141314"/>
                    <a:pt x="5023" y="112751"/>
                    <a:pt x="288" y="94940"/>
                  </a:cubicBezTo>
                  <a:close/>
                </a:path>
              </a:pathLst>
            </a:cu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Oval 215">
              <a:extLst>
                <a:ext uri="{FF2B5EF4-FFF2-40B4-BE49-F238E27FC236}">
                  <a16:creationId xmlns:a16="http://schemas.microsoft.com/office/drawing/2014/main" id="{EA6064DD-A91E-ADC0-7873-8FFEE81A2B7C}"/>
                </a:ext>
              </a:extLst>
            </p:cNvPr>
            <p:cNvSpPr/>
            <p:nvPr/>
          </p:nvSpPr>
          <p:spPr bwMode="auto">
            <a:xfrm rot="18885850">
              <a:off x="3834603" y="4998822"/>
              <a:ext cx="154259" cy="85953"/>
            </a:xfrm>
            <a:prstGeom prst="ellipse">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7" name="Group 216">
            <a:extLst>
              <a:ext uri="{FF2B5EF4-FFF2-40B4-BE49-F238E27FC236}">
                <a16:creationId xmlns:a16="http://schemas.microsoft.com/office/drawing/2014/main" id="{CE0C54C4-8C85-5D29-F872-3CAB26EDB7E7}"/>
              </a:ext>
            </a:extLst>
          </p:cNvPr>
          <p:cNvGrpSpPr/>
          <p:nvPr/>
        </p:nvGrpSpPr>
        <p:grpSpPr>
          <a:xfrm rot="1420713">
            <a:off x="4283180" y="2917868"/>
            <a:ext cx="177671" cy="537036"/>
            <a:chOff x="3661889" y="4510144"/>
            <a:chExt cx="423281" cy="1279427"/>
          </a:xfrm>
        </p:grpSpPr>
        <p:sp>
          <p:nvSpPr>
            <p:cNvPr id="218" name="Freeform: Shape 217">
              <a:extLst>
                <a:ext uri="{FF2B5EF4-FFF2-40B4-BE49-F238E27FC236}">
                  <a16:creationId xmlns:a16="http://schemas.microsoft.com/office/drawing/2014/main" id="{8C694496-F21C-574A-01C7-4A4F79F91902}"/>
                </a:ext>
              </a:extLst>
            </p:cNvPr>
            <p:cNvSpPr/>
            <p:nvPr/>
          </p:nvSpPr>
          <p:spPr bwMode="auto">
            <a:xfrm rot="7498767">
              <a:off x="3233816" y="4938217"/>
              <a:ext cx="1279427" cy="423281"/>
            </a:xfrm>
            <a:custGeom>
              <a:avLst/>
              <a:gdLst>
                <a:gd name="connsiteX0" fmla="*/ 2288 w 838771"/>
                <a:gd name="connsiteY0" fmla="*/ 123399 h 191551"/>
                <a:gd name="connsiteX1" fmla="*/ 152956 w 838771"/>
                <a:gd name="connsiteY1" fmla="*/ 87031 h 191551"/>
                <a:gd name="connsiteX2" fmla="*/ 272452 w 838771"/>
                <a:gd name="connsiteY2" fmla="*/ 19490 h 191551"/>
                <a:gd name="connsiteX3" fmla="*/ 454293 w 838771"/>
                <a:gd name="connsiteY3" fmla="*/ 3904 h 191551"/>
                <a:gd name="connsiteX4" fmla="*/ 630938 w 838771"/>
                <a:gd name="connsiteY4" fmla="*/ 81835 h 191551"/>
                <a:gd name="connsiteX5" fmla="*/ 838756 w 838771"/>
                <a:gd name="connsiteY5" fmla="*/ 149376 h 191551"/>
                <a:gd name="connsiteX6" fmla="*/ 620547 w 838771"/>
                <a:gd name="connsiteY6" fmla="*/ 159767 h 191551"/>
                <a:gd name="connsiteX7" fmla="*/ 277647 w 838771"/>
                <a:gd name="connsiteY7" fmla="*/ 190940 h 191551"/>
                <a:gd name="connsiteX8" fmla="*/ 2288 w 838771"/>
                <a:gd name="connsiteY8" fmla="*/ 123399 h 191551"/>
                <a:gd name="connsiteX0" fmla="*/ 177 w 836660"/>
                <a:gd name="connsiteY0" fmla="*/ 123399 h 191551"/>
                <a:gd name="connsiteX1" fmla="*/ 150845 w 836660"/>
                <a:gd name="connsiteY1" fmla="*/ 87031 h 191551"/>
                <a:gd name="connsiteX2" fmla="*/ 270341 w 836660"/>
                <a:gd name="connsiteY2" fmla="*/ 19490 h 191551"/>
                <a:gd name="connsiteX3" fmla="*/ 452182 w 836660"/>
                <a:gd name="connsiteY3" fmla="*/ 3904 h 191551"/>
                <a:gd name="connsiteX4" fmla="*/ 628827 w 836660"/>
                <a:gd name="connsiteY4" fmla="*/ 81835 h 191551"/>
                <a:gd name="connsiteX5" fmla="*/ 836645 w 836660"/>
                <a:gd name="connsiteY5" fmla="*/ 149376 h 191551"/>
                <a:gd name="connsiteX6" fmla="*/ 618436 w 836660"/>
                <a:gd name="connsiteY6" fmla="*/ 159767 h 191551"/>
                <a:gd name="connsiteX7" fmla="*/ 275536 w 836660"/>
                <a:gd name="connsiteY7" fmla="*/ 190940 h 191551"/>
                <a:gd name="connsiteX8" fmla="*/ 177 w 836660"/>
                <a:gd name="connsiteY8" fmla="*/ 123399 h 191551"/>
                <a:gd name="connsiteX0" fmla="*/ 191 w 826283"/>
                <a:gd name="connsiteY0" fmla="*/ 123399 h 191736"/>
                <a:gd name="connsiteX1" fmla="*/ 140468 w 826283"/>
                <a:gd name="connsiteY1" fmla="*/ 87031 h 191736"/>
                <a:gd name="connsiteX2" fmla="*/ 259964 w 826283"/>
                <a:gd name="connsiteY2" fmla="*/ 19490 h 191736"/>
                <a:gd name="connsiteX3" fmla="*/ 441805 w 826283"/>
                <a:gd name="connsiteY3" fmla="*/ 3904 h 191736"/>
                <a:gd name="connsiteX4" fmla="*/ 618450 w 826283"/>
                <a:gd name="connsiteY4" fmla="*/ 81835 h 191736"/>
                <a:gd name="connsiteX5" fmla="*/ 826268 w 826283"/>
                <a:gd name="connsiteY5" fmla="*/ 149376 h 191736"/>
                <a:gd name="connsiteX6" fmla="*/ 608059 w 826283"/>
                <a:gd name="connsiteY6" fmla="*/ 159767 h 191736"/>
                <a:gd name="connsiteX7" fmla="*/ 265159 w 826283"/>
                <a:gd name="connsiteY7" fmla="*/ 190940 h 191736"/>
                <a:gd name="connsiteX8" fmla="*/ 191 w 826283"/>
                <a:gd name="connsiteY8" fmla="*/ 123399 h 191736"/>
                <a:gd name="connsiteX0" fmla="*/ 183 w 831470"/>
                <a:gd name="connsiteY0" fmla="*/ 123399 h 191736"/>
                <a:gd name="connsiteX1" fmla="*/ 145655 w 831470"/>
                <a:gd name="connsiteY1" fmla="*/ 87031 h 191736"/>
                <a:gd name="connsiteX2" fmla="*/ 265151 w 831470"/>
                <a:gd name="connsiteY2" fmla="*/ 19490 h 191736"/>
                <a:gd name="connsiteX3" fmla="*/ 446992 w 831470"/>
                <a:gd name="connsiteY3" fmla="*/ 3904 h 191736"/>
                <a:gd name="connsiteX4" fmla="*/ 623637 w 831470"/>
                <a:gd name="connsiteY4" fmla="*/ 81835 h 191736"/>
                <a:gd name="connsiteX5" fmla="*/ 831455 w 831470"/>
                <a:gd name="connsiteY5" fmla="*/ 149376 h 191736"/>
                <a:gd name="connsiteX6" fmla="*/ 613246 w 831470"/>
                <a:gd name="connsiteY6" fmla="*/ 159767 h 191736"/>
                <a:gd name="connsiteX7" fmla="*/ 270346 w 831470"/>
                <a:gd name="connsiteY7" fmla="*/ 190940 h 191736"/>
                <a:gd name="connsiteX8" fmla="*/ 183 w 831470"/>
                <a:gd name="connsiteY8" fmla="*/ 123399 h 191736"/>
                <a:gd name="connsiteX0" fmla="*/ 28500 w 859787"/>
                <a:gd name="connsiteY0" fmla="*/ 123399 h 191736"/>
                <a:gd name="connsiteX1" fmla="*/ 173972 w 859787"/>
                <a:gd name="connsiteY1" fmla="*/ 87031 h 191736"/>
                <a:gd name="connsiteX2" fmla="*/ 293468 w 859787"/>
                <a:gd name="connsiteY2" fmla="*/ 19490 h 191736"/>
                <a:gd name="connsiteX3" fmla="*/ 475309 w 859787"/>
                <a:gd name="connsiteY3" fmla="*/ 3904 h 191736"/>
                <a:gd name="connsiteX4" fmla="*/ 651954 w 859787"/>
                <a:gd name="connsiteY4" fmla="*/ 81835 h 191736"/>
                <a:gd name="connsiteX5" fmla="*/ 859772 w 859787"/>
                <a:gd name="connsiteY5" fmla="*/ 149376 h 191736"/>
                <a:gd name="connsiteX6" fmla="*/ 641563 w 859787"/>
                <a:gd name="connsiteY6" fmla="*/ 159767 h 191736"/>
                <a:gd name="connsiteX7" fmla="*/ 298663 w 859787"/>
                <a:gd name="connsiteY7" fmla="*/ 190940 h 191736"/>
                <a:gd name="connsiteX8" fmla="*/ 28500 w 859787"/>
                <a:gd name="connsiteY8" fmla="*/ 123399 h 191736"/>
                <a:gd name="connsiteX0" fmla="*/ 7202 w 838489"/>
                <a:gd name="connsiteY0" fmla="*/ 123399 h 191736"/>
                <a:gd name="connsiteX1" fmla="*/ 152674 w 838489"/>
                <a:gd name="connsiteY1" fmla="*/ 87031 h 191736"/>
                <a:gd name="connsiteX2" fmla="*/ 272170 w 838489"/>
                <a:gd name="connsiteY2" fmla="*/ 19490 h 191736"/>
                <a:gd name="connsiteX3" fmla="*/ 454011 w 838489"/>
                <a:gd name="connsiteY3" fmla="*/ 3904 h 191736"/>
                <a:gd name="connsiteX4" fmla="*/ 630656 w 838489"/>
                <a:gd name="connsiteY4" fmla="*/ 81835 h 191736"/>
                <a:gd name="connsiteX5" fmla="*/ 838474 w 838489"/>
                <a:gd name="connsiteY5" fmla="*/ 149376 h 191736"/>
                <a:gd name="connsiteX6" fmla="*/ 620265 w 838489"/>
                <a:gd name="connsiteY6" fmla="*/ 159767 h 191736"/>
                <a:gd name="connsiteX7" fmla="*/ 395898 w 838489"/>
                <a:gd name="connsiteY7" fmla="*/ 190940 h 191736"/>
                <a:gd name="connsiteX8" fmla="*/ 7202 w 838489"/>
                <a:gd name="connsiteY8" fmla="*/ 123399 h 191736"/>
                <a:gd name="connsiteX0" fmla="*/ 7202 w 838489"/>
                <a:gd name="connsiteY0" fmla="*/ 123399 h 190942"/>
                <a:gd name="connsiteX1" fmla="*/ 152674 w 838489"/>
                <a:gd name="connsiteY1" fmla="*/ 87031 h 190942"/>
                <a:gd name="connsiteX2" fmla="*/ 272170 w 838489"/>
                <a:gd name="connsiteY2" fmla="*/ 19490 h 190942"/>
                <a:gd name="connsiteX3" fmla="*/ 454011 w 838489"/>
                <a:gd name="connsiteY3" fmla="*/ 3904 h 190942"/>
                <a:gd name="connsiteX4" fmla="*/ 630656 w 838489"/>
                <a:gd name="connsiteY4" fmla="*/ 81835 h 190942"/>
                <a:gd name="connsiteX5" fmla="*/ 838474 w 838489"/>
                <a:gd name="connsiteY5" fmla="*/ 149376 h 190942"/>
                <a:gd name="connsiteX6" fmla="*/ 620265 w 838489"/>
                <a:gd name="connsiteY6" fmla="*/ 159767 h 190942"/>
                <a:gd name="connsiteX7" fmla="*/ 395898 w 838489"/>
                <a:gd name="connsiteY7" fmla="*/ 190940 h 190942"/>
                <a:gd name="connsiteX8" fmla="*/ 163450 w 838489"/>
                <a:gd name="connsiteY8" fmla="*/ 157955 h 190942"/>
                <a:gd name="connsiteX9" fmla="*/ 7202 w 838489"/>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72 w 831659"/>
                <a:gd name="connsiteY0" fmla="*/ 123399 h 190942"/>
                <a:gd name="connsiteX1" fmla="*/ 145844 w 831659"/>
                <a:gd name="connsiteY1" fmla="*/ 87031 h 190942"/>
                <a:gd name="connsiteX2" fmla="*/ 282274 w 831659"/>
                <a:gd name="connsiteY2" fmla="*/ 19490 h 190942"/>
                <a:gd name="connsiteX3" fmla="*/ 447181 w 831659"/>
                <a:gd name="connsiteY3" fmla="*/ 3904 h 190942"/>
                <a:gd name="connsiteX4" fmla="*/ 623826 w 831659"/>
                <a:gd name="connsiteY4" fmla="*/ 81835 h 190942"/>
                <a:gd name="connsiteX5" fmla="*/ 831644 w 831659"/>
                <a:gd name="connsiteY5" fmla="*/ 149376 h 190942"/>
                <a:gd name="connsiteX6" fmla="*/ 613435 w 831659"/>
                <a:gd name="connsiteY6" fmla="*/ 159767 h 190942"/>
                <a:gd name="connsiteX7" fmla="*/ 389068 w 831659"/>
                <a:gd name="connsiteY7" fmla="*/ 190940 h 190942"/>
                <a:gd name="connsiteX8" fmla="*/ 190487 w 831659"/>
                <a:gd name="connsiteY8" fmla="*/ 157955 h 190942"/>
                <a:gd name="connsiteX9" fmla="*/ 372 w 831659"/>
                <a:gd name="connsiteY9" fmla="*/ 123399 h 190942"/>
                <a:gd name="connsiteX0" fmla="*/ 372 w 831659"/>
                <a:gd name="connsiteY0" fmla="*/ 124130 h 191673"/>
                <a:gd name="connsiteX1" fmla="*/ 145844 w 831659"/>
                <a:gd name="connsiteY1" fmla="*/ 87762 h 191673"/>
                <a:gd name="connsiteX2" fmla="*/ 282274 w 831659"/>
                <a:gd name="connsiteY2" fmla="*/ 20221 h 191673"/>
                <a:gd name="connsiteX3" fmla="*/ 447181 w 831659"/>
                <a:gd name="connsiteY3" fmla="*/ 4635 h 191673"/>
                <a:gd name="connsiteX4" fmla="*/ 623826 w 831659"/>
                <a:gd name="connsiteY4" fmla="*/ 82566 h 191673"/>
                <a:gd name="connsiteX5" fmla="*/ 831644 w 831659"/>
                <a:gd name="connsiteY5" fmla="*/ 150107 h 191673"/>
                <a:gd name="connsiteX6" fmla="*/ 613435 w 831659"/>
                <a:gd name="connsiteY6" fmla="*/ 160498 h 191673"/>
                <a:gd name="connsiteX7" fmla="*/ 389068 w 831659"/>
                <a:gd name="connsiteY7" fmla="*/ 191671 h 191673"/>
                <a:gd name="connsiteX8" fmla="*/ 190487 w 831659"/>
                <a:gd name="connsiteY8" fmla="*/ 158686 h 191673"/>
                <a:gd name="connsiteX9" fmla="*/ 372 w 831659"/>
                <a:gd name="connsiteY9" fmla="*/ 124130 h 191673"/>
                <a:gd name="connsiteX0" fmla="*/ 372 w 831659"/>
                <a:gd name="connsiteY0" fmla="*/ 123400 h 190943"/>
                <a:gd name="connsiteX1" fmla="*/ 145844 w 831659"/>
                <a:gd name="connsiteY1" fmla="*/ 87032 h 190943"/>
                <a:gd name="connsiteX2" fmla="*/ 282274 w 831659"/>
                <a:gd name="connsiteY2" fmla="*/ 19491 h 190943"/>
                <a:gd name="connsiteX3" fmla="*/ 447181 w 831659"/>
                <a:gd name="connsiteY3" fmla="*/ 3905 h 190943"/>
                <a:gd name="connsiteX4" fmla="*/ 623826 w 831659"/>
                <a:gd name="connsiteY4" fmla="*/ 81836 h 190943"/>
                <a:gd name="connsiteX5" fmla="*/ 831644 w 831659"/>
                <a:gd name="connsiteY5" fmla="*/ 149377 h 190943"/>
                <a:gd name="connsiteX6" fmla="*/ 613435 w 831659"/>
                <a:gd name="connsiteY6" fmla="*/ 159768 h 190943"/>
                <a:gd name="connsiteX7" fmla="*/ 389068 w 831659"/>
                <a:gd name="connsiteY7" fmla="*/ 190941 h 190943"/>
                <a:gd name="connsiteX8" fmla="*/ 190487 w 831659"/>
                <a:gd name="connsiteY8" fmla="*/ 157956 h 190943"/>
                <a:gd name="connsiteX9" fmla="*/ 372 w 831659"/>
                <a:gd name="connsiteY9" fmla="*/ 123400 h 190943"/>
                <a:gd name="connsiteX0" fmla="*/ 137 w 831424"/>
                <a:gd name="connsiteY0" fmla="*/ 122630 h 190173"/>
                <a:gd name="connsiteX1" fmla="*/ 161839 w 831424"/>
                <a:gd name="connsiteY1" fmla="*/ 50319 h 190173"/>
                <a:gd name="connsiteX2" fmla="*/ 282039 w 831424"/>
                <a:gd name="connsiteY2" fmla="*/ 18721 h 190173"/>
                <a:gd name="connsiteX3" fmla="*/ 446946 w 831424"/>
                <a:gd name="connsiteY3" fmla="*/ 3135 h 190173"/>
                <a:gd name="connsiteX4" fmla="*/ 623591 w 831424"/>
                <a:gd name="connsiteY4" fmla="*/ 81066 h 190173"/>
                <a:gd name="connsiteX5" fmla="*/ 831409 w 831424"/>
                <a:gd name="connsiteY5" fmla="*/ 148607 h 190173"/>
                <a:gd name="connsiteX6" fmla="*/ 613200 w 831424"/>
                <a:gd name="connsiteY6" fmla="*/ 158998 h 190173"/>
                <a:gd name="connsiteX7" fmla="*/ 388833 w 831424"/>
                <a:gd name="connsiteY7" fmla="*/ 190171 h 190173"/>
                <a:gd name="connsiteX8" fmla="*/ 190252 w 831424"/>
                <a:gd name="connsiteY8" fmla="*/ 157186 h 190173"/>
                <a:gd name="connsiteX9" fmla="*/ 137 w 831424"/>
                <a:gd name="connsiteY9" fmla="*/ 122630 h 190173"/>
                <a:gd name="connsiteX0" fmla="*/ 288 w 754077"/>
                <a:gd name="connsiteY0" fmla="*/ 94940 h 190173"/>
                <a:gd name="connsiteX1" fmla="*/ 84492 w 754077"/>
                <a:gd name="connsiteY1" fmla="*/ 50319 h 190173"/>
                <a:gd name="connsiteX2" fmla="*/ 204692 w 754077"/>
                <a:gd name="connsiteY2" fmla="*/ 18721 h 190173"/>
                <a:gd name="connsiteX3" fmla="*/ 369599 w 754077"/>
                <a:gd name="connsiteY3" fmla="*/ 3135 h 190173"/>
                <a:gd name="connsiteX4" fmla="*/ 546244 w 754077"/>
                <a:gd name="connsiteY4" fmla="*/ 81066 h 190173"/>
                <a:gd name="connsiteX5" fmla="*/ 754062 w 754077"/>
                <a:gd name="connsiteY5" fmla="*/ 148607 h 190173"/>
                <a:gd name="connsiteX6" fmla="*/ 535853 w 754077"/>
                <a:gd name="connsiteY6" fmla="*/ 158998 h 190173"/>
                <a:gd name="connsiteX7" fmla="*/ 311486 w 754077"/>
                <a:gd name="connsiteY7" fmla="*/ 190171 h 190173"/>
                <a:gd name="connsiteX8" fmla="*/ 112905 w 754077"/>
                <a:gd name="connsiteY8" fmla="*/ 157186 h 190173"/>
                <a:gd name="connsiteX9" fmla="*/ 288 w 754077"/>
                <a:gd name="connsiteY9" fmla="*/ 94940 h 1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077" h="190173">
                  <a:moveTo>
                    <a:pt x="288" y="94940"/>
                  </a:moveTo>
                  <a:cubicBezTo>
                    <a:pt x="-4447" y="77129"/>
                    <a:pt x="50425" y="63022"/>
                    <a:pt x="84492" y="50319"/>
                  </a:cubicBezTo>
                  <a:cubicBezTo>
                    <a:pt x="118559" y="37616"/>
                    <a:pt x="157174" y="26585"/>
                    <a:pt x="204692" y="18721"/>
                  </a:cubicBezTo>
                  <a:cubicBezTo>
                    <a:pt x="252210" y="10857"/>
                    <a:pt x="312674" y="-7256"/>
                    <a:pt x="369599" y="3135"/>
                  </a:cubicBezTo>
                  <a:cubicBezTo>
                    <a:pt x="426524" y="13526"/>
                    <a:pt x="482167" y="56821"/>
                    <a:pt x="546244" y="81066"/>
                  </a:cubicBezTo>
                  <a:cubicBezTo>
                    <a:pt x="610321" y="105311"/>
                    <a:pt x="755794" y="135618"/>
                    <a:pt x="754062" y="148607"/>
                  </a:cubicBezTo>
                  <a:cubicBezTo>
                    <a:pt x="752330" y="161596"/>
                    <a:pt x="629371" y="152071"/>
                    <a:pt x="535853" y="158998"/>
                  </a:cubicBezTo>
                  <a:cubicBezTo>
                    <a:pt x="442335" y="165925"/>
                    <a:pt x="398910" y="190473"/>
                    <a:pt x="311486" y="190171"/>
                  </a:cubicBezTo>
                  <a:cubicBezTo>
                    <a:pt x="224062" y="189869"/>
                    <a:pt x="164771" y="173058"/>
                    <a:pt x="112905" y="157186"/>
                  </a:cubicBezTo>
                  <a:cubicBezTo>
                    <a:pt x="61039" y="141314"/>
                    <a:pt x="5023" y="112751"/>
                    <a:pt x="288" y="94940"/>
                  </a:cubicBezTo>
                  <a:close/>
                </a:path>
              </a:pathLst>
            </a:cu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Oval 218">
              <a:extLst>
                <a:ext uri="{FF2B5EF4-FFF2-40B4-BE49-F238E27FC236}">
                  <a16:creationId xmlns:a16="http://schemas.microsoft.com/office/drawing/2014/main" id="{0FCBDFBB-C8F8-C7D7-400C-F8CE3BE7A492}"/>
                </a:ext>
              </a:extLst>
            </p:cNvPr>
            <p:cNvSpPr/>
            <p:nvPr/>
          </p:nvSpPr>
          <p:spPr bwMode="auto">
            <a:xfrm rot="18885850">
              <a:off x="3834603" y="4998822"/>
              <a:ext cx="154259" cy="85953"/>
            </a:xfrm>
            <a:prstGeom prst="ellipse">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20" name="Group 219">
            <a:extLst>
              <a:ext uri="{FF2B5EF4-FFF2-40B4-BE49-F238E27FC236}">
                <a16:creationId xmlns:a16="http://schemas.microsoft.com/office/drawing/2014/main" id="{A095DC41-0814-7F7D-322D-6FBF3A8F2A36}"/>
              </a:ext>
            </a:extLst>
          </p:cNvPr>
          <p:cNvGrpSpPr/>
          <p:nvPr/>
        </p:nvGrpSpPr>
        <p:grpSpPr>
          <a:xfrm rot="20835775">
            <a:off x="4504845" y="3157577"/>
            <a:ext cx="139743" cy="422393"/>
            <a:chOff x="3661889" y="4510144"/>
            <a:chExt cx="423281" cy="1279427"/>
          </a:xfrm>
        </p:grpSpPr>
        <p:sp>
          <p:nvSpPr>
            <p:cNvPr id="221" name="Freeform: Shape 220">
              <a:extLst>
                <a:ext uri="{FF2B5EF4-FFF2-40B4-BE49-F238E27FC236}">
                  <a16:creationId xmlns:a16="http://schemas.microsoft.com/office/drawing/2014/main" id="{DE0E445D-ED18-16AE-D7D5-2DE00955E8FD}"/>
                </a:ext>
              </a:extLst>
            </p:cNvPr>
            <p:cNvSpPr/>
            <p:nvPr/>
          </p:nvSpPr>
          <p:spPr bwMode="auto">
            <a:xfrm rot="7498767">
              <a:off x="3233816" y="4938217"/>
              <a:ext cx="1279427" cy="423281"/>
            </a:xfrm>
            <a:custGeom>
              <a:avLst/>
              <a:gdLst>
                <a:gd name="connsiteX0" fmla="*/ 2288 w 838771"/>
                <a:gd name="connsiteY0" fmla="*/ 123399 h 191551"/>
                <a:gd name="connsiteX1" fmla="*/ 152956 w 838771"/>
                <a:gd name="connsiteY1" fmla="*/ 87031 h 191551"/>
                <a:gd name="connsiteX2" fmla="*/ 272452 w 838771"/>
                <a:gd name="connsiteY2" fmla="*/ 19490 h 191551"/>
                <a:gd name="connsiteX3" fmla="*/ 454293 w 838771"/>
                <a:gd name="connsiteY3" fmla="*/ 3904 h 191551"/>
                <a:gd name="connsiteX4" fmla="*/ 630938 w 838771"/>
                <a:gd name="connsiteY4" fmla="*/ 81835 h 191551"/>
                <a:gd name="connsiteX5" fmla="*/ 838756 w 838771"/>
                <a:gd name="connsiteY5" fmla="*/ 149376 h 191551"/>
                <a:gd name="connsiteX6" fmla="*/ 620547 w 838771"/>
                <a:gd name="connsiteY6" fmla="*/ 159767 h 191551"/>
                <a:gd name="connsiteX7" fmla="*/ 277647 w 838771"/>
                <a:gd name="connsiteY7" fmla="*/ 190940 h 191551"/>
                <a:gd name="connsiteX8" fmla="*/ 2288 w 838771"/>
                <a:gd name="connsiteY8" fmla="*/ 123399 h 191551"/>
                <a:gd name="connsiteX0" fmla="*/ 177 w 836660"/>
                <a:gd name="connsiteY0" fmla="*/ 123399 h 191551"/>
                <a:gd name="connsiteX1" fmla="*/ 150845 w 836660"/>
                <a:gd name="connsiteY1" fmla="*/ 87031 h 191551"/>
                <a:gd name="connsiteX2" fmla="*/ 270341 w 836660"/>
                <a:gd name="connsiteY2" fmla="*/ 19490 h 191551"/>
                <a:gd name="connsiteX3" fmla="*/ 452182 w 836660"/>
                <a:gd name="connsiteY3" fmla="*/ 3904 h 191551"/>
                <a:gd name="connsiteX4" fmla="*/ 628827 w 836660"/>
                <a:gd name="connsiteY4" fmla="*/ 81835 h 191551"/>
                <a:gd name="connsiteX5" fmla="*/ 836645 w 836660"/>
                <a:gd name="connsiteY5" fmla="*/ 149376 h 191551"/>
                <a:gd name="connsiteX6" fmla="*/ 618436 w 836660"/>
                <a:gd name="connsiteY6" fmla="*/ 159767 h 191551"/>
                <a:gd name="connsiteX7" fmla="*/ 275536 w 836660"/>
                <a:gd name="connsiteY7" fmla="*/ 190940 h 191551"/>
                <a:gd name="connsiteX8" fmla="*/ 177 w 836660"/>
                <a:gd name="connsiteY8" fmla="*/ 123399 h 191551"/>
                <a:gd name="connsiteX0" fmla="*/ 191 w 826283"/>
                <a:gd name="connsiteY0" fmla="*/ 123399 h 191736"/>
                <a:gd name="connsiteX1" fmla="*/ 140468 w 826283"/>
                <a:gd name="connsiteY1" fmla="*/ 87031 h 191736"/>
                <a:gd name="connsiteX2" fmla="*/ 259964 w 826283"/>
                <a:gd name="connsiteY2" fmla="*/ 19490 h 191736"/>
                <a:gd name="connsiteX3" fmla="*/ 441805 w 826283"/>
                <a:gd name="connsiteY3" fmla="*/ 3904 h 191736"/>
                <a:gd name="connsiteX4" fmla="*/ 618450 w 826283"/>
                <a:gd name="connsiteY4" fmla="*/ 81835 h 191736"/>
                <a:gd name="connsiteX5" fmla="*/ 826268 w 826283"/>
                <a:gd name="connsiteY5" fmla="*/ 149376 h 191736"/>
                <a:gd name="connsiteX6" fmla="*/ 608059 w 826283"/>
                <a:gd name="connsiteY6" fmla="*/ 159767 h 191736"/>
                <a:gd name="connsiteX7" fmla="*/ 265159 w 826283"/>
                <a:gd name="connsiteY7" fmla="*/ 190940 h 191736"/>
                <a:gd name="connsiteX8" fmla="*/ 191 w 826283"/>
                <a:gd name="connsiteY8" fmla="*/ 123399 h 191736"/>
                <a:gd name="connsiteX0" fmla="*/ 183 w 831470"/>
                <a:gd name="connsiteY0" fmla="*/ 123399 h 191736"/>
                <a:gd name="connsiteX1" fmla="*/ 145655 w 831470"/>
                <a:gd name="connsiteY1" fmla="*/ 87031 h 191736"/>
                <a:gd name="connsiteX2" fmla="*/ 265151 w 831470"/>
                <a:gd name="connsiteY2" fmla="*/ 19490 h 191736"/>
                <a:gd name="connsiteX3" fmla="*/ 446992 w 831470"/>
                <a:gd name="connsiteY3" fmla="*/ 3904 h 191736"/>
                <a:gd name="connsiteX4" fmla="*/ 623637 w 831470"/>
                <a:gd name="connsiteY4" fmla="*/ 81835 h 191736"/>
                <a:gd name="connsiteX5" fmla="*/ 831455 w 831470"/>
                <a:gd name="connsiteY5" fmla="*/ 149376 h 191736"/>
                <a:gd name="connsiteX6" fmla="*/ 613246 w 831470"/>
                <a:gd name="connsiteY6" fmla="*/ 159767 h 191736"/>
                <a:gd name="connsiteX7" fmla="*/ 270346 w 831470"/>
                <a:gd name="connsiteY7" fmla="*/ 190940 h 191736"/>
                <a:gd name="connsiteX8" fmla="*/ 183 w 831470"/>
                <a:gd name="connsiteY8" fmla="*/ 123399 h 191736"/>
                <a:gd name="connsiteX0" fmla="*/ 28500 w 859787"/>
                <a:gd name="connsiteY0" fmla="*/ 123399 h 191736"/>
                <a:gd name="connsiteX1" fmla="*/ 173972 w 859787"/>
                <a:gd name="connsiteY1" fmla="*/ 87031 h 191736"/>
                <a:gd name="connsiteX2" fmla="*/ 293468 w 859787"/>
                <a:gd name="connsiteY2" fmla="*/ 19490 h 191736"/>
                <a:gd name="connsiteX3" fmla="*/ 475309 w 859787"/>
                <a:gd name="connsiteY3" fmla="*/ 3904 h 191736"/>
                <a:gd name="connsiteX4" fmla="*/ 651954 w 859787"/>
                <a:gd name="connsiteY4" fmla="*/ 81835 h 191736"/>
                <a:gd name="connsiteX5" fmla="*/ 859772 w 859787"/>
                <a:gd name="connsiteY5" fmla="*/ 149376 h 191736"/>
                <a:gd name="connsiteX6" fmla="*/ 641563 w 859787"/>
                <a:gd name="connsiteY6" fmla="*/ 159767 h 191736"/>
                <a:gd name="connsiteX7" fmla="*/ 298663 w 859787"/>
                <a:gd name="connsiteY7" fmla="*/ 190940 h 191736"/>
                <a:gd name="connsiteX8" fmla="*/ 28500 w 859787"/>
                <a:gd name="connsiteY8" fmla="*/ 123399 h 191736"/>
                <a:gd name="connsiteX0" fmla="*/ 7202 w 838489"/>
                <a:gd name="connsiteY0" fmla="*/ 123399 h 191736"/>
                <a:gd name="connsiteX1" fmla="*/ 152674 w 838489"/>
                <a:gd name="connsiteY1" fmla="*/ 87031 h 191736"/>
                <a:gd name="connsiteX2" fmla="*/ 272170 w 838489"/>
                <a:gd name="connsiteY2" fmla="*/ 19490 h 191736"/>
                <a:gd name="connsiteX3" fmla="*/ 454011 w 838489"/>
                <a:gd name="connsiteY3" fmla="*/ 3904 h 191736"/>
                <a:gd name="connsiteX4" fmla="*/ 630656 w 838489"/>
                <a:gd name="connsiteY4" fmla="*/ 81835 h 191736"/>
                <a:gd name="connsiteX5" fmla="*/ 838474 w 838489"/>
                <a:gd name="connsiteY5" fmla="*/ 149376 h 191736"/>
                <a:gd name="connsiteX6" fmla="*/ 620265 w 838489"/>
                <a:gd name="connsiteY6" fmla="*/ 159767 h 191736"/>
                <a:gd name="connsiteX7" fmla="*/ 395898 w 838489"/>
                <a:gd name="connsiteY7" fmla="*/ 190940 h 191736"/>
                <a:gd name="connsiteX8" fmla="*/ 7202 w 838489"/>
                <a:gd name="connsiteY8" fmla="*/ 123399 h 191736"/>
                <a:gd name="connsiteX0" fmla="*/ 7202 w 838489"/>
                <a:gd name="connsiteY0" fmla="*/ 123399 h 190942"/>
                <a:gd name="connsiteX1" fmla="*/ 152674 w 838489"/>
                <a:gd name="connsiteY1" fmla="*/ 87031 h 190942"/>
                <a:gd name="connsiteX2" fmla="*/ 272170 w 838489"/>
                <a:gd name="connsiteY2" fmla="*/ 19490 h 190942"/>
                <a:gd name="connsiteX3" fmla="*/ 454011 w 838489"/>
                <a:gd name="connsiteY3" fmla="*/ 3904 h 190942"/>
                <a:gd name="connsiteX4" fmla="*/ 630656 w 838489"/>
                <a:gd name="connsiteY4" fmla="*/ 81835 h 190942"/>
                <a:gd name="connsiteX5" fmla="*/ 838474 w 838489"/>
                <a:gd name="connsiteY5" fmla="*/ 149376 h 190942"/>
                <a:gd name="connsiteX6" fmla="*/ 620265 w 838489"/>
                <a:gd name="connsiteY6" fmla="*/ 159767 h 190942"/>
                <a:gd name="connsiteX7" fmla="*/ 395898 w 838489"/>
                <a:gd name="connsiteY7" fmla="*/ 190940 h 190942"/>
                <a:gd name="connsiteX8" fmla="*/ 163450 w 838489"/>
                <a:gd name="connsiteY8" fmla="*/ 157955 h 190942"/>
                <a:gd name="connsiteX9" fmla="*/ 7202 w 838489"/>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64 w 831651"/>
                <a:gd name="connsiteY0" fmla="*/ 123399 h 190942"/>
                <a:gd name="connsiteX1" fmla="*/ 145836 w 831651"/>
                <a:gd name="connsiteY1" fmla="*/ 87031 h 190942"/>
                <a:gd name="connsiteX2" fmla="*/ 265332 w 831651"/>
                <a:gd name="connsiteY2" fmla="*/ 19490 h 190942"/>
                <a:gd name="connsiteX3" fmla="*/ 447173 w 831651"/>
                <a:gd name="connsiteY3" fmla="*/ 3904 h 190942"/>
                <a:gd name="connsiteX4" fmla="*/ 623818 w 831651"/>
                <a:gd name="connsiteY4" fmla="*/ 81835 h 190942"/>
                <a:gd name="connsiteX5" fmla="*/ 831636 w 831651"/>
                <a:gd name="connsiteY5" fmla="*/ 149376 h 190942"/>
                <a:gd name="connsiteX6" fmla="*/ 613427 w 831651"/>
                <a:gd name="connsiteY6" fmla="*/ 159767 h 190942"/>
                <a:gd name="connsiteX7" fmla="*/ 389060 w 831651"/>
                <a:gd name="connsiteY7" fmla="*/ 190940 h 190942"/>
                <a:gd name="connsiteX8" fmla="*/ 190479 w 831651"/>
                <a:gd name="connsiteY8" fmla="*/ 157955 h 190942"/>
                <a:gd name="connsiteX9" fmla="*/ 364 w 831651"/>
                <a:gd name="connsiteY9" fmla="*/ 123399 h 190942"/>
                <a:gd name="connsiteX0" fmla="*/ 372 w 831659"/>
                <a:gd name="connsiteY0" fmla="*/ 123399 h 190942"/>
                <a:gd name="connsiteX1" fmla="*/ 145844 w 831659"/>
                <a:gd name="connsiteY1" fmla="*/ 87031 h 190942"/>
                <a:gd name="connsiteX2" fmla="*/ 282274 w 831659"/>
                <a:gd name="connsiteY2" fmla="*/ 19490 h 190942"/>
                <a:gd name="connsiteX3" fmla="*/ 447181 w 831659"/>
                <a:gd name="connsiteY3" fmla="*/ 3904 h 190942"/>
                <a:gd name="connsiteX4" fmla="*/ 623826 w 831659"/>
                <a:gd name="connsiteY4" fmla="*/ 81835 h 190942"/>
                <a:gd name="connsiteX5" fmla="*/ 831644 w 831659"/>
                <a:gd name="connsiteY5" fmla="*/ 149376 h 190942"/>
                <a:gd name="connsiteX6" fmla="*/ 613435 w 831659"/>
                <a:gd name="connsiteY6" fmla="*/ 159767 h 190942"/>
                <a:gd name="connsiteX7" fmla="*/ 389068 w 831659"/>
                <a:gd name="connsiteY7" fmla="*/ 190940 h 190942"/>
                <a:gd name="connsiteX8" fmla="*/ 190487 w 831659"/>
                <a:gd name="connsiteY8" fmla="*/ 157955 h 190942"/>
                <a:gd name="connsiteX9" fmla="*/ 372 w 831659"/>
                <a:gd name="connsiteY9" fmla="*/ 123399 h 190942"/>
                <a:gd name="connsiteX0" fmla="*/ 372 w 831659"/>
                <a:gd name="connsiteY0" fmla="*/ 124130 h 191673"/>
                <a:gd name="connsiteX1" fmla="*/ 145844 w 831659"/>
                <a:gd name="connsiteY1" fmla="*/ 87762 h 191673"/>
                <a:gd name="connsiteX2" fmla="*/ 282274 w 831659"/>
                <a:gd name="connsiteY2" fmla="*/ 20221 h 191673"/>
                <a:gd name="connsiteX3" fmla="*/ 447181 w 831659"/>
                <a:gd name="connsiteY3" fmla="*/ 4635 h 191673"/>
                <a:gd name="connsiteX4" fmla="*/ 623826 w 831659"/>
                <a:gd name="connsiteY4" fmla="*/ 82566 h 191673"/>
                <a:gd name="connsiteX5" fmla="*/ 831644 w 831659"/>
                <a:gd name="connsiteY5" fmla="*/ 150107 h 191673"/>
                <a:gd name="connsiteX6" fmla="*/ 613435 w 831659"/>
                <a:gd name="connsiteY6" fmla="*/ 160498 h 191673"/>
                <a:gd name="connsiteX7" fmla="*/ 389068 w 831659"/>
                <a:gd name="connsiteY7" fmla="*/ 191671 h 191673"/>
                <a:gd name="connsiteX8" fmla="*/ 190487 w 831659"/>
                <a:gd name="connsiteY8" fmla="*/ 158686 h 191673"/>
                <a:gd name="connsiteX9" fmla="*/ 372 w 831659"/>
                <a:gd name="connsiteY9" fmla="*/ 124130 h 191673"/>
                <a:gd name="connsiteX0" fmla="*/ 372 w 831659"/>
                <a:gd name="connsiteY0" fmla="*/ 123400 h 190943"/>
                <a:gd name="connsiteX1" fmla="*/ 145844 w 831659"/>
                <a:gd name="connsiteY1" fmla="*/ 87032 h 190943"/>
                <a:gd name="connsiteX2" fmla="*/ 282274 w 831659"/>
                <a:gd name="connsiteY2" fmla="*/ 19491 h 190943"/>
                <a:gd name="connsiteX3" fmla="*/ 447181 w 831659"/>
                <a:gd name="connsiteY3" fmla="*/ 3905 h 190943"/>
                <a:gd name="connsiteX4" fmla="*/ 623826 w 831659"/>
                <a:gd name="connsiteY4" fmla="*/ 81836 h 190943"/>
                <a:gd name="connsiteX5" fmla="*/ 831644 w 831659"/>
                <a:gd name="connsiteY5" fmla="*/ 149377 h 190943"/>
                <a:gd name="connsiteX6" fmla="*/ 613435 w 831659"/>
                <a:gd name="connsiteY6" fmla="*/ 159768 h 190943"/>
                <a:gd name="connsiteX7" fmla="*/ 389068 w 831659"/>
                <a:gd name="connsiteY7" fmla="*/ 190941 h 190943"/>
                <a:gd name="connsiteX8" fmla="*/ 190487 w 831659"/>
                <a:gd name="connsiteY8" fmla="*/ 157956 h 190943"/>
                <a:gd name="connsiteX9" fmla="*/ 372 w 831659"/>
                <a:gd name="connsiteY9" fmla="*/ 123400 h 190943"/>
                <a:gd name="connsiteX0" fmla="*/ 137 w 831424"/>
                <a:gd name="connsiteY0" fmla="*/ 122630 h 190173"/>
                <a:gd name="connsiteX1" fmla="*/ 161839 w 831424"/>
                <a:gd name="connsiteY1" fmla="*/ 50319 h 190173"/>
                <a:gd name="connsiteX2" fmla="*/ 282039 w 831424"/>
                <a:gd name="connsiteY2" fmla="*/ 18721 h 190173"/>
                <a:gd name="connsiteX3" fmla="*/ 446946 w 831424"/>
                <a:gd name="connsiteY3" fmla="*/ 3135 h 190173"/>
                <a:gd name="connsiteX4" fmla="*/ 623591 w 831424"/>
                <a:gd name="connsiteY4" fmla="*/ 81066 h 190173"/>
                <a:gd name="connsiteX5" fmla="*/ 831409 w 831424"/>
                <a:gd name="connsiteY5" fmla="*/ 148607 h 190173"/>
                <a:gd name="connsiteX6" fmla="*/ 613200 w 831424"/>
                <a:gd name="connsiteY6" fmla="*/ 158998 h 190173"/>
                <a:gd name="connsiteX7" fmla="*/ 388833 w 831424"/>
                <a:gd name="connsiteY7" fmla="*/ 190171 h 190173"/>
                <a:gd name="connsiteX8" fmla="*/ 190252 w 831424"/>
                <a:gd name="connsiteY8" fmla="*/ 157186 h 190173"/>
                <a:gd name="connsiteX9" fmla="*/ 137 w 831424"/>
                <a:gd name="connsiteY9" fmla="*/ 122630 h 190173"/>
                <a:gd name="connsiteX0" fmla="*/ 288 w 754077"/>
                <a:gd name="connsiteY0" fmla="*/ 94940 h 190173"/>
                <a:gd name="connsiteX1" fmla="*/ 84492 w 754077"/>
                <a:gd name="connsiteY1" fmla="*/ 50319 h 190173"/>
                <a:gd name="connsiteX2" fmla="*/ 204692 w 754077"/>
                <a:gd name="connsiteY2" fmla="*/ 18721 h 190173"/>
                <a:gd name="connsiteX3" fmla="*/ 369599 w 754077"/>
                <a:gd name="connsiteY3" fmla="*/ 3135 h 190173"/>
                <a:gd name="connsiteX4" fmla="*/ 546244 w 754077"/>
                <a:gd name="connsiteY4" fmla="*/ 81066 h 190173"/>
                <a:gd name="connsiteX5" fmla="*/ 754062 w 754077"/>
                <a:gd name="connsiteY5" fmla="*/ 148607 h 190173"/>
                <a:gd name="connsiteX6" fmla="*/ 535853 w 754077"/>
                <a:gd name="connsiteY6" fmla="*/ 158998 h 190173"/>
                <a:gd name="connsiteX7" fmla="*/ 311486 w 754077"/>
                <a:gd name="connsiteY7" fmla="*/ 190171 h 190173"/>
                <a:gd name="connsiteX8" fmla="*/ 112905 w 754077"/>
                <a:gd name="connsiteY8" fmla="*/ 157186 h 190173"/>
                <a:gd name="connsiteX9" fmla="*/ 288 w 754077"/>
                <a:gd name="connsiteY9" fmla="*/ 94940 h 1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077" h="190173">
                  <a:moveTo>
                    <a:pt x="288" y="94940"/>
                  </a:moveTo>
                  <a:cubicBezTo>
                    <a:pt x="-4447" y="77129"/>
                    <a:pt x="50425" y="63022"/>
                    <a:pt x="84492" y="50319"/>
                  </a:cubicBezTo>
                  <a:cubicBezTo>
                    <a:pt x="118559" y="37616"/>
                    <a:pt x="157174" y="26585"/>
                    <a:pt x="204692" y="18721"/>
                  </a:cubicBezTo>
                  <a:cubicBezTo>
                    <a:pt x="252210" y="10857"/>
                    <a:pt x="312674" y="-7256"/>
                    <a:pt x="369599" y="3135"/>
                  </a:cubicBezTo>
                  <a:cubicBezTo>
                    <a:pt x="426524" y="13526"/>
                    <a:pt x="482167" y="56821"/>
                    <a:pt x="546244" y="81066"/>
                  </a:cubicBezTo>
                  <a:cubicBezTo>
                    <a:pt x="610321" y="105311"/>
                    <a:pt x="755794" y="135618"/>
                    <a:pt x="754062" y="148607"/>
                  </a:cubicBezTo>
                  <a:cubicBezTo>
                    <a:pt x="752330" y="161596"/>
                    <a:pt x="629371" y="152071"/>
                    <a:pt x="535853" y="158998"/>
                  </a:cubicBezTo>
                  <a:cubicBezTo>
                    <a:pt x="442335" y="165925"/>
                    <a:pt x="398910" y="190473"/>
                    <a:pt x="311486" y="190171"/>
                  </a:cubicBezTo>
                  <a:cubicBezTo>
                    <a:pt x="224062" y="189869"/>
                    <a:pt x="164771" y="173058"/>
                    <a:pt x="112905" y="157186"/>
                  </a:cubicBezTo>
                  <a:cubicBezTo>
                    <a:pt x="61039" y="141314"/>
                    <a:pt x="5023" y="112751"/>
                    <a:pt x="288" y="94940"/>
                  </a:cubicBezTo>
                  <a:close/>
                </a:path>
              </a:pathLst>
            </a:cu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Oval 221">
              <a:extLst>
                <a:ext uri="{FF2B5EF4-FFF2-40B4-BE49-F238E27FC236}">
                  <a16:creationId xmlns:a16="http://schemas.microsoft.com/office/drawing/2014/main" id="{2B1AAD5C-3C4B-01C7-4ACE-F84C580FF532}"/>
                </a:ext>
              </a:extLst>
            </p:cNvPr>
            <p:cNvSpPr/>
            <p:nvPr/>
          </p:nvSpPr>
          <p:spPr bwMode="auto">
            <a:xfrm rot="18885850">
              <a:off x="3834603" y="4998822"/>
              <a:ext cx="154259" cy="85953"/>
            </a:xfrm>
            <a:prstGeom prst="ellipse">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224" name="Straight Connector 223">
            <a:extLst>
              <a:ext uri="{FF2B5EF4-FFF2-40B4-BE49-F238E27FC236}">
                <a16:creationId xmlns:a16="http://schemas.microsoft.com/office/drawing/2014/main" id="{2AE5B283-7CB9-9482-544C-CE6610BCCB15}"/>
              </a:ext>
            </a:extLst>
          </p:cNvPr>
          <p:cNvCxnSpPr>
            <a:cxnSpLocks/>
            <a:stCxn id="203" idx="0"/>
            <a:endCxn id="185" idx="0"/>
          </p:cNvCxnSpPr>
          <p:nvPr/>
        </p:nvCxnSpPr>
        <p:spPr bwMode="auto">
          <a:xfrm flipH="1" flipV="1">
            <a:off x="4083164" y="2513893"/>
            <a:ext cx="215529" cy="767018"/>
          </a:xfrm>
          <a:prstGeom prst="line">
            <a:avLst/>
          </a:prstGeom>
          <a:noFill/>
          <a:ln w="19050"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DAEAC68D-2D58-1F29-76C5-8B6BC320020C}"/>
              </a:ext>
            </a:extLst>
          </p:cNvPr>
          <p:cNvCxnSpPr>
            <a:stCxn id="203" idx="5"/>
            <a:endCxn id="185" idx="5"/>
          </p:cNvCxnSpPr>
          <p:nvPr/>
        </p:nvCxnSpPr>
        <p:spPr bwMode="auto">
          <a:xfrm flipH="1" flipV="1">
            <a:off x="3252113" y="3493301"/>
            <a:ext cx="687265" cy="211071"/>
          </a:xfrm>
          <a:prstGeom prst="line">
            <a:avLst/>
          </a:prstGeom>
          <a:noFill/>
          <a:ln w="19050" cap="flat" cmpd="sng" algn="ctr">
            <a:solidFill>
              <a:schemeClr val="bg1"/>
            </a:solidFill>
            <a:prstDash val="solid"/>
            <a:round/>
            <a:headEnd type="none" w="med" len="med"/>
            <a:tailEnd type="none" w="med" len="med"/>
          </a:ln>
          <a:effectLst/>
        </p:spPr>
      </p:cxnSp>
      <p:sp>
        <p:nvSpPr>
          <p:cNvPr id="229" name="TextBox 228">
            <a:extLst>
              <a:ext uri="{FF2B5EF4-FFF2-40B4-BE49-F238E27FC236}">
                <a16:creationId xmlns:a16="http://schemas.microsoft.com/office/drawing/2014/main" id="{CC0AF603-EDFD-8C42-6086-40478583DD86}"/>
              </a:ext>
            </a:extLst>
          </p:cNvPr>
          <p:cNvSpPr txBox="1"/>
          <p:nvPr/>
        </p:nvSpPr>
        <p:spPr bwMode="auto">
          <a:xfrm>
            <a:off x="8367729" y="2373008"/>
            <a:ext cx="1256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 mater</a:t>
            </a:r>
          </a:p>
        </p:txBody>
      </p:sp>
      <p:sp>
        <p:nvSpPr>
          <p:cNvPr id="230" name="TextBox 229">
            <a:extLst>
              <a:ext uri="{FF2B5EF4-FFF2-40B4-BE49-F238E27FC236}">
                <a16:creationId xmlns:a16="http://schemas.microsoft.com/office/drawing/2014/main" id="{CE6F902B-7D2B-3CA3-D56C-BF67B9902691}"/>
              </a:ext>
            </a:extLst>
          </p:cNvPr>
          <p:cNvSpPr txBox="1"/>
          <p:nvPr/>
        </p:nvSpPr>
        <p:spPr bwMode="auto">
          <a:xfrm>
            <a:off x="8680689" y="2886567"/>
            <a:ext cx="6193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Skull</a:t>
            </a:r>
          </a:p>
        </p:txBody>
      </p:sp>
      <p:sp>
        <p:nvSpPr>
          <p:cNvPr id="231" name="TextBox 230">
            <a:extLst>
              <a:ext uri="{FF2B5EF4-FFF2-40B4-BE49-F238E27FC236}">
                <a16:creationId xmlns:a16="http://schemas.microsoft.com/office/drawing/2014/main" id="{769DD121-C7B0-C6D0-E4C6-3C4CC13C2702}"/>
              </a:ext>
            </a:extLst>
          </p:cNvPr>
          <p:cNvSpPr txBox="1"/>
          <p:nvPr/>
        </p:nvSpPr>
        <p:spPr bwMode="auto">
          <a:xfrm>
            <a:off x="8681047" y="3229504"/>
            <a:ext cx="22778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Cerebral blood vessels</a:t>
            </a:r>
          </a:p>
        </p:txBody>
      </p:sp>
      <p:sp>
        <p:nvSpPr>
          <p:cNvPr id="232" name="TextBox 231">
            <a:extLst>
              <a:ext uri="{FF2B5EF4-FFF2-40B4-BE49-F238E27FC236}">
                <a16:creationId xmlns:a16="http://schemas.microsoft.com/office/drawing/2014/main" id="{E1CC110F-D5A5-3ECB-88E5-5D961DE1B1A2}"/>
              </a:ext>
            </a:extLst>
          </p:cNvPr>
          <p:cNvSpPr txBox="1"/>
          <p:nvPr/>
        </p:nvSpPr>
        <p:spPr bwMode="auto">
          <a:xfrm>
            <a:off x="8683386" y="3528192"/>
            <a:ext cx="2057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Subarachnoid space</a:t>
            </a:r>
          </a:p>
        </p:txBody>
      </p:sp>
      <p:sp>
        <p:nvSpPr>
          <p:cNvPr id="233" name="TextBox 232">
            <a:extLst>
              <a:ext uri="{FF2B5EF4-FFF2-40B4-BE49-F238E27FC236}">
                <a16:creationId xmlns:a16="http://schemas.microsoft.com/office/drawing/2014/main" id="{DC981411-F178-4BA8-BD9D-7EF0DDEA84EB}"/>
              </a:ext>
            </a:extLst>
          </p:cNvPr>
          <p:cNvSpPr txBox="1"/>
          <p:nvPr/>
        </p:nvSpPr>
        <p:spPr bwMode="auto">
          <a:xfrm>
            <a:off x="8675776" y="3861891"/>
            <a:ext cx="305902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Trigeminal nucleus caudalis</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(within trigeminal cervical complex)</a:t>
            </a:r>
          </a:p>
        </p:txBody>
      </p:sp>
      <p:sp>
        <p:nvSpPr>
          <p:cNvPr id="234" name="TextBox 233">
            <a:extLst>
              <a:ext uri="{FF2B5EF4-FFF2-40B4-BE49-F238E27FC236}">
                <a16:creationId xmlns:a16="http://schemas.microsoft.com/office/drawing/2014/main" id="{C39D02F5-441E-84F8-19F1-E14F6B0F9927}"/>
              </a:ext>
            </a:extLst>
          </p:cNvPr>
          <p:cNvSpPr txBox="1"/>
          <p:nvPr/>
        </p:nvSpPr>
        <p:spPr bwMode="auto">
          <a:xfrm>
            <a:off x="8498559" y="4758657"/>
            <a:ext cx="2300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Trigeminal ganglion</a:t>
            </a:r>
          </a:p>
        </p:txBody>
      </p:sp>
      <p:sp>
        <p:nvSpPr>
          <p:cNvPr id="235" name="TextBox 234">
            <a:extLst>
              <a:ext uri="{FF2B5EF4-FFF2-40B4-BE49-F238E27FC236}">
                <a16:creationId xmlns:a16="http://schemas.microsoft.com/office/drawing/2014/main" id="{BF9F4AF9-BD6C-5D61-96A9-31182CF65B6E}"/>
              </a:ext>
            </a:extLst>
          </p:cNvPr>
          <p:cNvSpPr txBox="1"/>
          <p:nvPr/>
        </p:nvSpPr>
        <p:spPr bwMode="auto">
          <a:xfrm>
            <a:off x="8536979" y="5562906"/>
            <a:ext cx="932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CGRP</a:t>
            </a:r>
          </a:p>
        </p:txBody>
      </p:sp>
      <p:sp>
        <p:nvSpPr>
          <p:cNvPr id="236" name="Oval 235">
            <a:extLst>
              <a:ext uri="{FF2B5EF4-FFF2-40B4-BE49-F238E27FC236}">
                <a16:creationId xmlns:a16="http://schemas.microsoft.com/office/drawing/2014/main" id="{C20531F4-A415-FB3F-02D0-9A08FA1432A6}"/>
              </a:ext>
            </a:extLst>
          </p:cNvPr>
          <p:cNvSpPr/>
          <p:nvPr/>
        </p:nvSpPr>
        <p:spPr bwMode="auto">
          <a:xfrm>
            <a:off x="8482617" y="5704692"/>
            <a:ext cx="86120" cy="8612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7" name="TextBox 236">
            <a:extLst>
              <a:ext uri="{FF2B5EF4-FFF2-40B4-BE49-F238E27FC236}">
                <a16:creationId xmlns:a16="http://schemas.microsoft.com/office/drawing/2014/main" id="{E484A0CF-C000-9811-14B8-F0E19F245B23}"/>
              </a:ext>
            </a:extLst>
          </p:cNvPr>
          <p:cNvSpPr txBox="1"/>
          <p:nvPr/>
        </p:nvSpPr>
        <p:spPr bwMode="auto">
          <a:xfrm>
            <a:off x="5291302" y="6249637"/>
            <a:ext cx="932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mAb</a:t>
            </a:r>
          </a:p>
        </p:txBody>
      </p:sp>
      <p:grpSp>
        <p:nvGrpSpPr>
          <p:cNvPr id="242" name="Group 241">
            <a:extLst>
              <a:ext uri="{FF2B5EF4-FFF2-40B4-BE49-F238E27FC236}">
                <a16:creationId xmlns:a16="http://schemas.microsoft.com/office/drawing/2014/main" id="{9955319E-BB32-B765-6590-47C794EBD5B8}"/>
              </a:ext>
            </a:extLst>
          </p:cNvPr>
          <p:cNvGrpSpPr/>
          <p:nvPr/>
        </p:nvGrpSpPr>
        <p:grpSpPr>
          <a:xfrm>
            <a:off x="5492958" y="5954235"/>
            <a:ext cx="213101" cy="319028"/>
            <a:chOff x="4438301" y="5649822"/>
            <a:chExt cx="199198" cy="282001"/>
          </a:xfrm>
        </p:grpSpPr>
        <p:cxnSp>
          <p:nvCxnSpPr>
            <p:cNvPr id="239" name="Straight Connector 238">
              <a:extLst>
                <a:ext uri="{FF2B5EF4-FFF2-40B4-BE49-F238E27FC236}">
                  <a16:creationId xmlns:a16="http://schemas.microsoft.com/office/drawing/2014/main" id="{ADA7DD05-AF31-F1D7-B25E-58F8FB2713EE}"/>
                </a:ext>
              </a:extLst>
            </p:cNvPr>
            <p:cNvCxnSpPr>
              <a:cxnSpLocks/>
            </p:cNvCxnSpPr>
            <p:nvPr/>
          </p:nvCxnSpPr>
          <p:spPr bwMode="auto">
            <a:xfrm>
              <a:off x="4537900" y="5649822"/>
              <a:ext cx="0" cy="282001"/>
            </a:xfrm>
            <a:prstGeom prst="line">
              <a:avLst/>
            </a:prstGeom>
            <a:noFill/>
            <a:ln w="57150" cap="flat" cmpd="sng" algn="ctr">
              <a:solidFill>
                <a:schemeClr val="accent3">
                  <a:lumMod val="75000"/>
                </a:schemeClr>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6032812F-028E-37DE-CD0B-4A0CA50D6122}"/>
                </a:ext>
              </a:extLst>
            </p:cNvPr>
            <p:cNvCxnSpPr>
              <a:cxnSpLocks/>
            </p:cNvCxnSpPr>
            <p:nvPr/>
          </p:nvCxnSpPr>
          <p:spPr bwMode="auto">
            <a:xfrm flipH="1">
              <a:off x="4438301" y="5653445"/>
              <a:ext cx="199198" cy="0"/>
            </a:xfrm>
            <a:prstGeom prst="line">
              <a:avLst/>
            </a:prstGeom>
            <a:noFill/>
            <a:ln w="57150" cap="flat" cmpd="sng" algn="ctr">
              <a:solidFill>
                <a:schemeClr val="accent3">
                  <a:lumMod val="75000"/>
                </a:schemeClr>
              </a:solidFill>
              <a:prstDash val="solid"/>
              <a:round/>
              <a:headEnd type="none" w="med" len="med"/>
              <a:tailEnd type="none" w="med" len="med"/>
            </a:ln>
            <a:effectLst/>
          </p:spPr>
        </p:cxnSp>
      </p:grpSp>
      <p:sp>
        <p:nvSpPr>
          <p:cNvPr id="243" name="TextBox 242">
            <a:extLst>
              <a:ext uri="{FF2B5EF4-FFF2-40B4-BE49-F238E27FC236}">
                <a16:creationId xmlns:a16="http://schemas.microsoft.com/office/drawing/2014/main" id="{8207F367-B43C-EFF6-B0E6-BF73F80DB41D}"/>
              </a:ext>
            </a:extLst>
          </p:cNvPr>
          <p:cNvSpPr txBox="1"/>
          <p:nvPr/>
        </p:nvSpPr>
        <p:spPr bwMode="auto">
          <a:xfrm>
            <a:off x="6197765" y="6250541"/>
            <a:ext cx="932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mAb</a:t>
            </a:r>
          </a:p>
        </p:txBody>
      </p:sp>
      <p:grpSp>
        <p:nvGrpSpPr>
          <p:cNvPr id="244" name="Group 243">
            <a:extLst>
              <a:ext uri="{FF2B5EF4-FFF2-40B4-BE49-F238E27FC236}">
                <a16:creationId xmlns:a16="http://schemas.microsoft.com/office/drawing/2014/main" id="{83F6122A-28E6-BDB6-D1FD-7B4D23B13817}"/>
              </a:ext>
            </a:extLst>
          </p:cNvPr>
          <p:cNvGrpSpPr/>
          <p:nvPr/>
        </p:nvGrpSpPr>
        <p:grpSpPr>
          <a:xfrm>
            <a:off x="6399421" y="4627182"/>
            <a:ext cx="244382" cy="1646985"/>
            <a:chOff x="4438301" y="5649822"/>
            <a:chExt cx="199198" cy="282001"/>
          </a:xfrm>
        </p:grpSpPr>
        <p:cxnSp>
          <p:nvCxnSpPr>
            <p:cNvPr id="245" name="Straight Connector 244">
              <a:extLst>
                <a:ext uri="{FF2B5EF4-FFF2-40B4-BE49-F238E27FC236}">
                  <a16:creationId xmlns:a16="http://schemas.microsoft.com/office/drawing/2014/main" id="{3FC155EC-81DF-0D46-9F8B-B08555BE97BB}"/>
                </a:ext>
              </a:extLst>
            </p:cNvPr>
            <p:cNvCxnSpPr>
              <a:cxnSpLocks/>
            </p:cNvCxnSpPr>
            <p:nvPr/>
          </p:nvCxnSpPr>
          <p:spPr bwMode="auto">
            <a:xfrm>
              <a:off x="4537900" y="5649822"/>
              <a:ext cx="0" cy="282001"/>
            </a:xfrm>
            <a:prstGeom prst="line">
              <a:avLst/>
            </a:prstGeom>
            <a:noFill/>
            <a:ln w="57150" cap="flat" cmpd="sng" algn="ctr">
              <a:solidFill>
                <a:schemeClr val="accent3">
                  <a:lumMod val="75000"/>
                </a:schemeClr>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B0F3EBC2-1FA1-4E14-43C7-5BBA7A6AE0EF}"/>
                </a:ext>
              </a:extLst>
            </p:cNvPr>
            <p:cNvCxnSpPr>
              <a:cxnSpLocks/>
            </p:cNvCxnSpPr>
            <p:nvPr/>
          </p:nvCxnSpPr>
          <p:spPr bwMode="auto">
            <a:xfrm flipH="1">
              <a:off x="4438301" y="5653445"/>
              <a:ext cx="199198" cy="0"/>
            </a:xfrm>
            <a:prstGeom prst="line">
              <a:avLst/>
            </a:prstGeom>
            <a:noFill/>
            <a:ln w="57150" cap="flat" cmpd="sng" algn="ctr">
              <a:solidFill>
                <a:schemeClr val="accent3">
                  <a:lumMod val="75000"/>
                </a:schemeClr>
              </a:solidFill>
              <a:prstDash val="solid"/>
              <a:round/>
              <a:headEnd type="none" w="med" len="med"/>
              <a:tailEnd type="none" w="med" len="med"/>
            </a:ln>
            <a:effectLst/>
          </p:spPr>
        </p:cxnSp>
      </p:grpSp>
      <p:sp>
        <p:nvSpPr>
          <p:cNvPr id="247" name="TextBox 246">
            <a:extLst>
              <a:ext uri="{FF2B5EF4-FFF2-40B4-BE49-F238E27FC236}">
                <a16:creationId xmlns:a16="http://schemas.microsoft.com/office/drawing/2014/main" id="{0CA791C9-57EC-4614-4CBC-0835AEB52298}"/>
              </a:ext>
            </a:extLst>
          </p:cNvPr>
          <p:cNvSpPr txBox="1"/>
          <p:nvPr/>
        </p:nvSpPr>
        <p:spPr bwMode="auto">
          <a:xfrm>
            <a:off x="2330441" y="4864885"/>
            <a:ext cx="18402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Trigeminal nerves</a:t>
            </a:r>
          </a:p>
        </p:txBody>
      </p:sp>
      <p:cxnSp>
        <p:nvCxnSpPr>
          <p:cNvPr id="249" name="Straight Connector 248">
            <a:extLst>
              <a:ext uri="{FF2B5EF4-FFF2-40B4-BE49-F238E27FC236}">
                <a16:creationId xmlns:a16="http://schemas.microsoft.com/office/drawing/2014/main" id="{BAB7A035-F522-466C-8315-EF40733F5520}"/>
              </a:ext>
            </a:extLst>
          </p:cNvPr>
          <p:cNvCxnSpPr>
            <a:stCxn id="247" idx="3"/>
          </p:cNvCxnSpPr>
          <p:nvPr/>
        </p:nvCxnSpPr>
        <p:spPr bwMode="auto">
          <a:xfrm>
            <a:off x="4170688" y="5049551"/>
            <a:ext cx="1051856" cy="0"/>
          </a:xfrm>
          <a:prstGeom prst="line">
            <a:avLst/>
          </a:prstGeom>
          <a:noFill/>
          <a:ln w="28575" cap="flat" cmpd="sng" algn="ctr">
            <a:solidFill>
              <a:schemeClr val="bg1"/>
            </a:solidFill>
            <a:prstDash val="solid"/>
            <a:round/>
            <a:headEnd type="none" w="med" len="med"/>
            <a:tailEnd type="none" w="med" len="med"/>
          </a:ln>
          <a:effectLst/>
        </p:spPr>
      </p:cxnSp>
      <p:sp>
        <p:nvSpPr>
          <p:cNvPr id="250" name="Freeform: Shape 249">
            <a:extLst>
              <a:ext uri="{FF2B5EF4-FFF2-40B4-BE49-F238E27FC236}">
                <a16:creationId xmlns:a16="http://schemas.microsoft.com/office/drawing/2014/main" id="{72D28ADD-36CD-4E06-9A2F-FCC0C530B4B1}"/>
              </a:ext>
            </a:extLst>
          </p:cNvPr>
          <p:cNvSpPr/>
          <p:nvPr/>
        </p:nvSpPr>
        <p:spPr bwMode="auto">
          <a:xfrm>
            <a:off x="4399502" y="4505092"/>
            <a:ext cx="914400" cy="1082410"/>
          </a:xfrm>
          <a:custGeom>
            <a:avLst/>
            <a:gdLst>
              <a:gd name="connsiteX0" fmla="*/ 532563 w 914400"/>
              <a:gd name="connsiteY0" fmla="*/ 0 h 994787"/>
              <a:gd name="connsiteX1" fmla="*/ 0 w 914400"/>
              <a:gd name="connsiteY1" fmla="*/ 0 h 994787"/>
              <a:gd name="connsiteX2" fmla="*/ 0 w 914400"/>
              <a:gd name="connsiteY2" fmla="*/ 994787 h 994787"/>
              <a:gd name="connsiteX3" fmla="*/ 914400 w 914400"/>
              <a:gd name="connsiteY3" fmla="*/ 994787 h 994787"/>
            </a:gdLst>
            <a:ahLst/>
            <a:cxnLst>
              <a:cxn ang="0">
                <a:pos x="connsiteX0" y="connsiteY0"/>
              </a:cxn>
              <a:cxn ang="0">
                <a:pos x="connsiteX1" y="connsiteY1"/>
              </a:cxn>
              <a:cxn ang="0">
                <a:pos x="connsiteX2" y="connsiteY2"/>
              </a:cxn>
              <a:cxn ang="0">
                <a:pos x="connsiteX3" y="connsiteY3"/>
              </a:cxn>
            </a:cxnLst>
            <a:rect l="l" t="t" r="r" b="b"/>
            <a:pathLst>
              <a:path w="914400" h="994787">
                <a:moveTo>
                  <a:pt x="532563" y="0"/>
                </a:moveTo>
                <a:lnTo>
                  <a:pt x="0" y="0"/>
                </a:lnTo>
                <a:lnTo>
                  <a:pt x="0" y="994787"/>
                </a:lnTo>
                <a:lnTo>
                  <a:pt x="914400" y="99478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52" name="Straight Connector 251">
            <a:extLst>
              <a:ext uri="{FF2B5EF4-FFF2-40B4-BE49-F238E27FC236}">
                <a16:creationId xmlns:a16="http://schemas.microsoft.com/office/drawing/2014/main" id="{0FECFCF0-7DED-100C-9FF0-9ADB3977D673}"/>
              </a:ext>
            </a:extLst>
          </p:cNvPr>
          <p:cNvCxnSpPr>
            <a:cxnSpLocks/>
            <a:endCxn id="84" idx="25"/>
          </p:cNvCxnSpPr>
          <p:nvPr/>
        </p:nvCxnSpPr>
        <p:spPr bwMode="auto">
          <a:xfrm flipH="1" flipV="1">
            <a:off x="7317505" y="2538397"/>
            <a:ext cx="1050224" cy="15223"/>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6ECA85E7-427B-2E05-6258-E7C554AB7465}"/>
              </a:ext>
            </a:extLst>
          </p:cNvPr>
          <p:cNvCxnSpPr>
            <a:cxnSpLocks/>
            <a:stCxn id="230" idx="1"/>
            <a:endCxn id="84" idx="27"/>
          </p:cNvCxnSpPr>
          <p:nvPr/>
        </p:nvCxnSpPr>
        <p:spPr bwMode="auto">
          <a:xfrm flipH="1" flipV="1">
            <a:off x="8097060" y="3065522"/>
            <a:ext cx="583629" cy="5711"/>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AD0F5153-B1AF-1C01-EE5F-EC8C6553A02C}"/>
              </a:ext>
            </a:extLst>
          </p:cNvPr>
          <p:cNvCxnSpPr>
            <a:cxnSpLocks/>
            <a:stCxn id="231" idx="1"/>
          </p:cNvCxnSpPr>
          <p:nvPr/>
        </p:nvCxnSpPr>
        <p:spPr bwMode="auto">
          <a:xfrm flipH="1">
            <a:off x="7003563" y="3414170"/>
            <a:ext cx="1677484" cy="306873"/>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6703A5E0-4F11-7DF0-B2C2-F0AE1F27ED5E}"/>
              </a:ext>
            </a:extLst>
          </p:cNvPr>
          <p:cNvCxnSpPr>
            <a:stCxn id="232" idx="1"/>
          </p:cNvCxnSpPr>
          <p:nvPr/>
        </p:nvCxnSpPr>
        <p:spPr bwMode="auto">
          <a:xfrm flipH="1">
            <a:off x="8301521" y="3712858"/>
            <a:ext cx="381865" cy="7318"/>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50E5956E-0E2A-77C3-F502-CCDAB3D72E97}"/>
              </a:ext>
            </a:extLst>
          </p:cNvPr>
          <p:cNvCxnSpPr>
            <a:endCxn id="12" idx="6"/>
          </p:cNvCxnSpPr>
          <p:nvPr/>
        </p:nvCxnSpPr>
        <p:spPr bwMode="auto">
          <a:xfrm flipH="1">
            <a:off x="7069003" y="4063980"/>
            <a:ext cx="1636622" cy="374487"/>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6B8DD4BD-C39B-33B9-6312-4988473A2AD3}"/>
              </a:ext>
            </a:extLst>
          </p:cNvPr>
          <p:cNvCxnSpPr>
            <a:cxnSpLocks/>
            <a:stCxn id="234" idx="1"/>
            <a:endCxn id="33" idx="5"/>
          </p:cNvCxnSpPr>
          <p:nvPr/>
        </p:nvCxnSpPr>
        <p:spPr bwMode="auto">
          <a:xfrm flipH="1" flipV="1">
            <a:off x="6528839" y="4487685"/>
            <a:ext cx="1969720" cy="455638"/>
          </a:xfrm>
          <a:prstGeom prst="line">
            <a:avLst/>
          </a:prstGeom>
          <a:noFill/>
          <a:ln w="28575" cap="flat" cmpd="sng" algn="ctr">
            <a:solidFill>
              <a:schemeClr val="bg1"/>
            </a:solidFill>
            <a:prstDash val="solid"/>
            <a:round/>
            <a:headEnd type="none" w="med" len="med"/>
            <a:tailEnd type="none" w="med" len="med"/>
          </a:ln>
          <a:effectLst/>
        </p:spPr>
      </p:cxnSp>
      <p:sp>
        <p:nvSpPr>
          <p:cNvPr id="267" name="TextBox 266">
            <a:extLst>
              <a:ext uri="{FF2B5EF4-FFF2-40B4-BE49-F238E27FC236}">
                <a16:creationId xmlns:a16="http://schemas.microsoft.com/office/drawing/2014/main" id="{277E6416-57D0-58FE-5B7A-6E7D87AB7AAA}"/>
              </a:ext>
            </a:extLst>
          </p:cNvPr>
          <p:cNvSpPr txBox="1"/>
          <p:nvPr/>
        </p:nvSpPr>
        <p:spPr bwMode="auto">
          <a:xfrm>
            <a:off x="748530" y="1990673"/>
            <a:ext cx="11343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Trigeminal nerve ending</a:t>
            </a:r>
          </a:p>
        </p:txBody>
      </p:sp>
      <p:sp>
        <p:nvSpPr>
          <p:cNvPr id="268" name="TextBox 267">
            <a:extLst>
              <a:ext uri="{FF2B5EF4-FFF2-40B4-BE49-F238E27FC236}">
                <a16:creationId xmlns:a16="http://schemas.microsoft.com/office/drawing/2014/main" id="{A9420549-A2AC-3DE2-D711-AFF24767B974}"/>
              </a:ext>
            </a:extLst>
          </p:cNvPr>
          <p:cNvSpPr txBox="1"/>
          <p:nvPr/>
        </p:nvSpPr>
        <p:spPr bwMode="auto">
          <a:xfrm>
            <a:off x="2140110" y="3068432"/>
            <a:ext cx="6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CGRP</a:t>
            </a:r>
          </a:p>
        </p:txBody>
      </p:sp>
      <p:sp>
        <p:nvSpPr>
          <p:cNvPr id="269" name="TextBox 268">
            <a:extLst>
              <a:ext uri="{FF2B5EF4-FFF2-40B4-BE49-F238E27FC236}">
                <a16:creationId xmlns:a16="http://schemas.microsoft.com/office/drawing/2014/main" id="{0B341DCD-C2B0-DB29-E613-919DDD3DCD96}"/>
              </a:ext>
            </a:extLst>
          </p:cNvPr>
          <p:cNvSpPr txBox="1"/>
          <p:nvPr/>
        </p:nvSpPr>
        <p:spPr bwMode="auto">
          <a:xfrm>
            <a:off x="2013416" y="3469480"/>
            <a:ext cx="9180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CGRP</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receptor</a:t>
            </a:r>
          </a:p>
        </p:txBody>
      </p:sp>
      <p:sp>
        <p:nvSpPr>
          <p:cNvPr id="270" name="TextBox 269">
            <a:extLst>
              <a:ext uri="{FF2B5EF4-FFF2-40B4-BE49-F238E27FC236}">
                <a16:creationId xmlns:a16="http://schemas.microsoft.com/office/drawing/2014/main" id="{D2360F95-593E-3852-99AE-A45B9F03AF88}"/>
              </a:ext>
            </a:extLst>
          </p:cNvPr>
          <p:cNvSpPr txBox="1"/>
          <p:nvPr/>
        </p:nvSpPr>
        <p:spPr bwMode="auto">
          <a:xfrm>
            <a:off x="2943442" y="4116878"/>
            <a:ext cx="10691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Dural blood vessel</a:t>
            </a:r>
          </a:p>
        </p:txBody>
      </p:sp>
      <p:sp>
        <p:nvSpPr>
          <p:cNvPr id="271" name="TextBox 270">
            <a:extLst>
              <a:ext uri="{FF2B5EF4-FFF2-40B4-BE49-F238E27FC236}">
                <a16:creationId xmlns:a16="http://schemas.microsoft.com/office/drawing/2014/main" id="{855D4D59-C7F4-EEC0-CE81-642A3A2E70D4}"/>
              </a:ext>
            </a:extLst>
          </p:cNvPr>
          <p:cNvSpPr txBox="1"/>
          <p:nvPr/>
        </p:nvSpPr>
        <p:spPr bwMode="auto">
          <a:xfrm>
            <a:off x="2725074" y="3471133"/>
            <a:ext cx="5848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mAb</a:t>
            </a:r>
          </a:p>
        </p:txBody>
      </p:sp>
      <p:grpSp>
        <p:nvGrpSpPr>
          <p:cNvPr id="272" name="Group 271">
            <a:extLst>
              <a:ext uri="{FF2B5EF4-FFF2-40B4-BE49-F238E27FC236}">
                <a16:creationId xmlns:a16="http://schemas.microsoft.com/office/drawing/2014/main" id="{3820FC8D-5454-29DE-7CA0-EDFC8A316EF0}"/>
              </a:ext>
            </a:extLst>
          </p:cNvPr>
          <p:cNvGrpSpPr/>
          <p:nvPr/>
        </p:nvGrpSpPr>
        <p:grpSpPr>
          <a:xfrm>
            <a:off x="2893447" y="3175431"/>
            <a:ext cx="213101" cy="319028"/>
            <a:chOff x="4438301" y="5649822"/>
            <a:chExt cx="199198" cy="282001"/>
          </a:xfrm>
        </p:grpSpPr>
        <p:cxnSp>
          <p:nvCxnSpPr>
            <p:cNvPr id="273" name="Straight Connector 272">
              <a:extLst>
                <a:ext uri="{FF2B5EF4-FFF2-40B4-BE49-F238E27FC236}">
                  <a16:creationId xmlns:a16="http://schemas.microsoft.com/office/drawing/2014/main" id="{B694267A-7BC0-9F10-2931-0012F9201799}"/>
                </a:ext>
              </a:extLst>
            </p:cNvPr>
            <p:cNvCxnSpPr>
              <a:cxnSpLocks/>
            </p:cNvCxnSpPr>
            <p:nvPr/>
          </p:nvCxnSpPr>
          <p:spPr bwMode="auto">
            <a:xfrm>
              <a:off x="4537900" y="5649822"/>
              <a:ext cx="0" cy="282001"/>
            </a:xfrm>
            <a:prstGeom prst="line">
              <a:avLst/>
            </a:prstGeom>
            <a:noFill/>
            <a:ln w="57150" cap="flat" cmpd="sng" algn="ctr">
              <a:solidFill>
                <a:schemeClr val="accent3">
                  <a:lumMod val="75000"/>
                </a:schemeClr>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90BB2560-964C-4167-85B7-CE1B9E406D54}"/>
                </a:ext>
              </a:extLst>
            </p:cNvPr>
            <p:cNvCxnSpPr>
              <a:cxnSpLocks/>
            </p:cNvCxnSpPr>
            <p:nvPr/>
          </p:nvCxnSpPr>
          <p:spPr bwMode="auto">
            <a:xfrm flipH="1">
              <a:off x="4438301" y="5653445"/>
              <a:ext cx="199198" cy="0"/>
            </a:xfrm>
            <a:prstGeom prst="line">
              <a:avLst/>
            </a:prstGeom>
            <a:noFill/>
            <a:ln w="57150" cap="flat" cmpd="sng" algn="ctr">
              <a:solidFill>
                <a:schemeClr val="accent3">
                  <a:lumMod val="75000"/>
                </a:schemeClr>
              </a:solidFill>
              <a:prstDash val="solid"/>
              <a:round/>
              <a:headEnd type="none" w="med" len="med"/>
              <a:tailEnd type="none" w="med" len="med"/>
            </a:ln>
            <a:effectLst/>
          </p:spPr>
        </p:cxnSp>
      </p:grpSp>
      <p:sp>
        <p:nvSpPr>
          <p:cNvPr id="275" name="TextBox 274">
            <a:extLst>
              <a:ext uri="{FF2B5EF4-FFF2-40B4-BE49-F238E27FC236}">
                <a16:creationId xmlns:a16="http://schemas.microsoft.com/office/drawing/2014/main" id="{B7D36489-F4F3-7D55-7C04-A1D855F4EC67}"/>
              </a:ext>
            </a:extLst>
          </p:cNvPr>
          <p:cNvSpPr txBox="1"/>
          <p:nvPr/>
        </p:nvSpPr>
        <p:spPr bwMode="auto">
          <a:xfrm>
            <a:off x="3703992" y="1877793"/>
            <a:ext cx="5848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mAb</a:t>
            </a:r>
          </a:p>
        </p:txBody>
      </p:sp>
      <p:grpSp>
        <p:nvGrpSpPr>
          <p:cNvPr id="276" name="Group 275">
            <a:extLst>
              <a:ext uri="{FF2B5EF4-FFF2-40B4-BE49-F238E27FC236}">
                <a16:creationId xmlns:a16="http://schemas.microsoft.com/office/drawing/2014/main" id="{1B1BFE7B-7892-643E-E69A-3D9C4A35A9AC}"/>
              </a:ext>
            </a:extLst>
          </p:cNvPr>
          <p:cNvGrpSpPr/>
          <p:nvPr/>
        </p:nvGrpSpPr>
        <p:grpSpPr>
          <a:xfrm rot="10800000">
            <a:off x="3859123" y="2145972"/>
            <a:ext cx="213101" cy="223065"/>
            <a:chOff x="4438301" y="5649822"/>
            <a:chExt cx="199198" cy="282001"/>
          </a:xfrm>
        </p:grpSpPr>
        <p:cxnSp>
          <p:nvCxnSpPr>
            <p:cNvPr id="277" name="Straight Connector 276">
              <a:extLst>
                <a:ext uri="{FF2B5EF4-FFF2-40B4-BE49-F238E27FC236}">
                  <a16:creationId xmlns:a16="http://schemas.microsoft.com/office/drawing/2014/main" id="{2B7F4A1E-1C85-4205-A107-009F85A3C3D9}"/>
                </a:ext>
              </a:extLst>
            </p:cNvPr>
            <p:cNvCxnSpPr>
              <a:cxnSpLocks/>
            </p:cNvCxnSpPr>
            <p:nvPr/>
          </p:nvCxnSpPr>
          <p:spPr bwMode="auto">
            <a:xfrm>
              <a:off x="4537900" y="5649822"/>
              <a:ext cx="0" cy="282001"/>
            </a:xfrm>
            <a:prstGeom prst="line">
              <a:avLst/>
            </a:prstGeom>
            <a:noFill/>
            <a:ln w="57150" cap="flat" cmpd="sng" algn="ctr">
              <a:solidFill>
                <a:schemeClr val="accent3">
                  <a:lumMod val="75000"/>
                </a:schemeClr>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86D00F3E-C9B7-5836-2EBB-DD253BD3ACD7}"/>
                </a:ext>
              </a:extLst>
            </p:cNvPr>
            <p:cNvCxnSpPr>
              <a:cxnSpLocks/>
            </p:cNvCxnSpPr>
            <p:nvPr/>
          </p:nvCxnSpPr>
          <p:spPr bwMode="auto">
            <a:xfrm flipH="1">
              <a:off x="4438301" y="5653445"/>
              <a:ext cx="199198" cy="0"/>
            </a:xfrm>
            <a:prstGeom prst="line">
              <a:avLst/>
            </a:prstGeom>
            <a:noFill/>
            <a:ln w="57150" cap="flat" cmpd="sng" algn="ctr">
              <a:solidFill>
                <a:schemeClr val="accent3">
                  <a:lumMod val="75000"/>
                </a:schemeClr>
              </a:solidFill>
              <a:prstDash val="solid"/>
              <a:round/>
              <a:headEnd type="none" w="med" len="med"/>
              <a:tailEnd type="none" w="med" len="med"/>
            </a:ln>
            <a:effectLst/>
          </p:spPr>
        </p:cxnSp>
      </p:grpSp>
      <p:sp>
        <p:nvSpPr>
          <p:cNvPr id="279" name="TextBox 278">
            <a:extLst>
              <a:ext uri="{FF2B5EF4-FFF2-40B4-BE49-F238E27FC236}">
                <a16:creationId xmlns:a16="http://schemas.microsoft.com/office/drawing/2014/main" id="{91903E7E-9C28-F018-9F50-80A5E4E8C901}"/>
              </a:ext>
            </a:extLst>
          </p:cNvPr>
          <p:cNvSpPr txBox="1"/>
          <p:nvPr/>
        </p:nvSpPr>
        <p:spPr bwMode="auto">
          <a:xfrm>
            <a:off x="4140135" y="1399656"/>
            <a:ext cx="11343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Smooth muscle cell</a:t>
            </a:r>
          </a:p>
        </p:txBody>
      </p:sp>
      <p:cxnSp>
        <p:nvCxnSpPr>
          <p:cNvPr id="281" name="Straight Connector 280">
            <a:extLst>
              <a:ext uri="{FF2B5EF4-FFF2-40B4-BE49-F238E27FC236}">
                <a16:creationId xmlns:a16="http://schemas.microsoft.com/office/drawing/2014/main" id="{4B4215D3-2BB0-1929-BDE3-43BED172F147}"/>
              </a:ext>
            </a:extLst>
          </p:cNvPr>
          <p:cNvCxnSpPr>
            <a:endCxn id="185" idx="0"/>
          </p:cNvCxnSpPr>
          <p:nvPr/>
        </p:nvCxnSpPr>
        <p:spPr bwMode="auto">
          <a:xfrm flipH="1">
            <a:off x="4083164" y="1877793"/>
            <a:ext cx="358492" cy="636100"/>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AAD9E5AD-B647-31A7-6EF7-A01C50BA8416}"/>
              </a:ext>
            </a:extLst>
          </p:cNvPr>
          <p:cNvCxnSpPr>
            <a:cxnSpLocks/>
          </p:cNvCxnSpPr>
          <p:nvPr/>
        </p:nvCxnSpPr>
        <p:spPr bwMode="auto">
          <a:xfrm>
            <a:off x="1671348" y="2141091"/>
            <a:ext cx="175563" cy="0"/>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Arrow Connector 285">
            <a:extLst>
              <a:ext uri="{FF2B5EF4-FFF2-40B4-BE49-F238E27FC236}">
                <a16:creationId xmlns:a16="http://schemas.microsoft.com/office/drawing/2014/main" id="{1E4AB3AA-718C-0B20-1C90-503D6C5BBACA}"/>
              </a:ext>
            </a:extLst>
          </p:cNvPr>
          <p:cNvCxnSpPr>
            <a:cxnSpLocks/>
          </p:cNvCxnSpPr>
          <p:nvPr/>
        </p:nvCxnSpPr>
        <p:spPr bwMode="auto">
          <a:xfrm>
            <a:off x="1928677" y="2195843"/>
            <a:ext cx="543788" cy="90306"/>
          </a:xfrm>
          <a:prstGeom prst="straightConnector1">
            <a:avLst/>
          </a:prstGeom>
          <a:noFill/>
          <a:ln w="28575" cap="flat" cmpd="sng" algn="ctr">
            <a:solidFill>
              <a:schemeClr val="bg1"/>
            </a:solidFill>
            <a:prstDash val="solid"/>
            <a:round/>
            <a:headEnd type="none" w="med" len="med"/>
            <a:tailEnd type="triangle"/>
          </a:ln>
          <a:effectLst/>
        </p:spPr>
      </p:cxnSp>
      <p:cxnSp>
        <p:nvCxnSpPr>
          <p:cNvPr id="289" name="Straight Connector 288">
            <a:extLst>
              <a:ext uri="{FF2B5EF4-FFF2-40B4-BE49-F238E27FC236}">
                <a16:creationId xmlns:a16="http://schemas.microsoft.com/office/drawing/2014/main" id="{999517BD-4B79-E9B3-32AA-DF491EBBECAF}"/>
              </a:ext>
            </a:extLst>
          </p:cNvPr>
          <p:cNvCxnSpPr>
            <a:cxnSpLocks/>
            <a:endCxn id="167" idx="3"/>
          </p:cNvCxnSpPr>
          <p:nvPr/>
        </p:nvCxnSpPr>
        <p:spPr bwMode="auto">
          <a:xfrm flipV="1">
            <a:off x="2636467" y="3012421"/>
            <a:ext cx="197928" cy="127296"/>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CF441BD2-84C5-0C76-160F-23CCFE2A074D}"/>
              </a:ext>
            </a:extLst>
          </p:cNvPr>
          <p:cNvCxnSpPr>
            <a:endCxn id="185" idx="6"/>
          </p:cNvCxnSpPr>
          <p:nvPr/>
        </p:nvCxnSpPr>
        <p:spPr bwMode="auto">
          <a:xfrm flipV="1">
            <a:off x="2547788" y="3176691"/>
            <a:ext cx="897622" cy="422145"/>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4236862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191DC1-F21D-48AF-9128-0AD3BEAFD6E7}"/>
              </a:ext>
            </a:extLst>
          </p:cNvPr>
          <p:cNvSpPr>
            <a:spLocks noGrp="1"/>
          </p:cNvSpPr>
          <p:nvPr>
            <p:ph type="title"/>
          </p:nvPr>
        </p:nvSpPr>
        <p:spPr>
          <a:xfrm>
            <a:off x="586886" y="228341"/>
            <a:ext cx="11141055" cy="1103313"/>
          </a:xfrm>
        </p:spPr>
        <p:txBody>
          <a:bodyPr/>
          <a:lstStyle/>
          <a:p>
            <a:r>
              <a:rPr lang="en-US" dirty="0"/>
              <a:t>Currently Available CGRP Monoclonal Antibodies </a:t>
            </a:r>
          </a:p>
        </p:txBody>
      </p:sp>
      <p:sp>
        <p:nvSpPr>
          <p:cNvPr id="3" name="Footer Placeholder 2">
            <a:extLst>
              <a:ext uri="{FF2B5EF4-FFF2-40B4-BE49-F238E27FC236}">
                <a16:creationId xmlns:a16="http://schemas.microsoft.com/office/drawing/2014/main" id="{F1D371DD-72C6-4787-B49E-87ABA8E874B5}"/>
              </a:ext>
            </a:extLst>
          </p:cNvPr>
          <p:cNvSpPr>
            <a:spLocks noGrp="1"/>
          </p:cNvSpPr>
          <p:nvPr>
            <p:ph type="ftr" sz="quarter" idx="4294967295"/>
          </p:nvPr>
        </p:nvSpPr>
        <p:spPr>
          <a:xfrm>
            <a:off x="434038" y="6041834"/>
            <a:ext cx="7411514" cy="554038"/>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*Dosing differs for episodic cluster headache. </a:t>
            </a:r>
            <a:b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Eptinezumab PI. Erenumab PI. Fremanezumab PI. Galcanezumab PI.</a:t>
            </a:r>
          </a:p>
        </p:txBody>
      </p:sp>
      <p:graphicFrame>
        <p:nvGraphicFramePr>
          <p:cNvPr id="6" name="Content Placeholder 9">
            <a:extLst>
              <a:ext uri="{FF2B5EF4-FFF2-40B4-BE49-F238E27FC236}">
                <a16:creationId xmlns:a16="http://schemas.microsoft.com/office/drawing/2014/main" id="{E876B8A7-6EBE-843A-E305-4A727D4527FC}"/>
              </a:ext>
            </a:extLst>
          </p:cNvPr>
          <p:cNvGraphicFramePr>
            <a:graphicFrameLocks/>
          </p:cNvGraphicFramePr>
          <p:nvPr/>
        </p:nvGraphicFramePr>
        <p:xfrm>
          <a:off x="719139" y="1789726"/>
          <a:ext cx="10787063" cy="3474720"/>
        </p:xfrm>
        <a:graphic>
          <a:graphicData uri="http://schemas.openxmlformats.org/drawingml/2006/table">
            <a:tbl>
              <a:tblPr firstRow="1" bandRow="1">
                <a:effectLst/>
                <a:tableStyleId>{5C22544A-7EE6-4342-B048-85BDC9FD1C3A}</a:tableStyleId>
              </a:tblPr>
              <a:tblGrid>
                <a:gridCol w="1728786">
                  <a:extLst>
                    <a:ext uri="{9D8B030D-6E8A-4147-A177-3AD203B41FA5}">
                      <a16:colId xmlns:a16="http://schemas.microsoft.com/office/drawing/2014/main" val="2868745954"/>
                    </a:ext>
                  </a:extLst>
                </a:gridCol>
                <a:gridCol w="1800225">
                  <a:extLst>
                    <a:ext uri="{9D8B030D-6E8A-4147-A177-3AD203B41FA5}">
                      <a16:colId xmlns:a16="http://schemas.microsoft.com/office/drawing/2014/main" val="790287898"/>
                    </a:ext>
                  </a:extLst>
                </a:gridCol>
                <a:gridCol w="2552279">
                  <a:extLst>
                    <a:ext uri="{9D8B030D-6E8A-4147-A177-3AD203B41FA5}">
                      <a16:colId xmlns:a16="http://schemas.microsoft.com/office/drawing/2014/main" val="1759500223"/>
                    </a:ext>
                  </a:extLst>
                </a:gridCol>
                <a:gridCol w="2255206">
                  <a:extLst>
                    <a:ext uri="{9D8B030D-6E8A-4147-A177-3AD203B41FA5}">
                      <a16:colId xmlns:a16="http://schemas.microsoft.com/office/drawing/2014/main" val="668700592"/>
                    </a:ext>
                  </a:extLst>
                </a:gridCol>
                <a:gridCol w="2450567">
                  <a:extLst>
                    <a:ext uri="{9D8B030D-6E8A-4147-A177-3AD203B41FA5}">
                      <a16:colId xmlns:a16="http://schemas.microsoft.com/office/drawing/2014/main" val="216659926"/>
                    </a:ext>
                  </a:extLst>
                </a:gridCol>
              </a:tblGrid>
              <a:tr h="190099">
                <a:tc>
                  <a:txBody>
                    <a:bodyPr/>
                    <a:lstStyle/>
                    <a:p>
                      <a:pPr algn="ctr"/>
                      <a:endParaRPr lang="en-US" sz="1800" dirty="0">
                        <a:solidFill>
                          <a:schemeClr val="tx1"/>
                        </a:solidFill>
                        <a:latin typeface="Calibri" panose="020F0502020204030204" pitchFamily="34" charset="0"/>
                        <a:cs typeface="Calibri" panose="020F0502020204030204" pitchFamily="34" charset="0"/>
                      </a:endParaRP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Eptinezumab</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Erenumab</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Fremanezumab</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Galcanezumab</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74687318"/>
                  </a:ext>
                </a:extLst>
              </a:tr>
              <a:tr h="445456">
                <a:tc>
                  <a:txBody>
                    <a:bodyPr/>
                    <a:lstStyle/>
                    <a:p>
                      <a:pPr algn="l"/>
                      <a:r>
                        <a:rPr lang="en-US" sz="1800" b="1" dirty="0">
                          <a:solidFill>
                            <a:srgbClr val="000000"/>
                          </a:solidFill>
                          <a:latin typeface="Calibri" panose="020F0502020204030204" pitchFamily="34" charset="0"/>
                          <a:cs typeface="Calibri" panose="020F0502020204030204" pitchFamily="34" charset="0"/>
                        </a:rPr>
                        <a:t>Indication(s)</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EM and CM prevention</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EM and CM prevention</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kern="1200" dirty="0">
                          <a:solidFill>
                            <a:srgbClr val="000000"/>
                          </a:solidFill>
                          <a:latin typeface="Calibri" panose="020F0502020204030204" pitchFamily="34" charset="0"/>
                          <a:ea typeface="+mn-ea"/>
                          <a:cs typeface="Calibri" panose="020F0502020204030204" pitchFamily="34" charset="0"/>
                        </a:rPr>
                        <a:t>EM and CM prevention</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kern="1200" dirty="0">
                          <a:solidFill>
                            <a:srgbClr val="000000"/>
                          </a:solidFill>
                          <a:latin typeface="Calibri" panose="020F0502020204030204" pitchFamily="34" charset="0"/>
                          <a:ea typeface="+mn-ea"/>
                          <a:cs typeface="Calibri" panose="020F0502020204030204" pitchFamily="34" charset="0"/>
                        </a:rPr>
                        <a:t>EM and CM prevention, </a:t>
                      </a:r>
                      <a:r>
                        <a:rPr lang="en-US" sz="1800" kern="1200" dirty="0">
                          <a:solidFill>
                            <a:schemeClr val="accent3"/>
                          </a:solidFill>
                          <a:latin typeface="Calibri" panose="020F0502020204030204" pitchFamily="34" charset="0"/>
                          <a:ea typeface="+mn-ea"/>
                          <a:cs typeface="Calibri" panose="020F0502020204030204" pitchFamily="34" charset="0"/>
                        </a:rPr>
                        <a:t>episodic cluster headache</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18631614"/>
                  </a:ext>
                </a:extLst>
              </a:tr>
              <a:tr h="301095">
                <a:tc>
                  <a:txBody>
                    <a:bodyPr/>
                    <a:lstStyle/>
                    <a:p>
                      <a:pPr algn="l"/>
                      <a:r>
                        <a:rPr lang="en-US" sz="1800" b="1" dirty="0">
                          <a:solidFill>
                            <a:srgbClr val="000000"/>
                          </a:solidFill>
                          <a:latin typeface="Calibri" panose="020F0502020204030204" pitchFamily="34" charset="0"/>
                          <a:cs typeface="Calibri" panose="020F0502020204030204" pitchFamily="34" charset="0"/>
                        </a:rPr>
                        <a:t>Target</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CGRP molecule</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accent3"/>
                          </a:solidFill>
                          <a:latin typeface="Calibri" panose="020F0502020204030204" pitchFamily="34" charset="0"/>
                          <a:cs typeface="Calibri" panose="020F0502020204030204" pitchFamily="34" charset="0"/>
                        </a:rPr>
                        <a:t>CGRP receptor</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panose="020F0502020204030204" pitchFamily="34" charset="0"/>
                          <a:cs typeface="Calibri" panose="020F0502020204030204" pitchFamily="34" charset="0"/>
                        </a:rPr>
                        <a:t>CGRP molecule</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panose="020F0502020204030204" pitchFamily="34" charset="0"/>
                          <a:cs typeface="Calibri" panose="020F0502020204030204" pitchFamily="34" charset="0"/>
                        </a:rPr>
                        <a:t>CGRP molecule</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9132925"/>
                  </a:ext>
                </a:extLst>
              </a:tr>
              <a:tr h="445456">
                <a:tc>
                  <a:txBody>
                    <a:bodyPr/>
                    <a:lstStyle/>
                    <a:p>
                      <a:pPr algn="l"/>
                      <a:r>
                        <a:rPr lang="en-US" sz="1800" b="1" dirty="0">
                          <a:solidFill>
                            <a:srgbClr val="000000"/>
                          </a:solidFill>
                          <a:latin typeface="Calibri" panose="020F0502020204030204" pitchFamily="34" charset="0"/>
                          <a:cs typeface="Calibri" panose="020F0502020204030204" pitchFamily="34" charset="0"/>
                        </a:rPr>
                        <a:t>Dosing</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Quarterly: 100 mg or 300 mg </a:t>
                      </a:r>
                      <a:r>
                        <a:rPr lang="en-US" sz="1800" dirty="0">
                          <a:solidFill>
                            <a:schemeClr val="accent3"/>
                          </a:solidFill>
                          <a:latin typeface="Calibri" panose="020F0502020204030204" pitchFamily="34" charset="0"/>
                          <a:cs typeface="Calibri" panose="020F0502020204030204" pitchFamily="34" charset="0"/>
                        </a:rPr>
                        <a:t>IV</a:t>
                      </a:r>
                      <a:r>
                        <a:rPr lang="en-US" sz="1800" dirty="0">
                          <a:solidFill>
                            <a:srgbClr val="000000"/>
                          </a:solidFill>
                          <a:highlight>
                            <a:srgbClr val="FFFF00"/>
                          </a:highlight>
                          <a:latin typeface="Calibri" panose="020F0502020204030204" pitchFamily="34" charset="0"/>
                          <a:cs typeface="Calibri" panose="020F0502020204030204" pitchFamily="34" charset="0"/>
                        </a:rPr>
                        <a:t> </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Monthly: 70 mg or </a:t>
                      </a:r>
                      <a:br>
                        <a:rPr lang="en-US" sz="1800" dirty="0">
                          <a:solidFill>
                            <a:srgbClr val="000000"/>
                          </a:solidFill>
                          <a:latin typeface="Calibri" panose="020F0502020204030204" pitchFamily="34" charset="0"/>
                          <a:cs typeface="Calibri" panose="020F0502020204030204" pitchFamily="34" charset="0"/>
                        </a:rPr>
                      </a:br>
                      <a:r>
                        <a:rPr lang="en-US" sz="1800" dirty="0">
                          <a:solidFill>
                            <a:srgbClr val="000000"/>
                          </a:solidFill>
                          <a:latin typeface="Calibri" panose="020F0502020204030204" pitchFamily="34" charset="0"/>
                          <a:cs typeface="Calibri" panose="020F0502020204030204" pitchFamily="34" charset="0"/>
                        </a:rPr>
                        <a:t>140 mg SC</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panose="020F0502020204030204" pitchFamily="34" charset="0"/>
                          <a:cs typeface="Calibri" panose="020F0502020204030204" pitchFamily="34" charset="0"/>
                        </a:rPr>
                        <a:t>Monthly: 225 mg SC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accent3"/>
                          </a:solidFill>
                          <a:latin typeface="Calibri" panose="020F0502020204030204" pitchFamily="34" charset="0"/>
                          <a:cs typeface="Calibri" panose="020F0502020204030204" pitchFamily="34" charset="0"/>
                        </a:rPr>
                        <a:t>Quarterly</a:t>
                      </a:r>
                      <a:r>
                        <a:rPr lang="en-US" sz="1800" dirty="0">
                          <a:solidFill>
                            <a:srgbClr val="000000"/>
                          </a:solidFill>
                          <a:latin typeface="Calibri" panose="020F0502020204030204" pitchFamily="34" charset="0"/>
                          <a:cs typeface="Calibri" panose="020F0502020204030204" pitchFamily="34" charset="0"/>
                        </a:rPr>
                        <a:t>: 675 mg SC</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panose="020F0502020204030204" pitchFamily="34" charset="0"/>
                          <a:cs typeface="Calibri" panose="020F0502020204030204" pitchFamily="34" charset="0"/>
                        </a:rPr>
                        <a:t>Monthly: 240 mg SC </a:t>
                      </a:r>
                      <a:r>
                        <a:rPr lang="en-US" sz="1800" dirty="0">
                          <a:solidFill>
                            <a:schemeClr val="accent3"/>
                          </a:solidFill>
                          <a:latin typeface="Calibri" panose="020F0502020204030204" pitchFamily="34" charset="0"/>
                          <a:cs typeface="Calibri" panose="020F0502020204030204" pitchFamily="34" charset="0"/>
                        </a:rPr>
                        <a:t>loading dose</a:t>
                      </a:r>
                      <a:r>
                        <a:rPr lang="en-US" sz="1800" dirty="0">
                          <a:solidFill>
                            <a:srgbClr val="000000"/>
                          </a:solidFill>
                          <a:latin typeface="Calibri" panose="020F0502020204030204" pitchFamily="34" charset="0"/>
                          <a:cs typeface="Calibri" panose="020F0502020204030204" pitchFamily="34" charset="0"/>
                        </a:rPr>
                        <a:t>, then </a:t>
                      </a:r>
                      <a:br>
                        <a:rPr lang="en-US" sz="1800" dirty="0">
                          <a:solidFill>
                            <a:srgbClr val="000000"/>
                          </a:solidFill>
                          <a:latin typeface="Calibri" panose="020F0502020204030204" pitchFamily="34" charset="0"/>
                          <a:cs typeface="Calibri" panose="020F0502020204030204" pitchFamily="34" charset="0"/>
                        </a:rPr>
                      </a:br>
                      <a:r>
                        <a:rPr lang="en-US" sz="1800" dirty="0">
                          <a:solidFill>
                            <a:srgbClr val="000000"/>
                          </a:solidFill>
                          <a:latin typeface="Calibri" panose="020F0502020204030204" pitchFamily="34" charset="0"/>
                          <a:cs typeface="Calibri" panose="020F0502020204030204" pitchFamily="34" charset="0"/>
                        </a:rPr>
                        <a:t>120 mg/mo*</a:t>
                      </a:r>
                      <a:endParaRPr lang="en-US" sz="1800" kern="1200" dirty="0">
                        <a:solidFill>
                          <a:srgbClr val="000000"/>
                        </a:solidFill>
                        <a:latin typeface="Calibri" panose="020F0502020204030204" pitchFamily="34" charset="0"/>
                        <a:ea typeface="+mn-ea"/>
                        <a:cs typeface="Calibri" panose="020F0502020204030204" pitchFamily="34" charset="0"/>
                      </a:endParaRP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0438541"/>
                  </a:ext>
                </a:extLst>
              </a:tr>
              <a:tr h="445456">
                <a:tc>
                  <a:txBody>
                    <a:bodyPr/>
                    <a:lstStyle/>
                    <a:p>
                      <a:pPr algn="l"/>
                      <a:r>
                        <a:rPr lang="en-US" sz="1800" b="1" dirty="0">
                          <a:solidFill>
                            <a:srgbClr val="000000"/>
                          </a:solidFill>
                          <a:latin typeface="Calibri" panose="020F0502020204030204" pitchFamily="34" charset="0"/>
                          <a:cs typeface="Calibri" panose="020F0502020204030204" pitchFamily="34" charset="0"/>
                        </a:rPr>
                        <a:t>Adverse events</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kern="1200" dirty="0">
                          <a:solidFill>
                            <a:srgbClr val="000000"/>
                          </a:solidFill>
                          <a:latin typeface="Calibri" panose="020F0502020204030204" pitchFamily="34" charset="0"/>
                          <a:ea typeface="+mn-ea"/>
                          <a:cs typeface="Calibri" panose="020F0502020204030204" pitchFamily="34" charset="0"/>
                        </a:rPr>
                        <a:t>Nasopharyngitis, hypersensitivity reactions</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0000"/>
                          </a:solidFill>
                          <a:latin typeface="Calibri" panose="020F0502020204030204" pitchFamily="34" charset="0"/>
                          <a:ea typeface="+mn-ea"/>
                          <a:cs typeface="Calibri" panose="020F0502020204030204" pitchFamily="34" charset="0"/>
                        </a:rPr>
                        <a:t>Injection-site reactions, </a:t>
                      </a:r>
                      <a:r>
                        <a:rPr lang="en-US" sz="1800" kern="1200" dirty="0">
                          <a:solidFill>
                            <a:schemeClr val="accent3"/>
                          </a:solidFill>
                          <a:latin typeface="Calibri" panose="020F0502020204030204" pitchFamily="34" charset="0"/>
                          <a:ea typeface="+mn-ea"/>
                          <a:cs typeface="Calibri" panose="020F0502020204030204" pitchFamily="34" charset="0"/>
                        </a:rPr>
                        <a:t>constipation, hypertension</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panose="020F0502020204030204" pitchFamily="34" charset="0"/>
                          <a:cs typeface="Calibri" panose="020F0502020204030204" pitchFamily="34" charset="0"/>
                        </a:rPr>
                        <a:t>Injection-site reactions</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panose="020F0502020204030204" pitchFamily="34" charset="0"/>
                          <a:cs typeface="Calibri" panose="020F0502020204030204" pitchFamily="34" charset="0"/>
                        </a:rPr>
                        <a:t>Injection-site reactions</a:t>
                      </a:r>
                    </a:p>
                  </a:txBody>
                  <a:tcPr marL="87364" marR="873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94101973"/>
                  </a:ext>
                </a:extLst>
              </a:tr>
            </a:tbl>
          </a:graphicData>
        </a:graphic>
      </p:graphicFrame>
      <p:sp>
        <p:nvSpPr>
          <p:cNvPr id="4" name="TextBox 3">
            <a:extLst>
              <a:ext uri="{FF2B5EF4-FFF2-40B4-BE49-F238E27FC236}">
                <a16:creationId xmlns:a16="http://schemas.microsoft.com/office/drawing/2014/main" id="{268CC0D7-3228-4168-9406-31192803AE65}"/>
              </a:ext>
            </a:extLst>
          </p:cNvPr>
          <p:cNvSpPr txBox="1"/>
          <p:nvPr/>
        </p:nvSpPr>
        <p:spPr bwMode="auto">
          <a:xfrm>
            <a:off x="606972" y="5248681"/>
            <a:ext cx="1072629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Utility in patients who have trouble with medication adherence</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Insurance coverage is variable and needs to be considered </a:t>
            </a:r>
          </a:p>
        </p:txBody>
      </p:sp>
    </p:spTree>
    <p:custDataLst>
      <p:tags r:id="rId1"/>
    </p:custDataLst>
    <p:extLst>
      <p:ext uri="{BB962C8B-B14F-4D97-AF65-F5344CB8AC3E}">
        <p14:creationId xmlns:p14="http://schemas.microsoft.com/office/powerpoint/2010/main" val="6129184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8417D69-6E17-A946-B6F0-B1318A127C2E}"/>
              </a:ext>
            </a:extLst>
          </p:cNvPr>
          <p:cNvSpPr>
            <a:spLocks noGrp="1"/>
          </p:cNvSpPr>
          <p:nvPr>
            <p:ph type="title"/>
          </p:nvPr>
        </p:nvSpPr>
        <p:spPr/>
        <p:txBody>
          <a:bodyPr/>
          <a:lstStyle/>
          <a:p>
            <a:r>
              <a:rPr lang="en-US" dirty="0"/>
              <a:t>Efficacy Data of CGRP mAbs From Phase III Trials</a:t>
            </a:r>
          </a:p>
        </p:txBody>
      </p:sp>
      <p:graphicFrame>
        <p:nvGraphicFramePr>
          <p:cNvPr id="3" name="Chart 2">
            <a:extLst>
              <a:ext uri="{FF2B5EF4-FFF2-40B4-BE49-F238E27FC236}">
                <a16:creationId xmlns:a16="http://schemas.microsoft.com/office/drawing/2014/main" id="{D6CA842E-70D1-774B-BF5A-70009884BC8C}"/>
              </a:ext>
            </a:extLst>
          </p:cNvPr>
          <p:cNvGraphicFramePr/>
          <p:nvPr/>
        </p:nvGraphicFramePr>
        <p:xfrm>
          <a:off x="739145" y="1600200"/>
          <a:ext cx="10872444" cy="3747839"/>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7B80C355-32FF-1A47-8F3E-7F20347D99E8}"/>
              </a:ext>
            </a:extLst>
          </p:cNvPr>
          <p:cNvSpPr/>
          <p:nvPr/>
        </p:nvSpPr>
        <p:spPr>
          <a:xfrm>
            <a:off x="418505" y="6010118"/>
            <a:ext cx="9062434" cy="64633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Holland et al. Neurology. 2018;91:e2211. Stauffer et al. JAMA Neurol. 2018;75:1080. Dodick et al. JAMA 2018;319:5. VanderPluym et al. Neurology. 2018;91:e1152. Goadsby et al. NEJM. 2017;377:2123. Lipton et al. Neurology. 2019;92:e2250. Ashina et al. </a:t>
            </a:r>
            <a:r>
              <a:rPr kumimoji="0" lang="pt-B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Cephalalgia. 2020;40:241.</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Silberstein et al. NEJM. 2017;377:2113. Stauffer et al. JAMA Neurol. 2018;75:1080. Sklijarveski et al. Cephalagia 2018;38:1442.</a:t>
            </a:r>
          </a:p>
        </p:txBody>
      </p:sp>
      <p:sp>
        <p:nvSpPr>
          <p:cNvPr id="4" name="TextBox 3">
            <a:extLst>
              <a:ext uri="{FF2B5EF4-FFF2-40B4-BE49-F238E27FC236}">
                <a16:creationId xmlns:a16="http://schemas.microsoft.com/office/drawing/2014/main" id="{8A271E87-1B6B-9B44-BEDE-F96C2B15AB8B}"/>
              </a:ext>
            </a:extLst>
          </p:cNvPr>
          <p:cNvSpPr txBox="1"/>
          <p:nvPr/>
        </p:nvSpPr>
        <p:spPr>
          <a:xfrm rot="16200000">
            <a:off x="-554533" y="3181731"/>
            <a:ext cx="2919115"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Reduction in Monthly Migraine Headache Days</a:t>
            </a:r>
          </a:p>
        </p:txBody>
      </p:sp>
      <p:sp>
        <p:nvSpPr>
          <p:cNvPr id="10" name="TextBox 9">
            <a:extLst>
              <a:ext uri="{FF2B5EF4-FFF2-40B4-BE49-F238E27FC236}">
                <a16:creationId xmlns:a16="http://schemas.microsoft.com/office/drawing/2014/main" id="{8CC0C6C9-AC36-874A-8F86-8920AFC930A6}"/>
              </a:ext>
            </a:extLst>
          </p:cNvPr>
          <p:cNvSpPr txBox="1"/>
          <p:nvPr/>
        </p:nvSpPr>
        <p:spPr>
          <a:xfrm>
            <a:off x="8891107" y="4410456"/>
            <a:ext cx="2055756"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All statistically significant;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head-to-head</a:t>
            </a:r>
          </a:p>
        </p:txBody>
      </p:sp>
      <p:sp>
        <p:nvSpPr>
          <p:cNvPr id="5" name="TextBox 4">
            <a:extLst>
              <a:ext uri="{FF2B5EF4-FFF2-40B4-BE49-F238E27FC236}">
                <a16:creationId xmlns:a16="http://schemas.microsoft.com/office/drawing/2014/main" id="{1073C19F-4EC7-BECA-FB0F-5809857F8912}"/>
              </a:ext>
            </a:extLst>
          </p:cNvPr>
          <p:cNvSpPr txBox="1"/>
          <p:nvPr/>
        </p:nvSpPr>
        <p:spPr bwMode="auto">
          <a:xfrm>
            <a:off x="1556426" y="1692430"/>
            <a:ext cx="12645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Eptinezumab:</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EM</a:t>
            </a:r>
          </a:p>
        </p:txBody>
      </p:sp>
      <p:sp>
        <p:nvSpPr>
          <p:cNvPr id="6" name="TextBox 5">
            <a:extLst>
              <a:ext uri="{FF2B5EF4-FFF2-40B4-BE49-F238E27FC236}">
                <a16:creationId xmlns:a16="http://schemas.microsoft.com/office/drawing/2014/main" id="{C44BFF6F-A030-AB71-147B-B02552CC672C}"/>
              </a:ext>
            </a:extLst>
          </p:cNvPr>
          <p:cNvSpPr txBox="1"/>
          <p:nvPr/>
        </p:nvSpPr>
        <p:spPr bwMode="auto">
          <a:xfrm>
            <a:off x="2821021" y="1692430"/>
            <a:ext cx="12645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Eptinezumab:</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CM</a:t>
            </a:r>
          </a:p>
        </p:txBody>
      </p:sp>
      <p:sp>
        <p:nvSpPr>
          <p:cNvPr id="7" name="TextBox 6">
            <a:extLst>
              <a:ext uri="{FF2B5EF4-FFF2-40B4-BE49-F238E27FC236}">
                <a16:creationId xmlns:a16="http://schemas.microsoft.com/office/drawing/2014/main" id="{AC26FE9B-B1AD-89A5-CDE2-CB1FF802C6E9}"/>
              </a:ext>
            </a:extLst>
          </p:cNvPr>
          <p:cNvSpPr txBox="1"/>
          <p:nvPr/>
        </p:nvSpPr>
        <p:spPr bwMode="auto">
          <a:xfrm>
            <a:off x="4056434" y="1692430"/>
            <a:ext cx="12645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Erenumab:</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EM</a:t>
            </a:r>
          </a:p>
        </p:txBody>
      </p:sp>
      <p:sp>
        <p:nvSpPr>
          <p:cNvPr id="12" name="TextBox 11">
            <a:extLst>
              <a:ext uri="{FF2B5EF4-FFF2-40B4-BE49-F238E27FC236}">
                <a16:creationId xmlns:a16="http://schemas.microsoft.com/office/drawing/2014/main" id="{68DDD52F-897F-9CFD-9276-83D4D4F05843}"/>
              </a:ext>
            </a:extLst>
          </p:cNvPr>
          <p:cNvSpPr txBox="1"/>
          <p:nvPr/>
        </p:nvSpPr>
        <p:spPr bwMode="auto">
          <a:xfrm>
            <a:off x="5243209" y="1692430"/>
            <a:ext cx="12645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Erenumab:</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CM</a:t>
            </a:r>
          </a:p>
        </p:txBody>
      </p:sp>
      <p:sp>
        <p:nvSpPr>
          <p:cNvPr id="13" name="TextBox 12">
            <a:extLst>
              <a:ext uri="{FF2B5EF4-FFF2-40B4-BE49-F238E27FC236}">
                <a16:creationId xmlns:a16="http://schemas.microsoft.com/office/drawing/2014/main" id="{6DBF3000-D4C8-50EF-3E07-1D750D01CFB4}"/>
              </a:ext>
            </a:extLst>
          </p:cNvPr>
          <p:cNvSpPr txBox="1"/>
          <p:nvPr/>
        </p:nvSpPr>
        <p:spPr bwMode="auto">
          <a:xfrm>
            <a:off x="6478622" y="1692430"/>
            <a:ext cx="1340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Fremanezumab</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EM</a:t>
            </a:r>
          </a:p>
        </p:txBody>
      </p:sp>
      <p:sp>
        <p:nvSpPr>
          <p:cNvPr id="14" name="TextBox 13">
            <a:extLst>
              <a:ext uri="{FF2B5EF4-FFF2-40B4-BE49-F238E27FC236}">
                <a16:creationId xmlns:a16="http://schemas.microsoft.com/office/drawing/2014/main" id="{7453921A-2970-57A7-E6D3-786BAD987A70}"/>
              </a:ext>
            </a:extLst>
          </p:cNvPr>
          <p:cNvSpPr txBox="1"/>
          <p:nvPr/>
        </p:nvSpPr>
        <p:spPr bwMode="auto">
          <a:xfrm>
            <a:off x="7791856" y="1692430"/>
            <a:ext cx="1340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Fremanezumab</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CM</a:t>
            </a:r>
          </a:p>
        </p:txBody>
      </p:sp>
      <p:sp>
        <p:nvSpPr>
          <p:cNvPr id="15" name="TextBox 14">
            <a:extLst>
              <a:ext uri="{FF2B5EF4-FFF2-40B4-BE49-F238E27FC236}">
                <a16:creationId xmlns:a16="http://schemas.microsoft.com/office/drawing/2014/main" id="{ECBF8268-8540-982A-76BF-5CF27406D787}"/>
              </a:ext>
            </a:extLst>
          </p:cNvPr>
          <p:cNvSpPr txBox="1"/>
          <p:nvPr/>
        </p:nvSpPr>
        <p:spPr bwMode="auto">
          <a:xfrm>
            <a:off x="9031376" y="1692430"/>
            <a:ext cx="1340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Galcanezumab:</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EM</a:t>
            </a:r>
          </a:p>
        </p:txBody>
      </p:sp>
      <p:sp>
        <p:nvSpPr>
          <p:cNvPr id="16" name="TextBox 15">
            <a:extLst>
              <a:ext uri="{FF2B5EF4-FFF2-40B4-BE49-F238E27FC236}">
                <a16:creationId xmlns:a16="http://schemas.microsoft.com/office/drawing/2014/main" id="{E3F97781-106E-E099-2906-46534C455B6C}"/>
              </a:ext>
            </a:extLst>
          </p:cNvPr>
          <p:cNvSpPr txBox="1"/>
          <p:nvPr/>
        </p:nvSpPr>
        <p:spPr bwMode="auto">
          <a:xfrm>
            <a:off x="10276517" y="1692430"/>
            <a:ext cx="1340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Galcanezumab:</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CM</a:t>
            </a:r>
          </a:p>
        </p:txBody>
      </p:sp>
    </p:spTree>
    <p:extLst>
      <p:ext uri="{BB962C8B-B14F-4D97-AF65-F5344CB8AC3E}">
        <p14:creationId xmlns:p14="http://schemas.microsoft.com/office/powerpoint/2010/main" val="30875211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EC6BF-3288-784D-9239-5C87C0720BDE}"/>
              </a:ext>
            </a:extLst>
          </p:cNvPr>
          <p:cNvSpPr>
            <a:spLocks noGrp="1"/>
          </p:cNvSpPr>
          <p:nvPr>
            <p:ph type="title"/>
          </p:nvPr>
        </p:nvSpPr>
        <p:spPr/>
        <p:txBody>
          <a:bodyPr/>
          <a:lstStyle/>
          <a:p>
            <a:r>
              <a:rPr lang="en-US" dirty="0"/>
              <a:t>Case Example: Incorporating CGRP Into Clinical Practice</a:t>
            </a:r>
          </a:p>
        </p:txBody>
      </p:sp>
      <p:sp>
        <p:nvSpPr>
          <p:cNvPr id="5" name="Content Placeholder 1">
            <a:extLst>
              <a:ext uri="{FF2B5EF4-FFF2-40B4-BE49-F238E27FC236}">
                <a16:creationId xmlns:a16="http://schemas.microsoft.com/office/drawing/2014/main" id="{159F0E6E-EFEC-2A90-0D72-1B8B64FF05B2}"/>
              </a:ext>
            </a:extLst>
          </p:cNvPr>
          <p:cNvSpPr>
            <a:spLocks noGrp="1"/>
          </p:cNvSpPr>
          <p:nvPr>
            <p:ph sz="half" idx="1"/>
          </p:nvPr>
        </p:nvSpPr>
        <p:spPr/>
        <p:txBody>
          <a:bodyPr/>
          <a:lstStyle/>
          <a:p>
            <a:pPr marL="0" indent="0">
              <a:buNone/>
            </a:pPr>
            <a:r>
              <a:rPr lang="en-US" sz="2000" dirty="0"/>
              <a:t>Patient Profile: </a:t>
            </a:r>
          </a:p>
          <a:p>
            <a:r>
              <a:rPr lang="en-US" sz="2000" dirty="0"/>
              <a:t>44-yr-old woman with a history of EM since age 13 transformed to CM at age 40 </a:t>
            </a:r>
          </a:p>
          <a:p>
            <a:r>
              <a:rPr lang="en-US" sz="2000" dirty="0"/>
              <a:t>Currently having 21 headache days/mo, of those 16 are MHDs </a:t>
            </a:r>
          </a:p>
          <a:p>
            <a:r>
              <a:rPr lang="en-US" sz="2000" dirty="0"/>
              <a:t>Feeling debilitated by her headaches, missing several days of work per mo, finding it difficult to care for her daughter and help with her daughter’s school activities </a:t>
            </a:r>
          </a:p>
          <a:p>
            <a:r>
              <a:rPr lang="en-US" sz="2000" dirty="0"/>
              <a:t>Having difficulty both falling and staying asleep</a:t>
            </a:r>
          </a:p>
          <a:p>
            <a:endParaRPr lang="en-US" sz="2000" dirty="0"/>
          </a:p>
        </p:txBody>
      </p:sp>
      <p:sp>
        <p:nvSpPr>
          <p:cNvPr id="9" name="Content Placeholder 8">
            <a:extLst>
              <a:ext uri="{FF2B5EF4-FFF2-40B4-BE49-F238E27FC236}">
                <a16:creationId xmlns:a16="http://schemas.microsoft.com/office/drawing/2014/main" id="{2DEAC9A7-BE25-C14D-EAB7-C1CD9856AB28}"/>
              </a:ext>
            </a:extLst>
          </p:cNvPr>
          <p:cNvSpPr>
            <a:spLocks noGrp="1"/>
          </p:cNvSpPr>
          <p:nvPr>
            <p:ph sz="half" idx="2"/>
          </p:nvPr>
        </p:nvSpPr>
        <p:spPr/>
        <p:txBody>
          <a:bodyPr/>
          <a:lstStyle/>
          <a:p>
            <a:pPr marL="0" indent="0">
              <a:buNone/>
            </a:pPr>
            <a:r>
              <a:rPr lang="en-US" sz="2000" dirty="0"/>
              <a:t>Previous treatment and outcomes:</a:t>
            </a:r>
          </a:p>
          <a:p>
            <a:r>
              <a:rPr lang="en-US" sz="2000" dirty="0"/>
              <a:t>Has tried and failed topiramate and propranolol </a:t>
            </a:r>
          </a:p>
          <a:p>
            <a:r>
              <a:rPr lang="en-US" sz="2000" dirty="0"/>
              <a:t>On nortriptyline 40 mg for the last 6 mo with a slight improvement in headache frequency, down to 15 headache days per mo with 8 MHDs and significant improvement in sleep; however, she was still underperforming at work and feeling disabled half the days of </a:t>
            </a:r>
            <a:br>
              <a:rPr lang="en-US" sz="2000" dirty="0"/>
            </a:br>
            <a:r>
              <a:rPr lang="en-US" sz="2000" dirty="0"/>
              <a:t>the mo</a:t>
            </a:r>
          </a:p>
          <a:p>
            <a:r>
              <a:rPr lang="en-US" sz="2000" dirty="0"/>
              <a:t>She has tried NSAIDs, sumatriptan, zolmitriptan in the past and is currently using rizatriptan 15 days per mo, although with little benefit</a:t>
            </a:r>
          </a:p>
          <a:p>
            <a:endParaRPr lang="en-US" sz="2000" dirty="0"/>
          </a:p>
        </p:txBody>
      </p:sp>
    </p:spTree>
    <p:extLst>
      <p:ext uri="{BB962C8B-B14F-4D97-AF65-F5344CB8AC3E}">
        <p14:creationId xmlns:p14="http://schemas.microsoft.com/office/powerpoint/2010/main" val="40805088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EC6BF-3288-784D-9239-5C87C0720BDE}"/>
              </a:ext>
            </a:extLst>
          </p:cNvPr>
          <p:cNvSpPr>
            <a:spLocks noGrp="1"/>
          </p:cNvSpPr>
          <p:nvPr>
            <p:ph type="title"/>
          </p:nvPr>
        </p:nvSpPr>
        <p:spPr/>
        <p:txBody>
          <a:bodyPr/>
          <a:lstStyle/>
          <a:p>
            <a:r>
              <a:rPr lang="en-US" dirty="0"/>
              <a:t>Case Example (cont’d): </a:t>
            </a:r>
            <a:br>
              <a:rPr lang="en-US" dirty="0"/>
            </a:br>
            <a:r>
              <a:rPr lang="en-US" dirty="0"/>
              <a:t>Incorporating CGRP Into Clinical Practice</a:t>
            </a:r>
          </a:p>
        </p:txBody>
      </p:sp>
      <p:sp>
        <p:nvSpPr>
          <p:cNvPr id="3" name="Content Placeholder 2">
            <a:extLst>
              <a:ext uri="{FF2B5EF4-FFF2-40B4-BE49-F238E27FC236}">
                <a16:creationId xmlns:a16="http://schemas.microsoft.com/office/drawing/2014/main" id="{0351952C-AE60-6F1A-4F43-F68C2E45718A}"/>
              </a:ext>
            </a:extLst>
          </p:cNvPr>
          <p:cNvSpPr>
            <a:spLocks noGrp="1"/>
          </p:cNvSpPr>
          <p:nvPr>
            <p:ph idx="1"/>
          </p:nvPr>
        </p:nvSpPr>
        <p:spPr/>
        <p:txBody>
          <a:bodyPr/>
          <a:lstStyle/>
          <a:p>
            <a:r>
              <a:rPr lang="en-US" sz="2400" dirty="0"/>
              <a:t>Clinical diagnosis: CM and MOH</a:t>
            </a:r>
          </a:p>
          <a:p>
            <a:r>
              <a:rPr lang="en-US" sz="2400" dirty="0"/>
              <a:t>Preventive treatment strategy:</a:t>
            </a:r>
          </a:p>
          <a:p>
            <a:pPr lvl="1"/>
            <a:r>
              <a:rPr lang="en-US" sz="2400" dirty="0"/>
              <a:t>Start CGRP mAb: galcanezumab, 240 mg loading dose, followed by 120 mg monthly SC autoinjector  </a:t>
            </a:r>
          </a:p>
          <a:p>
            <a:pPr lvl="1"/>
            <a:r>
              <a:rPr lang="en-US" sz="2400" dirty="0"/>
              <a:t>Continue nortriptyline nightly </a:t>
            </a:r>
          </a:p>
          <a:p>
            <a:pPr lvl="1"/>
            <a:r>
              <a:rPr lang="en-US" sz="2400" dirty="0"/>
              <a:t>Incorporate daily aerobic exercise, meal, and sleep schedule</a:t>
            </a:r>
          </a:p>
          <a:p>
            <a:r>
              <a:rPr lang="en-US" sz="2400" dirty="0"/>
              <a:t>Acute treatment strategy:</a:t>
            </a:r>
          </a:p>
          <a:p>
            <a:pPr lvl="1"/>
            <a:r>
              <a:rPr lang="en-US" sz="2400" dirty="0"/>
              <a:t>Start rimegepant 75 mg as needed for migraine </a:t>
            </a:r>
          </a:p>
          <a:p>
            <a:pPr lvl="1"/>
            <a:r>
              <a:rPr lang="en-US" sz="2400" dirty="0"/>
              <a:t>Reduce use of rizatriptan to no more than 10 days per mo, can add or substitute for rimegepant </a:t>
            </a:r>
          </a:p>
          <a:p>
            <a:endParaRPr lang="en-US" sz="2400" dirty="0"/>
          </a:p>
          <a:p>
            <a:endParaRPr lang="en-US" sz="2400" dirty="0"/>
          </a:p>
          <a:p>
            <a:endParaRPr lang="en-US" sz="2400" dirty="0"/>
          </a:p>
        </p:txBody>
      </p:sp>
    </p:spTree>
    <p:extLst>
      <p:ext uri="{BB962C8B-B14F-4D97-AF65-F5344CB8AC3E}">
        <p14:creationId xmlns:p14="http://schemas.microsoft.com/office/powerpoint/2010/main" val="3319453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EC6BF-3288-784D-9239-5C87C0720BDE}"/>
              </a:ext>
            </a:extLst>
          </p:cNvPr>
          <p:cNvSpPr>
            <a:spLocks noGrp="1"/>
          </p:cNvSpPr>
          <p:nvPr>
            <p:ph type="title"/>
          </p:nvPr>
        </p:nvSpPr>
        <p:spPr/>
        <p:txBody>
          <a:bodyPr/>
          <a:lstStyle/>
          <a:p>
            <a:r>
              <a:rPr lang="en-US" dirty="0"/>
              <a:t>Case Conclusion:</a:t>
            </a:r>
            <a:br>
              <a:rPr lang="en-US" dirty="0"/>
            </a:br>
            <a:r>
              <a:rPr lang="en-US" dirty="0"/>
              <a:t>Incorporating CGRP Into Clinical Practice</a:t>
            </a:r>
          </a:p>
        </p:txBody>
      </p:sp>
      <p:sp>
        <p:nvSpPr>
          <p:cNvPr id="3" name="Content Placeholder 2">
            <a:extLst>
              <a:ext uri="{FF2B5EF4-FFF2-40B4-BE49-F238E27FC236}">
                <a16:creationId xmlns:a16="http://schemas.microsoft.com/office/drawing/2014/main" id="{0351952C-AE60-6F1A-4F43-F68C2E45718A}"/>
              </a:ext>
            </a:extLst>
          </p:cNvPr>
          <p:cNvSpPr>
            <a:spLocks noGrp="1"/>
          </p:cNvSpPr>
          <p:nvPr>
            <p:ph idx="1"/>
          </p:nvPr>
        </p:nvSpPr>
        <p:spPr/>
        <p:txBody>
          <a:bodyPr/>
          <a:lstStyle/>
          <a:p>
            <a:r>
              <a:rPr lang="en-US" dirty="0"/>
              <a:t>4-mo follow-up: </a:t>
            </a:r>
          </a:p>
          <a:p>
            <a:pPr lvl="1"/>
            <a:r>
              <a:rPr lang="en-US" dirty="0"/>
              <a:t>Headache days reduced to 4 days/mo</a:t>
            </a:r>
          </a:p>
          <a:p>
            <a:pPr lvl="1"/>
            <a:r>
              <a:rPr lang="en-US" dirty="0"/>
              <a:t>Headaches are mild to moderate and relieved by rimegepant within 2 hr</a:t>
            </a:r>
          </a:p>
          <a:p>
            <a:pPr lvl="1"/>
            <a:r>
              <a:rPr lang="en-US" dirty="0"/>
              <a:t>Felt like she had her life back and was back to her regular routine </a:t>
            </a:r>
          </a:p>
          <a:p>
            <a:pPr lvl="1"/>
            <a:r>
              <a:rPr lang="en-US" dirty="0"/>
              <a:t>Plan to follow up in another 6-8 mo, and if sustained improvement, consider taking a break from CGRP mAb and maintaining prevention through lifestyle modifications </a:t>
            </a:r>
          </a:p>
          <a:p>
            <a:endParaRPr lang="en-US" dirty="0"/>
          </a:p>
          <a:p>
            <a:endParaRPr lang="en-US" dirty="0"/>
          </a:p>
        </p:txBody>
      </p:sp>
    </p:spTree>
    <p:extLst>
      <p:ext uri="{BB962C8B-B14F-4D97-AF65-F5344CB8AC3E}">
        <p14:creationId xmlns:p14="http://schemas.microsoft.com/office/powerpoint/2010/main" val="2420270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F9514-E6A5-3B04-EB3D-2AAB259A81DD}"/>
              </a:ext>
            </a:extLst>
          </p:cNvPr>
          <p:cNvSpPr>
            <a:spLocks noGrp="1"/>
          </p:cNvSpPr>
          <p:nvPr>
            <p:ph type="title"/>
          </p:nvPr>
        </p:nvSpPr>
        <p:spPr/>
        <p:txBody>
          <a:bodyPr/>
          <a:lstStyle/>
          <a:p>
            <a:r>
              <a:rPr lang="en-US" dirty="0"/>
              <a:t>Key Summary Points</a:t>
            </a:r>
          </a:p>
        </p:txBody>
      </p:sp>
      <p:sp>
        <p:nvSpPr>
          <p:cNvPr id="3" name="Content Placeholder 2">
            <a:extLst>
              <a:ext uri="{FF2B5EF4-FFF2-40B4-BE49-F238E27FC236}">
                <a16:creationId xmlns:a16="http://schemas.microsoft.com/office/drawing/2014/main" id="{4C5205A1-7A66-BF08-3F00-0455B2C778E2}"/>
              </a:ext>
            </a:extLst>
          </p:cNvPr>
          <p:cNvSpPr>
            <a:spLocks noGrp="1"/>
          </p:cNvSpPr>
          <p:nvPr>
            <p:ph idx="1"/>
          </p:nvPr>
        </p:nvSpPr>
        <p:spPr/>
        <p:txBody>
          <a:bodyPr/>
          <a:lstStyle/>
          <a:p>
            <a:r>
              <a:rPr lang="en-US" dirty="0"/>
              <a:t>Migraine is common and should be default diagnosis for any recurrent, disabling headache </a:t>
            </a:r>
          </a:p>
          <a:p>
            <a:r>
              <a:rPr lang="en-US" dirty="0"/>
              <a:t>CGRP is thought to play an important role in migraine pathophysiology</a:t>
            </a:r>
          </a:p>
          <a:p>
            <a:r>
              <a:rPr lang="en-US" dirty="0"/>
              <a:t>CGRP antagonists (gepants) can be used for acute treatment of migraine and prevention of EM</a:t>
            </a:r>
          </a:p>
          <a:p>
            <a:r>
              <a:rPr lang="en-US" dirty="0"/>
              <a:t>CGRP mAbs can be used for the prevention of EM and CM</a:t>
            </a:r>
          </a:p>
          <a:p>
            <a:pPr marL="0" indent="0">
              <a:buNone/>
            </a:pPr>
            <a:endParaRPr lang="en-US" dirty="0"/>
          </a:p>
        </p:txBody>
      </p:sp>
    </p:spTree>
    <p:extLst>
      <p:ext uri="{BB962C8B-B14F-4D97-AF65-F5344CB8AC3E}">
        <p14:creationId xmlns:p14="http://schemas.microsoft.com/office/powerpoint/2010/main" val="19083199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Neurology Coverage!</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 </a:t>
            </a:r>
            <a:r>
              <a:rPr lang="en-US" sz="2200" b="0" dirty="0"/>
              <a:t>from this meeting</a:t>
            </a:r>
          </a:p>
          <a:p>
            <a:pPr>
              <a:buClr>
                <a:schemeClr val="tx2">
                  <a:lumMod val="20000"/>
                  <a:lumOff val="80000"/>
                </a:schemeClr>
              </a:buClr>
              <a:defRPr/>
            </a:pPr>
            <a:r>
              <a:rPr lang="en-US" sz="2200" dirty="0">
                <a:solidFill>
                  <a:srgbClr val="E1471D"/>
                </a:solidFill>
              </a:rPr>
              <a:t>Additional educational activities </a:t>
            </a:r>
            <a:r>
              <a:rPr lang="en-US" sz="2200" b="0" dirty="0"/>
              <a:t>on neurologic and psychiatric topics from </a:t>
            </a:r>
            <a:r>
              <a:rPr lang="en-US" sz="2200" b="0"/>
              <a:t>expert faculty</a:t>
            </a:r>
            <a:br>
              <a:rPr lang="en-US" sz="2200" b="0"/>
            </a:br>
            <a:r>
              <a:rPr lang="en-US" sz="2200" b="0" u="sng">
                <a:solidFill>
                  <a:schemeClr val="accent3"/>
                </a:solidFill>
              </a:rPr>
              <a:t>www</a:t>
            </a:r>
            <a:r>
              <a:rPr lang="en-US" sz="2200" b="0" u="sng" dirty="0">
                <a:solidFill>
                  <a:schemeClr val="accent3"/>
                </a:solidFill>
              </a:rPr>
              <a:t>.clinicaloptions.com/neurology-psychiatry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 name="KPI_HAS_CHART" val="false"/>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 name="KPI_HAS_CHART" val="false"/>
</p:tagLst>
</file>

<file path=ppt/tags/tag4.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3c10d082-ef38-4651-a1cd-cf630c04638a">NT3YH4ZU5NSJ-1450710741-5</_dlc_DocId>
    <_dlc_DocIdUrl xmlns="3c10d082-ef38-4651-a1cd-cf630c04638a">
      <Url>https://intranet.clinicaloptions.com/mews/neurology/NEU_2022_SY_Movement_Disorders_Summit_-_(PRP5251)/Migraine_Prevention/_layouts/15/DocIdRedir.aspx?ID=NT3YH4ZU5NSJ-1450710741-5</Url>
      <Description>NT3YH4ZU5NSJ-1450710741-5</Description>
    </_dlc_DocIdUrl>
    <Document_x0020_Category xmlns="f1e24cea-bee0-4a68-9ee7-db9caf999334">Downloadable Slides from Live</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C4689589EB3F8449B1B8DBFFD146B1D" ma:contentTypeVersion="1" ma:contentTypeDescription="Create a new document." ma:contentTypeScope="" ma:versionID="2a9e574bbc1c1995c39ace974a1eabcb">
  <xsd:schema xmlns:xsd="http://www.w3.org/2001/XMLSchema" xmlns:xs="http://www.w3.org/2001/XMLSchema" xmlns:p="http://schemas.microsoft.com/office/2006/metadata/properties" xmlns:ns2="3c10d082-ef38-4651-a1cd-cf630c04638a" xmlns:ns3="f1e24cea-bee0-4a68-9ee7-db9caf999334" targetNamespace="http://schemas.microsoft.com/office/2006/metadata/properties" ma:root="true" ma:fieldsID="b5bdf48220c4f2bce6b7b32b248d0006" ns2:_="" ns3:_="">
    <xsd:import namespace="3c10d082-ef38-4651-a1cd-cf630c04638a"/>
    <xsd:import namespace="f1e24cea-bee0-4a68-9ee7-db9caf99933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10d082-ef38-4651-a1cd-cf630c04638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1e24cea-bee0-4a68-9ee7-db9caf99933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3c10d082-ef38-4651-a1cd-cf630c04638a"/>
    <ds:schemaRef ds:uri="http://www.w3.org/XML/1998/namespace"/>
    <ds:schemaRef ds:uri="http://purl.org/dc/elements/1.1/"/>
    <ds:schemaRef ds:uri="http://schemas.openxmlformats.org/package/2006/metadata/core-properties"/>
    <ds:schemaRef ds:uri="http://schemas.microsoft.com/office/2006/metadata/properties"/>
    <ds:schemaRef ds:uri="http://purl.org/dc/dcmitype/"/>
    <ds:schemaRef ds:uri="http://schemas.microsoft.com/office/2006/documentManagement/types"/>
    <ds:schemaRef ds:uri="http://purl.org/dc/terms/"/>
    <ds:schemaRef ds:uri="http://schemas.microsoft.com/office/infopath/2007/PartnerControls"/>
    <ds:schemaRef ds:uri="f1e24cea-bee0-4a68-9ee7-db9caf999334"/>
  </ds:schemaRefs>
</ds:datastoreItem>
</file>

<file path=customXml/itemProps2.xml><?xml version="1.0" encoding="utf-8"?>
<ds:datastoreItem xmlns:ds="http://schemas.openxmlformats.org/officeDocument/2006/customXml" ds:itemID="{5F16145A-769A-433C-9D1D-CD25E6B929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10d082-ef38-4651-a1cd-cf630c04638a"/>
    <ds:schemaRef ds:uri="f1e24cea-bee0-4a68-9ee7-db9caf9993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8608CCF0-6849-496B-ACA4-CCC2979EE48E}">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37599</TotalTime>
  <Words>4162</Words>
  <Application>Microsoft Office PowerPoint</Application>
  <PresentationFormat>Widescreen</PresentationFormat>
  <Paragraphs>647</Paragraphs>
  <Slides>41</Slides>
  <Notes>40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41</vt:i4>
      </vt:variant>
    </vt:vector>
  </HeadingPairs>
  <TitlesOfParts>
    <vt:vector size="54" baseType="lpstr">
      <vt:lpstr>Arial</vt:lpstr>
      <vt:lpstr>Archivo Narrow</vt:lpstr>
      <vt:lpstr>Times</vt:lpstr>
      <vt:lpstr>Arial</vt:lpstr>
      <vt:lpstr>Roboto</vt:lpstr>
      <vt:lpstr>Corbel</vt:lpstr>
      <vt:lpstr>-apple-system</vt:lpstr>
      <vt:lpstr>Times New Roman</vt:lpstr>
      <vt:lpstr>Calibri</vt:lpstr>
      <vt:lpstr>Wingdings 2</vt:lpstr>
      <vt:lpstr>Wingdings</vt:lpstr>
      <vt:lpstr>Trebuchet MS</vt:lpstr>
      <vt:lpstr>2022_CCO_Template</vt:lpstr>
      <vt:lpstr>Targeting CGRP for the Treatment of Migraine</vt:lpstr>
      <vt:lpstr>About These Slides</vt:lpstr>
      <vt:lpstr>Faculty Disclosures</vt:lpstr>
      <vt:lpstr>Learning Objectives</vt:lpstr>
      <vt:lpstr>Primary Headache Disorders</vt:lpstr>
      <vt:lpstr>Secondary Causes of Headache</vt:lpstr>
      <vt:lpstr>Migraine Disability </vt:lpstr>
      <vt:lpstr>How Likely Is It That an Episodic Headache Is Migraine?</vt:lpstr>
      <vt:lpstr>Diagnostic Misconceptions </vt:lpstr>
      <vt:lpstr>ICHD-3: Migraine vs Tension Headache</vt:lpstr>
      <vt:lpstr>ICHD-3: Migraine With or Without Aura</vt:lpstr>
      <vt:lpstr>ICHD-3: Chronic Migraine</vt:lpstr>
      <vt:lpstr>ID Migraine™: Simplified Diagnostic Criteria for Migraine</vt:lpstr>
      <vt:lpstr>Phases of a Migraine Attack</vt:lpstr>
      <vt:lpstr>Migraine Pathophysiology </vt:lpstr>
      <vt:lpstr>Chronic Migraine: Prevalence </vt:lpstr>
      <vt:lpstr>Migraine Chronification </vt:lpstr>
      <vt:lpstr>Modifiable Risk Factor: Medication Overuse</vt:lpstr>
      <vt:lpstr>Chronic Migraine: A Fluid State </vt:lpstr>
      <vt:lpstr>Migraine Barriers to Care: CaMEO Study</vt:lpstr>
      <vt:lpstr>Migraine Treatments </vt:lpstr>
      <vt:lpstr>Principles of Acute Migraine Treatment</vt:lpstr>
      <vt:lpstr>Acute Treatment Options</vt:lpstr>
      <vt:lpstr>Novel Therapeutic Target: CGRP</vt:lpstr>
      <vt:lpstr>Where Is CGRP?</vt:lpstr>
      <vt:lpstr>Gepants, CGRP Receptor Antagonists: How It All Started</vt:lpstr>
      <vt:lpstr>Gepants: Who Should Try Them?</vt:lpstr>
      <vt:lpstr>Currently Available Gepants for Acute Treatment</vt:lpstr>
      <vt:lpstr>Migraine Prophylaxis</vt:lpstr>
      <vt:lpstr>Lifestyle Modifications for Migraine Prevention</vt:lpstr>
      <vt:lpstr>Pharmacologic Options for Migraine Prevention</vt:lpstr>
      <vt:lpstr>Currently Available Gepants for Migraine Prevention</vt:lpstr>
      <vt:lpstr>CGRP Monoclonal Antibodies</vt:lpstr>
      <vt:lpstr>Monoclonal Antibodies</vt:lpstr>
      <vt:lpstr>Currently Available CGRP Monoclonal Antibodies </vt:lpstr>
      <vt:lpstr>Efficacy Data of CGRP mAbs From Phase III Trials</vt:lpstr>
      <vt:lpstr>Case Example: Incorporating CGRP Into Clinical Practice</vt:lpstr>
      <vt:lpstr>Case Example (cont’d):  Incorporating CGRP Into Clinical Practice</vt:lpstr>
      <vt:lpstr>Case Conclusion: Incorporating CGRP Into Clinical Practice</vt:lpstr>
      <vt:lpstr>Key Summary Points</vt:lpstr>
      <vt:lpstr>Go Online for More CCO  Neurology Coverage!</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Targeting CGRP for the Treatment of Migraine</dc:title>
  <dc:creator>Preferred User</dc:creator>
  <cp:lastModifiedBy>Valerie Wenzel</cp:lastModifiedBy>
  <cp:revision>625</cp:revision>
  <cp:lastPrinted>2016-09-26T20:21:49Z</cp:lastPrinted>
  <dcterms:created xsi:type="dcterms:W3CDTF">2005-05-27T15:08:01Z</dcterms:created>
  <dcterms:modified xsi:type="dcterms:W3CDTF">2022-09-27T16:25:51Z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b04f1b9a-ee81-4775-87f3-78d47f10c36a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0x0101003C4689589EB3F8449B1B8DBFFD146B1D</vt:lpwstr>
  </property>
</Properties>
</file>