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69" r:id="rId6"/>
  </p:sldMasterIdLst>
  <p:notesMasterIdLst>
    <p:notesMasterId r:id="rId47"/>
  </p:notesMasterIdLst>
  <p:handoutMasterIdLst>
    <p:handoutMasterId r:id="rId48"/>
  </p:handoutMasterIdLst>
  <p:sldIdLst>
    <p:sldId id="1183" r:id="rId7"/>
    <p:sldId id="308" r:id="rId8"/>
    <p:sldId id="294" r:id="rId9"/>
    <p:sldId id="296" r:id="rId10"/>
    <p:sldId id="542" r:id="rId11"/>
    <p:sldId id="693" r:id="rId12"/>
    <p:sldId id="692" r:id="rId13"/>
    <p:sldId id="554" r:id="rId14"/>
    <p:sldId id="372" r:id="rId15"/>
    <p:sldId id="1168" r:id="rId16"/>
    <p:sldId id="1166" r:id="rId17"/>
    <p:sldId id="1167" r:id="rId18"/>
    <p:sldId id="556" r:id="rId19"/>
    <p:sldId id="1184" r:id="rId20"/>
    <p:sldId id="1185" r:id="rId21"/>
    <p:sldId id="741" r:id="rId22"/>
    <p:sldId id="1169" r:id="rId23"/>
    <p:sldId id="1170" r:id="rId24"/>
    <p:sldId id="758" r:id="rId25"/>
    <p:sldId id="759" r:id="rId26"/>
    <p:sldId id="760" r:id="rId27"/>
    <p:sldId id="767" r:id="rId28"/>
    <p:sldId id="761" r:id="rId29"/>
    <p:sldId id="762" r:id="rId30"/>
    <p:sldId id="763" r:id="rId31"/>
    <p:sldId id="765" r:id="rId32"/>
    <p:sldId id="1172" r:id="rId33"/>
    <p:sldId id="737" r:id="rId34"/>
    <p:sldId id="1178" r:id="rId35"/>
    <p:sldId id="1173" r:id="rId36"/>
    <p:sldId id="1174" r:id="rId37"/>
    <p:sldId id="1175" r:id="rId38"/>
    <p:sldId id="1176" r:id="rId39"/>
    <p:sldId id="1177" r:id="rId40"/>
    <p:sldId id="1179" r:id="rId41"/>
    <p:sldId id="589" r:id="rId42"/>
    <p:sldId id="591" r:id="rId43"/>
    <p:sldId id="1180" r:id="rId44"/>
    <p:sldId id="1181" r:id="rId45"/>
    <p:sldId id="318" r:id="rId46"/>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008">
          <p15:clr>
            <a:srgbClr val="A4A3A4"/>
          </p15:clr>
        </p15:guide>
        <p15:guide id="2" pos="326">
          <p15:clr>
            <a:srgbClr val="A4A3A4"/>
          </p15:clr>
        </p15:guide>
        <p15:guide id="3" pos="451">
          <p15:clr>
            <a:srgbClr val="A4A3A4"/>
          </p15:clr>
        </p15:guide>
        <p15:guide id="4" pos="7407">
          <p15:clr>
            <a:srgbClr val="A4A3A4"/>
          </p15:clr>
        </p15:guide>
        <p15:guide id="5" pos="7229">
          <p15:clr>
            <a:srgbClr val="A4A3A4"/>
          </p15:clr>
        </p15:guide>
        <p15:guide id="6" orient="horz" pos="4149">
          <p15:clr>
            <a:srgbClr val="A4A3A4"/>
          </p15:clr>
        </p15:guide>
        <p15:guide id="7" orient="horz" pos="3894">
          <p15:clr>
            <a:srgbClr val="A4A3A4"/>
          </p15:clr>
        </p15:guide>
        <p15:guide id="8" orient="horz" pos="4008">
          <p15:clr>
            <a:srgbClr val="A4A3A4"/>
          </p15:clr>
        </p15:guide>
        <p15:guide id="9" orient="horz" pos="150">
          <p15:clr>
            <a:srgbClr val="A4A3A4"/>
          </p15:clr>
        </p15:guide>
        <p15:guide id="10" orient="horz" pos="264">
          <p15:clr>
            <a:srgbClr val="A4A3A4"/>
          </p15:clr>
        </p15:guide>
        <p15:guide id="11"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 Daniels" initials="" lastIdx="43" clrIdx="0"/>
  <p:cmAuthor id="2" name="Megan Capel" initials="" lastIdx="3" clrIdx="6"/>
  <p:cmAuthor id="3" name="aboecler@clinicaloptions.com" initials="" lastIdx="16" clrIdx="9"/>
  <p:cmAuthor id="4" name="Kristen Morrow" initials="" lastIdx="92" clrIdx="8"/>
  <p:cmAuthor id="5" name="mcalloway" initials="" lastIdx="3" clrIdx="4"/>
  <p:cmAuthor id="6" name="Erik Brady" initials="" lastIdx="3" clrIdx="5"/>
  <p:cmAuthor id="7" name="clinicaloptions\sdaniels" initials="" lastIdx="25" clrIdx="1"/>
  <p:cmAuthor id="8" name="Dussadee Royal" initials="" lastIdx="30" clrIdx="3"/>
  <p:cmAuthor id="9" name="Unknown User1" initials="Unknown User1" lastIdx="2" clrIdx="2"/>
  <p:cmAuthor id="10" name="CLINICALOPTIONS\jeimers" initials="" lastIdx="1" clrIdx="10"/>
  <p:cmAuthor id="11" name="Taryn Gross" initials="" lastIdx="1" clrIdx="7"/>
  <p:cmAuthor id="12" name=" " initials="" lastIdx="1" clrIdx="11"/>
  <p:cmAuthor id="13" name="Unknown User2" initials="Unknown User2"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2F2F2"/>
    <a:srgbClr val="7D86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82" autoAdjust="0"/>
    <p:restoredTop sz="85034" autoAdjust="0"/>
  </p:normalViewPr>
  <p:slideViewPr>
    <p:cSldViewPr snapToGrid="0" snapToObjects="1">
      <p:cViewPr varScale="1">
        <p:scale>
          <a:sx n="67" d="100"/>
          <a:sy n="67" d="100"/>
        </p:scale>
        <p:origin x="822" y="60"/>
      </p:cViewPr>
      <p:guideLst>
        <p:guide orient="horz" pos="1008"/>
        <p:guide pos="326"/>
        <p:guide pos="451"/>
        <p:guide pos="7407"/>
        <p:guide pos="7229"/>
        <p:guide orient="horz" pos="4149"/>
        <p:guide orient="horz" pos="3894"/>
        <p:guide orient="horz" pos="4008"/>
        <p:guide orient="horz" pos="150"/>
        <p:guide orient="horz" pos="264"/>
        <p:guide pos="3840"/>
      </p:guideLst>
    </p:cSldViewPr>
  </p:slideViewPr>
  <p:notesTextViewPr>
    <p:cViewPr>
      <p:scale>
        <a:sx n="100" d="100"/>
        <a:sy n="100" d="100"/>
      </p:scale>
      <p:origin x="0" y="0"/>
    </p:cViewPr>
  </p:notesTextViewPr>
  <p:sorterViewPr>
    <p:cViewPr varScale="1">
      <p:scale>
        <a:sx n="100" d="100"/>
        <a:sy n="100" d="100"/>
      </p:scale>
      <p:origin x="0" y="-10036"/>
    </p:cViewPr>
  </p:sorterViewPr>
  <p:notesViewPr>
    <p:cSldViewPr snapToGrid="0" snapToObjects="1">
      <p:cViewPr varScale="1">
        <p:scale>
          <a:sx n="96" d="100"/>
          <a:sy n="96" d="100"/>
        </p:scale>
        <p:origin x="355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customXml" Target="../customXml/item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B249DA6-C0FD-4487-A3D7-1C60F8AC75A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E60249BA-0A5C-4E32-ABD0-0DBE0F063A0C}" type="datetimeFigureOut">
              <a:rPr lang="en-US"/>
              <a:pPr>
                <a:defRPr/>
              </a:pPr>
              <a:t>11/4/2021</a:t>
            </a:fld>
            <a:endParaRPr lang="en-US" dirty="0"/>
          </a:p>
        </p:txBody>
      </p:sp>
      <p:sp>
        <p:nvSpPr>
          <p:cNvPr id="4" name="Footer Placeholder 3">
            <a:extLst>
              <a:ext uri="{FF2B5EF4-FFF2-40B4-BE49-F238E27FC236}">
                <a16:creationId xmlns:a16="http://schemas.microsoft.com/office/drawing/2014/main" id="{5FE734EC-A25F-4AC1-B67D-5FCF8ED331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E2A19AB0-9E2D-45A3-93F6-F8F6148E9B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E99A7764-EEA7-4822-BAEE-BC4CAF4AB624}" type="slidenum">
              <a:rPr lang="en-US"/>
              <a:pPr>
                <a:defRPr/>
              </a:pPr>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319F404-235A-4F8B-A098-54094210005E}"/>
              </a:ext>
            </a:extLst>
          </p:cNvPr>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pPr>
              <a:defRPr/>
            </a:pPr>
            <a:endParaRPr lang="en-US" altLang="en-US"/>
          </a:p>
        </p:txBody>
      </p:sp>
      <p:sp>
        <p:nvSpPr>
          <p:cNvPr id="3" name="Date Placeholder 2">
            <a:extLst>
              <a:ext uri="{FF2B5EF4-FFF2-40B4-BE49-F238E27FC236}">
                <a16:creationId xmlns:a16="http://schemas.microsoft.com/office/drawing/2014/main" id="{95320BC3-80FA-4F7E-B567-DB51C94734EE}"/>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973DFD4F-D0A4-48F1-B4A8-CDD5FC160BC1}" type="datetime1">
              <a:rPr lang="en-US" altLang="en-US"/>
              <a:pPr>
                <a:defRPr/>
              </a:pPr>
              <a:t>11/4/2021</a:t>
            </a:fld>
            <a:endParaRPr lang="en-US" altLang="en-US" dirty="0"/>
          </a:p>
        </p:txBody>
      </p:sp>
      <p:sp>
        <p:nvSpPr>
          <p:cNvPr id="4" name="Slide Image Placeholder 3">
            <a:extLst>
              <a:ext uri="{FF2B5EF4-FFF2-40B4-BE49-F238E27FC236}">
                <a16:creationId xmlns:a16="http://schemas.microsoft.com/office/drawing/2014/main" id="{D93200BE-5DB6-4179-92CB-D7F349343A6A}"/>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altLang="en-US" noProof="0" dirty="0"/>
          </a:p>
        </p:txBody>
      </p:sp>
      <p:sp>
        <p:nvSpPr>
          <p:cNvPr id="5" name="Notes Placeholder 4">
            <a:extLst>
              <a:ext uri="{FF2B5EF4-FFF2-40B4-BE49-F238E27FC236}">
                <a16:creationId xmlns:a16="http://schemas.microsoft.com/office/drawing/2014/main" id="{AB9A31A3-9690-4ACD-8DC0-C051F74DEAF1}"/>
              </a:ext>
            </a:extLst>
          </p:cNvPr>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altLang="en-US" noProof="0"/>
              <a:t>Click to edit Master text styles</a:t>
            </a:r>
          </a:p>
          <a:p>
            <a:pPr lvl="1"/>
            <a:r>
              <a:rPr lang="en-US" altLang="en-US" noProof="0"/>
              <a:t>Second level</a:t>
            </a:r>
          </a:p>
          <a:p>
            <a:pPr lvl="2"/>
            <a:r>
              <a:rPr lang="en-US" altLang="en-US" noProof="0"/>
              <a:t>Third level</a:t>
            </a:r>
          </a:p>
          <a:p>
            <a:pPr lvl="3"/>
            <a:r>
              <a:rPr lang="en-US" altLang="en-US" noProof="0"/>
              <a:t>Fourth level</a:t>
            </a:r>
          </a:p>
          <a:p>
            <a:pPr lvl="4"/>
            <a:r>
              <a:rPr lang="en-US" altLang="en-US" noProof="0"/>
              <a:t>Fifth level</a:t>
            </a:r>
          </a:p>
        </p:txBody>
      </p:sp>
      <p:sp>
        <p:nvSpPr>
          <p:cNvPr id="6" name="Footer Placeholder 5">
            <a:extLst>
              <a:ext uri="{FF2B5EF4-FFF2-40B4-BE49-F238E27FC236}">
                <a16:creationId xmlns:a16="http://schemas.microsoft.com/office/drawing/2014/main" id="{89C783AC-143E-4AA2-A5B8-801CEF986C6B}"/>
              </a:ext>
            </a:extLst>
          </p:cNvPr>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pPr>
              <a:defRPr/>
            </a:pPr>
            <a:endParaRPr lang="en-US" altLang="en-US"/>
          </a:p>
        </p:txBody>
      </p:sp>
      <p:sp>
        <p:nvSpPr>
          <p:cNvPr id="7" name="Slide Number Placeholder 6">
            <a:extLst>
              <a:ext uri="{FF2B5EF4-FFF2-40B4-BE49-F238E27FC236}">
                <a16:creationId xmlns:a16="http://schemas.microsoft.com/office/drawing/2014/main" id="{F2DCB4AF-95D2-4023-B4D0-12C974EFDE79}"/>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E76D5F5-C834-4ED8-8E8E-0664E96405A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6CE42972-76C8-45E9-80E2-8BFF60F71F5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1C769566-1F2D-4C85-854A-04EBE4B8746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14340" name="Slide Number Placeholder 3">
            <a:extLst>
              <a:ext uri="{FF2B5EF4-FFF2-40B4-BE49-F238E27FC236}">
                <a16:creationId xmlns:a16="http://schemas.microsoft.com/office/drawing/2014/main" id="{598B8827-A9AA-4A17-8FA0-AD003B39675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C5A4901-10CD-438F-9A06-F09DE84842B4}" type="slidenum">
              <a:rPr lang="en-US" altLang="en-US" smtClean="0">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14F6BF0D-6F09-4D3D-AB60-512AFE61FD1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41B5A8D-43B3-44BB-9BE7-10E36B6A25D6}" type="slidenum">
              <a:rPr lang="en-US" altLang="en-US" smtClean="0">
                <a:latin typeface="Arial" panose="020B0604020202020204" pitchFamily="34" charset="0"/>
              </a:rPr>
              <a:pPr>
                <a:spcBef>
                  <a:spcPct val="0"/>
                </a:spcBef>
              </a:pPr>
              <a:t>2</a:t>
            </a:fld>
            <a:endParaRPr lang="en-US" altLang="en-US">
              <a:latin typeface="Arial" panose="020B0604020202020204" pitchFamily="34" charset="0"/>
            </a:endParaRPr>
          </a:p>
        </p:txBody>
      </p:sp>
      <p:sp>
        <p:nvSpPr>
          <p:cNvPr id="16387" name="Rectangle 2">
            <a:extLst>
              <a:ext uri="{FF2B5EF4-FFF2-40B4-BE49-F238E27FC236}">
                <a16:creationId xmlns:a16="http://schemas.microsoft.com/office/drawing/2014/main" id="{0D2004E8-18D9-4C7C-AB22-DC730864ED2C}"/>
              </a:ext>
            </a:extLst>
          </p:cNvPr>
          <p:cNvSpPr>
            <a:spLocks noGrp="1" noRot="1" noChangeAspect="1" noChangeArrowheads="1" noTextEdit="1"/>
          </p:cNvSpPr>
          <p:nvPr>
            <p:ph type="sldImg"/>
          </p:nvPr>
        </p:nvSpPr>
        <p:spPr bwMode="auto">
          <a:xfrm>
            <a:off x="458788"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8" name="Rectangle 3">
            <a:extLst>
              <a:ext uri="{FF2B5EF4-FFF2-40B4-BE49-F238E27FC236}">
                <a16:creationId xmlns:a16="http://schemas.microsoft.com/office/drawing/2014/main" id="{3D533E5C-0BE7-4CF3-B217-C3C84F8D63E4}"/>
              </a:ext>
            </a:extLst>
          </p:cNvPr>
          <p:cNvSpPr>
            <a:spLocks noGrp="1" noChangeArrowheads="1"/>
          </p:cNvSpPr>
          <p:nvPr>
            <p:ph type="body" idx="1"/>
          </p:nvPr>
        </p:nvSpPr>
        <p:spPr bwMode="auto">
          <a:xfrm>
            <a:off x="976313" y="4560888"/>
            <a:ext cx="5362575" cy="4319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ea typeface="ＭＳ Ｐゴシック" panose="020B0600070205080204" pitchFamily="34" charset="-128"/>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a typeface="ＭＳ Ｐゴシック" panose="020B0600070205080204" pitchFamily="34" charset="-128"/>
            </a:endParaRPr>
          </a:p>
          <a:p>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D2772C68-384F-4C00-A06F-7F02187BFC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B33F73C-3157-481F-A6BA-0B0EC89E8D3A}" type="slidenum">
              <a:rPr lang="en-US" altLang="en-US" smtClean="0">
                <a:latin typeface="Arial" panose="020B0604020202020204" pitchFamily="34" charset="0"/>
              </a:rPr>
              <a:pPr>
                <a:spcBef>
                  <a:spcPct val="0"/>
                </a:spcBef>
              </a:pPr>
              <a:t>3</a:t>
            </a:fld>
            <a:endParaRPr lang="en-US" altLang="en-US">
              <a:latin typeface="Arial" panose="020B0604020202020204" pitchFamily="34" charset="0"/>
            </a:endParaRPr>
          </a:p>
        </p:txBody>
      </p:sp>
      <p:sp>
        <p:nvSpPr>
          <p:cNvPr id="18435" name="Rectangle 2">
            <a:extLst>
              <a:ext uri="{FF2B5EF4-FFF2-40B4-BE49-F238E27FC236}">
                <a16:creationId xmlns:a16="http://schemas.microsoft.com/office/drawing/2014/main" id="{509BF73E-39A7-4913-A3D6-D37BA31D95AD}"/>
              </a:ext>
            </a:extLst>
          </p:cNvPr>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6" name="Rectangle 3">
            <a:extLst>
              <a:ext uri="{FF2B5EF4-FFF2-40B4-BE49-F238E27FC236}">
                <a16:creationId xmlns:a16="http://schemas.microsoft.com/office/drawing/2014/main" id="{AC23C394-E50A-4B87-962F-908A15D19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BDA9D35B-A198-4A96-AA59-D981B4790A9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D9E0487A-6832-49ED-AA3C-DFC43D3C383B}" type="slidenum">
              <a:rPr lang="en-US" altLang="en-US" smtClean="0">
                <a:latin typeface="Arial" panose="020B0604020202020204" pitchFamily="34" charset="0"/>
              </a:rPr>
              <a:pPr>
                <a:spcBef>
                  <a:spcPct val="0"/>
                </a:spcBef>
              </a:pPr>
              <a:t>4</a:t>
            </a:fld>
            <a:endParaRPr lang="en-US" altLang="en-US">
              <a:latin typeface="Arial" panose="020B0604020202020204" pitchFamily="34" charset="0"/>
            </a:endParaRPr>
          </a:p>
        </p:txBody>
      </p:sp>
      <p:sp>
        <p:nvSpPr>
          <p:cNvPr id="20483" name="Rectangle 2">
            <a:extLst>
              <a:ext uri="{FF2B5EF4-FFF2-40B4-BE49-F238E27FC236}">
                <a16:creationId xmlns:a16="http://schemas.microsoft.com/office/drawing/2014/main" id="{52C2E5B4-9491-4724-9510-01C83CAA37FB}"/>
              </a:ext>
            </a:extLst>
          </p:cNvPr>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4" name="Rectangle 3">
            <a:extLst>
              <a:ext uri="{FF2B5EF4-FFF2-40B4-BE49-F238E27FC236}">
                <a16:creationId xmlns:a16="http://schemas.microsoft.com/office/drawing/2014/main" id="{60D9E764-3185-4822-92D1-15A7145980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CF0F9131-24B5-4E94-8BCD-62A1910FFB8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102D6BE1-E021-4DDE-9483-7B3605F771C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PwMS, persons with multiple sclerosis.</a:t>
            </a:r>
          </a:p>
        </p:txBody>
      </p:sp>
      <p:sp>
        <p:nvSpPr>
          <p:cNvPr id="23556" name="Slide Number Placeholder 3">
            <a:extLst>
              <a:ext uri="{FF2B5EF4-FFF2-40B4-BE49-F238E27FC236}">
                <a16:creationId xmlns:a16="http://schemas.microsoft.com/office/drawing/2014/main" id="{B3ACE3BF-790E-4B68-A19C-63147E75162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247CCB8-E0B9-4FDE-85C6-87C9BBD52501}"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91EDF29-CFF6-4389-8D10-BFF9F00F83E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B407D08D-EDEA-48F7-987B-9274E6BC0CB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 OT, occupational therapy; PCP, primary care provider; PT, physical therapy; PA, physician assistant.</a:t>
            </a:r>
          </a:p>
        </p:txBody>
      </p:sp>
      <p:sp>
        <p:nvSpPr>
          <p:cNvPr id="25604" name="Slide Number Placeholder 3">
            <a:extLst>
              <a:ext uri="{FF2B5EF4-FFF2-40B4-BE49-F238E27FC236}">
                <a16:creationId xmlns:a16="http://schemas.microsoft.com/office/drawing/2014/main" id="{6DE3C361-CAA6-41A7-BB6B-ECA07009312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F0DCBB1-CC9F-4482-902A-B2AC7E3D746B}"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C8AEC33A-B9FC-43F2-BAD7-3D544187BA0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268A9EF4-03AA-422A-8144-57C296966F4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a:t>
            </a:r>
          </a:p>
        </p:txBody>
      </p:sp>
      <p:sp>
        <p:nvSpPr>
          <p:cNvPr id="27652" name="Slide Number Placeholder 3">
            <a:extLst>
              <a:ext uri="{FF2B5EF4-FFF2-40B4-BE49-F238E27FC236}">
                <a16:creationId xmlns:a16="http://schemas.microsoft.com/office/drawing/2014/main" id="{7588E361-85D8-41CD-B28A-8177C7C29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CEF7877-A03B-4848-BED8-C921B0B10A75}" type="slidenum">
              <a:rPr lang="en-US" altLang="en-US" smtClean="0">
                <a:latin typeface="Calibri" panose="020F0502020204030204" pitchFamily="34" charset="0"/>
              </a:rPr>
              <a:pPr/>
              <a:t>8</a:t>
            </a:fld>
            <a:endParaRPr lang="en-US" altLang="en-US">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E7F69C53-365E-45B4-912F-9947D7C245A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8FE86459-02F0-4247-9FDB-E438E8B9F0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a:t>
            </a:r>
          </a:p>
        </p:txBody>
      </p:sp>
      <p:sp>
        <p:nvSpPr>
          <p:cNvPr id="29700" name="Slide Number Placeholder 3">
            <a:extLst>
              <a:ext uri="{FF2B5EF4-FFF2-40B4-BE49-F238E27FC236}">
                <a16:creationId xmlns:a16="http://schemas.microsoft.com/office/drawing/2014/main" id="{A05317A0-3558-4DBD-9A36-3DD2B89AB2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F386EBE-B3A8-492E-898C-1809052D134C}" type="slidenum">
              <a:rPr lang="en-US" altLang="en-US" smtClean="0">
                <a:latin typeface="Calibri" panose="020F0502020204030204" pitchFamily="34" charset="0"/>
              </a:rPr>
              <a:pPr/>
              <a:t>9</a:t>
            </a:fld>
            <a:endParaRPr lang="en-US" altLang="en-US">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FEA7D4A6-AE63-4ACC-A5DA-FAA8730EBA2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DBA1618F-6B0A-43C7-9DF9-30B63AA9901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a:t>
            </a:r>
          </a:p>
        </p:txBody>
      </p:sp>
      <p:sp>
        <p:nvSpPr>
          <p:cNvPr id="31748" name="Slide Number Placeholder 3">
            <a:extLst>
              <a:ext uri="{FF2B5EF4-FFF2-40B4-BE49-F238E27FC236}">
                <a16:creationId xmlns:a16="http://schemas.microsoft.com/office/drawing/2014/main" id="{05377E84-D74E-4E1C-8E70-4FE4E4ADC83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F97120-5D92-4E65-AC1D-D647BB33A2DC}"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9FB61D80-67CB-4331-B33F-B10FCD3551E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56779E2A-97FD-4C1C-ACEA-C0AE9827670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a:t>
            </a:r>
          </a:p>
        </p:txBody>
      </p:sp>
      <p:sp>
        <p:nvSpPr>
          <p:cNvPr id="33796" name="Slide Number Placeholder 3">
            <a:extLst>
              <a:ext uri="{FF2B5EF4-FFF2-40B4-BE49-F238E27FC236}">
                <a16:creationId xmlns:a16="http://schemas.microsoft.com/office/drawing/2014/main" id="{0BCF1D0D-EDAF-401B-B98A-80FCBDF877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A82CD4F-95A6-42F8-9B38-AEB10993110D}"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D977B2E3-DB5D-48AD-AEF9-9271A94C96B4}"/>
              </a:ext>
            </a:extLst>
          </p:cNvPr>
          <p:cNvSpPr>
            <a:spLocks noGrp="1" noRot="1" noChangeAspect="1" noChangeArrowheads="1" noTextEdit="1"/>
          </p:cNvSpPr>
          <p:nvPr>
            <p:ph type="sldImg"/>
          </p:nvPr>
        </p:nvSpPr>
        <p:spPr bwMode="auto">
          <a:xfrm>
            <a:off x="409575" y="698500"/>
            <a:ext cx="6203950"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67251004-CE73-4273-B2F3-458E330A0BF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a:t>
            </a:r>
          </a:p>
        </p:txBody>
      </p:sp>
      <p:sp>
        <p:nvSpPr>
          <p:cNvPr id="35844" name="Slide Number Placeholder 3">
            <a:extLst>
              <a:ext uri="{FF2B5EF4-FFF2-40B4-BE49-F238E27FC236}">
                <a16:creationId xmlns:a16="http://schemas.microsoft.com/office/drawing/2014/main" id="{D799A029-8C7E-4EF9-BC59-CF84498FE2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2E370E5-2337-49DC-AEE4-67CDDBB466C6}" type="slidenum">
              <a:rPr lang="en-US" altLang="en-US" smtClean="0">
                <a:solidFill>
                  <a:srgbClr val="000000"/>
                </a:solidFill>
                <a:latin typeface="Calibri" panose="020F0502020204030204" pitchFamily="34" charset="0"/>
              </a:rPr>
              <a:pPr/>
              <a:t>12</a:t>
            </a:fld>
            <a:endParaRPr lang="en-US" altLang="en-US">
              <a:solidFill>
                <a:srgbClr val="000000"/>
              </a:solidFill>
              <a:latin typeface="Calibri" panose="020F050202020403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C1AF770E-B1F2-416F-A10E-E07707A3BCC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4C69ADB1-61A9-4B4F-BED6-8AEBC6BB1DC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PPMS, primary progressive multiple sclerosis; RRMS, relapsing-remitting multiple sclerosis; SPMS, secondary progressive multiple sclerosis.</a:t>
            </a: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p:txBody>
      </p:sp>
      <p:sp>
        <p:nvSpPr>
          <p:cNvPr id="37892" name="Slide Number Placeholder 3">
            <a:extLst>
              <a:ext uri="{FF2B5EF4-FFF2-40B4-BE49-F238E27FC236}">
                <a16:creationId xmlns:a16="http://schemas.microsoft.com/office/drawing/2014/main" id="{19D40AAC-5A10-4B8E-A4DD-41FF7ADE915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61DBE30-8424-48C5-9F0A-B43C035E9C38}"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25E2432-D0B0-471A-9CC4-C0F3AB59235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AEB597C8-A74F-4F07-A98F-3C9F8FFA719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PPMS, primary progressive multiple sclerosis; RRMS, relapsing-remitting multiple sclerosis; SPMS, secondary progressive multiple sclerosis.</a:t>
            </a: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p:txBody>
      </p:sp>
      <p:sp>
        <p:nvSpPr>
          <p:cNvPr id="39940" name="Slide Number Placeholder 3">
            <a:extLst>
              <a:ext uri="{FF2B5EF4-FFF2-40B4-BE49-F238E27FC236}">
                <a16:creationId xmlns:a16="http://schemas.microsoft.com/office/drawing/2014/main" id="{9E992FC0-E144-478C-A95D-52095E4A84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CE996FB-00A9-4442-BF18-6E09634612B0}" type="slidenum">
              <a:rPr lang="en-US" altLang="en-US" smtClean="0">
                <a:latin typeface="Calibri" panose="020F0502020204030204" pitchFamily="34" charset="0"/>
              </a:rPr>
              <a:pPr/>
              <a:t>14</a:t>
            </a:fld>
            <a:endParaRPr lang="en-US" altLang="en-US">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CDF96E8D-654F-4117-8337-D90AE7EFDFB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E68A65FC-6D91-4287-9D12-0A6D424650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PPMS, primary progressive multiple sclerosis; RRMS, relapsing-remitting multiple sclerosis; SPMS, secondary progressive multiple sclerosis.</a:t>
            </a: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p:txBody>
      </p:sp>
      <p:sp>
        <p:nvSpPr>
          <p:cNvPr id="41988" name="Slide Number Placeholder 3">
            <a:extLst>
              <a:ext uri="{FF2B5EF4-FFF2-40B4-BE49-F238E27FC236}">
                <a16:creationId xmlns:a16="http://schemas.microsoft.com/office/drawing/2014/main" id="{04E393EB-6515-4E8D-998C-12658EFCD70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0C4BA3C-9F8E-443D-8CA2-5350D26473B3}" type="slidenum">
              <a:rPr lang="en-US" altLang="en-US" smtClean="0">
                <a:latin typeface="Calibri" panose="020F0502020204030204" pitchFamily="34" charset="0"/>
              </a:rPr>
              <a:pPr/>
              <a:t>15</a:t>
            </a:fld>
            <a:endParaRPr lang="en-US" altLang="en-US">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8">
            <a:extLst>
              <a:ext uri="{FF2B5EF4-FFF2-40B4-BE49-F238E27FC236}">
                <a16:creationId xmlns:a16="http://schemas.microsoft.com/office/drawing/2014/main" id="{C4B6C2F7-E4D2-4F74-A862-855595783E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C7DEF37-AD2F-4DE6-91DB-01B854BD6104}" type="slidenum">
              <a:rPr lang="en-GB" altLang="en-US" smtClean="0"/>
              <a:pPr>
                <a:spcBef>
                  <a:spcPct val="0"/>
                </a:spcBef>
              </a:pPr>
              <a:t>16</a:t>
            </a:fld>
            <a:endParaRPr lang="en-GB" altLang="en-US"/>
          </a:p>
        </p:txBody>
      </p:sp>
      <p:sp>
        <p:nvSpPr>
          <p:cNvPr id="44035" name="Text Box 1">
            <a:extLst>
              <a:ext uri="{FF2B5EF4-FFF2-40B4-BE49-F238E27FC236}">
                <a16:creationId xmlns:a16="http://schemas.microsoft.com/office/drawing/2014/main" id="{89FD5DCD-534B-489A-9F74-44B1994F506D}"/>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44036" name="Rectangle 2">
            <a:extLst>
              <a:ext uri="{FF2B5EF4-FFF2-40B4-BE49-F238E27FC236}">
                <a16:creationId xmlns:a16="http://schemas.microsoft.com/office/drawing/2014/main" id="{003970FF-1201-4558-AE41-3ED3003D1F28}"/>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latin typeface="Times New Roman" panose="02020603050405020304" pitchFamily="18" charset="0"/>
                <a:ea typeface="ＭＳ Ｐゴシック" panose="020B0600070205080204" pitchFamily="34" charset="-128"/>
              </a:rPr>
              <a:t>MS, multiple sclerosis.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27DA53AB-5FA4-46AB-B2AD-21A316F860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16FF1774-AB97-422A-B573-45F183BFB16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PPMS, primary progressive multiple sclerosis; RRMS, relapsing-remitting multiple sclerosis; SPMS, secondary progressive multiple sclerosis.</a:t>
            </a:r>
          </a:p>
          <a:p>
            <a:endParaRPr lang="en-US" altLang="en-US">
              <a:ea typeface="ＭＳ Ｐゴシック" panose="020B0600070205080204" pitchFamily="34" charset="-128"/>
            </a:endParaRPr>
          </a:p>
        </p:txBody>
      </p:sp>
      <p:sp>
        <p:nvSpPr>
          <p:cNvPr id="46084" name="Slide Number Placeholder 3">
            <a:extLst>
              <a:ext uri="{FF2B5EF4-FFF2-40B4-BE49-F238E27FC236}">
                <a16:creationId xmlns:a16="http://schemas.microsoft.com/office/drawing/2014/main" id="{ED9BD688-B6C6-4685-A73F-3044F740C8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E115FE8C-07A2-4FCC-8CAE-9411F5A6BE6F}" type="slidenum">
              <a:rPr lang="en-US" altLang="en-US" smtClean="0">
                <a:latin typeface="Calibri" panose="020F0502020204030204" pitchFamily="34" charset="0"/>
              </a:rPr>
              <a:pPr/>
              <a:t>17</a:t>
            </a:fld>
            <a:endParaRPr lang="en-US" altLang="en-US">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50714B89-CC11-4823-80F6-A99871726D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E94A8A42-4AFF-4D46-9712-43C3039E30B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MS, multiple sclerosis.</a:t>
            </a:r>
          </a:p>
        </p:txBody>
      </p:sp>
      <p:sp>
        <p:nvSpPr>
          <p:cNvPr id="48132" name="Slide Number Placeholder 3">
            <a:extLst>
              <a:ext uri="{FF2B5EF4-FFF2-40B4-BE49-F238E27FC236}">
                <a16:creationId xmlns:a16="http://schemas.microsoft.com/office/drawing/2014/main" id="{B676729B-B16B-4A1F-A8F5-DD5F4FED80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E4B6022-85DD-4579-B029-F5587FC1C774}" type="slidenum">
              <a:rPr lang="en-US" altLang="en-US" smtClean="0">
                <a:latin typeface="Calibri" panose="020F0502020204030204" pitchFamily="34" charset="0"/>
              </a:rPr>
              <a:pPr/>
              <a:t>18</a:t>
            </a:fld>
            <a:endParaRPr lang="en-US"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a:extLst>
              <a:ext uri="{FF2B5EF4-FFF2-40B4-BE49-F238E27FC236}">
                <a16:creationId xmlns:a16="http://schemas.microsoft.com/office/drawing/2014/main" id="{A121AC65-3569-4A72-AD5F-ED545597FF9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953C354-633A-4A36-93C2-DDA1D3C736AB}" type="slidenum">
              <a:rPr lang="en-GB" altLang="en-US" smtClean="0"/>
              <a:pPr>
                <a:spcBef>
                  <a:spcPct val="0"/>
                </a:spcBef>
              </a:pPr>
              <a:t>19</a:t>
            </a:fld>
            <a:endParaRPr lang="en-GB" altLang="en-US"/>
          </a:p>
        </p:txBody>
      </p:sp>
      <p:sp>
        <p:nvSpPr>
          <p:cNvPr id="50179" name="Text Box 1">
            <a:extLst>
              <a:ext uri="{FF2B5EF4-FFF2-40B4-BE49-F238E27FC236}">
                <a16:creationId xmlns:a16="http://schemas.microsoft.com/office/drawing/2014/main" id="{9ADE69A2-E5F8-4BD6-9870-E9DB5306CE06}"/>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50180" name="Rectangle 2">
            <a:extLst>
              <a:ext uri="{FF2B5EF4-FFF2-40B4-BE49-F238E27FC236}">
                <a16:creationId xmlns:a16="http://schemas.microsoft.com/office/drawing/2014/main" id="{F2B0DDD0-9D9A-4112-A46E-C4DFA82FC1CB}"/>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ea typeface="ＭＳ Ｐゴシック" panose="020B0600070205080204" pitchFamily="34" charset="-128"/>
              </a:rPr>
              <a:t>MS, multiple sclerosis.</a:t>
            </a:r>
          </a:p>
          <a:p>
            <a:pPr eaLnBrk="1" hangingPunct="1">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01FDD07D-672E-4A0A-A032-DC2745AE994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45E3FE93-46FF-4110-9E00-BC228744F48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IM, intramuscular; SC, subcutaneous; IV, intravenous</a:t>
            </a:r>
          </a:p>
        </p:txBody>
      </p:sp>
      <p:sp>
        <p:nvSpPr>
          <p:cNvPr id="53252" name="Slide Number Placeholder 3">
            <a:extLst>
              <a:ext uri="{FF2B5EF4-FFF2-40B4-BE49-F238E27FC236}">
                <a16:creationId xmlns:a16="http://schemas.microsoft.com/office/drawing/2014/main" id="{E6FA2A27-9D11-4DD3-ADA2-E8105DFD564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BF14805-9CD5-4360-8970-892FCCD097ED}" type="slidenum">
              <a:rPr lang="en-US" altLang="en-US" smtClean="0">
                <a:latin typeface="Calibri" panose="020F0502020204030204" pitchFamily="34" charset="0"/>
              </a:rPr>
              <a:pPr/>
              <a:t>21</a:t>
            </a:fld>
            <a:endParaRPr lang="en-US" altLang="en-US">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CFC092BE-6115-4DD7-8170-B9C26EAFB1C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a:extLst>
              <a:ext uri="{FF2B5EF4-FFF2-40B4-BE49-F238E27FC236}">
                <a16:creationId xmlns:a16="http://schemas.microsoft.com/office/drawing/2014/main" id="{7B05149C-F8A5-4298-834E-6260E68CAF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SC, subcutaneous; IV, intravenous</a:t>
            </a:r>
          </a:p>
          <a:p>
            <a:endParaRPr lang="en-US" altLang="en-US">
              <a:ea typeface="ＭＳ Ｐゴシック" panose="020B0600070205080204" pitchFamily="34" charset="-128"/>
            </a:endParaRPr>
          </a:p>
        </p:txBody>
      </p:sp>
      <p:sp>
        <p:nvSpPr>
          <p:cNvPr id="55300" name="Slide Number Placeholder 3">
            <a:extLst>
              <a:ext uri="{FF2B5EF4-FFF2-40B4-BE49-F238E27FC236}">
                <a16:creationId xmlns:a16="http://schemas.microsoft.com/office/drawing/2014/main" id="{58B9F706-2525-489C-9774-CCDBDEC97E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3C9EB95-F85D-4D46-9224-86603C4D0A94}" type="slidenum">
              <a:rPr lang="en-US" altLang="en-US" smtClean="0">
                <a:latin typeface="Calibri" panose="020F0502020204030204" pitchFamily="34" charset="0"/>
              </a:rPr>
              <a:pPr/>
              <a:t>22</a:t>
            </a:fld>
            <a:endParaRPr lang="en-US"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1D7671E8-4A00-454D-965A-055BBAD4089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8F4B2105-5B10-47FF-A00F-284CA424B269}" type="slidenum">
              <a:rPr lang="en-US" altLang="en-US" smtClean="0"/>
              <a:pPr>
                <a:spcBef>
                  <a:spcPct val="0"/>
                </a:spcBef>
              </a:pPr>
              <a:t>23</a:t>
            </a:fld>
            <a:endParaRPr lang="en-US" altLang="en-US"/>
          </a:p>
        </p:txBody>
      </p:sp>
      <p:sp>
        <p:nvSpPr>
          <p:cNvPr id="57347" name="Rectangle 2">
            <a:extLst>
              <a:ext uri="{FF2B5EF4-FFF2-40B4-BE49-F238E27FC236}">
                <a16:creationId xmlns:a16="http://schemas.microsoft.com/office/drawing/2014/main" id="{E7611C66-D10D-40BC-81C7-85D92B4420F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a:extLst>
              <a:ext uri="{FF2B5EF4-FFF2-40B4-BE49-F238E27FC236}">
                <a16:creationId xmlns:a16="http://schemas.microsoft.com/office/drawing/2014/main" id="{60FCE220-5141-4CD1-871B-A1EE0D066B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a:latin typeface="Arial" panose="020B0604020202020204" pitchFamily="34" charset="0"/>
              <a:ea typeface="ヒラギノ角ゴ Pro W3"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4DAD5373-8744-4A13-BA50-26BA389AE84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20CA564-0224-4F0A-8C87-B22009F78069}" type="slidenum">
              <a:rPr lang="ar-SA" altLang="en-US" smtClean="0">
                <a:solidFill>
                  <a:srgbClr val="000000"/>
                </a:solidFill>
              </a:rPr>
              <a:pPr>
                <a:spcBef>
                  <a:spcPct val="0"/>
                </a:spcBef>
              </a:pPr>
              <a:t>24</a:t>
            </a:fld>
            <a:endParaRPr lang="en-US" altLang="en-US">
              <a:solidFill>
                <a:srgbClr val="000000"/>
              </a:solidFill>
              <a:cs typeface="Arial" panose="020B0604020202020204" pitchFamily="34" charset="0"/>
            </a:endParaRPr>
          </a:p>
        </p:txBody>
      </p:sp>
      <p:sp>
        <p:nvSpPr>
          <p:cNvPr id="59395" name="Rectangle 7">
            <a:extLst>
              <a:ext uri="{FF2B5EF4-FFF2-40B4-BE49-F238E27FC236}">
                <a16:creationId xmlns:a16="http://schemas.microsoft.com/office/drawing/2014/main" id="{02D9E7D7-2EA6-4E24-AB4B-BEDC25C8B3E6}"/>
              </a:ext>
            </a:extLst>
          </p:cNvPr>
          <p:cNvSpPr txBox="1">
            <a:spLocks noGrp="1" noChangeArrowheads="1"/>
          </p:cNvSpPr>
          <p:nvPr/>
        </p:nvSpPr>
        <p:spPr bwMode="auto">
          <a:xfrm>
            <a:off x="3757613" y="8499475"/>
            <a:ext cx="29733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64" tIns="45881" rIns="91764" bIns="45881" anchor="b"/>
          <a:lstStyle>
            <a:lvl1pPr defTabSz="866775">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defTabSz="86677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866775">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866775">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866775">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86677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86677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86677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866775"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99EBE4CC-51C0-4511-8232-34571A20C5DF}" type="slidenum">
              <a:rPr lang="en-US" altLang="en-US" sz="1100">
                <a:solidFill>
                  <a:srgbClr val="000000"/>
                </a:solidFill>
                <a:latin typeface="Arial" panose="020B0604020202020204" pitchFamily="34" charset="0"/>
              </a:rPr>
              <a:pPr algn="r" eaLnBrk="1" hangingPunct="1">
                <a:spcBef>
                  <a:spcPct val="0"/>
                </a:spcBef>
              </a:pPr>
              <a:t>24</a:t>
            </a:fld>
            <a:endParaRPr lang="en-US" altLang="en-US" sz="1100">
              <a:solidFill>
                <a:srgbClr val="000000"/>
              </a:solidFill>
              <a:latin typeface="Arial" panose="020B0604020202020204" pitchFamily="34" charset="0"/>
            </a:endParaRPr>
          </a:p>
        </p:txBody>
      </p:sp>
      <p:sp>
        <p:nvSpPr>
          <p:cNvPr id="59396" name="Rectangle 2">
            <a:extLst>
              <a:ext uri="{FF2B5EF4-FFF2-40B4-BE49-F238E27FC236}">
                <a16:creationId xmlns:a16="http://schemas.microsoft.com/office/drawing/2014/main" id="{65D681A2-E575-4668-8205-54BB7E8B7271}"/>
              </a:ext>
            </a:extLst>
          </p:cNvPr>
          <p:cNvSpPr>
            <a:spLocks noGrp="1" noRot="1" noChangeAspect="1" noChangeArrowheads="1" noTextEdit="1"/>
          </p:cNvSpPr>
          <p:nvPr>
            <p:ph type="sldImg"/>
          </p:nvPr>
        </p:nvSpPr>
        <p:spPr bwMode="auto">
          <a:xfrm>
            <a:off x="-276225" y="314325"/>
            <a:ext cx="7416800" cy="41719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7" name="Rectangle 3">
            <a:extLst>
              <a:ext uri="{FF2B5EF4-FFF2-40B4-BE49-F238E27FC236}">
                <a16:creationId xmlns:a16="http://schemas.microsoft.com/office/drawing/2014/main" id="{FC1F5829-8200-42A4-95FD-B1E813EC7085}"/>
              </a:ext>
            </a:extLst>
          </p:cNvPr>
          <p:cNvSpPr>
            <a:spLocks noGrp="1" noChangeArrowheads="1"/>
          </p:cNvSpPr>
          <p:nvPr>
            <p:ph type="body" idx="1"/>
          </p:nvPr>
        </p:nvSpPr>
        <p:spPr bwMode="auto">
          <a:xfrm>
            <a:off x="685800" y="4645025"/>
            <a:ext cx="5486400" cy="3814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64" tIns="45881" rIns="91764" bIns="45881"/>
          <a:lstStyle/>
          <a:p>
            <a:pPr marL="166688" lvl="1" indent="-165100" eaLnBrk="1" hangingPunct="1"/>
            <a:r>
              <a:rPr lang="en-US" altLang="en-US" i="1">
                <a:latin typeface="Arial" panose="020B0604020202020204" pitchFamily="34" charset="0"/>
                <a:ea typeface="ＭＳ Ｐゴシック" panose="020B0600070205080204" pitchFamily="34" charset="-128"/>
              </a:rPr>
              <a:t>GA, </a:t>
            </a:r>
            <a:r>
              <a:rPr lang="en-US" altLang="en-US" i="1">
                <a:solidFill>
                  <a:srgbClr val="202124"/>
                </a:solidFill>
                <a:latin typeface="Roboto" panose="02000000000000000000" pitchFamily="2" charset="0"/>
                <a:ea typeface="ＭＳ Ｐゴシック" panose="020B0600070205080204" pitchFamily="34" charset="-128"/>
              </a:rPr>
              <a:t>glatiramer acetate; </a:t>
            </a:r>
            <a:r>
              <a:rPr lang="en-US" altLang="en-US" i="1">
                <a:latin typeface="Arial" panose="020B0604020202020204" pitchFamily="34" charset="0"/>
                <a:ea typeface="ＭＳ Ｐゴシック" panose="020B0600070205080204" pitchFamily="34" charset="-128"/>
              </a:rPr>
              <a:t>IFN, interferon; MS, multiple sclerosis; SR, sustained release.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8">
            <a:extLst>
              <a:ext uri="{FF2B5EF4-FFF2-40B4-BE49-F238E27FC236}">
                <a16:creationId xmlns:a16="http://schemas.microsoft.com/office/drawing/2014/main" id="{8D43D13F-6014-4E66-B2B2-93C02297ACD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142468FE-54F4-4215-BA66-F22E1A4CCA1B}" type="slidenum">
              <a:rPr lang="en-GB" altLang="en-US" smtClean="0"/>
              <a:pPr>
                <a:spcBef>
                  <a:spcPct val="0"/>
                </a:spcBef>
              </a:pPr>
              <a:t>25</a:t>
            </a:fld>
            <a:endParaRPr lang="en-GB" altLang="en-US"/>
          </a:p>
        </p:txBody>
      </p:sp>
      <p:sp>
        <p:nvSpPr>
          <p:cNvPr id="61443" name="Text Box 1">
            <a:extLst>
              <a:ext uri="{FF2B5EF4-FFF2-40B4-BE49-F238E27FC236}">
                <a16:creationId xmlns:a16="http://schemas.microsoft.com/office/drawing/2014/main" id="{A67BA857-973A-483E-A04C-78E1DC0ABFF0}"/>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61444" name="Rectangle 2">
            <a:extLst>
              <a:ext uri="{FF2B5EF4-FFF2-40B4-BE49-F238E27FC236}">
                <a16:creationId xmlns:a16="http://schemas.microsoft.com/office/drawing/2014/main" id="{5CDD861B-31FE-4D8D-B1B9-E42495750076}"/>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latin typeface="Arial" panose="020B0604020202020204" pitchFamily="34" charset="0"/>
                <a:ea typeface="ＭＳ Ｐゴシック" panose="020B0600070205080204" pitchFamily="34" charset="-128"/>
              </a:rPr>
              <a:t>DMA, disease-modifying agent; DMD, disease-modifying agent; MS, multiple sclerosis.</a:t>
            </a:r>
          </a:p>
          <a:p>
            <a:pPr eaLnBrk="1" hangingPunct="1">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8">
            <a:extLst>
              <a:ext uri="{FF2B5EF4-FFF2-40B4-BE49-F238E27FC236}">
                <a16:creationId xmlns:a16="http://schemas.microsoft.com/office/drawing/2014/main" id="{6475AE45-ECAF-43FF-B453-D76DFE64078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C7C8941-FE85-4B74-800B-D399137E4536}" type="slidenum">
              <a:rPr lang="en-GB" altLang="en-US" smtClean="0"/>
              <a:pPr>
                <a:spcBef>
                  <a:spcPct val="0"/>
                </a:spcBef>
              </a:pPr>
              <a:t>26</a:t>
            </a:fld>
            <a:endParaRPr lang="en-GB" altLang="en-US"/>
          </a:p>
        </p:txBody>
      </p:sp>
      <p:sp>
        <p:nvSpPr>
          <p:cNvPr id="63491" name="Text Box 1">
            <a:extLst>
              <a:ext uri="{FF2B5EF4-FFF2-40B4-BE49-F238E27FC236}">
                <a16:creationId xmlns:a16="http://schemas.microsoft.com/office/drawing/2014/main" id="{F4CD04E7-AB81-46FE-9039-12130CD89E36}"/>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63492" name="Rectangle 2">
            <a:extLst>
              <a:ext uri="{FF2B5EF4-FFF2-40B4-BE49-F238E27FC236}">
                <a16:creationId xmlns:a16="http://schemas.microsoft.com/office/drawing/2014/main" id="{93994159-F736-4F08-A8D0-0452AEA8C59A}"/>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latin typeface="Times New Roman" panose="02020603050405020304" pitchFamily="18" charset="0"/>
                <a:ea typeface="ＭＳ Ｐゴシック" panose="020B0600070205080204" pitchFamily="34" charset="-128"/>
              </a:rPr>
              <a:t>CNS, central nervous system; DMT, disease-modifying therapy; </a:t>
            </a:r>
            <a:r>
              <a:rPr lang="en-US" altLang="en-US" i="1">
                <a:latin typeface="Arial" panose="020B0604020202020204" pitchFamily="34" charset="0"/>
                <a:ea typeface="ＭＳ Ｐゴシック" panose="020B0600070205080204" pitchFamily="34" charset="-128"/>
              </a:rPr>
              <a:t>MS, multiple sclerosis.</a:t>
            </a:r>
          </a:p>
          <a:p>
            <a:pPr eaLnBrk="1" hangingPunct="1">
              <a:spcBef>
                <a:spcPct val="0"/>
              </a:spcBef>
            </a:pPr>
            <a:endParaRPr lang="en-US" altLang="en-US" i="1">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8">
            <a:extLst>
              <a:ext uri="{FF2B5EF4-FFF2-40B4-BE49-F238E27FC236}">
                <a16:creationId xmlns:a16="http://schemas.microsoft.com/office/drawing/2014/main" id="{B6565C4A-A95E-4825-A373-5DC35E0234D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E25E9D2-775F-49BD-B17A-795958937F18}" type="slidenum">
              <a:rPr lang="en-GB" altLang="en-US" smtClean="0"/>
              <a:pPr>
                <a:spcBef>
                  <a:spcPct val="0"/>
                </a:spcBef>
              </a:pPr>
              <a:t>27</a:t>
            </a:fld>
            <a:endParaRPr lang="en-GB" altLang="en-US"/>
          </a:p>
        </p:txBody>
      </p:sp>
      <p:sp>
        <p:nvSpPr>
          <p:cNvPr id="65539" name="Text Box 1">
            <a:extLst>
              <a:ext uri="{FF2B5EF4-FFF2-40B4-BE49-F238E27FC236}">
                <a16:creationId xmlns:a16="http://schemas.microsoft.com/office/drawing/2014/main" id="{5ACF39F3-3234-4744-ADDE-6160C0D392DF}"/>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65540" name="Rectangle 2">
            <a:extLst>
              <a:ext uri="{FF2B5EF4-FFF2-40B4-BE49-F238E27FC236}">
                <a16:creationId xmlns:a16="http://schemas.microsoft.com/office/drawing/2014/main" id="{AEF8ABFC-8A53-4C81-B876-DB75874454D4}"/>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latin typeface="Times New Roman" panose="02020603050405020304" pitchFamily="18" charset="0"/>
                <a:ea typeface="ＭＳ Ｐゴシック" panose="020B0600070205080204" pitchFamily="34" charset="-128"/>
              </a:rPr>
              <a:t>DMT, disease-modifying therapy; </a:t>
            </a:r>
            <a:r>
              <a:rPr lang="en-US" altLang="en-US" i="1">
                <a:latin typeface="Arial" panose="020B0604020202020204" pitchFamily="34" charset="0"/>
                <a:ea typeface="ＭＳ Ｐゴシック" panose="020B0600070205080204" pitchFamily="34" charset="-128"/>
              </a:rPr>
              <a:t>MS, multiple sclerosis.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8">
            <a:extLst>
              <a:ext uri="{FF2B5EF4-FFF2-40B4-BE49-F238E27FC236}">
                <a16:creationId xmlns:a16="http://schemas.microsoft.com/office/drawing/2014/main" id="{CE3C1A50-472B-4B34-B5F2-1D10075DDC6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BE7743F-A365-433D-829E-11D41E459D7A}" type="slidenum">
              <a:rPr lang="en-GB" altLang="en-US" smtClean="0"/>
              <a:pPr>
                <a:spcBef>
                  <a:spcPct val="0"/>
                </a:spcBef>
              </a:pPr>
              <a:t>28</a:t>
            </a:fld>
            <a:endParaRPr lang="en-GB" altLang="en-US"/>
          </a:p>
        </p:txBody>
      </p:sp>
      <p:sp>
        <p:nvSpPr>
          <p:cNvPr id="67587" name="Text Box 1">
            <a:extLst>
              <a:ext uri="{FF2B5EF4-FFF2-40B4-BE49-F238E27FC236}">
                <a16:creationId xmlns:a16="http://schemas.microsoft.com/office/drawing/2014/main" id="{F91B7A0F-5F62-49CE-8E09-CE7BB7221D18}"/>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67588" name="Rectangle 2">
            <a:extLst>
              <a:ext uri="{FF2B5EF4-FFF2-40B4-BE49-F238E27FC236}">
                <a16:creationId xmlns:a16="http://schemas.microsoft.com/office/drawing/2014/main" id="{8C10831A-FB1F-4CDA-9C62-9CCCFB39DEA6}"/>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4154C489-8A13-4921-84AE-D1FFF6EB88C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Notes Placeholder 2">
            <a:extLst>
              <a:ext uri="{FF2B5EF4-FFF2-40B4-BE49-F238E27FC236}">
                <a16:creationId xmlns:a16="http://schemas.microsoft.com/office/drawing/2014/main" id="{3C21D9EC-EF75-4430-8900-83EBCCC62B3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PPMS, primary progressive multiple sclerosis; RRMS, relapsing-remitting multiple sclerosis; SPMS, secondary progressive multiple sclerosis.</a:t>
            </a: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a:p>
            <a:endParaRPr lang="en-US" altLang="en-US" i="1">
              <a:ea typeface="ＭＳ Ｐゴシック" panose="020B0600070205080204" pitchFamily="34" charset="-128"/>
            </a:endParaRPr>
          </a:p>
        </p:txBody>
      </p:sp>
      <p:sp>
        <p:nvSpPr>
          <p:cNvPr id="69636" name="Slide Number Placeholder 3">
            <a:extLst>
              <a:ext uri="{FF2B5EF4-FFF2-40B4-BE49-F238E27FC236}">
                <a16:creationId xmlns:a16="http://schemas.microsoft.com/office/drawing/2014/main" id="{1C7EB097-47E8-4FB6-AB1F-E50571F4864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9695C6D-A3FB-4C50-890F-837A50CF6F10}" type="slidenum">
              <a:rPr lang="en-US" altLang="en-US" smtClean="0">
                <a:latin typeface="Calibri" panose="020F0502020204030204" pitchFamily="34" charset="0"/>
              </a:rPr>
              <a:pPr/>
              <a:t>29</a:t>
            </a:fld>
            <a:endParaRPr lang="en-US" altLang="en-US">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8">
            <a:extLst>
              <a:ext uri="{FF2B5EF4-FFF2-40B4-BE49-F238E27FC236}">
                <a16:creationId xmlns:a16="http://schemas.microsoft.com/office/drawing/2014/main" id="{EF5E080D-69BA-4056-A267-A32A57A8731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F9285175-260D-402B-926B-6A88B9C3191A}" type="slidenum">
              <a:rPr lang="en-GB" altLang="en-US" smtClean="0"/>
              <a:pPr>
                <a:spcBef>
                  <a:spcPct val="0"/>
                </a:spcBef>
              </a:pPr>
              <a:t>30</a:t>
            </a:fld>
            <a:endParaRPr lang="en-GB" altLang="en-US"/>
          </a:p>
        </p:txBody>
      </p:sp>
      <p:sp>
        <p:nvSpPr>
          <p:cNvPr id="71683" name="Text Box 1">
            <a:extLst>
              <a:ext uri="{FF2B5EF4-FFF2-40B4-BE49-F238E27FC236}">
                <a16:creationId xmlns:a16="http://schemas.microsoft.com/office/drawing/2014/main" id="{678F7816-F617-4AC2-A4AA-1FDF32C734BB}"/>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71684" name="Rectangle 2">
            <a:extLst>
              <a:ext uri="{FF2B5EF4-FFF2-40B4-BE49-F238E27FC236}">
                <a16:creationId xmlns:a16="http://schemas.microsoft.com/office/drawing/2014/main" id="{9044372B-8FD2-4DE3-94A4-8C3B4754F67C}"/>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ea typeface="ＭＳ Ｐゴシック" panose="020B0600070205080204" pitchFamily="34" charset="-128"/>
              </a:rPr>
              <a:t>PPMS, primary progressive multiple sclerosis; T25FW, timed 25-foot walk.</a:t>
            </a:r>
          </a:p>
          <a:p>
            <a:pPr eaLnBrk="1" hangingPunct="1">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8">
            <a:extLst>
              <a:ext uri="{FF2B5EF4-FFF2-40B4-BE49-F238E27FC236}">
                <a16:creationId xmlns:a16="http://schemas.microsoft.com/office/drawing/2014/main" id="{74C3208E-ABFD-4C13-BE7F-EF31BC84A8D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7D9458A-41AE-4531-9623-8F5A94AE1B81}" type="slidenum">
              <a:rPr lang="en-GB" altLang="en-US" smtClean="0"/>
              <a:pPr>
                <a:spcBef>
                  <a:spcPct val="0"/>
                </a:spcBef>
              </a:pPr>
              <a:t>31</a:t>
            </a:fld>
            <a:endParaRPr lang="en-GB" altLang="en-US"/>
          </a:p>
        </p:txBody>
      </p:sp>
      <p:sp>
        <p:nvSpPr>
          <p:cNvPr id="73731" name="Text Box 1">
            <a:extLst>
              <a:ext uri="{FF2B5EF4-FFF2-40B4-BE49-F238E27FC236}">
                <a16:creationId xmlns:a16="http://schemas.microsoft.com/office/drawing/2014/main" id="{0BA07B27-B5B2-4F25-B342-D400E8D5203E}"/>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73732" name="Rectangle 2">
            <a:extLst>
              <a:ext uri="{FF2B5EF4-FFF2-40B4-BE49-F238E27FC236}">
                <a16:creationId xmlns:a16="http://schemas.microsoft.com/office/drawing/2014/main" id="{7B8FA078-C8E0-48F5-A332-83A6FA759D81}"/>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ea typeface="ＭＳ Ｐゴシック" panose="020B0600070205080204" pitchFamily="34" charset="-128"/>
              </a:rPr>
              <a:t>PPMS, primary progressive multiple sclerosis </a:t>
            </a:r>
          </a:p>
          <a:p>
            <a:pPr eaLnBrk="1" hangingPunct="1">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8">
            <a:extLst>
              <a:ext uri="{FF2B5EF4-FFF2-40B4-BE49-F238E27FC236}">
                <a16:creationId xmlns:a16="http://schemas.microsoft.com/office/drawing/2014/main" id="{0C188627-89C4-4336-9118-6103FBC96A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9FCEFB5-D63B-421E-A952-23057CD11793}" type="slidenum">
              <a:rPr lang="en-GB" altLang="en-US" smtClean="0"/>
              <a:pPr>
                <a:spcBef>
                  <a:spcPct val="0"/>
                </a:spcBef>
              </a:pPr>
              <a:t>32</a:t>
            </a:fld>
            <a:endParaRPr lang="en-GB" altLang="en-US"/>
          </a:p>
        </p:txBody>
      </p:sp>
      <p:sp>
        <p:nvSpPr>
          <p:cNvPr id="75779" name="Text Box 1">
            <a:extLst>
              <a:ext uri="{FF2B5EF4-FFF2-40B4-BE49-F238E27FC236}">
                <a16:creationId xmlns:a16="http://schemas.microsoft.com/office/drawing/2014/main" id="{094ECFA1-8AFE-4285-9A04-0152090F8071}"/>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75780" name="Rectangle 2">
            <a:extLst>
              <a:ext uri="{FF2B5EF4-FFF2-40B4-BE49-F238E27FC236}">
                <a16:creationId xmlns:a16="http://schemas.microsoft.com/office/drawing/2014/main" id="{E7C57059-6605-4FD9-A52B-174804CA5066}"/>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en-US" altLang="en-US" i="1">
                <a:ea typeface="ＭＳ Ｐゴシック" panose="020B0600070205080204" pitchFamily="34" charset="-128"/>
              </a:rPr>
              <a:t>SPMS, secondary progressive multiple sclerosis.</a:t>
            </a:r>
            <a:endParaRPr lang="en-US" altLang="en-US" i="1">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7826" name="Rectangle 8">
            <a:extLst>
              <a:ext uri="{FF2B5EF4-FFF2-40B4-BE49-F238E27FC236}">
                <a16:creationId xmlns:a16="http://schemas.microsoft.com/office/drawing/2014/main" id="{A8605425-5ADC-4516-BF84-D1E1A0722C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F93F1FC-1461-434B-8511-3599C42E93FD}" type="slidenum">
              <a:rPr lang="en-GB" altLang="en-US" smtClean="0"/>
              <a:pPr>
                <a:spcBef>
                  <a:spcPct val="0"/>
                </a:spcBef>
              </a:pPr>
              <a:t>33</a:t>
            </a:fld>
            <a:endParaRPr lang="en-GB" altLang="en-US"/>
          </a:p>
        </p:txBody>
      </p:sp>
      <p:sp>
        <p:nvSpPr>
          <p:cNvPr id="77827" name="Text Box 1">
            <a:extLst>
              <a:ext uri="{FF2B5EF4-FFF2-40B4-BE49-F238E27FC236}">
                <a16:creationId xmlns:a16="http://schemas.microsoft.com/office/drawing/2014/main" id="{10EE2EF0-DCFA-4FF5-85B6-69029F66BBE7}"/>
              </a:ext>
            </a:extLst>
          </p:cNvPr>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77828" name="Rectangle 2">
            <a:extLst>
              <a:ext uri="{FF2B5EF4-FFF2-40B4-BE49-F238E27FC236}">
                <a16:creationId xmlns:a16="http://schemas.microsoft.com/office/drawing/2014/main" id="{93552938-4854-4AA4-B523-CBB197D46DB2}"/>
              </a:ext>
            </a:extLst>
          </p:cNvPr>
          <p:cNvSpPr>
            <a:spLocks noGrp="1" noChangeArrowheads="1"/>
          </p:cNvSpPr>
          <p:nvPr>
            <p:ph type="body"/>
          </p:nvPr>
        </p:nvSpPr>
        <p:spPr bwMode="auto">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spcBef>
                <a:spcPct val="0"/>
              </a:spcBef>
            </a:pPr>
            <a:r>
              <a:rPr lang="en-US" altLang="en-US" i="1">
                <a:ea typeface="ＭＳ Ｐゴシック" panose="020B0600070205080204" pitchFamily="34" charset="-128"/>
              </a:rPr>
              <a:t>SPMS, secondary progressive multiple sclerosis.</a:t>
            </a:r>
            <a:endParaRPr lang="en-US" altLang="en-US" i="1">
              <a:latin typeface="Times New Roman" panose="02020603050405020304" pitchFamily="18" charset="0"/>
              <a:ea typeface="ＭＳ Ｐゴシック" panose="020B0600070205080204" pitchFamily="34" charset="-128"/>
            </a:endParaRPr>
          </a:p>
          <a:p>
            <a:pPr eaLnBrk="1" hangingPunct="1">
              <a:spcBef>
                <a:spcPct val="0"/>
              </a:spcBef>
            </a:pPr>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5A976E36-2CF7-497A-8184-2201016C138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a:extLst>
              <a:ext uri="{FF2B5EF4-FFF2-40B4-BE49-F238E27FC236}">
                <a16:creationId xmlns:a16="http://schemas.microsoft.com/office/drawing/2014/main" id="{74EC147A-12ED-4632-8E54-86A5E0C090C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HCP, health care professional; MS, multiple sclerosis.</a:t>
            </a:r>
          </a:p>
        </p:txBody>
      </p:sp>
      <p:sp>
        <p:nvSpPr>
          <p:cNvPr id="79876" name="Slide Number Placeholder 3">
            <a:extLst>
              <a:ext uri="{FF2B5EF4-FFF2-40B4-BE49-F238E27FC236}">
                <a16:creationId xmlns:a16="http://schemas.microsoft.com/office/drawing/2014/main" id="{78760090-A479-4347-A51C-44AEBCE069C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54C31D5-616E-4866-BA91-369107513855}"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D690AA59-4CCE-42FC-8D93-87CCE543EE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Notes Placeholder 2">
            <a:extLst>
              <a:ext uri="{FF2B5EF4-FFF2-40B4-BE49-F238E27FC236}">
                <a16:creationId xmlns:a16="http://schemas.microsoft.com/office/drawing/2014/main" id="{A0356F69-2480-4122-9581-0EF2485752E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a:ea typeface="ＭＳ Ｐゴシック" panose="020B0600070205080204" pitchFamily="34" charset="-128"/>
              </a:rPr>
              <a:t>BTK, Bruton’s tyrosine kinase; EBV, Epstein-Barr virus.</a:t>
            </a:r>
          </a:p>
        </p:txBody>
      </p:sp>
      <p:sp>
        <p:nvSpPr>
          <p:cNvPr id="81924" name="Slide Number Placeholder 3">
            <a:extLst>
              <a:ext uri="{FF2B5EF4-FFF2-40B4-BE49-F238E27FC236}">
                <a16:creationId xmlns:a16="http://schemas.microsoft.com/office/drawing/2014/main" id="{C7E80833-F28F-464F-B89F-CB95C4A4F6B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EBCD4A1-37DB-42A6-8558-936A75CCAE0C}"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8">
            <a:extLst>
              <a:ext uri="{FF2B5EF4-FFF2-40B4-BE49-F238E27FC236}">
                <a16:creationId xmlns:a16="http://schemas.microsoft.com/office/drawing/2014/main" id="{69B127AB-EEB4-4613-B68A-E3A99798F61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06DAF420-99A0-406F-A870-52B4BA3B1399}" type="slidenum">
              <a:rPr lang="en-GB" altLang="en-US" smtClean="0"/>
              <a:pPr>
                <a:spcBef>
                  <a:spcPct val="0"/>
                </a:spcBef>
              </a:pPr>
              <a:t>37</a:t>
            </a:fld>
            <a:endParaRPr lang="en-GB" altLang="en-US"/>
          </a:p>
        </p:txBody>
      </p:sp>
      <p:sp>
        <p:nvSpPr>
          <p:cNvPr id="84995" name="Text Box 1">
            <a:extLst>
              <a:ext uri="{FF2B5EF4-FFF2-40B4-BE49-F238E27FC236}">
                <a16:creationId xmlns:a16="http://schemas.microsoft.com/office/drawing/2014/main" id="{9C75F29E-CCB1-402A-B2F3-B0582A30C42F}"/>
              </a:ext>
            </a:extLst>
          </p:cNvPr>
          <p:cNvSpPr txBox="1">
            <a:spLocks noChangeArrowheads="1"/>
          </p:cNvSpPr>
          <p:nvPr/>
        </p:nvSpPr>
        <p:spPr bwMode="auto">
          <a:xfrm>
            <a:off x="330200" y="417513"/>
            <a:ext cx="6197600" cy="4648200"/>
          </a:xfrm>
          <a:prstGeom prst="rect">
            <a:avLst/>
          </a:prstGeom>
          <a:solidFill>
            <a:srgbClr val="FFFFFF"/>
          </a:solidFill>
          <a:ln w="9360">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37931725" indent="-37474525">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endParaRPr lang="en-US" altLang="en-US" sz="1800"/>
          </a:p>
        </p:txBody>
      </p:sp>
      <p:sp>
        <p:nvSpPr>
          <p:cNvPr id="84996" name="Text Box 2">
            <a:extLst>
              <a:ext uri="{FF2B5EF4-FFF2-40B4-BE49-F238E27FC236}">
                <a16:creationId xmlns:a16="http://schemas.microsoft.com/office/drawing/2014/main" id="{269FD029-0319-47EA-A49F-3B4F9D55ADFC}"/>
              </a:ext>
            </a:extLst>
          </p:cNvPr>
          <p:cNvSpPr>
            <a:spLocks noGrp="1" noChangeArrowheads="1"/>
          </p:cNvSpPr>
          <p:nvPr>
            <p:ph type="body"/>
          </p:nvPr>
        </p:nvSpPr>
        <p:spPr bwMode="auto">
          <a:xfrm>
            <a:off x="327025" y="5132388"/>
            <a:ext cx="6203950" cy="3390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lstStyle/>
          <a:p>
            <a:pPr eaLnBrk="1" hangingPunct="1">
              <a:spcBef>
                <a:spcPts val="45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i="1">
                <a:latin typeface="Times New Roman" panose="02020603050405020304" pitchFamily="18" charset="0"/>
                <a:ea typeface="ＭＳ Ｐゴシック" panose="020B0600070205080204" pitchFamily="34" charset="-128"/>
              </a:rPr>
              <a:t>MS, multiple sclerosis.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E2C9E9FA-0F04-4CB3-9AD9-7E67361C639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a:extLst>
              <a:ext uri="{FF2B5EF4-FFF2-40B4-BE49-F238E27FC236}">
                <a16:creationId xmlns:a16="http://schemas.microsoft.com/office/drawing/2014/main" id="{719DB683-B120-4B3E-B980-02F58027854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
        <p:nvSpPr>
          <p:cNvPr id="88068" name="Slide Number Placeholder 3">
            <a:extLst>
              <a:ext uri="{FF2B5EF4-FFF2-40B4-BE49-F238E27FC236}">
                <a16:creationId xmlns:a16="http://schemas.microsoft.com/office/drawing/2014/main" id="{AE0C2DED-AC03-4A91-BA01-588775839BE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4F06C1B-1A2D-4945-8201-8684A8FCD77D}" type="slidenum">
              <a:rPr lang="en-US" altLang="en-US" smtClean="0">
                <a:latin typeface="Calibri" panose="020F0502020204030204" pitchFamily="34" charset="0"/>
              </a:rPr>
              <a:pPr/>
              <a:t>39</a:t>
            </a:fld>
            <a:endParaRPr lang="en-US" altLang="en-US">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6C23325C-7542-49CC-A8F1-E911D266F75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5CA32E9B-EBCD-4A46-A6C5-8138FB8FF7A9}" type="slidenum">
              <a:rPr lang="en-US" altLang="en-US" smtClean="0">
                <a:latin typeface="Arial" panose="020B0604020202020204" pitchFamily="34" charset="0"/>
              </a:rPr>
              <a:pPr>
                <a:spcBef>
                  <a:spcPct val="0"/>
                </a:spcBef>
              </a:pPr>
              <a:t>40</a:t>
            </a:fld>
            <a:endParaRPr lang="en-US" altLang="en-US">
              <a:latin typeface="Arial" panose="020B0604020202020204" pitchFamily="34" charset="0"/>
            </a:endParaRPr>
          </a:p>
        </p:txBody>
      </p:sp>
      <p:sp>
        <p:nvSpPr>
          <p:cNvPr id="90115" name="Rectangle 2">
            <a:extLst>
              <a:ext uri="{FF2B5EF4-FFF2-40B4-BE49-F238E27FC236}">
                <a16:creationId xmlns:a16="http://schemas.microsoft.com/office/drawing/2014/main" id="{DC406C36-7AAD-41C5-A49F-E6A0F9833DDC}"/>
              </a:ext>
            </a:extLst>
          </p:cNvPr>
          <p:cNvSpPr>
            <a:spLocks noGrp="1" noRot="1" noChangeAspect="1" noChangeArrowheads="1" noTextEdit="1"/>
          </p:cNvSpPr>
          <p:nvPr>
            <p:ph type="sldImg"/>
          </p:nvPr>
        </p:nvSpPr>
        <p:spPr bwMode="auto">
          <a:xfrm>
            <a:off x="458788" y="720725"/>
            <a:ext cx="6400800" cy="36004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a:extLst>
              <a:ext uri="{FF2B5EF4-FFF2-40B4-BE49-F238E27FC236}">
                <a16:creationId xmlns:a16="http://schemas.microsoft.com/office/drawing/2014/main" id="{844C46F2-6ECE-4D77-8AD2-F279BECAE1F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BCE6D97-FDD2-415D-BA6B-6DBB179E455A}"/>
              </a:ext>
            </a:extLst>
          </p:cNvPr>
          <p:cNvSpPr/>
          <p:nvPr userDrawn="1"/>
        </p:nvSpPr>
        <p:spPr>
          <a:xfrm>
            <a:off x="0"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5" name="Straight Connector 4">
            <a:extLst>
              <a:ext uri="{FF2B5EF4-FFF2-40B4-BE49-F238E27FC236}">
                <a16:creationId xmlns:a16="http://schemas.microsoft.com/office/drawing/2014/main" id="{5D37B080-91B0-48A2-A3DC-D5BA3947208E}"/>
              </a:ext>
            </a:extLst>
          </p:cNvPr>
          <p:cNvCxnSpPr/>
          <p:nvPr userDrawn="1"/>
        </p:nvCxnSpPr>
        <p:spPr bwMode="auto">
          <a:xfrm>
            <a:off x="-14288" y="1620838"/>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6" name="Straight Connector 5">
            <a:extLst>
              <a:ext uri="{FF2B5EF4-FFF2-40B4-BE49-F238E27FC236}">
                <a16:creationId xmlns:a16="http://schemas.microsoft.com/office/drawing/2014/main" id="{22CBFDC4-2D73-4D6D-8ADB-AB3C3C924CC3}"/>
              </a:ext>
            </a:extLst>
          </p:cNvPr>
          <p:cNvCxnSpPr/>
          <p:nvPr userDrawn="1"/>
        </p:nvCxnSpPr>
        <p:spPr bwMode="auto">
          <a:xfrm>
            <a:off x="-14288" y="3662363"/>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7" name="Rectangle 6">
            <a:extLst>
              <a:ext uri="{FF2B5EF4-FFF2-40B4-BE49-F238E27FC236}">
                <a16:creationId xmlns:a16="http://schemas.microsoft.com/office/drawing/2014/main" id="{B3F6865A-F7DC-4195-9B42-1F2BA0A3C5C0}"/>
              </a:ext>
            </a:extLst>
          </p:cNvPr>
          <p:cNvSpPr/>
          <p:nvPr userDrawn="1"/>
        </p:nvSpPr>
        <p:spPr>
          <a:xfrm>
            <a:off x="0"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C40370DB-717B-4626-B273-EF7F596FCEFD}"/>
              </a:ext>
            </a:extLst>
          </p:cNvPr>
          <p:cNvCxnSpPr/>
          <p:nvPr userDrawn="1"/>
        </p:nvCxnSpPr>
        <p:spPr bwMode="auto">
          <a:xfrm>
            <a:off x="-14288" y="1620838"/>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0" name="Straight Connector 9">
            <a:extLst>
              <a:ext uri="{FF2B5EF4-FFF2-40B4-BE49-F238E27FC236}">
                <a16:creationId xmlns:a16="http://schemas.microsoft.com/office/drawing/2014/main" id="{29FDC055-7557-4185-BAC0-B4F7C1A0F430}"/>
              </a:ext>
            </a:extLst>
          </p:cNvPr>
          <p:cNvCxnSpPr/>
          <p:nvPr userDrawn="1"/>
        </p:nvCxnSpPr>
        <p:spPr bwMode="auto">
          <a:xfrm>
            <a:off x="-14288" y="3662363"/>
            <a:ext cx="12214226"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1">
            <a:extLst>
              <a:ext uri="{FF2B5EF4-FFF2-40B4-BE49-F238E27FC236}">
                <a16:creationId xmlns:a16="http://schemas.microsoft.com/office/drawing/2014/main" id="{105E628F-727B-4B9B-B13A-7CAD487859B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541000" y="117475"/>
            <a:ext cx="1216025"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dirty="0"/>
              <a:t>Click to edit Master subtitle style</a:t>
            </a:r>
          </a:p>
        </p:txBody>
      </p:sp>
      <p:sp>
        <p:nvSpPr>
          <p:cNvPr id="12" name="Rectangle 55"/>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Tree>
    <p:extLst>
      <p:ext uri="{BB962C8B-B14F-4D97-AF65-F5344CB8AC3E}">
        <p14:creationId xmlns:p14="http://schemas.microsoft.com/office/powerpoint/2010/main" val="734469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2C5BB31-6B21-4FB4-8989-81671A3AC13F}"/>
              </a:ext>
            </a:extLst>
          </p:cNvPr>
          <p:cNvCxnSpPr/>
          <p:nvPr userDrawn="1"/>
        </p:nvCxnSpPr>
        <p:spPr>
          <a:xfrm>
            <a:off x="0"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436C848F-B188-489E-AE4F-1413E6045DBE}"/>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626165" y="245857"/>
            <a:ext cx="10727635" cy="1325563"/>
          </a:xfrm>
          <a:prstGeom prst="rect">
            <a:avLst/>
          </a:prstGeom>
        </p:spPr>
        <p:txBody>
          <a:bodyPr/>
          <a:lstStyle>
            <a:lvl1pPr>
              <a:defRPr sz="3600"/>
            </a:lvl1pPr>
          </a:lstStyle>
          <a:p>
            <a:r>
              <a:rPr lang="en-US" dirty="0"/>
              <a:t>Click to edit Master title style</a:t>
            </a:r>
          </a:p>
        </p:txBody>
      </p:sp>
      <p:sp>
        <p:nvSpPr>
          <p:cNvPr id="3" name="Content Placeholder 2"/>
          <p:cNvSpPr>
            <a:spLocks noGrp="1"/>
          </p:cNvSpPr>
          <p:nvPr>
            <p:ph idx="1"/>
          </p:nvPr>
        </p:nvSpPr>
        <p:spPr>
          <a:xfrm>
            <a:off x="606287" y="1507574"/>
            <a:ext cx="10727635" cy="4351338"/>
          </a:xfrm>
          <a:prstGeom prst="rect">
            <a:avLst/>
          </a:prstGeom>
        </p:spPr>
        <p:txBody>
          <a:bodyPr/>
          <a:lstStyle>
            <a:lvl1pPr>
              <a:spcBef>
                <a:spcPts val="1000"/>
              </a:spcBef>
              <a:spcAft>
                <a:spcPts val="700"/>
              </a:spcAft>
              <a:defRPr/>
            </a:lvl1pPr>
            <a:lvl2pPr>
              <a:spcBef>
                <a:spcPts val="1000"/>
              </a:spcBef>
              <a:spcAft>
                <a:spcPts val="700"/>
              </a:spcAft>
              <a:defRPr/>
            </a:lvl2pPr>
            <a:lvl3pPr>
              <a:spcBef>
                <a:spcPts val="1000"/>
              </a:spcBef>
              <a:spcAft>
                <a:spcPts val="700"/>
              </a:spcAft>
              <a:defRPr/>
            </a:lvl3pPr>
            <a:lvl4pPr>
              <a:spcBef>
                <a:spcPts val="1000"/>
              </a:spcBef>
              <a:spcAft>
                <a:spcPts val="700"/>
              </a:spcAft>
              <a:defRPr/>
            </a:lvl4pPr>
            <a:lvl5pPr>
              <a:spcBef>
                <a:spcPts val="1000"/>
              </a:spcBef>
              <a:spcAft>
                <a:spcPts val="7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86416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21A2E6-1126-475E-A1CF-5A1A8614FA83}"/>
              </a:ext>
            </a:extLst>
          </p:cNvPr>
          <p:cNvSpPr/>
          <p:nvPr userDrawn="1"/>
        </p:nvSpPr>
        <p:spPr>
          <a:xfrm>
            <a:off x="0" y="6589713"/>
            <a:ext cx="12192000" cy="268287"/>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bg1"/>
              </a:solidFill>
            </a:endParaRPr>
          </a:p>
        </p:txBody>
      </p:sp>
      <p:cxnSp>
        <p:nvCxnSpPr>
          <p:cNvPr id="4" name="Straight Connector 3">
            <a:extLst>
              <a:ext uri="{FF2B5EF4-FFF2-40B4-BE49-F238E27FC236}">
                <a16:creationId xmlns:a16="http://schemas.microsoft.com/office/drawing/2014/main" id="{B5F17BDF-80F3-4748-AD83-E266E8AA8190}"/>
              </a:ext>
            </a:extLst>
          </p:cNvPr>
          <p:cNvCxnSpPr/>
          <p:nvPr userDrawn="1"/>
        </p:nvCxnSpPr>
        <p:spPr>
          <a:xfrm>
            <a:off x="0"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5" name="Picture 18">
            <a:extLst>
              <a:ext uri="{FF2B5EF4-FFF2-40B4-BE49-F238E27FC236}">
                <a16:creationId xmlns:a16="http://schemas.microsoft.com/office/drawing/2014/main" id="{2E8E64B4-E268-4F1B-B0E8-9C68555F54D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65AD4DB4-B6A2-4553-89AB-DC5D566AE9BD}"/>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4246458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9B923E-2661-49DF-9AD8-0A67A2C7D0EF}"/>
              </a:ext>
            </a:extLst>
          </p:cNvPr>
          <p:cNvCxnSpPr/>
          <p:nvPr userDrawn="1"/>
        </p:nvCxnSpPr>
        <p:spPr>
          <a:xfrm>
            <a:off x="0"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0FC5E87-DA92-4B48-8568-8719B1EAEBA3}"/>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616226" y="245857"/>
            <a:ext cx="10737574" cy="1325563"/>
          </a:xfrm>
          <a:prstGeom prst="rect">
            <a:avLst/>
          </a:prstGeom>
        </p:spPr>
        <p:txBody>
          <a:bodyPr/>
          <a:lstStyle>
            <a:lvl1pPr>
              <a:defRPr>
                <a:solidFill>
                  <a:schemeClr val="bg2"/>
                </a:solidFill>
              </a:defRPr>
            </a:lvl1pPr>
          </a:lstStyle>
          <a:p>
            <a:r>
              <a:rPr lang="en-US" dirty="0"/>
              <a:t>Click to edit Master title style</a:t>
            </a:r>
          </a:p>
        </p:txBody>
      </p:sp>
      <p:sp>
        <p:nvSpPr>
          <p:cNvPr id="3" name="Content Placeholder 2"/>
          <p:cNvSpPr>
            <a:spLocks noGrp="1"/>
          </p:cNvSpPr>
          <p:nvPr>
            <p:ph sz="half" idx="1"/>
          </p:nvPr>
        </p:nvSpPr>
        <p:spPr>
          <a:xfrm>
            <a:off x="616226" y="1507577"/>
            <a:ext cx="5403574" cy="4351338"/>
          </a:xfrm>
          <a:prstGeom prst="rect">
            <a:avLst/>
          </a:prstGeom>
        </p:spPr>
        <p:txBody>
          <a:bodyPr/>
          <a:lstStyle>
            <a:lvl1pPr>
              <a:spcBef>
                <a:spcPts val="1000"/>
              </a:spcBef>
              <a:spcAft>
                <a:spcPts val="700"/>
              </a:spcAft>
              <a:defRPr>
                <a:solidFill>
                  <a:schemeClr val="bg1"/>
                </a:solidFill>
              </a:defRPr>
            </a:lvl1pPr>
            <a:lvl2pPr>
              <a:spcBef>
                <a:spcPts val="1000"/>
              </a:spcBef>
              <a:spcAft>
                <a:spcPts val="700"/>
              </a:spcAft>
              <a:defRPr>
                <a:solidFill>
                  <a:schemeClr val="bg1"/>
                </a:solidFill>
              </a:defRPr>
            </a:lvl2pPr>
            <a:lvl3pPr>
              <a:spcBef>
                <a:spcPts val="1000"/>
              </a:spcBef>
              <a:spcAft>
                <a:spcPts val="700"/>
              </a:spcAft>
              <a:defRPr>
                <a:solidFill>
                  <a:schemeClr val="bg1"/>
                </a:solidFill>
              </a:defRPr>
            </a:lvl3pPr>
            <a:lvl4pPr>
              <a:spcBef>
                <a:spcPts val="1000"/>
              </a:spcBef>
              <a:spcAft>
                <a:spcPts val="700"/>
              </a:spcAft>
              <a:defRPr>
                <a:solidFill>
                  <a:schemeClr val="bg1"/>
                </a:solidFill>
              </a:defRPr>
            </a:lvl4pPr>
            <a:lvl5pPr>
              <a:spcBef>
                <a:spcPts val="1000"/>
              </a:spcBef>
              <a:spcAft>
                <a:spcPts val="700"/>
              </a:spcAf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507577"/>
            <a:ext cx="5181600" cy="4351338"/>
          </a:xfrm>
          <a:prstGeom prst="rect">
            <a:avLst/>
          </a:prstGeom>
        </p:spPr>
        <p:txBody>
          <a:bodyPr/>
          <a:lstStyle>
            <a:lvl1pPr>
              <a:spcBef>
                <a:spcPts val="1000"/>
              </a:spcBef>
              <a:spcAft>
                <a:spcPts val="700"/>
              </a:spcAft>
              <a:defRPr>
                <a:solidFill>
                  <a:schemeClr val="bg1"/>
                </a:solidFill>
              </a:defRPr>
            </a:lvl1pPr>
            <a:lvl2pPr>
              <a:spcBef>
                <a:spcPts val="1000"/>
              </a:spcBef>
              <a:spcAft>
                <a:spcPts val="700"/>
              </a:spcAft>
              <a:defRPr>
                <a:solidFill>
                  <a:schemeClr val="bg1"/>
                </a:solidFill>
              </a:defRPr>
            </a:lvl2pPr>
            <a:lvl3pPr>
              <a:spcBef>
                <a:spcPts val="1000"/>
              </a:spcBef>
              <a:spcAft>
                <a:spcPts val="700"/>
              </a:spcAft>
              <a:defRPr>
                <a:solidFill>
                  <a:schemeClr val="bg1"/>
                </a:solidFill>
              </a:defRPr>
            </a:lvl3pPr>
            <a:lvl4pPr>
              <a:spcBef>
                <a:spcPts val="1000"/>
              </a:spcBef>
              <a:spcAft>
                <a:spcPts val="700"/>
              </a:spcAft>
              <a:defRPr>
                <a:solidFill>
                  <a:schemeClr val="bg1"/>
                </a:solidFill>
              </a:defRPr>
            </a:lvl4pPr>
            <a:lvl5pPr>
              <a:spcBef>
                <a:spcPts val="1000"/>
              </a:spcBef>
              <a:spcAft>
                <a:spcPts val="7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5541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04FB48F-0976-4A71-98A4-2D6BD31B409E}"/>
              </a:ext>
            </a:extLst>
          </p:cNvPr>
          <p:cNvCxnSpPr/>
          <p:nvPr userDrawn="1"/>
        </p:nvCxnSpPr>
        <p:spPr>
          <a:xfrm>
            <a:off x="0"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A221D70C-C230-48B7-84D2-6C2DCAAFCA25}"/>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626165" y="245857"/>
            <a:ext cx="10729223" cy="1325563"/>
          </a:xfrm>
          <a:prstGeom prst="rect">
            <a:avLst/>
          </a:prstGeom>
        </p:spPr>
        <p:txBody>
          <a:bodyPr/>
          <a:lstStyle>
            <a:lvl1pPr>
              <a:defRPr>
                <a:solidFill>
                  <a:schemeClr val="bg2"/>
                </a:solidFill>
              </a:defRPr>
            </a:lvl1pPr>
          </a:lstStyle>
          <a:p>
            <a:r>
              <a:rPr lang="en-US" dirty="0"/>
              <a:t>Click to edit Master title style</a:t>
            </a:r>
          </a:p>
        </p:txBody>
      </p:sp>
      <p:sp>
        <p:nvSpPr>
          <p:cNvPr id="11" name="Content Placeholder 2"/>
          <p:cNvSpPr>
            <a:spLocks noGrp="1"/>
          </p:cNvSpPr>
          <p:nvPr>
            <p:ph sz="half" idx="1"/>
          </p:nvPr>
        </p:nvSpPr>
        <p:spPr>
          <a:xfrm>
            <a:off x="606287" y="1606967"/>
            <a:ext cx="5393635" cy="4351338"/>
          </a:xfrm>
          <a:prstGeom prst="rect">
            <a:avLst/>
          </a:prstGeom>
        </p:spPr>
        <p:txBody>
          <a:bodyPr/>
          <a:lstStyle>
            <a:lvl1pPr>
              <a:spcBef>
                <a:spcPts val="1000"/>
              </a:spcBef>
              <a:spcAft>
                <a:spcPts val="700"/>
              </a:spcAft>
              <a:defRPr>
                <a:solidFill>
                  <a:schemeClr val="bg1"/>
                </a:solidFill>
              </a:defRPr>
            </a:lvl1pPr>
            <a:lvl2pPr>
              <a:spcBef>
                <a:spcPts val="1000"/>
              </a:spcBef>
              <a:spcAft>
                <a:spcPts val="700"/>
              </a:spcAft>
              <a:defRPr>
                <a:solidFill>
                  <a:schemeClr val="bg1"/>
                </a:solidFill>
              </a:defRPr>
            </a:lvl2pPr>
            <a:lvl3pPr>
              <a:spcBef>
                <a:spcPts val="1000"/>
              </a:spcBef>
              <a:spcAft>
                <a:spcPts val="700"/>
              </a:spcAft>
              <a:defRPr>
                <a:solidFill>
                  <a:schemeClr val="bg1"/>
                </a:solidFill>
              </a:defRPr>
            </a:lvl3pPr>
            <a:lvl4pPr>
              <a:spcBef>
                <a:spcPts val="1000"/>
              </a:spcBef>
              <a:spcAft>
                <a:spcPts val="700"/>
              </a:spcAft>
              <a:defRPr>
                <a:solidFill>
                  <a:schemeClr val="bg1"/>
                </a:solidFill>
              </a:defRPr>
            </a:lvl4pPr>
            <a:lvl5pPr>
              <a:spcBef>
                <a:spcPts val="1000"/>
              </a:spcBef>
              <a:spcAft>
                <a:spcPts val="700"/>
              </a:spcAft>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half" idx="2"/>
          </p:nvPr>
        </p:nvSpPr>
        <p:spPr>
          <a:xfrm>
            <a:off x="6172200" y="1606967"/>
            <a:ext cx="5181600" cy="4351338"/>
          </a:xfrm>
          <a:prstGeom prst="rect">
            <a:avLst/>
          </a:prstGeom>
        </p:spPr>
        <p:txBody>
          <a:bodyPr/>
          <a:lstStyle>
            <a:lvl1pPr>
              <a:spcAft>
                <a:spcPts val="700"/>
              </a:spcAft>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p:txBody>
      </p:sp>
    </p:spTree>
    <p:extLst>
      <p:ext uri="{BB962C8B-B14F-4D97-AF65-F5344CB8AC3E}">
        <p14:creationId xmlns:p14="http://schemas.microsoft.com/office/powerpoint/2010/main" val="157184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B113C43-78DE-4F01-AA7F-088FFE226BD4}"/>
              </a:ext>
            </a:extLst>
          </p:cNvPr>
          <p:cNvCxnSpPr/>
          <p:nvPr userDrawn="1"/>
        </p:nvCxnSpPr>
        <p:spPr>
          <a:xfrm>
            <a:off x="0"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320B8EE4-9BC9-4AE2-AA0E-8B90A2D68A4F}"/>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616226" y="245857"/>
            <a:ext cx="10737574" cy="1325563"/>
          </a:xfrm>
          <a:prstGeom prst="rect">
            <a:avLst/>
          </a:prstGeom>
        </p:spPr>
        <p:txBody>
          <a:bodyPr/>
          <a:lstStyle>
            <a:lvl1pPr>
              <a:defRPr>
                <a:solidFill>
                  <a:schemeClr val="bg2"/>
                </a:solidFill>
              </a:defRPr>
            </a:lvl1pPr>
          </a:lstStyle>
          <a:p>
            <a:r>
              <a:rPr lang="en-US" dirty="0"/>
              <a:t>Click to edit Master title style</a:t>
            </a:r>
          </a:p>
        </p:txBody>
      </p:sp>
    </p:spTree>
    <p:extLst>
      <p:ext uri="{BB962C8B-B14F-4D97-AF65-F5344CB8AC3E}">
        <p14:creationId xmlns:p14="http://schemas.microsoft.com/office/powerpoint/2010/main" val="26878988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13CC8B1-51AB-4DBB-A2E1-B730D81B69D4}"/>
              </a:ext>
            </a:extLst>
          </p:cNvPr>
          <p:cNvCxnSpPr/>
          <p:nvPr userDrawn="1"/>
        </p:nvCxnSpPr>
        <p:spPr>
          <a:xfrm>
            <a:off x="0"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870EA3A-BB28-4114-B4B8-3902A637B07E}"/>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3693958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73EA838-5318-4875-B28F-B49D8CB6E511}"/>
              </a:ext>
            </a:extLst>
          </p:cNvPr>
          <p:cNvCxnSpPr/>
          <p:nvPr userDrawn="1"/>
        </p:nvCxnSpPr>
        <p:spPr>
          <a:xfrm>
            <a:off x="0"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17">
            <a:extLst>
              <a:ext uri="{FF2B5EF4-FFF2-40B4-BE49-F238E27FC236}">
                <a16:creationId xmlns:a16="http://schemas.microsoft.com/office/drawing/2014/main" id="{29EDCD04-8B31-44CD-9F89-9F6C17FC416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713"/>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DC62C0DE-C298-490C-ACB0-67AB1A257C3A}"/>
              </a:ext>
            </a:extLst>
          </p:cNvPr>
          <p:cNvCxnSpPr/>
          <p:nvPr userDrawn="1"/>
        </p:nvCxnSpPr>
        <p:spPr bwMode="auto">
          <a:xfrm>
            <a:off x="-22225" y="4605338"/>
            <a:ext cx="12214225"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0" name="Picture 8">
            <a:extLst>
              <a:ext uri="{FF2B5EF4-FFF2-40B4-BE49-F238E27FC236}">
                <a16:creationId xmlns:a16="http://schemas.microsoft.com/office/drawing/2014/main" id="{39CDC47B-EDC5-43CF-9BE2-990BAF13094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b="55531"/>
          <a:stretch>
            <a:fillRect/>
          </a:stretch>
        </p:blipFill>
        <p:spPr bwMode="auto">
          <a:xfrm>
            <a:off x="8148638" y="6230938"/>
            <a:ext cx="36861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10">
            <a:extLst>
              <a:ext uri="{FF2B5EF4-FFF2-40B4-BE49-F238E27FC236}">
                <a16:creationId xmlns:a16="http://schemas.microsoft.com/office/drawing/2014/main" id="{FBF41D62-6796-4156-BB53-ED722362FA7B}"/>
              </a:ext>
            </a:extLst>
          </p:cNvPr>
          <p:cNvSpPr/>
          <p:nvPr userDrawn="1"/>
        </p:nvSpPr>
        <p:spPr>
          <a:xfrm>
            <a:off x="0" y="0"/>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4"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6"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
        <p:nvSpPr>
          <p:cNvPr id="8"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Tree>
    <p:extLst>
      <p:ext uri="{BB962C8B-B14F-4D97-AF65-F5344CB8AC3E}">
        <p14:creationId xmlns:p14="http://schemas.microsoft.com/office/powerpoint/2010/main" val="719456378"/>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Promo Slide">
    <p:spTree>
      <p:nvGrpSpPr>
        <p:cNvPr id="1" name=""/>
        <p:cNvGrpSpPr/>
        <p:nvPr/>
      </p:nvGrpSpPr>
      <p:grpSpPr>
        <a:xfrm>
          <a:off x="0" y="0"/>
          <a:ext cx="0" cy="0"/>
          <a:chOff x="0" y="0"/>
          <a:chExt cx="0" cy="0"/>
        </a:xfrm>
      </p:grpSpPr>
      <p:pic>
        <p:nvPicPr>
          <p:cNvPr id="5" name="Picture 17">
            <a:extLst>
              <a:ext uri="{FF2B5EF4-FFF2-40B4-BE49-F238E27FC236}">
                <a16:creationId xmlns:a16="http://schemas.microsoft.com/office/drawing/2014/main" id="{3DC6845F-4E53-4136-8936-CC1F9EC4A77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713"/>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E3C8D289-AB0F-49A5-84F1-FA8A2714265F}"/>
              </a:ext>
            </a:extLst>
          </p:cNvPr>
          <p:cNvCxnSpPr/>
          <p:nvPr userDrawn="1"/>
        </p:nvCxnSpPr>
        <p:spPr bwMode="auto">
          <a:xfrm>
            <a:off x="-22225" y="4605338"/>
            <a:ext cx="12214225"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8">
            <a:extLst>
              <a:ext uri="{FF2B5EF4-FFF2-40B4-BE49-F238E27FC236}">
                <a16:creationId xmlns:a16="http://schemas.microsoft.com/office/drawing/2014/main" id="{2B965DBA-27F0-44CA-A6F5-A5F0C64B6EF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b="55531"/>
          <a:stretch>
            <a:fillRect/>
          </a:stretch>
        </p:blipFill>
        <p:spPr bwMode="auto">
          <a:xfrm>
            <a:off x="8148638" y="6230938"/>
            <a:ext cx="3686175"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sp>
        <p:nvSpPr>
          <p:cNvPr id="14"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Tree>
    <p:extLst>
      <p:ext uri="{BB962C8B-B14F-4D97-AF65-F5344CB8AC3E}">
        <p14:creationId xmlns:p14="http://schemas.microsoft.com/office/powerpoint/2010/main" val="465521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7C23D2E4-FBFA-4317-9FEB-507A78CF88A8}"/>
              </a:ext>
            </a:extLst>
          </p:cNvPr>
          <p:cNvSpPr>
            <a:spLocks noGrp="1"/>
          </p:cNvSpPr>
          <p:nvPr>
            <p:ph type="title"/>
          </p:nvPr>
        </p:nvSpPr>
        <p:spPr bwMode="auto">
          <a:xfrm>
            <a:off x="609600" y="238125"/>
            <a:ext cx="10872788"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8FBB9E57-1A75-464A-90B3-8742931BD6E5}"/>
              </a:ext>
            </a:extLst>
          </p:cNvPr>
          <p:cNvSpPr>
            <a:spLocks noGrp="1"/>
          </p:cNvSpPr>
          <p:nvPr>
            <p:ph type="body" idx="1"/>
          </p:nvPr>
        </p:nvSpPr>
        <p:spPr bwMode="auto">
          <a:xfrm>
            <a:off x="600075" y="1517650"/>
            <a:ext cx="10882313"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744" r:id="rId1"/>
    <p:sldLayoutId id="2147484745" r:id="rId2"/>
    <p:sldLayoutId id="2147484746" r:id="rId3"/>
    <p:sldLayoutId id="2147484747" r:id="rId4"/>
    <p:sldLayoutId id="2147484748" r:id="rId5"/>
    <p:sldLayoutId id="2147484749" r:id="rId6"/>
    <p:sldLayoutId id="2147484750" r:id="rId7"/>
    <p:sldLayoutId id="2147484751" r:id="rId8"/>
    <p:sldLayoutId id="2147484752" r:id="rId9"/>
  </p:sldLayoutIdLst>
  <p:txStyles>
    <p:titleStyle>
      <a:lvl1pPr algn="l" rtl="0" eaLnBrk="0" fontAlgn="base" hangingPunct="0">
        <a:lnSpc>
          <a:spcPct val="90000"/>
        </a:lnSpc>
        <a:spcBef>
          <a:spcPct val="0"/>
        </a:spcBef>
        <a:spcAft>
          <a:spcPct val="0"/>
        </a:spcAft>
        <a:defRPr sz="3600" b="1" kern="1200">
          <a:solidFill>
            <a:schemeClr val="bg2"/>
          </a:solidFill>
          <a:latin typeface="+mn-lt"/>
          <a:ea typeface="+mj-ea"/>
          <a:cs typeface="+mj-cs"/>
        </a:defRPr>
      </a:lvl1pPr>
      <a:lvl2pPr algn="l" rtl="0" eaLnBrk="0" fontAlgn="base" hangingPunct="0">
        <a:lnSpc>
          <a:spcPct val="90000"/>
        </a:lnSpc>
        <a:spcBef>
          <a:spcPct val="0"/>
        </a:spcBef>
        <a:spcAft>
          <a:spcPct val="0"/>
        </a:spcAft>
        <a:defRPr sz="3600" b="1">
          <a:solidFill>
            <a:schemeClr val="bg2"/>
          </a:solidFill>
          <a:latin typeface="Calibri" panose="020F0502020204030204" pitchFamily="34" charset="0"/>
        </a:defRPr>
      </a:lvl2pPr>
      <a:lvl3pPr algn="l" rtl="0" eaLnBrk="0" fontAlgn="base" hangingPunct="0">
        <a:lnSpc>
          <a:spcPct val="90000"/>
        </a:lnSpc>
        <a:spcBef>
          <a:spcPct val="0"/>
        </a:spcBef>
        <a:spcAft>
          <a:spcPct val="0"/>
        </a:spcAft>
        <a:defRPr sz="3600" b="1">
          <a:solidFill>
            <a:schemeClr val="bg2"/>
          </a:solidFill>
          <a:latin typeface="Calibri" panose="020F0502020204030204" pitchFamily="34" charset="0"/>
        </a:defRPr>
      </a:lvl3pPr>
      <a:lvl4pPr algn="l" rtl="0" eaLnBrk="0" fontAlgn="base" hangingPunct="0">
        <a:lnSpc>
          <a:spcPct val="90000"/>
        </a:lnSpc>
        <a:spcBef>
          <a:spcPct val="0"/>
        </a:spcBef>
        <a:spcAft>
          <a:spcPct val="0"/>
        </a:spcAft>
        <a:defRPr sz="3600" b="1">
          <a:solidFill>
            <a:schemeClr val="bg2"/>
          </a:solidFill>
          <a:latin typeface="Calibri" panose="020F0502020204030204" pitchFamily="34" charset="0"/>
        </a:defRPr>
      </a:lvl4pPr>
      <a:lvl5pPr algn="l" rtl="0" eaLnBrk="0" fontAlgn="base" hangingPunct="0">
        <a:lnSpc>
          <a:spcPct val="90000"/>
        </a:lnSpc>
        <a:spcBef>
          <a:spcPct val="0"/>
        </a:spcBef>
        <a:spcAft>
          <a:spcPct val="0"/>
        </a:spcAft>
        <a:defRPr sz="3600" b="1">
          <a:solidFill>
            <a:schemeClr val="bg2"/>
          </a:solidFill>
          <a:latin typeface="Calibri" panose="020F0502020204030204" pitchFamily="34" charset="0"/>
        </a:defRPr>
      </a:lvl5pPr>
      <a:lvl6pPr marL="457200" algn="l" rtl="0" fontAlgn="base">
        <a:lnSpc>
          <a:spcPct val="90000"/>
        </a:lnSpc>
        <a:spcBef>
          <a:spcPct val="0"/>
        </a:spcBef>
        <a:spcAft>
          <a:spcPct val="0"/>
        </a:spcAft>
        <a:defRPr sz="3600" b="1">
          <a:solidFill>
            <a:schemeClr val="bg2"/>
          </a:solidFill>
          <a:latin typeface="Calibri" panose="020F0502020204030204" pitchFamily="34" charset="0"/>
        </a:defRPr>
      </a:lvl6pPr>
      <a:lvl7pPr marL="914400" algn="l" rtl="0" fontAlgn="base">
        <a:lnSpc>
          <a:spcPct val="90000"/>
        </a:lnSpc>
        <a:spcBef>
          <a:spcPct val="0"/>
        </a:spcBef>
        <a:spcAft>
          <a:spcPct val="0"/>
        </a:spcAft>
        <a:defRPr sz="3600" b="1">
          <a:solidFill>
            <a:schemeClr val="bg2"/>
          </a:solidFill>
          <a:latin typeface="Calibri" panose="020F0502020204030204" pitchFamily="34" charset="0"/>
        </a:defRPr>
      </a:lvl7pPr>
      <a:lvl8pPr marL="1371600" algn="l" rtl="0" fontAlgn="base">
        <a:lnSpc>
          <a:spcPct val="90000"/>
        </a:lnSpc>
        <a:spcBef>
          <a:spcPct val="0"/>
        </a:spcBef>
        <a:spcAft>
          <a:spcPct val="0"/>
        </a:spcAft>
        <a:defRPr sz="3600" b="1">
          <a:solidFill>
            <a:schemeClr val="bg2"/>
          </a:solidFill>
          <a:latin typeface="Calibri" panose="020F0502020204030204" pitchFamily="34" charset="0"/>
        </a:defRPr>
      </a:lvl8pPr>
      <a:lvl9pPr marL="1828800" algn="l" rtl="0" fontAlgn="base">
        <a:lnSpc>
          <a:spcPct val="90000"/>
        </a:lnSpc>
        <a:spcBef>
          <a:spcPct val="0"/>
        </a:spcBef>
        <a:spcAft>
          <a:spcPct val="0"/>
        </a:spcAft>
        <a:defRPr sz="3600" b="1">
          <a:solidFill>
            <a:schemeClr val="bg2"/>
          </a:solidFill>
          <a:latin typeface="Calibri" panose="020F0502020204030204" pitchFamily="34" charset="0"/>
        </a:defRPr>
      </a:lvl9pPr>
    </p:titleStyle>
    <p:bodyStyle>
      <a:lvl1pPr marL="228600" indent="-228600" algn="l" rtl="0" eaLnBrk="0" fontAlgn="base" hangingPunct="0">
        <a:lnSpc>
          <a:spcPct val="90000"/>
        </a:lnSpc>
        <a:spcBef>
          <a:spcPts val="1000"/>
        </a:spcBef>
        <a:spcAft>
          <a:spcPct val="0"/>
        </a:spcAft>
        <a:buFont typeface="Wingdings" panose="05000000000000000000" pitchFamily="2" charset="2"/>
        <a:buChar char="§"/>
        <a:defRPr sz="2800" kern="1200">
          <a:solidFill>
            <a:schemeClr val="bg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600" kern="1200">
          <a:solidFill>
            <a:schemeClr val="bg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hyperlink" Target="http://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clinicaloptions.com/neurology-psychiatry" TargetMode="External"/><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ubtitle 1">
            <a:extLst>
              <a:ext uri="{FF2B5EF4-FFF2-40B4-BE49-F238E27FC236}">
                <a16:creationId xmlns:a16="http://schemas.microsoft.com/office/drawing/2014/main" id="{09B3C5E1-C95E-410F-A639-3FDBEDC14038}"/>
              </a:ext>
            </a:extLst>
          </p:cNvPr>
          <p:cNvSpPr>
            <a:spLocks noGrp="1"/>
          </p:cNvSpPr>
          <p:nvPr>
            <p:ph type="subTitle" idx="1"/>
          </p:nvPr>
        </p:nvSpPr>
        <p:spPr>
          <a:xfrm>
            <a:off x="609600" y="4071938"/>
            <a:ext cx="5181600" cy="550862"/>
          </a:xfrm>
        </p:spPr>
        <p:txBody>
          <a:bodyPr/>
          <a:lstStyle/>
          <a:p>
            <a:pPr eaLnBrk="1" hangingPunct="1">
              <a:spcBef>
                <a:spcPts val="0"/>
              </a:spcBef>
              <a:defRPr/>
            </a:pPr>
            <a:r>
              <a:rPr lang="en-US" altLang="en-US" dirty="0">
                <a:latin typeface="+mj-lt"/>
              </a:rPr>
              <a:t>Daniel Kantor, MD, FAAN</a:t>
            </a:r>
          </a:p>
          <a:p>
            <a:pPr>
              <a:spcBef>
                <a:spcPts val="0"/>
              </a:spcBef>
              <a:defRPr/>
            </a:pPr>
            <a:r>
              <a:rPr lang="en-US" sz="1800" b="0" dirty="0">
                <a:latin typeface="+mj-lt"/>
              </a:rPr>
              <a:t>Florida Society of Neurology</a:t>
            </a:r>
          </a:p>
          <a:p>
            <a:pPr>
              <a:spcBef>
                <a:spcPts val="0"/>
              </a:spcBef>
              <a:defRPr/>
            </a:pPr>
            <a:r>
              <a:rPr lang="en-US" sz="1800" b="0" dirty="0">
                <a:latin typeface="+mj-lt"/>
              </a:rPr>
              <a:t>Florida Atlantic University</a:t>
            </a:r>
          </a:p>
          <a:p>
            <a:pPr>
              <a:spcBef>
                <a:spcPts val="0"/>
              </a:spcBef>
              <a:defRPr/>
            </a:pPr>
            <a:r>
              <a:rPr lang="en-US" sz="1800" b="0" dirty="0">
                <a:latin typeface="+mj-lt"/>
              </a:rPr>
              <a:t>Nova Southeastern University</a:t>
            </a:r>
          </a:p>
          <a:p>
            <a:pPr>
              <a:spcBef>
                <a:spcPts val="0"/>
              </a:spcBef>
              <a:defRPr/>
            </a:pPr>
            <a:r>
              <a:rPr lang="en-US" sz="1800" b="0" dirty="0">
                <a:latin typeface="+mj-lt"/>
              </a:rPr>
              <a:t>Florida</a:t>
            </a:r>
            <a:endParaRPr lang="en-US" altLang="en-US" b="0" dirty="0">
              <a:latin typeface="+mj-lt"/>
            </a:endParaRPr>
          </a:p>
        </p:txBody>
      </p:sp>
      <p:sp>
        <p:nvSpPr>
          <p:cNvPr id="13315" name="Title 2">
            <a:extLst>
              <a:ext uri="{FF2B5EF4-FFF2-40B4-BE49-F238E27FC236}">
                <a16:creationId xmlns:a16="http://schemas.microsoft.com/office/drawing/2014/main" id="{D64EB683-43A5-4E9E-808F-34E7F7273BA8}"/>
              </a:ext>
            </a:extLst>
          </p:cNvPr>
          <p:cNvSpPr>
            <a:spLocks noGrp="1"/>
          </p:cNvSpPr>
          <p:nvPr>
            <p:ph type="ctrTitle"/>
          </p:nvPr>
        </p:nvSpPr>
        <p:spPr>
          <a:xfrm>
            <a:off x="609600" y="1600200"/>
            <a:ext cx="11264900" cy="2057400"/>
          </a:xfrm>
        </p:spPr>
        <p:txBody>
          <a:bodyPr/>
          <a:lstStyle/>
          <a:p>
            <a:pPr eaLnBrk="1" hangingPunct="1"/>
            <a:r>
              <a:rPr lang="en-US" altLang="en-US" sz="4000" dirty="0"/>
              <a:t>Achieving “Progress” in Progressive </a:t>
            </a:r>
            <a:br>
              <a:rPr lang="en-US" altLang="en-US" sz="4000" dirty="0"/>
            </a:br>
            <a:r>
              <a:rPr lang="en-US" altLang="en-US" sz="4000" dirty="0"/>
              <a:t>Multiple Sclerosis: Advances in Therapy</a:t>
            </a:r>
          </a:p>
        </p:txBody>
      </p:sp>
      <p:sp>
        <p:nvSpPr>
          <p:cNvPr id="13316" name="Text Box 21">
            <a:extLst>
              <a:ext uri="{FF2B5EF4-FFF2-40B4-BE49-F238E27FC236}">
                <a16:creationId xmlns:a16="http://schemas.microsoft.com/office/drawing/2014/main" id="{3D6029C9-D654-4088-941F-EAC7B0BA51B7}"/>
              </a:ext>
            </a:extLst>
          </p:cNvPr>
          <p:cNvSpPr txBox="1">
            <a:spLocks noChangeArrowheads="1"/>
          </p:cNvSpPr>
          <p:nvPr/>
        </p:nvSpPr>
        <p:spPr bwMode="auto">
          <a:xfrm>
            <a:off x="423863" y="6426200"/>
            <a:ext cx="5464175" cy="25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spcAft>
                <a:spcPts val="700"/>
              </a:spcAft>
              <a:buClr>
                <a:srgbClr val="FEFDDE"/>
              </a:buClr>
              <a:buFont typeface="Wingdings" panose="05000000000000000000" pitchFamily="2" charset="2"/>
              <a:buNone/>
            </a:pPr>
            <a:r>
              <a:rPr lang="en-US" altLang="en-US" sz="1200"/>
              <a:t>Supported by an educational grant from Sanofi Genzyme.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F5576E47-6BF4-474D-ADA9-62ACC64B7553}"/>
              </a:ext>
            </a:extLst>
          </p:cNvPr>
          <p:cNvSpPr>
            <a:spLocks noGrp="1" noChangeArrowheads="1"/>
          </p:cNvSpPr>
          <p:nvPr>
            <p:ph idx="1"/>
          </p:nvPr>
        </p:nvSpPr>
        <p:spPr>
          <a:xfrm>
            <a:off x="606425" y="1508125"/>
            <a:ext cx="10726738" cy="4351338"/>
          </a:xfrm>
        </p:spPr>
        <p:txBody>
          <a:bodyPr/>
          <a:lstStyle/>
          <a:p>
            <a:pPr marL="346075" indent="-346075">
              <a:buSzPts val="24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15363" name="Rectangle 2">
            <a:extLst>
              <a:ext uri="{FF2B5EF4-FFF2-40B4-BE49-F238E27FC236}">
                <a16:creationId xmlns:a16="http://schemas.microsoft.com/office/drawing/2014/main" id="{BA516B48-B67E-46C2-A5C4-110A6D037A59}"/>
              </a:ext>
            </a:extLst>
          </p:cNvPr>
          <p:cNvSpPr>
            <a:spLocks noGrp="1"/>
          </p:cNvSpPr>
          <p:nvPr>
            <p:ph type="title"/>
          </p:nvPr>
        </p:nvSpPr>
        <p:spPr>
          <a:xfrm>
            <a:off x="625475" y="246063"/>
            <a:ext cx="10728325" cy="1325562"/>
          </a:xfrm>
        </p:spPr>
        <p:txBody>
          <a:bodyPr/>
          <a:lstStyle/>
          <a:p>
            <a:pPr eaLnBrk="1" hangingPunct="1"/>
            <a:r>
              <a:rPr lang="en-US" altLang="en-US"/>
              <a:t>About These Slides</a:t>
            </a:r>
          </a:p>
        </p:txBody>
      </p:sp>
      <p:grpSp>
        <p:nvGrpSpPr>
          <p:cNvPr id="15364" name="Group 6">
            <a:extLst>
              <a:ext uri="{FF2B5EF4-FFF2-40B4-BE49-F238E27FC236}">
                <a16:creationId xmlns:a16="http://schemas.microsoft.com/office/drawing/2014/main" id="{2446F8EC-773D-4C3F-BAF0-8E86D13BECEE}"/>
              </a:ext>
            </a:extLst>
          </p:cNvPr>
          <p:cNvGrpSpPr>
            <a:grpSpLocks/>
          </p:cNvGrpSpPr>
          <p:nvPr/>
        </p:nvGrpSpPr>
        <p:grpSpPr bwMode="auto">
          <a:xfrm>
            <a:off x="4156075" y="3333750"/>
            <a:ext cx="3479800" cy="612775"/>
            <a:chOff x="4156075" y="3803650"/>
            <a:chExt cx="3479671" cy="612835"/>
          </a:xfrm>
        </p:grpSpPr>
        <p:pic>
          <p:nvPicPr>
            <p:cNvPr id="15365" name="Picture 9">
              <a:extLst>
                <a:ext uri="{FF2B5EF4-FFF2-40B4-BE49-F238E27FC236}">
                  <a16:creationId xmlns:a16="http://schemas.microsoft.com/office/drawing/2014/main" id="{8FCEFFCE-E8C6-4D49-A01D-ED6D1A87E5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4131" y="3803650"/>
              <a:ext cx="793750"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366" name="Rectangle 7">
              <a:extLst>
                <a:ext uri="{FF2B5EF4-FFF2-40B4-BE49-F238E27FC236}">
                  <a16:creationId xmlns:a16="http://schemas.microsoft.com/office/drawing/2014/main" id="{13D94C03-DC65-443E-998F-777715392E93}"/>
                </a:ext>
              </a:extLst>
            </p:cNvPr>
            <p:cNvSpPr>
              <a:spLocks noChangeArrowheads="1"/>
            </p:cNvSpPr>
            <p:nvPr/>
          </p:nvSpPr>
          <p:spPr bwMode="auto">
            <a:xfrm>
              <a:off x="4156075" y="4016375"/>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2000">
                  <a:solidFill>
                    <a:schemeClr val="bg2"/>
                  </a:solidFill>
                </a:rPr>
                <a:t>Slide credit: </a:t>
              </a:r>
              <a:r>
                <a:rPr lang="en-US" altLang="en-US" sz="2000">
                  <a:solidFill>
                    <a:schemeClr val="bg2"/>
                  </a:solidFill>
                  <a:hlinkClick r:id="rId5"/>
                </a:rPr>
                <a:t>clinicaloptions.com</a:t>
              </a:r>
              <a:endParaRPr lang="en-US" altLang="en-US" sz="2000">
                <a:solidFill>
                  <a:schemeClr val="bg2"/>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723D752-35A7-4DD5-B953-B9468A7A3ADF}"/>
              </a:ext>
            </a:extLst>
          </p:cNvPr>
          <p:cNvSpPr>
            <a:spLocks noGrp="1"/>
          </p:cNvSpPr>
          <p:nvPr>
            <p:ph type="title"/>
          </p:nvPr>
        </p:nvSpPr>
        <p:spPr>
          <a:xfrm>
            <a:off x="625475" y="246063"/>
            <a:ext cx="10728325" cy="1325562"/>
          </a:xfrm>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B8469C82-CD14-43E5-A37E-38654743C032}"/>
              </a:ext>
            </a:extLst>
          </p:cNvPr>
          <p:cNvSpPr>
            <a:spLocks noGrp="1" noChangeArrowheads="1"/>
          </p:cNvSpPr>
          <p:nvPr>
            <p:ph idx="1"/>
          </p:nvPr>
        </p:nvSpPr>
        <p:spPr>
          <a:xfrm>
            <a:off x="606425" y="1508125"/>
            <a:ext cx="10726738" cy="4351338"/>
          </a:xfrm>
        </p:spPr>
        <p:txBody>
          <a:bodyPr/>
          <a:lstStyle/>
          <a:p>
            <a:pPr marL="0" indent="0">
              <a:buFont typeface="Wingdings" panose="05000000000000000000" pitchFamily="2" charset="2"/>
              <a:buNone/>
              <a:defRPr/>
            </a:pPr>
            <a:r>
              <a:rPr lang="en-US" altLang="en-US" b="1" dirty="0">
                <a:solidFill>
                  <a:srgbClr val="E1471D"/>
                </a:solidFill>
              </a:rPr>
              <a:t>Daniel Kantor, MD, FAAN</a:t>
            </a:r>
            <a:br>
              <a:rPr lang="en-US" altLang="en-US" b="1" dirty="0">
                <a:solidFill>
                  <a:schemeClr val="accent3"/>
                </a:solidFill>
              </a:rPr>
            </a:br>
            <a:r>
              <a:rPr lang="en-US" altLang="en-US" sz="2600" i="1" dirty="0"/>
              <a:t>President Emeritus</a:t>
            </a:r>
            <a:br>
              <a:rPr lang="en-US" altLang="en-US" sz="2600" i="1" dirty="0"/>
            </a:br>
            <a:r>
              <a:rPr lang="en-US" altLang="en-US" sz="2600" dirty="0"/>
              <a:t>Florida Society of Neurology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64B78320-FC29-4A3A-A69D-AE76ED649CBD}"/>
              </a:ext>
            </a:extLst>
          </p:cNvPr>
          <p:cNvSpPr>
            <a:spLocks noGrp="1"/>
          </p:cNvSpPr>
          <p:nvPr>
            <p:ph type="title"/>
          </p:nvPr>
        </p:nvSpPr>
        <p:spPr>
          <a:xfrm>
            <a:off x="625475" y="246063"/>
            <a:ext cx="10728325" cy="1325562"/>
          </a:xfrm>
        </p:spPr>
        <p:txBody>
          <a:bodyPr/>
          <a:lstStyle/>
          <a:p>
            <a:pPr eaLnBrk="1" hangingPunct="1"/>
            <a:r>
              <a:rPr lang="en-US" altLang="en-US"/>
              <a:t>Disclosures</a:t>
            </a:r>
          </a:p>
        </p:txBody>
      </p:sp>
      <p:sp>
        <p:nvSpPr>
          <p:cNvPr id="29699" name="Rectangle 3">
            <a:extLst>
              <a:ext uri="{FF2B5EF4-FFF2-40B4-BE49-F238E27FC236}">
                <a16:creationId xmlns:a16="http://schemas.microsoft.com/office/drawing/2014/main" id="{1577F95C-8DE0-4B83-966E-2F676AA96DB7}"/>
              </a:ext>
            </a:extLst>
          </p:cNvPr>
          <p:cNvSpPr>
            <a:spLocks noGrp="1" noChangeArrowheads="1"/>
          </p:cNvSpPr>
          <p:nvPr>
            <p:ph idx="1"/>
          </p:nvPr>
        </p:nvSpPr>
        <p:spPr>
          <a:xfrm>
            <a:off x="604838" y="1512888"/>
            <a:ext cx="10877550" cy="4651375"/>
          </a:xfrm>
        </p:spPr>
        <p:txBody>
          <a:bodyPr rtlCol="0">
            <a:normAutofit/>
          </a:bodyPr>
          <a:lstStyle/>
          <a:p>
            <a:pPr marL="0" indent="0">
              <a:buClr>
                <a:schemeClr val="accent6"/>
              </a:buClr>
              <a:buFont typeface="Wingdings" panose="05000000000000000000" pitchFamily="2" charset="2"/>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Font typeface="Wingdings" panose="05000000000000000000" pitchFamily="2" charset="2"/>
              <a:buNone/>
              <a:defRPr/>
            </a:pPr>
            <a:r>
              <a:rPr lang="en-US" sz="2600" b="1" dirty="0">
                <a:solidFill>
                  <a:srgbClr val="E1471D"/>
                </a:solidFill>
              </a:rPr>
              <a:t>Daniel Kantor, MD, FAAN, </a:t>
            </a:r>
            <a:r>
              <a:rPr lang="en-US" sz="2600" dirty="0"/>
              <a:t>has disclosed that he has received consulting fees from Bristol Myers Squibb, Janssen Pharmaceuticals, and Sandoz, and fees for non-CME services from Bristol Myers Squibb and Janssen Pharmaceuticals.</a:t>
            </a:r>
          </a:p>
          <a:p>
            <a:pPr marL="0" indent="0">
              <a:buClr>
                <a:schemeClr val="accent6"/>
              </a:buClr>
              <a:buFont typeface="Wingdings" panose="05000000000000000000" pitchFamily="2" charset="2"/>
              <a:buNone/>
              <a:defRPr/>
            </a:pPr>
            <a:endParaRPr lang="en-US" sz="2600" dirty="0"/>
          </a:p>
          <a:p>
            <a:pPr marL="0" indent="0">
              <a:buFont typeface="Wingdings" panose="05000000000000000000" pitchFamily="2" charset="2"/>
              <a:buNone/>
              <a:defRPr/>
            </a:pP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3A16A1ED-F7A0-41CB-B484-E160BBF80093}"/>
              </a:ext>
            </a:extLst>
          </p:cNvPr>
          <p:cNvSpPr>
            <a:spLocks noGrp="1"/>
          </p:cNvSpPr>
          <p:nvPr>
            <p:ph type="title"/>
          </p:nvPr>
        </p:nvSpPr>
        <p:spPr>
          <a:xfrm>
            <a:off x="615950" y="246063"/>
            <a:ext cx="10737850" cy="1325562"/>
          </a:xfrm>
        </p:spPr>
        <p:txBody>
          <a:bodyPr/>
          <a:lstStyle/>
          <a:p>
            <a:pPr eaLnBrk="1" hangingPunct="1"/>
            <a:r>
              <a:rPr lang="en-US" altLang="en-US">
                <a:ea typeface="ＭＳ Ｐゴシック" panose="020B0600070205080204" pitchFamily="34" charset="-128"/>
              </a:rPr>
              <a:t>Patient’s Examination</a:t>
            </a:r>
          </a:p>
        </p:txBody>
      </p:sp>
      <p:sp>
        <p:nvSpPr>
          <p:cNvPr id="21507" name="Rectangle 3">
            <a:extLst>
              <a:ext uri="{FF2B5EF4-FFF2-40B4-BE49-F238E27FC236}">
                <a16:creationId xmlns:a16="http://schemas.microsoft.com/office/drawing/2014/main" id="{C6DD9873-7987-4757-B17F-7388B4C3B93C}"/>
              </a:ext>
            </a:extLst>
          </p:cNvPr>
          <p:cNvSpPr>
            <a:spLocks noGrp="1"/>
          </p:cNvSpPr>
          <p:nvPr>
            <p:ph sz="half" idx="1"/>
          </p:nvPr>
        </p:nvSpPr>
        <p:spPr>
          <a:xfrm>
            <a:off x="615950" y="1508125"/>
            <a:ext cx="5403850" cy="4351338"/>
          </a:xfrm>
        </p:spPr>
        <p:txBody>
          <a:bodyPr/>
          <a:lstStyle/>
          <a:p>
            <a:pPr algn="ctr" eaLnBrk="1" hangingPunct="1">
              <a:buFontTx/>
              <a:buNone/>
            </a:pPr>
            <a:endParaRPr lang="en-US" altLang="en-US" i="1">
              <a:ea typeface="ＭＳ Ｐゴシック" panose="020B0600070205080204" pitchFamily="34" charset="-128"/>
            </a:endParaRPr>
          </a:p>
          <a:p>
            <a:pPr algn="ctr" eaLnBrk="1" hangingPunct="1">
              <a:buFontTx/>
              <a:buNone/>
            </a:pPr>
            <a:endParaRPr lang="en-US" altLang="en-US" i="1">
              <a:ea typeface="ＭＳ Ｐゴシック" panose="020B0600070205080204" pitchFamily="34" charset="-128"/>
            </a:endParaRPr>
          </a:p>
          <a:p>
            <a:pPr algn="ctr" eaLnBrk="1" hangingPunct="1">
              <a:buFontTx/>
              <a:buNone/>
            </a:pPr>
            <a:r>
              <a:rPr lang="en-US" altLang="en-US" i="1">
                <a:ea typeface="ＭＳ Ｐゴシック" panose="020B0600070205080204" pitchFamily="34" charset="-128"/>
              </a:rPr>
              <a:t>The best teaching is that taught </a:t>
            </a:r>
            <a:br>
              <a:rPr lang="en-US" altLang="en-US" i="1">
                <a:ea typeface="ＭＳ Ｐゴシック" panose="020B0600070205080204" pitchFamily="34" charset="-128"/>
              </a:rPr>
            </a:br>
            <a:r>
              <a:rPr lang="en-US" altLang="en-US" i="1">
                <a:ea typeface="ＭＳ Ｐゴシック" panose="020B0600070205080204" pitchFamily="34" charset="-128"/>
              </a:rPr>
              <a:t>by the patient himself</a:t>
            </a:r>
          </a:p>
          <a:p>
            <a:pPr algn="ctr" eaLnBrk="1" hangingPunct="1">
              <a:buFontTx/>
              <a:buNone/>
            </a:pPr>
            <a:endParaRPr lang="en-US" altLang="en-US" i="1">
              <a:ea typeface="ＭＳ Ｐゴシック" panose="020B0600070205080204" pitchFamily="34" charset="-128"/>
            </a:endParaRPr>
          </a:p>
          <a:p>
            <a:pPr algn="ctr" eaLnBrk="1" hangingPunct="1">
              <a:buFontTx/>
              <a:buNone/>
            </a:pPr>
            <a:r>
              <a:rPr lang="en-US" altLang="en-US">
                <a:ea typeface="ＭＳ Ｐゴシック" panose="020B0600070205080204" pitchFamily="34" charset="-128"/>
              </a:rPr>
              <a:t>– Sir William Osler 1903</a:t>
            </a:r>
          </a:p>
        </p:txBody>
      </p:sp>
      <p:pic>
        <p:nvPicPr>
          <p:cNvPr id="21508" name="Picture 5" descr="dk sam">
            <a:extLst>
              <a:ext uri="{FF2B5EF4-FFF2-40B4-BE49-F238E27FC236}">
                <a16:creationId xmlns:a16="http://schemas.microsoft.com/office/drawing/2014/main" id="{D7731344-84CB-45BB-8B8E-FE7B796891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617663"/>
            <a:ext cx="4564063" cy="456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509" name="Group 1">
            <a:extLst>
              <a:ext uri="{FF2B5EF4-FFF2-40B4-BE49-F238E27FC236}">
                <a16:creationId xmlns:a16="http://schemas.microsoft.com/office/drawing/2014/main" id="{441848DF-C815-4C9E-A0B0-8F4CBD99F6C6}"/>
              </a:ext>
            </a:extLst>
          </p:cNvPr>
          <p:cNvGrpSpPr>
            <a:grpSpLocks/>
          </p:cNvGrpSpPr>
          <p:nvPr/>
        </p:nvGrpSpPr>
        <p:grpSpPr bwMode="auto">
          <a:xfrm>
            <a:off x="9393238" y="6213475"/>
            <a:ext cx="2487612" cy="449263"/>
            <a:chOff x="9602074" y="3550251"/>
            <a:chExt cx="2488502" cy="449257"/>
          </a:xfrm>
        </p:grpSpPr>
        <p:pic>
          <p:nvPicPr>
            <p:cNvPr id="21510" name="Picture 6">
              <a:extLst>
                <a:ext uri="{FF2B5EF4-FFF2-40B4-BE49-F238E27FC236}">
                  <a16:creationId xmlns:a16="http://schemas.microsoft.com/office/drawing/2014/main" id="{A8A6901C-3C09-4005-BC80-45926C415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1511" name="Rectangle 8">
              <a:extLst>
                <a:ext uri="{FF2B5EF4-FFF2-40B4-BE49-F238E27FC236}">
                  <a16:creationId xmlns:a16="http://schemas.microsoft.com/office/drawing/2014/main" id="{F3F69C51-6E48-4113-9830-05CBA00F128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F7308366-89F4-4978-9434-DCFEC3B38987}"/>
              </a:ext>
            </a:extLst>
          </p:cNvPr>
          <p:cNvSpPr>
            <a:spLocks noGrp="1"/>
          </p:cNvSpPr>
          <p:nvPr>
            <p:ph type="title"/>
          </p:nvPr>
        </p:nvSpPr>
        <p:spPr>
          <a:xfrm>
            <a:off x="625475" y="246063"/>
            <a:ext cx="10729913" cy="1325562"/>
          </a:xfrm>
        </p:spPr>
        <p:txBody>
          <a:bodyPr/>
          <a:lstStyle/>
          <a:p>
            <a:pPr eaLnBrk="1" hangingPunct="1"/>
            <a:r>
              <a:rPr lang="en-US" altLang="en-US">
                <a:ea typeface="ＭＳ Ｐゴシック" panose="020B0600070205080204" pitchFamily="34" charset="-128"/>
              </a:rPr>
              <a:t>M</a:t>
            </a:r>
            <a:r>
              <a:rPr lang="en-US" altLang="en-US">
                <a:solidFill>
                  <a:srgbClr val="008000"/>
                </a:solidFill>
                <a:ea typeface="ＭＳ Ｐゴシック" panose="020B0600070205080204" pitchFamily="34" charset="-128"/>
              </a:rPr>
              <a:t>*</a:t>
            </a:r>
            <a:r>
              <a:rPr lang="en-US" altLang="en-US">
                <a:ea typeface="ＭＳ Ｐゴシック" panose="020B0600070205080204" pitchFamily="34" charset="-128"/>
              </a:rPr>
              <a:t>STAR</a:t>
            </a:r>
          </a:p>
        </p:txBody>
      </p:sp>
      <p:sp>
        <p:nvSpPr>
          <p:cNvPr id="22531" name="Rectangle 3">
            <a:extLst>
              <a:ext uri="{FF2B5EF4-FFF2-40B4-BE49-F238E27FC236}">
                <a16:creationId xmlns:a16="http://schemas.microsoft.com/office/drawing/2014/main" id="{55253A91-D6CF-4195-A254-EA197B844029}"/>
              </a:ext>
            </a:extLst>
          </p:cNvPr>
          <p:cNvSpPr>
            <a:spLocks noGrp="1"/>
          </p:cNvSpPr>
          <p:nvPr>
            <p:ph sz="half" idx="1"/>
          </p:nvPr>
        </p:nvSpPr>
        <p:spPr>
          <a:xfrm>
            <a:off x="606425" y="1606550"/>
            <a:ext cx="5392738" cy="4351338"/>
          </a:xfrm>
        </p:spPr>
        <p:txBody>
          <a:bodyPr/>
          <a:lstStyle/>
          <a:p>
            <a:pPr eaLnBrk="1" hangingPunct="1">
              <a:buFontTx/>
              <a:buNone/>
            </a:pPr>
            <a:r>
              <a:rPr lang="en-US" altLang="en-US" b="1">
                <a:ea typeface="ＭＳ Ｐゴシック" panose="020B0600070205080204" pitchFamily="34" charset="-128"/>
              </a:rPr>
              <a:t>M</a:t>
            </a:r>
            <a:r>
              <a:rPr lang="en-US" altLang="en-US">
                <a:ea typeface="ＭＳ Ｐゴシック" panose="020B0600070205080204" pitchFamily="34" charset="-128"/>
              </a:rPr>
              <a:t>  ultiple </a:t>
            </a:r>
          </a:p>
          <a:p>
            <a:pPr eaLnBrk="1" hangingPunct="1">
              <a:buFontTx/>
              <a:buNone/>
            </a:pPr>
            <a:r>
              <a:rPr lang="en-US" altLang="en-US" b="1">
                <a:ea typeface="ＭＳ Ｐゴシック" panose="020B0600070205080204" pitchFamily="34" charset="-128"/>
              </a:rPr>
              <a:t> </a:t>
            </a:r>
            <a:r>
              <a:rPr lang="en-US" altLang="en-US" b="1">
                <a:solidFill>
                  <a:srgbClr val="008000"/>
                </a:solidFill>
                <a:ea typeface="ＭＳ Ｐゴシック" panose="020B0600070205080204" pitchFamily="34" charset="-128"/>
              </a:rPr>
              <a:t>*</a:t>
            </a:r>
          </a:p>
          <a:p>
            <a:pPr eaLnBrk="1" hangingPunct="1">
              <a:buFontTx/>
              <a:buNone/>
            </a:pPr>
            <a:r>
              <a:rPr lang="en-US" altLang="en-US" b="1">
                <a:ea typeface="ＭＳ Ｐゴシック" panose="020B0600070205080204" pitchFamily="34" charset="-128"/>
              </a:rPr>
              <a:t> S</a:t>
            </a:r>
            <a:r>
              <a:rPr lang="en-US" altLang="en-US">
                <a:ea typeface="ＭＳ Ｐゴシック" panose="020B0600070205080204" pitchFamily="34" charset="-128"/>
              </a:rPr>
              <a:t>   clerosis</a:t>
            </a:r>
          </a:p>
          <a:p>
            <a:pPr eaLnBrk="1" hangingPunct="1">
              <a:buFontTx/>
              <a:buNone/>
            </a:pPr>
            <a:r>
              <a:rPr lang="en-US" altLang="en-US" b="1">
                <a:ea typeface="ＭＳ Ｐゴシック" panose="020B0600070205080204" pitchFamily="34" charset="-128"/>
              </a:rPr>
              <a:t> T</a:t>
            </a:r>
            <a:r>
              <a:rPr lang="en-US" altLang="en-US">
                <a:ea typeface="ＭＳ Ｐゴシック" panose="020B0600070205080204" pitchFamily="34" charset="-128"/>
              </a:rPr>
              <a:t>   eam</a:t>
            </a:r>
          </a:p>
          <a:p>
            <a:pPr eaLnBrk="1" hangingPunct="1">
              <a:buFontTx/>
              <a:buNone/>
            </a:pPr>
            <a:r>
              <a:rPr lang="en-US" altLang="en-US" b="1">
                <a:ea typeface="ＭＳ Ｐゴシック" panose="020B0600070205080204" pitchFamily="34" charset="-128"/>
              </a:rPr>
              <a:t> A</a:t>
            </a:r>
            <a:r>
              <a:rPr lang="en-US" altLang="en-US">
                <a:ea typeface="ＭＳ Ｐゴシック" panose="020B0600070205080204" pitchFamily="34" charset="-128"/>
              </a:rPr>
              <a:t>   pproach</a:t>
            </a:r>
          </a:p>
          <a:p>
            <a:pPr eaLnBrk="1" hangingPunct="1">
              <a:buFontTx/>
              <a:buNone/>
            </a:pPr>
            <a:r>
              <a:rPr lang="en-US" altLang="en-US" b="1">
                <a:ea typeface="ＭＳ Ｐゴシック" panose="020B0600070205080204" pitchFamily="34" charset="-128"/>
              </a:rPr>
              <a:t> R</a:t>
            </a:r>
            <a:r>
              <a:rPr lang="en-US" altLang="en-US">
                <a:ea typeface="ＭＳ Ｐゴシック" panose="020B0600070205080204" pitchFamily="34" charset="-128"/>
              </a:rPr>
              <a:t>   ule</a:t>
            </a:r>
            <a:endParaRPr lang="en-US" altLang="en-US" sz="1400">
              <a:ea typeface="ＭＳ Ｐゴシック" panose="020B0600070205080204" pitchFamily="34" charset="-128"/>
            </a:endParaRPr>
          </a:p>
        </p:txBody>
      </p:sp>
      <p:sp>
        <p:nvSpPr>
          <p:cNvPr id="14340" name="AutoShape 4">
            <a:extLst>
              <a:ext uri="{FF2B5EF4-FFF2-40B4-BE49-F238E27FC236}">
                <a16:creationId xmlns:a16="http://schemas.microsoft.com/office/drawing/2014/main" id="{1C298D0D-ABA5-4FEE-8008-7B68EE9F370E}"/>
              </a:ext>
            </a:extLst>
          </p:cNvPr>
          <p:cNvSpPr>
            <a:spLocks noChangeArrowheads="1"/>
          </p:cNvSpPr>
          <p:nvPr/>
        </p:nvSpPr>
        <p:spPr bwMode="auto">
          <a:xfrm>
            <a:off x="3738563" y="1309688"/>
            <a:ext cx="4743450" cy="4646612"/>
          </a:xfrm>
          <a:prstGeom prst="sun">
            <a:avLst>
              <a:gd name="adj" fmla="val 25000"/>
            </a:avLst>
          </a:prstGeom>
          <a:solidFill>
            <a:schemeClr val="accent3"/>
          </a:solidFill>
          <a:ln w="9525">
            <a:solidFill>
              <a:schemeClr val="tx1"/>
            </a:solidFill>
            <a:miter lim="800000"/>
            <a:headEnd/>
            <a:tailEnd/>
          </a:ln>
        </p:spPr>
        <p:txBody>
          <a:bodyPr wrap="none" anchor="ct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4400" b="1" dirty="0">
                <a:solidFill>
                  <a:schemeClr val="tx1"/>
                </a:solidFill>
                <a:latin typeface="+mn-lt"/>
              </a:rPr>
              <a:t>Person </a:t>
            </a:r>
            <a:br>
              <a:rPr lang="en-US" altLang="en-US" sz="4400" b="1" dirty="0">
                <a:solidFill>
                  <a:schemeClr val="tx1"/>
                </a:solidFill>
                <a:latin typeface="+mn-lt"/>
              </a:rPr>
            </a:br>
            <a:r>
              <a:rPr lang="en-US" altLang="en-US" sz="4400" b="1" dirty="0">
                <a:solidFill>
                  <a:schemeClr val="tx1"/>
                </a:solidFill>
                <a:latin typeface="+mn-lt"/>
              </a:rPr>
              <a:t>With MS</a:t>
            </a:r>
            <a:endParaRPr lang="en-US" altLang="en-US" b="1" dirty="0">
              <a:solidFill>
                <a:schemeClr val="tx1"/>
              </a:solidFill>
              <a:latin typeface="+mn-lt"/>
            </a:endParaRPr>
          </a:p>
        </p:txBody>
      </p:sp>
      <p:grpSp>
        <p:nvGrpSpPr>
          <p:cNvPr id="22533" name="Group 1">
            <a:extLst>
              <a:ext uri="{FF2B5EF4-FFF2-40B4-BE49-F238E27FC236}">
                <a16:creationId xmlns:a16="http://schemas.microsoft.com/office/drawing/2014/main" id="{1BCD72CB-A3D1-41AA-8429-512C528E82EE}"/>
              </a:ext>
            </a:extLst>
          </p:cNvPr>
          <p:cNvGrpSpPr>
            <a:grpSpLocks/>
          </p:cNvGrpSpPr>
          <p:nvPr/>
        </p:nvGrpSpPr>
        <p:grpSpPr bwMode="auto">
          <a:xfrm>
            <a:off x="9393238" y="6213475"/>
            <a:ext cx="2487612" cy="449263"/>
            <a:chOff x="9602074" y="3550251"/>
            <a:chExt cx="2488502" cy="449257"/>
          </a:xfrm>
        </p:grpSpPr>
        <p:pic>
          <p:nvPicPr>
            <p:cNvPr id="22534" name="Picture 6">
              <a:extLst>
                <a:ext uri="{FF2B5EF4-FFF2-40B4-BE49-F238E27FC236}">
                  <a16:creationId xmlns:a16="http://schemas.microsoft.com/office/drawing/2014/main" id="{3434F6F7-5213-4D46-AAC6-7837F1EE1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2535" name="Rectangle 8">
              <a:extLst>
                <a:ext uri="{FF2B5EF4-FFF2-40B4-BE49-F238E27FC236}">
                  <a16:creationId xmlns:a16="http://schemas.microsoft.com/office/drawing/2014/main" id="{9AA1C6CE-A258-4E45-B0DF-07C7ABA24C5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534EDC37-9022-41C2-AB3B-B5088DDECFC2}"/>
              </a:ext>
            </a:extLst>
          </p:cNvPr>
          <p:cNvSpPr>
            <a:spLocks noGrp="1"/>
          </p:cNvSpPr>
          <p:nvPr>
            <p:ph type="title"/>
          </p:nvPr>
        </p:nvSpPr>
        <p:spPr>
          <a:xfrm>
            <a:off x="615950" y="246063"/>
            <a:ext cx="9753600" cy="1325562"/>
          </a:xfrm>
        </p:spPr>
        <p:txBody>
          <a:bodyPr/>
          <a:lstStyle/>
          <a:p>
            <a:pPr eaLnBrk="1" hangingPunct="1"/>
            <a:r>
              <a:rPr lang="en-US" altLang="en-US">
                <a:ea typeface="ＭＳ Ｐゴシック" panose="020B0600070205080204" pitchFamily="34" charset="-128"/>
              </a:rPr>
              <a:t>MS Team</a:t>
            </a:r>
          </a:p>
        </p:txBody>
      </p:sp>
      <p:grpSp>
        <p:nvGrpSpPr>
          <p:cNvPr id="24579" name="AutoShape 3">
            <a:extLst>
              <a:ext uri="{FF2B5EF4-FFF2-40B4-BE49-F238E27FC236}">
                <a16:creationId xmlns:a16="http://schemas.microsoft.com/office/drawing/2014/main" id="{353704A6-1961-4974-ADFD-C02E5E96316D}"/>
              </a:ext>
            </a:extLst>
          </p:cNvPr>
          <p:cNvGrpSpPr>
            <a:grpSpLocks/>
          </p:cNvGrpSpPr>
          <p:nvPr/>
        </p:nvGrpSpPr>
        <p:grpSpPr bwMode="auto">
          <a:xfrm>
            <a:off x="3822700" y="1828800"/>
            <a:ext cx="4546600" cy="4216400"/>
            <a:chOff x="2408" y="1152"/>
            <a:chExt cx="2864" cy="2656"/>
          </a:xfrm>
        </p:grpSpPr>
        <p:pic>
          <p:nvPicPr>
            <p:cNvPr id="24591" name="AutoShape 3">
              <a:extLst>
                <a:ext uri="{FF2B5EF4-FFF2-40B4-BE49-F238E27FC236}">
                  <a16:creationId xmlns:a16="http://schemas.microsoft.com/office/drawing/2014/main" id="{2B68DCCB-B0C1-4016-B939-67B514A01ED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8" y="1152"/>
              <a:ext cx="2864" cy="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2" name="Text Box 3">
              <a:extLst>
                <a:ext uri="{FF2B5EF4-FFF2-40B4-BE49-F238E27FC236}">
                  <a16:creationId xmlns:a16="http://schemas.microsoft.com/office/drawing/2014/main" id="{C7A25C97-3C5F-4F7E-AD93-93895A41DEC2}"/>
                </a:ext>
              </a:extLst>
            </p:cNvPr>
            <p:cNvSpPr txBox="1">
              <a:spLocks noChangeArrowheads="1"/>
            </p:cNvSpPr>
            <p:nvPr/>
          </p:nvSpPr>
          <p:spPr bwMode="auto">
            <a:xfrm>
              <a:off x="3363" y="2035"/>
              <a:ext cx="954" cy="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eaLnBrk="1" hangingPunct="1">
                <a:lnSpc>
                  <a:spcPct val="100000"/>
                </a:lnSpc>
                <a:spcBef>
                  <a:spcPct val="0"/>
                </a:spcBef>
                <a:buFontTx/>
                <a:buNone/>
              </a:pPr>
              <a:r>
                <a:rPr lang="en-US" altLang="en-US" sz="4000" b="1">
                  <a:solidFill>
                    <a:schemeClr val="tx1"/>
                  </a:solidFill>
                </a:rPr>
                <a:t> Person </a:t>
              </a:r>
            </a:p>
            <a:p>
              <a:pPr algn="ctr" eaLnBrk="1" hangingPunct="1">
                <a:lnSpc>
                  <a:spcPct val="100000"/>
                </a:lnSpc>
                <a:spcBef>
                  <a:spcPct val="0"/>
                </a:spcBef>
                <a:buFontTx/>
                <a:buNone/>
              </a:pPr>
              <a:r>
                <a:rPr lang="en-US" altLang="en-US" sz="4000" b="1">
                  <a:solidFill>
                    <a:schemeClr val="tx1"/>
                  </a:solidFill>
                </a:rPr>
                <a:t>With MS</a:t>
              </a:r>
              <a:endParaRPr lang="en-US" altLang="en-US" sz="3200" b="1">
                <a:solidFill>
                  <a:schemeClr val="tx1"/>
                </a:solidFill>
              </a:endParaRPr>
            </a:p>
          </p:txBody>
        </p:sp>
      </p:grpSp>
      <p:sp>
        <p:nvSpPr>
          <p:cNvPr id="15366" name="Text Box 4">
            <a:extLst>
              <a:ext uri="{FF2B5EF4-FFF2-40B4-BE49-F238E27FC236}">
                <a16:creationId xmlns:a16="http://schemas.microsoft.com/office/drawing/2014/main" id="{459B4A37-610D-42DD-B31D-CD1CA1BD52C2}"/>
              </a:ext>
            </a:extLst>
          </p:cNvPr>
          <p:cNvSpPr txBox="1">
            <a:spLocks noChangeArrowheads="1"/>
          </p:cNvSpPr>
          <p:nvPr/>
        </p:nvSpPr>
        <p:spPr bwMode="auto">
          <a:xfrm>
            <a:off x="1931988" y="3725863"/>
            <a:ext cx="1930400" cy="40005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Significant Other</a:t>
            </a:r>
          </a:p>
        </p:txBody>
      </p:sp>
      <p:sp>
        <p:nvSpPr>
          <p:cNvPr id="15367" name="Text Box 5">
            <a:extLst>
              <a:ext uri="{FF2B5EF4-FFF2-40B4-BE49-F238E27FC236}">
                <a16:creationId xmlns:a16="http://schemas.microsoft.com/office/drawing/2014/main" id="{6890F011-A4E1-4E1E-B297-6D24DDA9A0AA}"/>
              </a:ext>
            </a:extLst>
          </p:cNvPr>
          <p:cNvSpPr txBox="1">
            <a:spLocks noChangeArrowheads="1"/>
          </p:cNvSpPr>
          <p:nvPr/>
        </p:nvSpPr>
        <p:spPr bwMode="auto">
          <a:xfrm>
            <a:off x="3700463" y="5216525"/>
            <a:ext cx="858837" cy="40005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Family</a:t>
            </a:r>
          </a:p>
        </p:txBody>
      </p:sp>
      <p:sp>
        <p:nvSpPr>
          <p:cNvPr id="15368" name="Text Box 6">
            <a:extLst>
              <a:ext uri="{FF2B5EF4-FFF2-40B4-BE49-F238E27FC236}">
                <a16:creationId xmlns:a16="http://schemas.microsoft.com/office/drawing/2014/main" id="{01350965-611A-4C5B-8C30-AD874C024AF8}"/>
              </a:ext>
            </a:extLst>
          </p:cNvPr>
          <p:cNvSpPr txBox="1">
            <a:spLocks noChangeArrowheads="1"/>
          </p:cNvSpPr>
          <p:nvPr/>
        </p:nvSpPr>
        <p:spPr bwMode="auto">
          <a:xfrm>
            <a:off x="2243138" y="2209800"/>
            <a:ext cx="2262187" cy="40005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Friends/Community</a:t>
            </a:r>
          </a:p>
        </p:txBody>
      </p:sp>
      <p:sp>
        <p:nvSpPr>
          <p:cNvPr id="15369" name="Text Box 7">
            <a:extLst>
              <a:ext uri="{FF2B5EF4-FFF2-40B4-BE49-F238E27FC236}">
                <a16:creationId xmlns:a16="http://schemas.microsoft.com/office/drawing/2014/main" id="{E9B5D795-A4EF-4F57-85AF-083CDA18FA94}"/>
              </a:ext>
            </a:extLst>
          </p:cNvPr>
          <p:cNvSpPr txBox="1">
            <a:spLocks noChangeArrowheads="1"/>
          </p:cNvSpPr>
          <p:nvPr/>
        </p:nvSpPr>
        <p:spPr bwMode="auto">
          <a:xfrm>
            <a:off x="7632700" y="4979988"/>
            <a:ext cx="2127250" cy="10160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Neurologist,</a:t>
            </a:r>
          </a:p>
          <a:p>
            <a:pPr eaLnBrk="1" hangingPunct="1">
              <a:spcBef>
                <a:spcPct val="0"/>
              </a:spcBef>
              <a:buFontTx/>
              <a:buNone/>
              <a:defRPr/>
            </a:pPr>
            <a:r>
              <a:rPr lang="en-US" altLang="en-US" sz="2000" dirty="0">
                <a:latin typeface="+mn-lt"/>
              </a:rPr>
              <a:t>Nurse Practitioner,</a:t>
            </a:r>
          </a:p>
          <a:p>
            <a:pPr eaLnBrk="1" hangingPunct="1">
              <a:spcBef>
                <a:spcPct val="0"/>
              </a:spcBef>
              <a:buFontTx/>
              <a:buNone/>
              <a:defRPr/>
            </a:pPr>
            <a:r>
              <a:rPr lang="en-US" altLang="en-US" sz="2000" dirty="0">
                <a:latin typeface="+mn-lt"/>
              </a:rPr>
              <a:t>PA</a:t>
            </a:r>
          </a:p>
        </p:txBody>
      </p:sp>
      <p:sp>
        <p:nvSpPr>
          <p:cNvPr id="15370" name="Text Box 8">
            <a:extLst>
              <a:ext uri="{FF2B5EF4-FFF2-40B4-BE49-F238E27FC236}">
                <a16:creationId xmlns:a16="http://schemas.microsoft.com/office/drawing/2014/main" id="{5CF67F11-1E6C-4B83-914C-DFD8A4350432}"/>
              </a:ext>
            </a:extLst>
          </p:cNvPr>
          <p:cNvSpPr txBox="1">
            <a:spLocks noChangeArrowheads="1"/>
          </p:cNvSpPr>
          <p:nvPr/>
        </p:nvSpPr>
        <p:spPr bwMode="auto">
          <a:xfrm>
            <a:off x="7740650" y="1997075"/>
            <a:ext cx="815975" cy="70802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PCP</a:t>
            </a:r>
          </a:p>
          <a:p>
            <a:pPr eaLnBrk="1" hangingPunct="1">
              <a:spcBef>
                <a:spcPct val="0"/>
              </a:spcBef>
              <a:buFontTx/>
              <a:buNone/>
              <a:defRPr/>
            </a:pPr>
            <a:r>
              <a:rPr lang="en-US" altLang="en-US" sz="2000" dirty="0">
                <a:latin typeface="+mn-lt"/>
              </a:rPr>
              <a:t>PT/OT</a:t>
            </a:r>
          </a:p>
        </p:txBody>
      </p:sp>
      <p:sp>
        <p:nvSpPr>
          <p:cNvPr id="15371" name="Text Box 9">
            <a:extLst>
              <a:ext uri="{FF2B5EF4-FFF2-40B4-BE49-F238E27FC236}">
                <a16:creationId xmlns:a16="http://schemas.microsoft.com/office/drawing/2014/main" id="{BE4F8F5F-B9B4-497B-9CEB-6381AF49EBEA}"/>
              </a:ext>
            </a:extLst>
          </p:cNvPr>
          <p:cNvSpPr txBox="1">
            <a:spLocks noChangeArrowheads="1"/>
          </p:cNvSpPr>
          <p:nvPr/>
        </p:nvSpPr>
        <p:spPr bwMode="auto">
          <a:xfrm>
            <a:off x="8312150" y="3424238"/>
            <a:ext cx="2057400" cy="10160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MS Nurse</a:t>
            </a:r>
          </a:p>
          <a:p>
            <a:pPr eaLnBrk="1" hangingPunct="1">
              <a:spcBef>
                <a:spcPct val="0"/>
              </a:spcBef>
              <a:buFontTx/>
              <a:buNone/>
              <a:defRPr/>
            </a:pPr>
            <a:endParaRPr lang="en-US" altLang="en-US" sz="2000" dirty="0">
              <a:latin typeface="+mn-lt"/>
            </a:endParaRPr>
          </a:p>
          <a:p>
            <a:pPr eaLnBrk="1" hangingPunct="1">
              <a:spcBef>
                <a:spcPct val="0"/>
              </a:spcBef>
              <a:buFontTx/>
              <a:buNone/>
              <a:defRPr/>
            </a:pPr>
            <a:r>
              <a:rPr lang="en-US" altLang="en-US" sz="2000" dirty="0">
                <a:latin typeface="+mn-lt"/>
              </a:rPr>
              <a:t>Case Manager</a:t>
            </a:r>
          </a:p>
        </p:txBody>
      </p:sp>
      <p:sp>
        <p:nvSpPr>
          <p:cNvPr id="15372" name="Text Box 10">
            <a:extLst>
              <a:ext uri="{FF2B5EF4-FFF2-40B4-BE49-F238E27FC236}">
                <a16:creationId xmlns:a16="http://schemas.microsoft.com/office/drawing/2014/main" id="{8C4865DA-15ED-4D8D-9C1A-EE8FDD20D857}"/>
              </a:ext>
            </a:extLst>
          </p:cNvPr>
          <p:cNvSpPr txBox="1">
            <a:spLocks noChangeArrowheads="1"/>
          </p:cNvSpPr>
          <p:nvPr/>
        </p:nvSpPr>
        <p:spPr bwMode="auto">
          <a:xfrm>
            <a:off x="5827713" y="1538288"/>
            <a:ext cx="536575" cy="40005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Job</a:t>
            </a:r>
          </a:p>
        </p:txBody>
      </p:sp>
      <p:sp>
        <p:nvSpPr>
          <p:cNvPr id="15373" name="Text Box 11">
            <a:extLst>
              <a:ext uri="{FF2B5EF4-FFF2-40B4-BE49-F238E27FC236}">
                <a16:creationId xmlns:a16="http://schemas.microsoft.com/office/drawing/2014/main" id="{EDB3BD0A-E59F-4978-A833-16FA3593166B}"/>
              </a:ext>
            </a:extLst>
          </p:cNvPr>
          <p:cNvSpPr txBox="1">
            <a:spLocks noChangeArrowheads="1"/>
          </p:cNvSpPr>
          <p:nvPr/>
        </p:nvSpPr>
        <p:spPr bwMode="auto">
          <a:xfrm>
            <a:off x="5181600" y="5913438"/>
            <a:ext cx="1792288" cy="40005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dirty="0">
                <a:latin typeface="+mn-lt"/>
              </a:rPr>
              <a:t>MS Community</a:t>
            </a:r>
          </a:p>
        </p:txBody>
      </p:sp>
      <p:grpSp>
        <p:nvGrpSpPr>
          <p:cNvPr id="24588" name="Group 1">
            <a:extLst>
              <a:ext uri="{FF2B5EF4-FFF2-40B4-BE49-F238E27FC236}">
                <a16:creationId xmlns:a16="http://schemas.microsoft.com/office/drawing/2014/main" id="{1F81605E-8561-46F4-8AC3-B8DFB6669B3A}"/>
              </a:ext>
            </a:extLst>
          </p:cNvPr>
          <p:cNvGrpSpPr>
            <a:grpSpLocks/>
          </p:cNvGrpSpPr>
          <p:nvPr/>
        </p:nvGrpSpPr>
        <p:grpSpPr bwMode="auto">
          <a:xfrm>
            <a:off x="9393238" y="6213475"/>
            <a:ext cx="2487612" cy="449263"/>
            <a:chOff x="9602074" y="3550251"/>
            <a:chExt cx="2488502" cy="449257"/>
          </a:xfrm>
        </p:grpSpPr>
        <p:pic>
          <p:nvPicPr>
            <p:cNvPr id="24589" name="Picture 13">
              <a:extLst>
                <a:ext uri="{FF2B5EF4-FFF2-40B4-BE49-F238E27FC236}">
                  <a16:creationId xmlns:a16="http://schemas.microsoft.com/office/drawing/2014/main" id="{EB840D6F-EAFA-40D5-A435-FEBBF8983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590" name="Rectangle 8">
              <a:extLst>
                <a:ext uri="{FF2B5EF4-FFF2-40B4-BE49-F238E27FC236}">
                  <a16:creationId xmlns:a16="http://schemas.microsoft.com/office/drawing/2014/main" id="{3AE987FD-8097-456A-B281-12A25EE815E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5"/>
                </a:rPr>
                <a:t>clinicaloptions.com</a:t>
              </a:r>
              <a:endParaRPr lang="en-US" altLang="en-US" sz="1400">
                <a:solidFill>
                  <a:schemeClr val="bg2"/>
                </a:solidFill>
              </a:endParaRPr>
            </a:p>
          </p:txBody>
        </p:sp>
      </p:grpSp>
    </p:spTree>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8963309-A127-404B-83BF-6F3F617DEAAA}"/>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What Is MS?</a:t>
            </a:r>
          </a:p>
        </p:txBody>
      </p:sp>
      <p:sp>
        <p:nvSpPr>
          <p:cNvPr id="26627" name="Rectangle 3">
            <a:extLst>
              <a:ext uri="{FF2B5EF4-FFF2-40B4-BE49-F238E27FC236}">
                <a16:creationId xmlns:a16="http://schemas.microsoft.com/office/drawing/2014/main" id="{5E5109AF-8A8C-4A98-87CD-4F10834E77D6}"/>
              </a:ext>
            </a:extLst>
          </p:cNvPr>
          <p:cNvSpPr>
            <a:spLocks noGrp="1"/>
          </p:cNvSpPr>
          <p:nvPr>
            <p:ph idx="1"/>
          </p:nvPr>
        </p:nvSpPr>
        <p:spPr>
          <a:xfrm>
            <a:off x="606425" y="1508125"/>
            <a:ext cx="10726738" cy="4351338"/>
          </a:xfrm>
        </p:spPr>
        <p:txBody>
          <a:bodyPr/>
          <a:lstStyle/>
          <a:p>
            <a:pPr eaLnBrk="1" hangingPunct="1"/>
            <a:r>
              <a:rPr lang="en-US" altLang="en-US">
                <a:ea typeface="Arial Unicode MS" pitchFamily="34" charset="-128"/>
              </a:rPr>
              <a:t>Lifetime autoimmune diagnosis</a:t>
            </a:r>
          </a:p>
          <a:p>
            <a:pPr eaLnBrk="1" hangingPunct="1"/>
            <a:r>
              <a:rPr lang="en-US" altLang="en-US">
                <a:ea typeface="Arial Unicode MS" pitchFamily="34" charset="-128"/>
              </a:rPr>
              <a:t>Central nervous system</a:t>
            </a:r>
          </a:p>
          <a:p>
            <a:pPr lvl="1" eaLnBrk="1" hangingPunct="1"/>
            <a:r>
              <a:rPr lang="en-US" altLang="en-US">
                <a:ea typeface="Arial Unicode MS" pitchFamily="34" charset="-128"/>
              </a:rPr>
              <a:t>Spinal cord &gt; optic nerve &gt; brain stem</a:t>
            </a:r>
          </a:p>
          <a:p>
            <a:pPr eaLnBrk="1" hangingPunct="1"/>
            <a:r>
              <a:rPr lang="en-US" altLang="en-US">
                <a:ea typeface="Arial Unicode MS" pitchFamily="34" charset="-128"/>
              </a:rPr>
              <a:t>Demyelination and axonal loss</a:t>
            </a:r>
          </a:p>
          <a:p>
            <a:pPr eaLnBrk="1" hangingPunct="1"/>
            <a:r>
              <a:rPr lang="en-US" altLang="en-US">
                <a:ea typeface="Arial Unicode MS" pitchFamily="34" charset="-128"/>
              </a:rPr>
              <a:t>Genetically susceptible individual exposed to environmental trigger(s)</a:t>
            </a:r>
          </a:p>
        </p:txBody>
      </p:sp>
      <p:grpSp>
        <p:nvGrpSpPr>
          <p:cNvPr id="26628" name="Group 1">
            <a:extLst>
              <a:ext uri="{FF2B5EF4-FFF2-40B4-BE49-F238E27FC236}">
                <a16:creationId xmlns:a16="http://schemas.microsoft.com/office/drawing/2014/main" id="{F8AFF127-D759-4BE9-8C24-9980BD5DFFB1}"/>
              </a:ext>
            </a:extLst>
          </p:cNvPr>
          <p:cNvGrpSpPr>
            <a:grpSpLocks/>
          </p:cNvGrpSpPr>
          <p:nvPr/>
        </p:nvGrpSpPr>
        <p:grpSpPr bwMode="auto">
          <a:xfrm>
            <a:off x="9393238" y="6213475"/>
            <a:ext cx="2487612" cy="449263"/>
            <a:chOff x="9602074" y="3550251"/>
            <a:chExt cx="2488502" cy="449257"/>
          </a:xfrm>
        </p:grpSpPr>
        <p:pic>
          <p:nvPicPr>
            <p:cNvPr id="26630" name="Picture 4">
              <a:extLst>
                <a:ext uri="{FF2B5EF4-FFF2-40B4-BE49-F238E27FC236}">
                  <a16:creationId xmlns:a16="http://schemas.microsoft.com/office/drawing/2014/main" id="{EB2339AB-E946-45DE-BFAB-FB634D4A43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6631" name="Rectangle 8">
              <a:extLst>
                <a:ext uri="{FF2B5EF4-FFF2-40B4-BE49-F238E27FC236}">
                  <a16:creationId xmlns:a16="http://schemas.microsoft.com/office/drawing/2014/main" id="{232F0198-83A9-4BB1-8575-A1B92749524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26629" name="TextBox 7">
            <a:extLst>
              <a:ext uri="{FF2B5EF4-FFF2-40B4-BE49-F238E27FC236}">
                <a16:creationId xmlns:a16="http://schemas.microsoft.com/office/drawing/2014/main" id="{6A11688B-376B-451B-90DF-1EBF18DE0486}"/>
              </a:ext>
            </a:extLst>
          </p:cNvPr>
          <p:cNvSpPr txBox="1">
            <a:spLocks noChangeArrowheads="1"/>
          </p:cNvSpPr>
          <p:nvPr/>
        </p:nvSpPr>
        <p:spPr bwMode="auto">
          <a:xfrm>
            <a:off x="427038" y="6402388"/>
            <a:ext cx="61071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McGinley. JAMA. 2021;325:765.</a:t>
            </a:r>
            <a:endParaRPr lang="en-US" altLang="en-US" sz="1200">
              <a:solidFill>
                <a:schemeClr val="bg2"/>
              </a:solidFill>
              <a:latin typeface="Arial" panose="020B0604020202020204" pitchFamily="34" charset="0"/>
              <a:cs typeface="Calibri" panose="020F0502020204030204" pitchFamily="34" charset="0"/>
            </a:endParaRPr>
          </a:p>
        </p:txBody>
      </p:sp>
    </p:spTree>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6A6C0929-8F9E-44F9-9136-09D295B41E37}"/>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Updates in MS Epidemiology</a:t>
            </a:r>
            <a:endParaRPr lang="en-US" altLang="en-US" i="1">
              <a:ea typeface="ＭＳ Ｐゴシック" panose="020B0600070205080204" pitchFamily="34" charset="-128"/>
            </a:endParaRPr>
          </a:p>
        </p:txBody>
      </p:sp>
      <p:sp>
        <p:nvSpPr>
          <p:cNvPr id="3" name="Content Placeholder 2">
            <a:extLst>
              <a:ext uri="{FF2B5EF4-FFF2-40B4-BE49-F238E27FC236}">
                <a16:creationId xmlns:a16="http://schemas.microsoft.com/office/drawing/2014/main" id="{9E21B9FF-8749-4671-9BC1-ED36DA828E3A}"/>
              </a:ext>
            </a:extLst>
          </p:cNvPr>
          <p:cNvSpPr>
            <a:spLocks noGrp="1"/>
          </p:cNvSpPr>
          <p:nvPr>
            <p:ph idx="1"/>
          </p:nvPr>
        </p:nvSpPr>
        <p:spPr>
          <a:xfrm>
            <a:off x="606425" y="1508125"/>
            <a:ext cx="10726738" cy="4705350"/>
          </a:xfrm>
        </p:spPr>
        <p:txBody>
          <a:bodyPr>
            <a:normAutofit fontScale="92500" lnSpcReduction="10000"/>
          </a:bodyPr>
          <a:lstStyle/>
          <a:p>
            <a:pPr eaLnBrk="1" fontAlgn="auto" hangingPunct="1">
              <a:lnSpc>
                <a:spcPct val="100000"/>
              </a:lnSpc>
              <a:defRPr/>
            </a:pPr>
            <a:r>
              <a:rPr lang="en-US" dirty="0"/>
              <a:t>MS prevalence is higher than previously reported in many world regions; lower mortality is in part driving this trend</a:t>
            </a:r>
          </a:p>
          <a:p>
            <a:pPr eaLnBrk="1" fontAlgn="auto" hangingPunct="1">
              <a:lnSpc>
                <a:spcPct val="100000"/>
              </a:lnSpc>
              <a:defRPr/>
            </a:pPr>
            <a:r>
              <a:rPr lang="en-US" dirty="0"/>
              <a:t>Geographic gradients for MS risk persist</a:t>
            </a:r>
          </a:p>
          <a:p>
            <a:pPr eaLnBrk="1" fontAlgn="auto" hangingPunct="1">
              <a:lnSpc>
                <a:spcPct val="100000"/>
              </a:lnSpc>
              <a:defRPr/>
            </a:pPr>
            <a:r>
              <a:rPr lang="en-US" dirty="0"/>
              <a:t>Use of algorithms with large population datasets will provide a basis for efficient morbidity and mortality surveillance in the future</a:t>
            </a:r>
            <a:endParaRPr lang="en-US" sz="1600" dirty="0"/>
          </a:p>
          <a:p>
            <a:pPr eaLnBrk="1" fontAlgn="auto" hangingPunct="1">
              <a:lnSpc>
                <a:spcPct val="100000"/>
              </a:lnSpc>
              <a:defRPr/>
            </a:pPr>
            <a:r>
              <a:rPr lang="en-US" dirty="0"/>
              <a:t>Modifiable risk factor for MS onset should be targeted for MS prevention: smoking, obesity, sunlight exposure</a:t>
            </a:r>
          </a:p>
          <a:p>
            <a:pPr eaLnBrk="1" fontAlgn="auto" hangingPunct="1">
              <a:lnSpc>
                <a:spcPct val="100000"/>
              </a:lnSpc>
              <a:defRPr/>
            </a:pPr>
            <a:r>
              <a:rPr lang="en-US" dirty="0"/>
              <a:t>Use of large diverse cohorts of MS cases and controls with appropriate technology should be used to understand risk factors that trigger and perpetuate MS </a:t>
            </a:r>
          </a:p>
          <a:p>
            <a:pPr eaLnBrk="1" fontAlgn="auto" hangingPunct="1">
              <a:lnSpc>
                <a:spcPct val="100000"/>
              </a:lnSpc>
              <a:defRPr/>
            </a:pPr>
            <a:endParaRPr lang="en-US" dirty="0"/>
          </a:p>
        </p:txBody>
      </p:sp>
      <p:grpSp>
        <p:nvGrpSpPr>
          <p:cNvPr id="28676" name="Group 1">
            <a:extLst>
              <a:ext uri="{FF2B5EF4-FFF2-40B4-BE49-F238E27FC236}">
                <a16:creationId xmlns:a16="http://schemas.microsoft.com/office/drawing/2014/main" id="{20D913E6-771C-4248-98A7-6B1357CEDF98}"/>
              </a:ext>
            </a:extLst>
          </p:cNvPr>
          <p:cNvGrpSpPr>
            <a:grpSpLocks/>
          </p:cNvGrpSpPr>
          <p:nvPr/>
        </p:nvGrpSpPr>
        <p:grpSpPr bwMode="auto">
          <a:xfrm>
            <a:off x="9393238" y="6213475"/>
            <a:ext cx="2487612" cy="449263"/>
            <a:chOff x="9602074" y="3550251"/>
            <a:chExt cx="2488502" cy="449257"/>
          </a:xfrm>
        </p:grpSpPr>
        <p:pic>
          <p:nvPicPr>
            <p:cNvPr id="28678" name="Picture 4">
              <a:extLst>
                <a:ext uri="{FF2B5EF4-FFF2-40B4-BE49-F238E27FC236}">
                  <a16:creationId xmlns:a16="http://schemas.microsoft.com/office/drawing/2014/main" id="{7BF8A6B4-0E08-4EFF-8F40-10AE3DAD7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8679" name="Rectangle 8">
              <a:extLst>
                <a:ext uri="{FF2B5EF4-FFF2-40B4-BE49-F238E27FC236}">
                  <a16:creationId xmlns:a16="http://schemas.microsoft.com/office/drawing/2014/main" id="{228B8AA9-22B4-4C21-8F3E-FCD98146E9C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8" name="TextBox 7">
            <a:extLst>
              <a:ext uri="{FF2B5EF4-FFF2-40B4-BE49-F238E27FC236}">
                <a16:creationId xmlns:a16="http://schemas.microsoft.com/office/drawing/2014/main" id="{A2E27EBD-54A5-4615-B70E-C23644F65C26}"/>
              </a:ext>
            </a:extLst>
          </p:cNvPr>
          <p:cNvSpPr txBox="1">
            <a:spLocks noChangeArrowheads="1"/>
          </p:cNvSpPr>
          <p:nvPr/>
        </p:nvSpPr>
        <p:spPr bwMode="auto">
          <a:xfrm>
            <a:off x="430213" y="6402388"/>
            <a:ext cx="8770937" cy="277812"/>
          </a:xfrm>
          <a:prstGeom prst="rect">
            <a:avLst/>
          </a:prstGeom>
          <a:noFill/>
          <a:ln>
            <a:noFill/>
          </a:ln>
        </p:spPr>
        <p:txBody>
          <a:bodyPr anchor="b">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defRPr/>
            </a:pPr>
            <a:r>
              <a:rPr lang="en-US" altLang="en-US" sz="1200" dirty="0">
                <a:solidFill>
                  <a:schemeClr val="bg2"/>
                </a:solidFill>
                <a:latin typeface="+mn-lt"/>
                <a:cs typeface="Calibri" panose="020F0502020204030204" pitchFamily="34" charset="0"/>
              </a:rPr>
              <a:t>Walton. Mult Scler. 2020;26:1816. Simpon. J Neurol Neurosurg Psychiatry. 2011;82:1132. McGinley. JAMA. 2021;325:765.</a:t>
            </a:r>
          </a:p>
        </p:txBody>
      </p:sp>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4FDD159B-9DD3-49E4-BEAC-024383109444}"/>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Different Types of MS</a:t>
            </a:r>
          </a:p>
        </p:txBody>
      </p:sp>
      <p:sp>
        <p:nvSpPr>
          <p:cNvPr id="30723" name="Content Placeholder 2">
            <a:extLst>
              <a:ext uri="{FF2B5EF4-FFF2-40B4-BE49-F238E27FC236}">
                <a16:creationId xmlns:a16="http://schemas.microsoft.com/office/drawing/2014/main" id="{34A48049-B3AA-4B5C-89C9-C29ED2C9D734}"/>
              </a:ext>
            </a:extLst>
          </p:cNvPr>
          <p:cNvSpPr>
            <a:spLocks noGrp="1"/>
          </p:cNvSpPr>
          <p:nvPr>
            <p:ph idx="1"/>
          </p:nvPr>
        </p:nvSpPr>
        <p:spPr>
          <a:xfrm>
            <a:off x="606425" y="1508125"/>
            <a:ext cx="10726738" cy="4351338"/>
          </a:xfrm>
        </p:spPr>
        <p:txBody>
          <a:bodyPr/>
          <a:lstStyle/>
          <a:p>
            <a:pPr eaLnBrk="1" hangingPunct="1"/>
            <a:r>
              <a:rPr lang="en-US" altLang="en-US">
                <a:ea typeface="ＭＳ Ｐゴシック" panose="020B0600070205080204" pitchFamily="34" charset="-128"/>
              </a:rPr>
              <a:t>Relapsing</a:t>
            </a:r>
          </a:p>
          <a:p>
            <a:pPr lvl="1" eaLnBrk="1" hangingPunct="1"/>
            <a:r>
              <a:rPr lang="en-US" altLang="en-US">
                <a:ea typeface="ＭＳ Ｐゴシック" panose="020B0600070205080204" pitchFamily="34" charset="-128"/>
              </a:rPr>
              <a:t>Most of what is focused on in past research</a:t>
            </a:r>
          </a:p>
          <a:p>
            <a:pPr eaLnBrk="1" hangingPunct="1"/>
            <a:r>
              <a:rPr lang="en-US" altLang="en-US">
                <a:ea typeface="ＭＳ Ｐゴシック" panose="020B0600070205080204" pitchFamily="34" charset="-128"/>
              </a:rPr>
              <a:t>Progressive</a:t>
            </a:r>
          </a:p>
          <a:p>
            <a:pPr lvl="1" eaLnBrk="1" hangingPunct="1"/>
            <a:r>
              <a:rPr lang="en-US" altLang="en-US">
                <a:ea typeface="ＭＳ Ｐゴシック" panose="020B0600070205080204" pitchFamily="34" charset="-128"/>
              </a:rPr>
              <a:t>Becoming more important to address</a:t>
            </a: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a:p>
            <a:pPr eaLnBrk="1" hangingPunct="1"/>
            <a:endParaRPr lang="en-US" altLang="en-US">
              <a:ea typeface="ＭＳ Ｐゴシック" panose="020B0600070205080204" pitchFamily="34" charset="-128"/>
            </a:endParaRPr>
          </a:p>
        </p:txBody>
      </p:sp>
      <p:grpSp>
        <p:nvGrpSpPr>
          <p:cNvPr id="30724" name="Group 1">
            <a:extLst>
              <a:ext uri="{FF2B5EF4-FFF2-40B4-BE49-F238E27FC236}">
                <a16:creationId xmlns:a16="http://schemas.microsoft.com/office/drawing/2014/main" id="{AE601277-6EE0-4972-9D47-A40C2FEBD1BE}"/>
              </a:ext>
            </a:extLst>
          </p:cNvPr>
          <p:cNvGrpSpPr>
            <a:grpSpLocks/>
          </p:cNvGrpSpPr>
          <p:nvPr/>
        </p:nvGrpSpPr>
        <p:grpSpPr bwMode="auto">
          <a:xfrm>
            <a:off x="9393238" y="6213475"/>
            <a:ext cx="2487612" cy="449263"/>
            <a:chOff x="9602074" y="3550251"/>
            <a:chExt cx="2488502" cy="449257"/>
          </a:xfrm>
        </p:grpSpPr>
        <p:pic>
          <p:nvPicPr>
            <p:cNvPr id="30725" name="Picture 4">
              <a:extLst>
                <a:ext uri="{FF2B5EF4-FFF2-40B4-BE49-F238E27FC236}">
                  <a16:creationId xmlns:a16="http://schemas.microsoft.com/office/drawing/2014/main" id="{E2694331-F614-46FB-AB45-6DA7694CF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0726" name="Rectangle 8">
              <a:extLst>
                <a:ext uri="{FF2B5EF4-FFF2-40B4-BE49-F238E27FC236}">
                  <a16:creationId xmlns:a16="http://schemas.microsoft.com/office/drawing/2014/main" id="{2E486A42-C2AE-4DC9-80EC-F30540958E5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A9604329-CB10-460D-8A57-3B696F731C8B}"/>
              </a:ext>
            </a:extLst>
          </p:cNvPr>
          <p:cNvSpPr>
            <a:spLocks noGrp="1"/>
          </p:cNvSpPr>
          <p:nvPr>
            <p:ph type="title"/>
          </p:nvPr>
        </p:nvSpPr>
        <p:spPr>
          <a:xfrm>
            <a:off x="615950" y="246063"/>
            <a:ext cx="10737850" cy="1325562"/>
          </a:xfrm>
        </p:spPr>
        <p:txBody>
          <a:bodyPr/>
          <a:lstStyle/>
          <a:p>
            <a:pPr eaLnBrk="1" hangingPunct="1"/>
            <a:r>
              <a:rPr lang="en-US" altLang="en-US">
                <a:ea typeface="ＭＳ Ｐゴシック" panose="020B0600070205080204" pitchFamily="34" charset="-128"/>
              </a:rPr>
              <a:t>Relapsing MS</a:t>
            </a:r>
          </a:p>
        </p:txBody>
      </p:sp>
      <p:sp>
        <p:nvSpPr>
          <p:cNvPr id="32771" name="Text Placeholder 4">
            <a:extLst>
              <a:ext uri="{FF2B5EF4-FFF2-40B4-BE49-F238E27FC236}">
                <a16:creationId xmlns:a16="http://schemas.microsoft.com/office/drawing/2014/main" id="{34E40018-9550-4AA1-A8D7-13828EC4EE05}"/>
              </a:ext>
            </a:extLst>
          </p:cNvPr>
          <p:cNvSpPr>
            <a:spLocks noGrp="1"/>
          </p:cNvSpPr>
          <p:nvPr>
            <p:ph type="body" sz="quarter" idx="4294967295"/>
          </p:nvPr>
        </p:nvSpPr>
        <p:spPr>
          <a:xfrm>
            <a:off x="2209800" y="4727575"/>
            <a:ext cx="8445500" cy="765175"/>
          </a:xfrm>
        </p:spPr>
        <p:txBody>
          <a:bodyPr/>
          <a:lstStyle/>
          <a:p>
            <a:pPr marL="0" indent="0" eaLnBrk="1" hangingPunct="1">
              <a:spcBef>
                <a:spcPct val="0"/>
              </a:spcBef>
              <a:buFont typeface="Wingdings" panose="05000000000000000000" pitchFamily="2" charset="2"/>
              <a:buNone/>
            </a:pPr>
            <a:r>
              <a:rPr lang="en-US" altLang="en-US" sz="1400">
                <a:ea typeface="ＭＳ Ｐゴシック" panose="020B0600070205080204" pitchFamily="34" charset="-128"/>
              </a:rPr>
              <a:t>Activity = clinical relapses and/or MRI (gadolinium-enhancing MRI lesions; new/enlarging T2 lesions).</a:t>
            </a:r>
          </a:p>
          <a:p>
            <a:pPr marL="0" indent="0" eaLnBrk="1" hangingPunct="1">
              <a:spcBef>
                <a:spcPct val="0"/>
              </a:spcBef>
              <a:buFont typeface="Wingdings" panose="05000000000000000000" pitchFamily="2" charset="2"/>
              <a:buNone/>
            </a:pPr>
            <a:endParaRPr lang="en-US" altLang="en-US" sz="1400">
              <a:ea typeface="ＭＳ Ｐゴシック" panose="020B0600070205080204" pitchFamily="34" charset="-128"/>
            </a:endParaRPr>
          </a:p>
        </p:txBody>
      </p:sp>
      <p:pic>
        <p:nvPicPr>
          <p:cNvPr id="32772" name="Picture 2">
            <a:extLst>
              <a:ext uri="{FF2B5EF4-FFF2-40B4-BE49-F238E27FC236}">
                <a16:creationId xmlns:a16="http://schemas.microsoft.com/office/drawing/2014/main" id="{CA216FAE-FFA5-4EA7-B2CF-CFA99FA13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34" b="40385"/>
          <a:stretch>
            <a:fillRect/>
          </a:stretch>
        </p:blipFill>
        <p:spPr bwMode="auto">
          <a:xfrm>
            <a:off x="4505325" y="2449513"/>
            <a:ext cx="3144838" cy="123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e 3">
            <a:extLst>
              <a:ext uri="{FF2B5EF4-FFF2-40B4-BE49-F238E27FC236}">
                <a16:creationId xmlns:a16="http://schemas.microsoft.com/office/drawing/2014/main" id="{9AE89534-DB5C-475A-BB95-DAF1F9DCCACC}"/>
              </a:ext>
            </a:extLst>
          </p:cNvPr>
          <p:cNvGraphicFramePr>
            <a:graphicFrameLocks noGrp="1"/>
          </p:cNvGraphicFramePr>
          <p:nvPr/>
        </p:nvGraphicFramePr>
        <p:xfrm>
          <a:off x="2209800" y="1979613"/>
          <a:ext cx="7848600" cy="2576512"/>
        </p:xfrm>
        <a:graphic>
          <a:graphicData uri="http://schemas.openxmlformats.org/drawingml/2006/table">
            <a:tbl>
              <a:tblPr firstRow="1" bandRow="1">
                <a:tableStyleId>{5940675A-B579-460E-94D1-54222C63F5DA}</a:tableStyleId>
              </a:tblPr>
              <a:tblGrid>
                <a:gridCol w="4104221">
                  <a:extLst>
                    <a:ext uri="{9D8B030D-6E8A-4147-A177-3AD203B41FA5}">
                      <a16:colId xmlns:a16="http://schemas.microsoft.com/office/drawing/2014/main" val="20000"/>
                    </a:ext>
                  </a:extLst>
                </a:gridCol>
                <a:gridCol w="3744379">
                  <a:extLst>
                    <a:ext uri="{9D8B030D-6E8A-4147-A177-3AD203B41FA5}">
                      <a16:colId xmlns:a16="http://schemas.microsoft.com/office/drawing/2014/main" val="20001"/>
                    </a:ext>
                  </a:extLst>
                </a:gridCol>
              </a:tblGrid>
              <a:tr h="644128">
                <a:tc rowSpan="2">
                  <a:txBody>
                    <a:bodyPr/>
                    <a:lstStyle/>
                    <a:p>
                      <a:pPr algn="l"/>
                      <a:r>
                        <a:rPr lang="en-US" sz="1800" b="1" dirty="0">
                          <a:solidFill>
                            <a:schemeClr val="tx1"/>
                          </a:solidFill>
                          <a:effectLst/>
                        </a:rPr>
                        <a:t>         Clinically isolated</a:t>
                      </a:r>
                      <a:r>
                        <a:rPr lang="en-US" sz="1800" b="1" baseline="0" dirty="0">
                          <a:solidFill>
                            <a:schemeClr val="tx1"/>
                          </a:solidFill>
                          <a:effectLst/>
                        </a:rPr>
                        <a:t> syndrome  </a:t>
                      </a:r>
                      <a:endParaRPr lang="en-US" sz="1800" b="1" dirty="0">
                        <a:solidFill>
                          <a:schemeClr val="tx1"/>
                        </a:solidFill>
                        <a:effectLst/>
                      </a:endParaRPr>
                    </a:p>
                  </a:txBody>
                  <a:tcPr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111125" indent="0"/>
                      <a:r>
                        <a:rPr lang="en-US" sz="1800" b="1" dirty="0">
                          <a:solidFill>
                            <a:srgbClr val="000000"/>
                          </a:solidFill>
                          <a:effectLst/>
                        </a:rPr>
                        <a:t>Not active</a:t>
                      </a:r>
                    </a:p>
                  </a:txBody>
                  <a:tcPr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644128">
                <a:tc vMerge="1">
                  <a:txBody>
                    <a:bodyPr/>
                    <a:lstStyle/>
                    <a:p>
                      <a:endParaRPr lang="en-US" dirty="0"/>
                    </a:p>
                  </a:txBody>
                  <a:tcPr/>
                </a:tc>
                <a:tc>
                  <a:txBody>
                    <a:bodyPr/>
                    <a:lstStyle/>
                    <a:p>
                      <a:pPr marL="111125" indent="0"/>
                      <a:r>
                        <a:rPr lang="en-US" sz="1800" b="1" dirty="0">
                          <a:solidFill>
                            <a:srgbClr val="000000"/>
                          </a:solidFill>
                          <a:effectLst/>
                        </a:rPr>
                        <a:t>Active </a:t>
                      </a:r>
                    </a:p>
                  </a:txBody>
                  <a:tcPr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644128">
                <a:tc rowSpan="2">
                  <a:txBody>
                    <a:bodyPr/>
                    <a:lstStyle/>
                    <a:p>
                      <a:pPr algn="l"/>
                      <a:r>
                        <a:rPr lang="en-US" sz="1800" b="1" dirty="0">
                          <a:solidFill>
                            <a:schemeClr val="tx1"/>
                          </a:solidFill>
                          <a:effectLst/>
                        </a:rPr>
                        <a:t>           Relapsing-remitting disease</a:t>
                      </a:r>
                    </a:p>
                  </a:txBody>
                  <a:tcPr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111125" indent="0"/>
                      <a:r>
                        <a:rPr lang="en-US" sz="1800" b="1" dirty="0">
                          <a:solidFill>
                            <a:srgbClr val="000000"/>
                          </a:solidFill>
                          <a:effectLst/>
                        </a:rPr>
                        <a:t>Not active</a:t>
                      </a:r>
                    </a:p>
                  </a:txBody>
                  <a:tcPr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44128">
                <a:tc vMerge="1">
                  <a:txBody>
                    <a:bodyPr/>
                    <a:lstStyle/>
                    <a:p>
                      <a:endParaRPr lang="en-US" dirty="0"/>
                    </a:p>
                  </a:txBody>
                  <a:tcPr/>
                </a:tc>
                <a:tc>
                  <a:txBody>
                    <a:bodyPr/>
                    <a:lstStyle/>
                    <a:p>
                      <a:pPr marL="111125" indent="0"/>
                      <a:r>
                        <a:rPr lang="en-US" sz="1800" b="1" dirty="0">
                          <a:solidFill>
                            <a:srgbClr val="000000"/>
                          </a:solidFill>
                          <a:effectLst/>
                        </a:rPr>
                        <a:t>Active </a:t>
                      </a:r>
                    </a:p>
                  </a:txBody>
                  <a:tcPr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32780" name="Group 19">
            <a:extLst>
              <a:ext uri="{FF2B5EF4-FFF2-40B4-BE49-F238E27FC236}">
                <a16:creationId xmlns:a16="http://schemas.microsoft.com/office/drawing/2014/main" id="{B72E7569-BF9D-4086-A828-D9EB17BBE707}"/>
              </a:ext>
            </a:extLst>
          </p:cNvPr>
          <p:cNvGrpSpPr>
            <a:grpSpLocks/>
          </p:cNvGrpSpPr>
          <p:nvPr/>
        </p:nvGrpSpPr>
        <p:grpSpPr bwMode="auto">
          <a:xfrm>
            <a:off x="4470400" y="2309813"/>
            <a:ext cx="2039938" cy="1939925"/>
            <a:chOff x="2988892" y="2071820"/>
            <a:chExt cx="1853369" cy="1939898"/>
          </a:xfrm>
        </p:grpSpPr>
        <p:grpSp>
          <p:nvGrpSpPr>
            <p:cNvPr id="32785" name="Group 12">
              <a:extLst>
                <a:ext uri="{FF2B5EF4-FFF2-40B4-BE49-F238E27FC236}">
                  <a16:creationId xmlns:a16="http://schemas.microsoft.com/office/drawing/2014/main" id="{02F2F955-E28C-4C98-87ED-0EC680610D8F}"/>
                </a:ext>
              </a:extLst>
            </p:cNvPr>
            <p:cNvGrpSpPr>
              <a:grpSpLocks/>
            </p:cNvGrpSpPr>
            <p:nvPr/>
          </p:nvGrpSpPr>
          <p:grpSpPr bwMode="auto">
            <a:xfrm>
              <a:off x="3979492" y="3402118"/>
              <a:ext cx="862769" cy="609600"/>
              <a:chOff x="4572000" y="3181350"/>
              <a:chExt cx="862769" cy="609600"/>
            </a:xfrm>
          </p:grpSpPr>
          <p:cxnSp>
            <p:nvCxnSpPr>
              <p:cNvPr id="7" name="Straight Arrow Connector 6">
                <a:extLst>
                  <a:ext uri="{FF2B5EF4-FFF2-40B4-BE49-F238E27FC236}">
                    <a16:creationId xmlns:a16="http://schemas.microsoft.com/office/drawing/2014/main" id="{24478FC5-D307-46E9-A9BF-D9A76A540BED}"/>
                  </a:ext>
                </a:extLst>
              </p:cNvPr>
              <p:cNvCxnSpPr/>
              <p:nvPr/>
            </p:nvCxnSpPr>
            <p:spPr>
              <a:xfrm>
                <a:off x="4572267" y="3486154"/>
                <a:ext cx="862502" cy="304796"/>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8BBFCFF-33C3-4791-AC1B-A24BC6C6ECD0}"/>
                  </a:ext>
                </a:extLst>
              </p:cNvPr>
              <p:cNvCxnSpPr/>
              <p:nvPr/>
            </p:nvCxnSpPr>
            <p:spPr>
              <a:xfrm flipV="1">
                <a:off x="4572267" y="3181358"/>
                <a:ext cx="862502" cy="304796"/>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2786" name="Group 18">
              <a:extLst>
                <a:ext uri="{FF2B5EF4-FFF2-40B4-BE49-F238E27FC236}">
                  <a16:creationId xmlns:a16="http://schemas.microsoft.com/office/drawing/2014/main" id="{DBB72A53-7FEF-435E-B50C-4C08CF5449E1}"/>
                </a:ext>
              </a:extLst>
            </p:cNvPr>
            <p:cNvGrpSpPr>
              <a:grpSpLocks/>
            </p:cNvGrpSpPr>
            <p:nvPr/>
          </p:nvGrpSpPr>
          <p:grpSpPr bwMode="auto">
            <a:xfrm>
              <a:off x="2988892" y="2071820"/>
              <a:ext cx="1853369" cy="1371600"/>
              <a:chOff x="3581400" y="1962150"/>
              <a:chExt cx="1853369" cy="1371600"/>
            </a:xfrm>
          </p:grpSpPr>
          <p:grpSp>
            <p:nvGrpSpPr>
              <p:cNvPr id="32787" name="Group 14">
                <a:extLst>
                  <a:ext uri="{FF2B5EF4-FFF2-40B4-BE49-F238E27FC236}">
                    <a16:creationId xmlns:a16="http://schemas.microsoft.com/office/drawing/2014/main" id="{438CC5E7-F270-43BE-AEEE-1F800C085081}"/>
                  </a:ext>
                </a:extLst>
              </p:cNvPr>
              <p:cNvGrpSpPr>
                <a:grpSpLocks/>
              </p:cNvGrpSpPr>
              <p:nvPr/>
            </p:nvGrpSpPr>
            <p:grpSpPr bwMode="auto">
              <a:xfrm>
                <a:off x="4572000" y="1962150"/>
                <a:ext cx="862769" cy="609600"/>
                <a:chOff x="4572000" y="3181350"/>
                <a:chExt cx="862769" cy="609600"/>
              </a:xfrm>
            </p:grpSpPr>
            <p:cxnSp>
              <p:nvCxnSpPr>
                <p:cNvPr id="16" name="Straight Arrow Connector 15">
                  <a:extLst>
                    <a:ext uri="{FF2B5EF4-FFF2-40B4-BE49-F238E27FC236}">
                      <a16:creationId xmlns:a16="http://schemas.microsoft.com/office/drawing/2014/main" id="{7CC62902-5F98-4A3E-A396-FA31142D283B}"/>
                    </a:ext>
                  </a:extLst>
                </p:cNvPr>
                <p:cNvCxnSpPr/>
                <p:nvPr/>
              </p:nvCxnSpPr>
              <p:spPr>
                <a:xfrm>
                  <a:off x="4572267" y="3486146"/>
                  <a:ext cx="862502" cy="304796"/>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6C4270F-DDE3-4BFF-BD22-7BFFC92B8A8D}"/>
                    </a:ext>
                  </a:extLst>
                </p:cNvPr>
                <p:cNvCxnSpPr/>
                <p:nvPr/>
              </p:nvCxnSpPr>
              <p:spPr>
                <a:xfrm flipV="1">
                  <a:off x="4572267" y="3181350"/>
                  <a:ext cx="862502" cy="304796"/>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cxnSp>
            <p:nvCxnSpPr>
              <p:cNvPr id="18" name="Straight Arrow Connector 17">
                <a:extLst>
                  <a:ext uri="{FF2B5EF4-FFF2-40B4-BE49-F238E27FC236}">
                    <a16:creationId xmlns:a16="http://schemas.microsoft.com/office/drawing/2014/main" id="{DF4C0133-4ACF-4BD1-9F4D-EE92CDF17F86}"/>
                  </a:ext>
                </a:extLst>
              </p:cNvPr>
              <p:cNvCxnSpPr/>
              <p:nvPr/>
            </p:nvCxnSpPr>
            <p:spPr>
              <a:xfrm flipH="1">
                <a:off x="3581400" y="2266946"/>
                <a:ext cx="990868" cy="1066785"/>
              </a:xfrm>
              <a:prstGeom prst="straightConnector1">
                <a:avLst/>
              </a:prstGeom>
              <a:ln w="38100">
                <a:solidFill>
                  <a:schemeClr val="bg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sp>
        <p:nvSpPr>
          <p:cNvPr id="32781" name="Text Box 11">
            <a:extLst>
              <a:ext uri="{FF2B5EF4-FFF2-40B4-BE49-F238E27FC236}">
                <a16:creationId xmlns:a16="http://schemas.microsoft.com/office/drawing/2014/main" id="{5A546FE2-87C8-4C83-9CA3-08FC110FAED3}"/>
              </a:ext>
            </a:extLst>
          </p:cNvPr>
          <p:cNvSpPr txBox="1">
            <a:spLocks noChangeArrowheads="1"/>
          </p:cNvSpPr>
          <p:nvPr/>
        </p:nvSpPr>
        <p:spPr bwMode="auto">
          <a:xfrm>
            <a:off x="414338" y="6405563"/>
            <a:ext cx="80105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fr-FR" altLang="en-US" sz="1200">
                <a:solidFill>
                  <a:schemeClr val="bg2"/>
                </a:solidFill>
              </a:rPr>
              <a:t>Lublin. Eur Neurol. 2014;72(suppl. 1):1.</a:t>
            </a:r>
          </a:p>
        </p:txBody>
      </p:sp>
      <p:grpSp>
        <p:nvGrpSpPr>
          <p:cNvPr id="32782" name="Group 1">
            <a:extLst>
              <a:ext uri="{FF2B5EF4-FFF2-40B4-BE49-F238E27FC236}">
                <a16:creationId xmlns:a16="http://schemas.microsoft.com/office/drawing/2014/main" id="{9F67F3B1-5534-4EDB-9566-187681C8DF37}"/>
              </a:ext>
            </a:extLst>
          </p:cNvPr>
          <p:cNvGrpSpPr>
            <a:grpSpLocks/>
          </p:cNvGrpSpPr>
          <p:nvPr/>
        </p:nvGrpSpPr>
        <p:grpSpPr bwMode="auto">
          <a:xfrm>
            <a:off x="9393238" y="6213475"/>
            <a:ext cx="2487612" cy="449263"/>
            <a:chOff x="9602074" y="3550251"/>
            <a:chExt cx="2488502" cy="449257"/>
          </a:xfrm>
        </p:grpSpPr>
        <p:pic>
          <p:nvPicPr>
            <p:cNvPr id="32783" name="Picture 19">
              <a:extLst>
                <a:ext uri="{FF2B5EF4-FFF2-40B4-BE49-F238E27FC236}">
                  <a16:creationId xmlns:a16="http://schemas.microsoft.com/office/drawing/2014/main" id="{4239EA3A-9ECE-43AE-B54A-87F8B76E0E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2784" name="Rectangle 8">
              <a:extLst>
                <a:ext uri="{FF2B5EF4-FFF2-40B4-BE49-F238E27FC236}">
                  <a16:creationId xmlns:a16="http://schemas.microsoft.com/office/drawing/2014/main" id="{4F570D4C-5B69-40E8-A935-C4975BB3564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5"/>
                </a:rPr>
                <a:t>clinicaloptions.com</a:t>
              </a:r>
              <a:endParaRPr lang="en-US" altLang="en-US" sz="1400">
                <a:solidFill>
                  <a:schemeClr val="bg2"/>
                </a:solidFill>
              </a:endParaRPr>
            </a:p>
          </p:txBody>
        </p:sp>
      </p:grpSp>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E0C20BD5-2790-4107-8DA8-A0C133E3EB4C}"/>
              </a:ext>
            </a:extLst>
          </p:cNvPr>
          <p:cNvSpPr>
            <a:spLocks noGrp="1"/>
          </p:cNvSpPr>
          <p:nvPr>
            <p:ph type="title"/>
          </p:nvPr>
        </p:nvSpPr>
        <p:spPr>
          <a:xfrm>
            <a:off x="615950" y="246063"/>
            <a:ext cx="10737850" cy="1325562"/>
          </a:xfrm>
        </p:spPr>
        <p:txBody>
          <a:bodyPr/>
          <a:lstStyle/>
          <a:p>
            <a:pPr eaLnBrk="1" hangingPunct="1"/>
            <a:r>
              <a:rPr lang="en-US" altLang="en-US">
                <a:ea typeface="ＭＳ Ｐゴシック" panose="020B0600070205080204" pitchFamily="34" charset="-128"/>
              </a:rPr>
              <a:t>Progressive MS</a:t>
            </a:r>
          </a:p>
        </p:txBody>
      </p:sp>
      <p:sp>
        <p:nvSpPr>
          <p:cNvPr id="34819" name="Text Placeholder 3">
            <a:extLst>
              <a:ext uri="{FF2B5EF4-FFF2-40B4-BE49-F238E27FC236}">
                <a16:creationId xmlns:a16="http://schemas.microsoft.com/office/drawing/2014/main" id="{F624AD2D-0A35-4DAB-8E5F-BE6B9FADEDCD}"/>
              </a:ext>
            </a:extLst>
          </p:cNvPr>
          <p:cNvSpPr>
            <a:spLocks noGrp="1"/>
          </p:cNvSpPr>
          <p:nvPr>
            <p:ph type="body" sz="quarter" idx="4294967295"/>
          </p:nvPr>
        </p:nvSpPr>
        <p:spPr>
          <a:xfrm>
            <a:off x="2181225" y="5351463"/>
            <a:ext cx="7848600" cy="746125"/>
          </a:xfrm>
        </p:spPr>
        <p:txBody>
          <a:bodyPr/>
          <a:lstStyle/>
          <a:p>
            <a:pPr marL="0" indent="0" eaLnBrk="1" hangingPunct="1">
              <a:spcBef>
                <a:spcPct val="0"/>
              </a:spcBef>
              <a:buFont typeface="Wingdings" panose="05000000000000000000" pitchFamily="2" charset="2"/>
              <a:buNone/>
            </a:pPr>
            <a:r>
              <a:rPr lang="en-US" altLang="en-US" sz="1400">
                <a:ea typeface="ＭＳ Ｐゴシック" panose="020B0600070205080204" pitchFamily="34" charset="-128"/>
              </a:rPr>
              <a:t>*Activity = clinical relapses and/or MRI (gadolinium-enhancing MRI lesions; new/enlarging T2 lesions). </a:t>
            </a:r>
          </a:p>
          <a:p>
            <a:pPr marL="0" indent="0" eaLnBrk="1" hangingPunct="1">
              <a:spcBef>
                <a:spcPct val="0"/>
              </a:spcBef>
              <a:buFont typeface="Wingdings" panose="05000000000000000000" pitchFamily="2" charset="2"/>
              <a:buNone/>
            </a:pPr>
            <a:r>
              <a:rPr lang="en-US" altLang="en-US" sz="1400" baseline="30000">
                <a:ea typeface="ＭＳ Ｐゴシック" panose="020B0600070205080204" pitchFamily="34" charset="-128"/>
              </a:rPr>
              <a:t>†</a:t>
            </a:r>
            <a:r>
              <a:rPr lang="en-US" altLang="en-US" sz="1400">
                <a:ea typeface="ＭＳ Ｐゴシック" panose="020B0600070205080204" pitchFamily="34" charset="-128"/>
              </a:rPr>
              <a:t>Progression measured by clinical evaluation at least once yearly.</a:t>
            </a:r>
          </a:p>
          <a:p>
            <a:pPr marL="0" indent="0" eaLnBrk="1" hangingPunct="1">
              <a:spcBef>
                <a:spcPct val="0"/>
              </a:spcBef>
              <a:buFont typeface="Wingdings" panose="05000000000000000000" pitchFamily="2" charset="2"/>
              <a:buNone/>
            </a:pPr>
            <a:endParaRPr lang="en-US" altLang="en-US" sz="1400">
              <a:ea typeface="ＭＳ Ｐゴシック" panose="020B0600070205080204" pitchFamily="34" charset="-128"/>
            </a:endParaRPr>
          </a:p>
        </p:txBody>
      </p:sp>
      <p:pic>
        <p:nvPicPr>
          <p:cNvPr id="34820" name="Picture 2">
            <a:extLst>
              <a:ext uri="{FF2B5EF4-FFF2-40B4-BE49-F238E27FC236}">
                <a16:creationId xmlns:a16="http://schemas.microsoft.com/office/drawing/2014/main" id="{07891661-3B90-4E60-B275-1775775541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34148"/>
          <a:stretch>
            <a:fillRect/>
          </a:stretch>
        </p:blipFill>
        <p:spPr bwMode="auto">
          <a:xfrm>
            <a:off x="4060825" y="2522538"/>
            <a:ext cx="4070350" cy="2020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6" name="Table 5">
            <a:extLst>
              <a:ext uri="{FF2B5EF4-FFF2-40B4-BE49-F238E27FC236}">
                <a16:creationId xmlns:a16="http://schemas.microsoft.com/office/drawing/2014/main" id="{2EEB4D35-12B6-41D1-8F58-80E6D237E41B}"/>
              </a:ext>
            </a:extLst>
          </p:cNvPr>
          <p:cNvGraphicFramePr>
            <a:graphicFrameLocks noGrp="1"/>
          </p:cNvGraphicFramePr>
          <p:nvPr/>
        </p:nvGraphicFramePr>
        <p:xfrm>
          <a:off x="2181225" y="1917700"/>
          <a:ext cx="7848600" cy="3292475"/>
        </p:xfrm>
        <a:graphic>
          <a:graphicData uri="http://schemas.openxmlformats.org/drawingml/2006/table">
            <a:tbl>
              <a:tblPr firstRow="1" bandRow="1">
                <a:tableStyleId>{5940675A-B579-460E-94D1-54222C63F5DA}</a:tableStyleId>
              </a:tblPr>
              <a:tblGrid>
                <a:gridCol w="3924300">
                  <a:extLst>
                    <a:ext uri="{9D8B030D-6E8A-4147-A177-3AD203B41FA5}">
                      <a16:colId xmlns:a16="http://schemas.microsoft.com/office/drawing/2014/main" val="20000"/>
                    </a:ext>
                  </a:extLst>
                </a:gridCol>
                <a:gridCol w="3924300">
                  <a:extLst>
                    <a:ext uri="{9D8B030D-6E8A-4147-A177-3AD203B41FA5}">
                      <a16:colId xmlns:a16="http://schemas.microsoft.com/office/drawing/2014/main" val="20001"/>
                    </a:ext>
                  </a:extLst>
                </a:gridCol>
              </a:tblGrid>
              <a:tr h="777903">
                <a:tc rowSpan="4">
                  <a:txBody>
                    <a:bodyPr/>
                    <a:lstStyle/>
                    <a:p>
                      <a:pPr algn="ctr"/>
                      <a:r>
                        <a:rPr lang="en-US" sz="1800" b="1" dirty="0">
                          <a:solidFill>
                            <a:schemeClr val="tx1"/>
                          </a:solidFill>
                          <a:effectLst/>
                        </a:rPr>
                        <a:t>Primary progressive MS</a:t>
                      </a:r>
                    </a:p>
                    <a:p>
                      <a:pPr algn="ctr"/>
                      <a:r>
                        <a:rPr lang="en-US" sz="1800" b="1" dirty="0">
                          <a:solidFill>
                            <a:schemeClr val="tx1"/>
                          </a:solidFill>
                          <a:effectLst/>
                        </a:rPr>
                        <a:t>(progressive accumulation of disability</a:t>
                      </a:r>
                      <a:r>
                        <a:rPr lang="en-US" sz="1800" b="1" baseline="0" dirty="0">
                          <a:solidFill>
                            <a:schemeClr val="tx1"/>
                          </a:solidFill>
                          <a:effectLst/>
                        </a:rPr>
                        <a:t> from onset)</a:t>
                      </a:r>
                    </a:p>
                    <a:p>
                      <a:pPr algn="ctr"/>
                      <a:endParaRPr lang="en-US" sz="1800" b="1" baseline="0" dirty="0">
                        <a:solidFill>
                          <a:schemeClr val="tx1"/>
                        </a:solidFill>
                        <a:effectLst/>
                      </a:endParaRPr>
                    </a:p>
                    <a:p>
                      <a:pPr algn="ctr"/>
                      <a:endParaRPr lang="en-US" sz="1800" b="1" baseline="0" dirty="0">
                        <a:solidFill>
                          <a:schemeClr val="tx1"/>
                        </a:solidFill>
                        <a:effectLst/>
                      </a:endParaRPr>
                    </a:p>
                    <a:p>
                      <a:pPr algn="ctr"/>
                      <a:r>
                        <a:rPr lang="en-US" sz="1800" b="1" baseline="0" dirty="0">
                          <a:solidFill>
                            <a:schemeClr val="tx1"/>
                          </a:solidFill>
                          <a:effectLst/>
                        </a:rPr>
                        <a:t>Progressive disease</a:t>
                      </a:r>
                    </a:p>
                    <a:p>
                      <a:pPr algn="ctr"/>
                      <a:endParaRPr lang="en-US" sz="1800" b="1" baseline="0" dirty="0">
                        <a:solidFill>
                          <a:schemeClr val="tx1"/>
                        </a:solidFill>
                        <a:effectLst/>
                      </a:endParaRPr>
                    </a:p>
                    <a:p>
                      <a:pPr algn="ctr"/>
                      <a:endParaRPr lang="en-US" sz="1800" b="1" baseline="0" dirty="0">
                        <a:solidFill>
                          <a:schemeClr val="tx1"/>
                        </a:solidFill>
                        <a:effectLst/>
                      </a:endParaRPr>
                    </a:p>
                    <a:p>
                      <a:pPr algn="ctr"/>
                      <a:r>
                        <a:rPr lang="en-US" sz="1800" b="1" baseline="0" dirty="0">
                          <a:solidFill>
                            <a:schemeClr val="tx1"/>
                          </a:solidFill>
                          <a:effectLst/>
                        </a:rPr>
                        <a:t>Secondary progressive MS</a:t>
                      </a:r>
                    </a:p>
                    <a:p>
                      <a:pPr algn="ctr"/>
                      <a:r>
                        <a:rPr lang="en-US" sz="1800" b="1" baseline="0" dirty="0">
                          <a:solidFill>
                            <a:schemeClr val="tx1"/>
                          </a:solidFill>
                          <a:effectLst/>
                        </a:rPr>
                        <a:t>(progressive accumulation of disability after an initial relapsing course)</a:t>
                      </a:r>
                      <a:endParaRPr lang="en-US" sz="1800" b="1" dirty="0">
                        <a:solidFill>
                          <a:schemeClr val="tx1"/>
                        </a:solidFill>
                        <a:effectLst/>
                      </a:endParaRPr>
                    </a:p>
                  </a:txBody>
                  <a:tcPr marL="137160" marR="137160" marT="137186" marB="137186">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r>
                        <a:rPr lang="en-US" sz="1800" b="1" dirty="0">
                          <a:solidFill>
                            <a:srgbClr val="000000"/>
                          </a:solidFill>
                          <a:effectLst/>
                        </a:rPr>
                        <a:t>Active*</a:t>
                      </a:r>
                      <a:r>
                        <a:rPr lang="en-US" sz="1800" b="1" baseline="0" dirty="0">
                          <a:solidFill>
                            <a:srgbClr val="000000"/>
                          </a:solidFill>
                          <a:effectLst/>
                        </a:rPr>
                        <a:t> and with progression</a:t>
                      </a:r>
                      <a:r>
                        <a:rPr lang="en-US" sz="1800" b="1" baseline="30000" dirty="0">
                          <a:solidFill>
                            <a:srgbClr val="000000"/>
                          </a:solidFill>
                          <a:effectLst/>
                        </a:rPr>
                        <a:t>†</a:t>
                      </a:r>
                    </a:p>
                  </a:txBody>
                  <a:tcPr marL="137160" marR="137160" marT="137186" marB="1371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0"/>
                  </a:ext>
                </a:extLst>
              </a:tr>
              <a:tr h="777903">
                <a:tc vMerge="1">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algn="l"/>
                      <a:r>
                        <a:rPr lang="en-US" sz="1800" b="1" dirty="0">
                          <a:solidFill>
                            <a:srgbClr val="000000"/>
                          </a:solidFill>
                          <a:effectLst/>
                        </a:rPr>
                        <a:t>Active* but without progression</a:t>
                      </a:r>
                    </a:p>
                  </a:txBody>
                  <a:tcPr marL="137160" marR="137160" marT="137186" marB="1371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1"/>
                  </a:ext>
                </a:extLst>
              </a:tr>
              <a:tr h="777903">
                <a:tc vMerge="1">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rPr>
                        <a:t>Not active but with progression</a:t>
                      </a:r>
                      <a:r>
                        <a:rPr lang="en-US" sz="1800" b="1" baseline="30000" dirty="0">
                          <a:solidFill>
                            <a:srgbClr val="000000"/>
                          </a:solidFill>
                          <a:effectLst/>
                        </a:rPr>
                        <a:t>†</a:t>
                      </a:r>
                    </a:p>
                  </a:txBody>
                  <a:tcPr marL="137160" marR="137160" marT="137186" marB="1371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958766">
                <a:tc vMerge="1">
                  <a:txBody>
                    <a:bodyPr/>
                    <a:lstStyle/>
                    <a:p>
                      <a:endParaRPr lang="en-US" dirty="0"/>
                    </a:p>
                  </a:txBody>
                  <a:tcP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2"/>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rPr>
                        <a:t>Not</a:t>
                      </a:r>
                      <a:r>
                        <a:rPr lang="en-US" sz="1800" b="1" baseline="0" dirty="0">
                          <a:solidFill>
                            <a:srgbClr val="000000"/>
                          </a:solidFill>
                          <a:effectLst/>
                        </a:rPr>
                        <a:t> a</a:t>
                      </a:r>
                      <a:r>
                        <a:rPr lang="en-US" sz="1800" b="1" dirty="0">
                          <a:solidFill>
                            <a:srgbClr val="000000"/>
                          </a:solidFill>
                          <a:effectLst/>
                        </a:rPr>
                        <a:t>ctive and without progression (stable disease)</a:t>
                      </a:r>
                    </a:p>
                  </a:txBody>
                  <a:tcPr marL="137160" marR="137160" marT="137186" marB="13718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bl>
          </a:graphicData>
        </a:graphic>
      </p:graphicFrame>
      <p:grpSp>
        <p:nvGrpSpPr>
          <p:cNvPr id="34827" name="Group 16">
            <a:extLst>
              <a:ext uri="{FF2B5EF4-FFF2-40B4-BE49-F238E27FC236}">
                <a16:creationId xmlns:a16="http://schemas.microsoft.com/office/drawing/2014/main" id="{1302D03D-2019-4B01-8FAD-8B8310AB8B9A}"/>
              </a:ext>
            </a:extLst>
          </p:cNvPr>
          <p:cNvGrpSpPr>
            <a:grpSpLocks/>
          </p:cNvGrpSpPr>
          <p:nvPr/>
        </p:nvGrpSpPr>
        <p:grpSpPr bwMode="auto">
          <a:xfrm>
            <a:off x="4191000" y="2997200"/>
            <a:ext cx="0" cy="1225550"/>
            <a:chOff x="2895600" y="1877404"/>
            <a:chExt cx="0" cy="1346676"/>
          </a:xfrm>
        </p:grpSpPr>
        <p:cxnSp>
          <p:nvCxnSpPr>
            <p:cNvPr id="8" name="Straight Arrow Connector 7">
              <a:extLst>
                <a:ext uri="{FF2B5EF4-FFF2-40B4-BE49-F238E27FC236}">
                  <a16:creationId xmlns:a16="http://schemas.microsoft.com/office/drawing/2014/main" id="{40091974-21DB-4DE8-A738-319F9A45A44F}"/>
                </a:ext>
              </a:extLst>
            </p:cNvPr>
            <p:cNvCxnSpPr/>
            <p:nvPr/>
          </p:nvCxnSpPr>
          <p:spPr>
            <a:xfrm>
              <a:off x="2895600" y="2718204"/>
              <a:ext cx="0" cy="505876"/>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6848771-363C-46B3-9951-B6300803F20D}"/>
                </a:ext>
              </a:extLst>
            </p:cNvPr>
            <p:cNvCxnSpPr/>
            <p:nvPr/>
          </p:nvCxnSpPr>
          <p:spPr>
            <a:xfrm flipV="1">
              <a:off x="2895600" y="1877404"/>
              <a:ext cx="0" cy="507621"/>
            </a:xfrm>
            <a:prstGeom prst="straightConnector1">
              <a:avLst/>
            </a:prstGeom>
            <a:ln w="38100">
              <a:solidFill>
                <a:schemeClr val="bg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34828" name="Text Box 11">
            <a:extLst>
              <a:ext uri="{FF2B5EF4-FFF2-40B4-BE49-F238E27FC236}">
                <a16:creationId xmlns:a16="http://schemas.microsoft.com/office/drawing/2014/main" id="{32F6EFAA-8CE8-456E-B3D5-69F3A2AC9050}"/>
              </a:ext>
            </a:extLst>
          </p:cNvPr>
          <p:cNvSpPr txBox="1">
            <a:spLocks noChangeArrowheads="1"/>
          </p:cNvSpPr>
          <p:nvPr/>
        </p:nvSpPr>
        <p:spPr bwMode="auto">
          <a:xfrm>
            <a:off x="414338" y="6405563"/>
            <a:ext cx="80105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fr-FR" altLang="en-US" sz="1200">
                <a:solidFill>
                  <a:schemeClr val="bg2"/>
                </a:solidFill>
              </a:rPr>
              <a:t>Lublin. Eur Neurol. 2014;72(suppl. 1):1.</a:t>
            </a:r>
          </a:p>
        </p:txBody>
      </p:sp>
      <p:grpSp>
        <p:nvGrpSpPr>
          <p:cNvPr id="34829" name="Group 1">
            <a:extLst>
              <a:ext uri="{FF2B5EF4-FFF2-40B4-BE49-F238E27FC236}">
                <a16:creationId xmlns:a16="http://schemas.microsoft.com/office/drawing/2014/main" id="{F9F3F24E-E171-47BC-9A23-829D4C1A7A4E}"/>
              </a:ext>
            </a:extLst>
          </p:cNvPr>
          <p:cNvGrpSpPr>
            <a:grpSpLocks/>
          </p:cNvGrpSpPr>
          <p:nvPr/>
        </p:nvGrpSpPr>
        <p:grpSpPr bwMode="auto">
          <a:xfrm>
            <a:off x="9393238" y="6213475"/>
            <a:ext cx="2487612" cy="449263"/>
            <a:chOff x="9602074" y="3550251"/>
            <a:chExt cx="2488502" cy="449257"/>
          </a:xfrm>
        </p:grpSpPr>
        <p:pic>
          <p:nvPicPr>
            <p:cNvPr id="34830" name="Picture 11">
              <a:extLst>
                <a:ext uri="{FF2B5EF4-FFF2-40B4-BE49-F238E27FC236}">
                  <a16:creationId xmlns:a16="http://schemas.microsoft.com/office/drawing/2014/main" id="{9491FBB9-3742-496E-8756-0EED3FC7F5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4831" name="Rectangle 8">
              <a:extLst>
                <a:ext uri="{FF2B5EF4-FFF2-40B4-BE49-F238E27FC236}">
                  <a16:creationId xmlns:a16="http://schemas.microsoft.com/office/drawing/2014/main" id="{8CFFDC00-B956-4D1B-99D2-32D88D96414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5"/>
                </a:rPr>
                <a:t>clinicaloptions.com</a:t>
              </a:r>
              <a:endParaRPr lang="en-US" altLang="en-US" sz="1400">
                <a:solidFill>
                  <a:schemeClr val="bg2"/>
                </a:solidFill>
              </a:endParaRPr>
            </a:p>
          </p:txBody>
        </p:sp>
      </p:gr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RRMS">
            <a:extLst>
              <a:ext uri="{FF2B5EF4-FFF2-40B4-BE49-F238E27FC236}">
                <a16:creationId xmlns:a16="http://schemas.microsoft.com/office/drawing/2014/main" id="{6FF2855F-A4A8-4ADD-A72F-AE8767C1D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63"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3" descr="SPMS">
            <a:extLst>
              <a:ext uri="{FF2B5EF4-FFF2-40B4-BE49-F238E27FC236}">
                <a16:creationId xmlns:a16="http://schemas.microsoft.com/office/drawing/2014/main" id="{6999C933-06FA-4581-9341-2440E02E08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0"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 descr="PPMS">
            <a:extLst>
              <a:ext uri="{FF2B5EF4-FFF2-40B4-BE49-F238E27FC236}">
                <a16:creationId xmlns:a16="http://schemas.microsoft.com/office/drawing/2014/main" id="{84A0026D-DC6A-415E-B6AE-39F0FC1B05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6938"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Text Box 7">
            <a:extLst>
              <a:ext uri="{FF2B5EF4-FFF2-40B4-BE49-F238E27FC236}">
                <a16:creationId xmlns:a16="http://schemas.microsoft.com/office/drawing/2014/main" id="{0D511266-DE9E-4001-91EC-BBDA0E48DC1C}"/>
              </a:ext>
            </a:extLst>
          </p:cNvPr>
          <p:cNvSpPr txBox="1">
            <a:spLocks noChangeArrowheads="1"/>
          </p:cNvSpPr>
          <p:nvPr/>
        </p:nvSpPr>
        <p:spPr bwMode="auto">
          <a:xfrm>
            <a:off x="5616575" y="1430338"/>
            <a:ext cx="1149350" cy="5842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b="1" dirty="0">
                <a:latin typeface="+mn-lt"/>
              </a:rPr>
              <a:t>SPMS</a:t>
            </a:r>
          </a:p>
        </p:txBody>
      </p:sp>
      <p:sp>
        <p:nvSpPr>
          <p:cNvPr id="67592" name="Text Box 8">
            <a:extLst>
              <a:ext uri="{FF2B5EF4-FFF2-40B4-BE49-F238E27FC236}">
                <a16:creationId xmlns:a16="http://schemas.microsoft.com/office/drawing/2014/main" id="{4092D016-A1E2-4D7B-8AC4-1B4782FEBB28}"/>
              </a:ext>
            </a:extLst>
          </p:cNvPr>
          <p:cNvSpPr txBox="1">
            <a:spLocks noChangeArrowheads="1"/>
          </p:cNvSpPr>
          <p:nvPr/>
        </p:nvSpPr>
        <p:spPr bwMode="auto">
          <a:xfrm>
            <a:off x="1655763" y="1430338"/>
            <a:ext cx="2133600"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b="1" dirty="0">
                <a:latin typeface="+mn-lt"/>
              </a:rPr>
              <a:t>RRMS</a:t>
            </a:r>
          </a:p>
        </p:txBody>
      </p:sp>
      <p:sp>
        <p:nvSpPr>
          <p:cNvPr id="67593" name="Text Box 9">
            <a:extLst>
              <a:ext uri="{FF2B5EF4-FFF2-40B4-BE49-F238E27FC236}">
                <a16:creationId xmlns:a16="http://schemas.microsoft.com/office/drawing/2014/main" id="{4EBA4BB1-9557-4FBC-9960-ADD94389E21F}"/>
              </a:ext>
            </a:extLst>
          </p:cNvPr>
          <p:cNvSpPr txBox="1">
            <a:spLocks noChangeArrowheads="1"/>
          </p:cNvSpPr>
          <p:nvPr/>
        </p:nvSpPr>
        <p:spPr bwMode="auto">
          <a:xfrm>
            <a:off x="9072563" y="1430338"/>
            <a:ext cx="1174750" cy="5842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b="1" dirty="0">
                <a:latin typeface="+mn-lt"/>
              </a:rPr>
              <a:t>PPMS</a:t>
            </a:r>
          </a:p>
        </p:txBody>
      </p:sp>
      <p:grpSp>
        <p:nvGrpSpPr>
          <p:cNvPr id="36872" name="Group 1">
            <a:extLst>
              <a:ext uri="{FF2B5EF4-FFF2-40B4-BE49-F238E27FC236}">
                <a16:creationId xmlns:a16="http://schemas.microsoft.com/office/drawing/2014/main" id="{18905119-28FA-4BD6-BD0E-F643B3011F33}"/>
              </a:ext>
            </a:extLst>
          </p:cNvPr>
          <p:cNvGrpSpPr>
            <a:grpSpLocks/>
          </p:cNvGrpSpPr>
          <p:nvPr/>
        </p:nvGrpSpPr>
        <p:grpSpPr bwMode="auto">
          <a:xfrm>
            <a:off x="9393238" y="6213475"/>
            <a:ext cx="2487612" cy="449263"/>
            <a:chOff x="9602074" y="3550251"/>
            <a:chExt cx="2488502" cy="449257"/>
          </a:xfrm>
        </p:grpSpPr>
        <p:pic>
          <p:nvPicPr>
            <p:cNvPr id="36874" name="Picture 9">
              <a:extLst>
                <a:ext uri="{FF2B5EF4-FFF2-40B4-BE49-F238E27FC236}">
                  <a16:creationId xmlns:a16="http://schemas.microsoft.com/office/drawing/2014/main" id="{5F16F5DC-DD8D-4007-B8BD-E52C1DAB52E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6875" name="Rectangle 8">
              <a:extLst>
                <a:ext uri="{FF2B5EF4-FFF2-40B4-BE49-F238E27FC236}">
                  <a16:creationId xmlns:a16="http://schemas.microsoft.com/office/drawing/2014/main" id="{F13B2C5C-D4DC-4572-8038-C174676BE34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7"/>
                </a:rPr>
                <a:t>clinicaloptions.com</a:t>
              </a:r>
              <a:endParaRPr lang="en-US" altLang="en-US" sz="1400">
                <a:solidFill>
                  <a:schemeClr val="bg2"/>
                </a:solidFill>
              </a:endParaRPr>
            </a:p>
          </p:txBody>
        </p:sp>
      </p:grpSp>
      <p:sp>
        <p:nvSpPr>
          <p:cNvPr id="36873" name="TextBox 1">
            <a:extLst>
              <a:ext uri="{FF2B5EF4-FFF2-40B4-BE49-F238E27FC236}">
                <a16:creationId xmlns:a16="http://schemas.microsoft.com/office/drawing/2014/main" id="{E07C942A-D1D5-4A7C-9D0F-CB0142DB5F39}"/>
              </a:ext>
            </a:extLst>
          </p:cNvPr>
          <p:cNvSpPr txBox="1">
            <a:spLocks noChangeArrowheads="1"/>
          </p:cNvSpPr>
          <p:nvPr/>
        </p:nvSpPr>
        <p:spPr bwMode="auto">
          <a:xfrm>
            <a:off x="411163" y="6407150"/>
            <a:ext cx="50371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Lublin. Neurology. 2014;83:278.</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RRMS">
            <a:extLst>
              <a:ext uri="{FF2B5EF4-FFF2-40B4-BE49-F238E27FC236}">
                <a16:creationId xmlns:a16="http://schemas.microsoft.com/office/drawing/2014/main" id="{5E8244B7-92E8-43CE-8D91-E6EDB8BB4A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63"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3" descr="SPMS">
            <a:extLst>
              <a:ext uri="{FF2B5EF4-FFF2-40B4-BE49-F238E27FC236}">
                <a16:creationId xmlns:a16="http://schemas.microsoft.com/office/drawing/2014/main" id="{6F9A1936-AB68-4264-A602-6426E0E59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0"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descr="PPMS">
            <a:extLst>
              <a:ext uri="{FF2B5EF4-FFF2-40B4-BE49-F238E27FC236}">
                <a16:creationId xmlns:a16="http://schemas.microsoft.com/office/drawing/2014/main" id="{36A1132B-8441-4FCD-8005-193436687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6938"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Text Box 7">
            <a:extLst>
              <a:ext uri="{FF2B5EF4-FFF2-40B4-BE49-F238E27FC236}">
                <a16:creationId xmlns:a16="http://schemas.microsoft.com/office/drawing/2014/main" id="{A5281896-0F43-4770-A758-26020F6FAB29}"/>
              </a:ext>
            </a:extLst>
          </p:cNvPr>
          <p:cNvSpPr txBox="1">
            <a:spLocks noChangeArrowheads="1"/>
          </p:cNvSpPr>
          <p:nvPr/>
        </p:nvSpPr>
        <p:spPr bwMode="auto">
          <a:xfrm>
            <a:off x="5616575" y="1430338"/>
            <a:ext cx="1149350" cy="5842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b="1" dirty="0">
                <a:latin typeface="+mn-lt"/>
              </a:rPr>
              <a:t>SPMS</a:t>
            </a:r>
          </a:p>
        </p:txBody>
      </p:sp>
      <p:sp>
        <p:nvSpPr>
          <p:cNvPr id="67592" name="Text Box 8">
            <a:extLst>
              <a:ext uri="{FF2B5EF4-FFF2-40B4-BE49-F238E27FC236}">
                <a16:creationId xmlns:a16="http://schemas.microsoft.com/office/drawing/2014/main" id="{264C2F43-D92F-47C7-A2A7-A88076C84747}"/>
              </a:ext>
            </a:extLst>
          </p:cNvPr>
          <p:cNvSpPr txBox="1">
            <a:spLocks noChangeArrowheads="1"/>
          </p:cNvSpPr>
          <p:nvPr/>
        </p:nvSpPr>
        <p:spPr bwMode="auto">
          <a:xfrm>
            <a:off x="1655763" y="1430338"/>
            <a:ext cx="2133600"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b="1" dirty="0">
                <a:latin typeface="+mn-lt"/>
              </a:rPr>
              <a:t>RRMS</a:t>
            </a:r>
          </a:p>
        </p:txBody>
      </p:sp>
      <p:sp>
        <p:nvSpPr>
          <p:cNvPr id="67593" name="Text Box 9">
            <a:extLst>
              <a:ext uri="{FF2B5EF4-FFF2-40B4-BE49-F238E27FC236}">
                <a16:creationId xmlns:a16="http://schemas.microsoft.com/office/drawing/2014/main" id="{8816F42F-EFEC-47C3-A672-D8612419A40C}"/>
              </a:ext>
            </a:extLst>
          </p:cNvPr>
          <p:cNvSpPr txBox="1">
            <a:spLocks noChangeArrowheads="1"/>
          </p:cNvSpPr>
          <p:nvPr/>
        </p:nvSpPr>
        <p:spPr bwMode="auto">
          <a:xfrm>
            <a:off x="9072563" y="1430338"/>
            <a:ext cx="1174750" cy="5842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b="1" dirty="0">
                <a:latin typeface="+mn-lt"/>
              </a:rPr>
              <a:t>PPMS</a:t>
            </a:r>
          </a:p>
        </p:txBody>
      </p:sp>
      <p:sp>
        <p:nvSpPr>
          <p:cNvPr id="38920" name="Oval 10">
            <a:extLst>
              <a:ext uri="{FF2B5EF4-FFF2-40B4-BE49-F238E27FC236}">
                <a16:creationId xmlns:a16="http://schemas.microsoft.com/office/drawing/2014/main" id="{349917A6-E30C-4514-AA74-8AA3DDF52DE7}"/>
              </a:ext>
            </a:extLst>
          </p:cNvPr>
          <p:cNvSpPr>
            <a:spLocks noChangeArrowheads="1"/>
          </p:cNvSpPr>
          <p:nvPr/>
        </p:nvSpPr>
        <p:spPr bwMode="auto">
          <a:xfrm>
            <a:off x="2492375" y="2473325"/>
            <a:ext cx="381000" cy="914400"/>
          </a:xfrm>
          <a:prstGeom prst="ellipse">
            <a:avLst/>
          </a:prstGeom>
          <a:noFill/>
          <a:ln w="7620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a:lnSpc>
                <a:spcPct val="100000"/>
              </a:lnSpc>
              <a:spcBef>
                <a:spcPct val="0"/>
              </a:spcBef>
              <a:buFontTx/>
              <a:buNone/>
            </a:pPr>
            <a:endParaRPr lang="en-US" altLang="en-US" sz="2400">
              <a:solidFill>
                <a:schemeClr val="tx1"/>
              </a:solidFill>
            </a:endParaRPr>
          </a:p>
        </p:txBody>
      </p:sp>
      <p:sp>
        <p:nvSpPr>
          <p:cNvPr id="38921" name="Oval 12">
            <a:extLst>
              <a:ext uri="{FF2B5EF4-FFF2-40B4-BE49-F238E27FC236}">
                <a16:creationId xmlns:a16="http://schemas.microsoft.com/office/drawing/2014/main" id="{E31A9518-277F-49F3-AF3D-DBB5F3430FAD}"/>
              </a:ext>
            </a:extLst>
          </p:cNvPr>
          <p:cNvSpPr>
            <a:spLocks noChangeArrowheads="1"/>
          </p:cNvSpPr>
          <p:nvPr/>
        </p:nvSpPr>
        <p:spPr bwMode="auto">
          <a:xfrm>
            <a:off x="6165850" y="3311525"/>
            <a:ext cx="322263" cy="904875"/>
          </a:xfrm>
          <a:prstGeom prst="ellipse">
            <a:avLst/>
          </a:prstGeom>
          <a:noFill/>
          <a:ln w="5715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a:lnSpc>
                <a:spcPct val="100000"/>
              </a:lnSpc>
              <a:spcBef>
                <a:spcPct val="0"/>
              </a:spcBef>
              <a:buFontTx/>
              <a:buNone/>
            </a:pPr>
            <a:endParaRPr lang="en-US" altLang="en-US" sz="2000">
              <a:solidFill>
                <a:schemeClr val="tx1"/>
              </a:solidFill>
            </a:endParaRPr>
          </a:p>
        </p:txBody>
      </p:sp>
      <p:sp>
        <p:nvSpPr>
          <p:cNvPr id="38922" name="Oval 12">
            <a:extLst>
              <a:ext uri="{FF2B5EF4-FFF2-40B4-BE49-F238E27FC236}">
                <a16:creationId xmlns:a16="http://schemas.microsoft.com/office/drawing/2014/main" id="{23849E55-FBF2-470D-97B2-A5ABFFDF1F8D}"/>
              </a:ext>
            </a:extLst>
          </p:cNvPr>
          <p:cNvSpPr>
            <a:spLocks noChangeArrowheads="1"/>
          </p:cNvSpPr>
          <p:nvPr/>
        </p:nvSpPr>
        <p:spPr bwMode="auto">
          <a:xfrm>
            <a:off x="9358313" y="2587625"/>
            <a:ext cx="415925" cy="723900"/>
          </a:xfrm>
          <a:prstGeom prst="ellipse">
            <a:avLst/>
          </a:prstGeom>
          <a:noFill/>
          <a:ln w="5715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a:lnSpc>
                <a:spcPct val="100000"/>
              </a:lnSpc>
              <a:spcBef>
                <a:spcPct val="0"/>
              </a:spcBef>
              <a:buFontTx/>
              <a:buNone/>
            </a:pPr>
            <a:endParaRPr lang="en-US" altLang="en-US" sz="2000">
              <a:solidFill>
                <a:schemeClr val="tx1"/>
              </a:solidFill>
            </a:endParaRPr>
          </a:p>
        </p:txBody>
      </p:sp>
      <p:grpSp>
        <p:nvGrpSpPr>
          <p:cNvPr id="38923" name="Group 1">
            <a:extLst>
              <a:ext uri="{FF2B5EF4-FFF2-40B4-BE49-F238E27FC236}">
                <a16:creationId xmlns:a16="http://schemas.microsoft.com/office/drawing/2014/main" id="{D03408F7-BC51-4D4D-9C09-83D52FDC944B}"/>
              </a:ext>
            </a:extLst>
          </p:cNvPr>
          <p:cNvGrpSpPr>
            <a:grpSpLocks/>
          </p:cNvGrpSpPr>
          <p:nvPr/>
        </p:nvGrpSpPr>
        <p:grpSpPr bwMode="auto">
          <a:xfrm>
            <a:off x="9393238" y="6213475"/>
            <a:ext cx="2487612" cy="449263"/>
            <a:chOff x="9602074" y="3550251"/>
            <a:chExt cx="2488502" cy="449257"/>
          </a:xfrm>
        </p:grpSpPr>
        <p:pic>
          <p:nvPicPr>
            <p:cNvPr id="38925" name="Picture 14">
              <a:extLst>
                <a:ext uri="{FF2B5EF4-FFF2-40B4-BE49-F238E27FC236}">
                  <a16:creationId xmlns:a16="http://schemas.microsoft.com/office/drawing/2014/main" id="{72EFAFE7-193D-42B6-8B29-1E995DDA87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8926" name="Rectangle 8">
              <a:extLst>
                <a:ext uri="{FF2B5EF4-FFF2-40B4-BE49-F238E27FC236}">
                  <a16:creationId xmlns:a16="http://schemas.microsoft.com/office/drawing/2014/main" id="{FD184B48-37AB-45C5-8B85-DFEA0B3E839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7"/>
                </a:rPr>
                <a:t>clinicaloptions.com</a:t>
              </a:r>
              <a:endParaRPr lang="en-US" altLang="en-US" sz="1400">
                <a:solidFill>
                  <a:schemeClr val="bg2"/>
                </a:solidFill>
              </a:endParaRPr>
            </a:p>
          </p:txBody>
        </p:sp>
      </p:grpSp>
      <p:sp>
        <p:nvSpPr>
          <p:cNvPr id="38924" name="TextBox 13">
            <a:extLst>
              <a:ext uri="{FF2B5EF4-FFF2-40B4-BE49-F238E27FC236}">
                <a16:creationId xmlns:a16="http://schemas.microsoft.com/office/drawing/2014/main" id="{DFD28559-EEAA-4558-A574-61FFBAD864A8}"/>
              </a:ext>
            </a:extLst>
          </p:cNvPr>
          <p:cNvSpPr txBox="1">
            <a:spLocks noChangeArrowheads="1"/>
          </p:cNvSpPr>
          <p:nvPr/>
        </p:nvSpPr>
        <p:spPr bwMode="auto">
          <a:xfrm>
            <a:off x="417513" y="6413500"/>
            <a:ext cx="50371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Lublin. Neurology. 2014;83:278.</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RRMS">
            <a:extLst>
              <a:ext uri="{FF2B5EF4-FFF2-40B4-BE49-F238E27FC236}">
                <a16:creationId xmlns:a16="http://schemas.microsoft.com/office/drawing/2014/main" id="{EF476D37-A33A-4544-AF5D-7C053AD899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563"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3" name="Picture 3" descr="SPMS">
            <a:extLst>
              <a:ext uri="{FF2B5EF4-FFF2-40B4-BE49-F238E27FC236}">
                <a16:creationId xmlns:a16="http://schemas.microsoft.com/office/drawing/2014/main" id="{B83951AD-189B-43A2-8052-279412953E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8250"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descr="PPMS">
            <a:extLst>
              <a:ext uri="{FF2B5EF4-FFF2-40B4-BE49-F238E27FC236}">
                <a16:creationId xmlns:a16="http://schemas.microsoft.com/office/drawing/2014/main" id="{CBFA41BA-281A-4260-8B53-D003AC3621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16938" y="2286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91" name="Text Box 7">
            <a:extLst>
              <a:ext uri="{FF2B5EF4-FFF2-40B4-BE49-F238E27FC236}">
                <a16:creationId xmlns:a16="http://schemas.microsoft.com/office/drawing/2014/main" id="{C0A2F4E4-394E-4E26-9D11-1460C3A02E63}"/>
              </a:ext>
            </a:extLst>
          </p:cNvPr>
          <p:cNvSpPr txBox="1">
            <a:spLocks noChangeArrowheads="1"/>
          </p:cNvSpPr>
          <p:nvPr/>
        </p:nvSpPr>
        <p:spPr bwMode="auto">
          <a:xfrm>
            <a:off x="5616575" y="1430338"/>
            <a:ext cx="1149350" cy="5842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b="1" dirty="0">
                <a:latin typeface="+mn-lt"/>
              </a:rPr>
              <a:t>SPMS</a:t>
            </a:r>
          </a:p>
        </p:txBody>
      </p:sp>
      <p:sp>
        <p:nvSpPr>
          <p:cNvPr id="67592" name="Text Box 8">
            <a:extLst>
              <a:ext uri="{FF2B5EF4-FFF2-40B4-BE49-F238E27FC236}">
                <a16:creationId xmlns:a16="http://schemas.microsoft.com/office/drawing/2014/main" id="{69D27F96-B8CB-4FD2-ADDB-7983A4E5878E}"/>
              </a:ext>
            </a:extLst>
          </p:cNvPr>
          <p:cNvSpPr txBox="1">
            <a:spLocks noChangeArrowheads="1"/>
          </p:cNvSpPr>
          <p:nvPr/>
        </p:nvSpPr>
        <p:spPr bwMode="auto">
          <a:xfrm>
            <a:off x="1655763" y="1430338"/>
            <a:ext cx="2133600" cy="5842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b="1" dirty="0">
                <a:latin typeface="+mn-lt"/>
              </a:rPr>
              <a:t>RRMS</a:t>
            </a:r>
          </a:p>
        </p:txBody>
      </p:sp>
      <p:sp>
        <p:nvSpPr>
          <p:cNvPr id="67593" name="Text Box 9">
            <a:extLst>
              <a:ext uri="{FF2B5EF4-FFF2-40B4-BE49-F238E27FC236}">
                <a16:creationId xmlns:a16="http://schemas.microsoft.com/office/drawing/2014/main" id="{0FADA829-9D43-404C-9F41-09C518B43433}"/>
              </a:ext>
            </a:extLst>
          </p:cNvPr>
          <p:cNvSpPr txBox="1">
            <a:spLocks noChangeArrowheads="1"/>
          </p:cNvSpPr>
          <p:nvPr/>
        </p:nvSpPr>
        <p:spPr bwMode="auto">
          <a:xfrm>
            <a:off x="9072563" y="1430338"/>
            <a:ext cx="1174750" cy="584200"/>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b="1" dirty="0">
                <a:latin typeface="+mn-lt"/>
              </a:rPr>
              <a:t>PPMS</a:t>
            </a:r>
          </a:p>
        </p:txBody>
      </p:sp>
      <p:sp>
        <p:nvSpPr>
          <p:cNvPr id="40968" name="Oval 7">
            <a:extLst>
              <a:ext uri="{FF2B5EF4-FFF2-40B4-BE49-F238E27FC236}">
                <a16:creationId xmlns:a16="http://schemas.microsoft.com/office/drawing/2014/main" id="{CF4F7CD7-3D2D-43D5-8D46-AEB01704A79E}"/>
              </a:ext>
            </a:extLst>
          </p:cNvPr>
          <p:cNvSpPr>
            <a:spLocks noChangeArrowheads="1"/>
          </p:cNvSpPr>
          <p:nvPr/>
        </p:nvSpPr>
        <p:spPr bwMode="auto">
          <a:xfrm>
            <a:off x="2722563" y="2921000"/>
            <a:ext cx="533400" cy="457200"/>
          </a:xfrm>
          <a:prstGeom prst="ellipse">
            <a:avLst/>
          </a:prstGeom>
          <a:noFill/>
          <a:ln w="5715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a:lnSpc>
                <a:spcPct val="100000"/>
              </a:lnSpc>
              <a:spcBef>
                <a:spcPct val="0"/>
              </a:spcBef>
              <a:buFontTx/>
              <a:buNone/>
            </a:pPr>
            <a:endParaRPr lang="en-US" altLang="en-US" sz="2000">
              <a:solidFill>
                <a:schemeClr val="tx1"/>
              </a:solidFill>
            </a:endParaRPr>
          </a:p>
        </p:txBody>
      </p:sp>
      <p:sp>
        <p:nvSpPr>
          <p:cNvPr id="40969" name="Oval 12">
            <a:extLst>
              <a:ext uri="{FF2B5EF4-FFF2-40B4-BE49-F238E27FC236}">
                <a16:creationId xmlns:a16="http://schemas.microsoft.com/office/drawing/2014/main" id="{C8ABE645-4F11-4AF7-80AC-B728B42A9162}"/>
              </a:ext>
            </a:extLst>
          </p:cNvPr>
          <p:cNvSpPr>
            <a:spLocks noChangeArrowheads="1"/>
          </p:cNvSpPr>
          <p:nvPr/>
        </p:nvSpPr>
        <p:spPr bwMode="auto">
          <a:xfrm>
            <a:off x="5870575" y="3716338"/>
            <a:ext cx="381000" cy="381000"/>
          </a:xfrm>
          <a:prstGeom prst="ellipse">
            <a:avLst/>
          </a:prstGeom>
          <a:noFill/>
          <a:ln w="5715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a:lnSpc>
                <a:spcPct val="100000"/>
              </a:lnSpc>
              <a:spcBef>
                <a:spcPct val="0"/>
              </a:spcBef>
              <a:buFontTx/>
              <a:buNone/>
            </a:pPr>
            <a:endParaRPr lang="en-US" altLang="en-US" sz="2000">
              <a:solidFill>
                <a:schemeClr val="tx1"/>
              </a:solidFill>
            </a:endParaRPr>
          </a:p>
        </p:txBody>
      </p:sp>
      <p:sp>
        <p:nvSpPr>
          <p:cNvPr id="40970" name="Oval 9">
            <a:extLst>
              <a:ext uri="{FF2B5EF4-FFF2-40B4-BE49-F238E27FC236}">
                <a16:creationId xmlns:a16="http://schemas.microsoft.com/office/drawing/2014/main" id="{A127C100-0CAD-45D9-A930-65E877E77A19}"/>
              </a:ext>
            </a:extLst>
          </p:cNvPr>
          <p:cNvSpPr>
            <a:spLocks noChangeArrowheads="1"/>
          </p:cNvSpPr>
          <p:nvPr/>
        </p:nvSpPr>
        <p:spPr bwMode="auto">
          <a:xfrm>
            <a:off x="9278938" y="3736975"/>
            <a:ext cx="762000" cy="228600"/>
          </a:xfrm>
          <a:prstGeom prst="ellipse">
            <a:avLst/>
          </a:prstGeom>
          <a:noFill/>
          <a:ln w="5715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37931725" indent="-37474525">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gn="ctr">
              <a:lnSpc>
                <a:spcPct val="100000"/>
              </a:lnSpc>
              <a:spcBef>
                <a:spcPct val="0"/>
              </a:spcBef>
              <a:buFontTx/>
              <a:buNone/>
            </a:pPr>
            <a:endParaRPr lang="en-US" altLang="en-US" sz="2000">
              <a:solidFill>
                <a:schemeClr val="tx1"/>
              </a:solidFill>
            </a:endParaRPr>
          </a:p>
        </p:txBody>
      </p:sp>
      <p:grpSp>
        <p:nvGrpSpPr>
          <p:cNvPr id="40971" name="Group 1">
            <a:extLst>
              <a:ext uri="{FF2B5EF4-FFF2-40B4-BE49-F238E27FC236}">
                <a16:creationId xmlns:a16="http://schemas.microsoft.com/office/drawing/2014/main" id="{DFA7DD14-4672-4E0A-B89B-22DFB8C6A824}"/>
              </a:ext>
            </a:extLst>
          </p:cNvPr>
          <p:cNvGrpSpPr>
            <a:grpSpLocks/>
          </p:cNvGrpSpPr>
          <p:nvPr/>
        </p:nvGrpSpPr>
        <p:grpSpPr bwMode="auto">
          <a:xfrm>
            <a:off x="9393238" y="6213475"/>
            <a:ext cx="2487612" cy="449263"/>
            <a:chOff x="9602074" y="3550251"/>
            <a:chExt cx="2488502" cy="449257"/>
          </a:xfrm>
        </p:grpSpPr>
        <p:pic>
          <p:nvPicPr>
            <p:cNvPr id="40973" name="Picture 11">
              <a:extLst>
                <a:ext uri="{FF2B5EF4-FFF2-40B4-BE49-F238E27FC236}">
                  <a16:creationId xmlns:a16="http://schemas.microsoft.com/office/drawing/2014/main" id="{7F1A9841-7F59-4AD5-B703-A6550ADED1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974" name="Rectangle 8">
              <a:extLst>
                <a:ext uri="{FF2B5EF4-FFF2-40B4-BE49-F238E27FC236}">
                  <a16:creationId xmlns:a16="http://schemas.microsoft.com/office/drawing/2014/main" id="{18874041-9EB5-41ED-AF68-0D419EBF34D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7"/>
                </a:rPr>
                <a:t>clinicaloptions.com</a:t>
              </a:r>
              <a:endParaRPr lang="en-US" altLang="en-US" sz="1400">
                <a:solidFill>
                  <a:schemeClr val="bg2"/>
                </a:solidFill>
              </a:endParaRPr>
            </a:p>
          </p:txBody>
        </p:sp>
      </p:grpSp>
      <p:sp>
        <p:nvSpPr>
          <p:cNvPr id="40972" name="TextBox 14">
            <a:extLst>
              <a:ext uri="{FF2B5EF4-FFF2-40B4-BE49-F238E27FC236}">
                <a16:creationId xmlns:a16="http://schemas.microsoft.com/office/drawing/2014/main" id="{A33DAC32-5420-42F7-84D4-F8448482441F}"/>
              </a:ext>
            </a:extLst>
          </p:cNvPr>
          <p:cNvSpPr txBox="1">
            <a:spLocks noChangeArrowheads="1"/>
          </p:cNvSpPr>
          <p:nvPr/>
        </p:nvSpPr>
        <p:spPr bwMode="auto">
          <a:xfrm>
            <a:off x="430213" y="6411913"/>
            <a:ext cx="50371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Lublin. Neurology. 2014;83:278.</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a:extLst>
              <a:ext uri="{FF2B5EF4-FFF2-40B4-BE49-F238E27FC236}">
                <a16:creationId xmlns:a16="http://schemas.microsoft.com/office/drawing/2014/main" id="{43628BE6-A2A3-4CB0-9239-A55ECBBB4F63}"/>
              </a:ext>
            </a:extLst>
          </p:cNvPr>
          <p:cNvSpPr>
            <a:spLocks noGrp="1"/>
          </p:cNvSpPr>
          <p:nvPr>
            <p:ph type="title"/>
          </p:nvPr>
        </p:nvSpPr>
        <p:spPr>
          <a:xfrm>
            <a:off x="615950" y="246063"/>
            <a:ext cx="10737850"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MS Symptoms</a:t>
            </a:r>
          </a:p>
        </p:txBody>
      </p:sp>
      <p:graphicFrame>
        <p:nvGraphicFramePr>
          <p:cNvPr id="103" name="Table 21">
            <a:extLst>
              <a:ext uri="{FF2B5EF4-FFF2-40B4-BE49-F238E27FC236}">
                <a16:creationId xmlns:a16="http://schemas.microsoft.com/office/drawing/2014/main" id="{0D5988A7-FDC1-40BE-9C2C-A81F2306949A}"/>
              </a:ext>
            </a:extLst>
          </p:cNvPr>
          <p:cNvGraphicFramePr>
            <a:graphicFrameLocks noGrp="1"/>
          </p:cNvGraphicFramePr>
          <p:nvPr/>
        </p:nvGraphicFramePr>
        <p:xfrm>
          <a:off x="5270500" y="1608138"/>
          <a:ext cx="6207125" cy="4024308"/>
        </p:xfrm>
        <a:graphic>
          <a:graphicData uri="http://schemas.openxmlformats.org/drawingml/2006/table">
            <a:tbl>
              <a:tblPr firstRow="1" bandRow="1">
                <a:tableStyleId>{F5AB1C69-6EDB-4FF4-983F-18BD219EF322}</a:tableStyleId>
              </a:tblPr>
              <a:tblGrid>
                <a:gridCol w="2316242">
                  <a:extLst>
                    <a:ext uri="{9D8B030D-6E8A-4147-A177-3AD203B41FA5}">
                      <a16:colId xmlns:a16="http://schemas.microsoft.com/office/drawing/2014/main" val="20000"/>
                    </a:ext>
                  </a:extLst>
                </a:gridCol>
                <a:gridCol w="1879408">
                  <a:extLst>
                    <a:ext uri="{9D8B030D-6E8A-4147-A177-3AD203B41FA5}">
                      <a16:colId xmlns:a16="http://schemas.microsoft.com/office/drawing/2014/main" val="20001"/>
                    </a:ext>
                  </a:extLst>
                </a:gridCol>
                <a:gridCol w="2011475">
                  <a:extLst>
                    <a:ext uri="{9D8B030D-6E8A-4147-A177-3AD203B41FA5}">
                      <a16:colId xmlns:a16="http://schemas.microsoft.com/office/drawing/2014/main" val="20002"/>
                    </a:ext>
                  </a:extLst>
                </a:gridCol>
              </a:tblGrid>
              <a:tr h="335359">
                <a:tc>
                  <a:txBody>
                    <a:bodyPr/>
                    <a:lstStyle/>
                    <a:p>
                      <a:r>
                        <a:rPr lang="en-US" sz="1600" dirty="0">
                          <a:solidFill>
                            <a:schemeClr val="tx1"/>
                          </a:solidFill>
                        </a:rPr>
                        <a:t>Symptoms, % (N = 301)</a:t>
                      </a:r>
                      <a:r>
                        <a:rPr lang="en-US" sz="1600" baseline="30000" dirty="0">
                          <a:solidFill>
                            <a:schemeClr val="tx1"/>
                          </a:solidFill>
                        </a:rPr>
                        <a:t>2</a:t>
                      </a:r>
                    </a:p>
                  </a:txBody>
                  <a:tcPr marL="91431" marR="91431" marT="45731" marB="45731">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tx1"/>
                          </a:solidFill>
                        </a:rPr>
                        <a:t>Initial</a:t>
                      </a:r>
                    </a:p>
                  </a:txBody>
                  <a:tcPr marL="91431" marR="91431" marT="45731" marB="45731">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tx1"/>
                          </a:solidFill>
                        </a:rPr>
                        <a:t>Ever</a:t>
                      </a:r>
                    </a:p>
                  </a:txBody>
                  <a:tcPr marL="91431" marR="91431" marT="45731" marB="45731">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35359">
                <a:tc>
                  <a:txBody>
                    <a:bodyPr/>
                    <a:lstStyle/>
                    <a:p>
                      <a:r>
                        <a:rPr lang="en-US" sz="1600" dirty="0">
                          <a:solidFill>
                            <a:schemeClr val="bg1"/>
                          </a:solidFill>
                        </a:rPr>
                        <a:t>Sensory</a:t>
                      </a:r>
                    </a:p>
                  </a:txBody>
                  <a:tcPr marL="91431" marR="91431" marT="45731" marB="4573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34</a:t>
                      </a:r>
                    </a:p>
                  </a:txBody>
                  <a:tcPr marL="91431" marR="91431" marT="45731" marB="4573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87</a:t>
                      </a:r>
                    </a:p>
                  </a:txBody>
                  <a:tcPr marL="91431" marR="91431" marT="45731" marB="4573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35359">
                <a:tc>
                  <a:txBody>
                    <a:bodyPr/>
                    <a:lstStyle/>
                    <a:p>
                      <a:r>
                        <a:rPr lang="en-US" sz="1600" dirty="0">
                          <a:solidFill>
                            <a:schemeClr val="bg1"/>
                          </a:solidFill>
                        </a:rPr>
                        <a:t>Weakness</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22</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89</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35359">
                <a:tc>
                  <a:txBody>
                    <a:bodyPr/>
                    <a:lstStyle/>
                    <a:p>
                      <a:r>
                        <a:rPr lang="en-US" sz="1600" dirty="0">
                          <a:solidFill>
                            <a:schemeClr val="bg1"/>
                          </a:solidFill>
                        </a:rPr>
                        <a:t>Visual</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13</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49</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Ataxia</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11</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82</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Diplopia</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51</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Vertigo</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4</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36</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Fatigue</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57</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Facial pain</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35</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8"/>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Headache</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30</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Bladder</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71</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0"/>
                  </a:ext>
                </a:extLst>
              </a:tr>
              <a:tr h="33535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Facial weakness</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16</a:t>
                      </a:r>
                    </a:p>
                  </a:txBody>
                  <a:tcPr marL="91431" marR="91431" marT="45731" marB="4573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bl>
          </a:graphicData>
        </a:graphic>
      </p:graphicFrame>
      <p:grpSp>
        <p:nvGrpSpPr>
          <p:cNvPr id="43048" name="Group 1">
            <a:extLst>
              <a:ext uri="{FF2B5EF4-FFF2-40B4-BE49-F238E27FC236}">
                <a16:creationId xmlns:a16="http://schemas.microsoft.com/office/drawing/2014/main" id="{792C5924-B9E9-4145-9554-D6A920DFF2C6}"/>
              </a:ext>
            </a:extLst>
          </p:cNvPr>
          <p:cNvGrpSpPr>
            <a:grpSpLocks/>
          </p:cNvGrpSpPr>
          <p:nvPr/>
        </p:nvGrpSpPr>
        <p:grpSpPr bwMode="auto">
          <a:xfrm>
            <a:off x="9393238" y="6213475"/>
            <a:ext cx="2487612" cy="449263"/>
            <a:chOff x="9602074" y="3550251"/>
            <a:chExt cx="2488502" cy="449257"/>
          </a:xfrm>
        </p:grpSpPr>
        <p:pic>
          <p:nvPicPr>
            <p:cNvPr id="43078" name="Picture 104">
              <a:extLst>
                <a:ext uri="{FF2B5EF4-FFF2-40B4-BE49-F238E27FC236}">
                  <a16:creationId xmlns:a16="http://schemas.microsoft.com/office/drawing/2014/main" id="{F38464FA-65CF-4FF3-8C13-E7EC5BB898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3079" name="Rectangle 8">
              <a:extLst>
                <a:ext uri="{FF2B5EF4-FFF2-40B4-BE49-F238E27FC236}">
                  <a16:creationId xmlns:a16="http://schemas.microsoft.com/office/drawing/2014/main" id="{16F4FD1A-8D5F-4C35-B46F-8DC818DC6F7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43049" name="TextBox 1">
            <a:extLst>
              <a:ext uri="{FF2B5EF4-FFF2-40B4-BE49-F238E27FC236}">
                <a16:creationId xmlns:a16="http://schemas.microsoft.com/office/drawing/2014/main" id="{09C3B0D2-50BF-4D16-B437-70CF4C3A05EC}"/>
              </a:ext>
            </a:extLst>
          </p:cNvPr>
          <p:cNvSpPr txBox="1">
            <a:spLocks noChangeArrowheads="1"/>
          </p:cNvSpPr>
          <p:nvPr/>
        </p:nvSpPr>
        <p:spPr bwMode="auto">
          <a:xfrm>
            <a:off x="400050" y="6418263"/>
            <a:ext cx="52212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1. Olek. J Am Osteopath Assoc. 1999;99:574. 2. Swingler. Q J Med. 1992;83:325.</a:t>
            </a:r>
          </a:p>
        </p:txBody>
      </p:sp>
      <p:sp>
        <p:nvSpPr>
          <p:cNvPr id="43050" name="TextBox 2">
            <a:extLst>
              <a:ext uri="{FF2B5EF4-FFF2-40B4-BE49-F238E27FC236}">
                <a16:creationId xmlns:a16="http://schemas.microsoft.com/office/drawing/2014/main" id="{B1ECB91C-B785-4394-8DCD-480AE717642A}"/>
              </a:ext>
            </a:extLst>
          </p:cNvPr>
          <p:cNvSpPr txBox="1">
            <a:spLocks noChangeArrowheads="1"/>
          </p:cNvSpPr>
          <p:nvPr/>
        </p:nvSpPr>
        <p:spPr bwMode="auto">
          <a:xfrm>
            <a:off x="2286000" y="1587500"/>
            <a:ext cx="1536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800">
                <a:solidFill>
                  <a:schemeClr val="tx1"/>
                </a:solidFill>
                <a:latin typeface="Arial" panose="020B0604020202020204" pitchFamily="34" charset="0"/>
              </a:rPr>
              <a:t>N = 1702 </a:t>
            </a:r>
          </a:p>
        </p:txBody>
      </p:sp>
      <p:graphicFrame>
        <p:nvGraphicFramePr>
          <p:cNvPr id="11" name="Table 21">
            <a:extLst>
              <a:ext uri="{FF2B5EF4-FFF2-40B4-BE49-F238E27FC236}">
                <a16:creationId xmlns:a16="http://schemas.microsoft.com/office/drawing/2014/main" id="{EA788082-2FCF-4B61-8456-9B064924DA5F}"/>
              </a:ext>
            </a:extLst>
          </p:cNvPr>
          <p:cNvGraphicFramePr>
            <a:graphicFrameLocks noGrp="1"/>
          </p:cNvGraphicFramePr>
          <p:nvPr/>
        </p:nvGraphicFramePr>
        <p:xfrm>
          <a:off x="715963" y="1604963"/>
          <a:ext cx="4135437" cy="4527555"/>
        </p:xfrm>
        <a:graphic>
          <a:graphicData uri="http://schemas.openxmlformats.org/drawingml/2006/table">
            <a:tbl>
              <a:tblPr firstRow="1" bandRow="1">
                <a:tableStyleId>{F5AB1C69-6EDB-4FF4-983F-18BD219EF322}</a:tableStyleId>
              </a:tblPr>
              <a:tblGrid>
                <a:gridCol w="2791197">
                  <a:extLst>
                    <a:ext uri="{9D8B030D-6E8A-4147-A177-3AD203B41FA5}">
                      <a16:colId xmlns:a16="http://schemas.microsoft.com/office/drawing/2014/main" val="20000"/>
                    </a:ext>
                  </a:extLst>
                </a:gridCol>
                <a:gridCol w="1344240">
                  <a:extLst>
                    <a:ext uri="{9D8B030D-6E8A-4147-A177-3AD203B41FA5}">
                      <a16:colId xmlns:a16="http://schemas.microsoft.com/office/drawing/2014/main" val="20001"/>
                    </a:ext>
                  </a:extLst>
                </a:gridCol>
              </a:tblGrid>
              <a:tr h="335283">
                <a:tc>
                  <a:txBody>
                    <a:bodyPr/>
                    <a:lstStyle/>
                    <a:p>
                      <a:r>
                        <a:rPr lang="en-US" sz="1600" dirty="0">
                          <a:solidFill>
                            <a:schemeClr val="tx1"/>
                          </a:solidFill>
                        </a:rPr>
                        <a:t>Symptoms, % (N = 1702)</a:t>
                      </a:r>
                      <a:r>
                        <a:rPr lang="en-US" sz="1600" baseline="30000" dirty="0">
                          <a:solidFill>
                            <a:schemeClr val="tx1"/>
                          </a:solidFill>
                        </a:rPr>
                        <a:t>1</a:t>
                      </a:r>
                    </a:p>
                  </a:txBody>
                  <a:tcPr marL="91441" marR="91441" marT="45721" marB="45721">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solidFill>
                            <a:schemeClr val="tx1"/>
                          </a:solidFill>
                        </a:rPr>
                        <a:t>Initial</a:t>
                      </a:r>
                    </a:p>
                  </a:txBody>
                  <a:tcPr marL="91441" marR="91441" marT="45721" marB="45721">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9356">
                <a:tc>
                  <a:txBody>
                    <a:bodyPr/>
                    <a:lstStyle/>
                    <a:p>
                      <a:r>
                        <a:rPr lang="en-US" sz="1600" dirty="0">
                          <a:solidFill>
                            <a:schemeClr val="bg1"/>
                          </a:solidFill>
                        </a:rPr>
                        <a:t>Sensory in limbs</a:t>
                      </a:r>
                    </a:p>
                  </a:txBody>
                  <a:tcPr marL="91441" marR="91441" marT="45721" marB="4572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31</a:t>
                      </a:r>
                    </a:p>
                  </a:txBody>
                  <a:tcPr marL="91441" marR="91441" marT="45721" marB="4572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49356">
                <a:tc>
                  <a:txBody>
                    <a:bodyPr/>
                    <a:lstStyle/>
                    <a:p>
                      <a:r>
                        <a:rPr lang="en-US" sz="1600" dirty="0">
                          <a:solidFill>
                            <a:schemeClr val="bg1"/>
                          </a:solidFill>
                        </a:rPr>
                        <a:t>Visual loss</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16</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349356">
                <a:tc>
                  <a:txBody>
                    <a:bodyPr/>
                    <a:lstStyle/>
                    <a:p>
                      <a:r>
                        <a:rPr lang="en-US" sz="1600" dirty="0">
                          <a:solidFill>
                            <a:schemeClr val="bg1"/>
                          </a:solidFill>
                        </a:rPr>
                        <a:t>Motor (subacute)</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9</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Diplopia</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7</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Gait disturbance</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Motor (acute)</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4</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Sensory in face</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Balance problems</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8"/>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Vertigo</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9"/>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Lhermitte's sign</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0"/>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Bladder problems</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3493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1600" dirty="0">
                          <a:solidFill>
                            <a:schemeClr val="bg1"/>
                          </a:solidFill>
                          <a:latin typeface="+mn-lt"/>
                        </a:rPr>
                        <a:t>Multiple</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14</a:t>
                      </a:r>
                    </a:p>
                  </a:txBody>
                  <a:tcPr marL="91441" marR="91441" marT="45721" marB="4572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2"/>
                  </a:ext>
                </a:extLst>
              </a:tr>
            </a:tbl>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2ADEDEF0-A5BC-4172-8216-08FDEA2DA472}"/>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Progression in MS</a:t>
            </a:r>
          </a:p>
        </p:txBody>
      </p:sp>
      <p:sp>
        <p:nvSpPr>
          <p:cNvPr id="45059" name="Content Placeholder 2">
            <a:extLst>
              <a:ext uri="{FF2B5EF4-FFF2-40B4-BE49-F238E27FC236}">
                <a16:creationId xmlns:a16="http://schemas.microsoft.com/office/drawing/2014/main" id="{DF7720F6-4803-4C93-95CA-A0AFB279B42C}"/>
              </a:ext>
            </a:extLst>
          </p:cNvPr>
          <p:cNvSpPr>
            <a:spLocks noGrp="1"/>
          </p:cNvSpPr>
          <p:nvPr>
            <p:ph idx="1"/>
          </p:nvPr>
        </p:nvSpPr>
        <p:spPr>
          <a:xfrm>
            <a:off x="606425" y="1508125"/>
            <a:ext cx="10726738" cy="4892675"/>
          </a:xfrm>
        </p:spPr>
        <p:txBody>
          <a:bodyPr/>
          <a:lstStyle/>
          <a:p>
            <a:pPr eaLnBrk="1" hangingPunct="1">
              <a:spcBef>
                <a:spcPts val="700"/>
              </a:spcBef>
            </a:pPr>
            <a:r>
              <a:rPr lang="en-US" altLang="en-US">
                <a:ea typeface="ＭＳ Ｐゴシック" panose="020B0600070205080204" pitchFamily="34" charset="-128"/>
              </a:rPr>
              <a:t>RRMS: accumulate disability from relapses</a:t>
            </a:r>
          </a:p>
          <a:p>
            <a:pPr eaLnBrk="1" hangingPunct="1">
              <a:spcBef>
                <a:spcPts val="700"/>
              </a:spcBef>
            </a:pPr>
            <a:r>
              <a:rPr lang="en-US" altLang="en-US">
                <a:ea typeface="ＭＳ Ｐゴシック" panose="020B0600070205080204" pitchFamily="34" charset="-128"/>
              </a:rPr>
              <a:t>SPMS</a:t>
            </a:r>
          </a:p>
          <a:p>
            <a:pPr lvl="1" eaLnBrk="1" hangingPunct="1">
              <a:spcBef>
                <a:spcPts val="700"/>
              </a:spcBef>
            </a:pPr>
            <a:r>
              <a:rPr lang="en-US" altLang="en-US">
                <a:ea typeface="ＭＳ Ｐゴシック" panose="020B0600070205080204" pitchFamily="34" charset="-128"/>
              </a:rPr>
              <a:t>Active</a:t>
            </a:r>
          </a:p>
          <a:p>
            <a:pPr lvl="2" eaLnBrk="1" hangingPunct="1">
              <a:spcBef>
                <a:spcPts val="700"/>
              </a:spcBef>
            </a:pPr>
            <a:r>
              <a:rPr lang="en-US" altLang="en-US">
                <a:ea typeface="ＭＳ Ｐゴシック" panose="020B0600070205080204" pitchFamily="34" charset="-128"/>
              </a:rPr>
              <a:t>Relapses</a:t>
            </a:r>
          </a:p>
          <a:p>
            <a:pPr lvl="2" eaLnBrk="1" hangingPunct="1">
              <a:spcBef>
                <a:spcPts val="700"/>
              </a:spcBef>
            </a:pPr>
            <a:r>
              <a:rPr lang="en-US" altLang="en-US">
                <a:ea typeface="ＭＳ Ｐゴシック" panose="020B0600070205080204" pitchFamily="34" charset="-128"/>
              </a:rPr>
              <a:t>MRI changes</a:t>
            </a:r>
          </a:p>
          <a:p>
            <a:pPr lvl="1" eaLnBrk="1" hangingPunct="1">
              <a:spcBef>
                <a:spcPts val="700"/>
              </a:spcBef>
            </a:pPr>
            <a:r>
              <a:rPr lang="en-US" altLang="en-US">
                <a:ea typeface="ＭＳ Ｐゴシック" panose="020B0600070205080204" pitchFamily="34" charset="-128"/>
              </a:rPr>
              <a:t>Non-active</a:t>
            </a:r>
          </a:p>
          <a:p>
            <a:pPr eaLnBrk="1" hangingPunct="1">
              <a:spcBef>
                <a:spcPts val="700"/>
              </a:spcBef>
            </a:pPr>
            <a:r>
              <a:rPr lang="en-US" altLang="en-US">
                <a:ea typeface="ＭＳ Ｐゴシック" panose="020B0600070205080204" pitchFamily="34" charset="-128"/>
              </a:rPr>
              <a:t>PPMS</a:t>
            </a:r>
          </a:p>
          <a:p>
            <a:pPr lvl="1" eaLnBrk="1" hangingPunct="1">
              <a:spcBef>
                <a:spcPts val="700"/>
              </a:spcBef>
            </a:pPr>
            <a:r>
              <a:rPr lang="en-US" altLang="en-US">
                <a:ea typeface="ＭＳ Ｐゴシック" panose="020B0600070205080204" pitchFamily="34" charset="-128"/>
              </a:rPr>
              <a:t>With relapses</a:t>
            </a:r>
          </a:p>
          <a:p>
            <a:pPr lvl="1" eaLnBrk="1" hangingPunct="1">
              <a:spcBef>
                <a:spcPts val="700"/>
              </a:spcBef>
            </a:pPr>
            <a:r>
              <a:rPr lang="en-US" altLang="en-US">
                <a:ea typeface="ＭＳ Ｐゴシック" panose="020B0600070205080204" pitchFamily="34" charset="-128"/>
              </a:rPr>
              <a:t>Without relapses</a:t>
            </a:r>
          </a:p>
          <a:p>
            <a:pPr lvl="1" eaLnBrk="1" hangingPunct="1">
              <a:spcBef>
                <a:spcPts val="700"/>
              </a:spcBef>
            </a:pPr>
            <a:endParaRPr lang="en-US" altLang="en-US">
              <a:ea typeface="ＭＳ Ｐゴシック" panose="020B0600070205080204" pitchFamily="34" charset="-128"/>
            </a:endParaRPr>
          </a:p>
        </p:txBody>
      </p:sp>
      <p:grpSp>
        <p:nvGrpSpPr>
          <p:cNvPr id="45060" name="Group 1">
            <a:extLst>
              <a:ext uri="{FF2B5EF4-FFF2-40B4-BE49-F238E27FC236}">
                <a16:creationId xmlns:a16="http://schemas.microsoft.com/office/drawing/2014/main" id="{1289054C-FC61-4003-8E32-38DAAD3D4015}"/>
              </a:ext>
            </a:extLst>
          </p:cNvPr>
          <p:cNvGrpSpPr>
            <a:grpSpLocks/>
          </p:cNvGrpSpPr>
          <p:nvPr/>
        </p:nvGrpSpPr>
        <p:grpSpPr bwMode="auto">
          <a:xfrm>
            <a:off x="9393238" y="6213475"/>
            <a:ext cx="2487612" cy="449263"/>
            <a:chOff x="9602074" y="3550251"/>
            <a:chExt cx="2488502" cy="449257"/>
          </a:xfrm>
        </p:grpSpPr>
        <p:pic>
          <p:nvPicPr>
            <p:cNvPr id="45062" name="Picture 4">
              <a:extLst>
                <a:ext uri="{FF2B5EF4-FFF2-40B4-BE49-F238E27FC236}">
                  <a16:creationId xmlns:a16="http://schemas.microsoft.com/office/drawing/2014/main" id="{2BD7479A-EE96-4BAA-BA3D-7A8C770C0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5063" name="Rectangle 8">
              <a:extLst>
                <a:ext uri="{FF2B5EF4-FFF2-40B4-BE49-F238E27FC236}">
                  <a16:creationId xmlns:a16="http://schemas.microsoft.com/office/drawing/2014/main" id="{D228472B-CD5C-4234-94C8-78CC2E62529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45061" name="TextBox 6">
            <a:extLst>
              <a:ext uri="{FF2B5EF4-FFF2-40B4-BE49-F238E27FC236}">
                <a16:creationId xmlns:a16="http://schemas.microsoft.com/office/drawing/2014/main" id="{6E92526C-025A-428E-AA00-CAF32A7D4EF4}"/>
              </a:ext>
            </a:extLst>
          </p:cNvPr>
          <p:cNvSpPr txBox="1">
            <a:spLocks noChangeArrowheads="1"/>
          </p:cNvSpPr>
          <p:nvPr/>
        </p:nvSpPr>
        <p:spPr bwMode="auto">
          <a:xfrm>
            <a:off x="441325" y="6400800"/>
            <a:ext cx="50371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Lublin. Neurology. 2014;83:278.</a:t>
            </a:r>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C84FD93F-0B35-4536-B41F-6A1BEE14FBDB}"/>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Burden of Progressive MS</a:t>
            </a:r>
          </a:p>
        </p:txBody>
      </p:sp>
      <p:sp>
        <p:nvSpPr>
          <p:cNvPr id="47107" name="Content Placeholder 2">
            <a:extLst>
              <a:ext uri="{FF2B5EF4-FFF2-40B4-BE49-F238E27FC236}">
                <a16:creationId xmlns:a16="http://schemas.microsoft.com/office/drawing/2014/main" id="{04AD6434-DB87-44BD-B681-19520989A005}"/>
              </a:ext>
            </a:extLst>
          </p:cNvPr>
          <p:cNvSpPr>
            <a:spLocks noGrp="1"/>
          </p:cNvSpPr>
          <p:nvPr>
            <p:ph idx="1"/>
          </p:nvPr>
        </p:nvSpPr>
        <p:spPr>
          <a:xfrm>
            <a:off x="606425" y="1508125"/>
            <a:ext cx="10726738" cy="5078413"/>
          </a:xfrm>
        </p:spPr>
        <p:txBody>
          <a:bodyPr/>
          <a:lstStyle/>
          <a:p>
            <a:pPr eaLnBrk="1" hangingPunct="1">
              <a:spcBef>
                <a:spcPts val="700"/>
              </a:spcBef>
            </a:pPr>
            <a:r>
              <a:rPr lang="en-US" altLang="en-US" sz="2400">
                <a:ea typeface="ＭＳ Ｐゴシック" panose="020B0600070205080204" pitchFamily="34" charset="-128"/>
              </a:rPr>
              <a:t>Symptoms</a:t>
            </a:r>
          </a:p>
          <a:p>
            <a:pPr lvl="1" eaLnBrk="1" hangingPunct="1">
              <a:spcBef>
                <a:spcPts val="700"/>
              </a:spcBef>
            </a:pPr>
            <a:r>
              <a:rPr lang="en-US" altLang="en-US" sz="2200">
                <a:ea typeface="ＭＳ Ｐゴシック" panose="020B0600070205080204" pitchFamily="34" charset="-128"/>
              </a:rPr>
              <a:t>Cost of symptomatic therapy</a:t>
            </a:r>
          </a:p>
          <a:p>
            <a:pPr lvl="1" eaLnBrk="1" hangingPunct="1">
              <a:spcBef>
                <a:spcPts val="700"/>
              </a:spcBef>
            </a:pPr>
            <a:r>
              <a:rPr lang="en-US" altLang="en-US" sz="2200">
                <a:ea typeface="ＭＳ Ｐゴシック" panose="020B0600070205080204" pitchFamily="34" charset="-128"/>
              </a:rPr>
              <a:t>Absenteeism/presenteeism</a:t>
            </a:r>
          </a:p>
          <a:p>
            <a:pPr lvl="1" eaLnBrk="1" hangingPunct="1">
              <a:spcBef>
                <a:spcPts val="700"/>
              </a:spcBef>
            </a:pPr>
            <a:r>
              <a:rPr lang="en-US" altLang="en-US" sz="2200">
                <a:ea typeface="ＭＳ Ｐゴシック" panose="020B0600070205080204" pitchFamily="34" charset="-128"/>
              </a:rPr>
              <a:t>Caregiver/partner lost productivity</a:t>
            </a:r>
          </a:p>
          <a:p>
            <a:pPr eaLnBrk="1" hangingPunct="1">
              <a:spcBef>
                <a:spcPts val="700"/>
              </a:spcBef>
            </a:pPr>
            <a:r>
              <a:rPr lang="en-US" altLang="en-US" sz="2400">
                <a:ea typeface="ＭＳ Ｐゴシック" panose="020B0600070205080204" pitchFamily="34" charset="-128"/>
              </a:rPr>
              <a:t>Disability</a:t>
            </a:r>
          </a:p>
          <a:p>
            <a:pPr lvl="1" eaLnBrk="1" hangingPunct="1">
              <a:spcBef>
                <a:spcPts val="700"/>
              </a:spcBef>
            </a:pPr>
            <a:r>
              <a:rPr lang="en-US" altLang="en-US" sz="2200">
                <a:ea typeface="ＭＳ Ｐゴシック" panose="020B0600070205080204" pitchFamily="34" charset="-128"/>
              </a:rPr>
              <a:t>Work accommodations</a:t>
            </a:r>
          </a:p>
          <a:p>
            <a:pPr lvl="1" eaLnBrk="1" hangingPunct="1">
              <a:spcBef>
                <a:spcPts val="700"/>
              </a:spcBef>
            </a:pPr>
            <a:r>
              <a:rPr lang="en-US" altLang="en-US" sz="2200">
                <a:ea typeface="ＭＳ Ｐゴシック" panose="020B0600070205080204" pitchFamily="34" charset="-128"/>
              </a:rPr>
              <a:t>No longer working</a:t>
            </a:r>
          </a:p>
          <a:p>
            <a:pPr eaLnBrk="1" hangingPunct="1">
              <a:spcBef>
                <a:spcPts val="700"/>
              </a:spcBef>
            </a:pPr>
            <a:r>
              <a:rPr lang="en-US" altLang="en-US" sz="2400">
                <a:ea typeface="ＭＳ Ｐゴシック" panose="020B0600070205080204" pitchFamily="34" charset="-128"/>
              </a:rPr>
              <a:t>Mental health</a:t>
            </a:r>
          </a:p>
          <a:p>
            <a:pPr lvl="1" eaLnBrk="1" hangingPunct="1">
              <a:spcBef>
                <a:spcPts val="700"/>
              </a:spcBef>
            </a:pPr>
            <a:r>
              <a:rPr lang="en-US" altLang="en-US" sz="2200">
                <a:ea typeface="ＭＳ Ｐゴシック" panose="020B0600070205080204" pitchFamily="34" charset="-128"/>
              </a:rPr>
              <a:t>Strain on relationships/divorce</a:t>
            </a:r>
          </a:p>
          <a:p>
            <a:pPr lvl="1" eaLnBrk="1" hangingPunct="1">
              <a:spcBef>
                <a:spcPts val="700"/>
              </a:spcBef>
            </a:pPr>
            <a:r>
              <a:rPr lang="en-US" altLang="en-US" sz="2200">
                <a:ea typeface="ＭＳ Ｐゴシック" panose="020B0600070205080204" pitchFamily="34" charset="-128"/>
              </a:rPr>
              <a:t>Depression</a:t>
            </a:r>
          </a:p>
        </p:txBody>
      </p:sp>
      <p:grpSp>
        <p:nvGrpSpPr>
          <p:cNvPr id="47108" name="Group 1">
            <a:extLst>
              <a:ext uri="{FF2B5EF4-FFF2-40B4-BE49-F238E27FC236}">
                <a16:creationId xmlns:a16="http://schemas.microsoft.com/office/drawing/2014/main" id="{6D90E2D6-61ED-4539-9DD7-A9A351E82D7A}"/>
              </a:ext>
            </a:extLst>
          </p:cNvPr>
          <p:cNvGrpSpPr>
            <a:grpSpLocks/>
          </p:cNvGrpSpPr>
          <p:nvPr/>
        </p:nvGrpSpPr>
        <p:grpSpPr bwMode="auto">
          <a:xfrm>
            <a:off x="9393238" y="6213475"/>
            <a:ext cx="2487612" cy="449263"/>
            <a:chOff x="9602074" y="3550251"/>
            <a:chExt cx="2488502" cy="449257"/>
          </a:xfrm>
        </p:grpSpPr>
        <p:pic>
          <p:nvPicPr>
            <p:cNvPr id="47110" name="Picture 4">
              <a:extLst>
                <a:ext uri="{FF2B5EF4-FFF2-40B4-BE49-F238E27FC236}">
                  <a16:creationId xmlns:a16="http://schemas.microsoft.com/office/drawing/2014/main" id="{749F9385-F80D-4212-835F-0D04EE363E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7111" name="Rectangle 8">
              <a:extLst>
                <a:ext uri="{FF2B5EF4-FFF2-40B4-BE49-F238E27FC236}">
                  <a16:creationId xmlns:a16="http://schemas.microsoft.com/office/drawing/2014/main" id="{138DC2A2-4846-4580-A3DC-EC8C473EA25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47109" name="TextBox 6">
            <a:extLst>
              <a:ext uri="{FF2B5EF4-FFF2-40B4-BE49-F238E27FC236}">
                <a16:creationId xmlns:a16="http://schemas.microsoft.com/office/drawing/2014/main" id="{9CB4ADA0-98BC-4644-93EA-7A6ADAC2293E}"/>
              </a:ext>
            </a:extLst>
          </p:cNvPr>
          <p:cNvSpPr txBox="1">
            <a:spLocks noChangeArrowheads="1"/>
          </p:cNvSpPr>
          <p:nvPr/>
        </p:nvSpPr>
        <p:spPr bwMode="auto">
          <a:xfrm>
            <a:off x="423863" y="6415088"/>
            <a:ext cx="91170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Salter. J Med Econ. 2017;20:493. Landfeldt. Mult Scler Relat Disord. 2018;24:145. Biernacki. Brain Behav. 2019;9:e01466.</a:t>
            </a: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a:extLst>
              <a:ext uri="{FF2B5EF4-FFF2-40B4-BE49-F238E27FC236}">
                <a16:creationId xmlns:a16="http://schemas.microsoft.com/office/drawing/2014/main" id="{5F9F56EC-53FF-47F4-90ED-E9B8CEA8DEDA}"/>
              </a:ext>
            </a:extLst>
          </p:cNvPr>
          <p:cNvSpPr>
            <a:spLocks noGrp="1"/>
          </p:cNvSpPr>
          <p:nvPr>
            <p:ph type="title"/>
          </p:nvPr>
        </p:nvSpPr>
        <p:spPr>
          <a:xfrm>
            <a:off x="514350" y="419100"/>
            <a:ext cx="11244263" cy="5762625"/>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en-US" sz="3200">
                <a:ea typeface="ＭＳ Ｐゴシック" panose="020B0600070205080204" pitchFamily="34" charset="-128"/>
              </a:rPr>
              <a:t> </a:t>
            </a:r>
            <a:r>
              <a:rPr lang="en-US" altLang="en-US">
                <a:ea typeface="ＭＳ Ｐゴシック" panose="020B0600070205080204" pitchFamily="34" charset="-128"/>
              </a:rPr>
              <a:t>FDA-Approved </a:t>
            </a:r>
            <a:br>
              <a:rPr lang="en-US" altLang="en-US">
                <a:ea typeface="ＭＳ Ｐゴシック" panose="020B0600070205080204" pitchFamily="34" charset="-128"/>
              </a:rPr>
            </a:br>
            <a:r>
              <a:rPr lang="en-US" altLang="en-US">
                <a:ea typeface="ＭＳ Ｐゴシック" panose="020B0600070205080204" pitchFamily="34" charset="-128"/>
              </a:rPr>
              <a:t>Disease-Modifying Therapies for MS</a:t>
            </a:r>
            <a:br>
              <a:rPr lang="en-US" altLang="en-US">
                <a:ea typeface="ＭＳ Ｐゴシック" panose="020B0600070205080204" pitchFamily="34" charset="-128"/>
              </a:rPr>
            </a:br>
            <a:endParaRPr lang="en-GB" altLang="en-US">
              <a:ea typeface="ＭＳ Ｐゴシック" panose="020B0600070205080204" pitchFamily="34" charset="-128"/>
              <a:cs typeface="Calibri" panose="020F0502020204030204" pitchFamily="34" charset="0"/>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738AA440-F0B5-4293-B19B-AF09516740BC}"/>
              </a:ext>
            </a:extLst>
          </p:cNvPr>
          <p:cNvSpPr>
            <a:spLocks noGrp="1"/>
          </p:cNvSpPr>
          <p:nvPr>
            <p:ph type="title"/>
          </p:nvPr>
        </p:nvSpPr>
        <p:spPr>
          <a:xfrm>
            <a:off x="615950" y="246063"/>
            <a:ext cx="10737850" cy="1325562"/>
          </a:xfrm>
        </p:spPr>
        <p:txBody>
          <a:bodyPr/>
          <a:lstStyle/>
          <a:p>
            <a:pPr eaLnBrk="1" hangingPunct="1"/>
            <a:r>
              <a:rPr lang="en-US" altLang="en-US"/>
              <a:t>1992</a:t>
            </a:r>
          </a:p>
        </p:txBody>
      </p:sp>
      <p:grpSp>
        <p:nvGrpSpPr>
          <p:cNvPr id="51203" name="Group 1">
            <a:extLst>
              <a:ext uri="{FF2B5EF4-FFF2-40B4-BE49-F238E27FC236}">
                <a16:creationId xmlns:a16="http://schemas.microsoft.com/office/drawing/2014/main" id="{5FE16262-7C6D-4CE9-884A-DB6521B76702}"/>
              </a:ext>
            </a:extLst>
          </p:cNvPr>
          <p:cNvGrpSpPr>
            <a:grpSpLocks/>
          </p:cNvGrpSpPr>
          <p:nvPr/>
        </p:nvGrpSpPr>
        <p:grpSpPr bwMode="auto">
          <a:xfrm>
            <a:off x="9393238" y="6213475"/>
            <a:ext cx="2487612" cy="449263"/>
            <a:chOff x="9602074" y="3550251"/>
            <a:chExt cx="2488502" cy="449257"/>
          </a:xfrm>
        </p:grpSpPr>
        <p:pic>
          <p:nvPicPr>
            <p:cNvPr id="51204" name="Picture 4">
              <a:extLst>
                <a:ext uri="{FF2B5EF4-FFF2-40B4-BE49-F238E27FC236}">
                  <a16:creationId xmlns:a16="http://schemas.microsoft.com/office/drawing/2014/main" id="{0F9BE644-E832-4713-A51A-1AD4E5793E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1205" name="Rectangle 8">
              <a:extLst>
                <a:ext uri="{FF2B5EF4-FFF2-40B4-BE49-F238E27FC236}">
                  <a16:creationId xmlns:a16="http://schemas.microsoft.com/office/drawing/2014/main" id="{A1192214-DC0D-459F-9E96-64DBB41FFDD7}"/>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3"/>
                </a:rPr>
                <a:t>clinicaloptions.com</a:t>
              </a:r>
              <a:endParaRPr lang="en-US" altLang="en-US" sz="1400">
                <a:solidFill>
                  <a:schemeClr val="bg2"/>
                </a:solidFill>
              </a:endParaRPr>
            </a:p>
          </p:txBody>
        </p:sp>
      </p:gr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3">
            <a:extLst>
              <a:ext uri="{FF2B5EF4-FFF2-40B4-BE49-F238E27FC236}">
                <a16:creationId xmlns:a16="http://schemas.microsoft.com/office/drawing/2014/main" id="{20F0FF42-B828-49FB-8817-009C1DDD923A}"/>
              </a:ext>
            </a:extLst>
          </p:cNvPr>
          <p:cNvSpPr>
            <a:spLocks noGrp="1"/>
          </p:cNvSpPr>
          <p:nvPr>
            <p:ph type="title"/>
          </p:nvPr>
        </p:nvSpPr>
        <p:spPr>
          <a:xfrm>
            <a:off x="615950" y="246063"/>
            <a:ext cx="10737850" cy="1325562"/>
          </a:xfrm>
        </p:spPr>
        <p:txBody>
          <a:bodyPr/>
          <a:lstStyle/>
          <a:p>
            <a:pPr eaLnBrk="1" hangingPunct="1"/>
            <a:r>
              <a:rPr lang="en-US" altLang="en-US"/>
              <a:t>2021: 1/2</a:t>
            </a:r>
          </a:p>
        </p:txBody>
      </p:sp>
      <p:graphicFrame>
        <p:nvGraphicFramePr>
          <p:cNvPr id="2" name="Table 1">
            <a:extLst>
              <a:ext uri="{FF2B5EF4-FFF2-40B4-BE49-F238E27FC236}">
                <a16:creationId xmlns:a16="http://schemas.microsoft.com/office/drawing/2014/main" id="{966E5316-96B4-4A19-8AA3-F47D433BB7A6}"/>
              </a:ext>
            </a:extLst>
          </p:cNvPr>
          <p:cNvGraphicFramePr>
            <a:graphicFrameLocks noGrp="1"/>
          </p:cNvGraphicFramePr>
          <p:nvPr/>
        </p:nvGraphicFramePr>
        <p:xfrm>
          <a:off x="731838" y="1611313"/>
          <a:ext cx="10737850" cy="4389432"/>
        </p:xfrm>
        <a:graphic>
          <a:graphicData uri="http://schemas.openxmlformats.org/drawingml/2006/table">
            <a:tbl>
              <a:tblPr/>
              <a:tblGrid>
                <a:gridCol w="3489102">
                  <a:extLst>
                    <a:ext uri="{9D8B030D-6E8A-4147-A177-3AD203B41FA5}">
                      <a16:colId xmlns:a16="http://schemas.microsoft.com/office/drawing/2014/main" val="20000"/>
                    </a:ext>
                  </a:extLst>
                </a:gridCol>
                <a:gridCol w="2190364">
                  <a:extLst>
                    <a:ext uri="{9D8B030D-6E8A-4147-A177-3AD203B41FA5}">
                      <a16:colId xmlns:a16="http://schemas.microsoft.com/office/drawing/2014/main" val="20001"/>
                    </a:ext>
                  </a:extLst>
                </a:gridCol>
                <a:gridCol w="1669354">
                  <a:extLst>
                    <a:ext uri="{9D8B030D-6E8A-4147-A177-3AD203B41FA5}">
                      <a16:colId xmlns:a16="http://schemas.microsoft.com/office/drawing/2014/main" val="20002"/>
                    </a:ext>
                  </a:extLst>
                </a:gridCol>
                <a:gridCol w="3389030">
                  <a:extLst>
                    <a:ext uri="{9D8B030D-6E8A-4147-A177-3AD203B41FA5}">
                      <a16:colId xmlns:a16="http://schemas.microsoft.com/office/drawing/2014/main" val="20003"/>
                    </a:ext>
                  </a:extLst>
                </a:gridCol>
              </a:tblGrid>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Name</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Dose</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Route</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panose="020F0502020204030204" pitchFamily="34" charset="0"/>
                          <a:ea typeface="ＭＳ Ｐゴシック" panose="020B0600070205080204" pitchFamily="34" charset="-128"/>
                        </a:rPr>
                        <a:t>Frequency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Interferon </a:t>
                      </a:r>
                      <a:r>
                        <a:rPr kumimoji="0" lang="el-GR"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β</a:t>
                      </a: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-1a</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30 mcg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IM</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Weekly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Interferon </a:t>
                      </a:r>
                      <a:r>
                        <a:rPr kumimoji="0" lang="el-GR"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β</a:t>
                      </a: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-1a</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44 mcg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SC</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3 times per wk</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Pegylated </a:t>
                      </a:r>
                      <a:r>
                        <a:rPr kumimoji="0" lang="el-GR"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β</a:t>
                      </a: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-interferon 1a</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125 mcg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SC</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Every 2 wk</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Interferon </a:t>
                      </a:r>
                      <a:r>
                        <a:rPr kumimoji="0" lang="el-GR"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β</a:t>
                      </a: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-1b</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250 mcg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SC</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Every other day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Glatiramer acetate*</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20 or 40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SC</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Daily or 3 times per wk</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5"/>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Natalizumab</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300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IV</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Monthly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6"/>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Fingolimod</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0.25</a:t>
                      </a:r>
                      <a:r>
                        <a:rPr kumimoji="0" lang="en-US" altLang="en-US" sz="1800" b="0" i="0" u="none" strike="noStrike" cap="none" normalizeH="0" baseline="3000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a:t>
                      </a: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 or 0.5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Oral</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Daily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7"/>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Teriflunomide</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7 or 14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Oral</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Daily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8"/>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Dimethyl fumarate</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240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Oral</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Twice daily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9"/>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Alemtuzumab</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12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IV</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Yr 1: 5 days; Yr 2: 3 days</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10"/>
                  </a:ext>
                </a:extLst>
              </a:tr>
              <a:tr h="365786">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Ocrelizumab</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600 mg</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IV</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bg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defRPr sz="24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defRPr sz="20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defRPr>
                          <a:solidFill>
                            <a:schemeClr val="bg1"/>
                          </a:solidFill>
                          <a:latin typeface="Calibri" panose="020F0502020204030204" pitchFamily="34"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cs typeface="Times New Roman" panose="02020603050405020304" pitchFamily="18" charset="0"/>
                        </a:rPr>
                        <a:t>Twice yearly</a:t>
                      </a:r>
                    </a:p>
                  </a:txBody>
                  <a:tcPr marL="91442" marR="91442" marT="45730" marB="45730"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11"/>
                  </a:ext>
                </a:extLst>
              </a:tr>
            </a:tbl>
          </a:graphicData>
        </a:graphic>
      </p:graphicFrame>
      <p:sp>
        <p:nvSpPr>
          <p:cNvPr id="3" name="TextBox 2">
            <a:extLst>
              <a:ext uri="{FF2B5EF4-FFF2-40B4-BE49-F238E27FC236}">
                <a16:creationId xmlns:a16="http://schemas.microsoft.com/office/drawing/2014/main" id="{00C10D1E-3227-4018-A7A6-CC5DD6308911}"/>
              </a:ext>
            </a:extLst>
          </p:cNvPr>
          <p:cNvSpPr txBox="1"/>
          <p:nvPr/>
        </p:nvSpPr>
        <p:spPr>
          <a:xfrm>
            <a:off x="606425" y="5976938"/>
            <a:ext cx="5705475" cy="307975"/>
          </a:xfrm>
          <a:prstGeom prst="rect">
            <a:avLst/>
          </a:prstGeom>
          <a:noFill/>
        </p:spPr>
        <p:txBody>
          <a:bodyPr>
            <a:spAutoFit/>
          </a:bodyPr>
          <a:lstStyle/>
          <a:p>
            <a:pPr>
              <a:defRPr/>
            </a:pPr>
            <a:r>
              <a:rPr lang="en-US" sz="1400" dirty="0">
                <a:solidFill>
                  <a:schemeClr val="bg1"/>
                </a:solidFill>
                <a:latin typeface="+mn-lt"/>
                <a:cs typeface="Arial" panose="020B0604020202020204" pitchFamily="34" charset="0"/>
              </a:rPr>
              <a:t>*Generic available. †</a:t>
            </a:r>
            <a:r>
              <a:rPr lang="en-US" sz="1400" dirty="0">
                <a:solidFill>
                  <a:schemeClr val="bg1"/>
                </a:solidFill>
                <a:latin typeface="+mn-lt"/>
                <a:ea typeface="Times New Roman" charset="0"/>
                <a:cs typeface="Arial" panose="020B0604020202020204" pitchFamily="34" charset="0"/>
              </a:rPr>
              <a:t>Pediatric dose.</a:t>
            </a:r>
            <a:endParaRPr lang="en-US" sz="1400" dirty="0">
              <a:solidFill>
                <a:schemeClr val="bg1"/>
              </a:solidFill>
              <a:latin typeface="+mn-lt"/>
              <a:cs typeface="Arial" panose="020B0604020202020204" pitchFamily="34" charset="0"/>
            </a:endParaRPr>
          </a:p>
        </p:txBody>
      </p:sp>
      <p:grpSp>
        <p:nvGrpSpPr>
          <p:cNvPr id="52277" name="Group 1">
            <a:extLst>
              <a:ext uri="{FF2B5EF4-FFF2-40B4-BE49-F238E27FC236}">
                <a16:creationId xmlns:a16="http://schemas.microsoft.com/office/drawing/2014/main" id="{B39CD32B-726C-4E0F-B16C-8A80672E6208}"/>
              </a:ext>
            </a:extLst>
          </p:cNvPr>
          <p:cNvGrpSpPr>
            <a:grpSpLocks/>
          </p:cNvGrpSpPr>
          <p:nvPr/>
        </p:nvGrpSpPr>
        <p:grpSpPr bwMode="auto">
          <a:xfrm>
            <a:off x="9393238" y="6213475"/>
            <a:ext cx="2487612" cy="449263"/>
            <a:chOff x="9602074" y="3550251"/>
            <a:chExt cx="2488502" cy="449257"/>
          </a:xfrm>
        </p:grpSpPr>
        <p:pic>
          <p:nvPicPr>
            <p:cNvPr id="52279" name="Picture 6">
              <a:extLst>
                <a:ext uri="{FF2B5EF4-FFF2-40B4-BE49-F238E27FC236}">
                  <a16:creationId xmlns:a16="http://schemas.microsoft.com/office/drawing/2014/main" id="{B75E056D-FD00-473C-B6ED-F360E56C5D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2280" name="Rectangle 8">
              <a:extLst>
                <a:ext uri="{FF2B5EF4-FFF2-40B4-BE49-F238E27FC236}">
                  <a16:creationId xmlns:a16="http://schemas.microsoft.com/office/drawing/2014/main" id="{D9D4B8F0-2B2A-402A-BD98-8ECA30FB9203}"/>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52278" name="TextBox 6">
            <a:extLst>
              <a:ext uri="{FF2B5EF4-FFF2-40B4-BE49-F238E27FC236}">
                <a16:creationId xmlns:a16="http://schemas.microsoft.com/office/drawing/2014/main" id="{8E2A0DA5-2B82-45A4-B156-215BF530D995}"/>
              </a:ext>
            </a:extLst>
          </p:cNvPr>
          <p:cNvSpPr txBox="1">
            <a:spLocks noChangeArrowheads="1"/>
          </p:cNvSpPr>
          <p:nvPr/>
        </p:nvSpPr>
        <p:spPr bwMode="auto">
          <a:xfrm>
            <a:off x="431800" y="6218238"/>
            <a:ext cx="9097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Lublin. Neurology. 2014;83:278. </a:t>
            </a:r>
            <a:r>
              <a:rPr lang="el-GR" altLang="en-US" sz="1200">
                <a:solidFill>
                  <a:schemeClr val="bg2"/>
                </a:solidFill>
                <a:cs typeface="Calibri" panose="020F0502020204030204" pitchFamily="34" charset="0"/>
              </a:rPr>
              <a:t>β-</a:t>
            </a:r>
            <a:r>
              <a:rPr lang="en-US" altLang="en-US" sz="1200">
                <a:solidFill>
                  <a:schemeClr val="bg2"/>
                </a:solidFill>
                <a:cs typeface="Calibri" panose="020F0502020204030204" pitchFamily="34" charset="0"/>
              </a:rPr>
              <a:t>interferon 1a IM PI. </a:t>
            </a:r>
            <a:r>
              <a:rPr lang="el-GR" altLang="en-US" sz="1200">
                <a:solidFill>
                  <a:schemeClr val="bg2"/>
                </a:solidFill>
                <a:cs typeface="Calibri" panose="020F0502020204030204" pitchFamily="34" charset="0"/>
              </a:rPr>
              <a:t>β-</a:t>
            </a:r>
            <a:r>
              <a:rPr lang="en-US" altLang="en-US" sz="1200">
                <a:solidFill>
                  <a:schemeClr val="bg2"/>
                </a:solidFill>
                <a:cs typeface="Calibri" panose="020F0502020204030204" pitchFamily="34" charset="0"/>
              </a:rPr>
              <a:t>interferon 1a SC PI. Pegylated </a:t>
            </a:r>
            <a:r>
              <a:rPr lang="el-GR" altLang="en-US" sz="1200">
                <a:solidFill>
                  <a:schemeClr val="bg2"/>
                </a:solidFill>
                <a:cs typeface="Calibri" panose="020F0502020204030204" pitchFamily="34" charset="0"/>
              </a:rPr>
              <a:t>β-</a:t>
            </a:r>
            <a:r>
              <a:rPr lang="en-US" altLang="en-US" sz="1200">
                <a:solidFill>
                  <a:schemeClr val="bg2"/>
                </a:solidFill>
                <a:cs typeface="Calibri" panose="020F0502020204030204" pitchFamily="34" charset="0"/>
              </a:rPr>
              <a:t>interferon 1a PI. Natalizumab PI.</a:t>
            </a:r>
            <a:br>
              <a:rPr lang="en-US" altLang="en-US" sz="1200">
                <a:solidFill>
                  <a:schemeClr val="bg2"/>
                </a:solidFill>
                <a:cs typeface="Calibri" panose="020F0502020204030204" pitchFamily="34" charset="0"/>
              </a:rPr>
            </a:br>
            <a:r>
              <a:rPr lang="el-GR" altLang="en-US" sz="1200">
                <a:solidFill>
                  <a:schemeClr val="bg2"/>
                </a:solidFill>
                <a:cs typeface="Calibri" panose="020F0502020204030204" pitchFamily="34" charset="0"/>
              </a:rPr>
              <a:t>β-</a:t>
            </a:r>
            <a:r>
              <a:rPr lang="en-US" altLang="en-US" sz="1200">
                <a:solidFill>
                  <a:schemeClr val="bg2"/>
                </a:solidFill>
                <a:cs typeface="Calibri" panose="020F0502020204030204" pitchFamily="34" charset="0"/>
              </a:rPr>
              <a:t>interferon 1b PI. Glatiramer Acetate PI. Fingolimod PI. Teriflunomide PI. Dimethyl Fumarate PI. Alemtuzumab PI. Ocrelizumab PI.</a:t>
            </a: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EAE15A6-9832-4F6E-9123-C7A751B262F1}"/>
              </a:ext>
            </a:extLst>
          </p:cNvPr>
          <p:cNvGraphicFramePr>
            <a:graphicFrameLocks noGrp="1"/>
          </p:cNvGraphicFramePr>
          <p:nvPr/>
        </p:nvGraphicFramePr>
        <p:xfrm>
          <a:off x="715963" y="1617663"/>
          <a:ext cx="10753726" cy="3362323"/>
        </p:xfrm>
        <a:graphic>
          <a:graphicData uri="http://schemas.openxmlformats.org/drawingml/2006/table">
            <a:tbl>
              <a:tblPr firstRow="1" bandRow="1">
                <a:tableStyleId>{5C22544A-7EE6-4342-B048-85BDC9FD1C3A}</a:tableStyleId>
              </a:tblPr>
              <a:tblGrid>
                <a:gridCol w="3515796">
                  <a:extLst>
                    <a:ext uri="{9D8B030D-6E8A-4147-A177-3AD203B41FA5}">
                      <a16:colId xmlns:a16="http://schemas.microsoft.com/office/drawing/2014/main" val="20000"/>
                    </a:ext>
                  </a:extLst>
                </a:gridCol>
                <a:gridCol w="2147777">
                  <a:extLst>
                    <a:ext uri="{9D8B030D-6E8A-4147-A177-3AD203B41FA5}">
                      <a16:colId xmlns:a16="http://schemas.microsoft.com/office/drawing/2014/main" val="20001"/>
                    </a:ext>
                  </a:extLst>
                </a:gridCol>
                <a:gridCol w="1679944">
                  <a:extLst>
                    <a:ext uri="{9D8B030D-6E8A-4147-A177-3AD203B41FA5}">
                      <a16:colId xmlns:a16="http://schemas.microsoft.com/office/drawing/2014/main" val="20002"/>
                    </a:ext>
                  </a:extLst>
                </a:gridCol>
                <a:gridCol w="3410209">
                  <a:extLst>
                    <a:ext uri="{9D8B030D-6E8A-4147-A177-3AD203B41FA5}">
                      <a16:colId xmlns:a16="http://schemas.microsoft.com/office/drawing/2014/main" val="20003"/>
                    </a:ext>
                  </a:extLst>
                </a:gridCol>
              </a:tblGrid>
              <a:tr h="365911">
                <a:tc>
                  <a:txBody>
                    <a:bodyPr/>
                    <a:lstStyle/>
                    <a:p>
                      <a:pPr algn="l"/>
                      <a:r>
                        <a:rPr lang="en-US" sz="1800" dirty="0">
                          <a:solidFill>
                            <a:schemeClr val="tx1"/>
                          </a:solidFill>
                        </a:rPr>
                        <a:t>Name</a:t>
                      </a:r>
                    </a:p>
                  </a:txBody>
                  <a:tcPr marT="45752" marB="4575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rPr>
                        <a:t>Dose</a:t>
                      </a:r>
                    </a:p>
                  </a:txBody>
                  <a:tcPr marT="45752" marB="4575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rPr>
                        <a:t>Route</a:t>
                      </a:r>
                    </a:p>
                  </a:txBody>
                  <a:tcPr marT="45752" marB="4575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solidFill>
                            <a:schemeClr val="tx1"/>
                          </a:solidFill>
                        </a:rPr>
                        <a:t>Frequency</a:t>
                      </a:r>
                    </a:p>
                  </a:txBody>
                  <a:tcPr marT="45752" marB="45752">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6591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Siponimod</a:t>
                      </a:r>
                    </a:p>
                  </a:txBody>
                  <a:tcPr marT="45752" marB="45752"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4 x 0.25 or 2 mg</a:t>
                      </a:r>
                    </a:p>
                  </a:txBody>
                  <a:tcPr marT="45752" marB="45752"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Oral</a:t>
                      </a:r>
                    </a:p>
                  </a:txBody>
                  <a:tcPr marT="45752" marB="45752"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Daily</a:t>
                      </a:r>
                    </a:p>
                  </a:txBody>
                  <a:tcPr marT="45752" marB="45752"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36591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Cladribine</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10 mg</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Oral</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8-20 times per yr x 2 yr</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412885">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Diroximel fumarate</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2 x 231 mg</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Oral</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Twice daily</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38806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Ozanimod</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0.92 mg</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Oral</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Daily</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r h="36591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Monomethyl fumarate</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2 x 95 mg</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Oral</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Twice daily</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5"/>
                  </a:ext>
                </a:extLst>
              </a:tr>
              <a:tr h="36591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Ponesimod</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20 mg</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Oral</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Daily</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6"/>
                  </a:ext>
                </a:extLst>
              </a:tr>
              <a:tr h="36591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Ofatumumab</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20 mg</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SC</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Monthly</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365911">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Mitoxantrone*</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Variable</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IV</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800" b="0" i="0" u="none" strike="noStrike" cap="none" normalizeH="0" baseline="0" dirty="0">
                          <a:ln>
                            <a:noFill/>
                          </a:ln>
                          <a:solidFill>
                            <a:sysClr val="windowText" lastClr="000000"/>
                          </a:solidFill>
                          <a:effectLst/>
                          <a:latin typeface="+mn-lt"/>
                          <a:ea typeface="Times New Roman" charset="0"/>
                          <a:cs typeface="Times New Roman" charset="0"/>
                        </a:rPr>
                        <a:t>Variable</a:t>
                      </a:r>
                    </a:p>
                  </a:txBody>
                  <a:tcPr marT="45752" marB="45752"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8"/>
                  </a:ext>
                </a:extLst>
              </a:tr>
            </a:tbl>
          </a:graphicData>
        </a:graphic>
      </p:graphicFrame>
      <p:sp>
        <p:nvSpPr>
          <p:cNvPr id="3" name="TextBox 2">
            <a:extLst>
              <a:ext uri="{FF2B5EF4-FFF2-40B4-BE49-F238E27FC236}">
                <a16:creationId xmlns:a16="http://schemas.microsoft.com/office/drawing/2014/main" id="{466F5696-B1EC-4533-B480-9D01AE01DCC9}"/>
              </a:ext>
            </a:extLst>
          </p:cNvPr>
          <p:cNvSpPr txBox="1"/>
          <p:nvPr/>
        </p:nvSpPr>
        <p:spPr>
          <a:xfrm>
            <a:off x="615950" y="5026025"/>
            <a:ext cx="985838" cy="338138"/>
          </a:xfrm>
          <a:prstGeom prst="rect">
            <a:avLst/>
          </a:prstGeom>
          <a:noFill/>
        </p:spPr>
        <p:txBody>
          <a:bodyPr wrap="none">
            <a:spAutoFit/>
          </a:bodyPr>
          <a:lstStyle/>
          <a:p>
            <a:pPr>
              <a:defRPr/>
            </a:pPr>
            <a:r>
              <a:rPr lang="en-US" sz="1600" dirty="0">
                <a:solidFill>
                  <a:schemeClr val="bg1"/>
                </a:solidFill>
                <a:latin typeface="+mn-lt"/>
              </a:rPr>
              <a:t>*Generic.</a:t>
            </a:r>
          </a:p>
        </p:txBody>
      </p:sp>
      <p:sp>
        <p:nvSpPr>
          <p:cNvPr id="54312" name="Title 3">
            <a:extLst>
              <a:ext uri="{FF2B5EF4-FFF2-40B4-BE49-F238E27FC236}">
                <a16:creationId xmlns:a16="http://schemas.microsoft.com/office/drawing/2014/main" id="{11C06618-D56C-4034-8A4B-14ECD3251AAA}"/>
              </a:ext>
            </a:extLst>
          </p:cNvPr>
          <p:cNvSpPr>
            <a:spLocks noGrp="1"/>
          </p:cNvSpPr>
          <p:nvPr>
            <p:ph type="title"/>
          </p:nvPr>
        </p:nvSpPr>
        <p:spPr>
          <a:xfrm>
            <a:off x="615950" y="246063"/>
            <a:ext cx="10737850" cy="1325562"/>
          </a:xfrm>
        </p:spPr>
        <p:txBody>
          <a:bodyPr/>
          <a:lstStyle/>
          <a:p>
            <a:pPr eaLnBrk="1" hangingPunct="1"/>
            <a:r>
              <a:rPr lang="en-US" altLang="en-US"/>
              <a:t>2021: 2/2</a:t>
            </a:r>
          </a:p>
        </p:txBody>
      </p:sp>
      <p:grpSp>
        <p:nvGrpSpPr>
          <p:cNvPr id="54313" name="Group 1">
            <a:extLst>
              <a:ext uri="{FF2B5EF4-FFF2-40B4-BE49-F238E27FC236}">
                <a16:creationId xmlns:a16="http://schemas.microsoft.com/office/drawing/2014/main" id="{E1546D70-DC7A-4E84-BC67-38A6BA12254F}"/>
              </a:ext>
            </a:extLst>
          </p:cNvPr>
          <p:cNvGrpSpPr>
            <a:grpSpLocks/>
          </p:cNvGrpSpPr>
          <p:nvPr/>
        </p:nvGrpSpPr>
        <p:grpSpPr bwMode="auto">
          <a:xfrm>
            <a:off x="9393238" y="6213475"/>
            <a:ext cx="2487612" cy="449263"/>
            <a:chOff x="9602074" y="3550251"/>
            <a:chExt cx="2488502" cy="449257"/>
          </a:xfrm>
        </p:grpSpPr>
        <p:pic>
          <p:nvPicPr>
            <p:cNvPr id="54315" name="Picture 9">
              <a:extLst>
                <a:ext uri="{FF2B5EF4-FFF2-40B4-BE49-F238E27FC236}">
                  <a16:creationId xmlns:a16="http://schemas.microsoft.com/office/drawing/2014/main" id="{24DDCC9F-521E-4DFF-AE1F-735F5FD5A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4316" name="Rectangle 8">
              <a:extLst>
                <a:ext uri="{FF2B5EF4-FFF2-40B4-BE49-F238E27FC236}">
                  <a16:creationId xmlns:a16="http://schemas.microsoft.com/office/drawing/2014/main" id="{C3A67EDA-579D-473B-9DB4-7D9CB5C7234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54314" name="TextBox 6">
            <a:extLst>
              <a:ext uri="{FF2B5EF4-FFF2-40B4-BE49-F238E27FC236}">
                <a16:creationId xmlns:a16="http://schemas.microsoft.com/office/drawing/2014/main" id="{974220E3-DD4E-43D7-9462-0F1EAC133E58}"/>
              </a:ext>
            </a:extLst>
          </p:cNvPr>
          <p:cNvSpPr txBox="1">
            <a:spLocks noChangeArrowheads="1"/>
          </p:cNvSpPr>
          <p:nvPr/>
        </p:nvSpPr>
        <p:spPr bwMode="auto">
          <a:xfrm>
            <a:off x="431800" y="6218238"/>
            <a:ext cx="90979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Lublin. Neurology. 2014;83:278. Siponimod PI. Cladribine PI. Diroximel fumarate PI. </a:t>
            </a:r>
            <a:br>
              <a:rPr lang="en-US" altLang="en-US" sz="1200">
                <a:solidFill>
                  <a:schemeClr val="bg2"/>
                </a:solidFill>
                <a:cs typeface="Calibri" panose="020F0502020204030204" pitchFamily="34" charset="0"/>
              </a:rPr>
            </a:br>
            <a:r>
              <a:rPr lang="en-US" altLang="en-US" sz="1200">
                <a:solidFill>
                  <a:schemeClr val="bg2"/>
                </a:solidFill>
                <a:cs typeface="Calibri" panose="020F0502020204030204" pitchFamily="34" charset="0"/>
              </a:rPr>
              <a:t>Ozanimod PI. Monomethyl fumarate PI. Ponesimod PI. Ofatumumab PI. Mitoxantrone PI.</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5F47A02-D049-4BD1-9F7A-A6A4519A7303}"/>
              </a:ext>
            </a:extLst>
          </p:cNvPr>
          <p:cNvSpPr>
            <a:spLocks noGrp="1"/>
          </p:cNvSpPr>
          <p:nvPr>
            <p:ph type="title"/>
          </p:nvPr>
        </p:nvSpPr>
        <p:spPr>
          <a:xfrm>
            <a:off x="615950" y="246063"/>
            <a:ext cx="10737850" cy="1325562"/>
          </a:xfrm>
        </p:spPr>
        <p:txBody>
          <a:bodyPr/>
          <a:lstStyle/>
          <a:p>
            <a:pPr eaLnBrk="1" hangingPunct="1"/>
            <a:r>
              <a:rPr lang="en-US" altLang="en-US" sz="4000">
                <a:ea typeface="ＭＳ Ｐゴシック" panose="020B0600070205080204" pitchFamily="34" charset="-128"/>
              </a:rPr>
              <a:t>Intersecting Spheres of Treatment</a:t>
            </a:r>
            <a:endParaRPr lang="en-US" altLang="en-US" sz="4000" baseline="30000">
              <a:ea typeface="ＭＳ Ｐゴシック" panose="020B0600070205080204" pitchFamily="34" charset="-128"/>
            </a:endParaRPr>
          </a:p>
        </p:txBody>
      </p:sp>
      <p:sp>
        <p:nvSpPr>
          <p:cNvPr id="41987" name="Rectangle 3">
            <a:extLst>
              <a:ext uri="{FF2B5EF4-FFF2-40B4-BE49-F238E27FC236}">
                <a16:creationId xmlns:a16="http://schemas.microsoft.com/office/drawing/2014/main" id="{CC287242-F018-4551-8F7B-B82897FCCDE7}"/>
              </a:ext>
            </a:extLst>
          </p:cNvPr>
          <p:cNvSpPr>
            <a:spLocks noChangeArrowheads="1"/>
          </p:cNvSpPr>
          <p:nvPr/>
        </p:nvSpPr>
        <p:spPr bwMode="auto">
          <a:xfrm>
            <a:off x="6324600" y="298450"/>
            <a:ext cx="242888" cy="70802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2000" b="1" dirty="0">
                <a:latin typeface="+mn-lt"/>
              </a:rPr>
              <a:t> </a:t>
            </a:r>
          </a:p>
          <a:p>
            <a:pPr eaLnBrk="1" hangingPunct="1">
              <a:spcBef>
                <a:spcPct val="0"/>
              </a:spcBef>
              <a:buFontTx/>
              <a:buNone/>
              <a:defRPr/>
            </a:pPr>
            <a:endParaRPr lang="en-US" altLang="en-US" sz="2000" b="1" dirty="0">
              <a:latin typeface="+mn-lt"/>
            </a:endParaRPr>
          </a:p>
        </p:txBody>
      </p:sp>
      <p:sp>
        <p:nvSpPr>
          <p:cNvPr id="12" name="Oval 11">
            <a:extLst>
              <a:ext uri="{FF2B5EF4-FFF2-40B4-BE49-F238E27FC236}">
                <a16:creationId xmlns:a16="http://schemas.microsoft.com/office/drawing/2014/main" id="{345EC1FB-B34A-4362-ABDF-8ECC20E7AB43}"/>
              </a:ext>
            </a:extLst>
          </p:cNvPr>
          <p:cNvSpPr>
            <a:spLocks noChangeArrowheads="1"/>
          </p:cNvSpPr>
          <p:nvPr/>
        </p:nvSpPr>
        <p:spPr bwMode="auto">
          <a:xfrm>
            <a:off x="8134350" y="1860550"/>
            <a:ext cx="3355975" cy="34750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13" name="Oval 12">
            <a:extLst>
              <a:ext uri="{FF2B5EF4-FFF2-40B4-BE49-F238E27FC236}">
                <a16:creationId xmlns:a16="http://schemas.microsoft.com/office/drawing/2014/main" id="{AB93B64A-152C-449D-A0B4-520517351F6C}"/>
              </a:ext>
            </a:extLst>
          </p:cNvPr>
          <p:cNvSpPr>
            <a:spLocks noChangeArrowheads="1"/>
          </p:cNvSpPr>
          <p:nvPr/>
        </p:nvSpPr>
        <p:spPr bwMode="auto">
          <a:xfrm>
            <a:off x="4348163" y="2914650"/>
            <a:ext cx="3355975" cy="34750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18" name="Oval 17">
            <a:extLst>
              <a:ext uri="{FF2B5EF4-FFF2-40B4-BE49-F238E27FC236}">
                <a16:creationId xmlns:a16="http://schemas.microsoft.com/office/drawing/2014/main" id="{12BB392D-FB7D-490D-96A3-AB2CDA046C8D}"/>
              </a:ext>
            </a:extLst>
          </p:cNvPr>
          <p:cNvSpPr>
            <a:spLocks noChangeAspect="1"/>
          </p:cNvSpPr>
          <p:nvPr/>
        </p:nvSpPr>
        <p:spPr bwMode="auto">
          <a:xfrm>
            <a:off x="773113" y="3159125"/>
            <a:ext cx="655637" cy="677863"/>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14" name="Oval 13">
            <a:extLst>
              <a:ext uri="{FF2B5EF4-FFF2-40B4-BE49-F238E27FC236}">
                <a16:creationId xmlns:a16="http://schemas.microsoft.com/office/drawing/2014/main" id="{8E901D40-2DF3-43CC-9B89-1A8B8493892C}"/>
              </a:ext>
            </a:extLst>
          </p:cNvPr>
          <p:cNvSpPr>
            <a:spLocks noChangeAspect="1"/>
          </p:cNvSpPr>
          <p:nvPr/>
        </p:nvSpPr>
        <p:spPr bwMode="auto">
          <a:xfrm>
            <a:off x="4378325" y="3946525"/>
            <a:ext cx="1358900" cy="14049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15" name="Oval 14">
            <a:extLst>
              <a:ext uri="{FF2B5EF4-FFF2-40B4-BE49-F238E27FC236}">
                <a16:creationId xmlns:a16="http://schemas.microsoft.com/office/drawing/2014/main" id="{3E37BE03-9103-406B-A726-4E33BBA54DAC}"/>
              </a:ext>
            </a:extLst>
          </p:cNvPr>
          <p:cNvSpPr>
            <a:spLocks noChangeAspect="1"/>
          </p:cNvSpPr>
          <p:nvPr/>
        </p:nvSpPr>
        <p:spPr bwMode="auto">
          <a:xfrm>
            <a:off x="6323013" y="3946525"/>
            <a:ext cx="1358900" cy="14049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24" name="Oval 23">
            <a:extLst>
              <a:ext uri="{FF2B5EF4-FFF2-40B4-BE49-F238E27FC236}">
                <a16:creationId xmlns:a16="http://schemas.microsoft.com/office/drawing/2014/main" id="{1998AED3-9B70-4FF3-8F25-260A12232177}"/>
              </a:ext>
            </a:extLst>
          </p:cNvPr>
          <p:cNvSpPr>
            <a:spLocks noChangeAspect="1"/>
          </p:cNvSpPr>
          <p:nvPr/>
        </p:nvSpPr>
        <p:spPr bwMode="auto">
          <a:xfrm>
            <a:off x="1430338" y="3305175"/>
            <a:ext cx="320675" cy="331788"/>
          </a:xfrm>
          <a:prstGeom prst="ellipse">
            <a:avLst/>
          </a:prstGeom>
          <a:noFill/>
          <a:ln w="9525">
            <a:solidFill>
              <a:schemeClr val="bg1"/>
            </a:solidFill>
            <a:round/>
            <a:headEnd/>
            <a:tailEnd/>
          </a:ln>
          <a:effectLst>
            <a:outerShdw blurRad="40000" dist="23000" dir="5400000" rotWithShape="0">
              <a:srgbClr val="808080">
                <a:alpha val="34998"/>
              </a:srgbClr>
            </a:outerShdw>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25" name="Oval 24">
            <a:extLst>
              <a:ext uri="{FF2B5EF4-FFF2-40B4-BE49-F238E27FC236}">
                <a16:creationId xmlns:a16="http://schemas.microsoft.com/office/drawing/2014/main" id="{5897351A-7301-4937-87C4-EE7F0B731B30}"/>
              </a:ext>
            </a:extLst>
          </p:cNvPr>
          <p:cNvSpPr>
            <a:spLocks noChangeAspect="1"/>
          </p:cNvSpPr>
          <p:nvPr/>
        </p:nvSpPr>
        <p:spPr bwMode="auto">
          <a:xfrm>
            <a:off x="1747838" y="3332163"/>
            <a:ext cx="339725" cy="350837"/>
          </a:xfrm>
          <a:prstGeom prst="ellipse">
            <a:avLst/>
          </a:prstGeom>
          <a:noFill/>
          <a:ln w="9525">
            <a:solidFill>
              <a:schemeClr val="bg1"/>
            </a:solidFill>
            <a:round/>
            <a:headEnd/>
            <a:tailEnd/>
          </a:ln>
          <a:effectLst>
            <a:outerShdw blurRad="40000" dist="23000" dir="5400000" rotWithShape="0">
              <a:srgbClr val="808080">
                <a:alpha val="34998"/>
              </a:srgbClr>
            </a:outerShdw>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1995" name="TextBox 25">
            <a:extLst>
              <a:ext uri="{FF2B5EF4-FFF2-40B4-BE49-F238E27FC236}">
                <a16:creationId xmlns:a16="http://schemas.microsoft.com/office/drawing/2014/main" id="{DC2DA474-A727-44FC-969C-2FEA78B2C88C}"/>
              </a:ext>
            </a:extLst>
          </p:cNvPr>
          <p:cNvSpPr txBox="1">
            <a:spLocks noChangeArrowheads="1"/>
          </p:cNvSpPr>
          <p:nvPr/>
        </p:nvSpPr>
        <p:spPr bwMode="auto">
          <a:xfrm>
            <a:off x="1504950" y="1495425"/>
            <a:ext cx="1838325" cy="3698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b="1" dirty="0">
                <a:solidFill>
                  <a:schemeClr val="accent1"/>
                </a:solidFill>
                <a:latin typeface="+mn-lt"/>
              </a:rPr>
              <a:t>Self-injectable</a:t>
            </a:r>
          </a:p>
        </p:txBody>
      </p:sp>
      <p:sp>
        <p:nvSpPr>
          <p:cNvPr id="41996" name="TextBox 26">
            <a:extLst>
              <a:ext uri="{FF2B5EF4-FFF2-40B4-BE49-F238E27FC236}">
                <a16:creationId xmlns:a16="http://schemas.microsoft.com/office/drawing/2014/main" id="{630651A9-65DB-4B04-A079-129F61303D79}"/>
              </a:ext>
            </a:extLst>
          </p:cNvPr>
          <p:cNvSpPr txBox="1">
            <a:spLocks noChangeArrowheads="1"/>
          </p:cNvSpPr>
          <p:nvPr/>
        </p:nvSpPr>
        <p:spPr bwMode="auto">
          <a:xfrm>
            <a:off x="8866188" y="1495425"/>
            <a:ext cx="1838325" cy="3698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b="1" dirty="0">
                <a:solidFill>
                  <a:schemeClr val="accent1"/>
                </a:solidFill>
                <a:latin typeface="+mn-lt"/>
              </a:rPr>
              <a:t>Intravenous</a:t>
            </a:r>
          </a:p>
        </p:txBody>
      </p:sp>
      <p:sp>
        <p:nvSpPr>
          <p:cNvPr id="41997" name="TextBox 27">
            <a:extLst>
              <a:ext uri="{FF2B5EF4-FFF2-40B4-BE49-F238E27FC236}">
                <a16:creationId xmlns:a16="http://schemas.microsoft.com/office/drawing/2014/main" id="{C9423ABA-CCC2-480A-B23C-D6380BB64FBA}"/>
              </a:ext>
            </a:extLst>
          </p:cNvPr>
          <p:cNvSpPr txBox="1">
            <a:spLocks noChangeArrowheads="1"/>
          </p:cNvSpPr>
          <p:nvPr/>
        </p:nvSpPr>
        <p:spPr bwMode="auto">
          <a:xfrm>
            <a:off x="5083175" y="2347913"/>
            <a:ext cx="1838325" cy="36988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b="1" dirty="0">
                <a:solidFill>
                  <a:schemeClr val="accent1"/>
                </a:solidFill>
                <a:latin typeface="+mn-lt"/>
              </a:rPr>
              <a:t>Oral</a:t>
            </a:r>
          </a:p>
        </p:txBody>
      </p:sp>
      <p:sp>
        <p:nvSpPr>
          <p:cNvPr id="41998" name="TextBox 30">
            <a:extLst>
              <a:ext uri="{FF2B5EF4-FFF2-40B4-BE49-F238E27FC236}">
                <a16:creationId xmlns:a16="http://schemas.microsoft.com/office/drawing/2014/main" id="{E7C5DC00-968E-4ED8-811E-CBD4279B2912}"/>
              </a:ext>
            </a:extLst>
          </p:cNvPr>
          <p:cNvSpPr txBox="1">
            <a:spLocks noChangeArrowheads="1"/>
          </p:cNvSpPr>
          <p:nvPr/>
        </p:nvSpPr>
        <p:spPr bwMode="auto">
          <a:xfrm>
            <a:off x="8999538" y="4681538"/>
            <a:ext cx="1625600" cy="2603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Immunosuppressant</a:t>
            </a:r>
          </a:p>
        </p:txBody>
      </p:sp>
      <p:sp>
        <p:nvSpPr>
          <p:cNvPr id="41999" name="TextBox 35">
            <a:extLst>
              <a:ext uri="{FF2B5EF4-FFF2-40B4-BE49-F238E27FC236}">
                <a16:creationId xmlns:a16="http://schemas.microsoft.com/office/drawing/2014/main" id="{E12FB7CA-33BE-462F-9B66-BE430295CFA8}"/>
              </a:ext>
            </a:extLst>
          </p:cNvPr>
          <p:cNvSpPr txBox="1">
            <a:spLocks noChangeArrowheads="1"/>
          </p:cNvSpPr>
          <p:nvPr/>
        </p:nvSpPr>
        <p:spPr bwMode="auto">
          <a:xfrm>
            <a:off x="4241800" y="4413250"/>
            <a:ext cx="1625600" cy="3698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Teriflunomide</a:t>
            </a:r>
          </a:p>
        </p:txBody>
      </p:sp>
      <p:sp>
        <p:nvSpPr>
          <p:cNvPr id="42000" name="TextBox 37">
            <a:extLst>
              <a:ext uri="{FF2B5EF4-FFF2-40B4-BE49-F238E27FC236}">
                <a16:creationId xmlns:a16="http://schemas.microsoft.com/office/drawing/2014/main" id="{66B58B75-706D-4F6E-8548-DC86C7DB3CA2}"/>
              </a:ext>
            </a:extLst>
          </p:cNvPr>
          <p:cNvSpPr txBox="1">
            <a:spLocks noChangeArrowheads="1"/>
          </p:cNvSpPr>
          <p:nvPr/>
        </p:nvSpPr>
        <p:spPr bwMode="auto">
          <a:xfrm>
            <a:off x="2519363" y="3251200"/>
            <a:ext cx="1676400" cy="64611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Glatiramer</a:t>
            </a:r>
          </a:p>
          <a:p>
            <a:pPr algn="ctr" eaLnBrk="1" hangingPunct="1">
              <a:spcBef>
                <a:spcPct val="0"/>
              </a:spcBef>
              <a:buFontTx/>
              <a:buNone/>
              <a:defRPr/>
            </a:pPr>
            <a:r>
              <a:rPr lang="en-US" altLang="en-US" sz="1800" dirty="0">
                <a:latin typeface="+mn-lt"/>
              </a:rPr>
              <a:t>Acetate</a:t>
            </a:r>
          </a:p>
        </p:txBody>
      </p:sp>
      <p:sp>
        <p:nvSpPr>
          <p:cNvPr id="42001" name="TextBox 39">
            <a:extLst>
              <a:ext uri="{FF2B5EF4-FFF2-40B4-BE49-F238E27FC236}">
                <a16:creationId xmlns:a16="http://schemas.microsoft.com/office/drawing/2014/main" id="{AF99D58C-2979-4B33-B43A-1C945AFA9021}"/>
              </a:ext>
            </a:extLst>
          </p:cNvPr>
          <p:cNvSpPr txBox="1">
            <a:spLocks noChangeArrowheads="1"/>
          </p:cNvSpPr>
          <p:nvPr/>
        </p:nvSpPr>
        <p:spPr bwMode="auto">
          <a:xfrm>
            <a:off x="7153275" y="1985963"/>
            <a:ext cx="1625600" cy="4619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200" dirty="0">
                <a:latin typeface="+mn-lt"/>
              </a:rPr>
              <a:t>Monoclonal</a:t>
            </a:r>
          </a:p>
          <a:p>
            <a:pPr algn="ctr" eaLnBrk="1" hangingPunct="1">
              <a:spcBef>
                <a:spcPct val="0"/>
              </a:spcBef>
              <a:buFontTx/>
              <a:buNone/>
              <a:defRPr/>
            </a:pPr>
            <a:r>
              <a:rPr lang="en-US" altLang="en-US" sz="1200" dirty="0">
                <a:latin typeface="+mn-lt"/>
              </a:rPr>
              <a:t>Antibodies</a:t>
            </a:r>
          </a:p>
        </p:txBody>
      </p:sp>
      <p:sp>
        <p:nvSpPr>
          <p:cNvPr id="42002" name="TextBox 42">
            <a:extLst>
              <a:ext uri="{FF2B5EF4-FFF2-40B4-BE49-F238E27FC236}">
                <a16:creationId xmlns:a16="http://schemas.microsoft.com/office/drawing/2014/main" id="{8669957F-BA4B-480F-8A46-A1662B6F382F}"/>
              </a:ext>
            </a:extLst>
          </p:cNvPr>
          <p:cNvSpPr txBox="1">
            <a:spLocks noChangeArrowheads="1"/>
          </p:cNvSpPr>
          <p:nvPr/>
        </p:nvSpPr>
        <p:spPr bwMode="auto">
          <a:xfrm>
            <a:off x="628650" y="2562225"/>
            <a:ext cx="1625600" cy="261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Interferon-β</a:t>
            </a:r>
          </a:p>
        </p:txBody>
      </p:sp>
      <p:sp>
        <p:nvSpPr>
          <p:cNvPr id="42003" name="TextBox 43">
            <a:extLst>
              <a:ext uri="{FF2B5EF4-FFF2-40B4-BE49-F238E27FC236}">
                <a16:creationId xmlns:a16="http://schemas.microsoft.com/office/drawing/2014/main" id="{77B84406-EA8B-435D-910A-AF48769A6061}"/>
              </a:ext>
            </a:extLst>
          </p:cNvPr>
          <p:cNvSpPr txBox="1">
            <a:spLocks noChangeArrowheads="1"/>
          </p:cNvSpPr>
          <p:nvPr/>
        </p:nvSpPr>
        <p:spPr bwMode="auto">
          <a:xfrm>
            <a:off x="641350" y="2968625"/>
            <a:ext cx="863600" cy="261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IM</a:t>
            </a:r>
          </a:p>
        </p:txBody>
      </p:sp>
      <p:sp>
        <p:nvSpPr>
          <p:cNvPr id="42004" name="TextBox 44">
            <a:extLst>
              <a:ext uri="{FF2B5EF4-FFF2-40B4-BE49-F238E27FC236}">
                <a16:creationId xmlns:a16="http://schemas.microsoft.com/office/drawing/2014/main" id="{3314337C-BE81-4F4E-9E49-41244BA64DEE}"/>
              </a:ext>
            </a:extLst>
          </p:cNvPr>
          <p:cNvSpPr txBox="1">
            <a:spLocks noChangeArrowheads="1"/>
          </p:cNvSpPr>
          <p:nvPr/>
        </p:nvSpPr>
        <p:spPr bwMode="auto">
          <a:xfrm>
            <a:off x="1331913" y="2936875"/>
            <a:ext cx="863600" cy="261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SC</a:t>
            </a:r>
          </a:p>
        </p:txBody>
      </p:sp>
      <p:sp>
        <p:nvSpPr>
          <p:cNvPr id="42005" name="TextBox 45">
            <a:extLst>
              <a:ext uri="{FF2B5EF4-FFF2-40B4-BE49-F238E27FC236}">
                <a16:creationId xmlns:a16="http://schemas.microsoft.com/office/drawing/2014/main" id="{135E3067-20FC-4869-B1D9-228239CACE8E}"/>
              </a:ext>
            </a:extLst>
          </p:cNvPr>
          <p:cNvSpPr txBox="1">
            <a:spLocks noChangeArrowheads="1"/>
          </p:cNvSpPr>
          <p:nvPr/>
        </p:nvSpPr>
        <p:spPr bwMode="auto">
          <a:xfrm>
            <a:off x="681038" y="3360738"/>
            <a:ext cx="787400" cy="26193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1a</a:t>
            </a:r>
          </a:p>
        </p:txBody>
      </p:sp>
      <p:sp>
        <p:nvSpPr>
          <p:cNvPr id="42006" name="TextBox 46">
            <a:extLst>
              <a:ext uri="{FF2B5EF4-FFF2-40B4-BE49-F238E27FC236}">
                <a16:creationId xmlns:a16="http://schemas.microsoft.com/office/drawing/2014/main" id="{E19F078A-10BD-48E6-8560-498B19744ACD}"/>
              </a:ext>
            </a:extLst>
          </p:cNvPr>
          <p:cNvSpPr txBox="1">
            <a:spLocks noChangeArrowheads="1"/>
          </p:cNvSpPr>
          <p:nvPr/>
        </p:nvSpPr>
        <p:spPr bwMode="auto">
          <a:xfrm>
            <a:off x="1722438" y="3298825"/>
            <a:ext cx="419100" cy="230188"/>
          </a:xfrm>
          <a:prstGeom prst="rect">
            <a:avLst/>
          </a:prstGeom>
          <a:noFill/>
          <a:ln>
            <a:noFill/>
          </a:ln>
          <a:effectLst/>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900" dirty="0">
                <a:latin typeface="+mn-lt"/>
              </a:rPr>
              <a:t>1a</a:t>
            </a:r>
          </a:p>
        </p:txBody>
      </p:sp>
      <p:sp>
        <p:nvSpPr>
          <p:cNvPr id="42007" name="TextBox 49">
            <a:extLst>
              <a:ext uri="{FF2B5EF4-FFF2-40B4-BE49-F238E27FC236}">
                <a16:creationId xmlns:a16="http://schemas.microsoft.com/office/drawing/2014/main" id="{D0324165-DBDB-45BF-803C-FA073E58CBFE}"/>
              </a:ext>
            </a:extLst>
          </p:cNvPr>
          <p:cNvSpPr txBox="1">
            <a:spLocks noChangeArrowheads="1"/>
          </p:cNvSpPr>
          <p:nvPr/>
        </p:nvSpPr>
        <p:spPr bwMode="auto">
          <a:xfrm>
            <a:off x="1743075" y="3479800"/>
            <a:ext cx="419100" cy="261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1b</a:t>
            </a:r>
          </a:p>
        </p:txBody>
      </p:sp>
      <p:sp>
        <p:nvSpPr>
          <p:cNvPr id="37" name="Oval 36">
            <a:extLst>
              <a:ext uri="{FF2B5EF4-FFF2-40B4-BE49-F238E27FC236}">
                <a16:creationId xmlns:a16="http://schemas.microsoft.com/office/drawing/2014/main" id="{EE95F790-90E2-4A82-8BFB-EAD64EF76FC4}"/>
              </a:ext>
            </a:extLst>
          </p:cNvPr>
          <p:cNvSpPr>
            <a:spLocks noChangeAspect="1"/>
          </p:cNvSpPr>
          <p:nvPr/>
        </p:nvSpPr>
        <p:spPr bwMode="auto">
          <a:xfrm>
            <a:off x="5357813" y="4972050"/>
            <a:ext cx="1358900" cy="14049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09" name="TextBox 35">
            <a:extLst>
              <a:ext uri="{FF2B5EF4-FFF2-40B4-BE49-F238E27FC236}">
                <a16:creationId xmlns:a16="http://schemas.microsoft.com/office/drawing/2014/main" id="{1881E04D-5CA0-468A-A377-CF09690567BE}"/>
              </a:ext>
            </a:extLst>
          </p:cNvPr>
          <p:cNvSpPr txBox="1">
            <a:spLocks noChangeArrowheads="1"/>
          </p:cNvSpPr>
          <p:nvPr/>
        </p:nvSpPr>
        <p:spPr bwMode="auto">
          <a:xfrm>
            <a:off x="5257800" y="5500688"/>
            <a:ext cx="1625600" cy="36988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Cladribine</a:t>
            </a:r>
          </a:p>
        </p:txBody>
      </p:sp>
      <p:sp>
        <p:nvSpPr>
          <p:cNvPr id="39" name="Oval 38">
            <a:extLst>
              <a:ext uri="{FF2B5EF4-FFF2-40B4-BE49-F238E27FC236}">
                <a16:creationId xmlns:a16="http://schemas.microsoft.com/office/drawing/2014/main" id="{D8311066-7527-4D5F-8E98-D6C1BBD4913B}"/>
              </a:ext>
            </a:extLst>
          </p:cNvPr>
          <p:cNvSpPr>
            <a:spLocks noChangeAspect="1"/>
          </p:cNvSpPr>
          <p:nvPr/>
        </p:nvSpPr>
        <p:spPr bwMode="auto">
          <a:xfrm>
            <a:off x="1857375" y="3524250"/>
            <a:ext cx="149225" cy="153988"/>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0" name="Oval 39">
            <a:extLst>
              <a:ext uri="{FF2B5EF4-FFF2-40B4-BE49-F238E27FC236}">
                <a16:creationId xmlns:a16="http://schemas.microsoft.com/office/drawing/2014/main" id="{776018E1-22BE-4726-A4BB-511ACF27AF07}"/>
              </a:ext>
            </a:extLst>
          </p:cNvPr>
          <p:cNvSpPr>
            <a:spLocks noChangeAspect="1"/>
          </p:cNvSpPr>
          <p:nvPr/>
        </p:nvSpPr>
        <p:spPr bwMode="auto">
          <a:xfrm>
            <a:off x="1865313" y="3351213"/>
            <a:ext cx="141287" cy="146050"/>
          </a:xfrm>
          <a:prstGeom prst="ellipse">
            <a:avLst/>
          </a:prstGeom>
          <a:noFill/>
          <a:ln w="9525">
            <a:solidFill>
              <a:schemeClr val="bg1"/>
            </a:solidFill>
            <a:round/>
            <a:headEnd/>
            <a:tailEnd/>
          </a:ln>
          <a:effectLst>
            <a:outerShdw blurRad="40000" dist="23000" dir="5400000" rotWithShape="0">
              <a:srgbClr val="808080">
                <a:alpha val="34998"/>
              </a:srgbClr>
            </a:outerShdw>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12" name="TextBox 46">
            <a:extLst>
              <a:ext uri="{FF2B5EF4-FFF2-40B4-BE49-F238E27FC236}">
                <a16:creationId xmlns:a16="http://schemas.microsoft.com/office/drawing/2014/main" id="{EC8F2FEF-AE3E-4743-9F04-1675833B153F}"/>
              </a:ext>
            </a:extLst>
          </p:cNvPr>
          <p:cNvSpPr txBox="1">
            <a:spLocks noChangeArrowheads="1"/>
          </p:cNvSpPr>
          <p:nvPr/>
        </p:nvSpPr>
        <p:spPr bwMode="auto">
          <a:xfrm>
            <a:off x="1374775" y="3370263"/>
            <a:ext cx="419100" cy="230187"/>
          </a:xfrm>
          <a:prstGeom prst="rect">
            <a:avLst/>
          </a:prstGeom>
          <a:noFill/>
          <a:ln>
            <a:noFill/>
          </a:ln>
          <a:effectLst/>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900" dirty="0">
                <a:latin typeface="+mn-lt"/>
              </a:rPr>
              <a:t>Peg</a:t>
            </a:r>
          </a:p>
        </p:txBody>
      </p:sp>
      <p:sp>
        <p:nvSpPr>
          <p:cNvPr id="42" name="Oval 41">
            <a:extLst>
              <a:ext uri="{FF2B5EF4-FFF2-40B4-BE49-F238E27FC236}">
                <a16:creationId xmlns:a16="http://schemas.microsoft.com/office/drawing/2014/main" id="{8BE1E5FA-1298-469E-A6EF-71D8A51E70F0}"/>
              </a:ext>
            </a:extLst>
          </p:cNvPr>
          <p:cNvSpPr>
            <a:spLocks noChangeAspect="1"/>
          </p:cNvSpPr>
          <p:nvPr/>
        </p:nvSpPr>
        <p:spPr bwMode="auto">
          <a:xfrm>
            <a:off x="8153400" y="2887663"/>
            <a:ext cx="1358900" cy="1404937"/>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3" name="Oval 42">
            <a:extLst>
              <a:ext uri="{FF2B5EF4-FFF2-40B4-BE49-F238E27FC236}">
                <a16:creationId xmlns:a16="http://schemas.microsoft.com/office/drawing/2014/main" id="{D5B7E7E6-B014-447A-AE2A-AE8FEF66612E}"/>
              </a:ext>
            </a:extLst>
          </p:cNvPr>
          <p:cNvSpPr>
            <a:spLocks noChangeAspect="1"/>
          </p:cNvSpPr>
          <p:nvPr/>
        </p:nvSpPr>
        <p:spPr bwMode="auto">
          <a:xfrm>
            <a:off x="10115550" y="2782888"/>
            <a:ext cx="1358900" cy="1404937"/>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15" name="TextBox 35">
            <a:extLst>
              <a:ext uri="{FF2B5EF4-FFF2-40B4-BE49-F238E27FC236}">
                <a16:creationId xmlns:a16="http://schemas.microsoft.com/office/drawing/2014/main" id="{7C699CD2-848F-4028-A648-6736033A3F71}"/>
              </a:ext>
            </a:extLst>
          </p:cNvPr>
          <p:cNvSpPr txBox="1">
            <a:spLocks noChangeArrowheads="1"/>
          </p:cNvSpPr>
          <p:nvPr/>
        </p:nvSpPr>
        <p:spPr bwMode="auto">
          <a:xfrm>
            <a:off x="8020050" y="3338513"/>
            <a:ext cx="1625600" cy="36988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Natalizumab</a:t>
            </a:r>
          </a:p>
        </p:txBody>
      </p:sp>
      <p:sp>
        <p:nvSpPr>
          <p:cNvPr id="42016" name="TextBox 36">
            <a:extLst>
              <a:ext uri="{FF2B5EF4-FFF2-40B4-BE49-F238E27FC236}">
                <a16:creationId xmlns:a16="http://schemas.microsoft.com/office/drawing/2014/main" id="{3897E7A4-4EBB-4B0E-B5C0-26625966E60E}"/>
              </a:ext>
            </a:extLst>
          </p:cNvPr>
          <p:cNvSpPr txBox="1">
            <a:spLocks noChangeArrowheads="1"/>
          </p:cNvSpPr>
          <p:nvPr/>
        </p:nvSpPr>
        <p:spPr bwMode="auto">
          <a:xfrm>
            <a:off x="9982200" y="3303588"/>
            <a:ext cx="1676400" cy="646112"/>
          </a:xfrm>
          <a:prstGeom prst="rect">
            <a:avLst/>
          </a:prstGeom>
          <a:noFill/>
          <a:ln w="9525">
            <a:noFill/>
            <a:miter lim="800000"/>
            <a:headEnd/>
            <a:tailEnd/>
          </a:ln>
          <a:effectLst/>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Ocrelizumab</a:t>
            </a:r>
          </a:p>
          <a:p>
            <a:pPr algn="ctr" eaLnBrk="1" hangingPunct="1">
              <a:spcBef>
                <a:spcPct val="0"/>
              </a:spcBef>
              <a:buFontTx/>
              <a:buNone/>
              <a:defRPr/>
            </a:pPr>
            <a:endParaRPr lang="en-US" altLang="en-US" sz="1800" dirty="0">
              <a:latin typeface="+mn-lt"/>
            </a:endParaRPr>
          </a:p>
        </p:txBody>
      </p:sp>
      <p:sp>
        <p:nvSpPr>
          <p:cNvPr id="46" name="Oval 45">
            <a:extLst>
              <a:ext uri="{FF2B5EF4-FFF2-40B4-BE49-F238E27FC236}">
                <a16:creationId xmlns:a16="http://schemas.microsoft.com/office/drawing/2014/main" id="{177032FE-AE65-4391-AA92-E0287BD8E67B}"/>
              </a:ext>
            </a:extLst>
          </p:cNvPr>
          <p:cNvSpPr>
            <a:spLocks noChangeAspect="1"/>
          </p:cNvSpPr>
          <p:nvPr/>
        </p:nvSpPr>
        <p:spPr bwMode="auto">
          <a:xfrm>
            <a:off x="9150350" y="3892550"/>
            <a:ext cx="1358900" cy="14049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18" name="TextBox 35">
            <a:extLst>
              <a:ext uri="{FF2B5EF4-FFF2-40B4-BE49-F238E27FC236}">
                <a16:creationId xmlns:a16="http://schemas.microsoft.com/office/drawing/2014/main" id="{BDF5246A-30E5-41E4-BFE0-2CF1CC0E3B7F}"/>
              </a:ext>
            </a:extLst>
          </p:cNvPr>
          <p:cNvSpPr txBox="1">
            <a:spLocks noChangeArrowheads="1"/>
          </p:cNvSpPr>
          <p:nvPr/>
        </p:nvSpPr>
        <p:spPr bwMode="auto">
          <a:xfrm>
            <a:off x="9007475" y="4395788"/>
            <a:ext cx="1625600" cy="36988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Mitoxantrone</a:t>
            </a:r>
          </a:p>
        </p:txBody>
      </p:sp>
      <p:sp>
        <p:nvSpPr>
          <p:cNvPr id="41" name="Oval 40">
            <a:extLst>
              <a:ext uri="{FF2B5EF4-FFF2-40B4-BE49-F238E27FC236}">
                <a16:creationId xmlns:a16="http://schemas.microsoft.com/office/drawing/2014/main" id="{232FBA92-BB8F-41D7-B637-1BA3F3A25AD4}"/>
              </a:ext>
            </a:extLst>
          </p:cNvPr>
          <p:cNvSpPr>
            <a:spLocks noChangeArrowheads="1"/>
          </p:cNvSpPr>
          <p:nvPr/>
        </p:nvSpPr>
        <p:spPr bwMode="auto">
          <a:xfrm>
            <a:off x="708025" y="1949450"/>
            <a:ext cx="3355975" cy="34750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4" name="Oval 43">
            <a:extLst>
              <a:ext uri="{FF2B5EF4-FFF2-40B4-BE49-F238E27FC236}">
                <a16:creationId xmlns:a16="http://schemas.microsoft.com/office/drawing/2014/main" id="{0D70DDFA-D094-472E-813B-7748FDB61298}"/>
              </a:ext>
            </a:extLst>
          </p:cNvPr>
          <p:cNvSpPr>
            <a:spLocks noChangeAspect="1"/>
          </p:cNvSpPr>
          <p:nvPr/>
        </p:nvSpPr>
        <p:spPr bwMode="auto">
          <a:xfrm>
            <a:off x="744538" y="2871788"/>
            <a:ext cx="1358900" cy="1404937"/>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5" name="Oval 44">
            <a:extLst>
              <a:ext uri="{FF2B5EF4-FFF2-40B4-BE49-F238E27FC236}">
                <a16:creationId xmlns:a16="http://schemas.microsoft.com/office/drawing/2014/main" id="{5B083202-70FF-458B-8C6E-06E2D3549541}"/>
              </a:ext>
            </a:extLst>
          </p:cNvPr>
          <p:cNvSpPr>
            <a:spLocks noChangeAspect="1"/>
          </p:cNvSpPr>
          <p:nvPr/>
        </p:nvSpPr>
        <p:spPr bwMode="auto">
          <a:xfrm>
            <a:off x="2689225" y="2871788"/>
            <a:ext cx="1358900" cy="1404937"/>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8" name="Oval 47">
            <a:extLst>
              <a:ext uri="{FF2B5EF4-FFF2-40B4-BE49-F238E27FC236}">
                <a16:creationId xmlns:a16="http://schemas.microsoft.com/office/drawing/2014/main" id="{1F071F2F-8122-4AF7-9A3E-79AEEEE385A9}"/>
              </a:ext>
            </a:extLst>
          </p:cNvPr>
          <p:cNvSpPr>
            <a:spLocks noChangeAspect="1"/>
          </p:cNvSpPr>
          <p:nvPr/>
        </p:nvSpPr>
        <p:spPr bwMode="auto">
          <a:xfrm>
            <a:off x="1428750" y="3170238"/>
            <a:ext cx="654050" cy="679450"/>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59" name="Oval 58">
            <a:extLst>
              <a:ext uri="{FF2B5EF4-FFF2-40B4-BE49-F238E27FC236}">
                <a16:creationId xmlns:a16="http://schemas.microsoft.com/office/drawing/2014/main" id="{7E4AA449-68E8-485B-BF3F-09E543BF9F36}"/>
              </a:ext>
            </a:extLst>
          </p:cNvPr>
          <p:cNvSpPr>
            <a:spLocks noChangeAspect="1"/>
          </p:cNvSpPr>
          <p:nvPr/>
        </p:nvSpPr>
        <p:spPr bwMode="auto">
          <a:xfrm>
            <a:off x="9109075" y="1855788"/>
            <a:ext cx="1358900" cy="1404937"/>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24" name="TextBox 36">
            <a:extLst>
              <a:ext uri="{FF2B5EF4-FFF2-40B4-BE49-F238E27FC236}">
                <a16:creationId xmlns:a16="http://schemas.microsoft.com/office/drawing/2014/main" id="{64DEB8BA-206C-40E5-ACDC-84B959CAE42B}"/>
              </a:ext>
            </a:extLst>
          </p:cNvPr>
          <p:cNvSpPr txBox="1">
            <a:spLocks noChangeArrowheads="1"/>
          </p:cNvSpPr>
          <p:nvPr/>
        </p:nvSpPr>
        <p:spPr bwMode="auto">
          <a:xfrm>
            <a:off x="8975725" y="2376488"/>
            <a:ext cx="1676400" cy="64611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Alemtuzumab</a:t>
            </a:r>
          </a:p>
          <a:p>
            <a:pPr algn="ctr" eaLnBrk="1" hangingPunct="1">
              <a:spcBef>
                <a:spcPct val="0"/>
              </a:spcBef>
              <a:buFontTx/>
              <a:buNone/>
              <a:defRPr/>
            </a:pPr>
            <a:endParaRPr lang="en-US" altLang="en-US" sz="1800" dirty="0">
              <a:latin typeface="+mn-lt"/>
            </a:endParaRPr>
          </a:p>
        </p:txBody>
      </p:sp>
      <p:sp>
        <p:nvSpPr>
          <p:cNvPr id="42025" name="TextBox 37">
            <a:extLst>
              <a:ext uri="{FF2B5EF4-FFF2-40B4-BE49-F238E27FC236}">
                <a16:creationId xmlns:a16="http://schemas.microsoft.com/office/drawing/2014/main" id="{DD347D62-FAD2-4440-B55F-7C7409E0F672}"/>
              </a:ext>
            </a:extLst>
          </p:cNvPr>
          <p:cNvSpPr txBox="1">
            <a:spLocks noChangeArrowheads="1"/>
          </p:cNvSpPr>
          <p:nvPr/>
        </p:nvSpPr>
        <p:spPr bwMode="auto">
          <a:xfrm>
            <a:off x="1589088" y="4543425"/>
            <a:ext cx="1676400" cy="36988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800" dirty="0">
                <a:latin typeface="+mn-lt"/>
              </a:rPr>
              <a:t>Ofatumumab</a:t>
            </a:r>
          </a:p>
        </p:txBody>
      </p:sp>
      <p:sp>
        <p:nvSpPr>
          <p:cNvPr id="4" name="Oval 3">
            <a:extLst>
              <a:ext uri="{FF2B5EF4-FFF2-40B4-BE49-F238E27FC236}">
                <a16:creationId xmlns:a16="http://schemas.microsoft.com/office/drawing/2014/main" id="{A9644086-29D7-4705-91DE-E6EFBE373C51}"/>
              </a:ext>
            </a:extLst>
          </p:cNvPr>
          <p:cNvSpPr>
            <a:spLocks noChangeAspect="1"/>
          </p:cNvSpPr>
          <p:nvPr/>
        </p:nvSpPr>
        <p:spPr bwMode="auto">
          <a:xfrm>
            <a:off x="1758950" y="4022725"/>
            <a:ext cx="1358900" cy="1404938"/>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8" name="Oval 7">
            <a:extLst>
              <a:ext uri="{FF2B5EF4-FFF2-40B4-BE49-F238E27FC236}">
                <a16:creationId xmlns:a16="http://schemas.microsoft.com/office/drawing/2014/main" id="{79EFF56E-6720-47F4-9265-5FD3097A7822}"/>
              </a:ext>
            </a:extLst>
          </p:cNvPr>
          <p:cNvSpPr>
            <a:spLocks noChangeAspect="1"/>
          </p:cNvSpPr>
          <p:nvPr/>
        </p:nvSpPr>
        <p:spPr bwMode="auto">
          <a:xfrm>
            <a:off x="5343525" y="2916238"/>
            <a:ext cx="1358900" cy="1404937"/>
          </a:xfrm>
          <a:prstGeom prst="ellipse">
            <a:avLst/>
          </a:prstGeom>
          <a:noFill/>
          <a:ln w="2857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28" name="TextBox 42">
            <a:extLst>
              <a:ext uri="{FF2B5EF4-FFF2-40B4-BE49-F238E27FC236}">
                <a16:creationId xmlns:a16="http://schemas.microsoft.com/office/drawing/2014/main" id="{D5E4AE2E-61A5-41EB-986B-527E78DCDD16}"/>
              </a:ext>
            </a:extLst>
          </p:cNvPr>
          <p:cNvSpPr txBox="1">
            <a:spLocks noChangeArrowheads="1"/>
          </p:cNvSpPr>
          <p:nvPr/>
        </p:nvSpPr>
        <p:spPr bwMode="auto">
          <a:xfrm>
            <a:off x="5216525" y="2654300"/>
            <a:ext cx="1625600" cy="27781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200" dirty="0">
                <a:latin typeface="+mn-lt"/>
              </a:rPr>
              <a:t>Fumarate</a:t>
            </a:r>
          </a:p>
        </p:txBody>
      </p:sp>
      <p:sp>
        <p:nvSpPr>
          <p:cNvPr id="42029" name="TextBox 45">
            <a:extLst>
              <a:ext uri="{FF2B5EF4-FFF2-40B4-BE49-F238E27FC236}">
                <a16:creationId xmlns:a16="http://schemas.microsoft.com/office/drawing/2014/main" id="{E1E10F81-F9D6-4C0B-82B0-1FB5AC48662E}"/>
              </a:ext>
            </a:extLst>
          </p:cNvPr>
          <p:cNvSpPr txBox="1">
            <a:spLocks noChangeArrowheads="1"/>
          </p:cNvSpPr>
          <p:nvPr/>
        </p:nvSpPr>
        <p:spPr bwMode="auto">
          <a:xfrm>
            <a:off x="5324475" y="3289300"/>
            <a:ext cx="787400" cy="2619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Dimethyl</a:t>
            </a:r>
          </a:p>
        </p:txBody>
      </p:sp>
      <p:sp>
        <p:nvSpPr>
          <p:cNvPr id="42030" name="TextBox 45">
            <a:extLst>
              <a:ext uri="{FF2B5EF4-FFF2-40B4-BE49-F238E27FC236}">
                <a16:creationId xmlns:a16="http://schemas.microsoft.com/office/drawing/2014/main" id="{8DA8ED2B-5FCD-46E7-A963-BFAD03355B90}"/>
              </a:ext>
            </a:extLst>
          </p:cNvPr>
          <p:cNvSpPr txBox="1">
            <a:spLocks noChangeArrowheads="1"/>
          </p:cNvSpPr>
          <p:nvPr/>
        </p:nvSpPr>
        <p:spPr bwMode="auto">
          <a:xfrm>
            <a:off x="5480050" y="3859213"/>
            <a:ext cx="1168400" cy="231775"/>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900" dirty="0">
                <a:latin typeface="+mn-lt"/>
              </a:rPr>
              <a:t>Monomethyl</a:t>
            </a:r>
          </a:p>
        </p:txBody>
      </p:sp>
      <p:sp>
        <p:nvSpPr>
          <p:cNvPr id="32" name="Oval 31">
            <a:extLst>
              <a:ext uri="{FF2B5EF4-FFF2-40B4-BE49-F238E27FC236}">
                <a16:creationId xmlns:a16="http://schemas.microsoft.com/office/drawing/2014/main" id="{647B3AB5-49A5-41DE-966C-929F3D8454F0}"/>
              </a:ext>
            </a:extLst>
          </p:cNvPr>
          <p:cNvSpPr>
            <a:spLocks noChangeAspect="1"/>
          </p:cNvSpPr>
          <p:nvPr/>
        </p:nvSpPr>
        <p:spPr bwMode="auto">
          <a:xfrm>
            <a:off x="5392738" y="3057525"/>
            <a:ext cx="636587" cy="677863"/>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32" name="TextBox 45">
            <a:extLst>
              <a:ext uri="{FF2B5EF4-FFF2-40B4-BE49-F238E27FC236}">
                <a16:creationId xmlns:a16="http://schemas.microsoft.com/office/drawing/2014/main" id="{EEE8D41C-9ED5-436B-B542-8FB5C35FFD81}"/>
              </a:ext>
            </a:extLst>
          </p:cNvPr>
          <p:cNvSpPr txBox="1">
            <a:spLocks noChangeArrowheads="1"/>
          </p:cNvSpPr>
          <p:nvPr/>
        </p:nvSpPr>
        <p:spPr bwMode="auto">
          <a:xfrm>
            <a:off x="5927725" y="3287713"/>
            <a:ext cx="787400" cy="26193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1100" dirty="0">
                <a:latin typeface="+mn-lt"/>
              </a:rPr>
              <a:t>Diroximel</a:t>
            </a:r>
          </a:p>
        </p:txBody>
      </p:sp>
      <p:sp>
        <p:nvSpPr>
          <p:cNvPr id="34" name="Oval 33">
            <a:extLst>
              <a:ext uri="{FF2B5EF4-FFF2-40B4-BE49-F238E27FC236}">
                <a16:creationId xmlns:a16="http://schemas.microsoft.com/office/drawing/2014/main" id="{40994F85-BC0C-4363-8B7D-72C5F81F5D8C}"/>
              </a:ext>
            </a:extLst>
          </p:cNvPr>
          <p:cNvSpPr>
            <a:spLocks noChangeAspect="1"/>
          </p:cNvSpPr>
          <p:nvPr/>
        </p:nvSpPr>
        <p:spPr bwMode="auto">
          <a:xfrm>
            <a:off x="5997575" y="3025775"/>
            <a:ext cx="638175" cy="677863"/>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35" name="Oval 34">
            <a:extLst>
              <a:ext uri="{FF2B5EF4-FFF2-40B4-BE49-F238E27FC236}">
                <a16:creationId xmlns:a16="http://schemas.microsoft.com/office/drawing/2014/main" id="{C0D25A0E-30D6-4A36-8479-4C0DB69669BB}"/>
              </a:ext>
            </a:extLst>
          </p:cNvPr>
          <p:cNvSpPr>
            <a:spLocks noChangeAspect="1"/>
          </p:cNvSpPr>
          <p:nvPr/>
        </p:nvSpPr>
        <p:spPr bwMode="auto">
          <a:xfrm>
            <a:off x="5730875" y="3636963"/>
            <a:ext cx="636588" cy="677862"/>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35" name="TextBox 45">
            <a:extLst>
              <a:ext uri="{FF2B5EF4-FFF2-40B4-BE49-F238E27FC236}">
                <a16:creationId xmlns:a16="http://schemas.microsoft.com/office/drawing/2014/main" id="{BD5E6FA3-360A-4125-8FCC-C43163D3E3DF}"/>
              </a:ext>
            </a:extLst>
          </p:cNvPr>
          <p:cNvSpPr txBox="1">
            <a:spLocks noChangeArrowheads="1"/>
          </p:cNvSpPr>
          <p:nvPr/>
        </p:nvSpPr>
        <p:spPr bwMode="auto">
          <a:xfrm>
            <a:off x="6545263" y="4171950"/>
            <a:ext cx="896937" cy="21431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800" dirty="0">
                <a:latin typeface="+mn-lt"/>
              </a:rPr>
              <a:t>Fingolimod</a:t>
            </a:r>
          </a:p>
        </p:txBody>
      </p:sp>
      <p:sp>
        <p:nvSpPr>
          <p:cNvPr id="42036" name="TextBox 45">
            <a:extLst>
              <a:ext uri="{FF2B5EF4-FFF2-40B4-BE49-F238E27FC236}">
                <a16:creationId xmlns:a16="http://schemas.microsoft.com/office/drawing/2014/main" id="{C7344553-A6A2-4348-B370-F06F70268595}"/>
              </a:ext>
            </a:extLst>
          </p:cNvPr>
          <p:cNvSpPr txBox="1">
            <a:spLocks noChangeArrowheads="1"/>
          </p:cNvSpPr>
          <p:nvPr/>
        </p:nvSpPr>
        <p:spPr bwMode="auto">
          <a:xfrm>
            <a:off x="6445250" y="4970463"/>
            <a:ext cx="1168400" cy="2159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800" dirty="0">
                <a:latin typeface="+mn-lt"/>
              </a:rPr>
              <a:t>Ozanimod</a:t>
            </a:r>
          </a:p>
        </p:txBody>
      </p:sp>
      <p:sp>
        <p:nvSpPr>
          <p:cNvPr id="56" name="Oval 55">
            <a:extLst>
              <a:ext uri="{FF2B5EF4-FFF2-40B4-BE49-F238E27FC236}">
                <a16:creationId xmlns:a16="http://schemas.microsoft.com/office/drawing/2014/main" id="{BF7707C2-5029-43DF-9B17-0F4A00B2410D}"/>
              </a:ext>
            </a:extLst>
          </p:cNvPr>
          <p:cNvSpPr>
            <a:spLocks noChangeAspect="1"/>
          </p:cNvSpPr>
          <p:nvPr/>
        </p:nvSpPr>
        <p:spPr bwMode="auto">
          <a:xfrm>
            <a:off x="6705600" y="3971925"/>
            <a:ext cx="576263" cy="614363"/>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38" name="TextBox 45">
            <a:extLst>
              <a:ext uri="{FF2B5EF4-FFF2-40B4-BE49-F238E27FC236}">
                <a16:creationId xmlns:a16="http://schemas.microsoft.com/office/drawing/2014/main" id="{73FC4058-4F84-4C02-87A7-9648E44233B6}"/>
              </a:ext>
            </a:extLst>
          </p:cNvPr>
          <p:cNvSpPr txBox="1">
            <a:spLocks noChangeArrowheads="1"/>
          </p:cNvSpPr>
          <p:nvPr/>
        </p:nvSpPr>
        <p:spPr bwMode="auto">
          <a:xfrm>
            <a:off x="7029450" y="4521200"/>
            <a:ext cx="787400" cy="21590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800" dirty="0">
                <a:latin typeface="+mn-lt"/>
              </a:rPr>
              <a:t>Siponimod</a:t>
            </a:r>
          </a:p>
        </p:txBody>
      </p:sp>
      <p:sp>
        <p:nvSpPr>
          <p:cNvPr id="62" name="Oval 61">
            <a:extLst>
              <a:ext uri="{FF2B5EF4-FFF2-40B4-BE49-F238E27FC236}">
                <a16:creationId xmlns:a16="http://schemas.microsoft.com/office/drawing/2014/main" id="{9060577B-8B26-41C0-8B6A-DE483795DFF3}"/>
              </a:ext>
            </a:extLst>
          </p:cNvPr>
          <p:cNvSpPr>
            <a:spLocks noChangeAspect="1"/>
          </p:cNvSpPr>
          <p:nvPr/>
        </p:nvSpPr>
        <p:spPr bwMode="auto">
          <a:xfrm>
            <a:off x="7161213" y="4362450"/>
            <a:ext cx="530225" cy="563563"/>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40" name="TextBox 42">
            <a:extLst>
              <a:ext uri="{FF2B5EF4-FFF2-40B4-BE49-F238E27FC236}">
                <a16:creationId xmlns:a16="http://schemas.microsoft.com/office/drawing/2014/main" id="{46D06A60-8E9C-4DA8-B5D6-5362628122E9}"/>
              </a:ext>
            </a:extLst>
          </p:cNvPr>
          <p:cNvSpPr txBox="1">
            <a:spLocks noChangeArrowheads="1"/>
          </p:cNvSpPr>
          <p:nvPr/>
        </p:nvSpPr>
        <p:spPr bwMode="auto">
          <a:xfrm>
            <a:off x="7683500" y="4640263"/>
            <a:ext cx="915988" cy="461962"/>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spcBef>
                <a:spcPct val="0"/>
              </a:spcBef>
              <a:buFontTx/>
              <a:buNone/>
              <a:defRPr/>
            </a:pPr>
            <a:r>
              <a:rPr lang="en-US" altLang="en-US" sz="1200" dirty="0">
                <a:latin typeface="+mn-lt"/>
              </a:rPr>
              <a:t>S1P Modulators</a:t>
            </a:r>
          </a:p>
        </p:txBody>
      </p:sp>
      <p:sp>
        <p:nvSpPr>
          <p:cNvPr id="58" name="Oval 57">
            <a:extLst>
              <a:ext uri="{FF2B5EF4-FFF2-40B4-BE49-F238E27FC236}">
                <a16:creationId xmlns:a16="http://schemas.microsoft.com/office/drawing/2014/main" id="{1BD47941-EB8A-4DBB-A454-B14FDE858A10}"/>
              </a:ext>
            </a:extLst>
          </p:cNvPr>
          <p:cNvSpPr>
            <a:spLocks noChangeAspect="1"/>
          </p:cNvSpPr>
          <p:nvPr/>
        </p:nvSpPr>
        <p:spPr bwMode="auto">
          <a:xfrm>
            <a:off x="6721475" y="4733925"/>
            <a:ext cx="581025" cy="619125"/>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60" name="Oval 59">
            <a:extLst>
              <a:ext uri="{FF2B5EF4-FFF2-40B4-BE49-F238E27FC236}">
                <a16:creationId xmlns:a16="http://schemas.microsoft.com/office/drawing/2014/main" id="{AC2F365D-BAFE-4458-8E19-9B44D0667464}"/>
              </a:ext>
            </a:extLst>
          </p:cNvPr>
          <p:cNvSpPr>
            <a:spLocks noChangeAspect="1"/>
          </p:cNvSpPr>
          <p:nvPr/>
        </p:nvSpPr>
        <p:spPr bwMode="auto">
          <a:xfrm>
            <a:off x="6300788" y="4357688"/>
            <a:ext cx="530225" cy="565150"/>
          </a:xfrm>
          <a:prstGeom prst="ellipse">
            <a:avLst/>
          </a:prstGeom>
          <a:noFill/>
          <a:ln w="9525">
            <a:solidFill>
              <a:schemeClr val="bg1"/>
            </a:solidFill>
            <a:round/>
            <a:headEnd/>
            <a:tailEnd/>
          </a:ln>
          <a:effectLst/>
        </p:spPr>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dirty="0">
              <a:solidFill>
                <a:schemeClr val="bg1"/>
              </a:solidFill>
              <a:latin typeface="+mn-lt"/>
            </a:endParaRPr>
          </a:p>
        </p:txBody>
      </p:sp>
      <p:sp>
        <p:nvSpPr>
          <p:cNvPr id="42043" name="TextBox 45">
            <a:extLst>
              <a:ext uri="{FF2B5EF4-FFF2-40B4-BE49-F238E27FC236}">
                <a16:creationId xmlns:a16="http://schemas.microsoft.com/office/drawing/2014/main" id="{7C9AD242-6CB6-47B0-AA4E-36A19509A32E}"/>
              </a:ext>
            </a:extLst>
          </p:cNvPr>
          <p:cNvSpPr txBox="1">
            <a:spLocks noChangeArrowheads="1"/>
          </p:cNvSpPr>
          <p:nvPr/>
        </p:nvSpPr>
        <p:spPr bwMode="auto">
          <a:xfrm>
            <a:off x="6172200" y="4537075"/>
            <a:ext cx="787400" cy="214313"/>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defRPr/>
            </a:pPr>
            <a:r>
              <a:rPr lang="en-US" altLang="en-US" sz="800" dirty="0">
                <a:latin typeface="+mn-lt"/>
              </a:rPr>
              <a:t>Ponesimod</a:t>
            </a:r>
          </a:p>
        </p:txBody>
      </p:sp>
      <p:grpSp>
        <p:nvGrpSpPr>
          <p:cNvPr id="56380" name="Group 1">
            <a:extLst>
              <a:ext uri="{FF2B5EF4-FFF2-40B4-BE49-F238E27FC236}">
                <a16:creationId xmlns:a16="http://schemas.microsoft.com/office/drawing/2014/main" id="{5E8BFD06-733D-4695-A9AC-041B37DA3F59}"/>
              </a:ext>
            </a:extLst>
          </p:cNvPr>
          <p:cNvGrpSpPr>
            <a:grpSpLocks/>
          </p:cNvGrpSpPr>
          <p:nvPr/>
        </p:nvGrpSpPr>
        <p:grpSpPr bwMode="auto">
          <a:xfrm>
            <a:off x="9393238" y="6213475"/>
            <a:ext cx="2487612" cy="449263"/>
            <a:chOff x="9602074" y="3550251"/>
            <a:chExt cx="2488502" cy="449257"/>
          </a:xfrm>
        </p:grpSpPr>
        <p:pic>
          <p:nvPicPr>
            <p:cNvPr id="56382" name="Picture 62">
              <a:extLst>
                <a:ext uri="{FF2B5EF4-FFF2-40B4-BE49-F238E27FC236}">
                  <a16:creationId xmlns:a16="http://schemas.microsoft.com/office/drawing/2014/main" id="{4AAA4295-B3DC-4519-A2D8-28831FCB2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6383" name="Rectangle 8">
              <a:extLst>
                <a:ext uri="{FF2B5EF4-FFF2-40B4-BE49-F238E27FC236}">
                  <a16:creationId xmlns:a16="http://schemas.microsoft.com/office/drawing/2014/main" id="{8F8E136B-79D6-4B2D-A9B8-301E1414D79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56381" name="TextBox 62">
            <a:extLst>
              <a:ext uri="{FF2B5EF4-FFF2-40B4-BE49-F238E27FC236}">
                <a16:creationId xmlns:a16="http://schemas.microsoft.com/office/drawing/2014/main" id="{8F6D98EE-0413-4741-98AA-2B2E38AF0C46}"/>
              </a:ext>
            </a:extLst>
          </p:cNvPr>
          <p:cNvSpPr txBox="1">
            <a:spLocks noChangeArrowheads="1"/>
          </p:cNvSpPr>
          <p:nvPr/>
        </p:nvSpPr>
        <p:spPr bwMode="auto">
          <a:xfrm>
            <a:off x="433388" y="6402388"/>
            <a:ext cx="61071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McGinley. JAMA. 2021;325:765.</a:t>
            </a:r>
            <a:endParaRPr lang="en-US" altLang="en-US" sz="1200">
              <a:solidFill>
                <a:schemeClr val="bg2"/>
              </a:solidFill>
              <a:latin typeface="Arial" panose="020B0604020202020204" pitchFamily="34" charset="0"/>
              <a:cs typeface="Calibri" panose="020F0502020204030204" pitchFamily="34"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Line 25">
            <a:extLst>
              <a:ext uri="{FF2B5EF4-FFF2-40B4-BE49-F238E27FC236}">
                <a16:creationId xmlns:a16="http://schemas.microsoft.com/office/drawing/2014/main" id="{90E6A75E-6329-4C5F-B718-D2B62602DD40}"/>
              </a:ext>
            </a:extLst>
          </p:cNvPr>
          <p:cNvSpPr>
            <a:spLocks noChangeShapeType="1"/>
          </p:cNvSpPr>
          <p:nvPr/>
        </p:nvSpPr>
        <p:spPr bwMode="auto">
          <a:xfrm flipH="1">
            <a:off x="10058400" y="2755900"/>
            <a:ext cx="20638" cy="26543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71" name="Rectangle 2">
            <a:extLst>
              <a:ext uri="{FF2B5EF4-FFF2-40B4-BE49-F238E27FC236}">
                <a16:creationId xmlns:a16="http://schemas.microsoft.com/office/drawing/2014/main" id="{284A75C6-D548-482C-8E8C-B79550CC0E40}"/>
              </a:ext>
            </a:extLst>
          </p:cNvPr>
          <p:cNvSpPr>
            <a:spLocks noGrp="1"/>
          </p:cNvSpPr>
          <p:nvPr>
            <p:ph type="title"/>
          </p:nvPr>
        </p:nvSpPr>
        <p:spPr>
          <a:xfrm>
            <a:off x="690563" y="246063"/>
            <a:ext cx="10726737" cy="1325562"/>
          </a:xfrm>
        </p:spPr>
        <p:txBody>
          <a:bodyPr lIns="0" tIns="0" rIns="0" bIns="0"/>
          <a:lstStyle/>
          <a:p>
            <a:pPr eaLnBrk="1" hangingPunct="1"/>
            <a:r>
              <a:rPr lang="en-US" altLang="en-US">
                <a:ea typeface="HGSHeiseiMinchotaiW3"/>
                <a:cs typeface="HGSHeiseiMinchotaiW3"/>
              </a:rPr>
              <a:t>Existing and Emerging MS Therapies</a:t>
            </a:r>
            <a:endParaRPr lang="en-US" altLang="en-US" baseline="30000">
              <a:ea typeface="HGSHeiseiMinchotaiW3"/>
              <a:cs typeface="HGSHeiseiMinchotaiW3"/>
            </a:endParaRPr>
          </a:p>
        </p:txBody>
      </p:sp>
      <p:sp>
        <p:nvSpPr>
          <p:cNvPr id="132100" name="Rectangle 3">
            <a:extLst>
              <a:ext uri="{FF2B5EF4-FFF2-40B4-BE49-F238E27FC236}">
                <a16:creationId xmlns:a16="http://schemas.microsoft.com/office/drawing/2014/main" id="{694CB0ED-6589-4D1F-A90D-B6F0138A5287}"/>
              </a:ext>
            </a:extLst>
          </p:cNvPr>
          <p:cNvSpPr>
            <a:spLocks noChangeArrowheads="1"/>
          </p:cNvSpPr>
          <p:nvPr/>
        </p:nvSpPr>
        <p:spPr bwMode="auto">
          <a:xfrm>
            <a:off x="6781800" y="5868988"/>
            <a:ext cx="1971675" cy="25400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400" b="1" dirty="0">
                <a:latin typeface="+mn-lt"/>
                <a:cs typeface="Arial" panose="020B0604020202020204" pitchFamily="34" charset="0"/>
              </a:rPr>
              <a:t>Phase III Completed</a:t>
            </a:r>
          </a:p>
        </p:txBody>
      </p:sp>
      <p:sp>
        <p:nvSpPr>
          <p:cNvPr id="132101" name="Rectangle 4">
            <a:extLst>
              <a:ext uri="{FF2B5EF4-FFF2-40B4-BE49-F238E27FC236}">
                <a16:creationId xmlns:a16="http://schemas.microsoft.com/office/drawing/2014/main" id="{A01DC25C-E290-4B49-815A-8E77800EAB83}"/>
              </a:ext>
            </a:extLst>
          </p:cNvPr>
          <p:cNvSpPr>
            <a:spLocks noChangeArrowheads="1"/>
          </p:cNvSpPr>
          <p:nvPr/>
        </p:nvSpPr>
        <p:spPr bwMode="auto">
          <a:xfrm>
            <a:off x="8750300" y="5868988"/>
            <a:ext cx="1908175" cy="254000"/>
          </a:xfrm>
          <a:prstGeom prst="rect">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400" b="1" dirty="0">
                <a:latin typeface="+mn-lt"/>
                <a:cs typeface="Arial" panose="020B0604020202020204" pitchFamily="34" charset="0"/>
              </a:rPr>
              <a:t>In Phase III</a:t>
            </a:r>
          </a:p>
        </p:txBody>
      </p:sp>
      <p:sp>
        <p:nvSpPr>
          <p:cNvPr id="132102" name="Rectangle 5">
            <a:extLst>
              <a:ext uri="{FF2B5EF4-FFF2-40B4-BE49-F238E27FC236}">
                <a16:creationId xmlns:a16="http://schemas.microsoft.com/office/drawing/2014/main" id="{6D17EAEE-3FF0-4A1B-86E8-F5B98E333706}"/>
              </a:ext>
            </a:extLst>
          </p:cNvPr>
          <p:cNvSpPr>
            <a:spLocks noChangeArrowheads="1"/>
          </p:cNvSpPr>
          <p:nvPr/>
        </p:nvSpPr>
        <p:spPr bwMode="auto">
          <a:xfrm>
            <a:off x="2133600" y="5868988"/>
            <a:ext cx="4648200" cy="254000"/>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defRPr/>
            </a:pPr>
            <a:r>
              <a:rPr lang="en-US" altLang="en-US" sz="1400" b="1" dirty="0">
                <a:latin typeface="+mn-lt"/>
                <a:cs typeface="Arial" panose="020B0604020202020204" pitchFamily="34" charset="0"/>
              </a:rPr>
              <a:t>Approved Therapies</a:t>
            </a:r>
          </a:p>
        </p:txBody>
      </p:sp>
      <p:sp>
        <p:nvSpPr>
          <p:cNvPr id="44045" name="Text Box 6">
            <a:extLst>
              <a:ext uri="{FF2B5EF4-FFF2-40B4-BE49-F238E27FC236}">
                <a16:creationId xmlns:a16="http://schemas.microsoft.com/office/drawing/2014/main" id="{492A1BFD-A61F-42EE-95FC-0F510288AC07}"/>
              </a:ext>
            </a:extLst>
          </p:cNvPr>
          <p:cNvSpPr txBox="1">
            <a:spLocks noChangeArrowheads="1"/>
          </p:cNvSpPr>
          <p:nvPr/>
        </p:nvSpPr>
        <p:spPr bwMode="auto">
          <a:xfrm>
            <a:off x="5280025" y="5448300"/>
            <a:ext cx="663575"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2009</a:t>
            </a:r>
          </a:p>
        </p:txBody>
      </p:sp>
      <p:sp>
        <p:nvSpPr>
          <p:cNvPr id="44046" name="Text Box 7">
            <a:extLst>
              <a:ext uri="{FF2B5EF4-FFF2-40B4-BE49-F238E27FC236}">
                <a16:creationId xmlns:a16="http://schemas.microsoft.com/office/drawing/2014/main" id="{37FF3128-4874-4BCC-998D-FE91DDF6E7A4}"/>
              </a:ext>
            </a:extLst>
          </p:cNvPr>
          <p:cNvSpPr txBox="1">
            <a:spLocks noChangeArrowheads="1"/>
          </p:cNvSpPr>
          <p:nvPr/>
        </p:nvSpPr>
        <p:spPr bwMode="auto">
          <a:xfrm>
            <a:off x="6297613" y="5448300"/>
            <a:ext cx="661987"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2010</a:t>
            </a:r>
          </a:p>
        </p:txBody>
      </p:sp>
      <p:sp>
        <p:nvSpPr>
          <p:cNvPr id="44047" name="Text Box 8">
            <a:extLst>
              <a:ext uri="{FF2B5EF4-FFF2-40B4-BE49-F238E27FC236}">
                <a16:creationId xmlns:a16="http://schemas.microsoft.com/office/drawing/2014/main" id="{12955983-8213-4C10-BB46-4D7CCA152ACC}"/>
              </a:ext>
            </a:extLst>
          </p:cNvPr>
          <p:cNvSpPr txBox="1">
            <a:spLocks noChangeArrowheads="1"/>
          </p:cNvSpPr>
          <p:nvPr/>
        </p:nvSpPr>
        <p:spPr bwMode="auto">
          <a:xfrm>
            <a:off x="7300913" y="5461000"/>
            <a:ext cx="660400"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2011</a:t>
            </a:r>
          </a:p>
        </p:txBody>
      </p:sp>
      <p:sp>
        <p:nvSpPr>
          <p:cNvPr id="44048" name="Text Box 9">
            <a:extLst>
              <a:ext uri="{FF2B5EF4-FFF2-40B4-BE49-F238E27FC236}">
                <a16:creationId xmlns:a16="http://schemas.microsoft.com/office/drawing/2014/main" id="{332B3AB3-7F9F-4E8D-9F85-F43FA0BEA774}"/>
              </a:ext>
            </a:extLst>
          </p:cNvPr>
          <p:cNvSpPr txBox="1">
            <a:spLocks noChangeArrowheads="1"/>
          </p:cNvSpPr>
          <p:nvPr/>
        </p:nvSpPr>
        <p:spPr bwMode="auto">
          <a:xfrm>
            <a:off x="4291013" y="5448300"/>
            <a:ext cx="663575"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2005</a:t>
            </a:r>
          </a:p>
        </p:txBody>
      </p:sp>
      <p:sp>
        <p:nvSpPr>
          <p:cNvPr id="44049" name="Text Box 10">
            <a:extLst>
              <a:ext uri="{FF2B5EF4-FFF2-40B4-BE49-F238E27FC236}">
                <a16:creationId xmlns:a16="http://schemas.microsoft.com/office/drawing/2014/main" id="{88624AC8-7A40-4862-981A-2A18870289DB}"/>
              </a:ext>
            </a:extLst>
          </p:cNvPr>
          <p:cNvSpPr txBox="1">
            <a:spLocks noChangeArrowheads="1"/>
          </p:cNvSpPr>
          <p:nvPr/>
        </p:nvSpPr>
        <p:spPr bwMode="auto">
          <a:xfrm>
            <a:off x="2276475" y="5462588"/>
            <a:ext cx="663575" cy="274637"/>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1995</a:t>
            </a:r>
          </a:p>
        </p:txBody>
      </p:sp>
      <p:sp>
        <p:nvSpPr>
          <p:cNvPr id="44050" name="Text Box 11">
            <a:extLst>
              <a:ext uri="{FF2B5EF4-FFF2-40B4-BE49-F238E27FC236}">
                <a16:creationId xmlns:a16="http://schemas.microsoft.com/office/drawing/2014/main" id="{E8070BF1-E1C6-4F4A-8E99-655825CCDFD8}"/>
              </a:ext>
            </a:extLst>
          </p:cNvPr>
          <p:cNvSpPr txBox="1">
            <a:spLocks noChangeArrowheads="1"/>
          </p:cNvSpPr>
          <p:nvPr/>
        </p:nvSpPr>
        <p:spPr bwMode="auto">
          <a:xfrm>
            <a:off x="3284538" y="5448300"/>
            <a:ext cx="665162"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2000</a:t>
            </a:r>
          </a:p>
        </p:txBody>
      </p:sp>
      <p:sp>
        <p:nvSpPr>
          <p:cNvPr id="58381" name="Line 12">
            <a:extLst>
              <a:ext uri="{FF2B5EF4-FFF2-40B4-BE49-F238E27FC236}">
                <a16:creationId xmlns:a16="http://schemas.microsoft.com/office/drawing/2014/main" id="{B1C124BD-D4FC-4959-97FF-353B43450DBF}"/>
              </a:ext>
            </a:extLst>
          </p:cNvPr>
          <p:cNvSpPr>
            <a:spLocks noChangeShapeType="1"/>
          </p:cNvSpPr>
          <p:nvPr/>
        </p:nvSpPr>
        <p:spPr bwMode="auto">
          <a:xfrm>
            <a:off x="2362200" y="5384800"/>
            <a:ext cx="8039100" cy="46038"/>
          </a:xfrm>
          <a:prstGeom prst="line">
            <a:avLst/>
          </a:prstGeom>
          <a:noFill/>
          <a:ln w="28575">
            <a:solidFill>
              <a:schemeClr val="bg1"/>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58382" name="Line 20">
            <a:extLst>
              <a:ext uri="{FF2B5EF4-FFF2-40B4-BE49-F238E27FC236}">
                <a16:creationId xmlns:a16="http://schemas.microsoft.com/office/drawing/2014/main" id="{173DE7FD-BAC4-42EE-B67B-A09648977667}"/>
              </a:ext>
            </a:extLst>
          </p:cNvPr>
          <p:cNvSpPr>
            <a:spLocks noChangeShapeType="1"/>
          </p:cNvSpPr>
          <p:nvPr/>
        </p:nvSpPr>
        <p:spPr bwMode="auto">
          <a:xfrm>
            <a:off x="3733800" y="4981575"/>
            <a:ext cx="0" cy="38893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3" name="Line 21">
            <a:extLst>
              <a:ext uri="{FF2B5EF4-FFF2-40B4-BE49-F238E27FC236}">
                <a16:creationId xmlns:a16="http://schemas.microsoft.com/office/drawing/2014/main" id="{5054F6F2-C66C-4C8A-8640-3802FEE64CE5}"/>
              </a:ext>
            </a:extLst>
          </p:cNvPr>
          <p:cNvSpPr>
            <a:spLocks noChangeShapeType="1"/>
          </p:cNvSpPr>
          <p:nvPr/>
        </p:nvSpPr>
        <p:spPr bwMode="auto">
          <a:xfrm>
            <a:off x="4730750" y="2952750"/>
            <a:ext cx="0" cy="242093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4" name="Line 22">
            <a:extLst>
              <a:ext uri="{FF2B5EF4-FFF2-40B4-BE49-F238E27FC236}">
                <a16:creationId xmlns:a16="http://schemas.microsoft.com/office/drawing/2014/main" id="{11261E5E-BB4B-460F-A6E1-F44513E2689B}"/>
              </a:ext>
            </a:extLst>
          </p:cNvPr>
          <p:cNvSpPr>
            <a:spLocks noChangeShapeType="1"/>
          </p:cNvSpPr>
          <p:nvPr/>
        </p:nvSpPr>
        <p:spPr bwMode="auto">
          <a:xfrm>
            <a:off x="2863850" y="3427413"/>
            <a:ext cx="0" cy="19431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5" name="Line 23">
            <a:extLst>
              <a:ext uri="{FF2B5EF4-FFF2-40B4-BE49-F238E27FC236}">
                <a16:creationId xmlns:a16="http://schemas.microsoft.com/office/drawing/2014/main" id="{9215A53C-7F28-455D-AE6B-DD2E20DDA116}"/>
              </a:ext>
            </a:extLst>
          </p:cNvPr>
          <p:cNvSpPr>
            <a:spLocks noChangeShapeType="1"/>
          </p:cNvSpPr>
          <p:nvPr/>
        </p:nvSpPr>
        <p:spPr bwMode="auto">
          <a:xfrm>
            <a:off x="6159500" y="3365500"/>
            <a:ext cx="0" cy="200818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6" name="Line 25">
            <a:extLst>
              <a:ext uri="{FF2B5EF4-FFF2-40B4-BE49-F238E27FC236}">
                <a16:creationId xmlns:a16="http://schemas.microsoft.com/office/drawing/2014/main" id="{C304607F-1303-4A26-87AD-9FB3346EF2DB}"/>
              </a:ext>
            </a:extLst>
          </p:cNvPr>
          <p:cNvSpPr>
            <a:spLocks noChangeShapeType="1"/>
          </p:cNvSpPr>
          <p:nvPr/>
        </p:nvSpPr>
        <p:spPr bwMode="auto">
          <a:xfrm>
            <a:off x="8077200" y="3632200"/>
            <a:ext cx="0" cy="17780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387" name="Line 26">
            <a:extLst>
              <a:ext uri="{FF2B5EF4-FFF2-40B4-BE49-F238E27FC236}">
                <a16:creationId xmlns:a16="http://schemas.microsoft.com/office/drawing/2014/main" id="{067BC930-82F5-4F5F-B633-E091EEBA899A}"/>
              </a:ext>
            </a:extLst>
          </p:cNvPr>
          <p:cNvSpPr>
            <a:spLocks noChangeShapeType="1"/>
          </p:cNvSpPr>
          <p:nvPr/>
        </p:nvSpPr>
        <p:spPr bwMode="auto">
          <a:xfrm>
            <a:off x="2352675" y="2859088"/>
            <a:ext cx="0" cy="25146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391" name="AutoShape 28">
            <a:extLst>
              <a:ext uri="{FF2B5EF4-FFF2-40B4-BE49-F238E27FC236}">
                <a16:creationId xmlns:a16="http://schemas.microsoft.com/office/drawing/2014/main" id="{C65DF080-0C5C-4404-8FDB-0C9ABEEEC8E3}"/>
              </a:ext>
            </a:extLst>
          </p:cNvPr>
          <p:cNvSpPr>
            <a:spLocks noChangeArrowheads="1"/>
          </p:cNvSpPr>
          <p:nvPr/>
        </p:nvSpPr>
        <p:spPr bwMode="auto">
          <a:xfrm>
            <a:off x="6553200" y="4089400"/>
            <a:ext cx="1422400" cy="374650"/>
          </a:xfrm>
          <a:prstGeom prst="roundRect">
            <a:avLst>
              <a:gd name="adj" fmla="val 14407"/>
            </a:avLst>
          </a:prstGeom>
          <a:ln>
            <a:headEnd/>
            <a:tailEnd/>
          </a:ln>
        </p:spPr>
        <p:style>
          <a:lnRef idx="1">
            <a:schemeClr val="accent1"/>
          </a:lnRef>
          <a:fillRef idx="3">
            <a:schemeClr val="accent1"/>
          </a:fillRef>
          <a:effectRef idx="2">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rPr>
              <a:t> Fingolimod</a:t>
            </a:r>
          </a:p>
        </p:txBody>
      </p:sp>
      <p:sp>
        <p:nvSpPr>
          <p:cNvPr id="132125" name="AutoShape 31">
            <a:extLst>
              <a:ext uri="{FF2B5EF4-FFF2-40B4-BE49-F238E27FC236}">
                <a16:creationId xmlns:a16="http://schemas.microsoft.com/office/drawing/2014/main" id="{38F39D39-B9B8-427D-BE48-4EDA6D513709}"/>
              </a:ext>
            </a:extLst>
          </p:cNvPr>
          <p:cNvSpPr>
            <a:spLocks noChangeArrowheads="1"/>
          </p:cNvSpPr>
          <p:nvPr/>
        </p:nvSpPr>
        <p:spPr bwMode="auto">
          <a:xfrm>
            <a:off x="8161338" y="4348163"/>
            <a:ext cx="1524000" cy="374650"/>
          </a:xfrm>
          <a:prstGeom prst="roundRect">
            <a:avLst>
              <a:gd name="adj" fmla="val 10681"/>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Teriflunomide</a:t>
            </a:r>
          </a:p>
        </p:txBody>
      </p:sp>
      <p:sp>
        <p:nvSpPr>
          <p:cNvPr id="143401" name="AutoShape 32">
            <a:extLst>
              <a:ext uri="{FF2B5EF4-FFF2-40B4-BE49-F238E27FC236}">
                <a16:creationId xmlns:a16="http://schemas.microsoft.com/office/drawing/2014/main" id="{BE984EFD-59FF-44E7-B9A0-EF9B40299B3E}"/>
              </a:ext>
            </a:extLst>
          </p:cNvPr>
          <p:cNvSpPr>
            <a:spLocks noChangeArrowheads="1"/>
          </p:cNvSpPr>
          <p:nvPr/>
        </p:nvSpPr>
        <p:spPr bwMode="auto">
          <a:xfrm>
            <a:off x="5445125" y="3175000"/>
            <a:ext cx="1419225" cy="384175"/>
          </a:xfrm>
          <a:prstGeom prst="roundRect">
            <a:avLst>
              <a:gd name="adj" fmla="val 15384"/>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buSzPct val="115000"/>
              <a:defRPr/>
            </a:pPr>
            <a:r>
              <a:rPr lang="en-US" altLang="en-US" sz="1200" b="1" dirty="0">
                <a:latin typeface="+mn-lt"/>
              </a:rPr>
              <a:t>SC IFN</a:t>
            </a:r>
            <a:r>
              <a:rPr lang="el-GR" altLang="en-US" sz="1200" b="1">
                <a:latin typeface="+mn-lt"/>
              </a:rPr>
              <a:t>β</a:t>
            </a:r>
            <a:r>
              <a:rPr lang="en-US" altLang="en-US" sz="1200" b="1" dirty="0">
                <a:latin typeface="+mn-lt"/>
              </a:rPr>
              <a:t>-1b</a:t>
            </a:r>
          </a:p>
        </p:txBody>
      </p:sp>
      <p:sp>
        <p:nvSpPr>
          <p:cNvPr id="132127" name="AutoShape 33">
            <a:extLst>
              <a:ext uri="{FF2B5EF4-FFF2-40B4-BE49-F238E27FC236}">
                <a16:creationId xmlns:a16="http://schemas.microsoft.com/office/drawing/2014/main" id="{2F2998B2-8DD7-4972-BBBE-5D545B12C974}"/>
              </a:ext>
            </a:extLst>
          </p:cNvPr>
          <p:cNvSpPr>
            <a:spLocks noChangeArrowheads="1"/>
          </p:cNvSpPr>
          <p:nvPr/>
        </p:nvSpPr>
        <p:spPr bwMode="auto">
          <a:xfrm>
            <a:off x="4017963" y="2565400"/>
            <a:ext cx="1419225" cy="425450"/>
          </a:xfrm>
          <a:prstGeom prst="roundRect">
            <a:avLst>
              <a:gd name="adj" fmla="val 15384"/>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defRPr/>
            </a:pPr>
            <a:r>
              <a:rPr lang="en-US" altLang="en-US" sz="1200" b="1" dirty="0">
                <a:latin typeface="+mn-lt"/>
              </a:rPr>
              <a:t> Natalizumab</a:t>
            </a:r>
          </a:p>
        </p:txBody>
      </p:sp>
      <p:sp>
        <p:nvSpPr>
          <p:cNvPr id="132128" name="AutoShape 34">
            <a:extLst>
              <a:ext uri="{FF2B5EF4-FFF2-40B4-BE49-F238E27FC236}">
                <a16:creationId xmlns:a16="http://schemas.microsoft.com/office/drawing/2014/main" id="{B943AD8C-B4C6-44B7-8DE2-C39AD50F3E4F}"/>
              </a:ext>
            </a:extLst>
          </p:cNvPr>
          <p:cNvSpPr>
            <a:spLocks noChangeArrowheads="1"/>
          </p:cNvSpPr>
          <p:nvPr/>
        </p:nvSpPr>
        <p:spPr bwMode="auto">
          <a:xfrm>
            <a:off x="2006600" y="2565400"/>
            <a:ext cx="1419225" cy="425450"/>
          </a:xfrm>
          <a:prstGeom prst="roundRect">
            <a:avLst>
              <a:gd name="adj" fmla="val 15384"/>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buSzPct val="115000"/>
              <a:defRPr/>
            </a:pPr>
            <a:r>
              <a:rPr lang="en-US" altLang="en-US" sz="1200" b="1" dirty="0">
                <a:latin typeface="+mn-lt"/>
              </a:rPr>
              <a:t>SC IFN</a:t>
            </a:r>
            <a:r>
              <a:rPr lang="el-GR" altLang="en-US" sz="1200" b="1" dirty="0">
                <a:latin typeface="+mn-lt"/>
              </a:rPr>
              <a:t>β</a:t>
            </a:r>
            <a:r>
              <a:rPr lang="en-US" altLang="en-US" sz="1200" b="1" dirty="0">
                <a:latin typeface="+mn-lt"/>
              </a:rPr>
              <a:t>-1b</a:t>
            </a:r>
          </a:p>
        </p:txBody>
      </p:sp>
      <p:sp>
        <p:nvSpPr>
          <p:cNvPr id="58393" name="Line 35">
            <a:extLst>
              <a:ext uri="{FF2B5EF4-FFF2-40B4-BE49-F238E27FC236}">
                <a16:creationId xmlns:a16="http://schemas.microsoft.com/office/drawing/2014/main" id="{F7B9BAA2-1BD4-4DDF-A0AE-5F2E45A2046A}"/>
              </a:ext>
            </a:extLst>
          </p:cNvPr>
          <p:cNvSpPr>
            <a:spLocks noChangeShapeType="1"/>
          </p:cNvSpPr>
          <p:nvPr/>
        </p:nvSpPr>
        <p:spPr bwMode="auto">
          <a:xfrm>
            <a:off x="3205163" y="3938588"/>
            <a:ext cx="0" cy="143192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2130" name="AutoShape 36">
            <a:extLst>
              <a:ext uri="{FF2B5EF4-FFF2-40B4-BE49-F238E27FC236}">
                <a16:creationId xmlns:a16="http://schemas.microsoft.com/office/drawing/2014/main" id="{3994B224-25CC-4AB4-8E59-536BFB016848}"/>
              </a:ext>
            </a:extLst>
          </p:cNvPr>
          <p:cNvSpPr>
            <a:spLocks noChangeArrowheads="1"/>
          </p:cNvSpPr>
          <p:nvPr/>
        </p:nvSpPr>
        <p:spPr bwMode="auto">
          <a:xfrm>
            <a:off x="3048000" y="3754438"/>
            <a:ext cx="1752600" cy="374650"/>
          </a:xfrm>
          <a:prstGeom prst="roundRect">
            <a:avLst>
              <a:gd name="adj" fmla="val 13981"/>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defRPr/>
            </a:pPr>
            <a:r>
              <a:rPr lang="en-US" altLang="en-US" sz="1200" b="1" dirty="0">
                <a:latin typeface="+mn-lt"/>
              </a:rPr>
              <a:t>Glatiramer acetate </a:t>
            </a:r>
          </a:p>
        </p:txBody>
      </p:sp>
      <p:sp>
        <p:nvSpPr>
          <p:cNvPr id="132131" name="AutoShape 37">
            <a:extLst>
              <a:ext uri="{FF2B5EF4-FFF2-40B4-BE49-F238E27FC236}">
                <a16:creationId xmlns:a16="http://schemas.microsoft.com/office/drawing/2014/main" id="{2CC97EA9-2097-4529-B051-FCCFCFFE353F}"/>
              </a:ext>
            </a:extLst>
          </p:cNvPr>
          <p:cNvSpPr>
            <a:spLocks noChangeArrowheads="1"/>
          </p:cNvSpPr>
          <p:nvPr/>
        </p:nvSpPr>
        <p:spPr bwMode="auto">
          <a:xfrm>
            <a:off x="2443163" y="3098800"/>
            <a:ext cx="1420812" cy="460375"/>
          </a:xfrm>
          <a:prstGeom prst="roundRect">
            <a:avLst>
              <a:gd name="adj" fmla="val 14958"/>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defRPr/>
            </a:pPr>
            <a:r>
              <a:rPr lang="en-US" altLang="en-US" sz="1200" b="1" dirty="0">
                <a:latin typeface="+mn-lt"/>
              </a:rPr>
              <a:t> IM IFN</a:t>
            </a:r>
            <a:r>
              <a:rPr lang="el-GR" altLang="en-US" sz="1200" b="1">
                <a:latin typeface="+mn-lt"/>
              </a:rPr>
              <a:t>β</a:t>
            </a:r>
            <a:r>
              <a:rPr lang="en-US" altLang="en-US" sz="1200" b="1" dirty="0">
                <a:latin typeface="+mn-lt"/>
              </a:rPr>
              <a:t>-1a</a:t>
            </a:r>
            <a:endParaRPr lang="el-GR" altLang="en-US" sz="1200" b="1">
              <a:latin typeface="+mn-lt"/>
            </a:endParaRPr>
          </a:p>
        </p:txBody>
      </p:sp>
      <p:sp>
        <p:nvSpPr>
          <p:cNvPr id="58396" name="Line 38">
            <a:extLst>
              <a:ext uri="{FF2B5EF4-FFF2-40B4-BE49-F238E27FC236}">
                <a16:creationId xmlns:a16="http://schemas.microsoft.com/office/drawing/2014/main" id="{B77F220D-BC2F-480E-80BB-4A0F0DE3BEC9}"/>
              </a:ext>
            </a:extLst>
          </p:cNvPr>
          <p:cNvSpPr>
            <a:spLocks noChangeShapeType="1"/>
          </p:cNvSpPr>
          <p:nvPr/>
        </p:nvSpPr>
        <p:spPr bwMode="auto">
          <a:xfrm>
            <a:off x="3271838" y="4473575"/>
            <a:ext cx="0" cy="89693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32133" name="AutoShape 39">
            <a:extLst>
              <a:ext uri="{FF2B5EF4-FFF2-40B4-BE49-F238E27FC236}">
                <a16:creationId xmlns:a16="http://schemas.microsoft.com/office/drawing/2014/main" id="{20C758F3-6726-41EB-974D-26B9AC15740B}"/>
              </a:ext>
            </a:extLst>
          </p:cNvPr>
          <p:cNvSpPr>
            <a:spLocks noChangeArrowheads="1"/>
          </p:cNvSpPr>
          <p:nvPr/>
        </p:nvSpPr>
        <p:spPr bwMode="auto">
          <a:xfrm>
            <a:off x="3298825" y="4892675"/>
            <a:ext cx="1404938" cy="373063"/>
          </a:xfrm>
          <a:prstGeom prst="roundRect">
            <a:avLst>
              <a:gd name="adj" fmla="val 12222"/>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defRPr/>
            </a:pPr>
            <a:r>
              <a:rPr lang="en-US" altLang="en-US" sz="1200" b="1" dirty="0">
                <a:latin typeface="+mn-lt"/>
              </a:rPr>
              <a:t> SC IFN</a:t>
            </a:r>
            <a:r>
              <a:rPr lang="el-GR" altLang="en-US" sz="1200" b="1" dirty="0">
                <a:latin typeface="+mn-lt"/>
              </a:rPr>
              <a:t>β</a:t>
            </a:r>
            <a:r>
              <a:rPr lang="en-US" altLang="en-US" sz="1200" b="1" dirty="0">
                <a:latin typeface="+mn-lt"/>
              </a:rPr>
              <a:t>-1a</a:t>
            </a:r>
          </a:p>
        </p:txBody>
      </p:sp>
      <p:sp>
        <p:nvSpPr>
          <p:cNvPr id="132134" name="AutoShape 40">
            <a:extLst>
              <a:ext uri="{FF2B5EF4-FFF2-40B4-BE49-F238E27FC236}">
                <a16:creationId xmlns:a16="http://schemas.microsoft.com/office/drawing/2014/main" id="{73046185-355E-41E9-A985-CB5F27F80526}"/>
              </a:ext>
            </a:extLst>
          </p:cNvPr>
          <p:cNvSpPr>
            <a:spLocks noChangeArrowheads="1"/>
          </p:cNvSpPr>
          <p:nvPr/>
        </p:nvSpPr>
        <p:spPr bwMode="auto">
          <a:xfrm>
            <a:off x="3233738" y="4325938"/>
            <a:ext cx="1419225" cy="371475"/>
          </a:xfrm>
          <a:prstGeom prst="roundRect">
            <a:avLst>
              <a:gd name="adj" fmla="val 14528"/>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5000"/>
              </a:lnSpc>
              <a:defRPr/>
            </a:pPr>
            <a:r>
              <a:rPr lang="en-US" altLang="en-US" sz="1200" b="1" dirty="0">
                <a:latin typeface="+mn-lt"/>
              </a:rPr>
              <a:t> Mitoxantrone</a:t>
            </a:r>
          </a:p>
        </p:txBody>
      </p:sp>
      <p:sp>
        <p:nvSpPr>
          <p:cNvPr id="132135" name="AutoShape 43">
            <a:extLst>
              <a:ext uri="{FF2B5EF4-FFF2-40B4-BE49-F238E27FC236}">
                <a16:creationId xmlns:a16="http://schemas.microsoft.com/office/drawing/2014/main" id="{5D91013F-2982-4A68-BE58-1A4420512643}"/>
              </a:ext>
            </a:extLst>
          </p:cNvPr>
          <p:cNvSpPr>
            <a:spLocks noChangeArrowheads="1"/>
          </p:cNvSpPr>
          <p:nvPr/>
        </p:nvSpPr>
        <p:spPr bwMode="auto">
          <a:xfrm>
            <a:off x="8259763" y="1489075"/>
            <a:ext cx="1219200" cy="320675"/>
          </a:xfrm>
          <a:prstGeom prst="roundRect">
            <a:avLst>
              <a:gd name="adj" fmla="val 18644"/>
            </a:avLst>
          </a:prstGeom>
          <a:solidFill>
            <a:schemeClr val="accent3"/>
          </a:solidFill>
          <a:ln>
            <a:headEnd/>
            <a:tailEnd/>
          </a:ln>
        </p:spPr>
        <p:style>
          <a:lnRef idx="2">
            <a:schemeClr val="dk1"/>
          </a:lnRef>
          <a:fillRef idx="1">
            <a:schemeClr val="lt1"/>
          </a:fillRef>
          <a:effectRef idx="0">
            <a:schemeClr val="dk1"/>
          </a:effectRef>
          <a:fontRef idx="minor">
            <a:schemeClr val="dk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Laquinimod</a:t>
            </a:r>
          </a:p>
        </p:txBody>
      </p:sp>
      <p:sp>
        <p:nvSpPr>
          <p:cNvPr id="44096" name="Text Box 44">
            <a:extLst>
              <a:ext uri="{FF2B5EF4-FFF2-40B4-BE49-F238E27FC236}">
                <a16:creationId xmlns:a16="http://schemas.microsoft.com/office/drawing/2014/main" id="{4BE54BC7-2DD9-4649-8259-F56F04F80B59}"/>
              </a:ext>
            </a:extLst>
          </p:cNvPr>
          <p:cNvSpPr txBox="1">
            <a:spLocks noChangeArrowheads="1"/>
          </p:cNvSpPr>
          <p:nvPr/>
        </p:nvSpPr>
        <p:spPr bwMode="auto">
          <a:xfrm>
            <a:off x="2227263" y="5622925"/>
            <a:ext cx="3559175"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b="1" dirty="0">
                <a:latin typeface="+mn-lt"/>
              </a:rPr>
              <a:t>Approval date</a:t>
            </a:r>
          </a:p>
        </p:txBody>
      </p:sp>
      <p:sp>
        <p:nvSpPr>
          <p:cNvPr id="58401" name="Line 24">
            <a:extLst>
              <a:ext uri="{FF2B5EF4-FFF2-40B4-BE49-F238E27FC236}">
                <a16:creationId xmlns:a16="http://schemas.microsoft.com/office/drawing/2014/main" id="{5AE023F1-243A-4EA3-9C8C-27B741D7ADFE}"/>
              </a:ext>
            </a:extLst>
          </p:cNvPr>
          <p:cNvSpPr>
            <a:spLocks noChangeShapeType="1"/>
          </p:cNvSpPr>
          <p:nvPr/>
        </p:nvSpPr>
        <p:spPr bwMode="auto">
          <a:xfrm>
            <a:off x="7315200" y="4470400"/>
            <a:ext cx="1588" cy="9398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4099" name="Text Box 8">
            <a:extLst>
              <a:ext uri="{FF2B5EF4-FFF2-40B4-BE49-F238E27FC236}">
                <a16:creationId xmlns:a16="http://schemas.microsoft.com/office/drawing/2014/main" id="{93EDBA66-52CE-484F-AEBA-083FFAC78A04}"/>
              </a:ext>
            </a:extLst>
          </p:cNvPr>
          <p:cNvSpPr txBox="1">
            <a:spLocks noChangeArrowheads="1"/>
          </p:cNvSpPr>
          <p:nvPr/>
        </p:nvSpPr>
        <p:spPr bwMode="auto">
          <a:xfrm>
            <a:off x="8089900" y="5461000"/>
            <a:ext cx="660400" cy="274638"/>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2012</a:t>
            </a:r>
          </a:p>
        </p:txBody>
      </p:sp>
      <p:sp>
        <p:nvSpPr>
          <p:cNvPr id="44101" name="Text Box 49">
            <a:extLst>
              <a:ext uri="{FF2B5EF4-FFF2-40B4-BE49-F238E27FC236}">
                <a16:creationId xmlns:a16="http://schemas.microsoft.com/office/drawing/2014/main" id="{6721DC42-7576-4F03-902D-3B8E523DB1AC}"/>
              </a:ext>
            </a:extLst>
          </p:cNvPr>
          <p:cNvSpPr txBox="1">
            <a:spLocks noChangeArrowheads="1"/>
          </p:cNvSpPr>
          <p:nvPr/>
        </p:nvSpPr>
        <p:spPr bwMode="auto">
          <a:xfrm>
            <a:off x="419100" y="6251575"/>
            <a:ext cx="8081963" cy="425450"/>
          </a:xfrm>
          <a:prstGeom prst="rect">
            <a:avLst/>
          </a:prstGeom>
          <a:noFill/>
          <a:ln>
            <a:noFill/>
          </a:ln>
        </p:spPr>
        <p:txBody>
          <a:bodyPr>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eaLnBrk="1" hangingPunct="1">
              <a:lnSpc>
                <a:spcPct val="90000"/>
              </a:lnSpc>
              <a:spcBef>
                <a:spcPct val="0"/>
              </a:spcBef>
              <a:buFontTx/>
              <a:buNone/>
              <a:defRPr/>
            </a:pPr>
            <a:r>
              <a:rPr lang="en-US" altLang="en-US" sz="1200" dirty="0">
                <a:solidFill>
                  <a:schemeClr val="bg2"/>
                </a:solidFill>
                <a:latin typeface="+mn-lt"/>
              </a:rPr>
              <a:t>*In March 2011, the FDA did not approve cladribine and requested that the manufacturer provide an improved understanding  of its safety risks and overall benefit/risk profile.</a:t>
            </a:r>
          </a:p>
        </p:txBody>
      </p:sp>
      <p:sp>
        <p:nvSpPr>
          <p:cNvPr id="132143" name="AutoShape 43">
            <a:extLst>
              <a:ext uri="{FF2B5EF4-FFF2-40B4-BE49-F238E27FC236}">
                <a16:creationId xmlns:a16="http://schemas.microsoft.com/office/drawing/2014/main" id="{B31BA4A8-4E08-48FD-8DE8-37F59D49526F}"/>
              </a:ext>
            </a:extLst>
          </p:cNvPr>
          <p:cNvSpPr>
            <a:spLocks noChangeArrowheads="1"/>
          </p:cNvSpPr>
          <p:nvPr/>
        </p:nvSpPr>
        <p:spPr bwMode="auto">
          <a:xfrm>
            <a:off x="9525000" y="1843088"/>
            <a:ext cx="1143000" cy="319087"/>
          </a:xfrm>
          <a:prstGeom prst="roundRect">
            <a:avLst>
              <a:gd name="adj" fmla="val 18644"/>
            </a:avLst>
          </a:prstGeom>
          <a:gradFill>
            <a:gsLst>
              <a:gs pos="55630">
                <a:schemeClr val="accent3"/>
              </a:gs>
              <a:gs pos="0">
                <a:schemeClr val="accent1"/>
              </a:gs>
              <a:gs pos="38000">
                <a:schemeClr val="accent1"/>
              </a:gs>
              <a:gs pos="30972">
                <a:schemeClr val="accent1"/>
              </a:gs>
              <a:gs pos="17706">
                <a:schemeClr val="accent1"/>
              </a:gs>
              <a:gs pos="100000">
                <a:schemeClr val="accent3"/>
              </a:gs>
            </a:gsLst>
            <a:lin ang="0" scaled="1"/>
          </a:gradFill>
          <a:ln>
            <a:headEnd/>
            <a:tailEnd/>
          </a:ln>
        </p:spPr>
        <p:style>
          <a:lnRef idx="2">
            <a:schemeClr val="dk1"/>
          </a:lnRef>
          <a:fillRef idx="1">
            <a:schemeClr val="lt1"/>
          </a:fillRef>
          <a:effectRef idx="0">
            <a:schemeClr val="dk1"/>
          </a:effectRef>
          <a:fontRef idx="minor">
            <a:schemeClr val="dk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Daclizumab</a:t>
            </a:r>
          </a:p>
        </p:txBody>
      </p:sp>
      <p:sp>
        <p:nvSpPr>
          <p:cNvPr id="47" name="AutoShape 43">
            <a:extLst>
              <a:ext uri="{FF2B5EF4-FFF2-40B4-BE49-F238E27FC236}">
                <a16:creationId xmlns:a16="http://schemas.microsoft.com/office/drawing/2014/main" id="{0D5AB05A-D059-4681-B764-C8D64E5CF3E2}"/>
              </a:ext>
            </a:extLst>
          </p:cNvPr>
          <p:cNvSpPr>
            <a:spLocks noChangeArrowheads="1"/>
          </p:cNvSpPr>
          <p:nvPr/>
        </p:nvSpPr>
        <p:spPr bwMode="auto">
          <a:xfrm>
            <a:off x="9525000" y="1482725"/>
            <a:ext cx="1143000" cy="319088"/>
          </a:xfrm>
          <a:prstGeom prst="roundRect">
            <a:avLst>
              <a:gd name="adj" fmla="val 18644"/>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Ocrelizumab</a:t>
            </a:r>
          </a:p>
        </p:txBody>
      </p:sp>
      <p:sp>
        <p:nvSpPr>
          <p:cNvPr id="48" name="AutoShape 43">
            <a:extLst>
              <a:ext uri="{FF2B5EF4-FFF2-40B4-BE49-F238E27FC236}">
                <a16:creationId xmlns:a16="http://schemas.microsoft.com/office/drawing/2014/main" id="{17E4A2C7-28C8-4FC6-BB07-949E999F392D}"/>
              </a:ext>
            </a:extLst>
          </p:cNvPr>
          <p:cNvSpPr>
            <a:spLocks noChangeArrowheads="1"/>
          </p:cNvSpPr>
          <p:nvPr/>
        </p:nvSpPr>
        <p:spPr bwMode="auto">
          <a:xfrm>
            <a:off x="9534525" y="1122363"/>
            <a:ext cx="1143000" cy="319087"/>
          </a:xfrm>
          <a:prstGeom prst="roundRect">
            <a:avLst>
              <a:gd name="adj" fmla="val 18644"/>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Ofatumumab</a:t>
            </a:r>
          </a:p>
        </p:txBody>
      </p:sp>
      <p:sp>
        <p:nvSpPr>
          <p:cNvPr id="50" name="AutoShape 31">
            <a:extLst>
              <a:ext uri="{FF2B5EF4-FFF2-40B4-BE49-F238E27FC236}">
                <a16:creationId xmlns:a16="http://schemas.microsoft.com/office/drawing/2014/main" id="{40810388-2038-454A-B8C6-69E98538B369}"/>
              </a:ext>
            </a:extLst>
          </p:cNvPr>
          <p:cNvSpPr>
            <a:spLocks noChangeArrowheads="1"/>
          </p:cNvSpPr>
          <p:nvPr/>
        </p:nvSpPr>
        <p:spPr bwMode="auto">
          <a:xfrm>
            <a:off x="9525000" y="2203450"/>
            <a:ext cx="1143000" cy="322263"/>
          </a:xfrm>
          <a:prstGeom prst="roundRect">
            <a:avLst>
              <a:gd name="adj" fmla="val 10681"/>
            </a:avLst>
          </a:prstGeom>
          <a:ln>
            <a:headEnd/>
            <a:tailEnd/>
          </a:ln>
        </p:spPr>
        <p:style>
          <a:lnRef idx="1">
            <a:schemeClr val="accent3"/>
          </a:lnRef>
          <a:fillRef idx="3">
            <a:schemeClr val="accent3"/>
          </a:fillRef>
          <a:effectRef idx="2">
            <a:schemeClr val="accent3"/>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Masitinib</a:t>
            </a:r>
          </a:p>
        </p:txBody>
      </p:sp>
      <p:sp>
        <p:nvSpPr>
          <p:cNvPr id="51" name="AutoShape 28">
            <a:extLst>
              <a:ext uri="{FF2B5EF4-FFF2-40B4-BE49-F238E27FC236}">
                <a16:creationId xmlns:a16="http://schemas.microsoft.com/office/drawing/2014/main" id="{60923D12-EBCF-494C-A91E-313542336613}"/>
              </a:ext>
            </a:extLst>
          </p:cNvPr>
          <p:cNvSpPr>
            <a:spLocks noChangeArrowheads="1"/>
          </p:cNvSpPr>
          <p:nvPr/>
        </p:nvSpPr>
        <p:spPr bwMode="auto">
          <a:xfrm>
            <a:off x="6553200" y="1981200"/>
            <a:ext cx="1524000" cy="374650"/>
          </a:xfrm>
          <a:prstGeom prst="roundRect">
            <a:avLst>
              <a:gd name="adj" fmla="val 14407"/>
            </a:avLst>
          </a:prstGeom>
          <a:solidFill>
            <a:schemeClr val="accent6"/>
          </a:solidFill>
          <a:ln>
            <a:headEnd/>
            <a:tailEnd/>
          </a:ln>
        </p:spPr>
        <p:style>
          <a:lnRef idx="1">
            <a:schemeClr val="accent4"/>
          </a:lnRef>
          <a:fillRef idx="3">
            <a:schemeClr val="accent4"/>
          </a:fillRef>
          <a:effectRef idx="2">
            <a:schemeClr val="accent4"/>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rPr>
              <a:t>Dalfampridine SR</a:t>
            </a:r>
          </a:p>
        </p:txBody>
      </p:sp>
      <p:sp>
        <p:nvSpPr>
          <p:cNvPr id="52" name="AutoShape 28">
            <a:extLst>
              <a:ext uri="{FF2B5EF4-FFF2-40B4-BE49-F238E27FC236}">
                <a16:creationId xmlns:a16="http://schemas.microsoft.com/office/drawing/2014/main" id="{03AB9587-CDC6-4300-999A-37F355D2634C}"/>
              </a:ext>
            </a:extLst>
          </p:cNvPr>
          <p:cNvSpPr>
            <a:spLocks noChangeArrowheads="1"/>
          </p:cNvSpPr>
          <p:nvPr/>
        </p:nvSpPr>
        <p:spPr bwMode="auto">
          <a:xfrm>
            <a:off x="6553200" y="2444750"/>
            <a:ext cx="1524000" cy="527050"/>
          </a:xfrm>
          <a:prstGeom prst="roundRect">
            <a:avLst>
              <a:gd name="adj" fmla="val 14407"/>
            </a:avLst>
          </a:prstGeom>
          <a:solidFill>
            <a:schemeClr val="accent6"/>
          </a:solidFill>
          <a:ln>
            <a:headEnd/>
            <a:tailEnd/>
          </a:ln>
        </p:spPr>
        <p:style>
          <a:lnRef idx="1">
            <a:schemeClr val="accent4"/>
          </a:lnRef>
          <a:fillRef idx="3">
            <a:schemeClr val="accent4"/>
          </a:fillRef>
          <a:effectRef idx="2">
            <a:schemeClr val="accent4"/>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rPr>
              <a:t>Dextromethorphan + Quinidine</a:t>
            </a:r>
          </a:p>
        </p:txBody>
      </p:sp>
      <p:sp>
        <p:nvSpPr>
          <p:cNvPr id="44121" name="Rectangle 1">
            <a:extLst>
              <a:ext uri="{FF2B5EF4-FFF2-40B4-BE49-F238E27FC236}">
                <a16:creationId xmlns:a16="http://schemas.microsoft.com/office/drawing/2014/main" id="{4209405B-E1B5-4D07-9A34-69AEE8E19057}"/>
              </a:ext>
            </a:extLst>
          </p:cNvPr>
          <p:cNvSpPr>
            <a:spLocks noChangeArrowheads="1"/>
          </p:cNvSpPr>
          <p:nvPr/>
        </p:nvSpPr>
        <p:spPr bwMode="auto">
          <a:xfrm>
            <a:off x="8932863" y="5486400"/>
            <a:ext cx="498475" cy="27622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2013</a:t>
            </a:r>
          </a:p>
        </p:txBody>
      </p:sp>
      <p:sp>
        <p:nvSpPr>
          <p:cNvPr id="58411" name="Line 25">
            <a:extLst>
              <a:ext uri="{FF2B5EF4-FFF2-40B4-BE49-F238E27FC236}">
                <a16:creationId xmlns:a16="http://schemas.microsoft.com/office/drawing/2014/main" id="{74E25252-11D9-4FDC-B7ED-DF9B273BCE95}"/>
              </a:ext>
            </a:extLst>
          </p:cNvPr>
          <p:cNvSpPr>
            <a:spLocks noChangeShapeType="1"/>
          </p:cNvSpPr>
          <p:nvPr/>
        </p:nvSpPr>
        <p:spPr bwMode="auto">
          <a:xfrm flipH="1">
            <a:off x="9829800" y="4035425"/>
            <a:ext cx="0" cy="137318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2" name="Line 25">
            <a:extLst>
              <a:ext uri="{FF2B5EF4-FFF2-40B4-BE49-F238E27FC236}">
                <a16:creationId xmlns:a16="http://schemas.microsoft.com/office/drawing/2014/main" id="{3A55B90D-3C4F-4E0C-8517-76EE73F7EB69}"/>
              </a:ext>
            </a:extLst>
          </p:cNvPr>
          <p:cNvSpPr>
            <a:spLocks noChangeShapeType="1"/>
          </p:cNvSpPr>
          <p:nvPr/>
        </p:nvSpPr>
        <p:spPr bwMode="auto">
          <a:xfrm>
            <a:off x="8923338" y="4757738"/>
            <a:ext cx="0" cy="65246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8413" name="Line 25">
            <a:extLst>
              <a:ext uri="{FF2B5EF4-FFF2-40B4-BE49-F238E27FC236}">
                <a16:creationId xmlns:a16="http://schemas.microsoft.com/office/drawing/2014/main" id="{B9757B4C-9B24-46EE-9A3D-C56231EF9614}"/>
              </a:ext>
            </a:extLst>
          </p:cNvPr>
          <p:cNvSpPr>
            <a:spLocks noChangeShapeType="1"/>
          </p:cNvSpPr>
          <p:nvPr/>
        </p:nvSpPr>
        <p:spPr bwMode="auto">
          <a:xfrm>
            <a:off x="9220200" y="4953000"/>
            <a:ext cx="0" cy="4572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57" name="AutoShape 29">
            <a:extLst>
              <a:ext uri="{FF2B5EF4-FFF2-40B4-BE49-F238E27FC236}">
                <a16:creationId xmlns:a16="http://schemas.microsoft.com/office/drawing/2014/main" id="{92E50032-D026-45BC-8CC0-EF6AA2781435}"/>
              </a:ext>
            </a:extLst>
          </p:cNvPr>
          <p:cNvSpPr>
            <a:spLocks noChangeArrowheads="1"/>
          </p:cNvSpPr>
          <p:nvPr/>
        </p:nvSpPr>
        <p:spPr bwMode="auto">
          <a:xfrm>
            <a:off x="9359900" y="2635250"/>
            <a:ext cx="1308100" cy="469900"/>
          </a:xfrm>
          <a:prstGeom prst="roundRect">
            <a:avLst>
              <a:gd name="adj" fmla="val 13560"/>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rPr>
              <a:t>Alemtuzumab</a:t>
            </a:r>
          </a:p>
        </p:txBody>
      </p:sp>
      <p:sp>
        <p:nvSpPr>
          <p:cNvPr id="58" name="AutoShape 30">
            <a:extLst>
              <a:ext uri="{FF2B5EF4-FFF2-40B4-BE49-F238E27FC236}">
                <a16:creationId xmlns:a16="http://schemas.microsoft.com/office/drawing/2014/main" id="{6EC2E96B-2A1E-4DB0-9CCB-C28467BD4A96}"/>
              </a:ext>
            </a:extLst>
          </p:cNvPr>
          <p:cNvSpPr>
            <a:spLocks noChangeArrowheads="1"/>
          </p:cNvSpPr>
          <p:nvPr/>
        </p:nvSpPr>
        <p:spPr bwMode="auto">
          <a:xfrm>
            <a:off x="8305800" y="4862513"/>
            <a:ext cx="1524000" cy="457200"/>
          </a:xfrm>
          <a:prstGeom prst="roundRect">
            <a:avLst>
              <a:gd name="adj" fmla="val 16102"/>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Dimethyl fumarate</a:t>
            </a:r>
          </a:p>
          <a:p>
            <a:pPr algn="ctr" eaLnBrk="1" hangingPunct="1">
              <a:defRPr/>
            </a:pPr>
            <a:r>
              <a:rPr lang="en-US" altLang="en-US" sz="1200" b="1" dirty="0">
                <a:latin typeface="+mn-lt"/>
                <a:cs typeface="Arial" panose="020B0604020202020204" pitchFamily="34" charset="0"/>
              </a:rPr>
              <a:t>(BG-12)</a:t>
            </a:r>
          </a:p>
        </p:txBody>
      </p:sp>
      <p:sp>
        <p:nvSpPr>
          <p:cNvPr id="59" name="AutoShape 29">
            <a:extLst>
              <a:ext uri="{FF2B5EF4-FFF2-40B4-BE49-F238E27FC236}">
                <a16:creationId xmlns:a16="http://schemas.microsoft.com/office/drawing/2014/main" id="{B6CEF4D0-22E0-4E19-A52F-D13ABCB6E790}"/>
              </a:ext>
            </a:extLst>
          </p:cNvPr>
          <p:cNvSpPr>
            <a:spLocks noChangeArrowheads="1"/>
          </p:cNvSpPr>
          <p:nvPr/>
        </p:nvSpPr>
        <p:spPr bwMode="auto">
          <a:xfrm>
            <a:off x="9220200" y="3224213"/>
            <a:ext cx="1308100" cy="469900"/>
          </a:xfrm>
          <a:prstGeom prst="roundRect">
            <a:avLst>
              <a:gd name="adj" fmla="val 13560"/>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rPr>
              <a:t>Pegylated IFN</a:t>
            </a:r>
            <a:r>
              <a:rPr lang="el-GR" altLang="en-US" sz="1200" b="1">
                <a:latin typeface="+mn-lt"/>
              </a:rPr>
              <a:t>β</a:t>
            </a:r>
            <a:r>
              <a:rPr lang="en-US" altLang="en-US" sz="1200" b="1" dirty="0">
                <a:latin typeface="+mn-lt"/>
              </a:rPr>
              <a:t>-1a</a:t>
            </a:r>
          </a:p>
        </p:txBody>
      </p:sp>
      <p:sp>
        <p:nvSpPr>
          <p:cNvPr id="60" name="AutoShape 29">
            <a:extLst>
              <a:ext uri="{FF2B5EF4-FFF2-40B4-BE49-F238E27FC236}">
                <a16:creationId xmlns:a16="http://schemas.microsoft.com/office/drawing/2014/main" id="{D402305C-D0D4-456B-82DC-BE28B4F494AF}"/>
              </a:ext>
            </a:extLst>
          </p:cNvPr>
          <p:cNvSpPr>
            <a:spLocks noChangeArrowheads="1"/>
          </p:cNvSpPr>
          <p:nvPr/>
        </p:nvSpPr>
        <p:spPr bwMode="auto">
          <a:xfrm>
            <a:off x="9118600" y="3803650"/>
            <a:ext cx="1308100" cy="469900"/>
          </a:xfrm>
          <a:prstGeom prst="roundRect">
            <a:avLst>
              <a:gd name="adj" fmla="val 13560"/>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rPr>
              <a:t>GA 3 times weekly</a:t>
            </a:r>
          </a:p>
        </p:txBody>
      </p:sp>
      <p:sp>
        <p:nvSpPr>
          <p:cNvPr id="44138" name="Rectangle 1">
            <a:extLst>
              <a:ext uri="{FF2B5EF4-FFF2-40B4-BE49-F238E27FC236}">
                <a16:creationId xmlns:a16="http://schemas.microsoft.com/office/drawing/2014/main" id="{DE91818B-9095-4C26-A073-F36A33AAA2AA}"/>
              </a:ext>
            </a:extLst>
          </p:cNvPr>
          <p:cNvSpPr>
            <a:spLocks noChangeArrowheads="1"/>
          </p:cNvSpPr>
          <p:nvPr/>
        </p:nvSpPr>
        <p:spPr bwMode="auto">
          <a:xfrm>
            <a:off x="9534525" y="5484813"/>
            <a:ext cx="498475" cy="27622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ea typeface="ＭＳ Ｐゴシック" panose="020B0600070205080204" pitchFamily="34" charset="-128"/>
              </a:defRPr>
            </a:lvl9pPr>
          </a:lstStyle>
          <a:p>
            <a:pPr algn="ctr" eaLnBrk="1" hangingPunct="1">
              <a:spcBef>
                <a:spcPct val="50000"/>
              </a:spcBef>
              <a:buFontTx/>
              <a:buNone/>
              <a:defRPr/>
            </a:pPr>
            <a:r>
              <a:rPr lang="en-US" altLang="en-US" sz="1200" dirty="0">
                <a:latin typeface="+mn-lt"/>
              </a:rPr>
              <a:t>2014</a:t>
            </a:r>
          </a:p>
        </p:txBody>
      </p:sp>
      <p:sp>
        <p:nvSpPr>
          <p:cNvPr id="62" name="AutoShape 43">
            <a:extLst>
              <a:ext uri="{FF2B5EF4-FFF2-40B4-BE49-F238E27FC236}">
                <a16:creationId xmlns:a16="http://schemas.microsoft.com/office/drawing/2014/main" id="{45AF43CC-260D-4753-9209-787C168CED75}"/>
              </a:ext>
            </a:extLst>
          </p:cNvPr>
          <p:cNvSpPr>
            <a:spLocks noChangeArrowheads="1"/>
          </p:cNvSpPr>
          <p:nvPr/>
        </p:nvSpPr>
        <p:spPr bwMode="auto">
          <a:xfrm>
            <a:off x="7499350" y="3327400"/>
            <a:ext cx="1219200" cy="381000"/>
          </a:xfrm>
          <a:prstGeom prst="roundRect">
            <a:avLst>
              <a:gd name="adj" fmla="val 18644"/>
            </a:avLst>
          </a:prstGeom>
          <a:gradFill>
            <a:gsLst>
              <a:gs pos="44000">
                <a:schemeClr val="accent3"/>
              </a:gs>
              <a:gs pos="4000">
                <a:schemeClr val="accent3"/>
              </a:gs>
              <a:gs pos="82000">
                <a:schemeClr val="accent1"/>
              </a:gs>
            </a:gsLst>
            <a:lin ang="0" scaled="1"/>
          </a:gradFill>
          <a:ln>
            <a:headEnd/>
            <a:tailEnd/>
          </a:ln>
        </p:spPr>
        <p:style>
          <a:lnRef idx="2">
            <a:schemeClr val="dk1"/>
          </a:lnRef>
          <a:fillRef idx="1">
            <a:schemeClr val="lt1"/>
          </a:fillRef>
          <a:effectRef idx="0">
            <a:schemeClr val="dk1"/>
          </a:effectRef>
          <a:fontRef idx="minor">
            <a:schemeClr val="dk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Cladribine*</a:t>
            </a:r>
          </a:p>
        </p:txBody>
      </p:sp>
      <p:sp>
        <p:nvSpPr>
          <p:cNvPr id="63" name="AutoShape 43">
            <a:extLst>
              <a:ext uri="{FF2B5EF4-FFF2-40B4-BE49-F238E27FC236}">
                <a16:creationId xmlns:a16="http://schemas.microsoft.com/office/drawing/2014/main" id="{86F7C3B6-68E0-4EEA-A670-A92D07340AEF}"/>
              </a:ext>
            </a:extLst>
          </p:cNvPr>
          <p:cNvSpPr>
            <a:spLocks noChangeArrowheads="1"/>
          </p:cNvSpPr>
          <p:nvPr/>
        </p:nvSpPr>
        <p:spPr bwMode="auto">
          <a:xfrm>
            <a:off x="9525000" y="762000"/>
            <a:ext cx="1143000" cy="320675"/>
          </a:xfrm>
          <a:prstGeom prst="roundRect">
            <a:avLst>
              <a:gd name="adj" fmla="val 18644"/>
            </a:avLst>
          </a:prstGeom>
          <a:ln>
            <a:headEnd/>
            <a:tailEnd/>
          </a:ln>
        </p:spPr>
        <p:style>
          <a:lnRef idx="1">
            <a:schemeClr val="accent1"/>
          </a:lnRef>
          <a:fillRef idx="3">
            <a:schemeClr val="accent1"/>
          </a:fillRef>
          <a:effectRef idx="2">
            <a:schemeClr val="accent1"/>
          </a:effectRef>
          <a:fontRef idx="minor">
            <a:schemeClr val="lt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Siponimod</a:t>
            </a:r>
          </a:p>
        </p:txBody>
      </p:sp>
      <p:sp>
        <p:nvSpPr>
          <p:cNvPr id="64" name="AutoShape 43">
            <a:extLst>
              <a:ext uri="{FF2B5EF4-FFF2-40B4-BE49-F238E27FC236}">
                <a16:creationId xmlns:a16="http://schemas.microsoft.com/office/drawing/2014/main" id="{C124B5BA-B974-462A-ACF2-1CA60FF22231}"/>
              </a:ext>
            </a:extLst>
          </p:cNvPr>
          <p:cNvSpPr>
            <a:spLocks noChangeArrowheads="1"/>
          </p:cNvSpPr>
          <p:nvPr/>
        </p:nvSpPr>
        <p:spPr bwMode="auto">
          <a:xfrm>
            <a:off x="9534525" y="401638"/>
            <a:ext cx="1133475" cy="320675"/>
          </a:xfrm>
          <a:prstGeom prst="roundRect">
            <a:avLst>
              <a:gd name="adj" fmla="val 18644"/>
            </a:avLst>
          </a:prstGeom>
          <a:solidFill>
            <a:schemeClr val="accent3"/>
          </a:solidFill>
          <a:ln>
            <a:headEnd/>
            <a:tailEnd/>
          </a:ln>
        </p:spPr>
        <p:style>
          <a:lnRef idx="2">
            <a:schemeClr val="dk1"/>
          </a:lnRef>
          <a:fillRef idx="1">
            <a:schemeClr val="lt1"/>
          </a:fillRef>
          <a:effectRef idx="0">
            <a:schemeClr val="dk1"/>
          </a:effectRef>
          <a:fontRef idx="minor">
            <a:schemeClr val="dk1"/>
          </a:fontRef>
        </p:style>
        <p:txBody>
          <a:bodyPr lIns="45720" rIns="4572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r>
              <a:rPr lang="en-US" altLang="en-US" sz="1200" b="1" dirty="0">
                <a:latin typeface="+mn-lt"/>
                <a:cs typeface="Arial" panose="020B0604020202020204" pitchFamily="34" charset="0"/>
              </a:rPr>
              <a:t>Biotin</a:t>
            </a:r>
          </a:p>
        </p:txBody>
      </p:sp>
      <p:grpSp>
        <p:nvGrpSpPr>
          <p:cNvPr id="58422" name="Group 4">
            <a:extLst>
              <a:ext uri="{FF2B5EF4-FFF2-40B4-BE49-F238E27FC236}">
                <a16:creationId xmlns:a16="http://schemas.microsoft.com/office/drawing/2014/main" id="{CFED7381-9FCE-4673-AA61-37FEA3BDDA67}"/>
              </a:ext>
            </a:extLst>
          </p:cNvPr>
          <p:cNvGrpSpPr>
            <a:grpSpLocks/>
          </p:cNvGrpSpPr>
          <p:nvPr/>
        </p:nvGrpSpPr>
        <p:grpSpPr bwMode="auto">
          <a:xfrm>
            <a:off x="2609850" y="5408613"/>
            <a:ext cx="7167563" cy="114300"/>
            <a:chOff x="2610385" y="5355167"/>
            <a:chExt cx="7167028" cy="186266"/>
          </a:xfrm>
        </p:grpSpPr>
        <p:cxnSp>
          <p:nvCxnSpPr>
            <p:cNvPr id="4" name="Straight Connector 3">
              <a:extLst>
                <a:ext uri="{FF2B5EF4-FFF2-40B4-BE49-F238E27FC236}">
                  <a16:creationId xmlns:a16="http://schemas.microsoft.com/office/drawing/2014/main" id="{08BE0C4F-0C57-4FB5-B8D0-6BFEB168246B}"/>
                </a:ext>
              </a:extLst>
            </p:cNvPr>
            <p:cNvCxnSpPr>
              <a:cxnSpLocks/>
            </p:cNvCxnSpPr>
            <p:nvPr/>
          </p:nvCxnSpPr>
          <p:spPr>
            <a:xfrm>
              <a:off x="9777413"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805788E-0217-4178-BB9E-0E1F64742E3F}"/>
                </a:ext>
              </a:extLst>
            </p:cNvPr>
            <p:cNvCxnSpPr>
              <a:cxnSpLocks/>
            </p:cNvCxnSpPr>
            <p:nvPr/>
          </p:nvCxnSpPr>
          <p:spPr>
            <a:xfrm>
              <a:off x="9178970"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B9A2EC6A-662B-441A-8055-94E81744643D}"/>
                </a:ext>
              </a:extLst>
            </p:cNvPr>
            <p:cNvCxnSpPr>
              <a:cxnSpLocks/>
            </p:cNvCxnSpPr>
            <p:nvPr/>
          </p:nvCxnSpPr>
          <p:spPr>
            <a:xfrm>
              <a:off x="8413852"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00995185-7AC7-48F9-9D4D-4BBC1268D977}"/>
                </a:ext>
              </a:extLst>
            </p:cNvPr>
            <p:cNvCxnSpPr>
              <a:cxnSpLocks/>
            </p:cNvCxnSpPr>
            <p:nvPr/>
          </p:nvCxnSpPr>
          <p:spPr>
            <a:xfrm>
              <a:off x="7620161"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940C12A-02A4-4D5A-BBBD-639053EA0085}"/>
                </a:ext>
              </a:extLst>
            </p:cNvPr>
            <p:cNvCxnSpPr>
              <a:cxnSpLocks/>
            </p:cNvCxnSpPr>
            <p:nvPr/>
          </p:nvCxnSpPr>
          <p:spPr>
            <a:xfrm>
              <a:off x="6620111"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358768A-2981-4132-9ADD-783FFB18D90E}"/>
                </a:ext>
              </a:extLst>
            </p:cNvPr>
            <p:cNvCxnSpPr>
              <a:cxnSpLocks/>
            </p:cNvCxnSpPr>
            <p:nvPr/>
          </p:nvCxnSpPr>
          <p:spPr>
            <a:xfrm>
              <a:off x="5608949"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03F1AD9-F031-4E46-8C05-100EF8FC09AD}"/>
                </a:ext>
              </a:extLst>
            </p:cNvPr>
            <p:cNvCxnSpPr>
              <a:cxnSpLocks/>
            </p:cNvCxnSpPr>
            <p:nvPr/>
          </p:nvCxnSpPr>
          <p:spPr>
            <a:xfrm>
              <a:off x="4616835"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FA44AF3-8CEB-4A44-83A7-54AD5FDFDD83}"/>
                </a:ext>
              </a:extLst>
            </p:cNvPr>
            <p:cNvCxnSpPr>
              <a:cxnSpLocks/>
            </p:cNvCxnSpPr>
            <p:nvPr/>
          </p:nvCxnSpPr>
          <p:spPr>
            <a:xfrm>
              <a:off x="3612023"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4C12167-C10F-4D93-945A-249F457D1000}"/>
                </a:ext>
              </a:extLst>
            </p:cNvPr>
            <p:cNvCxnSpPr>
              <a:cxnSpLocks/>
            </p:cNvCxnSpPr>
            <p:nvPr/>
          </p:nvCxnSpPr>
          <p:spPr>
            <a:xfrm>
              <a:off x="2610385" y="5355167"/>
              <a:ext cx="0" cy="18626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8423" name="Group 1">
            <a:extLst>
              <a:ext uri="{FF2B5EF4-FFF2-40B4-BE49-F238E27FC236}">
                <a16:creationId xmlns:a16="http://schemas.microsoft.com/office/drawing/2014/main" id="{3EE7B935-D68F-4C2E-8697-D6245EEE947F}"/>
              </a:ext>
            </a:extLst>
          </p:cNvPr>
          <p:cNvGrpSpPr>
            <a:grpSpLocks/>
          </p:cNvGrpSpPr>
          <p:nvPr/>
        </p:nvGrpSpPr>
        <p:grpSpPr bwMode="auto">
          <a:xfrm>
            <a:off x="9393238" y="6213475"/>
            <a:ext cx="2487612" cy="449263"/>
            <a:chOff x="9602074" y="3550251"/>
            <a:chExt cx="2488502" cy="449257"/>
          </a:xfrm>
        </p:grpSpPr>
        <p:pic>
          <p:nvPicPr>
            <p:cNvPr id="58424" name="Picture 76">
              <a:extLst>
                <a:ext uri="{FF2B5EF4-FFF2-40B4-BE49-F238E27FC236}">
                  <a16:creationId xmlns:a16="http://schemas.microsoft.com/office/drawing/2014/main" id="{6BC32CAD-652F-4833-A2F8-7E63B25AD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8425" name="Rectangle 8">
              <a:extLst>
                <a:ext uri="{FF2B5EF4-FFF2-40B4-BE49-F238E27FC236}">
                  <a16:creationId xmlns:a16="http://schemas.microsoft.com/office/drawing/2014/main" id="{15C281C9-1A4D-4A7E-8B50-7F7C8862D4B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
            <a:extLst>
              <a:ext uri="{FF2B5EF4-FFF2-40B4-BE49-F238E27FC236}">
                <a16:creationId xmlns:a16="http://schemas.microsoft.com/office/drawing/2014/main" id="{6DDD22C3-59D0-42AC-AA61-95A45C055EB7}"/>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Proactive Medications</a:t>
            </a:r>
          </a:p>
        </p:txBody>
      </p:sp>
      <p:sp>
        <p:nvSpPr>
          <p:cNvPr id="60419" name="Rectangle 2">
            <a:extLst>
              <a:ext uri="{FF2B5EF4-FFF2-40B4-BE49-F238E27FC236}">
                <a16:creationId xmlns:a16="http://schemas.microsoft.com/office/drawing/2014/main" id="{8BECD71A-3EDD-439E-9D1C-726EA238CE2A}"/>
              </a:ext>
            </a:extLst>
          </p:cNvPr>
          <p:cNvSpPr>
            <a:spLocks noGrp="1"/>
          </p:cNvSpPr>
          <p:nvPr>
            <p:ph idx="1"/>
          </p:nvPr>
        </p:nvSpPr>
        <p:spPr>
          <a:xfrm>
            <a:off x="606425" y="1508125"/>
            <a:ext cx="10726738" cy="4351338"/>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Goal of MS disease-modifying therapies (DMAs, DMDs) are to prevent:</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Relapses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u="sng">
                <a:ea typeface="Arial Unicode MS" pitchFamily="34" charset="-128"/>
              </a:rPr>
              <a:t>Progression of physical disability</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No diet has been proven to do this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No supplement or vitamin has been proven to do this</a:t>
            </a:r>
            <a:endParaRPr lang="en-GB" altLang="en-US">
              <a:ea typeface="Arial Unicode MS" pitchFamily="34" charset="-128"/>
            </a:endParaRPr>
          </a:p>
        </p:txBody>
      </p:sp>
      <p:grpSp>
        <p:nvGrpSpPr>
          <p:cNvPr id="60420" name="Group 1">
            <a:extLst>
              <a:ext uri="{FF2B5EF4-FFF2-40B4-BE49-F238E27FC236}">
                <a16:creationId xmlns:a16="http://schemas.microsoft.com/office/drawing/2014/main" id="{36D714A0-54EB-48E1-BA69-5EA32FDB3AE1}"/>
              </a:ext>
            </a:extLst>
          </p:cNvPr>
          <p:cNvGrpSpPr>
            <a:grpSpLocks/>
          </p:cNvGrpSpPr>
          <p:nvPr/>
        </p:nvGrpSpPr>
        <p:grpSpPr bwMode="auto">
          <a:xfrm>
            <a:off x="9393238" y="6213475"/>
            <a:ext cx="2487612" cy="449263"/>
            <a:chOff x="9602074" y="3550251"/>
            <a:chExt cx="2488502" cy="449257"/>
          </a:xfrm>
        </p:grpSpPr>
        <p:pic>
          <p:nvPicPr>
            <p:cNvPr id="60422" name="Picture 4">
              <a:extLst>
                <a:ext uri="{FF2B5EF4-FFF2-40B4-BE49-F238E27FC236}">
                  <a16:creationId xmlns:a16="http://schemas.microsoft.com/office/drawing/2014/main" id="{912EA85F-E2C3-42D1-9ECE-95F0592C97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0423" name="Rectangle 8">
              <a:extLst>
                <a:ext uri="{FF2B5EF4-FFF2-40B4-BE49-F238E27FC236}">
                  <a16:creationId xmlns:a16="http://schemas.microsoft.com/office/drawing/2014/main" id="{A6A8D85F-3DC5-4002-9C1A-843C03AA1E69}"/>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60421" name="TextBox 6">
            <a:extLst>
              <a:ext uri="{FF2B5EF4-FFF2-40B4-BE49-F238E27FC236}">
                <a16:creationId xmlns:a16="http://schemas.microsoft.com/office/drawing/2014/main" id="{CCD16721-64BE-402F-ACB4-1344FD31C1F2}"/>
              </a:ext>
            </a:extLst>
          </p:cNvPr>
          <p:cNvSpPr txBox="1">
            <a:spLocks noChangeArrowheads="1"/>
          </p:cNvSpPr>
          <p:nvPr/>
        </p:nvSpPr>
        <p:spPr bwMode="auto">
          <a:xfrm>
            <a:off x="422275" y="6402388"/>
            <a:ext cx="61071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McGinley. JAMA. 2021;325:765.</a:t>
            </a:r>
            <a:endParaRPr lang="en-US" altLang="en-US" sz="1200">
              <a:solidFill>
                <a:schemeClr val="bg2"/>
              </a:solidFill>
              <a:latin typeface="Arial" panose="020B0604020202020204" pitchFamily="34" charset="0"/>
              <a:cs typeface="Calibri" panose="020F0502020204030204" pitchFamily="34" charset="0"/>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
            <a:extLst>
              <a:ext uri="{FF2B5EF4-FFF2-40B4-BE49-F238E27FC236}">
                <a16:creationId xmlns:a16="http://schemas.microsoft.com/office/drawing/2014/main" id="{704F55D1-15F5-4784-819E-9134922E908A}"/>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How Do They Work?</a:t>
            </a:r>
          </a:p>
        </p:txBody>
      </p:sp>
      <p:sp>
        <p:nvSpPr>
          <p:cNvPr id="62467" name="Rectangle 2">
            <a:extLst>
              <a:ext uri="{FF2B5EF4-FFF2-40B4-BE49-F238E27FC236}">
                <a16:creationId xmlns:a16="http://schemas.microsoft.com/office/drawing/2014/main" id="{87DCA954-BE4B-4ACD-A3F7-B2C8375205B0}"/>
              </a:ext>
            </a:extLst>
          </p:cNvPr>
          <p:cNvSpPr>
            <a:spLocks noGrp="1"/>
          </p:cNvSpPr>
          <p:nvPr>
            <p:ph idx="1"/>
          </p:nvPr>
        </p:nvSpPr>
        <p:spPr>
          <a:xfrm>
            <a:off x="606425" y="1508125"/>
            <a:ext cx="10726738" cy="4351338"/>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We do not fully understand how MS DMTs work</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But we can classify them as: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Immunomodulators</a:t>
            </a:r>
            <a:r>
              <a:rPr lang="en-US" altLang="en-US" sz="2400">
                <a:ea typeface="Arial Unicode MS" pitchFamily="34" charset="-128"/>
              </a:rPr>
              <a:t> </a:t>
            </a:r>
          </a:p>
          <a:p>
            <a:pPr lvl="2"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(changing how the immune system works)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Keeping immune cells away from CNS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Immunosuppressants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Resetting the immune system</a:t>
            </a:r>
          </a:p>
        </p:txBody>
      </p:sp>
      <p:grpSp>
        <p:nvGrpSpPr>
          <p:cNvPr id="62468" name="Group 1">
            <a:extLst>
              <a:ext uri="{FF2B5EF4-FFF2-40B4-BE49-F238E27FC236}">
                <a16:creationId xmlns:a16="http://schemas.microsoft.com/office/drawing/2014/main" id="{B528BD12-6A9B-474C-BB95-CDC37CC840AB}"/>
              </a:ext>
            </a:extLst>
          </p:cNvPr>
          <p:cNvGrpSpPr>
            <a:grpSpLocks/>
          </p:cNvGrpSpPr>
          <p:nvPr/>
        </p:nvGrpSpPr>
        <p:grpSpPr bwMode="auto">
          <a:xfrm>
            <a:off x="9393238" y="6213475"/>
            <a:ext cx="2487612" cy="449263"/>
            <a:chOff x="9602074" y="3550251"/>
            <a:chExt cx="2488502" cy="449257"/>
          </a:xfrm>
        </p:grpSpPr>
        <p:pic>
          <p:nvPicPr>
            <p:cNvPr id="62470" name="Picture 4">
              <a:extLst>
                <a:ext uri="{FF2B5EF4-FFF2-40B4-BE49-F238E27FC236}">
                  <a16:creationId xmlns:a16="http://schemas.microsoft.com/office/drawing/2014/main" id="{9B43FF01-05EE-409A-AD9E-44CD921336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2471" name="Rectangle 8">
              <a:extLst>
                <a:ext uri="{FF2B5EF4-FFF2-40B4-BE49-F238E27FC236}">
                  <a16:creationId xmlns:a16="http://schemas.microsoft.com/office/drawing/2014/main" id="{64BD4F86-DA1A-4488-B901-DDB482E449C2}"/>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62469" name="TextBox 6">
            <a:extLst>
              <a:ext uri="{FF2B5EF4-FFF2-40B4-BE49-F238E27FC236}">
                <a16:creationId xmlns:a16="http://schemas.microsoft.com/office/drawing/2014/main" id="{A9570BC3-57BC-49FD-A725-D49EEBD85324}"/>
              </a:ext>
            </a:extLst>
          </p:cNvPr>
          <p:cNvSpPr txBox="1">
            <a:spLocks noChangeArrowheads="1"/>
          </p:cNvSpPr>
          <p:nvPr/>
        </p:nvSpPr>
        <p:spPr bwMode="auto">
          <a:xfrm>
            <a:off x="422275" y="6402388"/>
            <a:ext cx="61071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McGinley. JAMA. 2021;325:765.</a:t>
            </a:r>
            <a:endParaRPr lang="en-US" altLang="en-US" sz="1200">
              <a:solidFill>
                <a:schemeClr val="bg2"/>
              </a:solidFill>
              <a:latin typeface="Arial" panose="020B0604020202020204" pitchFamily="34" charset="0"/>
              <a:cs typeface="Calibri" panose="020F0502020204030204" pitchFamily="34" charset="0"/>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
            <a:extLst>
              <a:ext uri="{FF2B5EF4-FFF2-40B4-BE49-F238E27FC236}">
                <a16:creationId xmlns:a16="http://schemas.microsoft.com/office/drawing/2014/main" id="{458172B3-B536-4A9A-8F48-0EE64D7604C0}"/>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So, How Do They Work in Progressive MS?</a:t>
            </a:r>
          </a:p>
        </p:txBody>
      </p:sp>
      <p:sp>
        <p:nvSpPr>
          <p:cNvPr id="64515" name="Rectangle 2">
            <a:extLst>
              <a:ext uri="{FF2B5EF4-FFF2-40B4-BE49-F238E27FC236}">
                <a16:creationId xmlns:a16="http://schemas.microsoft.com/office/drawing/2014/main" id="{391CD1AE-EF63-411B-9317-384C78342593}"/>
              </a:ext>
            </a:extLst>
          </p:cNvPr>
          <p:cNvSpPr>
            <a:spLocks noGrp="1"/>
          </p:cNvSpPr>
          <p:nvPr>
            <p:ph idx="1"/>
          </p:nvPr>
        </p:nvSpPr>
        <p:spPr>
          <a:xfrm>
            <a:off x="606425" y="1508125"/>
            <a:ext cx="10726738" cy="4351338"/>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We do not fully understand how MS DMTs work</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Possible mechanisms</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Remyelination</a:t>
            </a:r>
          </a:p>
          <a:p>
            <a:pPr lvl="2"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Myelin scaffolding for axonal repair</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Axonal repair</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Energy metabolism</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Neuroprotection</a:t>
            </a:r>
          </a:p>
          <a:p>
            <a:pPr lvl="1"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endParaRPr lang="en-US" altLang="en-US">
              <a:ea typeface="Arial Unicode MS" pitchFamily="34" charset="-128"/>
            </a:endParaRPr>
          </a:p>
        </p:txBody>
      </p:sp>
      <p:grpSp>
        <p:nvGrpSpPr>
          <p:cNvPr id="64516" name="Group 1">
            <a:extLst>
              <a:ext uri="{FF2B5EF4-FFF2-40B4-BE49-F238E27FC236}">
                <a16:creationId xmlns:a16="http://schemas.microsoft.com/office/drawing/2014/main" id="{10C73490-83C7-4A43-A430-CE405BF89FFD}"/>
              </a:ext>
            </a:extLst>
          </p:cNvPr>
          <p:cNvGrpSpPr>
            <a:grpSpLocks/>
          </p:cNvGrpSpPr>
          <p:nvPr/>
        </p:nvGrpSpPr>
        <p:grpSpPr bwMode="auto">
          <a:xfrm>
            <a:off x="9393238" y="6213475"/>
            <a:ext cx="2487612" cy="449263"/>
            <a:chOff x="9602074" y="3550251"/>
            <a:chExt cx="2488502" cy="449257"/>
          </a:xfrm>
        </p:grpSpPr>
        <p:pic>
          <p:nvPicPr>
            <p:cNvPr id="64518" name="Picture 4">
              <a:extLst>
                <a:ext uri="{FF2B5EF4-FFF2-40B4-BE49-F238E27FC236}">
                  <a16:creationId xmlns:a16="http://schemas.microsoft.com/office/drawing/2014/main" id="{985B6847-07A0-4ED5-908D-A26651A4E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4519" name="Rectangle 8">
              <a:extLst>
                <a:ext uri="{FF2B5EF4-FFF2-40B4-BE49-F238E27FC236}">
                  <a16:creationId xmlns:a16="http://schemas.microsoft.com/office/drawing/2014/main" id="{065684D1-7872-4C99-83CA-B5242F41B4B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64517" name="TextBox 6">
            <a:extLst>
              <a:ext uri="{FF2B5EF4-FFF2-40B4-BE49-F238E27FC236}">
                <a16:creationId xmlns:a16="http://schemas.microsoft.com/office/drawing/2014/main" id="{826B2269-6AD1-484A-B5FA-13A39A534676}"/>
              </a:ext>
            </a:extLst>
          </p:cNvPr>
          <p:cNvSpPr txBox="1">
            <a:spLocks noChangeArrowheads="1"/>
          </p:cNvSpPr>
          <p:nvPr/>
        </p:nvSpPr>
        <p:spPr bwMode="auto">
          <a:xfrm>
            <a:off x="411163" y="6402388"/>
            <a:ext cx="80137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Ciotti. Curr Treat Options Neurol. 2018;20:12. Heidker. Neural Regen Res. 2017;12:1262.</a:t>
            </a:r>
            <a:endParaRPr lang="en-US" altLang="en-US" sz="1200">
              <a:solidFill>
                <a:schemeClr val="bg2"/>
              </a:solidFill>
              <a:latin typeface="Arial" panose="020B0604020202020204" pitchFamily="34" charset="0"/>
              <a:cs typeface="Calibri" panose="020F0502020204030204" pitchFamily="34" charset="0"/>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
            <a:extLst>
              <a:ext uri="{FF2B5EF4-FFF2-40B4-BE49-F238E27FC236}">
                <a16:creationId xmlns:a16="http://schemas.microsoft.com/office/drawing/2014/main" id="{810A86A8-8F6A-420F-A265-2DECD46EA700}"/>
              </a:ext>
            </a:extLst>
          </p:cNvPr>
          <p:cNvSpPr>
            <a:spLocks noGrp="1"/>
          </p:cNvSpPr>
          <p:nvPr>
            <p:ph type="title"/>
          </p:nvPr>
        </p:nvSpPr>
        <p:spPr>
          <a:xfrm>
            <a:off x="615950" y="246063"/>
            <a:ext cx="10737850" cy="1325562"/>
          </a:xfrm>
        </p:spPr>
        <p:txBody>
          <a:bodyPr/>
          <a:lstStyle/>
          <a:p>
            <a:pPr eaLnBrk="1" fontAlgn="auto" hangingPunct="1">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altLang="en-US" dirty="0">
                <a:latin typeface="+mj-lt"/>
                <a:ea typeface="ＭＳ Ｐゴシック" panose="020B0600070205080204" pitchFamily="34" charset="-128"/>
              </a:rPr>
              <a:t>What Do We Know About Efficacy?</a:t>
            </a:r>
          </a:p>
        </p:txBody>
      </p:sp>
      <p:sp>
        <p:nvSpPr>
          <p:cNvPr id="116739" name="Rectangle 2">
            <a:extLst>
              <a:ext uri="{FF2B5EF4-FFF2-40B4-BE49-F238E27FC236}">
                <a16:creationId xmlns:a16="http://schemas.microsoft.com/office/drawing/2014/main" id="{B1BE9AE2-4CEE-4B78-AE3D-D55FDCE28B19}"/>
              </a:ext>
            </a:extLst>
          </p:cNvPr>
          <p:cNvSpPr>
            <a:spLocks noGrp="1" noChangeArrowheads="1"/>
          </p:cNvSpPr>
          <p:nvPr>
            <p:ph idx="4294967295"/>
          </p:nvPr>
        </p:nvSpPr>
        <p:spPr>
          <a:xfrm>
            <a:off x="615950" y="1463675"/>
            <a:ext cx="10853738" cy="5029200"/>
          </a:xfrm>
        </p:spPr>
        <p:txBody>
          <a:bodyPr/>
          <a:lstStyle/>
          <a:p>
            <a:pPr eaLnBrk="1" fontAlgn="auto" hangingPunct="1">
              <a:spcBef>
                <a:spcPts val="5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ea typeface="Arial Unicode MS" panose="020B0604020202020204" pitchFamily="34" charset="-128"/>
                <a:cs typeface="Arial Unicode MS" panose="020B0604020202020204" pitchFamily="34" charset="-128"/>
              </a:rPr>
              <a:t>Compared with:</a:t>
            </a:r>
          </a:p>
          <a:p>
            <a:pPr marL="0" indent="0" eaLnBrk="1" fontAlgn="auto" hangingPunct="1">
              <a:spcBef>
                <a:spcPts val="500"/>
              </a:spcBef>
              <a:spcAft>
                <a:spcPts val="700"/>
              </a:spcAft>
              <a:buFont typeface="Wingdings" panose="05000000000000000000" pitchFamily="2"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solidFill>
                  <a:schemeClr val="accent3"/>
                </a:solidFill>
                <a:ea typeface="Arial Unicode MS" panose="020B0604020202020204" pitchFamily="34" charset="-128"/>
                <a:cs typeface="Arial Unicode MS" panose="020B0604020202020204" pitchFamily="34" charset="-128"/>
              </a:rPr>
              <a:t>Placebo	</a:t>
            </a:r>
            <a:r>
              <a:rPr lang="en-US" altLang="en-US" dirty="0">
                <a:ea typeface="Arial Unicode MS" panose="020B0604020202020204" pitchFamily="34" charset="-128"/>
                <a:cs typeface="Arial Unicode MS" panose="020B0604020202020204" pitchFamily="34" charset="-128"/>
              </a:rPr>
              <a:t>									</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Interferons	</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Glatiramer acetate	</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Natalizumab</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Fingolimod</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Teriflunomide	</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Dimethyl fumarate</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Siponimod</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Cladribine</a:t>
            </a:r>
          </a:p>
          <a:p>
            <a:pPr lvl="1" eaLnBrk="1" fontAlgn="auto" hangingPunct="1">
              <a:spcBef>
                <a:spcPts val="300"/>
              </a:spcBef>
              <a:spcAft>
                <a:spcPts val="7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sz="2000" dirty="0">
                <a:ea typeface="Arial Unicode MS" panose="020B0604020202020204" pitchFamily="34" charset="-128"/>
                <a:cs typeface="Arial Unicode MS" panose="020B0604020202020204" pitchFamily="34" charset="-128"/>
              </a:rPr>
              <a:t>Mitoxantrone</a:t>
            </a:r>
          </a:p>
        </p:txBody>
      </p:sp>
      <p:sp>
        <p:nvSpPr>
          <p:cNvPr id="3" name="TextBox 2">
            <a:extLst>
              <a:ext uri="{FF2B5EF4-FFF2-40B4-BE49-F238E27FC236}">
                <a16:creationId xmlns:a16="http://schemas.microsoft.com/office/drawing/2014/main" id="{9F6A86AC-D2FE-4B89-8423-13FA34001FC0}"/>
              </a:ext>
            </a:extLst>
          </p:cNvPr>
          <p:cNvSpPr txBox="1"/>
          <p:nvPr/>
        </p:nvSpPr>
        <p:spPr>
          <a:xfrm>
            <a:off x="4414838" y="1971675"/>
            <a:ext cx="3362325" cy="1744663"/>
          </a:xfrm>
          <a:prstGeom prst="rect">
            <a:avLst/>
          </a:prstGeom>
          <a:noFill/>
        </p:spPr>
        <p:txBody>
          <a:bodyPr>
            <a:spAutoFit/>
          </a:bodyPr>
          <a:lstStyle/>
          <a:p>
            <a:pPr>
              <a:lnSpc>
                <a:spcPct val="90000"/>
              </a:lnSpc>
              <a:spcBef>
                <a:spcPts val="500"/>
              </a:spcBef>
              <a:spcAft>
                <a:spcPts val="700"/>
              </a:spcAft>
              <a:defRPr/>
            </a:pPr>
            <a:r>
              <a:rPr lang="en-US" altLang="en-US" sz="2800" dirty="0">
                <a:solidFill>
                  <a:schemeClr val="accent3"/>
                </a:solidFill>
                <a:latin typeface="+mn-lt"/>
                <a:ea typeface="Arial Unicode MS" panose="020B0604020202020204" pitchFamily="34" charset="-128"/>
                <a:cs typeface="Arial Unicode MS" panose="020B0604020202020204" pitchFamily="34" charset="-128"/>
              </a:rPr>
              <a:t>Interferon-</a:t>
            </a:r>
            <a:r>
              <a:rPr lang="el-GR" altLang="en-US" sz="2800" dirty="0">
                <a:solidFill>
                  <a:schemeClr val="accent3"/>
                </a:solidFill>
                <a:latin typeface="+mn-lt"/>
                <a:ea typeface="Arial Unicode MS" panose="020B0604020202020204" pitchFamily="34" charset="-128"/>
                <a:cs typeface="Arial Unicode MS" panose="020B0604020202020204" pitchFamily="34" charset="-128"/>
              </a:rPr>
              <a:t>β</a:t>
            </a:r>
            <a:r>
              <a:rPr lang="en-US" altLang="en-US" sz="2800" dirty="0">
                <a:solidFill>
                  <a:schemeClr val="accent3"/>
                </a:solidFill>
                <a:latin typeface="+mn-lt"/>
                <a:ea typeface="Arial Unicode MS" panose="020B0604020202020204" pitchFamily="34" charset="-128"/>
                <a:cs typeface="Arial Unicode MS" panose="020B0604020202020204" pitchFamily="34" charset="-128"/>
              </a:rPr>
              <a:t>1a IM</a:t>
            </a:r>
          </a:p>
          <a:p>
            <a:pPr marL="742950" lvl="1" indent="-285750">
              <a:lnSpc>
                <a:spcPct val="90000"/>
              </a:lnSpc>
              <a:spcBef>
                <a:spcPts val="500"/>
              </a:spcBef>
              <a:spcAft>
                <a:spcPts val="700"/>
              </a:spcAft>
              <a:buFont typeface="Arial" panose="020B0604020202020204" pitchFamily="34" charset="0"/>
              <a:buChar char="‒"/>
              <a:defRPr/>
            </a:pPr>
            <a:r>
              <a:rPr lang="en-US" altLang="en-US" sz="2000" dirty="0">
                <a:solidFill>
                  <a:schemeClr val="bg1"/>
                </a:solidFill>
                <a:latin typeface="+mn-lt"/>
                <a:ea typeface="Arial Unicode MS" panose="020B0604020202020204" pitchFamily="34" charset="-128"/>
                <a:cs typeface="Arial Unicode MS" panose="020B0604020202020204" pitchFamily="34" charset="-128"/>
              </a:rPr>
              <a:t>Fingolimod</a:t>
            </a:r>
          </a:p>
          <a:p>
            <a:pPr marL="742950" lvl="1" indent="-285750">
              <a:lnSpc>
                <a:spcPct val="90000"/>
              </a:lnSpc>
              <a:spcBef>
                <a:spcPts val="500"/>
              </a:spcBef>
              <a:spcAft>
                <a:spcPts val="700"/>
              </a:spcAft>
              <a:buFont typeface="Arial" panose="020B0604020202020204" pitchFamily="34" charset="0"/>
              <a:buChar char="‒"/>
              <a:defRPr/>
            </a:pPr>
            <a:r>
              <a:rPr lang="en-US" altLang="en-US" sz="2000" dirty="0">
                <a:solidFill>
                  <a:schemeClr val="bg1"/>
                </a:solidFill>
                <a:latin typeface="+mn-lt"/>
                <a:ea typeface="Arial Unicode MS" panose="020B0604020202020204" pitchFamily="34" charset="-128"/>
                <a:cs typeface="Arial Unicode MS" panose="020B0604020202020204" pitchFamily="34" charset="-128"/>
              </a:rPr>
              <a:t>Ozanimod</a:t>
            </a:r>
          </a:p>
          <a:p>
            <a:pPr>
              <a:lnSpc>
                <a:spcPct val="90000"/>
              </a:lnSpc>
              <a:spcBef>
                <a:spcPts val="500"/>
              </a:spcBef>
              <a:spcAft>
                <a:spcPts val="700"/>
              </a:spcAft>
              <a:defRPr/>
            </a:pPr>
            <a:endParaRPr lang="en-US" dirty="0">
              <a:solidFill>
                <a:schemeClr val="bg1"/>
              </a:solidFill>
              <a:latin typeface="+mn-lt"/>
            </a:endParaRPr>
          </a:p>
        </p:txBody>
      </p:sp>
      <p:sp>
        <p:nvSpPr>
          <p:cNvPr id="6" name="TextBox 5">
            <a:extLst>
              <a:ext uri="{FF2B5EF4-FFF2-40B4-BE49-F238E27FC236}">
                <a16:creationId xmlns:a16="http://schemas.microsoft.com/office/drawing/2014/main" id="{52B974D5-8D29-44EF-823A-EE9423C6755D}"/>
              </a:ext>
            </a:extLst>
          </p:cNvPr>
          <p:cNvSpPr txBox="1"/>
          <p:nvPr/>
        </p:nvSpPr>
        <p:spPr>
          <a:xfrm>
            <a:off x="7991475" y="1971675"/>
            <a:ext cx="3362325" cy="1341438"/>
          </a:xfrm>
          <a:prstGeom prst="rect">
            <a:avLst/>
          </a:prstGeom>
          <a:noFill/>
        </p:spPr>
        <p:txBody>
          <a:bodyPr>
            <a:spAutoFit/>
          </a:bodyPr>
          <a:lstStyle/>
          <a:p>
            <a:pPr>
              <a:lnSpc>
                <a:spcPct val="90000"/>
              </a:lnSpc>
              <a:spcBef>
                <a:spcPts val="500"/>
              </a:spcBef>
              <a:spcAft>
                <a:spcPts val="700"/>
              </a:spcAft>
              <a:defRPr/>
            </a:pPr>
            <a:r>
              <a:rPr lang="en-US" altLang="en-US" sz="2800" dirty="0">
                <a:solidFill>
                  <a:schemeClr val="accent3"/>
                </a:solidFill>
                <a:latin typeface="+mn-lt"/>
                <a:ea typeface="Arial Unicode MS" panose="020B0604020202020204" pitchFamily="34" charset="-128"/>
                <a:cs typeface="Arial Unicode MS" panose="020B0604020202020204" pitchFamily="34" charset="-128"/>
              </a:rPr>
              <a:t>Interferon-</a:t>
            </a:r>
            <a:r>
              <a:rPr lang="el-GR" altLang="en-US" sz="2800" dirty="0">
                <a:solidFill>
                  <a:schemeClr val="accent3"/>
                </a:solidFill>
                <a:latin typeface="+mn-lt"/>
                <a:ea typeface="Arial Unicode MS" panose="020B0604020202020204" pitchFamily="34" charset="-128"/>
                <a:cs typeface="Arial Unicode MS" panose="020B0604020202020204" pitchFamily="34" charset="-128"/>
              </a:rPr>
              <a:t>β1</a:t>
            </a:r>
            <a:r>
              <a:rPr lang="en-US" altLang="en-US" sz="2800" dirty="0">
                <a:solidFill>
                  <a:schemeClr val="accent3"/>
                </a:solidFill>
                <a:latin typeface="+mn-lt"/>
                <a:ea typeface="Arial Unicode MS" panose="020B0604020202020204" pitchFamily="34" charset="-128"/>
                <a:cs typeface="Arial Unicode MS" panose="020B0604020202020204" pitchFamily="34" charset="-128"/>
              </a:rPr>
              <a:t>a SC</a:t>
            </a:r>
          </a:p>
          <a:p>
            <a:pPr marL="800100" lvl="1" indent="-342900">
              <a:lnSpc>
                <a:spcPct val="90000"/>
              </a:lnSpc>
              <a:spcBef>
                <a:spcPts val="500"/>
              </a:spcBef>
              <a:spcAft>
                <a:spcPts val="700"/>
              </a:spcAft>
              <a:buFont typeface="Arial" panose="020B0604020202020204" pitchFamily="34" charset="0"/>
              <a:buChar char="‒"/>
              <a:defRPr/>
            </a:pPr>
            <a:r>
              <a:rPr lang="en-US" altLang="en-US" sz="2000" dirty="0">
                <a:solidFill>
                  <a:schemeClr val="bg1"/>
                </a:solidFill>
                <a:latin typeface="+mn-lt"/>
                <a:ea typeface="Arial Unicode MS" panose="020B0604020202020204" pitchFamily="34" charset="-128"/>
                <a:cs typeface="Arial Unicode MS" panose="020B0604020202020204" pitchFamily="34" charset="-128"/>
              </a:rPr>
              <a:t>Alemtuzumab</a:t>
            </a:r>
          </a:p>
          <a:p>
            <a:pPr marL="800100" lvl="1" indent="-342900">
              <a:lnSpc>
                <a:spcPct val="90000"/>
              </a:lnSpc>
              <a:spcBef>
                <a:spcPts val="500"/>
              </a:spcBef>
              <a:spcAft>
                <a:spcPts val="700"/>
              </a:spcAft>
              <a:buFont typeface="Arial" panose="020B0604020202020204" pitchFamily="34" charset="0"/>
              <a:buChar char="‒"/>
              <a:defRPr/>
            </a:pPr>
            <a:r>
              <a:rPr lang="en-US" altLang="en-US" sz="2000" dirty="0">
                <a:solidFill>
                  <a:schemeClr val="bg1"/>
                </a:solidFill>
                <a:latin typeface="+mn-lt"/>
                <a:ea typeface="Arial Unicode MS" panose="020B0604020202020204" pitchFamily="34" charset="-128"/>
                <a:cs typeface="Arial Unicode MS" panose="020B0604020202020204" pitchFamily="34" charset="-128"/>
              </a:rPr>
              <a:t>Ocrelizumab</a:t>
            </a:r>
            <a:endParaRPr lang="en-US" dirty="0">
              <a:solidFill>
                <a:schemeClr val="bg1"/>
              </a:solidFill>
              <a:latin typeface="+mn-lt"/>
            </a:endParaRPr>
          </a:p>
        </p:txBody>
      </p:sp>
      <p:sp>
        <p:nvSpPr>
          <p:cNvPr id="7" name="TextBox 6">
            <a:extLst>
              <a:ext uri="{FF2B5EF4-FFF2-40B4-BE49-F238E27FC236}">
                <a16:creationId xmlns:a16="http://schemas.microsoft.com/office/drawing/2014/main" id="{AD632C07-460B-4A03-8698-DB76A340D983}"/>
              </a:ext>
            </a:extLst>
          </p:cNvPr>
          <p:cNvSpPr txBox="1"/>
          <p:nvPr/>
        </p:nvSpPr>
        <p:spPr>
          <a:xfrm>
            <a:off x="4414838" y="4117975"/>
            <a:ext cx="3810000" cy="1341438"/>
          </a:xfrm>
          <a:prstGeom prst="rect">
            <a:avLst/>
          </a:prstGeom>
          <a:noFill/>
        </p:spPr>
        <p:txBody>
          <a:bodyPr>
            <a:spAutoFit/>
          </a:bodyPr>
          <a:lstStyle/>
          <a:p>
            <a:pPr>
              <a:lnSpc>
                <a:spcPct val="90000"/>
              </a:lnSpc>
              <a:spcBef>
                <a:spcPts val="500"/>
              </a:spcBef>
              <a:spcAft>
                <a:spcPts val="700"/>
              </a:spcAft>
              <a:defRPr/>
            </a:pPr>
            <a:r>
              <a:rPr lang="en-US" altLang="en-US" sz="2800" dirty="0">
                <a:solidFill>
                  <a:schemeClr val="accent3"/>
                </a:solidFill>
                <a:latin typeface="+mn-lt"/>
                <a:ea typeface="Arial Unicode MS" panose="020B0604020202020204" pitchFamily="34" charset="-128"/>
                <a:cs typeface="Arial Unicode MS" panose="020B0604020202020204" pitchFamily="34" charset="-128"/>
              </a:rPr>
              <a:t>Teriflunomide PO</a:t>
            </a:r>
          </a:p>
          <a:p>
            <a:pPr marL="800100" lvl="1" indent="-342900">
              <a:lnSpc>
                <a:spcPct val="90000"/>
              </a:lnSpc>
              <a:spcBef>
                <a:spcPts val="500"/>
              </a:spcBef>
              <a:spcAft>
                <a:spcPts val="700"/>
              </a:spcAft>
              <a:buFont typeface="Arial" panose="020B0604020202020204" pitchFamily="34" charset="0"/>
              <a:buChar char="‒"/>
              <a:defRPr/>
            </a:pPr>
            <a:r>
              <a:rPr lang="en-US" altLang="en-US" sz="2000" dirty="0">
                <a:solidFill>
                  <a:schemeClr val="bg1"/>
                </a:solidFill>
                <a:latin typeface="+mn-lt"/>
                <a:ea typeface="Arial Unicode MS" panose="020B0604020202020204" pitchFamily="34" charset="-128"/>
                <a:cs typeface="Arial Unicode MS" panose="020B0604020202020204" pitchFamily="34" charset="-128"/>
              </a:rPr>
              <a:t>Ofatumumab</a:t>
            </a:r>
          </a:p>
          <a:p>
            <a:pPr marL="800100" lvl="1" indent="-342900">
              <a:lnSpc>
                <a:spcPct val="90000"/>
              </a:lnSpc>
              <a:spcBef>
                <a:spcPts val="500"/>
              </a:spcBef>
              <a:spcAft>
                <a:spcPts val="700"/>
              </a:spcAft>
              <a:buFont typeface="Arial" panose="020B0604020202020204" pitchFamily="34" charset="0"/>
              <a:buChar char="‒"/>
              <a:defRPr/>
            </a:pPr>
            <a:r>
              <a:rPr lang="en-US" altLang="en-US" sz="2000" dirty="0">
                <a:solidFill>
                  <a:schemeClr val="bg1"/>
                </a:solidFill>
                <a:latin typeface="+mn-lt"/>
                <a:ea typeface="Arial Unicode MS" panose="020B0604020202020204" pitchFamily="34" charset="-128"/>
                <a:cs typeface="Arial Unicode MS" panose="020B0604020202020204" pitchFamily="34" charset="-128"/>
              </a:rPr>
              <a:t>Ponesimod</a:t>
            </a:r>
            <a:endParaRPr lang="en-US" dirty="0">
              <a:solidFill>
                <a:schemeClr val="bg1"/>
              </a:solidFill>
              <a:latin typeface="+mn-lt"/>
            </a:endParaRPr>
          </a:p>
        </p:txBody>
      </p:sp>
      <p:grpSp>
        <p:nvGrpSpPr>
          <p:cNvPr id="66567" name="Group 1">
            <a:extLst>
              <a:ext uri="{FF2B5EF4-FFF2-40B4-BE49-F238E27FC236}">
                <a16:creationId xmlns:a16="http://schemas.microsoft.com/office/drawing/2014/main" id="{3627E46E-5F4C-4D3F-9062-0825089DCA3C}"/>
              </a:ext>
            </a:extLst>
          </p:cNvPr>
          <p:cNvGrpSpPr>
            <a:grpSpLocks/>
          </p:cNvGrpSpPr>
          <p:nvPr/>
        </p:nvGrpSpPr>
        <p:grpSpPr bwMode="auto">
          <a:xfrm>
            <a:off x="9393238" y="6213475"/>
            <a:ext cx="2487612" cy="449263"/>
            <a:chOff x="9602074" y="3550251"/>
            <a:chExt cx="2488502" cy="449257"/>
          </a:xfrm>
        </p:grpSpPr>
        <p:pic>
          <p:nvPicPr>
            <p:cNvPr id="66569" name="Picture 8">
              <a:extLst>
                <a:ext uri="{FF2B5EF4-FFF2-40B4-BE49-F238E27FC236}">
                  <a16:creationId xmlns:a16="http://schemas.microsoft.com/office/drawing/2014/main" id="{1DF384FF-0173-430E-B2A8-78D015DDA6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6570" name="Rectangle 8">
              <a:extLst>
                <a:ext uri="{FF2B5EF4-FFF2-40B4-BE49-F238E27FC236}">
                  <a16:creationId xmlns:a16="http://schemas.microsoft.com/office/drawing/2014/main" id="{B0B0D4F3-29C0-4BC3-913C-376018BC79D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11" name="TextBox 6">
            <a:extLst>
              <a:ext uri="{FF2B5EF4-FFF2-40B4-BE49-F238E27FC236}">
                <a16:creationId xmlns:a16="http://schemas.microsoft.com/office/drawing/2014/main" id="{6A51FAC6-D85D-4DEF-913D-2341628875A0}"/>
              </a:ext>
            </a:extLst>
          </p:cNvPr>
          <p:cNvSpPr txBox="1">
            <a:spLocks noChangeArrowheads="1"/>
          </p:cNvSpPr>
          <p:nvPr/>
        </p:nvSpPr>
        <p:spPr bwMode="auto">
          <a:xfrm>
            <a:off x="430213" y="6038850"/>
            <a:ext cx="8982075" cy="647700"/>
          </a:xfrm>
          <a:prstGeom prst="rect">
            <a:avLst/>
          </a:prstGeom>
          <a:noFill/>
          <a:ln>
            <a:noFill/>
          </a:ln>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defRPr/>
            </a:pPr>
            <a:r>
              <a:rPr lang="el-GR" altLang="en-US" sz="1200" dirty="0">
                <a:solidFill>
                  <a:schemeClr val="bg2"/>
                </a:solidFill>
                <a:latin typeface="+mj-lt"/>
                <a:cs typeface="Calibri" panose="020F0502020204030204" pitchFamily="34" charset="0"/>
              </a:rPr>
              <a:t>β-</a:t>
            </a:r>
            <a:r>
              <a:rPr lang="en-US" altLang="en-US" sz="1200" dirty="0">
                <a:solidFill>
                  <a:schemeClr val="bg2"/>
                </a:solidFill>
                <a:latin typeface="+mj-lt"/>
                <a:cs typeface="Calibri" panose="020F0502020204030204" pitchFamily="34" charset="0"/>
              </a:rPr>
              <a:t>interferon 1a IM PI. </a:t>
            </a:r>
            <a:r>
              <a:rPr lang="el-GR" altLang="en-US" sz="1200" dirty="0">
                <a:solidFill>
                  <a:schemeClr val="bg2"/>
                </a:solidFill>
                <a:latin typeface="+mj-lt"/>
                <a:cs typeface="Calibri" panose="020F0502020204030204" pitchFamily="34" charset="0"/>
              </a:rPr>
              <a:t>β-</a:t>
            </a:r>
            <a:r>
              <a:rPr lang="en-US" altLang="en-US" sz="1200" dirty="0">
                <a:solidFill>
                  <a:schemeClr val="bg2"/>
                </a:solidFill>
                <a:latin typeface="+mj-lt"/>
                <a:cs typeface="Calibri" panose="020F0502020204030204" pitchFamily="34" charset="0"/>
              </a:rPr>
              <a:t>interferon 1a SC PI. Pegylated </a:t>
            </a:r>
            <a:r>
              <a:rPr lang="el-GR" altLang="en-US" sz="1200" dirty="0">
                <a:solidFill>
                  <a:schemeClr val="bg2"/>
                </a:solidFill>
                <a:latin typeface="+mj-lt"/>
                <a:cs typeface="Calibri" panose="020F0502020204030204" pitchFamily="34" charset="0"/>
              </a:rPr>
              <a:t>β-</a:t>
            </a:r>
            <a:r>
              <a:rPr lang="en-US" altLang="en-US" sz="1200" dirty="0">
                <a:solidFill>
                  <a:schemeClr val="bg2"/>
                </a:solidFill>
                <a:latin typeface="+mj-lt"/>
                <a:cs typeface="Calibri" panose="020F0502020204030204" pitchFamily="34" charset="0"/>
              </a:rPr>
              <a:t>interferon 1a PI. Glatiramer acetate PI. Natalizumab PI.</a:t>
            </a:r>
            <a:br>
              <a:rPr lang="en-US" altLang="en-US" sz="1200" dirty="0">
                <a:solidFill>
                  <a:schemeClr val="bg2"/>
                </a:solidFill>
                <a:latin typeface="+mj-lt"/>
                <a:cs typeface="Calibri" panose="020F0502020204030204" pitchFamily="34" charset="0"/>
              </a:rPr>
            </a:br>
            <a:r>
              <a:rPr lang="en-US" altLang="en-US" sz="1200" dirty="0">
                <a:solidFill>
                  <a:schemeClr val="bg2"/>
                </a:solidFill>
                <a:latin typeface="+mj-lt"/>
                <a:cs typeface="Calibri" panose="020F0502020204030204" pitchFamily="34" charset="0"/>
              </a:rPr>
              <a:t>Fingolimod PI. Teriflunomide PI. Dimethyl fumarate PI. Siponimod PI. Cladribine PI. Mitoxantrone PI. Ozanimod PI. </a:t>
            </a:r>
            <a:br>
              <a:rPr lang="en-US" altLang="en-US" sz="1200" dirty="0">
                <a:solidFill>
                  <a:schemeClr val="bg2"/>
                </a:solidFill>
                <a:latin typeface="+mj-lt"/>
                <a:cs typeface="Calibri" panose="020F0502020204030204" pitchFamily="34" charset="0"/>
              </a:rPr>
            </a:br>
            <a:r>
              <a:rPr lang="en-US" altLang="en-US" sz="1200" dirty="0">
                <a:solidFill>
                  <a:schemeClr val="bg2"/>
                </a:solidFill>
                <a:latin typeface="+mj-lt"/>
                <a:cs typeface="Calibri" panose="020F0502020204030204" pitchFamily="34" charset="0"/>
              </a:rPr>
              <a:t>Ofatumumab PI. Ponesimod PI. Alemtuzumab PI. Ocrelizumab PI.</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a:extLst>
              <a:ext uri="{FF2B5EF4-FFF2-40B4-BE49-F238E27FC236}">
                <a16:creationId xmlns:a16="http://schemas.microsoft.com/office/drawing/2014/main" id="{140408AA-9A96-4FB1-A5B8-9178A79D04B2}"/>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FDA Approval</a:t>
            </a:r>
          </a:p>
        </p:txBody>
      </p:sp>
      <p:sp>
        <p:nvSpPr>
          <p:cNvPr id="68611" name="Content Placeholder 2">
            <a:extLst>
              <a:ext uri="{FF2B5EF4-FFF2-40B4-BE49-F238E27FC236}">
                <a16:creationId xmlns:a16="http://schemas.microsoft.com/office/drawing/2014/main" id="{A38988F8-F76E-4EBF-970A-1B804744E848}"/>
              </a:ext>
            </a:extLst>
          </p:cNvPr>
          <p:cNvSpPr>
            <a:spLocks noGrp="1"/>
          </p:cNvSpPr>
          <p:nvPr>
            <p:ph idx="1"/>
          </p:nvPr>
        </p:nvSpPr>
        <p:spPr>
          <a:xfrm>
            <a:off x="606425" y="1508125"/>
            <a:ext cx="10726738" cy="5197475"/>
          </a:xfrm>
        </p:spPr>
        <p:txBody>
          <a:bodyPr/>
          <a:lstStyle/>
          <a:p>
            <a:pPr eaLnBrk="1" hangingPunct="1">
              <a:spcBef>
                <a:spcPts val="700"/>
              </a:spcBef>
            </a:pPr>
            <a:r>
              <a:rPr lang="en-US" altLang="en-US">
                <a:ea typeface="ＭＳ Ｐゴシック" panose="020B0600070205080204" pitchFamily="34" charset="-128"/>
              </a:rPr>
              <a:t>Relapsing forms of MS</a:t>
            </a:r>
          </a:p>
          <a:p>
            <a:pPr lvl="1" eaLnBrk="1" hangingPunct="1">
              <a:spcBef>
                <a:spcPts val="700"/>
              </a:spcBef>
            </a:pPr>
            <a:r>
              <a:rPr lang="en-US" altLang="en-US">
                <a:ea typeface="ＭＳ Ｐゴシック" panose="020B0600070205080204" pitchFamily="34" charset="-128"/>
              </a:rPr>
              <a:t>Clinically isolated syndrome</a:t>
            </a:r>
          </a:p>
          <a:p>
            <a:pPr lvl="1" eaLnBrk="1" hangingPunct="1">
              <a:spcBef>
                <a:spcPts val="700"/>
              </a:spcBef>
            </a:pPr>
            <a:r>
              <a:rPr lang="en-US" altLang="en-US">
                <a:ea typeface="ＭＳ Ｐゴシック" panose="020B0600070205080204" pitchFamily="34" charset="-128"/>
              </a:rPr>
              <a:t>RRMS</a:t>
            </a:r>
          </a:p>
          <a:p>
            <a:pPr lvl="1" eaLnBrk="1" hangingPunct="1">
              <a:spcBef>
                <a:spcPts val="700"/>
              </a:spcBef>
            </a:pPr>
            <a:r>
              <a:rPr lang="en-US" altLang="en-US">
                <a:ea typeface="ＭＳ Ｐゴシック" panose="020B0600070205080204" pitchFamily="34" charset="-128"/>
              </a:rPr>
              <a:t>Active SPMS</a:t>
            </a:r>
          </a:p>
          <a:p>
            <a:pPr eaLnBrk="1" hangingPunct="1">
              <a:spcBef>
                <a:spcPts val="700"/>
              </a:spcBef>
            </a:pPr>
            <a:r>
              <a:rPr lang="en-US" altLang="en-US">
                <a:ea typeface="ＭＳ Ｐゴシック" panose="020B0600070205080204" pitchFamily="34" charset="-128"/>
              </a:rPr>
              <a:t>PPMS</a:t>
            </a:r>
          </a:p>
          <a:p>
            <a:pPr eaLnBrk="1" hangingPunct="1">
              <a:spcBef>
                <a:spcPts val="700"/>
              </a:spcBef>
            </a:pPr>
            <a:r>
              <a:rPr lang="en-US" altLang="en-US">
                <a:ea typeface="ＭＳ Ｐゴシック" panose="020B0600070205080204" pitchFamily="34" charset="-128"/>
              </a:rPr>
              <a:t>Mitoxantrone</a:t>
            </a:r>
          </a:p>
          <a:p>
            <a:pPr lvl="1" eaLnBrk="1" hangingPunct="1">
              <a:spcBef>
                <a:spcPts val="700"/>
              </a:spcBef>
            </a:pPr>
            <a:r>
              <a:rPr lang="en-US" altLang="en-US">
                <a:ea typeface="ＭＳ Ｐゴシック" panose="020B0600070205080204" pitchFamily="34" charset="-128"/>
              </a:rPr>
              <a:t>Secondary (chronic) progressive</a:t>
            </a:r>
          </a:p>
          <a:p>
            <a:pPr lvl="1" eaLnBrk="1" hangingPunct="1">
              <a:spcBef>
                <a:spcPts val="700"/>
              </a:spcBef>
            </a:pPr>
            <a:r>
              <a:rPr lang="en-US" altLang="en-US">
                <a:ea typeface="ＭＳ Ｐゴシック" panose="020B0600070205080204" pitchFamily="34" charset="-128"/>
              </a:rPr>
              <a:t>Progressive relapsing</a:t>
            </a:r>
          </a:p>
          <a:p>
            <a:pPr lvl="1" eaLnBrk="1" hangingPunct="1">
              <a:spcBef>
                <a:spcPts val="700"/>
              </a:spcBef>
            </a:pPr>
            <a:r>
              <a:rPr lang="en-US" altLang="en-US">
                <a:ea typeface="ＭＳ Ｐゴシック" panose="020B0600070205080204" pitchFamily="34" charset="-128"/>
              </a:rPr>
              <a:t>Worsening RRMS</a:t>
            </a:r>
          </a:p>
        </p:txBody>
      </p:sp>
      <p:grpSp>
        <p:nvGrpSpPr>
          <p:cNvPr id="68612" name="Group 1">
            <a:extLst>
              <a:ext uri="{FF2B5EF4-FFF2-40B4-BE49-F238E27FC236}">
                <a16:creationId xmlns:a16="http://schemas.microsoft.com/office/drawing/2014/main" id="{D2442DB5-3A65-400B-A832-E49924CF98BD}"/>
              </a:ext>
            </a:extLst>
          </p:cNvPr>
          <p:cNvGrpSpPr>
            <a:grpSpLocks/>
          </p:cNvGrpSpPr>
          <p:nvPr/>
        </p:nvGrpSpPr>
        <p:grpSpPr bwMode="auto">
          <a:xfrm>
            <a:off x="9393238" y="6213475"/>
            <a:ext cx="2487612" cy="449263"/>
            <a:chOff x="9602074" y="3550251"/>
            <a:chExt cx="2488502" cy="449257"/>
          </a:xfrm>
        </p:grpSpPr>
        <p:pic>
          <p:nvPicPr>
            <p:cNvPr id="68614" name="Picture 4">
              <a:extLst>
                <a:ext uri="{FF2B5EF4-FFF2-40B4-BE49-F238E27FC236}">
                  <a16:creationId xmlns:a16="http://schemas.microsoft.com/office/drawing/2014/main" id="{92F95BF9-B737-4FDB-B53C-EFA467D18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8615" name="Rectangle 8">
              <a:extLst>
                <a:ext uri="{FF2B5EF4-FFF2-40B4-BE49-F238E27FC236}">
                  <a16:creationId xmlns:a16="http://schemas.microsoft.com/office/drawing/2014/main" id="{9402589C-42DF-4567-B3AB-BBFAE4FEA311}"/>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2" name="TextBox 1">
            <a:extLst>
              <a:ext uri="{FF2B5EF4-FFF2-40B4-BE49-F238E27FC236}">
                <a16:creationId xmlns:a16="http://schemas.microsoft.com/office/drawing/2014/main" id="{4DEE469A-616B-432C-BB28-101BC6D39BFC}"/>
              </a:ext>
            </a:extLst>
          </p:cNvPr>
          <p:cNvSpPr txBox="1"/>
          <p:nvPr/>
        </p:nvSpPr>
        <p:spPr>
          <a:xfrm>
            <a:off x="430213" y="6399213"/>
            <a:ext cx="1230312" cy="276225"/>
          </a:xfrm>
          <a:prstGeom prst="rect">
            <a:avLst/>
          </a:prstGeom>
          <a:noFill/>
        </p:spPr>
        <p:txBody>
          <a:bodyPr wrap="none">
            <a:spAutoFit/>
          </a:bodyPr>
          <a:lstStyle/>
          <a:p>
            <a:pPr>
              <a:defRPr/>
            </a:pPr>
            <a:r>
              <a:rPr lang="en-US" sz="1200" dirty="0">
                <a:solidFill>
                  <a:schemeClr val="bg2"/>
                </a:solidFill>
                <a:latin typeface="+mn-lt"/>
              </a:rPr>
              <a:t>Mitoxantrone PI.</a:t>
            </a: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
            <a:extLst>
              <a:ext uri="{FF2B5EF4-FFF2-40B4-BE49-F238E27FC236}">
                <a16:creationId xmlns:a16="http://schemas.microsoft.com/office/drawing/2014/main" id="{09F29739-C688-421A-A2D1-6135E71EBA51}"/>
              </a:ext>
            </a:extLst>
          </p:cNvPr>
          <p:cNvSpPr txBox="1">
            <a:spLocks/>
          </p:cNvSpPr>
          <p:nvPr/>
        </p:nvSpPr>
        <p:spPr bwMode="auto">
          <a:xfrm>
            <a:off x="606425" y="1508124"/>
            <a:ext cx="10726738" cy="4897739"/>
          </a:xfrm>
          <a:prstGeom prst="rect">
            <a:avLst/>
          </a:prstGeom>
          <a:noFill/>
          <a:ln>
            <a:noFill/>
          </a:ln>
        </p:spPr>
        <p:txBody>
          <a:bodyPr/>
          <a:lstStyle>
            <a:lvl1pPr marL="228600" indent="-228600" algn="l" rtl="0" eaLnBrk="0" fontAlgn="base" hangingPunct="0">
              <a:lnSpc>
                <a:spcPct val="90000"/>
              </a:lnSpc>
              <a:spcBef>
                <a:spcPts val="1000"/>
              </a:spcBef>
              <a:spcAft>
                <a:spcPts val="700"/>
              </a:spcAft>
              <a:buFont typeface="Wingdings" panose="05000000000000000000" pitchFamily="2" charset="2"/>
              <a:buChar char="§"/>
              <a:defRPr sz="2800" kern="1200">
                <a:solidFill>
                  <a:schemeClr val="bg1"/>
                </a:solidFill>
                <a:latin typeface="+mn-lt"/>
                <a:ea typeface="+mn-ea"/>
                <a:cs typeface="+mn-cs"/>
              </a:defRPr>
            </a:lvl1pPr>
            <a:lvl2pPr marL="685800" indent="-228600" algn="l" rtl="0" eaLnBrk="0" fontAlgn="base" hangingPunct="0">
              <a:lnSpc>
                <a:spcPct val="90000"/>
              </a:lnSpc>
              <a:spcBef>
                <a:spcPts val="1000"/>
              </a:spcBef>
              <a:spcAft>
                <a:spcPts val="700"/>
              </a:spcAft>
              <a:buFont typeface="Arial" panose="020B0604020202020204" pitchFamily="34" charset="0"/>
              <a:buChar char="‒"/>
              <a:defRPr sz="2600" kern="1200">
                <a:solidFill>
                  <a:schemeClr val="bg1"/>
                </a:solidFill>
                <a:latin typeface="+mn-lt"/>
                <a:ea typeface="+mn-ea"/>
                <a:cs typeface="+mn-cs"/>
              </a:defRPr>
            </a:lvl2pPr>
            <a:lvl3pPr marL="1143000" indent="-228600" algn="l" rtl="0" eaLnBrk="0" fontAlgn="base" hangingPunct="0">
              <a:lnSpc>
                <a:spcPct val="90000"/>
              </a:lnSpc>
              <a:spcBef>
                <a:spcPts val="1000"/>
              </a:spcBef>
              <a:spcAft>
                <a:spcPts val="70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lnSpc>
                <a:spcPct val="90000"/>
              </a:lnSpc>
              <a:spcBef>
                <a:spcPts val="1000"/>
              </a:spcBef>
              <a:spcAft>
                <a:spcPts val="70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lnSpc>
                <a:spcPct val="90000"/>
              </a:lnSpc>
              <a:spcBef>
                <a:spcPts val="1000"/>
              </a:spcBef>
              <a:spcAft>
                <a:spcPts val="70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ea typeface="Arial Unicode MS" pitchFamily="34" charset="-128"/>
              </a:rPr>
              <a:t>Ocrelizumab vs placebo (24% relative risk reduction)</a:t>
            </a: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ea typeface="Arial Unicode MS" pitchFamily="34" charset="-128"/>
              </a:rPr>
              <a:t>3-mo confirmed disability progression:</a:t>
            </a: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a:p>
            <a:pPr defTabSz="914400">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ea typeface="Arial Unicode MS" pitchFamily="34" charset="-128"/>
              </a:rPr>
              <a:t>T25FW: 59% vs. 49% of people had a 20% decline</a:t>
            </a:r>
            <a:endParaRPr lang="en-US" altLang="en-US" b="1" dirty="0">
              <a:highlight>
                <a:srgbClr val="00FF00"/>
              </a:highlight>
              <a:ea typeface="ＭＳ Ｐゴシック" panose="020B0600070205080204" pitchFamily="34" charset="-128"/>
            </a:endParaRPr>
          </a:p>
        </p:txBody>
      </p:sp>
      <p:sp>
        <p:nvSpPr>
          <p:cNvPr id="70659" name="Rectangle 1">
            <a:extLst>
              <a:ext uri="{FF2B5EF4-FFF2-40B4-BE49-F238E27FC236}">
                <a16:creationId xmlns:a16="http://schemas.microsoft.com/office/drawing/2014/main" id="{AB7D8A42-3AF5-44DE-B523-99E67484D551}"/>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PPMS Efficacy</a:t>
            </a:r>
          </a:p>
        </p:txBody>
      </p:sp>
      <p:sp>
        <p:nvSpPr>
          <p:cNvPr id="5" name="TextBox 4">
            <a:extLst>
              <a:ext uri="{FF2B5EF4-FFF2-40B4-BE49-F238E27FC236}">
                <a16:creationId xmlns:a16="http://schemas.microsoft.com/office/drawing/2014/main" id="{B01B75F0-65B1-4044-A322-3332295251AB}"/>
              </a:ext>
            </a:extLst>
          </p:cNvPr>
          <p:cNvSpPr txBox="1"/>
          <p:nvPr/>
        </p:nvSpPr>
        <p:spPr bwMode="auto">
          <a:xfrm>
            <a:off x="6384925" y="3038475"/>
            <a:ext cx="1209675" cy="617538"/>
          </a:xfrm>
          <a:prstGeom prst="rect">
            <a:avLst/>
          </a:prstGeom>
          <a:noFill/>
        </p:spPr>
        <p:txBody>
          <a:bodyPr wrap="none" lIns="0" tIns="0" rIns="0" bIns="0"/>
          <a:lstStyle/>
          <a:p>
            <a:pPr algn="ctr">
              <a:defRPr/>
            </a:pPr>
            <a:r>
              <a:rPr lang="en-US" sz="2000" b="1" dirty="0">
                <a:solidFill>
                  <a:schemeClr val="accent3"/>
                </a:solidFill>
                <a:latin typeface="+mn-lt"/>
                <a:ea typeface="+mn-ea"/>
              </a:rPr>
              <a:t>32.9%</a:t>
            </a:r>
          </a:p>
        </p:txBody>
      </p:sp>
      <p:sp>
        <p:nvSpPr>
          <p:cNvPr id="6" name="TextBox 5">
            <a:extLst>
              <a:ext uri="{FF2B5EF4-FFF2-40B4-BE49-F238E27FC236}">
                <a16:creationId xmlns:a16="http://schemas.microsoft.com/office/drawing/2014/main" id="{35762C3C-5570-43F1-AED6-2CE755265C97}"/>
              </a:ext>
            </a:extLst>
          </p:cNvPr>
          <p:cNvSpPr txBox="1"/>
          <p:nvPr/>
        </p:nvSpPr>
        <p:spPr bwMode="auto">
          <a:xfrm>
            <a:off x="4849813" y="2744788"/>
            <a:ext cx="1211262" cy="619125"/>
          </a:xfrm>
          <a:prstGeom prst="rect">
            <a:avLst/>
          </a:prstGeom>
          <a:noFill/>
        </p:spPr>
        <p:txBody>
          <a:bodyPr wrap="none" lIns="0" tIns="0" rIns="0" bIns="0"/>
          <a:lstStyle/>
          <a:p>
            <a:pPr algn="ctr">
              <a:defRPr/>
            </a:pPr>
            <a:r>
              <a:rPr lang="en-US" sz="2000" b="1" dirty="0">
                <a:solidFill>
                  <a:schemeClr val="accent3"/>
                </a:solidFill>
                <a:latin typeface="+mn-lt"/>
                <a:ea typeface="+mn-ea"/>
              </a:rPr>
              <a:t>39.3%</a:t>
            </a:r>
          </a:p>
        </p:txBody>
      </p:sp>
      <p:sp>
        <p:nvSpPr>
          <p:cNvPr id="7" name="Rectangle 6">
            <a:extLst>
              <a:ext uri="{FF2B5EF4-FFF2-40B4-BE49-F238E27FC236}">
                <a16:creationId xmlns:a16="http://schemas.microsoft.com/office/drawing/2014/main" id="{ACCE8624-9ADB-48D7-9D43-4C2519578B5C}"/>
              </a:ext>
            </a:extLst>
          </p:cNvPr>
          <p:cNvSpPr/>
          <p:nvPr/>
        </p:nvSpPr>
        <p:spPr bwMode="auto">
          <a:xfrm>
            <a:off x="4849813" y="3302000"/>
            <a:ext cx="1214437" cy="2173288"/>
          </a:xfrm>
          <a:prstGeom prst="rect">
            <a:avLst/>
          </a:prstGeom>
          <a:solidFill>
            <a:schemeClr val="accent3"/>
          </a:solidFill>
          <a:ln w="952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h-TH">
              <a:solidFill>
                <a:srgbClr val="FFFFFF"/>
              </a:solidFill>
              <a:latin typeface="Arial"/>
            </a:endParaRPr>
          </a:p>
        </p:txBody>
      </p:sp>
      <p:sp>
        <p:nvSpPr>
          <p:cNvPr id="8" name="Rectangle 7">
            <a:extLst>
              <a:ext uri="{FF2B5EF4-FFF2-40B4-BE49-F238E27FC236}">
                <a16:creationId xmlns:a16="http://schemas.microsoft.com/office/drawing/2014/main" id="{725F4575-1644-4684-87BE-CD7B510C7D2D}"/>
              </a:ext>
            </a:extLst>
          </p:cNvPr>
          <p:cNvSpPr/>
          <p:nvPr/>
        </p:nvSpPr>
        <p:spPr bwMode="auto">
          <a:xfrm>
            <a:off x="6380163" y="3605213"/>
            <a:ext cx="1214437" cy="1873250"/>
          </a:xfrm>
          <a:prstGeom prst="rect">
            <a:avLst/>
          </a:prstGeom>
          <a:solidFill>
            <a:schemeClr val="accent1"/>
          </a:solidFill>
          <a:ln w="952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h-TH">
              <a:solidFill>
                <a:srgbClr val="FFFFFF"/>
              </a:solidFill>
              <a:latin typeface="Arial"/>
            </a:endParaRPr>
          </a:p>
        </p:txBody>
      </p:sp>
      <p:cxnSp>
        <p:nvCxnSpPr>
          <p:cNvPr id="9" name="Straight Connector 8">
            <a:extLst>
              <a:ext uri="{FF2B5EF4-FFF2-40B4-BE49-F238E27FC236}">
                <a16:creationId xmlns:a16="http://schemas.microsoft.com/office/drawing/2014/main" id="{FCFC7999-EEE5-43FD-AD24-8881D4B927FD}"/>
              </a:ext>
            </a:extLst>
          </p:cNvPr>
          <p:cNvCxnSpPr>
            <a:cxnSpLocks/>
          </p:cNvCxnSpPr>
          <p:nvPr/>
        </p:nvCxnSpPr>
        <p:spPr bwMode="auto">
          <a:xfrm flipH="1">
            <a:off x="4505325" y="5475288"/>
            <a:ext cx="3465513" cy="0"/>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Rectangle: Rounded Corners 9">
            <a:extLst>
              <a:ext uri="{FF2B5EF4-FFF2-40B4-BE49-F238E27FC236}">
                <a16:creationId xmlns:a16="http://schemas.microsoft.com/office/drawing/2014/main" id="{C97FB314-9F1A-46D9-A5D9-42DFE1C8B096}"/>
              </a:ext>
            </a:extLst>
          </p:cNvPr>
          <p:cNvSpPr/>
          <p:nvPr/>
        </p:nvSpPr>
        <p:spPr bwMode="auto">
          <a:xfrm>
            <a:off x="4608513" y="5557838"/>
            <a:ext cx="1689100" cy="2667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cs typeface="Arial"/>
              </a:rPr>
              <a:t>Placebo</a:t>
            </a:r>
            <a:endParaRPr lang="th-TH" sz="1600" b="1" dirty="0">
              <a:solidFill>
                <a:schemeClr val="bg1"/>
              </a:solidFill>
            </a:endParaRPr>
          </a:p>
        </p:txBody>
      </p:sp>
      <p:sp>
        <p:nvSpPr>
          <p:cNvPr id="11" name="Rectangle: Rounded Corners 10">
            <a:extLst>
              <a:ext uri="{FF2B5EF4-FFF2-40B4-BE49-F238E27FC236}">
                <a16:creationId xmlns:a16="http://schemas.microsoft.com/office/drawing/2014/main" id="{596F4B7A-EC8E-475E-B7FE-C414FA7E61EC}"/>
              </a:ext>
            </a:extLst>
          </p:cNvPr>
          <p:cNvSpPr/>
          <p:nvPr/>
        </p:nvSpPr>
        <p:spPr bwMode="auto">
          <a:xfrm>
            <a:off x="6134100" y="5529263"/>
            <a:ext cx="1958975" cy="3302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cs typeface="Arial"/>
              </a:rPr>
              <a:t>Ocrelizumab</a:t>
            </a:r>
            <a:endParaRPr lang="th-TH" sz="1600" b="1" dirty="0">
              <a:solidFill>
                <a:schemeClr val="bg1"/>
              </a:solidFill>
            </a:endParaRPr>
          </a:p>
        </p:txBody>
      </p:sp>
      <p:cxnSp>
        <p:nvCxnSpPr>
          <p:cNvPr id="12" name="Straight Connector 11">
            <a:extLst>
              <a:ext uri="{FF2B5EF4-FFF2-40B4-BE49-F238E27FC236}">
                <a16:creationId xmlns:a16="http://schemas.microsoft.com/office/drawing/2014/main" id="{8C2B1617-2584-4D86-B251-5B59B104A36F}"/>
              </a:ext>
            </a:extLst>
          </p:cNvPr>
          <p:cNvCxnSpPr>
            <a:cxnSpLocks/>
          </p:cNvCxnSpPr>
          <p:nvPr/>
        </p:nvCxnSpPr>
        <p:spPr bwMode="auto">
          <a:xfrm>
            <a:off x="4505325" y="2689225"/>
            <a:ext cx="0" cy="2786063"/>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D8C133CD-0B89-4BE0-AFDA-16570B8271FB}"/>
              </a:ext>
            </a:extLst>
          </p:cNvPr>
          <p:cNvSpPr txBox="1"/>
          <p:nvPr/>
        </p:nvSpPr>
        <p:spPr bwMode="auto">
          <a:xfrm rot="16200000">
            <a:off x="2814637" y="3963988"/>
            <a:ext cx="2830513" cy="261938"/>
          </a:xfrm>
          <a:prstGeom prst="rect">
            <a:avLst/>
          </a:prstGeom>
          <a:noFill/>
        </p:spPr>
        <p:txBody>
          <a:bodyPr wrap="none" lIns="0" tIns="0" rIns="0" bIns="0"/>
          <a:lstStyle/>
          <a:p>
            <a:pPr algn="ctr">
              <a:defRPr/>
            </a:pPr>
            <a:r>
              <a:rPr lang="en-US" sz="1600" b="1" dirty="0">
                <a:solidFill>
                  <a:schemeClr val="bg1"/>
                </a:solidFill>
                <a:latin typeface="+mn-lt"/>
                <a:ea typeface="+mn-ea"/>
              </a:rPr>
              <a:t>% People With Disability Progression</a:t>
            </a:r>
          </a:p>
        </p:txBody>
      </p:sp>
      <p:sp>
        <p:nvSpPr>
          <p:cNvPr id="14" name="TextBox 13">
            <a:extLst>
              <a:ext uri="{FF2B5EF4-FFF2-40B4-BE49-F238E27FC236}">
                <a16:creationId xmlns:a16="http://schemas.microsoft.com/office/drawing/2014/main" id="{61939E94-3CCF-4963-ACFF-6739D065907E}"/>
              </a:ext>
            </a:extLst>
          </p:cNvPr>
          <p:cNvSpPr txBox="1"/>
          <p:nvPr/>
        </p:nvSpPr>
        <p:spPr bwMode="auto">
          <a:xfrm>
            <a:off x="4814888" y="3441700"/>
            <a:ext cx="1252537" cy="247650"/>
          </a:xfrm>
          <a:prstGeom prst="rect">
            <a:avLst/>
          </a:prstGeom>
          <a:noFill/>
        </p:spPr>
        <p:txBody>
          <a:bodyPr lIns="0" tIns="0" rIns="0" bIns="0">
            <a:spAutoFit/>
          </a:bodyPr>
          <a:lstStyle/>
          <a:p>
            <a:pPr algn="ctr">
              <a:defRPr/>
            </a:pPr>
            <a:r>
              <a:rPr lang="en-US" sz="1600" b="1" dirty="0">
                <a:latin typeface="+mn-lt"/>
                <a:ea typeface="+mn-ea"/>
              </a:rPr>
              <a:t>96/244</a:t>
            </a:r>
          </a:p>
        </p:txBody>
      </p:sp>
      <p:sp>
        <p:nvSpPr>
          <p:cNvPr id="15" name="TextBox 14">
            <a:extLst>
              <a:ext uri="{FF2B5EF4-FFF2-40B4-BE49-F238E27FC236}">
                <a16:creationId xmlns:a16="http://schemas.microsoft.com/office/drawing/2014/main" id="{9D2702CA-428E-40FC-B417-D769B431F2C7}"/>
              </a:ext>
            </a:extLst>
          </p:cNvPr>
          <p:cNvSpPr txBox="1"/>
          <p:nvPr/>
        </p:nvSpPr>
        <p:spPr bwMode="auto">
          <a:xfrm>
            <a:off x="6459538" y="3773488"/>
            <a:ext cx="1050925" cy="246062"/>
          </a:xfrm>
          <a:prstGeom prst="rect">
            <a:avLst/>
          </a:prstGeom>
          <a:noFill/>
        </p:spPr>
        <p:txBody>
          <a:bodyPr lIns="0" tIns="0" rIns="0" bIns="0">
            <a:spAutoFit/>
          </a:bodyPr>
          <a:lstStyle/>
          <a:p>
            <a:pPr algn="ctr">
              <a:defRPr/>
            </a:pPr>
            <a:r>
              <a:rPr lang="en-US" sz="1600" b="1" dirty="0">
                <a:latin typeface="+mn-lt"/>
                <a:ea typeface="+mn-ea"/>
              </a:rPr>
              <a:t>160/487</a:t>
            </a:r>
          </a:p>
        </p:txBody>
      </p:sp>
      <p:grpSp>
        <p:nvGrpSpPr>
          <p:cNvPr id="70671" name="Group 3">
            <a:extLst>
              <a:ext uri="{FF2B5EF4-FFF2-40B4-BE49-F238E27FC236}">
                <a16:creationId xmlns:a16="http://schemas.microsoft.com/office/drawing/2014/main" id="{9C9C22D5-2ECD-4E0C-A68C-455EA3624B5D}"/>
              </a:ext>
            </a:extLst>
          </p:cNvPr>
          <p:cNvGrpSpPr>
            <a:grpSpLocks/>
          </p:cNvGrpSpPr>
          <p:nvPr/>
        </p:nvGrpSpPr>
        <p:grpSpPr bwMode="auto">
          <a:xfrm>
            <a:off x="4505325" y="5470525"/>
            <a:ext cx="3459163" cy="144463"/>
            <a:chOff x="4495263" y="5362000"/>
            <a:chExt cx="3470009" cy="365760"/>
          </a:xfrm>
        </p:grpSpPr>
        <p:cxnSp>
          <p:nvCxnSpPr>
            <p:cNvPr id="3" name="Straight Connector 2">
              <a:extLst>
                <a:ext uri="{FF2B5EF4-FFF2-40B4-BE49-F238E27FC236}">
                  <a16:creationId xmlns:a16="http://schemas.microsoft.com/office/drawing/2014/main" id="{431F7F27-C6B2-4E0A-92AF-1D293B3AD140}"/>
                </a:ext>
              </a:extLst>
            </p:cNvPr>
            <p:cNvCxnSpPr>
              <a:cxnSpLocks/>
            </p:cNvCxnSpPr>
            <p:nvPr/>
          </p:nvCxnSpPr>
          <p:spPr>
            <a:xfrm>
              <a:off x="4495263" y="5362000"/>
              <a:ext cx="0" cy="3657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07C6E04-DC0F-45F4-AA5F-D1BA6D8BD9DA}"/>
                </a:ext>
              </a:extLst>
            </p:cNvPr>
            <p:cNvCxnSpPr>
              <a:cxnSpLocks/>
            </p:cNvCxnSpPr>
            <p:nvPr/>
          </p:nvCxnSpPr>
          <p:spPr>
            <a:xfrm>
              <a:off x="6211954" y="5362000"/>
              <a:ext cx="0" cy="3657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26E90DF-AD8D-438E-8870-C53D2ADBA043}"/>
                </a:ext>
              </a:extLst>
            </p:cNvPr>
            <p:cNvCxnSpPr>
              <a:cxnSpLocks/>
            </p:cNvCxnSpPr>
            <p:nvPr/>
          </p:nvCxnSpPr>
          <p:spPr>
            <a:xfrm>
              <a:off x="7965272" y="5362000"/>
              <a:ext cx="0" cy="3657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0672" name="Group 1">
            <a:extLst>
              <a:ext uri="{FF2B5EF4-FFF2-40B4-BE49-F238E27FC236}">
                <a16:creationId xmlns:a16="http://schemas.microsoft.com/office/drawing/2014/main" id="{E6722432-F8EE-42B4-B6E9-6B67E1AA545D}"/>
              </a:ext>
            </a:extLst>
          </p:cNvPr>
          <p:cNvGrpSpPr>
            <a:grpSpLocks/>
          </p:cNvGrpSpPr>
          <p:nvPr/>
        </p:nvGrpSpPr>
        <p:grpSpPr bwMode="auto">
          <a:xfrm>
            <a:off x="9393238" y="6213475"/>
            <a:ext cx="2487612" cy="449263"/>
            <a:chOff x="9602074" y="3550251"/>
            <a:chExt cx="2488502" cy="449257"/>
          </a:xfrm>
        </p:grpSpPr>
        <p:pic>
          <p:nvPicPr>
            <p:cNvPr id="70674" name="Picture 33">
              <a:extLst>
                <a:ext uri="{FF2B5EF4-FFF2-40B4-BE49-F238E27FC236}">
                  <a16:creationId xmlns:a16="http://schemas.microsoft.com/office/drawing/2014/main" id="{EDFFC7CB-65EB-4FA7-A723-D7FC0C2D7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0675" name="Rectangle 8">
              <a:extLst>
                <a:ext uri="{FF2B5EF4-FFF2-40B4-BE49-F238E27FC236}">
                  <a16:creationId xmlns:a16="http://schemas.microsoft.com/office/drawing/2014/main" id="{E4D53B96-95A3-4AF6-89F0-EDC7D749680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70673" name="TextBox 1">
            <a:extLst>
              <a:ext uri="{FF2B5EF4-FFF2-40B4-BE49-F238E27FC236}">
                <a16:creationId xmlns:a16="http://schemas.microsoft.com/office/drawing/2014/main" id="{4F4698B3-44C8-4B7F-A0D3-2B289F19CA3B}"/>
              </a:ext>
            </a:extLst>
          </p:cNvPr>
          <p:cNvSpPr txBox="1">
            <a:spLocks noChangeArrowheads="1"/>
          </p:cNvSpPr>
          <p:nvPr/>
        </p:nvSpPr>
        <p:spPr bwMode="auto">
          <a:xfrm>
            <a:off x="409575" y="6405563"/>
            <a:ext cx="3290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Montalban. NEJM. 2017;376:209. Ocrelizumab PI.</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
            <a:extLst>
              <a:ext uri="{FF2B5EF4-FFF2-40B4-BE49-F238E27FC236}">
                <a16:creationId xmlns:a16="http://schemas.microsoft.com/office/drawing/2014/main" id="{8E1E1151-D139-445E-9940-A0AAB887E9A2}"/>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PPMS Safety</a:t>
            </a:r>
          </a:p>
        </p:txBody>
      </p:sp>
      <p:grpSp>
        <p:nvGrpSpPr>
          <p:cNvPr id="72707" name="Group 1">
            <a:extLst>
              <a:ext uri="{FF2B5EF4-FFF2-40B4-BE49-F238E27FC236}">
                <a16:creationId xmlns:a16="http://schemas.microsoft.com/office/drawing/2014/main" id="{E0573926-9C9A-4428-9EF4-97715FC61F48}"/>
              </a:ext>
            </a:extLst>
          </p:cNvPr>
          <p:cNvGrpSpPr>
            <a:grpSpLocks/>
          </p:cNvGrpSpPr>
          <p:nvPr/>
        </p:nvGrpSpPr>
        <p:grpSpPr bwMode="auto">
          <a:xfrm>
            <a:off x="9393238" y="6213475"/>
            <a:ext cx="2487612" cy="449263"/>
            <a:chOff x="9602074" y="3550251"/>
            <a:chExt cx="2488502" cy="449257"/>
          </a:xfrm>
        </p:grpSpPr>
        <p:pic>
          <p:nvPicPr>
            <p:cNvPr id="72720" name="Picture 28">
              <a:extLst>
                <a:ext uri="{FF2B5EF4-FFF2-40B4-BE49-F238E27FC236}">
                  <a16:creationId xmlns:a16="http://schemas.microsoft.com/office/drawing/2014/main" id="{F4434A78-428B-4B8C-AF20-E43A62C3D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2721" name="Rectangle 8">
              <a:extLst>
                <a:ext uri="{FF2B5EF4-FFF2-40B4-BE49-F238E27FC236}">
                  <a16:creationId xmlns:a16="http://schemas.microsoft.com/office/drawing/2014/main" id="{C381B052-C2A6-40BD-BD5B-C8684267591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72708" name="TextBox 1">
            <a:extLst>
              <a:ext uri="{FF2B5EF4-FFF2-40B4-BE49-F238E27FC236}">
                <a16:creationId xmlns:a16="http://schemas.microsoft.com/office/drawing/2014/main" id="{CAD4B01E-4FA4-4B5D-8255-66A7E1FF846C}"/>
              </a:ext>
            </a:extLst>
          </p:cNvPr>
          <p:cNvSpPr txBox="1">
            <a:spLocks noChangeArrowheads="1"/>
          </p:cNvSpPr>
          <p:nvPr/>
        </p:nvSpPr>
        <p:spPr bwMode="auto">
          <a:xfrm>
            <a:off x="420688" y="6421438"/>
            <a:ext cx="1162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Ocrelizumab PI.</a:t>
            </a:r>
          </a:p>
        </p:txBody>
      </p:sp>
      <p:sp>
        <p:nvSpPr>
          <p:cNvPr id="14" name="Rectangle 2">
            <a:extLst>
              <a:ext uri="{FF2B5EF4-FFF2-40B4-BE49-F238E27FC236}">
                <a16:creationId xmlns:a16="http://schemas.microsoft.com/office/drawing/2014/main" id="{29974807-F629-4A76-85B0-850D9925DC4B}"/>
              </a:ext>
            </a:extLst>
          </p:cNvPr>
          <p:cNvSpPr txBox="1">
            <a:spLocks/>
          </p:cNvSpPr>
          <p:nvPr/>
        </p:nvSpPr>
        <p:spPr bwMode="auto">
          <a:xfrm>
            <a:off x="606425" y="1508125"/>
            <a:ext cx="10726738" cy="1468438"/>
          </a:xfrm>
          <a:prstGeom prst="rect">
            <a:avLst/>
          </a:prstGeom>
          <a:noFill/>
          <a:ln>
            <a:noFill/>
          </a:ln>
        </p:spPr>
        <p:txBody>
          <a:bodyPr/>
          <a:lstStyle>
            <a:lvl1pPr marL="228600" indent="-228600" algn="l" rtl="0" eaLnBrk="0" fontAlgn="base" hangingPunct="0">
              <a:lnSpc>
                <a:spcPct val="90000"/>
              </a:lnSpc>
              <a:spcBef>
                <a:spcPts val="1000"/>
              </a:spcBef>
              <a:spcAft>
                <a:spcPts val="700"/>
              </a:spcAft>
              <a:buFont typeface="Wingdings" panose="05000000000000000000" pitchFamily="2" charset="2"/>
              <a:buChar char="§"/>
              <a:defRPr sz="2800" kern="1200">
                <a:solidFill>
                  <a:schemeClr val="bg1"/>
                </a:solidFill>
                <a:latin typeface="+mn-lt"/>
                <a:ea typeface="+mn-ea"/>
                <a:cs typeface="+mn-cs"/>
              </a:defRPr>
            </a:lvl1pPr>
            <a:lvl2pPr marL="685800" indent="-228600" algn="l" rtl="0" eaLnBrk="0" fontAlgn="base" hangingPunct="0">
              <a:lnSpc>
                <a:spcPct val="90000"/>
              </a:lnSpc>
              <a:spcBef>
                <a:spcPts val="1000"/>
              </a:spcBef>
              <a:spcAft>
                <a:spcPts val="700"/>
              </a:spcAft>
              <a:buFont typeface="Arial" panose="020B0604020202020204" pitchFamily="34" charset="0"/>
              <a:buChar char="‒"/>
              <a:defRPr sz="2600" kern="1200">
                <a:solidFill>
                  <a:schemeClr val="bg1"/>
                </a:solidFill>
                <a:latin typeface="+mn-lt"/>
                <a:ea typeface="+mn-ea"/>
                <a:cs typeface="+mn-cs"/>
              </a:defRPr>
            </a:lvl2pPr>
            <a:lvl3pPr marL="1143000" indent="-228600" algn="l" rtl="0" eaLnBrk="0" fontAlgn="base" hangingPunct="0">
              <a:lnSpc>
                <a:spcPct val="90000"/>
              </a:lnSpc>
              <a:spcBef>
                <a:spcPts val="1000"/>
              </a:spcBef>
              <a:spcAft>
                <a:spcPts val="70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lnSpc>
                <a:spcPct val="90000"/>
              </a:lnSpc>
              <a:spcBef>
                <a:spcPts val="1000"/>
              </a:spcBef>
              <a:spcAft>
                <a:spcPts val="70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lnSpc>
                <a:spcPct val="90000"/>
              </a:lnSpc>
              <a:spcBef>
                <a:spcPts val="1000"/>
              </a:spcBef>
              <a:spcAft>
                <a:spcPts val="70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fontAlgn="auto">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ea typeface="Arial Unicode MS" pitchFamily="34" charset="-128"/>
              </a:rPr>
              <a:t>Most common adverse events (</a:t>
            </a:r>
            <a:r>
              <a:rPr lang="en-US" altLang="en-US" dirty="0">
                <a:ea typeface="Arial Unicode MS" pitchFamily="34" charset="-128"/>
                <a:cs typeface="Times New Roman" panose="02020603050405020304" pitchFamily="18" charset="0"/>
              </a:rPr>
              <a:t>≥ 5% and more than placebo)</a:t>
            </a:r>
            <a:endParaRPr lang="en-US" altLang="en-US" dirty="0">
              <a:ea typeface="Arial Unicode MS" pitchFamily="34" charset="-128"/>
            </a:endParaRPr>
          </a:p>
          <a:p>
            <a:pPr marL="0" indent="0" defTabSz="914400" fontAlgn="auto">
              <a:spcBef>
                <a:spcPts val="700"/>
              </a:spcBef>
              <a:spcAft>
                <a:spcPts val="600"/>
              </a:spcAft>
              <a:buFont typeface="Wingdings" panose="05000000000000000000" pitchFamily="2"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p:txBody>
      </p:sp>
      <p:grpSp>
        <p:nvGrpSpPr>
          <p:cNvPr id="72710" name="Group 1">
            <a:extLst>
              <a:ext uri="{FF2B5EF4-FFF2-40B4-BE49-F238E27FC236}">
                <a16:creationId xmlns:a16="http://schemas.microsoft.com/office/drawing/2014/main" id="{31469E49-6640-4B6E-BF30-F56332E5F802}"/>
              </a:ext>
            </a:extLst>
          </p:cNvPr>
          <p:cNvGrpSpPr>
            <a:grpSpLocks/>
          </p:cNvGrpSpPr>
          <p:nvPr/>
        </p:nvGrpSpPr>
        <p:grpSpPr bwMode="auto">
          <a:xfrm>
            <a:off x="1900238" y="2112963"/>
            <a:ext cx="8391525" cy="3246437"/>
            <a:chOff x="1900238" y="2112963"/>
            <a:chExt cx="8391525" cy="3246437"/>
          </a:xfrm>
        </p:grpSpPr>
        <p:grpSp>
          <p:nvGrpSpPr>
            <p:cNvPr id="72711" name="Group 22">
              <a:extLst>
                <a:ext uri="{FF2B5EF4-FFF2-40B4-BE49-F238E27FC236}">
                  <a16:creationId xmlns:a16="http://schemas.microsoft.com/office/drawing/2014/main" id="{94558794-258B-48B4-A01D-76795F790612}"/>
                </a:ext>
              </a:extLst>
            </p:cNvPr>
            <p:cNvGrpSpPr>
              <a:grpSpLocks/>
            </p:cNvGrpSpPr>
            <p:nvPr/>
          </p:nvGrpSpPr>
          <p:grpSpPr bwMode="auto">
            <a:xfrm>
              <a:off x="1900238" y="2112963"/>
              <a:ext cx="8391525" cy="3246437"/>
              <a:chOff x="1899920" y="2103120"/>
              <a:chExt cx="8392160" cy="3247306"/>
            </a:xfrm>
          </p:grpSpPr>
          <p:grpSp>
            <p:nvGrpSpPr>
              <p:cNvPr id="72716" name="Group 23">
                <a:extLst>
                  <a:ext uri="{FF2B5EF4-FFF2-40B4-BE49-F238E27FC236}">
                    <a16:creationId xmlns:a16="http://schemas.microsoft.com/office/drawing/2014/main" id="{B569A910-48FD-4315-BDA6-60CADCE3522B}"/>
                  </a:ext>
                </a:extLst>
              </p:cNvPr>
              <p:cNvGrpSpPr>
                <a:grpSpLocks/>
              </p:cNvGrpSpPr>
              <p:nvPr/>
            </p:nvGrpSpPr>
            <p:grpSpPr bwMode="auto">
              <a:xfrm>
                <a:off x="1899920" y="2103120"/>
                <a:ext cx="8392160" cy="3247306"/>
                <a:chOff x="1899920" y="2103120"/>
                <a:chExt cx="8392160" cy="3247306"/>
              </a:xfrm>
            </p:grpSpPr>
            <p:sp>
              <p:nvSpPr>
                <p:cNvPr id="26" name="Rectangle 25">
                  <a:extLst>
                    <a:ext uri="{FF2B5EF4-FFF2-40B4-BE49-F238E27FC236}">
                      <a16:creationId xmlns:a16="http://schemas.microsoft.com/office/drawing/2014/main" id="{012394E9-D247-4B9B-BFB9-8025AD752CA5}"/>
                    </a:ext>
                  </a:extLst>
                </p:cNvPr>
                <p:cNvSpPr/>
                <p:nvPr/>
              </p:nvSpPr>
              <p:spPr>
                <a:xfrm>
                  <a:off x="6095999" y="2103120"/>
                  <a:ext cx="4196081" cy="3247306"/>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7" name="Rectangle 26">
                  <a:extLst>
                    <a:ext uri="{FF2B5EF4-FFF2-40B4-BE49-F238E27FC236}">
                      <a16:creationId xmlns:a16="http://schemas.microsoft.com/office/drawing/2014/main" id="{97E5225E-6B6E-41CF-8FE4-74D447B13D20}"/>
                    </a:ext>
                  </a:extLst>
                </p:cNvPr>
                <p:cNvSpPr/>
                <p:nvPr/>
              </p:nvSpPr>
              <p:spPr>
                <a:xfrm>
                  <a:off x="1899920" y="2103120"/>
                  <a:ext cx="4196079" cy="3247306"/>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25" name="Rectangle 24">
                <a:extLst>
                  <a:ext uri="{FF2B5EF4-FFF2-40B4-BE49-F238E27FC236}">
                    <a16:creationId xmlns:a16="http://schemas.microsoft.com/office/drawing/2014/main" id="{3A5A0322-24DA-4329-BA09-CF90E24B0726}"/>
                  </a:ext>
                </a:extLst>
              </p:cNvPr>
              <p:cNvSpPr/>
              <p:nvPr/>
            </p:nvSpPr>
            <p:spPr>
              <a:xfrm>
                <a:off x="1899920" y="2103120"/>
                <a:ext cx="8392160" cy="4874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72712" name="Picture 16">
              <a:extLst>
                <a:ext uri="{FF2B5EF4-FFF2-40B4-BE49-F238E27FC236}">
                  <a16:creationId xmlns:a16="http://schemas.microsoft.com/office/drawing/2014/main" id="{2CC38A3F-190D-419E-AE8C-C6E9244FF6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0113" y="2193925"/>
              <a:ext cx="7851775" cy="290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A26F224-034A-4743-A273-AC637CE6A314}"/>
                </a:ext>
              </a:extLst>
            </p:cNvPr>
            <p:cNvSpPr txBox="1"/>
            <p:nvPr/>
          </p:nvSpPr>
          <p:spPr>
            <a:xfrm>
              <a:off x="2022475" y="2141538"/>
              <a:ext cx="1857375" cy="400050"/>
            </a:xfrm>
            <a:prstGeom prst="rect">
              <a:avLst/>
            </a:prstGeom>
            <a:solidFill>
              <a:schemeClr val="tx1"/>
            </a:solidFill>
          </p:spPr>
          <p:txBody>
            <a:bodyPr wrap="none">
              <a:spAutoFit/>
            </a:bodyPr>
            <a:lstStyle/>
            <a:p>
              <a:pPr>
                <a:defRPr/>
              </a:pPr>
              <a:r>
                <a:rPr lang="en-US" sz="2000" b="1" dirty="0">
                  <a:solidFill>
                    <a:schemeClr val="bg1"/>
                  </a:solidFill>
                  <a:latin typeface="+mn-lt"/>
                </a:rPr>
                <a:t>A</a:t>
              </a:r>
              <a:r>
                <a:rPr lang="en-US" altLang="en-US" sz="2000" b="1" dirty="0">
                  <a:solidFill>
                    <a:schemeClr val="bg1"/>
                  </a:solidFill>
                  <a:latin typeface="+mn-lt"/>
                  <a:ea typeface="Arial Unicode MS" pitchFamily="34" charset="-128"/>
                </a:rPr>
                <a:t>dverse Events </a:t>
              </a:r>
              <a:endParaRPr lang="en-US" sz="2000" b="1" dirty="0">
                <a:solidFill>
                  <a:schemeClr val="bg1"/>
                </a:solidFill>
                <a:latin typeface="+mn-lt"/>
              </a:endParaRPr>
            </a:p>
          </p:txBody>
        </p:sp>
        <p:sp>
          <p:nvSpPr>
            <p:cNvPr id="17" name="TextBox 16">
              <a:extLst>
                <a:ext uri="{FF2B5EF4-FFF2-40B4-BE49-F238E27FC236}">
                  <a16:creationId xmlns:a16="http://schemas.microsoft.com/office/drawing/2014/main" id="{BA9B03C5-1524-4927-82D3-4FBFF70B1FA5}"/>
                </a:ext>
              </a:extLst>
            </p:cNvPr>
            <p:cNvSpPr txBox="1"/>
            <p:nvPr/>
          </p:nvSpPr>
          <p:spPr>
            <a:xfrm>
              <a:off x="6538913" y="2141538"/>
              <a:ext cx="1519237" cy="400050"/>
            </a:xfrm>
            <a:prstGeom prst="rect">
              <a:avLst/>
            </a:prstGeom>
            <a:solidFill>
              <a:schemeClr val="tx1"/>
            </a:solidFill>
          </p:spPr>
          <p:txBody>
            <a:bodyPr wrap="none">
              <a:spAutoFit/>
            </a:bodyPr>
            <a:lstStyle/>
            <a:p>
              <a:pPr>
                <a:defRPr/>
              </a:pPr>
              <a:r>
                <a:rPr lang="en-US" sz="2000" b="1" dirty="0">
                  <a:solidFill>
                    <a:schemeClr val="bg1"/>
                  </a:solidFill>
                  <a:latin typeface="+mn-lt"/>
                </a:rPr>
                <a:t>Ocrelizumab</a:t>
              </a:r>
            </a:p>
          </p:txBody>
        </p:sp>
        <p:sp>
          <p:nvSpPr>
            <p:cNvPr id="18" name="TextBox 17">
              <a:extLst>
                <a:ext uri="{FF2B5EF4-FFF2-40B4-BE49-F238E27FC236}">
                  <a16:creationId xmlns:a16="http://schemas.microsoft.com/office/drawing/2014/main" id="{D884F6D4-4D65-4E0B-BFA8-A3C67A8C7925}"/>
                </a:ext>
              </a:extLst>
            </p:cNvPr>
            <p:cNvSpPr txBox="1"/>
            <p:nvPr/>
          </p:nvSpPr>
          <p:spPr>
            <a:xfrm>
              <a:off x="9009063" y="2141538"/>
              <a:ext cx="1022350" cy="400050"/>
            </a:xfrm>
            <a:prstGeom prst="rect">
              <a:avLst/>
            </a:prstGeom>
            <a:solidFill>
              <a:schemeClr val="tx1"/>
            </a:solidFill>
          </p:spPr>
          <p:txBody>
            <a:bodyPr wrap="none">
              <a:spAutoFit/>
            </a:bodyPr>
            <a:lstStyle/>
            <a:p>
              <a:pPr>
                <a:defRPr/>
              </a:pPr>
              <a:r>
                <a:rPr lang="en-US" sz="2000" b="1" dirty="0">
                  <a:solidFill>
                    <a:schemeClr val="bg1"/>
                  </a:solidFill>
                  <a:latin typeface="+mn-lt"/>
                </a:rPr>
                <a:t>Placebo</a:t>
              </a:r>
            </a:p>
          </p:txBody>
        </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
            <a:extLst>
              <a:ext uri="{FF2B5EF4-FFF2-40B4-BE49-F238E27FC236}">
                <a16:creationId xmlns:a16="http://schemas.microsoft.com/office/drawing/2014/main" id="{F5D92BD9-EF56-449D-9181-039FFFF88968}"/>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SPMS Efficacy</a:t>
            </a:r>
          </a:p>
        </p:txBody>
      </p:sp>
      <p:sp>
        <p:nvSpPr>
          <p:cNvPr id="74755" name="Rectangle 2">
            <a:extLst>
              <a:ext uri="{FF2B5EF4-FFF2-40B4-BE49-F238E27FC236}">
                <a16:creationId xmlns:a16="http://schemas.microsoft.com/office/drawing/2014/main" id="{B47BD0D1-AA59-4D0C-B648-FCFF3E0E065F}"/>
              </a:ext>
            </a:extLst>
          </p:cNvPr>
          <p:cNvSpPr>
            <a:spLocks noGrp="1"/>
          </p:cNvSpPr>
          <p:nvPr>
            <p:ph idx="1"/>
          </p:nvPr>
        </p:nvSpPr>
        <p:spPr>
          <a:xfrm>
            <a:off x="606425" y="1508125"/>
            <a:ext cx="10726738" cy="1219200"/>
          </a:xfrm>
        </p:spPr>
        <p:txBody>
          <a:bodyPr/>
          <a:lstStyle/>
          <a:p>
            <a:pPr eaLnBrk="1" hangingPunct="1">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Siponimod vs placebo (21% relative risk reduction)</a:t>
            </a:r>
          </a:p>
          <a:p>
            <a:pPr eaLnBrk="1" hangingPunct="1">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US" altLang="en-US">
                <a:ea typeface="Arial Unicode MS" pitchFamily="34" charset="-128"/>
              </a:rPr>
              <a:t>3-month confirmed disability progression:</a:t>
            </a:r>
          </a:p>
        </p:txBody>
      </p:sp>
      <p:grpSp>
        <p:nvGrpSpPr>
          <p:cNvPr id="74756" name="Group 3">
            <a:extLst>
              <a:ext uri="{FF2B5EF4-FFF2-40B4-BE49-F238E27FC236}">
                <a16:creationId xmlns:a16="http://schemas.microsoft.com/office/drawing/2014/main" id="{5C331828-3C98-45BB-8E40-178239F57710}"/>
              </a:ext>
            </a:extLst>
          </p:cNvPr>
          <p:cNvGrpSpPr>
            <a:grpSpLocks/>
          </p:cNvGrpSpPr>
          <p:nvPr/>
        </p:nvGrpSpPr>
        <p:grpSpPr bwMode="auto">
          <a:xfrm>
            <a:off x="4186238" y="3003550"/>
            <a:ext cx="3703637" cy="2703513"/>
            <a:chOff x="4382966" y="2873232"/>
            <a:chExt cx="2329221" cy="1954589"/>
          </a:xfrm>
        </p:grpSpPr>
        <p:sp>
          <p:nvSpPr>
            <p:cNvPr id="5" name="TextBox 4">
              <a:extLst>
                <a:ext uri="{FF2B5EF4-FFF2-40B4-BE49-F238E27FC236}">
                  <a16:creationId xmlns:a16="http://schemas.microsoft.com/office/drawing/2014/main" id="{63151560-C667-437F-A82A-AD424ACC5AF7}"/>
                </a:ext>
              </a:extLst>
            </p:cNvPr>
            <p:cNvSpPr txBox="1"/>
            <p:nvPr/>
          </p:nvSpPr>
          <p:spPr>
            <a:xfrm>
              <a:off x="5754741" y="3269200"/>
              <a:ext cx="727819" cy="249058"/>
            </a:xfrm>
            <a:prstGeom prst="rect">
              <a:avLst/>
            </a:prstGeom>
            <a:noFill/>
          </p:spPr>
          <p:txBody>
            <a:bodyPr wrap="none" lIns="0" tIns="0" rIns="0" bIns="0"/>
            <a:lstStyle/>
            <a:p>
              <a:pPr algn="ctr">
                <a:defRPr/>
              </a:pPr>
              <a:r>
                <a:rPr lang="en-US" sz="2800" b="1" baseline="30000" dirty="0">
                  <a:solidFill>
                    <a:schemeClr val="accent1"/>
                  </a:solidFill>
                  <a:latin typeface="+mn-lt"/>
                  <a:ea typeface="+mn-ea"/>
                </a:rPr>
                <a:t>26%</a:t>
              </a:r>
            </a:p>
          </p:txBody>
        </p:sp>
        <p:sp>
          <p:nvSpPr>
            <p:cNvPr id="6" name="TextBox 5">
              <a:extLst>
                <a:ext uri="{FF2B5EF4-FFF2-40B4-BE49-F238E27FC236}">
                  <a16:creationId xmlns:a16="http://schemas.microsoft.com/office/drawing/2014/main" id="{50DC9FCA-EC91-41E3-A5DF-B9628C0F9FEE}"/>
                </a:ext>
              </a:extLst>
            </p:cNvPr>
            <p:cNvSpPr txBox="1"/>
            <p:nvPr/>
          </p:nvSpPr>
          <p:spPr>
            <a:xfrm>
              <a:off x="4834234" y="3027028"/>
              <a:ext cx="727819" cy="319070"/>
            </a:xfrm>
            <a:prstGeom prst="rect">
              <a:avLst/>
            </a:prstGeom>
            <a:noFill/>
          </p:spPr>
          <p:txBody>
            <a:bodyPr wrap="none" lIns="0" tIns="0" rIns="0" bIns="0"/>
            <a:lstStyle/>
            <a:p>
              <a:pPr algn="ctr">
                <a:defRPr/>
              </a:pPr>
              <a:r>
                <a:rPr lang="en-US" sz="2000" b="1" dirty="0">
                  <a:solidFill>
                    <a:schemeClr val="accent3"/>
                  </a:solidFill>
                  <a:latin typeface="+mn-lt"/>
                  <a:ea typeface="+mn-ea"/>
                </a:rPr>
                <a:t>32%</a:t>
              </a:r>
            </a:p>
          </p:txBody>
        </p:sp>
        <p:sp>
          <p:nvSpPr>
            <p:cNvPr id="7" name="Rectangle 6">
              <a:extLst>
                <a:ext uri="{FF2B5EF4-FFF2-40B4-BE49-F238E27FC236}">
                  <a16:creationId xmlns:a16="http://schemas.microsoft.com/office/drawing/2014/main" id="{AEC1838E-5810-46A1-B7DE-33081FA43309}"/>
                </a:ext>
              </a:extLst>
            </p:cNvPr>
            <p:cNvSpPr/>
            <p:nvPr/>
          </p:nvSpPr>
          <p:spPr>
            <a:xfrm>
              <a:off x="4834234" y="3366757"/>
              <a:ext cx="730814" cy="1436961"/>
            </a:xfrm>
            <a:prstGeom prst="rect">
              <a:avLst/>
            </a:prstGeom>
            <a:solidFill>
              <a:schemeClr val="accent3"/>
            </a:solidFill>
            <a:ln w="952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h-TH">
                <a:solidFill>
                  <a:srgbClr val="FFFFFF"/>
                </a:solidFill>
                <a:latin typeface="Arial"/>
              </a:endParaRPr>
            </a:p>
          </p:txBody>
        </p:sp>
        <p:sp>
          <p:nvSpPr>
            <p:cNvPr id="8" name="Rectangle 7">
              <a:extLst>
                <a:ext uri="{FF2B5EF4-FFF2-40B4-BE49-F238E27FC236}">
                  <a16:creationId xmlns:a16="http://schemas.microsoft.com/office/drawing/2014/main" id="{04D2EC12-267F-4C8F-956D-752880EE7D80}"/>
                </a:ext>
              </a:extLst>
            </p:cNvPr>
            <p:cNvSpPr/>
            <p:nvPr/>
          </p:nvSpPr>
          <p:spPr>
            <a:xfrm>
              <a:off x="5754741" y="3553838"/>
              <a:ext cx="730814" cy="1251029"/>
            </a:xfrm>
            <a:prstGeom prst="rect">
              <a:avLst/>
            </a:prstGeom>
            <a:solidFill>
              <a:schemeClr val="accent1"/>
            </a:solidFill>
            <a:ln w="9525">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h-TH" dirty="0">
                <a:solidFill>
                  <a:srgbClr val="FFFFFF"/>
                </a:solidFill>
                <a:latin typeface="Arial"/>
              </a:endParaRPr>
            </a:p>
          </p:txBody>
        </p:sp>
        <p:cxnSp>
          <p:nvCxnSpPr>
            <p:cNvPr id="9" name="Straight Connector 8">
              <a:extLst>
                <a:ext uri="{FF2B5EF4-FFF2-40B4-BE49-F238E27FC236}">
                  <a16:creationId xmlns:a16="http://schemas.microsoft.com/office/drawing/2014/main" id="{B4D9E9DA-36F6-4ABC-9B07-F81D235BDD8F}"/>
                </a:ext>
              </a:extLst>
            </p:cNvPr>
            <p:cNvCxnSpPr>
              <a:cxnSpLocks/>
            </p:cNvCxnSpPr>
            <p:nvPr/>
          </p:nvCxnSpPr>
          <p:spPr>
            <a:xfrm flipH="1">
              <a:off x="4627569" y="4803718"/>
              <a:ext cx="2084618" cy="0"/>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13861763-5D9E-4FF2-9374-D92CE3D67EE2}"/>
                </a:ext>
              </a:extLst>
            </p:cNvPr>
            <p:cNvCxnSpPr>
              <a:cxnSpLocks/>
            </p:cNvCxnSpPr>
            <p:nvPr/>
          </p:nvCxnSpPr>
          <p:spPr>
            <a:xfrm>
              <a:off x="4627569" y="2880118"/>
              <a:ext cx="0" cy="1923600"/>
            </a:xfrm>
            <a:prstGeom prst="line">
              <a:avLst/>
            </a:prstGeom>
            <a:ln w="28575" cap="rnd">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AD9415B7-0733-4123-B4CE-184EC3E46AF9}"/>
                </a:ext>
              </a:extLst>
            </p:cNvPr>
            <p:cNvSpPr txBox="1"/>
            <p:nvPr/>
          </p:nvSpPr>
          <p:spPr>
            <a:xfrm rot="16200000">
              <a:off x="3484544" y="3771654"/>
              <a:ext cx="1954589" cy="157744"/>
            </a:xfrm>
            <a:prstGeom prst="rect">
              <a:avLst/>
            </a:prstGeom>
            <a:noFill/>
          </p:spPr>
          <p:txBody>
            <a:bodyPr wrap="none" lIns="0" tIns="0" rIns="0" bIns="0"/>
            <a:lstStyle/>
            <a:p>
              <a:pPr algn="ctr">
                <a:defRPr/>
              </a:pPr>
              <a:r>
                <a:rPr lang="en-US" sz="1600" b="1" dirty="0">
                  <a:solidFill>
                    <a:schemeClr val="bg1"/>
                  </a:solidFill>
                  <a:latin typeface="+mn-lt"/>
                  <a:ea typeface="+mn-ea"/>
                </a:rPr>
                <a:t>% People With Disability Progression</a:t>
              </a:r>
            </a:p>
          </p:txBody>
        </p:sp>
        <p:sp>
          <p:nvSpPr>
            <p:cNvPr id="14" name="TextBox 13">
              <a:extLst>
                <a:ext uri="{FF2B5EF4-FFF2-40B4-BE49-F238E27FC236}">
                  <a16:creationId xmlns:a16="http://schemas.microsoft.com/office/drawing/2014/main" id="{03B305DD-19FB-473A-B471-2BC55FF784A2}"/>
                </a:ext>
              </a:extLst>
            </p:cNvPr>
            <p:cNvSpPr txBox="1"/>
            <p:nvPr/>
          </p:nvSpPr>
          <p:spPr>
            <a:xfrm>
              <a:off x="4813268" y="3428735"/>
              <a:ext cx="752779" cy="177899"/>
            </a:xfrm>
            <a:prstGeom prst="rect">
              <a:avLst/>
            </a:prstGeom>
            <a:noFill/>
          </p:spPr>
          <p:txBody>
            <a:bodyPr lIns="0" tIns="0" rIns="0" bIns="0">
              <a:spAutoFit/>
            </a:bodyPr>
            <a:lstStyle/>
            <a:p>
              <a:pPr algn="ctr">
                <a:defRPr/>
              </a:pPr>
              <a:r>
                <a:rPr lang="en-US" sz="1600" b="1" dirty="0">
                  <a:latin typeface="+mn-lt"/>
                  <a:ea typeface="+mn-ea"/>
                </a:rPr>
                <a:t>173/545</a:t>
              </a:r>
            </a:p>
          </p:txBody>
        </p:sp>
        <p:sp>
          <p:nvSpPr>
            <p:cNvPr id="15" name="TextBox 14">
              <a:extLst>
                <a:ext uri="{FF2B5EF4-FFF2-40B4-BE49-F238E27FC236}">
                  <a16:creationId xmlns:a16="http://schemas.microsoft.com/office/drawing/2014/main" id="{F06C245F-95B0-4A3E-8BA8-64CBFF256A44}"/>
                </a:ext>
              </a:extLst>
            </p:cNvPr>
            <p:cNvSpPr txBox="1"/>
            <p:nvPr/>
          </p:nvSpPr>
          <p:spPr>
            <a:xfrm>
              <a:off x="5803661" y="3628440"/>
              <a:ext cx="630976" cy="179046"/>
            </a:xfrm>
            <a:prstGeom prst="rect">
              <a:avLst/>
            </a:prstGeom>
            <a:noFill/>
          </p:spPr>
          <p:txBody>
            <a:bodyPr lIns="0" tIns="0" rIns="0" bIns="0">
              <a:spAutoFit/>
            </a:bodyPr>
            <a:lstStyle/>
            <a:p>
              <a:pPr algn="ctr">
                <a:defRPr/>
              </a:pPr>
              <a:r>
                <a:rPr lang="en-US" sz="1600" b="1" dirty="0">
                  <a:latin typeface="+mn-lt"/>
                  <a:ea typeface="+mn-ea"/>
                </a:rPr>
                <a:t>288/1096</a:t>
              </a:r>
            </a:p>
          </p:txBody>
        </p:sp>
      </p:grpSp>
      <p:grpSp>
        <p:nvGrpSpPr>
          <p:cNvPr id="74757" name="Group 15">
            <a:extLst>
              <a:ext uri="{FF2B5EF4-FFF2-40B4-BE49-F238E27FC236}">
                <a16:creationId xmlns:a16="http://schemas.microsoft.com/office/drawing/2014/main" id="{8633CC96-A23E-4779-889E-434C433B60E7}"/>
              </a:ext>
            </a:extLst>
          </p:cNvPr>
          <p:cNvGrpSpPr>
            <a:grpSpLocks/>
          </p:cNvGrpSpPr>
          <p:nvPr/>
        </p:nvGrpSpPr>
        <p:grpSpPr bwMode="auto">
          <a:xfrm>
            <a:off x="4573588" y="5664200"/>
            <a:ext cx="3316287" cy="158750"/>
            <a:chOff x="4495263" y="5362000"/>
            <a:chExt cx="3470009" cy="365760"/>
          </a:xfrm>
        </p:grpSpPr>
        <p:cxnSp>
          <p:nvCxnSpPr>
            <p:cNvPr id="17" name="Straight Connector 16">
              <a:extLst>
                <a:ext uri="{FF2B5EF4-FFF2-40B4-BE49-F238E27FC236}">
                  <a16:creationId xmlns:a16="http://schemas.microsoft.com/office/drawing/2014/main" id="{332CCF53-B147-4693-A3BA-4D57E45E369B}"/>
                </a:ext>
              </a:extLst>
            </p:cNvPr>
            <p:cNvCxnSpPr>
              <a:cxnSpLocks/>
            </p:cNvCxnSpPr>
            <p:nvPr/>
          </p:nvCxnSpPr>
          <p:spPr>
            <a:xfrm>
              <a:off x="4495263" y="5362000"/>
              <a:ext cx="0" cy="3657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BB998F5-0E02-4F59-9E53-A3301B16FA14}"/>
                </a:ext>
              </a:extLst>
            </p:cNvPr>
            <p:cNvCxnSpPr>
              <a:cxnSpLocks/>
            </p:cNvCxnSpPr>
            <p:nvPr/>
          </p:nvCxnSpPr>
          <p:spPr>
            <a:xfrm>
              <a:off x="6211165" y="5362000"/>
              <a:ext cx="0" cy="3657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9760918-A3F8-483B-AFC0-F664F87DA957}"/>
                </a:ext>
              </a:extLst>
            </p:cNvPr>
            <p:cNvCxnSpPr>
              <a:cxnSpLocks/>
            </p:cNvCxnSpPr>
            <p:nvPr/>
          </p:nvCxnSpPr>
          <p:spPr>
            <a:xfrm>
              <a:off x="7965272" y="5362000"/>
              <a:ext cx="0" cy="36576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4758" name="Group 1">
            <a:extLst>
              <a:ext uri="{FF2B5EF4-FFF2-40B4-BE49-F238E27FC236}">
                <a16:creationId xmlns:a16="http://schemas.microsoft.com/office/drawing/2014/main" id="{4336ED97-5008-4FD1-9D10-F55BDB9CD364}"/>
              </a:ext>
            </a:extLst>
          </p:cNvPr>
          <p:cNvGrpSpPr>
            <a:grpSpLocks/>
          </p:cNvGrpSpPr>
          <p:nvPr/>
        </p:nvGrpSpPr>
        <p:grpSpPr bwMode="auto">
          <a:xfrm>
            <a:off x="9393238" y="6213475"/>
            <a:ext cx="2487612" cy="449263"/>
            <a:chOff x="9602074" y="3550251"/>
            <a:chExt cx="2488502" cy="449257"/>
          </a:xfrm>
        </p:grpSpPr>
        <p:pic>
          <p:nvPicPr>
            <p:cNvPr id="74762" name="Picture 20">
              <a:extLst>
                <a:ext uri="{FF2B5EF4-FFF2-40B4-BE49-F238E27FC236}">
                  <a16:creationId xmlns:a16="http://schemas.microsoft.com/office/drawing/2014/main" id="{31BFF023-F640-41D6-AD10-938154BAD9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4763" name="Rectangle 8">
              <a:extLst>
                <a:ext uri="{FF2B5EF4-FFF2-40B4-BE49-F238E27FC236}">
                  <a16:creationId xmlns:a16="http://schemas.microsoft.com/office/drawing/2014/main" id="{C6124341-9F4A-4903-9364-4C30EB250058}"/>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23" name="Rectangle: Rounded Corners 22">
            <a:extLst>
              <a:ext uri="{FF2B5EF4-FFF2-40B4-BE49-F238E27FC236}">
                <a16:creationId xmlns:a16="http://schemas.microsoft.com/office/drawing/2014/main" id="{D9EA8393-5CAC-4A4D-809C-7C1D71F4E227}"/>
              </a:ext>
            </a:extLst>
          </p:cNvPr>
          <p:cNvSpPr/>
          <p:nvPr/>
        </p:nvSpPr>
        <p:spPr bwMode="auto">
          <a:xfrm>
            <a:off x="4625975" y="5702300"/>
            <a:ext cx="1689100" cy="2667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cs typeface="Arial"/>
              </a:rPr>
              <a:t>Placebo</a:t>
            </a:r>
            <a:endParaRPr lang="th-TH" sz="1600" b="1" dirty="0">
              <a:solidFill>
                <a:schemeClr val="bg1"/>
              </a:solidFill>
            </a:endParaRPr>
          </a:p>
        </p:txBody>
      </p:sp>
      <p:sp>
        <p:nvSpPr>
          <p:cNvPr id="24" name="Rectangle: Rounded Corners 23">
            <a:extLst>
              <a:ext uri="{FF2B5EF4-FFF2-40B4-BE49-F238E27FC236}">
                <a16:creationId xmlns:a16="http://schemas.microsoft.com/office/drawing/2014/main" id="{3D65D268-B301-4809-AA9B-61EE54C6449F}"/>
              </a:ext>
            </a:extLst>
          </p:cNvPr>
          <p:cNvSpPr/>
          <p:nvPr/>
        </p:nvSpPr>
        <p:spPr bwMode="auto">
          <a:xfrm>
            <a:off x="5995988" y="5673725"/>
            <a:ext cx="1958975" cy="3302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1600" b="1" dirty="0">
                <a:solidFill>
                  <a:schemeClr val="bg1"/>
                </a:solidFill>
                <a:cs typeface="Arial"/>
              </a:rPr>
              <a:t>Siponimod</a:t>
            </a:r>
            <a:endParaRPr lang="th-TH" sz="1600" b="1" dirty="0">
              <a:solidFill>
                <a:schemeClr val="bg1"/>
              </a:solidFill>
            </a:endParaRPr>
          </a:p>
        </p:txBody>
      </p:sp>
      <p:sp>
        <p:nvSpPr>
          <p:cNvPr id="74761" name="TextBox 1">
            <a:extLst>
              <a:ext uri="{FF2B5EF4-FFF2-40B4-BE49-F238E27FC236}">
                <a16:creationId xmlns:a16="http://schemas.microsoft.com/office/drawing/2014/main" id="{1E234014-F42A-4A5F-BA4D-AD1CE272B18F}"/>
              </a:ext>
            </a:extLst>
          </p:cNvPr>
          <p:cNvSpPr txBox="1">
            <a:spLocks noChangeArrowheads="1"/>
          </p:cNvSpPr>
          <p:nvPr/>
        </p:nvSpPr>
        <p:spPr bwMode="auto">
          <a:xfrm>
            <a:off x="417513" y="6416675"/>
            <a:ext cx="21828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Kappos. Lancet. 2018;391:1263.</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
            <a:extLst>
              <a:ext uri="{FF2B5EF4-FFF2-40B4-BE49-F238E27FC236}">
                <a16:creationId xmlns:a16="http://schemas.microsoft.com/office/drawing/2014/main" id="{22BD8641-34F3-44F4-9DF1-55158FD77A6F}"/>
              </a:ext>
            </a:extLst>
          </p:cNvPr>
          <p:cNvSpPr>
            <a:spLocks noGrp="1"/>
          </p:cNvSpPr>
          <p:nvPr>
            <p:ph type="title"/>
          </p:nvPr>
        </p:nvSpPr>
        <p:spPr>
          <a:xfrm>
            <a:off x="625475" y="246063"/>
            <a:ext cx="10728325" cy="1325562"/>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altLang="en-US">
                <a:ea typeface="ＭＳ Ｐゴシック" panose="020B0600070205080204" pitchFamily="34" charset="-128"/>
              </a:rPr>
              <a:t>SPMS Safety</a:t>
            </a:r>
          </a:p>
        </p:txBody>
      </p:sp>
      <p:grpSp>
        <p:nvGrpSpPr>
          <p:cNvPr id="76803" name="Group 1">
            <a:extLst>
              <a:ext uri="{FF2B5EF4-FFF2-40B4-BE49-F238E27FC236}">
                <a16:creationId xmlns:a16="http://schemas.microsoft.com/office/drawing/2014/main" id="{7E57A351-B188-49A2-BCEF-E29EA384380F}"/>
              </a:ext>
            </a:extLst>
          </p:cNvPr>
          <p:cNvGrpSpPr>
            <a:grpSpLocks/>
          </p:cNvGrpSpPr>
          <p:nvPr/>
        </p:nvGrpSpPr>
        <p:grpSpPr bwMode="auto">
          <a:xfrm>
            <a:off x="9393238" y="6213475"/>
            <a:ext cx="2487612" cy="449263"/>
            <a:chOff x="9602074" y="3550251"/>
            <a:chExt cx="2488502" cy="449257"/>
          </a:xfrm>
        </p:grpSpPr>
        <p:pic>
          <p:nvPicPr>
            <p:cNvPr id="76818" name="Picture 12">
              <a:extLst>
                <a:ext uri="{FF2B5EF4-FFF2-40B4-BE49-F238E27FC236}">
                  <a16:creationId xmlns:a16="http://schemas.microsoft.com/office/drawing/2014/main" id="{1A5D9ED7-EC3E-41FF-9CAD-C6B1438E7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6819" name="Rectangle 8">
              <a:extLst>
                <a:ext uri="{FF2B5EF4-FFF2-40B4-BE49-F238E27FC236}">
                  <a16:creationId xmlns:a16="http://schemas.microsoft.com/office/drawing/2014/main" id="{52EA57A5-9DB4-4124-B74E-87C85F6F99FB}"/>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76804" name="TextBox 1">
            <a:extLst>
              <a:ext uri="{FF2B5EF4-FFF2-40B4-BE49-F238E27FC236}">
                <a16:creationId xmlns:a16="http://schemas.microsoft.com/office/drawing/2014/main" id="{32627371-902D-4C15-B854-B11BF7CCA7E7}"/>
              </a:ext>
            </a:extLst>
          </p:cNvPr>
          <p:cNvSpPr txBox="1">
            <a:spLocks noChangeArrowheads="1"/>
          </p:cNvSpPr>
          <p:nvPr/>
        </p:nvSpPr>
        <p:spPr bwMode="auto">
          <a:xfrm>
            <a:off x="430213" y="6405563"/>
            <a:ext cx="10461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Siponimod PI.</a:t>
            </a:r>
          </a:p>
        </p:txBody>
      </p:sp>
      <p:sp>
        <p:nvSpPr>
          <p:cNvPr id="16" name="Rectangle 2">
            <a:extLst>
              <a:ext uri="{FF2B5EF4-FFF2-40B4-BE49-F238E27FC236}">
                <a16:creationId xmlns:a16="http://schemas.microsoft.com/office/drawing/2014/main" id="{94341280-38C8-47B5-8880-C5FD2D721089}"/>
              </a:ext>
            </a:extLst>
          </p:cNvPr>
          <p:cNvSpPr txBox="1">
            <a:spLocks/>
          </p:cNvSpPr>
          <p:nvPr/>
        </p:nvSpPr>
        <p:spPr bwMode="auto">
          <a:xfrm>
            <a:off x="606425" y="1508125"/>
            <a:ext cx="10726738" cy="1468438"/>
          </a:xfrm>
          <a:prstGeom prst="rect">
            <a:avLst/>
          </a:prstGeom>
          <a:noFill/>
          <a:ln>
            <a:noFill/>
          </a:ln>
        </p:spPr>
        <p:txBody>
          <a:bodyPr/>
          <a:lstStyle>
            <a:lvl1pPr marL="228600" indent="-228600" algn="l" rtl="0" eaLnBrk="0" fontAlgn="base" hangingPunct="0">
              <a:lnSpc>
                <a:spcPct val="90000"/>
              </a:lnSpc>
              <a:spcBef>
                <a:spcPts val="1000"/>
              </a:spcBef>
              <a:spcAft>
                <a:spcPts val="700"/>
              </a:spcAft>
              <a:buFont typeface="Wingdings" panose="05000000000000000000" pitchFamily="2" charset="2"/>
              <a:buChar char="§"/>
              <a:defRPr sz="2800" kern="1200">
                <a:solidFill>
                  <a:schemeClr val="bg1"/>
                </a:solidFill>
                <a:latin typeface="+mn-lt"/>
                <a:ea typeface="+mn-ea"/>
                <a:cs typeface="+mn-cs"/>
              </a:defRPr>
            </a:lvl1pPr>
            <a:lvl2pPr marL="685800" indent="-228600" algn="l" rtl="0" eaLnBrk="0" fontAlgn="base" hangingPunct="0">
              <a:lnSpc>
                <a:spcPct val="90000"/>
              </a:lnSpc>
              <a:spcBef>
                <a:spcPts val="1000"/>
              </a:spcBef>
              <a:spcAft>
                <a:spcPts val="700"/>
              </a:spcAft>
              <a:buFont typeface="Arial" panose="020B0604020202020204" pitchFamily="34" charset="0"/>
              <a:buChar char="‒"/>
              <a:defRPr sz="2600" kern="1200">
                <a:solidFill>
                  <a:schemeClr val="bg1"/>
                </a:solidFill>
                <a:latin typeface="+mn-lt"/>
                <a:ea typeface="+mn-ea"/>
                <a:cs typeface="+mn-cs"/>
              </a:defRPr>
            </a:lvl2pPr>
            <a:lvl3pPr marL="1143000" indent="-228600" algn="l" rtl="0" eaLnBrk="0" fontAlgn="base" hangingPunct="0">
              <a:lnSpc>
                <a:spcPct val="90000"/>
              </a:lnSpc>
              <a:spcBef>
                <a:spcPts val="1000"/>
              </a:spcBef>
              <a:spcAft>
                <a:spcPts val="70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lnSpc>
                <a:spcPct val="90000"/>
              </a:lnSpc>
              <a:spcBef>
                <a:spcPts val="1000"/>
              </a:spcBef>
              <a:spcAft>
                <a:spcPts val="70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lnSpc>
                <a:spcPct val="90000"/>
              </a:lnSpc>
              <a:spcBef>
                <a:spcPts val="1000"/>
              </a:spcBef>
              <a:spcAft>
                <a:spcPts val="700"/>
              </a:spcAft>
              <a:buFont typeface="Arial" panose="020B0604020202020204" pitchFamily="34" charset="0"/>
              <a:buChar char="‒"/>
              <a:defRPr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400" fontAlgn="auto">
              <a:spcBef>
                <a:spcPts val="700"/>
              </a:spcBef>
              <a:spcAft>
                <a:spcPts val="600"/>
              </a:spcAft>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r>
              <a:rPr lang="en-US" altLang="en-US" dirty="0">
                <a:ea typeface="Arial Unicode MS" pitchFamily="34" charset="-128"/>
              </a:rPr>
              <a:t>Most common adverse events (</a:t>
            </a:r>
            <a:r>
              <a:rPr lang="en-US" altLang="en-US" dirty="0">
                <a:ea typeface="Arial Unicode MS" pitchFamily="34" charset="-128"/>
                <a:cs typeface="Times New Roman" panose="02020603050405020304" pitchFamily="18" charset="0"/>
              </a:rPr>
              <a:t>≥5% and more than placebo)</a:t>
            </a:r>
            <a:endParaRPr lang="en-US" altLang="en-US" dirty="0">
              <a:ea typeface="Arial Unicode MS" pitchFamily="34" charset="-128"/>
            </a:endParaRPr>
          </a:p>
          <a:p>
            <a:pPr marL="0" indent="0" defTabSz="914400" fontAlgn="auto">
              <a:spcBef>
                <a:spcPts val="700"/>
              </a:spcBef>
              <a:spcAft>
                <a:spcPts val="600"/>
              </a:spcAft>
              <a:buFont typeface="Wingdings" panose="05000000000000000000" pitchFamily="2" charset="2"/>
              <a:buNone/>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defRPr/>
            </a:pPr>
            <a:endParaRPr lang="en-US" altLang="en-US" dirty="0">
              <a:ea typeface="Arial Unicode MS" pitchFamily="34" charset="-128"/>
            </a:endParaRPr>
          </a:p>
        </p:txBody>
      </p:sp>
      <p:grpSp>
        <p:nvGrpSpPr>
          <p:cNvPr id="76806" name="Group 6">
            <a:extLst>
              <a:ext uri="{FF2B5EF4-FFF2-40B4-BE49-F238E27FC236}">
                <a16:creationId xmlns:a16="http://schemas.microsoft.com/office/drawing/2014/main" id="{45503DEA-E6E1-4C2C-AB6D-E2257CBBEC1E}"/>
              </a:ext>
            </a:extLst>
          </p:cNvPr>
          <p:cNvGrpSpPr>
            <a:grpSpLocks/>
          </p:cNvGrpSpPr>
          <p:nvPr/>
        </p:nvGrpSpPr>
        <p:grpSpPr bwMode="auto">
          <a:xfrm>
            <a:off x="1900238" y="2103438"/>
            <a:ext cx="8391525" cy="3849687"/>
            <a:chOff x="1900238" y="2103438"/>
            <a:chExt cx="8391525" cy="3849687"/>
          </a:xfrm>
        </p:grpSpPr>
        <p:grpSp>
          <p:nvGrpSpPr>
            <p:cNvPr id="76807" name="Group 3">
              <a:extLst>
                <a:ext uri="{FF2B5EF4-FFF2-40B4-BE49-F238E27FC236}">
                  <a16:creationId xmlns:a16="http://schemas.microsoft.com/office/drawing/2014/main" id="{4FDA8F49-812A-4FFF-AC18-539F738C4A1A}"/>
                </a:ext>
              </a:extLst>
            </p:cNvPr>
            <p:cNvGrpSpPr>
              <a:grpSpLocks/>
            </p:cNvGrpSpPr>
            <p:nvPr/>
          </p:nvGrpSpPr>
          <p:grpSpPr bwMode="auto">
            <a:xfrm>
              <a:off x="1900238" y="2103438"/>
              <a:ext cx="8391525" cy="3849687"/>
              <a:chOff x="1899920" y="2103120"/>
              <a:chExt cx="8392160" cy="3850640"/>
            </a:xfrm>
          </p:grpSpPr>
          <p:grpSp>
            <p:nvGrpSpPr>
              <p:cNvPr id="76814" name="Group 1">
                <a:extLst>
                  <a:ext uri="{FF2B5EF4-FFF2-40B4-BE49-F238E27FC236}">
                    <a16:creationId xmlns:a16="http://schemas.microsoft.com/office/drawing/2014/main" id="{5D318DB0-0678-4050-88F2-7518E4383741}"/>
                  </a:ext>
                </a:extLst>
              </p:cNvPr>
              <p:cNvGrpSpPr>
                <a:grpSpLocks/>
              </p:cNvGrpSpPr>
              <p:nvPr/>
            </p:nvGrpSpPr>
            <p:grpSpPr bwMode="auto">
              <a:xfrm>
                <a:off x="1899920" y="2103120"/>
                <a:ext cx="8392160" cy="3850640"/>
                <a:chOff x="1899920" y="2103120"/>
                <a:chExt cx="8392160" cy="3850640"/>
              </a:xfrm>
            </p:grpSpPr>
            <p:sp>
              <p:nvSpPr>
                <p:cNvPr id="8" name="Rectangle 7">
                  <a:extLst>
                    <a:ext uri="{FF2B5EF4-FFF2-40B4-BE49-F238E27FC236}">
                      <a16:creationId xmlns:a16="http://schemas.microsoft.com/office/drawing/2014/main" id="{625D5AF8-D941-496A-91F1-21E4C9EF5967}"/>
                    </a:ext>
                  </a:extLst>
                </p:cNvPr>
                <p:cNvSpPr/>
                <p:nvPr/>
              </p:nvSpPr>
              <p:spPr>
                <a:xfrm>
                  <a:off x="6481792" y="2103120"/>
                  <a:ext cx="3810288" cy="3850640"/>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Rectangle 4">
                  <a:extLst>
                    <a:ext uri="{FF2B5EF4-FFF2-40B4-BE49-F238E27FC236}">
                      <a16:creationId xmlns:a16="http://schemas.microsoft.com/office/drawing/2014/main" id="{11F71F0D-61E0-4ED2-BFE4-E9981BDE8D8C}"/>
                    </a:ext>
                  </a:extLst>
                </p:cNvPr>
                <p:cNvSpPr/>
                <p:nvPr/>
              </p:nvSpPr>
              <p:spPr>
                <a:xfrm>
                  <a:off x="1899920" y="2103120"/>
                  <a:ext cx="4581872" cy="385064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sp>
            <p:nvSpPr>
              <p:cNvPr id="3" name="Rectangle 2">
                <a:extLst>
                  <a:ext uri="{FF2B5EF4-FFF2-40B4-BE49-F238E27FC236}">
                    <a16:creationId xmlns:a16="http://schemas.microsoft.com/office/drawing/2014/main" id="{9F6982AF-C4DF-4DA3-81AE-C683C01A624C}"/>
                  </a:ext>
                </a:extLst>
              </p:cNvPr>
              <p:cNvSpPr/>
              <p:nvPr/>
            </p:nvSpPr>
            <p:spPr>
              <a:xfrm>
                <a:off x="1899920" y="2103120"/>
                <a:ext cx="8392160" cy="48748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pic>
          <p:nvPicPr>
            <p:cNvPr id="76808" name="Picture 2">
              <a:extLst>
                <a:ext uri="{FF2B5EF4-FFF2-40B4-BE49-F238E27FC236}">
                  <a16:creationId xmlns:a16="http://schemas.microsoft.com/office/drawing/2014/main" id="{A1E5149A-59A0-45D8-A01B-45ADCC8BF1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0113" y="2193925"/>
              <a:ext cx="7851775" cy="351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F7CF5832-31FA-4CF0-A9B5-8A85C2B63908}"/>
                </a:ext>
              </a:extLst>
            </p:cNvPr>
            <p:cNvSpPr txBox="1"/>
            <p:nvPr/>
          </p:nvSpPr>
          <p:spPr>
            <a:xfrm>
              <a:off x="2022475" y="2141538"/>
              <a:ext cx="1857375" cy="400050"/>
            </a:xfrm>
            <a:prstGeom prst="rect">
              <a:avLst/>
            </a:prstGeom>
            <a:solidFill>
              <a:schemeClr val="tx1"/>
            </a:solidFill>
          </p:spPr>
          <p:txBody>
            <a:bodyPr wrap="none">
              <a:spAutoFit/>
            </a:bodyPr>
            <a:lstStyle/>
            <a:p>
              <a:pPr>
                <a:defRPr/>
              </a:pPr>
              <a:r>
                <a:rPr lang="en-US" sz="2000" b="1" dirty="0">
                  <a:solidFill>
                    <a:schemeClr val="bg1"/>
                  </a:solidFill>
                  <a:latin typeface="+mn-lt"/>
                </a:rPr>
                <a:t>A</a:t>
              </a:r>
              <a:r>
                <a:rPr lang="en-US" altLang="en-US" sz="2000" b="1" dirty="0">
                  <a:solidFill>
                    <a:schemeClr val="bg1"/>
                  </a:solidFill>
                  <a:latin typeface="+mn-lt"/>
                  <a:ea typeface="Arial Unicode MS" pitchFamily="34" charset="-128"/>
                </a:rPr>
                <a:t>dverse Events </a:t>
              </a:r>
              <a:endParaRPr lang="en-US" sz="2000" b="1" dirty="0">
                <a:solidFill>
                  <a:schemeClr val="bg1"/>
                </a:solidFill>
                <a:latin typeface="+mn-lt"/>
              </a:endParaRPr>
            </a:p>
          </p:txBody>
        </p:sp>
        <p:sp>
          <p:nvSpPr>
            <p:cNvPr id="19" name="TextBox 18">
              <a:extLst>
                <a:ext uri="{FF2B5EF4-FFF2-40B4-BE49-F238E27FC236}">
                  <a16:creationId xmlns:a16="http://schemas.microsoft.com/office/drawing/2014/main" id="{E1339AD9-6D52-40FC-8D21-D6735955C85A}"/>
                </a:ext>
              </a:extLst>
            </p:cNvPr>
            <p:cNvSpPr txBox="1"/>
            <p:nvPr/>
          </p:nvSpPr>
          <p:spPr>
            <a:xfrm>
              <a:off x="6732588" y="2141538"/>
              <a:ext cx="1328737" cy="400050"/>
            </a:xfrm>
            <a:prstGeom prst="rect">
              <a:avLst/>
            </a:prstGeom>
            <a:solidFill>
              <a:schemeClr val="tx1"/>
            </a:solidFill>
          </p:spPr>
          <p:txBody>
            <a:bodyPr wrap="none">
              <a:spAutoFit/>
            </a:bodyPr>
            <a:lstStyle/>
            <a:p>
              <a:pPr>
                <a:defRPr/>
              </a:pPr>
              <a:r>
                <a:rPr lang="en-US" sz="2000" b="1" dirty="0">
                  <a:solidFill>
                    <a:schemeClr val="bg1"/>
                  </a:solidFill>
                  <a:latin typeface="+mn-lt"/>
                </a:rPr>
                <a:t>Siponimod</a:t>
              </a:r>
            </a:p>
          </p:txBody>
        </p:sp>
        <p:sp>
          <p:nvSpPr>
            <p:cNvPr id="20" name="TextBox 19">
              <a:extLst>
                <a:ext uri="{FF2B5EF4-FFF2-40B4-BE49-F238E27FC236}">
                  <a16:creationId xmlns:a16="http://schemas.microsoft.com/office/drawing/2014/main" id="{6814ECE1-FD04-44FE-8ACE-A8B313D77BC0}"/>
                </a:ext>
              </a:extLst>
            </p:cNvPr>
            <p:cNvSpPr txBox="1"/>
            <p:nvPr/>
          </p:nvSpPr>
          <p:spPr>
            <a:xfrm>
              <a:off x="9009063" y="2141538"/>
              <a:ext cx="1022350" cy="400050"/>
            </a:xfrm>
            <a:prstGeom prst="rect">
              <a:avLst/>
            </a:prstGeom>
            <a:solidFill>
              <a:schemeClr val="tx1"/>
            </a:solidFill>
          </p:spPr>
          <p:txBody>
            <a:bodyPr wrap="none">
              <a:spAutoFit/>
            </a:bodyPr>
            <a:lstStyle/>
            <a:p>
              <a:pPr>
                <a:defRPr/>
              </a:pPr>
              <a:r>
                <a:rPr lang="en-US" sz="2000" b="1" dirty="0">
                  <a:solidFill>
                    <a:schemeClr val="bg1"/>
                  </a:solidFill>
                  <a:latin typeface="+mn-lt"/>
                </a:rPr>
                <a:t>Placebo</a:t>
              </a:r>
            </a:p>
          </p:txBody>
        </p:sp>
        <p:sp>
          <p:nvSpPr>
            <p:cNvPr id="6" name="Rectangle 5">
              <a:extLst>
                <a:ext uri="{FF2B5EF4-FFF2-40B4-BE49-F238E27FC236}">
                  <a16:creationId xmlns:a16="http://schemas.microsoft.com/office/drawing/2014/main" id="{3F72CA4D-51C4-4746-B95F-47DC408579D6}"/>
                </a:ext>
              </a:extLst>
            </p:cNvPr>
            <p:cNvSpPr/>
            <p:nvPr/>
          </p:nvSpPr>
          <p:spPr>
            <a:xfrm>
              <a:off x="9583738" y="5362575"/>
              <a:ext cx="511175" cy="25082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TextBox 20">
              <a:extLst>
                <a:ext uri="{FF2B5EF4-FFF2-40B4-BE49-F238E27FC236}">
                  <a16:creationId xmlns:a16="http://schemas.microsoft.com/office/drawing/2014/main" id="{ABD24676-E5C7-40F8-A23A-366AC5D482C7}"/>
                </a:ext>
              </a:extLst>
            </p:cNvPr>
            <p:cNvSpPr txBox="1"/>
            <p:nvPr/>
          </p:nvSpPr>
          <p:spPr>
            <a:xfrm>
              <a:off x="9656763" y="5321300"/>
              <a:ext cx="438150" cy="338138"/>
            </a:xfrm>
            <a:prstGeom prst="rect">
              <a:avLst/>
            </a:prstGeom>
            <a:noFill/>
          </p:spPr>
          <p:txBody>
            <a:bodyPr wrap="none">
              <a:spAutoFit/>
            </a:bodyPr>
            <a:lstStyle/>
            <a:p>
              <a:pPr>
                <a:defRPr/>
              </a:pPr>
              <a:r>
                <a:rPr lang="en-US" sz="1600" b="1" dirty="0">
                  <a:solidFill>
                    <a:srgbClr val="7D868C"/>
                  </a:solidFill>
                  <a:latin typeface="+mn-lt"/>
                </a:rPr>
                <a:t>4%</a:t>
              </a:r>
            </a:p>
          </p:txBody>
        </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a:extLst>
              <a:ext uri="{FF2B5EF4-FFF2-40B4-BE49-F238E27FC236}">
                <a16:creationId xmlns:a16="http://schemas.microsoft.com/office/drawing/2014/main" id="{EBB758AF-AA94-488F-A05E-CBE03D99EEC4}"/>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2 Sides to Every Story</a:t>
            </a:r>
          </a:p>
        </p:txBody>
      </p:sp>
      <p:grpSp>
        <p:nvGrpSpPr>
          <p:cNvPr id="78851" name="Group 1">
            <a:extLst>
              <a:ext uri="{FF2B5EF4-FFF2-40B4-BE49-F238E27FC236}">
                <a16:creationId xmlns:a16="http://schemas.microsoft.com/office/drawing/2014/main" id="{90ED58F7-893A-4B8B-9C25-190E31A0AD11}"/>
              </a:ext>
            </a:extLst>
          </p:cNvPr>
          <p:cNvGrpSpPr>
            <a:grpSpLocks/>
          </p:cNvGrpSpPr>
          <p:nvPr/>
        </p:nvGrpSpPr>
        <p:grpSpPr bwMode="auto">
          <a:xfrm>
            <a:off x="9393238" y="6213475"/>
            <a:ext cx="2487612" cy="449263"/>
            <a:chOff x="9602074" y="3550251"/>
            <a:chExt cx="2488502" cy="449257"/>
          </a:xfrm>
        </p:grpSpPr>
        <p:pic>
          <p:nvPicPr>
            <p:cNvPr id="78854" name="Picture 4">
              <a:extLst>
                <a:ext uri="{FF2B5EF4-FFF2-40B4-BE49-F238E27FC236}">
                  <a16:creationId xmlns:a16="http://schemas.microsoft.com/office/drawing/2014/main" id="{DDC32D56-12AA-42F9-B028-A100FF15D9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8855" name="Rectangle 8">
              <a:extLst>
                <a:ext uri="{FF2B5EF4-FFF2-40B4-BE49-F238E27FC236}">
                  <a16:creationId xmlns:a16="http://schemas.microsoft.com/office/drawing/2014/main" id="{E431DCDD-DAA2-4CF7-8720-731C6D6A0C1A}"/>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78852" name="TextBox 1">
            <a:extLst>
              <a:ext uri="{FF2B5EF4-FFF2-40B4-BE49-F238E27FC236}">
                <a16:creationId xmlns:a16="http://schemas.microsoft.com/office/drawing/2014/main" id="{1B21B2F5-F6FB-4F81-A6AB-856199D100C8}"/>
              </a:ext>
            </a:extLst>
          </p:cNvPr>
          <p:cNvSpPr txBox="1">
            <a:spLocks noChangeArrowheads="1"/>
          </p:cNvSpPr>
          <p:nvPr/>
        </p:nvSpPr>
        <p:spPr bwMode="auto">
          <a:xfrm>
            <a:off x="415925" y="6411913"/>
            <a:ext cx="91106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Burtchell. Neurol Ther. 2019;8:185.</a:t>
            </a:r>
          </a:p>
        </p:txBody>
      </p:sp>
      <p:sp>
        <p:nvSpPr>
          <p:cNvPr id="78853" name="Content Placeholder 2">
            <a:extLst>
              <a:ext uri="{FF2B5EF4-FFF2-40B4-BE49-F238E27FC236}">
                <a16:creationId xmlns:a16="http://schemas.microsoft.com/office/drawing/2014/main" id="{0F432B15-2423-4F10-98C5-00291FE9A331}"/>
              </a:ext>
            </a:extLst>
          </p:cNvPr>
          <p:cNvSpPr txBox="1">
            <a:spLocks noChangeArrowheads="1"/>
          </p:cNvSpPr>
          <p:nvPr/>
        </p:nvSpPr>
        <p:spPr bwMode="auto">
          <a:xfrm>
            <a:off x="606425" y="1508125"/>
            <a:ext cx="10726738"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defTabSz="914400">
              <a:spcAft>
                <a:spcPts val="700"/>
              </a:spcAft>
              <a:buClr>
                <a:srgbClr val="000000"/>
              </a:buClr>
            </a:pPr>
            <a:r>
              <a:rPr lang="en-US" altLang="en-US" sz="2400">
                <a:ea typeface="Calibri" panose="020F0502020204030204" pitchFamily="34" charset="0"/>
                <a:cs typeface="Arial" panose="020B0604020202020204" pitchFamily="34" charset="0"/>
              </a:rPr>
              <a:t>Patients understand common MS terms, use them often, and find them useful. Terms were usually first heard by patients at diagnosis and in patient information</a:t>
            </a:r>
          </a:p>
          <a:p>
            <a:pPr lvl="1" defTabSz="914400">
              <a:spcBef>
                <a:spcPts val="1000"/>
              </a:spcBef>
              <a:spcAft>
                <a:spcPts val="700"/>
              </a:spcAft>
              <a:buClr>
                <a:srgbClr val="000000"/>
              </a:buClr>
            </a:pPr>
            <a:r>
              <a:rPr lang="en-US" altLang="en-US" sz="2200">
                <a:ea typeface="Calibri" panose="020F0502020204030204" pitchFamily="34" charset="0"/>
                <a:cs typeface="Arial" panose="020B0604020202020204" pitchFamily="34" charset="0"/>
              </a:rPr>
              <a:t>Patients often undertake their own research on more complex aspects of MS</a:t>
            </a:r>
          </a:p>
          <a:p>
            <a:pPr defTabSz="914400">
              <a:spcAft>
                <a:spcPts val="700"/>
              </a:spcAft>
              <a:buClr>
                <a:srgbClr val="000000"/>
              </a:buClr>
            </a:pPr>
            <a:r>
              <a:rPr lang="en-US" altLang="en-US" sz="2400">
                <a:ea typeface="Calibri" panose="020F0502020204030204" pitchFamily="34" charset="0"/>
                <a:cs typeface="Arial" panose="020B0604020202020204" pitchFamily="34" charset="0"/>
              </a:rPr>
              <a:t>Familiarity with terms for scales, biomarkers, and tests was more variable and more dependent on individual treatment pathways and participation in clinical trials</a:t>
            </a:r>
          </a:p>
          <a:p>
            <a:pPr defTabSz="914400">
              <a:spcAft>
                <a:spcPts val="700"/>
              </a:spcAft>
              <a:buClr>
                <a:srgbClr val="000000"/>
              </a:buClr>
            </a:pPr>
            <a:r>
              <a:rPr lang="en-US" altLang="en-US" sz="2400">
                <a:ea typeface="Calibri" panose="020F0502020204030204" pitchFamily="34" charset="0"/>
                <a:cs typeface="Arial" panose="020B0604020202020204" pitchFamily="34" charset="0"/>
              </a:rPr>
              <a:t>MS terms have an emotional impact on patients: This should inform HCPs’ approach to discussions with their patients and development of new terminology</a:t>
            </a:r>
          </a:p>
          <a:p>
            <a:pPr defTabSz="914400">
              <a:spcAft>
                <a:spcPts val="700"/>
              </a:spcAft>
              <a:buClr>
                <a:srgbClr val="000000"/>
              </a:buClr>
            </a:pPr>
            <a:r>
              <a:rPr lang="en-US" altLang="en-US" sz="2400">
                <a:ea typeface="Calibri" panose="020F0502020204030204" pitchFamily="34" charset="0"/>
                <a:cs typeface="Arial" panose="020B0604020202020204" pitchFamily="34" charset="0"/>
              </a:rPr>
              <a:t>Including detailed definitions of MS clinical terms in active conversations with patients, especially those related to disease progression, would ensure that patients have the best tools to help understand their disease trajectory and MS management</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285CC3F7-1546-45A6-BAB2-F492CD4EE79F}"/>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Future</a:t>
            </a:r>
          </a:p>
        </p:txBody>
      </p:sp>
      <p:sp>
        <p:nvSpPr>
          <p:cNvPr id="80899" name="Content Placeholder 2">
            <a:extLst>
              <a:ext uri="{FF2B5EF4-FFF2-40B4-BE49-F238E27FC236}">
                <a16:creationId xmlns:a16="http://schemas.microsoft.com/office/drawing/2014/main" id="{70186168-072C-4C71-8EA6-45D14C5A5037}"/>
              </a:ext>
            </a:extLst>
          </p:cNvPr>
          <p:cNvSpPr>
            <a:spLocks noGrp="1"/>
          </p:cNvSpPr>
          <p:nvPr>
            <p:ph idx="1"/>
          </p:nvPr>
        </p:nvSpPr>
        <p:spPr>
          <a:xfrm>
            <a:off x="606425" y="1508125"/>
            <a:ext cx="10726738" cy="4351338"/>
          </a:xfrm>
        </p:spPr>
        <p:txBody>
          <a:bodyPr/>
          <a:lstStyle/>
          <a:p>
            <a:pPr eaLnBrk="1" hangingPunct="1">
              <a:spcBef>
                <a:spcPts val="700"/>
              </a:spcBef>
            </a:pPr>
            <a:r>
              <a:rPr lang="en-US" altLang="en-US" sz="2400">
                <a:ea typeface="ＭＳ Ｐゴシック" panose="020B0600070205080204" pitchFamily="34" charset="-128"/>
              </a:rPr>
              <a:t>Other B-cell monoclonal antibodies</a:t>
            </a:r>
          </a:p>
          <a:p>
            <a:pPr eaLnBrk="1" hangingPunct="1">
              <a:spcBef>
                <a:spcPts val="700"/>
              </a:spcBef>
            </a:pPr>
            <a:r>
              <a:rPr lang="en-US" altLang="en-US" sz="2400">
                <a:ea typeface="ＭＳ Ｐゴシック" panose="020B0600070205080204" pitchFamily="34" charset="-128"/>
              </a:rPr>
              <a:t>Ibudilast</a:t>
            </a:r>
          </a:p>
          <a:p>
            <a:pPr eaLnBrk="1" hangingPunct="1">
              <a:spcBef>
                <a:spcPts val="700"/>
              </a:spcBef>
            </a:pPr>
            <a:r>
              <a:rPr lang="en-US" altLang="en-US" sz="2400">
                <a:ea typeface="ＭＳ Ｐゴシック" panose="020B0600070205080204" pitchFamily="34" charset="-128"/>
              </a:rPr>
              <a:t>Masitinib</a:t>
            </a:r>
          </a:p>
          <a:p>
            <a:pPr eaLnBrk="1" hangingPunct="1">
              <a:spcBef>
                <a:spcPts val="700"/>
              </a:spcBef>
            </a:pPr>
            <a:r>
              <a:rPr lang="en-US" altLang="en-US" sz="2400">
                <a:ea typeface="ＭＳ Ｐゴシック" panose="020B0600070205080204" pitchFamily="34" charset="-128"/>
              </a:rPr>
              <a:t>BTK inhibitors</a:t>
            </a:r>
          </a:p>
          <a:p>
            <a:pPr lvl="1" eaLnBrk="1" hangingPunct="1">
              <a:spcBef>
                <a:spcPts val="700"/>
              </a:spcBef>
            </a:pPr>
            <a:r>
              <a:rPr lang="en-US" altLang="en-US" sz="2200">
                <a:ea typeface="ＭＳ Ｐゴシック" panose="020B0600070205080204" pitchFamily="34" charset="-128"/>
              </a:rPr>
              <a:t>Evobrutinib</a:t>
            </a:r>
          </a:p>
          <a:p>
            <a:pPr lvl="1" eaLnBrk="1" hangingPunct="1">
              <a:spcBef>
                <a:spcPts val="700"/>
              </a:spcBef>
            </a:pPr>
            <a:r>
              <a:rPr lang="en-US" altLang="en-US" sz="2200">
                <a:ea typeface="ＭＳ Ｐゴシック" panose="020B0600070205080204" pitchFamily="34" charset="-128"/>
              </a:rPr>
              <a:t>Fenebrutinib</a:t>
            </a:r>
          </a:p>
          <a:p>
            <a:pPr lvl="1" eaLnBrk="1" hangingPunct="1">
              <a:spcBef>
                <a:spcPts val="700"/>
              </a:spcBef>
            </a:pPr>
            <a:r>
              <a:rPr lang="en-US" altLang="en-US" sz="2200">
                <a:ea typeface="ＭＳ Ｐゴシック" panose="020B0600070205080204" pitchFamily="34" charset="-128"/>
              </a:rPr>
              <a:t>Tolebrutinib</a:t>
            </a:r>
          </a:p>
          <a:p>
            <a:pPr eaLnBrk="1" hangingPunct="1">
              <a:spcBef>
                <a:spcPts val="700"/>
              </a:spcBef>
            </a:pPr>
            <a:r>
              <a:rPr lang="en-US" altLang="en-US" sz="2400">
                <a:ea typeface="ＭＳ Ｐゴシック" panose="020B0600070205080204" pitchFamily="34" charset="-128"/>
              </a:rPr>
              <a:t>Allogeneic EBV T-cell therapy ATA188</a:t>
            </a:r>
          </a:p>
          <a:p>
            <a:pPr eaLnBrk="1" hangingPunct="1">
              <a:spcBef>
                <a:spcPts val="700"/>
              </a:spcBef>
            </a:pPr>
            <a:r>
              <a:rPr lang="en-US" altLang="en-US" sz="2400">
                <a:ea typeface="ＭＳ Ｐゴシック" panose="020B0600070205080204" pitchFamily="34" charset="-128"/>
              </a:rPr>
              <a:t>Gold nanocrystal suspension, CNM Au8</a:t>
            </a:r>
          </a:p>
          <a:p>
            <a:pPr eaLnBrk="1" hangingPunct="1">
              <a:spcBef>
                <a:spcPts val="700"/>
              </a:spcBef>
            </a:pPr>
            <a:r>
              <a:rPr lang="en-US" altLang="en-US" sz="2400">
                <a:ea typeface="ＭＳ Ｐゴシック" panose="020B0600070205080204" pitchFamily="34" charset="-128"/>
              </a:rPr>
              <a:t>Stem cells</a:t>
            </a:r>
          </a:p>
          <a:p>
            <a:pPr eaLnBrk="1" hangingPunct="1">
              <a:spcBef>
                <a:spcPts val="700"/>
              </a:spcBef>
            </a:pPr>
            <a:endParaRPr lang="en-US" altLang="en-US" sz="2400">
              <a:ea typeface="ＭＳ Ｐゴシック" panose="020B0600070205080204" pitchFamily="34" charset="-128"/>
            </a:endParaRPr>
          </a:p>
        </p:txBody>
      </p:sp>
      <p:grpSp>
        <p:nvGrpSpPr>
          <p:cNvPr id="80900" name="Group 1">
            <a:extLst>
              <a:ext uri="{FF2B5EF4-FFF2-40B4-BE49-F238E27FC236}">
                <a16:creationId xmlns:a16="http://schemas.microsoft.com/office/drawing/2014/main" id="{E0D92C65-B18A-45D9-85E7-1E9FE2D6594B}"/>
              </a:ext>
            </a:extLst>
          </p:cNvPr>
          <p:cNvGrpSpPr>
            <a:grpSpLocks/>
          </p:cNvGrpSpPr>
          <p:nvPr/>
        </p:nvGrpSpPr>
        <p:grpSpPr bwMode="auto">
          <a:xfrm>
            <a:off x="9393238" y="6213475"/>
            <a:ext cx="2487612" cy="449263"/>
            <a:chOff x="9602074" y="3550251"/>
            <a:chExt cx="2488502" cy="449257"/>
          </a:xfrm>
        </p:grpSpPr>
        <p:pic>
          <p:nvPicPr>
            <p:cNvPr id="80902" name="Picture 4">
              <a:extLst>
                <a:ext uri="{FF2B5EF4-FFF2-40B4-BE49-F238E27FC236}">
                  <a16:creationId xmlns:a16="http://schemas.microsoft.com/office/drawing/2014/main" id="{C22FFBA2-24FE-4E05-826F-5C975177D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0903" name="Rectangle 8">
              <a:extLst>
                <a:ext uri="{FF2B5EF4-FFF2-40B4-BE49-F238E27FC236}">
                  <a16:creationId xmlns:a16="http://schemas.microsoft.com/office/drawing/2014/main" id="{2E374EBA-A54C-4BDE-9A26-9006A4B928BE}"/>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
        <p:nvSpPr>
          <p:cNvPr id="80901" name="TextBox 1">
            <a:extLst>
              <a:ext uri="{FF2B5EF4-FFF2-40B4-BE49-F238E27FC236}">
                <a16:creationId xmlns:a16="http://schemas.microsoft.com/office/drawing/2014/main" id="{C175EEB3-203A-487C-B557-46980C35EB4E}"/>
              </a:ext>
            </a:extLst>
          </p:cNvPr>
          <p:cNvSpPr txBox="1">
            <a:spLocks noChangeArrowheads="1"/>
          </p:cNvSpPr>
          <p:nvPr/>
        </p:nvSpPr>
        <p:spPr bwMode="auto">
          <a:xfrm>
            <a:off x="428625" y="6413500"/>
            <a:ext cx="51958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Piehl F. J Intern Med. 2021;289:771-791. Shirani. Neurotherapeutics. 2016;13:58.</a:t>
            </a:r>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BEC67D47-020A-4736-A2B1-AD12AC828CBE}"/>
              </a:ext>
            </a:extLst>
          </p:cNvPr>
          <p:cNvSpPr>
            <a:spLocks noGrp="1"/>
          </p:cNvSpPr>
          <p:nvPr>
            <p:ph type="title"/>
          </p:nvPr>
        </p:nvSpPr>
        <p:spPr>
          <a:xfrm>
            <a:off x="615950" y="246063"/>
            <a:ext cx="10737850" cy="1325562"/>
          </a:xfrm>
        </p:spPr>
        <p:txBody>
          <a:bodyPr/>
          <a:lstStyle/>
          <a:p>
            <a:pPr eaLnBrk="1" fontAlgn="auto" hangingPunct="1">
              <a:spcAft>
                <a:spcPts val="0"/>
              </a:spcAft>
              <a:defRPr/>
            </a:pPr>
            <a:r>
              <a:rPr lang="en-GB" altLang="en-US" dirty="0">
                <a:latin typeface="+mj-lt"/>
                <a:ea typeface="ＭＳ Ｐゴシック" panose="020B0600070205080204" pitchFamily="34" charset="-128"/>
              </a:rPr>
              <a:t>Things to Fix </a:t>
            </a:r>
            <a:br>
              <a:rPr lang="en-GB" altLang="en-US" sz="4000" dirty="0">
                <a:latin typeface="+mj-lt"/>
                <a:ea typeface="ＭＳ Ｐゴシック" panose="020B0600070205080204" pitchFamily="34" charset="-128"/>
              </a:rPr>
            </a:br>
            <a:r>
              <a:rPr lang="en-GB" altLang="en-US" sz="2900" i="1" dirty="0">
                <a:latin typeface="+mj-lt"/>
                <a:ea typeface="ＭＳ Ｐゴシック" panose="020B0600070205080204" pitchFamily="34" charset="-128"/>
              </a:rPr>
              <a:t>(If Needed)</a:t>
            </a:r>
            <a:r>
              <a:rPr lang="ar-SA" altLang="en-US" sz="2900" i="1" dirty="0">
                <a:latin typeface="+mj-lt"/>
                <a:ea typeface="ＭＳ Ｐゴシック" panose="020B0600070205080204" pitchFamily="34" charset="-128"/>
                <a:cs typeface="Arial" panose="020B0604020202020204" pitchFamily="34" charset="0"/>
              </a:rPr>
              <a:t>‏</a:t>
            </a:r>
            <a:endParaRPr lang="en-US" altLang="en-US" sz="3200" i="1" dirty="0">
              <a:latin typeface="+mj-lt"/>
              <a:ea typeface="ＭＳ Ｐゴシック" panose="020B0600070205080204" pitchFamily="34" charset="-128"/>
            </a:endParaRPr>
          </a:p>
        </p:txBody>
      </p:sp>
      <p:graphicFrame>
        <p:nvGraphicFramePr>
          <p:cNvPr id="15467" name="Group 107">
            <a:extLst>
              <a:ext uri="{FF2B5EF4-FFF2-40B4-BE49-F238E27FC236}">
                <a16:creationId xmlns:a16="http://schemas.microsoft.com/office/drawing/2014/main" id="{284F6C85-670B-4BB8-93AB-999301C328BC}"/>
              </a:ext>
            </a:extLst>
          </p:cNvPr>
          <p:cNvGraphicFramePr>
            <a:graphicFrameLocks noGrp="1"/>
          </p:cNvGraphicFramePr>
          <p:nvPr/>
        </p:nvGraphicFramePr>
        <p:xfrm>
          <a:off x="715963" y="1604963"/>
          <a:ext cx="10737850" cy="3182937"/>
        </p:xfrm>
        <a:graphic>
          <a:graphicData uri="http://schemas.openxmlformats.org/drawingml/2006/table">
            <a:tbl>
              <a:tblPr>
                <a:tableStyleId>{D03447BB-5D67-496B-8E87-E561075AD55C}</a:tableStyleId>
              </a:tblPr>
              <a:tblGrid>
                <a:gridCol w="4081452">
                  <a:extLst>
                    <a:ext uri="{9D8B030D-6E8A-4147-A177-3AD203B41FA5}">
                      <a16:colId xmlns:a16="http://schemas.microsoft.com/office/drawing/2014/main" val="20000"/>
                    </a:ext>
                  </a:extLst>
                </a:gridCol>
                <a:gridCol w="3504492">
                  <a:extLst>
                    <a:ext uri="{9D8B030D-6E8A-4147-A177-3AD203B41FA5}">
                      <a16:colId xmlns:a16="http://schemas.microsoft.com/office/drawing/2014/main" val="20001"/>
                    </a:ext>
                  </a:extLst>
                </a:gridCol>
                <a:gridCol w="3151906">
                  <a:extLst>
                    <a:ext uri="{9D8B030D-6E8A-4147-A177-3AD203B41FA5}">
                      <a16:colId xmlns:a16="http://schemas.microsoft.com/office/drawing/2014/main" val="20002"/>
                    </a:ext>
                  </a:extLst>
                </a:gridCol>
              </a:tblGrid>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u="none" strike="noStrike" cap="none" normalizeH="0" baseline="0" dirty="0">
                          <a:ln>
                            <a:noFill/>
                          </a:ln>
                          <a:solidFill>
                            <a:schemeClr val="tx1"/>
                          </a:solidFill>
                          <a:effectLst/>
                        </a:rPr>
                        <a:t>Visible</a:t>
                      </a:r>
                      <a:endParaRPr kumimoji="0" lang="en-US" sz="2000" b="1" i="0" u="none" strike="noStrike" cap="none" normalizeH="0" baseline="0" dirty="0">
                        <a:ln>
                          <a:noFill/>
                        </a:ln>
                        <a:solidFill>
                          <a:schemeClr val="tx1"/>
                        </a:solidFill>
                        <a:effectLst/>
                        <a:latin typeface="+mn-lt"/>
                        <a:ea typeface="Times New Roman" charset="0"/>
                        <a:cs typeface="Times New Roman" charset="0"/>
                      </a:endParaRPr>
                    </a:p>
                  </a:txBody>
                  <a:tcPr marL="91448" marR="91448" marT="45717" marB="45717"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u="none" strike="noStrike" cap="none" normalizeH="0" baseline="0" dirty="0">
                          <a:ln>
                            <a:noFill/>
                          </a:ln>
                          <a:solidFill>
                            <a:schemeClr val="tx1"/>
                          </a:solidFill>
                          <a:effectLst/>
                        </a:rPr>
                        <a:t>Invisible</a:t>
                      </a:r>
                      <a:endParaRPr kumimoji="0" lang="en-US" sz="2000" b="1" i="0" u="none" strike="noStrike" cap="none" normalizeH="0" baseline="0" dirty="0">
                        <a:ln>
                          <a:noFill/>
                        </a:ln>
                        <a:solidFill>
                          <a:schemeClr val="tx1"/>
                        </a:solidFill>
                        <a:effectLst/>
                        <a:latin typeface="+mn-lt"/>
                        <a:ea typeface="Times New Roman" charset="0"/>
                        <a:cs typeface="Times New Roman" charset="0"/>
                      </a:endParaRPr>
                    </a:p>
                  </a:txBody>
                  <a:tcPr marL="91448" marR="91448" marT="45717" marB="45717" horzOverflow="overflow"/>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u="none" strike="noStrike" cap="none" normalizeH="0" baseline="0" dirty="0">
                          <a:ln>
                            <a:noFill/>
                          </a:ln>
                          <a:solidFill>
                            <a:schemeClr val="tx1"/>
                          </a:solidFill>
                          <a:effectLst/>
                        </a:rPr>
                        <a:t>Private</a:t>
                      </a:r>
                      <a:endParaRPr kumimoji="0" lang="en-US" sz="2000" b="1" i="0" u="none" strike="noStrike" cap="none" normalizeH="0" baseline="0" dirty="0">
                        <a:ln>
                          <a:noFill/>
                        </a:ln>
                        <a:solidFill>
                          <a:schemeClr val="tx1"/>
                        </a:solidFill>
                        <a:effectLst/>
                        <a:latin typeface="+mn-lt"/>
                        <a:ea typeface="Times New Roman" charset="0"/>
                        <a:cs typeface="Times New Roman" charset="0"/>
                      </a:endParaRPr>
                    </a:p>
                  </a:txBody>
                  <a:tcPr marL="91448" marR="91448" marT="45717" marB="45717" horzOverflow="overflow"/>
                </a:tc>
                <a:extLst>
                  <a:ext uri="{0D108BD9-81ED-4DB2-BD59-A6C34878D82A}">
                    <a16:rowId xmlns:a16="http://schemas.microsoft.com/office/drawing/2014/main" val="10000"/>
                  </a:ext>
                </a:extLst>
              </a:tr>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Gait</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Fatigue</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Urination</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extLst>
                  <a:ext uri="{0D108BD9-81ED-4DB2-BD59-A6C34878D82A}">
                    <a16:rowId xmlns:a16="http://schemas.microsoft.com/office/drawing/2014/main" val="10001"/>
                  </a:ext>
                </a:extLst>
              </a:tr>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Balance/coordination</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Vertigo</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Bowel</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extLst>
                  <a:ext uri="{0D108BD9-81ED-4DB2-BD59-A6C34878D82A}">
                    <a16:rowId xmlns:a16="http://schemas.microsoft.com/office/drawing/2014/main" val="10002"/>
                  </a:ext>
                </a:extLst>
              </a:tr>
              <a:tr h="4090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Weakness</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Pain/tingling</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Sex</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extLst>
                  <a:ext uri="{0D108BD9-81ED-4DB2-BD59-A6C34878D82A}">
                    <a16:rowId xmlns:a16="http://schemas.microsoft.com/office/drawing/2014/main" val="10003"/>
                  </a:ext>
                </a:extLst>
              </a:tr>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Tremors</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Visual</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Sleep</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extLst>
                  <a:ext uri="{0D108BD9-81ED-4DB2-BD59-A6C34878D82A}">
                    <a16:rowId xmlns:a16="http://schemas.microsoft.com/office/drawing/2014/main" val="10004"/>
                  </a:ext>
                </a:extLst>
              </a:tr>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Spasticity</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Spasms</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extLst>
                  <a:ext uri="{0D108BD9-81ED-4DB2-BD59-A6C34878D82A}">
                    <a16:rowId xmlns:a16="http://schemas.microsoft.com/office/drawing/2014/main" val="10005"/>
                  </a:ext>
                </a:extLst>
              </a:tr>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Affect</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Depression</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1">
                        <a:lumMod val="95000"/>
                      </a:schemeClr>
                    </a:solidFill>
                  </a:tcPr>
                </a:tc>
                <a:extLst>
                  <a:ext uri="{0D108BD9-81ED-4DB2-BD59-A6C34878D82A}">
                    <a16:rowId xmlns:a16="http://schemas.microsoft.com/office/drawing/2014/main" val="10006"/>
                  </a:ext>
                </a:extLst>
              </a:tr>
              <a:tr h="3962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Speech/cognitive difficulties</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u="none" strike="noStrike" cap="none" normalizeH="0" baseline="0" dirty="0">
                          <a:ln>
                            <a:noFill/>
                          </a:ln>
                          <a:solidFill>
                            <a:sysClr val="windowText" lastClr="000000"/>
                          </a:solidFill>
                          <a:effectLst/>
                        </a:rPr>
                        <a:t>Cognition</a:t>
                      </a: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ysClr val="windowText" lastClr="000000"/>
                        </a:solidFill>
                        <a:effectLst/>
                        <a:latin typeface="+mn-lt"/>
                        <a:ea typeface="Times New Roman" charset="0"/>
                        <a:cs typeface="Times New Roman" charset="0"/>
                      </a:endParaRPr>
                    </a:p>
                  </a:txBody>
                  <a:tcPr marL="91448" marR="91448" marT="45717" marB="45717" horzOverflow="overflow">
                    <a:solidFill>
                      <a:schemeClr val="tx2"/>
                    </a:solidFill>
                  </a:tcPr>
                </a:tc>
                <a:extLst>
                  <a:ext uri="{0D108BD9-81ED-4DB2-BD59-A6C34878D82A}">
                    <a16:rowId xmlns:a16="http://schemas.microsoft.com/office/drawing/2014/main" val="10007"/>
                  </a:ext>
                </a:extLst>
              </a:tr>
            </a:tbl>
          </a:graphicData>
        </a:graphic>
      </p:graphicFrame>
      <p:grpSp>
        <p:nvGrpSpPr>
          <p:cNvPr id="82972" name="Group 1">
            <a:extLst>
              <a:ext uri="{FF2B5EF4-FFF2-40B4-BE49-F238E27FC236}">
                <a16:creationId xmlns:a16="http://schemas.microsoft.com/office/drawing/2014/main" id="{ADCA3424-12EC-43E7-9229-23E8868C7E52}"/>
              </a:ext>
            </a:extLst>
          </p:cNvPr>
          <p:cNvGrpSpPr>
            <a:grpSpLocks/>
          </p:cNvGrpSpPr>
          <p:nvPr/>
        </p:nvGrpSpPr>
        <p:grpSpPr bwMode="auto">
          <a:xfrm>
            <a:off x="9393238" y="6213475"/>
            <a:ext cx="2487612" cy="449263"/>
            <a:chOff x="9602074" y="3550251"/>
            <a:chExt cx="2488502" cy="449257"/>
          </a:xfrm>
        </p:grpSpPr>
        <p:pic>
          <p:nvPicPr>
            <p:cNvPr id="82974" name="Picture 4">
              <a:extLst>
                <a:ext uri="{FF2B5EF4-FFF2-40B4-BE49-F238E27FC236}">
                  <a16:creationId xmlns:a16="http://schemas.microsoft.com/office/drawing/2014/main" id="{6C1474B8-8731-430A-A0EB-644F44BED2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2975" name="Rectangle 8">
              <a:extLst>
                <a:ext uri="{FF2B5EF4-FFF2-40B4-BE49-F238E27FC236}">
                  <a16:creationId xmlns:a16="http://schemas.microsoft.com/office/drawing/2014/main" id="{86808323-1364-42CF-BFC6-62BAB542CCD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3"/>
                </a:rPr>
                <a:t>clinicaloptions.com</a:t>
              </a:r>
              <a:endParaRPr lang="en-US" altLang="en-US" sz="1400">
                <a:solidFill>
                  <a:schemeClr val="bg2"/>
                </a:solidFill>
              </a:endParaRPr>
            </a:p>
          </p:txBody>
        </p:sp>
      </p:grpSp>
      <p:sp>
        <p:nvSpPr>
          <p:cNvPr id="82973" name="TextBox 8">
            <a:extLst>
              <a:ext uri="{FF2B5EF4-FFF2-40B4-BE49-F238E27FC236}">
                <a16:creationId xmlns:a16="http://schemas.microsoft.com/office/drawing/2014/main" id="{5FAD09FA-E0E0-4EE6-ADE5-AFFB4845868A}"/>
              </a:ext>
            </a:extLst>
          </p:cNvPr>
          <p:cNvSpPr txBox="1">
            <a:spLocks noChangeArrowheads="1"/>
          </p:cNvSpPr>
          <p:nvPr/>
        </p:nvSpPr>
        <p:spPr bwMode="auto">
          <a:xfrm>
            <a:off x="430213" y="6386513"/>
            <a:ext cx="6103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r>
              <a:rPr lang="en-US" altLang="en-US" sz="1200">
                <a:solidFill>
                  <a:schemeClr val="bg2"/>
                </a:solidFill>
                <a:cs typeface="Calibri" panose="020F0502020204030204" pitchFamily="34" charset="0"/>
              </a:rPr>
              <a:t>McGinley. JAMA. 2021;325:765.</a:t>
            </a:r>
            <a:endParaRPr lang="en-US" altLang="en-US" sz="1200">
              <a:solidFill>
                <a:schemeClr val="bg2"/>
              </a:solidFill>
              <a:latin typeface="Arial" panose="020B0604020202020204" pitchFamily="34" charset="0"/>
              <a:cs typeface="Calibri" panose="020F0502020204030204" pitchFamily="34" charset="0"/>
            </a:endParaRPr>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
            <a:extLst>
              <a:ext uri="{FF2B5EF4-FFF2-40B4-BE49-F238E27FC236}">
                <a16:creationId xmlns:a16="http://schemas.microsoft.com/office/drawing/2014/main" id="{23F8A6BB-C57A-4A81-B2C6-F75240269150}"/>
              </a:ext>
            </a:extLst>
          </p:cNvPr>
          <p:cNvSpPr>
            <a:spLocks noGrp="1"/>
          </p:cNvSpPr>
          <p:nvPr>
            <p:ph type="title"/>
          </p:nvPr>
        </p:nvSpPr>
        <p:spPr>
          <a:xfrm>
            <a:off x="625475" y="246063"/>
            <a:ext cx="10728325" cy="1325562"/>
          </a:xfrm>
        </p:spPr>
        <p:txBody>
          <a:bodyPr/>
          <a:lstStyle/>
          <a:p>
            <a:pPr eaLnBrk="1" fontAlgn="auto" hangingPunct="1">
              <a:spcAft>
                <a:spcPts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altLang="en-US" dirty="0">
                <a:latin typeface="+mj-lt"/>
                <a:ea typeface="ＭＳ Ｐゴシック" panose="020B0600070205080204" pitchFamily="34" charset="-128"/>
              </a:rPr>
              <a:t>Multimodal Approach to Managing MS Symptoms</a:t>
            </a:r>
          </a:p>
        </p:txBody>
      </p:sp>
      <p:sp>
        <p:nvSpPr>
          <p:cNvPr id="83971" name="Rectangle 2">
            <a:extLst>
              <a:ext uri="{FF2B5EF4-FFF2-40B4-BE49-F238E27FC236}">
                <a16:creationId xmlns:a16="http://schemas.microsoft.com/office/drawing/2014/main" id="{C4C63679-C729-42F5-82B9-8268B1FDE5C7}"/>
              </a:ext>
            </a:extLst>
          </p:cNvPr>
          <p:cNvSpPr>
            <a:spLocks noGrp="1"/>
          </p:cNvSpPr>
          <p:nvPr>
            <p:ph idx="1"/>
          </p:nvPr>
        </p:nvSpPr>
        <p:spPr>
          <a:xfrm>
            <a:off x="606425" y="1508125"/>
            <a:ext cx="10726738" cy="4351338"/>
          </a:xfrm>
        </p:spPr>
        <p:txBody>
          <a:bodyPr/>
          <a:lstStyle/>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a:ea typeface="ＭＳ Ｐゴシック" panose="020B0600070205080204" pitchFamily="34" charset="-128"/>
              </a:rPr>
              <a:t>Communication</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a:ea typeface="ＭＳ Ｐゴシック" panose="020B0600070205080204" pitchFamily="34" charset="-128"/>
              </a:rPr>
              <a:t>Education</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a:ea typeface="ＭＳ Ｐゴシック" panose="020B0600070205080204" pitchFamily="34" charset="-128"/>
              </a:rPr>
              <a:t>Physical modalities and activities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a:ea typeface="ＭＳ Ｐゴシック" panose="020B0600070205080204" pitchFamily="34" charset="-128"/>
              </a:rPr>
              <a:t>Occupational and other therapies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a:ea typeface="ＭＳ Ｐゴシック" panose="020B0600070205080204" pitchFamily="34" charset="-128"/>
              </a:rPr>
              <a:t>Pharmacological interventions</a:t>
            </a:r>
          </a:p>
          <a:p>
            <a:pPr eaLnBrk="1" hangingPunct="1">
              <a:tabLst>
                <a:tab pos="454025" algn="l"/>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Lst>
            </a:pPr>
            <a:r>
              <a:rPr lang="en-GB" altLang="en-US">
                <a:ea typeface="ＭＳ Ｐゴシック" panose="020B0600070205080204" pitchFamily="34" charset="-128"/>
              </a:rPr>
              <a:t>Understanding factors that can affect symptoms</a:t>
            </a:r>
          </a:p>
        </p:txBody>
      </p:sp>
      <p:sp>
        <p:nvSpPr>
          <p:cNvPr id="80900" name="Rectangle 3">
            <a:extLst>
              <a:ext uri="{FF2B5EF4-FFF2-40B4-BE49-F238E27FC236}">
                <a16:creationId xmlns:a16="http://schemas.microsoft.com/office/drawing/2014/main" id="{A79E0A02-72CD-400D-AD37-7E7427CCC36C}"/>
              </a:ext>
            </a:extLst>
          </p:cNvPr>
          <p:cNvSpPr>
            <a:spLocks noChangeArrowheads="1"/>
          </p:cNvSpPr>
          <p:nvPr/>
        </p:nvSpPr>
        <p:spPr bwMode="auto">
          <a:xfrm>
            <a:off x="425450" y="6430963"/>
            <a:ext cx="2820988" cy="246062"/>
          </a:xfrm>
          <a:prstGeom prst="rect">
            <a:avLst/>
          </a:prstGeom>
          <a:noFill/>
          <a:ln>
            <a:noFill/>
          </a:ln>
        </p:spPr>
        <p:txBody>
          <a:bodyPr wrap="none" lIns="90000" tIns="46800" rIns="90000" bIns="46800">
            <a:spAutoFit/>
          </a:bodyPr>
          <a:lstStyle>
            <a:lvl1pPr>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chemeClr val="bg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chemeClr val="bg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chemeClr val="bg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bg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bg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bg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bg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bg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chemeClr val="bg1"/>
                </a:solidFill>
                <a:latin typeface="Calibri" panose="020F0502020204030204" pitchFamily="34" charset="0"/>
                <a:ea typeface="ＭＳ Ｐゴシック" panose="020B0600070205080204" pitchFamily="34" charset="-128"/>
              </a:defRPr>
            </a:lvl9pPr>
          </a:lstStyle>
          <a:p>
            <a:pPr eaLnBrk="1" hangingPunct="1">
              <a:lnSpc>
                <a:spcPct val="80000"/>
              </a:lnSpc>
              <a:spcBef>
                <a:spcPts val="300"/>
              </a:spcBef>
              <a:buClr>
                <a:srgbClr val="CC0066"/>
              </a:buClr>
              <a:buFont typeface="Arial" panose="020B0604020202020204" pitchFamily="34" charset="0"/>
              <a:buNone/>
              <a:defRPr/>
            </a:pPr>
            <a:r>
              <a:rPr lang="en-GB" altLang="en-US" sz="1200" dirty="0">
                <a:solidFill>
                  <a:schemeClr val="bg2"/>
                </a:solidFill>
                <a:latin typeface="+mn-lt"/>
              </a:rPr>
              <a:t>Crayton. Neurology. 2004;63(suppl 5):S12.</a:t>
            </a:r>
          </a:p>
        </p:txBody>
      </p:sp>
      <p:grpSp>
        <p:nvGrpSpPr>
          <p:cNvPr id="83973" name="Group 1">
            <a:extLst>
              <a:ext uri="{FF2B5EF4-FFF2-40B4-BE49-F238E27FC236}">
                <a16:creationId xmlns:a16="http://schemas.microsoft.com/office/drawing/2014/main" id="{505EE4B8-39B5-4FCE-A7F2-A7A7036623CA}"/>
              </a:ext>
            </a:extLst>
          </p:cNvPr>
          <p:cNvGrpSpPr>
            <a:grpSpLocks/>
          </p:cNvGrpSpPr>
          <p:nvPr/>
        </p:nvGrpSpPr>
        <p:grpSpPr bwMode="auto">
          <a:xfrm>
            <a:off x="9393238" y="6213475"/>
            <a:ext cx="2487612" cy="449263"/>
            <a:chOff x="9602074" y="3550251"/>
            <a:chExt cx="2488502" cy="449257"/>
          </a:xfrm>
        </p:grpSpPr>
        <p:pic>
          <p:nvPicPr>
            <p:cNvPr id="83974" name="Picture 5">
              <a:extLst>
                <a:ext uri="{FF2B5EF4-FFF2-40B4-BE49-F238E27FC236}">
                  <a16:creationId xmlns:a16="http://schemas.microsoft.com/office/drawing/2014/main" id="{2E06A88A-935B-4F82-9D10-EDEA9E4E5C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3975" name="Rectangle 8">
              <a:extLst>
                <a:ext uri="{FF2B5EF4-FFF2-40B4-BE49-F238E27FC236}">
                  <a16:creationId xmlns:a16="http://schemas.microsoft.com/office/drawing/2014/main" id="{DFF2C684-8412-4BA5-B474-43DB1088DA2C}"/>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Tree>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3F32C5CD-8D33-46A0-82DD-8230819ECB38}"/>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Patient Voice</a:t>
            </a:r>
          </a:p>
        </p:txBody>
      </p:sp>
      <p:sp>
        <p:nvSpPr>
          <p:cNvPr id="86019" name="Content Placeholder 2">
            <a:extLst>
              <a:ext uri="{FF2B5EF4-FFF2-40B4-BE49-F238E27FC236}">
                <a16:creationId xmlns:a16="http://schemas.microsoft.com/office/drawing/2014/main" id="{CE4C42D3-27E7-4391-801D-75CED7C83BD7}"/>
              </a:ext>
            </a:extLst>
          </p:cNvPr>
          <p:cNvSpPr>
            <a:spLocks noGrp="1"/>
          </p:cNvSpPr>
          <p:nvPr>
            <p:ph idx="1"/>
          </p:nvPr>
        </p:nvSpPr>
        <p:spPr>
          <a:xfrm>
            <a:off x="606425" y="1508125"/>
            <a:ext cx="10726738" cy="4351338"/>
          </a:xfrm>
        </p:spPr>
        <p:txBody>
          <a:bodyPr/>
          <a:lstStyle/>
          <a:p>
            <a:pPr eaLnBrk="1" hangingPunct="1"/>
            <a:r>
              <a:rPr lang="en-US" altLang="en-US">
                <a:ea typeface="ＭＳ Ｐゴシック" panose="020B0600070205080204" pitchFamily="34" charset="-128"/>
              </a:rPr>
              <a:t>Education</a:t>
            </a:r>
          </a:p>
          <a:p>
            <a:pPr eaLnBrk="1" hangingPunct="1"/>
            <a:r>
              <a:rPr lang="en-US" altLang="en-US">
                <a:ea typeface="ＭＳ Ｐゴシック" panose="020B0600070205080204" pitchFamily="34" charset="-128"/>
              </a:rPr>
              <a:t>Support groups</a:t>
            </a:r>
          </a:p>
          <a:p>
            <a:pPr lvl="1" eaLnBrk="1" hangingPunct="1"/>
            <a:r>
              <a:rPr lang="en-US" altLang="en-US">
                <a:ea typeface="ＭＳ Ｐゴシック" panose="020B0600070205080204" pitchFamily="34" charset="-128"/>
              </a:rPr>
              <a:t>In person</a:t>
            </a:r>
          </a:p>
          <a:p>
            <a:pPr lvl="1" eaLnBrk="1" hangingPunct="1"/>
            <a:r>
              <a:rPr lang="en-US" altLang="en-US">
                <a:ea typeface="ＭＳ Ｐゴシック" panose="020B0600070205080204" pitchFamily="34" charset="-128"/>
              </a:rPr>
              <a:t>Online</a:t>
            </a:r>
          </a:p>
          <a:p>
            <a:pPr eaLnBrk="1" hangingPunct="1"/>
            <a:r>
              <a:rPr lang="en-US" altLang="en-US">
                <a:ea typeface="ＭＳ Ｐゴシック" panose="020B0600070205080204" pitchFamily="34" charset="-128"/>
              </a:rPr>
              <a:t>Not for profits</a:t>
            </a:r>
          </a:p>
        </p:txBody>
      </p:sp>
      <p:grpSp>
        <p:nvGrpSpPr>
          <p:cNvPr id="86020" name="Group 1">
            <a:extLst>
              <a:ext uri="{FF2B5EF4-FFF2-40B4-BE49-F238E27FC236}">
                <a16:creationId xmlns:a16="http://schemas.microsoft.com/office/drawing/2014/main" id="{4B3D518D-2AC2-4ACF-BE50-72DC9A77C636}"/>
              </a:ext>
            </a:extLst>
          </p:cNvPr>
          <p:cNvGrpSpPr>
            <a:grpSpLocks/>
          </p:cNvGrpSpPr>
          <p:nvPr/>
        </p:nvGrpSpPr>
        <p:grpSpPr bwMode="auto">
          <a:xfrm>
            <a:off x="9393238" y="6213475"/>
            <a:ext cx="2487612" cy="449263"/>
            <a:chOff x="9602074" y="3550251"/>
            <a:chExt cx="2488502" cy="449257"/>
          </a:xfrm>
        </p:grpSpPr>
        <p:pic>
          <p:nvPicPr>
            <p:cNvPr id="86021" name="Picture 4">
              <a:extLst>
                <a:ext uri="{FF2B5EF4-FFF2-40B4-BE49-F238E27FC236}">
                  <a16:creationId xmlns:a16="http://schemas.microsoft.com/office/drawing/2014/main" id="{0E48EC07-169A-4BA7-88B1-3F143A95C0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6022" name="Rectangle 8">
              <a:extLst>
                <a:ext uri="{FF2B5EF4-FFF2-40B4-BE49-F238E27FC236}">
                  <a16:creationId xmlns:a16="http://schemas.microsoft.com/office/drawing/2014/main" id="{B00C7C6D-A8DD-482C-9D0F-9DCD4B1C2BDF}"/>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3"/>
                </a:rPr>
                <a:t>clinicaloptions.com</a:t>
              </a:r>
              <a:endParaRPr lang="en-US" altLang="en-US" sz="1400">
                <a:solidFill>
                  <a:schemeClr val="bg2"/>
                </a:solidFill>
              </a:endParaRPr>
            </a:p>
          </p:txBody>
        </p:sp>
      </p:gr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B3261668-92A4-4AAA-8CA2-83542C0E6557}"/>
              </a:ext>
            </a:extLst>
          </p:cNvPr>
          <p:cNvSpPr>
            <a:spLocks noGrp="1"/>
          </p:cNvSpPr>
          <p:nvPr>
            <p:ph type="title"/>
          </p:nvPr>
        </p:nvSpPr>
        <p:spPr>
          <a:xfrm>
            <a:off x="625475" y="246063"/>
            <a:ext cx="10728325" cy="1325562"/>
          </a:xfrm>
        </p:spPr>
        <p:txBody>
          <a:bodyPr/>
          <a:lstStyle/>
          <a:p>
            <a:pPr eaLnBrk="1" hangingPunct="1"/>
            <a:r>
              <a:rPr lang="en-US" altLang="en-US">
                <a:ea typeface="ＭＳ Ｐゴシック" panose="020B0600070205080204" pitchFamily="34" charset="-128"/>
              </a:rPr>
              <a:t>Not for Profits</a:t>
            </a:r>
          </a:p>
        </p:txBody>
      </p:sp>
      <p:sp>
        <p:nvSpPr>
          <p:cNvPr id="87043" name="Content Placeholder 2">
            <a:extLst>
              <a:ext uri="{FF2B5EF4-FFF2-40B4-BE49-F238E27FC236}">
                <a16:creationId xmlns:a16="http://schemas.microsoft.com/office/drawing/2014/main" id="{9BF786AC-5CB8-4BD3-8577-05297C0E5746}"/>
              </a:ext>
            </a:extLst>
          </p:cNvPr>
          <p:cNvSpPr>
            <a:spLocks noGrp="1"/>
          </p:cNvSpPr>
          <p:nvPr>
            <p:ph idx="1"/>
          </p:nvPr>
        </p:nvSpPr>
        <p:spPr>
          <a:xfrm>
            <a:off x="606425" y="1508125"/>
            <a:ext cx="10726738" cy="4351338"/>
          </a:xfrm>
        </p:spPr>
        <p:txBody>
          <a:bodyPr/>
          <a:lstStyle/>
          <a:p>
            <a:pPr eaLnBrk="1" hangingPunct="1"/>
            <a:r>
              <a:rPr lang="en-US" altLang="en-US">
                <a:ea typeface="ＭＳ Ｐゴシック" panose="020B0600070205080204" pitchFamily="34" charset="-128"/>
              </a:rPr>
              <a:t>National Multiple Sclerosis Society (NMSS)</a:t>
            </a:r>
          </a:p>
          <a:p>
            <a:pPr eaLnBrk="1" hangingPunct="1"/>
            <a:r>
              <a:rPr lang="en-US" altLang="en-US">
                <a:ea typeface="ＭＳ Ｐゴシック" panose="020B0600070205080204" pitchFamily="34" charset="-128"/>
              </a:rPr>
              <a:t>Multiple Sclerosis Association of America (MSAA)</a:t>
            </a:r>
          </a:p>
          <a:p>
            <a:pPr eaLnBrk="1" hangingPunct="1"/>
            <a:r>
              <a:rPr lang="en-US" altLang="en-US">
                <a:ea typeface="ＭＳ Ｐゴシック" panose="020B0600070205080204" pitchFamily="34" charset="-128"/>
              </a:rPr>
              <a:t>Multiple Sclerosis Foundation (MS Focus)</a:t>
            </a:r>
          </a:p>
          <a:p>
            <a:pPr eaLnBrk="1" hangingPunct="1"/>
            <a:r>
              <a:rPr lang="en-US" altLang="en-US">
                <a:ea typeface="ＭＳ Ｐゴシック" panose="020B0600070205080204" pitchFamily="34" charset="-128"/>
              </a:rPr>
              <a:t>Multiple Sclerosis Coalition</a:t>
            </a:r>
          </a:p>
          <a:p>
            <a:pPr eaLnBrk="1" hangingPunct="1"/>
            <a:r>
              <a:rPr lang="en-US" altLang="en-US">
                <a:ea typeface="ＭＳ Ｐゴシック" panose="020B0600070205080204" pitchFamily="34" charset="-128"/>
              </a:rPr>
              <a:t>Multiple Sclerosis Insight</a:t>
            </a:r>
          </a:p>
        </p:txBody>
      </p:sp>
      <p:grpSp>
        <p:nvGrpSpPr>
          <p:cNvPr id="87044" name="Group 1">
            <a:extLst>
              <a:ext uri="{FF2B5EF4-FFF2-40B4-BE49-F238E27FC236}">
                <a16:creationId xmlns:a16="http://schemas.microsoft.com/office/drawing/2014/main" id="{FD1861A1-A6B5-4101-B2B4-5AB57F9AAF0D}"/>
              </a:ext>
            </a:extLst>
          </p:cNvPr>
          <p:cNvGrpSpPr>
            <a:grpSpLocks/>
          </p:cNvGrpSpPr>
          <p:nvPr/>
        </p:nvGrpSpPr>
        <p:grpSpPr bwMode="auto">
          <a:xfrm>
            <a:off x="9393238" y="6213475"/>
            <a:ext cx="2487612" cy="449263"/>
            <a:chOff x="9602074" y="3550251"/>
            <a:chExt cx="2488502" cy="449257"/>
          </a:xfrm>
        </p:grpSpPr>
        <p:pic>
          <p:nvPicPr>
            <p:cNvPr id="87045" name="Picture 4">
              <a:extLst>
                <a:ext uri="{FF2B5EF4-FFF2-40B4-BE49-F238E27FC236}">
                  <a16:creationId xmlns:a16="http://schemas.microsoft.com/office/drawing/2014/main" id="{2DDD497F-B9D7-46BE-9477-5CD8D5861A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01978" y="3550251"/>
              <a:ext cx="569913" cy="18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7046" name="Rectangle 8">
              <a:extLst>
                <a:ext uri="{FF2B5EF4-FFF2-40B4-BE49-F238E27FC236}">
                  <a16:creationId xmlns:a16="http://schemas.microsoft.com/office/drawing/2014/main" id="{8653EA91-E2DC-4DF4-B57F-9687867276B6}"/>
                </a:ext>
              </a:extLst>
            </p:cNvPr>
            <p:cNvSpPr>
              <a:spLocks noChangeArrowheads="1"/>
            </p:cNvSpPr>
            <p:nvPr/>
          </p:nvSpPr>
          <p:spPr bwMode="auto">
            <a:xfrm>
              <a:off x="9602074" y="3691599"/>
              <a:ext cx="2488502" cy="307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55560"/>
                  </a:solidFill>
                </a:rPr>
                <a:t>Slide credit: </a:t>
              </a:r>
              <a:r>
                <a:rPr lang="en-US" altLang="en-US" sz="1400">
                  <a:solidFill>
                    <a:schemeClr val="bg2"/>
                  </a:solidFill>
                  <a:hlinkClick r:id="rId4"/>
                </a:rPr>
                <a:t>clinicaloptions.com</a:t>
              </a:r>
              <a:endParaRPr lang="en-US" altLang="en-US" sz="1400">
                <a:solidFill>
                  <a:schemeClr val="bg2"/>
                </a:solidFill>
              </a:endParaRPr>
            </a:p>
          </p:txBody>
        </p:sp>
      </p:gr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Content Placeholder 4">
            <a:extLst>
              <a:ext uri="{FF2B5EF4-FFF2-40B4-BE49-F238E27FC236}">
                <a16:creationId xmlns:a16="http://schemas.microsoft.com/office/drawing/2014/main" id="{C4C5F9FB-AF34-462D-A0A7-C2177A26AB98}"/>
              </a:ext>
            </a:extLst>
          </p:cNvPr>
          <p:cNvSpPr>
            <a:spLocks noGrp="1"/>
          </p:cNvSpPr>
          <p:nvPr>
            <p:ph sz="quarter" idx="4294967295"/>
          </p:nvPr>
        </p:nvSpPr>
        <p:spPr>
          <a:xfrm>
            <a:off x="514350" y="4856163"/>
            <a:ext cx="11283950" cy="1155700"/>
          </a:xfrm>
        </p:spPr>
        <p:txBody>
          <a:bodyPr/>
          <a:lstStyle/>
          <a:p>
            <a:pPr marL="0" indent="0">
              <a:buFont typeface="Wingdings" panose="05000000000000000000" pitchFamily="2" charset="2"/>
              <a:buNone/>
            </a:pPr>
            <a:r>
              <a:rPr lang="en-US" altLang="en-US" sz="2400" b="1">
                <a:solidFill>
                  <a:srgbClr val="00823B"/>
                </a:solidFill>
                <a:hlinkClick r:id="rId3"/>
              </a:rPr>
              <a:t>clinicaloptions.com/neurology-psychiatry</a:t>
            </a:r>
            <a:endParaRPr lang="en-US" altLang="en-US" sz="2400" b="1">
              <a:solidFill>
                <a:srgbClr val="00823B"/>
              </a:solidFill>
            </a:endParaRPr>
          </a:p>
        </p:txBody>
      </p:sp>
      <p:sp>
        <p:nvSpPr>
          <p:cNvPr id="89091" name="Rectangle 10">
            <a:extLst>
              <a:ext uri="{FF2B5EF4-FFF2-40B4-BE49-F238E27FC236}">
                <a16:creationId xmlns:a16="http://schemas.microsoft.com/office/drawing/2014/main" id="{FC2F03C8-BEB4-4D2E-BF87-45ACCB92E627}"/>
              </a:ext>
            </a:extLst>
          </p:cNvPr>
          <p:cNvSpPr>
            <a:spLocks noGrp="1"/>
          </p:cNvSpPr>
          <p:nvPr>
            <p:ph type="title"/>
          </p:nvPr>
        </p:nvSpPr>
        <p:spPr bwMode="gray">
          <a:xfrm>
            <a:off x="514350" y="239713"/>
            <a:ext cx="11244263" cy="1674812"/>
          </a:xfrm>
        </p:spPr>
        <p:txBody>
          <a:bodyPr/>
          <a:lstStyle/>
          <a:p>
            <a:pPr eaLnBrk="1" hangingPunct="1"/>
            <a:r>
              <a:rPr lang="en-US" altLang="en-US" sz="4000"/>
              <a:t>Go Online for More CCO </a:t>
            </a:r>
            <a:br>
              <a:rPr lang="en-US" altLang="en-US" sz="4000"/>
            </a:br>
            <a:r>
              <a:rPr lang="en-US" altLang="en-US" sz="4000"/>
              <a:t>Coverage of Multiple Sclerosis!</a:t>
            </a:r>
          </a:p>
        </p:txBody>
      </p:sp>
      <p:sp>
        <p:nvSpPr>
          <p:cNvPr id="39940" name="Rectangle 2">
            <a:extLst>
              <a:ext uri="{FF2B5EF4-FFF2-40B4-BE49-F238E27FC236}">
                <a16:creationId xmlns:a16="http://schemas.microsoft.com/office/drawing/2014/main" id="{0DE66581-C85A-4497-8A02-C2246BCA71D9}"/>
              </a:ext>
            </a:extLst>
          </p:cNvPr>
          <p:cNvSpPr>
            <a:spLocks noGrp="1" noChangeArrowheads="1"/>
          </p:cNvSpPr>
          <p:nvPr>
            <p:ph sz="quarter" idx="10"/>
          </p:nvPr>
        </p:nvSpPr>
        <p:spPr>
          <a:xfrm>
            <a:off x="609600" y="1895475"/>
            <a:ext cx="10872788" cy="2605088"/>
          </a:xfrm>
        </p:spPr>
        <p:txBody>
          <a:bodyPr rtlCol="0">
            <a:normAutofit/>
          </a:bodyPr>
          <a:lstStyle/>
          <a:p>
            <a:pPr eaLnBrk="1" hangingPunct="1">
              <a:buClr>
                <a:schemeClr val="accent6"/>
              </a:buClr>
              <a:defRPr/>
            </a:pPr>
            <a:r>
              <a:rPr lang="en-US" sz="2200" dirty="0">
                <a:solidFill>
                  <a:srgbClr val="E1471D"/>
                </a:solidFill>
              </a:rPr>
              <a:t>Interactive Medical Minute video </a:t>
            </a:r>
            <a:r>
              <a:rPr lang="en-US" sz="2200" b="0" dirty="0"/>
              <a:t>of all the key data with expert faculty commentary and a patient’s perspective</a:t>
            </a:r>
          </a:p>
          <a:p>
            <a:pPr eaLnBrk="1" hangingPunct="1">
              <a:buClr>
                <a:schemeClr val="accent6"/>
              </a:buClr>
              <a:defRPr/>
            </a:pPr>
            <a:r>
              <a:rPr lang="en-US" sz="2200" dirty="0">
                <a:solidFill>
                  <a:srgbClr val="E1471D"/>
                </a:solidFill>
              </a:rPr>
              <a:t>Additional CME/CE-certified </a:t>
            </a:r>
            <a:r>
              <a:rPr lang="en-US" sz="2200" dirty="0" err="1">
                <a:solidFill>
                  <a:srgbClr val="E1471D"/>
                </a:solidFill>
              </a:rPr>
              <a:t>slideset</a:t>
            </a:r>
            <a:r>
              <a:rPr lang="en-US" sz="2200" dirty="0">
                <a:solidFill>
                  <a:srgbClr val="E1471D"/>
                </a:solidFill>
              </a:rPr>
              <a:t> </a:t>
            </a:r>
            <a:r>
              <a:rPr lang="en-US" sz="2200" b="0" dirty="0"/>
              <a:t>on Progressive MS with expert faculty commentary on all the key studies</a:t>
            </a:r>
          </a:p>
          <a:p>
            <a:pPr eaLnBrk="1" hangingPunct="1">
              <a:buClr>
                <a:schemeClr val="accent6"/>
              </a:buClr>
              <a:defRPr/>
            </a:pPr>
            <a:endParaRPr lang="en-US" sz="2200" b="0" dirty="0"/>
          </a:p>
        </p:txBody>
      </p:sp>
      <p:sp>
        <p:nvSpPr>
          <p:cNvPr id="89093" name="Rectangle 3">
            <a:extLst>
              <a:ext uri="{FF2B5EF4-FFF2-40B4-BE49-F238E27FC236}">
                <a16:creationId xmlns:a16="http://schemas.microsoft.com/office/drawing/2014/main" id="{6D535DBF-EACA-4EC3-83D6-20A515B3A5DE}"/>
              </a:ext>
            </a:extLst>
          </p:cNvPr>
          <p:cNvSpPr>
            <a:spLocks noChangeArrowheads="1"/>
          </p:cNvSpPr>
          <p:nvPr/>
        </p:nvSpPr>
        <p:spPr bwMode="auto">
          <a:xfrm>
            <a:off x="7091363" y="6346825"/>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bg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bg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bg1"/>
                </a:solidFill>
                <a:latin typeface="Calibri" panose="020F0502020204030204" pitchFamily="34" charset="0"/>
              </a:defRPr>
            </a:lvl9pPr>
          </a:lstStyle>
          <a:p>
            <a:pPr>
              <a:lnSpc>
                <a:spcPct val="100000"/>
              </a:lnSpc>
              <a:spcBef>
                <a:spcPct val="0"/>
              </a:spcBef>
              <a:buFontTx/>
              <a:buNone/>
            </a:pPr>
            <a:endParaRPr lang="en-GB" altLang="en-US" sz="2400">
              <a:solidFill>
                <a:schemeClr val="tx1"/>
              </a:solidFill>
              <a:latin typeface="Times" panose="02020603050405020304" pitchFamily="18" charset="0"/>
            </a:endParaRPr>
          </a:p>
        </p:txBody>
      </p:sp>
    </p:spTree>
  </p:cSld>
  <p:clrMapOvr>
    <a:masterClrMapping/>
  </p:clrMapOvr>
</p:sld>
</file>

<file path=ppt/theme/theme1.xml><?xml version="1.0" encoding="utf-8"?>
<a:theme xmlns:a="http://schemas.openxmlformats.org/drawingml/2006/main" name="Custom Design">
  <a:themeElements>
    <a:clrScheme name="Custom 2">
      <a:dk1>
        <a:srgbClr val="FFFFFF"/>
      </a:dk1>
      <a:lt1>
        <a:srgbClr val="000000"/>
      </a:lt1>
      <a:dk2>
        <a:srgbClr val="CDCDCF"/>
      </a:dk2>
      <a:lt2>
        <a:srgbClr val="455560"/>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3720CAE1B5204C834C712D0FE98816" ma:contentTypeVersion="1" ma:contentTypeDescription="Create a new document." ma:contentTypeScope="" ma:versionID="b0cef8994fd5bc0a6209ffd8f61d7d92">
  <xsd:schema xmlns:xsd="http://www.w3.org/2001/XMLSchema" xmlns:xs="http://www.w3.org/2001/XMLSchema" xmlns:p="http://schemas.microsoft.com/office/2006/metadata/properties" xmlns:ns2="3c10d082-ef38-4651-a1cd-cf630c04638a" xmlns:ns3="5b59862c-35d1-4896-b937-820fe4601578" targetNamespace="http://schemas.microsoft.com/office/2006/metadata/properties" ma:root="true" ma:fieldsID="eba59090a34793dcdc59b934a96d669f" ns2:_="" ns3:_="">
    <xsd:import namespace="3c10d082-ef38-4651-a1cd-cf630c04638a"/>
    <xsd:import namespace="5b59862c-35d1-4896-b937-820fe460157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10d082-ef38-4651-a1cd-cf630c04638a"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b59862c-35d1-4896-b937-820fe460157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Video Module"/>
          <xsd:enumeration value="Slides - Online (non-CME)-New"/>
          <xsd:enumeration value="Permissions"/>
          <xsd:enumeration value="Outcomes - Questions"/>
          <xsd:enumeration value="CMS Templa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Document_x0020_Category xmlns="5b59862c-35d1-4896-b937-820fe4601578">Slides - Online (non-CME)-New</Document_x0020_Category>
  </documentManagement>
</p:properties>
</file>

<file path=customXml/itemProps1.xml><?xml version="1.0" encoding="utf-8"?>
<ds:datastoreItem xmlns:ds="http://schemas.openxmlformats.org/officeDocument/2006/customXml" ds:itemID="{4F7397B8-FB48-4945-AE5D-DA1C9991B64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10d082-ef38-4651-a1cd-cf630c04638a"/>
    <ds:schemaRef ds:uri="5b59862c-35d1-4896-b937-820fe46015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25AA6DF-FEC6-48F3-8FEC-B2D4B7EA7F8D}">
  <ds:schemaRefs>
    <ds:schemaRef ds:uri="http://schemas.microsoft.com/sharepoint/events"/>
  </ds:schemaRefs>
</ds:datastoreItem>
</file>

<file path=customXml/itemProps3.xml><?xml version="1.0" encoding="utf-8"?>
<ds:datastoreItem xmlns:ds="http://schemas.openxmlformats.org/officeDocument/2006/customXml" ds:itemID="{137444C7-DEC9-4EB9-977F-C014DE51ABCF}">
  <ds:schemaRefs>
    <ds:schemaRef ds:uri="http://schemas.microsoft.com/office/2006/metadata/longProperties"/>
  </ds:schemaRefs>
</ds:datastoreItem>
</file>

<file path=customXml/itemProps4.xml><?xml version="1.0" encoding="utf-8"?>
<ds:datastoreItem xmlns:ds="http://schemas.openxmlformats.org/officeDocument/2006/customXml" ds:itemID="{CC24A9BB-E727-44D0-BCEF-5D7617C07847}">
  <ds:schemaRefs>
    <ds:schemaRef ds:uri="http://schemas.microsoft.com/sharepoint/v3/contenttype/forms"/>
  </ds:schemaRefs>
</ds:datastoreItem>
</file>

<file path=customXml/itemProps5.xml><?xml version="1.0" encoding="utf-8"?>
<ds:datastoreItem xmlns:ds="http://schemas.openxmlformats.org/officeDocument/2006/customXml" ds:itemID="{0EC56EA9-0AC5-4B19-9858-379A9CFAE0D2}">
  <ds:schemaRefs>
    <ds:schemaRef ds:uri="http://purl.org/dc/terms/"/>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 ds:uri="5b59862c-35d1-4896-b937-820fe4601578"/>
    <ds:schemaRef ds:uri="3c10d082-ef38-4651-a1cd-cf630c04638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17331</TotalTime>
  <Words>2691</Words>
  <Application>Microsoft Office PowerPoint</Application>
  <PresentationFormat>Widescreen</PresentationFormat>
  <Paragraphs>630</Paragraphs>
  <Slides>40</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Roboto</vt:lpstr>
      <vt:lpstr>Times</vt:lpstr>
      <vt:lpstr>Times New Roman</vt:lpstr>
      <vt:lpstr>Wingdings</vt:lpstr>
      <vt:lpstr>Custom Design</vt:lpstr>
      <vt:lpstr>Achieving “Progress” in Progressive  Multiple Sclerosis: Advances in Therapy</vt:lpstr>
      <vt:lpstr>About These Slides</vt:lpstr>
      <vt:lpstr>Faculty</vt:lpstr>
      <vt:lpstr>Disclosures</vt:lpstr>
      <vt:lpstr>Patient’s Examination</vt:lpstr>
      <vt:lpstr>M*STAR</vt:lpstr>
      <vt:lpstr>MS Team</vt:lpstr>
      <vt:lpstr>What Is MS?</vt:lpstr>
      <vt:lpstr>Updates in MS Epidemiology</vt:lpstr>
      <vt:lpstr>Different Types of MS</vt:lpstr>
      <vt:lpstr>Relapsing MS</vt:lpstr>
      <vt:lpstr>Progressive MS</vt:lpstr>
      <vt:lpstr>PowerPoint Presentation</vt:lpstr>
      <vt:lpstr>PowerPoint Presentation</vt:lpstr>
      <vt:lpstr>PowerPoint Presentation</vt:lpstr>
      <vt:lpstr>MS Symptoms</vt:lpstr>
      <vt:lpstr>Progression in MS</vt:lpstr>
      <vt:lpstr>Burden of Progressive MS</vt:lpstr>
      <vt:lpstr> FDA-Approved  Disease-Modifying Therapies for MS </vt:lpstr>
      <vt:lpstr>1992</vt:lpstr>
      <vt:lpstr>2021: 1/2</vt:lpstr>
      <vt:lpstr>2021: 2/2</vt:lpstr>
      <vt:lpstr>Intersecting Spheres of Treatment</vt:lpstr>
      <vt:lpstr>Existing and Emerging MS Therapies</vt:lpstr>
      <vt:lpstr>Proactive Medications</vt:lpstr>
      <vt:lpstr>How Do They Work?</vt:lpstr>
      <vt:lpstr>So, How Do They Work in Progressive MS?</vt:lpstr>
      <vt:lpstr>What Do We Know About Efficacy?</vt:lpstr>
      <vt:lpstr>FDA Approval</vt:lpstr>
      <vt:lpstr>PPMS Efficacy</vt:lpstr>
      <vt:lpstr>PPMS Safety</vt:lpstr>
      <vt:lpstr>SPMS Efficacy</vt:lpstr>
      <vt:lpstr>SPMS Safety</vt:lpstr>
      <vt:lpstr>2 Sides to Every Story</vt:lpstr>
      <vt:lpstr>Future</vt:lpstr>
      <vt:lpstr>Things to Fix  (If Needed)‏</vt:lpstr>
      <vt:lpstr>Multimodal Approach to Managing MS Symptoms</vt:lpstr>
      <vt:lpstr>Patient Voice</vt:lpstr>
      <vt:lpstr>Not for Profits</vt:lpstr>
      <vt:lpstr>Go Online for More CCO  Coverage of Multiple Sclerosis!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Achieving “Progress” in Progressive Multiple Sclerosis: Advances in Therapy</dc:title>
  <dc:creator>Gena Dolson</dc:creator>
  <cp:lastModifiedBy>Jermaine Johnson</cp:lastModifiedBy>
  <cp:revision>438</cp:revision>
  <dcterms:created xsi:type="dcterms:W3CDTF">2014-11-17T06:12:16Z</dcterms:created>
  <dcterms:modified xsi:type="dcterms:W3CDTF">2021-11-04T20:30:08Z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NT3YH4ZU5NSJ-762834714-8</vt:lpwstr>
  </property>
  <property fmtid="{D5CDD505-2E9C-101B-9397-08002B2CF9AE}" pid="3" name="_dlc_DocIdItemGuid">
    <vt:lpwstr>4d80e884-ec28-404b-9f68-b02d45807510</vt:lpwstr>
  </property>
  <property fmtid="{D5CDD505-2E9C-101B-9397-08002B2CF9AE}" pid="4" name="_dlc_DocIdUrl">
    <vt:lpwstr>https://intranet.clinicaloptions.com/mews/neurology/NEU_2020_MS_Patient_Voice_(MS_Insight)_WC_(PRP3911)/MM1_video/_layouts/15/DocIdRedir.aspx?ID=NT3YH4ZU5NSJ-762834714-8, NT3YH4ZU5NSJ-762834714-8</vt:lpwstr>
  </property>
</Properties>
</file>