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5"/>
  </p:sldMasterIdLst>
  <p:notesMasterIdLst>
    <p:notesMasterId r:id="rId27"/>
  </p:notesMasterIdLst>
  <p:sldIdLst>
    <p:sldId id="2145706552" r:id="rId6"/>
    <p:sldId id="308" r:id="rId7"/>
    <p:sldId id="2145706553" r:id="rId8"/>
    <p:sldId id="2145706534" r:id="rId9"/>
    <p:sldId id="2145706535" r:id="rId10"/>
    <p:sldId id="2145706517" r:id="rId11"/>
    <p:sldId id="2145706518" r:id="rId12"/>
    <p:sldId id="2141411924" r:id="rId13"/>
    <p:sldId id="2145706525" r:id="rId14"/>
    <p:sldId id="2141411909" r:id="rId15"/>
    <p:sldId id="2145706526" r:id="rId16"/>
    <p:sldId id="2145706528" r:id="rId17"/>
    <p:sldId id="2145706529" r:id="rId18"/>
    <p:sldId id="2145706530" r:id="rId19"/>
    <p:sldId id="2145706531" r:id="rId20"/>
    <p:sldId id="2145705711" r:id="rId21"/>
    <p:sldId id="2145706551" r:id="rId22"/>
    <p:sldId id="2145706547" r:id="rId23"/>
    <p:sldId id="2145706516" r:id="rId24"/>
    <p:sldId id="2141411965" r:id="rId25"/>
    <p:sldId id="3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orient="horz" pos="261" userDrawn="1">
          <p15:clr>
            <a:srgbClr val="A4A3A4"/>
          </p15:clr>
        </p15:guide>
        <p15:guide id="3" orient="horz" pos="1008" userDrawn="1">
          <p15:clr>
            <a:srgbClr val="A4A3A4"/>
          </p15:clr>
        </p15:guide>
        <p15:guide id="4" orient="horz" pos="4149" userDrawn="1">
          <p15:clr>
            <a:srgbClr val="A4A3A4"/>
          </p15:clr>
        </p15:guide>
        <p15:guide id="5" orient="horz" pos="3888" userDrawn="1">
          <p15:clr>
            <a:srgbClr val="A4A3A4"/>
          </p15:clr>
        </p15:guide>
        <p15:guide id="6" orient="horz" pos="4032" userDrawn="1">
          <p15:clr>
            <a:srgbClr val="A4A3A4"/>
          </p15:clr>
        </p15:guide>
        <p15:guide id="7" pos="453" userDrawn="1">
          <p15:clr>
            <a:srgbClr val="A4A3A4"/>
          </p15:clr>
        </p15:guide>
        <p15:guide id="8" pos="329" userDrawn="1">
          <p15:clr>
            <a:srgbClr val="A4A3A4"/>
          </p15:clr>
        </p15:guide>
        <p15:guide id="9" pos="7413" userDrawn="1">
          <p15:clr>
            <a:srgbClr val="A4A3A4"/>
          </p15:clr>
        </p15:guide>
        <p15:guide id="10" pos="722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Eimers" initials="JE" lastIdx="3" clrIdx="0">
    <p:extLst>
      <p:ext uri="{19B8F6BF-5375-455C-9EA6-DF929625EA0E}">
        <p15:presenceInfo xmlns:p15="http://schemas.microsoft.com/office/powerpoint/2012/main" userId="S::jeimers@clinicaloptions.com::e496f3f7-6a48-4339-9b0c-9f426a43f948" providerId="AD"/>
      </p:ext>
    </p:extLst>
  </p:cmAuthor>
  <p:cmAuthor id="2" name="Margaret McLaughlin" initials="MM" lastIdx="1" clrIdx="1">
    <p:extLst>
      <p:ext uri="{19B8F6BF-5375-455C-9EA6-DF929625EA0E}">
        <p15:presenceInfo xmlns:p15="http://schemas.microsoft.com/office/powerpoint/2012/main" userId="S::mmclaughlin@clinicaloptions.com::c9bec859-692e-41ed-9973-6deead24a247" providerId="AD"/>
      </p:ext>
    </p:extLst>
  </p:cmAuthor>
  <p:cmAuthor id="3" name="Ed King" initials="EK" lastIdx="18" clrIdx="2">
    <p:extLst>
      <p:ext uri="{19B8F6BF-5375-455C-9EA6-DF929625EA0E}">
        <p15:presenceInfo xmlns:p15="http://schemas.microsoft.com/office/powerpoint/2012/main" userId="Ed King" providerId="None"/>
      </p:ext>
    </p:extLst>
  </p:cmAuthor>
  <p:cmAuthor id="4" name="Jessica Adams" initials="JA" lastIdx="286" clrIdx="3">
    <p:extLst>
      <p:ext uri="{19B8F6BF-5375-455C-9EA6-DF929625EA0E}">
        <p15:presenceInfo xmlns:p15="http://schemas.microsoft.com/office/powerpoint/2012/main" userId="S::jadams@clinicaloptions.com::8f666512-4c33-411f-b97e-b4727ec85362" providerId="AD"/>
      </p:ext>
    </p:extLst>
  </p:cmAuthor>
  <p:cmAuthor id="5" name="Zachary Schwartz" initials="ZS [2]" lastIdx="47" clrIdx="4">
    <p:extLst>
      <p:ext uri="{19B8F6BF-5375-455C-9EA6-DF929625EA0E}">
        <p15:presenceInfo xmlns:p15="http://schemas.microsoft.com/office/powerpoint/2012/main" userId="S::zschwartz@clinicaloptions.com::64648e91-b212-4092-bee8-eff2e880b6f9" providerId="AD"/>
      </p:ext>
    </p:extLst>
  </p:cmAuthor>
  <p:cmAuthor id="6" name="sanderson@clinicaloptions.com" initials="s" lastIdx="1" clrIdx="5">
    <p:extLst>
      <p:ext uri="{19B8F6BF-5375-455C-9EA6-DF929625EA0E}">
        <p15:presenceInfo xmlns:p15="http://schemas.microsoft.com/office/powerpoint/2012/main" userId="sanderson@clinicaloptions.com" providerId="None"/>
      </p:ext>
    </p:extLst>
  </p:cmAuthor>
  <p:cmAuthor id="7" name="CLINICALOPTIONS\jadams" initials="C" lastIdx="101" clrIdx="6">
    <p:extLst>
      <p:ext uri="{19B8F6BF-5375-455C-9EA6-DF929625EA0E}">
        <p15:presenceInfo xmlns:p15="http://schemas.microsoft.com/office/powerpoint/2012/main" userId="CLINICALOPTIONS\jadams" providerId="None"/>
      </p:ext>
    </p:extLst>
  </p:cmAuthor>
  <p:cmAuthor id="8" name="Jennifer Blanchette" initials="JB" lastIdx="90" clrIdx="7">
    <p:extLst>
      <p:ext uri="{19B8F6BF-5375-455C-9EA6-DF929625EA0E}">
        <p15:presenceInfo xmlns:p15="http://schemas.microsoft.com/office/powerpoint/2012/main" userId="S::jblanchette@clinicaloptions.com::ffc12744-7917-4d20-83be-446b79fdc927" providerId="AD"/>
      </p:ext>
    </p:extLst>
  </p:cmAuthor>
  <p:cmAuthor id="9" name="Megan Capel" initials="MC" lastIdx="9" clrIdx="8"/>
  <p:cmAuthor id="10" name=" " initials="MAC" lastIdx="1" clrIdx="9"/>
  <p:cmAuthor id="11" name="Taryn Gross" initials="TG" lastIdx="1" clrIdx="10"/>
  <p:cmAuthor id="12" name="LT Fowler" initials="LF" lastIdx="1" clrIdx="11">
    <p:extLst>
      <p:ext uri="{19B8F6BF-5375-455C-9EA6-DF929625EA0E}">
        <p15:presenceInfo xmlns:p15="http://schemas.microsoft.com/office/powerpoint/2012/main" userId="S::lfowler@practicingclinicians.com::bdc4c4d6-9ded-467c-b80c-330a0ea8ffe4" providerId="AD"/>
      </p:ext>
    </p:extLst>
  </p:cmAuthor>
  <p:cmAuthor id="13" name="Samantha Strong" initials="SS" lastIdx="20" clrIdx="12">
    <p:extLst>
      <p:ext uri="{19B8F6BF-5375-455C-9EA6-DF929625EA0E}">
        <p15:presenceInfo xmlns:p15="http://schemas.microsoft.com/office/powerpoint/2012/main" userId="cec135ee54064c87" providerId="Windows Live"/>
      </p:ext>
    </p:extLst>
  </p:cmAuthor>
  <p:cmAuthor id="14" name="Petra Cravens" initials="PC" lastIdx="21" clrIdx="13">
    <p:extLst>
      <p:ext uri="{19B8F6BF-5375-455C-9EA6-DF929625EA0E}">
        <p15:presenceInfo xmlns:p15="http://schemas.microsoft.com/office/powerpoint/2012/main" userId="S::pcravens@clinicaloptions.com::0f94dabc-c4d7-4fca-87b1-40ee2dc41715" providerId="AD"/>
      </p:ext>
    </p:extLst>
  </p:cmAuthor>
  <p:cmAuthor id="15" name="Dussadee Royal" initials="DR" lastIdx="3" clrIdx="14">
    <p:extLst>
      <p:ext uri="{19B8F6BF-5375-455C-9EA6-DF929625EA0E}">
        <p15:presenceInfo xmlns:p15="http://schemas.microsoft.com/office/powerpoint/2012/main" userId="S::droyal@clinicaloptions.com::51beead8-6fa0-4b98-aeba-37044af35e17" providerId="AD"/>
      </p:ext>
    </p:extLst>
  </p:cmAuthor>
  <p:cmAuthor id="16" name="Christy Seals" initials="CS" lastIdx="23" clrIdx="15">
    <p:extLst>
      <p:ext uri="{19B8F6BF-5375-455C-9EA6-DF929625EA0E}">
        <p15:presenceInfo xmlns:p15="http://schemas.microsoft.com/office/powerpoint/2012/main" userId="S::cseals@clinicaloptions.com::0852e532-1f9e-4bbf-9b56-be19a9543a31" providerId="AD"/>
      </p:ext>
    </p:extLst>
  </p:cmAuthor>
  <p:cmAuthor id="17" name="Swathi K" initials="SK" lastIdx="2" clrIdx="16">
    <p:extLst>
      <p:ext uri="{19B8F6BF-5375-455C-9EA6-DF929625EA0E}">
        <p15:presenceInfo xmlns:p15="http://schemas.microsoft.com/office/powerpoint/2012/main" userId="S::Swathi.K@extentia.com::149e4ec8-6949-43cc-b061-a44a24be1431" providerId="AD"/>
      </p:ext>
    </p:extLst>
  </p:cmAuthor>
  <p:cmAuthor id="18" name="Sax, Paul E.,MD" initials="SPE" lastIdx="5" clrIdx="17">
    <p:extLst>
      <p:ext uri="{19B8F6BF-5375-455C-9EA6-DF929625EA0E}">
        <p15:presenceInfo xmlns:p15="http://schemas.microsoft.com/office/powerpoint/2012/main" userId="S::PSAX@BWH.HARVARD.EDU::c3c58cd3-b75a-426a-9644-2979a1b2dada" providerId="AD"/>
      </p:ext>
    </p:extLst>
  </p:cmAuthor>
  <p:cmAuthor id="19" name="aboecler@clinicaloptions.com" initials="a" lastIdx="2" clrIdx="18">
    <p:extLst>
      <p:ext uri="{19B8F6BF-5375-455C-9EA6-DF929625EA0E}">
        <p15:presenceInfo xmlns:p15="http://schemas.microsoft.com/office/powerpoint/2012/main" userId="aboecler@clinicaloptions.com" providerId="None"/>
      </p:ext>
    </p:extLst>
  </p:cmAuthor>
  <p:cmAuthor id="20" name="Ramya Moorthy" initials="RM" lastIdx="18" clrIdx="19">
    <p:extLst>
      <p:ext uri="{19B8F6BF-5375-455C-9EA6-DF929625EA0E}">
        <p15:presenceInfo xmlns:p15="http://schemas.microsoft.com/office/powerpoint/2012/main" userId="S::Ramya.Moorthy@extentia.com::99ca4ff7-edd9-4259-9b9b-c765c454ea60" providerId="AD"/>
      </p:ext>
    </p:extLst>
  </p:cmAuthor>
  <p:cmAuthor id="21" name="Microsoft Office User" initials="MOU" lastIdx="6" clrIdx="2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7" autoAdjust="0"/>
    <p:restoredTop sz="81156" autoAdjust="0"/>
  </p:normalViewPr>
  <p:slideViewPr>
    <p:cSldViewPr snapToGrid="0">
      <p:cViewPr varScale="1">
        <p:scale>
          <a:sx n="69" d="100"/>
          <a:sy n="69" d="100"/>
        </p:scale>
        <p:origin x="1003" y="77"/>
      </p:cViewPr>
      <p:guideLst>
        <p:guide orient="horz" pos="144"/>
        <p:guide orient="horz" pos="261"/>
        <p:guide orient="horz" pos="1008"/>
        <p:guide orient="horz" pos="4149"/>
        <p:guide orient="horz" pos="3888"/>
        <p:guide orient="horz" pos="4032"/>
        <p:guide pos="453"/>
        <p:guide pos="329"/>
        <p:guide pos="7413"/>
        <p:guide pos="7227"/>
      </p:guideLst>
    </p:cSldViewPr>
  </p:slideViewPr>
  <p:notesTextViewPr>
    <p:cViewPr>
      <p:scale>
        <a:sx n="125" d="100"/>
        <a:sy n="125" d="100"/>
      </p:scale>
      <p:origin x="0" y="0"/>
    </p:cViewPr>
  </p:notesTextViewPr>
  <p:sorterViewPr>
    <p:cViewPr>
      <p:scale>
        <a:sx n="90" d="100"/>
        <a:sy n="90" d="100"/>
      </p:scale>
      <p:origin x="0" y="-8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54B29-B792-4B0C-87E1-DA987E539315}" type="datetimeFigureOut">
              <a:rPr lang="en-US" smtClean="0"/>
              <a:t>11/8/2022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81E12-AAF7-4E29-80FC-FCE53DD7C0F8}" type="slidenum">
              <a:rPr lang="en-US" smtClean="0"/>
              <a:t>‹#›</a:t>
            </a:fld>
            <a:endParaRPr lang="en-US" dirty="0"/>
          </a:p>
        </p:txBody>
      </p:sp>
    </p:spTree>
    <p:extLst>
      <p:ext uri="{BB962C8B-B14F-4D97-AF65-F5344CB8AC3E}">
        <p14:creationId xmlns:p14="http://schemas.microsoft.com/office/powerpoint/2010/main" val="3610069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CF321AA-F1D8-44D3-A2D3-0AFA8B4AFCFB}"/>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3AAC1E2-53F7-47D6-A51D-AEFB8093E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0180" name="Slide Number Placeholder 3">
            <a:extLst>
              <a:ext uri="{FF2B5EF4-FFF2-40B4-BE49-F238E27FC236}">
                <a16:creationId xmlns:a16="http://schemas.microsoft.com/office/drawing/2014/main" id="{8A591B23-31B4-486F-A6D0-2F3265005E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EAD01FD-73AF-44F1-88D2-82F9A1E372EA}"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3TC, lamivudine; ABC, abacavir; ART, antiretroviral therapy; ATV, atazanavir; DRV, darunavir; EFV, efavirenz; FTC, emtricitabine; GT, genotype; INI, integrase inhibitor; LPV, lopinavir; PI, protease inhibitor; RAL, raltegravir; TDF, tenofovir disoproxil fumarate; ZDV, zidovudine.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0630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3TC, lamivudine; ABC, abacavir; ATV, atazanavir; BIC, bictegravir; CAB, cabotegravir; DOR, doravirine; DRV, darunavir; DTG, dolutegravir; EFV, efavirenz; ETR, etravirine; EVG, elvitegravir; FTC, emtricitabine; INSTI, integrase strand transfer inhibitor; LPV, lopinavir; NNRTI, non-nucleoside reverse-transcriptase inhibitor; </a:t>
            </a:r>
            <a:r>
              <a:rPr lang="en-US" sz="1200" b="0" i="1" dirty="0">
                <a:effectLst/>
                <a:latin typeface="Calibri" panose="020F0502020204030204" pitchFamily="34" charset="0"/>
                <a:ea typeface="Times New Roman" panose="02020603050405020304" pitchFamily="18" charset="0"/>
                <a:cs typeface="Times New Roman" panose="02020603050405020304" pitchFamily="18" charset="0"/>
              </a:rPr>
              <a:t>NRTI, nucleos(t)ide reverse-transcriptase inhibitor</a:t>
            </a:r>
            <a:r>
              <a:rPr lang="en-US" b="0" i="1" dirty="0"/>
              <a:t>; NVP, nevirapine; PI, protease inhibitor; RAL, raltegravir; RPV, rilpivirine; TFV, tenofovir; ZDV, zidovudine.</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09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 antiretroviral therapy; </a:t>
            </a:r>
            <a:r>
              <a:rPr lang="en-US" i="1" dirty="0"/>
              <a:t>DHHS, Department of Health and Human Services; EACS, European AIDS Clinical Society.</a:t>
            </a:r>
            <a:endPar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rPr>
              <a:t>Cumulative resistance is an important point to keep in mind. Archived resistance mutations may not be detected; standard resistance assays may not detect up to 20% of circulating resistance variants. The DHHS guidelines do not recommend stopping therapy to see what resistance emerges—that is not the best strategy. </a:t>
            </a:r>
            <a:endParaRPr lang="en-US" sz="1800" dirty="0">
              <a:effectLst/>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847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ARV, antiretroviral; TAF, tenofovir alafenamide; TDF, tenofovir disoproxil fumarate.</a:t>
            </a:r>
          </a:p>
        </p:txBody>
      </p:sp>
      <p:sp>
        <p:nvSpPr>
          <p:cNvPr id="4" name="Slide Number Placeholder 3"/>
          <p:cNvSpPr>
            <a:spLocks noGrp="1"/>
          </p:cNvSpPr>
          <p:nvPr>
            <p:ph type="sldNum" sz="quarter" idx="5"/>
          </p:nvPr>
        </p:nvSpPr>
        <p:spPr/>
        <p:txBody>
          <a:bodyPr/>
          <a:lstStyle/>
          <a:p>
            <a:fld id="{5B881E12-AAF7-4E29-80FC-FCE53DD7C0F8}" type="slidenum">
              <a:rPr lang="en-US" smtClean="0"/>
              <a:t>7</a:t>
            </a:fld>
            <a:endParaRPr lang="en-US" dirty="0"/>
          </a:p>
        </p:txBody>
      </p:sp>
    </p:spTree>
    <p:extLst>
      <p:ext uri="{BB962C8B-B14F-4D97-AF65-F5344CB8AC3E}">
        <p14:creationId xmlns:p14="http://schemas.microsoft.com/office/powerpoint/2010/main" val="2232615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ARV, antiretroviral; BIC, bictegravir; DHHS, Department of Health and Human Services; DOR, doravirine; DRV, darunavir; DTG, dolutegravir; </a:t>
            </a:r>
            <a:r>
              <a:rPr lang="en-US" sz="1000" b="0" i="1" dirty="0"/>
              <a:t>EACS, European AIDS Clinical Society; </a:t>
            </a:r>
            <a:r>
              <a:rPr lang="en-US" sz="1000" b="0" i="1" dirty="0">
                <a:latin typeface="Arial" panose="020B0604020202020204" pitchFamily="34" charset="0"/>
                <a:cs typeface="Arial" panose="020B0604020202020204" pitchFamily="34" charset="0"/>
              </a:rPr>
              <a:t>ETR, </a:t>
            </a:r>
            <a:r>
              <a:rPr lang="en-US" sz="1200" b="0" i="1" dirty="0">
                <a:effectLst/>
                <a:latin typeface="Arial" panose="020B0604020202020204" pitchFamily="34" charset="0"/>
                <a:ea typeface="Calibri" panose="020F0502020204030204" pitchFamily="34" charset="0"/>
              </a:rPr>
              <a:t>etravirine.</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58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mn-lt"/>
                <a:ea typeface="Calibri" panose="020F0502020204030204" pitchFamily="34" charset="0"/>
                <a:cs typeface="Times New Roman" panose="02020603050405020304" pitchFamily="18" charset="0"/>
              </a:rPr>
              <a:t>NNRTI, non-nucleoside reverse-transcriptase inhibitor; NRTI, nucleos(t)ide reverse-transcriptase inhibitor; 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3993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5" name="Rectangle 2"/>
          <p:cNvSpPr>
            <a:spLocks noGrp="1" noRot="1" noChangeAspect="1" noChangeArrowheads="1" noTextEdit="1"/>
          </p:cNvSpPr>
          <p:nvPr>
            <p:ph type="sldImg"/>
          </p:nvPr>
        </p:nvSpPr>
        <p:spPr>
          <a:ln/>
        </p:spPr>
      </p:sp>
      <p:sp>
        <p:nvSpPr>
          <p:cNvPr id="69734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ea typeface="ＭＳ Ｐゴシック"/>
              </a:rPr>
              <a:t>DRV, darunavir; </a:t>
            </a:r>
            <a:r>
              <a:rPr lang="en-US" sz="1200" i="1" dirty="0">
                <a:effectLst/>
                <a:latin typeface="+mn-lt"/>
                <a:ea typeface="Calibri" panose="020F0502020204030204" pitchFamily="34" charset="0"/>
                <a:cs typeface="Times New Roman" panose="02020603050405020304" pitchFamily="18" charset="0"/>
              </a:rPr>
              <a:t>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i="1" dirty="0">
              <a:latin typeface="+mn-lt"/>
              <a:ea typeface="ＭＳ Ｐゴシック"/>
            </a:endParaRPr>
          </a:p>
          <a:p>
            <a:endParaRPr lang="en-US" sz="1200" i="1" dirty="0">
              <a:latin typeface="+mn-lt"/>
              <a:ea typeface="ＭＳ Ｐゴシック"/>
            </a:endParaRPr>
          </a:p>
          <a:p>
            <a:endParaRPr lang="en-US" sz="1200" i="1" dirty="0">
              <a:latin typeface="+mn-lt"/>
              <a:ea typeface="ＭＳ Ｐゴシック"/>
            </a:endParaRPr>
          </a:p>
        </p:txBody>
      </p:sp>
    </p:spTree>
    <p:extLst>
      <p:ext uri="{BB962C8B-B14F-4D97-AF65-F5344CB8AC3E}">
        <p14:creationId xmlns:p14="http://schemas.microsoft.com/office/powerpoint/2010/main" val="3828829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BL, baseline; CVW, confirmed virologic withdrawal; DTG, dolutegravir; GT, genotype; </a:t>
            </a:r>
            <a:r>
              <a:rPr lang="en-US" sz="1200" b="0" i="1" dirty="0">
                <a:effectLst/>
                <a:latin typeface="+mn-lt"/>
                <a:ea typeface="Calibri" panose="020F0502020204030204" pitchFamily="34" charset="0"/>
              </a:rPr>
              <a:t>INSTI, integrase strand transfer inhibitor; </a:t>
            </a:r>
            <a:r>
              <a:rPr lang="en-US" sz="1200" b="0" i="1" kern="1200" dirty="0">
                <a:solidFill>
                  <a:schemeClr val="tx1"/>
                </a:solidFill>
                <a:effectLst/>
                <a:latin typeface="+mn-lt"/>
                <a:ea typeface="+mn-ea"/>
                <a:cs typeface="+mn-cs"/>
              </a:rPr>
              <a:t>ITT-E, intention-to-treat, exposed; LPV, lopinavir; </a:t>
            </a:r>
            <a:r>
              <a:rPr lang="en-US" sz="1200" b="0" i="1" dirty="0">
                <a:effectLst/>
                <a:latin typeface="+mn-lt"/>
                <a:ea typeface="Calibri" panose="020F0502020204030204" pitchFamily="34" charset="0"/>
                <a:cs typeface="Times New Roman" panose="02020603050405020304" pitchFamily="18" charset="0"/>
              </a:rPr>
              <a:t>NNRTI, non-nucleoside reverse-transcriptase inhibitor; NRTI, nucleos(t)ide reverse-transcriptase inhibitor; PI, protease inhibitor; </a:t>
            </a:r>
            <a:r>
              <a:rPr lang="en-US" sz="1200" b="0" i="1" kern="1200" dirty="0">
                <a:solidFill>
                  <a:schemeClr val="tx1"/>
                </a:solidFill>
                <a:effectLst/>
                <a:latin typeface="+mn-lt"/>
                <a:ea typeface="+mn-ea"/>
                <a:cs typeface="+mn-cs"/>
              </a:rPr>
              <a:t>PP, per protocol; RPV, rilpivirine; RT, reverse transcriptase; RTV, ritonavir; VF, virologic failure.</a:t>
            </a:r>
          </a:p>
          <a:p>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109606-7176-41F2-B081-F1F727737F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6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99425DE0-2340-4C88-8E3A-4697987D7749}"/>
              </a:ext>
            </a:extLst>
          </p:cNvPr>
          <p:cNvSpPr>
            <a:spLocks noGrp="1" noRot="1" noChangeAspect="1" noTextEdit="1"/>
          </p:cNvSpPr>
          <p:nvPr>
            <p:ph type="sldImg"/>
          </p:nvPr>
        </p:nvSpPr>
        <p:spPr>
          <a:ln/>
        </p:spPr>
      </p:sp>
      <p:sp>
        <p:nvSpPr>
          <p:cNvPr id="113666" name="Notes Placeholder 2">
            <a:extLst>
              <a:ext uri="{FF2B5EF4-FFF2-40B4-BE49-F238E27FC236}">
                <a16:creationId xmlns:a16="http://schemas.microsoft.com/office/drawing/2014/main" id="{FB5005C7-687F-4166-8293-728A7F1EE6C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0" i="1" dirty="0">
                <a:latin typeface="+mn-lt"/>
              </a:rPr>
              <a:t>DTG, dolutegravir; EVG, elvitegravir; </a:t>
            </a:r>
            <a:r>
              <a:rPr lang="en-US" sz="1200" b="0" i="1" dirty="0">
                <a:effectLst/>
                <a:latin typeface="+mn-lt"/>
                <a:ea typeface="Calibri" panose="020F0502020204030204" pitchFamily="34" charset="0"/>
              </a:rPr>
              <a:t>INSTI, integrase strand transfer inhibitor; </a:t>
            </a:r>
            <a:r>
              <a:rPr lang="en-US" altLang="en-US" sz="1200" b="0" i="1" dirty="0">
                <a:latin typeface="+mn-lt"/>
              </a:rPr>
              <a:t>ITT-E, intention-to-treat, exposed; OBR, optimized background regimen; RAL, raltegravir.</a:t>
            </a:r>
          </a:p>
          <a:p>
            <a:endParaRPr lang="en-US" altLang="en-US" sz="1200" i="1" dirty="0">
              <a:latin typeface="+mn-lt"/>
            </a:endParaRPr>
          </a:p>
        </p:txBody>
      </p:sp>
      <p:sp>
        <p:nvSpPr>
          <p:cNvPr id="113667" name="Slide Number Placeholder 3">
            <a:extLst>
              <a:ext uri="{FF2B5EF4-FFF2-40B4-BE49-F238E27FC236}">
                <a16:creationId xmlns:a16="http://schemas.microsoft.com/office/drawing/2014/main" id="{094CCE2E-8AA6-472E-B00D-DE40663845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b="1">
                <a:solidFill>
                  <a:schemeClr val="tx1"/>
                </a:solidFill>
                <a:latin typeface="Arial" panose="020B0604020202020204" pitchFamily="34" charset="0"/>
                <a:ea typeface="MS PGothic" panose="020B0600070205080204" pitchFamily="34" charset="-128"/>
              </a:defRPr>
            </a:lvl1pPr>
            <a:lvl2pPr marL="785372" indent="-302066">
              <a:defRPr sz="2500" b="1">
                <a:solidFill>
                  <a:schemeClr val="tx1"/>
                </a:solidFill>
                <a:latin typeface="Arial" panose="020B0604020202020204" pitchFamily="34" charset="0"/>
                <a:ea typeface="MS PGothic" panose="020B0600070205080204" pitchFamily="34" charset="-128"/>
              </a:defRPr>
            </a:lvl2pPr>
            <a:lvl3pPr marL="1208265" indent="-241653">
              <a:defRPr sz="2500" b="1">
                <a:solidFill>
                  <a:schemeClr val="tx1"/>
                </a:solidFill>
                <a:latin typeface="Arial" panose="020B0604020202020204" pitchFamily="34" charset="0"/>
                <a:ea typeface="MS PGothic" panose="020B0600070205080204" pitchFamily="34" charset="-128"/>
              </a:defRPr>
            </a:lvl3pPr>
            <a:lvl4pPr marL="1691571" indent="-241653">
              <a:defRPr sz="2500" b="1">
                <a:solidFill>
                  <a:schemeClr val="tx1"/>
                </a:solidFill>
                <a:latin typeface="Arial" panose="020B0604020202020204" pitchFamily="34" charset="0"/>
                <a:ea typeface="MS PGothic" panose="020B0600070205080204" pitchFamily="34" charset="-128"/>
              </a:defRPr>
            </a:lvl4pPr>
            <a:lvl5pPr marL="2174878" indent="-241653">
              <a:defRPr sz="2500" b="1">
                <a:solidFill>
                  <a:schemeClr val="tx1"/>
                </a:solidFill>
                <a:latin typeface="Arial" panose="020B0604020202020204" pitchFamily="34" charset="0"/>
                <a:ea typeface="MS PGothic" panose="020B0600070205080204" pitchFamily="34" charset="-128"/>
              </a:defRPr>
            </a:lvl5pPr>
            <a:lvl6pPr marL="2658184"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6pPr>
            <a:lvl7pPr marL="3141490"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7pPr>
            <a:lvl8pPr marL="3624796"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8pPr>
            <a:lvl9pPr marL="4108102"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E30FA06-C5D0-45BB-9668-E7DF1BF57FED}"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976347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mn-lt"/>
                <a:ea typeface="+mn-ea"/>
                <a:cs typeface="+mn-cs"/>
              </a:rPr>
              <a:t>3TC, lamivudine; DRV, darunavir; DTG, dolutegravir; FTC, emtricitabine; HBV, hepatitis B virus; NNRTI, non-nucleoside reverse-transcriptase inhibitor; RTV, ritonavir; TDF, tenofovir disoproxil fumarate; ZDV, zidovudine.</a:t>
            </a:r>
            <a:endParaRPr lang="en-US" b="0" dirty="0">
              <a:latin typeface="+mn-lt"/>
            </a:endParaRPr>
          </a:p>
          <a:p>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9163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Arial" panose="020B0604020202020204" pitchFamily="34" charset="0"/>
                <a:ea typeface="Calibri" panose="020F0502020204030204" pitchFamily="34" charset="0"/>
              </a:rPr>
              <a:t>DRV, darunavir; DTG, dolutegravir; NNRTI, non-nucleoside reverse-transcriptase inhibitor; </a:t>
            </a:r>
            <a:r>
              <a:rPr lang="en-US" sz="1800" b="0" i="1" dirty="0">
                <a:effectLst/>
                <a:latin typeface="Arial" panose="020B0604020202020204" pitchFamily="34" charset="0"/>
                <a:ea typeface="Calibri" panose="020F0502020204030204" pitchFamily="34" charset="0"/>
              </a:rPr>
              <a:t>NRTI, nucleos(t)ide reverse-transcriptase inhibitor; </a:t>
            </a:r>
            <a:r>
              <a:rPr lang="en-US" sz="1200" b="0" i="1" dirty="0">
                <a:effectLst/>
                <a:latin typeface="Arial" panose="020B0604020202020204" pitchFamily="34" charset="0"/>
                <a:ea typeface="Calibri" panose="020F0502020204030204" pitchFamily="34" charset="0"/>
              </a:rPr>
              <a:t>RTV, ritonavir; TDF, tenofovir disoproxil fumarate; ZDV, zidovudine.</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7FD48E-47C6-4496-9937-3D6590A9FAE3}"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0364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3TC, lamivudine; AE, adverse event; DRV, darunavir; DTG, dolutegravir; ITT, intention-to-treat; </a:t>
            </a:r>
            <a:r>
              <a:rPr lang="en-US" sz="1200" b="0" i="1" dirty="0">
                <a:effectLst/>
                <a:latin typeface="Arial" panose="020B0604020202020204" pitchFamily="34" charset="0"/>
                <a:ea typeface="Calibri" panose="020F0502020204030204" pitchFamily="34" charset="0"/>
              </a:rPr>
              <a:t>NRTI, nucleos(t)ide reverse-transcriptase inhibitor; </a:t>
            </a:r>
            <a:r>
              <a:rPr lang="en-US" sz="1200" b="0" i="1" kern="1200" dirty="0">
                <a:solidFill>
                  <a:schemeClr val="tx1"/>
                </a:solidFill>
                <a:effectLst/>
                <a:latin typeface="Arial" charset="0"/>
                <a:ea typeface="+mn-ea"/>
                <a:cs typeface="+mn-cs"/>
              </a:rPr>
              <a:t>RTV, ritonavir; TDF, tenofovir disoproxil fumarate; ZDV, zidovudine. </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3561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6D3B078E-9DD5-44F7-B221-5126153BD039}"/>
              </a:ext>
            </a:extLst>
          </p:cNvPr>
          <p:cNvSpPr>
            <a:spLocks noGrp="1" noRot="1" noChangeAspect="1" noChangeArrowheads="1" noTextEdit="1"/>
          </p:cNvSpPr>
          <p:nvPr>
            <p:ph type="sldImg"/>
          </p:nvPr>
        </p:nvSpPr>
        <p:spPr>
          <a:ln/>
        </p:spPr>
      </p:sp>
      <p:sp>
        <p:nvSpPr>
          <p:cNvPr id="202755" name="Notes Placeholder 2">
            <a:extLst>
              <a:ext uri="{FF2B5EF4-FFF2-40B4-BE49-F238E27FC236}">
                <a16:creationId xmlns:a16="http://schemas.microsoft.com/office/drawing/2014/main" id="{68E8389D-54AD-49AD-B0C7-12ABC9B3EC9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i="1" dirty="0">
                <a:latin typeface="+mn-lt"/>
                <a:cs typeface="Arial" panose="020B0604020202020204" pitchFamily="34" charset="0"/>
              </a:rPr>
              <a:t>ARV, antiretroviral; BIC, bictegravir; DHHS, Department of Health and Human Services; </a:t>
            </a:r>
            <a:r>
              <a:rPr lang="en-US" b="0" i="1" dirty="0">
                <a:latin typeface="+mn-lt"/>
              </a:rPr>
              <a:t>DTG, dolutegravir; EVG, elvitegravir; </a:t>
            </a:r>
            <a:r>
              <a:rPr lang="en-US" sz="1200" b="0" i="1" dirty="0">
                <a:effectLst/>
                <a:latin typeface="+mn-lt"/>
                <a:ea typeface="Calibri" panose="020F0502020204030204" pitchFamily="34" charset="0"/>
                <a:cs typeface="Times New Roman" panose="02020603050405020304" pitchFamily="18" charset="0"/>
              </a:rPr>
              <a:t>INSTI, integrase strand transfer inhibitor; NFV, nelfinavir; NRTI, nucleos(t)ide reverse-transcriptase inhibitor; PI, protease inhibitor; RAL, raltegravir.</a:t>
            </a:r>
            <a:endParaRPr lang="en-US" altLang="en-US" b="0" i="1" dirty="0">
              <a:latin typeface="+mn-lt"/>
              <a:cs typeface="Arial" panose="020B0604020202020204" pitchFamily="34" charset="0"/>
            </a:endParaRPr>
          </a:p>
          <a:p>
            <a:endParaRPr lang="en-US" altLang="en-US" i="1" dirty="0">
              <a:latin typeface="+mn-lt"/>
              <a:cs typeface="Arial" panose="020B0604020202020204" pitchFamily="34" charset="0"/>
            </a:endParaRPr>
          </a:p>
        </p:txBody>
      </p:sp>
      <p:sp>
        <p:nvSpPr>
          <p:cNvPr id="202756" name="Slide Number Placeholder 3">
            <a:extLst>
              <a:ext uri="{FF2B5EF4-FFF2-40B4-BE49-F238E27FC236}">
                <a16:creationId xmlns:a16="http://schemas.microsoft.com/office/drawing/2014/main" id="{F4B7B72E-5F88-4F8A-8F1E-D0BD7DEA4F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Arial" panose="020B0604020202020204" pitchFamily="34" charset="0"/>
              </a:defRPr>
            </a:lvl1pPr>
            <a:lvl2pPr marL="742950" indent="-285750">
              <a:defRPr sz="2400">
                <a:solidFill>
                  <a:schemeClr val="bg1"/>
                </a:solidFill>
                <a:latin typeface="Arial" panose="020B0604020202020204" pitchFamily="34" charset="0"/>
              </a:defRPr>
            </a:lvl2pPr>
            <a:lvl3pPr marL="1143000" indent="-228600">
              <a:defRPr sz="2400">
                <a:solidFill>
                  <a:schemeClr val="bg1"/>
                </a:solidFill>
                <a:latin typeface="Arial" panose="020B0604020202020204" pitchFamily="34" charset="0"/>
              </a:defRPr>
            </a:lvl3pPr>
            <a:lvl4pPr marL="1600200" indent="-228600">
              <a:defRPr sz="2400">
                <a:solidFill>
                  <a:schemeClr val="bg1"/>
                </a:solidFill>
                <a:latin typeface="Arial" panose="020B0604020202020204" pitchFamily="34" charset="0"/>
              </a:defRPr>
            </a:lvl4pPr>
            <a:lvl5pPr marL="2057400" indent="-228600">
              <a:defRPr sz="2400">
                <a:solidFill>
                  <a:schemeClr val="bg1"/>
                </a:solidFill>
                <a:latin typeface="Arial" panose="020B0604020202020204" pitchFamily="34" charset="0"/>
              </a:defRPr>
            </a:lvl5pPr>
            <a:lvl6pPr marL="2514600" indent="-228600" eaLnBrk="0" fontAlgn="base" hangingPunct="0">
              <a:spcBef>
                <a:spcPct val="0"/>
              </a:spcBef>
              <a:spcAft>
                <a:spcPct val="0"/>
              </a:spcAft>
              <a:defRPr sz="2400">
                <a:solidFill>
                  <a:schemeClr val="bg1"/>
                </a:solidFill>
                <a:latin typeface="Arial" panose="020B0604020202020204" pitchFamily="34" charset="0"/>
              </a:defRPr>
            </a:lvl6pPr>
            <a:lvl7pPr marL="2971800" indent="-228600" eaLnBrk="0" fontAlgn="base" hangingPunct="0">
              <a:spcBef>
                <a:spcPct val="0"/>
              </a:spcBef>
              <a:spcAft>
                <a:spcPct val="0"/>
              </a:spcAft>
              <a:defRPr sz="2400">
                <a:solidFill>
                  <a:schemeClr val="bg1"/>
                </a:solidFill>
                <a:latin typeface="Arial" panose="020B0604020202020204" pitchFamily="34" charset="0"/>
              </a:defRPr>
            </a:lvl7pPr>
            <a:lvl8pPr marL="3429000" indent="-228600" eaLnBrk="0" fontAlgn="base" hangingPunct="0">
              <a:spcBef>
                <a:spcPct val="0"/>
              </a:spcBef>
              <a:spcAft>
                <a:spcPct val="0"/>
              </a:spcAft>
              <a:defRPr sz="2400">
                <a:solidFill>
                  <a:schemeClr val="bg1"/>
                </a:solidFill>
                <a:latin typeface="Arial" panose="020B0604020202020204" pitchFamily="34" charset="0"/>
              </a:defRPr>
            </a:lvl8pPr>
            <a:lvl9pPr marL="3886200" indent="-228600" eaLnBrk="0" fontAlgn="base" hangingPunct="0">
              <a:spcBef>
                <a:spcPct val="0"/>
              </a:spcBef>
              <a:spcAft>
                <a:spcPct val="0"/>
              </a:spcAft>
              <a:defRPr sz="2400">
                <a:solidFill>
                  <a:schemeClr val="bg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FDDF20-7491-4B41-8D8C-BF13EB6677D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4495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3TC, lamivudine; ABC, abacavir; ART, antiretroviral therapy; ATV, atazanavir; DRV, darunavir; EFV, efavirenz; FTC, emtricitabine; GT, genotype; INI, integrase inhibitor; LPV, lopinavir; PI, protease inhibitor; RAL, raltegravir; TDF, tenofovir disoproxil fumarate; ZDV, zidovudine.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8789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3TC, lamivudine; ABC, abacavir; ATV, atazanavir; BIC, bictegravir; CAB, cabotegravir; DOR, doravirine; DRV, darunavir; DTG, dolutegravir; EFV, efavirenz; ETR, etravirine; EVG, elvitegravir; FTC, emtricitabine; INSTI, integrase strand transfer inhibitor; LPV, lopinavir; NNRTI, non-nucleoside reverse-transcriptase inhibitor; </a:t>
            </a:r>
            <a:r>
              <a:rPr lang="en-US" sz="1200" b="0" i="1" dirty="0">
                <a:effectLst/>
                <a:latin typeface="Calibri" panose="020F0502020204030204" pitchFamily="34" charset="0"/>
                <a:ea typeface="Times New Roman" panose="02020603050405020304" pitchFamily="18" charset="0"/>
                <a:cs typeface="Times New Roman" panose="02020603050405020304" pitchFamily="18" charset="0"/>
              </a:rPr>
              <a:t>NRTI, nucleos(t)ide reverse-transcriptase inhibitor</a:t>
            </a:r>
            <a:r>
              <a:rPr lang="en-US" b="0" i="1" dirty="0"/>
              <a:t>; NVP, nevirapine; PI, protease inhibitor; RAL, raltegravir; RPV, rilpivirine; TFV, tenofovir; ZDV, zidovudine.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88132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3TC, lamivudine; DRV, darunavir; DTG, dolutegravir; RTV, ritonavir.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3537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ART, antiretroviral therapy.</a:t>
            </a:r>
          </a:p>
        </p:txBody>
      </p:sp>
      <p:sp>
        <p:nvSpPr>
          <p:cNvPr id="4" name="Slide Number Placeholder 3"/>
          <p:cNvSpPr>
            <a:spLocks noGrp="1"/>
          </p:cNvSpPr>
          <p:nvPr>
            <p:ph type="sldNum" sz="quarter" idx="5"/>
          </p:nvPr>
        </p:nvSpPr>
        <p:spPr/>
        <p:txBody>
          <a:bodyPr/>
          <a:lstStyle/>
          <a:p>
            <a:fld id="{5B881E12-AAF7-4E29-80FC-FCE53DD7C0F8}" type="slidenum">
              <a:rPr lang="en-US" smtClean="0"/>
              <a:t>20</a:t>
            </a:fld>
            <a:endParaRPr lang="en-US" dirty="0"/>
          </a:p>
        </p:txBody>
      </p:sp>
    </p:spTree>
    <p:extLst>
      <p:ext uri="{BB962C8B-B14F-4D97-AF65-F5344CB8AC3E}">
        <p14:creationId xmlns:p14="http://schemas.microsoft.com/office/powerpoint/2010/main" val="891578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44911408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011726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362123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3501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014717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825543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614783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6301533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4577054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4569248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52054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5034991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51205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654571"/>
      </p:ext>
    </p:extLst>
  </p:cSld>
  <p:clrMap bg1="dk2" tx1="lt1" bg2="dk1"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Strategies for Success: Optimizing Antiretroviral Therapy in Heavily Treatment–Experienced Patients</a:t>
            </a:r>
            <a:br>
              <a:rPr lang="en-US" altLang="en-US" sz="4000" dirty="0"/>
            </a:br>
            <a:r>
              <a:rPr lang="en-US" altLang="en-US" sz="4000" dirty="0"/>
              <a:t>—Salvage Regimens With High-Barrier ARVs </a:t>
            </a:r>
          </a:p>
        </p:txBody>
      </p:sp>
      <p:sp>
        <p:nvSpPr>
          <p:cNvPr id="3" name="Text Box 21">
            <a:extLst>
              <a:ext uri="{FF2B5EF4-FFF2-40B4-BE49-F238E27FC236}">
                <a16:creationId xmlns:a16="http://schemas.microsoft.com/office/drawing/2014/main" id="{E653D13A-C716-1680-A205-9A4293ACFCE8}"/>
              </a:ext>
            </a:extLst>
          </p:cNvPr>
          <p:cNvSpPr txBox="1">
            <a:spLocks noChangeArrowheads="1"/>
          </p:cNvSpPr>
          <p:nvPr/>
        </p:nvSpPr>
        <p:spPr bwMode="auto">
          <a:xfrm>
            <a:off x="423864" y="640879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Gilead Sciences, Inc. and ViiV Healthcare.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C54694A-BC06-4806-972D-6D46C04C5C21}"/>
              </a:ext>
            </a:extLst>
          </p:cNvPr>
          <p:cNvSpPr>
            <a:spLocks noGrp="1"/>
          </p:cNvSpPr>
          <p:nvPr>
            <p:ph type="title"/>
          </p:nvPr>
        </p:nvSpPr>
        <p:spPr/>
        <p:txBody>
          <a:bodyPr/>
          <a:lstStyle/>
          <a:p>
            <a:r>
              <a:rPr lang="en-US" altLang="en-US" dirty="0"/>
              <a:t>Faculty and Disclosure Information</a:t>
            </a:r>
          </a:p>
        </p:txBody>
      </p:sp>
      <p:sp>
        <p:nvSpPr>
          <p:cNvPr id="52227" name="Rectangle 3">
            <a:extLst>
              <a:ext uri="{FF2B5EF4-FFF2-40B4-BE49-F238E27FC236}">
                <a16:creationId xmlns:a16="http://schemas.microsoft.com/office/drawing/2014/main" id="{F7C2E42B-03D4-4683-823E-562E5B43C6B1}"/>
              </a:ext>
            </a:extLst>
          </p:cNvPr>
          <p:cNvSpPr>
            <a:spLocks noGrp="1" noChangeArrowheads="1"/>
          </p:cNvSpPr>
          <p:nvPr>
            <p:ph idx="1"/>
          </p:nvPr>
        </p:nvSpPr>
        <p:spPr/>
        <p:txBody>
          <a:bodyPr/>
          <a:lstStyle/>
          <a:p>
            <a:pPr marL="0" indent="0" eaLnBrk="1" hangingPunct="1">
              <a:spcBef>
                <a:spcPct val="0"/>
              </a:spcBef>
              <a:spcAft>
                <a:spcPct val="0"/>
              </a:spcAft>
              <a:buNone/>
            </a:pPr>
            <a:r>
              <a:rPr lang="en-US" altLang="en-US" b="1" dirty="0">
                <a:solidFill>
                  <a:schemeClr val="accent3"/>
                </a:solidFill>
              </a:rPr>
              <a:t>Christine </a:t>
            </a:r>
            <a:r>
              <a:rPr lang="en-US" altLang="en-US" b="1" dirty="0" err="1">
                <a:solidFill>
                  <a:schemeClr val="accent3"/>
                </a:solidFill>
              </a:rPr>
              <a:t>Katlama</a:t>
            </a:r>
            <a:r>
              <a:rPr lang="en-US" altLang="en-US" b="1" dirty="0">
                <a:solidFill>
                  <a:schemeClr val="accent3"/>
                </a:solidFill>
              </a:rPr>
              <a:t>, MD</a:t>
            </a:r>
          </a:p>
          <a:p>
            <a:pPr marL="0" indent="0" eaLnBrk="1" hangingPunct="1">
              <a:spcBef>
                <a:spcPct val="0"/>
              </a:spcBef>
              <a:spcAft>
                <a:spcPct val="0"/>
              </a:spcAft>
              <a:buNone/>
            </a:pPr>
            <a:r>
              <a:rPr lang="en-US" altLang="en-US" i="1" dirty="0"/>
              <a:t>Professor</a:t>
            </a:r>
            <a:br>
              <a:rPr lang="en-US" altLang="en-US" dirty="0"/>
            </a:br>
            <a:r>
              <a:rPr lang="en-US" altLang="en-US" dirty="0"/>
              <a:t>Sorbonne University APHP Paris</a:t>
            </a:r>
            <a:br>
              <a:rPr lang="en-US" altLang="en-US" dirty="0"/>
            </a:br>
            <a:r>
              <a:rPr lang="en-US" altLang="en-US" i="1" dirty="0"/>
              <a:t>Head</a:t>
            </a:r>
            <a:r>
              <a:rPr lang="en-US" altLang="en-US" dirty="0"/>
              <a:t>, HIV/Hepatitis Clinical and Research Unit</a:t>
            </a:r>
            <a:br>
              <a:rPr lang="en-US" altLang="en-US" dirty="0"/>
            </a:br>
            <a:r>
              <a:rPr lang="en-US" altLang="en-US" dirty="0"/>
              <a:t>Department of Infectious Diseases</a:t>
            </a:r>
            <a:br>
              <a:rPr lang="en-US" altLang="en-US" dirty="0"/>
            </a:br>
            <a:r>
              <a:rPr lang="en-US" altLang="en-US" dirty="0"/>
              <a:t>Paris, France</a:t>
            </a:r>
          </a:p>
          <a:p>
            <a:pPr marL="0" indent="0" eaLnBrk="1" hangingPunct="1">
              <a:spcBef>
                <a:spcPct val="0"/>
              </a:spcBef>
              <a:spcAft>
                <a:spcPct val="0"/>
              </a:spcAft>
              <a:buNone/>
            </a:pPr>
            <a:endParaRPr lang="en-US" altLang="en-US" sz="2800" b="0" dirty="0"/>
          </a:p>
          <a:p>
            <a:pPr marL="0" indent="0">
              <a:buNone/>
              <a:defRPr/>
            </a:pPr>
            <a:r>
              <a:rPr lang="en-US" altLang="en-US" sz="2600" b="1" dirty="0">
                <a:solidFill>
                  <a:schemeClr val="accent3"/>
                </a:solidFill>
                <a:latin typeface="Calibri" panose="020F0502020204030204" pitchFamily="34" charset="0"/>
              </a:rPr>
              <a:t>Christine </a:t>
            </a:r>
            <a:r>
              <a:rPr lang="en-US" altLang="en-US" sz="2600" b="1" dirty="0" err="1">
                <a:solidFill>
                  <a:schemeClr val="accent3"/>
                </a:solidFill>
                <a:latin typeface="Calibri" panose="020F0502020204030204" pitchFamily="34" charset="0"/>
              </a:rPr>
              <a:t>Katlama</a:t>
            </a:r>
            <a:r>
              <a:rPr lang="en-US" altLang="en-US" sz="2600" b="1" dirty="0">
                <a:solidFill>
                  <a:schemeClr val="accent3"/>
                </a:solidFill>
                <a:latin typeface="Calibri" panose="020F0502020204030204" pitchFamily="34" charset="0"/>
              </a:rPr>
              <a:t>, MD: </a:t>
            </a:r>
            <a:r>
              <a:rPr lang="en-US" altLang="en-US" sz="2600" i="1" dirty="0">
                <a:latin typeface="Calibri" panose="020F0502020204030204" pitchFamily="34" charset="0"/>
              </a:rPr>
              <a:t>consultant/advisor/speaker: </a:t>
            </a:r>
            <a:r>
              <a:rPr lang="en-US" altLang="en-US" sz="2600" dirty="0">
                <a:latin typeface="Calibri" panose="020F0502020204030204" pitchFamily="34" charset="0"/>
              </a:rPr>
              <a:t>Gilead Sciences, Merck Sharp &amp; Dohme, </a:t>
            </a:r>
            <a:r>
              <a:rPr lang="en-US" altLang="en-US" sz="2600" dirty="0" err="1">
                <a:latin typeface="Calibri" panose="020F0502020204030204" pitchFamily="34" charset="0"/>
              </a:rPr>
              <a:t>ViiV</a:t>
            </a:r>
            <a:r>
              <a:rPr lang="en-US" altLang="en-US" sz="2600" dirty="0">
                <a:latin typeface="Calibri" panose="020F0502020204030204" pitchFamily="34" charset="0"/>
              </a:rPr>
              <a:t> Healthcare; </a:t>
            </a:r>
            <a:r>
              <a:rPr lang="en-US" altLang="en-US" sz="2600" i="1" dirty="0">
                <a:latin typeface="Calibri" panose="020F0502020204030204" pitchFamily="34" charset="0"/>
              </a:rPr>
              <a:t>researcher:</a:t>
            </a:r>
            <a:r>
              <a:rPr lang="en-US" altLang="en-US" sz="2600" dirty="0">
                <a:latin typeface="Calibri" panose="020F0502020204030204" pitchFamily="34" charset="0"/>
              </a:rPr>
              <a:t> Gilead Sciences, Merck Sharp &amp; Dohme, </a:t>
            </a:r>
            <a:r>
              <a:rPr lang="en-US" altLang="en-US" sz="2600" dirty="0" err="1">
                <a:latin typeface="Calibri" panose="020F0502020204030204" pitchFamily="34" charset="0"/>
              </a:rPr>
              <a:t>ViiV</a:t>
            </a:r>
            <a:r>
              <a:rPr lang="en-US" altLang="en-US" sz="2600" dirty="0">
                <a:latin typeface="Calibri" panose="020F0502020204030204" pitchFamily="34" charset="0"/>
              </a:rPr>
              <a:t> Healthcare.</a:t>
            </a:r>
            <a:endParaRPr lang="en-US" alt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36F7-017C-4736-9AA5-1B7BB415B819}"/>
              </a:ext>
            </a:extLst>
          </p:cNvPr>
          <p:cNvSpPr>
            <a:spLocks noGrp="1"/>
          </p:cNvSpPr>
          <p:nvPr>
            <p:ph type="title"/>
          </p:nvPr>
        </p:nvSpPr>
        <p:spPr/>
        <p:txBody>
          <a:bodyPr/>
          <a:lstStyle/>
          <a:p>
            <a:r>
              <a:rPr lang="en-US" dirty="0"/>
              <a:t>Case Patient</a:t>
            </a:r>
          </a:p>
        </p:txBody>
      </p:sp>
      <p:sp>
        <p:nvSpPr>
          <p:cNvPr id="5" name="Arrow: Right 4">
            <a:extLst>
              <a:ext uri="{FF2B5EF4-FFF2-40B4-BE49-F238E27FC236}">
                <a16:creationId xmlns:a16="http://schemas.microsoft.com/office/drawing/2014/main" id="{C839C9B1-1EC7-7C2B-25B4-2B49A233C71C}"/>
              </a:ext>
            </a:extLst>
          </p:cNvPr>
          <p:cNvSpPr/>
          <p:nvPr/>
        </p:nvSpPr>
        <p:spPr bwMode="auto">
          <a:xfrm>
            <a:off x="719138" y="2789051"/>
            <a:ext cx="10763066" cy="1017270"/>
          </a:xfrm>
          <a:prstGeom prst="rightArrow">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A9AD37B1-3AA3-BAA1-1DF6-127EBF187B37}"/>
              </a:ext>
            </a:extLst>
          </p:cNvPr>
          <p:cNvSpPr txBox="1"/>
          <p:nvPr/>
        </p:nvSpPr>
        <p:spPr bwMode="auto">
          <a:xfrm>
            <a:off x="856407"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2008</a:t>
            </a:r>
          </a:p>
        </p:txBody>
      </p:sp>
      <p:sp>
        <p:nvSpPr>
          <p:cNvPr id="7" name="TextBox 6">
            <a:extLst>
              <a:ext uri="{FF2B5EF4-FFF2-40B4-BE49-F238E27FC236}">
                <a16:creationId xmlns:a16="http://schemas.microsoft.com/office/drawing/2014/main" id="{F5A1895C-10B1-0AA1-D08D-E96346EFB9DE}"/>
              </a:ext>
            </a:extLst>
          </p:cNvPr>
          <p:cNvSpPr txBox="1"/>
          <p:nvPr/>
        </p:nvSpPr>
        <p:spPr bwMode="auto">
          <a:xfrm>
            <a:off x="2381843"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2009</a:t>
            </a:r>
          </a:p>
        </p:txBody>
      </p:sp>
      <p:sp>
        <p:nvSpPr>
          <p:cNvPr id="12" name="TextBox 11">
            <a:extLst>
              <a:ext uri="{FF2B5EF4-FFF2-40B4-BE49-F238E27FC236}">
                <a16:creationId xmlns:a16="http://schemas.microsoft.com/office/drawing/2014/main" id="{D9ED4E87-7460-9CA3-FA34-09E9CDD9C06C}"/>
              </a:ext>
            </a:extLst>
          </p:cNvPr>
          <p:cNvSpPr txBox="1"/>
          <p:nvPr/>
        </p:nvSpPr>
        <p:spPr bwMode="auto">
          <a:xfrm>
            <a:off x="3858234" y="2707071"/>
            <a:ext cx="1191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2009-2014</a:t>
            </a:r>
          </a:p>
        </p:txBody>
      </p:sp>
      <p:sp>
        <p:nvSpPr>
          <p:cNvPr id="13" name="TextBox 12">
            <a:extLst>
              <a:ext uri="{FF2B5EF4-FFF2-40B4-BE49-F238E27FC236}">
                <a16:creationId xmlns:a16="http://schemas.microsoft.com/office/drawing/2014/main" id="{A5DAD163-90D2-1A12-64ED-C2F04D39A834}"/>
              </a:ext>
            </a:extLst>
          </p:cNvPr>
          <p:cNvSpPr txBox="1"/>
          <p:nvPr/>
        </p:nvSpPr>
        <p:spPr bwMode="auto">
          <a:xfrm>
            <a:off x="10445654"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b="1" dirty="0">
                <a:solidFill>
                  <a:srgbClr val="FFFFFF"/>
                </a:solidFill>
                <a:latin typeface="Calibri" panose="020F0502020204030204" pitchFamily="34" charset="0"/>
              </a:rPr>
              <a:t>2019</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4F6DF068-B0C2-B980-9C79-D12B3C990855}"/>
              </a:ext>
            </a:extLst>
          </p:cNvPr>
          <p:cNvSpPr txBox="1"/>
          <p:nvPr/>
        </p:nvSpPr>
        <p:spPr bwMode="auto">
          <a:xfrm>
            <a:off x="388856" y="3829361"/>
            <a:ext cx="1587844" cy="6463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HIV Diagnosis</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Ivory coast </a:t>
            </a:r>
            <a:endParaRPr kumimoji="0" lang="en-US" sz="18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D7371C6-A09A-9486-2F98-57F0652428D6}"/>
              </a:ext>
            </a:extLst>
          </p:cNvPr>
          <p:cNvSpPr txBox="1"/>
          <p:nvPr/>
        </p:nvSpPr>
        <p:spPr bwMode="auto">
          <a:xfrm>
            <a:off x="1678595" y="3866182"/>
            <a:ext cx="2134145" cy="1767663"/>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ART Initiation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HIV-1 RNA: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287,000 copies/mL</a:t>
            </a:r>
          </a:p>
          <a:p>
            <a:pPr algn="ctr">
              <a:lnSpc>
                <a:spcPct val="90000"/>
              </a:lnSpc>
              <a:spcBef>
                <a:spcPts val="700"/>
              </a:spcBef>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117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a:ea typeface="+mn-ea"/>
                <a:cs typeface="+mn-cs"/>
              </a:rPr>
              <a:t>EFV + 3TC/ZDV, then EFV/3TC/TDF</a:t>
            </a:r>
          </a:p>
        </p:txBody>
      </p:sp>
      <p:sp>
        <p:nvSpPr>
          <p:cNvPr id="16" name="TextBox 15">
            <a:extLst>
              <a:ext uri="{FF2B5EF4-FFF2-40B4-BE49-F238E27FC236}">
                <a16:creationId xmlns:a16="http://schemas.microsoft.com/office/drawing/2014/main" id="{5C374044-8FC6-582D-B11C-E49DA046EE7B}"/>
              </a:ext>
            </a:extLst>
          </p:cNvPr>
          <p:cNvSpPr txBox="1"/>
          <p:nvPr/>
        </p:nvSpPr>
        <p:spPr bwMode="auto">
          <a:xfrm>
            <a:off x="4790582" y="3829361"/>
            <a:ext cx="2727818" cy="26950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Arrived in France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1" i="0" u="none" strike="noStrike" kern="1200" cap="none" spc="0" normalizeH="0" baseline="0" noProof="0" dirty="0">
                <a:ln>
                  <a:noFill/>
                </a:ln>
                <a:solidFill>
                  <a:srgbClr val="000000"/>
                </a:solidFill>
                <a:effectLst/>
                <a:uLnTx/>
                <a:uFillTx/>
                <a:latin typeface="Calibri"/>
                <a:ea typeface="+mn-ea"/>
                <a:cs typeface="+mn-cs"/>
              </a:rPr>
              <a:t>on ATV + ABC/3TC</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a:ea typeface="+mn-ea"/>
                <a:cs typeface="+mn-cs"/>
              </a:rPr>
              <a:t>HIV-1 RNA:                      </a:t>
            </a:r>
            <a:r>
              <a:rPr kumimoji="0" lang="en-US" sz="1800" b="0" i="0" u="none" strike="noStrike" kern="1200" cap="none" spc="0" normalizeH="0" baseline="0" noProof="0" dirty="0">
                <a:ln>
                  <a:noFill/>
                </a:ln>
                <a:solidFill>
                  <a:srgbClr val="000000"/>
                </a:solidFill>
                <a:effectLst/>
                <a:uLnTx/>
                <a:uFillTx/>
                <a:latin typeface="Calibri"/>
                <a:ea typeface="+mn-ea"/>
                <a:cs typeface="+mn-cs"/>
              </a:rPr>
              <a:t>38,500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112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1" i="0" u="none" strike="noStrike" kern="1200" cap="none" spc="0" normalizeH="0" baseline="0" noProof="0" dirty="0">
                <a:ln>
                  <a:noFill/>
                </a:ln>
                <a:solidFill>
                  <a:srgbClr val="000000"/>
                </a:solidFill>
                <a:effectLst/>
                <a:uLnTx/>
                <a:uFillTx/>
                <a:latin typeface="Calibri"/>
                <a:ea typeface="+mn-ea"/>
                <a:cs typeface="+mn-cs"/>
              </a:rPr>
              <a:t>Resistance Profile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GT 1 TDF</a:t>
            </a:r>
            <a:r>
              <a:rPr lang="en-US" dirty="0">
                <a:solidFill>
                  <a:srgbClr val="000000"/>
                </a:solidFill>
                <a:latin typeface="Calibri"/>
              </a:rPr>
              <a:t>, </a:t>
            </a:r>
            <a:r>
              <a:rPr kumimoji="0" lang="en-US" sz="1800" b="0" i="0" u="none" strike="noStrike" kern="1200" cap="none" spc="0" normalizeH="0" baseline="0" noProof="0" dirty="0">
                <a:ln>
                  <a:noFill/>
                </a:ln>
                <a:solidFill>
                  <a:srgbClr val="000000"/>
                </a:solidFill>
                <a:effectLst/>
                <a:uLnTx/>
                <a:uFillTx/>
                <a:latin typeface="Calibri"/>
                <a:ea typeface="+mn-ea"/>
                <a:cs typeface="+mn-cs"/>
              </a:rPr>
              <a:t>INI, DRV sensitive</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Calibri"/>
                <a:ea typeface="+mn-ea"/>
                <a:cs typeface="+mn-cs"/>
              </a:rPr>
              <a:t>    </a:t>
            </a:r>
            <a:r>
              <a:rPr lang="en-US" dirty="0">
                <a:solidFill>
                  <a:schemeClr val="bg1"/>
                </a:solidFill>
                <a:latin typeface="Calibri"/>
              </a:rPr>
              <a:t>Start:                             </a:t>
            </a:r>
            <a:r>
              <a:rPr kumimoji="0" lang="en-US" sz="1800" b="1" i="0" u="none" strike="noStrike" kern="1200" cap="none" spc="0" normalizeH="0" baseline="0" noProof="0" dirty="0">
                <a:ln>
                  <a:noFill/>
                </a:ln>
                <a:solidFill>
                  <a:schemeClr val="accent1"/>
                </a:solidFill>
                <a:effectLst/>
                <a:uLnTx/>
                <a:uFillTx/>
                <a:latin typeface="Calibri"/>
                <a:ea typeface="+mn-ea"/>
                <a:cs typeface="+mn-cs"/>
              </a:rPr>
              <a:t>DRV/RTV + RAL + FTC/TDF</a:t>
            </a:r>
          </a:p>
        </p:txBody>
      </p:sp>
      <p:sp>
        <p:nvSpPr>
          <p:cNvPr id="17" name="TextBox 16">
            <a:extLst>
              <a:ext uri="{FF2B5EF4-FFF2-40B4-BE49-F238E27FC236}">
                <a16:creationId xmlns:a16="http://schemas.microsoft.com/office/drawing/2014/main" id="{78961ECA-20C1-BE6E-CF63-D6527ED1152C}"/>
              </a:ext>
            </a:extLst>
          </p:cNvPr>
          <p:cNvSpPr txBox="1"/>
          <p:nvPr/>
        </p:nvSpPr>
        <p:spPr bwMode="auto">
          <a:xfrm>
            <a:off x="2626275" y="1416409"/>
            <a:ext cx="3910252" cy="11792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a:ea typeface="+mn-ea"/>
                <a:cs typeface="+mn-cs"/>
              </a:rPr>
              <a:t>Partially suppressed HIV-1 RNA between 400 and 100,000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a:ea typeface="+mn-ea"/>
                <a:cs typeface="+mn-cs"/>
              </a:rPr>
              <a:t>  </a:t>
            </a:r>
            <a:r>
              <a:rPr kumimoji="0" lang="en-US" b="1" i="0" u="none" strike="noStrike" kern="1200" cap="none" spc="0" normalizeH="0" baseline="0" noProof="0" dirty="0">
                <a:ln>
                  <a:noFill/>
                </a:ln>
                <a:solidFill>
                  <a:schemeClr val="accent1"/>
                </a:solidFill>
                <a:effectLst/>
                <a:uLnTx/>
                <a:uFillTx/>
                <a:latin typeface="Calibri"/>
                <a:ea typeface="+mn-ea"/>
                <a:cs typeface="+mn-cs"/>
              </a:rPr>
              <a:t>Switch to LPV/RTV + ABC/3TC, then ATV</a:t>
            </a:r>
            <a:r>
              <a:rPr kumimoji="0" lang="en-US" i="0" u="none" strike="noStrike" kern="1200" cap="none" spc="0" normalizeH="0" baseline="0" noProof="0" dirty="0">
                <a:ln>
                  <a:noFill/>
                </a:ln>
                <a:solidFill>
                  <a:schemeClr val="accent1"/>
                </a:solidFill>
                <a:effectLst/>
                <a:uLnTx/>
                <a:uFillTx/>
                <a:latin typeface="Calibri"/>
                <a:ea typeface="+mn-ea"/>
                <a:cs typeface="+mn-cs"/>
              </a:rPr>
              <a:t>: </a:t>
            </a:r>
            <a:r>
              <a:rPr kumimoji="0" lang="en-US" i="0" u="none" strike="noStrike" kern="1200" cap="none" spc="0" normalizeH="0" baseline="0" noProof="0" dirty="0">
                <a:ln>
                  <a:noFill/>
                </a:ln>
                <a:solidFill>
                  <a:srgbClr val="000000"/>
                </a:solidFill>
                <a:effectLst/>
                <a:uLnTx/>
                <a:uFillTx/>
                <a:latin typeface="Calibri"/>
                <a:ea typeface="+mn-ea"/>
                <a:cs typeface="+mn-cs"/>
              </a:rPr>
              <a:t>poor tolerance to PI</a:t>
            </a:r>
          </a:p>
        </p:txBody>
      </p:sp>
      <p:cxnSp>
        <p:nvCxnSpPr>
          <p:cNvPr id="18" name="Straight Connector 17">
            <a:extLst>
              <a:ext uri="{FF2B5EF4-FFF2-40B4-BE49-F238E27FC236}">
                <a16:creationId xmlns:a16="http://schemas.microsoft.com/office/drawing/2014/main" id="{CE87B680-5ED3-59F1-A9CA-9D7C0421BC06}"/>
              </a:ext>
            </a:extLst>
          </p:cNvPr>
          <p:cNvCxnSpPr>
            <a:cxnSpLocks/>
          </p:cNvCxnSpPr>
          <p:nvPr/>
        </p:nvCxnSpPr>
        <p:spPr bwMode="auto">
          <a:xfrm flipV="1">
            <a:off x="4506809" y="2577704"/>
            <a:ext cx="0" cy="129367"/>
          </a:xfrm>
          <a:prstGeom prst="line">
            <a:avLst/>
          </a:prstGeom>
          <a:noFill/>
          <a:ln w="28575" cap="flat" cmpd="sng" algn="ctr">
            <a:solidFill>
              <a:schemeClr val="bg1"/>
            </a:solidFill>
            <a:prstDash val="solid"/>
            <a:round/>
            <a:headEnd type="none" w="med" len="med"/>
            <a:tailEnd type="oval" w="med" len="med"/>
          </a:ln>
          <a:effectLst/>
        </p:spPr>
      </p:cxnSp>
      <p:sp>
        <p:nvSpPr>
          <p:cNvPr id="19" name="TextBox 18">
            <a:extLst>
              <a:ext uri="{FF2B5EF4-FFF2-40B4-BE49-F238E27FC236}">
                <a16:creationId xmlns:a16="http://schemas.microsoft.com/office/drawing/2014/main" id="{D2FBC41A-528D-72AD-06D5-A9DB903FAC89}"/>
              </a:ext>
            </a:extLst>
          </p:cNvPr>
          <p:cNvSpPr txBox="1"/>
          <p:nvPr/>
        </p:nvSpPr>
        <p:spPr bwMode="auto">
          <a:xfrm>
            <a:off x="9724821" y="3833131"/>
            <a:ext cx="2094409" cy="11792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Back to Hospital</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i="0" u="none" strike="noStrike" kern="1200" cap="none" spc="0" normalizeH="0" baseline="0" noProof="0" dirty="0">
                <a:ln>
                  <a:noFill/>
                </a:ln>
                <a:solidFill>
                  <a:srgbClr val="000000"/>
                </a:solidFill>
                <a:effectLst/>
                <a:uLnTx/>
                <a:uFillTx/>
                <a:latin typeface="Calibri"/>
                <a:ea typeface="+mn-ea"/>
                <a:cs typeface="+mn-cs"/>
              </a:rPr>
              <a:t>HIV-1 RNA: </a:t>
            </a:r>
            <a:br>
              <a:rPr kumimoji="0" lang="en-US" sz="180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35,560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235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p:txBody>
      </p:sp>
      <p:cxnSp>
        <p:nvCxnSpPr>
          <p:cNvPr id="21" name="Straight Connector 20">
            <a:extLst>
              <a:ext uri="{FF2B5EF4-FFF2-40B4-BE49-F238E27FC236}">
                <a16:creationId xmlns:a16="http://schemas.microsoft.com/office/drawing/2014/main" id="{44656CC7-7BE2-1DDB-00A5-025787D1B5E1}"/>
              </a:ext>
            </a:extLst>
          </p:cNvPr>
          <p:cNvCxnSpPr/>
          <p:nvPr/>
        </p:nvCxnSpPr>
        <p:spPr bwMode="auto">
          <a:xfrm>
            <a:off x="1182778"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2" name="Straight Connector 21">
            <a:extLst>
              <a:ext uri="{FF2B5EF4-FFF2-40B4-BE49-F238E27FC236}">
                <a16:creationId xmlns:a16="http://schemas.microsoft.com/office/drawing/2014/main" id="{37F676AD-66D5-EE8D-0E15-BE8AE56DF9BE}"/>
              </a:ext>
            </a:extLst>
          </p:cNvPr>
          <p:cNvCxnSpPr/>
          <p:nvPr/>
        </p:nvCxnSpPr>
        <p:spPr bwMode="auto">
          <a:xfrm>
            <a:off x="271677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3" name="Straight Connector 22">
            <a:extLst>
              <a:ext uri="{FF2B5EF4-FFF2-40B4-BE49-F238E27FC236}">
                <a16:creationId xmlns:a16="http://schemas.microsoft.com/office/drawing/2014/main" id="{5B58A3DA-BAF1-AC56-D26E-B8A90BB676EF}"/>
              </a:ext>
            </a:extLst>
          </p:cNvPr>
          <p:cNvCxnSpPr/>
          <p:nvPr/>
        </p:nvCxnSpPr>
        <p:spPr bwMode="auto">
          <a:xfrm>
            <a:off x="621015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5EACD121-3EE3-7024-A74A-2D9F8755FE43}"/>
              </a:ext>
            </a:extLst>
          </p:cNvPr>
          <p:cNvCxnSpPr/>
          <p:nvPr/>
        </p:nvCxnSpPr>
        <p:spPr bwMode="auto">
          <a:xfrm>
            <a:off x="10772025" y="3528715"/>
            <a:ext cx="0" cy="257760"/>
          </a:xfrm>
          <a:prstGeom prst="line">
            <a:avLst/>
          </a:prstGeom>
          <a:noFill/>
          <a:ln w="28575" cap="flat" cmpd="sng" algn="ctr">
            <a:solidFill>
              <a:schemeClr val="bg1"/>
            </a:solidFill>
            <a:prstDash val="solid"/>
            <a:round/>
            <a:headEnd type="none" w="med" len="med"/>
            <a:tailEnd type="oval" w="med" len="med"/>
          </a:ln>
          <a:effectLst/>
        </p:spPr>
      </p:cxnSp>
      <p:sp>
        <p:nvSpPr>
          <p:cNvPr id="25" name="TextBox 24">
            <a:extLst>
              <a:ext uri="{FF2B5EF4-FFF2-40B4-BE49-F238E27FC236}">
                <a16:creationId xmlns:a16="http://schemas.microsoft.com/office/drawing/2014/main" id="{C60B4FAD-CB8E-63DD-2E11-AF7BA30783A0}"/>
              </a:ext>
            </a:extLst>
          </p:cNvPr>
          <p:cNvSpPr txBox="1"/>
          <p:nvPr/>
        </p:nvSpPr>
        <p:spPr bwMode="auto">
          <a:xfrm>
            <a:off x="5883784"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2014</a:t>
            </a:r>
          </a:p>
        </p:txBody>
      </p:sp>
      <p:cxnSp>
        <p:nvCxnSpPr>
          <p:cNvPr id="26" name="Straight Connector 25">
            <a:extLst>
              <a:ext uri="{FF2B5EF4-FFF2-40B4-BE49-F238E27FC236}">
                <a16:creationId xmlns:a16="http://schemas.microsoft.com/office/drawing/2014/main" id="{6C67E1A6-B126-8961-3F7A-E755AD1059FD}"/>
              </a:ext>
            </a:extLst>
          </p:cNvPr>
          <p:cNvCxnSpPr/>
          <p:nvPr/>
        </p:nvCxnSpPr>
        <p:spPr bwMode="auto">
          <a:xfrm>
            <a:off x="535701" y="3879494"/>
            <a:ext cx="1294154" cy="0"/>
          </a:xfrm>
          <a:prstGeom prst="line">
            <a:avLst/>
          </a:prstGeom>
          <a:noFill/>
          <a:ln w="28575" cap="flat" cmpd="sng" algn="ctr">
            <a:solidFill>
              <a:schemeClr val="accent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4121B64-3D8D-4288-90E6-437FBE65BF9A}"/>
              </a:ext>
            </a:extLst>
          </p:cNvPr>
          <p:cNvCxnSpPr/>
          <p:nvPr/>
        </p:nvCxnSpPr>
        <p:spPr bwMode="auto">
          <a:xfrm>
            <a:off x="2061137" y="3879494"/>
            <a:ext cx="1294154" cy="0"/>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9189F59-26ED-E23E-6D2D-39652963F43E}"/>
              </a:ext>
            </a:extLst>
          </p:cNvPr>
          <p:cNvCxnSpPr>
            <a:cxnSpLocks/>
          </p:cNvCxnSpPr>
          <p:nvPr/>
        </p:nvCxnSpPr>
        <p:spPr bwMode="auto">
          <a:xfrm>
            <a:off x="5375237" y="3879494"/>
            <a:ext cx="1632838" cy="0"/>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E0B3FD8-94EA-36ED-CEBF-057338C59257}"/>
              </a:ext>
            </a:extLst>
          </p:cNvPr>
          <p:cNvCxnSpPr>
            <a:cxnSpLocks/>
          </p:cNvCxnSpPr>
          <p:nvPr/>
        </p:nvCxnSpPr>
        <p:spPr bwMode="auto">
          <a:xfrm>
            <a:off x="9955606" y="3879494"/>
            <a:ext cx="1632838" cy="0"/>
          </a:xfrm>
          <a:prstGeom prst="line">
            <a:avLst/>
          </a:prstGeom>
          <a:noFill/>
          <a:ln w="28575" cap="flat" cmpd="sng" algn="ctr">
            <a:solidFill>
              <a:schemeClr val="accent3"/>
            </a:solidFill>
            <a:prstDash val="solid"/>
            <a:round/>
            <a:headEnd type="none" w="med" len="med"/>
            <a:tailEnd type="none" w="med" len="med"/>
          </a:ln>
          <a:effectLst/>
        </p:spPr>
      </p:cxnSp>
      <p:sp>
        <p:nvSpPr>
          <p:cNvPr id="30" name="Freeform: Shape 29">
            <a:extLst>
              <a:ext uri="{FF2B5EF4-FFF2-40B4-BE49-F238E27FC236}">
                <a16:creationId xmlns:a16="http://schemas.microsoft.com/office/drawing/2014/main" id="{CCDC85C1-5198-6622-75A1-9F85F4E432E3}"/>
              </a:ext>
            </a:extLst>
          </p:cNvPr>
          <p:cNvSpPr/>
          <p:nvPr/>
        </p:nvSpPr>
        <p:spPr bwMode="auto">
          <a:xfrm>
            <a:off x="2727054" y="2707071"/>
            <a:ext cx="3559510" cy="330980"/>
          </a:xfrm>
          <a:custGeom>
            <a:avLst/>
            <a:gdLst>
              <a:gd name="connsiteX0" fmla="*/ 0 w 4043680"/>
              <a:gd name="connsiteY0" fmla="*/ 421640 h 426720"/>
              <a:gd name="connsiteX1" fmla="*/ 0 w 4043680"/>
              <a:gd name="connsiteY1" fmla="*/ 0 h 426720"/>
              <a:gd name="connsiteX2" fmla="*/ 4043680 w 4043680"/>
              <a:gd name="connsiteY2" fmla="*/ 0 h 426720"/>
              <a:gd name="connsiteX3" fmla="*/ 4043680 w 4043680"/>
              <a:gd name="connsiteY3" fmla="*/ 426720 h 426720"/>
            </a:gdLst>
            <a:ahLst/>
            <a:cxnLst>
              <a:cxn ang="0">
                <a:pos x="connsiteX0" y="connsiteY0"/>
              </a:cxn>
              <a:cxn ang="0">
                <a:pos x="connsiteX1" y="connsiteY1"/>
              </a:cxn>
              <a:cxn ang="0">
                <a:pos x="connsiteX2" y="connsiteY2"/>
              </a:cxn>
              <a:cxn ang="0">
                <a:pos x="connsiteX3" y="connsiteY3"/>
              </a:cxn>
            </a:cxnLst>
            <a:rect l="l" t="t" r="r" b="b"/>
            <a:pathLst>
              <a:path w="4043680" h="426720">
                <a:moveTo>
                  <a:pt x="0" y="421640"/>
                </a:moveTo>
                <a:lnTo>
                  <a:pt x="0" y="0"/>
                </a:lnTo>
                <a:lnTo>
                  <a:pt x="4043680" y="0"/>
                </a:lnTo>
                <a:lnTo>
                  <a:pt x="4043680" y="4267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EB0819F6-DE94-EDD1-BF33-0188B4615CDD}"/>
              </a:ext>
            </a:extLst>
          </p:cNvPr>
          <p:cNvSpPr txBox="1"/>
          <p:nvPr/>
        </p:nvSpPr>
        <p:spPr bwMode="auto">
          <a:xfrm>
            <a:off x="458126" y="1555992"/>
            <a:ext cx="146264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90000"/>
              </a:lnSpc>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42-Yr-Old Woman </a:t>
            </a:r>
          </a:p>
        </p:txBody>
      </p:sp>
      <p:pic>
        <p:nvPicPr>
          <p:cNvPr id="32" name="Graphic 31" descr="User with solid fill">
            <a:extLst>
              <a:ext uri="{FF2B5EF4-FFF2-40B4-BE49-F238E27FC236}">
                <a16:creationId xmlns:a16="http://schemas.microsoft.com/office/drawing/2014/main" id="{4E75CBD2-1EE8-A595-4055-397741219D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850" y="2135010"/>
            <a:ext cx="1017270" cy="1017270"/>
          </a:xfrm>
          <a:prstGeom prst="rect">
            <a:avLst/>
          </a:prstGeom>
        </p:spPr>
      </p:pic>
      <p:sp>
        <p:nvSpPr>
          <p:cNvPr id="33" name="TextBox 32">
            <a:extLst>
              <a:ext uri="{FF2B5EF4-FFF2-40B4-BE49-F238E27FC236}">
                <a16:creationId xmlns:a16="http://schemas.microsoft.com/office/drawing/2014/main" id="{7F71E1DB-B6EF-926F-4E9C-6A2B1E061B0A}"/>
              </a:ext>
            </a:extLst>
          </p:cNvPr>
          <p:cNvSpPr txBox="1"/>
          <p:nvPr/>
        </p:nvSpPr>
        <p:spPr bwMode="auto">
          <a:xfrm>
            <a:off x="8830230"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b="1" dirty="0">
                <a:solidFill>
                  <a:srgbClr val="FFFFFF"/>
                </a:solidFill>
                <a:latin typeface="Calibri" panose="020F0502020204030204" pitchFamily="34" charset="0"/>
              </a:rPr>
              <a:t>2017</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TextBox 33">
            <a:extLst>
              <a:ext uri="{FF2B5EF4-FFF2-40B4-BE49-F238E27FC236}">
                <a16:creationId xmlns:a16="http://schemas.microsoft.com/office/drawing/2014/main" id="{C9E628F4-CDDA-1F80-A892-2318D990E440}"/>
              </a:ext>
            </a:extLst>
          </p:cNvPr>
          <p:cNvSpPr txBox="1"/>
          <p:nvPr/>
        </p:nvSpPr>
        <p:spPr bwMode="auto">
          <a:xfrm>
            <a:off x="7738232"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b="1" dirty="0">
                <a:solidFill>
                  <a:srgbClr val="FFFFFF"/>
                </a:solidFill>
                <a:latin typeface="Calibri" panose="020F0502020204030204" pitchFamily="34" charset="0"/>
              </a:rPr>
              <a:t>2015</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TextBox 34">
            <a:extLst>
              <a:ext uri="{FF2B5EF4-FFF2-40B4-BE49-F238E27FC236}">
                <a16:creationId xmlns:a16="http://schemas.microsoft.com/office/drawing/2014/main" id="{1D2216B4-BD66-E7EB-AAF3-2FD5EBFB8CA3}"/>
              </a:ext>
            </a:extLst>
          </p:cNvPr>
          <p:cNvSpPr txBox="1"/>
          <p:nvPr/>
        </p:nvSpPr>
        <p:spPr bwMode="auto">
          <a:xfrm>
            <a:off x="7236657" y="3833131"/>
            <a:ext cx="1655893" cy="5909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HIV-1 RNA Suppressed</a:t>
            </a: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E7388826-3D69-41A0-C19F-3EF5EAE13EC9}"/>
              </a:ext>
            </a:extLst>
          </p:cNvPr>
          <p:cNvSpPr txBox="1"/>
          <p:nvPr/>
        </p:nvSpPr>
        <p:spPr bwMode="auto">
          <a:xfrm>
            <a:off x="9375545" y="2707071"/>
            <a:ext cx="1191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2017-2019</a:t>
            </a:r>
          </a:p>
        </p:txBody>
      </p:sp>
      <p:cxnSp>
        <p:nvCxnSpPr>
          <p:cNvPr id="51" name="Straight Connector 50">
            <a:extLst>
              <a:ext uri="{FF2B5EF4-FFF2-40B4-BE49-F238E27FC236}">
                <a16:creationId xmlns:a16="http://schemas.microsoft.com/office/drawing/2014/main" id="{29CECD47-74CB-8695-9806-699220AD7FF7}"/>
              </a:ext>
            </a:extLst>
          </p:cNvPr>
          <p:cNvCxnSpPr/>
          <p:nvPr/>
        </p:nvCxnSpPr>
        <p:spPr bwMode="auto">
          <a:xfrm>
            <a:off x="807157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52" name="Straight Connector 51">
            <a:extLst>
              <a:ext uri="{FF2B5EF4-FFF2-40B4-BE49-F238E27FC236}">
                <a16:creationId xmlns:a16="http://schemas.microsoft.com/office/drawing/2014/main" id="{2C731732-9D71-A341-822E-CA6688FDF470}"/>
              </a:ext>
            </a:extLst>
          </p:cNvPr>
          <p:cNvCxnSpPr>
            <a:cxnSpLocks/>
          </p:cNvCxnSpPr>
          <p:nvPr/>
        </p:nvCxnSpPr>
        <p:spPr bwMode="auto">
          <a:xfrm>
            <a:off x="7518400" y="3879494"/>
            <a:ext cx="1071880" cy="0"/>
          </a:xfrm>
          <a:prstGeom prst="line">
            <a:avLst/>
          </a:prstGeom>
          <a:noFill/>
          <a:ln w="28575" cap="flat" cmpd="sng" algn="ctr">
            <a:solidFill>
              <a:schemeClr val="accent3"/>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EBDFC4A4-56EC-5106-8FAF-24376E6A7811}"/>
              </a:ext>
            </a:extLst>
          </p:cNvPr>
          <p:cNvSpPr txBox="1"/>
          <p:nvPr/>
        </p:nvSpPr>
        <p:spPr bwMode="auto">
          <a:xfrm>
            <a:off x="8350533" y="1717628"/>
            <a:ext cx="3123051" cy="8402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lang="en-US" dirty="0">
                <a:solidFill>
                  <a:srgbClr val="000000"/>
                </a:solidFill>
                <a:latin typeface="Calibri"/>
              </a:rPr>
              <a:t>R</a:t>
            </a:r>
            <a:r>
              <a:rPr kumimoji="0" lang="en-US" i="0" u="none" strike="noStrike" kern="1200" cap="none" spc="0" normalizeH="0" baseline="0" noProof="0" dirty="0" err="1">
                <a:ln>
                  <a:noFill/>
                </a:ln>
                <a:solidFill>
                  <a:srgbClr val="000000"/>
                </a:solidFill>
                <a:effectLst/>
                <a:uLnTx/>
                <a:uFillTx/>
                <a:latin typeface="Calibri"/>
                <a:ea typeface="+mn-ea"/>
                <a:cs typeface="+mn-cs"/>
              </a:rPr>
              <a:t>eturned</a:t>
            </a:r>
            <a:r>
              <a:rPr kumimoji="0" lang="en-US" i="0" u="none" strike="noStrike" kern="1200" cap="none" spc="0" normalizeH="0" baseline="0" noProof="0" dirty="0">
                <a:ln>
                  <a:noFill/>
                </a:ln>
                <a:solidFill>
                  <a:srgbClr val="000000"/>
                </a:solidFill>
                <a:effectLst/>
                <a:uLnTx/>
                <a:uFillTx/>
                <a:latin typeface="Calibri"/>
                <a:ea typeface="+mn-ea"/>
                <a:cs typeface="+mn-cs"/>
              </a:rPr>
              <a:t> to Ivory coast due to family issues and took approximately one half of ART</a:t>
            </a:r>
            <a:endParaRPr kumimoji="0" lang="en-US" sz="1600" i="0" u="none" strike="noStrike" kern="1200" cap="none" spc="0" normalizeH="0" baseline="0" noProof="0" dirty="0">
              <a:ln>
                <a:noFill/>
              </a:ln>
              <a:solidFill>
                <a:srgbClr val="000000"/>
              </a:solidFill>
              <a:effectLst/>
              <a:uLnTx/>
              <a:uFillTx/>
              <a:latin typeface="Calibri"/>
              <a:ea typeface="+mn-ea"/>
              <a:cs typeface="+mn-cs"/>
            </a:endParaRPr>
          </a:p>
        </p:txBody>
      </p:sp>
      <p:cxnSp>
        <p:nvCxnSpPr>
          <p:cNvPr id="56" name="Straight Connector 55">
            <a:extLst>
              <a:ext uri="{FF2B5EF4-FFF2-40B4-BE49-F238E27FC236}">
                <a16:creationId xmlns:a16="http://schemas.microsoft.com/office/drawing/2014/main" id="{73B33DF0-1A66-09B5-777C-4B529ABE74F8}"/>
              </a:ext>
            </a:extLst>
          </p:cNvPr>
          <p:cNvCxnSpPr>
            <a:cxnSpLocks/>
          </p:cNvCxnSpPr>
          <p:nvPr/>
        </p:nvCxnSpPr>
        <p:spPr bwMode="auto">
          <a:xfrm flipV="1">
            <a:off x="9955606" y="2577704"/>
            <a:ext cx="0" cy="129367"/>
          </a:xfrm>
          <a:prstGeom prst="line">
            <a:avLst/>
          </a:prstGeom>
          <a:noFill/>
          <a:ln w="28575" cap="flat" cmpd="sng" algn="ctr">
            <a:solidFill>
              <a:schemeClr val="bg1"/>
            </a:solidFill>
            <a:prstDash val="solid"/>
            <a:round/>
            <a:headEnd type="none" w="med" len="med"/>
            <a:tailEnd type="oval" w="med" len="med"/>
          </a:ln>
          <a:effectLst/>
        </p:spPr>
      </p:cxnSp>
      <p:sp>
        <p:nvSpPr>
          <p:cNvPr id="57" name="Freeform: Shape 56">
            <a:extLst>
              <a:ext uri="{FF2B5EF4-FFF2-40B4-BE49-F238E27FC236}">
                <a16:creationId xmlns:a16="http://schemas.microsoft.com/office/drawing/2014/main" id="{19265CBB-DC65-FA45-3AD9-BB704212AED2}"/>
              </a:ext>
            </a:extLst>
          </p:cNvPr>
          <p:cNvSpPr/>
          <p:nvPr/>
        </p:nvSpPr>
        <p:spPr bwMode="auto">
          <a:xfrm>
            <a:off x="9154503" y="2707071"/>
            <a:ext cx="1602206" cy="330980"/>
          </a:xfrm>
          <a:custGeom>
            <a:avLst/>
            <a:gdLst>
              <a:gd name="connsiteX0" fmla="*/ 0 w 4043680"/>
              <a:gd name="connsiteY0" fmla="*/ 421640 h 426720"/>
              <a:gd name="connsiteX1" fmla="*/ 0 w 4043680"/>
              <a:gd name="connsiteY1" fmla="*/ 0 h 426720"/>
              <a:gd name="connsiteX2" fmla="*/ 4043680 w 4043680"/>
              <a:gd name="connsiteY2" fmla="*/ 0 h 426720"/>
              <a:gd name="connsiteX3" fmla="*/ 4043680 w 4043680"/>
              <a:gd name="connsiteY3" fmla="*/ 426720 h 426720"/>
            </a:gdLst>
            <a:ahLst/>
            <a:cxnLst>
              <a:cxn ang="0">
                <a:pos x="connsiteX0" y="connsiteY0"/>
              </a:cxn>
              <a:cxn ang="0">
                <a:pos x="connsiteX1" y="connsiteY1"/>
              </a:cxn>
              <a:cxn ang="0">
                <a:pos x="connsiteX2" y="connsiteY2"/>
              </a:cxn>
              <a:cxn ang="0">
                <a:pos x="connsiteX3" y="connsiteY3"/>
              </a:cxn>
            </a:cxnLst>
            <a:rect l="l" t="t" r="r" b="b"/>
            <a:pathLst>
              <a:path w="4043680" h="426720">
                <a:moveTo>
                  <a:pt x="0" y="421640"/>
                </a:moveTo>
                <a:lnTo>
                  <a:pt x="0" y="0"/>
                </a:lnTo>
                <a:lnTo>
                  <a:pt x="4043680" y="0"/>
                </a:lnTo>
                <a:lnTo>
                  <a:pt x="4043680" y="4267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075237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8AEA-0643-407B-83E0-00EA5A0A277F}"/>
              </a:ext>
            </a:extLst>
          </p:cNvPr>
          <p:cNvSpPr>
            <a:spLocks noGrp="1"/>
          </p:cNvSpPr>
          <p:nvPr>
            <p:ph type="title"/>
          </p:nvPr>
        </p:nvSpPr>
        <p:spPr/>
        <p:txBody>
          <a:bodyPr/>
          <a:lstStyle/>
          <a:p>
            <a:r>
              <a:rPr lang="en-US" dirty="0"/>
              <a:t>Case Patient: Cumulative Historical Resistance </a:t>
            </a:r>
            <a:br>
              <a:rPr lang="en-US" dirty="0"/>
            </a:br>
            <a:r>
              <a:rPr lang="en-US" dirty="0"/>
              <a:t>(2014 and 2019)</a:t>
            </a:r>
          </a:p>
        </p:txBody>
      </p:sp>
      <p:graphicFrame>
        <p:nvGraphicFramePr>
          <p:cNvPr id="4" name="Group 3">
            <a:extLst>
              <a:ext uri="{FF2B5EF4-FFF2-40B4-BE49-F238E27FC236}">
                <a16:creationId xmlns:a16="http://schemas.microsoft.com/office/drawing/2014/main" id="{54779A48-5EB1-44D6-BD13-05CEFD796162}"/>
              </a:ext>
            </a:extLst>
          </p:cNvPr>
          <p:cNvGraphicFramePr>
            <a:graphicFrameLocks/>
          </p:cNvGraphicFramePr>
          <p:nvPr>
            <p:extLst>
              <p:ext uri="{D42A27DB-BD31-4B8C-83A1-F6EECF244321}">
                <p14:modId xmlns:p14="http://schemas.microsoft.com/office/powerpoint/2010/main" val="4196229826"/>
              </p:ext>
            </p:extLst>
          </p:nvPr>
        </p:nvGraphicFramePr>
        <p:xfrm>
          <a:off x="723900" y="1600200"/>
          <a:ext cx="4907466" cy="4572080"/>
        </p:xfrm>
        <a:graphic>
          <a:graphicData uri="http://schemas.openxmlformats.org/drawingml/2006/table">
            <a:tbl>
              <a:tblPr/>
              <a:tblGrid>
                <a:gridCol w="1015690">
                  <a:extLst>
                    <a:ext uri="{9D8B030D-6E8A-4147-A177-3AD203B41FA5}">
                      <a16:colId xmlns:a16="http://schemas.microsoft.com/office/drawing/2014/main" val="20000"/>
                    </a:ext>
                  </a:extLst>
                </a:gridCol>
                <a:gridCol w="3891776">
                  <a:extLst>
                    <a:ext uri="{9D8B030D-6E8A-4147-A177-3AD203B41FA5}">
                      <a16:colId xmlns:a16="http://schemas.microsoft.com/office/drawing/2014/main" val="4023254989"/>
                    </a:ext>
                  </a:extLst>
                </a:gridCol>
              </a:tblGrid>
              <a:tr h="493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Level of Resistance</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(Stanford University Database)</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47154627"/>
                  </a:ext>
                </a:extLst>
              </a:tr>
              <a:tr h="345578">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NRTI (Mutations: </a:t>
                      </a:r>
                      <a:r>
                        <a:rPr kumimoji="0" lang="fr-FR" sz="1800" b="1" i="0" u="none" strike="noStrike" cap="none" normalizeH="0" baseline="0" dirty="0">
                          <a:ln>
                            <a:noFill/>
                          </a:ln>
                          <a:solidFill>
                            <a:schemeClr val="bg2">
                              <a:lumMod val="10000"/>
                            </a:schemeClr>
                          </a:solidFill>
                          <a:effectLst/>
                          <a:latin typeface="Calibri" panose="020F0502020204030204" pitchFamily="34" charset="0"/>
                        </a:rPr>
                        <a:t>M41L, </a:t>
                      </a:r>
                      <a:br>
                        <a:rPr kumimoji="0" lang="fr-FR" sz="1800" b="1" i="0" u="none" strike="noStrike" cap="none" normalizeH="0" baseline="0" dirty="0">
                          <a:ln>
                            <a:noFill/>
                          </a:ln>
                          <a:solidFill>
                            <a:schemeClr val="bg2">
                              <a:lumMod val="10000"/>
                            </a:schemeClr>
                          </a:solidFill>
                          <a:effectLst/>
                          <a:latin typeface="Calibri" panose="020F0502020204030204" pitchFamily="34" charset="0"/>
                        </a:rPr>
                      </a:br>
                      <a:r>
                        <a:rPr kumimoji="0" lang="fr-FR" sz="1800" b="1" i="0" u="none" strike="noStrike" cap="none" normalizeH="0" baseline="0" dirty="0">
                          <a:ln>
                            <a:noFill/>
                          </a:ln>
                          <a:solidFill>
                            <a:schemeClr val="bg2">
                              <a:lumMod val="10000"/>
                            </a:schemeClr>
                          </a:solidFill>
                          <a:effectLst/>
                          <a:latin typeface="Calibri" panose="020F0502020204030204" pitchFamily="34" charset="0"/>
                        </a:rPr>
                        <a:t>K65R, D67N, M184V, T215Y</a:t>
                      </a:r>
                      <a:r>
                        <a:rPr kumimoji="0" lang="en-US" sz="1800" b="1"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734484249"/>
                  </a:ext>
                </a:extLst>
              </a:tr>
              <a:tr h="78988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FTC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3TC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ZDV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TFV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8696">
                <a:tc gridSpan="2">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INSTI (Mutations: N155H)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93789163"/>
                  </a:ext>
                </a:extLst>
              </a:tr>
              <a:tr h="78988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BIC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CAB</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DTG</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EVG</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300346"/>
                  </a:ext>
                </a:extLst>
              </a:tr>
            </a:tbl>
          </a:graphicData>
        </a:graphic>
      </p:graphicFrame>
      <p:graphicFrame>
        <p:nvGraphicFramePr>
          <p:cNvPr id="13" name="Group 3">
            <a:extLst>
              <a:ext uri="{FF2B5EF4-FFF2-40B4-BE49-F238E27FC236}">
                <a16:creationId xmlns:a16="http://schemas.microsoft.com/office/drawing/2014/main" id="{92AD8718-5371-4A3E-A513-20D6DD91BAE3}"/>
              </a:ext>
            </a:extLst>
          </p:cNvPr>
          <p:cNvGraphicFramePr>
            <a:graphicFrameLocks/>
          </p:cNvGraphicFramePr>
          <p:nvPr>
            <p:extLst>
              <p:ext uri="{D42A27DB-BD31-4B8C-83A1-F6EECF244321}">
                <p14:modId xmlns:p14="http://schemas.microsoft.com/office/powerpoint/2010/main" val="215759572"/>
              </p:ext>
            </p:extLst>
          </p:nvPr>
        </p:nvGraphicFramePr>
        <p:xfrm>
          <a:off x="6246807" y="1605781"/>
          <a:ext cx="4770598" cy="4023440"/>
        </p:xfrm>
        <a:graphic>
          <a:graphicData uri="http://schemas.openxmlformats.org/drawingml/2006/table">
            <a:tbl>
              <a:tblPr/>
              <a:tblGrid>
                <a:gridCol w="941140">
                  <a:extLst>
                    <a:ext uri="{9D8B030D-6E8A-4147-A177-3AD203B41FA5}">
                      <a16:colId xmlns:a16="http://schemas.microsoft.com/office/drawing/2014/main" val="20000"/>
                    </a:ext>
                  </a:extLst>
                </a:gridCol>
                <a:gridCol w="3829458">
                  <a:extLst>
                    <a:ext uri="{9D8B030D-6E8A-4147-A177-3AD203B41FA5}">
                      <a16:colId xmlns:a16="http://schemas.microsoft.com/office/drawing/2014/main" val="2474530414"/>
                    </a:ext>
                  </a:extLst>
                </a:gridCol>
              </a:tblGrid>
              <a:tr h="483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Level of Resistance</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(Stanford University Database)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47154627"/>
                  </a:ext>
                </a:extLst>
              </a:tr>
              <a:tr h="19340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NNRTI (Mutations: K103N, Y181C, G190A)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9172838"/>
                  </a:ext>
                </a:extLst>
              </a:tr>
              <a:tr h="77360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EFV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ETR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NVP</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RPV</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3406">
                <a:tc gridSpan="2">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PI (Major Mutations: L10F, K20T, </a:t>
                      </a:r>
                      <a:br>
                        <a:rPr kumimoji="0" lang="en-US" sz="1800" b="1" i="0" u="none" strike="noStrike" cap="none" normalizeH="0" baseline="0" dirty="0">
                          <a:ln>
                            <a:noFill/>
                          </a:ln>
                          <a:solidFill>
                            <a:schemeClr val="bg2">
                              <a:lumMod val="10000"/>
                            </a:schemeClr>
                          </a:solidFill>
                          <a:effectLst/>
                          <a:latin typeface="Calibri" panose="020F0502020204030204" pitchFamily="34" charset="0"/>
                        </a:rPr>
                      </a:br>
                      <a:r>
                        <a:rPr kumimoji="0" lang="en-US" sz="1800" b="1" i="0" u="none" strike="noStrike" cap="none" normalizeH="0" baseline="0" dirty="0">
                          <a:ln>
                            <a:noFill/>
                          </a:ln>
                          <a:solidFill>
                            <a:schemeClr val="bg2">
                              <a:lumMod val="10000"/>
                            </a:schemeClr>
                          </a:solidFill>
                          <a:effectLst/>
                          <a:latin typeface="Calibri" panose="020F0502020204030204" pitchFamily="34" charset="0"/>
                        </a:rPr>
                        <a:t>L24I, </a:t>
                      </a:r>
                      <a:r>
                        <a:rPr kumimoji="0" lang="nn-NO" sz="1800" b="1" i="0" u="none" strike="noStrike" cap="none" normalizeH="0" baseline="0" dirty="0">
                          <a:ln>
                            <a:noFill/>
                          </a:ln>
                          <a:solidFill>
                            <a:schemeClr val="bg2">
                              <a:lumMod val="10000"/>
                            </a:schemeClr>
                          </a:solidFill>
                          <a:effectLst/>
                          <a:latin typeface="Calibri" panose="020F0502020204030204" pitchFamily="34" charset="0"/>
                        </a:rPr>
                        <a:t>M46I, I54V, A71T, V77I, N88D</a:t>
                      </a:r>
                      <a:r>
                        <a:rPr kumimoji="0" lang="en-US" sz="1800" b="1"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73531511"/>
                  </a:ext>
                </a:extLst>
              </a:tr>
              <a:tr h="33845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Susceptible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1108271"/>
                  </a:ext>
                </a:extLst>
              </a:tr>
            </a:tbl>
          </a:graphicData>
        </a:graphic>
      </p:graphicFrame>
      <p:sp>
        <p:nvSpPr>
          <p:cNvPr id="3" name="TextBox 2">
            <a:extLst>
              <a:ext uri="{FF2B5EF4-FFF2-40B4-BE49-F238E27FC236}">
                <a16:creationId xmlns:a16="http://schemas.microsoft.com/office/drawing/2014/main" id="{C4D935FE-0154-4B8F-8211-11BA220D3729}"/>
              </a:ext>
            </a:extLst>
          </p:cNvPr>
          <p:cNvSpPr txBox="1"/>
          <p:nvPr/>
        </p:nvSpPr>
        <p:spPr bwMode="auto">
          <a:xfrm>
            <a:off x="414758" y="6422372"/>
            <a:ext cx="4380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hivdb.stanford.edu/hivdb/by-mutations. hivfrenchresistance.org. </a:t>
            </a:r>
          </a:p>
        </p:txBody>
      </p:sp>
      <p:sp>
        <p:nvSpPr>
          <p:cNvPr id="6" name="TextBox 5">
            <a:extLst>
              <a:ext uri="{FF2B5EF4-FFF2-40B4-BE49-F238E27FC236}">
                <a16:creationId xmlns:a16="http://schemas.microsoft.com/office/drawing/2014/main" id="{F05A5908-00DA-1048-9B1E-7ABE71E4372F}"/>
              </a:ext>
            </a:extLst>
          </p:cNvPr>
          <p:cNvSpPr txBox="1"/>
          <p:nvPr/>
        </p:nvSpPr>
        <p:spPr bwMode="auto">
          <a:xfrm>
            <a:off x="6246807" y="5647173"/>
            <a:ext cx="53092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1" dirty="0">
                <a:solidFill>
                  <a:schemeClr val="bg1"/>
                </a:solidFill>
                <a:latin typeface="Calibri" panose="020F0502020204030204" pitchFamily="34" charset="0"/>
              </a:rPr>
              <a:t>CCR5 </a:t>
            </a:r>
            <a:r>
              <a:rPr lang="en-US" sz="2400" b="0" dirty="0">
                <a:solidFill>
                  <a:schemeClr val="bg1"/>
                </a:solidFill>
                <a:latin typeface="Calibri" panose="020F0502020204030204" pitchFamily="34" charset="0"/>
              </a:rPr>
              <a:t>tropic</a:t>
            </a:r>
          </a:p>
          <a:p>
            <a:pPr algn="l">
              <a:lnSpc>
                <a:spcPct val="100000"/>
              </a:lnSpc>
              <a:spcBef>
                <a:spcPct val="50000"/>
              </a:spcBef>
              <a:spcAft>
                <a:spcPct val="0"/>
              </a:spcAft>
              <a:buClrTx/>
            </a:pPr>
            <a:r>
              <a:rPr lang="en-US" sz="240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2375067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7E52E-F2EF-45DF-80CD-78F07505C227}"/>
              </a:ext>
            </a:extLst>
          </p:cNvPr>
          <p:cNvSpPr>
            <a:spLocks noGrp="1"/>
          </p:cNvSpPr>
          <p:nvPr>
            <p:ph type="title"/>
          </p:nvPr>
        </p:nvSpPr>
        <p:spPr/>
        <p:txBody>
          <a:bodyPr/>
          <a:lstStyle/>
          <a:p>
            <a:r>
              <a:rPr lang="en-US" dirty="0"/>
              <a:t>DHHS and EACS: Drug Resistance Testing in </a:t>
            </a:r>
            <a:br>
              <a:rPr lang="en-US" dirty="0"/>
            </a:br>
            <a:r>
              <a:rPr lang="en-US" dirty="0"/>
              <a:t>Virologic Failure</a:t>
            </a:r>
          </a:p>
        </p:txBody>
      </p:sp>
      <p:sp>
        <p:nvSpPr>
          <p:cNvPr id="8" name="Rectangle 1">
            <a:extLst>
              <a:ext uri="{FF2B5EF4-FFF2-40B4-BE49-F238E27FC236}">
                <a16:creationId xmlns:a16="http://schemas.microsoft.com/office/drawing/2014/main" id="{A834A0AC-A565-49A8-A737-0AADFB7D7D92}"/>
              </a:ext>
            </a:extLst>
          </p:cNvPr>
          <p:cNvSpPr>
            <a:spLocks noGrp="1" noChangeArrowheads="1"/>
          </p:cNvSpPr>
          <p:nvPr>
            <p:ph idx="1"/>
          </p:nvPr>
        </p:nvSpPr>
        <p:spPr/>
        <p:txBody>
          <a:bodyPr/>
          <a:lstStyle/>
          <a:p>
            <a:r>
              <a:rPr lang="en-US" sz="2400" dirty="0"/>
              <a:t>Perform drug resistance testing, preferably </a:t>
            </a:r>
            <a:r>
              <a:rPr lang="en-US" sz="2400" b="1" dirty="0">
                <a:solidFill>
                  <a:schemeClr val="accent3"/>
                </a:solidFill>
              </a:rPr>
              <a:t>while patient is taking failing regimen under drug pressure </a:t>
            </a:r>
            <a:endParaRPr lang="en-US" altLang="en-US" sz="2400" dirty="0"/>
          </a:p>
          <a:p>
            <a:r>
              <a:rPr lang="en-US" altLang="en-US" sz="2400" dirty="0"/>
              <a:t>Drug resistance is cumulative, so consider </a:t>
            </a:r>
            <a:r>
              <a:rPr lang="en-US" altLang="en-US" sz="2400" b="1" dirty="0">
                <a:solidFill>
                  <a:schemeClr val="accent3"/>
                </a:solidFill>
              </a:rPr>
              <a:t>previous ART history </a:t>
            </a:r>
            <a:r>
              <a:rPr lang="en-US" altLang="en-US" sz="2400" dirty="0"/>
              <a:t>and </a:t>
            </a:r>
            <a:r>
              <a:rPr lang="en-US" altLang="en-US" sz="2400" b="1" dirty="0">
                <a:solidFill>
                  <a:schemeClr val="accent3"/>
                </a:solidFill>
              </a:rPr>
              <a:t>all previous genotypic or phenotypic resistance test results</a:t>
            </a:r>
            <a:r>
              <a:rPr lang="en-US" altLang="en-US" sz="2400" b="1" baseline="30000" dirty="0">
                <a:solidFill>
                  <a:schemeClr val="accent3"/>
                </a:solidFill>
              </a:rPr>
              <a:t>1,2</a:t>
            </a:r>
          </a:p>
          <a:p>
            <a:r>
              <a:rPr lang="en-US" sz="2400" dirty="0"/>
              <a:t>Archived drug resistance mutations </a:t>
            </a:r>
            <a:r>
              <a:rPr lang="en-US" sz="2400" b="1" dirty="0">
                <a:solidFill>
                  <a:schemeClr val="accent3"/>
                </a:solidFill>
              </a:rPr>
              <a:t>may not be detected </a:t>
            </a:r>
            <a:r>
              <a:rPr lang="en-US" sz="2400" dirty="0"/>
              <a:t>by standard genotype tests, particularly if performed when patient is not taking drug in question</a:t>
            </a:r>
            <a:r>
              <a:rPr lang="en-US" sz="2400" baseline="30000" dirty="0"/>
              <a:t>1</a:t>
            </a:r>
          </a:p>
          <a:p>
            <a:pPr lvl="1"/>
            <a:r>
              <a:rPr lang="en-US" sz="2400" dirty="0"/>
              <a:t>Drug-resistant viruses that constitute &lt;10% to 20% of circulating virus population are likely not detected by commercially available assays</a:t>
            </a:r>
          </a:p>
          <a:p>
            <a:pPr lvl="0"/>
            <a:r>
              <a:rPr lang="en-US" altLang="en-US" sz="2400" b="1" i="1" dirty="0">
                <a:solidFill>
                  <a:schemeClr val="accent3"/>
                </a:solidFill>
              </a:rPr>
              <a:t>Do not </a:t>
            </a:r>
            <a:r>
              <a:rPr lang="en-US" sz="2400" b="1" dirty="0">
                <a:solidFill>
                  <a:schemeClr val="accent3"/>
                </a:solidFill>
              </a:rPr>
              <a:t>discontinue or briefly interrupt therapy </a:t>
            </a:r>
            <a:r>
              <a:rPr lang="en-US" sz="2400" dirty="0"/>
              <a:t>in patients with overt or low-level viremia because of risk of rapid HIV-1 RNA increase, CD4+ T-cell count decrease, and clinical progression</a:t>
            </a:r>
            <a:r>
              <a:rPr lang="en-US" sz="2400" baseline="30000" dirty="0"/>
              <a:t>1,2</a:t>
            </a:r>
            <a:endParaRPr lang="en-US" altLang="en-US" sz="2400" b="1" baseline="30000" dirty="0">
              <a:solidFill>
                <a:schemeClr val="accent3"/>
              </a:solidFill>
            </a:endParaRPr>
          </a:p>
        </p:txBody>
      </p:sp>
      <p:sp>
        <p:nvSpPr>
          <p:cNvPr id="9" name="Text Box 11">
            <a:extLst>
              <a:ext uri="{FF2B5EF4-FFF2-40B4-BE49-F238E27FC236}">
                <a16:creationId xmlns:a16="http://schemas.microsoft.com/office/drawing/2014/main" id="{C155B3F4-E0F0-4E60-BDC0-D1FF792F0A5B}"/>
              </a:ext>
            </a:extLst>
          </p:cNvPr>
          <p:cNvSpPr txBox="1">
            <a:spLocks noChangeArrowheads="1"/>
          </p:cNvSpPr>
          <p:nvPr/>
        </p:nvSpPr>
        <p:spPr bwMode="auto">
          <a:xfrm>
            <a:off x="419191" y="6253133"/>
            <a:ext cx="80105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DHHS guidelines for the use of antiretroviral agents in adults and adolescents with HIV.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 EACS guidelines. Version 11.0. October 2021.</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1795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15EE60-AE36-5547-8EE0-5583D97E2B33}"/>
              </a:ext>
            </a:extLst>
          </p:cNvPr>
          <p:cNvSpPr>
            <a:spLocks noGrp="1"/>
          </p:cNvSpPr>
          <p:nvPr>
            <p:ph type="title"/>
          </p:nvPr>
        </p:nvSpPr>
        <p:spPr/>
        <p:txBody>
          <a:bodyPr/>
          <a:lstStyle/>
          <a:p>
            <a:r>
              <a:rPr lang="fr-FR" dirty="0"/>
              <a:t>Management of ART Failure </a:t>
            </a:r>
            <a:endParaRPr lang="fr-FR" sz="3200" dirty="0"/>
          </a:p>
        </p:txBody>
      </p:sp>
      <p:sp>
        <p:nvSpPr>
          <p:cNvPr id="3" name="Espace réservé du contenu 2">
            <a:extLst>
              <a:ext uri="{FF2B5EF4-FFF2-40B4-BE49-F238E27FC236}">
                <a16:creationId xmlns:a16="http://schemas.microsoft.com/office/drawing/2014/main" id="{3655750C-E4B8-F34F-B88F-2CB97689C9EC}"/>
              </a:ext>
            </a:extLst>
          </p:cNvPr>
          <p:cNvSpPr>
            <a:spLocks noGrp="1"/>
          </p:cNvSpPr>
          <p:nvPr>
            <p:ph sz="half" idx="1"/>
          </p:nvPr>
        </p:nvSpPr>
        <p:spPr/>
        <p:txBody>
          <a:bodyPr/>
          <a:lstStyle/>
          <a:p>
            <a:r>
              <a:rPr lang="fr-FR" b="1" dirty="0"/>
              <a:t>Understand Context </a:t>
            </a:r>
          </a:p>
          <a:p>
            <a:pPr lvl="1"/>
            <a:r>
              <a:rPr lang="fr-FR" dirty="0"/>
              <a:t>ART compliance </a:t>
            </a:r>
          </a:p>
          <a:p>
            <a:pPr lvl="1"/>
            <a:r>
              <a:rPr lang="en-US" dirty="0"/>
              <a:t>Adequate</a:t>
            </a:r>
            <a:r>
              <a:rPr lang="fr-FR" dirty="0"/>
              <a:t> prescriptions and understanding of prescription</a:t>
            </a:r>
          </a:p>
          <a:p>
            <a:pPr lvl="1"/>
            <a:r>
              <a:rPr lang="fr-FR" dirty="0"/>
              <a:t>Tolerance </a:t>
            </a:r>
          </a:p>
          <a:p>
            <a:pPr lvl="1"/>
            <a:r>
              <a:rPr lang="fr-FR" dirty="0"/>
              <a:t>Drug</a:t>
            </a:r>
            <a:r>
              <a:rPr lang="fr-FR" dirty="0">
                <a:cs typeface="Calibri" panose="020F0502020204030204" pitchFamily="34" charset="0"/>
              </a:rPr>
              <a:t>–</a:t>
            </a:r>
            <a:r>
              <a:rPr lang="fr-FR" dirty="0"/>
              <a:t>drug interactions</a:t>
            </a:r>
          </a:p>
          <a:p>
            <a:r>
              <a:rPr lang="fr-FR" dirty="0"/>
              <a:t>Appreciate willingness of patient to move forward toward full viral suppression</a:t>
            </a:r>
          </a:p>
        </p:txBody>
      </p:sp>
      <p:sp>
        <p:nvSpPr>
          <p:cNvPr id="4" name="Espace réservé du contenu 3">
            <a:extLst>
              <a:ext uri="{FF2B5EF4-FFF2-40B4-BE49-F238E27FC236}">
                <a16:creationId xmlns:a16="http://schemas.microsoft.com/office/drawing/2014/main" id="{BDBE1020-F52D-AA43-AC55-DFBD0F751560}"/>
              </a:ext>
            </a:extLst>
          </p:cNvPr>
          <p:cNvSpPr>
            <a:spLocks noGrp="1"/>
          </p:cNvSpPr>
          <p:nvPr>
            <p:ph sz="half" idx="2"/>
          </p:nvPr>
        </p:nvSpPr>
        <p:spPr/>
        <p:txBody>
          <a:bodyPr/>
          <a:lstStyle/>
          <a:p>
            <a:r>
              <a:rPr lang="fr-FR" b="1" dirty="0"/>
              <a:t>Evaluate Options </a:t>
            </a:r>
          </a:p>
          <a:p>
            <a:pPr lvl="1"/>
            <a:r>
              <a:rPr lang="fr-FR" dirty="0"/>
              <a:t>Drugs that often retain activity</a:t>
            </a:r>
          </a:p>
          <a:p>
            <a:pPr lvl="2"/>
            <a:r>
              <a:rPr lang="fr-FR" dirty="0"/>
              <a:t>Darunavir </a:t>
            </a:r>
          </a:p>
          <a:p>
            <a:pPr lvl="2"/>
            <a:r>
              <a:rPr lang="fr-FR" dirty="0"/>
              <a:t>Dolutegravir and bictegravir</a:t>
            </a:r>
          </a:p>
          <a:p>
            <a:pPr lvl="2"/>
            <a:r>
              <a:rPr lang="fr-FR" dirty="0"/>
              <a:t>TDF/TAF </a:t>
            </a:r>
          </a:p>
          <a:p>
            <a:pPr lvl="1"/>
            <a:r>
              <a:rPr lang="fr-FR" dirty="0"/>
              <a:t>Drugs from new ARV classes </a:t>
            </a:r>
          </a:p>
          <a:p>
            <a:pPr lvl="2"/>
            <a:r>
              <a:rPr lang="fr-FR" dirty="0"/>
              <a:t>Fostemsavir</a:t>
            </a:r>
          </a:p>
          <a:p>
            <a:pPr lvl="2"/>
            <a:r>
              <a:rPr lang="fr-FR" dirty="0"/>
              <a:t>Ibalizumab</a:t>
            </a:r>
          </a:p>
          <a:p>
            <a:pPr lvl="2"/>
            <a:r>
              <a:rPr lang="fr-FR" dirty="0"/>
              <a:t>Lenacapavir </a:t>
            </a:r>
          </a:p>
        </p:txBody>
      </p:sp>
      <p:sp>
        <p:nvSpPr>
          <p:cNvPr id="5" name="Text Box 11">
            <a:extLst>
              <a:ext uri="{FF2B5EF4-FFF2-40B4-BE49-F238E27FC236}">
                <a16:creationId xmlns:a16="http://schemas.microsoft.com/office/drawing/2014/main" id="{522AA2EE-F4C5-03CA-D328-361CBC75BB11}"/>
              </a:ext>
            </a:extLst>
          </p:cNvPr>
          <p:cNvSpPr txBox="1">
            <a:spLocks noChangeArrowheads="1"/>
          </p:cNvSpPr>
          <p:nvPr/>
        </p:nvSpPr>
        <p:spPr bwMode="auto">
          <a:xfrm>
            <a:off x="419191" y="6265833"/>
            <a:ext cx="80105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guidelines for the use of antiretroviral agents in adults and adolescents with HIV.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EACS guidelines. Version 11.0. October 2021.</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37490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5A71-DEB1-C846-BD72-64A01F2A7712}"/>
              </a:ext>
            </a:extLst>
          </p:cNvPr>
          <p:cNvSpPr>
            <a:spLocks noGrp="1"/>
          </p:cNvSpPr>
          <p:nvPr>
            <p:ph type="title"/>
          </p:nvPr>
        </p:nvSpPr>
        <p:spPr/>
        <p:txBody>
          <a:bodyPr/>
          <a:lstStyle/>
          <a:p>
            <a:r>
              <a:rPr lang="en-US" dirty="0"/>
              <a:t>DHHS and EACS: Selection of New Regimen</a:t>
            </a:r>
          </a:p>
        </p:txBody>
      </p:sp>
      <p:sp>
        <p:nvSpPr>
          <p:cNvPr id="3" name="Content Placeholder 2">
            <a:extLst>
              <a:ext uri="{FF2B5EF4-FFF2-40B4-BE49-F238E27FC236}">
                <a16:creationId xmlns:a16="http://schemas.microsoft.com/office/drawing/2014/main" id="{58AC26A8-9FC6-C14F-BA27-45CC76398DBA}"/>
              </a:ext>
            </a:extLst>
          </p:cNvPr>
          <p:cNvSpPr>
            <a:spLocks noGrp="1"/>
          </p:cNvSpPr>
          <p:nvPr>
            <p:ph idx="1"/>
          </p:nvPr>
        </p:nvSpPr>
        <p:spPr/>
        <p:txBody>
          <a:bodyPr/>
          <a:lstStyle/>
          <a:p>
            <a:r>
              <a:rPr lang="en-US" sz="2400" dirty="0"/>
              <a:t>Adding single ARV to a failing and resistant regimen is </a:t>
            </a:r>
            <a:r>
              <a:rPr lang="en-US" sz="2400" b="1" dirty="0"/>
              <a:t>not recommended</a:t>
            </a:r>
            <a:endParaRPr lang="en-US" sz="2400" b="1" dirty="0">
              <a:solidFill>
                <a:schemeClr val="accent3"/>
              </a:solidFill>
            </a:endParaRPr>
          </a:p>
          <a:p>
            <a:r>
              <a:rPr lang="en-US" sz="2400" b="1" dirty="0">
                <a:solidFill>
                  <a:schemeClr val="accent3"/>
                </a:solidFill>
              </a:rPr>
              <a:t>New regimen can include 2 fully active agents if </a:t>
            </a:r>
            <a:r>
              <a:rPr lang="en-US" sz="2400" b="1" dirty="0">
                <a:solidFill>
                  <a:schemeClr val="accent3"/>
                </a:solidFill>
                <a:cs typeface="Calibri" panose="020F0502020204030204" pitchFamily="34" charset="0"/>
              </a:rPr>
              <a:t>≥</a:t>
            </a:r>
            <a:r>
              <a:rPr lang="en-US" sz="2400" b="1" dirty="0">
                <a:solidFill>
                  <a:schemeClr val="accent3"/>
                </a:solidFill>
              </a:rPr>
              <a:t>1 with high barrier to resistance is fully active (eg, BIC, DTG, boosted DRV)</a:t>
            </a:r>
          </a:p>
          <a:p>
            <a:pPr lvl="1"/>
            <a:r>
              <a:rPr lang="en-US" sz="2200" dirty="0"/>
              <a:t>Definition of fully active</a:t>
            </a:r>
          </a:p>
          <a:p>
            <a:pPr lvl="2"/>
            <a:r>
              <a:rPr lang="en-US" sz="2000" dirty="0"/>
              <a:t>No predicted resistance based on treatment history or resistance testing</a:t>
            </a:r>
          </a:p>
          <a:p>
            <a:pPr lvl="2"/>
            <a:r>
              <a:rPr lang="en-US" sz="2000" dirty="0"/>
              <a:t>Novel mechanism of action with no prior resistance </a:t>
            </a:r>
          </a:p>
          <a:p>
            <a:pPr lvl="2"/>
            <a:r>
              <a:rPr lang="en-US" sz="2000" dirty="0"/>
              <a:t>May include newer members of existing drug classes that remain fully active against isolates resistant to older drugs (ETR, DRV, DTG, and DOR and BIC)</a:t>
            </a:r>
          </a:p>
          <a:p>
            <a:r>
              <a:rPr lang="en-US" sz="2400" b="1" dirty="0">
                <a:solidFill>
                  <a:schemeClr val="accent3"/>
                </a:solidFill>
              </a:rPr>
              <a:t>If no fully active drug with high resistance barrier is available, every effort should be made to include 3 fully active drugs </a:t>
            </a:r>
          </a:p>
        </p:txBody>
      </p:sp>
      <p:sp>
        <p:nvSpPr>
          <p:cNvPr id="9" name="Text Box 11">
            <a:extLst>
              <a:ext uri="{FF2B5EF4-FFF2-40B4-BE49-F238E27FC236}">
                <a16:creationId xmlns:a16="http://schemas.microsoft.com/office/drawing/2014/main" id="{45632E01-1CE7-4F4F-B0E9-2E518B42E78F}"/>
              </a:ext>
            </a:extLst>
          </p:cNvPr>
          <p:cNvSpPr txBox="1">
            <a:spLocks noChangeArrowheads="1"/>
          </p:cNvSpPr>
          <p:nvPr/>
        </p:nvSpPr>
        <p:spPr bwMode="auto">
          <a:xfrm>
            <a:off x="419191" y="6247474"/>
            <a:ext cx="80105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guidelines for the use of antiretroviral agents in adults and adolescents with HIV.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EACS guidelines. Version 11.0. October 2021.</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169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Shape 75">
            <a:extLst>
              <a:ext uri="{FF2B5EF4-FFF2-40B4-BE49-F238E27FC236}">
                <a16:creationId xmlns:a16="http://schemas.microsoft.com/office/drawing/2014/main" id="{C51E3CF9-8FF6-4CDA-946D-3A8971BAE55E}"/>
              </a:ext>
            </a:extLst>
          </p:cNvPr>
          <p:cNvSpPr/>
          <p:nvPr/>
        </p:nvSpPr>
        <p:spPr bwMode="auto">
          <a:xfrm>
            <a:off x="2538413" y="3152775"/>
            <a:ext cx="7805737" cy="2628900"/>
          </a:xfrm>
          <a:custGeom>
            <a:avLst/>
            <a:gdLst>
              <a:gd name="connsiteX0" fmla="*/ 0 w 7805737"/>
              <a:gd name="connsiteY0" fmla="*/ 2628900 h 2628900"/>
              <a:gd name="connsiteX1" fmla="*/ 209550 w 7805737"/>
              <a:gd name="connsiteY1" fmla="*/ 919163 h 2628900"/>
              <a:gd name="connsiteX2" fmla="*/ 657225 w 7805737"/>
              <a:gd name="connsiteY2" fmla="*/ 209550 h 2628900"/>
              <a:gd name="connsiteX3" fmla="*/ 1285875 w 7805737"/>
              <a:gd name="connsiteY3" fmla="*/ 319088 h 2628900"/>
              <a:gd name="connsiteX4" fmla="*/ 1933575 w 7805737"/>
              <a:gd name="connsiteY4" fmla="*/ 585788 h 2628900"/>
              <a:gd name="connsiteX5" fmla="*/ 2586037 w 7805737"/>
              <a:gd name="connsiteY5" fmla="*/ 500063 h 2628900"/>
              <a:gd name="connsiteX6" fmla="*/ 3467100 w 7805737"/>
              <a:gd name="connsiteY6" fmla="*/ 157163 h 2628900"/>
              <a:gd name="connsiteX7" fmla="*/ 4324350 w 7805737"/>
              <a:gd name="connsiteY7" fmla="*/ 147638 h 2628900"/>
              <a:gd name="connsiteX8" fmla="*/ 5205412 w 7805737"/>
              <a:gd name="connsiteY8" fmla="*/ 152400 h 2628900"/>
              <a:gd name="connsiteX9" fmla="*/ 6072187 w 7805737"/>
              <a:gd name="connsiteY9" fmla="*/ 0 h 2628900"/>
              <a:gd name="connsiteX10" fmla="*/ 6919912 w 7805737"/>
              <a:gd name="connsiteY10" fmla="*/ 280988 h 2628900"/>
              <a:gd name="connsiteX11" fmla="*/ 7805737 w 7805737"/>
              <a:gd name="connsiteY11" fmla="*/ 176213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05737" h="2628900">
                <a:moveTo>
                  <a:pt x="0" y="2628900"/>
                </a:moveTo>
                <a:lnTo>
                  <a:pt x="209550" y="919163"/>
                </a:lnTo>
                <a:lnTo>
                  <a:pt x="657225" y="209550"/>
                </a:lnTo>
                <a:lnTo>
                  <a:pt x="1285875" y="319088"/>
                </a:lnTo>
                <a:lnTo>
                  <a:pt x="1933575" y="585788"/>
                </a:lnTo>
                <a:lnTo>
                  <a:pt x="2586037" y="500063"/>
                </a:lnTo>
                <a:lnTo>
                  <a:pt x="3467100" y="157163"/>
                </a:lnTo>
                <a:lnTo>
                  <a:pt x="4324350" y="147638"/>
                </a:lnTo>
                <a:lnTo>
                  <a:pt x="5205412" y="152400"/>
                </a:lnTo>
                <a:lnTo>
                  <a:pt x="6072187" y="0"/>
                </a:lnTo>
                <a:lnTo>
                  <a:pt x="6919912" y="280988"/>
                </a:lnTo>
                <a:lnTo>
                  <a:pt x="7805737" y="17621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9" name="Freeform: Shape 78">
            <a:extLst>
              <a:ext uri="{FF2B5EF4-FFF2-40B4-BE49-F238E27FC236}">
                <a16:creationId xmlns:a16="http://schemas.microsoft.com/office/drawing/2014/main" id="{4A6F4FA0-6653-4D09-B2DB-D201D4607E94}"/>
              </a:ext>
            </a:extLst>
          </p:cNvPr>
          <p:cNvSpPr/>
          <p:nvPr/>
        </p:nvSpPr>
        <p:spPr bwMode="auto">
          <a:xfrm>
            <a:off x="2533650" y="2862263"/>
            <a:ext cx="7786688" cy="2900362"/>
          </a:xfrm>
          <a:custGeom>
            <a:avLst/>
            <a:gdLst>
              <a:gd name="connsiteX0" fmla="*/ 0 w 7786688"/>
              <a:gd name="connsiteY0" fmla="*/ 2900362 h 2900362"/>
              <a:gd name="connsiteX1" fmla="*/ 209550 w 7786688"/>
              <a:gd name="connsiteY1" fmla="*/ 185737 h 2900362"/>
              <a:gd name="connsiteX2" fmla="*/ 657225 w 7786688"/>
              <a:gd name="connsiteY2" fmla="*/ 4762 h 2900362"/>
              <a:gd name="connsiteX3" fmla="*/ 1309688 w 7786688"/>
              <a:gd name="connsiteY3" fmla="*/ 0 h 2900362"/>
              <a:gd name="connsiteX4" fmla="*/ 1952625 w 7786688"/>
              <a:gd name="connsiteY4" fmla="*/ 23812 h 2900362"/>
              <a:gd name="connsiteX5" fmla="*/ 2586038 w 7786688"/>
              <a:gd name="connsiteY5" fmla="*/ 4762 h 2900362"/>
              <a:gd name="connsiteX6" fmla="*/ 3467100 w 7786688"/>
              <a:gd name="connsiteY6" fmla="*/ 76200 h 2900362"/>
              <a:gd name="connsiteX7" fmla="*/ 4319588 w 7786688"/>
              <a:gd name="connsiteY7" fmla="*/ 161925 h 2900362"/>
              <a:gd name="connsiteX8" fmla="*/ 5191125 w 7786688"/>
              <a:gd name="connsiteY8" fmla="*/ 171450 h 2900362"/>
              <a:gd name="connsiteX9" fmla="*/ 6067425 w 7786688"/>
              <a:gd name="connsiteY9" fmla="*/ 242887 h 2900362"/>
              <a:gd name="connsiteX10" fmla="*/ 6929438 w 7786688"/>
              <a:gd name="connsiteY10" fmla="*/ 228600 h 2900362"/>
              <a:gd name="connsiteX11" fmla="*/ 7786688 w 7786688"/>
              <a:gd name="connsiteY11" fmla="*/ 319087 h 290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86688" h="2900362">
                <a:moveTo>
                  <a:pt x="0" y="2900362"/>
                </a:moveTo>
                <a:lnTo>
                  <a:pt x="209550" y="185737"/>
                </a:lnTo>
                <a:lnTo>
                  <a:pt x="657225" y="4762"/>
                </a:lnTo>
                <a:lnTo>
                  <a:pt x="1309688" y="0"/>
                </a:lnTo>
                <a:lnTo>
                  <a:pt x="1952625" y="23812"/>
                </a:lnTo>
                <a:lnTo>
                  <a:pt x="2586038" y="4762"/>
                </a:lnTo>
                <a:lnTo>
                  <a:pt x="3467100" y="76200"/>
                </a:lnTo>
                <a:lnTo>
                  <a:pt x="4319588" y="161925"/>
                </a:lnTo>
                <a:lnTo>
                  <a:pt x="5191125" y="171450"/>
                </a:lnTo>
                <a:lnTo>
                  <a:pt x="6067425" y="242887"/>
                </a:lnTo>
                <a:lnTo>
                  <a:pt x="6929438" y="228600"/>
                </a:lnTo>
                <a:lnTo>
                  <a:pt x="7786688" y="319087"/>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8" name="Freeform: Shape 77">
            <a:extLst>
              <a:ext uri="{FF2B5EF4-FFF2-40B4-BE49-F238E27FC236}">
                <a16:creationId xmlns:a16="http://schemas.microsoft.com/office/drawing/2014/main" id="{88931DCC-98FF-4131-B817-3EAC5642D70E}"/>
              </a:ext>
            </a:extLst>
          </p:cNvPr>
          <p:cNvSpPr/>
          <p:nvPr/>
        </p:nvSpPr>
        <p:spPr bwMode="auto">
          <a:xfrm>
            <a:off x="2528888" y="2919413"/>
            <a:ext cx="7805737" cy="2843212"/>
          </a:xfrm>
          <a:custGeom>
            <a:avLst/>
            <a:gdLst>
              <a:gd name="connsiteX0" fmla="*/ 0 w 7805737"/>
              <a:gd name="connsiteY0" fmla="*/ 2843212 h 2843212"/>
              <a:gd name="connsiteX1" fmla="*/ 657225 w 7805737"/>
              <a:gd name="connsiteY1" fmla="*/ 0 h 2843212"/>
              <a:gd name="connsiteX2" fmla="*/ 1295400 w 7805737"/>
              <a:gd name="connsiteY2" fmla="*/ 38100 h 2843212"/>
              <a:gd name="connsiteX3" fmla="*/ 1962150 w 7805737"/>
              <a:gd name="connsiteY3" fmla="*/ 4762 h 2843212"/>
              <a:gd name="connsiteX4" fmla="*/ 2595562 w 7805737"/>
              <a:gd name="connsiteY4" fmla="*/ 114300 h 2843212"/>
              <a:gd name="connsiteX5" fmla="*/ 3467100 w 7805737"/>
              <a:gd name="connsiteY5" fmla="*/ 138112 h 2843212"/>
              <a:gd name="connsiteX6" fmla="*/ 4329112 w 7805737"/>
              <a:gd name="connsiteY6" fmla="*/ 142875 h 2843212"/>
              <a:gd name="connsiteX7" fmla="*/ 5214937 w 7805737"/>
              <a:gd name="connsiteY7" fmla="*/ 157162 h 2843212"/>
              <a:gd name="connsiteX8" fmla="*/ 6076950 w 7805737"/>
              <a:gd name="connsiteY8" fmla="*/ 180975 h 2843212"/>
              <a:gd name="connsiteX9" fmla="*/ 6948487 w 7805737"/>
              <a:gd name="connsiteY9" fmla="*/ 66675 h 2843212"/>
              <a:gd name="connsiteX10" fmla="*/ 7805737 w 7805737"/>
              <a:gd name="connsiteY10" fmla="*/ 161925 h 28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05737" h="2843212">
                <a:moveTo>
                  <a:pt x="0" y="2843212"/>
                </a:moveTo>
                <a:lnTo>
                  <a:pt x="657225" y="0"/>
                </a:lnTo>
                <a:lnTo>
                  <a:pt x="1295400" y="38100"/>
                </a:lnTo>
                <a:lnTo>
                  <a:pt x="1962150" y="4762"/>
                </a:lnTo>
                <a:lnTo>
                  <a:pt x="2595562" y="114300"/>
                </a:lnTo>
                <a:lnTo>
                  <a:pt x="3467100" y="138112"/>
                </a:lnTo>
                <a:lnTo>
                  <a:pt x="4329112" y="142875"/>
                </a:lnTo>
                <a:lnTo>
                  <a:pt x="5214937" y="157162"/>
                </a:lnTo>
                <a:lnTo>
                  <a:pt x="6076950" y="180975"/>
                </a:lnTo>
                <a:lnTo>
                  <a:pt x="6948487" y="66675"/>
                </a:lnTo>
                <a:lnTo>
                  <a:pt x="7805737" y="161925"/>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7" name="Freeform: Shape 76">
            <a:extLst>
              <a:ext uri="{FF2B5EF4-FFF2-40B4-BE49-F238E27FC236}">
                <a16:creationId xmlns:a16="http://schemas.microsoft.com/office/drawing/2014/main" id="{CA1EFBA8-998D-4A61-9B23-45AFB37D6AA4}"/>
              </a:ext>
            </a:extLst>
          </p:cNvPr>
          <p:cNvSpPr/>
          <p:nvPr/>
        </p:nvSpPr>
        <p:spPr bwMode="auto">
          <a:xfrm>
            <a:off x="2533650" y="2838450"/>
            <a:ext cx="5195888" cy="2928938"/>
          </a:xfrm>
          <a:custGeom>
            <a:avLst/>
            <a:gdLst>
              <a:gd name="connsiteX0" fmla="*/ 0 w 5195888"/>
              <a:gd name="connsiteY0" fmla="*/ 2928938 h 2928938"/>
              <a:gd name="connsiteX1" fmla="*/ 214313 w 5195888"/>
              <a:gd name="connsiteY1" fmla="*/ 404813 h 2928938"/>
              <a:gd name="connsiteX2" fmla="*/ 652463 w 5195888"/>
              <a:gd name="connsiteY2" fmla="*/ 0 h 2928938"/>
              <a:gd name="connsiteX3" fmla="*/ 1304925 w 5195888"/>
              <a:gd name="connsiteY3" fmla="*/ 381000 h 2928938"/>
              <a:gd name="connsiteX4" fmla="*/ 1938338 w 5195888"/>
              <a:gd name="connsiteY4" fmla="*/ 485775 h 2928938"/>
              <a:gd name="connsiteX5" fmla="*/ 2605088 w 5195888"/>
              <a:gd name="connsiteY5" fmla="*/ 542925 h 2928938"/>
              <a:gd name="connsiteX6" fmla="*/ 5195888 w 5195888"/>
              <a:gd name="connsiteY6" fmla="*/ 985838 h 292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5888" h="2928938">
                <a:moveTo>
                  <a:pt x="0" y="2928938"/>
                </a:moveTo>
                <a:lnTo>
                  <a:pt x="214313" y="404813"/>
                </a:lnTo>
                <a:lnTo>
                  <a:pt x="652463" y="0"/>
                </a:lnTo>
                <a:lnTo>
                  <a:pt x="1304925" y="381000"/>
                </a:lnTo>
                <a:lnTo>
                  <a:pt x="1938338" y="485775"/>
                </a:lnTo>
                <a:lnTo>
                  <a:pt x="2605088" y="542925"/>
                </a:lnTo>
                <a:lnTo>
                  <a:pt x="5195888" y="985838"/>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5" name="Freeform: Shape 74">
            <a:extLst>
              <a:ext uri="{FF2B5EF4-FFF2-40B4-BE49-F238E27FC236}">
                <a16:creationId xmlns:a16="http://schemas.microsoft.com/office/drawing/2014/main" id="{95988B20-0122-4CE6-B8E9-CB5C93862421}"/>
              </a:ext>
            </a:extLst>
          </p:cNvPr>
          <p:cNvSpPr/>
          <p:nvPr/>
        </p:nvSpPr>
        <p:spPr bwMode="auto">
          <a:xfrm>
            <a:off x="2538413" y="2857500"/>
            <a:ext cx="7796212" cy="2909888"/>
          </a:xfrm>
          <a:custGeom>
            <a:avLst/>
            <a:gdLst>
              <a:gd name="connsiteX0" fmla="*/ 0 w 7796212"/>
              <a:gd name="connsiteY0" fmla="*/ 2909888 h 2909888"/>
              <a:gd name="connsiteX1" fmla="*/ 214312 w 7796212"/>
              <a:gd name="connsiteY1" fmla="*/ 1385888 h 2909888"/>
              <a:gd name="connsiteX2" fmla="*/ 642937 w 7796212"/>
              <a:gd name="connsiteY2" fmla="*/ 138113 h 2909888"/>
              <a:gd name="connsiteX3" fmla="*/ 1276350 w 7796212"/>
              <a:gd name="connsiteY3" fmla="*/ 0 h 2909888"/>
              <a:gd name="connsiteX4" fmla="*/ 1952625 w 7796212"/>
              <a:gd name="connsiteY4" fmla="*/ 28575 h 2909888"/>
              <a:gd name="connsiteX5" fmla="*/ 2595562 w 7796212"/>
              <a:gd name="connsiteY5" fmla="*/ 171450 h 2909888"/>
              <a:gd name="connsiteX6" fmla="*/ 3467100 w 7796212"/>
              <a:gd name="connsiteY6" fmla="*/ 57150 h 2909888"/>
              <a:gd name="connsiteX7" fmla="*/ 4329112 w 7796212"/>
              <a:gd name="connsiteY7" fmla="*/ 33338 h 2909888"/>
              <a:gd name="connsiteX8" fmla="*/ 5191125 w 7796212"/>
              <a:gd name="connsiteY8" fmla="*/ 109538 h 2909888"/>
              <a:gd name="connsiteX9" fmla="*/ 6067425 w 7796212"/>
              <a:gd name="connsiteY9" fmla="*/ 152400 h 2909888"/>
              <a:gd name="connsiteX10" fmla="*/ 6915150 w 7796212"/>
              <a:gd name="connsiteY10" fmla="*/ 90488 h 2909888"/>
              <a:gd name="connsiteX11" fmla="*/ 7796212 w 7796212"/>
              <a:gd name="connsiteY11" fmla="*/ 100013 h 290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212" h="2909888">
                <a:moveTo>
                  <a:pt x="0" y="2909888"/>
                </a:moveTo>
                <a:lnTo>
                  <a:pt x="214312" y="1385888"/>
                </a:lnTo>
                <a:lnTo>
                  <a:pt x="642937" y="138113"/>
                </a:lnTo>
                <a:lnTo>
                  <a:pt x="1276350" y="0"/>
                </a:lnTo>
                <a:lnTo>
                  <a:pt x="1952625" y="28575"/>
                </a:lnTo>
                <a:lnTo>
                  <a:pt x="2595562" y="171450"/>
                </a:lnTo>
                <a:lnTo>
                  <a:pt x="3467100" y="57150"/>
                </a:lnTo>
                <a:lnTo>
                  <a:pt x="4329112" y="33338"/>
                </a:lnTo>
                <a:lnTo>
                  <a:pt x="5191125" y="109538"/>
                </a:lnTo>
                <a:lnTo>
                  <a:pt x="6067425" y="152400"/>
                </a:lnTo>
                <a:lnTo>
                  <a:pt x="6915150" y="90488"/>
                </a:lnTo>
                <a:lnTo>
                  <a:pt x="7796212" y="10001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35" name="Group 134">
            <a:extLst>
              <a:ext uri="{FF2B5EF4-FFF2-40B4-BE49-F238E27FC236}">
                <a16:creationId xmlns:a16="http://schemas.microsoft.com/office/drawing/2014/main" id="{DAF4AFE9-36FD-4F8F-AA1C-7727AB1FD25E}"/>
              </a:ext>
            </a:extLst>
          </p:cNvPr>
          <p:cNvGrpSpPr/>
          <p:nvPr/>
        </p:nvGrpSpPr>
        <p:grpSpPr>
          <a:xfrm>
            <a:off x="2488913" y="2803397"/>
            <a:ext cx="7879467" cy="2964622"/>
            <a:chOff x="2488913" y="2803397"/>
            <a:chExt cx="7879467" cy="2964622"/>
          </a:xfrm>
        </p:grpSpPr>
        <p:sp>
          <p:nvSpPr>
            <p:cNvPr id="126" name="Rectangle 125">
              <a:extLst>
                <a:ext uri="{FF2B5EF4-FFF2-40B4-BE49-F238E27FC236}">
                  <a16:creationId xmlns:a16="http://schemas.microsoft.com/office/drawing/2014/main" id="{927C80E6-A2E8-4E4F-8A2D-617143EC43F0}"/>
                </a:ext>
              </a:extLst>
            </p:cNvPr>
            <p:cNvSpPr/>
            <p:nvPr/>
          </p:nvSpPr>
          <p:spPr bwMode="auto">
            <a:xfrm>
              <a:off x="10266187" y="314188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5BD506A5-CAEF-45EC-8D17-3B3830591B2E}"/>
                </a:ext>
              </a:extLst>
            </p:cNvPr>
            <p:cNvSpPr/>
            <p:nvPr/>
          </p:nvSpPr>
          <p:spPr bwMode="auto">
            <a:xfrm>
              <a:off x="2488913" y="5665826"/>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F2D0166D-6774-4F4C-A80D-2EAAD211C999}"/>
                </a:ext>
              </a:extLst>
            </p:cNvPr>
            <p:cNvSpPr/>
            <p:nvPr/>
          </p:nvSpPr>
          <p:spPr bwMode="auto">
            <a:xfrm>
              <a:off x="2693985" y="301327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886AFF8A-7172-4CE7-962C-CF4F7294A5B4}"/>
                </a:ext>
              </a:extLst>
            </p:cNvPr>
            <p:cNvSpPr/>
            <p:nvPr/>
          </p:nvSpPr>
          <p:spPr bwMode="auto">
            <a:xfrm>
              <a:off x="3134058" y="280339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AF8191A4-BC71-43A6-A958-B8F23F579705}"/>
                </a:ext>
              </a:extLst>
            </p:cNvPr>
            <p:cNvSpPr/>
            <p:nvPr/>
          </p:nvSpPr>
          <p:spPr bwMode="auto">
            <a:xfrm>
              <a:off x="5951113" y="2879495"/>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6BE5A1C9-20CA-43B4-B0C0-A8881199D576}"/>
                </a:ext>
              </a:extLst>
            </p:cNvPr>
            <p:cNvSpPr/>
            <p:nvPr/>
          </p:nvSpPr>
          <p:spPr bwMode="auto">
            <a:xfrm>
              <a:off x="5078236" y="282202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7398BD92-7D4D-4C00-A897-B19B8982A118}"/>
                </a:ext>
              </a:extLst>
            </p:cNvPr>
            <p:cNvSpPr/>
            <p:nvPr/>
          </p:nvSpPr>
          <p:spPr bwMode="auto">
            <a:xfrm>
              <a:off x="6802221" y="29705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29A903AC-86F5-4021-BFB8-A7F2F291BABF}"/>
                </a:ext>
              </a:extLst>
            </p:cNvPr>
            <p:cNvSpPr/>
            <p:nvPr/>
          </p:nvSpPr>
          <p:spPr bwMode="auto">
            <a:xfrm>
              <a:off x="7670624" y="3008082"/>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B455F0DC-2373-4DE1-9F06-7A0643EE5EF5}"/>
                </a:ext>
              </a:extLst>
            </p:cNvPr>
            <p:cNvSpPr/>
            <p:nvPr/>
          </p:nvSpPr>
          <p:spPr bwMode="auto">
            <a:xfrm>
              <a:off x="9413602" y="30526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5" name="Group 124">
            <a:extLst>
              <a:ext uri="{FF2B5EF4-FFF2-40B4-BE49-F238E27FC236}">
                <a16:creationId xmlns:a16="http://schemas.microsoft.com/office/drawing/2014/main" id="{44A23331-CEA1-4DB1-BE18-C508A0BADDD2}"/>
              </a:ext>
            </a:extLst>
          </p:cNvPr>
          <p:cNvGrpSpPr/>
          <p:nvPr/>
        </p:nvGrpSpPr>
        <p:grpSpPr>
          <a:xfrm>
            <a:off x="2486011" y="2882341"/>
            <a:ext cx="7872469" cy="2892369"/>
            <a:chOff x="2486011" y="2882341"/>
            <a:chExt cx="7872469" cy="2892369"/>
          </a:xfrm>
        </p:grpSpPr>
        <p:sp>
          <p:nvSpPr>
            <p:cNvPr id="114" name="Rectangle 113">
              <a:extLst>
                <a:ext uri="{FF2B5EF4-FFF2-40B4-BE49-F238E27FC236}">
                  <a16:creationId xmlns:a16="http://schemas.microsoft.com/office/drawing/2014/main" id="{8D70CCDB-2EDF-42FA-8CBD-FBBED7FB81D1}"/>
                </a:ext>
              </a:extLst>
            </p:cNvPr>
            <p:cNvSpPr/>
            <p:nvPr/>
          </p:nvSpPr>
          <p:spPr bwMode="auto">
            <a:xfrm>
              <a:off x="2486011" y="567251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5FFED44C-89DE-4C47-B529-EA4E3D568A18}"/>
                </a:ext>
              </a:extLst>
            </p:cNvPr>
            <p:cNvSpPr/>
            <p:nvPr/>
          </p:nvSpPr>
          <p:spPr bwMode="auto">
            <a:xfrm>
              <a:off x="3144812" y="288234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1EDD121E-FDD6-43A1-A017-8C4A0F583372}"/>
                </a:ext>
              </a:extLst>
            </p:cNvPr>
            <p:cNvSpPr/>
            <p:nvPr/>
          </p:nvSpPr>
          <p:spPr bwMode="auto">
            <a:xfrm>
              <a:off x="3767682" y="2904958"/>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8EDB6064-2910-4E9D-96F5-8B63BC57E7DD}"/>
                </a:ext>
              </a:extLst>
            </p:cNvPr>
            <p:cNvSpPr/>
            <p:nvPr/>
          </p:nvSpPr>
          <p:spPr bwMode="auto">
            <a:xfrm>
              <a:off x="4422314" y="288400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3863E6A0-C076-4C6F-AFEB-2F514B8E6CFF}"/>
                </a:ext>
              </a:extLst>
            </p:cNvPr>
            <p:cNvSpPr/>
            <p:nvPr/>
          </p:nvSpPr>
          <p:spPr bwMode="auto">
            <a:xfrm>
              <a:off x="5078557" y="2977695"/>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C78FAEB6-315B-4115-ABE7-E31769351FAC}"/>
                </a:ext>
              </a:extLst>
            </p:cNvPr>
            <p:cNvSpPr/>
            <p:nvPr/>
          </p:nvSpPr>
          <p:spPr bwMode="auto">
            <a:xfrm>
              <a:off x="5952452" y="3003402"/>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C01C4464-2768-4083-B882-83DAB8B95D8A}"/>
                </a:ext>
              </a:extLst>
            </p:cNvPr>
            <p:cNvSpPr/>
            <p:nvPr/>
          </p:nvSpPr>
          <p:spPr bwMode="auto">
            <a:xfrm>
              <a:off x="6802222" y="299810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6B546E0-094D-495D-B86C-A3231EB6FA1B}"/>
                </a:ext>
              </a:extLst>
            </p:cNvPr>
            <p:cNvSpPr/>
            <p:nvPr/>
          </p:nvSpPr>
          <p:spPr bwMode="auto">
            <a:xfrm>
              <a:off x="7667218" y="302381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677D0B90-5E4F-490C-A935-82AD174631FB}"/>
                </a:ext>
              </a:extLst>
            </p:cNvPr>
            <p:cNvSpPr/>
            <p:nvPr/>
          </p:nvSpPr>
          <p:spPr bwMode="auto">
            <a:xfrm>
              <a:off x="8543438" y="304619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5D841867-14F0-4046-A5A3-761D800C35CD}"/>
                </a:ext>
              </a:extLst>
            </p:cNvPr>
            <p:cNvSpPr/>
            <p:nvPr/>
          </p:nvSpPr>
          <p:spPr bwMode="auto">
            <a:xfrm>
              <a:off x="9410387" y="295098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B681F11F-ADA0-4FD3-80D9-4F78213775C3}"/>
                </a:ext>
              </a:extLst>
            </p:cNvPr>
            <p:cNvSpPr/>
            <p:nvPr/>
          </p:nvSpPr>
          <p:spPr bwMode="auto">
            <a:xfrm>
              <a:off x="10256287" y="302672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3" name="Group 112">
            <a:extLst>
              <a:ext uri="{FF2B5EF4-FFF2-40B4-BE49-F238E27FC236}">
                <a16:creationId xmlns:a16="http://schemas.microsoft.com/office/drawing/2014/main" id="{1829E9C1-50B6-45A8-B60C-C8C87EDDB041}"/>
              </a:ext>
            </a:extLst>
          </p:cNvPr>
          <p:cNvGrpSpPr/>
          <p:nvPr/>
        </p:nvGrpSpPr>
        <p:grpSpPr>
          <a:xfrm>
            <a:off x="2482910" y="2785025"/>
            <a:ext cx="5304868" cy="2994452"/>
            <a:chOff x="2482910" y="2785025"/>
            <a:chExt cx="5304868" cy="2994452"/>
          </a:xfrm>
        </p:grpSpPr>
        <p:sp>
          <p:nvSpPr>
            <p:cNvPr id="106" name="Rectangle 105">
              <a:extLst>
                <a:ext uri="{FF2B5EF4-FFF2-40B4-BE49-F238E27FC236}">
                  <a16:creationId xmlns:a16="http://schemas.microsoft.com/office/drawing/2014/main" id="{66861AD6-81FA-4B49-BEC7-2C270053D3DD}"/>
                </a:ext>
              </a:extLst>
            </p:cNvPr>
            <p:cNvSpPr/>
            <p:nvPr/>
          </p:nvSpPr>
          <p:spPr bwMode="auto">
            <a:xfrm>
              <a:off x="2482910" y="5677284"/>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D92F4DB6-7557-41F2-B1C9-58CBBF4EA45B}"/>
                </a:ext>
              </a:extLst>
            </p:cNvPr>
            <p:cNvSpPr/>
            <p:nvPr/>
          </p:nvSpPr>
          <p:spPr bwMode="auto">
            <a:xfrm>
              <a:off x="2694015" y="3180358"/>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9F20980D-EF30-4E75-AAB9-FF0F2A21F28A}"/>
                </a:ext>
              </a:extLst>
            </p:cNvPr>
            <p:cNvSpPr/>
            <p:nvPr/>
          </p:nvSpPr>
          <p:spPr bwMode="auto">
            <a:xfrm>
              <a:off x="3126915" y="278502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BD95E4EE-2BE3-4BFC-A74D-2BDD575F7312}"/>
                </a:ext>
              </a:extLst>
            </p:cNvPr>
            <p:cNvSpPr/>
            <p:nvPr/>
          </p:nvSpPr>
          <p:spPr bwMode="auto">
            <a:xfrm>
              <a:off x="3796466" y="3160290"/>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6E8F1957-BCB0-4D6F-AD68-5A79E700D6AC}"/>
                </a:ext>
              </a:extLst>
            </p:cNvPr>
            <p:cNvSpPr/>
            <p:nvPr/>
          </p:nvSpPr>
          <p:spPr bwMode="auto">
            <a:xfrm>
              <a:off x="4448158" y="3254493"/>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FB462F19-AF83-4047-84C3-B3DEF48BB30D}"/>
                </a:ext>
              </a:extLst>
            </p:cNvPr>
            <p:cNvSpPr/>
            <p:nvPr/>
          </p:nvSpPr>
          <p:spPr bwMode="auto">
            <a:xfrm>
              <a:off x="5089283" y="333487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94C30BDD-6C97-43DB-BC1E-39A5C70CF7D6}"/>
                </a:ext>
              </a:extLst>
            </p:cNvPr>
            <p:cNvSpPr/>
            <p:nvPr/>
          </p:nvSpPr>
          <p:spPr bwMode="auto">
            <a:xfrm>
              <a:off x="7685585" y="3770906"/>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 name="Group 104">
            <a:extLst>
              <a:ext uri="{FF2B5EF4-FFF2-40B4-BE49-F238E27FC236}">
                <a16:creationId xmlns:a16="http://schemas.microsoft.com/office/drawing/2014/main" id="{30584040-68B5-476E-AC33-193E3D0ED584}"/>
              </a:ext>
            </a:extLst>
          </p:cNvPr>
          <p:cNvGrpSpPr/>
          <p:nvPr/>
        </p:nvGrpSpPr>
        <p:grpSpPr>
          <a:xfrm>
            <a:off x="2490371" y="3109194"/>
            <a:ext cx="7896656" cy="2682368"/>
            <a:chOff x="2490371" y="3109194"/>
            <a:chExt cx="7896656" cy="2682368"/>
          </a:xfrm>
        </p:grpSpPr>
        <p:sp>
          <p:nvSpPr>
            <p:cNvPr id="93" name="Rectangle 92">
              <a:extLst>
                <a:ext uri="{FF2B5EF4-FFF2-40B4-BE49-F238E27FC236}">
                  <a16:creationId xmlns:a16="http://schemas.microsoft.com/office/drawing/2014/main" id="{56A9FA1E-73B5-41F6-AA46-6660632C410C}"/>
                </a:ext>
              </a:extLst>
            </p:cNvPr>
            <p:cNvSpPr/>
            <p:nvPr/>
          </p:nvSpPr>
          <p:spPr bwMode="auto">
            <a:xfrm>
              <a:off x="2490371" y="5689369"/>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1A63E4F8-8ADB-4884-90C4-1AB36F63B22C}"/>
                </a:ext>
              </a:extLst>
            </p:cNvPr>
            <p:cNvSpPr/>
            <p:nvPr/>
          </p:nvSpPr>
          <p:spPr bwMode="auto">
            <a:xfrm>
              <a:off x="2700731" y="4025283"/>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6351A6B3-6580-4C2D-9E96-E92DB9FB8DB3}"/>
                </a:ext>
              </a:extLst>
            </p:cNvPr>
            <p:cNvSpPr/>
            <p:nvPr/>
          </p:nvSpPr>
          <p:spPr bwMode="auto">
            <a:xfrm>
              <a:off x="3142633" y="332040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DB77B8B2-FF15-4EB4-A1B7-6C6A9999ED6E}"/>
                </a:ext>
              </a:extLst>
            </p:cNvPr>
            <p:cNvSpPr/>
            <p:nvPr/>
          </p:nvSpPr>
          <p:spPr bwMode="auto">
            <a:xfrm>
              <a:off x="4419601" y="3687102"/>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38138A1E-654F-4F34-BF92-221501774C35}"/>
                </a:ext>
              </a:extLst>
            </p:cNvPr>
            <p:cNvSpPr/>
            <p:nvPr/>
          </p:nvSpPr>
          <p:spPr bwMode="auto">
            <a:xfrm>
              <a:off x="3767682" y="34074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AC7CB0B7-00B8-4B41-BF7E-DEC8E94A5F2E}"/>
                </a:ext>
              </a:extLst>
            </p:cNvPr>
            <p:cNvSpPr/>
            <p:nvPr/>
          </p:nvSpPr>
          <p:spPr bwMode="auto">
            <a:xfrm>
              <a:off x="5080497" y="360484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D18B7069-D4F5-4972-A1B0-5421C7068C3E}"/>
                </a:ext>
              </a:extLst>
            </p:cNvPr>
            <p:cNvSpPr/>
            <p:nvPr/>
          </p:nvSpPr>
          <p:spPr bwMode="auto">
            <a:xfrm>
              <a:off x="5939186" y="32540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446D13F2-678D-4B54-966E-A465393E35C4}"/>
                </a:ext>
              </a:extLst>
            </p:cNvPr>
            <p:cNvSpPr/>
            <p:nvPr/>
          </p:nvSpPr>
          <p:spPr bwMode="auto">
            <a:xfrm>
              <a:off x="6806485" y="325400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192BABBF-F515-4B76-882D-4CABA98BA9C3}"/>
                </a:ext>
              </a:extLst>
            </p:cNvPr>
            <p:cNvSpPr/>
            <p:nvPr/>
          </p:nvSpPr>
          <p:spPr bwMode="auto">
            <a:xfrm>
              <a:off x="7673784" y="3261568"/>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FD5EA220-8F84-4202-97FE-68C8645B4588}"/>
                </a:ext>
              </a:extLst>
            </p:cNvPr>
            <p:cNvSpPr/>
            <p:nvPr/>
          </p:nvSpPr>
          <p:spPr bwMode="auto">
            <a:xfrm>
              <a:off x="8543438" y="310919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B193BB8E-6B0F-427E-BDE4-0EE16C485174}"/>
                </a:ext>
              </a:extLst>
            </p:cNvPr>
            <p:cNvSpPr/>
            <p:nvPr/>
          </p:nvSpPr>
          <p:spPr bwMode="auto">
            <a:xfrm>
              <a:off x="9404430" y="336376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788D8BCA-A26B-4CEF-B9CC-44ECF9364B62}"/>
                </a:ext>
              </a:extLst>
            </p:cNvPr>
            <p:cNvSpPr/>
            <p:nvPr/>
          </p:nvSpPr>
          <p:spPr bwMode="auto">
            <a:xfrm>
              <a:off x="10284834" y="326930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2" name="Group 91">
            <a:extLst>
              <a:ext uri="{FF2B5EF4-FFF2-40B4-BE49-F238E27FC236}">
                <a16:creationId xmlns:a16="http://schemas.microsoft.com/office/drawing/2014/main" id="{67B14E56-28FF-4174-A834-83F089003B92}"/>
              </a:ext>
            </a:extLst>
          </p:cNvPr>
          <p:cNvGrpSpPr/>
          <p:nvPr/>
        </p:nvGrpSpPr>
        <p:grpSpPr>
          <a:xfrm>
            <a:off x="2481411" y="2800563"/>
            <a:ext cx="7891329" cy="3002588"/>
            <a:chOff x="2481411" y="2800563"/>
            <a:chExt cx="7891329" cy="3002588"/>
          </a:xfrm>
        </p:grpSpPr>
        <p:sp>
          <p:nvSpPr>
            <p:cNvPr id="80" name="Rectangle 79">
              <a:extLst>
                <a:ext uri="{FF2B5EF4-FFF2-40B4-BE49-F238E27FC236}">
                  <a16:creationId xmlns:a16="http://schemas.microsoft.com/office/drawing/2014/main" id="{0E25C50F-784A-4D4C-8727-0F8D8AE178D4}"/>
                </a:ext>
              </a:extLst>
            </p:cNvPr>
            <p:cNvSpPr/>
            <p:nvPr/>
          </p:nvSpPr>
          <p:spPr bwMode="auto">
            <a:xfrm>
              <a:off x="2481411" y="570095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D628DA7D-914B-419E-A16C-5877ED51117F}"/>
                </a:ext>
              </a:extLst>
            </p:cNvPr>
            <p:cNvSpPr/>
            <p:nvPr/>
          </p:nvSpPr>
          <p:spPr bwMode="auto">
            <a:xfrm>
              <a:off x="2700732" y="4200726"/>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F28A300E-44AE-4D5C-86DE-E8ACF4BD91A8}"/>
                </a:ext>
              </a:extLst>
            </p:cNvPr>
            <p:cNvSpPr/>
            <p:nvPr/>
          </p:nvSpPr>
          <p:spPr bwMode="auto">
            <a:xfrm>
              <a:off x="3136466" y="2953582"/>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651979BA-4EC4-48FF-83D7-AF6ADAFDAC59}"/>
                </a:ext>
              </a:extLst>
            </p:cNvPr>
            <p:cNvSpPr/>
            <p:nvPr/>
          </p:nvSpPr>
          <p:spPr bwMode="auto">
            <a:xfrm>
              <a:off x="3767682" y="2800563"/>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507FD3E6-6C12-4961-9C5C-C818FF61CD8A}"/>
                </a:ext>
              </a:extLst>
            </p:cNvPr>
            <p:cNvSpPr/>
            <p:nvPr/>
          </p:nvSpPr>
          <p:spPr bwMode="auto">
            <a:xfrm>
              <a:off x="4441353" y="282784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6A19CF6-67C1-4D2A-B69D-B5B0B1C15FBD}"/>
                </a:ext>
              </a:extLst>
            </p:cNvPr>
            <p:cNvSpPr/>
            <p:nvPr/>
          </p:nvSpPr>
          <p:spPr bwMode="auto">
            <a:xfrm>
              <a:off x="5080497" y="296849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51A6B44E-5DB5-4584-9519-400ABAF6D20F}"/>
                </a:ext>
              </a:extLst>
            </p:cNvPr>
            <p:cNvSpPr/>
            <p:nvPr/>
          </p:nvSpPr>
          <p:spPr bwMode="auto">
            <a:xfrm>
              <a:off x="6806486" y="284460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7F65FA44-0916-4703-BF01-5CD05075097F}"/>
                </a:ext>
              </a:extLst>
            </p:cNvPr>
            <p:cNvSpPr/>
            <p:nvPr/>
          </p:nvSpPr>
          <p:spPr bwMode="auto">
            <a:xfrm>
              <a:off x="5939186" y="285402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8995D4B8-3D08-4689-99D3-2835910D99F9}"/>
                </a:ext>
              </a:extLst>
            </p:cNvPr>
            <p:cNvSpPr/>
            <p:nvPr/>
          </p:nvSpPr>
          <p:spPr bwMode="auto">
            <a:xfrm>
              <a:off x="7678441" y="290903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10A58D54-82F1-4163-8F8F-8EF7ED3B9225}"/>
                </a:ext>
              </a:extLst>
            </p:cNvPr>
            <p:cNvSpPr/>
            <p:nvPr/>
          </p:nvSpPr>
          <p:spPr bwMode="auto">
            <a:xfrm>
              <a:off x="8537130" y="294892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FB9AF46C-AFD9-4BB2-826D-51C6852407C0}"/>
                </a:ext>
              </a:extLst>
            </p:cNvPr>
            <p:cNvSpPr/>
            <p:nvPr/>
          </p:nvSpPr>
          <p:spPr bwMode="auto">
            <a:xfrm>
              <a:off x="9404430" y="289660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5CA9EB00-240B-4493-9D65-EB1DD0498BF2}"/>
                </a:ext>
              </a:extLst>
            </p:cNvPr>
            <p:cNvSpPr/>
            <p:nvPr/>
          </p:nvSpPr>
          <p:spPr bwMode="auto">
            <a:xfrm>
              <a:off x="10270547" y="289279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 name="Title 1">
            <a:extLst>
              <a:ext uri="{FF2B5EF4-FFF2-40B4-BE49-F238E27FC236}">
                <a16:creationId xmlns:a16="http://schemas.microsoft.com/office/drawing/2014/main" id="{52E5DA95-5529-9847-A600-35596409FECC}"/>
              </a:ext>
            </a:extLst>
          </p:cNvPr>
          <p:cNvSpPr>
            <a:spLocks noGrp="1"/>
          </p:cNvSpPr>
          <p:nvPr>
            <p:ph type="title"/>
          </p:nvPr>
        </p:nvSpPr>
        <p:spPr/>
        <p:txBody>
          <a:bodyPr/>
          <a:lstStyle/>
          <a:p>
            <a:r>
              <a:rPr lang="en-US" dirty="0"/>
              <a:t>EARNEST: Activity of Boosted PI </a:t>
            </a:r>
            <a:br>
              <a:rPr lang="en-US" dirty="0"/>
            </a:br>
            <a:r>
              <a:rPr lang="en-US" dirty="0"/>
              <a:t>With Partially Active NRTIs</a:t>
            </a:r>
          </a:p>
        </p:txBody>
      </p:sp>
      <p:sp>
        <p:nvSpPr>
          <p:cNvPr id="3" name="Content Placeholder 2">
            <a:extLst>
              <a:ext uri="{FF2B5EF4-FFF2-40B4-BE49-F238E27FC236}">
                <a16:creationId xmlns:a16="http://schemas.microsoft.com/office/drawing/2014/main" id="{7B8B30A0-960C-6341-B860-64050E8F578B}"/>
              </a:ext>
            </a:extLst>
          </p:cNvPr>
          <p:cNvSpPr>
            <a:spLocks noGrp="1"/>
          </p:cNvSpPr>
          <p:nvPr>
            <p:ph idx="1"/>
          </p:nvPr>
        </p:nvSpPr>
        <p:spPr/>
        <p:txBody>
          <a:bodyPr/>
          <a:lstStyle/>
          <a:p>
            <a:r>
              <a:rPr lang="en-US" sz="2400" dirty="0"/>
              <a:t>Second-line therapy after failure of 2 NRTIs + NNRTI-based regimen (N = 1277)</a:t>
            </a:r>
          </a:p>
          <a:p>
            <a:r>
              <a:rPr lang="en-US" sz="2400" dirty="0"/>
              <a:t>Recycled “inactive” NRTIs + boosted PI more active than boosted PI monotherapy</a:t>
            </a:r>
          </a:p>
        </p:txBody>
      </p:sp>
      <p:sp>
        <p:nvSpPr>
          <p:cNvPr id="5" name="Text Box 11">
            <a:extLst>
              <a:ext uri="{FF2B5EF4-FFF2-40B4-BE49-F238E27FC236}">
                <a16:creationId xmlns:a16="http://schemas.microsoft.com/office/drawing/2014/main" id="{4922372F-5221-47BD-9508-DA7C31A284D8}"/>
              </a:ext>
            </a:extLst>
          </p:cNvPr>
          <p:cNvSpPr txBox="1">
            <a:spLocks noChangeArrowheads="1"/>
          </p:cNvSpPr>
          <p:nvPr/>
        </p:nvSpPr>
        <p:spPr bwMode="auto">
          <a:xfrm>
            <a:off x="414339" y="6391715"/>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Paton. Lancet HIV. 2017;4:PE341.</a:t>
            </a:r>
          </a:p>
        </p:txBody>
      </p:sp>
      <p:sp>
        <p:nvSpPr>
          <p:cNvPr id="9" name="TextBox 8">
            <a:extLst>
              <a:ext uri="{FF2B5EF4-FFF2-40B4-BE49-F238E27FC236}">
                <a16:creationId xmlns:a16="http://schemas.microsoft.com/office/drawing/2014/main" id="{B3B68AA5-0504-44D1-8543-E4A7927940CB}"/>
              </a:ext>
            </a:extLst>
          </p:cNvPr>
          <p:cNvSpPr txBox="1">
            <a:spLocks noChangeArrowheads="1"/>
          </p:cNvSpPr>
          <p:nvPr/>
        </p:nvSpPr>
        <p:spPr bwMode="auto">
          <a:xfrm>
            <a:off x="4148689" y="6090978"/>
            <a:ext cx="40940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Wk</a:t>
            </a:r>
          </a:p>
        </p:txBody>
      </p:sp>
      <p:cxnSp>
        <p:nvCxnSpPr>
          <p:cNvPr id="12" name="Straight Connector 11">
            <a:extLst>
              <a:ext uri="{FF2B5EF4-FFF2-40B4-BE49-F238E27FC236}">
                <a16:creationId xmlns:a16="http://schemas.microsoft.com/office/drawing/2014/main" id="{1C49B8BA-EC93-414C-A6FA-12A2198746E5}"/>
              </a:ext>
            </a:extLst>
          </p:cNvPr>
          <p:cNvCxnSpPr/>
          <p:nvPr/>
        </p:nvCxnSpPr>
        <p:spPr bwMode="auto">
          <a:xfrm>
            <a:off x="2311879" y="5771071"/>
            <a:ext cx="800531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8A95CE2-F5AA-4051-8B8B-E206C2179166}"/>
              </a:ext>
            </a:extLst>
          </p:cNvPr>
          <p:cNvCxnSpPr/>
          <p:nvPr/>
        </p:nvCxnSpPr>
        <p:spPr bwMode="auto">
          <a:xfrm flipV="1">
            <a:off x="2311879" y="2596551"/>
            <a:ext cx="0" cy="318314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BF39716-CF1C-4A85-943D-A84550851BAA}"/>
              </a:ext>
            </a:extLst>
          </p:cNvPr>
          <p:cNvCxnSpPr/>
          <p:nvPr/>
        </p:nvCxnSpPr>
        <p:spPr bwMode="auto">
          <a:xfrm flipH="1">
            <a:off x="2251492" y="2596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3036E34-1562-4B4F-A402-A008A65E5F3A}"/>
              </a:ext>
            </a:extLst>
          </p:cNvPr>
          <p:cNvCxnSpPr/>
          <p:nvPr/>
        </p:nvCxnSpPr>
        <p:spPr bwMode="auto">
          <a:xfrm flipH="1">
            <a:off x="2251492" y="32314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CC1706F-BFC7-4F84-B5BF-5290212FADDD}"/>
              </a:ext>
            </a:extLst>
          </p:cNvPr>
          <p:cNvCxnSpPr/>
          <p:nvPr/>
        </p:nvCxnSpPr>
        <p:spPr bwMode="auto">
          <a:xfrm flipH="1">
            <a:off x="2251492" y="38663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6EA4DD6-DB99-4D58-AE39-FDB03549CF74}"/>
              </a:ext>
            </a:extLst>
          </p:cNvPr>
          <p:cNvCxnSpPr/>
          <p:nvPr/>
        </p:nvCxnSpPr>
        <p:spPr bwMode="auto">
          <a:xfrm flipH="1">
            <a:off x="2251492" y="4501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B42A744-C837-4CCA-BF9D-4818F8A8ED9D}"/>
              </a:ext>
            </a:extLst>
          </p:cNvPr>
          <p:cNvCxnSpPr/>
          <p:nvPr/>
        </p:nvCxnSpPr>
        <p:spPr bwMode="auto">
          <a:xfrm flipH="1">
            <a:off x="2251492" y="5136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BCEDAD0-32FD-4CB1-BD70-3BB095371DC9}"/>
              </a:ext>
            </a:extLst>
          </p:cNvPr>
          <p:cNvCxnSpPr/>
          <p:nvPr/>
        </p:nvCxnSpPr>
        <p:spPr bwMode="auto">
          <a:xfrm flipH="1">
            <a:off x="2251492" y="5771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7D5ACE9-9BE3-45A9-939C-275D5D6F1D68}"/>
              </a:ext>
            </a:extLst>
          </p:cNvPr>
          <p:cNvCxnSpPr/>
          <p:nvPr/>
        </p:nvCxnSpPr>
        <p:spPr bwMode="auto">
          <a:xfrm>
            <a:off x="2536167"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1D3CD6-A01D-405C-806D-BB03476A9D28}"/>
              </a:ext>
            </a:extLst>
          </p:cNvPr>
          <p:cNvCxnSpPr/>
          <p:nvPr/>
        </p:nvCxnSpPr>
        <p:spPr bwMode="auto">
          <a:xfrm>
            <a:off x="275182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ECBDD7-4134-485A-A931-8FFD4034A23E}"/>
              </a:ext>
            </a:extLst>
          </p:cNvPr>
          <p:cNvCxnSpPr/>
          <p:nvPr/>
        </p:nvCxnSpPr>
        <p:spPr bwMode="auto">
          <a:xfrm>
            <a:off x="3183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D219EFB-09BF-4220-9D4A-FF3DF7DC6CA7}"/>
              </a:ext>
            </a:extLst>
          </p:cNvPr>
          <p:cNvCxnSpPr/>
          <p:nvPr/>
        </p:nvCxnSpPr>
        <p:spPr bwMode="auto">
          <a:xfrm>
            <a:off x="3811921"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4D88CE-CC7F-46E8-A6E3-68423FAAA35C}"/>
              </a:ext>
            </a:extLst>
          </p:cNvPr>
          <p:cNvCxnSpPr/>
          <p:nvPr/>
        </p:nvCxnSpPr>
        <p:spPr bwMode="auto">
          <a:xfrm>
            <a:off x="449245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A9B393C-2A50-44F1-A40E-7A5354431C67}"/>
              </a:ext>
            </a:extLst>
          </p:cNvPr>
          <p:cNvCxnSpPr/>
          <p:nvPr/>
        </p:nvCxnSpPr>
        <p:spPr bwMode="auto">
          <a:xfrm>
            <a:off x="511259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BEE9243-AA96-42AD-8969-AE538EB07B66}"/>
              </a:ext>
            </a:extLst>
          </p:cNvPr>
          <p:cNvCxnSpPr/>
          <p:nvPr/>
        </p:nvCxnSpPr>
        <p:spPr bwMode="auto">
          <a:xfrm>
            <a:off x="6008782"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2030882-6A80-43FC-919D-FD43B0DA9ADC}"/>
              </a:ext>
            </a:extLst>
          </p:cNvPr>
          <p:cNvCxnSpPr/>
          <p:nvPr/>
        </p:nvCxnSpPr>
        <p:spPr bwMode="auto">
          <a:xfrm>
            <a:off x="6870466"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9EBB74-0617-493D-A1FF-A18CB0F3E20E}"/>
              </a:ext>
            </a:extLst>
          </p:cNvPr>
          <p:cNvCxnSpPr/>
          <p:nvPr/>
        </p:nvCxnSpPr>
        <p:spPr bwMode="auto">
          <a:xfrm>
            <a:off x="7732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F016F83-26E7-4C1C-A3CC-2A4ECC9D6E4C}"/>
              </a:ext>
            </a:extLst>
          </p:cNvPr>
          <p:cNvCxnSpPr/>
          <p:nvPr/>
        </p:nvCxnSpPr>
        <p:spPr bwMode="auto">
          <a:xfrm>
            <a:off x="860245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EBDFF06-A7AD-4B20-8022-27AA8423502F}"/>
              </a:ext>
            </a:extLst>
          </p:cNvPr>
          <p:cNvCxnSpPr/>
          <p:nvPr/>
        </p:nvCxnSpPr>
        <p:spPr bwMode="auto">
          <a:xfrm>
            <a:off x="946414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B507BB0-F9F0-4929-ACA2-85F81839B60D}"/>
              </a:ext>
            </a:extLst>
          </p:cNvPr>
          <p:cNvCxnSpPr/>
          <p:nvPr/>
        </p:nvCxnSpPr>
        <p:spPr bwMode="auto">
          <a:xfrm>
            <a:off x="10317192" y="577107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17684EB-5D47-4114-BB39-61BD656E5ECD}"/>
              </a:ext>
            </a:extLst>
          </p:cNvPr>
          <p:cNvSpPr txBox="1"/>
          <p:nvPr/>
        </p:nvSpPr>
        <p:spPr bwMode="auto">
          <a:xfrm>
            <a:off x="1725325" y="2423117"/>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6DB9BB6A-D71F-4384-8720-18179042CA2E}"/>
              </a:ext>
            </a:extLst>
          </p:cNvPr>
          <p:cNvSpPr txBox="1"/>
          <p:nvPr/>
        </p:nvSpPr>
        <p:spPr bwMode="auto">
          <a:xfrm>
            <a:off x="1725325" y="3055775"/>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5DF040CF-0D20-4C0B-A528-2C2C0683768C}"/>
              </a:ext>
            </a:extLst>
          </p:cNvPr>
          <p:cNvSpPr txBox="1"/>
          <p:nvPr/>
        </p:nvSpPr>
        <p:spPr bwMode="auto">
          <a:xfrm>
            <a:off x="1725325" y="3688433"/>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C1C19F84-3CCE-402F-A83A-379911A133F8}"/>
              </a:ext>
            </a:extLst>
          </p:cNvPr>
          <p:cNvSpPr txBox="1"/>
          <p:nvPr/>
        </p:nvSpPr>
        <p:spPr bwMode="auto">
          <a:xfrm>
            <a:off x="1725325" y="4321091"/>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40852A7F-1B13-4F0B-8370-3E4CBC0863AB}"/>
              </a:ext>
            </a:extLst>
          </p:cNvPr>
          <p:cNvSpPr txBox="1"/>
          <p:nvPr/>
        </p:nvSpPr>
        <p:spPr bwMode="auto">
          <a:xfrm>
            <a:off x="1725325" y="5586405"/>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1DC64FBC-0495-463A-9CF0-AB993039D2C1}"/>
              </a:ext>
            </a:extLst>
          </p:cNvPr>
          <p:cNvSpPr txBox="1"/>
          <p:nvPr/>
        </p:nvSpPr>
        <p:spPr bwMode="auto">
          <a:xfrm>
            <a:off x="1725325" y="4953749"/>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5F84D967-E4E3-47BA-9558-CAFF19CD5F2E}"/>
              </a:ext>
            </a:extLst>
          </p:cNvPr>
          <p:cNvSpPr txBox="1"/>
          <p:nvPr/>
        </p:nvSpPr>
        <p:spPr bwMode="auto">
          <a:xfrm rot="16200000">
            <a:off x="-125566" y="4034232"/>
            <a:ext cx="35482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&lt;400 c/mL (%)</a:t>
            </a:r>
          </a:p>
        </p:txBody>
      </p:sp>
      <p:sp>
        <p:nvSpPr>
          <p:cNvPr id="42" name="TextBox 41">
            <a:extLst>
              <a:ext uri="{FF2B5EF4-FFF2-40B4-BE49-F238E27FC236}">
                <a16:creationId xmlns:a16="http://schemas.microsoft.com/office/drawing/2014/main" id="{572702CF-6D29-4C60-A219-94D0DEF00352}"/>
              </a:ext>
            </a:extLst>
          </p:cNvPr>
          <p:cNvSpPr txBox="1"/>
          <p:nvPr/>
        </p:nvSpPr>
        <p:spPr bwMode="auto">
          <a:xfrm>
            <a:off x="1004210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43" name="TextBox 42">
            <a:extLst>
              <a:ext uri="{FF2B5EF4-FFF2-40B4-BE49-F238E27FC236}">
                <a16:creationId xmlns:a16="http://schemas.microsoft.com/office/drawing/2014/main" id="{F325C46E-26E9-465C-85B9-FDC089CFA418}"/>
              </a:ext>
            </a:extLst>
          </p:cNvPr>
          <p:cNvSpPr txBox="1"/>
          <p:nvPr/>
        </p:nvSpPr>
        <p:spPr bwMode="auto">
          <a:xfrm>
            <a:off x="2264563"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0FB2031E-7604-4367-9A30-0B571B6BDD40}"/>
              </a:ext>
            </a:extLst>
          </p:cNvPr>
          <p:cNvSpPr txBox="1"/>
          <p:nvPr/>
        </p:nvSpPr>
        <p:spPr bwMode="auto">
          <a:xfrm>
            <a:off x="2488872"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A5D71153-5BC6-40CD-8B59-BB11C6EF6BD8}"/>
              </a:ext>
            </a:extLst>
          </p:cNvPr>
          <p:cNvSpPr txBox="1"/>
          <p:nvPr/>
        </p:nvSpPr>
        <p:spPr bwMode="auto">
          <a:xfrm>
            <a:off x="2894431"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81B7360F-CC0E-4747-AD64-74735B2E1871}"/>
              </a:ext>
            </a:extLst>
          </p:cNvPr>
          <p:cNvSpPr txBox="1"/>
          <p:nvPr/>
        </p:nvSpPr>
        <p:spPr bwMode="auto">
          <a:xfrm>
            <a:off x="359478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7" name="TextBox 46">
            <a:extLst>
              <a:ext uri="{FF2B5EF4-FFF2-40B4-BE49-F238E27FC236}">
                <a16:creationId xmlns:a16="http://schemas.microsoft.com/office/drawing/2014/main" id="{23656476-ED73-4EF2-B2E4-C714CC8647A6}"/>
              </a:ext>
            </a:extLst>
          </p:cNvPr>
          <p:cNvSpPr txBox="1"/>
          <p:nvPr/>
        </p:nvSpPr>
        <p:spPr bwMode="auto">
          <a:xfrm>
            <a:off x="4218975"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8" name="TextBox 47">
            <a:extLst>
              <a:ext uri="{FF2B5EF4-FFF2-40B4-BE49-F238E27FC236}">
                <a16:creationId xmlns:a16="http://schemas.microsoft.com/office/drawing/2014/main" id="{D414F8E1-51BB-4B93-9DF1-AEE35DCAB84C}"/>
              </a:ext>
            </a:extLst>
          </p:cNvPr>
          <p:cNvSpPr txBox="1"/>
          <p:nvPr/>
        </p:nvSpPr>
        <p:spPr bwMode="auto">
          <a:xfrm>
            <a:off x="484939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9" name="TextBox 48">
            <a:extLst>
              <a:ext uri="{FF2B5EF4-FFF2-40B4-BE49-F238E27FC236}">
                <a16:creationId xmlns:a16="http://schemas.microsoft.com/office/drawing/2014/main" id="{BB154847-0116-4C0E-B0F6-D985446D4259}"/>
              </a:ext>
            </a:extLst>
          </p:cNvPr>
          <p:cNvSpPr txBox="1"/>
          <p:nvPr/>
        </p:nvSpPr>
        <p:spPr bwMode="auto">
          <a:xfrm>
            <a:off x="574906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50" name="TextBox 49">
            <a:extLst>
              <a:ext uri="{FF2B5EF4-FFF2-40B4-BE49-F238E27FC236}">
                <a16:creationId xmlns:a16="http://schemas.microsoft.com/office/drawing/2014/main" id="{FB86CF40-E7FA-41AD-B645-97F42779D2BD}"/>
              </a:ext>
            </a:extLst>
          </p:cNvPr>
          <p:cNvSpPr txBox="1"/>
          <p:nvPr/>
        </p:nvSpPr>
        <p:spPr bwMode="auto">
          <a:xfrm>
            <a:off x="661074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1" name="TextBox 50">
            <a:extLst>
              <a:ext uri="{FF2B5EF4-FFF2-40B4-BE49-F238E27FC236}">
                <a16:creationId xmlns:a16="http://schemas.microsoft.com/office/drawing/2014/main" id="{F62CC4DF-DC28-49A2-BE05-35CCEF972BF0}"/>
              </a:ext>
            </a:extLst>
          </p:cNvPr>
          <p:cNvSpPr txBox="1"/>
          <p:nvPr/>
        </p:nvSpPr>
        <p:spPr bwMode="auto">
          <a:xfrm>
            <a:off x="7446880"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52" name="TextBox 51">
            <a:extLst>
              <a:ext uri="{FF2B5EF4-FFF2-40B4-BE49-F238E27FC236}">
                <a16:creationId xmlns:a16="http://schemas.microsoft.com/office/drawing/2014/main" id="{409BB281-83D3-4B2D-9B6F-962C41836BCB}"/>
              </a:ext>
            </a:extLst>
          </p:cNvPr>
          <p:cNvSpPr txBox="1"/>
          <p:nvPr/>
        </p:nvSpPr>
        <p:spPr bwMode="auto">
          <a:xfrm>
            <a:off x="835403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a:t>
            </a:r>
          </a:p>
        </p:txBody>
      </p:sp>
      <p:sp>
        <p:nvSpPr>
          <p:cNvPr id="53" name="TextBox 52">
            <a:extLst>
              <a:ext uri="{FF2B5EF4-FFF2-40B4-BE49-F238E27FC236}">
                <a16:creationId xmlns:a16="http://schemas.microsoft.com/office/drawing/2014/main" id="{6F631C78-5D2E-4ACF-A654-1AC9CE98FFD7}"/>
              </a:ext>
            </a:extLst>
          </p:cNvPr>
          <p:cNvSpPr txBox="1"/>
          <p:nvPr/>
        </p:nvSpPr>
        <p:spPr bwMode="auto">
          <a:xfrm>
            <a:off x="9214125"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128</a:t>
            </a:r>
          </a:p>
        </p:txBody>
      </p:sp>
      <p:sp>
        <p:nvSpPr>
          <p:cNvPr id="54" name="TextBox 53">
            <a:extLst>
              <a:ext uri="{FF2B5EF4-FFF2-40B4-BE49-F238E27FC236}">
                <a16:creationId xmlns:a16="http://schemas.microsoft.com/office/drawing/2014/main" id="{0BD3B256-9E12-4F14-A6C1-422DEADD0B12}"/>
              </a:ext>
            </a:extLst>
          </p:cNvPr>
          <p:cNvSpPr txBox="1"/>
          <p:nvPr/>
        </p:nvSpPr>
        <p:spPr bwMode="auto">
          <a:xfrm>
            <a:off x="8822681" y="4269433"/>
            <a:ext cx="3294467"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+ 0 active NRTIs (n &gt;188)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+ 1 active NRTI (n &gt;104)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+ 2-3 active NRTIs (n &gt;23)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raltegravir (n &gt;351)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monotherapy (n &gt;374)</a:t>
            </a:r>
          </a:p>
        </p:txBody>
      </p:sp>
      <p:grpSp>
        <p:nvGrpSpPr>
          <p:cNvPr id="59" name="Group 58">
            <a:extLst>
              <a:ext uri="{FF2B5EF4-FFF2-40B4-BE49-F238E27FC236}">
                <a16:creationId xmlns:a16="http://schemas.microsoft.com/office/drawing/2014/main" id="{ACDFA687-5370-4D49-BFCC-E2BEA472F0FA}"/>
              </a:ext>
            </a:extLst>
          </p:cNvPr>
          <p:cNvGrpSpPr/>
          <p:nvPr/>
        </p:nvGrpSpPr>
        <p:grpSpPr>
          <a:xfrm>
            <a:off x="8465734" y="4614246"/>
            <a:ext cx="360567" cy="154532"/>
            <a:chOff x="4492450" y="4897274"/>
            <a:chExt cx="360567" cy="154532"/>
          </a:xfrm>
        </p:grpSpPr>
        <p:cxnSp>
          <p:nvCxnSpPr>
            <p:cNvPr id="57" name="Straight Connector 56">
              <a:extLst>
                <a:ext uri="{FF2B5EF4-FFF2-40B4-BE49-F238E27FC236}">
                  <a16:creationId xmlns:a16="http://schemas.microsoft.com/office/drawing/2014/main" id="{480EA5AC-B81A-4170-9EE3-5FC590F9F719}"/>
                </a:ext>
              </a:extLst>
            </p:cNvPr>
            <p:cNvCxnSpPr/>
            <p:nvPr/>
          </p:nvCxnSpPr>
          <p:spPr bwMode="auto">
            <a:xfrm flipH="1">
              <a:off x="4492450" y="4982519"/>
              <a:ext cx="360567" cy="0"/>
            </a:xfrm>
            <a:prstGeom prst="line">
              <a:avLst/>
            </a:prstGeom>
            <a:noFill/>
            <a:ln w="28575" cap="flat" cmpd="sng" algn="ctr">
              <a:solidFill>
                <a:schemeClr val="accent1"/>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E15D68CA-5F7D-40BB-86D0-A319957AD229}"/>
                </a:ext>
              </a:extLst>
            </p:cNvPr>
            <p:cNvSpPr/>
            <p:nvPr/>
          </p:nvSpPr>
          <p:spPr bwMode="auto">
            <a:xfrm>
              <a:off x="4595467" y="4897274"/>
              <a:ext cx="154532" cy="15453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0" name="Group 59">
            <a:extLst>
              <a:ext uri="{FF2B5EF4-FFF2-40B4-BE49-F238E27FC236}">
                <a16:creationId xmlns:a16="http://schemas.microsoft.com/office/drawing/2014/main" id="{29E24DDB-C8A7-470F-B583-3BD701BA2A4C}"/>
              </a:ext>
            </a:extLst>
          </p:cNvPr>
          <p:cNvGrpSpPr/>
          <p:nvPr/>
        </p:nvGrpSpPr>
        <p:grpSpPr>
          <a:xfrm>
            <a:off x="8465734" y="4896665"/>
            <a:ext cx="360567" cy="154532"/>
            <a:chOff x="4492450" y="4897274"/>
            <a:chExt cx="360567" cy="154532"/>
          </a:xfrm>
        </p:grpSpPr>
        <p:cxnSp>
          <p:nvCxnSpPr>
            <p:cNvPr id="61" name="Straight Connector 60">
              <a:extLst>
                <a:ext uri="{FF2B5EF4-FFF2-40B4-BE49-F238E27FC236}">
                  <a16:creationId xmlns:a16="http://schemas.microsoft.com/office/drawing/2014/main" id="{8DC5F205-C4EB-473A-B92F-8A40C342C170}"/>
                </a:ext>
              </a:extLst>
            </p:cNvPr>
            <p:cNvCxnSpPr/>
            <p:nvPr/>
          </p:nvCxnSpPr>
          <p:spPr bwMode="auto">
            <a:xfrm flipH="1">
              <a:off x="4492450" y="4982519"/>
              <a:ext cx="360567" cy="0"/>
            </a:xfrm>
            <a:prstGeom prst="line">
              <a:avLst/>
            </a:prstGeom>
            <a:noFill/>
            <a:ln w="28575" cap="flat" cmpd="sng" algn="ctr">
              <a:solidFill>
                <a:schemeClr val="accent3"/>
              </a:solidFill>
              <a:prstDash val="solid"/>
              <a:round/>
              <a:headEnd type="none" w="med" len="med"/>
              <a:tailEnd type="none" w="med" len="med"/>
            </a:ln>
            <a:effectLst/>
          </p:spPr>
        </p:cxnSp>
        <p:sp>
          <p:nvSpPr>
            <p:cNvPr id="62" name="Rectangle 61">
              <a:extLst>
                <a:ext uri="{FF2B5EF4-FFF2-40B4-BE49-F238E27FC236}">
                  <a16:creationId xmlns:a16="http://schemas.microsoft.com/office/drawing/2014/main" id="{CBEAB94A-7A4B-4CB6-8364-84BD2DC65E90}"/>
                </a:ext>
              </a:extLst>
            </p:cNvPr>
            <p:cNvSpPr/>
            <p:nvPr/>
          </p:nvSpPr>
          <p:spPr bwMode="auto">
            <a:xfrm>
              <a:off x="4595467" y="4897274"/>
              <a:ext cx="154532" cy="15453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6" name="Group 65">
            <a:extLst>
              <a:ext uri="{FF2B5EF4-FFF2-40B4-BE49-F238E27FC236}">
                <a16:creationId xmlns:a16="http://schemas.microsoft.com/office/drawing/2014/main" id="{1E973198-9AA9-484A-BE91-9F4259D2428B}"/>
              </a:ext>
            </a:extLst>
          </p:cNvPr>
          <p:cNvGrpSpPr/>
          <p:nvPr/>
        </p:nvGrpSpPr>
        <p:grpSpPr>
          <a:xfrm>
            <a:off x="8465734" y="5462111"/>
            <a:ext cx="360567" cy="154532"/>
            <a:chOff x="4492450" y="4897274"/>
            <a:chExt cx="360567" cy="154532"/>
          </a:xfrm>
        </p:grpSpPr>
        <p:cxnSp>
          <p:nvCxnSpPr>
            <p:cNvPr id="67" name="Straight Connector 66">
              <a:extLst>
                <a:ext uri="{FF2B5EF4-FFF2-40B4-BE49-F238E27FC236}">
                  <a16:creationId xmlns:a16="http://schemas.microsoft.com/office/drawing/2014/main" id="{4761D75C-738B-4485-8F08-74A258B776A1}"/>
                </a:ext>
              </a:extLst>
            </p:cNvPr>
            <p:cNvCxnSpPr/>
            <p:nvPr/>
          </p:nvCxnSpPr>
          <p:spPr bwMode="auto">
            <a:xfrm flipH="1">
              <a:off x="4492450" y="4982519"/>
              <a:ext cx="360567" cy="0"/>
            </a:xfrm>
            <a:prstGeom prst="line">
              <a:avLst/>
            </a:prstGeom>
            <a:noFill/>
            <a:ln w="28575" cap="flat" cmpd="sng" algn="ctr">
              <a:solidFill>
                <a:schemeClr val="accent4"/>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2663EA73-5AAD-4E96-A0CA-95D75291B8A6}"/>
                </a:ext>
              </a:extLst>
            </p:cNvPr>
            <p:cNvSpPr/>
            <p:nvPr/>
          </p:nvSpPr>
          <p:spPr bwMode="auto">
            <a:xfrm>
              <a:off x="4595467" y="4897274"/>
              <a:ext cx="154532" cy="15453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9" name="Group 68">
            <a:extLst>
              <a:ext uri="{FF2B5EF4-FFF2-40B4-BE49-F238E27FC236}">
                <a16:creationId xmlns:a16="http://schemas.microsoft.com/office/drawing/2014/main" id="{5FFA75FF-B8D2-4368-9F14-ACB5C46FAEC2}"/>
              </a:ext>
            </a:extLst>
          </p:cNvPr>
          <p:cNvGrpSpPr/>
          <p:nvPr/>
        </p:nvGrpSpPr>
        <p:grpSpPr>
          <a:xfrm>
            <a:off x="8478922" y="4361438"/>
            <a:ext cx="360567" cy="154532"/>
            <a:chOff x="4492450" y="4897274"/>
            <a:chExt cx="360567" cy="154532"/>
          </a:xfrm>
        </p:grpSpPr>
        <p:cxnSp>
          <p:nvCxnSpPr>
            <p:cNvPr id="70" name="Straight Connector 69">
              <a:extLst>
                <a:ext uri="{FF2B5EF4-FFF2-40B4-BE49-F238E27FC236}">
                  <a16:creationId xmlns:a16="http://schemas.microsoft.com/office/drawing/2014/main" id="{F86F0D67-C155-4C8E-8F19-023387EEEB6C}"/>
                </a:ext>
              </a:extLst>
            </p:cNvPr>
            <p:cNvCxnSpPr/>
            <p:nvPr/>
          </p:nvCxnSpPr>
          <p:spPr bwMode="auto">
            <a:xfrm flipH="1">
              <a:off x="4492450" y="4982519"/>
              <a:ext cx="360567" cy="0"/>
            </a:xfrm>
            <a:prstGeom prst="line">
              <a:avLst/>
            </a:prstGeom>
            <a:noFill/>
            <a:ln w="28575" cap="flat" cmpd="sng" algn="ctr">
              <a:solidFill>
                <a:schemeClr val="accent5"/>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A43E27AA-6AFB-4144-BB9C-62487EFF014B}"/>
                </a:ext>
              </a:extLst>
            </p:cNvPr>
            <p:cNvSpPr/>
            <p:nvPr/>
          </p:nvSpPr>
          <p:spPr bwMode="auto">
            <a:xfrm>
              <a:off x="4595467" y="4897274"/>
              <a:ext cx="154532" cy="154532"/>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2" name="Group 71">
            <a:extLst>
              <a:ext uri="{FF2B5EF4-FFF2-40B4-BE49-F238E27FC236}">
                <a16:creationId xmlns:a16="http://schemas.microsoft.com/office/drawing/2014/main" id="{1A210B38-9BF3-4C8A-B4B2-73AC3ED08CE1}"/>
              </a:ext>
            </a:extLst>
          </p:cNvPr>
          <p:cNvGrpSpPr/>
          <p:nvPr/>
        </p:nvGrpSpPr>
        <p:grpSpPr>
          <a:xfrm>
            <a:off x="8465733" y="5168121"/>
            <a:ext cx="360567" cy="154532"/>
            <a:chOff x="4492450" y="4897274"/>
            <a:chExt cx="360567" cy="154532"/>
          </a:xfrm>
        </p:grpSpPr>
        <p:cxnSp>
          <p:nvCxnSpPr>
            <p:cNvPr id="73" name="Straight Connector 72">
              <a:extLst>
                <a:ext uri="{FF2B5EF4-FFF2-40B4-BE49-F238E27FC236}">
                  <a16:creationId xmlns:a16="http://schemas.microsoft.com/office/drawing/2014/main" id="{CC5D68AA-A7FE-4AC6-8ECB-EDF0FCAC2A21}"/>
                </a:ext>
              </a:extLst>
            </p:cNvPr>
            <p:cNvCxnSpPr/>
            <p:nvPr/>
          </p:nvCxnSpPr>
          <p:spPr bwMode="auto">
            <a:xfrm flipH="1">
              <a:off x="4492450" y="4982519"/>
              <a:ext cx="360567" cy="0"/>
            </a:xfrm>
            <a:prstGeom prst="line">
              <a:avLst/>
            </a:prstGeom>
            <a:noFill/>
            <a:ln w="28575" cap="flat" cmpd="sng" algn="ctr">
              <a:solidFill>
                <a:schemeClr val="accent6"/>
              </a:solidFill>
              <a:prstDash val="solid"/>
              <a:round/>
              <a:headEnd type="none" w="med" len="med"/>
              <a:tailEnd type="none" w="med" len="med"/>
            </a:ln>
            <a:effectLst/>
          </p:spPr>
        </p:cxnSp>
        <p:sp>
          <p:nvSpPr>
            <p:cNvPr id="74" name="Rectangle 73">
              <a:extLst>
                <a:ext uri="{FF2B5EF4-FFF2-40B4-BE49-F238E27FC236}">
                  <a16:creationId xmlns:a16="http://schemas.microsoft.com/office/drawing/2014/main" id="{3C40A691-881F-43AD-8D77-6719E57ED2D5}"/>
                </a:ext>
              </a:extLst>
            </p:cNvPr>
            <p:cNvSpPr/>
            <p:nvPr/>
          </p:nvSpPr>
          <p:spPr bwMode="auto">
            <a:xfrm>
              <a:off x="4595467" y="4897274"/>
              <a:ext cx="154532" cy="154532"/>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8" name="Straight Arrow Connector 7">
            <a:extLst>
              <a:ext uri="{FF2B5EF4-FFF2-40B4-BE49-F238E27FC236}">
                <a16:creationId xmlns:a16="http://schemas.microsoft.com/office/drawing/2014/main" id="{8A753202-E2E9-4CD2-BA77-2297F012236A}"/>
              </a:ext>
            </a:extLst>
          </p:cNvPr>
          <p:cNvCxnSpPr>
            <a:cxnSpLocks/>
          </p:cNvCxnSpPr>
          <p:nvPr/>
        </p:nvCxnSpPr>
        <p:spPr bwMode="auto">
          <a:xfrm flipH="1" flipV="1">
            <a:off x="10389900" y="2946802"/>
            <a:ext cx="473748" cy="6780"/>
          </a:xfrm>
          <a:prstGeom prst="straightConnector1">
            <a:avLst/>
          </a:prstGeom>
          <a:noFill/>
          <a:ln w="57150" cap="flat" cmpd="sng" algn="ctr">
            <a:solidFill>
              <a:schemeClr val="accent1"/>
            </a:solidFill>
            <a:prstDash val="solid"/>
            <a:round/>
            <a:headEnd type="none" w="med" len="med"/>
            <a:tailEnd type="triangle"/>
          </a:ln>
          <a:effectLst/>
        </p:spPr>
      </p:cxnSp>
      <p:cxnSp>
        <p:nvCxnSpPr>
          <p:cNvPr id="139" name="Straight Arrow Connector 138">
            <a:extLst>
              <a:ext uri="{FF2B5EF4-FFF2-40B4-BE49-F238E27FC236}">
                <a16:creationId xmlns:a16="http://schemas.microsoft.com/office/drawing/2014/main" id="{6D63618F-667A-454B-95C9-524EB87E1D9C}"/>
              </a:ext>
            </a:extLst>
          </p:cNvPr>
          <p:cNvCxnSpPr/>
          <p:nvPr/>
        </p:nvCxnSpPr>
        <p:spPr bwMode="auto">
          <a:xfrm flipH="1">
            <a:off x="7861288" y="3820025"/>
            <a:ext cx="889923" cy="0"/>
          </a:xfrm>
          <a:prstGeom prst="straightConnector1">
            <a:avLst/>
          </a:prstGeom>
          <a:noFill/>
          <a:ln w="57150" cap="flat" cmpd="sng" algn="ctr">
            <a:solidFill>
              <a:schemeClr val="accent4"/>
            </a:solidFill>
            <a:prstDash val="solid"/>
            <a:round/>
            <a:headEnd type="none" w="med" len="med"/>
            <a:tailEnd type="triangle"/>
          </a:ln>
          <a:effectLst/>
        </p:spPr>
      </p:cxnSp>
      <p:sp>
        <p:nvSpPr>
          <p:cNvPr id="10" name="TextBox 9">
            <a:extLst>
              <a:ext uri="{FF2B5EF4-FFF2-40B4-BE49-F238E27FC236}">
                <a16:creationId xmlns:a16="http://schemas.microsoft.com/office/drawing/2014/main" id="{E6676DD4-DCF1-4337-8B01-01BF8BF15BE6}"/>
              </a:ext>
            </a:extLst>
          </p:cNvPr>
          <p:cNvSpPr txBox="1"/>
          <p:nvPr/>
        </p:nvSpPr>
        <p:spPr bwMode="auto">
          <a:xfrm>
            <a:off x="10963610" y="2482918"/>
            <a:ext cx="1157374" cy="923330"/>
          </a:xfrm>
          <a:prstGeom prst="rect">
            <a:avLst/>
          </a:prstGeom>
          <a:noFill/>
          <a:ln w="28575">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“inactive” NRTIs</a:t>
            </a:r>
          </a:p>
        </p:txBody>
      </p:sp>
      <p:sp>
        <p:nvSpPr>
          <p:cNvPr id="140" name="TextBox 139">
            <a:extLst>
              <a:ext uri="{FF2B5EF4-FFF2-40B4-BE49-F238E27FC236}">
                <a16:creationId xmlns:a16="http://schemas.microsoft.com/office/drawing/2014/main" id="{F07C11DE-BDA4-4886-9F76-0835823995EB}"/>
              </a:ext>
            </a:extLst>
          </p:cNvPr>
          <p:cNvSpPr txBox="1"/>
          <p:nvPr/>
        </p:nvSpPr>
        <p:spPr bwMode="auto">
          <a:xfrm>
            <a:off x="8789727" y="3597707"/>
            <a:ext cx="2538179" cy="369332"/>
          </a:xfrm>
          <a:prstGeom prst="rect">
            <a:avLst/>
          </a:prstGeom>
          <a:noFill/>
          <a:ln w="28575">
            <a:solidFill>
              <a:schemeClr val="accent4"/>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Boosted PI monotherapy</a:t>
            </a:r>
          </a:p>
        </p:txBody>
      </p:sp>
    </p:spTree>
    <p:extLst>
      <p:ext uri="{BB962C8B-B14F-4D97-AF65-F5344CB8AC3E}">
        <p14:creationId xmlns:p14="http://schemas.microsoft.com/office/powerpoint/2010/main" val="2036219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1" name="Rectangle 2"/>
          <p:cNvSpPr>
            <a:spLocks noGrp="1"/>
          </p:cNvSpPr>
          <p:nvPr>
            <p:ph type="title"/>
          </p:nvPr>
        </p:nvSpPr>
        <p:spPr/>
        <p:txBody>
          <a:bodyPr/>
          <a:lstStyle/>
          <a:p>
            <a:r>
              <a:rPr lang="en-US" dirty="0"/>
              <a:t>Use of Darunavir in Patients With PI Resistance</a:t>
            </a:r>
          </a:p>
        </p:txBody>
      </p:sp>
      <p:sp>
        <p:nvSpPr>
          <p:cNvPr id="696322" name="Rectangle 3"/>
          <p:cNvSpPr>
            <a:spLocks noGrp="1"/>
          </p:cNvSpPr>
          <p:nvPr>
            <p:ph idx="1"/>
          </p:nvPr>
        </p:nvSpPr>
        <p:spPr/>
        <p:txBody>
          <a:bodyPr>
            <a:normAutofit/>
          </a:bodyPr>
          <a:lstStyle/>
          <a:p>
            <a:pPr>
              <a:spcAft>
                <a:spcPts val="500"/>
              </a:spcAft>
            </a:pPr>
            <a:r>
              <a:rPr lang="en-US" dirty="0"/>
              <a:t>For most patients with PI resistance, PI of choice is DRV </a:t>
            </a:r>
            <a:br>
              <a:rPr lang="en-US" dirty="0"/>
            </a:br>
            <a:r>
              <a:rPr lang="en-US" dirty="0"/>
              <a:t>(highest genetic barrier within PI family)</a:t>
            </a:r>
          </a:p>
          <a:p>
            <a:pPr lvl="1">
              <a:spcAft>
                <a:spcPts val="500"/>
              </a:spcAft>
            </a:pPr>
            <a:r>
              <a:rPr lang="en-US" dirty="0"/>
              <a:t>No DRV-associated mutations: DRV once daily</a:t>
            </a:r>
          </a:p>
          <a:p>
            <a:pPr lvl="1">
              <a:spcAft>
                <a:spcPts val="500"/>
              </a:spcAft>
            </a:pPr>
            <a:r>
              <a:rPr lang="en-US" dirty="0"/>
              <a:t>Any DRV-associated mutations: DRV twice daily</a:t>
            </a:r>
          </a:p>
          <a:p>
            <a:pPr>
              <a:spcAft>
                <a:spcPts val="500"/>
              </a:spcAft>
            </a:pPr>
            <a:endParaRPr lang="en-US" dirty="0"/>
          </a:p>
          <a:p>
            <a:pPr marL="0" indent="0">
              <a:spcAft>
                <a:spcPts val="500"/>
              </a:spcAft>
              <a:buNone/>
            </a:pPr>
            <a:endParaRPr lang="en-US" dirty="0"/>
          </a:p>
          <a:p>
            <a:pPr marL="0" indent="0">
              <a:spcAft>
                <a:spcPts val="500"/>
              </a:spcAft>
              <a:buNone/>
            </a:pPr>
            <a:endParaRPr lang="en-US" dirty="0"/>
          </a:p>
        </p:txBody>
      </p:sp>
      <p:sp>
        <p:nvSpPr>
          <p:cNvPr id="5" name="Text Box 11">
            <a:extLst>
              <a:ext uri="{FF2B5EF4-FFF2-40B4-BE49-F238E27FC236}">
                <a16:creationId xmlns:a16="http://schemas.microsoft.com/office/drawing/2014/main" id="{AFDDEF0D-398C-45FF-AF6E-EA15164ECBA8}"/>
              </a:ext>
            </a:extLst>
          </p:cNvPr>
          <p:cNvSpPr txBox="1">
            <a:spLocks noChangeArrowheads="1"/>
          </p:cNvSpPr>
          <p:nvPr/>
        </p:nvSpPr>
        <p:spPr bwMode="auto">
          <a:xfrm>
            <a:off x="396233" y="64184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Darunavir PI. DHHS ART guidelines. </a:t>
            </a:r>
            <a:r>
              <a:rPr lang="en-US" altLang="en-US" sz="1200" dirty="0">
                <a:solidFill>
                  <a:srgbClr val="455560"/>
                </a:solidFill>
                <a:latin typeface="Calibri" panose="020F0502020204030204" pitchFamily="34" charset="0"/>
              </a:rPr>
              <a:t>September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2022.</a:t>
            </a:r>
          </a:p>
        </p:txBody>
      </p:sp>
      <p:graphicFrame>
        <p:nvGraphicFramePr>
          <p:cNvPr id="10" name="Table 9">
            <a:extLst>
              <a:ext uri="{FF2B5EF4-FFF2-40B4-BE49-F238E27FC236}">
                <a16:creationId xmlns:a16="http://schemas.microsoft.com/office/drawing/2014/main" id="{703AD209-0BBC-4118-93B1-69387719684B}"/>
              </a:ext>
            </a:extLst>
          </p:cNvPr>
          <p:cNvGraphicFramePr>
            <a:graphicFrameLocks noGrp="1"/>
          </p:cNvGraphicFramePr>
          <p:nvPr>
            <p:extLst>
              <p:ext uri="{D42A27DB-BD31-4B8C-83A1-F6EECF244321}">
                <p14:modId xmlns:p14="http://schemas.microsoft.com/office/powerpoint/2010/main" val="4205018485"/>
              </p:ext>
            </p:extLst>
          </p:nvPr>
        </p:nvGraphicFramePr>
        <p:xfrm>
          <a:off x="723900" y="3864077"/>
          <a:ext cx="10758303" cy="1592825"/>
        </p:xfrm>
        <a:graphic>
          <a:graphicData uri="http://schemas.openxmlformats.org/drawingml/2006/table">
            <a:tbl>
              <a:tblPr/>
              <a:tblGrid>
                <a:gridCol w="1361954">
                  <a:extLst>
                    <a:ext uri="{9D8B030D-6E8A-4147-A177-3AD203B41FA5}">
                      <a16:colId xmlns:a16="http://schemas.microsoft.com/office/drawing/2014/main" val="3971500111"/>
                    </a:ext>
                  </a:extLst>
                </a:gridCol>
                <a:gridCol w="860960">
                  <a:extLst>
                    <a:ext uri="{9D8B030D-6E8A-4147-A177-3AD203B41FA5}">
                      <a16:colId xmlns:a16="http://schemas.microsoft.com/office/drawing/2014/main" val="3971207448"/>
                    </a:ext>
                  </a:extLst>
                </a:gridCol>
                <a:gridCol w="1734964">
                  <a:extLst>
                    <a:ext uri="{9D8B030D-6E8A-4147-A177-3AD203B41FA5}">
                      <a16:colId xmlns:a16="http://schemas.microsoft.com/office/drawing/2014/main" val="1443197226"/>
                    </a:ext>
                  </a:extLst>
                </a:gridCol>
                <a:gridCol w="906743">
                  <a:extLst>
                    <a:ext uri="{9D8B030D-6E8A-4147-A177-3AD203B41FA5}">
                      <a16:colId xmlns:a16="http://schemas.microsoft.com/office/drawing/2014/main" val="455235949"/>
                    </a:ext>
                  </a:extLst>
                </a:gridCol>
                <a:gridCol w="541236">
                  <a:extLst>
                    <a:ext uri="{9D8B030D-6E8A-4147-A177-3AD203B41FA5}">
                      <a16:colId xmlns:a16="http://schemas.microsoft.com/office/drawing/2014/main" val="3233761246"/>
                    </a:ext>
                  </a:extLst>
                </a:gridCol>
                <a:gridCol w="482659">
                  <a:extLst>
                    <a:ext uri="{9D8B030D-6E8A-4147-A177-3AD203B41FA5}">
                      <a16:colId xmlns:a16="http://schemas.microsoft.com/office/drawing/2014/main" val="2508702917"/>
                    </a:ext>
                  </a:extLst>
                </a:gridCol>
                <a:gridCol w="1871054">
                  <a:extLst>
                    <a:ext uri="{9D8B030D-6E8A-4147-A177-3AD203B41FA5}">
                      <a16:colId xmlns:a16="http://schemas.microsoft.com/office/drawing/2014/main" val="1951504604"/>
                    </a:ext>
                  </a:extLst>
                </a:gridCol>
                <a:gridCol w="998812">
                  <a:extLst>
                    <a:ext uri="{9D8B030D-6E8A-4147-A177-3AD203B41FA5}">
                      <a16:colId xmlns:a16="http://schemas.microsoft.com/office/drawing/2014/main" val="2824891217"/>
                    </a:ext>
                  </a:extLst>
                </a:gridCol>
                <a:gridCol w="534839">
                  <a:extLst>
                    <a:ext uri="{9D8B030D-6E8A-4147-A177-3AD203B41FA5}">
                      <a16:colId xmlns:a16="http://schemas.microsoft.com/office/drawing/2014/main" val="2652640314"/>
                    </a:ext>
                  </a:extLst>
                </a:gridCol>
                <a:gridCol w="678332">
                  <a:extLst>
                    <a:ext uri="{9D8B030D-6E8A-4147-A177-3AD203B41FA5}">
                      <a16:colId xmlns:a16="http://schemas.microsoft.com/office/drawing/2014/main" val="1369207775"/>
                    </a:ext>
                  </a:extLst>
                </a:gridCol>
                <a:gridCol w="786750">
                  <a:extLst>
                    <a:ext uri="{9D8B030D-6E8A-4147-A177-3AD203B41FA5}">
                      <a16:colId xmlns:a16="http://schemas.microsoft.com/office/drawing/2014/main" val="3362619231"/>
                    </a:ext>
                  </a:extLst>
                </a:gridCol>
              </a:tblGrid>
              <a:tr h="42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42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32  33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74 76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17969554"/>
                  </a:ext>
                </a:extLst>
              </a:tr>
              <a:tr h="7433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     F</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   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41735851"/>
                  </a:ext>
                </a:extLst>
              </a:tr>
            </a:tbl>
          </a:graphicData>
        </a:graphic>
      </p:graphicFrame>
    </p:spTree>
    <p:extLst>
      <p:ext uri="{BB962C8B-B14F-4D97-AF65-F5344CB8AC3E}">
        <p14:creationId xmlns:p14="http://schemas.microsoft.com/office/powerpoint/2010/main" val="150968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7D62FAE-C998-42FC-B03A-341B0C3B07AD}"/>
              </a:ext>
            </a:extLst>
          </p:cNvPr>
          <p:cNvSpPr>
            <a:spLocks noGrp="1"/>
          </p:cNvSpPr>
          <p:nvPr>
            <p:ph type="title"/>
          </p:nvPr>
        </p:nvSpPr>
        <p:spPr/>
        <p:txBody>
          <a:bodyPr/>
          <a:lstStyle/>
          <a:p>
            <a:r>
              <a:rPr lang="en-US" altLang="en-US" dirty="0"/>
              <a:t>DAWNING: DTG Superior to LPV in </a:t>
            </a:r>
            <a:br>
              <a:rPr lang="en-US" altLang="en-US" dirty="0"/>
            </a:br>
            <a:r>
              <a:rPr lang="en-US" altLang="en-US" dirty="0"/>
              <a:t>Patients With NNRTI + 2 NRTI Failure</a:t>
            </a:r>
          </a:p>
        </p:txBody>
      </p:sp>
      <p:sp>
        <p:nvSpPr>
          <p:cNvPr id="56" name="Rectangle 3">
            <a:extLst>
              <a:ext uri="{FF2B5EF4-FFF2-40B4-BE49-F238E27FC236}">
                <a16:creationId xmlns:a16="http://schemas.microsoft.com/office/drawing/2014/main" id="{F0C9744D-D37E-46BF-AA54-658CF959D213}"/>
              </a:ext>
            </a:extLst>
          </p:cNvPr>
          <p:cNvSpPr>
            <a:spLocks noGrp="1"/>
          </p:cNvSpPr>
          <p:nvPr>
            <p:ph sz="half" idx="1"/>
          </p:nvPr>
        </p:nvSpPr>
        <p:spPr>
          <a:xfrm>
            <a:off x="601820" y="1510730"/>
            <a:ext cx="10825240" cy="4678738"/>
          </a:xfrm>
        </p:spPr>
        <p:txBody>
          <a:bodyPr/>
          <a:lstStyle/>
          <a:p>
            <a:r>
              <a:rPr lang="en-US" altLang="en-US" sz="2400" dirty="0"/>
              <a:t>Patients with VF receiving first-line NNRTI + 2 NRTIs </a:t>
            </a:r>
            <a:r>
              <a:rPr lang="en-US" sz="2400" dirty="0"/>
              <a:t>switched to DTG or LPV/RPV + </a:t>
            </a:r>
            <a:br>
              <a:rPr lang="en-US" sz="2400" dirty="0"/>
            </a:br>
            <a:r>
              <a:rPr lang="en-US" sz="2400" dirty="0"/>
              <a:t>2 NRTIs (</a:t>
            </a:r>
            <a:r>
              <a:rPr lang="en-US" altLang="en-US" sz="2400" dirty="0"/>
              <a:t>≥1 fully active NRTI per GT resistance testing at screening); no primary resistance to INSTIs or PIs</a:t>
            </a:r>
          </a:p>
        </p:txBody>
      </p:sp>
      <p:sp>
        <p:nvSpPr>
          <p:cNvPr id="8" name="Content Placeholder 7">
            <a:extLst>
              <a:ext uri="{FF2B5EF4-FFF2-40B4-BE49-F238E27FC236}">
                <a16:creationId xmlns:a16="http://schemas.microsoft.com/office/drawing/2014/main" id="{BE6AACC2-36E2-4616-9C65-DC9E36E39111}"/>
              </a:ext>
            </a:extLst>
          </p:cNvPr>
          <p:cNvSpPr>
            <a:spLocks noGrp="1"/>
          </p:cNvSpPr>
          <p:nvPr>
            <p:ph sz="half" idx="2"/>
          </p:nvPr>
        </p:nvSpPr>
        <p:spPr>
          <a:xfrm>
            <a:off x="6252634" y="2617728"/>
            <a:ext cx="5490448" cy="3572463"/>
          </a:xfrm>
        </p:spPr>
        <p:txBody>
          <a:bodyPr/>
          <a:lstStyle/>
          <a:p>
            <a:r>
              <a:rPr lang="en-US" sz="2400" dirty="0"/>
              <a:t>Emergent INSTI and INSTI + NRTI resistance at CVW with DTG: n = 2</a:t>
            </a:r>
            <a:endParaRPr lang="en-US" sz="2400" baseline="30000" dirty="0"/>
          </a:p>
          <a:p>
            <a:r>
              <a:rPr lang="en-US" sz="2400" dirty="0"/>
              <a:t>Emergent NRTI resistance but no PI resistance at CVW with LPV/RTV: n = 3 </a:t>
            </a:r>
          </a:p>
        </p:txBody>
      </p:sp>
      <p:sp>
        <p:nvSpPr>
          <p:cNvPr id="94" name="Text Box 11">
            <a:extLst>
              <a:ext uri="{FF2B5EF4-FFF2-40B4-BE49-F238E27FC236}">
                <a16:creationId xmlns:a16="http://schemas.microsoft.com/office/drawing/2014/main" id="{933213BF-965D-4041-A41C-6C929D571A2D}"/>
              </a:ext>
            </a:extLst>
          </p:cNvPr>
          <p:cNvSpPr txBox="1">
            <a:spLocks noChangeArrowheads="1"/>
          </p:cNvSpPr>
          <p:nvPr/>
        </p:nvSpPr>
        <p:spPr bwMode="auto">
          <a:xfrm>
            <a:off x="381152" y="6409040"/>
            <a:ext cx="883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Aboud. </a:t>
            </a: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Lancet HIV. 2019;6:e576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123" name="TextBox 12">
            <a:extLst>
              <a:ext uri="{FF2B5EF4-FFF2-40B4-BE49-F238E27FC236}">
                <a16:creationId xmlns:a16="http://schemas.microsoft.com/office/drawing/2014/main" id="{2BFE7462-308F-4222-A2ED-0250DBB677BF}"/>
              </a:ext>
            </a:extLst>
          </p:cNvPr>
          <p:cNvSpPr txBox="1">
            <a:spLocks noChangeArrowheads="1"/>
          </p:cNvSpPr>
          <p:nvPr/>
        </p:nvSpPr>
        <p:spPr bwMode="auto">
          <a:xfrm>
            <a:off x="4823088" y="2676560"/>
            <a:ext cx="1083117" cy="10772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DTG +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NRTIs</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LPV/RTV +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NRTIs</a:t>
            </a:r>
          </a:p>
        </p:txBody>
      </p:sp>
      <p:sp>
        <p:nvSpPr>
          <p:cNvPr id="124" name="Rectangle 4">
            <a:extLst>
              <a:ext uri="{FF2B5EF4-FFF2-40B4-BE49-F238E27FC236}">
                <a16:creationId xmlns:a16="http://schemas.microsoft.com/office/drawing/2014/main" id="{CDF99D53-299E-49EA-9CB1-D7F72EB564CF}"/>
              </a:ext>
            </a:extLst>
          </p:cNvPr>
          <p:cNvSpPr>
            <a:spLocks noChangeArrowheads="1"/>
          </p:cNvSpPr>
          <p:nvPr/>
        </p:nvSpPr>
        <p:spPr bwMode="auto">
          <a:xfrm>
            <a:off x="4697259" y="2779584"/>
            <a:ext cx="146304" cy="146304"/>
          </a:xfrm>
          <a:prstGeom prst="rect">
            <a:avLst/>
          </a:prstGeom>
          <a:solidFill>
            <a:schemeClr val="accent1"/>
          </a:solidFill>
          <a:ln w="9525">
            <a:solidFill>
              <a:schemeClr val="bg1"/>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Rectangle 124">
            <a:extLst>
              <a:ext uri="{FF2B5EF4-FFF2-40B4-BE49-F238E27FC236}">
                <a16:creationId xmlns:a16="http://schemas.microsoft.com/office/drawing/2014/main" id="{E42FBF56-CC0E-4F93-898A-F25A9FD44EBF}"/>
              </a:ext>
            </a:extLst>
          </p:cNvPr>
          <p:cNvSpPr/>
          <p:nvPr/>
        </p:nvSpPr>
        <p:spPr bwMode="auto">
          <a:xfrm>
            <a:off x="4697259" y="3255308"/>
            <a:ext cx="146304" cy="146304"/>
          </a:xfrm>
          <a:prstGeom prst="rect">
            <a:avLst/>
          </a:prstGeom>
          <a:solidFill>
            <a:schemeClr val="accent3"/>
          </a:solidFill>
          <a:ln>
            <a:solidFill>
              <a:schemeClr val="bg1"/>
            </a:solid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D2FAA14C-F2AF-47EA-86BD-56793F18D1BE}"/>
              </a:ext>
            </a:extLst>
          </p:cNvPr>
          <p:cNvSpPr txBox="1"/>
          <p:nvPr/>
        </p:nvSpPr>
        <p:spPr bwMode="auto">
          <a:xfrm>
            <a:off x="660458" y="6080414"/>
            <a:ext cx="20637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 for superiority.</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6" name="TextBox 2">
            <a:extLst>
              <a:ext uri="{FF2B5EF4-FFF2-40B4-BE49-F238E27FC236}">
                <a16:creationId xmlns:a16="http://schemas.microsoft.com/office/drawing/2014/main" id="{F2E156BC-C53F-4549-8723-8EA4D2B9F08B}"/>
              </a:ext>
            </a:extLst>
          </p:cNvPr>
          <p:cNvSpPr txBox="1">
            <a:spLocks noChangeArrowheads="1"/>
          </p:cNvSpPr>
          <p:nvPr/>
        </p:nvSpPr>
        <p:spPr bwMode="auto">
          <a:xfrm rot="16200000">
            <a:off x="-932498" y="4149523"/>
            <a:ext cx="3432919"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HIV-1 RNA &lt;50 c/mL at Wk 48</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247" name="TextBox 246">
            <a:extLst>
              <a:ext uri="{FF2B5EF4-FFF2-40B4-BE49-F238E27FC236}">
                <a16:creationId xmlns:a16="http://schemas.microsoft.com/office/drawing/2014/main" id="{F3CA4C6C-AD65-47D2-8A16-762143E6F065}"/>
              </a:ext>
            </a:extLst>
          </p:cNvPr>
          <p:cNvSpPr txBox="1"/>
          <p:nvPr/>
        </p:nvSpPr>
        <p:spPr bwMode="auto">
          <a:xfrm>
            <a:off x="2020974" y="5764258"/>
            <a:ext cx="658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ITT-E</a:t>
            </a:r>
          </a:p>
        </p:txBody>
      </p:sp>
      <p:sp>
        <p:nvSpPr>
          <p:cNvPr id="248" name="TextBox 247">
            <a:extLst>
              <a:ext uri="{FF2B5EF4-FFF2-40B4-BE49-F238E27FC236}">
                <a16:creationId xmlns:a16="http://schemas.microsoft.com/office/drawing/2014/main" id="{E978479B-7C61-4081-BEDC-9DC41E11E1BA}"/>
              </a:ext>
            </a:extLst>
          </p:cNvPr>
          <p:cNvSpPr txBox="1"/>
          <p:nvPr/>
        </p:nvSpPr>
        <p:spPr bwMode="auto">
          <a:xfrm>
            <a:off x="3755983" y="5764258"/>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PP</a:t>
            </a:r>
          </a:p>
        </p:txBody>
      </p:sp>
      <p:grpSp>
        <p:nvGrpSpPr>
          <p:cNvPr id="3" name="Group 2">
            <a:extLst>
              <a:ext uri="{FF2B5EF4-FFF2-40B4-BE49-F238E27FC236}">
                <a16:creationId xmlns:a16="http://schemas.microsoft.com/office/drawing/2014/main" id="{2C392F9B-B860-46A0-95AD-6B3ECF07685A}"/>
              </a:ext>
            </a:extLst>
          </p:cNvPr>
          <p:cNvGrpSpPr/>
          <p:nvPr/>
        </p:nvGrpSpPr>
        <p:grpSpPr>
          <a:xfrm>
            <a:off x="764940" y="2896749"/>
            <a:ext cx="4096906" cy="3017520"/>
            <a:chOff x="655212" y="2360301"/>
            <a:chExt cx="4096906" cy="3764228"/>
          </a:xfrm>
        </p:grpSpPr>
        <p:sp>
          <p:nvSpPr>
            <p:cNvPr id="231" name="TextBox 230">
              <a:extLst>
                <a:ext uri="{FF2B5EF4-FFF2-40B4-BE49-F238E27FC236}">
                  <a16:creationId xmlns:a16="http://schemas.microsoft.com/office/drawing/2014/main" id="{95322DC3-E578-4035-8433-9CBACE2E985B}"/>
                </a:ext>
              </a:extLst>
            </p:cNvPr>
            <p:cNvSpPr txBox="1"/>
            <p:nvPr/>
          </p:nvSpPr>
          <p:spPr>
            <a:xfrm>
              <a:off x="3832397" y="5286221"/>
              <a:ext cx="695048" cy="65712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219/</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312</a:t>
              </a:r>
            </a:p>
          </p:txBody>
        </p:sp>
        <p:sp>
          <p:nvSpPr>
            <p:cNvPr id="126" name="Rectangle 125">
              <a:extLst>
                <a:ext uri="{FF2B5EF4-FFF2-40B4-BE49-F238E27FC236}">
                  <a16:creationId xmlns:a16="http://schemas.microsoft.com/office/drawing/2014/main" id="{5A7F4659-F61A-4647-ABAC-897AD5060AF6}"/>
                </a:ext>
              </a:extLst>
            </p:cNvPr>
            <p:cNvSpPr/>
            <p:nvPr/>
          </p:nvSpPr>
          <p:spPr bwMode="auto">
            <a:xfrm>
              <a:off x="3849636" y="3412653"/>
              <a:ext cx="759633" cy="2518158"/>
            </a:xfrm>
            <a:prstGeom prst="rect">
              <a:avLst/>
            </a:prstGeom>
            <a:solidFill>
              <a:schemeClr val="accent3"/>
            </a:solidFill>
            <a:ln w="3175">
              <a:solidFill>
                <a:schemeClr val="bg1"/>
              </a:solid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Calibri" panose="020F0502020204030204" pitchFamily="34" charset="0"/>
                <a:ea typeface="+mn-ea"/>
                <a:cs typeface="Calibri" panose="020F0502020204030204" pitchFamily="34" charset="0"/>
              </a:endParaRPr>
            </a:p>
          </p:txBody>
        </p:sp>
        <p:sp>
          <p:nvSpPr>
            <p:cNvPr id="127" name="Rectangle 126">
              <a:extLst>
                <a:ext uri="{FF2B5EF4-FFF2-40B4-BE49-F238E27FC236}">
                  <a16:creationId xmlns:a16="http://schemas.microsoft.com/office/drawing/2014/main" id="{8CB50574-9128-404F-ACD7-FA0BAF497BAF}"/>
                </a:ext>
              </a:extLst>
            </p:cNvPr>
            <p:cNvSpPr/>
            <p:nvPr/>
          </p:nvSpPr>
          <p:spPr bwMode="auto">
            <a:xfrm>
              <a:off x="3096825" y="2977333"/>
              <a:ext cx="759633" cy="2953477"/>
            </a:xfrm>
            <a:prstGeom prst="rect">
              <a:avLst/>
            </a:prstGeom>
            <a:solidFill>
              <a:schemeClr val="accent1"/>
            </a:solidFill>
            <a:ln w="3175">
              <a:solidFill>
                <a:schemeClr val="bg1"/>
              </a:solid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 name="Rectangle 127">
              <a:extLst>
                <a:ext uri="{FF2B5EF4-FFF2-40B4-BE49-F238E27FC236}">
                  <a16:creationId xmlns:a16="http://schemas.microsoft.com/office/drawing/2014/main" id="{A760A589-6706-4746-AF65-B9FA17AC4D09}"/>
                </a:ext>
              </a:extLst>
            </p:cNvPr>
            <p:cNvSpPr/>
            <p:nvPr/>
          </p:nvSpPr>
          <p:spPr bwMode="auto">
            <a:xfrm>
              <a:off x="2215670" y="3557759"/>
              <a:ext cx="759633" cy="2373052"/>
            </a:xfrm>
            <a:prstGeom prst="rect">
              <a:avLst/>
            </a:prstGeom>
            <a:solidFill>
              <a:schemeClr val="accent3"/>
            </a:solidFill>
            <a:ln w="3175">
              <a:solidFill>
                <a:schemeClr val="bg1"/>
              </a:solid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Calibri" panose="020F0502020204030204" pitchFamily="34" charset="0"/>
                <a:ea typeface="+mn-ea"/>
                <a:cs typeface="Calibri" panose="020F0502020204030204" pitchFamily="34" charset="0"/>
              </a:endParaRPr>
            </a:p>
          </p:txBody>
        </p:sp>
        <p:cxnSp>
          <p:nvCxnSpPr>
            <p:cNvPr id="145" name="Straight Connector 23">
              <a:extLst>
                <a:ext uri="{FF2B5EF4-FFF2-40B4-BE49-F238E27FC236}">
                  <a16:creationId xmlns:a16="http://schemas.microsoft.com/office/drawing/2014/main" id="{F420D1E3-F5F2-4F9A-8BA9-6F292560A2EF}"/>
                </a:ext>
              </a:extLst>
            </p:cNvPr>
            <p:cNvCxnSpPr>
              <a:cxnSpLocks noChangeShapeType="1"/>
            </p:cNvCxnSpPr>
            <p:nvPr/>
          </p:nvCxnSpPr>
          <p:spPr bwMode="auto">
            <a:xfrm rot="5400000">
              <a:off x="2989558"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147" name="TextBox 42">
              <a:extLst>
                <a:ext uri="{FF2B5EF4-FFF2-40B4-BE49-F238E27FC236}">
                  <a16:creationId xmlns:a16="http://schemas.microsoft.com/office/drawing/2014/main" id="{08494B6F-ED54-425A-8E95-C69E4715E484}"/>
                </a:ext>
              </a:extLst>
            </p:cNvPr>
            <p:cNvSpPr txBox="1">
              <a:spLocks noChangeArrowheads="1"/>
            </p:cNvSpPr>
            <p:nvPr/>
          </p:nvSpPr>
          <p:spPr bwMode="auto">
            <a:xfrm>
              <a:off x="1630558" y="273062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84</a:t>
              </a:r>
            </a:p>
          </p:txBody>
        </p:sp>
        <p:sp>
          <p:nvSpPr>
            <p:cNvPr id="148" name="TextBox 43">
              <a:extLst>
                <a:ext uri="{FF2B5EF4-FFF2-40B4-BE49-F238E27FC236}">
                  <a16:creationId xmlns:a16="http://schemas.microsoft.com/office/drawing/2014/main" id="{70EC6AD9-7AA1-4528-A537-4F4847A3736C}"/>
                </a:ext>
              </a:extLst>
            </p:cNvPr>
            <p:cNvSpPr txBox="1">
              <a:spLocks noChangeArrowheads="1"/>
            </p:cNvSpPr>
            <p:nvPr/>
          </p:nvSpPr>
          <p:spPr bwMode="auto">
            <a:xfrm>
              <a:off x="2393183" y="3194446"/>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149" name="Rectangle 148">
              <a:extLst>
                <a:ext uri="{FF2B5EF4-FFF2-40B4-BE49-F238E27FC236}">
                  <a16:creationId xmlns:a16="http://schemas.microsoft.com/office/drawing/2014/main" id="{204B549C-87FA-4E8F-8C46-296CC4AD34C7}"/>
                </a:ext>
              </a:extLst>
            </p:cNvPr>
            <p:cNvSpPr/>
            <p:nvPr/>
          </p:nvSpPr>
          <p:spPr bwMode="auto">
            <a:xfrm>
              <a:off x="1456037" y="3075798"/>
              <a:ext cx="759633" cy="2855013"/>
            </a:xfrm>
            <a:prstGeom prst="rect">
              <a:avLst/>
            </a:prstGeom>
            <a:solidFill>
              <a:schemeClr val="accent1"/>
            </a:solidFill>
            <a:ln w="3175">
              <a:solidFill>
                <a:schemeClr val="bg1"/>
              </a:solidFill>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 name="TextBox 150">
              <a:extLst>
                <a:ext uri="{FF2B5EF4-FFF2-40B4-BE49-F238E27FC236}">
                  <a16:creationId xmlns:a16="http://schemas.microsoft.com/office/drawing/2014/main" id="{87485D62-5382-4B2B-BD81-1BB4B781CBDC}"/>
                </a:ext>
              </a:extLst>
            </p:cNvPr>
            <p:cNvSpPr txBox="1"/>
            <p:nvPr/>
          </p:nvSpPr>
          <p:spPr>
            <a:xfrm>
              <a:off x="1410463" y="5342804"/>
              <a:ext cx="845782" cy="59830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261/</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312</a:t>
              </a:r>
            </a:p>
          </p:txBody>
        </p:sp>
        <p:sp>
          <p:nvSpPr>
            <p:cNvPr id="152" name="TextBox 151">
              <a:extLst>
                <a:ext uri="{FF2B5EF4-FFF2-40B4-BE49-F238E27FC236}">
                  <a16:creationId xmlns:a16="http://schemas.microsoft.com/office/drawing/2014/main" id="{E7C2CAAA-C488-4CD0-B87B-D508AB92FC66}"/>
                </a:ext>
              </a:extLst>
            </p:cNvPr>
            <p:cNvSpPr txBox="1"/>
            <p:nvPr/>
          </p:nvSpPr>
          <p:spPr>
            <a:xfrm>
              <a:off x="2164673" y="5342804"/>
              <a:ext cx="845782" cy="59830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219/</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312</a:t>
              </a:r>
            </a:p>
          </p:txBody>
        </p:sp>
        <p:sp>
          <p:nvSpPr>
            <p:cNvPr id="153" name="TextBox 152">
              <a:extLst>
                <a:ext uri="{FF2B5EF4-FFF2-40B4-BE49-F238E27FC236}">
                  <a16:creationId xmlns:a16="http://schemas.microsoft.com/office/drawing/2014/main" id="{D984007A-9509-47D0-A800-7F5B815CEFBA}"/>
                </a:ext>
              </a:extLst>
            </p:cNvPr>
            <p:cNvSpPr txBox="1"/>
            <p:nvPr/>
          </p:nvSpPr>
          <p:spPr>
            <a:xfrm>
              <a:off x="3115833" y="5342804"/>
              <a:ext cx="728004" cy="59830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246/</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283</a:t>
              </a:r>
            </a:p>
          </p:txBody>
        </p:sp>
        <p:sp>
          <p:nvSpPr>
            <p:cNvPr id="154" name="TextBox 153">
              <a:extLst>
                <a:ext uri="{FF2B5EF4-FFF2-40B4-BE49-F238E27FC236}">
                  <a16:creationId xmlns:a16="http://schemas.microsoft.com/office/drawing/2014/main" id="{5C78D82A-81EB-48A6-806B-68B5C29CAC83}"/>
                </a:ext>
              </a:extLst>
            </p:cNvPr>
            <p:cNvSpPr txBox="1"/>
            <p:nvPr/>
          </p:nvSpPr>
          <p:spPr>
            <a:xfrm>
              <a:off x="3883804" y="5342804"/>
              <a:ext cx="729271" cy="598303"/>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204/</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274</a:t>
              </a:r>
            </a:p>
          </p:txBody>
        </p:sp>
        <p:sp>
          <p:nvSpPr>
            <p:cNvPr id="162" name="TextBox 42">
              <a:extLst>
                <a:ext uri="{FF2B5EF4-FFF2-40B4-BE49-F238E27FC236}">
                  <a16:creationId xmlns:a16="http://schemas.microsoft.com/office/drawing/2014/main" id="{3BAD9827-84AC-46B3-981D-E5AD9A904710}"/>
                </a:ext>
              </a:extLst>
            </p:cNvPr>
            <p:cNvSpPr txBox="1">
              <a:spLocks noChangeArrowheads="1"/>
            </p:cNvSpPr>
            <p:nvPr/>
          </p:nvSpPr>
          <p:spPr bwMode="auto">
            <a:xfrm>
              <a:off x="3282452" y="26233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87</a:t>
              </a:r>
            </a:p>
          </p:txBody>
        </p:sp>
        <p:sp>
          <p:nvSpPr>
            <p:cNvPr id="163" name="TextBox 42">
              <a:extLst>
                <a:ext uri="{FF2B5EF4-FFF2-40B4-BE49-F238E27FC236}">
                  <a16:creationId xmlns:a16="http://schemas.microsoft.com/office/drawing/2014/main" id="{85AC38B4-95DD-4461-A506-EC6380E08798}"/>
                </a:ext>
              </a:extLst>
            </p:cNvPr>
            <p:cNvSpPr txBox="1">
              <a:spLocks noChangeArrowheads="1"/>
            </p:cNvSpPr>
            <p:nvPr/>
          </p:nvSpPr>
          <p:spPr bwMode="auto">
            <a:xfrm>
              <a:off x="4062179" y="30355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74</a:t>
              </a:r>
            </a:p>
          </p:txBody>
        </p:sp>
        <p:grpSp>
          <p:nvGrpSpPr>
            <p:cNvPr id="5" name="Group 4">
              <a:extLst>
                <a:ext uri="{FF2B5EF4-FFF2-40B4-BE49-F238E27FC236}">
                  <a16:creationId xmlns:a16="http://schemas.microsoft.com/office/drawing/2014/main" id="{B19441CB-07B4-4610-B581-372F9D30F5B0}"/>
                </a:ext>
              </a:extLst>
            </p:cNvPr>
            <p:cNvGrpSpPr/>
            <p:nvPr/>
          </p:nvGrpSpPr>
          <p:grpSpPr>
            <a:xfrm>
              <a:off x="1281672" y="2527561"/>
              <a:ext cx="77757" cy="3406446"/>
              <a:chOff x="1569071" y="2711849"/>
              <a:chExt cx="69292" cy="3035591"/>
            </a:xfrm>
          </p:grpSpPr>
          <p:cxnSp>
            <p:nvCxnSpPr>
              <p:cNvPr id="218" name="Straight Connector 7">
                <a:extLst>
                  <a:ext uri="{FF2B5EF4-FFF2-40B4-BE49-F238E27FC236}">
                    <a16:creationId xmlns:a16="http://schemas.microsoft.com/office/drawing/2014/main" id="{C5197299-6C90-4563-A8AC-F2BB60229103}"/>
                  </a:ext>
                </a:extLst>
              </p:cNvPr>
              <p:cNvCxnSpPr>
                <a:cxnSpLocks noChangeShapeType="1"/>
              </p:cNvCxnSpPr>
              <p:nvPr/>
            </p:nvCxnSpPr>
            <p:spPr bwMode="auto">
              <a:xfrm>
                <a:off x="1569071" y="2711849"/>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7" name="Straight Connector 20">
                <a:extLst>
                  <a:ext uri="{FF2B5EF4-FFF2-40B4-BE49-F238E27FC236}">
                    <a16:creationId xmlns:a16="http://schemas.microsoft.com/office/drawing/2014/main" id="{D03F6963-FDD4-4576-ADEA-F5B494D4DC33}"/>
                  </a:ext>
                </a:extLst>
              </p:cNvPr>
              <p:cNvCxnSpPr>
                <a:cxnSpLocks noChangeShapeType="1"/>
              </p:cNvCxnSpPr>
              <p:nvPr/>
            </p:nvCxnSpPr>
            <p:spPr bwMode="auto">
              <a:xfrm>
                <a:off x="1569071" y="3318967"/>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8" name="Straight Connector 21">
                <a:extLst>
                  <a:ext uri="{FF2B5EF4-FFF2-40B4-BE49-F238E27FC236}">
                    <a16:creationId xmlns:a16="http://schemas.microsoft.com/office/drawing/2014/main" id="{CBC7E497-2C7B-4068-8F9B-9D05A2BACBAD}"/>
                  </a:ext>
                </a:extLst>
              </p:cNvPr>
              <p:cNvCxnSpPr>
                <a:cxnSpLocks noChangeShapeType="1"/>
              </p:cNvCxnSpPr>
              <p:nvPr/>
            </p:nvCxnSpPr>
            <p:spPr bwMode="auto">
              <a:xfrm>
                <a:off x="1569071" y="3926085"/>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9" name="Straight Connector 22">
                <a:extLst>
                  <a:ext uri="{FF2B5EF4-FFF2-40B4-BE49-F238E27FC236}">
                    <a16:creationId xmlns:a16="http://schemas.microsoft.com/office/drawing/2014/main" id="{0E98AB45-5B71-4689-AFD4-8A0FCA232DCF}"/>
                  </a:ext>
                </a:extLst>
              </p:cNvPr>
              <p:cNvCxnSpPr>
                <a:cxnSpLocks noChangeShapeType="1"/>
              </p:cNvCxnSpPr>
              <p:nvPr/>
            </p:nvCxnSpPr>
            <p:spPr bwMode="auto">
              <a:xfrm>
                <a:off x="1569071" y="4533203"/>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6" name="Straight Connector 23">
                <a:extLst>
                  <a:ext uri="{FF2B5EF4-FFF2-40B4-BE49-F238E27FC236}">
                    <a16:creationId xmlns:a16="http://schemas.microsoft.com/office/drawing/2014/main" id="{615D6DFC-2F73-437D-A65D-CFA856EEBA0B}"/>
                  </a:ext>
                </a:extLst>
              </p:cNvPr>
              <p:cNvCxnSpPr>
                <a:cxnSpLocks noChangeShapeType="1"/>
              </p:cNvCxnSpPr>
              <p:nvPr/>
            </p:nvCxnSpPr>
            <p:spPr bwMode="auto">
              <a:xfrm>
                <a:off x="1569071" y="5140321"/>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7" name="Straight Connector 24">
                <a:extLst>
                  <a:ext uri="{FF2B5EF4-FFF2-40B4-BE49-F238E27FC236}">
                    <a16:creationId xmlns:a16="http://schemas.microsoft.com/office/drawing/2014/main" id="{2650E687-13FB-40E5-BEDE-B10ADE67C236}"/>
                  </a:ext>
                </a:extLst>
              </p:cNvPr>
              <p:cNvCxnSpPr>
                <a:cxnSpLocks noChangeShapeType="1"/>
              </p:cNvCxnSpPr>
              <p:nvPr/>
            </p:nvCxnSpPr>
            <p:spPr bwMode="auto">
              <a:xfrm>
                <a:off x="1569071" y="5747440"/>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38" name="TextBox 3">
              <a:extLst>
                <a:ext uri="{FF2B5EF4-FFF2-40B4-BE49-F238E27FC236}">
                  <a16:creationId xmlns:a16="http://schemas.microsoft.com/office/drawing/2014/main" id="{4FCF3914-6D98-4286-A5A7-A4D29ABAD9FA}"/>
                </a:ext>
              </a:extLst>
            </p:cNvPr>
            <p:cNvSpPr txBox="1">
              <a:spLocks noChangeArrowheads="1"/>
            </p:cNvSpPr>
            <p:nvPr/>
          </p:nvSpPr>
          <p:spPr bwMode="auto">
            <a:xfrm>
              <a:off x="655212" y="2360301"/>
              <a:ext cx="653204"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39" name="TextBox 26">
              <a:extLst>
                <a:ext uri="{FF2B5EF4-FFF2-40B4-BE49-F238E27FC236}">
                  <a16:creationId xmlns:a16="http://schemas.microsoft.com/office/drawing/2014/main" id="{176B5626-EDC5-4818-9DB8-1DA669ADF555}"/>
                </a:ext>
              </a:extLst>
            </p:cNvPr>
            <p:cNvSpPr txBox="1">
              <a:spLocks noChangeArrowheads="1"/>
            </p:cNvSpPr>
            <p:nvPr/>
          </p:nvSpPr>
          <p:spPr bwMode="auto">
            <a:xfrm>
              <a:off x="732595" y="3039358"/>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40" name="TextBox 27">
              <a:extLst>
                <a:ext uri="{FF2B5EF4-FFF2-40B4-BE49-F238E27FC236}">
                  <a16:creationId xmlns:a16="http://schemas.microsoft.com/office/drawing/2014/main" id="{55D8B5D0-1EE9-4DD4-800A-CA0D18F8B61B}"/>
                </a:ext>
              </a:extLst>
            </p:cNvPr>
            <p:cNvSpPr txBox="1">
              <a:spLocks noChangeArrowheads="1"/>
            </p:cNvSpPr>
            <p:nvPr/>
          </p:nvSpPr>
          <p:spPr bwMode="auto">
            <a:xfrm>
              <a:off x="732595" y="3673057"/>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41" name="TextBox 28">
              <a:extLst>
                <a:ext uri="{FF2B5EF4-FFF2-40B4-BE49-F238E27FC236}">
                  <a16:creationId xmlns:a16="http://schemas.microsoft.com/office/drawing/2014/main" id="{318E83FE-0BBB-436E-AB3D-1A6FAE9D1C04}"/>
                </a:ext>
              </a:extLst>
            </p:cNvPr>
            <p:cNvSpPr txBox="1">
              <a:spLocks noChangeArrowheads="1"/>
            </p:cNvSpPr>
            <p:nvPr/>
          </p:nvSpPr>
          <p:spPr bwMode="auto">
            <a:xfrm>
              <a:off x="753495" y="4365230"/>
              <a:ext cx="554921"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42" name="TextBox 29">
              <a:extLst>
                <a:ext uri="{FF2B5EF4-FFF2-40B4-BE49-F238E27FC236}">
                  <a16:creationId xmlns:a16="http://schemas.microsoft.com/office/drawing/2014/main" id="{3C54AB1E-F088-48FC-B25B-C686A6E22575}"/>
                </a:ext>
              </a:extLst>
            </p:cNvPr>
            <p:cNvSpPr txBox="1">
              <a:spLocks noChangeArrowheads="1"/>
            </p:cNvSpPr>
            <p:nvPr/>
          </p:nvSpPr>
          <p:spPr bwMode="auto">
            <a:xfrm>
              <a:off x="785049" y="5001249"/>
              <a:ext cx="523367"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43" name="TextBox 30">
              <a:extLst>
                <a:ext uri="{FF2B5EF4-FFF2-40B4-BE49-F238E27FC236}">
                  <a16:creationId xmlns:a16="http://schemas.microsoft.com/office/drawing/2014/main" id="{7C5A97BD-4B3E-41D1-94AA-9978349D7455}"/>
                </a:ext>
              </a:extLst>
            </p:cNvPr>
            <p:cNvSpPr txBox="1">
              <a:spLocks noChangeArrowheads="1"/>
            </p:cNvSpPr>
            <p:nvPr/>
          </p:nvSpPr>
          <p:spPr bwMode="auto">
            <a:xfrm>
              <a:off x="753496" y="5744614"/>
              <a:ext cx="595188"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45" name="TextBox 11">
              <a:extLst>
                <a:ext uri="{FF2B5EF4-FFF2-40B4-BE49-F238E27FC236}">
                  <a16:creationId xmlns:a16="http://schemas.microsoft.com/office/drawing/2014/main" id="{36965BDC-9820-4437-9003-64E446054F1C}"/>
                </a:ext>
              </a:extLst>
            </p:cNvPr>
            <p:cNvSpPr txBox="1">
              <a:spLocks noChangeArrowheads="1"/>
            </p:cNvSpPr>
            <p:nvPr/>
          </p:nvSpPr>
          <p:spPr bwMode="auto">
            <a:xfrm>
              <a:off x="754814" y="5447334"/>
              <a:ext cx="652743"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n/N =</a:t>
              </a:r>
            </a:p>
          </p:txBody>
        </p:sp>
        <p:sp>
          <p:nvSpPr>
            <p:cNvPr id="204" name="Freeform: Shape 1">
              <a:extLst>
                <a:ext uri="{FF2B5EF4-FFF2-40B4-BE49-F238E27FC236}">
                  <a16:creationId xmlns:a16="http://schemas.microsoft.com/office/drawing/2014/main" id="{1264A114-3570-4B8F-A674-601C4F66A69C}"/>
                </a:ext>
              </a:extLst>
            </p:cNvPr>
            <p:cNvSpPr>
              <a:spLocks/>
            </p:cNvSpPr>
            <p:nvPr/>
          </p:nvSpPr>
          <p:spPr bwMode="auto">
            <a:xfrm>
              <a:off x="1364239" y="2512364"/>
              <a:ext cx="3386167" cy="3420924"/>
            </a:xfrm>
            <a:custGeom>
              <a:avLst/>
              <a:gdLst>
                <a:gd name="T0" fmla="*/ 0 w 5146765"/>
                <a:gd name="T1" fmla="*/ 0 h 2177143"/>
                <a:gd name="T2" fmla="*/ 0 w 5146765"/>
                <a:gd name="T3" fmla="*/ 20967890 h 2177143"/>
                <a:gd name="T4" fmla="*/ 1366888 w 5146765"/>
                <a:gd name="T5" fmla="*/ 20967890 h 2177143"/>
                <a:gd name="T6" fmla="*/ 0 60000 65536"/>
                <a:gd name="T7" fmla="*/ 0 60000 65536"/>
                <a:gd name="T8" fmla="*/ 0 60000 65536"/>
              </a:gdLst>
              <a:ahLst/>
              <a:cxnLst>
                <a:cxn ang="T6">
                  <a:pos x="T0" y="T1"/>
                </a:cxn>
                <a:cxn ang="T7">
                  <a:pos x="T2" y="T3"/>
                </a:cxn>
                <a:cxn ang="T8">
                  <a:pos x="T4" y="T5"/>
                </a:cxn>
              </a:cxnLst>
              <a:rect l="0" t="0" r="r" b="b"/>
              <a:pathLst>
                <a:path w="5146765" h="2177143">
                  <a:moveTo>
                    <a:pt x="0" y="0"/>
                  </a:moveTo>
                  <a:lnTo>
                    <a:pt x="0" y="2177143"/>
                  </a:lnTo>
                  <a:lnTo>
                    <a:pt x="5146765" y="2177143"/>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54" name="Straight Connector 23">
              <a:extLst>
                <a:ext uri="{FF2B5EF4-FFF2-40B4-BE49-F238E27FC236}">
                  <a16:creationId xmlns:a16="http://schemas.microsoft.com/office/drawing/2014/main" id="{35E65D42-BA97-4ED5-8C3B-39832A346651}"/>
                </a:ext>
              </a:extLst>
            </p:cNvPr>
            <p:cNvCxnSpPr>
              <a:cxnSpLocks noChangeShapeType="1"/>
            </p:cNvCxnSpPr>
            <p:nvPr/>
          </p:nvCxnSpPr>
          <p:spPr bwMode="auto">
            <a:xfrm rot="5400000">
              <a:off x="1312615"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23">
              <a:extLst>
                <a:ext uri="{FF2B5EF4-FFF2-40B4-BE49-F238E27FC236}">
                  <a16:creationId xmlns:a16="http://schemas.microsoft.com/office/drawing/2014/main" id="{B59318A5-3ACF-4D54-8AFF-C523F30060F5}"/>
                </a:ext>
              </a:extLst>
            </p:cNvPr>
            <p:cNvCxnSpPr>
              <a:cxnSpLocks noChangeShapeType="1"/>
            </p:cNvCxnSpPr>
            <p:nvPr/>
          </p:nvCxnSpPr>
          <p:spPr bwMode="auto">
            <a:xfrm rot="5400000">
              <a:off x="4698286"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 name="TextBox 1">
            <a:extLst>
              <a:ext uri="{FF2B5EF4-FFF2-40B4-BE49-F238E27FC236}">
                <a16:creationId xmlns:a16="http://schemas.microsoft.com/office/drawing/2014/main" id="{2CA44293-0CD3-4E73-BA8A-1A149CC3ABA1}"/>
              </a:ext>
            </a:extLst>
          </p:cNvPr>
          <p:cNvSpPr txBox="1"/>
          <p:nvPr/>
        </p:nvSpPr>
        <p:spPr bwMode="auto">
          <a:xfrm>
            <a:off x="1678989" y="2617729"/>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Δ</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(7.3-20.3) </a:t>
            </a:r>
          </a:p>
        </p:txBody>
      </p:sp>
      <p:sp>
        <p:nvSpPr>
          <p:cNvPr id="100" name="TextBox 99">
            <a:extLst>
              <a:ext uri="{FF2B5EF4-FFF2-40B4-BE49-F238E27FC236}">
                <a16:creationId xmlns:a16="http://schemas.microsoft.com/office/drawing/2014/main" id="{1C3073B0-FCB9-4814-B2BF-B82CC9B6ECA0}"/>
              </a:ext>
            </a:extLst>
          </p:cNvPr>
          <p:cNvSpPr txBox="1"/>
          <p:nvPr/>
        </p:nvSpPr>
        <p:spPr bwMode="auto">
          <a:xfrm>
            <a:off x="3283829" y="2587483"/>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Δ</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12.3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(5.8-18.7) </a:t>
            </a:r>
          </a:p>
        </p:txBody>
      </p:sp>
      <p:graphicFrame>
        <p:nvGraphicFramePr>
          <p:cNvPr id="102" name="Group 32">
            <a:extLst>
              <a:ext uri="{FF2B5EF4-FFF2-40B4-BE49-F238E27FC236}">
                <a16:creationId xmlns:a16="http://schemas.microsoft.com/office/drawing/2014/main" id="{558EABFC-F27B-4011-8898-FFE7ECD4143B}"/>
              </a:ext>
            </a:extLst>
          </p:cNvPr>
          <p:cNvGraphicFramePr>
            <a:graphicFrameLocks noGrp="1"/>
          </p:cNvGraphicFramePr>
          <p:nvPr>
            <p:extLst>
              <p:ext uri="{D42A27DB-BD31-4B8C-83A1-F6EECF244321}">
                <p14:modId xmlns:p14="http://schemas.microsoft.com/office/powerpoint/2010/main" val="3484013744"/>
              </p:ext>
            </p:extLst>
          </p:nvPr>
        </p:nvGraphicFramePr>
        <p:xfrm>
          <a:off x="5953150" y="4288422"/>
          <a:ext cx="5789932" cy="1493214"/>
        </p:xfrm>
        <a:graphic>
          <a:graphicData uri="http://schemas.openxmlformats.org/drawingml/2006/table">
            <a:tbl>
              <a:tblPr/>
              <a:tblGrid>
                <a:gridCol w="1031284">
                  <a:extLst>
                    <a:ext uri="{9D8B030D-6E8A-4147-A177-3AD203B41FA5}">
                      <a16:colId xmlns:a16="http://schemas.microsoft.com/office/drawing/2014/main" val="20000"/>
                    </a:ext>
                  </a:extLst>
                </a:gridCol>
                <a:gridCol w="1218790">
                  <a:extLst>
                    <a:ext uri="{9D8B030D-6E8A-4147-A177-3AD203B41FA5}">
                      <a16:colId xmlns:a16="http://schemas.microsoft.com/office/drawing/2014/main" val="533043192"/>
                    </a:ext>
                  </a:extLst>
                </a:gridCol>
                <a:gridCol w="3539858">
                  <a:extLst>
                    <a:ext uri="{9D8B030D-6E8A-4147-A177-3AD203B41FA5}">
                      <a16:colId xmlns:a16="http://schemas.microsoft.com/office/drawing/2014/main" val="403488726"/>
                    </a:ext>
                  </a:extLst>
                </a:gridCol>
              </a:tblGrid>
              <a:tr h="2485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DTG Arm</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VF</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57842">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1</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K70E, M184V</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H51H/Y, G118R; E138E/K: R263K</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0137947"/>
                  </a:ext>
                </a:extLst>
              </a:tr>
              <a:tr h="248523">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2</a:t>
                      </a:r>
                      <a:endParaRPr lang="en-US" altLang="en-US" sz="1600" dirty="0">
                        <a:solidFill>
                          <a:schemeClr val="bg2">
                            <a:lumMod val="10000"/>
                          </a:schemeClr>
                        </a:solidFill>
                        <a:latin typeface="Calibri" panose="020F0502020204030204" pitchFamily="34" charset="0"/>
                        <a:cs typeface="Calibri" panose="020F0502020204030204" pitchFamily="34" charset="0"/>
                      </a:endParaRP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 K219K/E</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D67N,</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G118R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6006478"/>
                  </a:ext>
                </a:extLst>
              </a:tr>
            </a:tbl>
          </a:graphicData>
        </a:graphic>
      </p:graphicFrame>
      <p:sp>
        <p:nvSpPr>
          <p:cNvPr id="13" name="TextBox 12">
            <a:extLst>
              <a:ext uri="{FF2B5EF4-FFF2-40B4-BE49-F238E27FC236}">
                <a16:creationId xmlns:a16="http://schemas.microsoft.com/office/drawing/2014/main" id="{DD2FF1B0-1147-4F61-96F8-85579BD6D220}"/>
              </a:ext>
            </a:extLst>
          </p:cNvPr>
          <p:cNvSpPr txBox="1"/>
          <p:nvPr/>
        </p:nvSpPr>
        <p:spPr bwMode="auto">
          <a:xfrm>
            <a:off x="5910118" y="5819828"/>
            <a:ext cx="4545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Did not confer resistance to either NRTI taken during trial.</a:t>
            </a:r>
          </a:p>
        </p:txBody>
      </p:sp>
      <p:cxnSp>
        <p:nvCxnSpPr>
          <p:cNvPr id="18" name="Straight Connector 17">
            <a:extLst>
              <a:ext uri="{FF2B5EF4-FFF2-40B4-BE49-F238E27FC236}">
                <a16:creationId xmlns:a16="http://schemas.microsoft.com/office/drawing/2014/main" id="{972DB912-387B-4DEC-9047-A0B3E0999E47}"/>
              </a:ext>
            </a:extLst>
          </p:cNvPr>
          <p:cNvCxnSpPr/>
          <p:nvPr/>
        </p:nvCxnSpPr>
        <p:spPr bwMode="auto">
          <a:xfrm>
            <a:off x="1878691" y="3133850"/>
            <a:ext cx="898589"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F297FC2-0562-4212-A94D-C360BDA9F673}"/>
              </a:ext>
            </a:extLst>
          </p:cNvPr>
          <p:cNvCxnSpPr/>
          <p:nvPr/>
        </p:nvCxnSpPr>
        <p:spPr bwMode="auto">
          <a:xfrm>
            <a:off x="3530164" y="3104373"/>
            <a:ext cx="89858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86957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57">
            <a:extLst>
              <a:ext uri="{FF2B5EF4-FFF2-40B4-BE49-F238E27FC236}">
                <a16:creationId xmlns:a16="http://schemas.microsoft.com/office/drawing/2014/main" id="{C55E54F3-D8EB-447A-9E55-48D8BE81E77F}"/>
              </a:ext>
            </a:extLst>
          </p:cNvPr>
          <p:cNvSpPr>
            <a:spLocks noChangeArrowheads="1"/>
          </p:cNvSpPr>
          <p:nvPr/>
        </p:nvSpPr>
        <p:spPr bwMode="auto">
          <a:xfrm>
            <a:off x="4057069" y="2502844"/>
            <a:ext cx="422275" cy="24860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42" name="Rectangle 59">
            <a:extLst>
              <a:ext uri="{FF2B5EF4-FFF2-40B4-BE49-F238E27FC236}">
                <a16:creationId xmlns:a16="http://schemas.microsoft.com/office/drawing/2014/main" id="{B2D3D31F-EE32-43C7-A94D-3D44D1B959F8}"/>
              </a:ext>
            </a:extLst>
          </p:cNvPr>
          <p:cNvSpPr>
            <a:spLocks noChangeArrowheads="1"/>
          </p:cNvSpPr>
          <p:nvPr/>
        </p:nvSpPr>
        <p:spPr bwMode="auto">
          <a:xfrm>
            <a:off x="5992231" y="4177656"/>
            <a:ext cx="422275" cy="811213"/>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43" name="Rectangle 68">
            <a:extLst>
              <a:ext uri="{FF2B5EF4-FFF2-40B4-BE49-F238E27FC236}">
                <a16:creationId xmlns:a16="http://schemas.microsoft.com/office/drawing/2014/main" id="{59358A00-BBE5-4750-9FA5-70AD17DBA4FB}"/>
              </a:ext>
            </a:extLst>
          </p:cNvPr>
          <p:cNvSpPr>
            <a:spLocks noChangeArrowheads="1"/>
          </p:cNvSpPr>
          <p:nvPr/>
        </p:nvSpPr>
        <p:spPr bwMode="auto">
          <a:xfrm>
            <a:off x="5039731" y="3188644"/>
            <a:ext cx="422275" cy="18002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44" name="Rectangle 14">
            <a:extLst>
              <a:ext uri="{FF2B5EF4-FFF2-40B4-BE49-F238E27FC236}">
                <a16:creationId xmlns:a16="http://schemas.microsoft.com/office/drawing/2014/main" id="{EA091882-2B57-4102-94F9-4E1421D806E5}"/>
              </a:ext>
            </a:extLst>
          </p:cNvPr>
          <p:cNvSpPr>
            <a:spLocks noChangeArrowheads="1"/>
          </p:cNvSpPr>
          <p:nvPr/>
        </p:nvSpPr>
        <p:spPr bwMode="auto">
          <a:xfrm>
            <a:off x="3039481" y="2809230"/>
            <a:ext cx="422275" cy="2179638"/>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12645" name="TextBox 4">
            <a:extLst>
              <a:ext uri="{FF2B5EF4-FFF2-40B4-BE49-F238E27FC236}">
                <a16:creationId xmlns:a16="http://schemas.microsoft.com/office/drawing/2014/main" id="{78F844C3-484E-4157-AAF8-1E385C7BF296}"/>
              </a:ext>
            </a:extLst>
          </p:cNvPr>
          <p:cNvSpPr txBox="1">
            <a:spLocks noChangeArrowheads="1"/>
          </p:cNvSpPr>
          <p:nvPr/>
        </p:nvSpPr>
        <p:spPr bwMode="auto">
          <a:xfrm rot="16200000">
            <a:off x="568537" y="3274161"/>
            <a:ext cx="3243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1000"/>
              </a:spcBef>
              <a:spcAft>
                <a:spcPts val="700"/>
              </a:spcAft>
              <a:buClr>
                <a:srgbClr val="4FAD26"/>
              </a:buClr>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Patients (%)</a:t>
            </a:r>
          </a:p>
        </p:txBody>
      </p:sp>
      <p:sp>
        <p:nvSpPr>
          <p:cNvPr id="112646" name="TextBox 14">
            <a:extLst>
              <a:ext uri="{FF2B5EF4-FFF2-40B4-BE49-F238E27FC236}">
                <a16:creationId xmlns:a16="http://schemas.microsoft.com/office/drawing/2014/main" id="{F8B1AA04-21E6-4767-AFB6-4239145C0364}"/>
              </a:ext>
            </a:extLst>
          </p:cNvPr>
          <p:cNvSpPr txBox="1">
            <a:spLocks noChangeArrowheads="1"/>
          </p:cNvSpPr>
          <p:nvPr/>
        </p:nvSpPr>
        <p:spPr bwMode="auto">
          <a:xfrm>
            <a:off x="4048771" y="5430194"/>
            <a:ext cx="2895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
                <a:srgbClr val="FFCC00"/>
              </a:buClr>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Baseline INSTI Mutations</a:t>
            </a:r>
          </a:p>
        </p:txBody>
      </p:sp>
      <p:sp>
        <p:nvSpPr>
          <p:cNvPr id="112647" name="TextBox 16">
            <a:extLst>
              <a:ext uri="{FF2B5EF4-FFF2-40B4-BE49-F238E27FC236}">
                <a16:creationId xmlns:a16="http://schemas.microsoft.com/office/drawing/2014/main" id="{E57ECF96-3A09-44CD-9E06-98E6065D0FCA}"/>
              </a:ext>
            </a:extLst>
          </p:cNvPr>
          <p:cNvSpPr txBox="1">
            <a:spLocks noChangeArrowheads="1"/>
          </p:cNvSpPr>
          <p:nvPr/>
        </p:nvSpPr>
        <p:spPr bwMode="auto">
          <a:xfrm>
            <a:off x="2287005" y="4561831"/>
            <a:ext cx="73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 =</a:t>
            </a:r>
          </a:p>
        </p:txBody>
      </p:sp>
      <p:sp>
        <p:nvSpPr>
          <p:cNvPr id="112648" name="TextBox 17">
            <a:extLst>
              <a:ext uri="{FF2B5EF4-FFF2-40B4-BE49-F238E27FC236}">
                <a16:creationId xmlns:a16="http://schemas.microsoft.com/office/drawing/2014/main" id="{03C53F96-A539-4BF5-ACA7-ED9F46A01DF1}"/>
              </a:ext>
            </a:extLst>
          </p:cNvPr>
          <p:cNvSpPr txBox="1">
            <a:spLocks noChangeArrowheads="1"/>
          </p:cNvSpPr>
          <p:nvPr/>
        </p:nvSpPr>
        <p:spPr bwMode="auto">
          <a:xfrm>
            <a:off x="2912481" y="4644381"/>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183</a:t>
            </a:r>
          </a:p>
        </p:txBody>
      </p:sp>
      <p:sp>
        <p:nvSpPr>
          <p:cNvPr id="112649" name="TextBox 19">
            <a:extLst>
              <a:ext uri="{FF2B5EF4-FFF2-40B4-BE49-F238E27FC236}">
                <a16:creationId xmlns:a16="http://schemas.microsoft.com/office/drawing/2014/main" id="{52293FE1-ABE8-48B2-9E4C-54E1121C1870}"/>
              </a:ext>
            </a:extLst>
          </p:cNvPr>
          <p:cNvSpPr txBox="1">
            <a:spLocks noChangeArrowheads="1"/>
          </p:cNvSpPr>
          <p:nvPr/>
        </p:nvSpPr>
        <p:spPr bwMode="auto">
          <a:xfrm>
            <a:off x="3950705" y="4644381"/>
            <a:ext cx="63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126</a:t>
            </a:r>
          </a:p>
        </p:txBody>
      </p:sp>
      <p:sp>
        <p:nvSpPr>
          <p:cNvPr id="112650" name="TextBox 21">
            <a:extLst>
              <a:ext uri="{FF2B5EF4-FFF2-40B4-BE49-F238E27FC236}">
                <a16:creationId xmlns:a16="http://schemas.microsoft.com/office/drawing/2014/main" id="{BABF5B7E-CDE4-4632-BD63-F5DCD5E1917A}"/>
              </a:ext>
            </a:extLst>
          </p:cNvPr>
          <p:cNvSpPr txBox="1">
            <a:spLocks noChangeArrowheads="1"/>
          </p:cNvSpPr>
          <p:nvPr/>
        </p:nvSpPr>
        <p:spPr bwMode="auto">
          <a:xfrm>
            <a:off x="5027031" y="4644381"/>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36</a:t>
            </a:r>
          </a:p>
        </p:txBody>
      </p:sp>
      <p:sp>
        <p:nvSpPr>
          <p:cNvPr id="112651" name="TextBox 23">
            <a:extLst>
              <a:ext uri="{FF2B5EF4-FFF2-40B4-BE49-F238E27FC236}">
                <a16:creationId xmlns:a16="http://schemas.microsoft.com/office/drawing/2014/main" id="{15F867EA-B15D-4064-A5AF-E010AA4225E7}"/>
              </a:ext>
            </a:extLst>
          </p:cNvPr>
          <p:cNvSpPr txBox="1">
            <a:spLocks noChangeArrowheads="1"/>
          </p:cNvSpPr>
          <p:nvPr/>
        </p:nvSpPr>
        <p:spPr bwMode="auto">
          <a:xfrm>
            <a:off x="5979531" y="4644381"/>
            <a:ext cx="449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21</a:t>
            </a:r>
          </a:p>
        </p:txBody>
      </p:sp>
      <p:cxnSp>
        <p:nvCxnSpPr>
          <p:cNvPr id="112652" name="Straight Connector 4">
            <a:extLst>
              <a:ext uri="{FF2B5EF4-FFF2-40B4-BE49-F238E27FC236}">
                <a16:creationId xmlns:a16="http://schemas.microsoft.com/office/drawing/2014/main" id="{E971A370-6E65-455F-A040-65590E5EBF10}"/>
              </a:ext>
            </a:extLst>
          </p:cNvPr>
          <p:cNvCxnSpPr>
            <a:cxnSpLocks noChangeShapeType="1"/>
          </p:cNvCxnSpPr>
          <p:nvPr/>
        </p:nvCxnSpPr>
        <p:spPr bwMode="auto">
          <a:xfrm>
            <a:off x="2694993" y="186149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3" name="Straight Connector 38">
            <a:extLst>
              <a:ext uri="{FF2B5EF4-FFF2-40B4-BE49-F238E27FC236}">
                <a16:creationId xmlns:a16="http://schemas.microsoft.com/office/drawing/2014/main" id="{DB2EC9BC-1F9D-4730-9F1C-38361D65A81D}"/>
              </a:ext>
            </a:extLst>
          </p:cNvPr>
          <p:cNvCxnSpPr>
            <a:cxnSpLocks noChangeShapeType="1"/>
          </p:cNvCxnSpPr>
          <p:nvPr/>
        </p:nvCxnSpPr>
        <p:spPr bwMode="auto">
          <a:xfrm>
            <a:off x="2694993" y="249331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4" name="Straight Connector 40">
            <a:extLst>
              <a:ext uri="{FF2B5EF4-FFF2-40B4-BE49-F238E27FC236}">
                <a16:creationId xmlns:a16="http://schemas.microsoft.com/office/drawing/2014/main" id="{3E7F21F7-A53C-47CA-8661-5FD15E26E8E3}"/>
              </a:ext>
            </a:extLst>
          </p:cNvPr>
          <p:cNvCxnSpPr>
            <a:cxnSpLocks noChangeShapeType="1"/>
          </p:cNvCxnSpPr>
          <p:nvPr/>
        </p:nvCxnSpPr>
        <p:spPr bwMode="auto">
          <a:xfrm>
            <a:off x="2694993" y="311244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5" name="Straight Connector 41">
            <a:extLst>
              <a:ext uri="{FF2B5EF4-FFF2-40B4-BE49-F238E27FC236}">
                <a16:creationId xmlns:a16="http://schemas.microsoft.com/office/drawing/2014/main" id="{E1E747AB-A593-4D77-A7A4-2A5A227A75CF}"/>
              </a:ext>
            </a:extLst>
          </p:cNvPr>
          <p:cNvCxnSpPr>
            <a:cxnSpLocks noChangeShapeType="1"/>
          </p:cNvCxnSpPr>
          <p:nvPr/>
        </p:nvCxnSpPr>
        <p:spPr bwMode="auto">
          <a:xfrm>
            <a:off x="2694993" y="37395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6" name="Straight Connector 42">
            <a:extLst>
              <a:ext uri="{FF2B5EF4-FFF2-40B4-BE49-F238E27FC236}">
                <a16:creationId xmlns:a16="http://schemas.microsoft.com/office/drawing/2014/main" id="{6A14CECF-4DA0-44EC-896B-CB2C29416F56}"/>
              </a:ext>
            </a:extLst>
          </p:cNvPr>
          <p:cNvCxnSpPr>
            <a:cxnSpLocks noChangeShapeType="1"/>
          </p:cNvCxnSpPr>
          <p:nvPr/>
        </p:nvCxnSpPr>
        <p:spPr bwMode="auto">
          <a:xfrm>
            <a:off x="2694993" y="43618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7" name="Straight Connector 43">
            <a:extLst>
              <a:ext uri="{FF2B5EF4-FFF2-40B4-BE49-F238E27FC236}">
                <a16:creationId xmlns:a16="http://schemas.microsoft.com/office/drawing/2014/main" id="{C0EE8B0A-2496-4257-B4D8-3B901C535FF9}"/>
              </a:ext>
            </a:extLst>
          </p:cNvPr>
          <p:cNvCxnSpPr>
            <a:cxnSpLocks noChangeShapeType="1"/>
          </p:cNvCxnSpPr>
          <p:nvPr/>
        </p:nvCxnSpPr>
        <p:spPr bwMode="auto">
          <a:xfrm>
            <a:off x="2694993" y="498886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8" name="Straight Connector 10">
            <a:extLst>
              <a:ext uri="{FF2B5EF4-FFF2-40B4-BE49-F238E27FC236}">
                <a16:creationId xmlns:a16="http://schemas.microsoft.com/office/drawing/2014/main" id="{12BBBCC8-B856-4489-84B4-3023D2887A15}"/>
              </a:ext>
            </a:extLst>
          </p:cNvPr>
          <p:cNvCxnSpPr>
            <a:cxnSpLocks noChangeShapeType="1"/>
          </p:cNvCxnSpPr>
          <p:nvPr/>
        </p:nvCxnSpPr>
        <p:spPr bwMode="auto">
          <a:xfrm>
            <a:off x="2775955"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9" name="Straight Connector 46">
            <a:extLst>
              <a:ext uri="{FF2B5EF4-FFF2-40B4-BE49-F238E27FC236}">
                <a16:creationId xmlns:a16="http://schemas.microsoft.com/office/drawing/2014/main" id="{78E770B2-2E3E-495C-AF58-1BC373E309E0}"/>
              </a:ext>
            </a:extLst>
          </p:cNvPr>
          <p:cNvCxnSpPr>
            <a:cxnSpLocks noChangeShapeType="1"/>
          </p:cNvCxnSpPr>
          <p:nvPr/>
        </p:nvCxnSpPr>
        <p:spPr bwMode="auto">
          <a:xfrm>
            <a:off x="3995155" y="4985693"/>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0" name="Straight Connector 48">
            <a:extLst>
              <a:ext uri="{FF2B5EF4-FFF2-40B4-BE49-F238E27FC236}">
                <a16:creationId xmlns:a16="http://schemas.microsoft.com/office/drawing/2014/main" id="{B723E5EF-4B8A-4D5D-8525-29B024ED2E49}"/>
              </a:ext>
            </a:extLst>
          </p:cNvPr>
          <p:cNvCxnSpPr>
            <a:cxnSpLocks noChangeShapeType="1"/>
          </p:cNvCxnSpPr>
          <p:nvPr/>
        </p:nvCxnSpPr>
        <p:spPr bwMode="auto">
          <a:xfrm>
            <a:off x="5001630"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1" name="Straight Connector 49">
            <a:extLst>
              <a:ext uri="{FF2B5EF4-FFF2-40B4-BE49-F238E27FC236}">
                <a16:creationId xmlns:a16="http://schemas.microsoft.com/office/drawing/2014/main" id="{6A92972C-2344-40ED-B21F-131EE4363210}"/>
              </a:ext>
            </a:extLst>
          </p:cNvPr>
          <p:cNvCxnSpPr>
            <a:cxnSpLocks noChangeShapeType="1"/>
          </p:cNvCxnSpPr>
          <p:nvPr/>
        </p:nvCxnSpPr>
        <p:spPr bwMode="auto">
          <a:xfrm>
            <a:off x="5957305" y="498251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2" name="Straight Connector 50">
            <a:extLst>
              <a:ext uri="{FF2B5EF4-FFF2-40B4-BE49-F238E27FC236}">
                <a16:creationId xmlns:a16="http://schemas.microsoft.com/office/drawing/2014/main" id="{8BEA27DA-E8F8-42F3-9D98-9E8B50DB42F2}"/>
              </a:ext>
            </a:extLst>
          </p:cNvPr>
          <p:cNvCxnSpPr>
            <a:cxnSpLocks noChangeShapeType="1"/>
          </p:cNvCxnSpPr>
          <p:nvPr/>
        </p:nvCxnSpPr>
        <p:spPr bwMode="auto">
          <a:xfrm>
            <a:off x="6974226" y="4980931"/>
            <a:ext cx="0" cy="6191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12663" name="Rectangle 15">
            <a:extLst>
              <a:ext uri="{FF2B5EF4-FFF2-40B4-BE49-F238E27FC236}">
                <a16:creationId xmlns:a16="http://schemas.microsoft.com/office/drawing/2014/main" id="{AE49219D-D616-4186-AA41-D16BA3417F02}"/>
              </a:ext>
            </a:extLst>
          </p:cNvPr>
          <p:cNvSpPr>
            <a:spLocks noChangeArrowheads="1"/>
          </p:cNvSpPr>
          <p:nvPr/>
        </p:nvSpPr>
        <p:spPr bwMode="auto">
          <a:xfrm>
            <a:off x="3146423" y="25631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69</a:t>
            </a:r>
          </a:p>
        </p:txBody>
      </p:sp>
      <p:sp>
        <p:nvSpPr>
          <p:cNvPr id="112664" name="Rectangle 15">
            <a:extLst>
              <a:ext uri="{FF2B5EF4-FFF2-40B4-BE49-F238E27FC236}">
                <a16:creationId xmlns:a16="http://schemas.microsoft.com/office/drawing/2014/main" id="{66022AD2-B0E4-400C-9E81-94382E525E00}"/>
              </a:ext>
            </a:extLst>
          </p:cNvPr>
          <p:cNvSpPr>
            <a:spLocks noChangeArrowheads="1"/>
          </p:cNvSpPr>
          <p:nvPr/>
        </p:nvSpPr>
        <p:spPr bwMode="auto">
          <a:xfrm>
            <a:off x="6099967" y="39538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24</a:t>
            </a:r>
          </a:p>
        </p:txBody>
      </p:sp>
      <p:sp>
        <p:nvSpPr>
          <p:cNvPr id="112665" name="Rectangle 15">
            <a:extLst>
              <a:ext uri="{FF2B5EF4-FFF2-40B4-BE49-F238E27FC236}">
                <a16:creationId xmlns:a16="http://schemas.microsoft.com/office/drawing/2014/main" id="{E3DF2BCB-C222-4860-BE97-0BB4D9F2243B}"/>
              </a:ext>
            </a:extLst>
          </p:cNvPr>
          <p:cNvSpPr>
            <a:spLocks noChangeArrowheads="1"/>
          </p:cNvSpPr>
          <p:nvPr/>
        </p:nvSpPr>
        <p:spPr bwMode="auto">
          <a:xfrm>
            <a:off x="4164804" y="22583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79</a:t>
            </a:r>
          </a:p>
        </p:txBody>
      </p:sp>
      <p:sp>
        <p:nvSpPr>
          <p:cNvPr id="112666" name="Rectangle 15">
            <a:extLst>
              <a:ext uri="{FF2B5EF4-FFF2-40B4-BE49-F238E27FC236}">
                <a16:creationId xmlns:a16="http://schemas.microsoft.com/office/drawing/2014/main" id="{04C5DA7D-E149-40F5-BD51-3FBD3F7817F3}"/>
              </a:ext>
            </a:extLst>
          </p:cNvPr>
          <p:cNvSpPr>
            <a:spLocks noChangeArrowheads="1"/>
          </p:cNvSpPr>
          <p:nvPr/>
        </p:nvSpPr>
        <p:spPr bwMode="auto">
          <a:xfrm>
            <a:off x="5145879" y="2963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58</a:t>
            </a:r>
          </a:p>
        </p:txBody>
      </p:sp>
      <p:sp>
        <p:nvSpPr>
          <p:cNvPr id="112667" name="TextBox 16">
            <a:extLst>
              <a:ext uri="{FF2B5EF4-FFF2-40B4-BE49-F238E27FC236}">
                <a16:creationId xmlns:a16="http://schemas.microsoft.com/office/drawing/2014/main" id="{D2EDDA94-0257-47B8-82FD-0E0D5CAEDD33}"/>
              </a:ext>
            </a:extLst>
          </p:cNvPr>
          <p:cNvSpPr txBox="1">
            <a:spLocks noChangeArrowheads="1"/>
          </p:cNvSpPr>
          <p:nvPr/>
        </p:nvSpPr>
        <p:spPr bwMode="auto">
          <a:xfrm>
            <a:off x="3002093" y="5022206"/>
            <a:ext cx="974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Overall</a:t>
            </a:r>
          </a:p>
        </p:txBody>
      </p:sp>
      <p:sp>
        <p:nvSpPr>
          <p:cNvPr id="112668" name="TextBox 89">
            <a:extLst>
              <a:ext uri="{FF2B5EF4-FFF2-40B4-BE49-F238E27FC236}">
                <a16:creationId xmlns:a16="http://schemas.microsoft.com/office/drawing/2014/main" id="{7FBA645F-19BB-4F99-A844-9563B5B2275A}"/>
              </a:ext>
            </a:extLst>
          </p:cNvPr>
          <p:cNvSpPr txBox="1">
            <a:spLocks noChangeArrowheads="1"/>
          </p:cNvSpPr>
          <p:nvPr/>
        </p:nvSpPr>
        <p:spPr bwMode="auto">
          <a:xfrm>
            <a:off x="3926586" y="5023794"/>
            <a:ext cx="113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No Q148 </a:t>
            </a:r>
          </a:p>
        </p:txBody>
      </p:sp>
      <p:sp>
        <p:nvSpPr>
          <p:cNvPr id="112669" name="TextBox 90">
            <a:extLst>
              <a:ext uri="{FF2B5EF4-FFF2-40B4-BE49-F238E27FC236}">
                <a16:creationId xmlns:a16="http://schemas.microsoft.com/office/drawing/2014/main" id="{A48BB287-159F-49E8-AF51-038053CF84BD}"/>
              </a:ext>
            </a:extLst>
          </p:cNvPr>
          <p:cNvSpPr txBox="1">
            <a:spLocks noChangeArrowheads="1"/>
          </p:cNvSpPr>
          <p:nvPr/>
        </p:nvSpPr>
        <p:spPr bwMode="auto">
          <a:xfrm>
            <a:off x="4909556" y="5019031"/>
            <a:ext cx="1135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Q148 + 1* </a:t>
            </a:r>
          </a:p>
        </p:txBody>
      </p:sp>
      <p:sp>
        <p:nvSpPr>
          <p:cNvPr id="112670" name="TextBox 91">
            <a:extLst>
              <a:ext uri="{FF2B5EF4-FFF2-40B4-BE49-F238E27FC236}">
                <a16:creationId xmlns:a16="http://schemas.microsoft.com/office/drawing/2014/main" id="{1CCB988C-9884-4C84-9242-589210E4B56E}"/>
              </a:ext>
            </a:extLst>
          </p:cNvPr>
          <p:cNvSpPr txBox="1">
            <a:spLocks noChangeArrowheads="1"/>
          </p:cNvSpPr>
          <p:nvPr/>
        </p:nvSpPr>
        <p:spPr bwMode="auto">
          <a:xfrm>
            <a:off x="5800143" y="5012681"/>
            <a:ext cx="1333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Q148 + ≥2* </a:t>
            </a:r>
          </a:p>
        </p:txBody>
      </p:sp>
      <p:sp>
        <p:nvSpPr>
          <p:cNvPr id="112671" name="TextBox 97">
            <a:extLst>
              <a:ext uri="{FF2B5EF4-FFF2-40B4-BE49-F238E27FC236}">
                <a16:creationId xmlns:a16="http://schemas.microsoft.com/office/drawing/2014/main" id="{640AEC3E-B370-4BD8-809B-324D9FCAFC41}"/>
              </a:ext>
            </a:extLst>
          </p:cNvPr>
          <p:cNvSpPr txBox="1">
            <a:spLocks noChangeArrowheads="1"/>
          </p:cNvSpPr>
          <p:nvPr/>
        </p:nvSpPr>
        <p:spPr bwMode="auto">
          <a:xfrm>
            <a:off x="2152068" y="169480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100</a:t>
            </a:r>
          </a:p>
        </p:txBody>
      </p:sp>
      <p:sp>
        <p:nvSpPr>
          <p:cNvPr id="112672" name="TextBox 98">
            <a:extLst>
              <a:ext uri="{FF2B5EF4-FFF2-40B4-BE49-F238E27FC236}">
                <a16:creationId xmlns:a16="http://schemas.microsoft.com/office/drawing/2014/main" id="{6A09005B-9C84-403D-B84D-8C1959E419CF}"/>
              </a:ext>
            </a:extLst>
          </p:cNvPr>
          <p:cNvSpPr txBox="1">
            <a:spLocks noChangeArrowheads="1"/>
          </p:cNvSpPr>
          <p:nvPr/>
        </p:nvSpPr>
        <p:spPr bwMode="auto">
          <a:xfrm>
            <a:off x="2152068" y="233456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80</a:t>
            </a:r>
          </a:p>
        </p:txBody>
      </p:sp>
      <p:sp>
        <p:nvSpPr>
          <p:cNvPr id="112673" name="TextBox 99">
            <a:extLst>
              <a:ext uri="{FF2B5EF4-FFF2-40B4-BE49-F238E27FC236}">
                <a16:creationId xmlns:a16="http://schemas.microsoft.com/office/drawing/2014/main" id="{3EDC02E6-409A-4333-8F8B-5670550FCB81}"/>
              </a:ext>
            </a:extLst>
          </p:cNvPr>
          <p:cNvSpPr txBox="1">
            <a:spLocks noChangeArrowheads="1"/>
          </p:cNvSpPr>
          <p:nvPr/>
        </p:nvSpPr>
        <p:spPr bwMode="auto">
          <a:xfrm>
            <a:off x="2152068" y="294258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60</a:t>
            </a:r>
          </a:p>
        </p:txBody>
      </p:sp>
      <p:sp>
        <p:nvSpPr>
          <p:cNvPr id="112674" name="TextBox 100">
            <a:extLst>
              <a:ext uri="{FF2B5EF4-FFF2-40B4-BE49-F238E27FC236}">
                <a16:creationId xmlns:a16="http://schemas.microsoft.com/office/drawing/2014/main" id="{7FA73137-100B-433A-A571-62C9570ECC52}"/>
              </a:ext>
            </a:extLst>
          </p:cNvPr>
          <p:cNvSpPr txBox="1">
            <a:spLocks noChangeArrowheads="1"/>
          </p:cNvSpPr>
          <p:nvPr/>
        </p:nvSpPr>
        <p:spPr bwMode="auto">
          <a:xfrm>
            <a:off x="2152068" y="358393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40</a:t>
            </a:r>
          </a:p>
        </p:txBody>
      </p:sp>
      <p:sp>
        <p:nvSpPr>
          <p:cNvPr id="112675" name="TextBox 101">
            <a:extLst>
              <a:ext uri="{FF2B5EF4-FFF2-40B4-BE49-F238E27FC236}">
                <a16:creationId xmlns:a16="http://schemas.microsoft.com/office/drawing/2014/main" id="{9AFB5920-4C05-4C30-B735-DCF47A86C841}"/>
              </a:ext>
            </a:extLst>
          </p:cNvPr>
          <p:cNvSpPr txBox="1">
            <a:spLocks noChangeArrowheads="1"/>
          </p:cNvSpPr>
          <p:nvPr/>
        </p:nvSpPr>
        <p:spPr bwMode="auto">
          <a:xfrm>
            <a:off x="2152068" y="417765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20</a:t>
            </a:r>
          </a:p>
        </p:txBody>
      </p:sp>
      <p:sp>
        <p:nvSpPr>
          <p:cNvPr id="112676" name="TextBox 102">
            <a:extLst>
              <a:ext uri="{FF2B5EF4-FFF2-40B4-BE49-F238E27FC236}">
                <a16:creationId xmlns:a16="http://schemas.microsoft.com/office/drawing/2014/main" id="{BAC933DA-B4A1-43BA-A05A-F7E971CB7EAE}"/>
              </a:ext>
            </a:extLst>
          </p:cNvPr>
          <p:cNvSpPr txBox="1">
            <a:spLocks noChangeArrowheads="1"/>
          </p:cNvSpPr>
          <p:nvPr/>
        </p:nvSpPr>
        <p:spPr bwMode="auto">
          <a:xfrm>
            <a:off x="2152068" y="481741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0</a:t>
            </a:r>
          </a:p>
        </p:txBody>
      </p:sp>
      <p:cxnSp>
        <p:nvCxnSpPr>
          <p:cNvPr id="102" name="Straight Connector 101">
            <a:extLst>
              <a:ext uri="{FF2B5EF4-FFF2-40B4-BE49-F238E27FC236}">
                <a16:creationId xmlns:a16="http://schemas.microsoft.com/office/drawing/2014/main" id="{97BB5A72-E535-4182-BBC4-D227C2A66F1A}"/>
              </a:ext>
            </a:extLst>
          </p:cNvPr>
          <p:cNvCxnSpPr/>
          <p:nvPr/>
        </p:nvCxnSpPr>
        <p:spPr>
          <a:xfrm>
            <a:off x="4030694" y="5403205"/>
            <a:ext cx="28908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TextBox 6">
            <a:extLst>
              <a:ext uri="{FF2B5EF4-FFF2-40B4-BE49-F238E27FC236}">
                <a16:creationId xmlns:a16="http://schemas.microsoft.com/office/drawing/2014/main" id="{09D46580-FB38-4287-AFD7-C4F7DB4406E1}"/>
              </a:ext>
            </a:extLst>
          </p:cNvPr>
          <p:cNvSpPr txBox="1">
            <a:spLocks noChangeArrowheads="1"/>
          </p:cNvSpPr>
          <p:nvPr/>
        </p:nvSpPr>
        <p:spPr bwMode="auto">
          <a:xfrm>
            <a:off x="2359446" y="5963367"/>
            <a:ext cx="6005148" cy="307777"/>
          </a:xfrm>
          <a:prstGeom prst="rect">
            <a:avLst/>
          </a:prstGeom>
          <a:noFill/>
          <a:ln>
            <a:noFill/>
          </a:ln>
        </p:spPr>
        <p:txBody>
          <a:bodyPr wrap="square">
            <a:spAutoFit/>
          </a:bodyPr>
          <a:lstStyle>
            <a:lvl1pPr>
              <a:defRPr sz="1400">
                <a:solidFill>
                  <a:schemeClr val="bg1"/>
                </a:solidFill>
                <a:latin typeface="Arial" charset="0"/>
              </a:defRPr>
            </a:lvl1pPr>
            <a:lvl2pPr marL="742950" indent="-285750">
              <a:defRPr sz="1400">
                <a:solidFill>
                  <a:schemeClr val="bg1"/>
                </a:solidFill>
                <a:latin typeface="Arial" charset="0"/>
              </a:defRPr>
            </a:lvl2pPr>
            <a:lvl3pPr marL="1143000" indent="-228600">
              <a:defRPr sz="1400">
                <a:solidFill>
                  <a:schemeClr val="bg1"/>
                </a:solidFill>
                <a:latin typeface="Arial" charset="0"/>
              </a:defRPr>
            </a:lvl3pPr>
            <a:lvl4pPr marL="1600200" indent="-228600">
              <a:defRPr sz="1400">
                <a:solidFill>
                  <a:schemeClr val="bg1"/>
                </a:solidFill>
                <a:latin typeface="Arial" charset="0"/>
              </a:defRPr>
            </a:lvl4pPr>
            <a:lvl5pPr marL="2057400" indent="-228600">
              <a:defRPr sz="1400">
                <a:solidFill>
                  <a:schemeClr val="bg1"/>
                </a:solidFill>
                <a:latin typeface="Arial" charset="0"/>
              </a:defRPr>
            </a:lvl5pPr>
            <a:lvl6pPr marL="2514600" indent="-228600" eaLnBrk="0" fontAlgn="base" hangingPunct="0">
              <a:spcBef>
                <a:spcPct val="20000"/>
              </a:spcBef>
              <a:spcAft>
                <a:spcPct val="20000"/>
              </a:spcAft>
              <a:buClr>
                <a:srgbClr val="EEE800"/>
              </a:buClr>
              <a:buSzPct val="125000"/>
              <a:defRPr sz="1400">
                <a:solidFill>
                  <a:schemeClr val="bg1"/>
                </a:solidFill>
                <a:latin typeface="Arial" charset="0"/>
              </a:defRPr>
            </a:lvl6pPr>
            <a:lvl7pPr marL="2971800" indent="-228600" eaLnBrk="0" fontAlgn="base" hangingPunct="0">
              <a:spcBef>
                <a:spcPct val="20000"/>
              </a:spcBef>
              <a:spcAft>
                <a:spcPct val="20000"/>
              </a:spcAft>
              <a:buClr>
                <a:srgbClr val="EEE800"/>
              </a:buClr>
              <a:buSzPct val="125000"/>
              <a:defRPr sz="1400">
                <a:solidFill>
                  <a:schemeClr val="bg1"/>
                </a:solidFill>
                <a:latin typeface="Arial" charset="0"/>
              </a:defRPr>
            </a:lvl7pPr>
            <a:lvl8pPr marL="3429000" indent="-228600" eaLnBrk="0" fontAlgn="base" hangingPunct="0">
              <a:spcBef>
                <a:spcPct val="20000"/>
              </a:spcBef>
              <a:spcAft>
                <a:spcPct val="20000"/>
              </a:spcAft>
              <a:buClr>
                <a:srgbClr val="EEE800"/>
              </a:buClr>
              <a:buSzPct val="125000"/>
              <a:defRPr sz="1400">
                <a:solidFill>
                  <a:schemeClr val="bg1"/>
                </a:solidFill>
                <a:latin typeface="Arial" charset="0"/>
              </a:defRPr>
            </a:lvl8pPr>
            <a:lvl9pPr marL="3886200" indent="-228600" eaLnBrk="0" fontAlgn="base" hangingPunct="0">
              <a:spcBef>
                <a:spcPct val="20000"/>
              </a:spcBef>
              <a:spcAft>
                <a:spcPct val="20000"/>
              </a:spcAft>
              <a:buClr>
                <a:srgbClr val="EEE800"/>
              </a:buClr>
              <a:buSzPct val="125000"/>
              <a:defRPr sz="1400">
                <a:solidFill>
                  <a:schemeClr val="bg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*Key secondary mutations were G140A/C/S, L74I and E138A/K/T. </a:t>
            </a:r>
          </a:p>
        </p:txBody>
      </p:sp>
      <p:cxnSp>
        <p:nvCxnSpPr>
          <p:cNvPr id="10" name="Straight Connector 9">
            <a:extLst>
              <a:ext uri="{FF2B5EF4-FFF2-40B4-BE49-F238E27FC236}">
                <a16:creationId xmlns:a16="http://schemas.microsoft.com/office/drawing/2014/main" id="{19B9A133-0341-4F2A-957F-EDB3359E46C3}"/>
              </a:ext>
            </a:extLst>
          </p:cNvPr>
          <p:cNvCxnSpPr/>
          <p:nvPr/>
        </p:nvCxnSpPr>
        <p:spPr>
          <a:xfrm flipH="1" flipV="1">
            <a:off x="2769605" y="1848793"/>
            <a:ext cx="0" cy="315436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Rectangle 14">
            <a:extLst>
              <a:ext uri="{FF2B5EF4-FFF2-40B4-BE49-F238E27FC236}">
                <a16:creationId xmlns:a16="http://schemas.microsoft.com/office/drawing/2014/main" id="{74CCC572-86F2-480B-B375-94362268D3ED}"/>
              </a:ext>
            </a:extLst>
          </p:cNvPr>
          <p:cNvSpPr>
            <a:spLocks noChangeArrowheads="1"/>
          </p:cNvSpPr>
          <p:nvPr/>
        </p:nvSpPr>
        <p:spPr bwMode="auto">
          <a:xfrm>
            <a:off x="3496681" y="2996556"/>
            <a:ext cx="422275" cy="1985963"/>
          </a:xfrm>
          <a:prstGeom prst="rect">
            <a:avLst/>
          </a:prstGeom>
          <a:solidFill>
            <a:srgbClr val="E1471D"/>
          </a:solidFill>
          <a:ln w="12700">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charset="0"/>
            </a:endParaRPr>
          </a:p>
        </p:txBody>
      </p:sp>
      <p:sp>
        <p:nvSpPr>
          <p:cNvPr id="112682" name="Title 2">
            <a:extLst>
              <a:ext uri="{FF2B5EF4-FFF2-40B4-BE49-F238E27FC236}">
                <a16:creationId xmlns:a16="http://schemas.microsoft.com/office/drawing/2014/main" id="{260D34E6-B5ED-48BB-A0A2-932C4A1F2B7B}"/>
              </a:ext>
            </a:extLst>
          </p:cNvPr>
          <p:cNvSpPr>
            <a:spLocks noGrp="1"/>
          </p:cNvSpPr>
          <p:nvPr>
            <p:ph type="title"/>
          </p:nvPr>
        </p:nvSpPr>
        <p:spPr/>
        <p:txBody>
          <a:bodyPr/>
          <a:lstStyle/>
          <a:p>
            <a:pPr eaLnBrk="1" hangingPunct="1"/>
            <a:r>
              <a:rPr lang="en-US" altLang="en-US" dirty="0"/>
              <a:t>VIKING-3: DTG BID in Previously Treated </a:t>
            </a:r>
            <a:br>
              <a:rPr lang="en-US" altLang="en-US" dirty="0"/>
            </a:br>
            <a:r>
              <a:rPr lang="en-US" altLang="en-US" dirty="0"/>
              <a:t>Patients With RAL and EVG Resistance</a:t>
            </a:r>
          </a:p>
        </p:txBody>
      </p:sp>
      <p:sp>
        <p:nvSpPr>
          <p:cNvPr id="112684" name="TextBox 4">
            <a:extLst>
              <a:ext uri="{FF2B5EF4-FFF2-40B4-BE49-F238E27FC236}">
                <a16:creationId xmlns:a16="http://schemas.microsoft.com/office/drawing/2014/main" id="{EE0BCBB0-507D-44FB-B19C-6D25C2DAFBEE}"/>
              </a:ext>
            </a:extLst>
          </p:cNvPr>
          <p:cNvSpPr txBox="1">
            <a:spLocks noChangeArrowheads="1"/>
          </p:cNvSpPr>
          <p:nvPr/>
        </p:nvSpPr>
        <p:spPr bwMode="auto">
          <a:xfrm>
            <a:off x="2764844" y="1559869"/>
            <a:ext cx="4090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1000"/>
              </a:spcBef>
              <a:spcAft>
                <a:spcPts val="700"/>
              </a:spcAft>
              <a:buClr>
                <a:srgbClr val="4FAD26"/>
              </a:buClr>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HIV-1 RNA &lt;50 c/mL at Wk 24 and 48 (ITT-E)</a:t>
            </a:r>
          </a:p>
        </p:txBody>
      </p:sp>
      <p:sp>
        <p:nvSpPr>
          <p:cNvPr id="112685" name="Rectangle 15">
            <a:extLst>
              <a:ext uri="{FF2B5EF4-FFF2-40B4-BE49-F238E27FC236}">
                <a16:creationId xmlns:a16="http://schemas.microsoft.com/office/drawing/2014/main" id="{B6C56580-6ECA-42D9-91EF-9DD24EB90C9C}"/>
              </a:ext>
            </a:extLst>
          </p:cNvPr>
          <p:cNvSpPr>
            <a:spLocks noChangeArrowheads="1"/>
          </p:cNvSpPr>
          <p:nvPr/>
        </p:nvSpPr>
        <p:spPr bwMode="auto">
          <a:xfrm>
            <a:off x="3602036" y="27536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63</a:t>
            </a:r>
          </a:p>
        </p:txBody>
      </p:sp>
      <p:sp>
        <p:nvSpPr>
          <p:cNvPr id="112686" name="TextBox 17">
            <a:extLst>
              <a:ext uri="{FF2B5EF4-FFF2-40B4-BE49-F238E27FC236}">
                <a16:creationId xmlns:a16="http://schemas.microsoft.com/office/drawing/2014/main" id="{33A57457-3B68-4D93-A754-4BEAA030FF4E}"/>
              </a:ext>
            </a:extLst>
          </p:cNvPr>
          <p:cNvSpPr txBox="1">
            <a:spLocks noChangeArrowheads="1"/>
          </p:cNvSpPr>
          <p:nvPr/>
        </p:nvSpPr>
        <p:spPr bwMode="auto">
          <a:xfrm>
            <a:off x="3342694" y="4645969"/>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183</a:t>
            </a:r>
          </a:p>
        </p:txBody>
      </p:sp>
      <p:sp>
        <p:nvSpPr>
          <p:cNvPr id="112687" name="Rectangle 57">
            <a:extLst>
              <a:ext uri="{FF2B5EF4-FFF2-40B4-BE49-F238E27FC236}">
                <a16:creationId xmlns:a16="http://schemas.microsoft.com/office/drawing/2014/main" id="{301A3321-1D28-40A1-9AD5-C4406C7645F8}"/>
              </a:ext>
            </a:extLst>
          </p:cNvPr>
          <p:cNvSpPr>
            <a:spLocks noChangeArrowheads="1"/>
          </p:cNvSpPr>
          <p:nvPr/>
        </p:nvSpPr>
        <p:spPr bwMode="auto">
          <a:xfrm>
            <a:off x="4519031" y="2694931"/>
            <a:ext cx="422275" cy="22971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88" name="TextBox 19">
            <a:extLst>
              <a:ext uri="{FF2B5EF4-FFF2-40B4-BE49-F238E27FC236}">
                <a16:creationId xmlns:a16="http://schemas.microsoft.com/office/drawing/2014/main" id="{53CDF11B-AD96-4219-B2CF-2B611182576F}"/>
              </a:ext>
            </a:extLst>
          </p:cNvPr>
          <p:cNvSpPr txBox="1">
            <a:spLocks noChangeArrowheads="1"/>
          </p:cNvSpPr>
          <p:nvPr/>
        </p:nvSpPr>
        <p:spPr bwMode="auto">
          <a:xfrm>
            <a:off x="4412669" y="4652319"/>
            <a:ext cx="6365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126</a:t>
            </a:r>
          </a:p>
        </p:txBody>
      </p:sp>
      <p:sp>
        <p:nvSpPr>
          <p:cNvPr id="112689" name="Rectangle 15">
            <a:extLst>
              <a:ext uri="{FF2B5EF4-FFF2-40B4-BE49-F238E27FC236}">
                <a16:creationId xmlns:a16="http://schemas.microsoft.com/office/drawing/2014/main" id="{594F5B99-FBD3-4648-BDF2-4D5F489F6C35}"/>
              </a:ext>
            </a:extLst>
          </p:cNvPr>
          <p:cNvSpPr>
            <a:spLocks noChangeArrowheads="1"/>
          </p:cNvSpPr>
          <p:nvPr/>
        </p:nvSpPr>
        <p:spPr bwMode="auto">
          <a:xfrm>
            <a:off x="4633117" y="2455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71</a:t>
            </a:r>
          </a:p>
        </p:txBody>
      </p:sp>
      <p:sp>
        <p:nvSpPr>
          <p:cNvPr id="112690" name="Rectangle 68">
            <a:extLst>
              <a:ext uri="{FF2B5EF4-FFF2-40B4-BE49-F238E27FC236}">
                <a16:creationId xmlns:a16="http://schemas.microsoft.com/office/drawing/2014/main" id="{5394385B-7216-47DE-B910-A817D9F1BA13}"/>
              </a:ext>
            </a:extLst>
          </p:cNvPr>
          <p:cNvSpPr>
            <a:spLocks noChangeArrowheads="1"/>
          </p:cNvSpPr>
          <p:nvPr/>
        </p:nvSpPr>
        <p:spPr bwMode="auto">
          <a:xfrm>
            <a:off x="5501694" y="3256905"/>
            <a:ext cx="422275" cy="1735138"/>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91" name="TextBox 21">
            <a:extLst>
              <a:ext uri="{FF2B5EF4-FFF2-40B4-BE49-F238E27FC236}">
                <a16:creationId xmlns:a16="http://schemas.microsoft.com/office/drawing/2014/main" id="{7C7193CF-B22C-49A5-ADB1-CA564E97DB87}"/>
              </a:ext>
            </a:extLst>
          </p:cNvPr>
          <p:cNvSpPr txBox="1">
            <a:spLocks noChangeArrowheads="1"/>
          </p:cNvSpPr>
          <p:nvPr/>
        </p:nvSpPr>
        <p:spPr bwMode="auto">
          <a:xfrm>
            <a:off x="5488994" y="4652319"/>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36</a:t>
            </a:r>
          </a:p>
        </p:txBody>
      </p:sp>
      <p:sp>
        <p:nvSpPr>
          <p:cNvPr id="112692" name="Rectangle 15">
            <a:extLst>
              <a:ext uri="{FF2B5EF4-FFF2-40B4-BE49-F238E27FC236}">
                <a16:creationId xmlns:a16="http://schemas.microsoft.com/office/drawing/2014/main" id="{BB968FBA-0563-4D75-BEE8-69D7AE0DFF8A}"/>
              </a:ext>
            </a:extLst>
          </p:cNvPr>
          <p:cNvSpPr>
            <a:spLocks noChangeArrowheads="1"/>
          </p:cNvSpPr>
          <p:nvPr/>
        </p:nvSpPr>
        <p:spPr bwMode="auto">
          <a:xfrm>
            <a:off x="5607842" y="303465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56</a:t>
            </a:r>
          </a:p>
        </p:txBody>
      </p:sp>
      <p:sp>
        <p:nvSpPr>
          <p:cNvPr id="112693" name="Rectangle 59">
            <a:extLst>
              <a:ext uri="{FF2B5EF4-FFF2-40B4-BE49-F238E27FC236}">
                <a16:creationId xmlns:a16="http://schemas.microsoft.com/office/drawing/2014/main" id="{89FA53B4-44E9-4F02-B7DF-5B7469449E16}"/>
              </a:ext>
            </a:extLst>
          </p:cNvPr>
          <p:cNvSpPr>
            <a:spLocks noChangeArrowheads="1"/>
          </p:cNvSpPr>
          <p:nvPr/>
        </p:nvSpPr>
        <p:spPr bwMode="auto">
          <a:xfrm>
            <a:off x="6447844" y="3990331"/>
            <a:ext cx="422275" cy="10017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12694" name="TextBox 23">
            <a:extLst>
              <a:ext uri="{FF2B5EF4-FFF2-40B4-BE49-F238E27FC236}">
                <a16:creationId xmlns:a16="http://schemas.microsoft.com/office/drawing/2014/main" id="{A8A9419D-CFD9-4328-A523-4D65087E532A}"/>
              </a:ext>
            </a:extLst>
          </p:cNvPr>
          <p:cNvSpPr txBox="1">
            <a:spLocks noChangeArrowheads="1"/>
          </p:cNvSpPr>
          <p:nvPr/>
        </p:nvSpPr>
        <p:spPr bwMode="auto">
          <a:xfrm>
            <a:off x="6435143" y="4652319"/>
            <a:ext cx="449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mn-cs"/>
              </a:rPr>
              <a:t>21</a:t>
            </a:r>
          </a:p>
        </p:txBody>
      </p:sp>
      <p:sp>
        <p:nvSpPr>
          <p:cNvPr id="112695" name="Rectangle 15">
            <a:extLst>
              <a:ext uri="{FF2B5EF4-FFF2-40B4-BE49-F238E27FC236}">
                <a16:creationId xmlns:a16="http://schemas.microsoft.com/office/drawing/2014/main" id="{3DA88A42-DFB1-4AC2-B665-15ED31FDDABF}"/>
              </a:ext>
            </a:extLst>
          </p:cNvPr>
          <p:cNvSpPr>
            <a:spLocks noChangeArrowheads="1"/>
          </p:cNvSpPr>
          <p:nvPr/>
        </p:nvSpPr>
        <p:spPr bwMode="auto">
          <a:xfrm>
            <a:off x="6536529" y="374585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457200" rtl="0" eaLnBrk="1" fontAlgn="auto" latinLnBrk="0" hangingPunct="1">
              <a:lnSpc>
                <a:spcPct val="100000"/>
              </a:lnSpc>
              <a:spcBef>
                <a:spcPts val="0"/>
              </a:spcBef>
              <a:spcAft>
                <a:spcPts val="0"/>
              </a:spcAft>
              <a:buClr>
                <a:srgbClr val="99CC00"/>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29</a:t>
            </a:r>
          </a:p>
        </p:txBody>
      </p:sp>
      <p:cxnSp>
        <p:nvCxnSpPr>
          <p:cNvPr id="7" name="Straight Connector 6">
            <a:extLst>
              <a:ext uri="{FF2B5EF4-FFF2-40B4-BE49-F238E27FC236}">
                <a16:creationId xmlns:a16="http://schemas.microsoft.com/office/drawing/2014/main" id="{7F3F1770-7432-4B69-8291-83B761B498D8}"/>
              </a:ext>
            </a:extLst>
          </p:cNvPr>
          <p:cNvCxnSpPr/>
          <p:nvPr/>
        </p:nvCxnSpPr>
        <p:spPr>
          <a:xfrm flipV="1">
            <a:off x="2758493" y="4988868"/>
            <a:ext cx="4216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1979255C-2F35-4E7D-8EE5-8A135BD837AC}"/>
              </a:ext>
            </a:extLst>
          </p:cNvPr>
          <p:cNvSpPr/>
          <p:nvPr/>
        </p:nvSpPr>
        <p:spPr bwMode="auto">
          <a:xfrm>
            <a:off x="6563730" y="2148830"/>
            <a:ext cx="147638" cy="146050"/>
          </a:xfrm>
          <a:prstGeom prst="rect">
            <a:avLst/>
          </a:prstGeom>
          <a:solidFill>
            <a:srgbClr val="015873"/>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2698" name="TextBox 1">
            <a:extLst>
              <a:ext uri="{FF2B5EF4-FFF2-40B4-BE49-F238E27FC236}">
                <a16:creationId xmlns:a16="http://schemas.microsoft.com/office/drawing/2014/main" id="{AF161278-880C-42DB-9047-61CF3121D6D0}"/>
              </a:ext>
            </a:extLst>
          </p:cNvPr>
          <p:cNvSpPr txBox="1">
            <a:spLocks noChangeArrowheads="1"/>
          </p:cNvSpPr>
          <p:nvPr/>
        </p:nvSpPr>
        <p:spPr bwMode="auto">
          <a:xfrm>
            <a:off x="6705018" y="208001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Wk 24 DTG 50 mg BID + OBR</a:t>
            </a:r>
          </a:p>
        </p:txBody>
      </p:sp>
      <p:sp>
        <p:nvSpPr>
          <p:cNvPr id="88" name="Rectangle 87">
            <a:extLst>
              <a:ext uri="{FF2B5EF4-FFF2-40B4-BE49-F238E27FC236}">
                <a16:creationId xmlns:a16="http://schemas.microsoft.com/office/drawing/2014/main" id="{D3911460-112B-441C-8E38-63B7750E81D3}"/>
              </a:ext>
            </a:extLst>
          </p:cNvPr>
          <p:cNvSpPr/>
          <p:nvPr/>
        </p:nvSpPr>
        <p:spPr bwMode="auto">
          <a:xfrm>
            <a:off x="6557380" y="2452043"/>
            <a:ext cx="147638" cy="146050"/>
          </a:xfrm>
          <a:prstGeom prst="rect">
            <a:avLst/>
          </a:prstGeom>
          <a:solidFill>
            <a:srgbClr val="E1471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2700" name="TextBox 1">
            <a:extLst>
              <a:ext uri="{FF2B5EF4-FFF2-40B4-BE49-F238E27FC236}">
                <a16:creationId xmlns:a16="http://schemas.microsoft.com/office/drawing/2014/main" id="{B523594E-1750-4B4F-9D96-A30BC355C99F}"/>
              </a:ext>
            </a:extLst>
          </p:cNvPr>
          <p:cNvSpPr txBox="1">
            <a:spLocks noChangeArrowheads="1"/>
          </p:cNvSpPr>
          <p:nvPr/>
        </p:nvSpPr>
        <p:spPr bwMode="auto">
          <a:xfrm>
            <a:off x="6698668" y="239116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Wk 48 DTG 50 mg BID + OBR</a:t>
            </a:r>
          </a:p>
        </p:txBody>
      </p:sp>
      <p:sp>
        <p:nvSpPr>
          <p:cNvPr id="63" name="Text Box 11">
            <a:extLst>
              <a:ext uri="{FF2B5EF4-FFF2-40B4-BE49-F238E27FC236}">
                <a16:creationId xmlns:a16="http://schemas.microsoft.com/office/drawing/2014/main" id="{00094885-A34F-4773-8061-1A84D22A50E6}"/>
              </a:ext>
            </a:extLst>
          </p:cNvPr>
          <p:cNvSpPr txBox="1">
            <a:spLocks noChangeArrowheads="1"/>
          </p:cNvSpPr>
          <p:nvPr/>
        </p:nvSpPr>
        <p:spPr bwMode="auto">
          <a:xfrm>
            <a:off x="405286" y="64057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Castagna. J Infect Dis. 2014;210:354. Vavro. EUDRW 2014. Abstr O_10.</a:t>
            </a:r>
          </a:p>
        </p:txBody>
      </p:sp>
      <p:sp>
        <p:nvSpPr>
          <p:cNvPr id="69" name="Content Placeholder 3">
            <a:extLst>
              <a:ext uri="{FF2B5EF4-FFF2-40B4-BE49-F238E27FC236}">
                <a16:creationId xmlns:a16="http://schemas.microsoft.com/office/drawing/2014/main" id="{93C2C98E-C9FA-41A7-9B8D-30B1ABDAF89E}"/>
              </a:ext>
            </a:extLst>
          </p:cNvPr>
          <p:cNvSpPr txBox="1">
            <a:spLocks/>
          </p:cNvSpPr>
          <p:nvPr/>
        </p:nvSpPr>
        <p:spPr>
          <a:xfrm>
            <a:off x="7650805" y="2944135"/>
            <a:ext cx="3692404" cy="130191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 of 33 patients with N155H mutation at baseline had protocol-defined virologic failure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kern="0" dirty="0">
                <a:solidFill>
                  <a:srgbClr val="000000"/>
                </a:solidFill>
              </a:rPr>
              <a:t>DTG BID remains an option if INSTI resistance is limited</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10808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2C21466-FFFB-4F13-91A6-CF5DEE85549D}"/>
              </a:ext>
            </a:extLst>
          </p:cNvPr>
          <p:cNvSpPr/>
          <p:nvPr/>
        </p:nvSpPr>
        <p:spPr bwMode="auto">
          <a:xfrm>
            <a:off x="604674" y="5584054"/>
            <a:ext cx="10461225" cy="636987"/>
          </a:xfrm>
          <a:prstGeom prst="round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latin typeface="Calibri"/>
                <a:cs typeface="Calibri"/>
              </a:rPr>
              <a:t>NADIA: Second-line DTG vs DRV/RTV and TDF vs </a:t>
            </a:r>
            <a:br>
              <a:rPr lang="en-US" dirty="0">
                <a:latin typeface="Calibri"/>
                <a:cs typeface="Calibri"/>
              </a:rPr>
            </a:br>
            <a:r>
              <a:rPr lang="en-US" dirty="0">
                <a:latin typeface="Calibri"/>
                <a:cs typeface="Calibri"/>
              </a:rPr>
              <a:t>ZDV </a:t>
            </a:r>
            <a:r>
              <a:rPr lang="en-US" dirty="0"/>
              <a:t>After NNRTI Failure in Sub-Saharan Africa</a:t>
            </a:r>
            <a:endParaRPr lang="en-US" dirty="0">
              <a:latin typeface="Calibri"/>
              <a:cs typeface="Calibri"/>
            </a:endParaRPr>
          </a:p>
        </p:txBody>
      </p:sp>
      <p:sp>
        <p:nvSpPr>
          <p:cNvPr id="9" name="Content Placeholder 2">
            <a:extLst>
              <a:ext uri="{FF2B5EF4-FFF2-40B4-BE49-F238E27FC236}">
                <a16:creationId xmlns:a16="http://schemas.microsoft.com/office/drawing/2014/main" id="{5E0CC76D-FFDB-044F-848B-73D92EBBDC77}"/>
              </a:ext>
            </a:extLst>
          </p:cNvPr>
          <p:cNvSpPr>
            <a:spLocks noGrp="1"/>
          </p:cNvSpPr>
          <p:nvPr>
            <p:ph idx="1"/>
          </p:nvPr>
        </p:nvSpPr>
        <p:spPr/>
        <p:txBody>
          <a:bodyPr/>
          <a:lstStyle/>
          <a:p>
            <a:pPr>
              <a:spcAft>
                <a:spcPts val="600"/>
              </a:spcAft>
            </a:pPr>
            <a:r>
              <a:rPr lang="en-US" sz="2200" dirty="0">
                <a:solidFill>
                  <a:srgbClr val="000000"/>
                </a:solidFill>
              </a:rPr>
              <a:t>Multicenter, 2 x 2 randomized, open-label, noninferiority phase III trial</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 </a:t>
            </a:r>
          </a:p>
        </p:txBody>
      </p:sp>
      <p:sp>
        <p:nvSpPr>
          <p:cNvPr id="10" name="Rectangle 6">
            <a:extLst>
              <a:ext uri="{FF2B5EF4-FFF2-40B4-BE49-F238E27FC236}">
                <a16:creationId xmlns:a16="http://schemas.microsoft.com/office/drawing/2014/main" id="{153FAC30-416E-A648-BD69-82F2DFDE4083}"/>
              </a:ext>
            </a:extLst>
          </p:cNvPr>
          <p:cNvSpPr>
            <a:spLocks noChangeArrowheads="1"/>
          </p:cNvSpPr>
          <p:nvPr/>
        </p:nvSpPr>
        <p:spPr bwMode="auto">
          <a:xfrm>
            <a:off x="4083136" y="2287106"/>
            <a:ext cx="1999009" cy="873001"/>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235)</a:t>
            </a:r>
          </a:p>
        </p:txBody>
      </p:sp>
      <p:sp>
        <p:nvSpPr>
          <p:cNvPr id="11" name="Rectangle 7">
            <a:extLst>
              <a:ext uri="{FF2B5EF4-FFF2-40B4-BE49-F238E27FC236}">
                <a16:creationId xmlns:a16="http://schemas.microsoft.com/office/drawing/2014/main" id="{A84BB31F-29C6-AE4A-B582-C5679F93714D}"/>
              </a:ext>
            </a:extLst>
          </p:cNvPr>
          <p:cNvSpPr>
            <a:spLocks noChangeArrowheads="1"/>
          </p:cNvSpPr>
          <p:nvPr/>
        </p:nvSpPr>
        <p:spPr bwMode="auto">
          <a:xfrm>
            <a:off x="4083135" y="3447090"/>
            <a:ext cx="1999010" cy="875447"/>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DRV/RTV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800 mg/100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229)</a:t>
            </a:r>
          </a:p>
        </p:txBody>
      </p:sp>
      <p:sp>
        <p:nvSpPr>
          <p:cNvPr id="12" name="Line 53">
            <a:extLst>
              <a:ext uri="{FF2B5EF4-FFF2-40B4-BE49-F238E27FC236}">
                <a16:creationId xmlns:a16="http://schemas.microsoft.com/office/drawing/2014/main" id="{48934C29-A5E9-7547-AB5F-9751686A6703}"/>
              </a:ext>
            </a:extLst>
          </p:cNvPr>
          <p:cNvSpPr>
            <a:spLocks noChangeShapeType="1"/>
          </p:cNvSpPr>
          <p:nvPr/>
        </p:nvSpPr>
        <p:spPr bwMode="auto">
          <a:xfrm>
            <a:off x="3390809" y="3409456"/>
            <a:ext cx="466725"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FB1C721-F730-804C-BFEC-91550B175D5D}"/>
              </a:ext>
            </a:extLst>
          </p:cNvPr>
          <p:cNvSpPr>
            <a:spLocks noChangeShapeType="1"/>
          </p:cNvSpPr>
          <p:nvPr/>
        </p:nvSpPr>
        <p:spPr bwMode="auto">
          <a:xfrm flipV="1">
            <a:off x="3390809" y="2809382"/>
            <a:ext cx="466725"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8B3B82B-A34A-6343-B201-7BCBF82F9276}"/>
              </a:ext>
            </a:extLst>
          </p:cNvPr>
          <p:cNvSpPr/>
          <p:nvPr/>
        </p:nvSpPr>
        <p:spPr>
          <a:xfrm>
            <a:off x="604674" y="2610898"/>
            <a:ext cx="2560533"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HIV receiving TDF + 3TC or FTC + NNRTI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for ≥6 mo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treatment failure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(HIV-1 RNA ≥1000 c/mL x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464)</a:t>
            </a:r>
          </a:p>
        </p:txBody>
      </p:sp>
      <p:sp>
        <p:nvSpPr>
          <p:cNvPr id="16" name="Line 54">
            <a:extLst>
              <a:ext uri="{FF2B5EF4-FFF2-40B4-BE49-F238E27FC236}">
                <a16:creationId xmlns:a16="http://schemas.microsoft.com/office/drawing/2014/main" id="{1B2C9D54-EB69-BA48-AC2E-8832261C92FA}"/>
              </a:ext>
            </a:extLst>
          </p:cNvPr>
          <p:cNvSpPr>
            <a:spLocks noChangeShapeType="1"/>
          </p:cNvSpPr>
          <p:nvPr/>
        </p:nvSpPr>
        <p:spPr bwMode="auto">
          <a:xfrm flipV="1">
            <a:off x="10051455" y="3236496"/>
            <a:ext cx="37454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15B1977-C4E6-A248-AA3A-E0E8D8D5B154}"/>
              </a:ext>
            </a:extLst>
          </p:cNvPr>
          <p:cNvSpPr txBox="1"/>
          <p:nvPr/>
        </p:nvSpPr>
        <p:spPr bwMode="auto">
          <a:xfrm>
            <a:off x="10446547" y="2950869"/>
            <a:ext cx="13161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for 96 wk</a:t>
            </a:r>
          </a:p>
        </p:txBody>
      </p:sp>
      <p:sp>
        <p:nvSpPr>
          <p:cNvPr id="31" name="Content Placeholder 2">
            <a:extLst>
              <a:ext uri="{FF2B5EF4-FFF2-40B4-BE49-F238E27FC236}">
                <a16:creationId xmlns:a16="http://schemas.microsoft.com/office/drawing/2014/main" id="{758925D8-6568-014B-BCE6-4A460DBDE2F4}"/>
              </a:ext>
            </a:extLst>
          </p:cNvPr>
          <p:cNvSpPr txBox="1">
            <a:spLocks/>
          </p:cNvSpPr>
          <p:nvPr/>
        </p:nvSpPr>
        <p:spPr bwMode="auto">
          <a:xfrm>
            <a:off x="604674" y="4686043"/>
            <a:ext cx="10877529" cy="156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outcome: Wk 48 HIV-1 RNA &lt;400 c/mL by FDA snapshot</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CD4+ cell count ≤200 cells/mm</a:t>
            </a:r>
            <a:r>
              <a:rPr kumimoji="0" lang="en-US" alt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3</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51%; HIV-1 RNA ≥100,000 c/mL: 28%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Baseline resistance: K65R/N, 50%; M184V/I, 86%; intermediate/high TDF resistance, 58%; </a:t>
            </a:r>
            <a:b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intermediate/high ZDV resistance, 18%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 name="Line 54">
            <a:extLst>
              <a:ext uri="{FF2B5EF4-FFF2-40B4-BE49-F238E27FC236}">
                <a16:creationId xmlns:a16="http://schemas.microsoft.com/office/drawing/2014/main" id="{B4A43BE9-10EC-9F4F-90BE-129F0BEADA6C}"/>
              </a:ext>
            </a:extLst>
          </p:cNvPr>
          <p:cNvSpPr>
            <a:spLocks noChangeShapeType="1"/>
          </p:cNvSpPr>
          <p:nvPr/>
        </p:nvSpPr>
        <p:spPr bwMode="auto">
          <a:xfrm>
            <a:off x="3578587" y="230796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863B21AC-E767-4840-9C27-C66F4A4034E2}"/>
              </a:ext>
            </a:extLst>
          </p:cNvPr>
          <p:cNvSpPr txBox="1"/>
          <p:nvPr/>
        </p:nvSpPr>
        <p:spPr bwMode="auto">
          <a:xfrm>
            <a:off x="2742407" y="194979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1</a:t>
            </a:r>
          </a:p>
        </p:txBody>
      </p:sp>
      <p:sp>
        <p:nvSpPr>
          <p:cNvPr id="28" name="Rectangle 6">
            <a:extLst>
              <a:ext uri="{FF2B5EF4-FFF2-40B4-BE49-F238E27FC236}">
                <a16:creationId xmlns:a16="http://schemas.microsoft.com/office/drawing/2014/main" id="{49C7E6D1-182A-E04C-9FB4-BEFAEC6752AD}"/>
              </a:ext>
            </a:extLst>
          </p:cNvPr>
          <p:cNvSpPr>
            <a:spLocks noChangeArrowheads="1"/>
          </p:cNvSpPr>
          <p:nvPr/>
        </p:nvSpPr>
        <p:spPr bwMode="auto">
          <a:xfrm>
            <a:off x="7157393" y="2021466"/>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p>
        </p:txBody>
      </p:sp>
      <p:sp>
        <p:nvSpPr>
          <p:cNvPr id="29" name="Rectangle 7">
            <a:extLst>
              <a:ext uri="{FF2B5EF4-FFF2-40B4-BE49-F238E27FC236}">
                <a16:creationId xmlns:a16="http://schemas.microsoft.com/office/drawing/2014/main" id="{3F61F665-9A28-3442-BDFB-47CAC8575159}"/>
              </a:ext>
            </a:extLst>
          </p:cNvPr>
          <p:cNvSpPr>
            <a:spLocks noChangeArrowheads="1"/>
          </p:cNvSpPr>
          <p:nvPr/>
        </p:nvSpPr>
        <p:spPr bwMode="auto">
          <a:xfrm>
            <a:off x="7157392" y="2629861"/>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9" name="Rectangle 6">
            <a:extLst>
              <a:ext uri="{FF2B5EF4-FFF2-40B4-BE49-F238E27FC236}">
                <a16:creationId xmlns:a16="http://schemas.microsoft.com/office/drawing/2014/main" id="{AB93CC00-DFD1-7C49-B05D-FE3FAB440587}"/>
              </a:ext>
            </a:extLst>
          </p:cNvPr>
          <p:cNvSpPr>
            <a:spLocks noChangeArrowheads="1"/>
          </p:cNvSpPr>
          <p:nvPr/>
        </p:nvSpPr>
        <p:spPr bwMode="auto">
          <a:xfrm>
            <a:off x="7157392" y="3326364"/>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Rectangle 7">
            <a:extLst>
              <a:ext uri="{FF2B5EF4-FFF2-40B4-BE49-F238E27FC236}">
                <a16:creationId xmlns:a16="http://schemas.microsoft.com/office/drawing/2014/main" id="{FF728095-CC11-5841-91F0-4425EFD88E07}"/>
              </a:ext>
            </a:extLst>
          </p:cNvPr>
          <p:cNvSpPr>
            <a:spLocks noChangeArrowheads="1"/>
          </p:cNvSpPr>
          <p:nvPr/>
        </p:nvSpPr>
        <p:spPr bwMode="auto">
          <a:xfrm>
            <a:off x="7157391" y="3934759"/>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 name="TextBox 2">
            <a:extLst>
              <a:ext uri="{FF2B5EF4-FFF2-40B4-BE49-F238E27FC236}">
                <a16:creationId xmlns:a16="http://schemas.microsoft.com/office/drawing/2014/main" id="{9CB2E080-3748-304B-9C2D-308DAF32E098}"/>
              </a:ext>
            </a:extLst>
          </p:cNvPr>
          <p:cNvSpPr txBox="1"/>
          <p:nvPr/>
        </p:nvSpPr>
        <p:spPr bwMode="auto">
          <a:xfrm>
            <a:off x="7125118" y="4455547"/>
            <a:ext cx="286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*TDF added to 3TC/ZDV if HBV coinfection.</a:t>
            </a:r>
          </a:p>
        </p:txBody>
      </p:sp>
      <p:sp>
        <p:nvSpPr>
          <p:cNvPr id="41" name="TextBox 40">
            <a:extLst>
              <a:ext uri="{FF2B5EF4-FFF2-40B4-BE49-F238E27FC236}">
                <a16:creationId xmlns:a16="http://schemas.microsoft.com/office/drawing/2014/main" id="{3A848103-5094-024C-BE77-C38F24BBFC8D}"/>
              </a:ext>
            </a:extLst>
          </p:cNvPr>
          <p:cNvSpPr txBox="1"/>
          <p:nvPr/>
        </p:nvSpPr>
        <p:spPr bwMode="auto">
          <a:xfrm>
            <a:off x="5569557" y="195114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2</a:t>
            </a:r>
          </a:p>
        </p:txBody>
      </p:sp>
      <p:sp>
        <p:nvSpPr>
          <p:cNvPr id="42" name="Line 54">
            <a:extLst>
              <a:ext uri="{FF2B5EF4-FFF2-40B4-BE49-F238E27FC236}">
                <a16:creationId xmlns:a16="http://schemas.microsoft.com/office/drawing/2014/main" id="{9726649E-E38C-694F-80EA-870631FD248B}"/>
              </a:ext>
            </a:extLst>
          </p:cNvPr>
          <p:cNvSpPr>
            <a:spLocks noChangeShapeType="1"/>
          </p:cNvSpPr>
          <p:nvPr/>
        </p:nvSpPr>
        <p:spPr bwMode="auto">
          <a:xfrm>
            <a:off x="6506831" y="2237363"/>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Line 53">
            <a:extLst>
              <a:ext uri="{FF2B5EF4-FFF2-40B4-BE49-F238E27FC236}">
                <a16:creationId xmlns:a16="http://schemas.microsoft.com/office/drawing/2014/main" id="{041FC691-FB61-6E4C-9AE1-7F12B1FA57CB}"/>
              </a:ext>
            </a:extLst>
          </p:cNvPr>
          <p:cNvSpPr>
            <a:spLocks noChangeShapeType="1"/>
          </p:cNvSpPr>
          <p:nvPr/>
        </p:nvSpPr>
        <p:spPr bwMode="auto">
          <a:xfrm>
            <a:off x="6363751" y="2842224"/>
            <a:ext cx="556107" cy="20602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Line 54">
            <a:extLst>
              <a:ext uri="{FF2B5EF4-FFF2-40B4-BE49-F238E27FC236}">
                <a16:creationId xmlns:a16="http://schemas.microsoft.com/office/drawing/2014/main" id="{B18B220A-92A4-7547-B543-011AEBC083E0}"/>
              </a:ext>
            </a:extLst>
          </p:cNvPr>
          <p:cNvSpPr>
            <a:spLocks noChangeShapeType="1"/>
          </p:cNvSpPr>
          <p:nvPr/>
        </p:nvSpPr>
        <p:spPr bwMode="auto">
          <a:xfrm flipV="1">
            <a:off x="6363751" y="2360504"/>
            <a:ext cx="509774" cy="22930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Line 53">
            <a:extLst>
              <a:ext uri="{FF2B5EF4-FFF2-40B4-BE49-F238E27FC236}">
                <a16:creationId xmlns:a16="http://schemas.microsoft.com/office/drawing/2014/main" id="{2B58CF3D-9D7D-584C-92A9-A410828E942D}"/>
              </a:ext>
            </a:extLst>
          </p:cNvPr>
          <p:cNvSpPr>
            <a:spLocks noChangeShapeType="1"/>
          </p:cNvSpPr>
          <p:nvPr/>
        </p:nvSpPr>
        <p:spPr bwMode="auto">
          <a:xfrm>
            <a:off x="6389285" y="4020426"/>
            <a:ext cx="556107" cy="20602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Line 54">
            <a:extLst>
              <a:ext uri="{FF2B5EF4-FFF2-40B4-BE49-F238E27FC236}">
                <a16:creationId xmlns:a16="http://schemas.microsoft.com/office/drawing/2014/main" id="{77E3B57A-1353-4E42-B4B6-ADF1267D4ADC}"/>
              </a:ext>
            </a:extLst>
          </p:cNvPr>
          <p:cNvSpPr>
            <a:spLocks noChangeShapeType="1"/>
          </p:cNvSpPr>
          <p:nvPr/>
        </p:nvSpPr>
        <p:spPr bwMode="auto">
          <a:xfrm flipV="1">
            <a:off x="6389285" y="3538706"/>
            <a:ext cx="509774" cy="22930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2123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77D7-CBF2-4E8D-98BB-2CDC79273E8A}"/>
              </a:ext>
            </a:extLst>
          </p:cNvPr>
          <p:cNvSpPr>
            <a:spLocks noGrp="1"/>
          </p:cNvSpPr>
          <p:nvPr>
            <p:ph type="title"/>
          </p:nvPr>
        </p:nvSpPr>
        <p:spPr/>
        <p:txBody>
          <a:bodyPr/>
          <a:lstStyle/>
          <a:p>
            <a:r>
              <a:rPr lang="en-US" dirty="0"/>
              <a:t>NADIA Wk 48: After NNRTI Failure, Second-line DTG or DRV/RTV + 2 NRTIs Effective Regardless of NRTI Activity </a:t>
            </a:r>
          </a:p>
        </p:txBody>
      </p:sp>
      <p:sp>
        <p:nvSpPr>
          <p:cNvPr id="4" name="Content Placeholder 3">
            <a:extLst>
              <a:ext uri="{FF2B5EF4-FFF2-40B4-BE49-F238E27FC236}">
                <a16:creationId xmlns:a16="http://schemas.microsoft.com/office/drawing/2014/main" id="{BD4B7E69-51F8-4D60-91BF-DF68F9761998}"/>
              </a:ext>
            </a:extLst>
          </p:cNvPr>
          <p:cNvSpPr>
            <a:spLocks noGrp="1"/>
          </p:cNvSpPr>
          <p:nvPr>
            <p:ph idx="1"/>
          </p:nvPr>
        </p:nvSpPr>
        <p:spPr/>
        <p:txBody>
          <a:bodyPr/>
          <a:lstStyle/>
          <a:p>
            <a:pPr>
              <a:spcAft>
                <a:spcPts val="0"/>
              </a:spcAft>
            </a:pPr>
            <a:r>
              <a:rPr lang="en-US" sz="2400" dirty="0"/>
              <a:t>Wk 48 HIV-1 RNA &lt;400 c/mL: </a:t>
            </a:r>
            <a:r>
              <a:rPr lang="en-US" sz="2400" b="1" dirty="0">
                <a:solidFill>
                  <a:schemeClr val="accent1"/>
                </a:solidFill>
              </a:rPr>
              <a:t>90.2% with DTG </a:t>
            </a:r>
            <a:r>
              <a:rPr lang="en-US" sz="2400" dirty="0"/>
              <a:t>vs </a:t>
            </a:r>
            <a:r>
              <a:rPr lang="en-US" sz="2400" b="1" dirty="0">
                <a:solidFill>
                  <a:schemeClr val="accent3"/>
                </a:solidFill>
              </a:rPr>
              <a:t>91.7% with DRV/RTV </a:t>
            </a:r>
            <a:r>
              <a:rPr lang="en-US" sz="2400" dirty="0"/>
              <a:t>(</a:t>
            </a:r>
            <a:r>
              <a:rPr lang="en-US" sz="2400" i="1" dirty="0"/>
              <a:t>P</a:t>
            </a:r>
            <a:r>
              <a:rPr lang="en-US" sz="2400" dirty="0"/>
              <a:t> = .58) </a:t>
            </a:r>
            <a:br>
              <a:rPr lang="en-US" sz="2400" dirty="0"/>
            </a:br>
            <a:r>
              <a:rPr lang="en-US" sz="2400" dirty="0"/>
              <a:t>and </a:t>
            </a:r>
            <a:r>
              <a:rPr lang="en-US" sz="2400" b="1" dirty="0">
                <a:solidFill>
                  <a:schemeClr val="accent4"/>
                </a:solidFill>
              </a:rPr>
              <a:t>92.3% with TDF </a:t>
            </a:r>
            <a:r>
              <a:rPr lang="en-US" sz="2400" dirty="0"/>
              <a:t>vs </a:t>
            </a:r>
            <a:r>
              <a:rPr lang="en-US" sz="2400" b="1" dirty="0">
                <a:solidFill>
                  <a:schemeClr val="accent6"/>
                </a:solidFill>
              </a:rPr>
              <a:t>89.6% with ZDV </a:t>
            </a:r>
            <a:r>
              <a:rPr lang="en-US" sz="2400" dirty="0"/>
              <a:t>(</a:t>
            </a:r>
            <a:r>
              <a:rPr lang="en-US" sz="2400" i="1" dirty="0"/>
              <a:t>P</a:t>
            </a:r>
            <a:r>
              <a:rPr lang="en-US" sz="2400" dirty="0"/>
              <a:t> = .32)</a:t>
            </a:r>
          </a:p>
          <a:p>
            <a:pPr lvl="1">
              <a:spcAft>
                <a:spcPts val="0"/>
              </a:spcAft>
            </a:pPr>
            <a:r>
              <a:rPr lang="en-US" sz="2200" dirty="0"/>
              <a:t>Resistance: n = 4 in DTG arm (3 received ZDV, 1 received TDF; history of intermittent adherence), n = 0 in DRV arm</a:t>
            </a:r>
          </a:p>
        </p:txBody>
      </p:sp>
      <p:sp>
        <p:nvSpPr>
          <p:cNvPr id="10" name="Text Box 15">
            <a:extLst>
              <a:ext uri="{FF2B5EF4-FFF2-40B4-BE49-F238E27FC236}">
                <a16:creationId xmlns:a16="http://schemas.microsoft.com/office/drawing/2014/main" id="{83290E74-97C4-4C5A-8A9C-37F208895299}"/>
              </a:ext>
            </a:extLst>
          </p:cNvPr>
          <p:cNvSpPr txBox="1">
            <a:spLocks noChangeArrowheads="1"/>
          </p:cNvSpPr>
          <p:nvPr/>
        </p:nvSpPr>
        <p:spPr bwMode="auto">
          <a:xfrm>
            <a:off x="414045" y="63901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a:t>
            </a:r>
          </a:p>
        </p:txBody>
      </p:sp>
      <p:cxnSp>
        <p:nvCxnSpPr>
          <p:cNvPr id="13" name="Straight Connector 12">
            <a:extLst>
              <a:ext uri="{FF2B5EF4-FFF2-40B4-BE49-F238E27FC236}">
                <a16:creationId xmlns:a16="http://schemas.microsoft.com/office/drawing/2014/main" id="{6FE49809-10A4-0F47-A20E-F1CA1423F9BD}"/>
              </a:ext>
            </a:extLst>
          </p:cNvPr>
          <p:cNvCxnSpPr>
            <a:cxnSpLocks/>
          </p:cNvCxnSpPr>
          <p:nvPr/>
        </p:nvCxnSpPr>
        <p:spPr bwMode="auto">
          <a:xfrm>
            <a:off x="6275001" y="5891842"/>
            <a:ext cx="306525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F16ACBF-66F5-EA42-83A4-2175635D04B2}"/>
              </a:ext>
            </a:extLst>
          </p:cNvPr>
          <p:cNvCxnSpPr>
            <a:cxnSpLocks/>
          </p:cNvCxnSpPr>
          <p:nvPr/>
        </p:nvCxnSpPr>
        <p:spPr bwMode="auto">
          <a:xfrm flipV="1">
            <a:off x="7501101" y="3372928"/>
            <a:ext cx="0" cy="25189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4A70ECA-0325-4543-8CE6-06040D2F2C7D}"/>
              </a:ext>
            </a:extLst>
          </p:cNvPr>
          <p:cNvCxnSpPr>
            <a:cxnSpLocks/>
          </p:cNvCxnSpPr>
          <p:nvPr/>
        </p:nvCxnSpPr>
        <p:spPr bwMode="auto">
          <a:xfrm>
            <a:off x="62836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4C7CD5-B8CD-B445-B53B-A69A76BB2536}"/>
              </a:ext>
            </a:extLst>
          </p:cNvPr>
          <p:cNvCxnSpPr>
            <a:cxnSpLocks/>
          </p:cNvCxnSpPr>
          <p:nvPr/>
        </p:nvCxnSpPr>
        <p:spPr bwMode="auto">
          <a:xfrm>
            <a:off x="689150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2A066D3-40B2-A242-A075-19AF0F454A93}"/>
              </a:ext>
            </a:extLst>
          </p:cNvPr>
          <p:cNvCxnSpPr>
            <a:cxnSpLocks/>
          </p:cNvCxnSpPr>
          <p:nvPr/>
        </p:nvCxnSpPr>
        <p:spPr bwMode="auto">
          <a:xfrm>
            <a:off x="7501101"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0BBAF99-704A-204B-B5B3-92F4A85E246A}"/>
              </a:ext>
            </a:extLst>
          </p:cNvPr>
          <p:cNvCxnSpPr>
            <a:cxnSpLocks/>
          </p:cNvCxnSpPr>
          <p:nvPr/>
        </p:nvCxnSpPr>
        <p:spPr bwMode="auto">
          <a:xfrm>
            <a:off x="810725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D434275-3D1B-3D45-AC3F-FCBF70303AD4}"/>
              </a:ext>
            </a:extLst>
          </p:cNvPr>
          <p:cNvCxnSpPr>
            <a:cxnSpLocks/>
          </p:cNvCxnSpPr>
          <p:nvPr/>
        </p:nvCxnSpPr>
        <p:spPr bwMode="auto">
          <a:xfrm>
            <a:off x="87151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B677154-DDC5-144D-A2D9-06B063C1A116}"/>
              </a:ext>
            </a:extLst>
          </p:cNvPr>
          <p:cNvCxnSpPr>
            <a:cxnSpLocks/>
          </p:cNvCxnSpPr>
          <p:nvPr/>
        </p:nvCxnSpPr>
        <p:spPr bwMode="auto">
          <a:xfrm>
            <a:off x="9323000"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Arrow Connector 25">
            <a:extLst>
              <a:ext uri="{FF2B5EF4-FFF2-40B4-BE49-F238E27FC236}">
                <a16:creationId xmlns:a16="http://schemas.microsoft.com/office/drawing/2014/main" id="{30730548-9628-C34A-A73F-7213FA0E3ED1}"/>
              </a:ext>
            </a:extLst>
          </p:cNvPr>
          <p:cNvCxnSpPr/>
          <p:nvPr/>
        </p:nvCxnSpPr>
        <p:spPr bwMode="auto">
          <a:xfrm flipH="1">
            <a:off x="6200237" y="6210300"/>
            <a:ext cx="123357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22C0432-542F-D04E-9B9E-F372960CEBEB}"/>
              </a:ext>
            </a:extLst>
          </p:cNvPr>
          <p:cNvCxnSpPr>
            <a:cxnSpLocks/>
          </p:cNvCxnSpPr>
          <p:nvPr/>
        </p:nvCxnSpPr>
        <p:spPr bwMode="auto">
          <a:xfrm>
            <a:off x="7544232" y="6206706"/>
            <a:ext cx="1856405"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99D17981-52D9-174C-85F8-C02C80A4FB06}"/>
              </a:ext>
            </a:extLst>
          </p:cNvPr>
          <p:cNvSpPr txBox="1"/>
          <p:nvPr/>
        </p:nvSpPr>
        <p:spPr bwMode="auto">
          <a:xfrm>
            <a:off x="5655048" y="6183103"/>
            <a:ext cx="177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 Better</a:t>
            </a:r>
          </a:p>
        </p:txBody>
      </p:sp>
      <p:sp>
        <p:nvSpPr>
          <p:cNvPr id="31" name="TextBox 30">
            <a:extLst>
              <a:ext uri="{FF2B5EF4-FFF2-40B4-BE49-F238E27FC236}">
                <a16:creationId xmlns:a16="http://schemas.microsoft.com/office/drawing/2014/main" id="{570C264A-824D-C34F-B550-6BB051536C6E}"/>
              </a:ext>
            </a:extLst>
          </p:cNvPr>
          <p:cNvSpPr txBox="1"/>
          <p:nvPr/>
        </p:nvSpPr>
        <p:spPr bwMode="auto">
          <a:xfrm>
            <a:off x="7544231" y="6183101"/>
            <a:ext cx="21115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 Better</a:t>
            </a:r>
          </a:p>
        </p:txBody>
      </p:sp>
      <p:sp>
        <p:nvSpPr>
          <p:cNvPr id="32" name="TextBox 31">
            <a:extLst>
              <a:ext uri="{FF2B5EF4-FFF2-40B4-BE49-F238E27FC236}">
                <a16:creationId xmlns:a16="http://schemas.microsoft.com/office/drawing/2014/main" id="{688910D6-C9D5-F248-ABA2-DA9190C40F20}"/>
              </a:ext>
            </a:extLst>
          </p:cNvPr>
          <p:cNvSpPr txBox="1"/>
          <p:nvPr/>
        </p:nvSpPr>
        <p:spPr bwMode="auto">
          <a:xfrm>
            <a:off x="6041537"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3" name="TextBox 32">
            <a:extLst>
              <a:ext uri="{FF2B5EF4-FFF2-40B4-BE49-F238E27FC236}">
                <a16:creationId xmlns:a16="http://schemas.microsoft.com/office/drawing/2014/main" id="{D0B66978-C195-F34A-A9A4-835B7594F2B0}"/>
              </a:ext>
            </a:extLst>
          </p:cNvPr>
          <p:cNvSpPr txBox="1"/>
          <p:nvPr/>
        </p:nvSpPr>
        <p:spPr bwMode="auto">
          <a:xfrm>
            <a:off x="6654355"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4" name="TextBox 33">
            <a:extLst>
              <a:ext uri="{FF2B5EF4-FFF2-40B4-BE49-F238E27FC236}">
                <a16:creationId xmlns:a16="http://schemas.microsoft.com/office/drawing/2014/main" id="{E0B5B2C8-D7DE-334F-9131-A2665D3A3681}"/>
              </a:ext>
            </a:extLst>
          </p:cNvPr>
          <p:cNvSpPr txBox="1"/>
          <p:nvPr/>
        </p:nvSpPr>
        <p:spPr bwMode="auto">
          <a:xfrm>
            <a:off x="7267173"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5" name="TextBox 34">
            <a:extLst>
              <a:ext uri="{FF2B5EF4-FFF2-40B4-BE49-F238E27FC236}">
                <a16:creationId xmlns:a16="http://schemas.microsoft.com/office/drawing/2014/main" id="{E2A046FC-1ADE-CF43-81C9-F2F7D04595F4}"/>
              </a:ext>
            </a:extLst>
          </p:cNvPr>
          <p:cNvSpPr txBox="1"/>
          <p:nvPr/>
        </p:nvSpPr>
        <p:spPr bwMode="auto">
          <a:xfrm>
            <a:off x="7879991"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6" name="TextBox 35">
            <a:extLst>
              <a:ext uri="{FF2B5EF4-FFF2-40B4-BE49-F238E27FC236}">
                <a16:creationId xmlns:a16="http://schemas.microsoft.com/office/drawing/2014/main" id="{4780D0B4-E9C8-9444-AD84-17A80BBB4649}"/>
              </a:ext>
            </a:extLst>
          </p:cNvPr>
          <p:cNvSpPr txBox="1"/>
          <p:nvPr/>
        </p:nvSpPr>
        <p:spPr bwMode="auto">
          <a:xfrm>
            <a:off x="8492809"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5568E7BD-004B-2C4E-98F9-17857CF9B7CC}"/>
              </a:ext>
            </a:extLst>
          </p:cNvPr>
          <p:cNvSpPr txBox="1"/>
          <p:nvPr/>
        </p:nvSpPr>
        <p:spPr bwMode="auto">
          <a:xfrm>
            <a:off x="9105628"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cxnSp>
        <p:nvCxnSpPr>
          <p:cNvPr id="39" name="Straight Arrow Connector 38">
            <a:extLst>
              <a:ext uri="{FF2B5EF4-FFF2-40B4-BE49-F238E27FC236}">
                <a16:creationId xmlns:a16="http://schemas.microsoft.com/office/drawing/2014/main" id="{F09C69F7-8F79-164B-AD24-AF29747B3F59}"/>
              </a:ext>
            </a:extLst>
          </p:cNvPr>
          <p:cNvCxnSpPr/>
          <p:nvPr/>
        </p:nvCxnSpPr>
        <p:spPr bwMode="auto">
          <a:xfrm>
            <a:off x="6283627" y="5813396"/>
            <a:ext cx="3039373" cy="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Connector 40">
            <a:extLst>
              <a:ext uri="{FF2B5EF4-FFF2-40B4-BE49-F238E27FC236}">
                <a16:creationId xmlns:a16="http://schemas.microsoft.com/office/drawing/2014/main" id="{6CEB6F05-5E00-D44B-B24D-FCA8A1FEC976}"/>
              </a:ext>
            </a:extLst>
          </p:cNvPr>
          <p:cNvCxnSpPr/>
          <p:nvPr/>
        </p:nvCxnSpPr>
        <p:spPr bwMode="auto">
          <a:xfrm>
            <a:off x="6834277" y="5607170"/>
            <a:ext cx="8238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035609B-FF45-BE4C-8212-ED645614FBED}"/>
              </a:ext>
            </a:extLst>
          </p:cNvPr>
          <p:cNvCxnSpPr>
            <a:cxnSpLocks/>
          </p:cNvCxnSpPr>
          <p:nvPr/>
        </p:nvCxnSpPr>
        <p:spPr bwMode="auto">
          <a:xfrm>
            <a:off x="6959071" y="5423140"/>
            <a:ext cx="92092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298E5AE-04C4-3349-9988-05E31101F18B}"/>
              </a:ext>
            </a:extLst>
          </p:cNvPr>
          <p:cNvCxnSpPr>
            <a:cxnSpLocks/>
          </p:cNvCxnSpPr>
          <p:nvPr/>
        </p:nvCxnSpPr>
        <p:spPr bwMode="auto">
          <a:xfrm>
            <a:off x="7197640" y="5006196"/>
            <a:ext cx="97804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3301DDA-A41F-4040-9C17-8FE8E3AC8246}"/>
              </a:ext>
            </a:extLst>
          </p:cNvPr>
          <p:cNvCxnSpPr>
            <a:cxnSpLocks/>
          </p:cNvCxnSpPr>
          <p:nvPr/>
        </p:nvCxnSpPr>
        <p:spPr bwMode="auto">
          <a:xfrm>
            <a:off x="6717243" y="4813539"/>
            <a:ext cx="82698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ABD943D-B1ED-2449-86F6-7845A1960863}"/>
              </a:ext>
            </a:extLst>
          </p:cNvPr>
          <p:cNvCxnSpPr>
            <a:cxnSpLocks/>
          </p:cNvCxnSpPr>
          <p:nvPr/>
        </p:nvCxnSpPr>
        <p:spPr bwMode="auto">
          <a:xfrm>
            <a:off x="7023192" y="4241321"/>
            <a:ext cx="76286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92685FB-FB70-C741-8CE3-9CF9CD301333}"/>
              </a:ext>
            </a:extLst>
          </p:cNvPr>
          <p:cNvCxnSpPr>
            <a:cxnSpLocks/>
          </p:cNvCxnSpPr>
          <p:nvPr/>
        </p:nvCxnSpPr>
        <p:spPr bwMode="auto">
          <a:xfrm>
            <a:off x="6798184" y="4436853"/>
            <a:ext cx="130906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80F5902-0CD3-CB49-B162-36C72BB9C2C2}"/>
              </a:ext>
            </a:extLst>
          </p:cNvPr>
          <p:cNvCxnSpPr>
            <a:cxnSpLocks/>
          </p:cNvCxnSpPr>
          <p:nvPr/>
        </p:nvCxnSpPr>
        <p:spPr bwMode="auto">
          <a:xfrm>
            <a:off x="6930934" y="3864635"/>
            <a:ext cx="95768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CD0F17-1994-3243-A195-029F1EC8D529}"/>
              </a:ext>
            </a:extLst>
          </p:cNvPr>
          <p:cNvCxnSpPr>
            <a:cxnSpLocks/>
          </p:cNvCxnSpPr>
          <p:nvPr/>
        </p:nvCxnSpPr>
        <p:spPr bwMode="auto">
          <a:xfrm>
            <a:off x="6973876" y="3671978"/>
            <a:ext cx="829437"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1D75BC6D-B471-2C45-93A1-238B9EBB3EF0}"/>
              </a:ext>
            </a:extLst>
          </p:cNvPr>
          <p:cNvSpPr/>
          <p:nvPr/>
        </p:nvSpPr>
        <p:spPr bwMode="auto">
          <a:xfrm>
            <a:off x="7374146" y="36317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8F2D7F62-ECCE-9540-B4F9-8CBA69A1CFCF}"/>
              </a:ext>
            </a:extLst>
          </p:cNvPr>
          <p:cNvSpPr/>
          <p:nvPr/>
        </p:nvSpPr>
        <p:spPr bwMode="auto">
          <a:xfrm>
            <a:off x="7368050" y="382592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6BA532F5-D013-4A49-B99B-257EF4ED2B1F}"/>
              </a:ext>
            </a:extLst>
          </p:cNvPr>
          <p:cNvSpPr/>
          <p:nvPr/>
        </p:nvSpPr>
        <p:spPr bwMode="auto">
          <a:xfrm>
            <a:off x="7360662" y="420833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D977CD1-5477-A541-BA2C-45550F1B368A}"/>
              </a:ext>
            </a:extLst>
          </p:cNvPr>
          <p:cNvSpPr/>
          <p:nvPr/>
        </p:nvSpPr>
        <p:spPr bwMode="auto">
          <a:xfrm>
            <a:off x="7404626" y="43990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A0E92940-CF7D-D548-B18C-132297A3A2BB}"/>
              </a:ext>
            </a:extLst>
          </p:cNvPr>
          <p:cNvSpPr/>
          <p:nvPr/>
        </p:nvSpPr>
        <p:spPr bwMode="auto">
          <a:xfrm>
            <a:off x="7105538" y="476758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EED336E5-DA10-924D-9086-99DE9CA9E4D5}"/>
              </a:ext>
            </a:extLst>
          </p:cNvPr>
          <p:cNvSpPr/>
          <p:nvPr/>
        </p:nvSpPr>
        <p:spPr bwMode="auto">
          <a:xfrm>
            <a:off x="7636150" y="496125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FE92B6BB-89A9-074D-BA37-EDFA0CD906D4}"/>
              </a:ext>
            </a:extLst>
          </p:cNvPr>
          <p:cNvSpPr/>
          <p:nvPr/>
        </p:nvSpPr>
        <p:spPr bwMode="auto">
          <a:xfrm>
            <a:off x="7379517" y="5385631"/>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2B8DFDF1-AF11-4A49-B050-BD8B90021216}"/>
              </a:ext>
            </a:extLst>
          </p:cNvPr>
          <p:cNvSpPr/>
          <p:nvPr/>
        </p:nvSpPr>
        <p:spPr bwMode="auto">
          <a:xfrm>
            <a:off x="7204923" y="556535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91D6CCE1-FCEF-5C49-A5EA-2E0073205D5A}"/>
              </a:ext>
            </a:extLst>
          </p:cNvPr>
          <p:cNvSpPr/>
          <p:nvPr/>
        </p:nvSpPr>
        <p:spPr bwMode="auto">
          <a:xfrm>
            <a:off x="7888448" y="577391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TextBox 64">
            <a:extLst>
              <a:ext uri="{FF2B5EF4-FFF2-40B4-BE49-F238E27FC236}">
                <a16:creationId xmlns:a16="http://schemas.microsoft.com/office/drawing/2014/main" id="{DD8E8ECC-B62B-AA42-9808-8F3E78E51472}"/>
              </a:ext>
            </a:extLst>
          </p:cNvPr>
          <p:cNvSpPr txBox="1"/>
          <p:nvPr/>
        </p:nvSpPr>
        <p:spPr bwMode="auto">
          <a:xfrm>
            <a:off x="629068"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Subgroup</a:t>
            </a:r>
          </a:p>
        </p:txBody>
      </p:sp>
      <p:sp>
        <p:nvSpPr>
          <p:cNvPr id="66" name="TextBox 65">
            <a:extLst>
              <a:ext uri="{FF2B5EF4-FFF2-40B4-BE49-F238E27FC236}">
                <a16:creationId xmlns:a16="http://schemas.microsoft.com/office/drawing/2014/main" id="{40E943DB-CF60-BA4C-A678-3D88844D45F2}"/>
              </a:ext>
            </a:extLst>
          </p:cNvPr>
          <p:cNvSpPr txBox="1"/>
          <p:nvPr/>
        </p:nvSpPr>
        <p:spPr bwMode="auto">
          <a:xfrm>
            <a:off x="5401246" y="3098709"/>
            <a:ext cx="4218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Difference (95% CI)</a:t>
            </a:r>
          </a:p>
        </p:txBody>
      </p:sp>
      <p:sp>
        <p:nvSpPr>
          <p:cNvPr id="67" name="TextBox 66">
            <a:extLst>
              <a:ext uri="{FF2B5EF4-FFF2-40B4-BE49-F238E27FC236}">
                <a16:creationId xmlns:a16="http://schemas.microsoft.com/office/drawing/2014/main" id="{5F6A7344-74E3-CB4B-A63B-5E347F780E15}"/>
              </a:ext>
            </a:extLst>
          </p:cNvPr>
          <p:cNvSpPr txBox="1"/>
          <p:nvPr/>
        </p:nvSpPr>
        <p:spPr bwMode="auto">
          <a:xfrm>
            <a:off x="3439032"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a:t>
            </a:r>
          </a:p>
        </p:txBody>
      </p:sp>
      <p:sp>
        <p:nvSpPr>
          <p:cNvPr id="68" name="TextBox 67">
            <a:extLst>
              <a:ext uri="{FF2B5EF4-FFF2-40B4-BE49-F238E27FC236}">
                <a16:creationId xmlns:a16="http://schemas.microsoft.com/office/drawing/2014/main" id="{EE19DCAE-F450-A44D-A9B6-1CDFFE986384}"/>
              </a:ext>
            </a:extLst>
          </p:cNvPr>
          <p:cNvSpPr txBox="1"/>
          <p:nvPr/>
        </p:nvSpPr>
        <p:spPr bwMode="auto">
          <a:xfrm>
            <a:off x="4855785"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a:t>
            </a:r>
          </a:p>
        </p:txBody>
      </p:sp>
      <p:sp>
        <p:nvSpPr>
          <p:cNvPr id="70" name="TextBox 69">
            <a:extLst>
              <a:ext uri="{FF2B5EF4-FFF2-40B4-BE49-F238E27FC236}">
                <a16:creationId xmlns:a16="http://schemas.microsoft.com/office/drawing/2014/main" id="{8C2A4A55-4EBB-4541-9FD6-9BF72969A8C3}"/>
              </a:ext>
            </a:extLst>
          </p:cNvPr>
          <p:cNvSpPr txBox="1"/>
          <p:nvPr/>
        </p:nvSpPr>
        <p:spPr bwMode="auto">
          <a:xfrm>
            <a:off x="629069" y="3348386"/>
            <a:ext cx="2573514"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7938" marR="0" lvl="0" indent="-7938" algn="l" defTabSz="914400" rtl="0" eaLnBrk="1" fontAlgn="auto" latinLnBrk="0" hangingPunct="1">
              <a:lnSpc>
                <a:spcPct val="90000"/>
              </a:lnSpc>
              <a:spcBef>
                <a:spcPct val="50000"/>
              </a:spcBef>
              <a:spcAft>
                <a:spcPct val="0"/>
              </a:spcAft>
              <a:buClrTx/>
              <a:buSzTx/>
              <a:buFontTx/>
              <a:buNone/>
              <a:tabLst>
                <a:tab pos="161925"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NRTI Randomization Group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Tenofovir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Zidovudine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&lt;100,000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CD4+ Cell Count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Predicted Active NRTIs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a:t>
            </a:r>
          </a:p>
        </p:txBody>
      </p:sp>
      <p:sp>
        <p:nvSpPr>
          <p:cNvPr id="71" name="TextBox 70">
            <a:extLst>
              <a:ext uri="{FF2B5EF4-FFF2-40B4-BE49-F238E27FC236}">
                <a16:creationId xmlns:a16="http://schemas.microsoft.com/office/drawing/2014/main" id="{750C171C-F7DD-5C4A-8A81-E8816F354673}"/>
              </a:ext>
            </a:extLst>
          </p:cNvPr>
          <p:cNvSpPr txBox="1"/>
          <p:nvPr/>
        </p:nvSpPr>
        <p:spPr bwMode="auto">
          <a:xfrm>
            <a:off x="3284607"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72.2</a:t>
            </a:r>
          </a:p>
        </p:txBody>
      </p:sp>
      <p:sp>
        <p:nvSpPr>
          <p:cNvPr id="72" name="TextBox 71">
            <a:extLst>
              <a:ext uri="{FF2B5EF4-FFF2-40B4-BE49-F238E27FC236}">
                <a16:creationId xmlns:a16="http://schemas.microsoft.com/office/drawing/2014/main" id="{7B116CF0-7C65-3047-B1D8-728365F4BB3A}"/>
              </a:ext>
            </a:extLst>
          </p:cNvPr>
          <p:cNvSpPr txBox="1"/>
          <p:nvPr/>
        </p:nvSpPr>
        <p:spPr bwMode="auto">
          <a:xfrm>
            <a:off x="4701360"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65.2</a:t>
            </a:r>
          </a:p>
        </p:txBody>
      </p:sp>
      <p:sp>
        <p:nvSpPr>
          <p:cNvPr id="73" name="TextBox 72">
            <a:extLst>
              <a:ext uri="{FF2B5EF4-FFF2-40B4-BE49-F238E27FC236}">
                <a16:creationId xmlns:a16="http://schemas.microsoft.com/office/drawing/2014/main" id="{D0216CFA-DD17-C549-B4E6-EBC8FE89EDC0}"/>
              </a:ext>
            </a:extLst>
          </p:cNvPr>
          <p:cNvSpPr txBox="1"/>
          <p:nvPr/>
        </p:nvSpPr>
        <p:spPr bwMode="auto">
          <a:xfrm>
            <a:off x="9404918"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(-8.4 to 5.3)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(-9.3 to 6.4)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 (-7.7 to 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 (-11.4 to 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(-12.5 to 0.6)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(-5.0 to 11.0)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 (-8.9 to 6.2)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 (-10.9 to 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 (-21.4 to 35.4)</a:t>
            </a:r>
          </a:p>
        </p:txBody>
      </p:sp>
      <p:sp>
        <p:nvSpPr>
          <p:cNvPr id="74" name="Rectangle 73">
            <a:extLst>
              <a:ext uri="{FF2B5EF4-FFF2-40B4-BE49-F238E27FC236}">
                <a16:creationId xmlns:a16="http://schemas.microsoft.com/office/drawing/2014/main" id="{902D2DA2-76CF-4399-B48D-0BF807025D08}"/>
              </a:ext>
            </a:extLst>
          </p:cNvPr>
          <p:cNvSpPr/>
          <p:nvPr/>
        </p:nvSpPr>
        <p:spPr bwMode="auto">
          <a:xfrm>
            <a:off x="645926" y="5126478"/>
            <a:ext cx="10332720" cy="756738"/>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4275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3998-8176-43E3-9443-85F23ED76BB0}"/>
              </a:ext>
            </a:extLst>
          </p:cNvPr>
          <p:cNvSpPr>
            <a:spLocks noGrp="1"/>
          </p:cNvSpPr>
          <p:nvPr>
            <p:ph type="title"/>
          </p:nvPr>
        </p:nvSpPr>
        <p:spPr/>
        <p:txBody>
          <a:bodyPr/>
          <a:lstStyle/>
          <a:p>
            <a:r>
              <a:rPr lang="en-US" dirty="0">
                <a:latin typeface="Calibri"/>
                <a:cs typeface="Calibri"/>
              </a:rPr>
              <a:t>NADIA Wk 96: Noninferiority of DTG vs DRV/RTV Continued and Superiority of TDF vs ZDV Emerged</a:t>
            </a:r>
            <a:endParaRPr lang="en-US" dirty="0"/>
          </a:p>
        </p:txBody>
      </p:sp>
      <p:sp>
        <p:nvSpPr>
          <p:cNvPr id="3" name="Content Placeholder 2">
            <a:extLst>
              <a:ext uri="{FF2B5EF4-FFF2-40B4-BE49-F238E27FC236}">
                <a16:creationId xmlns:a16="http://schemas.microsoft.com/office/drawing/2014/main" id="{3F3E44ED-38B7-4519-A6C5-6844486AF1B7}"/>
              </a:ext>
            </a:extLst>
          </p:cNvPr>
          <p:cNvSpPr>
            <a:spLocks noGrp="1"/>
          </p:cNvSpPr>
          <p:nvPr>
            <p:ph idx="1"/>
          </p:nvPr>
        </p:nvSpPr>
        <p:spPr/>
        <p:txBody>
          <a:bodyPr/>
          <a:lstStyle/>
          <a:p>
            <a:pPr>
              <a:spcAft>
                <a:spcPts val="0"/>
              </a:spcAft>
            </a:pPr>
            <a:r>
              <a:rPr lang="en-US" sz="2200" dirty="0"/>
              <a:t>Resistance: n = 9 in DTG arm; n = 0 in DRV arm (</a:t>
            </a:r>
            <a:r>
              <a:rPr lang="en-US" sz="2200" i="1" dirty="0"/>
              <a:t>P</a:t>
            </a:r>
            <a:r>
              <a:rPr lang="en-US" sz="2200" dirty="0"/>
              <a:t> = .0023) </a:t>
            </a:r>
          </a:p>
          <a:p>
            <a:pPr>
              <a:spcAft>
                <a:spcPts val="0"/>
              </a:spcAft>
            </a:pPr>
            <a:endParaRPr lang="en-US" sz="2200" dirty="0"/>
          </a:p>
        </p:txBody>
      </p:sp>
      <p:graphicFrame>
        <p:nvGraphicFramePr>
          <p:cNvPr id="7" name="Group 3">
            <a:extLst>
              <a:ext uri="{FF2B5EF4-FFF2-40B4-BE49-F238E27FC236}">
                <a16:creationId xmlns:a16="http://schemas.microsoft.com/office/drawing/2014/main" id="{0D213808-C570-46AD-9774-7CA65057F893}"/>
              </a:ext>
            </a:extLst>
          </p:cNvPr>
          <p:cNvGraphicFramePr>
            <a:graphicFrameLocks/>
          </p:cNvGraphicFramePr>
          <p:nvPr/>
        </p:nvGraphicFramePr>
        <p:xfrm>
          <a:off x="723900" y="1966504"/>
          <a:ext cx="10744199" cy="2743248"/>
        </p:xfrm>
        <a:graphic>
          <a:graphicData uri="http://schemas.openxmlformats.org/drawingml/2006/table">
            <a:tbl>
              <a:tblPr/>
              <a:tblGrid>
                <a:gridCol w="3245036">
                  <a:extLst>
                    <a:ext uri="{9D8B030D-6E8A-4147-A177-3AD203B41FA5}">
                      <a16:colId xmlns:a16="http://schemas.microsoft.com/office/drawing/2014/main" val="20000"/>
                    </a:ext>
                  </a:extLst>
                </a:gridCol>
                <a:gridCol w="1476737">
                  <a:extLst>
                    <a:ext uri="{9D8B030D-6E8A-4147-A177-3AD203B41FA5}">
                      <a16:colId xmlns:a16="http://schemas.microsoft.com/office/drawing/2014/main" val="20001"/>
                    </a:ext>
                  </a:extLst>
                </a:gridCol>
                <a:gridCol w="1454018">
                  <a:extLst>
                    <a:ext uri="{9D8B030D-6E8A-4147-A177-3AD203B41FA5}">
                      <a16:colId xmlns:a16="http://schemas.microsoft.com/office/drawing/2014/main" val="20002"/>
                    </a:ext>
                  </a:extLst>
                </a:gridCol>
                <a:gridCol w="761088">
                  <a:extLst>
                    <a:ext uri="{9D8B030D-6E8A-4147-A177-3AD203B41FA5}">
                      <a16:colId xmlns:a16="http://schemas.microsoft.com/office/drawing/2014/main" val="877748695"/>
                    </a:ext>
                  </a:extLst>
                </a:gridCol>
                <a:gridCol w="1522175">
                  <a:extLst>
                    <a:ext uri="{9D8B030D-6E8A-4147-A177-3AD203B41FA5}">
                      <a16:colId xmlns:a16="http://schemas.microsoft.com/office/drawing/2014/main" val="3515136400"/>
                    </a:ext>
                  </a:extLst>
                </a:gridCol>
                <a:gridCol w="1612767">
                  <a:extLst>
                    <a:ext uri="{9D8B030D-6E8A-4147-A177-3AD203B41FA5}">
                      <a16:colId xmlns:a16="http://schemas.microsoft.com/office/drawing/2014/main" val="4114987002"/>
                    </a:ext>
                  </a:extLst>
                </a:gridCol>
                <a:gridCol w="672378">
                  <a:extLst>
                    <a:ext uri="{9D8B030D-6E8A-4147-A177-3AD203B41FA5}">
                      <a16:colId xmlns:a16="http://schemas.microsoft.com/office/drawing/2014/main" val="3924763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DRV/RTV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3TC/TDF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3TC/ZDV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level in ITT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virologic data</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AE/death</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other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211 (89.8)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199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214 (91.8)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196 (84.8)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&lt;50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189 (80.4)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 (80.7)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8" name="Text Box 15">
            <a:extLst>
              <a:ext uri="{FF2B5EF4-FFF2-40B4-BE49-F238E27FC236}">
                <a16:creationId xmlns:a16="http://schemas.microsoft.com/office/drawing/2014/main" id="{CC6E02BC-7343-40B9-8323-E48C4FDD5A2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Lancet HIV. 2022;[Epub].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Rectangle: Rounded Corners 10">
            <a:extLst>
              <a:ext uri="{FF2B5EF4-FFF2-40B4-BE49-F238E27FC236}">
                <a16:creationId xmlns:a16="http://schemas.microsoft.com/office/drawing/2014/main" id="{AA11DB43-6FC4-C75A-917A-5425F183C606}"/>
              </a:ext>
            </a:extLst>
          </p:cNvPr>
          <p:cNvSpPr/>
          <p:nvPr/>
        </p:nvSpPr>
        <p:spPr bwMode="auto">
          <a:xfrm>
            <a:off x="723900" y="4850798"/>
            <a:ext cx="10744198" cy="1312935"/>
          </a:xfrm>
          <a:prstGeom prst="roundRect">
            <a:avLst/>
          </a:prstGeom>
          <a:solidFill>
            <a:schemeClr val="accent5">
              <a:lumMod val="20000"/>
              <a:lumOff val="80000"/>
            </a:schemeClr>
          </a:solidFill>
          <a:ln w="0">
            <a:noFill/>
            <a:miter lim="800000"/>
            <a:headEnd/>
            <a:tailEnd/>
          </a:ln>
        </p:spPr>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a:ea typeface="+mn-ea"/>
                <a:cs typeface="+mn-cs"/>
              </a:rPr>
              <a:t>Subgroup Analyses: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DTG and DRV/RTV both effective, even with no NRTI activity predicted</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TDF efficacy high regardless of baseline K65R/N, </a:t>
            </a:r>
            <a:r>
              <a:rPr kumimoji="0" lang="en-US" sz="2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M184V/I, TDF, or ZDV resistance</a:t>
            </a:r>
            <a:endParaRPr kumimoji="0" lang="en-US" sz="2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227371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A7D89A86-9B95-4F80-B8D0-41694C4B47E7}"/>
              </a:ext>
            </a:extLst>
          </p:cNvPr>
          <p:cNvSpPr>
            <a:spLocks noGrp="1" noChangeArrowheads="1"/>
          </p:cNvSpPr>
          <p:nvPr>
            <p:ph type="title"/>
          </p:nvPr>
        </p:nvSpPr>
        <p:spPr/>
        <p:txBody>
          <a:bodyPr/>
          <a:lstStyle/>
          <a:p>
            <a:r>
              <a:rPr lang="en-US" altLang="en-US" dirty="0"/>
              <a:t>Management of ARV Failure: Second Line and Beyond</a:t>
            </a:r>
          </a:p>
        </p:txBody>
      </p:sp>
      <p:sp>
        <p:nvSpPr>
          <p:cNvPr id="7" name="Rectangle 6">
            <a:extLst>
              <a:ext uri="{FF2B5EF4-FFF2-40B4-BE49-F238E27FC236}">
                <a16:creationId xmlns:a16="http://schemas.microsoft.com/office/drawing/2014/main" id="{934E77B5-1B00-460C-9929-5025F3D20E87}"/>
              </a:ext>
            </a:extLst>
          </p:cNvPr>
          <p:cNvSpPr/>
          <p:nvPr/>
        </p:nvSpPr>
        <p:spPr bwMode="auto">
          <a:xfrm>
            <a:off x="339405" y="3217362"/>
            <a:ext cx="3017520" cy="1005840"/>
          </a:xfrm>
          <a:prstGeom prst="rect">
            <a:avLst/>
          </a:prstGeom>
          <a:solidFill>
            <a:schemeClr val="accent1"/>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active INSTI</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34" name="Rectangle 10">
            <a:extLst>
              <a:ext uri="{FF2B5EF4-FFF2-40B4-BE49-F238E27FC236}">
                <a16:creationId xmlns:a16="http://schemas.microsoft.com/office/drawing/2014/main" id="{298B4488-50E8-4817-BA91-2721B6789ED7}"/>
              </a:ext>
            </a:extLst>
          </p:cNvPr>
          <p:cNvSpPr>
            <a:spLocks noChangeArrowheads="1"/>
          </p:cNvSpPr>
          <p:nvPr/>
        </p:nvSpPr>
        <p:spPr bwMode="auto">
          <a:xfrm>
            <a:off x="8905371" y="3217362"/>
            <a:ext cx="2926080" cy="640080"/>
          </a:xfrm>
          <a:prstGeom prst="rect">
            <a:avLst/>
          </a:prstGeom>
          <a:solidFill>
            <a:schemeClr val="accent6"/>
          </a:solidFill>
          <a:ln>
            <a:noFill/>
          </a:ln>
        </p:spPr>
        <p:txBody>
          <a:bodyPr anchor="ctr"/>
          <a:lstStyle>
            <a:lvl1pPr marL="212725" indent="-212725"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 (preferably 3)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fully active drugs</a:t>
            </a:r>
          </a:p>
        </p:txBody>
      </p:sp>
      <p:sp>
        <p:nvSpPr>
          <p:cNvPr id="26" name="Rectangle 25">
            <a:extLst>
              <a:ext uri="{FF2B5EF4-FFF2-40B4-BE49-F238E27FC236}">
                <a16:creationId xmlns:a16="http://schemas.microsoft.com/office/drawing/2014/main" id="{B393BFC4-0E10-41E5-BD93-C51954D5281B}"/>
              </a:ext>
            </a:extLst>
          </p:cNvPr>
          <p:cNvSpPr/>
          <p:nvPr/>
        </p:nvSpPr>
        <p:spPr bwMode="auto">
          <a:xfrm>
            <a:off x="3437381" y="3217362"/>
            <a:ext cx="2651760" cy="1371600"/>
          </a:xfrm>
          <a:prstGeom prst="rect">
            <a:avLst/>
          </a:prstGeom>
          <a:solidFill>
            <a:schemeClr val="accent3"/>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boosted PI not used, 2 (preferably 3) fully active drugs </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44" name="Rectangle 29">
            <a:extLst>
              <a:ext uri="{FF2B5EF4-FFF2-40B4-BE49-F238E27FC236}">
                <a16:creationId xmlns:a16="http://schemas.microsoft.com/office/drawing/2014/main" id="{3071904E-F042-4D97-B7F5-056DED8F04CE}"/>
              </a:ext>
            </a:extLst>
          </p:cNvPr>
          <p:cNvSpPr>
            <a:spLocks noChangeArrowheads="1"/>
          </p:cNvSpPr>
          <p:nvPr/>
        </p:nvSpPr>
        <p:spPr bwMode="auto">
          <a:xfrm>
            <a:off x="6166937" y="3217362"/>
            <a:ext cx="2651760" cy="1371600"/>
          </a:xfrm>
          <a:prstGeom prst="rect">
            <a:avLst/>
          </a:prstGeom>
          <a:solidFill>
            <a:schemeClr val="accent4"/>
          </a:solidFill>
          <a:ln>
            <a:noFill/>
          </a:ln>
        </p:spPr>
        <p:txBody>
          <a:bodyPr anchor="ctr"/>
          <a:lstStyle>
            <a:lvl1pPr marL="257175" indent="-171450"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DTG not used,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 (preferably 3)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full active drugs</a:t>
            </a:r>
          </a:p>
        </p:txBody>
      </p:sp>
      <p:sp>
        <p:nvSpPr>
          <p:cNvPr id="20" name="Text Box 11">
            <a:extLst>
              <a:ext uri="{FF2B5EF4-FFF2-40B4-BE49-F238E27FC236}">
                <a16:creationId xmlns:a16="http://schemas.microsoft.com/office/drawing/2014/main" id="{348B1209-F23E-4958-A4E6-0AEBC3F68424}"/>
              </a:ext>
            </a:extLst>
          </p:cNvPr>
          <p:cNvSpPr txBox="1">
            <a:spLocks noChangeArrowheads="1"/>
          </p:cNvSpPr>
          <p:nvPr/>
        </p:nvSpPr>
        <p:spPr bwMode="auto">
          <a:xfrm>
            <a:off x="393791" y="641422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Adapted from DHHS ART guidelines. </a:t>
            </a:r>
            <a:r>
              <a:rPr lang="en-US" altLang="en-US" sz="1200" spc="-10" dirty="0">
                <a:solidFill>
                  <a:srgbClr val="455560"/>
                </a:solidFill>
                <a:latin typeface="Calibri" panose="020F0502020204030204" pitchFamily="34" charset="0"/>
              </a:rPr>
              <a:t>September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TextBox 6">
            <a:extLst>
              <a:ext uri="{FF2B5EF4-FFF2-40B4-BE49-F238E27FC236}">
                <a16:creationId xmlns:a16="http://schemas.microsoft.com/office/drawing/2014/main" id="{729670ED-813D-4A52-AF18-B911DFF9D0B5}"/>
              </a:ext>
            </a:extLst>
          </p:cNvPr>
          <p:cNvSpPr txBox="1">
            <a:spLocks noChangeArrowheads="1"/>
          </p:cNvSpPr>
          <p:nvPr/>
        </p:nvSpPr>
        <p:spPr bwMode="auto">
          <a:xfrm>
            <a:off x="2167533" y="1583981"/>
            <a:ext cx="2604843"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Susceptible to Both</a:t>
            </a:r>
          </a:p>
        </p:txBody>
      </p:sp>
      <p:sp>
        <p:nvSpPr>
          <p:cNvPr id="27" name="Rectangle 26">
            <a:extLst>
              <a:ext uri="{FF2B5EF4-FFF2-40B4-BE49-F238E27FC236}">
                <a16:creationId xmlns:a16="http://schemas.microsoft.com/office/drawing/2014/main" id="{D86C1B2A-1EAB-4EDC-AA4E-AFD889A7C406}"/>
              </a:ext>
            </a:extLst>
          </p:cNvPr>
          <p:cNvSpPr/>
          <p:nvPr/>
        </p:nvSpPr>
        <p:spPr bwMode="auto">
          <a:xfrm>
            <a:off x="4995597" y="1546253"/>
            <a:ext cx="2131797" cy="822960"/>
          </a:xfrm>
          <a:prstGeom prst="rect">
            <a:avLst/>
          </a:prstGeom>
          <a:solidFill>
            <a:schemeClr val="bg2"/>
          </a:solidFill>
          <a:ln>
            <a:noFill/>
          </a:ln>
        </p:spPr>
        <p:txBody>
          <a:bodyPr anchor="ct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and/or DTG susceptible</a:t>
            </a:r>
          </a:p>
        </p:txBody>
      </p:sp>
      <p:cxnSp>
        <p:nvCxnSpPr>
          <p:cNvPr id="6" name="Connector: Elbow 5">
            <a:extLst>
              <a:ext uri="{FF2B5EF4-FFF2-40B4-BE49-F238E27FC236}">
                <a16:creationId xmlns:a16="http://schemas.microsoft.com/office/drawing/2014/main" id="{D6E23609-0A52-4F67-85D2-0D3A05349E5F}"/>
              </a:ext>
            </a:extLst>
          </p:cNvPr>
          <p:cNvCxnSpPr>
            <a:cxnSpLocks/>
          </p:cNvCxnSpPr>
          <p:nvPr/>
        </p:nvCxnSpPr>
        <p:spPr bwMode="auto">
          <a:xfrm rot="10800000" flipV="1">
            <a:off x="1795197" y="2032683"/>
            <a:ext cx="3200400" cy="1259629"/>
          </a:xfrm>
          <a:prstGeom prst="bentConnector2">
            <a:avLst/>
          </a:prstGeom>
          <a:noFill/>
          <a:ln w="28575" cap="flat" cmpd="sng" algn="ctr">
            <a:solidFill>
              <a:schemeClr val="accent1"/>
            </a:solidFill>
            <a:prstDash val="solid"/>
            <a:round/>
            <a:headEnd type="none" w="med" len="med"/>
            <a:tailEnd type="triangle"/>
          </a:ln>
          <a:effectLst/>
        </p:spPr>
      </p:cxnSp>
      <p:cxnSp>
        <p:nvCxnSpPr>
          <p:cNvPr id="10" name="Connector: Elbow 9">
            <a:extLst>
              <a:ext uri="{FF2B5EF4-FFF2-40B4-BE49-F238E27FC236}">
                <a16:creationId xmlns:a16="http://schemas.microsoft.com/office/drawing/2014/main" id="{FF725DF2-4156-427A-8B10-993943C85C62}"/>
              </a:ext>
            </a:extLst>
          </p:cNvPr>
          <p:cNvCxnSpPr>
            <a:cxnSpLocks/>
            <a:stCxn id="27" idx="3"/>
            <a:endCxn id="201734" idx="0"/>
          </p:cNvCxnSpPr>
          <p:nvPr/>
        </p:nvCxnSpPr>
        <p:spPr bwMode="auto">
          <a:xfrm>
            <a:off x="7127394" y="1957733"/>
            <a:ext cx="3200400" cy="1259629"/>
          </a:xfrm>
          <a:prstGeom prst="bentConnector2">
            <a:avLst/>
          </a:prstGeom>
          <a:noFill/>
          <a:ln w="28575" cap="flat" cmpd="sng" algn="ctr">
            <a:solidFill>
              <a:schemeClr val="accent6"/>
            </a:solidFill>
            <a:prstDash val="solid"/>
            <a:round/>
            <a:headEnd type="none" w="med" len="med"/>
            <a:tailEnd type="triangle"/>
          </a:ln>
          <a:effectLst/>
        </p:spPr>
      </p:cxnSp>
      <p:sp>
        <p:nvSpPr>
          <p:cNvPr id="33" name="TextBox 6">
            <a:extLst>
              <a:ext uri="{FF2B5EF4-FFF2-40B4-BE49-F238E27FC236}">
                <a16:creationId xmlns:a16="http://schemas.microsoft.com/office/drawing/2014/main" id="{F87E4ADB-7DCA-4286-9F5D-D1BB553B8811}"/>
              </a:ext>
            </a:extLst>
          </p:cNvPr>
          <p:cNvSpPr txBox="1">
            <a:spLocks noChangeArrowheads="1"/>
          </p:cNvSpPr>
          <p:nvPr/>
        </p:nvSpPr>
        <p:spPr bwMode="auto">
          <a:xfrm>
            <a:off x="7346342" y="1618529"/>
            <a:ext cx="291969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682E74"/>
                </a:solidFill>
                <a:effectLst/>
                <a:uLnTx/>
                <a:uFillTx/>
                <a:latin typeface="Calibri" panose="020F0502020204030204" pitchFamily="34" charset="0"/>
                <a:ea typeface="+mn-ea"/>
                <a:cs typeface="Calibri" panose="020F0502020204030204" pitchFamily="34" charset="0"/>
              </a:rPr>
              <a:t>Susceptible to Neither*</a:t>
            </a:r>
          </a:p>
        </p:txBody>
      </p:sp>
      <p:sp>
        <p:nvSpPr>
          <p:cNvPr id="39" name="TextBox 6">
            <a:extLst>
              <a:ext uri="{FF2B5EF4-FFF2-40B4-BE49-F238E27FC236}">
                <a16:creationId xmlns:a16="http://schemas.microsoft.com/office/drawing/2014/main" id="{82E28344-F3CB-4628-AE52-6B9CD803EAD3}"/>
              </a:ext>
            </a:extLst>
          </p:cNvPr>
          <p:cNvSpPr txBox="1">
            <a:spLocks noChangeArrowheads="1"/>
          </p:cNvSpPr>
          <p:nvPr/>
        </p:nvSpPr>
        <p:spPr bwMode="auto">
          <a:xfrm>
            <a:off x="6516322" y="2411423"/>
            <a:ext cx="195253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Susceptible to DTG Only*</a:t>
            </a:r>
          </a:p>
        </p:txBody>
      </p:sp>
      <p:sp>
        <p:nvSpPr>
          <p:cNvPr id="40" name="TextBox 6">
            <a:extLst>
              <a:ext uri="{FF2B5EF4-FFF2-40B4-BE49-F238E27FC236}">
                <a16:creationId xmlns:a16="http://schemas.microsoft.com/office/drawing/2014/main" id="{12F95F54-B4B4-4DC1-BADE-B2A352FC8D13}"/>
              </a:ext>
            </a:extLst>
          </p:cNvPr>
          <p:cNvSpPr txBox="1">
            <a:spLocks noChangeArrowheads="1"/>
          </p:cNvSpPr>
          <p:nvPr/>
        </p:nvSpPr>
        <p:spPr bwMode="auto">
          <a:xfrm>
            <a:off x="3785350" y="2429854"/>
            <a:ext cx="1738041"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Susceptible to PI Only</a:t>
            </a:r>
          </a:p>
        </p:txBody>
      </p:sp>
      <p:sp>
        <p:nvSpPr>
          <p:cNvPr id="28" name="TextBox 1">
            <a:extLst>
              <a:ext uri="{FF2B5EF4-FFF2-40B4-BE49-F238E27FC236}">
                <a16:creationId xmlns:a16="http://schemas.microsoft.com/office/drawing/2014/main" id="{96F9E888-FA8A-47B9-9D2B-5A8F46E97DDE}"/>
              </a:ext>
            </a:extLst>
          </p:cNvPr>
          <p:cNvSpPr txBox="1">
            <a:spLocks noChangeArrowheads="1"/>
          </p:cNvSpPr>
          <p:nvPr/>
        </p:nvSpPr>
        <p:spPr bwMode="auto">
          <a:xfrm>
            <a:off x="676492" y="4718856"/>
            <a:ext cx="108390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84175">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defRPr>
            </a:lvl1pPr>
            <a:lvl2pPr marL="742950" indent="-285750" defTabSz="384175">
              <a:lnSpc>
                <a:spcPct val="90000"/>
              </a:lnSpc>
              <a:spcBef>
                <a:spcPts val="750"/>
              </a:spcBef>
              <a:spcAft>
                <a:spcPts val="525"/>
              </a:spcAft>
              <a:buClr>
                <a:schemeClr val="bg1"/>
              </a:buClr>
              <a:buFont typeface="Arial" panose="020B0604020202020204" pitchFamily="34" charset="0"/>
              <a:buChar char="‒"/>
              <a:defRPr sz="1900">
                <a:solidFill>
                  <a:schemeClr val="bg1"/>
                </a:solidFill>
                <a:latin typeface="Calibri" panose="020F0502020204030204" pitchFamily="34" charset="0"/>
              </a:defRPr>
            </a:lvl2pPr>
            <a:lvl3pPr marL="1143000" indent="-228600" defTabSz="384175">
              <a:lnSpc>
                <a:spcPct val="90000"/>
              </a:lnSpc>
              <a:spcBef>
                <a:spcPts val="750"/>
              </a:spcBef>
              <a:spcAft>
                <a:spcPts val="525"/>
              </a:spcAft>
              <a:buClr>
                <a:schemeClr val="bg1"/>
              </a:buClr>
              <a:buFont typeface="Arial" panose="020B0604020202020204" pitchFamily="34" charset="0"/>
              <a:buChar char="‒"/>
              <a:defRPr>
                <a:solidFill>
                  <a:schemeClr val="bg1"/>
                </a:solidFill>
                <a:latin typeface="Calibri" panose="020F0502020204030204" pitchFamily="34" charset="0"/>
              </a:defRPr>
            </a:lvl3pPr>
            <a:lvl4pPr marL="1600200" indent="-228600" defTabSz="384175">
              <a:lnSpc>
                <a:spcPct val="90000"/>
              </a:lnSpc>
              <a:spcBef>
                <a:spcPts val="750"/>
              </a:spcBef>
              <a:spcAft>
                <a:spcPts val="525"/>
              </a:spcAft>
              <a:buClr>
                <a:schemeClr val="bg1"/>
              </a:buClr>
              <a:buFont typeface="Arial" panose="020B0604020202020204" pitchFamily="34" charset="0"/>
              <a:buChar char="‒"/>
              <a:defRPr sz="1600">
                <a:solidFill>
                  <a:schemeClr val="bg1"/>
                </a:solidFill>
                <a:latin typeface="Calibri" panose="020F0502020204030204" pitchFamily="34" charset="0"/>
              </a:defRPr>
            </a:lvl4pPr>
            <a:lvl5pPr marL="2057400" indent="-228600" defTabSz="384175">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25146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6pPr>
            <a:lvl7pPr marL="29718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7pPr>
            <a:lvl8pPr marL="34290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8pPr>
            <a:lvl9pPr marL="38862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9pPr>
          </a:lstStyle>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*Rare in patients never exposed to unboosted PIs (eg, NFV, DHHS alternative since 2003 and not recommended since 2008).</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30000" noProof="0" dirty="0">
                <a:ln>
                  <a:noFill/>
                </a:ln>
                <a:solidFill>
                  <a:srgbClr val="000000"/>
                </a:solidFill>
                <a:effectLst/>
                <a:uLnTx/>
                <a:uFillTx/>
                <a:latin typeface="Calibri"/>
                <a:ea typeface="MS PGothic" panose="020B0600070205080204" pitchFamily="34" charset="-128"/>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If INSTI naive or experienced with no resistance (limited data in patients with resistance to RAL or EVG but susceptibility to DTG).</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sz="1600" b="0" i="0" u="none" strike="noStrike" kern="1200" cap="none" spc="0" normalizeH="0" baseline="30000" noProof="0" dirty="0">
                <a:ln>
                  <a:noFill/>
                </a:ln>
                <a:solidFill>
                  <a:prstClr val="black"/>
                </a:solidFill>
                <a:effectLst/>
                <a:uLnTx/>
                <a:uFillTx/>
                <a:latin typeface="Calibri"/>
                <a:ea typeface="+mn-ea"/>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mn-cs"/>
              </a:rPr>
              <a:t>Data limited to DTG, but similar results might be seen with BIC.</a:t>
            </a:r>
          </a:p>
        </p:txBody>
      </p:sp>
      <p:cxnSp>
        <p:nvCxnSpPr>
          <p:cNvPr id="8" name="Straight Arrow Connector 7">
            <a:extLst>
              <a:ext uri="{FF2B5EF4-FFF2-40B4-BE49-F238E27FC236}">
                <a16:creationId xmlns:a16="http://schemas.microsoft.com/office/drawing/2014/main" id="{A92BF108-6B08-42C8-BE8A-779A331F3476}"/>
              </a:ext>
            </a:extLst>
          </p:cNvPr>
          <p:cNvCxnSpPr>
            <a:cxnSpLocks/>
          </p:cNvCxnSpPr>
          <p:nvPr/>
        </p:nvCxnSpPr>
        <p:spPr bwMode="auto">
          <a:xfrm>
            <a:off x="5486400" y="2359721"/>
            <a:ext cx="0" cy="848151"/>
          </a:xfrm>
          <a:prstGeom prst="straightConnector1">
            <a:avLst/>
          </a:prstGeom>
          <a:noFill/>
          <a:ln w="28575" cap="flat" cmpd="sng" algn="ctr">
            <a:solidFill>
              <a:schemeClr val="accent3"/>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EF9C9E54-A95A-4649-9E05-8EE772378D33}"/>
              </a:ext>
            </a:extLst>
          </p:cNvPr>
          <p:cNvCxnSpPr>
            <a:cxnSpLocks/>
          </p:cNvCxnSpPr>
          <p:nvPr/>
        </p:nvCxnSpPr>
        <p:spPr bwMode="auto">
          <a:xfrm>
            <a:off x="6650854" y="2359721"/>
            <a:ext cx="0" cy="848151"/>
          </a:xfrm>
          <a:prstGeom prst="straightConnector1">
            <a:avLst/>
          </a:prstGeom>
          <a:noFill/>
          <a:ln w="28575" cap="flat" cmpd="sng" algn="ctr">
            <a:solidFill>
              <a:schemeClr val="accent4"/>
            </a:solidFill>
            <a:prstDash val="solid"/>
            <a:round/>
            <a:headEnd type="none" w="med" len="med"/>
            <a:tailEnd type="triangle"/>
          </a:ln>
          <a:effectLst/>
        </p:spPr>
      </p:cxnSp>
    </p:spTree>
    <p:extLst>
      <p:ext uri="{BB962C8B-B14F-4D97-AF65-F5344CB8AC3E}">
        <p14:creationId xmlns:p14="http://schemas.microsoft.com/office/powerpoint/2010/main" val="607236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336F7-017C-4736-9AA5-1B7BB415B819}"/>
              </a:ext>
            </a:extLst>
          </p:cNvPr>
          <p:cNvSpPr>
            <a:spLocks noGrp="1"/>
          </p:cNvSpPr>
          <p:nvPr>
            <p:ph type="title"/>
          </p:nvPr>
        </p:nvSpPr>
        <p:spPr/>
        <p:txBody>
          <a:bodyPr/>
          <a:lstStyle/>
          <a:p>
            <a:r>
              <a:rPr lang="en-US" dirty="0"/>
              <a:t>Case Patient</a:t>
            </a:r>
          </a:p>
        </p:txBody>
      </p:sp>
      <p:sp>
        <p:nvSpPr>
          <p:cNvPr id="5" name="Arrow: Right 4">
            <a:extLst>
              <a:ext uri="{FF2B5EF4-FFF2-40B4-BE49-F238E27FC236}">
                <a16:creationId xmlns:a16="http://schemas.microsoft.com/office/drawing/2014/main" id="{C839C9B1-1EC7-7C2B-25B4-2B49A233C71C}"/>
              </a:ext>
            </a:extLst>
          </p:cNvPr>
          <p:cNvSpPr/>
          <p:nvPr/>
        </p:nvSpPr>
        <p:spPr bwMode="auto">
          <a:xfrm>
            <a:off x="719138" y="2789051"/>
            <a:ext cx="10763066" cy="1017270"/>
          </a:xfrm>
          <a:prstGeom prst="rightArrow">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A9AD37B1-3AA3-BAA1-1DF6-127EBF187B37}"/>
              </a:ext>
            </a:extLst>
          </p:cNvPr>
          <p:cNvSpPr txBox="1"/>
          <p:nvPr/>
        </p:nvSpPr>
        <p:spPr bwMode="auto">
          <a:xfrm>
            <a:off x="856407"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2008</a:t>
            </a:r>
          </a:p>
        </p:txBody>
      </p:sp>
      <p:sp>
        <p:nvSpPr>
          <p:cNvPr id="7" name="TextBox 6">
            <a:extLst>
              <a:ext uri="{FF2B5EF4-FFF2-40B4-BE49-F238E27FC236}">
                <a16:creationId xmlns:a16="http://schemas.microsoft.com/office/drawing/2014/main" id="{F5A1895C-10B1-0AA1-D08D-E96346EFB9DE}"/>
              </a:ext>
            </a:extLst>
          </p:cNvPr>
          <p:cNvSpPr txBox="1"/>
          <p:nvPr/>
        </p:nvSpPr>
        <p:spPr bwMode="auto">
          <a:xfrm>
            <a:off x="2381843"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2009</a:t>
            </a:r>
          </a:p>
        </p:txBody>
      </p:sp>
      <p:sp>
        <p:nvSpPr>
          <p:cNvPr id="12" name="TextBox 11">
            <a:extLst>
              <a:ext uri="{FF2B5EF4-FFF2-40B4-BE49-F238E27FC236}">
                <a16:creationId xmlns:a16="http://schemas.microsoft.com/office/drawing/2014/main" id="{D9ED4E87-7460-9CA3-FA34-09E9CDD9C06C}"/>
              </a:ext>
            </a:extLst>
          </p:cNvPr>
          <p:cNvSpPr txBox="1"/>
          <p:nvPr/>
        </p:nvSpPr>
        <p:spPr bwMode="auto">
          <a:xfrm>
            <a:off x="3858234" y="2707071"/>
            <a:ext cx="1191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2009-2014</a:t>
            </a:r>
          </a:p>
        </p:txBody>
      </p:sp>
      <p:sp>
        <p:nvSpPr>
          <p:cNvPr id="13" name="TextBox 12">
            <a:extLst>
              <a:ext uri="{FF2B5EF4-FFF2-40B4-BE49-F238E27FC236}">
                <a16:creationId xmlns:a16="http://schemas.microsoft.com/office/drawing/2014/main" id="{A5DAD163-90D2-1A12-64ED-C2F04D39A834}"/>
              </a:ext>
            </a:extLst>
          </p:cNvPr>
          <p:cNvSpPr txBox="1"/>
          <p:nvPr/>
        </p:nvSpPr>
        <p:spPr bwMode="auto">
          <a:xfrm>
            <a:off x="10445654"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2019</a:t>
            </a:r>
          </a:p>
        </p:txBody>
      </p:sp>
      <p:sp>
        <p:nvSpPr>
          <p:cNvPr id="14" name="TextBox 13">
            <a:extLst>
              <a:ext uri="{FF2B5EF4-FFF2-40B4-BE49-F238E27FC236}">
                <a16:creationId xmlns:a16="http://schemas.microsoft.com/office/drawing/2014/main" id="{4F6DF068-B0C2-B980-9C79-D12B3C990855}"/>
              </a:ext>
            </a:extLst>
          </p:cNvPr>
          <p:cNvSpPr txBox="1"/>
          <p:nvPr/>
        </p:nvSpPr>
        <p:spPr bwMode="auto">
          <a:xfrm>
            <a:off x="388856" y="3829361"/>
            <a:ext cx="1587844" cy="6463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HIV Diagnosis</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Ivory coast </a:t>
            </a:r>
            <a:endParaRPr kumimoji="0" lang="en-US" sz="1800" b="1" i="0" u="none" strike="noStrike" kern="1200" cap="none" spc="0" normalizeH="0" baseline="0" noProof="0" dirty="0">
              <a:ln>
                <a:noFill/>
              </a:ln>
              <a:solidFill>
                <a:srgbClr val="000000"/>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D7371C6-A09A-9486-2F98-57F0652428D6}"/>
              </a:ext>
            </a:extLst>
          </p:cNvPr>
          <p:cNvSpPr txBox="1"/>
          <p:nvPr/>
        </p:nvSpPr>
        <p:spPr bwMode="auto">
          <a:xfrm>
            <a:off x="1678595" y="3866182"/>
            <a:ext cx="2134145" cy="1767663"/>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ART Initiation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HIV-1 RNA: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287,000 copies/mL</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117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a:ea typeface="+mn-ea"/>
                <a:cs typeface="+mn-cs"/>
              </a:rPr>
              <a:t>EFV + 3TC/ZDV, then EFV/3TC/TDF</a:t>
            </a:r>
          </a:p>
        </p:txBody>
      </p:sp>
      <p:sp>
        <p:nvSpPr>
          <p:cNvPr id="16" name="TextBox 15">
            <a:extLst>
              <a:ext uri="{FF2B5EF4-FFF2-40B4-BE49-F238E27FC236}">
                <a16:creationId xmlns:a16="http://schemas.microsoft.com/office/drawing/2014/main" id="{5C374044-8FC6-582D-B11C-E49DA046EE7B}"/>
              </a:ext>
            </a:extLst>
          </p:cNvPr>
          <p:cNvSpPr txBox="1"/>
          <p:nvPr/>
        </p:nvSpPr>
        <p:spPr bwMode="auto">
          <a:xfrm>
            <a:off x="4790582" y="3829361"/>
            <a:ext cx="2727818" cy="26950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Arrived in France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1" i="0" u="none" strike="noStrike" kern="1200" cap="none" spc="0" normalizeH="0" baseline="0" noProof="0" dirty="0">
                <a:ln>
                  <a:noFill/>
                </a:ln>
                <a:solidFill>
                  <a:srgbClr val="000000"/>
                </a:solidFill>
                <a:effectLst/>
                <a:uLnTx/>
                <a:uFillTx/>
                <a:latin typeface="Calibri"/>
                <a:ea typeface="+mn-ea"/>
                <a:cs typeface="+mn-cs"/>
              </a:rPr>
              <a:t>on ATV + ABC/3TC</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HIV-1 RNA:                      38,500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112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1" i="0" u="none" strike="noStrike" kern="1200" cap="none" spc="0" normalizeH="0" baseline="0" noProof="0" dirty="0">
                <a:ln>
                  <a:noFill/>
                </a:ln>
                <a:solidFill>
                  <a:srgbClr val="000000"/>
                </a:solidFill>
                <a:effectLst/>
                <a:uLnTx/>
                <a:uFillTx/>
                <a:latin typeface="Calibri"/>
                <a:ea typeface="+mn-ea"/>
                <a:cs typeface="+mn-cs"/>
              </a:rPr>
              <a:t>Resistance Profile </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GT 1 TDF, INI, DRV sensitive</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    Start:                             </a:t>
            </a:r>
            <a:r>
              <a:rPr kumimoji="0" lang="en-US" sz="1800" b="1" i="0" u="none" strike="noStrike" kern="1200" cap="none" spc="0" normalizeH="0" baseline="0" noProof="0" dirty="0">
                <a:ln>
                  <a:noFill/>
                </a:ln>
                <a:solidFill>
                  <a:srgbClr val="015873"/>
                </a:solidFill>
                <a:effectLst/>
                <a:uLnTx/>
                <a:uFillTx/>
                <a:latin typeface="Calibri"/>
                <a:ea typeface="+mn-ea"/>
                <a:cs typeface="+mn-cs"/>
              </a:rPr>
              <a:t>DRV/RTV + RAL + FTC/TDF</a:t>
            </a:r>
          </a:p>
        </p:txBody>
      </p:sp>
      <p:sp>
        <p:nvSpPr>
          <p:cNvPr id="17" name="TextBox 16">
            <a:extLst>
              <a:ext uri="{FF2B5EF4-FFF2-40B4-BE49-F238E27FC236}">
                <a16:creationId xmlns:a16="http://schemas.microsoft.com/office/drawing/2014/main" id="{78961ECA-20C1-BE6E-CF63-D6527ED1152C}"/>
              </a:ext>
            </a:extLst>
          </p:cNvPr>
          <p:cNvSpPr txBox="1"/>
          <p:nvPr/>
        </p:nvSpPr>
        <p:spPr bwMode="auto">
          <a:xfrm>
            <a:off x="2626275" y="1416409"/>
            <a:ext cx="3910252" cy="11792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Partially suppressed HIV-1 RNA between 400 and 100,000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  </a:t>
            </a:r>
            <a:r>
              <a:rPr kumimoji="0" lang="en-US" sz="1800" b="1" i="0" u="none" strike="noStrike" kern="1200" cap="none" spc="0" normalizeH="0" baseline="0" noProof="0" dirty="0">
                <a:ln>
                  <a:noFill/>
                </a:ln>
                <a:solidFill>
                  <a:srgbClr val="015873"/>
                </a:solidFill>
                <a:effectLst/>
                <a:uLnTx/>
                <a:uFillTx/>
                <a:latin typeface="Calibri"/>
                <a:ea typeface="+mn-ea"/>
                <a:cs typeface="+mn-cs"/>
              </a:rPr>
              <a:t>Switch to LPV/RTV + ABC/3TC, then ATV</a:t>
            </a:r>
            <a:r>
              <a:rPr kumimoji="0" lang="en-US" sz="1800" b="0" i="0" u="none" strike="noStrike" kern="1200" cap="none" spc="0" normalizeH="0" baseline="0" noProof="0" dirty="0">
                <a:ln>
                  <a:noFill/>
                </a:ln>
                <a:solidFill>
                  <a:srgbClr val="015873"/>
                </a:solidFill>
                <a:effectLst/>
                <a:uLnTx/>
                <a:uFillTx/>
                <a:latin typeface="Calibri"/>
                <a:ea typeface="+mn-ea"/>
                <a:cs typeface="+mn-cs"/>
              </a:rPr>
              <a:t>: </a:t>
            </a:r>
            <a:r>
              <a:rPr kumimoji="0" lang="en-US" sz="1800" b="0" i="0" u="none" strike="noStrike" kern="1200" cap="none" spc="0" normalizeH="0" baseline="0" noProof="0" dirty="0">
                <a:ln>
                  <a:noFill/>
                </a:ln>
                <a:solidFill>
                  <a:srgbClr val="000000"/>
                </a:solidFill>
                <a:effectLst/>
                <a:uLnTx/>
                <a:uFillTx/>
                <a:latin typeface="Calibri"/>
                <a:ea typeface="+mn-ea"/>
                <a:cs typeface="+mn-cs"/>
              </a:rPr>
              <a:t>poor tolerance to PI</a:t>
            </a:r>
          </a:p>
        </p:txBody>
      </p:sp>
      <p:cxnSp>
        <p:nvCxnSpPr>
          <p:cNvPr id="18" name="Straight Connector 17">
            <a:extLst>
              <a:ext uri="{FF2B5EF4-FFF2-40B4-BE49-F238E27FC236}">
                <a16:creationId xmlns:a16="http://schemas.microsoft.com/office/drawing/2014/main" id="{CE87B680-5ED3-59F1-A9CA-9D7C0421BC06}"/>
              </a:ext>
            </a:extLst>
          </p:cNvPr>
          <p:cNvCxnSpPr>
            <a:cxnSpLocks/>
          </p:cNvCxnSpPr>
          <p:nvPr/>
        </p:nvCxnSpPr>
        <p:spPr bwMode="auto">
          <a:xfrm flipV="1">
            <a:off x="4506809" y="2577704"/>
            <a:ext cx="0" cy="129367"/>
          </a:xfrm>
          <a:prstGeom prst="line">
            <a:avLst/>
          </a:prstGeom>
          <a:noFill/>
          <a:ln w="28575" cap="flat" cmpd="sng" algn="ctr">
            <a:solidFill>
              <a:schemeClr val="bg1"/>
            </a:solidFill>
            <a:prstDash val="solid"/>
            <a:round/>
            <a:headEnd type="none" w="med" len="med"/>
            <a:tailEnd type="oval" w="med" len="med"/>
          </a:ln>
          <a:effectLst/>
        </p:spPr>
      </p:cxnSp>
      <p:sp>
        <p:nvSpPr>
          <p:cNvPr id="19" name="TextBox 18">
            <a:extLst>
              <a:ext uri="{FF2B5EF4-FFF2-40B4-BE49-F238E27FC236}">
                <a16:creationId xmlns:a16="http://schemas.microsoft.com/office/drawing/2014/main" id="{D2FBC41A-528D-72AD-06D5-A9DB903FAC89}"/>
              </a:ext>
            </a:extLst>
          </p:cNvPr>
          <p:cNvSpPr txBox="1"/>
          <p:nvPr/>
        </p:nvSpPr>
        <p:spPr bwMode="auto">
          <a:xfrm>
            <a:off x="9724821" y="3833131"/>
            <a:ext cx="2094409" cy="11792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Back to Hospital</a:t>
            </a:r>
            <a:br>
              <a:rPr kumimoji="0" lang="en-US" sz="1800" b="1"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HIV-1 RNA: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35,560 copies/mL </a:t>
            </a:r>
          </a:p>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CD4: 235 cells/mm</a:t>
            </a:r>
            <a:r>
              <a:rPr kumimoji="0" lang="en-US" sz="1800" b="0" i="0" u="none" strike="noStrike" kern="1200" cap="none" spc="0" normalizeH="0" baseline="30000" noProof="0" dirty="0">
                <a:ln>
                  <a:noFill/>
                </a:ln>
                <a:solidFill>
                  <a:srgbClr val="000000"/>
                </a:solidFill>
                <a:effectLst/>
                <a:uLnTx/>
                <a:uFillTx/>
                <a:latin typeface="Calibri"/>
                <a:ea typeface="+mn-ea"/>
                <a:cs typeface="+mn-cs"/>
              </a:rPr>
              <a:t>3</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p>
        </p:txBody>
      </p:sp>
      <p:cxnSp>
        <p:nvCxnSpPr>
          <p:cNvPr id="21" name="Straight Connector 20">
            <a:extLst>
              <a:ext uri="{FF2B5EF4-FFF2-40B4-BE49-F238E27FC236}">
                <a16:creationId xmlns:a16="http://schemas.microsoft.com/office/drawing/2014/main" id="{44656CC7-7BE2-1DDB-00A5-025787D1B5E1}"/>
              </a:ext>
            </a:extLst>
          </p:cNvPr>
          <p:cNvCxnSpPr/>
          <p:nvPr/>
        </p:nvCxnSpPr>
        <p:spPr bwMode="auto">
          <a:xfrm>
            <a:off x="1182778"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2" name="Straight Connector 21">
            <a:extLst>
              <a:ext uri="{FF2B5EF4-FFF2-40B4-BE49-F238E27FC236}">
                <a16:creationId xmlns:a16="http://schemas.microsoft.com/office/drawing/2014/main" id="{37F676AD-66D5-EE8D-0E15-BE8AE56DF9BE}"/>
              </a:ext>
            </a:extLst>
          </p:cNvPr>
          <p:cNvCxnSpPr/>
          <p:nvPr/>
        </p:nvCxnSpPr>
        <p:spPr bwMode="auto">
          <a:xfrm>
            <a:off x="271677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3" name="Straight Connector 22">
            <a:extLst>
              <a:ext uri="{FF2B5EF4-FFF2-40B4-BE49-F238E27FC236}">
                <a16:creationId xmlns:a16="http://schemas.microsoft.com/office/drawing/2014/main" id="{5B58A3DA-BAF1-AC56-D26E-B8A90BB676EF}"/>
              </a:ext>
            </a:extLst>
          </p:cNvPr>
          <p:cNvCxnSpPr/>
          <p:nvPr/>
        </p:nvCxnSpPr>
        <p:spPr bwMode="auto">
          <a:xfrm>
            <a:off x="621015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5EACD121-3EE3-7024-A74A-2D9F8755FE43}"/>
              </a:ext>
            </a:extLst>
          </p:cNvPr>
          <p:cNvCxnSpPr/>
          <p:nvPr/>
        </p:nvCxnSpPr>
        <p:spPr bwMode="auto">
          <a:xfrm>
            <a:off x="10772025" y="3528715"/>
            <a:ext cx="0" cy="257760"/>
          </a:xfrm>
          <a:prstGeom prst="line">
            <a:avLst/>
          </a:prstGeom>
          <a:noFill/>
          <a:ln w="28575" cap="flat" cmpd="sng" algn="ctr">
            <a:solidFill>
              <a:schemeClr val="bg1"/>
            </a:solidFill>
            <a:prstDash val="solid"/>
            <a:round/>
            <a:headEnd type="none" w="med" len="med"/>
            <a:tailEnd type="oval" w="med" len="med"/>
          </a:ln>
          <a:effectLst/>
        </p:spPr>
      </p:cxnSp>
      <p:sp>
        <p:nvSpPr>
          <p:cNvPr id="25" name="TextBox 24">
            <a:extLst>
              <a:ext uri="{FF2B5EF4-FFF2-40B4-BE49-F238E27FC236}">
                <a16:creationId xmlns:a16="http://schemas.microsoft.com/office/drawing/2014/main" id="{C60B4FAD-CB8E-63DD-2E11-AF7BA30783A0}"/>
              </a:ext>
            </a:extLst>
          </p:cNvPr>
          <p:cNvSpPr txBox="1"/>
          <p:nvPr/>
        </p:nvSpPr>
        <p:spPr bwMode="auto">
          <a:xfrm>
            <a:off x="5883784"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2014</a:t>
            </a:r>
          </a:p>
        </p:txBody>
      </p:sp>
      <p:cxnSp>
        <p:nvCxnSpPr>
          <p:cNvPr id="26" name="Straight Connector 25">
            <a:extLst>
              <a:ext uri="{FF2B5EF4-FFF2-40B4-BE49-F238E27FC236}">
                <a16:creationId xmlns:a16="http://schemas.microsoft.com/office/drawing/2014/main" id="{6C67E1A6-B126-8961-3F7A-E755AD1059FD}"/>
              </a:ext>
            </a:extLst>
          </p:cNvPr>
          <p:cNvCxnSpPr/>
          <p:nvPr/>
        </p:nvCxnSpPr>
        <p:spPr bwMode="auto">
          <a:xfrm>
            <a:off x="535701" y="3879494"/>
            <a:ext cx="1294154" cy="0"/>
          </a:xfrm>
          <a:prstGeom prst="line">
            <a:avLst/>
          </a:prstGeom>
          <a:noFill/>
          <a:ln w="28575" cap="flat" cmpd="sng" algn="ctr">
            <a:solidFill>
              <a:schemeClr val="accent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4121B64-3D8D-4288-90E6-437FBE65BF9A}"/>
              </a:ext>
            </a:extLst>
          </p:cNvPr>
          <p:cNvCxnSpPr/>
          <p:nvPr/>
        </p:nvCxnSpPr>
        <p:spPr bwMode="auto">
          <a:xfrm>
            <a:off x="2061137" y="3879494"/>
            <a:ext cx="1294154" cy="0"/>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9189F59-26ED-E23E-6D2D-39652963F43E}"/>
              </a:ext>
            </a:extLst>
          </p:cNvPr>
          <p:cNvCxnSpPr>
            <a:cxnSpLocks/>
          </p:cNvCxnSpPr>
          <p:nvPr/>
        </p:nvCxnSpPr>
        <p:spPr bwMode="auto">
          <a:xfrm>
            <a:off x="5375237" y="3879494"/>
            <a:ext cx="1632838" cy="0"/>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E0B3FD8-94EA-36ED-CEBF-057338C59257}"/>
              </a:ext>
            </a:extLst>
          </p:cNvPr>
          <p:cNvCxnSpPr>
            <a:cxnSpLocks/>
          </p:cNvCxnSpPr>
          <p:nvPr/>
        </p:nvCxnSpPr>
        <p:spPr bwMode="auto">
          <a:xfrm>
            <a:off x="9955606" y="3879494"/>
            <a:ext cx="1632838" cy="0"/>
          </a:xfrm>
          <a:prstGeom prst="line">
            <a:avLst/>
          </a:prstGeom>
          <a:noFill/>
          <a:ln w="28575" cap="flat" cmpd="sng" algn="ctr">
            <a:solidFill>
              <a:schemeClr val="accent3"/>
            </a:solidFill>
            <a:prstDash val="solid"/>
            <a:round/>
            <a:headEnd type="none" w="med" len="med"/>
            <a:tailEnd type="none" w="med" len="med"/>
          </a:ln>
          <a:effectLst/>
        </p:spPr>
      </p:cxnSp>
      <p:sp>
        <p:nvSpPr>
          <p:cNvPr id="30" name="Freeform: Shape 29">
            <a:extLst>
              <a:ext uri="{FF2B5EF4-FFF2-40B4-BE49-F238E27FC236}">
                <a16:creationId xmlns:a16="http://schemas.microsoft.com/office/drawing/2014/main" id="{CCDC85C1-5198-6622-75A1-9F85F4E432E3}"/>
              </a:ext>
            </a:extLst>
          </p:cNvPr>
          <p:cNvSpPr/>
          <p:nvPr/>
        </p:nvSpPr>
        <p:spPr bwMode="auto">
          <a:xfrm>
            <a:off x="2727054" y="2707071"/>
            <a:ext cx="3559510" cy="330980"/>
          </a:xfrm>
          <a:custGeom>
            <a:avLst/>
            <a:gdLst>
              <a:gd name="connsiteX0" fmla="*/ 0 w 4043680"/>
              <a:gd name="connsiteY0" fmla="*/ 421640 h 426720"/>
              <a:gd name="connsiteX1" fmla="*/ 0 w 4043680"/>
              <a:gd name="connsiteY1" fmla="*/ 0 h 426720"/>
              <a:gd name="connsiteX2" fmla="*/ 4043680 w 4043680"/>
              <a:gd name="connsiteY2" fmla="*/ 0 h 426720"/>
              <a:gd name="connsiteX3" fmla="*/ 4043680 w 4043680"/>
              <a:gd name="connsiteY3" fmla="*/ 426720 h 426720"/>
            </a:gdLst>
            <a:ahLst/>
            <a:cxnLst>
              <a:cxn ang="0">
                <a:pos x="connsiteX0" y="connsiteY0"/>
              </a:cxn>
              <a:cxn ang="0">
                <a:pos x="connsiteX1" y="connsiteY1"/>
              </a:cxn>
              <a:cxn ang="0">
                <a:pos x="connsiteX2" y="connsiteY2"/>
              </a:cxn>
              <a:cxn ang="0">
                <a:pos x="connsiteX3" y="connsiteY3"/>
              </a:cxn>
            </a:cxnLst>
            <a:rect l="l" t="t" r="r" b="b"/>
            <a:pathLst>
              <a:path w="4043680" h="426720">
                <a:moveTo>
                  <a:pt x="0" y="421640"/>
                </a:moveTo>
                <a:lnTo>
                  <a:pt x="0" y="0"/>
                </a:lnTo>
                <a:lnTo>
                  <a:pt x="4043680" y="0"/>
                </a:lnTo>
                <a:lnTo>
                  <a:pt x="4043680" y="4267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 name="TextBox 30">
            <a:extLst>
              <a:ext uri="{FF2B5EF4-FFF2-40B4-BE49-F238E27FC236}">
                <a16:creationId xmlns:a16="http://schemas.microsoft.com/office/drawing/2014/main" id="{EB0819F6-DE94-EDD1-BF33-0188B4615CDD}"/>
              </a:ext>
            </a:extLst>
          </p:cNvPr>
          <p:cNvSpPr txBox="1"/>
          <p:nvPr/>
        </p:nvSpPr>
        <p:spPr bwMode="auto">
          <a:xfrm>
            <a:off x="458126" y="1555992"/>
            <a:ext cx="146264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42-Yr-Old Woman </a:t>
            </a:r>
          </a:p>
        </p:txBody>
      </p:sp>
      <p:pic>
        <p:nvPicPr>
          <p:cNvPr id="32" name="Graphic 31" descr="User with solid fill">
            <a:extLst>
              <a:ext uri="{FF2B5EF4-FFF2-40B4-BE49-F238E27FC236}">
                <a16:creationId xmlns:a16="http://schemas.microsoft.com/office/drawing/2014/main" id="{4E75CBD2-1EE8-A595-4055-397741219D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850" y="2135010"/>
            <a:ext cx="1017270" cy="1017270"/>
          </a:xfrm>
          <a:prstGeom prst="rect">
            <a:avLst/>
          </a:prstGeom>
        </p:spPr>
      </p:pic>
      <p:sp>
        <p:nvSpPr>
          <p:cNvPr id="33" name="TextBox 32">
            <a:extLst>
              <a:ext uri="{FF2B5EF4-FFF2-40B4-BE49-F238E27FC236}">
                <a16:creationId xmlns:a16="http://schemas.microsoft.com/office/drawing/2014/main" id="{7F71E1DB-B6EF-926F-4E9C-6A2B1E061B0A}"/>
              </a:ext>
            </a:extLst>
          </p:cNvPr>
          <p:cNvSpPr txBox="1"/>
          <p:nvPr/>
        </p:nvSpPr>
        <p:spPr bwMode="auto">
          <a:xfrm>
            <a:off x="8830230"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2017</a:t>
            </a:r>
          </a:p>
        </p:txBody>
      </p:sp>
      <p:sp>
        <p:nvSpPr>
          <p:cNvPr id="34" name="TextBox 33">
            <a:extLst>
              <a:ext uri="{FF2B5EF4-FFF2-40B4-BE49-F238E27FC236}">
                <a16:creationId xmlns:a16="http://schemas.microsoft.com/office/drawing/2014/main" id="{C9E628F4-CDDA-1F80-A892-2318D990E440}"/>
              </a:ext>
            </a:extLst>
          </p:cNvPr>
          <p:cNvSpPr txBox="1"/>
          <p:nvPr/>
        </p:nvSpPr>
        <p:spPr bwMode="auto">
          <a:xfrm>
            <a:off x="7738232" y="3113020"/>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2015</a:t>
            </a:r>
          </a:p>
        </p:txBody>
      </p:sp>
      <p:sp>
        <p:nvSpPr>
          <p:cNvPr id="35" name="TextBox 34">
            <a:extLst>
              <a:ext uri="{FF2B5EF4-FFF2-40B4-BE49-F238E27FC236}">
                <a16:creationId xmlns:a16="http://schemas.microsoft.com/office/drawing/2014/main" id="{1D2216B4-BD66-E7EB-AAF3-2FD5EBFB8CA3}"/>
              </a:ext>
            </a:extLst>
          </p:cNvPr>
          <p:cNvSpPr txBox="1"/>
          <p:nvPr/>
        </p:nvSpPr>
        <p:spPr bwMode="auto">
          <a:xfrm>
            <a:off x="7236657" y="3833131"/>
            <a:ext cx="1655893" cy="5909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HIV-1 RNA Suppressed</a:t>
            </a: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E7388826-3D69-41A0-C19F-3EF5EAE13EC9}"/>
              </a:ext>
            </a:extLst>
          </p:cNvPr>
          <p:cNvSpPr txBox="1"/>
          <p:nvPr/>
        </p:nvSpPr>
        <p:spPr bwMode="auto">
          <a:xfrm>
            <a:off x="9375545" y="2707071"/>
            <a:ext cx="1191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2017-2019</a:t>
            </a:r>
          </a:p>
        </p:txBody>
      </p:sp>
      <p:cxnSp>
        <p:nvCxnSpPr>
          <p:cNvPr id="51" name="Straight Connector 50">
            <a:extLst>
              <a:ext uri="{FF2B5EF4-FFF2-40B4-BE49-F238E27FC236}">
                <a16:creationId xmlns:a16="http://schemas.microsoft.com/office/drawing/2014/main" id="{29CECD47-74CB-8695-9806-699220AD7FF7}"/>
              </a:ext>
            </a:extLst>
          </p:cNvPr>
          <p:cNvCxnSpPr/>
          <p:nvPr/>
        </p:nvCxnSpPr>
        <p:spPr bwMode="auto">
          <a:xfrm>
            <a:off x="8071575" y="3528715"/>
            <a:ext cx="0" cy="257760"/>
          </a:xfrm>
          <a:prstGeom prst="line">
            <a:avLst/>
          </a:prstGeom>
          <a:noFill/>
          <a:ln w="28575" cap="flat" cmpd="sng" algn="ctr">
            <a:solidFill>
              <a:schemeClr val="bg1"/>
            </a:solidFill>
            <a:prstDash val="solid"/>
            <a:round/>
            <a:headEnd type="none" w="med" len="med"/>
            <a:tailEnd type="oval" w="med" len="med"/>
          </a:ln>
          <a:effectLst/>
        </p:spPr>
      </p:cxnSp>
      <p:cxnSp>
        <p:nvCxnSpPr>
          <p:cNvPr id="52" name="Straight Connector 51">
            <a:extLst>
              <a:ext uri="{FF2B5EF4-FFF2-40B4-BE49-F238E27FC236}">
                <a16:creationId xmlns:a16="http://schemas.microsoft.com/office/drawing/2014/main" id="{2C731732-9D71-A341-822E-CA6688FDF470}"/>
              </a:ext>
            </a:extLst>
          </p:cNvPr>
          <p:cNvCxnSpPr>
            <a:cxnSpLocks/>
          </p:cNvCxnSpPr>
          <p:nvPr/>
        </p:nvCxnSpPr>
        <p:spPr bwMode="auto">
          <a:xfrm>
            <a:off x="7518400" y="3879494"/>
            <a:ext cx="1071880" cy="0"/>
          </a:xfrm>
          <a:prstGeom prst="line">
            <a:avLst/>
          </a:prstGeom>
          <a:noFill/>
          <a:ln w="28575" cap="flat" cmpd="sng" algn="ctr">
            <a:solidFill>
              <a:schemeClr val="accent3"/>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EBDFC4A4-56EC-5106-8FAF-24376E6A7811}"/>
              </a:ext>
            </a:extLst>
          </p:cNvPr>
          <p:cNvSpPr txBox="1"/>
          <p:nvPr/>
        </p:nvSpPr>
        <p:spPr bwMode="auto">
          <a:xfrm>
            <a:off x="8350533" y="1717628"/>
            <a:ext cx="3123051" cy="8402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90000"/>
              </a:lnSpc>
              <a:spcBef>
                <a:spcPts val="70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R</a:t>
            </a:r>
            <a:r>
              <a:rPr kumimoji="0" lang="en-US" sz="1800" b="0" i="0" u="none" strike="noStrike" kern="1200" cap="none" spc="0" normalizeH="0" baseline="0" noProof="0" dirty="0" err="1">
                <a:ln>
                  <a:noFill/>
                </a:ln>
                <a:solidFill>
                  <a:srgbClr val="000000"/>
                </a:solidFill>
                <a:effectLst/>
                <a:uLnTx/>
                <a:uFillTx/>
                <a:latin typeface="Calibri"/>
                <a:ea typeface="+mn-ea"/>
                <a:cs typeface="+mn-cs"/>
              </a:rPr>
              <a:t>eturned</a:t>
            </a:r>
            <a:r>
              <a:rPr kumimoji="0" lang="en-US" sz="1800" b="0" i="0" u="none" strike="noStrike" kern="1200" cap="none" spc="0" normalizeH="0" baseline="0" noProof="0" dirty="0">
                <a:ln>
                  <a:noFill/>
                </a:ln>
                <a:solidFill>
                  <a:srgbClr val="000000"/>
                </a:solidFill>
                <a:effectLst/>
                <a:uLnTx/>
                <a:uFillTx/>
                <a:latin typeface="Calibri"/>
                <a:ea typeface="+mn-ea"/>
                <a:cs typeface="+mn-cs"/>
              </a:rPr>
              <a:t> to Ivory coast due to family issues and took approximately one half of ART</a:t>
            </a:r>
            <a:endParaRPr kumimoji="0" lang="en-US" sz="1600" b="0" i="0" u="none" strike="noStrike" kern="1200" cap="none" spc="0" normalizeH="0" baseline="0" noProof="0" dirty="0">
              <a:ln>
                <a:noFill/>
              </a:ln>
              <a:solidFill>
                <a:srgbClr val="000000"/>
              </a:solidFill>
              <a:effectLst/>
              <a:uLnTx/>
              <a:uFillTx/>
              <a:latin typeface="Calibri"/>
              <a:ea typeface="+mn-ea"/>
              <a:cs typeface="+mn-cs"/>
            </a:endParaRPr>
          </a:p>
        </p:txBody>
      </p:sp>
      <p:cxnSp>
        <p:nvCxnSpPr>
          <p:cNvPr id="56" name="Straight Connector 55">
            <a:extLst>
              <a:ext uri="{FF2B5EF4-FFF2-40B4-BE49-F238E27FC236}">
                <a16:creationId xmlns:a16="http://schemas.microsoft.com/office/drawing/2014/main" id="{73B33DF0-1A66-09B5-777C-4B529ABE74F8}"/>
              </a:ext>
            </a:extLst>
          </p:cNvPr>
          <p:cNvCxnSpPr>
            <a:cxnSpLocks/>
          </p:cNvCxnSpPr>
          <p:nvPr/>
        </p:nvCxnSpPr>
        <p:spPr bwMode="auto">
          <a:xfrm flipV="1">
            <a:off x="9955606" y="2577704"/>
            <a:ext cx="0" cy="129367"/>
          </a:xfrm>
          <a:prstGeom prst="line">
            <a:avLst/>
          </a:prstGeom>
          <a:noFill/>
          <a:ln w="28575" cap="flat" cmpd="sng" algn="ctr">
            <a:solidFill>
              <a:schemeClr val="bg1"/>
            </a:solidFill>
            <a:prstDash val="solid"/>
            <a:round/>
            <a:headEnd type="none" w="med" len="med"/>
            <a:tailEnd type="oval" w="med" len="med"/>
          </a:ln>
          <a:effectLst/>
        </p:spPr>
      </p:cxnSp>
      <p:sp>
        <p:nvSpPr>
          <p:cNvPr id="57" name="Freeform: Shape 56">
            <a:extLst>
              <a:ext uri="{FF2B5EF4-FFF2-40B4-BE49-F238E27FC236}">
                <a16:creationId xmlns:a16="http://schemas.microsoft.com/office/drawing/2014/main" id="{19265CBB-DC65-FA45-3AD9-BB704212AED2}"/>
              </a:ext>
            </a:extLst>
          </p:cNvPr>
          <p:cNvSpPr/>
          <p:nvPr/>
        </p:nvSpPr>
        <p:spPr bwMode="auto">
          <a:xfrm>
            <a:off x="9154503" y="2707071"/>
            <a:ext cx="1602206" cy="330980"/>
          </a:xfrm>
          <a:custGeom>
            <a:avLst/>
            <a:gdLst>
              <a:gd name="connsiteX0" fmla="*/ 0 w 4043680"/>
              <a:gd name="connsiteY0" fmla="*/ 421640 h 426720"/>
              <a:gd name="connsiteX1" fmla="*/ 0 w 4043680"/>
              <a:gd name="connsiteY1" fmla="*/ 0 h 426720"/>
              <a:gd name="connsiteX2" fmla="*/ 4043680 w 4043680"/>
              <a:gd name="connsiteY2" fmla="*/ 0 h 426720"/>
              <a:gd name="connsiteX3" fmla="*/ 4043680 w 4043680"/>
              <a:gd name="connsiteY3" fmla="*/ 426720 h 426720"/>
            </a:gdLst>
            <a:ahLst/>
            <a:cxnLst>
              <a:cxn ang="0">
                <a:pos x="connsiteX0" y="connsiteY0"/>
              </a:cxn>
              <a:cxn ang="0">
                <a:pos x="connsiteX1" y="connsiteY1"/>
              </a:cxn>
              <a:cxn ang="0">
                <a:pos x="connsiteX2" y="connsiteY2"/>
              </a:cxn>
              <a:cxn ang="0">
                <a:pos x="connsiteX3" y="connsiteY3"/>
              </a:cxn>
            </a:cxnLst>
            <a:rect l="l" t="t" r="r" b="b"/>
            <a:pathLst>
              <a:path w="4043680" h="426720">
                <a:moveTo>
                  <a:pt x="0" y="421640"/>
                </a:moveTo>
                <a:lnTo>
                  <a:pt x="0" y="0"/>
                </a:lnTo>
                <a:lnTo>
                  <a:pt x="4043680" y="0"/>
                </a:lnTo>
                <a:lnTo>
                  <a:pt x="4043680" y="4267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580218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8AEA-0643-407B-83E0-00EA5A0A277F}"/>
              </a:ext>
            </a:extLst>
          </p:cNvPr>
          <p:cNvSpPr>
            <a:spLocks noGrp="1"/>
          </p:cNvSpPr>
          <p:nvPr>
            <p:ph type="title"/>
          </p:nvPr>
        </p:nvSpPr>
        <p:spPr/>
        <p:txBody>
          <a:bodyPr/>
          <a:lstStyle/>
          <a:p>
            <a:r>
              <a:rPr lang="en-US" dirty="0"/>
              <a:t>Case Patient: Cumulative Historical Resistance </a:t>
            </a:r>
            <a:br>
              <a:rPr lang="en-US" dirty="0"/>
            </a:br>
            <a:r>
              <a:rPr lang="en-US" dirty="0"/>
              <a:t>(2014 and 2019)</a:t>
            </a:r>
          </a:p>
        </p:txBody>
      </p:sp>
      <p:sp>
        <p:nvSpPr>
          <p:cNvPr id="5" name="TextBox 4">
            <a:extLst>
              <a:ext uri="{FF2B5EF4-FFF2-40B4-BE49-F238E27FC236}">
                <a16:creationId xmlns:a16="http://schemas.microsoft.com/office/drawing/2014/main" id="{F86271C9-9152-39B2-F65A-9E3F451A9ADC}"/>
              </a:ext>
            </a:extLst>
          </p:cNvPr>
          <p:cNvSpPr txBox="1"/>
          <p:nvPr/>
        </p:nvSpPr>
        <p:spPr bwMode="auto">
          <a:xfrm>
            <a:off x="414758" y="6409672"/>
            <a:ext cx="43803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hivdb.stanford.edu/hivdb/by-mutations. hivfrenchresistance.org. </a:t>
            </a:r>
          </a:p>
        </p:txBody>
      </p:sp>
      <p:graphicFrame>
        <p:nvGraphicFramePr>
          <p:cNvPr id="3" name="Group 3">
            <a:extLst>
              <a:ext uri="{FF2B5EF4-FFF2-40B4-BE49-F238E27FC236}">
                <a16:creationId xmlns:a16="http://schemas.microsoft.com/office/drawing/2014/main" id="{2E904DBF-BA30-7B09-B42B-5EE7FFE6A7B7}"/>
              </a:ext>
            </a:extLst>
          </p:cNvPr>
          <p:cNvGraphicFramePr>
            <a:graphicFrameLocks/>
          </p:cNvGraphicFramePr>
          <p:nvPr>
            <p:extLst>
              <p:ext uri="{D42A27DB-BD31-4B8C-83A1-F6EECF244321}">
                <p14:modId xmlns:p14="http://schemas.microsoft.com/office/powerpoint/2010/main" val="3140951720"/>
              </p:ext>
            </p:extLst>
          </p:nvPr>
        </p:nvGraphicFramePr>
        <p:xfrm>
          <a:off x="723900" y="1600200"/>
          <a:ext cx="4907466" cy="4572080"/>
        </p:xfrm>
        <a:graphic>
          <a:graphicData uri="http://schemas.openxmlformats.org/drawingml/2006/table">
            <a:tbl>
              <a:tblPr/>
              <a:tblGrid>
                <a:gridCol w="1015690">
                  <a:extLst>
                    <a:ext uri="{9D8B030D-6E8A-4147-A177-3AD203B41FA5}">
                      <a16:colId xmlns:a16="http://schemas.microsoft.com/office/drawing/2014/main" val="20000"/>
                    </a:ext>
                  </a:extLst>
                </a:gridCol>
                <a:gridCol w="3891776">
                  <a:extLst>
                    <a:ext uri="{9D8B030D-6E8A-4147-A177-3AD203B41FA5}">
                      <a16:colId xmlns:a16="http://schemas.microsoft.com/office/drawing/2014/main" val="4023254989"/>
                    </a:ext>
                  </a:extLst>
                </a:gridCol>
              </a:tblGrid>
              <a:tr h="493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Level of Resistance</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(Stanford University Database)</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47154627"/>
                  </a:ext>
                </a:extLst>
              </a:tr>
              <a:tr h="345578">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NRTI (Mutations: </a:t>
                      </a:r>
                      <a:r>
                        <a:rPr kumimoji="0" lang="fr-FR" sz="1800" b="1" i="0" u="none" strike="noStrike" cap="none" normalizeH="0" baseline="0" dirty="0">
                          <a:ln>
                            <a:noFill/>
                          </a:ln>
                          <a:solidFill>
                            <a:schemeClr val="bg2">
                              <a:lumMod val="10000"/>
                            </a:schemeClr>
                          </a:solidFill>
                          <a:effectLst/>
                          <a:latin typeface="Calibri" panose="020F0502020204030204" pitchFamily="34" charset="0"/>
                        </a:rPr>
                        <a:t>M41L, </a:t>
                      </a:r>
                      <a:br>
                        <a:rPr kumimoji="0" lang="fr-FR" sz="1800" b="1" i="0" u="none" strike="noStrike" cap="none" normalizeH="0" baseline="0" dirty="0">
                          <a:ln>
                            <a:noFill/>
                          </a:ln>
                          <a:solidFill>
                            <a:schemeClr val="bg2">
                              <a:lumMod val="10000"/>
                            </a:schemeClr>
                          </a:solidFill>
                          <a:effectLst/>
                          <a:latin typeface="Calibri" panose="020F0502020204030204" pitchFamily="34" charset="0"/>
                        </a:rPr>
                      </a:br>
                      <a:r>
                        <a:rPr kumimoji="0" lang="fr-FR" sz="1800" b="1" i="0" u="none" strike="noStrike" cap="none" normalizeH="0" baseline="0" dirty="0">
                          <a:ln>
                            <a:noFill/>
                          </a:ln>
                          <a:solidFill>
                            <a:schemeClr val="bg2">
                              <a:lumMod val="10000"/>
                            </a:schemeClr>
                          </a:solidFill>
                          <a:effectLst/>
                          <a:latin typeface="Calibri" panose="020F0502020204030204" pitchFamily="34" charset="0"/>
                        </a:rPr>
                        <a:t>K65R, D67N, M184V, T215Y</a:t>
                      </a:r>
                      <a:r>
                        <a:rPr kumimoji="0" lang="en-US" sz="1800" b="1"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734484249"/>
                  </a:ext>
                </a:extLst>
              </a:tr>
              <a:tr h="78988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ABC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FTC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3TC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ZDV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TFV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8696">
                <a:tc gridSpan="2">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INSTI (Mutations: N155H)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93789163"/>
                  </a:ext>
                </a:extLst>
              </a:tr>
              <a:tr h="78988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BIC</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CAB</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DTG</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EVG</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300346"/>
                  </a:ext>
                </a:extLst>
              </a:tr>
            </a:tbl>
          </a:graphicData>
        </a:graphic>
      </p:graphicFrame>
      <p:graphicFrame>
        <p:nvGraphicFramePr>
          <p:cNvPr id="7" name="Group 3">
            <a:extLst>
              <a:ext uri="{FF2B5EF4-FFF2-40B4-BE49-F238E27FC236}">
                <a16:creationId xmlns:a16="http://schemas.microsoft.com/office/drawing/2014/main" id="{2AC28B95-F19E-79B6-FC37-56B0B2A8AC01}"/>
              </a:ext>
            </a:extLst>
          </p:cNvPr>
          <p:cNvGraphicFramePr>
            <a:graphicFrameLocks/>
          </p:cNvGraphicFramePr>
          <p:nvPr>
            <p:extLst>
              <p:ext uri="{D42A27DB-BD31-4B8C-83A1-F6EECF244321}">
                <p14:modId xmlns:p14="http://schemas.microsoft.com/office/powerpoint/2010/main" val="2770218231"/>
              </p:ext>
            </p:extLst>
          </p:nvPr>
        </p:nvGraphicFramePr>
        <p:xfrm>
          <a:off x="6246807" y="1605781"/>
          <a:ext cx="4770598" cy="4023440"/>
        </p:xfrm>
        <a:graphic>
          <a:graphicData uri="http://schemas.openxmlformats.org/drawingml/2006/table">
            <a:tbl>
              <a:tblPr/>
              <a:tblGrid>
                <a:gridCol w="941140">
                  <a:extLst>
                    <a:ext uri="{9D8B030D-6E8A-4147-A177-3AD203B41FA5}">
                      <a16:colId xmlns:a16="http://schemas.microsoft.com/office/drawing/2014/main" val="20000"/>
                    </a:ext>
                  </a:extLst>
                </a:gridCol>
                <a:gridCol w="3829458">
                  <a:extLst>
                    <a:ext uri="{9D8B030D-6E8A-4147-A177-3AD203B41FA5}">
                      <a16:colId xmlns:a16="http://schemas.microsoft.com/office/drawing/2014/main" val="2474530414"/>
                    </a:ext>
                  </a:extLst>
                </a:gridCol>
              </a:tblGrid>
              <a:tr h="483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Level of Resistance</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(Stanford University Database)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47154627"/>
                  </a:ext>
                </a:extLst>
              </a:tr>
              <a:tr h="19340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NNRTI (Mutations: K103N, Y181C, G190A)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9172838"/>
                  </a:ext>
                </a:extLst>
              </a:tr>
              <a:tr h="77360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EFV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ETR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NVP</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RPV</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3406">
                <a:tc gridSpan="2">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PI (Major Mutations: L10F, K20T, </a:t>
                      </a:r>
                      <a:br>
                        <a:rPr kumimoji="0" lang="en-US" sz="1800" b="1" i="0" u="none" strike="noStrike" cap="none" normalizeH="0" baseline="0" dirty="0">
                          <a:ln>
                            <a:noFill/>
                          </a:ln>
                          <a:solidFill>
                            <a:schemeClr val="bg2">
                              <a:lumMod val="10000"/>
                            </a:schemeClr>
                          </a:solidFill>
                          <a:effectLst/>
                          <a:latin typeface="Calibri" panose="020F0502020204030204" pitchFamily="34" charset="0"/>
                        </a:rPr>
                      </a:br>
                      <a:r>
                        <a:rPr kumimoji="0" lang="en-US" sz="1800" b="1" i="0" u="none" strike="noStrike" cap="none" normalizeH="0" baseline="0" dirty="0">
                          <a:ln>
                            <a:noFill/>
                          </a:ln>
                          <a:solidFill>
                            <a:schemeClr val="bg2">
                              <a:lumMod val="10000"/>
                            </a:schemeClr>
                          </a:solidFill>
                          <a:effectLst/>
                          <a:latin typeface="Calibri" panose="020F0502020204030204" pitchFamily="34" charset="0"/>
                        </a:rPr>
                        <a:t>L24I, </a:t>
                      </a:r>
                      <a:r>
                        <a:rPr kumimoji="0" lang="nn-NO" sz="1800" b="1" i="0" u="none" strike="noStrike" cap="none" normalizeH="0" baseline="0" dirty="0">
                          <a:ln>
                            <a:noFill/>
                          </a:ln>
                          <a:solidFill>
                            <a:schemeClr val="bg2">
                              <a:lumMod val="10000"/>
                            </a:schemeClr>
                          </a:solidFill>
                          <a:effectLst/>
                          <a:latin typeface="Calibri" panose="020F0502020204030204" pitchFamily="34" charset="0"/>
                        </a:rPr>
                        <a:t>M46I, I54V, A71T, V77I, N88D</a:t>
                      </a:r>
                      <a:r>
                        <a:rPr kumimoji="0" lang="en-US" sz="1800" b="1"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73531511"/>
                  </a:ext>
                </a:extLst>
              </a:tr>
              <a:tr h="33845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DRV</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Susceptible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1108271"/>
                  </a:ext>
                </a:extLst>
              </a:tr>
            </a:tbl>
          </a:graphicData>
        </a:graphic>
      </p:graphicFrame>
      <p:sp>
        <p:nvSpPr>
          <p:cNvPr id="11" name="TextBox 10">
            <a:extLst>
              <a:ext uri="{FF2B5EF4-FFF2-40B4-BE49-F238E27FC236}">
                <a16:creationId xmlns:a16="http://schemas.microsoft.com/office/drawing/2014/main" id="{CEA6F9FB-6234-FE87-973A-544980FE63D6}"/>
              </a:ext>
            </a:extLst>
          </p:cNvPr>
          <p:cNvSpPr txBox="1"/>
          <p:nvPr/>
        </p:nvSpPr>
        <p:spPr bwMode="auto">
          <a:xfrm>
            <a:off x="6246807" y="5647173"/>
            <a:ext cx="53092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1" dirty="0">
                <a:solidFill>
                  <a:schemeClr val="bg1"/>
                </a:solidFill>
                <a:latin typeface="Calibri" panose="020F0502020204030204" pitchFamily="34" charset="0"/>
              </a:rPr>
              <a:t>CCR5 </a:t>
            </a:r>
            <a:r>
              <a:rPr lang="en-US" sz="2400" b="0" dirty="0">
                <a:solidFill>
                  <a:schemeClr val="bg1"/>
                </a:solidFill>
                <a:latin typeface="Calibri" panose="020F0502020204030204" pitchFamily="34" charset="0"/>
              </a:rPr>
              <a:t>tropic</a:t>
            </a:r>
          </a:p>
          <a:p>
            <a:pPr algn="l">
              <a:lnSpc>
                <a:spcPct val="100000"/>
              </a:lnSpc>
              <a:spcBef>
                <a:spcPct val="50000"/>
              </a:spcBef>
              <a:spcAft>
                <a:spcPct val="0"/>
              </a:spcAft>
              <a:buClrTx/>
            </a:pPr>
            <a:r>
              <a:rPr lang="en-US" sz="240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2354786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69D4F-F0A5-457F-9F5F-BDD379FB3DFD}"/>
              </a:ext>
            </a:extLst>
          </p:cNvPr>
          <p:cNvSpPr>
            <a:spLocks noGrp="1"/>
          </p:cNvSpPr>
          <p:nvPr>
            <p:ph type="title"/>
          </p:nvPr>
        </p:nvSpPr>
        <p:spPr>
          <a:noFill/>
        </p:spPr>
        <p:txBody>
          <a:bodyPr/>
          <a:lstStyle/>
          <a:p>
            <a:r>
              <a:rPr lang="en-US" dirty="0"/>
              <a:t>Back to the Case</a:t>
            </a:r>
          </a:p>
        </p:txBody>
      </p:sp>
      <p:sp>
        <p:nvSpPr>
          <p:cNvPr id="3" name="Content Placeholder 2">
            <a:extLst>
              <a:ext uri="{FF2B5EF4-FFF2-40B4-BE49-F238E27FC236}">
                <a16:creationId xmlns:a16="http://schemas.microsoft.com/office/drawing/2014/main" id="{F99ED422-B562-45F1-B982-A3FDFD81A2C2}"/>
              </a:ext>
            </a:extLst>
          </p:cNvPr>
          <p:cNvSpPr>
            <a:spLocks noGrp="1"/>
          </p:cNvSpPr>
          <p:nvPr>
            <p:ph idx="1"/>
          </p:nvPr>
        </p:nvSpPr>
        <p:spPr/>
        <p:txBody>
          <a:bodyPr/>
          <a:lstStyle/>
          <a:p>
            <a:r>
              <a:rPr lang="en-US" dirty="0"/>
              <a:t>She was started on 2 active drugs </a:t>
            </a:r>
          </a:p>
          <a:p>
            <a:pPr lvl="1"/>
            <a:r>
              <a:rPr lang="en-US" dirty="0"/>
              <a:t>DTG 50 mg BID</a:t>
            </a:r>
          </a:p>
          <a:p>
            <a:pPr lvl="1"/>
            <a:r>
              <a:rPr lang="en-US" dirty="0"/>
              <a:t>DRV/RTV 800/100 mg daily</a:t>
            </a:r>
          </a:p>
          <a:p>
            <a:pPr marL="457200" lvl="1" indent="0">
              <a:buNone/>
            </a:pPr>
            <a:r>
              <a:rPr lang="en-US" dirty="0"/>
              <a:t>+ 3TC 300 mg daily</a:t>
            </a:r>
          </a:p>
          <a:p>
            <a:r>
              <a:rPr lang="en-US" dirty="0"/>
              <a:t>HIV-1 RNA became suppressed after 2 mo</a:t>
            </a:r>
          </a:p>
          <a:p>
            <a:pPr marL="0" indent="0">
              <a:buNone/>
            </a:pPr>
            <a:r>
              <a:rPr lang="en-US" dirty="0"/>
              <a:t>   </a:t>
            </a:r>
          </a:p>
          <a:p>
            <a:pPr marL="0" indent="0">
              <a:buNone/>
            </a:pPr>
            <a:r>
              <a:rPr lang="en-US" dirty="0"/>
              <a:t>      </a:t>
            </a:r>
          </a:p>
        </p:txBody>
      </p:sp>
    </p:spTree>
    <p:extLst>
      <p:ext uri="{BB962C8B-B14F-4D97-AF65-F5344CB8AC3E}">
        <p14:creationId xmlns:p14="http://schemas.microsoft.com/office/powerpoint/2010/main" val="360546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6E4E-F2C3-ED4B-91FD-FDE7B81838EB}"/>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E711E2D2-3DAD-753A-D988-40D7E062F75C}"/>
              </a:ext>
            </a:extLst>
          </p:cNvPr>
          <p:cNvSpPr>
            <a:spLocks noGrp="1"/>
          </p:cNvSpPr>
          <p:nvPr>
            <p:ph idx="1"/>
          </p:nvPr>
        </p:nvSpPr>
        <p:spPr>
          <a:xfrm>
            <a:off x="604676" y="1513047"/>
            <a:ext cx="10872444" cy="4650686"/>
          </a:xfrm>
        </p:spPr>
        <p:txBody>
          <a:bodyPr/>
          <a:lstStyle/>
          <a:p>
            <a:r>
              <a:rPr lang="en-US" dirty="0"/>
              <a:t>Virologic failure requires global response </a:t>
            </a:r>
          </a:p>
          <a:p>
            <a:pPr lvl="1"/>
            <a:r>
              <a:rPr lang="en-US" dirty="0"/>
              <a:t>Understand why ART has failed; avoid replicating same conditions </a:t>
            </a:r>
          </a:p>
          <a:p>
            <a:pPr lvl="1"/>
            <a:r>
              <a:rPr lang="en-US" dirty="0"/>
              <a:t>Recapitulate all resistance information (cumulative genotype) </a:t>
            </a:r>
          </a:p>
          <a:p>
            <a:r>
              <a:rPr lang="en-US" dirty="0"/>
              <a:t>Consider choice of postfailure regimen  </a:t>
            </a:r>
          </a:p>
          <a:p>
            <a:pPr lvl="1"/>
            <a:r>
              <a:rPr lang="en-US" dirty="0"/>
              <a:t>Should contain </a:t>
            </a:r>
            <a:r>
              <a:rPr lang="en-US" dirty="0">
                <a:cs typeface="Calibri" panose="020F0502020204030204" pitchFamily="34" charset="0"/>
              </a:rPr>
              <a:t>≥</a:t>
            </a:r>
            <a:r>
              <a:rPr lang="en-US" dirty="0"/>
              <a:t>2 active drugs (favor high barrier to resistance)</a:t>
            </a:r>
          </a:p>
          <a:p>
            <a:pPr lvl="1"/>
            <a:r>
              <a:rPr lang="en-US" dirty="0"/>
              <a:t>In absence of fully active current drugs, favor new drug classes (fostemsavir, ibalizumab, lenacapavir)</a:t>
            </a:r>
          </a:p>
          <a:p>
            <a:r>
              <a:rPr lang="en-US" dirty="0"/>
              <a:t>Keep careful eye on follow-up of patients with history of </a:t>
            </a:r>
            <a:br>
              <a:rPr lang="en-US" dirty="0"/>
            </a:br>
            <a:r>
              <a:rPr lang="en-US" dirty="0"/>
              <a:t>virologic failure </a:t>
            </a:r>
          </a:p>
          <a:p>
            <a:pPr marL="0" indent="0">
              <a:buNone/>
            </a:pPr>
            <a:endParaRPr lang="en-US" dirty="0"/>
          </a:p>
        </p:txBody>
      </p:sp>
    </p:spTree>
    <p:extLst>
      <p:ext uri="{BB962C8B-B14F-4D97-AF65-F5344CB8AC3E}">
        <p14:creationId xmlns:p14="http://schemas.microsoft.com/office/powerpoint/2010/main" val="1013487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514484" y="239715"/>
            <a:ext cx="11244016" cy="2009025"/>
          </a:xfrm>
        </p:spPr>
        <p:txBody>
          <a:bodyPr/>
          <a:lstStyle/>
          <a:p>
            <a:pPr eaLnBrk="1" hangingPunct="1"/>
            <a:r>
              <a:rPr lang="en-US" altLang="en-US" sz="3600" dirty="0"/>
              <a:t>Go Online for More CCO Activities on</a:t>
            </a:r>
            <a:br>
              <a:rPr lang="en-US" altLang="en-US" sz="3600" dirty="0"/>
            </a:br>
            <a:r>
              <a:rPr lang="en-US" altLang="en-US" sz="3600" dirty="0"/>
              <a:t>Optimizing Antiretroviral Therapy in </a:t>
            </a:r>
            <a:br>
              <a:rPr lang="en-US" altLang="en-US" sz="3600" dirty="0"/>
            </a:br>
            <a:r>
              <a:rPr lang="en-US" altLang="en-US" sz="3600" dirty="0"/>
              <a:t>Heavily Treatment–Experienced Patients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582953"/>
            <a:ext cx="10872444" cy="1918240"/>
          </a:xfrm>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Foundational module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current options and guidelines</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Vlogs and podcasts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specific case examples</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perspectives </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clinicaloptions.com/</a:t>
            </a: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hiv</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369452ED0F714889F36593BA5B0EEA" ma:contentTypeVersion="1" ma:contentTypeDescription="Create a new document." ma:contentTypeScope="" ma:versionID="4792672f5d9232e4517adefcd0ede653">
  <xsd:schema xmlns:xsd="http://www.w3.org/2001/XMLSchema" xmlns:xs="http://www.w3.org/2001/XMLSchema" xmlns:p="http://schemas.microsoft.com/office/2006/metadata/properties" xmlns:ns2="d359a8a5-731c-4a71-8636-5ac3511c1690" xmlns:ns3="6d46a64d-5240-4035-91da-a3b5a110bd59" targetNamespace="http://schemas.microsoft.com/office/2006/metadata/properties" ma:root="true" ma:fieldsID="4bc2d7c80a3035177416fa594318fd42" ns2:_="" ns3:_="">
    <xsd:import namespace="d359a8a5-731c-4a71-8636-5ac3511c1690"/>
    <xsd:import namespace="6d46a64d-5240-4035-91da-a3b5a110bd5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d46a64d-5240-4035-91da-a3b5a110bd5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Video Module"/>
          <xsd:enumeration value="VM Slides"/>
          <xsd:enumeration value="Permissions"/>
          <xsd:enumeration value="Outcomes - Questions"/>
          <xsd:enumeration value="Frontmatter Template (formerly CM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A4FR6MYESRRE-1081078888-6</_dlc_DocId>
    <_dlc_DocIdUrl xmlns="d359a8a5-731c-4a71-8636-5ac3511c1690">
      <Url>https://intranet.clinicaloptions.com/mews/hiv/HIV_2022_Success_After_ART_Failure_(PRP4586)/Vlog__02/_layouts/15/DocIdRedir.aspx?ID=A4FR6MYESRRE-1081078888-6</Url>
      <Description>A4FR6MYESRRE-1081078888-6</Description>
    </_dlc_DocIdUrl>
    <Document_x0020_Category xmlns="6d46a64d-5240-4035-91da-a3b5a110bd59">VM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990D22-54D9-461D-8C02-4078AB0839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6d46a64d-5240-4035-91da-a3b5a110bd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4BBED0-9235-4CCE-AEF7-AD0C5018F317}">
  <ds:schemaRefs>
    <ds:schemaRef ds:uri="http://www.w3.org/XML/1998/namespace"/>
    <ds:schemaRef ds:uri="http://schemas.microsoft.com/office/2006/documentManagement/types"/>
    <ds:schemaRef ds:uri="http://purl.org/dc/elements/1.1/"/>
    <ds:schemaRef ds:uri="6d46a64d-5240-4035-91da-a3b5a110bd59"/>
    <ds:schemaRef ds:uri="http://purl.org/dc/dcmitype/"/>
    <ds:schemaRef ds:uri="http://schemas.microsoft.com/office/infopath/2007/PartnerControls"/>
    <ds:schemaRef ds:uri="http://schemas.openxmlformats.org/package/2006/metadata/core-properties"/>
    <ds:schemaRef ds:uri="d359a8a5-731c-4a71-8636-5ac3511c169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91897F0C-7B1B-4DC5-8F1B-B79EEB336705}">
  <ds:schemaRefs>
    <ds:schemaRef ds:uri="http://schemas.microsoft.com/sharepoint/events"/>
  </ds:schemaRefs>
</ds:datastoreItem>
</file>

<file path=customXml/itemProps4.xml><?xml version="1.0" encoding="utf-8"?>
<ds:datastoreItem xmlns:ds="http://schemas.openxmlformats.org/officeDocument/2006/customXml" ds:itemID="{C5E613E9-79B2-4F7F-9AE2-B59BA4BBF3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21315</TotalTime>
  <Words>3770</Words>
  <Application>Microsoft Office PowerPoint</Application>
  <PresentationFormat>Widescreen</PresentationFormat>
  <Paragraphs>524</Paragraphs>
  <Slides>21</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Times</vt:lpstr>
      <vt:lpstr>Times New Roman</vt:lpstr>
      <vt:lpstr>Wingdings</vt:lpstr>
      <vt:lpstr>2022_CCO_Template</vt:lpstr>
      <vt:lpstr>Strategies for Success: Optimizing Antiretroviral Therapy in Heavily Treatment–Experienced Patients —Salvage Regimens With High-Barrier ARVs </vt:lpstr>
      <vt:lpstr>About These Slides</vt:lpstr>
      <vt:lpstr>Faculty and Disclosure Information</vt:lpstr>
      <vt:lpstr>Case Patient</vt:lpstr>
      <vt:lpstr>Case Patient: Cumulative Historical Resistance  (2014 and 2019)</vt:lpstr>
      <vt:lpstr>DHHS and EACS: Drug Resistance Testing in  Virologic Failure</vt:lpstr>
      <vt:lpstr>Management of ART Failure </vt:lpstr>
      <vt:lpstr>DHHS and EACS: Selection of New Regimen</vt:lpstr>
      <vt:lpstr>EARNEST: Activity of Boosted PI  With Partially Active NRTIs</vt:lpstr>
      <vt:lpstr>Use of Darunavir in Patients With PI Resistance</vt:lpstr>
      <vt:lpstr>DAWNING: DTG Superior to LPV in  Patients With NNRTI + 2 NRTI Failure</vt:lpstr>
      <vt:lpstr>VIKING-3: DTG BID in Previously Treated  Patients With RAL and EVG Resistance</vt:lpstr>
      <vt:lpstr>NADIA: Second-line DTG vs DRV/RTV and TDF vs  ZDV After NNRTI Failure in Sub-Saharan Africa</vt:lpstr>
      <vt:lpstr>NADIA Wk 48: After NNRTI Failure, Second-line DTG or DRV/RTV + 2 NRTIs Effective Regardless of NRTI Activity </vt:lpstr>
      <vt:lpstr>NADIA Wk 96: Noninferiority of DTG vs DRV/RTV Continued and Superiority of TDF vs ZDV Emerged</vt:lpstr>
      <vt:lpstr>Management of ARV Failure: Second Line and Beyond</vt:lpstr>
      <vt:lpstr>Case Patient</vt:lpstr>
      <vt:lpstr>Case Patient: Cumulative Historical Resistance  (2014 and 2019)</vt:lpstr>
      <vt:lpstr>Back to the Case</vt:lpstr>
      <vt:lpstr>Key Take-home Points</vt:lpstr>
      <vt:lpstr>Go Online for More CCO Activities on Optimizing Antiretroviral Therapy in  Heavily Treatment–Experienced Patients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Success: Optimizing Antiretroviral Therapy</dc:title>
  <dc:creator>Margaret McLaughlin</dc:creator>
  <cp:lastModifiedBy>vwenzel@clinicaloptions.com</cp:lastModifiedBy>
  <cp:revision>186</cp:revision>
  <dcterms:created xsi:type="dcterms:W3CDTF">2021-05-13T19:37:01Z</dcterms:created>
  <dcterms:modified xsi:type="dcterms:W3CDTF">2022-11-08T20:39:51Z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e2f360a1-b4a8-45fb-9788-e6eef21329ac</vt:lpwstr>
  </property>
  <property fmtid="{D5CDD505-2E9C-101B-9397-08002B2CF9AE}" pid="3" name="ContentTypeId">
    <vt:lpwstr>0x01010039369452ED0F714889F36593BA5B0EEA</vt:lpwstr>
  </property>
</Properties>
</file>