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5"/>
  </p:sldMasterIdLst>
  <p:notesMasterIdLst>
    <p:notesMasterId r:id="rId26"/>
  </p:notesMasterIdLst>
  <p:sldIdLst>
    <p:sldId id="2145706534" r:id="rId6"/>
    <p:sldId id="308" r:id="rId7"/>
    <p:sldId id="2145706535" r:id="rId8"/>
    <p:sldId id="2145705748" r:id="rId9"/>
    <p:sldId id="2145705756" r:id="rId10"/>
    <p:sldId id="2145705693" r:id="rId11"/>
    <p:sldId id="4676" r:id="rId12"/>
    <p:sldId id="2145705689" r:id="rId13"/>
    <p:sldId id="971" r:id="rId14"/>
    <p:sldId id="2145705709" r:id="rId15"/>
    <p:sldId id="1993219081" r:id="rId16"/>
    <p:sldId id="2145705762" r:id="rId17"/>
    <p:sldId id="547" r:id="rId18"/>
    <p:sldId id="2145705761" r:id="rId19"/>
    <p:sldId id="588" r:id="rId20"/>
    <p:sldId id="569" r:id="rId21"/>
    <p:sldId id="2145705759" r:id="rId22"/>
    <p:sldId id="2145705757" r:id="rId23"/>
    <p:sldId id="2141411965" r:id="rId24"/>
    <p:sldId id="31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orient="horz" pos="261" userDrawn="1">
          <p15:clr>
            <a:srgbClr val="A4A3A4"/>
          </p15:clr>
        </p15:guide>
        <p15:guide id="3" orient="horz" pos="1008" userDrawn="1">
          <p15:clr>
            <a:srgbClr val="A4A3A4"/>
          </p15:clr>
        </p15:guide>
        <p15:guide id="4" orient="horz" pos="4149" userDrawn="1">
          <p15:clr>
            <a:srgbClr val="A4A3A4"/>
          </p15:clr>
        </p15:guide>
        <p15:guide id="5" orient="horz" pos="3888" userDrawn="1">
          <p15:clr>
            <a:srgbClr val="A4A3A4"/>
          </p15:clr>
        </p15:guide>
        <p15:guide id="6" orient="horz" pos="4032" userDrawn="1">
          <p15:clr>
            <a:srgbClr val="A4A3A4"/>
          </p15:clr>
        </p15:guide>
        <p15:guide id="7" pos="453" userDrawn="1">
          <p15:clr>
            <a:srgbClr val="A4A3A4"/>
          </p15:clr>
        </p15:guide>
        <p15:guide id="8" pos="329" userDrawn="1">
          <p15:clr>
            <a:srgbClr val="A4A3A4"/>
          </p15:clr>
        </p15:guide>
        <p15:guide id="9" pos="7413" userDrawn="1">
          <p15:clr>
            <a:srgbClr val="A4A3A4"/>
          </p15:clr>
        </p15:guide>
        <p15:guide id="10" pos="722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Eimers" initials="JE" lastIdx="3" clrIdx="0">
    <p:extLst>
      <p:ext uri="{19B8F6BF-5375-455C-9EA6-DF929625EA0E}">
        <p15:presenceInfo xmlns:p15="http://schemas.microsoft.com/office/powerpoint/2012/main" userId="S::jeimers@clinicaloptions.com::e496f3f7-6a48-4339-9b0c-9f426a43f948" providerId="AD"/>
      </p:ext>
    </p:extLst>
  </p:cmAuthor>
  <p:cmAuthor id="2" name="Margaret McLaughlin" initials="MM" lastIdx="1" clrIdx="1">
    <p:extLst>
      <p:ext uri="{19B8F6BF-5375-455C-9EA6-DF929625EA0E}">
        <p15:presenceInfo xmlns:p15="http://schemas.microsoft.com/office/powerpoint/2012/main" userId="S::mmclaughlin@clinicaloptions.com::c9bec859-692e-41ed-9973-6deead24a247" providerId="AD"/>
      </p:ext>
    </p:extLst>
  </p:cmAuthor>
  <p:cmAuthor id="3" name="Ed King" initials="EK" lastIdx="18" clrIdx="2">
    <p:extLst>
      <p:ext uri="{19B8F6BF-5375-455C-9EA6-DF929625EA0E}">
        <p15:presenceInfo xmlns:p15="http://schemas.microsoft.com/office/powerpoint/2012/main" userId="Ed King" providerId="None"/>
      </p:ext>
    </p:extLst>
  </p:cmAuthor>
  <p:cmAuthor id="4" name="Jessica Adams" initials="JA" lastIdx="244" clrIdx="3">
    <p:extLst>
      <p:ext uri="{19B8F6BF-5375-455C-9EA6-DF929625EA0E}">
        <p15:presenceInfo xmlns:p15="http://schemas.microsoft.com/office/powerpoint/2012/main" userId="S::jadams@clinicaloptions.com::8f666512-4c33-411f-b97e-b4727ec85362" providerId="AD"/>
      </p:ext>
    </p:extLst>
  </p:cmAuthor>
  <p:cmAuthor id="5" name="Zachary Schwartz" initials="ZS [2]" lastIdx="25" clrIdx="4">
    <p:extLst>
      <p:ext uri="{19B8F6BF-5375-455C-9EA6-DF929625EA0E}">
        <p15:presenceInfo xmlns:p15="http://schemas.microsoft.com/office/powerpoint/2012/main" userId="S::zschwartz@clinicaloptions.com::64648e91-b212-4092-bee8-eff2e880b6f9" providerId="AD"/>
      </p:ext>
    </p:extLst>
  </p:cmAuthor>
  <p:cmAuthor id="6" name="sanderson@clinicaloptions.com" initials="s" lastIdx="1" clrIdx="5">
    <p:extLst>
      <p:ext uri="{19B8F6BF-5375-455C-9EA6-DF929625EA0E}">
        <p15:presenceInfo xmlns:p15="http://schemas.microsoft.com/office/powerpoint/2012/main" userId="sanderson@clinicaloptions.com" providerId="None"/>
      </p:ext>
    </p:extLst>
  </p:cmAuthor>
  <p:cmAuthor id="7" name="CLINICALOPTIONS\jadams" initials="C" lastIdx="23" clrIdx="6">
    <p:extLst>
      <p:ext uri="{19B8F6BF-5375-455C-9EA6-DF929625EA0E}">
        <p15:presenceInfo xmlns:p15="http://schemas.microsoft.com/office/powerpoint/2012/main" userId="CLINICALOPTIONS\jadams" providerId="None"/>
      </p:ext>
    </p:extLst>
  </p:cmAuthor>
  <p:cmAuthor id="8" name="Jennifer Blanchette" initials="JB" lastIdx="90" clrIdx="7">
    <p:extLst>
      <p:ext uri="{19B8F6BF-5375-455C-9EA6-DF929625EA0E}">
        <p15:presenceInfo xmlns:p15="http://schemas.microsoft.com/office/powerpoint/2012/main" userId="S::jblanchette@clinicaloptions.com::ffc12744-7917-4d20-83be-446b79fdc927" providerId="AD"/>
      </p:ext>
    </p:extLst>
  </p:cmAuthor>
  <p:cmAuthor id="9" name="Megan Capel" initials="MC" lastIdx="6" clrIdx="8"/>
  <p:cmAuthor id="10" name=" " initials="MAC" lastIdx="1" clrIdx="9"/>
  <p:cmAuthor id="11" name="Taryn Gross" initials="TG" lastIdx="1" clrIdx="10"/>
  <p:cmAuthor id="12" name="LT Fowler" initials="LF" lastIdx="1" clrIdx="11">
    <p:extLst>
      <p:ext uri="{19B8F6BF-5375-455C-9EA6-DF929625EA0E}">
        <p15:presenceInfo xmlns:p15="http://schemas.microsoft.com/office/powerpoint/2012/main" userId="S::lfowler@practicingclinicians.com::bdc4c4d6-9ded-467c-b80c-330a0ea8ffe4" providerId="AD"/>
      </p:ext>
    </p:extLst>
  </p:cmAuthor>
  <p:cmAuthor id="13" name="Samantha Strong" initials="SS" lastIdx="20" clrIdx="12">
    <p:extLst>
      <p:ext uri="{19B8F6BF-5375-455C-9EA6-DF929625EA0E}">
        <p15:presenceInfo xmlns:p15="http://schemas.microsoft.com/office/powerpoint/2012/main" userId="cec135ee54064c87" providerId="Windows Live"/>
      </p:ext>
    </p:extLst>
  </p:cmAuthor>
  <p:cmAuthor id="14" name="Petra Cravens" initials="PC" lastIdx="21" clrIdx="13">
    <p:extLst>
      <p:ext uri="{19B8F6BF-5375-455C-9EA6-DF929625EA0E}">
        <p15:presenceInfo xmlns:p15="http://schemas.microsoft.com/office/powerpoint/2012/main" userId="S::pcravens@clinicaloptions.com::0f94dabc-c4d7-4fca-87b1-40ee2dc41715" providerId="AD"/>
      </p:ext>
    </p:extLst>
  </p:cmAuthor>
  <p:cmAuthor id="15" name="Dussadee Royal" initials="DR" lastIdx="2" clrIdx="14">
    <p:extLst>
      <p:ext uri="{19B8F6BF-5375-455C-9EA6-DF929625EA0E}">
        <p15:presenceInfo xmlns:p15="http://schemas.microsoft.com/office/powerpoint/2012/main" userId="S::droyal@clinicaloptions.com::51beead8-6fa0-4b98-aeba-37044af35e17" providerId="AD"/>
      </p:ext>
    </p:extLst>
  </p:cmAuthor>
  <p:cmAuthor id="16" name="Christy Seals" initials="CS" lastIdx="8"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57" autoAdjust="0"/>
    <p:restoredTop sz="84296" autoAdjust="0"/>
  </p:normalViewPr>
  <p:slideViewPr>
    <p:cSldViewPr snapToGrid="0">
      <p:cViewPr varScale="1">
        <p:scale>
          <a:sx n="72" d="100"/>
          <a:sy n="72" d="100"/>
        </p:scale>
        <p:origin x="974" y="62"/>
      </p:cViewPr>
      <p:guideLst>
        <p:guide orient="horz" pos="144"/>
        <p:guide orient="horz" pos="261"/>
        <p:guide orient="horz" pos="1008"/>
        <p:guide orient="horz" pos="4149"/>
        <p:guide orient="horz" pos="3888"/>
        <p:guide orient="horz" pos="4032"/>
        <p:guide pos="453"/>
        <p:guide pos="329"/>
        <p:guide pos="7413"/>
        <p:guide pos="7227"/>
      </p:guideLst>
    </p:cSldViewPr>
  </p:slideViewPr>
  <p:notesTextViewPr>
    <p:cViewPr>
      <p:scale>
        <a:sx n="125" d="100"/>
        <a:sy n="125" d="100"/>
      </p:scale>
      <p:origin x="0" y="0"/>
    </p:cViewPr>
  </p:notesTextViewPr>
  <p:sorterViewPr>
    <p:cViewPr>
      <p:scale>
        <a:sx n="100" d="100"/>
        <a:sy n="100" d="100"/>
      </p:scale>
      <p:origin x="0" y="-27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854B29-B792-4B0C-87E1-DA987E539315}" type="datetimeFigureOut">
              <a:rPr lang="en-US" smtClean="0"/>
              <a:t>10/3/2022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81E12-AAF7-4E29-80FC-FCE53DD7C0F8}" type="slidenum">
              <a:rPr lang="en-US" smtClean="0"/>
              <a:t>‹#›</a:t>
            </a:fld>
            <a:endParaRPr lang="en-US" dirty="0"/>
          </a:p>
        </p:txBody>
      </p:sp>
    </p:spTree>
    <p:extLst>
      <p:ext uri="{BB962C8B-B14F-4D97-AF65-F5344CB8AC3E}">
        <p14:creationId xmlns:p14="http://schemas.microsoft.com/office/powerpoint/2010/main" val="3610069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881E12-AAF7-4E29-80FC-FCE53DD7C0F8}" type="slidenum">
              <a:rPr lang="en-US" smtClean="0"/>
              <a:t>1</a:t>
            </a:fld>
            <a:endParaRPr lang="en-US" dirty="0"/>
          </a:p>
        </p:txBody>
      </p:sp>
    </p:spTree>
    <p:extLst>
      <p:ext uri="{BB962C8B-B14F-4D97-AF65-F5344CB8AC3E}">
        <p14:creationId xmlns:p14="http://schemas.microsoft.com/office/powerpoint/2010/main" val="2459305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5CF321AA-F1D8-44D3-A2D3-0AFA8B4AFCFB}"/>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3AAC1E2-53F7-47D6-A51D-AEFB8093E8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50180" name="Slide Number Placeholder 3">
            <a:extLst>
              <a:ext uri="{FF2B5EF4-FFF2-40B4-BE49-F238E27FC236}">
                <a16:creationId xmlns:a16="http://schemas.microsoft.com/office/drawing/2014/main" id="{8A591B23-31B4-486F-A6D0-2F3265005E2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EAD01FD-73AF-44F1-88D2-82F9A1E372EA}"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ALT, alanine aminotransferase; ART, antiretroviral therapy; AST, aspartate aminotransferase; CBC, complete blood count; HCV, hepatitis C virus; HDL, high-density lipoprotein; IUD, intrauterine device; PrEP, pre-exposure prophylaxis; SCr, serum creatinine; STI, sexually transmitted infection.</a:t>
            </a:r>
            <a:endParaRPr lang="en-US" b="0" dirty="0"/>
          </a:p>
          <a:p>
            <a:endParaRPr lang="en-US" dirty="0"/>
          </a:p>
          <a:p>
            <a:endParaRPr lang="en-US" dirty="0"/>
          </a:p>
          <a:p>
            <a:endParaRPr lang="en-US" dirty="0"/>
          </a:p>
          <a:p>
            <a:r>
              <a:rPr lang="en-US" dirty="0"/>
              <a:t>To begin, I would like to introduce you to our case patient today.</a:t>
            </a:r>
          </a:p>
          <a:p>
            <a:r>
              <a:rPr lang="en-US" dirty="0"/>
              <a:t>We have a 44 year old HIV negative cisgender woman, who presents to the clinic today</a:t>
            </a:r>
          </a:p>
          <a:p>
            <a:r>
              <a:rPr lang="en-US" dirty="0"/>
              <a:t>She has a HIV-positive partner and she is considering PrEP</a:t>
            </a:r>
          </a:p>
          <a:p>
            <a:r>
              <a:rPr lang="en-US" dirty="0"/>
              <a:t>Current not taking any medications</a:t>
            </a:r>
          </a:p>
          <a:p>
            <a:r>
              <a:rPr lang="en-US" dirty="0"/>
              <a:t>We discussed her options in her first visit, but she ultimately decided to think about it and we schedule a follow-up appt in 1 month.</a:t>
            </a:r>
          </a:p>
        </p:txBody>
      </p:sp>
      <p:sp>
        <p:nvSpPr>
          <p:cNvPr id="4" name="Slide Number Placeholder 3"/>
          <p:cNvSpPr>
            <a:spLocks noGrp="1"/>
          </p:cNvSpPr>
          <p:nvPr>
            <p:ph type="sldNum" sz="quarter" idx="5"/>
          </p:nvPr>
        </p:nvSpPr>
        <p:spPr/>
        <p:txBody>
          <a:bodyPr/>
          <a:lstStyle/>
          <a:p>
            <a:fld id="{5B881E12-AAF7-4E29-80FC-FCE53DD7C0F8}" type="slidenum">
              <a:rPr lang="en-US" smtClean="0"/>
              <a:t>4</a:t>
            </a:fld>
            <a:endParaRPr lang="en-US" dirty="0"/>
          </a:p>
        </p:txBody>
      </p:sp>
    </p:spTree>
    <p:extLst>
      <p:ext uri="{BB962C8B-B14F-4D97-AF65-F5344CB8AC3E}">
        <p14:creationId xmlns:p14="http://schemas.microsoft.com/office/powerpoint/2010/main" val="260704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PrEP, pre-exposure prophylaxis.</a:t>
            </a:r>
          </a:p>
          <a:p>
            <a:endParaRPr lang="en-US" dirty="0"/>
          </a:p>
          <a:p>
            <a:endParaRPr lang="en-US" dirty="0"/>
          </a:p>
          <a:p>
            <a:r>
              <a:rPr lang="en-US" dirty="0"/>
              <a:t>1.2 million people are at increased risk for acquiring HIV and would benefit from PrEP.</a:t>
            </a:r>
          </a:p>
        </p:txBody>
      </p:sp>
      <p:sp>
        <p:nvSpPr>
          <p:cNvPr id="4" name="Slide Number Placeholder 3"/>
          <p:cNvSpPr>
            <a:spLocks noGrp="1"/>
          </p:cNvSpPr>
          <p:nvPr>
            <p:ph type="sldNum" sz="quarter" idx="5"/>
          </p:nvPr>
        </p:nvSpPr>
        <p:spPr/>
        <p:txBody>
          <a:bodyPr/>
          <a:lstStyle/>
          <a:p>
            <a:fld id="{5B881E12-AAF7-4E29-80FC-FCE53DD7C0F8}" type="slidenum">
              <a:rPr lang="en-US" smtClean="0"/>
              <a:t>5</a:t>
            </a:fld>
            <a:endParaRPr lang="en-US" dirty="0"/>
          </a:p>
        </p:txBody>
      </p:sp>
    </p:spTree>
    <p:extLst>
      <p:ext uri="{BB962C8B-B14F-4D97-AF65-F5344CB8AC3E}">
        <p14:creationId xmlns:p14="http://schemas.microsoft.com/office/powerpoint/2010/main" val="2775125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 PrEP, pre-exposure prophylaxis; STI, sexually transmitted infection.</a:t>
            </a:r>
          </a:p>
          <a:p>
            <a:endParaRPr lang="en-US" dirty="0"/>
          </a:p>
          <a:p>
            <a:r>
              <a:rPr lang="en-US" dirty="0"/>
              <a:t>What are some of the barriers to PrEP Uptake in cisgender women?</a:t>
            </a:r>
          </a:p>
          <a:p>
            <a:r>
              <a:rPr lang="en-US" dirty="0"/>
              <a:t>Women’s perceived lack of knowledge about PrEP, HIV-related health literacy, and personal HIV risk</a:t>
            </a:r>
          </a:p>
          <a:p>
            <a:r>
              <a:rPr lang="en-US" dirty="0"/>
              <a:t>Challenges in identifying women who might benefit from PrEP and assessing women’s risk of acquiring HIV</a:t>
            </a:r>
          </a:p>
          <a:p>
            <a:r>
              <a:rPr lang="en-US" dirty="0"/>
              <a:t>Healthcare providers’ bias based on a woman’s race, social class, or sexual behavior that might hinder effective communication about HIV risk and PrEP (gender dynamics)</a:t>
            </a:r>
          </a:p>
          <a:p>
            <a:r>
              <a:rPr lang="en-US" dirty="0"/>
              <a:t>Lack of resources and infrastructure to provide PrEP for women in settings and venues they frequently use for healthcare.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70F237-AC40-1541-ACE0-3CC3BD0938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194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CAB, cabotegravir; DPV, dapivirine; EMA, European Medicines Agency; EU, European Union; FTC, emtricitabine; PrEP, pre-exposure prophylaxis; </a:t>
            </a:r>
            <a:r>
              <a:rPr lang="en-US" sz="1200" b="0" i="1" kern="1200" dirty="0"/>
              <a:t>TAF, tenofovir alafenamide; </a:t>
            </a:r>
            <a:r>
              <a:rPr lang="en-US" b="0" i="1" dirty="0"/>
              <a:t>TDF, </a:t>
            </a:r>
            <a:r>
              <a:rPr lang="en-US" sz="1200" b="0" i="1" kern="1200" dirty="0">
                <a:solidFill>
                  <a:schemeClr val="tx1"/>
                </a:solidFill>
                <a:effectLst/>
                <a:latin typeface="Arial" charset="0"/>
                <a:ea typeface="+mn-ea"/>
                <a:cs typeface="+mn-cs"/>
              </a:rPr>
              <a:t>tenofovir disoproxil fumarate.</a:t>
            </a:r>
          </a:p>
          <a:p>
            <a:endParaRPr lang="en-US" sz="1200" i="1"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445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FTC, emtricitabine; HS, heterosexual; PrEP, pre-exposure prophylaxis; TDF, </a:t>
            </a:r>
            <a:r>
              <a:rPr lang="en-US" sz="1200" b="0" i="1" kern="1200" dirty="0">
                <a:solidFill>
                  <a:schemeClr val="tx1"/>
                </a:solidFill>
                <a:effectLst/>
                <a:latin typeface="Arial" charset="0"/>
                <a:ea typeface="+mn-ea"/>
                <a:cs typeface="+mn-cs"/>
              </a:rPr>
              <a:t>tenofovir disoproxil fumarate;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Let’s take a few minutes to review the clinical trial data that supports FTC/TDF use in cisgender women…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210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6A90FA4B-8C58-4521-889F-F34108F24915}"/>
              </a:ext>
            </a:extLst>
          </p:cNvPr>
          <p:cNvSpPr>
            <a:spLocks noGrp="1" noRot="1" noChangeAspect="1" noChangeArrowheads="1" noTextEdit="1"/>
          </p:cNvSpPr>
          <p:nvPr>
            <p:ph type="sldImg"/>
          </p:nvPr>
        </p:nvSpPr>
        <p:spPr>
          <a:ln/>
        </p:spPr>
      </p:sp>
      <p:sp>
        <p:nvSpPr>
          <p:cNvPr id="72707" name="Notes Placeholder 2">
            <a:extLst>
              <a:ext uri="{FF2B5EF4-FFF2-40B4-BE49-F238E27FC236}">
                <a16:creationId xmlns:a16="http://schemas.microsoft.com/office/drawing/2014/main" id="{34423C01-8BC9-4821-805F-2A8CACE6BA00}"/>
              </a:ext>
            </a:extLst>
          </p:cNvPr>
          <p:cNvSpPr>
            <a:spLocks noGrp="1"/>
          </p:cNvSpPr>
          <p:nvPr>
            <p:ph type="body" idx="1"/>
          </p:nvPr>
        </p:nvSpPr>
        <p:spPr>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defRPr/>
            </a:pPr>
            <a:r>
              <a:rPr lang="en-US" altLang="en-US" i="1" dirty="0">
                <a:latin typeface="Arial" panose="020B0604020202020204" pitchFamily="34" charset="0"/>
              </a:rPr>
              <a:t>FTC, emtricitabine; PrEP, pre-exposure prophylaxis; TDF, tenofovir disoproxil fumarate.</a:t>
            </a:r>
          </a:p>
          <a:p>
            <a:pPr>
              <a:defRPr/>
            </a:pPr>
            <a:endParaRPr lang="en-US" altLang="en-US" i="1" dirty="0">
              <a:latin typeface="Arial" panose="020B0604020202020204" pitchFamily="34" charset="0"/>
            </a:endParaRPr>
          </a:p>
          <a:p>
            <a:pPr>
              <a:defRPr/>
            </a:pPr>
            <a:endParaRPr lang="en-US" altLang="en-US" dirty="0">
              <a:latin typeface="Arial" panose="020B0604020202020204" pitchFamily="34" charset="0"/>
            </a:endParaRPr>
          </a:p>
        </p:txBody>
      </p:sp>
      <p:sp>
        <p:nvSpPr>
          <p:cNvPr id="72708" name="Slide Number Placeholder 3">
            <a:extLst>
              <a:ext uri="{FF2B5EF4-FFF2-40B4-BE49-F238E27FC236}">
                <a16:creationId xmlns:a16="http://schemas.microsoft.com/office/drawing/2014/main" id="{78819A4C-D8F3-43B8-A18D-C0D24588D5BA}"/>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69473" indent="-295951">
              <a:defRPr b="1">
                <a:solidFill>
                  <a:schemeClr val="tx1"/>
                </a:solidFill>
                <a:latin typeface="Arial" panose="020B0604020202020204" pitchFamily="34" charset="0"/>
                <a:cs typeface="Arial" panose="020B0604020202020204" pitchFamily="34" charset="0"/>
              </a:defRPr>
            </a:lvl2pPr>
            <a:lvl3pPr marL="1183805" indent="-236761">
              <a:defRPr b="1">
                <a:solidFill>
                  <a:schemeClr val="tx1"/>
                </a:solidFill>
                <a:latin typeface="Arial" panose="020B0604020202020204" pitchFamily="34" charset="0"/>
                <a:cs typeface="Arial" panose="020B0604020202020204" pitchFamily="34" charset="0"/>
              </a:defRPr>
            </a:lvl3pPr>
            <a:lvl4pPr marL="1657327" indent="-236761">
              <a:defRPr b="1">
                <a:solidFill>
                  <a:schemeClr val="tx1"/>
                </a:solidFill>
                <a:latin typeface="Arial" panose="020B0604020202020204" pitchFamily="34" charset="0"/>
                <a:cs typeface="Arial" panose="020B0604020202020204" pitchFamily="34" charset="0"/>
              </a:defRPr>
            </a:lvl4pPr>
            <a:lvl5pPr marL="2130849" indent="-236761">
              <a:defRPr b="1">
                <a:solidFill>
                  <a:schemeClr val="tx1"/>
                </a:solidFill>
                <a:latin typeface="Arial" panose="020B0604020202020204" pitchFamily="34" charset="0"/>
                <a:cs typeface="Arial" panose="020B0604020202020204" pitchFamily="34" charset="0"/>
              </a:defRPr>
            </a:lvl5pPr>
            <a:lvl6pPr marL="2604371" indent="-236761"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3077893" indent="-236761"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551415" indent="-236761"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4024937" indent="-236761"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47044" rtl="0" eaLnBrk="1" fontAlgn="auto" latinLnBrk="0" hangingPunct="1">
              <a:lnSpc>
                <a:spcPct val="100000"/>
              </a:lnSpc>
              <a:spcBef>
                <a:spcPts val="0"/>
              </a:spcBef>
              <a:spcAft>
                <a:spcPts val="0"/>
              </a:spcAft>
              <a:buClrTx/>
              <a:buSzTx/>
              <a:buFontTx/>
              <a:buNone/>
              <a:tabLst/>
              <a:defRPr/>
            </a:pPr>
            <a:fld id="{3BA483BB-64A9-4CF6-A6C1-3CEDAC1F2BCB}"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47044"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latin typeface="Arial" panose="020B0604020202020204" pitchFamily="34" charset="0"/>
                <a:cs typeface="Arial" panose="020B0604020202020204" pitchFamily="34" charset="0"/>
              </a:rPr>
              <a:t>CV, cervicovaginal; DP, dose phase; FTC, emtricitabine; LLOQ, lower limit of quantification; MDP, multiple dose phase; TAF, tenofovir alafenamide; TDF, tenofovir disoproxil fumarate; TFV, tenofovir.</a:t>
            </a:r>
          </a:p>
        </p:txBody>
      </p:sp>
      <p:sp>
        <p:nvSpPr>
          <p:cNvPr id="4" name="Slide Number Placeholder 3"/>
          <p:cNvSpPr>
            <a:spLocks noGrp="1"/>
          </p:cNvSpPr>
          <p:nvPr>
            <p:ph type="sldNum" sz="quarter" idx="5"/>
          </p:nvPr>
        </p:nvSpPr>
        <p:spPr/>
        <p:txBody>
          <a:bodyPr/>
          <a:lstStyle/>
          <a:p>
            <a:fld id="{5B881E12-AAF7-4E29-80FC-FCE53DD7C0F8}" type="slidenum">
              <a:rPr lang="en-US" smtClean="0"/>
              <a:t>10</a:t>
            </a:fld>
            <a:endParaRPr lang="en-US" dirty="0"/>
          </a:p>
        </p:txBody>
      </p:sp>
    </p:spTree>
    <p:extLst>
      <p:ext uri="{BB962C8B-B14F-4D97-AF65-F5344CB8AC3E}">
        <p14:creationId xmlns:p14="http://schemas.microsoft.com/office/powerpoint/2010/main" val="2865509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i="1" dirty="0"/>
              <a:t>CAB, </a:t>
            </a:r>
            <a:r>
              <a:rPr lang="en-US" sz="1300" b="0" i="1" dirty="0"/>
              <a:t>cabotegravir; FTC, emtricitabine; LA, long-acting; PrEP, pre-exposure prophylaxis; PYFU, patient-years of follow-up; TDF, tenofovir disoproxil fumarate.</a:t>
            </a:r>
            <a:endParaRPr lang="en-US" b="0" i="1" dirty="0"/>
          </a:p>
          <a:p>
            <a:endParaRPr lang="en-US" dirty="0"/>
          </a:p>
        </p:txBody>
      </p:sp>
      <p:sp>
        <p:nvSpPr>
          <p:cNvPr id="4" name="Slide Number Placeholder 3"/>
          <p:cNvSpPr>
            <a:spLocks noGrp="1"/>
          </p:cNvSpPr>
          <p:nvPr>
            <p:ph type="sldNum" sz="quarter" idx="5"/>
          </p:nvPr>
        </p:nvSpPr>
        <p:spPr/>
        <p:txBody>
          <a:bodyPr/>
          <a:lstStyle/>
          <a:p>
            <a:pPr marL="0" marR="0" lvl="0" indent="0" algn="r" defTabSz="966612" rtl="0" eaLnBrk="1" fontAlgn="base" latinLnBrk="0" hangingPunct="1">
              <a:lnSpc>
                <a:spcPct val="100000"/>
              </a:lnSpc>
              <a:spcBef>
                <a:spcPct val="0"/>
              </a:spcBef>
              <a:spcAft>
                <a:spcPct val="0"/>
              </a:spcAft>
              <a:buClrTx/>
              <a:buSzTx/>
              <a:buFontTx/>
              <a:buNone/>
              <a:tabLst/>
              <a:defRPr/>
            </a:pPr>
            <a:fld id="{8BE05441-AB89-684C-9CF3-AD7EB8A5D8E6}" type="slidenum">
              <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11</a:t>
            </a:fld>
            <a:endParaRPr kumimoji="0" lang="en-US" sz="1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32131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charset="0"/>
                <a:ea typeface="+mn-ea"/>
                <a:cs typeface="+mn-cs"/>
              </a:rPr>
              <a:t>CAB, cabotegravir; FTC, emtricitabine; TDF, tenofovir disoproxil fumarate.</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4559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CAB, cabotegravir; FTC, emtricitabine; PY, person-years; TDF, tenofovir disoproxil fumarate.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0710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charset="0"/>
                <a:ea typeface="+mn-ea"/>
                <a:cs typeface="+mn-cs"/>
              </a:rPr>
              <a:t>CAB, cabotegravir; FTC, emtricitabine; IR, incidence rate; ITT, intention-to-treat; LA, long-acting; PY, </a:t>
            </a:r>
            <a:r>
              <a:rPr lang="en-US" sz="800" b="0" i="1" dirty="0"/>
              <a:t>person-years</a:t>
            </a:r>
            <a:r>
              <a:rPr lang="en-US" sz="800" b="0" dirty="0"/>
              <a:t>;</a:t>
            </a:r>
            <a:r>
              <a:rPr kumimoji="0" lang="en-US" sz="800" b="0" i="1" u="none" strike="noStrike" kern="1200" cap="none" spc="0" normalizeH="0" baseline="0" noProof="0" dirty="0">
                <a:ln>
                  <a:noFill/>
                </a:ln>
                <a:solidFill>
                  <a:srgbClr val="000000"/>
                </a:solidFill>
                <a:effectLst/>
                <a:uLnTx/>
                <a:uFillTx/>
                <a:latin typeface="Arial" charset="0"/>
                <a:ea typeface="+mn-ea"/>
                <a:cs typeface="+mn-cs"/>
              </a:rPr>
              <a:t> TDF, tenofovir disoproxil fumarate.</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1845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FTC, emtricitabine; PrEP, pre-exposure prophylaxis; TDF, </a:t>
            </a:r>
            <a:r>
              <a:rPr lang="en-US" sz="1200" i="1" kern="1200" dirty="0">
                <a:solidFill>
                  <a:schemeClr val="tx1"/>
                </a:solidFill>
                <a:effectLst/>
                <a:latin typeface="Arial" charset="0"/>
                <a:ea typeface="+mn-ea"/>
                <a:cs typeface="+mn-cs"/>
              </a:rPr>
              <a:t>tenofovir disoproxil fumarate.</a:t>
            </a:r>
          </a:p>
          <a:p>
            <a:endParaRPr lang="en-US" sz="1200" i="1"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05455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0" i="1" dirty="0">
                <a:latin typeface="Arial" panose="020B0604020202020204" pitchFamily="34" charset="0"/>
              </a:rPr>
              <a:t>CAB, cabotegravir; CrCl, creatinine clearance; FTC, emtricitabine; HAV, hepatitis A virus; HBV, hepatitis B virus; HCV, hepatitis C virus; HPV, human papillomavirus; LA, long-acting; PrEP, pre-exposure prophylaxis; STI, sexually transmitted infection; TDF, tenofovir disoproxil fumarate.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1039921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Ab, antibody; Ag, antigen; CAB, cabotegravir; LA, long-acting.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If an antigen-/antibody-specific test provides negative results, confirm using an RNA-specific assay, even if RNA assay results are available after PrEP initiation</a:t>
            </a:r>
          </a:p>
          <a:p>
            <a:endParaRPr lang="en-US" i="1" dirty="0"/>
          </a:p>
        </p:txBody>
      </p:sp>
      <p:sp>
        <p:nvSpPr>
          <p:cNvPr id="4" name="Slide Number Placeholder 3"/>
          <p:cNvSpPr>
            <a:spLocks noGrp="1"/>
          </p:cNvSpPr>
          <p:nvPr>
            <p:ph type="sldNum" sz="quarter" idx="5"/>
          </p:nvPr>
        </p:nvSpPr>
        <p:spPr/>
        <p:txBody>
          <a:bodyPr/>
          <a:lstStyle/>
          <a:p>
            <a:fld id="{5B881E12-AAF7-4E29-80FC-FCE53DD7C0F8}" type="slidenum">
              <a:rPr lang="en-US" smtClean="0"/>
              <a:t>17</a:t>
            </a:fld>
            <a:endParaRPr lang="en-US" dirty="0"/>
          </a:p>
        </p:txBody>
      </p:sp>
    </p:spTree>
    <p:extLst>
      <p:ext uri="{BB962C8B-B14F-4D97-AF65-F5344CB8AC3E}">
        <p14:creationId xmlns:p14="http://schemas.microsoft.com/office/powerpoint/2010/main" val="2585949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CAB, cabotegravir; FTC, emtricitabine; LA, long-acting; PrEP, pre-exposure prophylaxis; TDF, tenofovir disoproxil fumarate.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Patient adherence: </a:t>
            </a:r>
            <a:r>
              <a:rPr lang="en-US" sz="1200" dirty="0"/>
              <a:t>good communication about dosing window, effective appointment reminder systems, designated staff for appointment tracking</a:t>
            </a:r>
          </a:p>
          <a:p>
            <a:endParaRPr lang="en-US" dirty="0"/>
          </a:p>
        </p:txBody>
      </p:sp>
      <p:sp>
        <p:nvSpPr>
          <p:cNvPr id="4" name="Slide Number Placeholder 3"/>
          <p:cNvSpPr>
            <a:spLocks noGrp="1"/>
          </p:cNvSpPr>
          <p:nvPr>
            <p:ph type="sldNum" sz="quarter" idx="5"/>
          </p:nvPr>
        </p:nvSpPr>
        <p:spPr/>
        <p:txBody>
          <a:bodyPr/>
          <a:lstStyle/>
          <a:p>
            <a:fld id="{5B881E12-AAF7-4E29-80FC-FCE53DD7C0F8}" type="slidenum">
              <a:rPr lang="en-US" smtClean="0"/>
              <a:t>18</a:t>
            </a:fld>
            <a:endParaRPr lang="en-US" dirty="0"/>
          </a:p>
        </p:txBody>
      </p:sp>
    </p:spTree>
    <p:extLst>
      <p:ext uri="{BB962C8B-B14F-4D97-AF65-F5344CB8AC3E}">
        <p14:creationId xmlns:p14="http://schemas.microsoft.com/office/powerpoint/2010/main" val="3946202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Ab, antibody; Ag, antigen; CAB, cabotegravir; FTC, emtricitabine; LA, long-acting; PrEP, pre-exposure prophylaxis; TDF, tenofovir disoproxil fumarate. </a:t>
            </a:r>
          </a:p>
          <a:p>
            <a:endParaRPr lang="en-US" b="0" dirty="0"/>
          </a:p>
        </p:txBody>
      </p:sp>
      <p:sp>
        <p:nvSpPr>
          <p:cNvPr id="4" name="Slide Number Placeholder 3"/>
          <p:cNvSpPr>
            <a:spLocks noGrp="1"/>
          </p:cNvSpPr>
          <p:nvPr>
            <p:ph type="sldNum" sz="quarter" idx="5"/>
          </p:nvPr>
        </p:nvSpPr>
        <p:spPr/>
        <p:txBody>
          <a:bodyPr/>
          <a:lstStyle/>
          <a:p>
            <a:fld id="{5B881E12-AAF7-4E29-80FC-FCE53DD7C0F8}" type="slidenum">
              <a:rPr lang="en-US" smtClean="0"/>
              <a:t>19</a:t>
            </a:fld>
            <a:endParaRPr lang="en-US" dirty="0"/>
          </a:p>
        </p:txBody>
      </p:sp>
    </p:spTree>
    <p:extLst>
      <p:ext uri="{BB962C8B-B14F-4D97-AF65-F5344CB8AC3E}">
        <p14:creationId xmlns:p14="http://schemas.microsoft.com/office/powerpoint/2010/main" val="891578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1" dirty="0"/>
              <a:t>PrEP, pre-exposure prophylaxis.</a:t>
            </a:r>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34600739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103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102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10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51623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77534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4892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0106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47079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18149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0483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5298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50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588022"/>
      </p:ext>
    </p:extLst>
  </p:cSld>
  <p:clrMap bg1="dk2" tx1="lt1" bg2="dk1" tx2="lt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Which HIV </a:t>
            </a:r>
            <a:r>
              <a:rPr lang="en-US" altLang="en-US" sz="4000" dirty="0" err="1"/>
              <a:t>PrEP</a:t>
            </a:r>
            <a:r>
              <a:rPr lang="en-US" altLang="en-US" sz="4000" dirty="0"/>
              <a:t> for Which Patient?</a:t>
            </a:r>
            <a:br>
              <a:rPr lang="en-US" altLang="en-US" sz="4000" dirty="0"/>
            </a:br>
            <a:r>
              <a:rPr lang="en-US" altLang="en-US" sz="4000" dirty="0"/>
              <a:t>Cisgender Women</a:t>
            </a:r>
          </a:p>
        </p:txBody>
      </p:sp>
      <p:sp>
        <p:nvSpPr>
          <p:cNvPr id="2" name="Text Box 21">
            <a:extLst>
              <a:ext uri="{FF2B5EF4-FFF2-40B4-BE49-F238E27FC236}">
                <a16:creationId xmlns:a16="http://schemas.microsoft.com/office/drawing/2014/main" id="{B0350F79-3AFE-6E17-BB35-9744F789D6D2}"/>
              </a:ext>
            </a:extLst>
          </p:cNvPr>
          <p:cNvSpPr txBox="1">
            <a:spLocks noChangeArrowheads="1"/>
          </p:cNvSpPr>
          <p:nvPr/>
        </p:nvSpPr>
        <p:spPr bwMode="auto">
          <a:xfrm>
            <a:off x="423864" y="642154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ViiV Healthcare.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C54694A-BC06-4806-972D-6D46C04C5C21}"/>
              </a:ext>
            </a:extLst>
          </p:cNvPr>
          <p:cNvSpPr>
            <a:spLocks noGrp="1"/>
          </p:cNvSpPr>
          <p:nvPr>
            <p:ph type="title"/>
          </p:nvPr>
        </p:nvSpPr>
        <p:spPr/>
        <p:txBody>
          <a:bodyPr/>
          <a:lstStyle/>
          <a:p>
            <a:r>
              <a:rPr lang="en-US" altLang="en-US" dirty="0"/>
              <a:t>Faculty and Disclosure Information</a:t>
            </a:r>
          </a:p>
        </p:txBody>
      </p:sp>
      <p:sp>
        <p:nvSpPr>
          <p:cNvPr id="52227" name="Rectangle 3">
            <a:extLst>
              <a:ext uri="{FF2B5EF4-FFF2-40B4-BE49-F238E27FC236}">
                <a16:creationId xmlns:a16="http://schemas.microsoft.com/office/drawing/2014/main" id="{F7C2E42B-03D4-4683-823E-562E5B43C6B1}"/>
              </a:ext>
            </a:extLst>
          </p:cNvPr>
          <p:cNvSpPr>
            <a:spLocks noGrp="1" noChangeArrowheads="1"/>
          </p:cNvSpPr>
          <p:nvPr>
            <p:ph idx="1"/>
          </p:nvPr>
        </p:nvSpPr>
        <p:spPr/>
        <p:txBody>
          <a:bodyPr/>
          <a:lstStyle/>
          <a:p>
            <a:pPr marL="0" indent="0" eaLnBrk="1" hangingPunct="1">
              <a:spcBef>
                <a:spcPct val="0"/>
              </a:spcBef>
              <a:spcAft>
                <a:spcPct val="0"/>
              </a:spcAft>
              <a:buNone/>
            </a:pPr>
            <a:r>
              <a:rPr lang="en-US" altLang="en-US" b="1" dirty="0">
                <a:solidFill>
                  <a:schemeClr val="accent3"/>
                </a:solidFill>
              </a:rPr>
              <a:t>Samantha Strong, PharmD, BCACP, AAHIVP, CDCES </a:t>
            </a:r>
          </a:p>
          <a:p>
            <a:pPr marL="0" indent="0" eaLnBrk="1" hangingPunct="1">
              <a:spcBef>
                <a:spcPct val="0"/>
              </a:spcBef>
              <a:spcAft>
                <a:spcPct val="0"/>
              </a:spcAft>
              <a:buNone/>
            </a:pPr>
            <a:r>
              <a:rPr lang="en-US" altLang="en-US" sz="2800" b="0" i="1" dirty="0"/>
              <a:t>Clinical Director of Pharmacy</a:t>
            </a:r>
            <a:br>
              <a:rPr lang="en-US" altLang="en-US" sz="2800" b="0" i="1" dirty="0"/>
            </a:br>
            <a:r>
              <a:rPr lang="en-US" altLang="en-US" sz="2800" b="0" i="1" dirty="0"/>
              <a:t>Clinical Pharmacy Specialist</a:t>
            </a:r>
          </a:p>
          <a:p>
            <a:pPr marL="0" indent="0" eaLnBrk="1" hangingPunct="1">
              <a:spcBef>
                <a:spcPct val="0"/>
              </a:spcBef>
              <a:spcAft>
                <a:spcPct val="0"/>
              </a:spcAft>
              <a:buNone/>
            </a:pPr>
            <a:r>
              <a:rPr lang="en-US" altLang="en-US" sz="2800" b="0" dirty="0"/>
              <a:t>Nevada Health Centers</a:t>
            </a:r>
          </a:p>
          <a:p>
            <a:pPr marL="0" indent="0" eaLnBrk="1" hangingPunct="1">
              <a:spcBef>
                <a:spcPct val="0"/>
              </a:spcBef>
              <a:spcAft>
                <a:spcPct val="0"/>
              </a:spcAft>
              <a:buNone/>
            </a:pPr>
            <a:r>
              <a:rPr lang="en-US" altLang="en-US" sz="2800" b="0" dirty="0"/>
              <a:t>Las Vegas</a:t>
            </a:r>
            <a:r>
              <a:rPr lang="en-US" altLang="en-US" sz="2800" b="0"/>
              <a:t>, Nevada</a:t>
            </a:r>
          </a:p>
          <a:p>
            <a:pPr marL="0" indent="0" eaLnBrk="1" hangingPunct="1">
              <a:spcBef>
                <a:spcPct val="0"/>
              </a:spcBef>
              <a:spcAft>
                <a:spcPct val="0"/>
              </a:spcAft>
              <a:buNone/>
            </a:pPr>
            <a:endParaRPr lang="en-US" altLang="en-US" sz="2800" b="0" dirty="0"/>
          </a:p>
          <a:p>
            <a:pPr marL="0" indent="0">
              <a:buNone/>
              <a:defRPr/>
            </a:pPr>
            <a:r>
              <a:rPr lang="en-US" altLang="en-US" sz="2600" b="1" dirty="0">
                <a:solidFill>
                  <a:schemeClr val="accent3"/>
                </a:solidFill>
                <a:latin typeface="Calibri" panose="020F0502020204030204" pitchFamily="34" charset="0"/>
              </a:rPr>
              <a:t>Samantha Strong, PharmD, BCACP, AAHIVP, CDCES: </a:t>
            </a:r>
            <a:r>
              <a:rPr lang="en-US" altLang="en-US" sz="2600" i="1" dirty="0">
                <a:latin typeface="Calibri" panose="020F0502020204030204" pitchFamily="34" charset="0"/>
              </a:rPr>
              <a:t>consultant/advisor/speaker</a:t>
            </a:r>
            <a:r>
              <a:rPr lang="en-US" altLang="en-US" sz="2600" dirty="0">
                <a:latin typeface="Calibri" panose="020F0502020204030204" pitchFamily="34" charset="0"/>
              </a:rPr>
              <a:t>: Gilead Sciences.</a:t>
            </a:r>
            <a:endParaRPr lang="en-US" altLang="en-US"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0B00E-90B1-A74B-96C3-33A0C26795D8}"/>
              </a:ext>
            </a:extLst>
          </p:cNvPr>
          <p:cNvSpPr>
            <a:spLocks noGrp="1"/>
          </p:cNvSpPr>
          <p:nvPr>
            <p:ph type="title"/>
          </p:nvPr>
        </p:nvSpPr>
        <p:spPr>
          <a:noFill/>
          <a:ln>
            <a:noFill/>
          </a:ln>
        </p:spPr>
        <p:txBody>
          <a:bodyPr/>
          <a:lstStyle/>
          <a:p>
            <a:r>
              <a:rPr lang="en-US" dirty="0"/>
              <a:t>Case Patient</a:t>
            </a:r>
          </a:p>
        </p:txBody>
      </p:sp>
      <p:sp>
        <p:nvSpPr>
          <p:cNvPr id="3" name="Content Placeholder 2">
            <a:extLst>
              <a:ext uri="{FF2B5EF4-FFF2-40B4-BE49-F238E27FC236}">
                <a16:creationId xmlns:a16="http://schemas.microsoft.com/office/drawing/2014/main" id="{F14D9257-AC7F-1848-99F6-75D06D36960C}"/>
              </a:ext>
            </a:extLst>
          </p:cNvPr>
          <p:cNvSpPr>
            <a:spLocks noGrp="1"/>
          </p:cNvSpPr>
          <p:nvPr>
            <p:ph idx="1"/>
          </p:nvPr>
        </p:nvSpPr>
        <p:spPr>
          <a:xfrm>
            <a:off x="604675" y="1513047"/>
            <a:ext cx="5568249" cy="4650686"/>
          </a:xfrm>
        </p:spPr>
        <p:txBody>
          <a:bodyPr/>
          <a:lstStyle/>
          <a:p>
            <a:r>
              <a:rPr lang="en-US" dirty="0"/>
              <a:t>44-yr-old cisgender woman</a:t>
            </a:r>
          </a:p>
          <a:p>
            <a:r>
              <a:rPr lang="en-US" dirty="0"/>
              <a:t>Partner with HIV, recently </a:t>
            </a:r>
            <a:br>
              <a:rPr lang="en-US" dirty="0"/>
            </a:br>
            <a:r>
              <a:rPr lang="en-US" dirty="0"/>
              <a:t>started ART </a:t>
            </a:r>
          </a:p>
          <a:p>
            <a:r>
              <a:rPr lang="en-US" dirty="0"/>
              <a:t>No injection drug use</a:t>
            </a:r>
          </a:p>
          <a:p>
            <a:r>
              <a:rPr lang="en-US" dirty="0"/>
              <a:t>No current oral medications</a:t>
            </a:r>
          </a:p>
          <a:p>
            <a:pPr lvl="1"/>
            <a:r>
              <a:rPr lang="en-US" dirty="0"/>
              <a:t>IUD placement</a:t>
            </a:r>
          </a:p>
          <a:p>
            <a:r>
              <a:rPr lang="en-US" dirty="0"/>
              <a:t>Considering PrEP but </a:t>
            </a:r>
            <a:br>
              <a:rPr lang="en-US" dirty="0"/>
            </a:br>
            <a:r>
              <a:rPr lang="en-US" dirty="0"/>
              <a:t>expressed concerns with </a:t>
            </a:r>
            <a:br>
              <a:rPr lang="en-US" dirty="0"/>
            </a:br>
            <a:r>
              <a:rPr lang="en-US" dirty="0"/>
              <a:t>taking a daily medication</a:t>
            </a:r>
          </a:p>
          <a:p>
            <a:endParaRPr lang="en-US" dirty="0"/>
          </a:p>
        </p:txBody>
      </p:sp>
      <p:graphicFrame>
        <p:nvGraphicFramePr>
          <p:cNvPr id="4" name="Group 32">
            <a:extLst>
              <a:ext uri="{FF2B5EF4-FFF2-40B4-BE49-F238E27FC236}">
                <a16:creationId xmlns:a16="http://schemas.microsoft.com/office/drawing/2014/main" id="{12857745-0AD7-B045-AD6D-5539129A27C4}"/>
              </a:ext>
            </a:extLst>
          </p:cNvPr>
          <p:cNvGraphicFramePr>
            <a:graphicFrameLocks noGrp="1"/>
          </p:cNvGraphicFramePr>
          <p:nvPr>
            <p:extLst>
              <p:ext uri="{D42A27DB-BD31-4B8C-83A1-F6EECF244321}">
                <p14:modId xmlns:p14="http://schemas.microsoft.com/office/powerpoint/2010/main" val="209122999"/>
              </p:ext>
            </p:extLst>
          </p:nvPr>
        </p:nvGraphicFramePr>
        <p:xfrm>
          <a:off x="6172925" y="1600200"/>
          <a:ext cx="5309278" cy="4389312"/>
        </p:xfrm>
        <a:graphic>
          <a:graphicData uri="http://schemas.openxmlformats.org/drawingml/2006/table">
            <a:tbl>
              <a:tblPr/>
              <a:tblGrid>
                <a:gridCol w="3211930">
                  <a:extLst>
                    <a:ext uri="{9D8B030D-6E8A-4147-A177-3AD203B41FA5}">
                      <a16:colId xmlns:a16="http://schemas.microsoft.com/office/drawing/2014/main" val="20001"/>
                    </a:ext>
                  </a:extLst>
                </a:gridCol>
                <a:gridCol w="209734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Finding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HIV-1 antigen/antibody</a:t>
                      </a:r>
                      <a:endPar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HIV-1 RNA, copies/mL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&lt;20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99738320"/>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Bacterial STI screening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89749369"/>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HBV status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Immune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15986919"/>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HCV status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30172940"/>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SCr, mg/dL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4430435"/>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ALT/AST, U/L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397735"/>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CBC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Normal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64012377"/>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Total cholesterol/HDL, mg/dL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187/58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4799048"/>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BMI, kg/m</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2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2630829"/>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A1C,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90726817"/>
                  </a:ext>
                </a:extLst>
              </a:tr>
            </a:tbl>
          </a:graphicData>
        </a:graphic>
      </p:graphicFrame>
    </p:spTree>
    <p:extLst>
      <p:ext uri="{BB962C8B-B14F-4D97-AF65-F5344CB8AC3E}">
        <p14:creationId xmlns:p14="http://schemas.microsoft.com/office/powerpoint/2010/main" val="107384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2B8B91D-C337-A93D-2ECF-736DACAFAB10}"/>
              </a:ext>
            </a:extLst>
          </p:cNvPr>
          <p:cNvSpPr>
            <a:spLocks noGrp="1"/>
          </p:cNvSpPr>
          <p:nvPr>
            <p:ph sz="half" idx="2"/>
          </p:nvPr>
        </p:nvSpPr>
        <p:spPr/>
        <p:txBody>
          <a:bodyPr/>
          <a:lstStyle/>
          <a:p>
            <a:r>
              <a:rPr lang="en-US" sz="2400" dirty="0"/>
              <a:t>Significant inequities in PrEP coverage also exist based on race/ethnicity</a:t>
            </a:r>
            <a:endParaRPr lang="en-US" sz="2400" baseline="30000" dirty="0"/>
          </a:p>
        </p:txBody>
      </p:sp>
      <p:sp>
        <p:nvSpPr>
          <p:cNvPr id="2" name="Title 1">
            <a:extLst>
              <a:ext uri="{FF2B5EF4-FFF2-40B4-BE49-F238E27FC236}">
                <a16:creationId xmlns:a16="http://schemas.microsoft.com/office/drawing/2014/main" id="{606115C8-7180-9941-9229-F86E19096CC1}"/>
              </a:ext>
            </a:extLst>
          </p:cNvPr>
          <p:cNvSpPr>
            <a:spLocks noGrp="1"/>
          </p:cNvSpPr>
          <p:nvPr>
            <p:ph type="title"/>
          </p:nvPr>
        </p:nvSpPr>
        <p:spPr/>
        <p:txBody>
          <a:bodyPr/>
          <a:lstStyle/>
          <a:p>
            <a:r>
              <a:rPr lang="en-US" dirty="0"/>
              <a:t>The PrEP Gap in the United States</a:t>
            </a:r>
          </a:p>
        </p:txBody>
      </p:sp>
      <p:sp>
        <p:nvSpPr>
          <p:cNvPr id="3" name="Content Placeholder 2">
            <a:extLst>
              <a:ext uri="{FF2B5EF4-FFF2-40B4-BE49-F238E27FC236}">
                <a16:creationId xmlns:a16="http://schemas.microsoft.com/office/drawing/2014/main" id="{472B19D4-BBED-8442-B8AA-9601020E80E1}"/>
              </a:ext>
            </a:extLst>
          </p:cNvPr>
          <p:cNvSpPr>
            <a:spLocks noGrp="1"/>
          </p:cNvSpPr>
          <p:nvPr>
            <p:ph sz="half" idx="1"/>
          </p:nvPr>
        </p:nvSpPr>
        <p:spPr/>
        <p:txBody>
          <a:bodyPr/>
          <a:lstStyle/>
          <a:p>
            <a:pPr marL="342900" lvl="1" indent="-342900">
              <a:buFont typeface="Wingdings" panose="05000000000000000000" pitchFamily="2" charset="2"/>
              <a:buChar char="§"/>
            </a:pPr>
            <a:r>
              <a:rPr lang="en-US" sz="2400" dirty="0">
                <a:ea typeface="+mn-ea"/>
                <a:cs typeface="+mn-cs"/>
              </a:rPr>
              <a:t>1.2 million people are likely to </a:t>
            </a:r>
            <a:br>
              <a:rPr lang="en-US" sz="2400" dirty="0">
                <a:ea typeface="+mn-ea"/>
                <a:cs typeface="+mn-cs"/>
              </a:rPr>
            </a:br>
            <a:r>
              <a:rPr lang="en-US" sz="2400" dirty="0">
                <a:ea typeface="+mn-ea"/>
                <a:cs typeface="+mn-cs"/>
              </a:rPr>
              <a:t>benefit from </a:t>
            </a:r>
            <a:r>
              <a:rPr lang="en-US" sz="2400" dirty="0" err="1">
                <a:ea typeface="+mn-ea"/>
                <a:cs typeface="+mn-cs"/>
              </a:rPr>
              <a:t>PrEP</a:t>
            </a:r>
            <a:endParaRPr lang="en-US" sz="2400" baseline="30000" dirty="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Of females who could benefit from PrEP, only 10% were prescribed PrEP in 2020</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rPr>
              <a:t>This is compared with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rPr>
              <a:t>28% of males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Cisgender women represented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19% of new HIV diagnoses in 2019</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sz="2400" dirty="0">
              <a:solidFill>
                <a:srgbClr val="000000"/>
              </a:solidFill>
            </a:endParaRPr>
          </a:p>
          <a:p>
            <a:pPr lvl="1"/>
            <a:endParaRPr lang="en-US" sz="2200" dirty="0"/>
          </a:p>
        </p:txBody>
      </p:sp>
      <p:sp>
        <p:nvSpPr>
          <p:cNvPr id="8" name="Text Box 11">
            <a:extLst>
              <a:ext uri="{FF2B5EF4-FFF2-40B4-BE49-F238E27FC236}">
                <a16:creationId xmlns:a16="http://schemas.microsoft.com/office/drawing/2014/main" id="{CFA82A0D-8EE6-73A1-82AA-3692EED28715}"/>
              </a:ext>
            </a:extLst>
          </p:cNvPr>
          <p:cNvSpPr txBox="1">
            <a:spLocks noChangeArrowheads="1"/>
          </p:cNvSpPr>
          <p:nvPr/>
        </p:nvSpPr>
        <p:spPr bwMode="auto">
          <a:xfrm>
            <a:off x="414339" y="64002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cdc.gov/nchhstp/newsroom/fact-sheets/hiv/PrEP-for-hiv-prevention-in-the-US-factsheet.html. </a:t>
            </a:r>
          </a:p>
        </p:txBody>
      </p:sp>
      <p:sp>
        <p:nvSpPr>
          <p:cNvPr id="10" name="TextBox 9">
            <a:extLst>
              <a:ext uri="{FF2B5EF4-FFF2-40B4-BE49-F238E27FC236}">
                <a16:creationId xmlns:a16="http://schemas.microsoft.com/office/drawing/2014/main" id="{0A0170FB-9621-3C8C-8EB4-F2687CC72860}"/>
              </a:ext>
            </a:extLst>
          </p:cNvPr>
          <p:cNvSpPr txBox="1"/>
          <p:nvPr/>
        </p:nvSpPr>
        <p:spPr bwMode="auto">
          <a:xfrm>
            <a:off x="6719421" y="2569029"/>
            <a:ext cx="49587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PrEP Coverage in US by Race/Ethnicity, 2020</a:t>
            </a:r>
          </a:p>
        </p:txBody>
      </p:sp>
      <p:sp>
        <p:nvSpPr>
          <p:cNvPr id="11" name="TextBox 10">
            <a:extLst>
              <a:ext uri="{FF2B5EF4-FFF2-40B4-BE49-F238E27FC236}">
                <a16:creationId xmlns:a16="http://schemas.microsoft.com/office/drawing/2014/main" id="{84952C6E-F543-E260-EFFC-BE5CD2456F8A}"/>
              </a:ext>
            </a:extLst>
          </p:cNvPr>
          <p:cNvSpPr txBox="1"/>
          <p:nvPr/>
        </p:nvSpPr>
        <p:spPr bwMode="auto">
          <a:xfrm>
            <a:off x="6045981" y="4034535"/>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2" name="TextBox 11">
            <a:extLst>
              <a:ext uri="{FF2B5EF4-FFF2-40B4-BE49-F238E27FC236}">
                <a16:creationId xmlns:a16="http://schemas.microsoft.com/office/drawing/2014/main" id="{D4280198-88ED-81C8-4B29-E0465A311624}"/>
              </a:ext>
            </a:extLst>
          </p:cNvPr>
          <p:cNvSpPr txBox="1"/>
          <p:nvPr/>
        </p:nvSpPr>
        <p:spPr bwMode="auto">
          <a:xfrm>
            <a:off x="6163001" y="5297814"/>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3" name="TextBox 12">
            <a:extLst>
              <a:ext uri="{FF2B5EF4-FFF2-40B4-BE49-F238E27FC236}">
                <a16:creationId xmlns:a16="http://schemas.microsoft.com/office/drawing/2014/main" id="{7D0FACD0-0A57-BE5A-8A50-FCA824048477}"/>
              </a:ext>
            </a:extLst>
          </p:cNvPr>
          <p:cNvSpPr txBox="1"/>
          <p:nvPr/>
        </p:nvSpPr>
        <p:spPr bwMode="auto">
          <a:xfrm>
            <a:off x="6908660" y="5476761"/>
            <a:ext cx="7922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Overall</a:t>
            </a:r>
          </a:p>
        </p:txBody>
      </p:sp>
      <p:sp>
        <p:nvSpPr>
          <p:cNvPr id="14" name="TextBox 13">
            <a:extLst>
              <a:ext uri="{FF2B5EF4-FFF2-40B4-BE49-F238E27FC236}">
                <a16:creationId xmlns:a16="http://schemas.microsoft.com/office/drawing/2014/main" id="{657A595A-A525-2603-C10C-3573A786AAE5}"/>
              </a:ext>
            </a:extLst>
          </p:cNvPr>
          <p:cNvSpPr txBox="1"/>
          <p:nvPr/>
        </p:nvSpPr>
        <p:spPr bwMode="auto">
          <a:xfrm>
            <a:off x="7576231" y="5476761"/>
            <a:ext cx="19459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Black/</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African American</a:t>
            </a:r>
          </a:p>
        </p:txBody>
      </p:sp>
      <p:sp>
        <p:nvSpPr>
          <p:cNvPr id="15" name="TextBox 14">
            <a:extLst>
              <a:ext uri="{FF2B5EF4-FFF2-40B4-BE49-F238E27FC236}">
                <a16:creationId xmlns:a16="http://schemas.microsoft.com/office/drawing/2014/main" id="{B25D4306-BEFF-46AE-A020-8EF086BEAC67}"/>
              </a:ext>
            </a:extLst>
          </p:cNvPr>
          <p:cNvSpPr txBox="1"/>
          <p:nvPr/>
        </p:nvSpPr>
        <p:spPr bwMode="auto">
          <a:xfrm>
            <a:off x="9180633" y="5476761"/>
            <a:ext cx="10047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Hispanic/Latino</a:t>
            </a:r>
          </a:p>
        </p:txBody>
      </p:sp>
      <p:sp>
        <p:nvSpPr>
          <p:cNvPr id="16" name="TextBox 15">
            <a:extLst>
              <a:ext uri="{FF2B5EF4-FFF2-40B4-BE49-F238E27FC236}">
                <a16:creationId xmlns:a16="http://schemas.microsoft.com/office/drawing/2014/main" id="{6A8F4D58-6F66-0374-4B05-8FE96CEB9906}"/>
              </a:ext>
            </a:extLst>
          </p:cNvPr>
          <p:cNvSpPr txBox="1"/>
          <p:nvPr/>
        </p:nvSpPr>
        <p:spPr bwMode="auto">
          <a:xfrm>
            <a:off x="10483917" y="5476761"/>
            <a:ext cx="7015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White</a:t>
            </a:r>
          </a:p>
        </p:txBody>
      </p:sp>
      <p:sp>
        <p:nvSpPr>
          <p:cNvPr id="17" name="TextBox 16">
            <a:extLst>
              <a:ext uri="{FF2B5EF4-FFF2-40B4-BE49-F238E27FC236}">
                <a16:creationId xmlns:a16="http://schemas.microsoft.com/office/drawing/2014/main" id="{0FF7E512-B6E3-6BFE-908F-61D2E3C7ECB5}"/>
              </a:ext>
            </a:extLst>
          </p:cNvPr>
          <p:cNvSpPr txBox="1"/>
          <p:nvPr/>
        </p:nvSpPr>
        <p:spPr bwMode="auto">
          <a:xfrm>
            <a:off x="7147254" y="4203812"/>
            <a:ext cx="2663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Ending the HIV Epidemic in the U.S. 2030 Target Goal</a:t>
            </a:r>
          </a:p>
        </p:txBody>
      </p:sp>
      <p:grpSp>
        <p:nvGrpSpPr>
          <p:cNvPr id="21" name="Group 20">
            <a:extLst>
              <a:ext uri="{FF2B5EF4-FFF2-40B4-BE49-F238E27FC236}">
                <a16:creationId xmlns:a16="http://schemas.microsoft.com/office/drawing/2014/main" id="{93BCEBCD-6B86-E30A-9B55-E080AD0661F6}"/>
              </a:ext>
            </a:extLst>
          </p:cNvPr>
          <p:cNvGrpSpPr/>
          <p:nvPr/>
        </p:nvGrpSpPr>
        <p:grpSpPr>
          <a:xfrm>
            <a:off x="6599339" y="4229100"/>
            <a:ext cx="120552" cy="1250950"/>
            <a:chOff x="6599339" y="4229100"/>
            <a:chExt cx="842986" cy="1237991"/>
          </a:xfrm>
        </p:grpSpPr>
        <p:cxnSp>
          <p:nvCxnSpPr>
            <p:cNvPr id="19" name="Straight Connector 18">
              <a:extLst>
                <a:ext uri="{FF2B5EF4-FFF2-40B4-BE49-F238E27FC236}">
                  <a16:creationId xmlns:a16="http://schemas.microsoft.com/office/drawing/2014/main" id="{C5F9830C-88C4-5B28-FBEB-4064D8A6AB90}"/>
                </a:ext>
              </a:extLst>
            </p:cNvPr>
            <p:cNvCxnSpPr>
              <a:cxnSpLocks/>
            </p:cNvCxnSpPr>
            <p:nvPr/>
          </p:nvCxnSpPr>
          <p:spPr bwMode="auto">
            <a:xfrm>
              <a:off x="6599339" y="4229100"/>
              <a:ext cx="84298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6EE2682-9DAE-F35C-A909-035B958AE12D}"/>
                </a:ext>
              </a:extLst>
            </p:cNvPr>
            <p:cNvCxnSpPr>
              <a:cxnSpLocks/>
            </p:cNvCxnSpPr>
            <p:nvPr/>
          </p:nvCxnSpPr>
          <p:spPr bwMode="auto">
            <a:xfrm>
              <a:off x="6599339" y="5467091"/>
              <a:ext cx="842986" cy="0"/>
            </a:xfrm>
            <a:prstGeom prst="line">
              <a:avLst/>
            </a:prstGeom>
            <a:noFill/>
            <a:ln w="28575" cap="flat" cmpd="sng" algn="ctr">
              <a:solidFill>
                <a:schemeClr val="bg1"/>
              </a:solidFill>
              <a:prstDash val="solid"/>
              <a:round/>
              <a:headEnd type="none" w="med" len="med"/>
              <a:tailEnd type="none" w="med" len="med"/>
            </a:ln>
            <a:effectLst/>
          </p:spPr>
        </p:cxnSp>
      </p:grpSp>
      <p:sp>
        <p:nvSpPr>
          <p:cNvPr id="25" name="Freeform: Shape 24">
            <a:extLst>
              <a:ext uri="{FF2B5EF4-FFF2-40B4-BE49-F238E27FC236}">
                <a16:creationId xmlns:a16="http://schemas.microsoft.com/office/drawing/2014/main" id="{C77627D3-5974-E7D7-3BE0-350515ED0D98}"/>
              </a:ext>
            </a:extLst>
          </p:cNvPr>
          <p:cNvSpPr/>
          <p:nvPr/>
        </p:nvSpPr>
        <p:spPr bwMode="auto">
          <a:xfrm>
            <a:off x="6718300" y="3067050"/>
            <a:ext cx="4667250" cy="2406650"/>
          </a:xfrm>
          <a:custGeom>
            <a:avLst/>
            <a:gdLst>
              <a:gd name="connsiteX0" fmla="*/ 0 w 4667250"/>
              <a:gd name="connsiteY0" fmla="*/ 0 h 2406650"/>
              <a:gd name="connsiteX1" fmla="*/ 0 w 4667250"/>
              <a:gd name="connsiteY1" fmla="*/ 2406650 h 2406650"/>
              <a:gd name="connsiteX2" fmla="*/ 4667250 w 4667250"/>
              <a:gd name="connsiteY2" fmla="*/ 2406650 h 2406650"/>
            </a:gdLst>
            <a:ahLst/>
            <a:cxnLst>
              <a:cxn ang="0">
                <a:pos x="connsiteX0" y="connsiteY0"/>
              </a:cxn>
              <a:cxn ang="0">
                <a:pos x="connsiteX1" y="connsiteY1"/>
              </a:cxn>
              <a:cxn ang="0">
                <a:pos x="connsiteX2" y="connsiteY2"/>
              </a:cxn>
            </a:cxnLst>
            <a:rect l="l" t="t" r="r" b="b"/>
            <a:pathLst>
              <a:path w="4667250" h="2406650">
                <a:moveTo>
                  <a:pt x="0" y="0"/>
                </a:moveTo>
                <a:lnTo>
                  <a:pt x="0" y="2406650"/>
                </a:lnTo>
                <a:lnTo>
                  <a:pt x="4667250" y="2406650"/>
                </a:lnTo>
              </a:path>
            </a:pathLst>
          </a:custGeom>
          <a:noFill/>
          <a:ln w="28575">
            <a:solidFill>
              <a:schemeClr val="bg1"/>
            </a:solidFill>
            <a:miter lim="800000"/>
            <a:headEnd/>
            <a:tailEnd/>
          </a:ln>
        </p:spPr>
        <p:txBody>
          <a:bodyPr rtlCol="0" anchor="ctr"/>
          <a:lstStyle/>
          <a:p>
            <a:pPr algn="ctr"/>
            <a:endParaRPr lang="en-US" dirty="0"/>
          </a:p>
        </p:txBody>
      </p:sp>
      <p:cxnSp>
        <p:nvCxnSpPr>
          <p:cNvPr id="29" name="Straight Connector 28">
            <a:extLst>
              <a:ext uri="{FF2B5EF4-FFF2-40B4-BE49-F238E27FC236}">
                <a16:creationId xmlns:a16="http://schemas.microsoft.com/office/drawing/2014/main" id="{455A2BF0-DA82-B6D9-3720-F2DDBE7C7ADB}"/>
              </a:ext>
            </a:extLst>
          </p:cNvPr>
          <p:cNvCxnSpPr/>
          <p:nvPr/>
        </p:nvCxnSpPr>
        <p:spPr bwMode="auto">
          <a:xfrm>
            <a:off x="7918450" y="4895850"/>
            <a:ext cx="0" cy="584200"/>
          </a:xfrm>
          <a:prstGeom prst="line">
            <a:avLst/>
          </a:prstGeom>
          <a:noFill/>
          <a:ln w="28575" cap="flat" cmpd="sng" algn="ctr">
            <a:solidFill>
              <a:schemeClr val="bg1"/>
            </a:solidFill>
            <a:prstDash val="solid"/>
            <a:round/>
            <a:headEnd type="none" w="med" len="med"/>
            <a:tailEnd type="none" w="med" len="med"/>
          </a:ln>
          <a:effectLst/>
        </p:spPr>
      </p:cxnSp>
      <p:sp>
        <p:nvSpPr>
          <p:cNvPr id="30" name="Rectangle 29">
            <a:extLst>
              <a:ext uri="{FF2B5EF4-FFF2-40B4-BE49-F238E27FC236}">
                <a16:creationId xmlns:a16="http://schemas.microsoft.com/office/drawing/2014/main" id="{C84F063F-291F-45CE-1D97-96D1EA64F686}"/>
              </a:ext>
            </a:extLst>
          </p:cNvPr>
          <p:cNvSpPr/>
          <p:nvPr/>
        </p:nvSpPr>
        <p:spPr bwMode="auto">
          <a:xfrm>
            <a:off x="6985000" y="4895850"/>
            <a:ext cx="641350" cy="565150"/>
          </a:xfrm>
          <a:prstGeom prst="rect">
            <a:avLst/>
          </a:prstGeom>
          <a:solidFill>
            <a:schemeClr val="accent1"/>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25%</a:t>
            </a:r>
          </a:p>
        </p:txBody>
      </p:sp>
      <p:sp>
        <p:nvSpPr>
          <p:cNvPr id="31" name="Rectangle 30">
            <a:extLst>
              <a:ext uri="{FF2B5EF4-FFF2-40B4-BE49-F238E27FC236}">
                <a16:creationId xmlns:a16="http://schemas.microsoft.com/office/drawing/2014/main" id="{06EB3669-7819-4E17-6DB4-313C6EFCF9C1}"/>
              </a:ext>
            </a:extLst>
          </p:cNvPr>
          <p:cNvSpPr/>
          <p:nvPr/>
        </p:nvSpPr>
        <p:spPr bwMode="auto">
          <a:xfrm>
            <a:off x="8226069" y="5251450"/>
            <a:ext cx="641350" cy="209550"/>
          </a:xfrm>
          <a:prstGeom prst="rect">
            <a:avLst/>
          </a:prstGeom>
          <a:solidFill>
            <a:schemeClr val="accent3"/>
          </a:solidFill>
          <a:ln w="0">
            <a:noFill/>
            <a:miter lim="800000"/>
            <a:headEnd/>
            <a:tailEnd/>
          </a:ln>
        </p:spPr>
        <p:txBody>
          <a:bodyPr rtlCol="0" anchor="t"/>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2" name="TextBox 31">
            <a:extLst>
              <a:ext uri="{FF2B5EF4-FFF2-40B4-BE49-F238E27FC236}">
                <a16:creationId xmlns:a16="http://schemas.microsoft.com/office/drawing/2014/main" id="{84E958C5-1AF4-6FF6-8C3E-89B423CEC98F}"/>
              </a:ext>
            </a:extLst>
          </p:cNvPr>
          <p:cNvSpPr txBox="1"/>
          <p:nvPr/>
        </p:nvSpPr>
        <p:spPr bwMode="auto">
          <a:xfrm>
            <a:off x="8316933" y="5185304"/>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600" b="1" dirty="0">
                <a:solidFill>
                  <a:schemeClr val="tx1"/>
                </a:solidFill>
                <a:latin typeface="Calibri" panose="020F0502020204030204" pitchFamily="34" charset="0"/>
              </a:rPr>
              <a:t>9%</a:t>
            </a:r>
          </a:p>
        </p:txBody>
      </p:sp>
      <p:sp>
        <p:nvSpPr>
          <p:cNvPr id="33" name="Rectangle 32">
            <a:extLst>
              <a:ext uri="{FF2B5EF4-FFF2-40B4-BE49-F238E27FC236}">
                <a16:creationId xmlns:a16="http://schemas.microsoft.com/office/drawing/2014/main" id="{D527E604-A1EB-2BE9-0402-9D3FA3AEEE02}"/>
              </a:ext>
            </a:extLst>
          </p:cNvPr>
          <p:cNvSpPr/>
          <p:nvPr/>
        </p:nvSpPr>
        <p:spPr bwMode="auto">
          <a:xfrm>
            <a:off x="9362342" y="5066698"/>
            <a:ext cx="641350" cy="394302"/>
          </a:xfrm>
          <a:prstGeom prst="rect">
            <a:avLst/>
          </a:prstGeom>
          <a:solidFill>
            <a:schemeClr val="accent4"/>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16%</a:t>
            </a:r>
          </a:p>
        </p:txBody>
      </p:sp>
      <p:sp>
        <p:nvSpPr>
          <p:cNvPr id="34" name="Rectangle 33">
            <a:extLst>
              <a:ext uri="{FF2B5EF4-FFF2-40B4-BE49-F238E27FC236}">
                <a16:creationId xmlns:a16="http://schemas.microsoft.com/office/drawing/2014/main" id="{82DEC315-FD79-320E-E231-7871AC7BAA95}"/>
              </a:ext>
            </a:extLst>
          </p:cNvPr>
          <p:cNvSpPr/>
          <p:nvPr/>
        </p:nvSpPr>
        <p:spPr bwMode="auto">
          <a:xfrm>
            <a:off x="10514011" y="3644900"/>
            <a:ext cx="641350" cy="1816100"/>
          </a:xfrm>
          <a:prstGeom prst="rect">
            <a:avLst/>
          </a:prstGeom>
          <a:solidFill>
            <a:schemeClr val="accent6"/>
          </a:solidFill>
          <a:ln w="0">
            <a:noFill/>
            <a:miter lim="800000"/>
            <a:headEnd/>
            <a:tailEnd/>
          </a:ln>
        </p:spPr>
        <p:txBody>
          <a:bodyPr rtlCol="0" anchor="t"/>
          <a:lstStyle/>
          <a:p>
            <a:pPr algn="ctr" eaLnBrk="1" hangingPunct="1">
              <a:spcBef>
                <a:spcPct val="35000"/>
              </a:spcBef>
              <a:spcAft>
                <a:spcPct val="25000"/>
              </a:spcAft>
              <a:buClr>
                <a:schemeClr val="folHlink"/>
              </a:buClr>
              <a:buNone/>
            </a:pPr>
            <a:r>
              <a:rPr lang="en-US" sz="1600" b="1" dirty="0">
                <a:solidFill>
                  <a:schemeClr val="tx1"/>
                </a:solidFill>
                <a:latin typeface="Calibri" panose="020F0502020204030204" pitchFamily="34" charset="0"/>
              </a:rPr>
              <a:t>66%</a:t>
            </a:r>
          </a:p>
        </p:txBody>
      </p:sp>
      <p:cxnSp>
        <p:nvCxnSpPr>
          <p:cNvPr id="27" name="Straight Connector 26">
            <a:extLst>
              <a:ext uri="{FF2B5EF4-FFF2-40B4-BE49-F238E27FC236}">
                <a16:creationId xmlns:a16="http://schemas.microsoft.com/office/drawing/2014/main" id="{BA187885-FBCA-B09D-792D-7DF3659231BE}"/>
              </a:ext>
            </a:extLst>
          </p:cNvPr>
          <p:cNvCxnSpPr/>
          <p:nvPr/>
        </p:nvCxnSpPr>
        <p:spPr bwMode="auto">
          <a:xfrm flipH="1">
            <a:off x="6732716" y="4229100"/>
            <a:ext cx="4413729" cy="0"/>
          </a:xfrm>
          <a:prstGeom prst="line">
            <a:avLst/>
          </a:prstGeom>
          <a:noFill/>
          <a:ln w="28575" cap="flat" cmpd="sng" algn="ctr">
            <a:solidFill>
              <a:schemeClr val="tx2">
                <a:lumMod val="90000"/>
              </a:schemeClr>
            </a:solidFill>
            <a:prstDash val="sysDot"/>
            <a:round/>
            <a:headEnd type="none" w="med" len="med"/>
            <a:tailEnd type="none" w="med" len="med"/>
          </a:ln>
          <a:effectLst/>
        </p:spPr>
      </p:cxnSp>
    </p:spTree>
    <p:extLst>
      <p:ext uri="{BB962C8B-B14F-4D97-AF65-F5344CB8AC3E}">
        <p14:creationId xmlns:p14="http://schemas.microsoft.com/office/powerpoint/2010/main" val="4200106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A0281A-B809-8C46-B4E1-CF22B6B51506}"/>
              </a:ext>
            </a:extLst>
          </p:cNvPr>
          <p:cNvSpPr>
            <a:spLocks noGrp="1"/>
          </p:cNvSpPr>
          <p:nvPr>
            <p:ph type="title"/>
          </p:nvPr>
        </p:nvSpPr>
        <p:spPr/>
        <p:txBody>
          <a:bodyPr/>
          <a:lstStyle/>
          <a:p>
            <a:r>
              <a:rPr lang="en-US" dirty="0"/>
              <a:t> Barriers to PrEP Uptake in Cisgender Women</a:t>
            </a:r>
          </a:p>
        </p:txBody>
      </p:sp>
      <p:sp>
        <p:nvSpPr>
          <p:cNvPr id="5" name="Content Placeholder 4">
            <a:extLst>
              <a:ext uri="{FF2B5EF4-FFF2-40B4-BE49-F238E27FC236}">
                <a16:creationId xmlns:a16="http://schemas.microsoft.com/office/drawing/2014/main" id="{93FC1DC3-3444-0649-8549-623F355C608A}"/>
              </a:ext>
            </a:extLst>
          </p:cNvPr>
          <p:cNvSpPr>
            <a:spLocks noGrp="1"/>
          </p:cNvSpPr>
          <p:nvPr>
            <p:ph idx="1"/>
          </p:nvPr>
        </p:nvSpPr>
        <p:spPr/>
        <p:txBody>
          <a:bodyPr/>
          <a:lstStyle/>
          <a:p>
            <a:r>
              <a:rPr lang="en-US" sz="2400" dirty="0"/>
              <a:t>Low awareness/lack of information</a:t>
            </a:r>
          </a:p>
          <a:p>
            <a:r>
              <a:rPr lang="en-US" sz="2400" dirty="0"/>
              <a:t>Low perceived risk for HIV</a:t>
            </a:r>
          </a:p>
          <a:p>
            <a:r>
              <a:rPr lang="en-US" sz="2400" dirty="0"/>
              <a:t>Competing priorities</a:t>
            </a:r>
          </a:p>
          <a:p>
            <a:r>
              <a:rPr lang="en-US" sz="2400" dirty="0"/>
              <a:t>Need for daily adherence if taking oral PrEP</a:t>
            </a:r>
          </a:p>
          <a:p>
            <a:r>
              <a:rPr lang="en-US" sz="2400" dirty="0"/>
              <a:t>Perceived complexity of PrEP monitoring and follow-up</a:t>
            </a:r>
          </a:p>
          <a:p>
            <a:r>
              <a:rPr lang="en-US" sz="2400" dirty="0"/>
              <a:t>Preference for barrier protection against STIs and unwanted pregnancy</a:t>
            </a:r>
          </a:p>
          <a:p>
            <a:r>
              <a:rPr lang="en-US" sz="2400" dirty="0"/>
              <a:t>Concerns about adverse events, drug interactions, disclosure and stigma, </a:t>
            </a:r>
            <a:br>
              <a:rPr lang="en-US" sz="2400" dirty="0"/>
            </a:br>
            <a:r>
              <a:rPr lang="en-US" sz="2400" dirty="0"/>
              <a:t>financial challenges, potential increase in risk behavior</a:t>
            </a:r>
          </a:p>
          <a:p>
            <a:r>
              <a:rPr lang="en-US" sz="2400" dirty="0"/>
              <a:t>Distrust of the medical system</a:t>
            </a:r>
          </a:p>
          <a:p>
            <a:pPr marL="0" indent="0">
              <a:buNone/>
            </a:pPr>
            <a:endParaRPr lang="en-US" dirty="0"/>
          </a:p>
          <a:p>
            <a:endParaRPr lang="en-US" dirty="0"/>
          </a:p>
        </p:txBody>
      </p:sp>
      <p:sp>
        <p:nvSpPr>
          <p:cNvPr id="10" name="Text Box 15">
            <a:extLst>
              <a:ext uri="{FF2B5EF4-FFF2-40B4-BE49-F238E27FC236}">
                <a16:creationId xmlns:a16="http://schemas.microsoft.com/office/drawing/2014/main" id="{1D007054-36B8-DE43-8E76-F0DA88CD6AD1}"/>
              </a:ext>
            </a:extLst>
          </p:cNvPr>
          <p:cNvSpPr txBox="1">
            <a:spLocks noChangeArrowheads="1"/>
          </p:cNvSpPr>
          <p:nvPr/>
        </p:nvSpPr>
        <p:spPr bwMode="auto">
          <a:xfrm>
            <a:off x="421376" y="6200799"/>
            <a:ext cx="883150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Baldwin. Arch Sex Behav. 2021;50:1713. Goparaju. J AIDS Clin Res. 2015;6:1.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Hirschhorn. J Acquir Immune Defic Syndr. 2020;84:497. Pasipanodya. BMC Womens Health. 2021;21:220. </a:t>
            </a:r>
          </a:p>
        </p:txBody>
      </p:sp>
    </p:spTree>
    <p:extLst>
      <p:ext uri="{BB962C8B-B14F-4D97-AF65-F5344CB8AC3E}">
        <p14:creationId xmlns:p14="http://schemas.microsoft.com/office/powerpoint/2010/main" val="3133606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F39-7E08-4F38-8EA8-6605D13ABFF5}"/>
              </a:ext>
            </a:extLst>
          </p:cNvPr>
          <p:cNvSpPr>
            <a:spLocks noGrp="1"/>
          </p:cNvSpPr>
          <p:nvPr>
            <p:ph type="title"/>
          </p:nvPr>
        </p:nvSpPr>
        <p:spPr/>
        <p:txBody>
          <a:bodyPr/>
          <a:lstStyle/>
          <a:p>
            <a:r>
              <a:rPr lang="en-US" dirty="0"/>
              <a:t>Summary of PrEP Eligibility by Regimen </a:t>
            </a:r>
          </a:p>
        </p:txBody>
      </p:sp>
      <p:graphicFrame>
        <p:nvGraphicFramePr>
          <p:cNvPr id="4" name="Content Placeholder 3">
            <a:extLst>
              <a:ext uri="{FF2B5EF4-FFF2-40B4-BE49-F238E27FC236}">
                <a16:creationId xmlns:a16="http://schemas.microsoft.com/office/drawing/2014/main" id="{9723293B-5AC7-4F1D-8FE1-535724A50E51}"/>
              </a:ext>
            </a:extLst>
          </p:cNvPr>
          <p:cNvGraphicFramePr>
            <a:graphicFrameLocks/>
          </p:cNvGraphicFramePr>
          <p:nvPr>
            <p:extLst>
              <p:ext uri="{D42A27DB-BD31-4B8C-83A1-F6EECF244321}">
                <p14:modId xmlns:p14="http://schemas.microsoft.com/office/powerpoint/2010/main" val="88957274"/>
              </p:ext>
            </p:extLst>
          </p:nvPr>
        </p:nvGraphicFramePr>
        <p:xfrm>
          <a:off x="719138" y="1612645"/>
          <a:ext cx="10763251" cy="2377440"/>
        </p:xfrm>
        <a:graphic>
          <a:graphicData uri="http://schemas.openxmlformats.org/drawingml/2006/table">
            <a:tbl>
              <a:tblPr firstRow="1" bandRow="1">
                <a:tableStyleId>{5C22544A-7EE6-4342-B048-85BDC9FD1C3A}</a:tableStyleId>
              </a:tblPr>
              <a:tblGrid>
                <a:gridCol w="1499955">
                  <a:extLst>
                    <a:ext uri="{9D8B030D-6E8A-4147-A177-3AD203B41FA5}">
                      <a16:colId xmlns:a16="http://schemas.microsoft.com/office/drawing/2014/main" val="3731523596"/>
                    </a:ext>
                  </a:extLst>
                </a:gridCol>
                <a:gridCol w="1726374">
                  <a:extLst>
                    <a:ext uri="{9D8B030D-6E8A-4147-A177-3AD203B41FA5}">
                      <a16:colId xmlns:a16="http://schemas.microsoft.com/office/drawing/2014/main" val="1985778327"/>
                    </a:ext>
                  </a:extLst>
                </a:gridCol>
                <a:gridCol w="1868924">
                  <a:extLst>
                    <a:ext uri="{9D8B030D-6E8A-4147-A177-3AD203B41FA5}">
                      <a16:colId xmlns:a16="http://schemas.microsoft.com/office/drawing/2014/main" val="3644362123"/>
                    </a:ext>
                  </a:extLst>
                </a:gridCol>
                <a:gridCol w="1913404">
                  <a:extLst>
                    <a:ext uri="{9D8B030D-6E8A-4147-A177-3AD203B41FA5}">
                      <a16:colId xmlns:a16="http://schemas.microsoft.com/office/drawing/2014/main" val="2979615661"/>
                    </a:ext>
                  </a:extLst>
                </a:gridCol>
                <a:gridCol w="1951464">
                  <a:extLst>
                    <a:ext uri="{9D8B030D-6E8A-4147-A177-3AD203B41FA5}">
                      <a16:colId xmlns:a16="http://schemas.microsoft.com/office/drawing/2014/main" val="944492330"/>
                    </a:ext>
                  </a:extLst>
                </a:gridCol>
                <a:gridCol w="1803130">
                  <a:extLst>
                    <a:ext uri="{9D8B030D-6E8A-4147-A177-3AD203B41FA5}">
                      <a16:colId xmlns:a16="http://schemas.microsoft.com/office/drawing/2014/main" val="1162505801"/>
                    </a:ext>
                  </a:extLst>
                </a:gridCol>
              </a:tblGrid>
              <a:tr h="427580">
                <a:tc>
                  <a:txBody>
                    <a:bodyPr/>
                    <a:lstStyle/>
                    <a:p>
                      <a:r>
                        <a:rPr lang="en-US" sz="1800" dirty="0">
                          <a:latin typeface="Calibri" panose="020F0502020204030204" pitchFamily="34" charset="0"/>
                        </a:rPr>
                        <a:t>Risk Group</a:t>
                      </a:r>
                      <a:endParaRPr lang="en-US" sz="1800" baseline="30000" dirty="0">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800" dirty="0">
                          <a:latin typeface="Calibri" panose="020F0502020204030204" pitchFamily="34" charset="0"/>
                        </a:rPr>
                        <a:t>Daily FTC/TDF</a:t>
                      </a:r>
                      <a:r>
                        <a:rPr lang="en-US" sz="1800" baseline="30000" dirty="0">
                          <a:latin typeface="Calibri" panose="020F0502020204030204" pitchFamily="34" charset="0"/>
                        </a:rPr>
                        <a:t>1-5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800" dirty="0">
                          <a:latin typeface="Calibri" panose="020F0502020204030204" pitchFamily="34" charset="0"/>
                        </a:rPr>
                        <a:t>On-Demand (2:1:1) FTC/TDF</a:t>
                      </a:r>
                      <a:r>
                        <a:rPr lang="en-US" sz="1800" baseline="30000" dirty="0">
                          <a:latin typeface="Calibri" panose="020F0502020204030204" pitchFamily="34" charset="0"/>
                        </a:rPr>
                        <a:t>2-5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800" dirty="0">
                          <a:latin typeface="Calibri" panose="020F0502020204030204" pitchFamily="34" charset="0"/>
                        </a:rPr>
                        <a:t>Daily</a:t>
                      </a:r>
                      <a:br>
                        <a:rPr lang="en-US" sz="1800" dirty="0">
                          <a:latin typeface="Calibri" panose="020F0502020204030204" pitchFamily="34" charset="0"/>
                        </a:rPr>
                      </a:br>
                      <a:r>
                        <a:rPr lang="en-US" sz="1800" dirty="0">
                          <a:latin typeface="Calibri" panose="020F0502020204030204" pitchFamily="34" charset="0"/>
                        </a:rPr>
                        <a:t>FTC/TAF</a:t>
                      </a:r>
                      <a:r>
                        <a:rPr lang="en-US" sz="1800" baseline="30000" dirty="0">
                          <a:latin typeface="Calibri" panose="020F0502020204030204" pitchFamily="34" charset="0"/>
                        </a:rPr>
                        <a:t>5,6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800" baseline="0" dirty="0">
                          <a:latin typeface="Calibri" panose="020F0502020204030204" pitchFamily="34" charset="0"/>
                        </a:rPr>
                        <a:t>DPV</a:t>
                      </a:r>
                    </a:p>
                    <a:p>
                      <a:pPr algn="ctr"/>
                      <a:r>
                        <a:rPr lang="en-US" sz="1800" baseline="0" dirty="0">
                          <a:latin typeface="Calibri" panose="020F0502020204030204" pitchFamily="34" charset="0"/>
                        </a:rPr>
                        <a:t>Ring</a:t>
                      </a:r>
                      <a:r>
                        <a:rPr lang="en-US" sz="1800" baseline="30000" dirty="0">
                          <a:latin typeface="Calibri" panose="020F0502020204030204" pitchFamily="34" charset="0"/>
                        </a:rPr>
                        <a:t>7,8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800" dirty="0">
                          <a:latin typeface="Calibri" panose="020F0502020204030204" pitchFamily="34" charset="0"/>
                        </a:rPr>
                        <a:t>Injectable</a:t>
                      </a:r>
                      <a:br>
                        <a:rPr lang="en-US" sz="1800" dirty="0">
                          <a:latin typeface="Calibri" panose="020F0502020204030204" pitchFamily="34" charset="0"/>
                        </a:rPr>
                      </a:br>
                      <a:r>
                        <a:rPr lang="en-US" sz="1800" dirty="0">
                          <a:latin typeface="Calibri" panose="020F0502020204030204" pitchFamily="34" charset="0"/>
                        </a:rPr>
                        <a:t>CAB</a:t>
                      </a:r>
                      <a:r>
                        <a:rPr lang="en-US" sz="1800" baseline="30000" dirty="0">
                          <a:latin typeface="Calibri" panose="020F0502020204030204" pitchFamily="34" charset="0"/>
                        </a:rPr>
                        <a:t>5,9,10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9129189"/>
                  </a:ext>
                </a:extLst>
              </a:tr>
              <a:tr h="1038409">
                <a:tc>
                  <a:txBody>
                    <a:bodyPr/>
                    <a:lstStyle/>
                    <a:p>
                      <a:pPr marL="0" algn="l" defTabSz="914400" rtl="0" eaLnBrk="1" latinLnBrk="0" hangingPunct="1"/>
                      <a:r>
                        <a:rPr lang="en-US" sz="1800" kern="1200" dirty="0">
                          <a:solidFill>
                            <a:schemeClr val="bg1"/>
                          </a:solidFill>
                          <a:latin typeface="Calibri" panose="020F0502020204030204" pitchFamily="34" charset="0"/>
                          <a:ea typeface="+mn-ea"/>
                          <a:cs typeface="+mn-cs"/>
                        </a:rPr>
                        <a:t>Heterosexual women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rPr>
                        <a:t>FDA approved,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rPr>
                        <a:t>Off-label, not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2A2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rPr>
                        <a:t>Off-label, not recommended, studies underway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2A2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Calibri" panose="020F0502020204030204" pitchFamily="34" charset="0"/>
                        </a:rPr>
                        <a:t>Unavailable in US, EMA positive opinion in high-burden settings outside EU, WHO recommended</a:t>
                      </a:r>
                      <a:endParaRPr lang="en-US" sz="1800" b="1" dirty="0">
                        <a:solidFill>
                          <a:schemeClr val="bg1"/>
                        </a:solidFill>
                        <a:highlight>
                          <a:srgbClr val="00FFFF"/>
                        </a:highligh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rPr>
                        <a:t>FDA approved, guideline recommended (except in pregnancy)</a:t>
                      </a:r>
                      <a:endParaRPr lang="en-US" sz="1800" b="1" dirty="0">
                        <a:solidFill>
                          <a:schemeClr val="tx1"/>
                        </a:solidFill>
                        <a:highlight>
                          <a:srgbClr val="00FFFF"/>
                        </a:highlight>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682719427"/>
                  </a:ext>
                </a:extLst>
              </a:tr>
            </a:tbl>
          </a:graphicData>
        </a:graphic>
      </p:graphicFrame>
      <p:sp>
        <p:nvSpPr>
          <p:cNvPr id="10" name="Text Box 11">
            <a:extLst>
              <a:ext uri="{FF2B5EF4-FFF2-40B4-BE49-F238E27FC236}">
                <a16:creationId xmlns:a16="http://schemas.microsoft.com/office/drawing/2014/main" id="{E7C3CD30-D9F4-4EB0-8C98-829BF08893DC}"/>
              </a:ext>
            </a:extLst>
          </p:cNvPr>
          <p:cNvSpPr txBox="1">
            <a:spLocks noChangeArrowheads="1"/>
          </p:cNvSpPr>
          <p:nvPr/>
        </p:nvSpPr>
        <p:spPr bwMode="auto">
          <a:xfrm>
            <a:off x="422913" y="5453886"/>
            <a:ext cx="82473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FTC/TDF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Saag. JAMA. 2020;324:1651. 3. Tan.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CMAJ. 2017;189:E1448. 4.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apps.who.int/iris/bitstream/</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handle/ 10665/325955/WHO-CDS-HIV-19.8-eng.pdf.</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5. cdc.gov/hiv/pdf/risk/prep/cdc-hiv-prep-guidelines-2021.pdf. </a:t>
            </a:r>
            <a:b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FTC/TAF PI. 7. ema.europa.eu/en/opinion-medicine-use-outside-EU/human/dapivirine-vaginal-ring-25-mg.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8. who.int/news/item/26-01-2021-who-recommends-the-dapivirine-vaginal-ring-as-a-new-choice-for-hiv-</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prevention-for-women-at-substantial-risk-of-hiv-infection. 9. who.int/news/item/28-07-2022-who-recommends-</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long-acting-cabotegravir-for-hiv-prevention. 10. CAB extended-release injectable suspension PI. </a:t>
            </a:r>
          </a:p>
        </p:txBody>
      </p:sp>
    </p:spTree>
    <p:extLst>
      <p:ext uri="{BB962C8B-B14F-4D97-AF65-F5344CB8AC3E}">
        <p14:creationId xmlns:p14="http://schemas.microsoft.com/office/powerpoint/2010/main" val="3431194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282C7-D699-4D39-80D0-7E7835940851}"/>
              </a:ext>
            </a:extLst>
          </p:cNvPr>
          <p:cNvSpPr>
            <a:spLocks noGrp="1"/>
          </p:cNvSpPr>
          <p:nvPr>
            <p:ph type="title"/>
          </p:nvPr>
        </p:nvSpPr>
        <p:spPr/>
        <p:txBody>
          <a:bodyPr/>
          <a:lstStyle/>
          <a:p>
            <a:r>
              <a:rPr lang="en-US" dirty="0"/>
              <a:t>Phase III Trials: Efficacy of </a:t>
            </a:r>
            <a:br>
              <a:rPr lang="en-US" dirty="0"/>
            </a:br>
            <a:r>
              <a:rPr lang="en-US" dirty="0"/>
              <a:t>Daily Oral FTC/TDF as PrEP in Women</a:t>
            </a:r>
          </a:p>
        </p:txBody>
      </p:sp>
      <p:sp>
        <p:nvSpPr>
          <p:cNvPr id="3" name="Content Placeholder 2">
            <a:extLst>
              <a:ext uri="{FF2B5EF4-FFF2-40B4-BE49-F238E27FC236}">
                <a16:creationId xmlns:a16="http://schemas.microsoft.com/office/drawing/2014/main" id="{19A68D56-9460-4D80-9DDE-48E506B806D6}"/>
              </a:ext>
            </a:extLst>
          </p:cNvPr>
          <p:cNvSpPr>
            <a:spLocks noGrp="1"/>
          </p:cNvSpPr>
          <p:nvPr>
            <p:ph sz="half" idx="1"/>
          </p:nvPr>
        </p:nvSpPr>
        <p:spPr/>
        <p:txBody>
          <a:bodyPr/>
          <a:lstStyle/>
          <a:p>
            <a:endParaRPr lang="en-US" sz="2000" b="1" dirty="0">
              <a:solidFill>
                <a:schemeClr val="accent3"/>
              </a:solidFill>
            </a:endParaRPr>
          </a:p>
          <a:p>
            <a:endParaRPr lang="en-US" sz="2000" b="1" dirty="0">
              <a:solidFill>
                <a:schemeClr val="accent3"/>
              </a:solidFill>
            </a:endParaRPr>
          </a:p>
          <a:p>
            <a:endParaRPr lang="en-US" sz="2000" b="1" dirty="0">
              <a:solidFill>
                <a:schemeClr val="accent3"/>
              </a:solidFill>
            </a:endParaRPr>
          </a:p>
          <a:p>
            <a:pPr marL="0" indent="0">
              <a:buNone/>
            </a:pPr>
            <a:endParaRPr lang="en-US" sz="2000" b="1" dirty="0">
              <a:solidFill>
                <a:schemeClr val="accent3"/>
              </a:solidFill>
            </a:endParaRPr>
          </a:p>
          <a:p>
            <a:endParaRPr lang="en-US" sz="2000" b="1" dirty="0">
              <a:solidFill>
                <a:schemeClr val="accent3"/>
              </a:solidFill>
            </a:endParaRPr>
          </a:p>
          <a:p>
            <a:r>
              <a:rPr lang="en-US" sz="2000" b="1" dirty="0">
                <a:solidFill>
                  <a:schemeClr val="accent3"/>
                </a:solidFill>
              </a:rPr>
              <a:t>Partners PrEP </a:t>
            </a:r>
            <a:r>
              <a:rPr lang="en-US" sz="2000" dirty="0"/>
              <a:t>enrolled HIV-serodiscordant couples (N = 4758)</a:t>
            </a:r>
            <a:r>
              <a:rPr kumimoji="0" lang="en-US" sz="20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lang="en-US" sz="2000" dirty="0"/>
          </a:p>
          <a:p>
            <a:pPr lvl="1"/>
            <a:r>
              <a:rPr lang="en-US" sz="1800" dirty="0"/>
              <a:t>Across tx arms: HIV-seronegative partner female in 38% of couples; 32% to 49% of women using contraceptives; 12.8% pregnant</a:t>
            </a:r>
          </a:p>
          <a:p>
            <a:pPr lvl="1"/>
            <a:r>
              <a:rPr lang="en-US" sz="1800" b="1" dirty="0"/>
              <a:t>Results: </a:t>
            </a:r>
            <a:r>
              <a:rPr lang="en-US" sz="1800" dirty="0"/>
              <a:t>efficacy </a:t>
            </a:r>
            <a:r>
              <a:rPr lang="en-US" sz="1800" b="1" dirty="0">
                <a:solidFill>
                  <a:schemeClr val="accent3"/>
                </a:solidFill>
              </a:rPr>
              <a:t>66% in women </a:t>
            </a:r>
            <a:r>
              <a:rPr lang="en-US" sz="1800" dirty="0"/>
              <a:t>vs 84% in men</a:t>
            </a:r>
          </a:p>
          <a:p>
            <a:endParaRPr lang="en-US" sz="2400" baseline="30000" dirty="0"/>
          </a:p>
          <a:p>
            <a:endParaRPr lang="en-US" sz="2400" baseline="30000" dirty="0"/>
          </a:p>
          <a:p>
            <a:pPr marL="0" indent="0">
              <a:buNone/>
            </a:pPr>
            <a:endParaRPr lang="en-US" sz="2400" baseline="30000" dirty="0"/>
          </a:p>
          <a:p>
            <a:endParaRPr lang="en-US" sz="2400" dirty="0"/>
          </a:p>
        </p:txBody>
      </p:sp>
      <p:sp>
        <p:nvSpPr>
          <p:cNvPr id="9" name="Content Placeholder 8">
            <a:extLst>
              <a:ext uri="{FF2B5EF4-FFF2-40B4-BE49-F238E27FC236}">
                <a16:creationId xmlns:a16="http://schemas.microsoft.com/office/drawing/2014/main" id="{61605DB6-FEF7-41C8-8ECB-A75F7E83B9A0}"/>
              </a:ext>
            </a:extLst>
          </p:cNvPr>
          <p:cNvSpPr>
            <a:spLocks noGrp="1"/>
          </p:cNvSpPr>
          <p:nvPr>
            <p:ph sz="half" idx="2"/>
          </p:nvPr>
        </p:nvSpPr>
        <p:spPr/>
        <p:txBody>
          <a:bodyPr/>
          <a:lstStyle/>
          <a:p>
            <a:endParaRPr lang="en-US" sz="2000" b="1" dirty="0">
              <a:solidFill>
                <a:schemeClr val="accent3"/>
              </a:solidFill>
            </a:endParaRPr>
          </a:p>
          <a:p>
            <a:endParaRPr lang="en-US" sz="2000" b="1" dirty="0">
              <a:solidFill>
                <a:schemeClr val="accent3"/>
              </a:solidFill>
            </a:endParaRPr>
          </a:p>
          <a:p>
            <a:endParaRPr lang="en-US" sz="2000" b="1" dirty="0">
              <a:solidFill>
                <a:schemeClr val="accent3"/>
              </a:solidFill>
            </a:endParaRPr>
          </a:p>
          <a:p>
            <a:endParaRPr lang="en-US" sz="2000" b="1" dirty="0">
              <a:solidFill>
                <a:schemeClr val="accent3"/>
              </a:solidFill>
            </a:endParaRPr>
          </a:p>
          <a:p>
            <a:endParaRPr lang="en-US" sz="2000" b="1" dirty="0">
              <a:solidFill>
                <a:schemeClr val="accent3"/>
              </a:solidFill>
            </a:endParaRPr>
          </a:p>
          <a:p>
            <a:r>
              <a:rPr lang="en-US" sz="2000" b="1" dirty="0">
                <a:solidFill>
                  <a:schemeClr val="accent3"/>
                </a:solidFill>
              </a:rPr>
              <a:t>TDF2</a:t>
            </a:r>
            <a:r>
              <a:rPr lang="en-US" sz="2000" dirty="0"/>
              <a:t> enrolled HIV-seronegative, sexually active adults (N = 1219) </a:t>
            </a:r>
          </a:p>
          <a:p>
            <a:pPr lvl="1"/>
            <a:r>
              <a:rPr lang="en-US" sz="1800" dirty="0"/>
              <a:t>45.7% women; contraceptive use required</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lang="en-US" sz="1800" dirty="0"/>
          </a:p>
          <a:p>
            <a:pPr lvl="1"/>
            <a:r>
              <a:rPr lang="en-US" sz="1800" b="1" dirty="0"/>
              <a:t>Results: </a:t>
            </a:r>
            <a:r>
              <a:rPr lang="en-US" sz="1800" dirty="0"/>
              <a:t>62.2% FTC/TDF efficacy; </a:t>
            </a:r>
            <a:r>
              <a:rPr lang="en-US" sz="1800" b="1" dirty="0">
                <a:solidFill>
                  <a:schemeClr val="accent3"/>
                </a:solidFill>
              </a:rPr>
              <a:t>49.5% in women</a:t>
            </a:r>
            <a:r>
              <a:rPr lang="en-US" sz="1800" dirty="0"/>
              <a:t> vs 80.1% in men</a:t>
            </a:r>
          </a:p>
          <a:p>
            <a:pPr marL="0" indent="0">
              <a:buNone/>
            </a:pPr>
            <a:endParaRPr lang="en-US" dirty="0"/>
          </a:p>
        </p:txBody>
      </p:sp>
      <p:graphicFrame>
        <p:nvGraphicFramePr>
          <p:cNvPr id="4" name="Group 155">
            <a:extLst>
              <a:ext uri="{FF2B5EF4-FFF2-40B4-BE49-F238E27FC236}">
                <a16:creationId xmlns:a16="http://schemas.microsoft.com/office/drawing/2014/main" id="{D638A078-938B-4817-B9B1-8A966780AD7B}"/>
              </a:ext>
            </a:extLst>
          </p:cNvPr>
          <p:cNvGraphicFramePr>
            <a:graphicFrameLocks/>
          </p:cNvGraphicFramePr>
          <p:nvPr>
            <p:extLst>
              <p:ext uri="{D42A27DB-BD31-4B8C-83A1-F6EECF244321}">
                <p14:modId xmlns:p14="http://schemas.microsoft.com/office/powerpoint/2010/main" val="3017663201"/>
              </p:ext>
            </p:extLst>
          </p:nvPr>
        </p:nvGraphicFramePr>
        <p:xfrm>
          <a:off x="709796" y="1601947"/>
          <a:ext cx="10772408" cy="2064240"/>
        </p:xfrm>
        <a:graphic>
          <a:graphicData uri="http://schemas.openxmlformats.org/drawingml/2006/table">
            <a:tbl>
              <a:tblPr/>
              <a:tblGrid>
                <a:gridCol w="1606809">
                  <a:extLst>
                    <a:ext uri="{9D8B030D-6E8A-4147-A177-3AD203B41FA5}">
                      <a16:colId xmlns:a16="http://schemas.microsoft.com/office/drawing/2014/main" val="3545524952"/>
                    </a:ext>
                  </a:extLst>
                </a:gridCol>
                <a:gridCol w="1606809">
                  <a:extLst>
                    <a:ext uri="{9D8B030D-6E8A-4147-A177-3AD203B41FA5}">
                      <a16:colId xmlns:a16="http://schemas.microsoft.com/office/drawing/2014/main" val="20000"/>
                    </a:ext>
                  </a:extLst>
                </a:gridCol>
                <a:gridCol w="1712075">
                  <a:extLst>
                    <a:ext uri="{9D8B030D-6E8A-4147-A177-3AD203B41FA5}">
                      <a16:colId xmlns:a16="http://schemas.microsoft.com/office/drawing/2014/main" val="1907607284"/>
                    </a:ext>
                  </a:extLst>
                </a:gridCol>
                <a:gridCol w="1920217">
                  <a:extLst>
                    <a:ext uri="{9D8B030D-6E8A-4147-A177-3AD203B41FA5}">
                      <a16:colId xmlns:a16="http://schemas.microsoft.com/office/drawing/2014/main" val="2093939109"/>
                    </a:ext>
                  </a:extLst>
                </a:gridCol>
                <a:gridCol w="2369460">
                  <a:extLst>
                    <a:ext uri="{9D8B030D-6E8A-4147-A177-3AD203B41FA5}">
                      <a16:colId xmlns:a16="http://schemas.microsoft.com/office/drawing/2014/main" val="1754698466"/>
                    </a:ext>
                  </a:extLst>
                </a:gridCol>
                <a:gridCol w="1557038">
                  <a:extLst>
                    <a:ext uri="{9D8B030D-6E8A-4147-A177-3AD203B41FA5}">
                      <a16:colId xmlns:a16="http://schemas.microsoft.com/office/drawing/2014/main" val="33247693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Population</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Study</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Patients (n)</a:t>
                      </a:r>
                      <a:endParaRPr lang="en-US" sz="18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algn="ctr"/>
                      <a:endParaRPr lang="en-US" sz="1600" dirty="0"/>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rowSpan="2">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Efficacy for Reducing HIV Incidence, %</a:t>
                      </a:r>
                      <a:endParaRPr lang="en-US" sz="18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algn="ctr"/>
                      <a:r>
                        <a:rPr lang="en-US" sz="1800" b="1" dirty="0">
                          <a:latin typeface="Calibri" panose="020F0502020204030204" pitchFamily="34" charset="0"/>
                          <a:cs typeface="Calibri" panose="020F0502020204030204" pitchFamily="34" charset="0"/>
                        </a:rPr>
                        <a:t>Adherence Estimate, %</a:t>
                      </a: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vMerge="1">
                  <a:txBody>
                    <a:bodyPr/>
                    <a:lstStyle/>
                    <a:p>
                      <a:endParaRPr lang="en-US"/>
                    </a:p>
                  </a:txBody>
                  <a:tcPr/>
                </a:tc>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FTC/TDF</a:t>
                      </a:r>
                      <a:endParaRPr lang="en-US" sz="18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algn="ct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a:t>
                      </a:r>
                      <a:endParaRPr lang="en-US" sz="1800" dirty="0">
                        <a:latin typeface="Calibri" panose="020F0502020204030204" pitchFamily="34" charset="0"/>
                        <a:cs typeface="Calibri" panose="020F0502020204030204" pitchFamily="34" charset="0"/>
                      </a:endParaRPr>
                    </a:p>
                  </a:txBody>
                  <a:tcPr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HS couples</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Partners PrEP</a:t>
                      </a:r>
                      <a:r>
                        <a:rPr lang="en-US" sz="1800" baseline="30000" dirty="0">
                          <a:solidFill>
                            <a:schemeClr val="bg1"/>
                          </a:solidFill>
                          <a:latin typeface="Calibri" panose="020F0502020204030204" pitchFamily="34" charset="0"/>
                          <a:cs typeface="Calibri" panose="020F0502020204030204" pitchFamily="34" charset="0"/>
                        </a:rPr>
                        <a:t>1</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1579 couples</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1584 couples</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75.0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&lt;.001)</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81</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HS men and women</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TDF2</a:t>
                      </a:r>
                      <a:r>
                        <a:rPr lang="en-US" sz="1800" baseline="30000" dirty="0">
                          <a:solidFill>
                            <a:schemeClr val="bg1"/>
                          </a:solidFill>
                          <a:latin typeface="Calibri" panose="020F0502020204030204" pitchFamily="34" charset="0"/>
                          <a:cs typeface="Calibri" panose="020F0502020204030204" pitchFamily="34" charset="0"/>
                        </a:rPr>
                        <a:t>2</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611</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608</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62.2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.03)</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80</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43195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Women</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FEM-PrEP</a:t>
                      </a:r>
                      <a:r>
                        <a:rPr kumimoji="0" lang="en-US" sz="18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3</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1024</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1032</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6.0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.81)</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800" b="0" dirty="0">
                          <a:solidFill>
                            <a:srgbClr val="000000"/>
                          </a:solidFill>
                          <a:latin typeface="Calibri"/>
                          <a:ea typeface="MS PGothic" panose="020B0600070205080204" pitchFamily="34" charset="-128"/>
                          <a:cs typeface="Calibri"/>
                        </a:rPr>
                        <a:t>≤37</a:t>
                      </a: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12834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Women</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VOICE</a:t>
                      </a:r>
                      <a:r>
                        <a:rPr kumimoji="0" lang="en-US" sz="18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4</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985</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999</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-4.4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.81)</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a:t>
                      </a:r>
                    </a:p>
                  </a:txBody>
                  <a:tcPr marT="18000" marB="1800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18630292"/>
                  </a:ext>
                </a:extLst>
              </a:tr>
            </a:tbl>
          </a:graphicData>
        </a:graphic>
      </p:graphicFrame>
      <p:sp>
        <p:nvSpPr>
          <p:cNvPr id="5" name="Text Box 11">
            <a:extLst>
              <a:ext uri="{FF2B5EF4-FFF2-40B4-BE49-F238E27FC236}">
                <a16:creationId xmlns:a16="http://schemas.microsoft.com/office/drawing/2014/main" id="{754B983E-9921-408C-8040-227EB44B9482}"/>
              </a:ext>
            </a:extLst>
          </p:cNvPr>
          <p:cNvSpPr txBox="1">
            <a:spLocks noChangeArrowheads="1"/>
          </p:cNvSpPr>
          <p:nvPr/>
        </p:nvSpPr>
        <p:spPr bwMode="auto">
          <a:xfrm>
            <a:off x="322994" y="6387484"/>
            <a:ext cx="882356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Baeten. NEJM. 2012;367:399. 2</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Thigpen. NEJM. 2012;367:423. 3. Van Damme. NEJM. 2012;367:411</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4. Marrazzo. NEJM. 2015;372:509. </a:t>
            </a:r>
          </a:p>
        </p:txBody>
      </p:sp>
    </p:spTree>
    <p:extLst>
      <p:ext uri="{BB962C8B-B14F-4D97-AF65-F5344CB8AC3E}">
        <p14:creationId xmlns:p14="http://schemas.microsoft.com/office/powerpoint/2010/main" val="4105573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92">
            <a:extLst>
              <a:ext uri="{FF2B5EF4-FFF2-40B4-BE49-F238E27FC236}">
                <a16:creationId xmlns:a16="http://schemas.microsoft.com/office/drawing/2014/main" id="{6DF8C7AF-5E92-4AE1-AE16-2F73B94367C1}"/>
              </a:ext>
            </a:extLst>
          </p:cNvPr>
          <p:cNvSpPr txBox="1">
            <a:spLocks noChangeArrowheads="1"/>
          </p:cNvSpPr>
          <p:nvPr/>
        </p:nvSpPr>
        <p:spPr bwMode="auto">
          <a:xfrm>
            <a:off x="2787219" y="4191798"/>
            <a:ext cx="34671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15873"/>
                </a:solidFill>
                <a:effectLst/>
                <a:uLnTx/>
                <a:uFillTx/>
                <a:latin typeface="Calibri"/>
                <a:ea typeface="MS PGothic" panose="020B0600070205080204" pitchFamily="34" charset="-128"/>
                <a:cs typeface="Calibri"/>
              </a:rPr>
              <a:t>VOICE</a:t>
            </a:r>
            <a:r>
              <a:rPr kumimoji="0" lang="en-US" altLang="en-US" sz="1800" b="0" i="0" u="none" strike="noStrike" kern="1200" cap="none" spc="0" normalizeH="0" baseline="30000" noProof="0" dirty="0">
                <a:ln>
                  <a:noFill/>
                </a:ln>
                <a:solidFill>
                  <a:srgbClr val="015873"/>
                </a:solidFill>
                <a:effectLst/>
                <a:uLnTx/>
                <a:uFillTx/>
                <a:latin typeface="Calibri"/>
                <a:ea typeface="MS PGothic" panose="020B0600070205080204" pitchFamily="34" charset="-128"/>
                <a:cs typeface="Calibri"/>
              </a:rPr>
              <a:t>1</a:t>
            </a:r>
            <a:r>
              <a:rPr kumimoji="0" lang="en-US" altLang="en-US" sz="1800" b="0" i="0" u="none" strike="noStrike" kern="1200" cap="none" spc="0" normalizeH="0" baseline="0" noProof="0" dirty="0">
                <a:ln>
                  <a:noFill/>
                </a:ln>
                <a:solidFill>
                  <a:srgbClr val="015873"/>
                </a:solidFill>
                <a:effectLst/>
                <a:uLnTx/>
                <a:uFillTx/>
                <a:latin typeface="Calibri"/>
                <a:ea typeface="MS PGothic" panose="020B0600070205080204" pitchFamily="34" charset="-128"/>
                <a:cs typeface="Calibri"/>
              </a:rPr>
              <a:t>/FEM-PrEP</a:t>
            </a:r>
            <a:r>
              <a:rPr kumimoji="0" lang="en-US" altLang="en-US" sz="1800" b="0" i="0" u="none" strike="noStrike" kern="1200" cap="none" spc="0" normalizeH="0" baseline="30000" noProof="0" dirty="0">
                <a:ln>
                  <a:noFill/>
                </a:ln>
                <a:solidFill>
                  <a:srgbClr val="015873"/>
                </a:solidFill>
                <a:effectLst/>
                <a:uLnTx/>
                <a:uFillTx/>
                <a:latin typeface="Calibri"/>
                <a:ea typeface="MS PGothic" panose="020B0600070205080204" pitchFamily="34" charset="-128"/>
                <a:cs typeface="Calibri"/>
              </a:rPr>
              <a:t>2</a:t>
            </a:r>
            <a:br>
              <a:rPr kumimoji="0" lang="en-US" altLang="en-US" sz="1800" b="0" i="0" u="none" strike="noStrike" kern="1200" cap="none" spc="0" normalizeH="0" baseline="0" noProof="0" dirty="0">
                <a:ln>
                  <a:noFill/>
                </a:ln>
                <a:solidFill>
                  <a:srgbClr val="015873"/>
                </a:solidFill>
                <a:effectLst/>
                <a:uLnTx/>
                <a:uFillTx/>
                <a:latin typeface="Calibri"/>
                <a:ea typeface="MS PGothic" panose="020B0600070205080204" pitchFamily="34" charset="-128"/>
                <a:cs typeface="Calibri"/>
              </a:rPr>
            </a:br>
            <a:r>
              <a:rPr kumimoji="0" lang="en-US" altLang="en-US" sz="18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a:rPr>
              <a:t>Efficacy: 0%/6%</a:t>
            </a:r>
            <a:br>
              <a:rPr kumimoji="0" lang="en-US" altLang="en-US" sz="18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a:rPr>
            </a:br>
            <a:r>
              <a:rPr kumimoji="0" lang="en-US" altLang="en-US" sz="18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a:rPr>
              <a:t>Adherence: 29%/≤37%</a:t>
            </a:r>
          </a:p>
        </p:txBody>
      </p:sp>
      <p:sp>
        <p:nvSpPr>
          <p:cNvPr id="71683" name="Title 1">
            <a:extLst>
              <a:ext uri="{FF2B5EF4-FFF2-40B4-BE49-F238E27FC236}">
                <a16:creationId xmlns:a16="http://schemas.microsoft.com/office/drawing/2014/main" id="{2E221E51-964A-44C0-AFCE-BCBD9C510010}"/>
              </a:ext>
            </a:extLst>
          </p:cNvPr>
          <p:cNvSpPr>
            <a:spLocks noGrp="1"/>
          </p:cNvSpPr>
          <p:nvPr>
            <p:ph type="title"/>
          </p:nvPr>
        </p:nvSpPr>
        <p:spPr/>
        <p:txBody>
          <a:bodyPr/>
          <a:lstStyle/>
          <a:p>
            <a:pPr eaLnBrk="1" hangingPunct="1"/>
            <a:r>
              <a:rPr lang="en-US" altLang="en-US" dirty="0"/>
              <a:t>Select Daily Oral FTC/TDF PrEP Trials: </a:t>
            </a:r>
            <a:br>
              <a:rPr lang="en-US" altLang="en-US" dirty="0"/>
            </a:br>
            <a:r>
              <a:rPr lang="en-US" altLang="en-US" dirty="0"/>
              <a:t>Effectiveness Improves With Higher Adherence</a:t>
            </a:r>
          </a:p>
        </p:txBody>
      </p:sp>
      <p:sp>
        <p:nvSpPr>
          <p:cNvPr id="48" name="Rectangle 1">
            <a:extLst>
              <a:ext uri="{FF2B5EF4-FFF2-40B4-BE49-F238E27FC236}">
                <a16:creationId xmlns:a16="http://schemas.microsoft.com/office/drawing/2014/main" id="{EE0A4F77-0EF5-4247-B6A0-4F9578B14F64}"/>
              </a:ext>
            </a:extLst>
          </p:cNvPr>
          <p:cNvSpPr>
            <a:spLocks noChangeArrowheads="1"/>
          </p:cNvSpPr>
          <p:nvPr/>
        </p:nvSpPr>
        <p:spPr bwMode="auto">
          <a:xfrm>
            <a:off x="2113757" y="1229859"/>
            <a:ext cx="3314700" cy="4467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ct val="35000"/>
              </a:spcBef>
              <a:spcAft>
                <a:spcPct val="25000"/>
              </a:spcAft>
              <a:buClr>
                <a:srgbClr val="015873"/>
              </a:buClr>
              <a:buSzTx/>
              <a:buFont typeface="Arial" panose="020B0604020202020204" pitchFamily="34" charset="0"/>
              <a:buChar char="•"/>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cxnSp>
        <p:nvCxnSpPr>
          <p:cNvPr id="49" name="Straight Connector 2">
            <a:extLst>
              <a:ext uri="{FF2B5EF4-FFF2-40B4-BE49-F238E27FC236}">
                <a16:creationId xmlns:a16="http://schemas.microsoft.com/office/drawing/2014/main" id="{A39AC4EC-2B01-4A52-A025-7BADC608FE87}"/>
              </a:ext>
            </a:extLst>
          </p:cNvPr>
          <p:cNvCxnSpPr>
            <a:cxnSpLocks noChangeShapeType="1"/>
          </p:cNvCxnSpPr>
          <p:nvPr/>
        </p:nvCxnSpPr>
        <p:spPr bwMode="auto">
          <a:xfrm flipV="1">
            <a:off x="2740820" y="2169659"/>
            <a:ext cx="7007225" cy="3106737"/>
          </a:xfrm>
          <a:prstGeom prst="line">
            <a:avLst/>
          </a:prstGeom>
          <a:noFill/>
          <a:ln w="28575">
            <a:solidFill>
              <a:srgbClr val="F15D22">
                <a:alpha val="50195"/>
              </a:srgbClr>
            </a:solidFill>
            <a:round/>
            <a:headEnd/>
            <a:tailEnd/>
          </a:ln>
          <a:extLst>
            <a:ext uri="{909E8E84-426E-40dd-AFC4-6F175D3DCCD1}">
              <a14:hiddenFill xmlns="" xmlns:a14="http://schemas.microsoft.com/office/drawing/2010/main">
                <a:noFill/>
              </a14:hiddenFill>
            </a:ext>
          </a:extLst>
        </p:spPr>
      </p:cxnSp>
      <p:cxnSp>
        <p:nvCxnSpPr>
          <p:cNvPr id="50" name="Straight Connector 4">
            <a:extLst>
              <a:ext uri="{FF2B5EF4-FFF2-40B4-BE49-F238E27FC236}">
                <a16:creationId xmlns:a16="http://schemas.microsoft.com/office/drawing/2014/main" id="{9AFCE40F-A84B-4C92-9690-E2305CC93F11}"/>
              </a:ext>
            </a:extLst>
          </p:cNvPr>
          <p:cNvCxnSpPr>
            <a:cxnSpLocks noChangeShapeType="1"/>
          </p:cNvCxnSpPr>
          <p:nvPr/>
        </p:nvCxnSpPr>
        <p:spPr bwMode="auto">
          <a:xfrm flipV="1">
            <a:off x="2693195" y="1618796"/>
            <a:ext cx="0" cy="365760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sp>
        <p:nvSpPr>
          <p:cNvPr id="51" name="TextBox 30">
            <a:extLst>
              <a:ext uri="{FF2B5EF4-FFF2-40B4-BE49-F238E27FC236}">
                <a16:creationId xmlns:a16="http://schemas.microsoft.com/office/drawing/2014/main" id="{1F72D41E-C6F4-4886-A18C-75EAE960F0DB}"/>
              </a:ext>
            </a:extLst>
          </p:cNvPr>
          <p:cNvSpPr txBox="1">
            <a:spLocks noChangeArrowheads="1"/>
          </p:cNvSpPr>
          <p:nvPr/>
        </p:nvSpPr>
        <p:spPr bwMode="auto">
          <a:xfrm>
            <a:off x="2125769" y="1425677"/>
            <a:ext cx="5778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100</a:t>
            </a:r>
          </a:p>
        </p:txBody>
      </p:sp>
      <p:sp>
        <p:nvSpPr>
          <p:cNvPr id="52" name="TextBox 39">
            <a:extLst>
              <a:ext uri="{FF2B5EF4-FFF2-40B4-BE49-F238E27FC236}">
                <a16:creationId xmlns:a16="http://schemas.microsoft.com/office/drawing/2014/main" id="{CB696565-EA3A-4E52-8201-95C5E385C4A9}"/>
              </a:ext>
            </a:extLst>
          </p:cNvPr>
          <p:cNvSpPr txBox="1">
            <a:spLocks noChangeArrowheads="1"/>
          </p:cNvSpPr>
          <p:nvPr/>
        </p:nvSpPr>
        <p:spPr bwMode="auto">
          <a:xfrm rot="16200000">
            <a:off x="191328" y="3294493"/>
            <a:ext cx="369532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Reduction in HIV Incidence (%)</a:t>
            </a:r>
          </a:p>
        </p:txBody>
      </p:sp>
      <p:cxnSp>
        <p:nvCxnSpPr>
          <p:cNvPr id="53" name="Straight Connector 4">
            <a:extLst>
              <a:ext uri="{FF2B5EF4-FFF2-40B4-BE49-F238E27FC236}">
                <a16:creationId xmlns:a16="http://schemas.microsoft.com/office/drawing/2014/main" id="{A209F126-419D-4369-A9F6-45FBB4888790}"/>
              </a:ext>
            </a:extLst>
          </p:cNvPr>
          <p:cNvCxnSpPr>
            <a:cxnSpLocks noChangeShapeType="1"/>
          </p:cNvCxnSpPr>
          <p:nvPr/>
        </p:nvCxnSpPr>
        <p:spPr bwMode="auto">
          <a:xfrm>
            <a:off x="2685257" y="5276396"/>
            <a:ext cx="6811963"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sp>
        <p:nvSpPr>
          <p:cNvPr id="54" name="TextBox 78">
            <a:extLst>
              <a:ext uri="{FF2B5EF4-FFF2-40B4-BE49-F238E27FC236}">
                <a16:creationId xmlns:a16="http://schemas.microsoft.com/office/drawing/2014/main" id="{DE4B4A48-CC36-4B29-AE84-7BE04692184E}"/>
              </a:ext>
            </a:extLst>
          </p:cNvPr>
          <p:cNvSpPr txBox="1">
            <a:spLocks noChangeArrowheads="1"/>
          </p:cNvSpPr>
          <p:nvPr/>
        </p:nvSpPr>
        <p:spPr bwMode="auto">
          <a:xfrm>
            <a:off x="2390881" y="5070577"/>
            <a:ext cx="31273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0</a:t>
            </a:r>
          </a:p>
        </p:txBody>
      </p:sp>
      <p:sp>
        <p:nvSpPr>
          <p:cNvPr id="55" name="TextBox 79">
            <a:extLst>
              <a:ext uri="{FF2B5EF4-FFF2-40B4-BE49-F238E27FC236}">
                <a16:creationId xmlns:a16="http://schemas.microsoft.com/office/drawing/2014/main" id="{E03CC234-FC94-400B-92E5-FB99EE479220}"/>
              </a:ext>
            </a:extLst>
          </p:cNvPr>
          <p:cNvSpPr txBox="1">
            <a:spLocks noChangeArrowheads="1"/>
          </p:cNvSpPr>
          <p:nvPr/>
        </p:nvSpPr>
        <p:spPr bwMode="auto">
          <a:xfrm>
            <a:off x="9141620" y="5262664"/>
            <a:ext cx="6524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100</a:t>
            </a:r>
          </a:p>
        </p:txBody>
      </p:sp>
      <p:sp>
        <p:nvSpPr>
          <p:cNvPr id="56" name="TextBox 81">
            <a:extLst>
              <a:ext uri="{FF2B5EF4-FFF2-40B4-BE49-F238E27FC236}">
                <a16:creationId xmlns:a16="http://schemas.microsoft.com/office/drawing/2014/main" id="{E4559690-38B1-401C-A199-1AE6066C01EA}"/>
              </a:ext>
            </a:extLst>
          </p:cNvPr>
          <p:cNvSpPr txBox="1">
            <a:spLocks noChangeArrowheads="1"/>
          </p:cNvSpPr>
          <p:nvPr/>
        </p:nvSpPr>
        <p:spPr bwMode="auto">
          <a:xfrm>
            <a:off x="2712245" y="5562702"/>
            <a:ext cx="72390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Adherence Based on Pill Counts or Detection of Study Drug in Plasma (%)</a:t>
            </a:r>
          </a:p>
        </p:txBody>
      </p:sp>
      <p:sp>
        <p:nvSpPr>
          <p:cNvPr id="59" name="TextBox 58">
            <a:extLst>
              <a:ext uri="{FF2B5EF4-FFF2-40B4-BE49-F238E27FC236}">
                <a16:creationId xmlns:a16="http://schemas.microsoft.com/office/drawing/2014/main" id="{A63ED5AC-FE20-4687-A7D3-0C8C382F76DC}"/>
              </a:ext>
            </a:extLst>
          </p:cNvPr>
          <p:cNvSpPr txBox="1">
            <a:spLocks noChangeArrowheads="1"/>
          </p:cNvSpPr>
          <p:nvPr/>
        </p:nvSpPr>
        <p:spPr bwMode="auto">
          <a:xfrm>
            <a:off x="5674520" y="1963879"/>
            <a:ext cx="3200173" cy="923330"/>
          </a:xfrm>
          <a:prstGeom prst="rect">
            <a:avLst/>
          </a:prstGeom>
          <a:noFill/>
          <a:ln>
            <a:noFill/>
          </a:ln>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823B"/>
                </a:solidFill>
                <a:effectLst/>
                <a:uLnTx/>
                <a:uFillTx/>
                <a:latin typeface="Calibri"/>
                <a:ea typeface="+mn-ea"/>
                <a:cs typeface="Calibri"/>
              </a:rPr>
              <a:t>Partners </a:t>
            </a:r>
            <a:r>
              <a:rPr kumimoji="0" lang="en-US" altLang="en-US" sz="1800" b="0" i="0" u="none" strike="noStrike" kern="1200" cap="none" spc="0" normalizeH="0" baseline="0" noProof="0" dirty="0" err="1">
                <a:ln>
                  <a:noFill/>
                </a:ln>
                <a:solidFill>
                  <a:srgbClr val="00823B"/>
                </a:solidFill>
                <a:effectLst/>
                <a:uLnTx/>
                <a:uFillTx/>
                <a:latin typeface="Calibri"/>
                <a:ea typeface="+mn-ea"/>
                <a:cs typeface="Calibri"/>
              </a:rPr>
              <a:t>PrEP</a:t>
            </a:r>
            <a:r>
              <a:rPr lang="en-US" altLang="en-US" sz="1800" baseline="30000" dirty="0">
                <a:solidFill>
                  <a:srgbClr val="00823B"/>
                </a:solidFill>
                <a:latin typeface="Calibri"/>
                <a:cs typeface="Calibri"/>
              </a:rPr>
              <a:t>4</a:t>
            </a:r>
            <a:br>
              <a:rPr kumimoji="0" lang="en-US" altLang="en-US" sz="1800" b="0" i="0" u="none" strike="noStrike" kern="1200" cap="none" spc="0" normalizeH="0" baseline="0" noProof="0" dirty="0">
                <a:ln>
                  <a:noFill/>
                </a:ln>
                <a:solidFill>
                  <a:srgbClr val="00823B"/>
                </a:solidFill>
                <a:effectLst/>
                <a:uLnTx/>
                <a:uFillTx/>
                <a:latin typeface="Calibri"/>
                <a:ea typeface="+mn-ea"/>
                <a:cs typeface="Calibri"/>
              </a:rPr>
            </a:br>
            <a:r>
              <a:rPr kumimoji="0" lang="en-US" altLang="en-US" sz="1800" b="0" i="0" u="none" strike="noStrike" kern="1200" cap="none" spc="0" normalizeH="0" baseline="0" noProof="0" dirty="0">
                <a:ln>
                  <a:noFill/>
                </a:ln>
                <a:solidFill>
                  <a:srgbClr val="000000"/>
                </a:solidFill>
                <a:effectLst/>
                <a:uLnTx/>
                <a:uFillTx/>
                <a:latin typeface="Calibri"/>
                <a:ea typeface="+mn-ea"/>
                <a:cs typeface="Calibri"/>
              </a:rPr>
              <a:t>Efficacy: 75%</a:t>
            </a:r>
            <a:br>
              <a:rPr kumimoji="0" lang="en-US" altLang="en-US" sz="1800" b="0" i="0" u="none" strike="noStrike" kern="1200" cap="none" spc="0" normalizeH="0" baseline="0" noProof="0" dirty="0">
                <a:ln>
                  <a:noFill/>
                </a:ln>
                <a:solidFill>
                  <a:srgbClr val="000000"/>
                </a:solidFill>
                <a:effectLst/>
                <a:uLnTx/>
                <a:uFillTx/>
                <a:latin typeface="Calibri"/>
                <a:ea typeface="+mn-ea"/>
                <a:cs typeface="Calibri"/>
              </a:rPr>
            </a:br>
            <a:r>
              <a:rPr kumimoji="0" lang="en-US" altLang="en-US" sz="1800" b="0" i="0" u="none" strike="noStrike" kern="1200" cap="none" spc="0" normalizeH="0" baseline="0" noProof="0" dirty="0">
                <a:ln>
                  <a:noFill/>
                </a:ln>
                <a:solidFill>
                  <a:srgbClr val="000000"/>
                </a:solidFill>
                <a:effectLst/>
                <a:uLnTx/>
                <a:uFillTx/>
                <a:latin typeface="Calibri"/>
                <a:ea typeface="+mn-ea"/>
                <a:cs typeface="Calibri"/>
              </a:rPr>
              <a:t>Adherence: 81%</a:t>
            </a:r>
          </a:p>
        </p:txBody>
      </p:sp>
      <p:sp>
        <p:nvSpPr>
          <p:cNvPr id="63" name="Oval 18">
            <a:extLst>
              <a:ext uri="{FF2B5EF4-FFF2-40B4-BE49-F238E27FC236}">
                <a16:creationId xmlns:a16="http://schemas.microsoft.com/office/drawing/2014/main" id="{1C14056D-ED2D-401B-89C2-B79A5498FC76}"/>
              </a:ext>
            </a:extLst>
          </p:cNvPr>
          <p:cNvSpPr>
            <a:spLocks noChangeArrowheads="1"/>
          </p:cNvSpPr>
          <p:nvPr/>
        </p:nvSpPr>
        <p:spPr bwMode="auto">
          <a:xfrm>
            <a:off x="8156119" y="2481746"/>
            <a:ext cx="108000" cy="107999"/>
          </a:xfrm>
          <a:prstGeom prst="ellipse">
            <a:avLst/>
          </a:prstGeom>
          <a:solidFill>
            <a:schemeClr val="accent4"/>
          </a:solidFill>
          <a:ln>
            <a:noFill/>
          </a:ln>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64" name="TextBox 63">
            <a:extLst>
              <a:ext uri="{FF2B5EF4-FFF2-40B4-BE49-F238E27FC236}">
                <a16:creationId xmlns:a16="http://schemas.microsoft.com/office/drawing/2014/main" id="{45529223-754D-4493-ACA4-11F8842165C4}"/>
              </a:ext>
            </a:extLst>
          </p:cNvPr>
          <p:cNvSpPr txBox="1">
            <a:spLocks noChangeArrowheads="1"/>
          </p:cNvSpPr>
          <p:nvPr/>
        </p:nvSpPr>
        <p:spPr bwMode="auto">
          <a:xfrm>
            <a:off x="6830597" y="2932709"/>
            <a:ext cx="3120648" cy="923330"/>
          </a:xfrm>
          <a:prstGeom prst="rect">
            <a:avLst/>
          </a:prstGeom>
          <a:noFill/>
          <a:ln>
            <a:noFill/>
          </a:ln>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E1471D"/>
                </a:solidFill>
                <a:effectLst/>
                <a:uLnTx/>
                <a:uFillTx/>
                <a:latin typeface="Calibri"/>
                <a:ea typeface="+mn-ea"/>
                <a:cs typeface="Calibri"/>
              </a:rPr>
              <a:t>TDF2</a:t>
            </a:r>
            <a:r>
              <a:rPr lang="en-US" altLang="en-US" sz="1800" baseline="30000" dirty="0">
                <a:solidFill>
                  <a:srgbClr val="E1471D"/>
                </a:solidFill>
                <a:latin typeface="Calibri"/>
                <a:cs typeface="Calibri"/>
              </a:rPr>
              <a:t>3</a:t>
            </a:r>
            <a:br>
              <a:rPr kumimoji="0" lang="en-US" altLang="en-US" sz="1800" b="0" i="0" u="none" strike="noStrike" kern="1200" cap="none" spc="0" normalizeH="0" baseline="0" noProof="0" dirty="0">
                <a:ln>
                  <a:noFill/>
                </a:ln>
                <a:solidFill>
                  <a:srgbClr val="000000"/>
                </a:solidFill>
                <a:effectLst/>
                <a:uLnTx/>
                <a:uFillTx/>
                <a:latin typeface="Calibri"/>
                <a:ea typeface="+mn-ea"/>
                <a:cs typeface="Calibri"/>
              </a:rPr>
            </a:br>
            <a:r>
              <a:rPr kumimoji="0" lang="en-US" altLang="en-US" sz="1800" b="0" i="0" u="none" strike="noStrike" kern="1200" cap="none" spc="0" normalizeH="0" baseline="0" noProof="0" dirty="0">
                <a:ln>
                  <a:noFill/>
                </a:ln>
                <a:solidFill>
                  <a:srgbClr val="000000"/>
                </a:solidFill>
                <a:effectLst/>
                <a:uLnTx/>
                <a:uFillTx/>
                <a:latin typeface="Calibri"/>
                <a:ea typeface="+mn-ea"/>
                <a:cs typeface="Calibri"/>
              </a:rPr>
              <a:t>Efficacy: 62%</a:t>
            </a:r>
            <a:br>
              <a:rPr kumimoji="0" lang="en-US" altLang="en-US" sz="1800" b="0" i="0" u="none" strike="noStrike" kern="1200" cap="none" spc="0" normalizeH="0" baseline="0" noProof="0" dirty="0">
                <a:ln>
                  <a:noFill/>
                </a:ln>
                <a:solidFill>
                  <a:srgbClr val="000000"/>
                </a:solidFill>
                <a:effectLst/>
                <a:uLnTx/>
                <a:uFillTx/>
                <a:latin typeface="Calibri"/>
                <a:ea typeface="+mn-ea"/>
                <a:cs typeface="Calibri"/>
              </a:rPr>
            </a:br>
            <a:r>
              <a:rPr kumimoji="0" lang="en-US" altLang="en-US" sz="1800" b="0" i="0" u="none" strike="noStrike" kern="1200" cap="none" spc="0" normalizeH="0" baseline="0" noProof="0" dirty="0">
                <a:ln>
                  <a:noFill/>
                </a:ln>
                <a:solidFill>
                  <a:srgbClr val="000000"/>
                </a:solidFill>
                <a:effectLst/>
                <a:uLnTx/>
                <a:uFillTx/>
                <a:latin typeface="Calibri"/>
                <a:ea typeface="+mn-ea"/>
                <a:cs typeface="Calibri"/>
              </a:rPr>
              <a:t>Adherence: 80%</a:t>
            </a:r>
          </a:p>
        </p:txBody>
      </p:sp>
      <p:sp>
        <p:nvSpPr>
          <p:cNvPr id="65" name="Oval 18">
            <a:extLst>
              <a:ext uri="{FF2B5EF4-FFF2-40B4-BE49-F238E27FC236}">
                <a16:creationId xmlns:a16="http://schemas.microsoft.com/office/drawing/2014/main" id="{D6EF49A7-754B-4339-9B8F-2E2EBF26605B}"/>
              </a:ext>
            </a:extLst>
          </p:cNvPr>
          <p:cNvSpPr>
            <a:spLocks noChangeArrowheads="1"/>
          </p:cNvSpPr>
          <p:nvPr/>
        </p:nvSpPr>
        <p:spPr bwMode="auto">
          <a:xfrm>
            <a:off x="8053498" y="2791464"/>
            <a:ext cx="108000" cy="107999"/>
          </a:xfrm>
          <a:prstGeom prst="ellipse">
            <a:avLst/>
          </a:prstGeom>
          <a:solidFill>
            <a:schemeClr val="accent3"/>
          </a:solidFill>
          <a:ln>
            <a:noFill/>
          </a:ln>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67" name="Oval 18">
            <a:extLst>
              <a:ext uri="{FF2B5EF4-FFF2-40B4-BE49-F238E27FC236}">
                <a16:creationId xmlns:a16="http://schemas.microsoft.com/office/drawing/2014/main" id="{499544F0-34CB-45F2-B8B7-A4D9B3ED1E00}"/>
              </a:ext>
            </a:extLst>
          </p:cNvPr>
          <p:cNvSpPr>
            <a:spLocks noChangeArrowheads="1"/>
          </p:cNvSpPr>
          <p:nvPr/>
        </p:nvSpPr>
        <p:spPr bwMode="auto">
          <a:xfrm>
            <a:off x="4466769" y="5218824"/>
            <a:ext cx="108000" cy="107999"/>
          </a:xfrm>
          <a:prstGeom prst="ellipse">
            <a:avLst/>
          </a:prstGeom>
          <a:solidFill>
            <a:schemeClr val="accent1"/>
          </a:solidFill>
          <a:ln>
            <a:noFill/>
          </a:ln>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cxnSp>
        <p:nvCxnSpPr>
          <p:cNvPr id="70" name="Straight Connector 3">
            <a:extLst>
              <a:ext uri="{FF2B5EF4-FFF2-40B4-BE49-F238E27FC236}">
                <a16:creationId xmlns:a16="http://schemas.microsoft.com/office/drawing/2014/main" id="{24037A68-17A1-4847-85B6-E6EBBBA75241}"/>
              </a:ext>
            </a:extLst>
          </p:cNvPr>
          <p:cNvCxnSpPr>
            <a:cxnSpLocks noChangeShapeType="1"/>
          </p:cNvCxnSpPr>
          <p:nvPr/>
        </p:nvCxnSpPr>
        <p:spPr bwMode="auto">
          <a:xfrm flipH="1">
            <a:off x="2625771" y="5276396"/>
            <a:ext cx="69850"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71" name="Straight Connector 39">
            <a:extLst>
              <a:ext uri="{FF2B5EF4-FFF2-40B4-BE49-F238E27FC236}">
                <a16:creationId xmlns:a16="http://schemas.microsoft.com/office/drawing/2014/main" id="{3BAE80DB-CF8A-48C2-B3A9-4E36AF83FD17}"/>
              </a:ext>
            </a:extLst>
          </p:cNvPr>
          <p:cNvCxnSpPr>
            <a:cxnSpLocks noChangeShapeType="1"/>
          </p:cNvCxnSpPr>
          <p:nvPr/>
        </p:nvCxnSpPr>
        <p:spPr bwMode="auto">
          <a:xfrm flipH="1">
            <a:off x="2625771" y="4547734"/>
            <a:ext cx="69850"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72" name="Straight Connector 41">
            <a:extLst>
              <a:ext uri="{FF2B5EF4-FFF2-40B4-BE49-F238E27FC236}">
                <a16:creationId xmlns:a16="http://schemas.microsoft.com/office/drawing/2014/main" id="{D2E2DD6E-B70F-4DC5-8C03-CBBA31B743F9}"/>
              </a:ext>
            </a:extLst>
          </p:cNvPr>
          <p:cNvCxnSpPr>
            <a:cxnSpLocks noChangeShapeType="1"/>
          </p:cNvCxnSpPr>
          <p:nvPr/>
        </p:nvCxnSpPr>
        <p:spPr bwMode="auto">
          <a:xfrm flipH="1">
            <a:off x="2625771" y="3819071"/>
            <a:ext cx="69850"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73" name="Straight Connector 43">
            <a:extLst>
              <a:ext uri="{FF2B5EF4-FFF2-40B4-BE49-F238E27FC236}">
                <a16:creationId xmlns:a16="http://schemas.microsoft.com/office/drawing/2014/main" id="{3EC6310B-F2CE-420B-9A4A-9738644AED46}"/>
              </a:ext>
            </a:extLst>
          </p:cNvPr>
          <p:cNvCxnSpPr>
            <a:cxnSpLocks noChangeShapeType="1"/>
          </p:cNvCxnSpPr>
          <p:nvPr/>
        </p:nvCxnSpPr>
        <p:spPr bwMode="auto">
          <a:xfrm flipH="1">
            <a:off x="2625771" y="3088821"/>
            <a:ext cx="69850"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74" name="Straight Connector 45">
            <a:extLst>
              <a:ext uri="{FF2B5EF4-FFF2-40B4-BE49-F238E27FC236}">
                <a16:creationId xmlns:a16="http://schemas.microsoft.com/office/drawing/2014/main" id="{F1392A65-920E-44EF-AEF9-1233E8170B57}"/>
              </a:ext>
            </a:extLst>
          </p:cNvPr>
          <p:cNvCxnSpPr>
            <a:cxnSpLocks noChangeShapeType="1"/>
          </p:cNvCxnSpPr>
          <p:nvPr/>
        </p:nvCxnSpPr>
        <p:spPr bwMode="auto">
          <a:xfrm flipH="1">
            <a:off x="2625771" y="2360159"/>
            <a:ext cx="69850"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75" name="Straight Connector 50">
            <a:extLst>
              <a:ext uri="{FF2B5EF4-FFF2-40B4-BE49-F238E27FC236}">
                <a16:creationId xmlns:a16="http://schemas.microsoft.com/office/drawing/2014/main" id="{4F2E4020-774E-4805-BA6E-56A1FB94B1DF}"/>
              </a:ext>
            </a:extLst>
          </p:cNvPr>
          <p:cNvCxnSpPr>
            <a:cxnSpLocks noChangeShapeType="1"/>
          </p:cNvCxnSpPr>
          <p:nvPr/>
        </p:nvCxnSpPr>
        <p:spPr bwMode="auto">
          <a:xfrm flipH="1">
            <a:off x="2625771" y="1631496"/>
            <a:ext cx="69850"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sp>
        <p:nvSpPr>
          <p:cNvPr id="76" name="TextBox 30">
            <a:extLst>
              <a:ext uri="{FF2B5EF4-FFF2-40B4-BE49-F238E27FC236}">
                <a16:creationId xmlns:a16="http://schemas.microsoft.com/office/drawing/2014/main" id="{89721BCC-9FAF-4225-970A-EEFB6984DB18}"/>
              </a:ext>
            </a:extLst>
          </p:cNvPr>
          <p:cNvSpPr txBox="1">
            <a:spLocks noChangeArrowheads="1"/>
          </p:cNvSpPr>
          <p:nvPr/>
        </p:nvSpPr>
        <p:spPr bwMode="auto">
          <a:xfrm>
            <a:off x="2125769" y="2155927"/>
            <a:ext cx="5778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80</a:t>
            </a:r>
          </a:p>
        </p:txBody>
      </p:sp>
      <p:sp>
        <p:nvSpPr>
          <p:cNvPr id="77" name="TextBox 30">
            <a:extLst>
              <a:ext uri="{FF2B5EF4-FFF2-40B4-BE49-F238E27FC236}">
                <a16:creationId xmlns:a16="http://schemas.microsoft.com/office/drawing/2014/main" id="{60F1DE34-C74B-4E44-9749-7E799EF09DBE}"/>
              </a:ext>
            </a:extLst>
          </p:cNvPr>
          <p:cNvSpPr txBox="1">
            <a:spLocks noChangeArrowheads="1"/>
          </p:cNvSpPr>
          <p:nvPr/>
        </p:nvSpPr>
        <p:spPr bwMode="auto">
          <a:xfrm>
            <a:off x="2125769" y="2884589"/>
            <a:ext cx="5778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60</a:t>
            </a:r>
          </a:p>
        </p:txBody>
      </p:sp>
      <p:sp>
        <p:nvSpPr>
          <p:cNvPr id="78" name="TextBox 30">
            <a:extLst>
              <a:ext uri="{FF2B5EF4-FFF2-40B4-BE49-F238E27FC236}">
                <a16:creationId xmlns:a16="http://schemas.microsoft.com/office/drawing/2014/main" id="{8E4575E7-1418-4E1A-978A-9A884E162DE2}"/>
              </a:ext>
            </a:extLst>
          </p:cNvPr>
          <p:cNvSpPr txBox="1">
            <a:spLocks noChangeArrowheads="1"/>
          </p:cNvSpPr>
          <p:nvPr/>
        </p:nvSpPr>
        <p:spPr bwMode="auto">
          <a:xfrm>
            <a:off x="2125769" y="3613252"/>
            <a:ext cx="5778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40</a:t>
            </a:r>
          </a:p>
        </p:txBody>
      </p:sp>
      <p:sp>
        <p:nvSpPr>
          <p:cNvPr id="79" name="TextBox 30">
            <a:extLst>
              <a:ext uri="{FF2B5EF4-FFF2-40B4-BE49-F238E27FC236}">
                <a16:creationId xmlns:a16="http://schemas.microsoft.com/office/drawing/2014/main" id="{A9C9DE9C-CC15-4378-A59B-E2A8A68AF722}"/>
              </a:ext>
            </a:extLst>
          </p:cNvPr>
          <p:cNvSpPr txBox="1">
            <a:spLocks noChangeArrowheads="1"/>
          </p:cNvSpPr>
          <p:nvPr/>
        </p:nvSpPr>
        <p:spPr bwMode="auto">
          <a:xfrm>
            <a:off x="2125769" y="4341914"/>
            <a:ext cx="5778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20</a:t>
            </a:r>
          </a:p>
        </p:txBody>
      </p:sp>
      <p:cxnSp>
        <p:nvCxnSpPr>
          <p:cNvPr id="80" name="Straight Connector 60">
            <a:extLst>
              <a:ext uri="{FF2B5EF4-FFF2-40B4-BE49-F238E27FC236}">
                <a16:creationId xmlns:a16="http://schemas.microsoft.com/office/drawing/2014/main" id="{285BF88B-40BA-40FC-86A9-614D10A5CADE}"/>
              </a:ext>
            </a:extLst>
          </p:cNvPr>
          <p:cNvCxnSpPr>
            <a:cxnSpLocks noChangeShapeType="1"/>
          </p:cNvCxnSpPr>
          <p:nvPr/>
        </p:nvCxnSpPr>
        <p:spPr bwMode="auto">
          <a:xfrm rot="5400000" flipH="1">
            <a:off x="2660651" y="5297828"/>
            <a:ext cx="65087"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81" name="Straight Connector 61">
            <a:extLst>
              <a:ext uri="{FF2B5EF4-FFF2-40B4-BE49-F238E27FC236}">
                <a16:creationId xmlns:a16="http://schemas.microsoft.com/office/drawing/2014/main" id="{DE638D49-3396-42BF-B274-1D6EF9923CE0}"/>
              </a:ext>
            </a:extLst>
          </p:cNvPr>
          <p:cNvCxnSpPr>
            <a:cxnSpLocks noChangeShapeType="1"/>
          </p:cNvCxnSpPr>
          <p:nvPr/>
        </p:nvCxnSpPr>
        <p:spPr bwMode="auto">
          <a:xfrm rot="5400000" flipH="1">
            <a:off x="4017963" y="5297828"/>
            <a:ext cx="65087"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82" name="Straight Connector 63">
            <a:extLst>
              <a:ext uri="{FF2B5EF4-FFF2-40B4-BE49-F238E27FC236}">
                <a16:creationId xmlns:a16="http://schemas.microsoft.com/office/drawing/2014/main" id="{D83D3370-193B-49BE-9475-8D84D46A72FC}"/>
              </a:ext>
            </a:extLst>
          </p:cNvPr>
          <p:cNvCxnSpPr>
            <a:cxnSpLocks noChangeShapeType="1"/>
          </p:cNvCxnSpPr>
          <p:nvPr/>
        </p:nvCxnSpPr>
        <p:spPr bwMode="auto">
          <a:xfrm rot="5400000" flipH="1">
            <a:off x="5375276" y="5297828"/>
            <a:ext cx="65087"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83" name="Straight Connector 65">
            <a:extLst>
              <a:ext uri="{FF2B5EF4-FFF2-40B4-BE49-F238E27FC236}">
                <a16:creationId xmlns:a16="http://schemas.microsoft.com/office/drawing/2014/main" id="{A1C954B1-67E8-401B-99A7-3341D3431792}"/>
              </a:ext>
            </a:extLst>
          </p:cNvPr>
          <p:cNvCxnSpPr>
            <a:cxnSpLocks noChangeShapeType="1"/>
          </p:cNvCxnSpPr>
          <p:nvPr/>
        </p:nvCxnSpPr>
        <p:spPr bwMode="auto">
          <a:xfrm rot="5400000" flipH="1">
            <a:off x="6732588" y="5297828"/>
            <a:ext cx="65087"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84" name="Straight Connector 67">
            <a:extLst>
              <a:ext uri="{FF2B5EF4-FFF2-40B4-BE49-F238E27FC236}">
                <a16:creationId xmlns:a16="http://schemas.microsoft.com/office/drawing/2014/main" id="{6F55E891-26A4-423F-B263-C03FA640806B}"/>
              </a:ext>
            </a:extLst>
          </p:cNvPr>
          <p:cNvCxnSpPr>
            <a:cxnSpLocks noChangeShapeType="1"/>
          </p:cNvCxnSpPr>
          <p:nvPr/>
        </p:nvCxnSpPr>
        <p:spPr bwMode="auto">
          <a:xfrm rot="5400000" flipH="1">
            <a:off x="8089901" y="5297828"/>
            <a:ext cx="65087"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cxnSp>
        <p:nvCxnSpPr>
          <p:cNvPr id="85" name="Straight Connector 69">
            <a:extLst>
              <a:ext uri="{FF2B5EF4-FFF2-40B4-BE49-F238E27FC236}">
                <a16:creationId xmlns:a16="http://schemas.microsoft.com/office/drawing/2014/main" id="{360E7837-3B70-4321-A355-4C5570DCA239}"/>
              </a:ext>
            </a:extLst>
          </p:cNvPr>
          <p:cNvCxnSpPr>
            <a:cxnSpLocks noChangeShapeType="1"/>
          </p:cNvCxnSpPr>
          <p:nvPr/>
        </p:nvCxnSpPr>
        <p:spPr bwMode="auto">
          <a:xfrm rot="5400000" flipH="1">
            <a:off x="9447213" y="5297828"/>
            <a:ext cx="65087" cy="0"/>
          </a:xfrm>
          <a:prstGeom prst="line">
            <a:avLst/>
          </a:prstGeom>
          <a:noFill/>
          <a:ln w="28575">
            <a:solidFill>
              <a:srgbClr val="000000"/>
            </a:solidFill>
            <a:round/>
            <a:headEnd/>
            <a:tailEnd/>
          </a:ln>
          <a:extLst>
            <a:ext uri="{909E8E84-426E-40dd-AFC4-6F175D3DCCD1}">
              <a14:hiddenFill xmlns="" xmlns:a14="http://schemas.microsoft.com/office/drawing/2010/main">
                <a:noFill/>
              </a14:hiddenFill>
            </a:ext>
          </a:extLst>
        </p:spPr>
      </p:cxnSp>
      <p:sp>
        <p:nvSpPr>
          <p:cNvPr id="86" name="TextBox 79">
            <a:extLst>
              <a:ext uri="{FF2B5EF4-FFF2-40B4-BE49-F238E27FC236}">
                <a16:creationId xmlns:a16="http://schemas.microsoft.com/office/drawing/2014/main" id="{6219422B-0174-47C1-8E56-777D303E8E73}"/>
              </a:ext>
            </a:extLst>
          </p:cNvPr>
          <p:cNvSpPr txBox="1">
            <a:spLocks noChangeArrowheads="1"/>
          </p:cNvSpPr>
          <p:nvPr/>
        </p:nvSpPr>
        <p:spPr bwMode="auto">
          <a:xfrm>
            <a:off x="7904957" y="5262664"/>
            <a:ext cx="45878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80</a:t>
            </a:r>
          </a:p>
        </p:txBody>
      </p:sp>
      <p:sp>
        <p:nvSpPr>
          <p:cNvPr id="87" name="TextBox 79">
            <a:extLst>
              <a:ext uri="{FF2B5EF4-FFF2-40B4-BE49-F238E27FC236}">
                <a16:creationId xmlns:a16="http://schemas.microsoft.com/office/drawing/2014/main" id="{985B93C2-397B-4E69-AA36-A2CCCE642D58}"/>
              </a:ext>
            </a:extLst>
          </p:cNvPr>
          <p:cNvSpPr txBox="1">
            <a:spLocks noChangeArrowheads="1"/>
          </p:cNvSpPr>
          <p:nvPr/>
        </p:nvSpPr>
        <p:spPr bwMode="auto">
          <a:xfrm>
            <a:off x="6542882" y="5262664"/>
            <a:ext cx="46037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60</a:t>
            </a:r>
          </a:p>
        </p:txBody>
      </p:sp>
      <p:sp>
        <p:nvSpPr>
          <p:cNvPr id="88" name="TextBox 79">
            <a:extLst>
              <a:ext uri="{FF2B5EF4-FFF2-40B4-BE49-F238E27FC236}">
                <a16:creationId xmlns:a16="http://schemas.microsoft.com/office/drawing/2014/main" id="{91356C4B-882A-4237-BFA2-190C1AB5AB41}"/>
              </a:ext>
            </a:extLst>
          </p:cNvPr>
          <p:cNvSpPr txBox="1">
            <a:spLocks noChangeArrowheads="1"/>
          </p:cNvSpPr>
          <p:nvPr/>
        </p:nvSpPr>
        <p:spPr bwMode="auto">
          <a:xfrm>
            <a:off x="5182395" y="5262664"/>
            <a:ext cx="46037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40</a:t>
            </a:r>
          </a:p>
        </p:txBody>
      </p:sp>
      <p:sp>
        <p:nvSpPr>
          <p:cNvPr id="89" name="TextBox 79">
            <a:extLst>
              <a:ext uri="{FF2B5EF4-FFF2-40B4-BE49-F238E27FC236}">
                <a16:creationId xmlns:a16="http://schemas.microsoft.com/office/drawing/2014/main" id="{C60E4CB5-6755-4AD8-8B42-FC28EFCADF61}"/>
              </a:ext>
            </a:extLst>
          </p:cNvPr>
          <p:cNvSpPr txBox="1">
            <a:spLocks noChangeArrowheads="1"/>
          </p:cNvSpPr>
          <p:nvPr/>
        </p:nvSpPr>
        <p:spPr bwMode="auto">
          <a:xfrm>
            <a:off x="3821907" y="5262664"/>
            <a:ext cx="45878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20</a:t>
            </a:r>
          </a:p>
        </p:txBody>
      </p:sp>
      <p:sp>
        <p:nvSpPr>
          <p:cNvPr id="90" name="TextBox 78">
            <a:extLst>
              <a:ext uri="{FF2B5EF4-FFF2-40B4-BE49-F238E27FC236}">
                <a16:creationId xmlns:a16="http://schemas.microsoft.com/office/drawing/2014/main" id="{E6E157EB-1BE1-4326-A1D7-9C30BD0CB7C5}"/>
              </a:ext>
            </a:extLst>
          </p:cNvPr>
          <p:cNvSpPr txBox="1">
            <a:spLocks noChangeArrowheads="1"/>
          </p:cNvSpPr>
          <p:nvPr/>
        </p:nvSpPr>
        <p:spPr bwMode="auto">
          <a:xfrm>
            <a:off x="2536032" y="5282746"/>
            <a:ext cx="312738" cy="339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0</a:t>
            </a:r>
          </a:p>
        </p:txBody>
      </p:sp>
      <p:sp>
        <p:nvSpPr>
          <p:cNvPr id="92"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0217" y="6232449"/>
            <a:ext cx="8010525" cy="4247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Marrazzo. NEJM. 2015;372:509. 2. Van Damme. NEJM. 2012;367:411.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3. Thigpen. NEJM. 2012;367:423. 4. Baeten. NEJM. 2012;367:399.</a:t>
            </a:r>
          </a:p>
        </p:txBody>
      </p:sp>
    </p:spTree>
    <p:extLst>
      <p:ext uri="{BB962C8B-B14F-4D97-AF65-F5344CB8AC3E}">
        <p14:creationId xmlns:p14="http://schemas.microsoft.com/office/powerpoint/2010/main" val="1975170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Straight Connector 103">
            <a:extLst>
              <a:ext uri="{FF2B5EF4-FFF2-40B4-BE49-F238E27FC236}">
                <a16:creationId xmlns:a16="http://schemas.microsoft.com/office/drawing/2014/main" id="{1ADA1643-026C-44ED-9EED-877B7174D46D}"/>
              </a:ext>
            </a:extLst>
          </p:cNvPr>
          <p:cNvCxnSpPr/>
          <p:nvPr/>
        </p:nvCxnSpPr>
        <p:spPr bwMode="auto">
          <a:xfrm>
            <a:off x="6794022" y="3494381"/>
            <a:ext cx="3884956"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8" name="Content Placeholder 7">
            <a:extLst>
              <a:ext uri="{FF2B5EF4-FFF2-40B4-BE49-F238E27FC236}">
                <a16:creationId xmlns:a16="http://schemas.microsoft.com/office/drawing/2014/main" id="{F9F8061E-C42B-B695-E188-5525EC3C17BA}"/>
              </a:ext>
            </a:extLst>
          </p:cNvPr>
          <p:cNvSpPr>
            <a:spLocks noGrp="1"/>
          </p:cNvSpPr>
          <p:nvPr>
            <p:ph sz="half" idx="2"/>
          </p:nvPr>
        </p:nvSpPr>
        <p:spPr/>
        <p:txBody>
          <a:bodyPr/>
          <a:lstStyle/>
          <a:p>
            <a:r>
              <a:rPr lang="en-US" sz="2400" dirty="0"/>
              <a:t>Phase I study on FTC/TAF in women (N = 75)</a:t>
            </a:r>
            <a:r>
              <a:rPr lang="en-US" sz="2400" baseline="30000" dirty="0"/>
              <a:t>4</a:t>
            </a:r>
          </a:p>
        </p:txBody>
      </p:sp>
      <p:sp>
        <p:nvSpPr>
          <p:cNvPr id="2" name="Title 1">
            <a:extLst>
              <a:ext uri="{FF2B5EF4-FFF2-40B4-BE49-F238E27FC236}">
                <a16:creationId xmlns:a16="http://schemas.microsoft.com/office/drawing/2014/main" id="{4A034ACE-679A-45BE-AD92-1B793175EB12}"/>
              </a:ext>
            </a:extLst>
          </p:cNvPr>
          <p:cNvSpPr>
            <a:spLocks noGrp="1"/>
          </p:cNvSpPr>
          <p:nvPr>
            <p:ph type="title"/>
          </p:nvPr>
        </p:nvSpPr>
        <p:spPr/>
        <p:txBody>
          <a:bodyPr/>
          <a:lstStyle/>
          <a:p>
            <a:r>
              <a:rPr lang="en-US" dirty="0"/>
              <a:t>Pharmacokinetic Data on </a:t>
            </a:r>
            <a:br>
              <a:rPr lang="en-US" dirty="0"/>
            </a:br>
            <a:r>
              <a:rPr lang="en-US" dirty="0"/>
              <a:t>FTC/TDF and FTC/TAF in Women</a:t>
            </a:r>
          </a:p>
        </p:txBody>
      </p:sp>
      <p:sp>
        <p:nvSpPr>
          <p:cNvPr id="3" name="Content Placeholder 2">
            <a:extLst>
              <a:ext uri="{FF2B5EF4-FFF2-40B4-BE49-F238E27FC236}">
                <a16:creationId xmlns:a16="http://schemas.microsoft.com/office/drawing/2014/main" id="{AA9FC63C-D959-49A4-A3FA-CA0BB5C4B3E6}"/>
              </a:ext>
            </a:extLst>
          </p:cNvPr>
          <p:cNvSpPr>
            <a:spLocks noGrp="1"/>
          </p:cNvSpPr>
          <p:nvPr>
            <p:ph sz="half" idx="1"/>
          </p:nvPr>
        </p:nvSpPr>
        <p:spPr/>
        <p:txBody>
          <a:bodyPr/>
          <a:lstStyle/>
          <a:p>
            <a:r>
              <a:rPr lang="en-US" sz="2400" dirty="0"/>
              <a:t>Dosing twice/wk with FTC/TDF resulted in only 65% of women attaining target exposure </a:t>
            </a:r>
            <a:br>
              <a:rPr lang="en-US" sz="2400" dirty="0"/>
            </a:br>
            <a:r>
              <a:rPr lang="en-US" sz="2400" dirty="0"/>
              <a:t>in female genital tract vs 95% of population in colorectal tissue</a:t>
            </a:r>
            <a:r>
              <a:rPr lang="en-US" sz="2400" baseline="30000" dirty="0"/>
              <a:t>1</a:t>
            </a:r>
          </a:p>
          <a:p>
            <a:r>
              <a:rPr lang="en-US" sz="2400" dirty="0"/>
              <a:t>Daily FTC/TDF required for </a:t>
            </a:r>
            <a:br>
              <a:rPr lang="en-US" sz="2400" dirty="0"/>
            </a:br>
            <a:r>
              <a:rPr lang="en-US" sz="2400" dirty="0"/>
              <a:t>100% of women to be protected </a:t>
            </a:r>
            <a:br>
              <a:rPr lang="en-US" sz="2400" dirty="0"/>
            </a:br>
            <a:r>
              <a:rPr lang="en-US" sz="2400" dirty="0"/>
              <a:t>from HIV infection</a:t>
            </a:r>
            <a:r>
              <a:rPr lang="en-US" sz="2400" baseline="30000" dirty="0"/>
              <a:t>1</a:t>
            </a:r>
          </a:p>
          <a:p>
            <a:r>
              <a:rPr lang="en-US" sz="2400" dirty="0"/>
              <a:t>Plasma TFV concentrations </a:t>
            </a:r>
            <a:br>
              <a:rPr lang="en-US" sz="2400" dirty="0"/>
            </a:br>
            <a:r>
              <a:rPr lang="en-US" sz="2400" dirty="0"/>
              <a:t>~90% lower with TAF vs TDF</a:t>
            </a:r>
            <a:r>
              <a:rPr lang="en-US" sz="2400" baseline="30000" dirty="0"/>
              <a:t>2</a:t>
            </a:r>
          </a:p>
          <a:p>
            <a:r>
              <a:rPr lang="da-DK" sz="2400" dirty="0"/>
              <a:t>TAF delivers 4-7─fold higher TFV-DP intracellular concentrations</a:t>
            </a:r>
            <a:r>
              <a:rPr lang="da-DK" sz="2400" baseline="30000" dirty="0"/>
              <a:t>2,3</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4" name="Text Box 11">
            <a:extLst>
              <a:ext uri="{FF2B5EF4-FFF2-40B4-BE49-F238E27FC236}">
                <a16:creationId xmlns:a16="http://schemas.microsoft.com/office/drawing/2014/main" id="{9BAB8427-EB3F-48C5-B198-D49038F75585}"/>
              </a:ext>
            </a:extLst>
          </p:cNvPr>
          <p:cNvSpPr txBox="1">
            <a:spLocks noChangeArrowheads="1"/>
          </p:cNvSpPr>
          <p:nvPr/>
        </p:nvSpPr>
        <p:spPr bwMode="auto">
          <a:xfrm>
            <a:off x="440217" y="6274981"/>
            <a:ext cx="8010525" cy="4247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defRPr/>
            </a:pPr>
            <a:r>
              <a:rPr lang="en-US" altLang="en-US" sz="1200" b="0" dirty="0">
                <a:solidFill>
                  <a:schemeClr val="bg2"/>
                </a:solidFill>
                <a:latin typeface="Calibri" panose="020F0502020204030204" pitchFamily="34" charset="0"/>
              </a:rPr>
              <a:t>1. </a:t>
            </a:r>
            <a:r>
              <a:rPr lang="sv-SE" altLang="en-US" sz="1200" b="0" dirty="0">
                <a:solidFill>
                  <a:schemeClr val="bg2"/>
                </a:solidFill>
                <a:latin typeface="Calibri" panose="020F0502020204030204" pitchFamily="34" charset="0"/>
              </a:rPr>
              <a:t>Cottrell. J Inf Dis. 2016;214:55. 2. Sax. Lancet. 2015;385:2606. </a:t>
            </a:r>
            <a:br>
              <a:rPr lang="sv-SE" altLang="en-US" sz="1200" b="0" dirty="0">
                <a:solidFill>
                  <a:schemeClr val="bg2"/>
                </a:solidFill>
                <a:latin typeface="Calibri" panose="020F0502020204030204" pitchFamily="34" charset="0"/>
              </a:rPr>
            </a:br>
            <a:r>
              <a:rPr lang="sv-SE" altLang="en-US" sz="1200" b="0" dirty="0">
                <a:solidFill>
                  <a:schemeClr val="bg2"/>
                </a:solidFill>
                <a:latin typeface="Calibri" panose="020F0502020204030204" pitchFamily="34" charset="0"/>
              </a:rPr>
              <a:t>3. Ruane. JAIDS. 2013;63:449. </a:t>
            </a:r>
            <a:r>
              <a:rPr lang="en-US" altLang="en-US" sz="1200" b="0" dirty="0">
                <a:solidFill>
                  <a:schemeClr val="bg2"/>
                </a:solidFill>
                <a:latin typeface="Calibri" panose="020F0502020204030204" pitchFamily="34" charset="0"/>
              </a:rPr>
              <a:t>4. Thurman. EClinicalMedicine. 2021;36:100893.</a:t>
            </a:r>
          </a:p>
        </p:txBody>
      </p:sp>
      <p:sp>
        <p:nvSpPr>
          <p:cNvPr id="18" name="TextBox 17">
            <a:extLst>
              <a:ext uri="{FF2B5EF4-FFF2-40B4-BE49-F238E27FC236}">
                <a16:creationId xmlns:a16="http://schemas.microsoft.com/office/drawing/2014/main" id="{E5DA1746-18AF-4A3E-A144-9DB395BF2964}"/>
              </a:ext>
            </a:extLst>
          </p:cNvPr>
          <p:cNvSpPr txBox="1"/>
          <p:nvPr/>
        </p:nvSpPr>
        <p:spPr bwMode="auto">
          <a:xfrm>
            <a:off x="5760135" y="2241248"/>
            <a:ext cx="1003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1000000</a:t>
            </a:r>
          </a:p>
        </p:txBody>
      </p:sp>
      <p:sp>
        <p:nvSpPr>
          <p:cNvPr id="19" name="TextBox 18">
            <a:extLst>
              <a:ext uri="{FF2B5EF4-FFF2-40B4-BE49-F238E27FC236}">
                <a16:creationId xmlns:a16="http://schemas.microsoft.com/office/drawing/2014/main" id="{07F845BF-2826-40B9-9DCF-2CD495679159}"/>
              </a:ext>
            </a:extLst>
          </p:cNvPr>
          <p:cNvSpPr txBox="1"/>
          <p:nvPr/>
        </p:nvSpPr>
        <p:spPr bwMode="auto">
          <a:xfrm>
            <a:off x="5877154" y="3090979"/>
            <a:ext cx="886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100000</a:t>
            </a:r>
          </a:p>
        </p:txBody>
      </p:sp>
      <p:sp>
        <p:nvSpPr>
          <p:cNvPr id="20" name="TextBox 19">
            <a:extLst>
              <a:ext uri="{FF2B5EF4-FFF2-40B4-BE49-F238E27FC236}">
                <a16:creationId xmlns:a16="http://schemas.microsoft.com/office/drawing/2014/main" id="{7FE5E0EE-75B2-40CA-842C-ACBCAF3DFF58}"/>
              </a:ext>
            </a:extLst>
          </p:cNvPr>
          <p:cNvSpPr txBox="1"/>
          <p:nvPr/>
        </p:nvSpPr>
        <p:spPr bwMode="auto">
          <a:xfrm>
            <a:off x="6084198" y="3283923"/>
            <a:ext cx="679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LLOQ</a:t>
            </a:r>
          </a:p>
        </p:txBody>
      </p:sp>
      <p:sp>
        <p:nvSpPr>
          <p:cNvPr id="21" name="TextBox 20">
            <a:extLst>
              <a:ext uri="{FF2B5EF4-FFF2-40B4-BE49-F238E27FC236}">
                <a16:creationId xmlns:a16="http://schemas.microsoft.com/office/drawing/2014/main" id="{2D128762-135C-401C-B551-0E883C08BA76}"/>
              </a:ext>
            </a:extLst>
          </p:cNvPr>
          <p:cNvSpPr txBox="1"/>
          <p:nvPr/>
        </p:nvSpPr>
        <p:spPr bwMode="auto">
          <a:xfrm>
            <a:off x="5994173" y="3969460"/>
            <a:ext cx="769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10000</a:t>
            </a:r>
          </a:p>
        </p:txBody>
      </p:sp>
      <p:sp>
        <p:nvSpPr>
          <p:cNvPr id="23" name="TextBox 22">
            <a:extLst>
              <a:ext uri="{FF2B5EF4-FFF2-40B4-BE49-F238E27FC236}">
                <a16:creationId xmlns:a16="http://schemas.microsoft.com/office/drawing/2014/main" id="{B74A75B5-8251-4FF2-8C07-7FC40A5C0AEA}"/>
              </a:ext>
            </a:extLst>
          </p:cNvPr>
          <p:cNvSpPr txBox="1"/>
          <p:nvPr/>
        </p:nvSpPr>
        <p:spPr bwMode="auto">
          <a:xfrm>
            <a:off x="6121241" y="4833337"/>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1000</a:t>
            </a:r>
          </a:p>
        </p:txBody>
      </p:sp>
      <p:sp>
        <p:nvSpPr>
          <p:cNvPr id="32" name="TextBox 31">
            <a:extLst>
              <a:ext uri="{FF2B5EF4-FFF2-40B4-BE49-F238E27FC236}">
                <a16:creationId xmlns:a16="http://schemas.microsoft.com/office/drawing/2014/main" id="{81FA0287-1401-4312-85DA-E843E91E54AD}"/>
              </a:ext>
            </a:extLst>
          </p:cNvPr>
          <p:cNvSpPr txBox="1"/>
          <p:nvPr/>
        </p:nvSpPr>
        <p:spPr bwMode="auto">
          <a:xfrm rot="16200000">
            <a:off x="4729478" y="3614231"/>
            <a:ext cx="2188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fmol/g</a:t>
            </a:r>
          </a:p>
        </p:txBody>
      </p:sp>
      <p:grpSp>
        <p:nvGrpSpPr>
          <p:cNvPr id="34" name="Group 33">
            <a:extLst>
              <a:ext uri="{FF2B5EF4-FFF2-40B4-BE49-F238E27FC236}">
                <a16:creationId xmlns:a16="http://schemas.microsoft.com/office/drawing/2014/main" id="{E6DBFA0F-6259-4019-AD39-8734B1096188}"/>
              </a:ext>
            </a:extLst>
          </p:cNvPr>
          <p:cNvGrpSpPr/>
          <p:nvPr/>
        </p:nvGrpSpPr>
        <p:grpSpPr>
          <a:xfrm rot="5400000">
            <a:off x="8686673" y="3123252"/>
            <a:ext cx="84940" cy="3884956"/>
            <a:chOff x="1758120" y="3359163"/>
            <a:chExt cx="85411" cy="1202789"/>
          </a:xfrm>
        </p:grpSpPr>
        <p:cxnSp>
          <p:nvCxnSpPr>
            <p:cNvPr id="38" name="Straight Connector 37">
              <a:extLst>
                <a:ext uri="{FF2B5EF4-FFF2-40B4-BE49-F238E27FC236}">
                  <a16:creationId xmlns:a16="http://schemas.microsoft.com/office/drawing/2014/main" id="{1E65D76D-4A11-46EA-8952-362C6CBEA559}"/>
                </a:ext>
              </a:extLst>
            </p:cNvPr>
            <p:cNvCxnSpPr>
              <a:cxnSpLocks/>
            </p:cNvCxnSpPr>
            <p:nvPr/>
          </p:nvCxnSpPr>
          <p:spPr bwMode="auto">
            <a:xfrm>
              <a:off x="1758120" y="3359163"/>
              <a:ext cx="8541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EE294D8-C38A-49F1-82C1-F8B62F0DD581}"/>
                </a:ext>
              </a:extLst>
            </p:cNvPr>
            <p:cNvCxnSpPr>
              <a:cxnSpLocks/>
            </p:cNvCxnSpPr>
            <p:nvPr/>
          </p:nvCxnSpPr>
          <p:spPr bwMode="auto">
            <a:xfrm>
              <a:off x="1758120" y="3760092"/>
              <a:ext cx="8541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123BCB0-CC4F-4FA6-9FE3-699F0CB366EB}"/>
                </a:ext>
              </a:extLst>
            </p:cNvPr>
            <p:cNvCxnSpPr>
              <a:cxnSpLocks/>
            </p:cNvCxnSpPr>
            <p:nvPr/>
          </p:nvCxnSpPr>
          <p:spPr bwMode="auto">
            <a:xfrm>
              <a:off x="1758120" y="4161021"/>
              <a:ext cx="8541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7D95E03-CCE0-4302-9BEA-7DA32374B780}"/>
                </a:ext>
              </a:extLst>
            </p:cNvPr>
            <p:cNvCxnSpPr>
              <a:cxnSpLocks/>
            </p:cNvCxnSpPr>
            <p:nvPr/>
          </p:nvCxnSpPr>
          <p:spPr bwMode="auto">
            <a:xfrm>
              <a:off x="1758120" y="4561952"/>
              <a:ext cx="85411" cy="0"/>
            </a:xfrm>
            <a:prstGeom prst="line">
              <a:avLst/>
            </a:prstGeom>
            <a:noFill/>
            <a:ln w="28575" cap="flat" cmpd="sng" algn="ctr">
              <a:solidFill>
                <a:schemeClr val="bg1"/>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EB045495-38C0-430F-97AA-CB2F8478CCA0}"/>
              </a:ext>
            </a:extLst>
          </p:cNvPr>
          <p:cNvSpPr txBox="1"/>
          <p:nvPr/>
        </p:nvSpPr>
        <p:spPr bwMode="auto">
          <a:xfrm>
            <a:off x="6885547" y="5009180"/>
            <a:ext cx="10241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4 Hr</a:t>
            </a:r>
          </a:p>
        </p:txBody>
      </p:sp>
      <p:sp>
        <p:nvSpPr>
          <p:cNvPr id="60" name="TextBox 59">
            <a:extLst>
              <a:ext uri="{FF2B5EF4-FFF2-40B4-BE49-F238E27FC236}">
                <a16:creationId xmlns:a16="http://schemas.microsoft.com/office/drawing/2014/main" id="{38DFE186-92F8-4E42-8A2A-B895684EEAF1}"/>
              </a:ext>
            </a:extLst>
          </p:cNvPr>
          <p:cNvSpPr txBox="1"/>
          <p:nvPr/>
        </p:nvSpPr>
        <p:spPr bwMode="auto">
          <a:xfrm>
            <a:off x="8194065" y="5009180"/>
            <a:ext cx="1000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14 Hr</a:t>
            </a:r>
          </a:p>
        </p:txBody>
      </p:sp>
      <p:sp>
        <p:nvSpPr>
          <p:cNvPr id="78" name="TextBox 77">
            <a:extLst>
              <a:ext uri="{FF2B5EF4-FFF2-40B4-BE49-F238E27FC236}">
                <a16:creationId xmlns:a16="http://schemas.microsoft.com/office/drawing/2014/main" id="{68F37F3E-AABB-4605-9EB0-2EC162DC23A4}"/>
              </a:ext>
            </a:extLst>
          </p:cNvPr>
          <p:cNvSpPr txBox="1"/>
          <p:nvPr/>
        </p:nvSpPr>
        <p:spPr bwMode="auto">
          <a:xfrm>
            <a:off x="9359592" y="5009180"/>
            <a:ext cx="12553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48 Hr</a:t>
            </a:r>
          </a:p>
        </p:txBody>
      </p:sp>
      <p:sp>
        <p:nvSpPr>
          <p:cNvPr id="101" name="TextBox 100">
            <a:extLst>
              <a:ext uri="{FF2B5EF4-FFF2-40B4-BE49-F238E27FC236}">
                <a16:creationId xmlns:a16="http://schemas.microsoft.com/office/drawing/2014/main" id="{EABD81FF-3BB0-474A-9B79-492B00EEFB90}"/>
              </a:ext>
            </a:extLst>
          </p:cNvPr>
          <p:cNvSpPr txBox="1"/>
          <p:nvPr/>
        </p:nvSpPr>
        <p:spPr bwMode="auto">
          <a:xfrm flipH="1">
            <a:off x="6907260" y="2351230"/>
            <a:ext cx="38936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CV Tissue TFV-DP After Multiple Doses (MDP Day 14 + 48 hr)</a:t>
            </a:r>
          </a:p>
        </p:txBody>
      </p:sp>
      <p:sp>
        <p:nvSpPr>
          <p:cNvPr id="102" name="TextBox 101">
            <a:extLst>
              <a:ext uri="{FF2B5EF4-FFF2-40B4-BE49-F238E27FC236}">
                <a16:creationId xmlns:a16="http://schemas.microsoft.com/office/drawing/2014/main" id="{A0311E39-FB0D-4B0D-ABC8-CC7FF888EA29}"/>
              </a:ext>
            </a:extLst>
          </p:cNvPr>
          <p:cNvSpPr txBox="1"/>
          <p:nvPr/>
        </p:nvSpPr>
        <p:spPr bwMode="auto">
          <a:xfrm>
            <a:off x="7314387" y="5367989"/>
            <a:ext cx="283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Time Post 14th Dose</a:t>
            </a:r>
          </a:p>
        </p:txBody>
      </p:sp>
      <p:grpSp>
        <p:nvGrpSpPr>
          <p:cNvPr id="11" name="Group 10">
            <a:extLst>
              <a:ext uri="{FF2B5EF4-FFF2-40B4-BE49-F238E27FC236}">
                <a16:creationId xmlns:a16="http://schemas.microsoft.com/office/drawing/2014/main" id="{C7F81FAE-90AD-4D7B-BE37-6E5DAA405676}"/>
              </a:ext>
            </a:extLst>
          </p:cNvPr>
          <p:cNvGrpSpPr/>
          <p:nvPr/>
        </p:nvGrpSpPr>
        <p:grpSpPr>
          <a:xfrm>
            <a:off x="6697485" y="2425914"/>
            <a:ext cx="96537" cy="2600501"/>
            <a:chOff x="1758120" y="3359163"/>
            <a:chExt cx="85411" cy="1202789"/>
          </a:xfrm>
        </p:grpSpPr>
        <p:cxnSp>
          <p:nvCxnSpPr>
            <p:cNvPr id="14" name="Straight Connector 13">
              <a:extLst>
                <a:ext uri="{FF2B5EF4-FFF2-40B4-BE49-F238E27FC236}">
                  <a16:creationId xmlns:a16="http://schemas.microsoft.com/office/drawing/2014/main" id="{0359858F-A242-466A-8DFD-BCA5F7499C52}"/>
                </a:ext>
              </a:extLst>
            </p:cNvPr>
            <p:cNvCxnSpPr>
              <a:cxnSpLocks/>
            </p:cNvCxnSpPr>
            <p:nvPr/>
          </p:nvCxnSpPr>
          <p:spPr bwMode="auto">
            <a:xfrm>
              <a:off x="1758120" y="3359163"/>
              <a:ext cx="85411"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175B0F6-F8F3-4D9C-8F68-7EA67FFFC453}"/>
                </a:ext>
              </a:extLst>
            </p:cNvPr>
            <p:cNvCxnSpPr>
              <a:cxnSpLocks/>
            </p:cNvCxnSpPr>
            <p:nvPr/>
          </p:nvCxnSpPr>
          <p:spPr bwMode="auto">
            <a:xfrm>
              <a:off x="1758120" y="3760092"/>
              <a:ext cx="85411"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D7EF16B-6A36-4422-892D-98E1F5D99BB9}"/>
                </a:ext>
              </a:extLst>
            </p:cNvPr>
            <p:cNvCxnSpPr>
              <a:cxnSpLocks/>
            </p:cNvCxnSpPr>
            <p:nvPr/>
          </p:nvCxnSpPr>
          <p:spPr bwMode="auto">
            <a:xfrm>
              <a:off x="1758120" y="4161021"/>
              <a:ext cx="8541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5ED66F4-2A3D-46C2-B84F-BB51F7EB86B8}"/>
                </a:ext>
              </a:extLst>
            </p:cNvPr>
            <p:cNvCxnSpPr>
              <a:cxnSpLocks/>
            </p:cNvCxnSpPr>
            <p:nvPr/>
          </p:nvCxnSpPr>
          <p:spPr bwMode="auto">
            <a:xfrm>
              <a:off x="1758120" y="4561952"/>
              <a:ext cx="85411" cy="0"/>
            </a:xfrm>
            <a:prstGeom prst="line">
              <a:avLst/>
            </a:prstGeom>
            <a:noFill/>
            <a:ln w="28575" cap="flat" cmpd="sng" algn="ctr">
              <a:solidFill>
                <a:schemeClr val="bg1"/>
              </a:solidFill>
              <a:prstDash val="solid"/>
              <a:round/>
              <a:headEnd type="none" w="med" len="med"/>
              <a:tailEnd type="none" w="med" len="med"/>
            </a:ln>
            <a:effectLst/>
          </p:spPr>
        </p:cxnSp>
      </p:grpSp>
      <p:cxnSp>
        <p:nvCxnSpPr>
          <p:cNvPr id="103" name="Straight Connector 102">
            <a:extLst>
              <a:ext uri="{FF2B5EF4-FFF2-40B4-BE49-F238E27FC236}">
                <a16:creationId xmlns:a16="http://schemas.microsoft.com/office/drawing/2014/main" id="{AC9097DB-ED1E-4201-BE96-372F92C204FA}"/>
              </a:ext>
            </a:extLst>
          </p:cNvPr>
          <p:cNvCxnSpPr>
            <a:cxnSpLocks/>
          </p:cNvCxnSpPr>
          <p:nvPr/>
        </p:nvCxnSpPr>
        <p:spPr bwMode="auto">
          <a:xfrm>
            <a:off x="6692279" y="3494381"/>
            <a:ext cx="96537" cy="0"/>
          </a:xfrm>
          <a:prstGeom prst="line">
            <a:avLst/>
          </a:prstGeom>
          <a:noFill/>
          <a:ln w="28575" cap="flat" cmpd="sng" algn="ctr">
            <a:solidFill>
              <a:schemeClr val="bg1"/>
            </a:solidFill>
            <a:prstDash val="solid"/>
            <a:round/>
            <a:headEnd type="none" w="med" len="med"/>
            <a:tailEnd type="none" w="med" len="med"/>
          </a:ln>
          <a:effectLst/>
        </p:spPr>
      </p:cxnSp>
      <p:sp>
        <p:nvSpPr>
          <p:cNvPr id="105" name="TextBox 104">
            <a:extLst>
              <a:ext uri="{FF2B5EF4-FFF2-40B4-BE49-F238E27FC236}">
                <a16:creationId xmlns:a16="http://schemas.microsoft.com/office/drawing/2014/main" id="{34A821B8-5384-4D19-8DE2-FC5322EDE13C}"/>
              </a:ext>
            </a:extLst>
          </p:cNvPr>
          <p:cNvSpPr txBox="1"/>
          <p:nvPr/>
        </p:nvSpPr>
        <p:spPr bwMode="auto">
          <a:xfrm>
            <a:off x="10995717" y="2348650"/>
            <a:ext cx="117820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b="0" dirty="0">
                <a:solidFill>
                  <a:schemeClr val="bg1"/>
                </a:solidFill>
                <a:latin typeface="Calibri" panose="020F0502020204030204" pitchFamily="34" charset="0"/>
              </a:rPr>
              <a:t>FTC/TAF10</a:t>
            </a:r>
          </a:p>
          <a:p>
            <a:pPr>
              <a:spcAft>
                <a:spcPct val="0"/>
              </a:spcAft>
            </a:pPr>
            <a:r>
              <a:rPr lang="en-US" b="0" dirty="0">
                <a:solidFill>
                  <a:schemeClr val="bg1"/>
                </a:solidFill>
                <a:latin typeface="Calibri" panose="020F0502020204030204" pitchFamily="34" charset="0"/>
              </a:rPr>
              <a:t>FTC/TAF25</a:t>
            </a:r>
          </a:p>
          <a:p>
            <a:pPr>
              <a:spcAft>
                <a:spcPct val="0"/>
              </a:spcAft>
            </a:pPr>
            <a:r>
              <a:rPr lang="en-US" b="0" dirty="0">
                <a:solidFill>
                  <a:schemeClr val="bg1"/>
                </a:solidFill>
                <a:latin typeface="Calibri" panose="020F0502020204030204" pitchFamily="34" charset="0"/>
              </a:rPr>
              <a:t>FTC/TDF</a:t>
            </a:r>
          </a:p>
        </p:txBody>
      </p:sp>
      <p:sp>
        <p:nvSpPr>
          <p:cNvPr id="106" name="TextBox 105">
            <a:extLst>
              <a:ext uri="{FF2B5EF4-FFF2-40B4-BE49-F238E27FC236}">
                <a16:creationId xmlns:a16="http://schemas.microsoft.com/office/drawing/2014/main" id="{A51C367C-34BE-45B6-98CB-96901E20F005}"/>
              </a:ext>
            </a:extLst>
          </p:cNvPr>
          <p:cNvSpPr txBox="1"/>
          <p:nvPr/>
        </p:nvSpPr>
        <p:spPr bwMode="auto">
          <a:xfrm>
            <a:off x="10995716" y="3365168"/>
            <a:ext cx="9222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b="0" dirty="0">
                <a:solidFill>
                  <a:schemeClr val="bg1"/>
                </a:solidFill>
                <a:latin typeface="Calibri" panose="020F0502020204030204" pitchFamily="34" charset="0"/>
              </a:rPr>
              <a:t>Cervical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Vaginal</a:t>
            </a:r>
          </a:p>
        </p:txBody>
      </p:sp>
      <p:sp>
        <p:nvSpPr>
          <p:cNvPr id="107" name="TextBox 106">
            <a:extLst>
              <a:ext uri="{FF2B5EF4-FFF2-40B4-BE49-F238E27FC236}">
                <a16:creationId xmlns:a16="http://schemas.microsoft.com/office/drawing/2014/main" id="{1839DE32-8587-4E1E-B74E-BBB3782D7E84}"/>
              </a:ext>
            </a:extLst>
          </p:cNvPr>
          <p:cNvSpPr txBox="1"/>
          <p:nvPr/>
        </p:nvSpPr>
        <p:spPr bwMode="auto">
          <a:xfrm>
            <a:off x="6647735" y="5768988"/>
            <a:ext cx="29788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b="0" dirty="0">
                <a:solidFill>
                  <a:schemeClr val="bg1"/>
                </a:solidFill>
                <a:latin typeface="Calibri" panose="020F0502020204030204" pitchFamily="34" charset="0"/>
              </a:rPr>
              <a:t>Average LLOQ</a:t>
            </a:r>
            <a:r>
              <a:rPr lang="en-US" dirty="0">
                <a:solidFill>
                  <a:schemeClr val="bg1"/>
                </a:solidFill>
                <a:latin typeface="Calibri" panose="020F0502020204030204" pitchFamily="34" charset="0"/>
              </a:rPr>
              <a:t>: </a:t>
            </a:r>
            <a:r>
              <a:rPr lang="en-US" b="0" dirty="0">
                <a:solidFill>
                  <a:schemeClr val="bg1"/>
                </a:solidFill>
                <a:latin typeface="Calibri" panose="020F0502020204030204" pitchFamily="34" charset="0"/>
              </a:rPr>
              <a:t>69, 100 fmol/g</a:t>
            </a:r>
          </a:p>
        </p:txBody>
      </p:sp>
      <p:sp>
        <p:nvSpPr>
          <p:cNvPr id="108" name="Rectangle 107">
            <a:extLst>
              <a:ext uri="{FF2B5EF4-FFF2-40B4-BE49-F238E27FC236}">
                <a16:creationId xmlns:a16="http://schemas.microsoft.com/office/drawing/2014/main" id="{FE034424-A7B0-45F2-89FD-271BDE69C505}"/>
              </a:ext>
            </a:extLst>
          </p:cNvPr>
          <p:cNvSpPr/>
          <p:nvPr/>
        </p:nvSpPr>
        <p:spPr bwMode="auto">
          <a:xfrm>
            <a:off x="10896982" y="2466924"/>
            <a:ext cx="122890" cy="122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8816B067-40A4-4A0A-8508-84FA7E6EBDBB}"/>
              </a:ext>
            </a:extLst>
          </p:cNvPr>
          <p:cNvSpPr/>
          <p:nvPr/>
        </p:nvSpPr>
        <p:spPr bwMode="auto">
          <a:xfrm>
            <a:off x="10903202" y="2755090"/>
            <a:ext cx="122890" cy="1228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893A01B7-A896-4F09-A089-5AC5F8D0DC71}"/>
              </a:ext>
            </a:extLst>
          </p:cNvPr>
          <p:cNvSpPr/>
          <p:nvPr/>
        </p:nvSpPr>
        <p:spPr bwMode="auto">
          <a:xfrm>
            <a:off x="10897642" y="3028735"/>
            <a:ext cx="122890" cy="12289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52C2FCFF-3BFF-4A36-90D9-D31F193E9EF7}"/>
              </a:ext>
            </a:extLst>
          </p:cNvPr>
          <p:cNvSpPr/>
          <p:nvPr/>
        </p:nvSpPr>
        <p:spPr bwMode="auto">
          <a:xfrm>
            <a:off x="10913683" y="3481029"/>
            <a:ext cx="122890" cy="122890"/>
          </a:xfrm>
          <a:prstGeom prst="rect">
            <a:avLst/>
          </a:prstGeom>
          <a:pattFill prst="wdUpDiag">
            <a:fgClr>
              <a:schemeClr val="tx1"/>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EC923387-9725-465C-A825-0B5F964429E1}"/>
              </a:ext>
            </a:extLst>
          </p:cNvPr>
          <p:cNvSpPr/>
          <p:nvPr/>
        </p:nvSpPr>
        <p:spPr bwMode="auto">
          <a:xfrm>
            <a:off x="10908123" y="3754674"/>
            <a:ext cx="122890" cy="12289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4" name="Group 123">
            <a:extLst>
              <a:ext uri="{FF2B5EF4-FFF2-40B4-BE49-F238E27FC236}">
                <a16:creationId xmlns:a16="http://schemas.microsoft.com/office/drawing/2014/main" id="{BE397CE4-B931-4954-A337-856C783676CB}"/>
              </a:ext>
            </a:extLst>
          </p:cNvPr>
          <p:cNvGrpSpPr/>
          <p:nvPr/>
        </p:nvGrpSpPr>
        <p:grpSpPr>
          <a:xfrm>
            <a:off x="6878058" y="3563017"/>
            <a:ext cx="120427" cy="139118"/>
            <a:chOff x="7085851" y="3711764"/>
            <a:chExt cx="120427" cy="139118"/>
          </a:xfrm>
        </p:grpSpPr>
        <p:cxnSp>
          <p:nvCxnSpPr>
            <p:cNvPr id="120" name="Straight Connector 119">
              <a:extLst>
                <a:ext uri="{FF2B5EF4-FFF2-40B4-BE49-F238E27FC236}">
                  <a16:creationId xmlns:a16="http://schemas.microsoft.com/office/drawing/2014/main" id="{66ABF9C9-EEFD-482D-A38F-A5C52BDC40C6}"/>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B34BC4C-C871-4C1A-B12B-416CD2451DE7}"/>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BAAD9C46-EEAB-44D3-B084-C15BBBDC50A9}"/>
              </a:ext>
            </a:extLst>
          </p:cNvPr>
          <p:cNvGrpSpPr/>
          <p:nvPr/>
        </p:nvGrpSpPr>
        <p:grpSpPr>
          <a:xfrm>
            <a:off x="7040578" y="3534890"/>
            <a:ext cx="120427" cy="139118"/>
            <a:chOff x="7085851" y="3711764"/>
            <a:chExt cx="120427" cy="139118"/>
          </a:xfrm>
        </p:grpSpPr>
        <p:cxnSp>
          <p:nvCxnSpPr>
            <p:cNvPr id="126" name="Straight Connector 125">
              <a:extLst>
                <a:ext uri="{FF2B5EF4-FFF2-40B4-BE49-F238E27FC236}">
                  <a16:creationId xmlns:a16="http://schemas.microsoft.com/office/drawing/2014/main" id="{9572CB86-EDA0-418C-8D96-7A01A06ACA01}"/>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BDD03C0-38AD-4261-99FF-23E522D9E4F4}"/>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B494CC84-D39E-49AD-A328-0486E63208FA}"/>
              </a:ext>
            </a:extLst>
          </p:cNvPr>
          <p:cNvGrpSpPr/>
          <p:nvPr/>
        </p:nvGrpSpPr>
        <p:grpSpPr>
          <a:xfrm>
            <a:off x="7262561" y="3035020"/>
            <a:ext cx="120427" cy="194445"/>
            <a:chOff x="7085851" y="3711764"/>
            <a:chExt cx="120427" cy="139118"/>
          </a:xfrm>
        </p:grpSpPr>
        <p:cxnSp>
          <p:nvCxnSpPr>
            <p:cNvPr id="129" name="Straight Connector 128">
              <a:extLst>
                <a:ext uri="{FF2B5EF4-FFF2-40B4-BE49-F238E27FC236}">
                  <a16:creationId xmlns:a16="http://schemas.microsoft.com/office/drawing/2014/main" id="{4FA50FBA-6E1B-4590-92B0-A1489BCB8060}"/>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E010637-DE8E-4F48-B3D1-636E5A693FA5}"/>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E47835B0-3282-4D97-BBDA-E8408DA9007D}"/>
              </a:ext>
            </a:extLst>
          </p:cNvPr>
          <p:cNvGrpSpPr/>
          <p:nvPr/>
        </p:nvGrpSpPr>
        <p:grpSpPr>
          <a:xfrm>
            <a:off x="7448974" y="3051175"/>
            <a:ext cx="120427" cy="139118"/>
            <a:chOff x="7085851" y="3711764"/>
            <a:chExt cx="120427" cy="139118"/>
          </a:xfrm>
        </p:grpSpPr>
        <p:cxnSp>
          <p:nvCxnSpPr>
            <p:cNvPr id="132" name="Straight Connector 131">
              <a:extLst>
                <a:ext uri="{FF2B5EF4-FFF2-40B4-BE49-F238E27FC236}">
                  <a16:creationId xmlns:a16="http://schemas.microsoft.com/office/drawing/2014/main" id="{B87742C8-E63F-4E48-A8C5-F435F4905E77}"/>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484B267-CB4C-48DB-91A5-97828DB6F327}"/>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8A80F9CA-931D-4152-8BDC-DB7502FACDD5}"/>
              </a:ext>
            </a:extLst>
          </p:cNvPr>
          <p:cNvGrpSpPr/>
          <p:nvPr/>
        </p:nvGrpSpPr>
        <p:grpSpPr>
          <a:xfrm>
            <a:off x="7677976" y="3440359"/>
            <a:ext cx="120427" cy="208546"/>
            <a:chOff x="7085851" y="3711764"/>
            <a:chExt cx="120427" cy="139118"/>
          </a:xfrm>
        </p:grpSpPr>
        <p:cxnSp>
          <p:nvCxnSpPr>
            <p:cNvPr id="135" name="Straight Connector 134">
              <a:extLst>
                <a:ext uri="{FF2B5EF4-FFF2-40B4-BE49-F238E27FC236}">
                  <a16:creationId xmlns:a16="http://schemas.microsoft.com/office/drawing/2014/main" id="{E6DA39C1-B586-4057-8AEF-369F093129D9}"/>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7DF8788-96AA-44A8-AA97-5F50DC6FBFF8}"/>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CD186102-2840-4120-8637-5F93EBFC6A82}"/>
              </a:ext>
            </a:extLst>
          </p:cNvPr>
          <p:cNvGrpSpPr/>
          <p:nvPr/>
        </p:nvGrpSpPr>
        <p:grpSpPr>
          <a:xfrm>
            <a:off x="7855346" y="3555422"/>
            <a:ext cx="120427" cy="208547"/>
            <a:chOff x="7085851" y="3711764"/>
            <a:chExt cx="120427" cy="139118"/>
          </a:xfrm>
        </p:grpSpPr>
        <p:cxnSp>
          <p:nvCxnSpPr>
            <p:cNvPr id="138" name="Straight Connector 137">
              <a:extLst>
                <a:ext uri="{FF2B5EF4-FFF2-40B4-BE49-F238E27FC236}">
                  <a16:creationId xmlns:a16="http://schemas.microsoft.com/office/drawing/2014/main" id="{BEF08DAE-2794-40C5-AA73-3D283F11E12A}"/>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CD7FF32-1D85-46B8-9C5A-A3A363B8FBF9}"/>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sp>
        <p:nvSpPr>
          <p:cNvPr id="113" name="Rectangle 112">
            <a:extLst>
              <a:ext uri="{FF2B5EF4-FFF2-40B4-BE49-F238E27FC236}">
                <a16:creationId xmlns:a16="http://schemas.microsoft.com/office/drawing/2014/main" id="{7A4B649A-C763-40A1-B98A-360022988D7D}"/>
              </a:ext>
            </a:extLst>
          </p:cNvPr>
          <p:cNvSpPr/>
          <p:nvPr/>
        </p:nvSpPr>
        <p:spPr bwMode="auto">
          <a:xfrm>
            <a:off x="6843911" y="3701404"/>
            <a:ext cx="173234" cy="1330524"/>
          </a:xfrm>
          <a:prstGeom prst="rect">
            <a:avLst/>
          </a:prstGeom>
          <a:pattFill prst="wdUpDiag">
            <a:fgClr>
              <a:schemeClr val="accent1"/>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440A0CFC-1032-4EA5-A271-E42411B95112}"/>
              </a:ext>
            </a:extLst>
          </p:cNvPr>
          <p:cNvSpPr/>
          <p:nvPr/>
        </p:nvSpPr>
        <p:spPr bwMode="auto">
          <a:xfrm>
            <a:off x="7020173" y="3667678"/>
            <a:ext cx="173234" cy="1368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E885C92B-5DA9-499E-A7E9-76DC8D0A651C}"/>
              </a:ext>
            </a:extLst>
          </p:cNvPr>
          <p:cNvSpPr/>
          <p:nvPr/>
        </p:nvSpPr>
        <p:spPr bwMode="auto">
          <a:xfrm>
            <a:off x="7241817" y="3190293"/>
            <a:ext cx="173234" cy="1837299"/>
          </a:xfrm>
          <a:prstGeom prst="rect">
            <a:avLst/>
          </a:prstGeom>
          <a:pattFill prst="wdUpDiag">
            <a:fgClr>
              <a:schemeClr val="accent3"/>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C4D4EE3C-D1D9-412E-96C7-1E6E43BCB057}"/>
              </a:ext>
            </a:extLst>
          </p:cNvPr>
          <p:cNvSpPr/>
          <p:nvPr/>
        </p:nvSpPr>
        <p:spPr bwMode="auto">
          <a:xfrm>
            <a:off x="7418079" y="3162361"/>
            <a:ext cx="173234" cy="186089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53C6901E-482A-4DEA-9968-0FC3C9873BC0}"/>
              </a:ext>
            </a:extLst>
          </p:cNvPr>
          <p:cNvSpPr/>
          <p:nvPr/>
        </p:nvSpPr>
        <p:spPr bwMode="auto">
          <a:xfrm>
            <a:off x="7648415" y="3621528"/>
            <a:ext cx="173234" cy="1404885"/>
          </a:xfrm>
          <a:prstGeom prst="rect">
            <a:avLst/>
          </a:prstGeom>
          <a:pattFill prst="wdUpDiag">
            <a:fgClr>
              <a:schemeClr val="accent4"/>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B6CEFE95-2CB1-4E1B-9370-4D60DCF8CB9F}"/>
              </a:ext>
            </a:extLst>
          </p:cNvPr>
          <p:cNvSpPr/>
          <p:nvPr/>
        </p:nvSpPr>
        <p:spPr bwMode="auto">
          <a:xfrm>
            <a:off x="7824677" y="3754171"/>
            <a:ext cx="173234" cy="127224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0" name="Group 139">
            <a:extLst>
              <a:ext uri="{FF2B5EF4-FFF2-40B4-BE49-F238E27FC236}">
                <a16:creationId xmlns:a16="http://schemas.microsoft.com/office/drawing/2014/main" id="{E9DFE3B0-8DFC-4EA4-8384-A0C8066F97E7}"/>
              </a:ext>
            </a:extLst>
          </p:cNvPr>
          <p:cNvGrpSpPr/>
          <p:nvPr/>
        </p:nvGrpSpPr>
        <p:grpSpPr>
          <a:xfrm>
            <a:off x="8184414" y="3608090"/>
            <a:ext cx="120427" cy="184520"/>
            <a:chOff x="7085851" y="3711764"/>
            <a:chExt cx="120427" cy="139118"/>
          </a:xfrm>
        </p:grpSpPr>
        <p:cxnSp>
          <p:nvCxnSpPr>
            <p:cNvPr id="141" name="Straight Connector 140">
              <a:extLst>
                <a:ext uri="{FF2B5EF4-FFF2-40B4-BE49-F238E27FC236}">
                  <a16:creationId xmlns:a16="http://schemas.microsoft.com/office/drawing/2014/main" id="{70F509EA-8191-40B3-AE61-4E780359B358}"/>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D141CB7-5A82-459C-A531-1AF47F8AE633}"/>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05255EE6-1CFB-4A78-BB52-10E1D1AEFB6D}"/>
              </a:ext>
            </a:extLst>
          </p:cNvPr>
          <p:cNvGrpSpPr/>
          <p:nvPr/>
        </p:nvGrpSpPr>
        <p:grpSpPr>
          <a:xfrm>
            <a:off x="8353154" y="3598733"/>
            <a:ext cx="120427" cy="139118"/>
            <a:chOff x="7085851" y="3711764"/>
            <a:chExt cx="120427" cy="139118"/>
          </a:xfrm>
        </p:grpSpPr>
        <p:cxnSp>
          <p:nvCxnSpPr>
            <p:cNvPr id="144" name="Straight Connector 143">
              <a:extLst>
                <a:ext uri="{FF2B5EF4-FFF2-40B4-BE49-F238E27FC236}">
                  <a16:creationId xmlns:a16="http://schemas.microsoft.com/office/drawing/2014/main" id="{61219DFC-A57E-4427-9FDF-8CD290D0A424}"/>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FEBD3F7-9380-435A-AA55-6EBC87DDC96E}"/>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2A678CF4-99A6-44B2-8BC6-D7D8CE2563AC}"/>
              </a:ext>
            </a:extLst>
          </p:cNvPr>
          <p:cNvGrpSpPr/>
          <p:nvPr/>
        </p:nvGrpSpPr>
        <p:grpSpPr>
          <a:xfrm>
            <a:off x="8575137" y="3384851"/>
            <a:ext cx="120427" cy="200765"/>
            <a:chOff x="7085851" y="3711764"/>
            <a:chExt cx="120427" cy="139118"/>
          </a:xfrm>
        </p:grpSpPr>
        <p:cxnSp>
          <p:nvCxnSpPr>
            <p:cNvPr id="147" name="Straight Connector 146">
              <a:extLst>
                <a:ext uri="{FF2B5EF4-FFF2-40B4-BE49-F238E27FC236}">
                  <a16:creationId xmlns:a16="http://schemas.microsoft.com/office/drawing/2014/main" id="{557BEDCE-30EF-4165-9895-5379B4A06B83}"/>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B3035E8-6D05-4554-93FB-42D0811F2F12}"/>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3F7A7CD7-3211-4F03-8953-DD7D203787B0}"/>
              </a:ext>
            </a:extLst>
          </p:cNvPr>
          <p:cNvGrpSpPr/>
          <p:nvPr/>
        </p:nvGrpSpPr>
        <p:grpSpPr>
          <a:xfrm>
            <a:off x="8761550" y="3324381"/>
            <a:ext cx="120427" cy="210507"/>
            <a:chOff x="7085851" y="3711764"/>
            <a:chExt cx="120427" cy="139118"/>
          </a:xfrm>
        </p:grpSpPr>
        <p:cxnSp>
          <p:nvCxnSpPr>
            <p:cNvPr id="150" name="Straight Connector 149">
              <a:extLst>
                <a:ext uri="{FF2B5EF4-FFF2-40B4-BE49-F238E27FC236}">
                  <a16:creationId xmlns:a16="http://schemas.microsoft.com/office/drawing/2014/main" id="{68E1A660-4A9B-4240-B0D8-745F2BF15AED}"/>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065CCAD-8380-47E3-BB92-866D39FC50F3}"/>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21C8EC81-E771-4FC5-A26F-5993DE565FB3}"/>
              </a:ext>
            </a:extLst>
          </p:cNvPr>
          <p:cNvGrpSpPr/>
          <p:nvPr/>
        </p:nvGrpSpPr>
        <p:grpSpPr>
          <a:xfrm>
            <a:off x="8990552" y="3405303"/>
            <a:ext cx="120427" cy="193429"/>
            <a:chOff x="7085851" y="3711764"/>
            <a:chExt cx="120427" cy="139118"/>
          </a:xfrm>
        </p:grpSpPr>
        <p:cxnSp>
          <p:nvCxnSpPr>
            <p:cNvPr id="153" name="Straight Connector 152">
              <a:extLst>
                <a:ext uri="{FF2B5EF4-FFF2-40B4-BE49-F238E27FC236}">
                  <a16:creationId xmlns:a16="http://schemas.microsoft.com/office/drawing/2014/main" id="{A69389DF-51A5-470A-B651-4C3601F64872}"/>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1E91A6F-FA26-42AC-8F80-83468D7BFDF6}"/>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A34A66BB-3962-4533-9F7F-9A0E819B84A8}"/>
              </a:ext>
            </a:extLst>
          </p:cNvPr>
          <p:cNvGrpSpPr/>
          <p:nvPr/>
        </p:nvGrpSpPr>
        <p:grpSpPr>
          <a:xfrm>
            <a:off x="9164112" y="3496398"/>
            <a:ext cx="120427" cy="250259"/>
            <a:chOff x="7085851" y="3711764"/>
            <a:chExt cx="120427" cy="139118"/>
          </a:xfrm>
        </p:grpSpPr>
        <p:cxnSp>
          <p:nvCxnSpPr>
            <p:cNvPr id="156" name="Straight Connector 155">
              <a:extLst>
                <a:ext uri="{FF2B5EF4-FFF2-40B4-BE49-F238E27FC236}">
                  <a16:creationId xmlns:a16="http://schemas.microsoft.com/office/drawing/2014/main" id="{E9A40308-20E2-4C23-BE73-2CB18420384A}"/>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8CBC089-42D6-4F8F-B718-9FB995AAB22C}"/>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sp>
        <p:nvSpPr>
          <p:cNvPr id="158" name="Rectangle 157">
            <a:extLst>
              <a:ext uri="{FF2B5EF4-FFF2-40B4-BE49-F238E27FC236}">
                <a16:creationId xmlns:a16="http://schemas.microsoft.com/office/drawing/2014/main" id="{9D864485-F5D7-4995-A1ED-A7243450AECC}"/>
              </a:ext>
            </a:extLst>
          </p:cNvPr>
          <p:cNvSpPr/>
          <p:nvPr/>
        </p:nvSpPr>
        <p:spPr bwMode="auto">
          <a:xfrm>
            <a:off x="8156487" y="3763970"/>
            <a:ext cx="173234" cy="1254040"/>
          </a:xfrm>
          <a:prstGeom prst="rect">
            <a:avLst/>
          </a:prstGeom>
          <a:pattFill prst="wdUpDiag">
            <a:fgClr>
              <a:schemeClr val="accent1"/>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F90A354E-0D63-462E-B973-52E7BF7EF20E}"/>
              </a:ext>
            </a:extLst>
          </p:cNvPr>
          <p:cNvSpPr/>
          <p:nvPr/>
        </p:nvSpPr>
        <p:spPr bwMode="auto">
          <a:xfrm>
            <a:off x="8332749" y="3702136"/>
            <a:ext cx="173234" cy="13158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823F7D4C-A283-409F-B46A-70C7179B1D44}"/>
              </a:ext>
            </a:extLst>
          </p:cNvPr>
          <p:cNvSpPr/>
          <p:nvPr/>
        </p:nvSpPr>
        <p:spPr bwMode="auto">
          <a:xfrm>
            <a:off x="8554393" y="3543310"/>
            <a:ext cx="173234" cy="1474698"/>
          </a:xfrm>
          <a:prstGeom prst="rect">
            <a:avLst/>
          </a:prstGeom>
          <a:pattFill prst="wdUpDiag">
            <a:fgClr>
              <a:schemeClr val="accent3"/>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B04E6496-E4E4-4B46-BCDF-4E7C9042DE7A}"/>
              </a:ext>
            </a:extLst>
          </p:cNvPr>
          <p:cNvSpPr/>
          <p:nvPr/>
        </p:nvSpPr>
        <p:spPr bwMode="auto">
          <a:xfrm>
            <a:off x="8730655" y="3519475"/>
            <a:ext cx="173234" cy="14985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90691966-D8FF-492F-8AD5-B8A06A592351}"/>
              </a:ext>
            </a:extLst>
          </p:cNvPr>
          <p:cNvSpPr/>
          <p:nvPr/>
        </p:nvSpPr>
        <p:spPr bwMode="auto">
          <a:xfrm>
            <a:off x="8960991" y="3572018"/>
            <a:ext cx="173234" cy="1449145"/>
          </a:xfrm>
          <a:prstGeom prst="rect">
            <a:avLst/>
          </a:prstGeom>
          <a:pattFill prst="wdUpDiag">
            <a:fgClr>
              <a:schemeClr val="accent4"/>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296FE249-728F-490C-B84D-E453B44D2ECE}"/>
              </a:ext>
            </a:extLst>
          </p:cNvPr>
          <p:cNvSpPr/>
          <p:nvPr/>
        </p:nvSpPr>
        <p:spPr bwMode="auto">
          <a:xfrm>
            <a:off x="9137253" y="3595713"/>
            <a:ext cx="173234" cy="142544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4" name="Group 163">
            <a:extLst>
              <a:ext uri="{FF2B5EF4-FFF2-40B4-BE49-F238E27FC236}">
                <a16:creationId xmlns:a16="http://schemas.microsoft.com/office/drawing/2014/main" id="{71E1536E-6750-4D88-B6C7-15F53315D7CD}"/>
              </a:ext>
            </a:extLst>
          </p:cNvPr>
          <p:cNvGrpSpPr/>
          <p:nvPr/>
        </p:nvGrpSpPr>
        <p:grpSpPr>
          <a:xfrm>
            <a:off x="9480350" y="3384850"/>
            <a:ext cx="120427" cy="287053"/>
            <a:chOff x="7085851" y="3711764"/>
            <a:chExt cx="120427" cy="139118"/>
          </a:xfrm>
        </p:grpSpPr>
        <p:cxnSp>
          <p:nvCxnSpPr>
            <p:cNvPr id="165" name="Straight Connector 164">
              <a:extLst>
                <a:ext uri="{FF2B5EF4-FFF2-40B4-BE49-F238E27FC236}">
                  <a16:creationId xmlns:a16="http://schemas.microsoft.com/office/drawing/2014/main" id="{42EA616F-6AAC-4B04-8F5E-8A6E8CE03B6F}"/>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59165C2-C989-4458-850C-6B61F46899A1}"/>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7FD62A6B-25F8-49C5-9927-B73AD826B68D}"/>
              </a:ext>
            </a:extLst>
          </p:cNvPr>
          <p:cNvGrpSpPr/>
          <p:nvPr/>
        </p:nvGrpSpPr>
        <p:grpSpPr>
          <a:xfrm>
            <a:off x="9642870" y="3463622"/>
            <a:ext cx="120427" cy="204055"/>
            <a:chOff x="7085851" y="3711764"/>
            <a:chExt cx="120427" cy="139118"/>
          </a:xfrm>
        </p:grpSpPr>
        <p:cxnSp>
          <p:nvCxnSpPr>
            <p:cNvPr id="168" name="Straight Connector 167">
              <a:extLst>
                <a:ext uri="{FF2B5EF4-FFF2-40B4-BE49-F238E27FC236}">
                  <a16:creationId xmlns:a16="http://schemas.microsoft.com/office/drawing/2014/main" id="{9141C807-5D36-4026-B8FD-1A1DB3B83AFC}"/>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6489B161-92B2-4E2D-A747-7FF6F6898DBD}"/>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4E6CF74B-6A1A-4C3C-8649-758149946015}"/>
              </a:ext>
            </a:extLst>
          </p:cNvPr>
          <p:cNvGrpSpPr/>
          <p:nvPr/>
        </p:nvGrpSpPr>
        <p:grpSpPr>
          <a:xfrm>
            <a:off x="9864853" y="3451397"/>
            <a:ext cx="120427" cy="139118"/>
            <a:chOff x="7085851" y="3711764"/>
            <a:chExt cx="120427" cy="139118"/>
          </a:xfrm>
        </p:grpSpPr>
        <p:cxnSp>
          <p:nvCxnSpPr>
            <p:cNvPr id="171" name="Straight Connector 170">
              <a:extLst>
                <a:ext uri="{FF2B5EF4-FFF2-40B4-BE49-F238E27FC236}">
                  <a16:creationId xmlns:a16="http://schemas.microsoft.com/office/drawing/2014/main" id="{4D61D3C7-F1F7-4FE9-8047-86BD167B4DAF}"/>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5DA33EF2-054E-41E6-B7E8-9D54A59D9F9F}"/>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5E0F4723-745D-42F2-8B32-0A3CAF95537E}"/>
              </a:ext>
            </a:extLst>
          </p:cNvPr>
          <p:cNvGrpSpPr/>
          <p:nvPr/>
        </p:nvGrpSpPr>
        <p:grpSpPr>
          <a:xfrm>
            <a:off x="10047456" y="3453691"/>
            <a:ext cx="120427" cy="139118"/>
            <a:chOff x="7085851" y="3711764"/>
            <a:chExt cx="120427" cy="139118"/>
          </a:xfrm>
        </p:grpSpPr>
        <p:cxnSp>
          <p:nvCxnSpPr>
            <p:cNvPr id="174" name="Straight Connector 173">
              <a:extLst>
                <a:ext uri="{FF2B5EF4-FFF2-40B4-BE49-F238E27FC236}">
                  <a16:creationId xmlns:a16="http://schemas.microsoft.com/office/drawing/2014/main" id="{6C2409B7-FFD1-4443-B8F3-96AC35E90510}"/>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29413FC-C5CB-4FCA-BE72-46877B6FE972}"/>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3A7B6490-4437-412B-8776-E35AF825EB5E}"/>
              </a:ext>
            </a:extLst>
          </p:cNvPr>
          <p:cNvGrpSpPr/>
          <p:nvPr/>
        </p:nvGrpSpPr>
        <p:grpSpPr>
          <a:xfrm>
            <a:off x="10280268" y="3551802"/>
            <a:ext cx="120427" cy="240807"/>
            <a:chOff x="7085851" y="3711764"/>
            <a:chExt cx="120427" cy="139118"/>
          </a:xfrm>
        </p:grpSpPr>
        <p:cxnSp>
          <p:nvCxnSpPr>
            <p:cNvPr id="177" name="Straight Connector 176">
              <a:extLst>
                <a:ext uri="{FF2B5EF4-FFF2-40B4-BE49-F238E27FC236}">
                  <a16:creationId xmlns:a16="http://schemas.microsoft.com/office/drawing/2014/main" id="{EBD30608-1E85-431B-8F56-3A7960358503}"/>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C328DD58-5BE8-46CF-B3B8-12FE76343174}"/>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B48F4CDB-3217-4B9D-8DAD-2259C8FEEE2E}"/>
              </a:ext>
            </a:extLst>
          </p:cNvPr>
          <p:cNvGrpSpPr/>
          <p:nvPr/>
        </p:nvGrpSpPr>
        <p:grpSpPr>
          <a:xfrm>
            <a:off x="10453828" y="3527453"/>
            <a:ext cx="120427" cy="139118"/>
            <a:chOff x="7085851" y="3711764"/>
            <a:chExt cx="120427" cy="139118"/>
          </a:xfrm>
        </p:grpSpPr>
        <p:cxnSp>
          <p:nvCxnSpPr>
            <p:cNvPr id="180" name="Straight Connector 179">
              <a:extLst>
                <a:ext uri="{FF2B5EF4-FFF2-40B4-BE49-F238E27FC236}">
                  <a16:creationId xmlns:a16="http://schemas.microsoft.com/office/drawing/2014/main" id="{E5DA731D-E79F-42F1-AB9E-6492A038E50E}"/>
                </a:ext>
              </a:extLst>
            </p:cNvPr>
            <p:cNvCxnSpPr>
              <a:cxnSpLocks/>
            </p:cNvCxnSpPr>
            <p:nvPr/>
          </p:nvCxnSpPr>
          <p:spPr bwMode="auto">
            <a:xfrm flipH="1">
              <a:off x="7144710" y="3711764"/>
              <a:ext cx="2708" cy="139118"/>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BAF02E8-64AA-4547-ACB3-A8D8D27B9634}"/>
                </a:ext>
              </a:extLst>
            </p:cNvPr>
            <p:cNvCxnSpPr>
              <a:cxnSpLocks/>
            </p:cNvCxnSpPr>
            <p:nvPr/>
          </p:nvCxnSpPr>
          <p:spPr bwMode="auto">
            <a:xfrm>
              <a:off x="7085851" y="3711764"/>
              <a:ext cx="120427" cy="0"/>
            </a:xfrm>
            <a:prstGeom prst="line">
              <a:avLst/>
            </a:prstGeom>
            <a:noFill/>
            <a:ln w="28575" cap="flat" cmpd="sng" algn="ctr">
              <a:solidFill>
                <a:schemeClr val="bg1"/>
              </a:solidFill>
              <a:prstDash val="solid"/>
              <a:round/>
              <a:headEnd type="none" w="med" len="med"/>
              <a:tailEnd type="none" w="med" len="med"/>
            </a:ln>
            <a:effectLst/>
          </p:spPr>
        </p:cxnSp>
      </p:grpSp>
      <p:sp>
        <p:nvSpPr>
          <p:cNvPr id="182" name="Rectangle 181">
            <a:extLst>
              <a:ext uri="{FF2B5EF4-FFF2-40B4-BE49-F238E27FC236}">
                <a16:creationId xmlns:a16="http://schemas.microsoft.com/office/drawing/2014/main" id="{E5CB4F54-BE0B-4BD9-9A06-30290442F98C}"/>
              </a:ext>
            </a:extLst>
          </p:cNvPr>
          <p:cNvSpPr/>
          <p:nvPr/>
        </p:nvSpPr>
        <p:spPr bwMode="auto">
          <a:xfrm>
            <a:off x="9446203" y="3617194"/>
            <a:ext cx="173234" cy="1406781"/>
          </a:xfrm>
          <a:prstGeom prst="rect">
            <a:avLst/>
          </a:prstGeom>
          <a:pattFill prst="wdUpDiag">
            <a:fgClr>
              <a:schemeClr val="accent1"/>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9CC158C7-0DA9-460F-A0CB-A91E96D5C768}"/>
              </a:ext>
            </a:extLst>
          </p:cNvPr>
          <p:cNvSpPr/>
          <p:nvPr/>
        </p:nvSpPr>
        <p:spPr bwMode="auto">
          <a:xfrm>
            <a:off x="9622465" y="3621528"/>
            <a:ext cx="173234" cy="13991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1398D50C-7F7C-47BE-B295-B886BB974FCE}"/>
              </a:ext>
            </a:extLst>
          </p:cNvPr>
          <p:cNvSpPr/>
          <p:nvPr/>
        </p:nvSpPr>
        <p:spPr bwMode="auto">
          <a:xfrm>
            <a:off x="9844109" y="3555422"/>
            <a:ext cx="173234" cy="1465265"/>
          </a:xfrm>
          <a:prstGeom prst="rect">
            <a:avLst/>
          </a:prstGeom>
          <a:pattFill prst="wdUpDiag">
            <a:fgClr>
              <a:schemeClr val="accent3"/>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20FED374-CAC0-404C-AFD7-2015F8B2B0C8}"/>
              </a:ext>
            </a:extLst>
          </p:cNvPr>
          <p:cNvSpPr/>
          <p:nvPr/>
        </p:nvSpPr>
        <p:spPr bwMode="auto">
          <a:xfrm>
            <a:off x="10020371" y="3593539"/>
            <a:ext cx="173234" cy="14244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DBFE3956-D9D5-4ADE-A77A-E10041AE6A94}"/>
              </a:ext>
            </a:extLst>
          </p:cNvPr>
          <p:cNvSpPr/>
          <p:nvPr/>
        </p:nvSpPr>
        <p:spPr bwMode="auto">
          <a:xfrm>
            <a:off x="10250707" y="3709019"/>
            <a:ext cx="173234" cy="1308987"/>
          </a:xfrm>
          <a:prstGeom prst="rect">
            <a:avLst/>
          </a:prstGeom>
          <a:pattFill prst="wdUpDiag">
            <a:fgClr>
              <a:schemeClr val="accent4"/>
            </a:fgClr>
            <a:bgClr>
              <a:schemeClr val="bg1"/>
            </a:bgClr>
          </a:patt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15287D74-B010-4583-ACFA-0D7B92FE642B}"/>
              </a:ext>
            </a:extLst>
          </p:cNvPr>
          <p:cNvSpPr/>
          <p:nvPr/>
        </p:nvSpPr>
        <p:spPr bwMode="auto">
          <a:xfrm>
            <a:off x="10426969" y="3634427"/>
            <a:ext cx="173234" cy="138941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Freeform: Shape 99">
            <a:extLst>
              <a:ext uri="{FF2B5EF4-FFF2-40B4-BE49-F238E27FC236}">
                <a16:creationId xmlns:a16="http://schemas.microsoft.com/office/drawing/2014/main" id="{016763F0-AFDA-4292-A110-0BBBCF16AF8E}"/>
              </a:ext>
            </a:extLst>
          </p:cNvPr>
          <p:cNvSpPr/>
          <p:nvPr/>
        </p:nvSpPr>
        <p:spPr bwMode="auto">
          <a:xfrm>
            <a:off x="6785288" y="2425914"/>
            <a:ext cx="3893690" cy="2600499"/>
          </a:xfrm>
          <a:custGeom>
            <a:avLst/>
            <a:gdLst>
              <a:gd name="connsiteX0" fmla="*/ 0 w 3155183"/>
              <a:gd name="connsiteY0" fmla="*/ 0 h 2014695"/>
              <a:gd name="connsiteX1" fmla="*/ 0 w 3155183"/>
              <a:gd name="connsiteY1" fmla="*/ 2014695 h 2014695"/>
              <a:gd name="connsiteX2" fmla="*/ 3155183 w 3155183"/>
              <a:gd name="connsiteY2" fmla="*/ 2014695 h 2014695"/>
            </a:gdLst>
            <a:ahLst/>
            <a:cxnLst>
              <a:cxn ang="0">
                <a:pos x="connsiteX0" y="connsiteY0"/>
              </a:cxn>
              <a:cxn ang="0">
                <a:pos x="connsiteX1" y="connsiteY1"/>
              </a:cxn>
              <a:cxn ang="0">
                <a:pos x="connsiteX2" y="connsiteY2"/>
              </a:cxn>
            </a:cxnLst>
            <a:rect l="l" t="t" r="r" b="b"/>
            <a:pathLst>
              <a:path w="3155183" h="2014695">
                <a:moveTo>
                  <a:pt x="0" y="0"/>
                </a:moveTo>
                <a:lnTo>
                  <a:pt x="0" y="2014695"/>
                </a:lnTo>
                <a:lnTo>
                  <a:pt x="3155183" y="2014695"/>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19991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F1CEF-6F3F-664F-BC0C-53D750F51505}"/>
              </a:ext>
            </a:extLst>
          </p:cNvPr>
          <p:cNvSpPr>
            <a:spLocks noGrp="1"/>
          </p:cNvSpPr>
          <p:nvPr>
            <p:ph type="title"/>
          </p:nvPr>
        </p:nvSpPr>
        <p:spPr/>
        <p:txBody>
          <a:bodyPr/>
          <a:lstStyle/>
          <a:p>
            <a:r>
              <a:rPr lang="en-US" dirty="0"/>
              <a:t>HPTN 084: </a:t>
            </a:r>
            <a:r>
              <a:rPr lang="en-US" altLang="en-US" dirty="0"/>
              <a:t>Efficacy and Safety of LA Injectable CAB vs Daily Oral FTC/TDF for PrEP in Cisgender Women</a:t>
            </a:r>
            <a:endParaRPr lang="en-US" dirty="0"/>
          </a:p>
        </p:txBody>
      </p:sp>
      <p:sp>
        <p:nvSpPr>
          <p:cNvPr id="3" name="Content Placeholder 2">
            <a:extLst>
              <a:ext uri="{FF2B5EF4-FFF2-40B4-BE49-F238E27FC236}">
                <a16:creationId xmlns:a16="http://schemas.microsoft.com/office/drawing/2014/main" id="{D3B9F6EB-9CEF-4A4B-BDA5-12A058C79AAF}"/>
              </a:ext>
            </a:extLst>
          </p:cNvPr>
          <p:cNvSpPr>
            <a:spLocks noGrp="1"/>
          </p:cNvSpPr>
          <p:nvPr>
            <p:ph idx="1"/>
          </p:nvPr>
        </p:nvSpPr>
        <p:spPr/>
        <p:txBody>
          <a:bodyPr/>
          <a:lstStyle/>
          <a:p>
            <a:pPr>
              <a:spcAft>
                <a:spcPts val="0"/>
              </a:spcAft>
            </a:pPr>
            <a:r>
              <a:rPr lang="en-US" sz="2400" dirty="0"/>
              <a:t>International, randomized, double-blind phase III trial</a:t>
            </a:r>
            <a:r>
              <a:rPr lang="en-US" sz="2400" baseline="30000" dirty="0"/>
              <a:t>1,2</a:t>
            </a:r>
          </a:p>
          <a:p>
            <a:pPr>
              <a:spcAft>
                <a:spcPts val="0"/>
              </a:spcAft>
            </a:pP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marL="0" indent="0">
              <a:spcAft>
                <a:spcPts val="0"/>
              </a:spcAft>
              <a:buNone/>
            </a:pPr>
            <a:endParaRPr lang="en-US" sz="2400" dirty="0"/>
          </a:p>
        </p:txBody>
      </p:sp>
      <p:sp>
        <p:nvSpPr>
          <p:cNvPr id="36" name="TextBox 35"/>
          <p:cNvSpPr txBox="1"/>
          <p:nvPr/>
        </p:nvSpPr>
        <p:spPr bwMode="auto">
          <a:xfrm>
            <a:off x="900432" y="2792201"/>
            <a:ext cx="2632408"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Sexually active cisgender women; 18-45 yr of age;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high risk of HIV infection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3224)</a:t>
            </a:r>
            <a:endPar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TextBox 19">
            <a:extLst>
              <a:ext uri="{FF2B5EF4-FFF2-40B4-BE49-F238E27FC236}">
                <a16:creationId xmlns:a16="http://schemas.microsoft.com/office/drawing/2014/main" id="{B3AF7C04-C237-754E-8095-FF4D31028489}"/>
              </a:ext>
            </a:extLst>
          </p:cNvPr>
          <p:cNvSpPr txBox="1"/>
          <p:nvPr/>
        </p:nvSpPr>
        <p:spPr bwMode="auto">
          <a:xfrm>
            <a:off x="4057768" y="4049065"/>
            <a:ext cx="694571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2 doses given in Wk 5 and 9, then every 2 mo thereafter. </a:t>
            </a:r>
          </a:p>
        </p:txBody>
      </p:sp>
      <p:sp>
        <p:nvSpPr>
          <p:cNvPr id="4" name="Rectangle 6">
            <a:extLst>
              <a:ext uri="{FF2B5EF4-FFF2-40B4-BE49-F238E27FC236}">
                <a16:creationId xmlns:a16="http://schemas.microsoft.com/office/drawing/2014/main" id="{952EF6C6-FF6D-5E45-B163-524BBF2E7D61}"/>
              </a:ext>
            </a:extLst>
          </p:cNvPr>
          <p:cNvSpPr>
            <a:spLocks noChangeArrowheads="1"/>
          </p:cNvSpPr>
          <p:nvPr/>
        </p:nvSpPr>
        <p:spPr bwMode="auto">
          <a:xfrm>
            <a:off x="4045584" y="2363190"/>
            <a:ext cx="2103120" cy="822960"/>
          </a:xfrm>
          <a:prstGeom prst="rect">
            <a:avLst/>
          </a:prstGeom>
          <a:solidFill>
            <a:schemeClr val="accent2"/>
          </a:solidFill>
          <a:ln w="9525">
            <a:noFill/>
            <a:miter lim="800000"/>
            <a:headEnd/>
            <a:tailEnd/>
          </a:ln>
          <a:effectLst/>
        </p:spPr>
        <p:txBody>
          <a:bodyPr wrap="squar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30 mg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PO QD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PO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1614)</a:t>
            </a:r>
          </a:p>
        </p:txBody>
      </p:sp>
      <p:sp>
        <p:nvSpPr>
          <p:cNvPr id="5" name="Rectangle 7">
            <a:extLst>
              <a:ext uri="{FF2B5EF4-FFF2-40B4-BE49-F238E27FC236}">
                <a16:creationId xmlns:a16="http://schemas.microsoft.com/office/drawing/2014/main" id="{A2D1A27B-433B-F24E-9961-0B1A44D48300}"/>
              </a:ext>
            </a:extLst>
          </p:cNvPr>
          <p:cNvSpPr>
            <a:spLocks noChangeArrowheads="1"/>
          </p:cNvSpPr>
          <p:nvPr/>
        </p:nvSpPr>
        <p:spPr bwMode="auto">
          <a:xfrm>
            <a:off x="4045584" y="3225118"/>
            <a:ext cx="2103120" cy="822960"/>
          </a:xfrm>
          <a:prstGeom prst="rect">
            <a:avLst/>
          </a:prstGeom>
          <a:solidFill>
            <a:schemeClr val="accent3"/>
          </a:solidFill>
          <a:ln w="9525">
            <a:noFill/>
            <a:miter lim="800000"/>
            <a:headEnd/>
            <a:tailEnd/>
          </a:ln>
          <a:effectLst/>
        </p:spPr>
        <p:txBody>
          <a:bodyPr wrap="squar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FTC/TDF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PO QD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PO QD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1610)</a:t>
            </a:r>
          </a:p>
        </p:txBody>
      </p:sp>
      <p:sp>
        <p:nvSpPr>
          <p:cNvPr id="7" name="Rectangle 6">
            <a:extLst>
              <a:ext uri="{FF2B5EF4-FFF2-40B4-BE49-F238E27FC236}">
                <a16:creationId xmlns:a16="http://schemas.microsoft.com/office/drawing/2014/main" id="{653BCC31-22A4-FF48-93B3-5DEC449A4323}"/>
              </a:ext>
            </a:extLst>
          </p:cNvPr>
          <p:cNvSpPr>
            <a:spLocks noChangeArrowheads="1"/>
          </p:cNvSpPr>
          <p:nvPr/>
        </p:nvSpPr>
        <p:spPr bwMode="auto">
          <a:xfrm>
            <a:off x="6168044" y="2363190"/>
            <a:ext cx="3476264" cy="822960"/>
          </a:xfrm>
          <a:prstGeom prst="rect">
            <a:avLst/>
          </a:prstGeom>
          <a:solidFill>
            <a:schemeClr val="accent1"/>
          </a:solidFill>
          <a:ln w="9525">
            <a:noFill/>
            <a:miter lim="800000"/>
            <a:headEnd/>
            <a:tailEnd/>
          </a:ln>
          <a:effectLst/>
        </p:spPr>
        <p:txBody>
          <a:bodyPr wrap="squar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LA CAB 600 mg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IM Q2M*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PO QD for ~3 yr</a:t>
            </a:r>
          </a:p>
        </p:txBody>
      </p:sp>
      <p:sp>
        <p:nvSpPr>
          <p:cNvPr id="8" name="Rectangle 7">
            <a:extLst>
              <a:ext uri="{FF2B5EF4-FFF2-40B4-BE49-F238E27FC236}">
                <a16:creationId xmlns:a16="http://schemas.microsoft.com/office/drawing/2014/main" id="{07FAD939-7110-A54B-8E07-652D8F74ACE8}"/>
              </a:ext>
            </a:extLst>
          </p:cNvPr>
          <p:cNvSpPr>
            <a:spLocks noChangeArrowheads="1"/>
          </p:cNvSpPr>
          <p:nvPr/>
        </p:nvSpPr>
        <p:spPr bwMode="auto">
          <a:xfrm>
            <a:off x="6168044" y="3225118"/>
            <a:ext cx="3476264" cy="822960"/>
          </a:xfrm>
          <a:prstGeom prst="rect">
            <a:avLst/>
          </a:prstGeom>
          <a:solidFill>
            <a:schemeClr val="accent3"/>
          </a:solidFill>
          <a:ln w="9525">
            <a:noFill/>
            <a:miter lim="800000"/>
            <a:headEnd/>
            <a:tailEnd/>
          </a:ln>
          <a:effectLst/>
        </p:spPr>
        <p:txBody>
          <a:bodyPr wrap="squar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FTC/TDF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PO QD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IM Q2M* for ~3 yr</a:t>
            </a:r>
          </a:p>
        </p:txBody>
      </p:sp>
      <p:sp>
        <p:nvSpPr>
          <p:cNvPr id="9" name="TextBox 8">
            <a:extLst>
              <a:ext uri="{FF2B5EF4-FFF2-40B4-BE49-F238E27FC236}">
                <a16:creationId xmlns:a16="http://schemas.microsoft.com/office/drawing/2014/main" id="{B58739D3-EA18-9649-8324-B280EEAD8C48}"/>
              </a:ext>
            </a:extLst>
          </p:cNvPr>
          <p:cNvSpPr txBox="1"/>
          <p:nvPr/>
        </p:nvSpPr>
        <p:spPr>
          <a:xfrm>
            <a:off x="5743647" y="1908175"/>
            <a:ext cx="825748"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5</a:t>
            </a:r>
          </a:p>
        </p:txBody>
      </p:sp>
      <p:sp>
        <p:nvSpPr>
          <p:cNvPr id="11" name="Rectangle 6">
            <a:extLst>
              <a:ext uri="{FF2B5EF4-FFF2-40B4-BE49-F238E27FC236}">
                <a16:creationId xmlns:a16="http://schemas.microsoft.com/office/drawing/2014/main" id="{EA09EAD9-D447-1E49-9541-F62018BCCF7E}"/>
              </a:ext>
            </a:extLst>
          </p:cNvPr>
          <p:cNvSpPr>
            <a:spLocks noChangeArrowheads="1"/>
          </p:cNvSpPr>
          <p:nvPr/>
        </p:nvSpPr>
        <p:spPr bwMode="auto">
          <a:xfrm>
            <a:off x="4639944" y="2028701"/>
            <a:ext cx="914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tabLst>
                <a:tab pos="228600" algn="l"/>
              </a:tabLst>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228600" algn="l"/>
              </a:tabLst>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228600" algn="l"/>
              </a:tabLst>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228600" algn="l"/>
              </a:tabLst>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5000"/>
              </a:spcAft>
              <a:buClr>
                <a:srgbClr val="600030"/>
              </a:buClr>
              <a:buSzTx/>
              <a:buFont typeface="Wingdings" panose="05000000000000000000" pitchFamily="2" charset="2"/>
              <a:buNone/>
              <a:tabLst>
                <a:tab pos="228600" algn="l"/>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Step 1</a:t>
            </a:r>
          </a:p>
        </p:txBody>
      </p:sp>
      <p:sp>
        <p:nvSpPr>
          <p:cNvPr id="12" name="Rectangle 6">
            <a:extLst>
              <a:ext uri="{FF2B5EF4-FFF2-40B4-BE49-F238E27FC236}">
                <a16:creationId xmlns:a16="http://schemas.microsoft.com/office/drawing/2014/main" id="{80508845-D319-D24D-916A-D20B17CBC0F8}"/>
              </a:ext>
            </a:extLst>
          </p:cNvPr>
          <p:cNvSpPr>
            <a:spLocks noChangeArrowheads="1"/>
          </p:cNvSpPr>
          <p:nvPr/>
        </p:nvSpPr>
        <p:spPr bwMode="auto">
          <a:xfrm>
            <a:off x="7448976" y="2028701"/>
            <a:ext cx="914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tabLst>
                <a:tab pos="228600" algn="l"/>
              </a:tabLst>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228600" algn="l"/>
              </a:tabLst>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228600" algn="l"/>
              </a:tabLst>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228600" algn="l"/>
              </a:tabLst>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5000"/>
              </a:spcAft>
              <a:buClr>
                <a:srgbClr val="600030"/>
              </a:buClr>
              <a:buSzTx/>
              <a:buFont typeface="Wingdings" panose="05000000000000000000" pitchFamily="2" charset="2"/>
              <a:buNone/>
              <a:tabLst>
                <a:tab pos="228600" algn="l"/>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Step 2</a:t>
            </a:r>
          </a:p>
        </p:txBody>
      </p:sp>
      <p:sp>
        <p:nvSpPr>
          <p:cNvPr id="14" name="Line 12">
            <a:extLst>
              <a:ext uri="{FF2B5EF4-FFF2-40B4-BE49-F238E27FC236}">
                <a16:creationId xmlns:a16="http://schemas.microsoft.com/office/drawing/2014/main" id="{E94F4C89-8DB1-A847-A6B1-CB5ACF91AB74}"/>
              </a:ext>
            </a:extLst>
          </p:cNvPr>
          <p:cNvSpPr>
            <a:spLocks noChangeShapeType="1"/>
          </p:cNvSpPr>
          <p:nvPr/>
        </p:nvSpPr>
        <p:spPr bwMode="auto">
          <a:xfrm flipV="1">
            <a:off x="3569427" y="2731514"/>
            <a:ext cx="409962" cy="264839"/>
          </a:xfrm>
          <a:prstGeom prst="line">
            <a:avLst/>
          </a:prstGeom>
          <a:noFill/>
          <a:ln w="28575">
            <a:solidFill>
              <a:schemeClr val="bg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highlight>
                <a:srgbClr val="000000"/>
              </a:highlight>
              <a:uLnTx/>
              <a:uFillTx/>
              <a:latin typeface="Arial" panose="020B0604020202020204" pitchFamily="34" charset="0"/>
              <a:ea typeface="+mn-ea"/>
              <a:cs typeface="Arial" panose="020B0604020202020204" pitchFamily="34" charset="0"/>
            </a:endParaRPr>
          </a:p>
        </p:txBody>
      </p:sp>
      <p:sp>
        <p:nvSpPr>
          <p:cNvPr id="15" name="Line 13">
            <a:extLst>
              <a:ext uri="{FF2B5EF4-FFF2-40B4-BE49-F238E27FC236}">
                <a16:creationId xmlns:a16="http://schemas.microsoft.com/office/drawing/2014/main" id="{1263DA37-7241-B841-B94F-4804343C5870}"/>
              </a:ext>
            </a:extLst>
          </p:cNvPr>
          <p:cNvSpPr>
            <a:spLocks noChangeShapeType="1"/>
          </p:cNvSpPr>
          <p:nvPr/>
        </p:nvSpPr>
        <p:spPr bwMode="auto">
          <a:xfrm>
            <a:off x="3569427" y="3441255"/>
            <a:ext cx="409962" cy="264841"/>
          </a:xfrm>
          <a:prstGeom prst="line">
            <a:avLst/>
          </a:prstGeom>
          <a:noFill/>
          <a:ln w="28575">
            <a:solidFill>
              <a:schemeClr val="bg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highlight>
                <a:srgbClr val="000000"/>
              </a:highlight>
              <a:uLnTx/>
              <a:uFillTx/>
              <a:latin typeface="Arial" panose="020B0604020202020204" pitchFamily="34" charset="0"/>
              <a:ea typeface="+mn-ea"/>
              <a:cs typeface="Arial" panose="020B0604020202020204" pitchFamily="34" charset="0"/>
            </a:endParaRPr>
          </a:p>
        </p:txBody>
      </p:sp>
      <p:cxnSp>
        <p:nvCxnSpPr>
          <p:cNvPr id="19" name="Straight Arrow Connector 18">
            <a:extLst>
              <a:ext uri="{FF2B5EF4-FFF2-40B4-BE49-F238E27FC236}">
                <a16:creationId xmlns:a16="http://schemas.microsoft.com/office/drawing/2014/main" id="{404A6A70-6A4A-8E44-BA9C-7C0FF472488B}"/>
              </a:ext>
            </a:extLst>
          </p:cNvPr>
          <p:cNvCxnSpPr>
            <a:cxnSpLocks/>
          </p:cNvCxnSpPr>
          <p:nvPr/>
        </p:nvCxnSpPr>
        <p:spPr>
          <a:xfrm>
            <a:off x="6147812" y="2177282"/>
            <a:ext cx="0" cy="18288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352E3ADB-F410-0346-8CC7-AA1B261CD83A}"/>
              </a:ext>
            </a:extLst>
          </p:cNvPr>
          <p:cNvSpPr>
            <a:spLocks noChangeArrowheads="1"/>
          </p:cNvSpPr>
          <p:nvPr/>
        </p:nvSpPr>
        <p:spPr bwMode="auto">
          <a:xfrm>
            <a:off x="9682126" y="2363189"/>
            <a:ext cx="1828800" cy="1682496"/>
          </a:xfrm>
          <a:prstGeom prst="rect">
            <a:avLst/>
          </a:prstGeom>
          <a:solidFill>
            <a:schemeClr val="accent3">
              <a:lumMod val="40000"/>
              <a:lumOff val="60000"/>
            </a:schemeClr>
          </a:solidFill>
          <a:ln w="9525">
            <a:noFill/>
            <a:miter lim="800000"/>
            <a:headEnd/>
            <a:tailEnd/>
          </a:ln>
          <a:effectLst/>
        </p:spPr>
        <p:txBody>
          <a:bodyPr wrap="squar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FTC/TDF </a:t>
            </a:r>
            <a:r>
              <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 QD </a:t>
            </a:r>
            <a:br>
              <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1 yr</a:t>
            </a:r>
          </a:p>
        </p:txBody>
      </p:sp>
      <p:sp>
        <p:nvSpPr>
          <p:cNvPr id="30" name="Rectangle 6">
            <a:extLst>
              <a:ext uri="{FF2B5EF4-FFF2-40B4-BE49-F238E27FC236}">
                <a16:creationId xmlns:a16="http://schemas.microsoft.com/office/drawing/2014/main" id="{80715734-3EF5-BF4B-8E52-056B036C2012}"/>
              </a:ext>
            </a:extLst>
          </p:cNvPr>
          <p:cNvSpPr>
            <a:spLocks noChangeArrowheads="1"/>
          </p:cNvSpPr>
          <p:nvPr/>
        </p:nvSpPr>
        <p:spPr bwMode="auto">
          <a:xfrm>
            <a:off x="10158922" y="2028701"/>
            <a:ext cx="91440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tabLst>
                <a:tab pos="228600" algn="l"/>
              </a:tabLst>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228600" algn="l"/>
              </a:tabLst>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228600" algn="l"/>
              </a:tabLst>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228600" algn="l"/>
              </a:tabLst>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228600" algn="l"/>
              </a:tabLst>
              <a:defRPr>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25000"/>
              </a:spcAft>
              <a:buClr>
                <a:srgbClr val="600030"/>
              </a:buClr>
              <a:buSzTx/>
              <a:buFont typeface="Wingdings" panose="05000000000000000000" pitchFamily="2" charset="2"/>
              <a:buNone/>
              <a:tabLst>
                <a:tab pos="228600" algn="l"/>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Step 3</a:t>
            </a:r>
          </a:p>
        </p:txBody>
      </p:sp>
      <p:sp>
        <p:nvSpPr>
          <p:cNvPr id="31"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21460" y="639181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Marzinke. IAS 2021. Abstr PECLB25. 2. Dealany-Moretlwe. Lancet. 2022;399:1779. </a:t>
            </a:r>
          </a:p>
        </p:txBody>
      </p:sp>
      <p:graphicFrame>
        <p:nvGraphicFramePr>
          <p:cNvPr id="22" name="Group 32">
            <a:extLst>
              <a:ext uri="{FF2B5EF4-FFF2-40B4-BE49-F238E27FC236}">
                <a16:creationId xmlns:a16="http://schemas.microsoft.com/office/drawing/2014/main" id="{FD85049D-E1EF-4147-84BC-5E674D9C3B5D}"/>
              </a:ext>
            </a:extLst>
          </p:cNvPr>
          <p:cNvGraphicFramePr>
            <a:graphicFrameLocks noGrp="1"/>
          </p:cNvGraphicFramePr>
          <p:nvPr>
            <p:extLst>
              <p:ext uri="{D42A27DB-BD31-4B8C-83A1-F6EECF244321}">
                <p14:modId xmlns:p14="http://schemas.microsoft.com/office/powerpoint/2010/main" val="2225845111"/>
              </p:ext>
            </p:extLst>
          </p:nvPr>
        </p:nvGraphicFramePr>
        <p:xfrm>
          <a:off x="4038624" y="4575813"/>
          <a:ext cx="7461504" cy="1341184"/>
        </p:xfrm>
        <a:graphic>
          <a:graphicData uri="http://schemas.openxmlformats.org/drawingml/2006/table">
            <a:tbl>
              <a:tblPr/>
              <a:tblGrid>
                <a:gridCol w="3255264">
                  <a:extLst>
                    <a:ext uri="{9D8B030D-6E8A-4147-A177-3AD203B41FA5}">
                      <a16:colId xmlns:a16="http://schemas.microsoft.com/office/drawing/2014/main" val="20000"/>
                    </a:ext>
                  </a:extLst>
                </a:gridCol>
                <a:gridCol w="2103120">
                  <a:extLst>
                    <a:ext uri="{9D8B030D-6E8A-4147-A177-3AD203B41FA5}">
                      <a16:colId xmlns:a16="http://schemas.microsoft.com/office/drawing/2014/main" val="3083457812"/>
                    </a:ext>
                  </a:extLst>
                </a:gridCol>
                <a:gridCol w="2103120">
                  <a:extLst>
                    <a:ext uri="{9D8B030D-6E8A-4147-A177-3AD203B41FA5}">
                      <a16:colId xmlns:a16="http://schemas.microsoft.com/office/drawing/2014/main" val="295647634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Primary Efficacy Endpoint</a:t>
                      </a:r>
                      <a:r>
                        <a:rPr kumimoji="0" lang="en-US" sz="1600" b="1" i="0" u="none" strike="noStrike" cap="none" normalizeH="0" baseline="30000" dirty="0">
                          <a:ln>
                            <a:noFill/>
                          </a:ln>
                          <a:solidFill>
                            <a:schemeClr val="tx1"/>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CAB (n = 1614)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FTC/TDF (n = 1610)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23411349"/>
                  </a:ext>
                </a:extLst>
              </a:tr>
              <a:tr h="19605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HIV infections, n (PYFU)</a:t>
                      </a:r>
                      <a:endParaRPr lang="en-US" sz="1600" kern="1200" dirty="0">
                        <a:solidFill>
                          <a:schemeClr val="bg1"/>
                        </a:solidFill>
                        <a:effectLst/>
                        <a:latin typeface="+mn-lt"/>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r>
                        <a:rPr kumimoji="0" lang="en-US" sz="1600" b="0" i="0" u="none" strike="noStrike" cap="none" normalizeH="0" baseline="0" dirty="0">
                          <a:ln>
                            <a:noFill/>
                          </a:ln>
                          <a:solidFill>
                            <a:schemeClr val="bg1"/>
                          </a:solidFill>
                          <a:effectLst/>
                          <a:latin typeface="Calibri" panose="020F0502020204030204" pitchFamily="34" charset="0"/>
                        </a:rPr>
                        <a:t>* (1956)</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(1942)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605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HIV incidence per 100 PY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605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1"/>
                          </a:solidFill>
                          <a:effectLst/>
                          <a:latin typeface="Calibri" panose="020F0502020204030204" pitchFamily="34" charset="0"/>
                        </a:rPr>
                        <a:t>HR for CAB vs FTC/TDF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0.12 (0.05-0.31), </a:t>
                      </a:r>
                      <a:r>
                        <a:rPr kumimoji="0" lang="en-US" sz="1600" b="1" i="1" u="none" strike="noStrike" cap="none" normalizeH="0" baseline="0" dirty="0">
                          <a:ln>
                            <a:noFill/>
                          </a:ln>
                          <a:solidFill>
                            <a:schemeClr val="bg1"/>
                          </a:solidFill>
                          <a:effectLst/>
                          <a:latin typeface="Calibri" panose="020F0502020204030204" pitchFamily="34" charset="0"/>
                        </a:rPr>
                        <a:t>P</a:t>
                      </a:r>
                      <a:r>
                        <a:rPr kumimoji="0" lang="en-US" sz="1600" b="1" i="0" u="none" strike="noStrike" cap="none" normalizeH="0" baseline="0" dirty="0">
                          <a:ln>
                            <a:noFill/>
                          </a:ln>
                          <a:solidFill>
                            <a:schemeClr val="bg1"/>
                          </a:solidFill>
                          <a:effectLst/>
                          <a:latin typeface="Calibri" panose="020F0502020204030204" pitchFamily="34" charset="0"/>
                        </a:rPr>
                        <a:t> &lt;.0001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0.08 (0.03-0.27)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0650991"/>
                  </a:ext>
                </a:extLst>
              </a:tr>
            </a:tbl>
          </a:graphicData>
        </a:graphic>
      </p:graphicFrame>
      <p:sp>
        <p:nvSpPr>
          <p:cNvPr id="27" name="Content Placeholder 2">
            <a:extLst>
              <a:ext uri="{FF2B5EF4-FFF2-40B4-BE49-F238E27FC236}">
                <a16:creationId xmlns:a16="http://schemas.microsoft.com/office/drawing/2014/main" id="{A9F33CDD-185E-4304-B050-956F2112260F}"/>
              </a:ext>
            </a:extLst>
          </p:cNvPr>
          <p:cNvSpPr txBox="1">
            <a:spLocks/>
          </p:cNvSpPr>
          <p:nvPr/>
        </p:nvSpPr>
        <p:spPr bwMode="auto">
          <a:xfrm>
            <a:off x="444655" y="4519971"/>
            <a:ext cx="337471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LA CAB met criteria for superiority vs FTC/TDF</a:t>
            </a:r>
          </a:p>
        </p:txBody>
      </p:sp>
      <p:sp>
        <p:nvSpPr>
          <p:cNvPr id="28" name="TextBox 27">
            <a:extLst>
              <a:ext uri="{FF2B5EF4-FFF2-40B4-BE49-F238E27FC236}">
                <a16:creationId xmlns:a16="http://schemas.microsoft.com/office/drawing/2014/main" id="{BA8CC781-D9DE-41F9-8CCA-AAE139669669}"/>
              </a:ext>
            </a:extLst>
          </p:cNvPr>
          <p:cNvSpPr txBox="1"/>
          <p:nvPr/>
        </p:nvSpPr>
        <p:spPr bwMode="auto">
          <a:xfrm>
            <a:off x="4031643" y="5916997"/>
            <a:ext cx="74792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1 baseline infection.</a:t>
            </a:r>
          </a:p>
        </p:txBody>
      </p:sp>
    </p:spTree>
    <p:extLst>
      <p:ext uri="{BB962C8B-B14F-4D97-AF65-F5344CB8AC3E}">
        <p14:creationId xmlns:p14="http://schemas.microsoft.com/office/powerpoint/2010/main" val="2058650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6F98-00CD-4043-8E73-EF59F021C76B}"/>
              </a:ext>
            </a:extLst>
          </p:cNvPr>
          <p:cNvSpPr>
            <a:spLocks noGrp="1"/>
          </p:cNvSpPr>
          <p:nvPr>
            <p:ph type="title"/>
          </p:nvPr>
        </p:nvSpPr>
        <p:spPr/>
        <p:txBody>
          <a:bodyPr/>
          <a:lstStyle/>
          <a:p>
            <a:r>
              <a:rPr lang="en-US" dirty="0"/>
              <a:t>HPTN </a:t>
            </a:r>
            <a:r>
              <a:rPr lang="en-US" dirty="0">
                <a:sym typeface="Wingdings" pitchFamily="2" charset="2"/>
              </a:rPr>
              <a:t>084</a:t>
            </a:r>
            <a:r>
              <a:rPr lang="en-US" dirty="0"/>
              <a:t>: Injection-Site Reactions and Weight Change</a:t>
            </a:r>
          </a:p>
        </p:txBody>
      </p:sp>
      <p:sp>
        <p:nvSpPr>
          <p:cNvPr id="14" name="Content Placeholder 2">
            <a:extLst>
              <a:ext uri="{FF2B5EF4-FFF2-40B4-BE49-F238E27FC236}">
                <a16:creationId xmlns:a16="http://schemas.microsoft.com/office/drawing/2014/main" id="{A1DB6BE5-9CA5-B04C-B0E0-BC84B3246FFB}"/>
              </a:ext>
            </a:extLst>
          </p:cNvPr>
          <p:cNvSpPr>
            <a:spLocks noGrp="1"/>
          </p:cNvSpPr>
          <p:nvPr>
            <p:ph sz="half" idx="1"/>
          </p:nvPr>
        </p:nvSpPr>
        <p:spPr/>
        <p:txBody>
          <a:bodyPr/>
          <a:lstStyle/>
          <a:p>
            <a:pPr marL="0" indent="0">
              <a:buNone/>
            </a:pPr>
            <a:r>
              <a:rPr lang="en-US" sz="2400" b="1" dirty="0">
                <a:solidFill>
                  <a:schemeClr val="accent3"/>
                </a:solidFill>
              </a:rPr>
              <a:t>Injection-Site Reactions</a:t>
            </a:r>
            <a:endParaRPr lang="en-US" sz="2400" b="1" baseline="30000" dirty="0">
              <a:solidFill>
                <a:schemeClr val="accent3"/>
              </a:solidFill>
            </a:endParaRPr>
          </a:p>
          <a:p>
            <a:r>
              <a:rPr lang="en-US" sz="2400" dirty="0"/>
              <a:t>Any injection-site reaction: </a:t>
            </a:r>
          </a:p>
          <a:p>
            <a:pPr lvl="1"/>
            <a:r>
              <a:rPr lang="en-US" sz="2200" dirty="0"/>
              <a:t>CAB: 38.0% </a:t>
            </a:r>
          </a:p>
          <a:p>
            <a:pPr lvl="1"/>
            <a:r>
              <a:rPr lang="en-US" sz="2200" dirty="0"/>
              <a:t>FTC/TDF: 10.8%</a:t>
            </a:r>
          </a:p>
          <a:p>
            <a:r>
              <a:rPr lang="en-US" sz="2400" dirty="0"/>
              <a:t>Grade ≥2 injection-site reactions: </a:t>
            </a:r>
          </a:p>
          <a:p>
            <a:pPr lvl="1"/>
            <a:r>
              <a:rPr lang="en-US" sz="2200" dirty="0"/>
              <a:t>CAB: 12.6% </a:t>
            </a:r>
          </a:p>
          <a:p>
            <a:pPr lvl="1"/>
            <a:r>
              <a:rPr lang="en-US" sz="2200" dirty="0"/>
              <a:t>FTC/TDF: 1.6%</a:t>
            </a:r>
          </a:p>
          <a:p>
            <a:r>
              <a:rPr lang="en-US" sz="2400" dirty="0"/>
              <a:t>No discontinuations due to </a:t>
            </a:r>
            <a:br>
              <a:rPr lang="en-US" sz="2400" dirty="0"/>
            </a:br>
            <a:r>
              <a:rPr lang="en-US" sz="2400" dirty="0"/>
              <a:t>injection-site reactions</a:t>
            </a:r>
          </a:p>
          <a:p>
            <a:pPr lvl="2"/>
            <a:endParaRPr lang="en-US" sz="1800" dirty="0"/>
          </a:p>
          <a:p>
            <a:endParaRPr lang="en-US" dirty="0"/>
          </a:p>
        </p:txBody>
      </p:sp>
      <p:sp>
        <p:nvSpPr>
          <p:cNvPr id="5" name="Content Placeholder 4">
            <a:extLst>
              <a:ext uri="{FF2B5EF4-FFF2-40B4-BE49-F238E27FC236}">
                <a16:creationId xmlns:a16="http://schemas.microsoft.com/office/drawing/2014/main" id="{9F1AF398-7C8C-4155-AC9A-EE87D000D514}"/>
              </a:ext>
            </a:extLst>
          </p:cNvPr>
          <p:cNvSpPr>
            <a:spLocks noGrp="1"/>
          </p:cNvSpPr>
          <p:nvPr>
            <p:ph sz="half" idx="2"/>
          </p:nvPr>
        </p:nvSpPr>
        <p:spPr/>
        <p:txBody>
          <a:bodyPr/>
          <a:lstStyle/>
          <a:p>
            <a:pPr marL="0" indent="0">
              <a:buNone/>
            </a:pPr>
            <a:r>
              <a:rPr lang="en-US" sz="2400" b="1" dirty="0">
                <a:solidFill>
                  <a:schemeClr val="accent3"/>
                </a:solidFill>
              </a:rPr>
              <a:t>Weight Change</a:t>
            </a:r>
            <a:endParaRPr lang="en-US" sz="2200" dirty="0"/>
          </a:p>
          <a:p>
            <a:r>
              <a:rPr lang="en-US" sz="2400" dirty="0"/>
              <a:t>Initial weight increase in CAB arm </a:t>
            </a:r>
            <a:br>
              <a:rPr lang="en-US" sz="2400" dirty="0"/>
            </a:br>
            <a:r>
              <a:rPr lang="en-US" sz="2400" dirty="0"/>
              <a:t>(+0.4 kg; </a:t>
            </a:r>
            <a:r>
              <a:rPr lang="en-US" sz="2400" i="1" dirty="0"/>
              <a:t>P</a:t>
            </a:r>
            <a:r>
              <a:rPr lang="en-US" sz="2400" dirty="0"/>
              <a:t> &lt;.0001), but similar overall median weight change between intervention groups over time</a:t>
            </a:r>
          </a:p>
          <a:p>
            <a:pPr lvl="1"/>
            <a:r>
              <a:rPr lang="en-US" sz="2200" dirty="0"/>
              <a:t>CAB: +2.4 kg/yr (95% CI: 1.9-3.0) </a:t>
            </a:r>
          </a:p>
          <a:p>
            <a:pPr lvl="1"/>
            <a:r>
              <a:rPr lang="en-US" sz="2200" dirty="0"/>
              <a:t>FTC/TDF: +2.1 kg/yr (95% CI: 1.9-2.4) </a:t>
            </a:r>
          </a:p>
          <a:p>
            <a:pPr lvl="1"/>
            <a:r>
              <a:rPr lang="en-US" sz="2200" i="1" dirty="0"/>
              <a:t>P</a:t>
            </a:r>
            <a:r>
              <a:rPr lang="en-US" sz="2200" dirty="0"/>
              <a:t> = .041 for difference between arms</a:t>
            </a:r>
          </a:p>
          <a:p>
            <a:endParaRPr lang="en-US" sz="2600" dirty="0"/>
          </a:p>
          <a:p>
            <a:endParaRPr lang="en-US" dirty="0"/>
          </a:p>
        </p:txBody>
      </p:sp>
      <p:sp>
        <p:nvSpPr>
          <p:cNvPr id="11" name="Text Box 15">
            <a:extLst>
              <a:ext uri="{FF2B5EF4-FFF2-40B4-BE49-F238E27FC236}">
                <a16:creationId xmlns:a16="http://schemas.microsoft.com/office/drawing/2014/main" id="{C45091BA-E0E3-7049-8F1D-7CF9A18E1AC9}"/>
              </a:ext>
            </a:extLst>
          </p:cNvPr>
          <p:cNvSpPr txBox="1">
            <a:spLocks noChangeArrowheads="1"/>
          </p:cNvSpPr>
          <p:nvPr/>
        </p:nvSpPr>
        <p:spPr bwMode="auto">
          <a:xfrm>
            <a:off x="421895" y="63923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Delany-Moretlwe. Lancet. 2022;399:1779.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7009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7830D-ACC9-C36C-0C52-5682465EAEAC}"/>
              </a:ext>
            </a:extLst>
          </p:cNvPr>
          <p:cNvSpPr>
            <a:spLocks noGrp="1"/>
          </p:cNvSpPr>
          <p:nvPr>
            <p:ph type="title"/>
          </p:nvPr>
        </p:nvSpPr>
        <p:spPr/>
        <p:txBody>
          <a:bodyPr/>
          <a:lstStyle/>
          <a:p>
            <a:r>
              <a:rPr lang="en-US" dirty="0">
                <a:cs typeface="Calibri" panose="020F0502020204030204" pitchFamily="34" charset="0"/>
              </a:rPr>
              <a:t>HPTN 084: Updated HIV Incidence Through </a:t>
            </a:r>
            <a:br>
              <a:rPr lang="en-US" dirty="0">
                <a:cs typeface="Calibri" panose="020F0502020204030204" pitchFamily="34" charset="0"/>
              </a:rPr>
            </a:br>
            <a:r>
              <a:rPr lang="en-US" dirty="0">
                <a:cs typeface="Calibri" panose="020F0502020204030204" pitchFamily="34" charset="0"/>
              </a:rPr>
              <a:t>December 2021 (1 Yr From Unblinding)</a:t>
            </a:r>
          </a:p>
        </p:txBody>
      </p:sp>
      <p:sp>
        <p:nvSpPr>
          <p:cNvPr id="5" name="Content Placeholder 4">
            <a:extLst>
              <a:ext uri="{FF2B5EF4-FFF2-40B4-BE49-F238E27FC236}">
                <a16:creationId xmlns:a16="http://schemas.microsoft.com/office/drawing/2014/main" id="{FDDC786D-E412-441B-6C3F-C227EA41C9DA}"/>
              </a:ext>
            </a:extLst>
          </p:cNvPr>
          <p:cNvSpPr>
            <a:spLocks noGrp="1"/>
          </p:cNvSpPr>
          <p:nvPr>
            <p:ph sz="half" idx="1"/>
          </p:nvPr>
        </p:nvSpPr>
        <p:spPr/>
        <p:txBody>
          <a:bodyPr/>
          <a:lstStyle/>
          <a:p>
            <a:pPr marL="0" indent="0" algn="ctr">
              <a:buNone/>
            </a:pPr>
            <a:r>
              <a:rPr lang="en-US" sz="1800" b="1" dirty="0"/>
              <a:t>HIV Incidence in Blinded + 1-Yr Unblinded Periods</a:t>
            </a:r>
            <a:r>
              <a:rPr lang="en-US" sz="1800" b="1" baseline="30000" dirty="0"/>
              <a:t>1</a:t>
            </a:r>
          </a:p>
          <a:p>
            <a:pPr marL="0" indent="0" algn="ctr">
              <a:buNone/>
            </a:pPr>
            <a:r>
              <a:rPr lang="en-US" sz="1800" dirty="0"/>
              <a:t>HR: 0.11 (95% CI: 0.05-0.24)</a:t>
            </a:r>
          </a:p>
        </p:txBody>
      </p:sp>
      <p:sp>
        <p:nvSpPr>
          <p:cNvPr id="6" name="Content Placeholder 5">
            <a:extLst>
              <a:ext uri="{FF2B5EF4-FFF2-40B4-BE49-F238E27FC236}">
                <a16:creationId xmlns:a16="http://schemas.microsoft.com/office/drawing/2014/main" id="{9D4A3212-F069-DDD2-2011-61D1AEB800A2}"/>
              </a:ext>
            </a:extLst>
          </p:cNvPr>
          <p:cNvSpPr>
            <a:spLocks noGrp="1"/>
          </p:cNvSpPr>
          <p:nvPr>
            <p:ph sz="half" idx="2"/>
          </p:nvPr>
        </p:nvSpPr>
        <p:spPr/>
        <p:txBody>
          <a:bodyPr/>
          <a:lstStyle/>
          <a:p>
            <a:r>
              <a:rPr lang="en-US" sz="2400" dirty="0"/>
              <a:t>3 infections identified in CAB group during 1-yr unblinded period</a:t>
            </a:r>
            <a:r>
              <a:rPr lang="en-US" sz="2400" baseline="30000" dirty="0"/>
              <a:t>1</a:t>
            </a:r>
          </a:p>
          <a:p>
            <a:pPr lvl="1"/>
            <a:r>
              <a:rPr lang="en-US" sz="2400" dirty="0"/>
              <a:t>2 without recent CAB injections</a:t>
            </a:r>
          </a:p>
          <a:p>
            <a:pPr lvl="1"/>
            <a:r>
              <a:rPr lang="en-US" sz="2400" dirty="0"/>
              <a:t>1 with no quantifiable CAB during oral lead-in</a:t>
            </a:r>
          </a:p>
          <a:p>
            <a:r>
              <a:rPr lang="en-US" sz="2400" dirty="0"/>
              <a:t>7 HIV infections in CAB arm to date</a:t>
            </a:r>
            <a:r>
              <a:rPr lang="en-US" sz="2400" baseline="30000" dirty="0"/>
              <a:t>1,2</a:t>
            </a:r>
          </a:p>
          <a:p>
            <a:pPr lvl="1"/>
            <a:r>
              <a:rPr lang="en-US" sz="2200" dirty="0"/>
              <a:t>None with injections within 2 wk of target dose</a:t>
            </a:r>
          </a:p>
          <a:p>
            <a:pPr lvl="1"/>
            <a:r>
              <a:rPr lang="en-US" sz="2200" dirty="0"/>
              <a:t>No major INSTI mutations in CAB arm</a:t>
            </a:r>
          </a:p>
          <a:p>
            <a:pPr lvl="1"/>
            <a:r>
              <a:rPr lang="en-US" sz="2200" dirty="0"/>
              <a:t>HIV detection via routine diagnostic assays delayed with LA CAB</a:t>
            </a:r>
          </a:p>
          <a:p>
            <a:pPr lvl="1"/>
            <a:endParaRPr lang="en-US" sz="2200" dirty="0"/>
          </a:p>
        </p:txBody>
      </p:sp>
      <p:sp>
        <p:nvSpPr>
          <p:cNvPr id="12" name="TextBox 11">
            <a:extLst>
              <a:ext uri="{FF2B5EF4-FFF2-40B4-BE49-F238E27FC236}">
                <a16:creationId xmlns:a16="http://schemas.microsoft.com/office/drawing/2014/main" id="{4C3DFC40-CA30-07F9-3EB9-01C401672A05}"/>
              </a:ext>
            </a:extLst>
          </p:cNvPr>
          <p:cNvSpPr txBox="1"/>
          <p:nvPr/>
        </p:nvSpPr>
        <p:spPr>
          <a:xfrm>
            <a:off x="601820" y="5974841"/>
            <a:ext cx="502669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*Excludes 1 baseline infection from blinded period.</a:t>
            </a:r>
            <a:endParaRPr kumimoji="0" lang="en-Z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D75D1E75-04A6-FEA9-E78E-4FB4DDF5B99E}"/>
              </a:ext>
            </a:extLst>
          </p:cNvPr>
          <p:cNvSpPr txBox="1"/>
          <p:nvPr/>
        </p:nvSpPr>
        <p:spPr bwMode="auto">
          <a:xfrm>
            <a:off x="427193" y="6409636"/>
            <a:ext cx="79919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Delany-Moretlwe. AIDS 2022. Abstr OALBX0107. 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Delany-Moretlwe. Lancet. 2022;399:1779.</a:t>
            </a:r>
            <a:endParaRPr kumimoji="0" lang="en-US" sz="1200" b="0" i="0" u="none" strike="noStrike" kern="1200" cap="none" spc="0" normalizeH="0" baseline="0" noProof="0" dirty="0">
              <a:ln>
                <a:noFill/>
              </a:ln>
              <a:solidFill>
                <a:srgbClr val="455560"/>
              </a:solidFill>
              <a:effectLst/>
              <a:uLnTx/>
              <a:uFillTx/>
              <a:latin typeface="Calibri"/>
              <a:ea typeface="+mn-ea"/>
              <a:cs typeface="+mn-cs"/>
            </a:endParaRPr>
          </a:p>
        </p:txBody>
      </p:sp>
      <p:sp>
        <p:nvSpPr>
          <p:cNvPr id="8" name="TextBox 7">
            <a:extLst>
              <a:ext uri="{FF2B5EF4-FFF2-40B4-BE49-F238E27FC236}">
                <a16:creationId xmlns:a16="http://schemas.microsoft.com/office/drawing/2014/main" id="{227A9822-114E-9FEB-8012-E4061020F94A}"/>
              </a:ext>
            </a:extLst>
          </p:cNvPr>
          <p:cNvSpPr txBox="1"/>
          <p:nvPr/>
        </p:nvSpPr>
        <p:spPr bwMode="auto">
          <a:xfrm rot="16200000">
            <a:off x="-443198" y="3847213"/>
            <a:ext cx="2443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Incidence Rate per 100 PY</a:t>
            </a:r>
          </a:p>
        </p:txBody>
      </p:sp>
      <p:grpSp>
        <p:nvGrpSpPr>
          <p:cNvPr id="9" name="Group 8">
            <a:extLst>
              <a:ext uri="{FF2B5EF4-FFF2-40B4-BE49-F238E27FC236}">
                <a16:creationId xmlns:a16="http://schemas.microsoft.com/office/drawing/2014/main" id="{4AB8CECD-B962-C0D8-759E-C0F7185EDD3E}"/>
              </a:ext>
            </a:extLst>
          </p:cNvPr>
          <p:cNvGrpSpPr/>
          <p:nvPr/>
        </p:nvGrpSpPr>
        <p:grpSpPr>
          <a:xfrm>
            <a:off x="947960" y="2374647"/>
            <a:ext cx="444353" cy="3244050"/>
            <a:chOff x="865674" y="2686519"/>
            <a:chExt cx="444353" cy="7073070"/>
          </a:xfrm>
        </p:grpSpPr>
        <p:sp>
          <p:nvSpPr>
            <p:cNvPr id="10" name="TextBox 9">
              <a:extLst>
                <a:ext uri="{FF2B5EF4-FFF2-40B4-BE49-F238E27FC236}">
                  <a16:creationId xmlns:a16="http://schemas.microsoft.com/office/drawing/2014/main" id="{83A294D7-ED3A-4786-F399-9466E73BC543}"/>
                </a:ext>
              </a:extLst>
            </p:cNvPr>
            <p:cNvSpPr txBox="1"/>
            <p:nvPr/>
          </p:nvSpPr>
          <p:spPr bwMode="auto">
            <a:xfrm>
              <a:off x="865675" y="5399238"/>
              <a:ext cx="444352"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1" name="TextBox 10">
              <a:extLst>
                <a:ext uri="{FF2B5EF4-FFF2-40B4-BE49-F238E27FC236}">
                  <a16:creationId xmlns:a16="http://schemas.microsoft.com/office/drawing/2014/main" id="{142F95B0-5278-DA1C-CE25-A3C690FC1EDC}"/>
                </a:ext>
              </a:extLst>
            </p:cNvPr>
            <p:cNvSpPr txBox="1"/>
            <p:nvPr/>
          </p:nvSpPr>
          <p:spPr bwMode="auto">
            <a:xfrm>
              <a:off x="865675" y="4495000"/>
              <a:ext cx="444352"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3" name="TextBox 12">
              <a:extLst>
                <a:ext uri="{FF2B5EF4-FFF2-40B4-BE49-F238E27FC236}">
                  <a16:creationId xmlns:a16="http://schemas.microsoft.com/office/drawing/2014/main" id="{2628B4F5-A481-46CF-B113-238FC07DD4D4}"/>
                </a:ext>
              </a:extLst>
            </p:cNvPr>
            <p:cNvSpPr txBox="1"/>
            <p:nvPr/>
          </p:nvSpPr>
          <p:spPr bwMode="auto">
            <a:xfrm>
              <a:off x="865674" y="3590759"/>
              <a:ext cx="444353"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4" name="TextBox 13">
              <a:extLst>
                <a:ext uri="{FF2B5EF4-FFF2-40B4-BE49-F238E27FC236}">
                  <a16:creationId xmlns:a16="http://schemas.microsoft.com/office/drawing/2014/main" id="{36E152FD-647B-59F5-D06B-E2A7B9DBAC8D}"/>
                </a:ext>
              </a:extLst>
            </p:cNvPr>
            <p:cNvSpPr txBox="1"/>
            <p:nvPr/>
          </p:nvSpPr>
          <p:spPr bwMode="auto">
            <a:xfrm>
              <a:off x="865674" y="2686519"/>
              <a:ext cx="444353"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15" name="TextBox 14">
              <a:extLst>
                <a:ext uri="{FF2B5EF4-FFF2-40B4-BE49-F238E27FC236}">
                  <a16:creationId xmlns:a16="http://schemas.microsoft.com/office/drawing/2014/main" id="{F1C52FAE-7AB5-184A-0340-A2D9DB0629F5}"/>
                </a:ext>
              </a:extLst>
            </p:cNvPr>
            <p:cNvSpPr txBox="1"/>
            <p:nvPr/>
          </p:nvSpPr>
          <p:spPr bwMode="auto">
            <a:xfrm>
              <a:off x="865675" y="7207151"/>
              <a:ext cx="444352"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7" name="TextBox 16">
              <a:extLst>
                <a:ext uri="{FF2B5EF4-FFF2-40B4-BE49-F238E27FC236}">
                  <a16:creationId xmlns:a16="http://schemas.microsoft.com/office/drawing/2014/main" id="{776742B2-3F7E-8B81-C89D-961957825F8A}"/>
                </a:ext>
              </a:extLst>
            </p:cNvPr>
            <p:cNvSpPr txBox="1"/>
            <p:nvPr/>
          </p:nvSpPr>
          <p:spPr bwMode="auto">
            <a:xfrm>
              <a:off x="865675" y="6302913"/>
              <a:ext cx="444352"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8" name="TextBox 17">
              <a:extLst>
                <a:ext uri="{FF2B5EF4-FFF2-40B4-BE49-F238E27FC236}">
                  <a16:creationId xmlns:a16="http://schemas.microsoft.com/office/drawing/2014/main" id="{CA7D6BC7-34B9-E4D2-F6FC-FDBF7CD168CA}"/>
                </a:ext>
              </a:extLst>
            </p:cNvPr>
            <p:cNvSpPr txBox="1"/>
            <p:nvPr/>
          </p:nvSpPr>
          <p:spPr bwMode="auto">
            <a:xfrm>
              <a:off x="865674" y="8131704"/>
              <a:ext cx="444353"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a:t>
              </a:r>
            </a:p>
          </p:txBody>
        </p:sp>
        <p:sp>
          <p:nvSpPr>
            <p:cNvPr id="27" name="TextBox 26">
              <a:extLst>
                <a:ext uri="{FF2B5EF4-FFF2-40B4-BE49-F238E27FC236}">
                  <a16:creationId xmlns:a16="http://schemas.microsoft.com/office/drawing/2014/main" id="{EEFE2D52-6D89-1661-5FDA-51718FF8FAC3}"/>
                </a:ext>
              </a:extLst>
            </p:cNvPr>
            <p:cNvSpPr txBox="1"/>
            <p:nvPr/>
          </p:nvSpPr>
          <p:spPr bwMode="auto">
            <a:xfrm>
              <a:off x="1021166" y="9021433"/>
              <a:ext cx="288861" cy="738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9" name="Group 18">
            <a:extLst>
              <a:ext uri="{FF2B5EF4-FFF2-40B4-BE49-F238E27FC236}">
                <a16:creationId xmlns:a16="http://schemas.microsoft.com/office/drawing/2014/main" id="{08210CC4-BF62-BAA0-81DF-FE421392E3D7}"/>
              </a:ext>
            </a:extLst>
          </p:cNvPr>
          <p:cNvGrpSpPr/>
          <p:nvPr/>
        </p:nvGrpSpPr>
        <p:grpSpPr>
          <a:xfrm>
            <a:off x="1334587" y="2559821"/>
            <a:ext cx="106863" cy="2911630"/>
            <a:chOff x="1033990" y="2850624"/>
            <a:chExt cx="1044923" cy="6351746"/>
          </a:xfrm>
        </p:grpSpPr>
        <p:cxnSp>
          <p:nvCxnSpPr>
            <p:cNvPr id="20" name="Straight Connector 19">
              <a:extLst>
                <a:ext uri="{FF2B5EF4-FFF2-40B4-BE49-F238E27FC236}">
                  <a16:creationId xmlns:a16="http://schemas.microsoft.com/office/drawing/2014/main" id="{D5E7BCD7-26C9-C873-4596-5CC8FFA14C9D}"/>
                </a:ext>
              </a:extLst>
            </p:cNvPr>
            <p:cNvCxnSpPr>
              <a:cxnSpLocks/>
            </p:cNvCxnSpPr>
            <p:nvPr/>
          </p:nvCxnSpPr>
          <p:spPr bwMode="auto">
            <a:xfrm>
              <a:off x="1033990" y="2850624"/>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AF07934-E3EF-830D-A9D4-3CBA1B8DA1E7}"/>
                </a:ext>
              </a:extLst>
            </p:cNvPr>
            <p:cNvCxnSpPr>
              <a:cxnSpLocks/>
            </p:cNvCxnSpPr>
            <p:nvPr/>
          </p:nvCxnSpPr>
          <p:spPr bwMode="auto">
            <a:xfrm>
              <a:off x="1033990" y="374464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667BD56-56EA-676A-F18C-C9E7C3FBD54F}"/>
                </a:ext>
              </a:extLst>
            </p:cNvPr>
            <p:cNvCxnSpPr>
              <a:cxnSpLocks/>
            </p:cNvCxnSpPr>
            <p:nvPr/>
          </p:nvCxnSpPr>
          <p:spPr bwMode="auto">
            <a:xfrm>
              <a:off x="1033990" y="464888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ECE3FED-261D-8824-3D65-FCE39B9BB22B}"/>
                </a:ext>
              </a:extLst>
            </p:cNvPr>
            <p:cNvCxnSpPr>
              <a:cxnSpLocks/>
            </p:cNvCxnSpPr>
            <p:nvPr/>
          </p:nvCxnSpPr>
          <p:spPr bwMode="auto">
            <a:xfrm>
              <a:off x="1033990" y="555312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16D9E2B-9B87-F83C-25ED-87A9B10F014D}"/>
                </a:ext>
              </a:extLst>
            </p:cNvPr>
            <p:cNvCxnSpPr>
              <a:cxnSpLocks/>
            </p:cNvCxnSpPr>
            <p:nvPr/>
          </p:nvCxnSpPr>
          <p:spPr bwMode="auto">
            <a:xfrm>
              <a:off x="1033990" y="6470960"/>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F62249B-B45C-9471-FCAB-8A7C28570BBB}"/>
                </a:ext>
              </a:extLst>
            </p:cNvPr>
            <p:cNvCxnSpPr>
              <a:cxnSpLocks/>
            </p:cNvCxnSpPr>
            <p:nvPr/>
          </p:nvCxnSpPr>
          <p:spPr bwMode="auto">
            <a:xfrm>
              <a:off x="1033990" y="7375200"/>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D15C038-26FC-A669-6796-457C46F698A7}"/>
                </a:ext>
              </a:extLst>
            </p:cNvPr>
            <p:cNvCxnSpPr>
              <a:cxnSpLocks/>
            </p:cNvCxnSpPr>
            <p:nvPr/>
          </p:nvCxnSpPr>
          <p:spPr bwMode="auto">
            <a:xfrm>
              <a:off x="1033990" y="8265301"/>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8905F9F-20E9-95FD-F1AE-B6ABE9F201BB}"/>
                </a:ext>
              </a:extLst>
            </p:cNvPr>
            <p:cNvCxnSpPr>
              <a:cxnSpLocks/>
            </p:cNvCxnSpPr>
            <p:nvPr/>
          </p:nvCxnSpPr>
          <p:spPr bwMode="auto">
            <a:xfrm>
              <a:off x="1033990" y="9202370"/>
              <a:ext cx="1044923"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79C0E7EC-FEA5-0721-414C-1173E0B3294C}"/>
              </a:ext>
            </a:extLst>
          </p:cNvPr>
          <p:cNvSpPr txBox="1"/>
          <p:nvPr/>
        </p:nvSpPr>
        <p:spPr bwMode="auto">
          <a:xfrm>
            <a:off x="1947002" y="5471451"/>
            <a:ext cx="15343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CAB (n = 1613)*</a:t>
            </a:r>
          </a:p>
        </p:txBody>
      </p:sp>
      <p:sp>
        <p:nvSpPr>
          <p:cNvPr id="29" name="TextBox 28">
            <a:extLst>
              <a:ext uri="{FF2B5EF4-FFF2-40B4-BE49-F238E27FC236}">
                <a16:creationId xmlns:a16="http://schemas.microsoft.com/office/drawing/2014/main" id="{B53C2FD6-8B41-8900-7D9E-61A15610DFDD}"/>
              </a:ext>
            </a:extLst>
          </p:cNvPr>
          <p:cNvSpPr txBox="1"/>
          <p:nvPr/>
        </p:nvSpPr>
        <p:spPr bwMode="auto">
          <a:xfrm>
            <a:off x="3960912" y="5494487"/>
            <a:ext cx="1796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FTC/TDF (n = 1610)</a:t>
            </a:r>
          </a:p>
        </p:txBody>
      </p:sp>
      <p:sp>
        <p:nvSpPr>
          <p:cNvPr id="30" name="TextBox 29">
            <a:extLst>
              <a:ext uri="{FF2B5EF4-FFF2-40B4-BE49-F238E27FC236}">
                <a16:creationId xmlns:a16="http://schemas.microsoft.com/office/drawing/2014/main" id="{343F71A4-2AF5-B942-E46D-542C80123142}"/>
              </a:ext>
            </a:extLst>
          </p:cNvPr>
          <p:cNvSpPr txBox="1"/>
          <p:nvPr/>
        </p:nvSpPr>
        <p:spPr bwMode="auto">
          <a:xfrm>
            <a:off x="4222295" y="3133340"/>
            <a:ext cx="127323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 infections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3292 PY</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1.70</a:t>
            </a:r>
          </a:p>
        </p:txBody>
      </p:sp>
      <p:sp>
        <p:nvSpPr>
          <p:cNvPr id="31" name="TextBox 30">
            <a:extLst>
              <a:ext uri="{FF2B5EF4-FFF2-40B4-BE49-F238E27FC236}">
                <a16:creationId xmlns:a16="http://schemas.microsoft.com/office/drawing/2014/main" id="{B400D53B-5AA5-0D40-2B95-F23D436A164D}"/>
              </a:ext>
            </a:extLst>
          </p:cNvPr>
          <p:cNvSpPr txBox="1"/>
          <p:nvPr/>
        </p:nvSpPr>
        <p:spPr bwMode="auto">
          <a:xfrm>
            <a:off x="2129680" y="4408773"/>
            <a:ext cx="11690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infections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3334 PY</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0.18</a:t>
            </a:r>
          </a:p>
        </p:txBody>
      </p:sp>
      <p:sp>
        <p:nvSpPr>
          <p:cNvPr id="3" name="Freeform: Shape 2">
            <a:extLst>
              <a:ext uri="{FF2B5EF4-FFF2-40B4-BE49-F238E27FC236}">
                <a16:creationId xmlns:a16="http://schemas.microsoft.com/office/drawing/2014/main" id="{6B7C6979-8976-70F0-50A9-E23DEE9A1939}"/>
              </a:ext>
            </a:extLst>
          </p:cNvPr>
          <p:cNvSpPr/>
          <p:nvPr/>
        </p:nvSpPr>
        <p:spPr bwMode="auto">
          <a:xfrm>
            <a:off x="1447800" y="2559050"/>
            <a:ext cx="4686300" cy="2914650"/>
          </a:xfrm>
          <a:custGeom>
            <a:avLst/>
            <a:gdLst>
              <a:gd name="connsiteX0" fmla="*/ 0 w 4673600"/>
              <a:gd name="connsiteY0" fmla="*/ 0 h 2914650"/>
              <a:gd name="connsiteX1" fmla="*/ 0 w 4673600"/>
              <a:gd name="connsiteY1" fmla="*/ 2914650 h 2914650"/>
              <a:gd name="connsiteX2" fmla="*/ 4673600 w 4673600"/>
              <a:gd name="connsiteY2" fmla="*/ 2914650 h 2914650"/>
            </a:gdLst>
            <a:ahLst/>
            <a:cxnLst>
              <a:cxn ang="0">
                <a:pos x="connsiteX0" y="connsiteY0"/>
              </a:cxn>
              <a:cxn ang="0">
                <a:pos x="connsiteX1" y="connsiteY1"/>
              </a:cxn>
              <a:cxn ang="0">
                <a:pos x="connsiteX2" y="connsiteY2"/>
              </a:cxn>
            </a:cxnLst>
            <a:rect l="l" t="t" r="r" b="b"/>
            <a:pathLst>
              <a:path w="4673600" h="2914650">
                <a:moveTo>
                  <a:pt x="0" y="0"/>
                </a:moveTo>
                <a:lnTo>
                  <a:pt x="0" y="2914650"/>
                </a:lnTo>
                <a:lnTo>
                  <a:pt x="4673600" y="29146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96807B56-52E3-C4E4-4437-8A1B3A652BF3}"/>
              </a:ext>
            </a:extLst>
          </p:cNvPr>
          <p:cNvSpPr/>
          <p:nvPr/>
        </p:nvSpPr>
        <p:spPr bwMode="auto">
          <a:xfrm>
            <a:off x="1907749" y="5321300"/>
            <a:ext cx="1612900" cy="15240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Rectangle 32">
            <a:extLst>
              <a:ext uri="{FF2B5EF4-FFF2-40B4-BE49-F238E27FC236}">
                <a16:creationId xmlns:a16="http://schemas.microsoft.com/office/drawing/2014/main" id="{FD9EF321-7D89-CC84-E118-E02B9ED597A0}"/>
              </a:ext>
            </a:extLst>
          </p:cNvPr>
          <p:cNvSpPr/>
          <p:nvPr/>
        </p:nvSpPr>
        <p:spPr bwMode="auto">
          <a:xfrm>
            <a:off x="4052462" y="4044950"/>
            <a:ext cx="1612900" cy="1428750"/>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8" name="Group 37">
            <a:extLst>
              <a:ext uri="{FF2B5EF4-FFF2-40B4-BE49-F238E27FC236}">
                <a16:creationId xmlns:a16="http://schemas.microsoft.com/office/drawing/2014/main" id="{E23ABCA2-6371-1439-3936-1E9770DEBC51}"/>
              </a:ext>
            </a:extLst>
          </p:cNvPr>
          <p:cNvGrpSpPr/>
          <p:nvPr/>
        </p:nvGrpSpPr>
        <p:grpSpPr>
          <a:xfrm>
            <a:off x="1447800" y="5494487"/>
            <a:ext cx="4673600" cy="82176"/>
            <a:chOff x="1447800" y="4226940"/>
            <a:chExt cx="4673600" cy="1478386"/>
          </a:xfrm>
        </p:grpSpPr>
        <p:cxnSp>
          <p:nvCxnSpPr>
            <p:cNvPr id="35" name="Straight Connector 34">
              <a:extLst>
                <a:ext uri="{FF2B5EF4-FFF2-40B4-BE49-F238E27FC236}">
                  <a16:creationId xmlns:a16="http://schemas.microsoft.com/office/drawing/2014/main" id="{08D71A6F-A7A7-863C-103E-376598BD7597}"/>
                </a:ext>
              </a:extLst>
            </p:cNvPr>
            <p:cNvCxnSpPr>
              <a:cxnSpLocks/>
            </p:cNvCxnSpPr>
            <p:nvPr/>
          </p:nvCxnSpPr>
          <p:spPr bwMode="auto">
            <a:xfrm>
              <a:off x="1447800" y="4226940"/>
              <a:ext cx="0" cy="1478386"/>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7A81072-5E27-66E3-1B48-4D2AD601286C}"/>
                </a:ext>
              </a:extLst>
            </p:cNvPr>
            <p:cNvCxnSpPr>
              <a:cxnSpLocks/>
            </p:cNvCxnSpPr>
            <p:nvPr/>
          </p:nvCxnSpPr>
          <p:spPr bwMode="auto">
            <a:xfrm>
              <a:off x="3793067" y="4226940"/>
              <a:ext cx="0" cy="1478386"/>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7265298-A205-CABE-51AC-70BA2DDE7592}"/>
                </a:ext>
              </a:extLst>
            </p:cNvPr>
            <p:cNvCxnSpPr>
              <a:cxnSpLocks/>
            </p:cNvCxnSpPr>
            <p:nvPr/>
          </p:nvCxnSpPr>
          <p:spPr bwMode="auto">
            <a:xfrm>
              <a:off x="6121400" y="4226940"/>
              <a:ext cx="0" cy="1478386"/>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618019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6F98-00CD-4043-8E73-EF59F021C76B}"/>
              </a:ext>
            </a:extLst>
          </p:cNvPr>
          <p:cNvSpPr>
            <a:spLocks noGrp="1"/>
          </p:cNvSpPr>
          <p:nvPr>
            <p:ph type="title"/>
          </p:nvPr>
        </p:nvSpPr>
        <p:spPr/>
        <p:txBody>
          <a:bodyPr/>
          <a:lstStyle/>
          <a:p>
            <a:r>
              <a:rPr lang="en-US" dirty="0"/>
              <a:t>HPTN </a:t>
            </a:r>
            <a:r>
              <a:rPr lang="en-US" dirty="0">
                <a:sym typeface="Wingdings" pitchFamily="2" charset="2"/>
              </a:rPr>
              <a:t>084</a:t>
            </a:r>
            <a:r>
              <a:rPr lang="en-US" dirty="0"/>
              <a:t>: Pregnancy Outcomes (ITT)</a:t>
            </a:r>
          </a:p>
        </p:txBody>
      </p:sp>
      <p:sp>
        <p:nvSpPr>
          <p:cNvPr id="14" name="Content Placeholder 2">
            <a:extLst>
              <a:ext uri="{FF2B5EF4-FFF2-40B4-BE49-F238E27FC236}">
                <a16:creationId xmlns:a16="http://schemas.microsoft.com/office/drawing/2014/main" id="{A1DB6BE5-9CA5-B04C-B0E0-BC84B3246FFB}"/>
              </a:ext>
            </a:extLst>
          </p:cNvPr>
          <p:cNvSpPr>
            <a:spLocks noGrp="1"/>
          </p:cNvSpPr>
          <p:nvPr>
            <p:ph sz="half" idx="1"/>
          </p:nvPr>
        </p:nvSpPr>
        <p:spPr>
          <a:xfrm>
            <a:off x="601820" y="1510730"/>
            <a:ext cx="5494180" cy="4678738"/>
          </a:xfrm>
        </p:spPr>
        <p:txBody>
          <a:bodyPr/>
          <a:lstStyle/>
          <a:p>
            <a:r>
              <a:rPr lang="en-US" sz="2600" dirty="0"/>
              <a:t>In total, 132 confirmed pregnancies over 6477.3 PY </a:t>
            </a:r>
          </a:p>
          <a:p>
            <a:pPr lvl="1"/>
            <a:r>
              <a:rPr lang="en-US" sz="2400" dirty="0"/>
              <a:t>Pregnancy IR: 3.2 in unblinded vs 1.3 in blinded period</a:t>
            </a:r>
          </a:p>
          <a:p>
            <a:pPr lvl="1"/>
            <a:r>
              <a:rPr lang="en-US" sz="2400" dirty="0"/>
              <a:t>LA CAB: 63 pregnancies/3239.1 PY</a:t>
            </a:r>
          </a:p>
          <a:p>
            <a:pPr lvl="2"/>
            <a:r>
              <a:rPr lang="en-US" sz="2200" dirty="0"/>
              <a:t>IR: 2.6 in unblinded vs </a:t>
            </a:r>
            <a:br>
              <a:rPr lang="en-US" sz="2200" dirty="0"/>
            </a:br>
            <a:r>
              <a:rPr lang="en-US" sz="2200" dirty="0"/>
              <a:t>1.5 in blinded period</a:t>
            </a:r>
          </a:p>
          <a:p>
            <a:pPr lvl="1"/>
            <a:r>
              <a:rPr lang="en-US" sz="2400" dirty="0"/>
              <a:t>FTC/TDF: 69 pregnancies/3238.3 PY</a:t>
            </a:r>
          </a:p>
          <a:p>
            <a:pPr lvl="2"/>
            <a:r>
              <a:rPr lang="en-US" sz="2200" dirty="0"/>
              <a:t>IR: 3.8 in unblinded vs 1 in </a:t>
            </a:r>
            <a:br>
              <a:rPr lang="en-US" sz="2200" dirty="0"/>
            </a:br>
            <a:r>
              <a:rPr lang="en-US" sz="2200" dirty="0"/>
              <a:t>blinded period</a:t>
            </a:r>
          </a:p>
          <a:p>
            <a:pPr lvl="2"/>
            <a:endParaRPr lang="en-US" sz="1800" dirty="0"/>
          </a:p>
        </p:txBody>
      </p:sp>
      <p:graphicFrame>
        <p:nvGraphicFramePr>
          <p:cNvPr id="13" name="Group 32">
            <a:extLst>
              <a:ext uri="{FF2B5EF4-FFF2-40B4-BE49-F238E27FC236}">
                <a16:creationId xmlns:a16="http://schemas.microsoft.com/office/drawing/2014/main" id="{A0407663-0FCE-7045-A232-E6676BF54FA6}"/>
              </a:ext>
            </a:extLst>
          </p:cNvPr>
          <p:cNvGraphicFramePr>
            <a:graphicFrameLocks noGrp="1"/>
          </p:cNvGraphicFramePr>
          <p:nvPr/>
        </p:nvGraphicFramePr>
        <p:xfrm>
          <a:off x="6387210" y="1602978"/>
          <a:ext cx="5109741" cy="2628964"/>
        </p:xfrm>
        <a:graphic>
          <a:graphicData uri="http://schemas.openxmlformats.org/drawingml/2006/table">
            <a:tbl>
              <a:tblPr/>
              <a:tblGrid>
                <a:gridCol w="2866166">
                  <a:extLst>
                    <a:ext uri="{9D8B030D-6E8A-4147-A177-3AD203B41FA5}">
                      <a16:colId xmlns:a16="http://schemas.microsoft.com/office/drawing/2014/main" val="20000"/>
                    </a:ext>
                  </a:extLst>
                </a:gridCol>
                <a:gridCol w="1167687">
                  <a:extLst>
                    <a:ext uri="{9D8B030D-6E8A-4147-A177-3AD203B41FA5}">
                      <a16:colId xmlns:a16="http://schemas.microsoft.com/office/drawing/2014/main" val="20001"/>
                    </a:ext>
                  </a:extLst>
                </a:gridCol>
                <a:gridCol w="1075888">
                  <a:extLst>
                    <a:ext uri="{9D8B030D-6E8A-4147-A177-3AD203B41FA5}">
                      <a16:colId xmlns:a16="http://schemas.microsoft.com/office/drawing/2014/main" val="20002"/>
                    </a:ext>
                  </a:extLst>
                </a:gridCol>
              </a:tblGrid>
              <a:tr h="19857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Pregnancy Outcome,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CAB</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FTC/TDF</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Live births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Pregnancy loss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wk</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20-36 wk</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&lt;20 wk</a:t>
                      </a:r>
                      <a:r>
                        <a:rPr kumimoji="0" lang="en-US" sz="18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492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Congenital abnormalities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5" name="TextBox 14">
            <a:extLst>
              <a:ext uri="{FF2B5EF4-FFF2-40B4-BE49-F238E27FC236}">
                <a16:creationId xmlns:a16="http://schemas.microsoft.com/office/drawing/2014/main" id="{2ED2DAF8-3C68-254B-8ABA-F67168338F6A}"/>
              </a:ext>
            </a:extLst>
          </p:cNvPr>
          <p:cNvSpPr txBox="1"/>
          <p:nvPr/>
        </p:nvSpPr>
        <p:spPr bwMode="auto">
          <a:xfrm>
            <a:off x="6348301" y="4243971"/>
            <a:ext cx="51538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*Pregnancies ongoing for 23 women in CAB arm and 34 women in FTC/TDF arm.</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Includes ectopic pregnancy, elective terminations, and spontaneous pregnancy loss.</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0D95C494-6AC7-DBA7-47C0-2F27179A0533}"/>
              </a:ext>
            </a:extLst>
          </p:cNvPr>
          <p:cNvSpPr txBox="1"/>
          <p:nvPr/>
        </p:nvSpPr>
        <p:spPr bwMode="auto">
          <a:xfrm>
            <a:off x="450101" y="6407987"/>
            <a:ext cx="3280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Delany-Moretlwe. AIDS 2022. Abstr OALBX0107.</a:t>
            </a:r>
            <a:endParaRPr kumimoji="0" lang="en-US" sz="1200" b="0" i="0" u="none" strike="noStrike" kern="1200" cap="none" spc="0" normalizeH="0" baseline="0" noProof="0" dirty="0">
              <a:ln>
                <a:noFill/>
              </a:ln>
              <a:solidFill>
                <a:srgbClr val="455560"/>
              </a:solidFill>
              <a:effectLst/>
              <a:uLnTx/>
              <a:uFillTx/>
              <a:latin typeface="Calibri"/>
              <a:ea typeface="+mn-ea"/>
              <a:cs typeface="+mn-cs"/>
            </a:endParaRPr>
          </a:p>
        </p:txBody>
      </p:sp>
      <p:sp>
        <p:nvSpPr>
          <p:cNvPr id="7" name="TextBox 6">
            <a:extLst>
              <a:ext uri="{FF2B5EF4-FFF2-40B4-BE49-F238E27FC236}">
                <a16:creationId xmlns:a16="http://schemas.microsoft.com/office/drawing/2014/main" id="{AC3AFB1A-1122-9AD6-7E1E-8CDC8F810F5B}"/>
              </a:ext>
            </a:extLst>
          </p:cNvPr>
          <p:cNvSpPr txBox="1"/>
          <p:nvPr/>
        </p:nvSpPr>
        <p:spPr bwMode="auto">
          <a:xfrm>
            <a:off x="6401466" y="5270643"/>
            <a:ext cx="51538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Pregnancy outcomes consistent with those expected in this population</a:t>
            </a:r>
          </a:p>
        </p:txBody>
      </p:sp>
    </p:spTree>
    <p:extLst>
      <p:ext uri="{BB962C8B-B14F-4D97-AF65-F5344CB8AC3E}">
        <p14:creationId xmlns:p14="http://schemas.microsoft.com/office/powerpoint/2010/main" val="2875096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293835" y="6220734"/>
            <a:ext cx="912196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Davey. J Int AIDS Soc. 2020;23:e25426. 2. CDC. PrEP guidelines. 2021. 3. Stalter. Expert Opin Drug Saf. 2021;20:1367.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Silberry. AIDS. 2012;26:1151. 5. Gibb. PLoS Med. 2012;9:e1001217. 6. Antiretroviral Pregnancy Registry. 2021. 7. DHHS. Perinatal guidelines. </a:t>
            </a:r>
          </a:p>
        </p:txBody>
      </p:sp>
      <p:sp>
        <p:nvSpPr>
          <p:cNvPr id="2" name="Title 1"/>
          <p:cNvSpPr>
            <a:spLocks noGrp="1"/>
          </p:cNvSpPr>
          <p:nvPr>
            <p:ph type="title"/>
          </p:nvPr>
        </p:nvSpPr>
        <p:spPr/>
        <p:txBody>
          <a:bodyPr>
            <a:noAutofit/>
          </a:bodyPr>
          <a:lstStyle/>
          <a:p>
            <a:r>
              <a:rPr lang="en-US" dirty="0"/>
              <a:t>PrEP in Pregnancy and Breastfeeding </a:t>
            </a:r>
          </a:p>
        </p:txBody>
      </p:sp>
      <p:sp>
        <p:nvSpPr>
          <p:cNvPr id="3" name="Content Placeholder 2"/>
          <p:cNvSpPr>
            <a:spLocks noGrp="1"/>
          </p:cNvSpPr>
          <p:nvPr>
            <p:ph sz="half" idx="1"/>
          </p:nvPr>
        </p:nvSpPr>
        <p:spPr/>
        <p:txBody>
          <a:bodyPr>
            <a:noAutofit/>
          </a:bodyPr>
          <a:lstStyle/>
          <a:p>
            <a:r>
              <a:rPr lang="en-US" sz="2200" b="1" dirty="0"/>
              <a:t>Pregnancy associated with increased risk of HIV acquisition</a:t>
            </a:r>
            <a:r>
              <a:rPr lang="en-US" sz="2200" b="1" baseline="30000" dirty="0"/>
              <a:t>1 </a:t>
            </a:r>
            <a:r>
              <a:rPr lang="en-US" sz="2200" b="1" dirty="0"/>
              <a:t> </a:t>
            </a:r>
          </a:p>
          <a:p>
            <a:r>
              <a:rPr lang="en-US" sz="2200" dirty="0"/>
              <a:t>FTC/TDF widely used in persons with HIV, including pregnant women</a:t>
            </a:r>
            <a:r>
              <a:rPr lang="en-US" sz="2200" baseline="30000" dirty="0"/>
              <a:t>2-5</a:t>
            </a:r>
            <a:r>
              <a:rPr lang="en-US" sz="2200" dirty="0"/>
              <a:t> </a:t>
            </a:r>
          </a:p>
          <a:p>
            <a:pPr lvl="1"/>
            <a:r>
              <a:rPr lang="en-US" sz="2000" dirty="0"/>
              <a:t>No link to teratogenicity in Antiretroviral Pregnancy Registry</a:t>
            </a:r>
            <a:r>
              <a:rPr lang="en-US" sz="2000" baseline="30000" dirty="0"/>
              <a:t>6</a:t>
            </a:r>
          </a:p>
          <a:p>
            <a:pPr lvl="1"/>
            <a:r>
              <a:rPr lang="en-US" sz="2000" dirty="0"/>
              <a:t>Data from lactation studies in women with HIV suggest limited drug exposure</a:t>
            </a:r>
            <a:r>
              <a:rPr lang="en-US" sz="2000" baseline="30000" dirty="0"/>
              <a:t>2-5</a:t>
            </a:r>
          </a:p>
          <a:p>
            <a:r>
              <a:rPr lang="en-US" sz="2200" b="1" dirty="0">
                <a:solidFill>
                  <a:schemeClr val="accent3"/>
                </a:solidFill>
              </a:rPr>
              <a:t>Therefore, FTC/TDF daily recommended for PrEP in pregnancy</a:t>
            </a:r>
            <a:r>
              <a:rPr lang="en-US" sz="2200" b="1" baseline="30000" dirty="0">
                <a:solidFill>
                  <a:schemeClr val="accent3"/>
                </a:solidFill>
              </a:rPr>
              <a:t>2,7</a:t>
            </a:r>
          </a:p>
        </p:txBody>
      </p:sp>
      <p:sp>
        <p:nvSpPr>
          <p:cNvPr id="8" name="Content Placeholder 7">
            <a:extLst>
              <a:ext uri="{FF2B5EF4-FFF2-40B4-BE49-F238E27FC236}">
                <a16:creationId xmlns:a16="http://schemas.microsoft.com/office/drawing/2014/main" id="{4A1C7D46-ECC6-4887-918A-8153BE7B5EB0}"/>
              </a:ext>
            </a:extLst>
          </p:cNvPr>
          <p:cNvSpPr>
            <a:spLocks noGrp="1"/>
          </p:cNvSpPr>
          <p:nvPr>
            <p:ph sz="half" idx="2"/>
          </p:nvPr>
        </p:nvSpPr>
        <p:spPr/>
        <p:txBody>
          <a:bodyPr/>
          <a:lstStyle/>
          <a:p>
            <a:pPr>
              <a:buClr>
                <a:srgbClr val="000000"/>
              </a:buClr>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Systematic review of completed/ongoing PrEP safety studies (N = 14) in pregnant and breastfeeding women without HIV</a:t>
            </a:r>
            <a:r>
              <a:rPr kumimoji="0" 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endParaRPr lang="en-US" sz="2200" baseline="30000" dirty="0">
              <a:solidFill>
                <a:srgbClr val="000000"/>
              </a:solidFill>
            </a:endParaRPr>
          </a:p>
          <a:p>
            <a:pPr lvl="1">
              <a:buClr>
                <a:srgbClr val="000000"/>
              </a:buClr>
              <a:defRPr/>
            </a:pPr>
            <a:r>
              <a:rPr lang="en-US" sz="2000" dirty="0">
                <a:solidFill>
                  <a:srgbClr val="000000"/>
                </a:solidFill>
                <a:ea typeface="+mn-ea"/>
                <a:cs typeface="+mn-cs"/>
              </a:rPr>
              <a:t>5</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completed studies found TDF-based PrEP exposure not associated with differences in pregnancy or perinatal outcomes</a:t>
            </a:r>
          </a:p>
          <a:p>
            <a:pPr>
              <a:buClr>
                <a:srgbClr val="000000"/>
              </a:buClr>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Analysis of pregnancy outcomes in women with HIV receiving</a:t>
            </a:r>
            <a:r>
              <a:rPr lang="en-US" sz="2200" dirty="0">
                <a:solidFill>
                  <a:srgbClr val="000000"/>
                </a:solidFill>
              </a:rPr>
              <a:t> TDF-based ART and pregnant women without HIV receiving TDF-based PrEP</a:t>
            </a:r>
            <a:r>
              <a:rPr lang="en-US" sz="2200" baseline="30000" dirty="0">
                <a:solidFill>
                  <a:srgbClr val="000000"/>
                </a:solidFill>
              </a:rPr>
              <a:t>3</a:t>
            </a:r>
          </a:p>
          <a:p>
            <a:pPr lvl="1">
              <a:buClr>
                <a:srgbClr val="000000"/>
              </a:buClr>
              <a:defRPr/>
            </a:pPr>
            <a:r>
              <a:rPr lang="en-US" sz="2000" dirty="0">
                <a:solidFill>
                  <a:srgbClr val="000000"/>
                </a:solidFill>
              </a:rPr>
              <a:t>FTC/TDF PrEP use not associated with increased risk of unfavorable pregnancy and infant growth outcomes</a:t>
            </a:r>
            <a:endParaRPr lang="en-US" sz="2000" baseline="30000" dirty="0">
              <a:solidFill>
                <a:srgbClr val="000000"/>
              </a:solidFill>
            </a:endParaRPr>
          </a:p>
          <a:p>
            <a:endParaRPr lang="en-US" dirty="0"/>
          </a:p>
        </p:txBody>
      </p:sp>
    </p:spTree>
    <p:extLst>
      <p:ext uri="{BB962C8B-B14F-4D97-AF65-F5344CB8AC3E}">
        <p14:creationId xmlns:p14="http://schemas.microsoft.com/office/powerpoint/2010/main" val="372726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Clinical Approach to Initiating PrEP in Cisgender Women</a:t>
            </a:r>
          </a:p>
        </p:txBody>
      </p:sp>
      <p:sp>
        <p:nvSpPr>
          <p:cNvPr id="3" name="Content Placeholder 2"/>
          <p:cNvSpPr>
            <a:spLocks noGrp="1"/>
          </p:cNvSpPr>
          <p:nvPr>
            <p:ph idx="1"/>
          </p:nvPr>
        </p:nvSpPr>
        <p:spPr/>
        <p:txBody>
          <a:bodyPr>
            <a:normAutofit fontScale="92500" lnSpcReduction="10000"/>
          </a:bodyPr>
          <a:lstStyle/>
          <a:p>
            <a:r>
              <a:rPr lang="en-US" sz="2600" dirty="0"/>
              <a:t>Documented HIV-negative test (antigen/antibody test preferred) within </a:t>
            </a:r>
            <a:br>
              <a:rPr lang="en-US" sz="2600" dirty="0"/>
            </a:br>
            <a:r>
              <a:rPr lang="en-US" sz="2600" dirty="0"/>
              <a:t>1 wk of initiation</a:t>
            </a:r>
          </a:p>
          <a:p>
            <a:r>
              <a:rPr lang="en-US" sz="2600" dirty="0"/>
              <a:t>No signs/symptoms of acute HIV infection in preceding month or on day of evaluation</a:t>
            </a:r>
          </a:p>
          <a:p>
            <a:r>
              <a:rPr lang="en-US" sz="2600" dirty="0"/>
              <a:t>Renal function requirements</a:t>
            </a:r>
          </a:p>
          <a:p>
            <a:pPr lvl="1"/>
            <a:r>
              <a:rPr lang="en-US" sz="2400" dirty="0"/>
              <a:t>FTC/TDF: CrCl &gt;60 mL/min </a:t>
            </a:r>
          </a:p>
          <a:p>
            <a:pPr lvl="1"/>
            <a:r>
              <a:rPr lang="en-US" sz="2400" dirty="0"/>
              <a:t>LA CAB: </a:t>
            </a:r>
            <a:r>
              <a:rPr lang="en-US" dirty="0"/>
              <a:t>No CrCl cutoff</a:t>
            </a:r>
            <a:endParaRPr lang="en-US" sz="2400" dirty="0"/>
          </a:p>
          <a:p>
            <a:r>
              <a:rPr lang="en-US" sz="2600" dirty="0"/>
              <a:t>Documented HBV infection and vaccination status: vaccinate if susceptible</a:t>
            </a:r>
          </a:p>
          <a:p>
            <a:r>
              <a:rPr lang="en-US" sz="2600" dirty="0"/>
              <a:t>Test for HCV infection and link patients with HCV infection to HCV care provider</a:t>
            </a:r>
          </a:p>
          <a:p>
            <a:r>
              <a:rPr lang="en-US" sz="2600" dirty="0"/>
              <a:t>Screen for STIs; offer HAV and HPV vaccination</a:t>
            </a:r>
          </a:p>
        </p:txBody>
      </p:sp>
      <p:sp>
        <p:nvSpPr>
          <p:cNvPr id="4"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1591" y="6370022"/>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CDC. PrEP guidelines. 2021. FTC/TDF PI. CAB extended-release injectable suspension PI. </a:t>
            </a:r>
          </a:p>
        </p:txBody>
      </p:sp>
    </p:spTree>
    <p:extLst>
      <p:ext uri="{BB962C8B-B14F-4D97-AF65-F5344CB8AC3E}">
        <p14:creationId xmlns:p14="http://schemas.microsoft.com/office/powerpoint/2010/main" val="1958750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rrow: Pentagon 14">
            <a:extLst>
              <a:ext uri="{FF2B5EF4-FFF2-40B4-BE49-F238E27FC236}">
                <a16:creationId xmlns:a16="http://schemas.microsoft.com/office/drawing/2014/main" id="{6F6D61BD-0E44-FC91-2346-A09887D5EBDD}"/>
              </a:ext>
            </a:extLst>
          </p:cNvPr>
          <p:cNvSpPr/>
          <p:nvPr/>
        </p:nvSpPr>
        <p:spPr bwMode="auto">
          <a:xfrm>
            <a:off x="7683499" y="5060949"/>
            <a:ext cx="4084640" cy="996950"/>
          </a:xfrm>
          <a:custGeom>
            <a:avLst/>
            <a:gdLst>
              <a:gd name="connsiteX0" fmla="*/ 0 w 3841791"/>
              <a:gd name="connsiteY0" fmla="*/ 0 h 996950"/>
              <a:gd name="connsiteX1" fmla="*/ 3590599 w 3841791"/>
              <a:gd name="connsiteY1" fmla="*/ 0 h 996950"/>
              <a:gd name="connsiteX2" fmla="*/ 3841791 w 3841791"/>
              <a:gd name="connsiteY2" fmla="*/ 498475 h 996950"/>
              <a:gd name="connsiteX3" fmla="*/ 3590599 w 3841791"/>
              <a:gd name="connsiteY3" fmla="*/ 996950 h 996950"/>
              <a:gd name="connsiteX4" fmla="*/ 0 w 3841791"/>
              <a:gd name="connsiteY4" fmla="*/ 996950 h 996950"/>
              <a:gd name="connsiteX5" fmla="*/ 0 w 3841791"/>
              <a:gd name="connsiteY5" fmla="*/ 0 h 996950"/>
              <a:gd name="connsiteX0" fmla="*/ 298450 w 4140241"/>
              <a:gd name="connsiteY0" fmla="*/ 0 h 996950"/>
              <a:gd name="connsiteX1" fmla="*/ 3889049 w 4140241"/>
              <a:gd name="connsiteY1" fmla="*/ 0 h 996950"/>
              <a:gd name="connsiteX2" fmla="*/ 4140241 w 4140241"/>
              <a:gd name="connsiteY2" fmla="*/ 498475 h 996950"/>
              <a:gd name="connsiteX3" fmla="*/ 3889049 w 4140241"/>
              <a:gd name="connsiteY3" fmla="*/ 996950 h 996950"/>
              <a:gd name="connsiteX4" fmla="*/ 0 w 4140241"/>
              <a:gd name="connsiteY4" fmla="*/ 996950 h 996950"/>
              <a:gd name="connsiteX5" fmla="*/ 298450 w 4140241"/>
              <a:gd name="connsiteY5" fmla="*/ 0 h 99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0241" h="996950">
                <a:moveTo>
                  <a:pt x="298450" y="0"/>
                </a:moveTo>
                <a:lnTo>
                  <a:pt x="3889049" y="0"/>
                </a:lnTo>
                <a:lnTo>
                  <a:pt x="4140241" y="498475"/>
                </a:lnTo>
                <a:lnTo>
                  <a:pt x="3889049" y="996950"/>
                </a:lnTo>
                <a:lnTo>
                  <a:pt x="0" y="996950"/>
                </a:lnTo>
                <a:lnTo>
                  <a:pt x="298450" y="0"/>
                </a:lnTo>
                <a:close/>
              </a:path>
            </a:pathLst>
          </a:cu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62A36922-0E3D-E155-886B-A09F2F7D9F99}"/>
              </a:ext>
            </a:extLst>
          </p:cNvPr>
          <p:cNvSpPr/>
          <p:nvPr/>
        </p:nvSpPr>
        <p:spPr bwMode="auto">
          <a:xfrm>
            <a:off x="5833533" y="5060949"/>
            <a:ext cx="2101138" cy="996951"/>
          </a:xfrm>
          <a:custGeom>
            <a:avLst/>
            <a:gdLst>
              <a:gd name="connsiteX0" fmla="*/ 0 w 2123362"/>
              <a:gd name="connsiteY0" fmla="*/ 0 h 996951"/>
              <a:gd name="connsiteX1" fmla="*/ 2123362 w 2123362"/>
              <a:gd name="connsiteY1" fmla="*/ 0 h 996951"/>
              <a:gd name="connsiteX2" fmla="*/ 2123362 w 2123362"/>
              <a:gd name="connsiteY2" fmla="*/ 996951 h 996951"/>
              <a:gd name="connsiteX3" fmla="*/ 0 w 2123362"/>
              <a:gd name="connsiteY3" fmla="*/ 996951 h 996951"/>
              <a:gd name="connsiteX4" fmla="*/ 0 w 2123362"/>
              <a:gd name="connsiteY4" fmla="*/ 0 h 996951"/>
              <a:gd name="connsiteX0" fmla="*/ 0 w 2123362"/>
              <a:gd name="connsiteY0" fmla="*/ 0 h 996951"/>
              <a:gd name="connsiteX1" fmla="*/ 2123362 w 2123362"/>
              <a:gd name="connsiteY1" fmla="*/ 0 h 996951"/>
              <a:gd name="connsiteX2" fmla="*/ 1818562 w 2123362"/>
              <a:gd name="connsiteY2" fmla="*/ 990601 h 996951"/>
              <a:gd name="connsiteX3" fmla="*/ 0 w 2123362"/>
              <a:gd name="connsiteY3" fmla="*/ 996951 h 996951"/>
              <a:gd name="connsiteX4" fmla="*/ 0 w 2123362"/>
              <a:gd name="connsiteY4" fmla="*/ 0 h 996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3362" h="996951">
                <a:moveTo>
                  <a:pt x="0" y="0"/>
                </a:moveTo>
                <a:lnTo>
                  <a:pt x="2123362" y="0"/>
                </a:lnTo>
                <a:lnTo>
                  <a:pt x="1818562" y="990601"/>
                </a:lnTo>
                <a:lnTo>
                  <a:pt x="0" y="996951"/>
                </a:lnTo>
                <a:lnTo>
                  <a:pt x="0" y="0"/>
                </a:lnTo>
                <a:close/>
              </a:path>
            </a:pathLst>
          </a:cu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itle 4">
            <a:extLst>
              <a:ext uri="{FF2B5EF4-FFF2-40B4-BE49-F238E27FC236}">
                <a16:creationId xmlns:a16="http://schemas.microsoft.com/office/drawing/2014/main" id="{B7B850C4-3940-E540-867E-BC397F77ED40}"/>
              </a:ext>
            </a:extLst>
          </p:cNvPr>
          <p:cNvSpPr>
            <a:spLocks noGrp="1"/>
          </p:cNvSpPr>
          <p:nvPr>
            <p:ph type="title"/>
          </p:nvPr>
        </p:nvSpPr>
        <p:spPr/>
        <p:txBody>
          <a:bodyPr/>
          <a:lstStyle/>
          <a:p>
            <a:r>
              <a:rPr lang="en-US" dirty="0"/>
              <a:t>Back to the Case</a:t>
            </a:r>
          </a:p>
        </p:txBody>
      </p:sp>
      <p:sp>
        <p:nvSpPr>
          <p:cNvPr id="2" name="Content Placeholder 1">
            <a:extLst>
              <a:ext uri="{FF2B5EF4-FFF2-40B4-BE49-F238E27FC236}">
                <a16:creationId xmlns:a16="http://schemas.microsoft.com/office/drawing/2014/main" id="{BD390414-3912-2956-BB72-7E26F21E5B8A}"/>
              </a:ext>
            </a:extLst>
          </p:cNvPr>
          <p:cNvSpPr>
            <a:spLocks noGrp="1"/>
          </p:cNvSpPr>
          <p:nvPr>
            <p:ph sz="half" idx="1"/>
          </p:nvPr>
        </p:nvSpPr>
        <p:spPr/>
        <p:txBody>
          <a:bodyPr/>
          <a:lstStyle/>
          <a:p>
            <a:r>
              <a:rPr lang="en-US" dirty="0"/>
              <a:t>Patient chooses LA CAB for PrEP</a:t>
            </a:r>
          </a:p>
          <a:p>
            <a:r>
              <a:rPr lang="en-US" dirty="0"/>
              <a:t>Denies sexual intercourse in the past month</a:t>
            </a:r>
          </a:p>
          <a:p>
            <a:r>
              <a:rPr lang="en-US" dirty="0"/>
              <a:t>Denies signs and symptoms of acute HIV infection</a:t>
            </a:r>
          </a:p>
          <a:p>
            <a:r>
              <a:rPr lang="en-US" dirty="0"/>
              <a:t>Repeat </a:t>
            </a:r>
            <a:r>
              <a:rPr lang="en-US" altLang="en-US" dirty="0"/>
              <a:t>HIV Ag/Ab test and </a:t>
            </a:r>
            <a:br>
              <a:rPr lang="en-US" altLang="en-US" dirty="0"/>
            </a:br>
            <a:r>
              <a:rPr lang="en-US" altLang="en-US" dirty="0"/>
              <a:t>HIV-1 RNA assay completed</a:t>
            </a:r>
          </a:p>
          <a:p>
            <a:pPr lvl="1"/>
            <a:r>
              <a:rPr lang="en-US" altLang="en-US" dirty="0"/>
              <a:t>HIV Ag/Ab test: negative</a:t>
            </a:r>
          </a:p>
          <a:p>
            <a:pPr lvl="1"/>
            <a:r>
              <a:rPr lang="en-US" altLang="en-US" dirty="0"/>
              <a:t>HIV-1 RNA assay: pending </a:t>
            </a:r>
          </a:p>
        </p:txBody>
      </p:sp>
      <p:sp>
        <p:nvSpPr>
          <p:cNvPr id="3" name="Content Placeholder 2">
            <a:extLst>
              <a:ext uri="{FF2B5EF4-FFF2-40B4-BE49-F238E27FC236}">
                <a16:creationId xmlns:a16="http://schemas.microsoft.com/office/drawing/2014/main" id="{18BB0374-ED36-5BD0-D1E2-D640AAC347BF}"/>
              </a:ext>
            </a:extLst>
          </p:cNvPr>
          <p:cNvSpPr>
            <a:spLocks noGrp="1"/>
          </p:cNvSpPr>
          <p:nvPr>
            <p:ph sz="half" idx="2"/>
          </p:nvPr>
        </p:nvSpPr>
        <p:spPr>
          <a:xfrm>
            <a:off x="6252633" y="1510730"/>
            <a:ext cx="5515505" cy="4679462"/>
          </a:xfrm>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First dose of LA CAB administered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Scheduled follow-up appointment for 1 mo </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rPr>
              <a:t>Administer second dose</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Repeat </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rPr>
              <a:t>HIV Ag/Ab test and </a:t>
            </a:r>
            <a:b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rPr>
            </a:b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rPr>
              <a:t>HIV-1 RNA assay</a:t>
            </a:r>
          </a:p>
          <a:p>
            <a:endParaRPr lang="en-US" dirty="0"/>
          </a:p>
        </p:txBody>
      </p:sp>
      <p:sp>
        <p:nvSpPr>
          <p:cNvPr id="4" name="Rectangle 3">
            <a:extLst>
              <a:ext uri="{FF2B5EF4-FFF2-40B4-BE49-F238E27FC236}">
                <a16:creationId xmlns:a16="http://schemas.microsoft.com/office/drawing/2014/main" id="{76ACFFCF-CFEB-1B1A-A9B5-9A1BABE1DD3A}"/>
              </a:ext>
            </a:extLst>
          </p:cNvPr>
          <p:cNvSpPr/>
          <p:nvPr/>
        </p:nvSpPr>
        <p:spPr bwMode="auto">
          <a:xfrm>
            <a:off x="5833533" y="4546600"/>
            <a:ext cx="2101138" cy="491067"/>
          </a:xfrm>
          <a:prstGeom prst="rect">
            <a:avLst/>
          </a:prstGeom>
          <a:solidFill>
            <a:schemeClr val="accent3"/>
          </a:solidFill>
          <a:ln w="0">
            <a:noFill/>
            <a:miter lim="800000"/>
            <a:headEnd/>
            <a:tailEnd/>
          </a:ln>
        </p:spPr>
        <p:txBody>
          <a:bodyPr rtlCol="0" anchor="ctr"/>
          <a:lstStyle/>
          <a:p>
            <a:pP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Initiation</a:t>
            </a:r>
          </a:p>
        </p:txBody>
      </p:sp>
      <p:sp>
        <p:nvSpPr>
          <p:cNvPr id="8" name="Arrow: Pentagon 7">
            <a:extLst>
              <a:ext uri="{FF2B5EF4-FFF2-40B4-BE49-F238E27FC236}">
                <a16:creationId xmlns:a16="http://schemas.microsoft.com/office/drawing/2014/main" id="{CC35CFF2-3DBC-A065-E8B6-BCC250D8E74A}"/>
              </a:ext>
            </a:extLst>
          </p:cNvPr>
          <p:cNvSpPr/>
          <p:nvPr/>
        </p:nvSpPr>
        <p:spPr bwMode="auto">
          <a:xfrm>
            <a:off x="7981951" y="4546600"/>
            <a:ext cx="3790197" cy="491067"/>
          </a:xfrm>
          <a:prstGeom prst="homePlate">
            <a:avLst>
              <a:gd name="adj" fmla="val 48276"/>
            </a:avLst>
          </a:prstGeom>
          <a:solidFill>
            <a:schemeClr val="accent3"/>
          </a:solidFill>
          <a:ln w="0">
            <a:noFill/>
            <a:miter lim="800000"/>
            <a:headEnd/>
            <a:tailEnd/>
          </a:ln>
        </p:spPr>
        <p:txBody>
          <a:bodyPr rtlCol="0" anchor="ctr"/>
          <a:lstStyle/>
          <a:p>
            <a:pP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Continuation</a:t>
            </a:r>
          </a:p>
        </p:txBody>
      </p:sp>
      <p:sp>
        <p:nvSpPr>
          <p:cNvPr id="9" name="TextBox 8">
            <a:extLst>
              <a:ext uri="{FF2B5EF4-FFF2-40B4-BE49-F238E27FC236}">
                <a16:creationId xmlns:a16="http://schemas.microsoft.com/office/drawing/2014/main" id="{34E87F08-95F8-910A-4598-1150952EC013}"/>
              </a:ext>
            </a:extLst>
          </p:cNvPr>
          <p:cNvSpPr txBox="1"/>
          <p:nvPr/>
        </p:nvSpPr>
        <p:spPr bwMode="auto">
          <a:xfrm>
            <a:off x="5811309" y="5490699"/>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Mo 1</a:t>
            </a:r>
          </a:p>
        </p:txBody>
      </p:sp>
      <p:sp>
        <p:nvSpPr>
          <p:cNvPr id="10" name="TextBox 9">
            <a:extLst>
              <a:ext uri="{FF2B5EF4-FFF2-40B4-BE49-F238E27FC236}">
                <a16:creationId xmlns:a16="http://schemas.microsoft.com/office/drawing/2014/main" id="{A25F0CD9-59CD-EE85-8854-C38FF8620E7A}"/>
              </a:ext>
            </a:extLst>
          </p:cNvPr>
          <p:cNvSpPr txBox="1"/>
          <p:nvPr/>
        </p:nvSpPr>
        <p:spPr bwMode="auto">
          <a:xfrm>
            <a:off x="6784670" y="5490699"/>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Mo 2</a:t>
            </a:r>
          </a:p>
        </p:txBody>
      </p:sp>
      <p:sp>
        <p:nvSpPr>
          <p:cNvPr id="11" name="TextBox 10">
            <a:extLst>
              <a:ext uri="{FF2B5EF4-FFF2-40B4-BE49-F238E27FC236}">
                <a16:creationId xmlns:a16="http://schemas.microsoft.com/office/drawing/2014/main" id="{02A8F529-2CD9-20ED-6BC6-D85C3C80CE87}"/>
              </a:ext>
            </a:extLst>
          </p:cNvPr>
          <p:cNvSpPr txBox="1"/>
          <p:nvPr/>
        </p:nvSpPr>
        <p:spPr bwMode="auto">
          <a:xfrm>
            <a:off x="7950850" y="5490699"/>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Mo 4</a:t>
            </a:r>
          </a:p>
        </p:txBody>
      </p:sp>
      <p:sp>
        <p:nvSpPr>
          <p:cNvPr id="12" name="TextBox 11">
            <a:extLst>
              <a:ext uri="{FF2B5EF4-FFF2-40B4-BE49-F238E27FC236}">
                <a16:creationId xmlns:a16="http://schemas.microsoft.com/office/drawing/2014/main" id="{1F862EBA-2522-2B10-0808-8980DC97434E}"/>
              </a:ext>
            </a:extLst>
          </p:cNvPr>
          <p:cNvSpPr txBox="1"/>
          <p:nvPr/>
        </p:nvSpPr>
        <p:spPr bwMode="auto">
          <a:xfrm>
            <a:off x="9349885" y="5490699"/>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Mo 6</a:t>
            </a:r>
          </a:p>
        </p:txBody>
      </p:sp>
      <p:sp>
        <p:nvSpPr>
          <p:cNvPr id="13" name="TextBox 12">
            <a:extLst>
              <a:ext uri="{FF2B5EF4-FFF2-40B4-BE49-F238E27FC236}">
                <a16:creationId xmlns:a16="http://schemas.microsoft.com/office/drawing/2014/main" id="{2E07CCD3-AD0F-C27F-875F-763FC8A6D37C}"/>
              </a:ext>
            </a:extLst>
          </p:cNvPr>
          <p:cNvSpPr txBox="1"/>
          <p:nvPr/>
        </p:nvSpPr>
        <p:spPr bwMode="auto">
          <a:xfrm>
            <a:off x="10748921" y="5490699"/>
            <a:ext cx="88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Mo 8</a:t>
            </a:r>
          </a:p>
        </p:txBody>
      </p:sp>
      <p:grpSp>
        <p:nvGrpSpPr>
          <p:cNvPr id="16" name="Group 15">
            <a:extLst>
              <a:ext uri="{FF2B5EF4-FFF2-40B4-BE49-F238E27FC236}">
                <a16:creationId xmlns:a16="http://schemas.microsoft.com/office/drawing/2014/main" id="{BC21B9C8-78B3-AE9A-2689-A9EC7462A746}"/>
              </a:ext>
            </a:extLst>
          </p:cNvPr>
          <p:cNvGrpSpPr>
            <a:grpSpLocks noChangeAspect="1"/>
          </p:cNvGrpSpPr>
          <p:nvPr/>
        </p:nvGrpSpPr>
        <p:grpSpPr>
          <a:xfrm rot="16200000">
            <a:off x="6202911" y="4946863"/>
            <a:ext cx="192175" cy="672614"/>
            <a:chOff x="1759449" y="2331902"/>
            <a:chExt cx="568539" cy="1989890"/>
          </a:xfrm>
        </p:grpSpPr>
        <p:grpSp>
          <p:nvGrpSpPr>
            <p:cNvPr id="17" name="Group 16">
              <a:extLst>
                <a:ext uri="{FF2B5EF4-FFF2-40B4-BE49-F238E27FC236}">
                  <a16:creationId xmlns:a16="http://schemas.microsoft.com/office/drawing/2014/main" id="{97A1B86A-155D-FA38-0F2A-255AB2453F35}"/>
                </a:ext>
              </a:extLst>
            </p:cNvPr>
            <p:cNvGrpSpPr/>
            <p:nvPr/>
          </p:nvGrpSpPr>
          <p:grpSpPr>
            <a:xfrm>
              <a:off x="1759449" y="2331902"/>
              <a:ext cx="568539" cy="189791"/>
              <a:chOff x="1066800" y="2051414"/>
              <a:chExt cx="365760" cy="98694"/>
            </a:xfrm>
          </p:grpSpPr>
          <p:sp>
            <p:nvSpPr>
              <p:cNvPr id="26" name="Rectangle 25">
                <a:extLst>
                  <a:ext uri="{FF2B5EF4-FFF2-40B4-BE49-F238E27FC236}">
                    <a16:creationId xmlns:a16="http://schemas.microsoft.com/office/drawing/2014/main" id="{385E251E-E715-1C18-CF75-9526E921A7C8}"/>
                  </a:ext>
                </a:extLst>
              </p:cNvPr>
              <p:cNvSpPr/>
              <p:nvPr/>
            </p:nvSpPr>
            <p:spPr>
              <a:xfrm>
                <a:off x="1066800" y="2051414"/>
                <a:ext cx="365760" cy="1384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943C7E0C-A866-4389-8C58-64CDAECA791C}"/>
                  </a:ext>
                </a:extLst>
              </p:cNvPr>
              <p:cNvSpPr/>
              <p:nvPr/>
            </p:nvSpPr>
            <p:spPr>
              <a:xfrm>
                <a:off x="1203960" y="2058668"/>
                <a:ext cx="91440" cy="9144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8" name="Rectangle 17">
              <a:extLst>
                <a:ext uri="{FF2B5EF4-FFF2-40B4-BE49-F238E27FC236}">
                  <a16:creationId xmlns:a16="http://schemas.microsoft.com/office/drawing/2014/main" id="{5467506F-0A6E-0187-3816-82D21BB9A59A}"/>
                </a:ext>
              </a:extLst>
            </p:cNvPr>
            <p:cNvSpPr/>
            <p:nvPr/>
          </p:nvSpPr>
          <p:spPr>
            <a:xfrm>
              <a:off x="2008184" y="3735710"/>
              <a:ext cx="71068" cy="52753"/>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998DF67-9EC0-4258-51AB-E4B375C5158A}"/>
                </a:ext>
              </a:extLst>
            </p:cNvPr>
            <p:cNvSpPr/>
            <p:nvPr/>
          </p:nvSpPr>
          <p:spPr>
            <a:xfrm>
              <a:off x="1866050" y="2521693"/>
              <a:ext cx="355337" cy="119997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2448C31B-4A18-8409-75CB-CFED781D1799}"/>
                </a:ext>
              </a:extLst>
            </p:cNvPr>
            <p:cNvCxnSpPr/>
            <p:nvPr/>
          </p:nvCxnSpPr>
          <p:spPr>
            <a:xfrm flipH="1">
              <a:off x="2079253" y="3582852"/>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174913E-AC48-580C-E34B-F76B43B43E51}"/>
                </a:ext>
              </a:extLst>
            </p:cNvPr>
            <p:cNvCxnSpPr/>
            <p:nvPr/>
          </p:nvCxnSpPr>
          <p:spPr>
            <a:xfrm flipH="1">
              <a:off x="2079253" y="3442423"/>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9773174-E601-C5D2-F625-A641F033DEA2}"/>
                </a:ext>
              </a:extLst>
            </p:cNvPr>
            <p:cNvCxnSpPr>
              <a:cxnSpLocks/>
              <a:stCxn id="18" idx="2"/>
            </p:cNvCxnSpPr>
            <p:nvPr/>
          </p:nvCxnSpPr>
          <p:spPr>
            <a:xfrm>
              <a:off x="2043717" y="3788461"/>
              <a:ext cx="0" cy="533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Freeform 2736">
              <a:extLst>
                <a:ext uri="{FF2B5EF4-FFF2-40B4-BE49-F238E27FC236}">
                  <a16:creationId xmlns:a16="http://schemas.microsoft.com/office/drawing/2014/main" id="{46FF87A6-60DF-046D-D222-BE19E03193B5}"/>
                </a:ext>
              </a:extLst>
            </p:cNvPr>
            <p:cNvSpPr/>
            <p:nvPr/>
          </p:nvSpPr>
          <p:spPr>
            <a:xfrm>
              <a:off x="1866292" y="2521693"/>
              <a:ext cx="360031" cy="1171058"/>
            </a:xfrm>
            <a:custGeom>
              <a:avLst/>
              <a:gdLst>
                <a:gd name="connsiteX0" fmla="*/ 0 w 234950"/>
                <a:gd name="connsiteY0" fmla="*/ 0 h 609600"/>
                <a:gd name="connsiteX1" fmla="*/ 3175 w 234950"/>
                <a:gd name="connsiteY1" fmla="*/ 514350 h 609600"/>
                <a:gd name="connsiteX2" fmla="*/ 6350 w 234950"/>
                <a:gd name="connsiteY2" fmla="*/ 609600 h 609600"/>
                <a:gd name="connsiteX3" fmla="*/ 234950 w 234950"/>
                <a:gd name="connsiteY3" fmla="*/ 323850 h 609600"/>
                <a:gd name="connsiteX4" fmla="*/ 234950 w 234950"/>
                <a:gd name="connsiteY4" fmla="*/ 9525 h 609600"/>
                <a:gd name="connsiteX5" fmla="*/ 0 w 234950"/>
                <a:gd name="connsiteY5" fmla="*/ 0 h 609600"/>
                <a:gd name="connsiteX0" fmla="*/ 0 w 234950"/>
                <a:gd name="connsiteY0" fmla="*/ 3188 h 612788"/>
                <a:gd name="connsiteX1" fmla="*/ 3175 w 234950"/>
                <a:gd name="connsiteY1" fmla="*/ 517538 h 612788"/>
                <a:gd name="connsiteX2" fmla="*/ 6350 w 234950"/>
                <a:gd name="connsiteY2" fmla="*/ 612788 h 612788"/>
                <a:gd name="connsiteX3" fmla="*/ 234950 w 234950"/>
                <a:gd name="connsiteY3" fmla="*/ 327038 h 612788"/>
                <a:gd name="connsiteX4" fmla="*/ 228424 w 234950"/>
                <a:gd name="connsiteY4" fmla="*/ 0 h 612788"/>
                <a:gd name="connsiteX5" fmla="*/ 0 w 234950"/>
                <a:gd name="connsiteY5" fmla="*/ 3188 h 612788"/>
                <a:gd name="connsiteX0" fmla="*/ 0 w 238213"/>
                <a:gd name="connsiteY0" fmla="*/ 0 h 609600"/>
                <a:gd name="connsiteX1" fmla="*/ 3175 w 238213"/>
                <a:gd name="connsiteY1" fmla="*/ 514350 h 609600"/>
                <a:gd name="connsiteX2" fmla="*/ 6350 w 238213"/>
                <a:gd name="connsiteY2" fmla="*/ 609600 h 609600"/>
                <a:gd name="connsiteX3" fmla="*/ 234950 w 238213"/>
                <a:gd name="connsiteY3" fmla="*/ 323850 h 609600"/>
                <a:gd name="connsiteX4" fmla="*/ 238213 w 238213"/>
                <a:gd name="connsiteY4" fmla="*/ 6347 h 609600"/>
                <a:gd name="connsiteX5" fmla="*/ 0 w 238213"/>
                <a:gd name="connsiteY5" fmla="*/ 0 h 609600"/>
                <a:gd name="connsiteX0" fmla="*/ 0 w 238213"/>
                <a:gd name="connsiteY0" fmla="*/ 10 h 609610"/>
                <a:gd name="connsiteX1" fmla="*/ 3175 w 238213"/>
                <a:gd name="connsiteY1" fmla="*/ 514360 h 609610"/>
                <a:gd name="connsiteX2" fmla="*/ 6350 w 238213"/>
                <a:gd name="connsiteY2" fmla="*/ 609610 h 609610"/>
                <a:gd name="connsiteX3" fmla="*/ 234950 w 238213"/>
                <a:gd name="connsiteY3" fmla="*/ 323860 h 609610"/>
                <a:gd name="connsiteX4" fmla="*/ 238213 w 238213"/>
                <a:gd name="connsiteY4" fmla="*/ 0 h 609610"/>
                <a:gd name="connsiteX5" fmla="*/ 0 w 238213"/>
                <a:gd name="connsiteY5" fmla="*/ 10 h 609610"/>
                <a:gd name="connsiteX0" fmla="*/ 6705 w 235128"/>
                <a:gd name="connsiteY0" fmla="*/ 3188 h 609610"/>
                <a:gd name="connsiteX1" fmla="*/ 90 w 235128"/>
                <a:gd name="connsiteY1" fmla="*/ 514360 h 609610"/>
                <a:gd name="connsiteX2" fmla="*/ 3265 w 235128"/>
                <a:gd name="connsiteY2" fmla="*/ 609610 h 609610"/>
                <a:gd name="connsiteX3" fmla="*/ 231865 w 235128"/>
                <a:gd name="connsiteY3" fmla="*/ 323860 h 609610"/>
                <a:gd name="connsiteX4" fmla="*/ 235128 w 235128"/>
                <a:gd name="connsiteY4" fmla="*/ 0 h 609610"/>
                <a:gd name="connsiteX5" fmla="*/ 6705 w 235128"/>
                <a:gd name="connsiteY5" fmla="*/ 3188 h 609610"/>
                <a:gd name="connsiteX0" fmla="*/ 384 w 235333"/>
                <a:gd name="connsiteY0" fmla="*/ 6367 h 609610"/>
                <a:gd name="connsiteX1" fmla="*/ 295 w 235333"/>
                <a:gd name="connsiteY1" fmla="*/ 514360 h 609610"/>
                <a:gd name="connsiteX2" fmla="*/ 3470 w 235333"/>
                <a:gd name="connsiteY2" fmla="*/ 609610 h 609610"/>
                <a:gd name="connsiteX3" fmla="*/ 232070 w 235333"/>
                <a:gd name="connsiteY3" fmla="*/ 323860 h 609610"/>
                <a:gd name="connsiteX4" fmla="*/ 235333 w 235333"/>
                <a:gd name="connsiteY4" fmla="*/ 0 h 609610"/>
                <a:gd name="connsiteX5" fmla="*/ 384 w 235333"/>
                <a:gd name="connsiteY5" fmla="*/ 6367 h 609610"/>
                <a:gd name="connsiteX0" fmla="*/ 3451 w 235176"/>
                <a:gd name="connsiteY0" fmla="*/ 10 h 609610"/>
                <a:gd name="connsiteX1" fmla="*/ 138 w 235176"/>
                <a:gd name="connsiteY1" fmla="*/ 514360 h 609610"/>
                <a:gd name="connsiteX2" fmla="*/ 3313 w 235176"/>
                <a:gd name="connsiteY2" fmla="*/ 609610 h 609610"/>
                <a:gd name="connsiteX3" fmla="*/ 231913 w 235176"/>
                <a:gd name="connsiteY3" fmla="*/ 323860 h 609610"/>
                <a:gd name="connsiteX4" fmla="*/ 235176 w 235176"/>
                <a:gd name="connsiteY4" fmla="*/ 0 h 609610"/>
                <a:gd name="connsiteX5" fmla="*/ 3451 w 235176"/>
                <a:gd name="connsiteY5" fmla="*/ 10 h 60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76" h="609610">
                  <a:moveTo>
                    <a:pt x="3451" y="10"/>
                  </a:moveTo>
                  <a:cubicBezTo>
                    <a:pt x="4509" y="171460"/>
                    <a:pt x="-920" y="342910"/>
                    <a:pt x="138" y="514360"/>
                  </a:cubicBezTo>
                  <a:lnTo>
                    <a:pt x="3313" y="609610"/>
                  </a:lnTo>
                  <a:lnTo>
                    <a:pt x="231913" y="323860"/>
                  </a:lnTo>
                  <a:cubicBezTo>
                    <a:pt x="233001" y="218026"/>
                    <a:pt x="234088" y="105834"/>
                    <a:pt x="235176" y="0"/>
                  </a:cubicBezTo>
                  <a:lnTo>
                    <a:pt x="3451" y="10"/>
                  </a:lnTo>
                  <a:close/>
                </a:path>
              </a:pathLst>
            </a:custGeom>
            <a:solidFill>
              <a:srgbClr val="F8981D"/>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4" name="Straight Connector 23">
              <a:extLst>
                <a:ext uri="{FF2B5EF4-FFF2-40B4-BE49-F238E27FC236}">
                  <a16:creationId xmlns:a16="http://schemas.microsoft.com/office/drawing/2014/main" id="{03132F9A-08B8-A721-AB1A-E824C0E65C85}"/>
                </a:ext>
              </a:extLst>
            </p:cNvPr>
            <p:cNvCxnSpPr/>
            <p:nvPr/>
          </p:nvCxnSpPr>
          <p:spPr>
            <a:xfrm flipH="1">
              <a:off x="2079253" y="3301994"/>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483FA963-A854-43FF-E54C-25003E7BC3F8}"/>
                </a:ext>
              </a:extLst>
            </p:cNvPr>
            <p:cNvSpPr/>
            <p:nvPr/>
          </p:nvSpPr>
          <p:spPr>
            <a:xfrm>
              <a:off x="1866050" y="2521693"/>
              <a:ext cx="355337" cy="119997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D3E9ABFC-7A89-8542-CF98-118A4CCBB34B}"/>
              </a:ext>
            </a:extLst>
          </p:cNvPr>
          <p:cNvGrpSpPr>
            <a:grpSpLocks noChangeAspect="1"/>
          </p:cNvGrpSpPr>
          <p:nvPr/>
        </p:nvGrpSpPr>
        <p:grpSpPr>
          <a:xfrm rot="16200000">
            <a:off x="7174060" y="4946863"/>
            <a:ext cx="192175" cy="672614"/>
            <a:chOff x="1759449" y="2331902"/>
            <a:chExt cx="568539" cy="1989890"/>
          </a:xfrm>
        </p:grpSpPr>
        <p:grpSp>
          <p:nvGrpSpPr>
            <p:cNvPr id="29" name="Group 28">
              <a:extLst>
                <a:ext uri="{FF2B5EF4-FFF2-40B4-BE49-F238E27FC236}">
                  <a16:creationId xmlns:a16="http://schemas.microsoft.com/office/drawing/2014/main" id="{BD42648C-3B16-7896-E31F-97AB3D223A13}"/>
                </a:ext>
              </a:extLst>
            </p:cNvPr>
            <p:cNvGrpSpPr/>
            <p:nvPr/>
          </p:nvGrpSpPr>
          <p:grpSpPr>
            <a:xfrm>
              <a:off x="1759449" y="2331902"/>
              <a:ext cx="568539" cy="189791"/>
              <a:chOff x="1066800" y="2051414"/>
              <a:chExt cx="365760" cy="98694"/>
            </a:xfrm>
          </p:grpSpPr>
          <p:sp>
            <p:nvSpPr>
              <p:cNvPr id="38" name="Rectangle 37">
                <a:extLst>
                  <a:ext uri="{FF2B5EF4-FFF2-40B4-BE49-F238E27FC236}">
                    <a16:creationId xmlns:a16="http://schemas.microsoft.com/office/drawing/2014/main" id="{0F99171D-6704-2851-D4CC-6036D883A97B}"/>
                  </a:ext>
                </a:extLst>
              </p:cNvPr>
              <p:cNvSpPr/>
              <p:nvPr/>
            </p:nvSpPr>
            <p:spPr>
              <a:xfrm>
                <a:off x="1066800" y="2051414"/>
                <a:ext cx="365760" cy="1384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9FC7F701-86DB-FDE5-56E5-FC9D42DAD4D9}"/>
                  </a:ext>
                </a:extLst>
              </p:cNvPr>
              <p:cNvSpPr/>
              <p:nvPr/>
            </p:nvSpPr>
            <p:spPr>
              <a:xfrm>
                <a:off x="1203960" y="2058668"/>
                <a:ext cx="91440" cy="9144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0" name="Rectangle 29">
              <a:extLst>
                <a:ext uri="{FF2B5EF4-FFF2-40B4-BE49-F238E27FC236}">
                  <a16:creationId xmlns:a16="http://schemas.microsoft.com/office/drawing/2014/main" id="{E594A2A2-AF3D-06C5-0168-BB557FE7C614}"/>
                </a:ext>
              </a:extLst>
            </p:cNvPr>
            <p:cNvSpPr/>
            <p:nvPr/>
          </p:nvSpPr>
          <p:spPr>
            <a:xfrm>
              <a:off x="2008184" y="3735710"/>
              <a:ext cx="71068" cy="52753"/>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4A440166-9E42-544C-EC50-D90B946C0E50}"/>
                </a:ext>
              </a:extLst>
            </p:cNvPr>
            <p:cNvSpPr/>
            <p:nvPr/>
          </p:nvSpPr>
          <p:spPr>
            <a:xfrm>
              <a:off x="1866050" y="2521693"/>
              <a:ext cx="355337" cy="119997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B9168D26-C53E-9797-0CB9-5F385A9E293D}"/>
                </a:ext>
              </a:extLst>
            </p:cNvPr>
            <p:cNvCxnSpPr/>
            <p:nvPr/>
          </p:nvCxnSpPr>
          <p:spPr>
            <a:xfrm flipH="1">
              <a:off x="2079253" y="3582852"/>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5567944-F84F-5E54-B3A1-78CD68D9B558}"/>
                </a:ext>
              </a:extLst>
            </p:cNvPr>
            <p:cNvCxnSpPr/>
            <p:nvPr/>
          </p:nvCxnSpPr>
          <p:spPr>
            <a:xfrm flipH="1">
              <a:off x="2079253" y="3442423"/>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F5F0741-058F-B101-5D11-C61DE5E59AB4}"/>
                </a:ext>
              </a:extLst>
            </p:cNvPr>
            <p:cNvCxnSpPr>
              <a:cxnSpLocks/>
              <a:stCxn id="30" idx="2"/>
            </p:cNvCxnSpPr>
            <p:nvPr/>
          </p:nvCxnSpPr>
          <p:spPr>
            <a:xfrm>
              <a:off x="2043717" y="3788461"/>
              <a:ext cx="0" cy="533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Freeform 2736">
              <a:extLst>
                <a:ext uri="{FF2B5EF4-FFF2-40B4-BE49-F238E27FC236}">
                  <a16:creationId xmlns:a16="http://schemas.microsoft.com/office/drawing/2014/main" id="{2F95F4F2-A31E-C81D-8384-F78BDA379F23}"/>
                </a:ext>
              </a:extLst>
            </p:cNvPr>
            <p:cNvSpPr/>
            <p:nvPr/>
          </p:nvSpPr>
          <p:spPr>
            <a:xfrm>
              <a:off x="1866292" y="2521693"/>
              <a:ext cx="360031" cy="1171058"/>
            </a:xfrm>
            <a:custGeom>
              <a:avLst/>
              <a:gdLst>
                <a:gd name="connsiteX0" fmla="*/ 0 w 234950"/>
                <a:gd name="connsiteY0" fmla="*/ 0 h 609600"/>
                <a:gd name="connsiteX1" fmla="*/ 3175 w 234950"/>
                <a:gd name="connsiteY1" fmla="*/ 514350 h 609600"/>
                <a:gd name="connsiteX2" fmla="*/ 6350 w 234950"/>
                <a:gd name="connsiteY2" fmla="*/ 609600 h 609600"/>
                <a:gd name="connsiteX3" fmla="*/ 234950 w 234950"/>
                <a:gd name="connsiteY3" fmla="*/ 323850 h 609600"/>
                <a:gd name="connsiteX4" fmla="*/ 234950 w 234950"/>
                <a:gd name="connsiteY4" fmla="*/ 9525 h 609600"/>
                <a:gd name="connsiteX5" fmla="*/ 0 w 234950"/>
                <a:gd name="connsiteY5" fmla="*/ 0 h 609600"/>
                <a:gd name="connsiteX0" fmla="*/ 0 w 234950"/>
                <a:gd name="connsiteY0" fmla="*/ 3188 h 612788"/>
                <a:gd name="connsiteX1" fmla="*/ 3175 w 234950"/>
                <a:gd name="connsiteY1" fmla="*/ 517538 h 612788"/>
                <a:gd name="connsiteX2" fmla="*/ 6350 w 234950"/>
                <a:gd name="connsiteY2" fmla="*/ 612788 h 612788"/>
                <a:gd name="connsiteX3" fmla="*/ 234950 w 234950"/>
                <a:gd name="connsiteY3" fmla="*/ 327038 h 612788"/>
                <a:gd name="connsiteX4" fmla="*/ 228424 w 234950"/>
                <a:gd name="connsiteY4" fmla="*/ 0 h 612788"/>
                <a:gd name="connsiteX5" fmla="*/ 0 w 234950"/>
                <a:gd name="connsiteY5" fmla="*/ 3188 h 612788"/>
                <a:gd name="connsiteX0" fmla="*/ 0 w 238213"/>
                <a:gd name="connsiteY0" fmla="*/ 0 h 609600"/>
                <a:gd name="connsiteX1" fmla="*/ 3175 w 238213"/>
                <a:gd name="connsiteY1" fmla="*/ 514350 h 609600"/>
                <a:gd name="connsiteX2" fmla="*/ 6350 w 238213"/>
                <a:gd name="connsiteY2" fmla="*/ 609600 h 609600"/>
                <a:gd name="connsiteX3" fmla="*/ 234950 w 238213"/>
                <a:gd name="connsiteY3" fmla="*/ 323850 h 609600"/>
                <a:gd name="connsiteX4" fmla="*/ 238213 w 238213"/>
                <a:gd name="connsiteY4" fmla="*/ 6347 h 609600"/>
                <a:gd name="connsiteX5" fmla="*/ 0 w 238213"/>
                <a:gd name="connsiteY5" fmla="*/ 0 h 609600"/>
                <a:gd name="connsiteX0" fmla="*/ 0 w 238213"/>
                <a:gd name="connsiteY0" fmla="*/ 10 h 609610"/>
                <a:gd name="connsiteX1" fmla="*/ 3175 w 238213"/>
                <a:gd name="connsiteY1" fmla="*/ 514360 h 609610"/>
                <a:gd name="connsiteX2" fmla="*/ 6350 w 238213"/>
                <a:gd name="connsiteY2" fmla="*/ 609610 h 609610"/>
                <a:gd name="connsiteX3" fmla="*/ 234950 w 238213"/>
                <a:gd name="connsiteY3" fmla="*/ 323860 h 609610"/>
                <a:gd name="connsiteX4" fmla="*/ 238213 w 238213"/>
                <a:gd name="connsiteY4" fmla="*/ 0 h 609610"/>
                <a:gd name="connsiteX5" fmla="*/ 0 w 238213"/>
                <a:gd name="connsiteY5" fmla="*/ 10 h 609610"/>
                <a:gd name="connsiteX0" fmla="*/ 6705 w 235128"/>
                <a:gd name="connsiteY0" fmla="*/ 3188 h 609610"/>
                <a:gd name="connsiteX1" fmla="*/ 90 w 235128"/>
                <a:gd name="connsiteY1" fmla="*/ 514360 h 609610"/>
                <a:gd name="connsiteX2" fmla="*/ 3265 w 235128"/>
                <a:gd name="connsiteY2" fmla="*/ 609610 h 609610"/>
                <a:gd name="connsiteX3" fmla="*/ 231865 w 235128"/>
                <a:gd name="connsiteY3" fmla="*/ 323860 h 609610"/>
                <a:gd name="connsiteX4" fmla="*/ 235128 w 235128"/>
                <a:gd name="connsiteY4" fmla="*/ 0 h 609610"/>
                <a:gd name="connsiteX5" fmla="*/ 6705 w 235128"/>
                <a:gd name="connsiteY5" fmla="*/ 3188 h 609610"/>
                <a:gd name="connsiteX0" fmla="*/ 384 w 235333"/>
                <a:gd name="connsiteY0" fmla="*/ 6367 h 609610"/>
                <a:gd name="connsiteX1" fmla="*/ 295 w 235333"/>
                <a:gd name="connsiteY1" fmla="*/ 514360 h 609610"/>
                <a:gd name="connsiteX2" fmla="*/ 3470 w 235333"/>
                <a:gd name="connsiteY2" fmla="*/ 609610 h 609610"/>
                <a:gd name="connsiteX3" fmla="*/ 232070 w 235333"/>
                <a:gd name="connsiteY3" fmla="*/ 323860 h 609610"/>
                <a:gd name="connsiteX4" fmla="*/ 235333 w 235333"/>
                <a:gd name="connsiteY4" fmla="*/ 0 h 609610"/>
                <a:gd name="connsiteX5" fmla="*/ 384 w 235333"/>
                <a:gd name="connsiteY5" fmla="*/ 6367 h 609610"/>
                <a:gd name="connsiteX0" fmla="*/ 3451 w 235176"/>
                <a:gd name="connsiteY0" fmla="*/ 10 h 609610"/>
                <a:gd name="connsiteX1" fmla="*/ 138 w 235176"/>
                <a:gd name="connsiteY1" fmla="*/ 514360 h 609610"/>
                <a:gd name="connsiteX2" fmla="*/ 3313 w 235176"/>
                <a:gd name="connsiteY2" fmla="*/ 609610 h 609610"/>
                <a:gd name="connsiteX3" fmla="*/ 231913 w 235176"/>
                <a:gd name="connsiteY3" fmla="*/ 323860 h 609610"/>
                <a:gd name="connsiteX4" fmla="*/ 235176 w 235176"/>
                <a:gd name="connsiteY4" fmla="*/ 0 h 609610"/>
                <a:gd name="connsiteX5" fmla="*/ 3451 w 235176"/>
                <a:gd name="connsiteY5" fmla="*/ 10 h 60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76" h="609610">
                  <a:moveTo>
                    <a:pt x="3451" y="10"/>
                  </a:moveTo>
                  <a:cubicBezTo>
                    <a:pt x="4509" y="171460"/>
                    <a:pt x="-920" y="342910"/>
                    <a:pt x="138" y="514360"/>
                  </a:cubicBezTo>
                  <a:lnTo>
                    <a:pt x="3313" y="609610"/>
                  </a:lnTo>
                  <a:lnTo>
                    <a:pt x="231913" y="323860"/>
                  </a:lnTo>
                  <a:cubicBezTo>
                    <a:pt x="233001" y="218026"/>
                    <a:pt x="234088" y="105834"/>
                    <a:pt x="235176" y="0"/>
                  </a:cubicBezTo>
                  <a:lnTo>
                    <a:pt x="3451" y="10"/>
                  </a:lnTo>
                  <a:close/>
                </a:path>
              </a:pathLst>
            </a:custGeom>
            <a:solidFill>
              <a:srgbClr val="F8981D"/>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6" name="Straight Connector 35">
              <a:extLst>
                <a:ext uri="{FF2B5EF4-FFF2-40B4-BE49-F238E27FC236}">
                  <a16:creationId xmlns:a16="http://schemas.microsoft.com/office/drawing/2014/main" id="{A6907BE7-FC61-15BE-FEFC-17194D17FBF2}"/>
                </a:ext>
              </a:extLst>
            </p:cNvPr>
            <p:cNvCxnSpPr/>
            <p:nvPr/>
          </p:nvCxnSpPr>
          <p:spPr>
            <a:xfrm flipH="1">
              <a:off x="2079253" y="3301994"/>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C1043865-B257-A98A-655B-FAE446CFEC7F}"/>
                </a:ext>
              </a:extLst>
            </p:cNvPr>
            <p:cNvSpPr/>
            <p:nvPr/>
          </p:nvSpPr>
          <p:spPr>
            <a:xfrm>
              <a:off x="1866050" y="2521693"/>
              <a:ext cx="355337" cy="119997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id="{C1209DCD-8F6E-1575-21BF-D4E93DA57017}"/>
              </a:ext>
            </a:extLst>
          </p:cNvPr>
          <p:cNvGrpSpPr>
            <a:grpSpLocks noChangeAspect="1"/>
          </p:cNvGrpSpPr>
          <p:nvPr/>
        </p:nvGrpSpPr>
        <p:grpSpPr>
          <a:xfrm rot="16200000">
            <a:off x="8310000" y="4946864"/>
            <a:ext cx="192175" cy="672614"/>
            <a:chOff x="1759449" y="2331902"/>
            <a:chExt cx="568539" cy="1989890"/>
          </a:xfrm>
        </p:grpSpPr>
        <p:grpSp>
          <p:nvGrpSpPr>
            <p:cNvPr id="41" name="Group 40">
              <a:extLst>
                <a:ext uri="{FF2B5EF4-FFF2-40B4-BE49-F238E27FC236}">
                  <a16:creationId xmlns:a16="http://schemas.microsoft.com/office/drawing/2014/main" id="{E16C0AD2-A4F2-2F00-477D-DD99F8735C7B}"/>
                </a:ext>
              </a:extLst>
            </p:cNvPr>
            <p:cNvGrpSpPr/>
            <p:nvPr/>
          </p:nvGrpSpPr>
          <p:grpSpPr>
            <a:xfrm>
              <a:off x="1759449" y="2331902"/>
              <a:ext cx="568539" cy="189791"/>
              <a:chOff x="1066800" y="2051414"/>
              <a:chExt cx="365760" cy="98694"/>
            </a:xfrm>
          </p:grpSpPr>
          <p:sp>
            <p:nvSpPr>
              <p:cNvPr id="50" name="Rectangle 49">
                <a:extLst>
                  <a:ext uri="{FF2B5EF4-FFF2-40B4-BE49-F238E27FC236}">
                    <a16:creationId xmlns:a16="http://schemas.microsoft.com/office/drawing/2014/main" id="{AFD5B3A3-AF0F-843B-2921-DD8A3627573E}"/>
                  </a:ext>
                </a:extLst>
              </p:cNvPr>
              <p:cNvSpPr/>
              <p:nvPr/>
            </p:nvSpPr>
            <p:spPr>
              <a:xfrm>
                <a:off x="1066800" y="2051414"/>
                <a:ext cx="365760" cy="1384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4478E3D3-C67C-B8DD-279B-8ED65D3CF1AD}"/>
                  </a:ext>
                </a:extLst>
              </p:cNvPr>
              <p:cNvSpPr/>
              <p:nvPr/>
            </p:nvSpPr>
            <p:spPr>
              <a:xfrm>
                <a:off x="1203960" y="2058668"/>
                <a:ext cx="91440" cy="9144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2" name="Rectangle 41">
              <a:extLst>
                <a:ext uri="{FF2B5EF4-FFF2-40B4-BE49-F238E27FC236}">
                  <a16:creationId xmlns:a16="http://schemas.microsoft.com/office/drawing/2014/main" id="{3AD79086-E3E7-2882-142B-4964106C3FB8}"/>
                </a:ext>
              </a:extLst>
            </p:cNvPr>
            <p:cNvSpPr/>
            <p:nvPr/>
          </p:nvSpPr>
          <p:spPr>
            <a:xfrm>
              <a:off x="2008184" y="3735710"/>
              <a:ext cx="71068" cy="52753"/>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AEAB2FD3-D3C7-868B-4070-982BC3BAE6DE}"/>
                </a:ext>
              </a:extLst>
            </p:cNvPr>
            <p:cNvSpPr/>
            <p:nvPr/>
          </p:nvSpPr>
          <p:spPr>
            <a:xfrm>
              <a:off x="1866050" y="2521693"/>
              <a:ext cx="355337" cy="119997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44" name="Straight Connector 43">
              <a:extLst>
                <a:ext uri="{FF2B5EF4-FFF2-40B4-BE49-F238E27FC236}">
                  <a16:creationId xmlns:a16="http://schemas.microsoft.com/office/drawing/2014/main" id="{D09A163E-467E-EFC8-1400-7E8D6FA0D39D}"/>
                </a:ext>
              </a:extLst>
            </p:cNvPr>
            <p:cNvCxnSpPr/>
            <p:nvPr/>
          </p:nvCxnSpPr>
          <p:spPr>
            <a:xfrm flipH="1">
              <a:off x="2079253" y="3582852"/>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AD56B43-6A55-415C-5441-61C87D3224D0}"/>
                </a:ext>
              </a:extLst>
            </p:cNvPr>
            <p:cNvCxnSpPr/>
            <p:nvPr/>
          </p:nvCxnSpPr>
          <p:spPr>
            <a:xfrm flipH="1">
              <a:off x="2079253" y="3442423"/>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568B7C8-89B0-276A-546C-C257D0C2173F}"/>
                </a:ext>
              </a:extLst>
            </p:cNvPr>
            <p:cNvCxnSpPr>
              <a:cxnSpLocks/>
              <a:stCxn id="42" idx="2"/>
            </p:cNvCxnSpPr>
            <p:nvPr/>
          </p:nvCxnSpPr>
          <p:spPr>
            <a:xfrm>
              <a:off x="2043717" y="3788461"/>
              <a:ext cx="0" cy="533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Freeform 2736">
              <a:extLst>
                <a:ext uri="{FF2B5EF4-FFF2-40B4-BE49-F238E27FC236}">
                  <a16:creationId xmlns:a16="http://schemas.microsoft.com/office/drawing/2014/main" id="{51DFCDA6-0F33-698E-9AE8-7B3E153F3E3F}"/>
                </a:ext>
              </a:extLst>
            </p:cNvPr>
            <p:cNvSpPr/>
            <p:nvPr/>
          </p:nvSpPr>
          <p:spPr>
            <a:xfrm>
              <a:off x="1866292" y="2521693"/>
              <a:ext cx="360031" cy="1171058"/>
            </a:xfrm>
            <a:custGeom>
              <a:avLst/>
              <a:gdLst>
                <a:gd name="connsiteX0" fmla="*/ 0 w 234950"/>
                <a:gd name="connsiteY0" fmla="*/ 0 h 609600"/>
                <a:gd name="connsiteX1" fmla="*/ 3175 w 234950"/>
                <a:gd name="connsiteY1" fmla="*/ 514350 h 609600"/>
                <a:gd name="connsiteX2" fmla="*/ 6350 w 234950"/>
                <a:gd name="connsiteY2" fmla="*/ 609600 h 609600"/>
                <a:gd name="connsiteX3" fmla="*/ 234950 w 234950"/>
                <a:gd name="connsiteY3" fmla="*/ 323850 h 609600"/>
                <a:gd name="connsiteX4" fmla="*/ 234950 w 234950"/>
                <a:gd name="connsiteY4" fmla="*/ 9525 h 609600"/>
                <a:gd name="connsiteX5" fmla="*/ 0 w 234950"/>
                <a:gd name="connsiteY5" fmla="*/ 0 h 609600"/>
                <a:gd name="connsiteX0" fmla="*/ 0 w 234950"/>
                <a:gd name="connsiteY0" fmla="*/ 3188 h 612788"/>
                <a:gd name="connsiteX1" fmla="*/ 3175 w 234950"/>
                <a:gd name="connsiteY1" fmla="*/ 517538 h 612788"/>
                <a:gd name="connsiteX2" fmla="*/ 6350 w 234950"/>
                <a:gd name="connsiteY2" fmla="*/ 612788 h 612788"/>
                <a:gd name="connsiteX3" fmla="*/ 234950 w 234950"/>
                <a:gd name="connsiteY3" fmla="*/ 327038 h 612788"/>
                <a:gd name="connsiteX4" fmla="*/ 228424 w 234950"/>
                <a:gd name="connsiteY4" fmla="*/ 0 h 612788"/>
                <a:gd name="connsiteX5" fmla="*/ 0 w 234950"/>
                <a:gd name="connsiteY5" fmla="*/ 3188 h 612788"/>
                <a:gd name="connsiteX0" fmla="*/ 0 w 238213"/>
                <a:gd name="connsiteY0" fmla="*/ 0 h 609600"/>
                <a:gd name="connsiteX1" fmla="*/ 3175 w 238213"/>
                <a:gd name="connsiteY1" fmla="*/ 514350 h 609600"/>
                <a:gd name="connsiteX2" fmla="*/ 6350 w 238213"/>
                <a:gd name="connsiteY2" fmla="*/ 609600 h 609600"/>
                <a:gd name="connsiteX3" fmla="*/ 234950 w 238213"/>
                <a:gd name="connsiteY3" fmla="*/ 323850 h 609600"/>
                <a:gd name="connsiteX4" fmla="*/ 238213 w 238213"/>
                <a:gd name="connsiteY4" fmla="*/ 6347 h 609600"/>
                <a:gd name="connsiteX5" fmla="*/ 0 w 238213"/>
                <a:gd name="connsiteY5" fmla="*/ 0 h 609600"/>
                <a:gd name="connsiteX0" fmla="*/ 0 w 238213"/>
                <a:gd name="connsiteY0" fmla="*/ 10 h 609610"/>
                <a:gd name="connsiteX1" fmla="*/ 3175 w 238213"/>
                <a:gd name="connsiteY1" fmla="*/ 514360 h 609610"/>
                <a:gd name="connsiteX2" fmla="*/ 6350 w 238213"/>
                <a:gd name="connsiteY2" fmla="*/ 609610 h 609610"/>
                <a:gd name="connsiteX3" fmla="*/ 234950 w 238213"/>
                <a:gd name="connsiteY3" fmla="*/ 323860 h 609610"/>
                <a:gd name="connsiteX4" fmla="*/ 238213 w 238213"/>
                <a:gd name="connsiteY4" fmla="*/ 0 h 609610"/>
                <a:gd name="connsiteX5" fmla="*/ 0 w 238213"/>
                <a:gd name="connsiteY5" fmla="*/ 10 h 609610"/>
                <a:gd name="connsiteX0" fmla="*/ 6705 w 235128"/>
                <a:gd name="connsiteY0" fmla="*/ 3188 h 609610"/>
                <a:gd name="connsiteX1" fmla="*/ 90 w 235128"/>
                <a:gd name="connsiteY1" fmla="*/ 514360 h 609610"/>
                <a:gd name="connsiteX2" fmla="*/ 3265 w 235128"/>
                <a:gd name="connsiteY2" fmla="*/ 609610 h 609610"/>
                <a:gd name="connsiteX3" fmla="*/ 231865 w 235128"/>
                <a:gd name="connsiteY3" fmla="*/ 323860 h 609610"/>
                <a:gd name="connsiteX4" fmla="*/ 235128 w 235128"/>
                <a:gd name="connsiteY4" fmla="*/ 0 h 609610"/>
                <a:gd name="connsiteX5" fmla="*/ 6705 w 235128"/>
                <a:gd name="connsiteY5" fmla="*/ 3188 h 609610"/>
                <a:gd name="connsiteX0" fmla="*/ 384 w 235333"/>
                <a:gd name="connsiteY0" fmla="*/ 6367 h 609610"/>
                <a:gd name="connsiteX1" fmla="*/ 295 w 235333"/>
                <a:gd name="connsiteY1" fmla="*/ 514360 h 609610"/>
                <a:gd name="connsiteX2" fmla="*/ 3470 w 235333"/>
                <a:gd name="connsiteY2" fmla="*/ 609610 h 609610"/>
                <a:gd name="connsiteX3" fmla="*/ 232070 w 235333"/>
                <a:gd name="connsiteY3" fmla="*/ 323860 h 609610"/>
                <a:gd name="connsiteX4" fmla="*/ 235333 w 235333"/>
                <a:gd name="connsiteY4" fmla="*/ 0 h 609610"/>
                <a:gd name="connsiteX5" fmla="*/ 384 w 235333"/>
                <a:gd name="connsiteY5" fmla="*/ 6367 h 609610"/>
                <a:gd name="connsiteX0" fmla="*/ 3451 w 235176"/>
                <a:gd name="connsiteY0" fmla="*/ 10 h 609610"/>
                <a:gd name="connsiteX1" fmla="*/ 138 w 235176"/>
                <a:gd name="connsiteY1" fmla="*/ 514360 h 609610"/>
                <a:gd name="connsiteX2" fmla="*/ 3313 w 235176"/>
                <a:gd name="connsiteY2" fmla="*/ 609610 h 609610"/>
                <a:gd name="connsiteX3" fmla="*/ 231913 w 235176"/>
                <a:gd name="connsiteY3" fmla="*/ 323860 h 609610"/>
                <a:gd name="connsiteX4" fmla="*/ 235176 w 235176"/>
                <a:gd name="connsiteY4" fmla="*/ 0 h 609610"/>
                <a:gd name="connsiteX5" fmla="*/ 3451 w 235176"/>
                <a:gd name="connsiteY5" fmla="*/ 10 h 60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76" h="609610">
                  <a:moveTo>
                    <a:pt x="3451" y="10"/>
                  </a:moveTo>
                  <a:cubicBezTo>
                    <a:pt x="4509" y="171460"/>
                    <a:pt x="-920" y="342910"/>
                    <a:pt x="138" y="514360"/>
                  </a:cubicBezTo>
                  <a:lnTo>
                    <a:pt x="3313" y="609610"/>
                  </a:lnTo>
                  <a:lnTo>
                    <a:pt x="231913" y="323860"/>
                  </a:lnTo>
                  <a:cubicBezTo>
                    <a:pt x="233001" y="218026"/>
                    <a:pt x="234088" y="105834"/>
                    <a:pt x="235176" y="0"/>
                  </a:cubicBezTo>
                  <a:lnTo>
                    <a:pt x="3451" y="10"/>
                  </a:lnTo>
                  <a:close/>
                </a:path>
              </a:pathLst>
            </a:custGeom>
            <a:solidFill>
              <a:srgbClr val="F8981D"/>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48" name="Straight Connector 47">
              <a:extLst>
                <a:ext uri="{FF2B5EF4-FFF2-40B4-BE49-F238E27FC236}">
                  <a16:creationId xmlns:a16="http://schemas.microsoft.com/office/drawing/2014/main" id="{497B4788-73FC-B0A2-AD1B-66FBF4EFCF12}"/>
                </a:ext>
              </a:extLst>
            </p:cNvPr>
            <p:cNvCxnSpPr/>
            <p:nvPr/>
          </p:nvCxnSpPr>
          <p:spPr>
            <a:xfrm flipH="1">
              <a:off x="2079253" y="3301994"/>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5DDD0417-8658-A58A-985F-606B7382EAD5}"/>
                </a:ext>
              </a:extLst>
            </p:cNvPr>
            <p:cNvSpPr/>
            <p:nvPr/>
          </p:nvSpPr>
          <p:spPr>
            <a:xfrm>
              <a:off x="1866050" y="2521693"/>
              <a:ext cx="355337" cy="119997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52" name="Group 51">
            <a:extLst>
              <a:ext uri="{FF2B5EF4-FFF2-40B4-BE49-F238E27FC236}">
                <a16:creationId xmlns:a16="http://schemas.microsoft.com/office/drawing/2014/main" id="{382B6A2D-3475-AA54-5DC6-32C3D7A3D944}"/>
              </a:ext>
            </a:extLst>
          </p:cNvPr>
          <p:cNvGrpSpPr>
            <a:grpSpLocks noChangeAspect="1"/>
          </p:cNvGrpSpPr>
          <p:nvPr/>
        </p:nvGrpSpPr>
        <p:grpSpPr>
          <a:xfrm rot="16200000">
            <a:off x="9695122" y="4946864"/>
            <a:ext cx="192175" cy="672614"/>
            <a:chOff x="1759449" y="2331902"/>
            <a:chExt cx="568539" cy="1989890"/>
          </a:xfrm>
        </p:grpSpPr>
        <p:grpSp>
          <p:nvGrpSpPr>
            <p:cNvPr id="53" name="Group 52">
              <a:extLst>
                <a:ext uri="{FF2B5EF4-FFF2-40B4-BE49-F238E27FC236}">
                  <a16:creationId xmlns:a16="http://schemas.microsoft.com/office/drawing/2014/main" id="{89971FD8-C2AE-B2FD-CD75-42B396B19D6A}"/>
                </a:ext>
              </a:extLst>
            </p:cNvPr>
            <p:cNvGrpSpPr/>
            <p:nvPr/>
          </p:nvGrpSpPr>
          <p:grpSpPr>
            <a:xfrm>
              <a:off x="1759449" y="2331902"/>
              <a:ext cx="568539" cy="189791"/>
              <a:chOff x="1066800" y="2051414"/>
              <a:chExt cx="365760" cy="98694"/>
            </a:xfrm>
          </p:grpSpPr>
          <p:sp>
            <p:nvSpPr>
              <p:cNvPr id="62" name="Rectangle 61">
                <a:extLst>
                  <a:ext uri="{FF2B5EF4-FFF2-40B4-BE49-F238E27FC236}">
                    <a16:creationId xmlns:a16="http://schemas.microsoft.com/office/drawing/2014/main" id="{F6502439-A31A-B0A2-5B59-28F0A11E79E1}"/>
                  </a:ext>
                </a:extLst>
              </p:cNvPr>
              <p:cNvSpPr/>
              <p:nvPr/>
            </p:nvSpPr>
            <p:spPr>
              <a:xfrm>
                <a:off x="1066800" y="2051414"/>
                <a:ext cx="365760" cy="1384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0E30E780-A622-97C2-2046-6B8F35FC2025}"/>
                  </a:ext>
                </a:extLst>
              </p:cNvPr>
              <p:cNvSpPr/>
              <p:nvPr/>
            </p:nvSpPr>
            <p:spPr>
              <a:xfrm>
                <a:off x="1203960" y="2058668"/>
                <a:ext cx="91440" cy="9144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4" name="Rectangle 53">
              <a:extLst>
                <a:ext uri="{FF2B5EF4-FFF2-40B4-BE49-F238E27FC236}">
                  <a16:creationId xmlns:a16="http://schemas.microsoft.com/office/drawing/2014/main" id="{8B206503-D50E-8BDF-1F29-063C89B16730}"/>
                </a:ext>
              </a:extLst>
            </p:cNvPr>
            <p:cNvSpPr/>
            <p:nvPr/>
          </p:nvSpPr>
          <p:spPr>
            <a:xfrm>
              <a:off x="2008184" y="3735710"/>
              <a:ext cx="71068" cy="52753"/>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B2A681F5-65AD-0B3C-AA04-AC148C009192}"/>
                </a:ext>
              </a:extLst>
            </p:cNvPr>
            <p:cNvSpPr/>
            <p:nvPr/>
          </p:nvSpPr>
          <p:spPr>
            <a:xfrm>
              <a:off x="1866050" y="2521693"/>
              <a:ext cx="355337" cy="119997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56" name="Straight Connector 55">
              <a:extLst>
                <a:ext uri="{FF2B5EF4-FFF2-40B4-BE49-F238E27FC236}">
                  <a16:creationId xmlns:a16="http://schemas.microsoft.com/office/drawing/2014/main" id="{DA650564-86FA-AC8D-D4E2-63B3CD02D33D}"/>
                </a:ext>
              </a:extLst>
            </p:cNvPr>
            <p:cNvCxnSpPr/>
            <p:nvPr/>
          </p:nvCxnSpPr>
          <p:spPr>
            <a:xfrm flipH="1">
              <a:off x="2079253" y="3582852"/>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DC7044C-488B-1946-C1AE-6AD624B7AEE6}"/>
                </a:ext>
              </a:extLst>
            </p:cNvPr>
            <p:cNvCxnSpPr/>
            <p:nvPr/>
          </p:nvCxnSpPr>
          <p:spPr>
            <a:xfrm flipH="1">
              <a:off x="2079253" y="3442423"/>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274D1B3-5505-74CD-23A9-FDD2316CCEBD}"/>
                </a:ext>
              </a:extLst>
            </p:cNvPr>
            <p:cNvCxnSpPr>
              <a:cxnSpLocks/>
              <a:stCxn id="54" idx="2"/>
            </p:cNvCxnSpPr>
            <p:nvPr/>
          </p:nvCxnSpPr>
          <p:spPr>
            <a:xfrm>
              <a:off x="2043717" y="3788461"/>
              <a:ext cx="0" cy="533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Freeform 2736">
              <a:extLst>
                <a:ext uri="{FF2B5EF4-FFF2-40B4-BE49-F238E27FC236}">
                  <a16:creationId xmlns:a16="http://schemas.microsoft.com/office/drawing/2014/main" id="{15583873-CF47-FD51-D1B9-3C69A1C0206A}"/>
                </a:ext>
              </a:extLst>
            </p:cNvPr>
            <p:cNvSpPr/>
            <p:nvPr/>
          </p:nvSpPr>
          <p:spPr>
            <a:xfrm>
              <a:off x="1866292" y="2521693"/>
              <a:ext cx="360031" cy="1171058"/>
            </a:xfrm>
            <a:custGeom>
              <a:avLst/>
              <a:gdLst>
                <a:gd name="connsiteX0" fmla="*/ 0 w 234950"/>
                <a:gd name="connsiteY0" fmla="*/ 0 h 609600"/>
                <a:gd name="connsiteX1" fmla="*/ 3175 w 234950"/>
                <a:gd name="connsiteY1" fmla="*/ 514350 h 609600"/>
                <a:gd name="connsiteX2" fmla="*/ 6350 w 234950"/>
                <a:gd name="connsiteY2" fmla="*/ 609600 h 609600"/>
                <a:gd name="connsiteX3" fmla="*/ 234950 w 234950"/>
                <a:gd name="connsiteY3" fmla="*/ 323850 h 609600"/>
                <a:gd name="connsiteX4" fmla="*/ 234950 w 234950"/>
                <a:gd name="connsiteY4" fmla="*/ 9525 h 609600"/>
                <a:gd name="connsiteX5" fmla="*/ 0 w 234950"/>
                <a:gd name="connsiteY5" fmla="*/ 0 h 609600"/>
                <a:gd name="connsiteX0" fmla="*/ 0 w 234950"/>
                <a:gd name="connsiteY0" fmla="*/ 3188 h 612788"/>
                <a:gd name="connsiteX1" fmla="*/ 3175 w 234950"/>
                <a:gd name="connsiteY1" fmla="*/ 517538 h 612788"/>
                <a:gd name="connsiteX2" fmla="*/ 6350 w 234950"/>
                <a:gd name="connsiteY2" fmla="*/ 612788 h 612788"/>
                <a:gd name="connsiteX3" fmla="*/ 234950 w 234950"/>
                <a:gd name="connsiteY3" fmla="*/ 327038 h 612788"/>
                <a:gd name="connsiteX4" fmla="*/ 228424 w 234950"/>
                <a:gd name="connsiteY4" fmla="*/ 0 h 612788"/>
                <a:gd name="connsiteX5" fmla="*/ 0 w 234950"/>
                <a:gd name="connsiteY5" fmla="*/ 3188 h 612788"/>
                <a:gd name="connsiteX0" fmla="*/ 0 w 238213"/>
                <a:gd name="connsiteY0" fmla="*/ 0 h 609600"/>
                <a:gd name="connsiteX1" fmla="*/ 3175 w 238213"/>
                <a:gd name="connsiteY1" fmla="*/ 514350 h 609600"/>
                <a:gd name="connsiteX2" fmla="*/ 6350 w 238213"/>
                <a:gd name="connsiteY2" fmla="*/ 609600 h 609600"/>
                <a:gd name="connsiteX3" fmla="*/ 234950 w 238213"/>
                <a:gd name="connsiteY3" fmla="*/ 323850 h 609600"/>
                <a:gd name="connsiteX4" fmla="*/ 238213 w 238213"/>
                <a:gd name="connsiteY4" fmla="*/ 6347 h 609600"/>
                <a:gd name="connsiteX5" fmla="*/ 0 w 238213"/>
                <a:gd name="connsiteY5" fmla="*/ 0 h 609600"/>
                <a:gd name="connsiteX0" fmla="*/ 0 w 238213"/>
                <a:gd name="connsiteY0" fmla="*/ 10 h 609610"/>
                <a:gd name="connsiteX1" fmla="*/ 3175 w 238213"/>
                <a:gd name="connsiteY1" fmla="*/ 514360 h 609610"/>
                <a:gd name="connsiteX2" fmla="*/ 6350 w 238213"/>
                <a:gd name="connsiteY2" fmla="*/ 609610 h 609610"/>
                <a:gd name="connsiteX3" fmla="*/ 234950 w 238213"/>
                <a:gd name="connsiteY3" fmla="*/ 323860 h 609610"/>
                <a:gd name="connsiteX4" fmla="*/ 238213 w 238213"/>
                <a:gd name="connsiteY4" fmla="*/ 0 h 609610"/>
                <a:gd name="connsiteX5" fmla="*/ 0 w 238213"/>
                <a:gd name="connsiteY5" fmla="*/ 10 h 609610"/>
                <a:gd name="connsiteX0" fmla="*/ 6705 w 235128"/>
                <a:gd name="connsiteY0" fmla="*/ 3188 h 609610"/>
                <a:gd name="connsiteX1" fmla="*/ 90 w 235128"/>
                <a:gd name="connsiteY1" fmla="*/ 514360 h 609610"/>
                <a:gd name="connsiteX2" fmla="*/ 3265 w 235128"/>
                <a:gd name="connsiteY2" fmla="*/ 609610 h 609610"/>
                <a:gd name="connsiteX3" fmla="*/ 231865 w 235128"/>
                <a:gd name="connsiteY3" fmla="*/ 323860 h 609610"/>
                <a:gd name="connsiteX4" fmla="*/ 235128 w 235128"/>
                <a:gd name="connsiteY4" fmla="*/ 0 h 609610"/>
                <a:gd name="connsiteX5" fmla="*/ 6705 w 235128"/>
                <a:gd name="connsiteY5" fmla="*/ 3188 h 609610"/>
                <a:gd name="connsiteX0" fmla="*/ 384 w 235333"/>
                <a:gd name="connsiteY0" fmla="*/ 6367 h 609610"/>
                <a:gd name="connsiteX1" fmla="*/ 295 w 235333"/>
                <a:gd name="connsiteY1" fmla="*/ 514360 h 609610"/>
                <a:gd name="connsiteX2" fmla="*/ 3470 w 235333"/>
                <a:gd name="connsiteY2" fmla="*/ 609610 h 609610"/>
                <a:gd name="connsiteX3" fmla="*/ 232070 w 235333"/>
                <a:gd name="connsiteY3" fmla="*/ 323860 h 609610"/>
                <a:gd name="connsiteX4" fmla="*/ 235333 w 235333"/>
                <a:gd name="connsiteY4" fmla="*/ 0 h 609610"/>
                <a:gd name="connsiteX5" fmla="*/ 384 w 235333"/>
                <a:gd name="connsiteY5" fmla="*/ 6367 h 609610"/>
                <a:gd name="connsiteX0" fmla="*/ 3451 w 235176"/>
                <a:gd name="connsiteY0" fmla="*/ 10 h 609610"/>
                <a:gd name="connsiteX1" fmla="*/ 138 w 235176"/>
                <a:gd name="connsiteY1" fmla="*/ 514360 h 609610"/>
                <a:gd name="connsiteX2" fmla="*/ 3313 w 235176"/>
                <a:gd name="connsiteY2" fmla="*/ 609610 h 609610"/>
                <a:gd name="connsiteX3" fmla="*/ 231913 w 235176"/>
                <a:gd name="connsiteY3" fmla="*/ 323860 h 609610"/>
                <a:gd name="connsiteX4" fmla="*/ 235176 w 235176"/>
                <a:gd name="connsiteY4" fmla="*/ 0 h 609610"/>
                <a:gd name="connsiteX5" fmla="*/ 3451 w 235176"/>
                <a:gd name="connsiteY5" fmla="*/ 10 h 60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76" h="609610">
                  <a:moveTo>
                    <a:pt x="3451" y="10"/>
                  </a:moveTo>
                  <a:cubicBezTo>
                    <a:pt x="4509" y="171460"/>
                    <a:pt x="-920" y="342910"/>
                    <a:pt x="138" y="514360"/>
                  </a:cubicBezTo>
                  <a:lnTo>
                    <a:pt x="3313" y="609610"/>
                  </a:lnTo>
                  <a:lnTo>
                    <a:pt x="231913" y="323860"/>
                  </a:lnTo>
                  <a:cubicBezTo>
                    <a:pt x="233001" y="218026"/>
                    <a:pt x="234088" y="105834"/>
                    <a:pt x="235176" y="0"/>
                  </a:cubicBezTo>
                  <a:lnTo>
                    <a:pt x="3451" y="10"/>
                  </a:lnTo>
                  <a:close/>
                </a:path>
              </a:pathLst>
            </a:custGeom>
            <a:solidFill>
              <a:srgbClr val="F8981D"/>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60" name="Straight Connector 59">
              <a:extLst>
                <a:ext uri="{FF2B5EF4-FFF2-40B4-BE49-F238E27FC236}">
                  <a16:creationId xmlns:a16="http://schemas.microsoft.com/office/drawing/2014/main" id="{7828E1C5-61A6-1FE0-8DC5-A260D502AC1B}"/>
                </a:ext>
              </a:extLst>
            </p:cNvPr>
            <p:cNvCxnSpPr/>
            <p:nvPr/>
          </p:nvCxnSpPr>
          <p:spPr>
            <a:xfrm flipH="1">
              <a:off x="2079253" y="3301994"/>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396FEEF2-FC90-542C-7B4B-D0D1A45DB42B}"/>
                </a:ext>
              </a:extLst>
            </p:cNvPr>
            <p:cNvSpPr/>
            <p:nvPr/>
          </p:nvSpPr>
          <p:spPr>
            <a:xfrm>
              <a:off x="1866050" y="2521693"/>
              <a:ext cx="355337" cy="119997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F8E5B5EE-88B7-7F74-EB2A-73F394F0CEA0}"/>
              </a:ext>
            </a:extLst>
          </p:cNvPr>
          <p:cNvGrpSpPr>
            <a:grpSpLocks noChangeAspect="1"/>
          </p:cNvGrpSpPr>
          <p:nvPr/>
        </p:nvGrpSpPr>
        <p:grpSpPr>
          <a:xfrm rot="16200000">
            <a:off x="11123919" y="4946864"/>
            <a:ext cx="192175" cy="672614"/>
            <a:chOff x="1759449" y="2331902"/>
            <a:chExt cx="568539" cy="1989890"/>
          </a:xfrm>
        </p:grpSpPr>
        <p:grpSp>
          <p:nvGrpSpPr>
            <p:cNvPr id="65" name="Group 64">
              <a:extLst>
                <a:ext uri="{FF2B5EF4-FFF2-40B4-BE49-F238E27FC236}">
                  <a16:creationId xmlns:a16="http://schemas.microsoft.com/office/drawing/2014/main" id="{AF3052D6-F2E8-46C5-FEBD-3598C934025A}"/>
                </a:ext>
              </a:extLst>
            </p:cNvPr>
            <p:cNvGrpSpPr/>
            <p:nvPr/>
          </p:nvGrpSpPr>
          <p:grpSpPr>
            <a:xfrm>
              <a:off x="1759449" y="2331902"/>
              <a:ext cx="568539" cy="189791"/>
              <a:chOff x="1066800" y="2051414"/>
              <a:chExt cx="365760" cy="98694"/>
            </a:xfrm>
          </p:grpSpPr>
          <p:sp>
            <p:nvSpPr>
              <p:cNvPr id="74" name="Rectangle 73">
                <a:extLst>
                  <a:ext uri="{FF2B5EF4-FFF2-40B4-BE49-F238E27FC236}">
                    <a16:creationId xmlns:a16="http://schemas.microsoft.com/office/drawing/2014/main" id="{4A1A8650-E6ED-28CB-DAED-07174379ABED}"/>
                  </a:ext>
                </a:extLst>
              </p:cNvPr>
              <p:cNvSpPr/>
              <p:nvPr/>
            </p:nvSpPr>
            <p:spPr>
              <a:xfrm>
                <a:off x="1066800" y="2051414"/>
                <a:ext cx="365760" cy="13847"/>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99BC31B9-3EF7-FAE4-3135-4A6949BDD1EC}"/>
                  </a:ext>
                </a:extLst>
              </p:cNvPr>
              <p:cNvSpPr/>
              <p:nvPr/>
            </p:nvSpPr>
            <p:spPr>
              <a:xfrm>
                <a:off x="1203960" y="2058668"/>
                <a:ext cx="91440" cy="9144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6" name="Rectangle 65">
              <a:extLst>
                <a:ext uri="{FF2B5EF4-FFF2-40B4-BE49-F238E27FC236}">
                  <a16:creationId xmlns:a16="http://schemas.microsoft.com/office/drawing/2014/main" id="{A9395ED2-19B9-334A-7401-755D9B5274B1}"/>
                </a:ext>
              </a:extLst>
            </p:cNvPr>
            <p:cNvSpPr/>
            <p:nvPr/>
          </p:nvSpPr>
          <p:spPr>
            <a:xfrm>
              <a:off x="2008184" y="3735710"/>
              <a:ext cx="71068" cy="52753"/>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Rectangle 66">
              <a:extLst>
                <a:ext uri="{FF2B5EF4-FFF2-40B4-BE49-F238E27FC236}">
                  <a16:creationId xmlns:a16="http://schemas.microsoft.com/office/drawing/2014/main" id="{92E63C23-EBBD-ABBB-2CD7-36B6D15BA1BA}"/>
                </a:ext>
              </a:extLst>
            </p:cNvPr>
            <p:cNvSpPr/>
            <p:nvPr/>
          </p:nvSpPr>
          <p:spPr>
            <a:xfrm>
              <a:off x="1866050" y="2521693"/>
              <a:ext cx="355337" cy="119997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68" name="Straight Connector 67">
              <a:extLst>
                <a:ext uri="{FF2B5EF4-FFF2-40B4-BE49-F238E27FC236}">
                  <a16:creationId xmlns:a16="http://schemas.microsoft.com/office/drawing/2014/main" id="{3E644540-015E-9D80-7D98-5DBAA75E8696}"/>
                </a:ext>
              </a:extLst>
            </p:cNvPr>
            <p:cNvCxnSpPr/>
            <p:nvPr/>
          </p:nvCxnSpPr>
          <p:spPr>
            <a:xfrm flipH="1">
              <a:off x="2079253" y="3582852"/>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AE64334-B916-AAF5-44CC-7A4BEE8150BD}"/>
                </a:ext>
              </a:extLst>
            </p:cNvPr>
            <p:cNvCxnSpPr/>
            <p:nvPr/>
          </p:nvCxnSpPr>
          <p:spPr>
            <a:xfrm flipH="1">
              <a:off x="2079253" y="3442423"/>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8072864-7985-0A68-12A8-8BE3689C0AFC}"/>
                </a:ext>
              </a:extLst>
            </p:cNvPr>
            <p:cNvCxnSpPr>
              <a:cxnSpLocks/>
              <a:stCxn id="66" idx="2"/>
            </p:cNvCxnSpPr>
            <p:nvPr/>
          </p:nvCxnSpPr>
          <p:spPr>
            <a:xfrm>
              <a:off x="2043717" y="3788461"/>
              <a:ext cx="0" cy="53333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Freeform 2736">
              <a:extLst>
                <a:ext uri="{FF2B5EF4-FFF2-40B4-BE49-F238E27FC236}">
                  <a16:creationId xmlns:a16="http://schemas.microsoft.com/office/drawing/2014/main" id="{1E4185C0-1D06-9DD4-E1B7-0A5151DEB231}"/>
                </a:ext>
              </a:extLst>
            </p:cNvPr>
            <p:cNvSpPr/>
            <p:nvPr/>
          </p:nvSpPr>
          <p:spPr>
            <a:xfrm>
              <a:off x="1866292" y="2521693"/>
              <a:ext cx="360031" cy="1171058"/>
            </a:xfrm>
            <a:custGeom>
              <a:avLst/>
              <a:gdLst>
                <a:gd name="connsiteX0" fmla="*/ 0 w 234950"/>
                <a:gd name="connsiteY0" fmla="*/ 0 h 609600"/>
                <a:gd name="connsiteX1" fmla="*/ 3175 w 234950"/>
                <a:gd name="connsiteY1" fmla="*/ 514350 h 609600"/>
                <a:gd name="connsiteX2" fmla="*/ 6350 w 234950"/>
                <a:gd name="connsiteY2" fmla="*/ 609600 h 609600"/>
                <a:gd name="connsiteX3" fmla="*/ 234950 w 234950"/>
                <a:gd name="connsiteY3" fmla="*/ 323850 h 609600"/>
                <a:gd name="connsiteX4" fmla="*/ 234950 w 234950"/>
                <a:gd name="connsiteY4" fmla="*/ 9525 h 609600"/>
                <a:gd name="connsiteX5" fmla="*/ 0 w 234950"/>
                <a:gd name="connsiteY5" fmla="*/ 0 h 609600"/>
                <a:gd name="connsiteX0" fmla="*/ 0 w 234950"/>
                <a:gd name="connsiteY0" fmla="*/ 3188 h 612788"/>
                <a:gd name="connsiteX1" fmla="*/ 3175 w 234950"/>
                <a:gd name="connsiteY1" fmla="*/ 517538 h 612788"/>
                <a:gd name="connsiteX2" fmla="*/ 6350 w 234950"/>
                <a:gd name="connsiteY2" fmla="*/ 612788 h 612788"/>
                <a:gd name="connsiteX3" fmla="*/ 234950 w 234950"/>
                <a:gd name="connsiteY3" fmla="*/ 327038 h 612788"/>
                <a:gd name="connsiteX4" fmla="*/ 228424 w 234950"/>
                <a:gd name="connsiteY4" fmla="*/ 0 h 612788"/>
                <a:gd name="connsiteX5" fmla="*/ 0 w 234950"/>
                <a:gd name="connsiteY5" fmla="*/ 3188 h 612788"/>
                <a:gd name="connsiteX0" fmla="*/ 0 w 238213"/>
                <a:gd name="connsiteY0" fmla="*/ 0 h 609600"/>
                <a:gd name="connsiteX1" fmla="*/ 3175 w 238213"/>
                <a:gd name="connsiteY1" fmla="*/ 514350 h 609600"/>
                <a:gd name="connsiteX2" fmla="*/ 6350 w 238213"/>
                <a:gd name="connsiteY2" fmla="*/ 609600 h 609600"/>
                <a:gd name="connsiteX3" fmla="*/ 234950 w 238213"/>
                <a:gd name="connsiteY3" fmla="*/ 323850 h 609600"/>
                <a:gd name="connsiteX4" fmla="*/ 238213 w 238213"/>
                <a:gd name="connsiteY4" fmla="*/ 6347 h 609600"/>
                <a:gd name="connsiteX5" fmla="*/ 0 w 238213"/>
                <a:gd name="connsiteY5" fmla="*/ 0 h 609600"/>
                <a:gd name="connsiteX0" fmla="*/ 0 w 238213"/>
                <a:gd name="connsiteY0" fmla="*/ 10 h 609610"/>
                <a:gd name="connsiteX1" fmla="*/ 3175 w 238213"/>
                <a:gd name="connsiteY1" fmla="*/ 514360 h 609610"/>
                <a:gd name="connsiteX2" fmla="*/ 6350 w 238213"/>
                <a:gd name="connsiteY2" fmla="*/ 609610 h 609610"/>
                <a:gd name="connsiteX3" fmla="*/ 234950 w 238213"/>
                <a:gd name="connsiteY3" fmla="*/ 323860 h 609610"/>
                <a:gd name="connsiteX4" fmla="*/ 238213 w 238213"/>
                <a:gd name="connsiteY4" fmla="*/ 0 h 609610"/>
                <a:gd name="connsiteX5" fmla="*/ 0 w 238213"/>
                <a:gd name="connsiteY5" fmla="*/ 10 h 609610"/>
                <a:gd name="connsiteX0" fmla="*/ 6705 w 235128"/>
                <a:gd name="connsiteY0" fmla="*/ 3188 h 609610"/>
                <a:gd name="connsiteX1" fmla="*/ 90 w 235128"/>
                <a:gd name="connsiteY1" fmla="*/ 514360 h 609610"/>
                <a:gd name="connsiteX2" fmla="*/ 3265 w 235128"/>
                <a:gd name="connsiteY2" fmla="*/ 609610 h 609610"/>
                <a:gd name="connsiteX3" fmla="*/ 231865 w 235128"/>
                <a:gd name="connsiteY3" fmla="*/ 323860 h 609610"/>
                <a:gd name="connsiteX4" fmla="*/ 235128 w 235128"/>
                <a:gd name="connsiteY4" fmla="*/ 0 h 609610"/>
                <a:gd name="connsiteX5" fmla="*/ 6705 w 235128"/>
                <a:gd name="connsiteY5" fmla="*/ 3188 h 609610"/>
                <a:gd name="connsiteX0" fmla="*/ 384 w 235333"/>
                <a:gd name="connsiteY0" fmla="*/ 6367 h 609610"/>
                <a:gd name="connsiteX1" fmla="*/ 295 w 235333"/>
                <a:gd name="connsiteY1" fmla="*/ 514360 h 609610"/>
                <a:gd name="connsiteX2" fmla="*/ 3470 w 235333"/>
                <a:gd name="connsiteY2" fmla="*/ 609610 h 609610"/>
                <a:gd name="connsiteX3" fmla="*/ 232070 w 235333"/>
                <a:gd name="connsiteY3" fmla="*/ 323860 h 609610"/>
                <a:gd name="connsiteX4" fmla="*/ 235333 w 235333"/>
                <a:gd name="connsiteY4" fmla="*/ 0 h 609610"/>
                <a:gd name="connsiteX5" fmla="*/ 384 w 235333"/>
                <a:gd name="connsiteY5" fmla="*/ 6367 h 609610"/>
                <a:gd name="connsiteX0" fmla="*/ 3451 w 235176"/>
                <a:gd name="connsiteY0" fmla="*/ 10 h 609610"/>
                <a:gd name="connsiteX1" fmla="*/ 138 w 235176"/>
                <a:gd name="connsiteY1" fmla="*/ 514360 h 609610"/>
                <a:gd name="connsiteX2" fmla="*/ 3313 w 235176"/>
                <a:gd name="connsiteY2" fmla="*/ 609610 h 609610"/>
                <a:gd name="connsiteX3" fmla="*/ 231913 w 235176"/>
                <a:gd name="connsiteY3" fmla="*/ 323860 h 609610"/>
                <a:gd name="connsiteX4" fmla="*/ 235176 w 235176"/>
                <a:gd name="connsiteY4" fmla="*/ 0 h 609610"/>
                <a:gd name="connsiteX5" fmla="*/ 3451 w 235176"/>
                <a:gd name="connsiteY5" fmla="*/ 10 h 60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5176" h="609610">
                  <a:moveTo>
                    <a:pt x="3451" y="10"/>
                  </a:moveTo>
                  <a:cubicBezTo>
                    <a:pt x="4509" y="171460"/>
                    <a:pt x="-920" y="342910"/>
                    <a:pt x="138" y="514360"/>
                  </a:cubicBezTo>
                  <a:lnTo>
                    <a:pt x="3313" y="609610"/>
                  </a:lnTo>
                  <a:lnTo>
                    <a:pt x="231913" y="323860"/>
                  </a:lnTo>
                  <a:cubicBezTo>
                    <a:pt x="233001" y="218026"/>
                    <a:pt x="234088" y="105834"/>
                    <a:pt x="235176" y="0"/>
                  </a:cubicBezTo>
                  <a:lnTo>
                    <a:pt x="3451" y="10"/>
                  </a:lnTo>
                  <a:close/>
                </a:path>
              </a:pathLst>
            </a:custGeom>
            <a:solidFill>
              <a:srgbClr val="F8981D"/>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2" name="Straight Connector 71">
              <a:extLst>
                <a:ext uri="{FF2B5EF4-FFF2-40B4-BE49-F238E27FC236}">
                  <a16:creationId xmlns:a16="http://schemas.microsoft.com/office/drawing/2014/main" id="{ECDE2590-05A4-2375-C2C3-76CDEC886B0E}"/>
                </a:ext>
              </a:extLst>
            </p:cNvPr>
            <p:cNvCxnSpPr/>
            <p:nvPr/>
          </p:nvCxnSpPr>
          <p:spPr>
            <a:xfrm flipH="1">
              <a:off x="2079253" y="3301994"/>
              <a:ext cx="142134"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5A40D1C5-D09A-59A2-202D-ECF3784962CC}"/>
                </a:ext>
              </a:extLst>
            </p:cNvPr>
            <p:cNvSpPr/>
            <p:nvPr/>
          </p:nvSpPr>
          <p:spPr>
            <a:xfrm>
              <a:off x="1866050" y="2521693"/>
              <a:ext cx="355337" cy="119997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444714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F87F5-34DB-7647-B71E-7343023AD6AD}"/>
              </a:ext>
            </a:extLst>
          </p:cNvPr>
          <p:cNvSpPr>
            <a:spLocks noGrp="1"/>
          </p:cNvSpPr>
          <p:nvPr>
            <p:ph type="title"/>
          </p:nvPr>
        </p:nvSpPr>
        <p:spPr/>
        <p:txBody>
          <a:bodyPr/>
          <a:lstStyle/>
          <a:p>
            <a:r>
              <a:rPr lang="en-US" dirty="0"/>
              <a:t>Counseling Points </a:t>
            </a:r>
          </a:p>
        </p:txBody>
      </p:sp>
      <p:sp>
        <p:nvSpPr>
          <p:cNvPr id="3" name="Content Placeholder 2">
            <a:extLst>
              <a:ext uri="{FF2B5EF4-FFF2-40B4-BE49-F238E27FC236}">
                <a16:creationId xmlns:a16="http://schemas.microsoft.com/office/drawing/2014/main" id="{FCF4108B-F1FE-704C-A4B8-004481BD7FB8}"/>
              </a:ext>
            </a:extLst>
          </p:cNvPr>
          <p:cNvSpPr>
            <a:spLocks noGrp="1"/>
          </p:cNvSpPr>
          <p:nvPr>
            <p:ph idx="1"/>
          </p:nvPr>
        </p:nvSpPr>
        <p:spPr/>
        <p:txBody>
          <a:bodyPr/>
          <a:lstStyle/>
          <a:p>
            <a:r>
              <a:rPr lang="en-US" dirty="0"/>
              <a:t>Need to adhere to every-2-mo injections and HIV testing</a:t>
            </a:r>
          </a:p>
          <a:p>
            <a:r>
              <a:rPr lang="en-US" dirty="0"/>
              <a:t>Medication adherence critical to efficacy with any PrEP option</a:t>
            </a:r>
          </a:p>
          <a:p>
            <a:r>
              <a:rPr lang="en-US" dirty="0"/>
              <a:t>Limited data for LA CAB in pregnancy; FTC/TDF preferred if patient desires pregnancy in the future</a:t>
            </a:r>
          </a:p>
        </p:txBody>
      </p:sp>
    </p:spTree>
    <p:extLst>
      <p:ext uri="{BB962C8B-B14F-4D97-AF65-F5344CB8AC3E}">
        <p14:creationId xmlns:p14="http://schemas.microsoft.com/office/powerpoint/2010/main" val="2499818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66E4E-F2C3-ED4B-91FD-FDE7B81838EB}"/>
              </a:ext>
            </a:extLst>
          </p:cNvPr>
          <p:cNvSpPr>
            <a:spLocks noGrp="1"/>
          </p:cNvSpPr>
          <p:nvPr>
            <p:ph type="title"/>
          </p:nvPr>
        </p:nvSpPr>
        <p:spPr/>
        <p:txBody>
          <a:bodyPr/>
          <a:lstStyle/>
          <a:p>
            <a:r>
              <a:rPr lang="en-US" dirty="0"/>
              <a:t>Key Take-home Points</a:t>
            </a:r>
          </a:p>
        </p:txBody>
      </p:sp>
      <p:sp>
        <p:nvSpPr>
          <p:cNvPr id="3" name="Content Placeholder 2">
            <a:extLst>
              <a:ext uri="{FF2B5EF4-FFF2-40B4-BE49-F238E27FC236}">
                <a16:creationId xmlns:a16="http://schemas.microsoft.com/office/drawing/2014/main" id="{E711E2D2-3DAD-753A-D988-40D7E062F75C}"/>
              </a:ext>
            </a:extLst>
          </p:cNvPr>
          <p:cNvSpPr>
            <a:spLocks noGrp="1"/>
          </p:cNvSpPr>
          <p:nvPr>
            <p:ph idx="1"/>
          </p:nvPr>
        </p:nvSpPr>
        <p:spPr/>
        <p:txBody>
          <a:bodyPr/>
          <a:lstStyle/>
          <a:p>
            <a:r>
              <a:rPr lang="en-US" dirty="0"/>
              <a:t>Daily oral FTC/TDF and LA IM CAB are indicated as PrEP for cisgender women</a:t>
            </a:r>
          </a:p>
          <a:p>
            <a:r>
              <a:rPr lang="en-US" dirty="0"/>
              <a:t>Due to limited data on LA IM CAB in pregnancy, daily oral FTC/TDF is preferred for PrEP in pregnancy</a:t>
            </a:r>
          </a:p>
          <a:p>
            <a:r>
              <a:rPr lang="en-US" dirty="0"/>
              <a:t>LA IM CAB requires every-2-mo injections and </a:t>
            </a:r>
            <a:r>
              <a:rPr lang="en-US" altLang="en-US" dirty="0"/>
              <a:t>HIV Ag/Ab test </a:t>
            </a:r>
            <a:br>
              <a:rPr lang="en-US" altLang="en-US" dirty="0"/>
            </a:br>
            <a:r>
              <a:rPr lang="en-US" altLang="en-US" dirty="0"/>
              <a:t>and HIV-1 RNA screening</a:t>
            </a:r>
            <a:endParaRPr lang="en-US" dirty="0"/>
          </a:p>
          <a:p>
            <a:pPr marL="0" indent="0">
              <a:buNone/>
            </a:pPr>
            <a:endParaRPr lang="en-US" dirty="0"/>
          </a:p>
        </p:txBody>
      </p:sp>
    </p:spTree>
    <p:extLst>
      <p:ext uri="{BB962C8B-B14F-4D97-AF65-F5344CB8AC3E}">
        <p14:creationId xmlns:p14="http://schemas.microsoft.com/office/powerpoint/2010/main" val="1013487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Activities on</a:t>
            </a:r>
            <a:br>
              <a:rPr lang="en-US" altLang="en-US" sz="4000" dirty="0"/>
            </a:br>
            <a:r>
              <a:rPr lang="en-US" altLang="en-US" sz="4000" dirty="0"/>
              <a:t>Which HIV PrEP for Which Patient</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Foundational PrEP Module</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Vlogs and podcasts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expert faculty</a:t>
            </a:r>
            <a:endPar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from healthcare professionals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clinicaloptions.com/</a:t>
            </a:r>
            <a:r>
              <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hiv</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36CB29394346499701199B846CD5DE" ma:contentTypeVersion="1" ma:contentTypeDescription="Create a new document." ma:contentTypeScope="" ma:versionID="c4bf7ae1b2a08900073998fd8490e446">
  <xsd:schema xmlns:xsd="http://www.w3.org/2001/XMLSchema" xmlns:xs="http://www.w3.org/2001/XMLSchema" xmlns:p="http://schemas.microsoft.com/office/2006/metadata/properties" xmlns:ns2="d359a8a5-731c-4a71-8636-5ac3511c1690" xmlns:ns3="e172d3aa-f5bc-4909-b675-1a0f22b51a8a" targetNamespace="http://schemas.microsoft.com/office/2006/metadata/properties" ma:root="true" ma:fieldsID="ecdeaa1931c74d710d41f1a75640927e" ns2:_="" ns3:_="">
    <xsd:import namespace="d359a8a5-731c-4a71-8636-5ac3511c1690"/>
    <xsd:import namespace="e172d3aa-f5bc-4909-b675-1a0f22b51a8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172d3aa-f5bc-4909-b675-1a0f22b51a8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Video Module"/>
          <xsd:enumeration value="VM Slides"/>
          <xsd:enumeration value="Permissions"/>
          <xsd:enumeration value="Outcomes - Questions"/>
          <xsd:enumeration value="Frontmatter Template (formerly CM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A4FR6MYESRRE-102862645-5</_dlc_DocId>
    <_dlc_DocIdUrl xmlns="d359a8a5-731c-4a71-8636-5ac3511c1690">
      <Url>https://intranet.clinicaloptions.com/mews/hiv/HIV_2022_Which_PrEP_for_Which_Patient_MM_(PRP4568)/Vlog__02/_layouts/15/DocIdRedir.aspx?ID=A4FR6MYESRRE-102862645-5</Url>
      <Description>A4FR6MYESRRE-102862645-5</Description>
    </_dlc_DocIdUrl>
    <Document_x0020_Category xmlns="e172d3aa-f5bc-4909-b675-1a0f22b51a8a">VM Slides</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E27DBD-365C-473C-B2AC-BDA109CBFA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e172d3aa-f5bc-4909-b675-1a0f22b51a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897F0C-7B1B-4DC5-8F1B-B79EEB336705}">
  <ds:schemaRefs>
    <ds:schemaRef ds:uri="http://schemas.microsoft.com/sharepoint/events"/>
  </ds:schemaRefs>
</ds:datastoreItem>
</file>

<file path=customXml/itemProps3.xml><?xml version="1.0" encoding="utf-8"?>
<ds:datastoreItem xmlns:ds="http://schemas.openxmlformats.org/officeDocument/2006/customXml" ds:itemID="{7C4BBED0-9235-4CCE-AEF7-AD0C5018F317}">
  <ds:schemaRefs>
    <ds:schemaRef ds:uri="d359a8a5-731c-4a71-8636-5ac3511c1690"/>
    <ds:schemaRef ds:uri="http://purl.org/dc/terms/"/>
    <ds:schemaRef ds:uri="http://schemas.openxmlformats.org/package/2006/metadata/core-properties"/>
    <ds:schemaRef ds:uri="http://schemas.microsoft.com/office/infopath/2007/PartnerControls"/>
    <ds:schemaRef ds:uri="e172d3aa-f5bc-4909-b675-1a0f22b51a8a"/>
    <ds:schemaRef ds:uri="http://www.w3.org/XML/1998/namespace"/>
    <ds:schemaRef ds:uri="http://schemas.microsoft.com/office/2006/documentManagement/types"/>
    <ds:schemaRef ds:uri="http://schemas.microsoft.com/office/2006/metadata/properties"/>
    <ds:schemaRef ds:uri="http://purl.org/dc/dcmitype/"/>
    <ds:schemaRef ds:uri="http://purl.org/dc/elements/1.1/"/>
  </ds:schemaRefs>
</ds:datastoreItem>
</file>

<file path=customXml/itemProps4.xml><?xml version="1.0" encoding="utf-8"?>
<ds:datastoreItem xmlns:ds="http://schemas.openxmlformats.org/officeDocument/2006/customXml" ds:itemID="{C5E613E9-79B2-4F7F-9AE2-B59BA4BBF3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10241</TotalTime>
  <Words>3182</Words>
  <Application>Microsoft Office PowerPoint</Application>
  <PresentationFormat>Widescreen</PresentationFormat>
  <Paragraphs>409</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vt:lpstr>
      <vt:lpstr>Wingdings</vt:lpstr>
      <vt:lpstr>1_2022_CCO_Template</vt:lpstr>
      <vt:lpstr>Which HIV PrEP for Which Patient? Cisgender Women</vt:lpstr>
      <vt:lpstr>About These Slides</vt:lpstr>
      <vt:lpstr>Faculty and Disclosure Information</vt:lpstr>
      <vt:lpstr>Case Patient</vt:lpstr>
      <vt:lpstr>The PrEP Gap in the United States</vt:lpstr>
      <vt:lpstr> Barriers to PrEP Uptake in Cisgender Women</vt:lpstr>
      <vt:lpstr>Summary of PrEP Eligibility by Regimen </vt:lpstr>
      <vt:lpstr>Phase III Trials: Efficacy of  Daily Oral FTC/TDF as PrEP in Women</vt:lpstr>
      <vt:lpstr>Select Daily Oral FTC/TDF PrEP Trials:  Effectiveness Improves With Higher Adherence</vt:lpstr>
      <vt:lpstr>Pharmacokinetic Data on  FTC/TDF and FTC/TAF in Women</vt:lpstr>
      <vt:lpstr>HPTN 084: Efficacy and Safety of LA Injectable CAB vs Daily Oral FTC/TDF for PrEP in Cisgender Women</vt:lpstr>
      <vt:lpstr>HPTN 084: Injection-Site Reactions and Weight Change</vt:lpstr>
      <vt:lpstr>HPTN 084: Updated HIV Incidence Through  December 2021 (1 Yr From Unblinding)</vt:lpstr>
      <vt:lpstr>HPTN 084: Pregnancy Outcomes (ITT)</vt:lpstr>
      <vt:lpstr>PrEP in Pregnancy and Breastfeeding </vt:lpstr>
      <vt:lpstr>Clinical Approach to Initiating PrEP in Cisgender Women</vt:lpstr>
      <vt:lpstr>Back to the Case</vt:lpstr>
      <vt:lpstr>Counseling Points </vt:lpstr>
      <vt:lpstr>Key Take-home Points</vt:lpstr>
      <vt:lpstr>Go Online for More CCO Activities on Which HIV PrEP for Which Patient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Which HIV PrEP for Which Patient?</dc:title>
  <dc:creator>Margaret McLaughlin</dc:creator>
  <cp:lastModifiedBy>vwenzel@clinicaloptions.com</cp:lastModifiedBy>
  <cp:revision>141</cp:revision>
  <dcterms:created xsi:type="dcterms:W3CDTF">2021-05-13T19:37:01Z</dcterms:created>
  <dcterms:modified xsi:type="dcterms:W3CDTF">2022-10-03T20:01:31Z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d1c42ede-e9d4-43a6-9164-766b8610e6fa</vt:lpwstr>
  </property>
  <property fmtid="{D5CDD505-2E9C-101B-9397-08002B2CF9AE}" pid="3" name="ContentTypeId">
    <vt:lpwstr>0x0101003636CB29394346499701199B846CD5DE</vt:lpwstr>
  </property>
</Properties>
</file>