
<file path=[Content_Types].xml><?xml version="1.0" encoding="utf-8"?>
<Types xmlns="http://schemas.openxmlformats.org/package/2006/content-types">
  <Default Extension="(null)" ContentType="image/x-emf"/>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5"/>
  </p:notesMasterIdLst>
  <p:handoutMasterIdLst>
    <p:handoutMasterId r:id="rId36"/>
  </p:handoutMasterIdLst>
  <p:sldIdLst>
    <p:sldId id="544" r:id="rId7"/>
    <p:sldId id="1993219348" r:id="rId8"/>
    <p:sldId id="2145706748" r:id="rId9"/>
    <p:sldId id="12945" r:id="rId10"/>
    <p:sldId id="322" r:id="rId11"/>
    <p:sldId id="2145706747" r:id="rId12"/>
    <p:sldId id="2145706704" r:id="rId13"/>
    <p:sldId id="2145706752" r:id="rId14"/>
    <p:sldId id="2145706778" r:id="rId15"/>
    <p:sldId id="2145706780" r:id="rId16"/>
    <p:sldId id="2145706756" r:id="rId17"/>
    <p:sldId id="2145706757" r:id="rId18"/>
    <p:sldId id="2145706758" r:id="rId19"/>
    <p:sldId id="2145706754" r:id="rId20"/>
    <p:sldId id="2145706775" r:id="rId21"/>
    <p:sldId id="2145706766" r:id="rId22"/>
    <p:sldId id="2145706768" r:id="rId23"/>
    <p:sldId id="2145706767" r:id="rId24"/>
    <p:sldId id="2145706733" r:id="rId25"/>
    <p:sldId id="2145706776" r:id="rId26"/>
    <p:sldId id="2145706770" r:id="rId27"/>
    <p:sldId id="2145706777" r:id="rId28"/>
    <p:sldId id="2145706772" r:id="rId29"/>
    <p:sldId id="2145706722" r:id="rId30"/>
    <p:sldId id="2145706739" r:id="rId31"/>
    <p:sldId id="2145706762" r:id="rId32"/>
    <p:sldId id="2145706737" r:id="rId33"/>
    <p:sldId id="590" r:id="rId34"/>
  </p:sldIdLst>
  <p:sldSz cx="12192000" cy="6858000"/>
  <p:notesSz cx="7315200" cy="9601200"/>
  <p:custDataLst>
    <p:tags r:id="rId3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7" clrIdx="3"/>
  <p:cmAuthor id="3" name="ralfieri" initials="ra" lastIdx="2" clrIdx="8"/>
  <p:cmAuthor id="4" name="Megan Capel" initials="MC" lastIdx="11" clrIdx="0"/>
  <p:cmAuthor id="5" name="Andrew Bowser" initials="AB" lastIdx="11"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5" clrIdx="13">
    <p:extLst>
      <p:ext uri="{19B8F6BF-5375-455C-9EA6-DF929625EA0E}">
        <p15:presenceInfo xmlns:p15="http://schemas.microsoft.com/office/powerpoint/2012/main" userId="ef8730672ba86646" providerId="Windows Live"/>
      </p:ext>
    </p:extLst>
  </p:cmAuthor>
  <p:cmAuthor id="15" name="Jennifer Blanchette" initials="JB" lastIdx="118" clrIdx="14">
    <p:extLst>
      <p:ext uri="{19B8F6BF-5375-455C-9EA6-DF929625EA0E}">
        <p15:presenceInfo xmlns:p15="http://schemas.microsoft.com/office/powerpoint/2012/main" userId="S::jblanchette@clinicaloptions.com::ffc12744-7917-4d20-83be-446b79fdc927" providerId="AD"/>
      </p:ext>
    </p:extLst>
  </p:cmAuthor>
  <p:cmAuthor id="16" name="Zachary Schwartz" initials="ZS" lastIdx="14" clrIdx="15">
    <p:extLst>
      <p:ext uri="{19B8F6BF-5375-455C-9EA6-DF929625EA0E}">
        <p15:presenceInfo xmlns:p15="http://schemas.microsoft.com/office/powerpoint/2012/main" userId="S::zschwartz@clinicaloptions.com::64648e91-b212-4092-bee8-eff2e880b6f9" providerId="AD"/>
      </p:ext>
    </p:extLst>
  </p:cmAuthor>
  <p:cmAuthor id="17" name="Christy Seals" initials="CS" lastIdx="10" clrIdx="16">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560"/>
    <a:srgbClr val="D2ECB6"/>
    <a:srgbClr val="CDCDCF"/>
    <a:srgbClr val="CDEFD0"/>
    <a:srgbClr val="9CE0A2"/>
    <a:srgbClr val="E1471D"/>
    <a:srgbClr val="00823B"/>
    <a:srgbClr val="015873"/>
    <a:srgbClr val="046376"/>
    <a:srgbClr val="0137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420260-4735-467C-92B3-93C7951B7EA3}" v="1" dt="2022-10-04T20:25:52.29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18" autoAdjust="0"/>
    <p:restoredTop sz="83432" autoAdjust="0"/>
  </p:normalViewPr>
  <p:slideViewPr>
    <p:cSldViewPr snapToGrid="0">
      <p:cViewPr varScale="1">
        <p:scale>
          <a:sx n="71" d="100"/>
          <a:sy n="71" d="100"/>
        </p:scale>
        <p:origin x="955" y="6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70" d="100"/>
        <a:sy n="17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397F2A-37CA-4463-88B1-0C0592ED7BFD}"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AD50978A-001E-4274-BD3E-14B544E5A0A0}">
      <dgm:prSet custT="1"/>
      <dgm:spPr/>
      <dgm:t>
        <a:bodyPr/>
        <a:lstStyle/>
        <a:p>
          <a:r>
            <a:rPr lang="en-US" sz="2600" b="1" dirty="0"/>
            <a:t>Neutralize HIV</a:t>
          </a:r>
        </a:p>
      </dgm:t>
    </dgm:pt>
    <dgm:pt modelId="{DD495155-FBD7-4CCE-93D0-6C4F197E1C99}" type="parTrans" cxnId="{F97131A0-CC6F-4A7D-9A8E-E7AEF620E104}">
      <dgm:prSet/>
      <dgm:spPr/>
      <dgm:t>
        <a:bodyPr/>
        <a:lstStyle/>
        <a:p>
          <a:endParaRPr lang="en-US"/>
        </a:p>
      </dgm:t>
    </dgm:pt>
    <dgm:pt modelId="{F8E8498C-E088-416D-9FAB-94D3281328B8}" type="sibTrans" cxnId="{F97131A0-CC6F-4A7D-9A8E-E7AEF620E104}">
      <dgm:prSet/>
      <dgm:spPr/>
      <dgm:t>
        <a:bodyPr/>
        <a:lstStyle/>
        <a:p>
          <a:endParaRPr lang="en-US"/>
        </a:p>
      </dgm:t>
    </dgm:pt>
    <dgm:pt modelId="{F394BE5E-C398-4BFF-AACE-6D108AD343A6}">
      <dgm:prSet custT="1"/>
      <dgm:spPr/>
      <dgm:t>
        <a:bodyPr/>
        <a:lstStyle/>
        <a:p>
          <a:r>
            <a:rPr lang="en-US" sz="2600" b="1" dirty="0"/>
            <a:t>Mediate clearance of persistent viral reservoirs?</a:t>
          </a:r>
        </a:p>
      </dgm:t>
    </dgm:pt>
    <dgm:pt modelId="{2345EFF0-8104-43AC-85C7-A84D9E883255}" type="parTrans" cxnId="{D1228343-3B55-458F-977F-1E58FC2CF314}">
      <dgm:prSet/>
      <dgm:spPr/>
      <dgm:t>
        <a:bodyPr/>
        <a:lstStyle/>
        <a:p>
          <a:endParaRPr lang="en-US"/>
        </a:p>
      </dgm:t>
    </dgm:pt>
    <dgm:pt modelId="{457C8C30-9A8D-48CB-9774-B8B49DE4EB91}" type="sibTrans" cxnId="{D1228343-3B55-458F-977F-1E58FC2CF314}">
      <dgm:prSet/>
      <dgm:spPr/>
      <dgm:t>
        <a:bodyPr/>
        <a:lstStyle/>
        <a:p>
          <a:endParaRPr lang="en-US"/>
        </a:p>
      </dgm:t>
    </dgm:pt>
    <dgm:pt modelId="{70B7739D-2901-44D5-90FA-444F85DB5173}">
      <dgm:prSet custT="1"/>
      <dgm:spPr/>
      <dgm:t>
        <a:bodyPr/>
        <a:lstStyle/>
        <a:p>
          <a:r>
            <a:rPr lang="en-US" sz="2600" b="1" dirty="0"/>
            <a:t>Enhance host immunity against HIV?</a:t>
          </a:r>
        </a:p>
      </dgm:t>
    </dgm:pt>
    <dgm:pt modelId="{F0409823-B777-41A5-A964-31CE5DEC34D2}" type="parTrans" cxnId="{9695110C-3F1E-4C9C-B854-F227ED63F429}">
      <dgm:prSet/>
      <dgm:spPr/>
      <dgm:t>
        <a:bodyPr/>
        <a:lstStyle/>
        <a:p>
          <a:endParaRPr lang="en-US"/>
        </a:p>
      </dgm:t>
    </dgm:pt>
    <dgm:pt modelId="{C3CF7CCE-F35A-4AC9-A049-47C485857999}" type="sibTrans" cxnId="{9695110C-3F1E-4C9C-B854-F227ED63F429}">
      <dgm:prSet/>
      <dgm:spPr/>
      <dgm:t>
        <a:bodyPr/>
        <a:lstStyle/>
        <a:p>
          <a:endParaRPr lang="en-US"/>
        </a:p>
      </dgm:t>
    </dgm:pt>
    <dgm:pt modelId="{D2A4F8F0-98B3-4C56-B340-9ADF2230DBE0}" type="pres">
      <dgm:prSet presAssocID="{DE397F2A-37CA-4463-88B1-0C0592ED7BFD}" presName="composite" presStyleCnt="0">
        <dgm:presLayoutVars>
          <dgm:chMax val="5"/>
          <dgm:dir/>
          <dgm:animLvl val="ctr"/>
          <dgm:resizeHandles val="exact"/>
        </dgm:presLayoutVars>
      </dgm:prSet>
      <dgm:spPr/>
    </dgm:pt>
    <dgm:pt modelId="{8C8A7599-F1B7-4569-92ED-FF8E15946228}" type="pres">
      <dgm:prSet presAssocID="{DE397F2A-37CA-4463-88B1-0C0592ED7BFD}" presName="cycle" presStyleCnt="0"/>
      <dgm:spPr/>
    </dgm:pt>
    <dgm:pt modelId="{E4A531E9-5BFC-4BC8-89F5-842E98CE42DA}" type="pres">
      <dgm:prSet presAssocID="{DE397F2A-37CA-4463-88B1-0C0592ED7BFD}" presName="centerShape" presStyleCnt="0"/>
      <dgm:spPr/>
    </dgm:pt>
    <dgm:pt modelId="{28224577-7E38-4BC1-8385-DCD07460DE41}" type="pres">
      <dgm:prSet presAssocID="{DE397F2A-37CA-4463-88B1-0C0592ED7BFD}" presName="connSite" presStyleLbl="node1" presStyleIdx="0" presStyleCnt="4"/>
      <dgm:spPr/>
    </dgm:pt>
    <dgm:pt modelId="{DDB22A1C-8F41-4043-BBC7-813C33C4ABCA}" type="pres">
      <dgm:prSet presAssocID="{DE397F2A-37CA-4463-88B1-0C0592ED7BFD}" presName="visible" presStyleLbl="node1" presStyleIdx="0" presStyleCnt="4"/>
      <dgm:spPr/>
    </dgm:pt>
    <dgm:pt modelId="{FF905829-3518-42AC-8E3D-36B51C24F8BA}" type="pres">
      <dgm:prSet presAssocID="{DD495155-FBD7-4CCE-93D0-6C4F197E1C99}" presName="Name25" presStyleLbl="parChTrans1D1" presStyleIdx="0" presStyleCnt="3"/>
      <dgm:spPr/>
    </dgm:pt>
    <dgm:pt modelId="{8FE4D8E4-E8B6-46C5-8A06-7FFF417F3242}" type="pres">
      <dgm:prSet presAssocID="{AD50978A-001E-4274-BD3E-14B544E5A0A0}" presName="node" presStyleCnt="0"/>
      <dgm:spPr/>
    </dgm:pt>
    <dgm:pt modelId="{8FCEF1BD-6DAB-4879-832F-5D0F337D4985}" type="pres">
      <dgm:prSet presAssocID="{AD50978A-001E-4274-BD3E-14B544E5A0A0}" presName="parentNode" presStyleLbl="node1" presStyleIdx="1" presStyleCnt="4" custScaleX="374857" custScaleY="109049" custLinFactX="89009" custLinFactNeighborX="100000" custLinFactNeighborY="2109">
        <dgm:presLayoutVars>
          <dgm:chMax val="1"/>
          <dgm:bulletEnabled val="1"/>
        </dgm:presLayoutVars>
      </dgm:prSet>
      <dgm:spPr/>
    </dgm:pt>
    <dgm:pt modelId="{4CDDD4F7-D7EB-4891-A3E7-01C86F646FB1}" type="pres">
      <dgm:prSet presAssocID="{AD50978A-001E-4274-BD3E-14B544E5A0A0}" presName="childNode" presStyleLbl="revTx" presStyleIdx="0" presStyleCnt="0">
        <dgm:presLayoutVars>
          <dgm:bulletEnabled val="1"/>
        </dgm:presLayoutVars>
      </dgm:prSet>
      <dgm:spPr/>
    </dgm:pt>
    <dgm:pt modelId="{CB37C290-6E78-4C0C-BFED-F24BD40AA9D1}" type="pres">
      <dgm:prSet presAssocID="{2345EFF0-8104-43AC-85C7-A84D9E883255}" presName="Name25" presStyleLbl="parChTrans1D1" presStyleIdx="1" presStyleCnt="3"/>
      <dgm:spPr/>
    </dgm:pt>
    <dgm:pt modelId="{89F98E9F-63A2-44A4-A4DA-9949564CC626}" type="pres">
      <dgm:prSet presAssocID="{F394BE5E-C398-4BFF-AACE-6D108AD343A6}" presName="node" presStyleCnt="0"/>
      <dgm:spPr/>
    </dgm:pt>
    <dgm:pt modelId="{49B74059-2DEE-45D3-93F0-34363AF4E704}" type="pres">
      <dgm:prSet presAssocID="{F394BE5E-C398-4BFF-AACE-6D108AD343A6}" presName="parentNode" presStyleLbl="node1" presStyleIdx="2" presStyleCnt="4" custScaleX="374857" custScaleY="109049" custLinFactX="89009" custLinFactNeighborX="100000" custLinFactNeighborY="-1404">
        <dgm:presLayoutVars>
          <dgm:chMax val="1"/>
          <dgm:bulletEnabled val="1"/>
        </dgm:presLayoutVars>
      </dgm:prSet>
      <dgm:spPr/>
    </dgm:pt>
    <dgm:pt modelId="{8F344E3D-D7AA-4318-BF87-AB4EDB332D54}" type="pres">
      <dgm:prSet presAssocID="{F394BE5E-C398-4BFF-AACE-6D108AD343A6}" presName="childNode" presStyleLbl="revTx" presStyleIdx="0" presStyleCnt="0">
        <dgm:presLayoutVars>
          <dgm:bulletEnabled val="1"/>
        </dgm:presLayoutVars>
      </dgm:prSet>
      <dgm:spPr/>
    </dgm:pt>
    <dgm:pt modelId="{14FDB1F5-15C4-4B3D-85B0-1B81D0AD9857}" type="pres">
      <dgm:prSet presAssocID="{F0409823-B777-41A5-A964-31CE5DEC34D2}" presName="Name25" presStyleLbl="parChTrans1D1" presStyleIdx="2" presStyleCnt="3"/>
      <dgm:spPr/>
    </dgm:pt>
    <dgm:pt modelId="{8C2AA8BB-CFBF-462C-998C-26DFBE376B1C}" type="pres">
      <dgm:prSet presAssocID="{70B7739D-2901-44D5-90FA-444F85DB5173}" presName="node" presStyleCnt="0"/>
      <dgm:spPr/>
    </dgm:pt>
    <dgm:pt modelId="{C8154FE4-AE8F-46F9-958E-6C1D65AB2C16}" type="pres">
      <dgm:prSet presAssocID="{70B7739D-2901-44D5-90FA-444F85DB5173}" presName="parentNode" presStyleLbl="node1" presStyleIdx="3" presStyleCnt="4" custScaleX="374857" custScaleY="109049" custLinFactX="86901" custLinFactNeighborX="100000" custLinFactNeighborY="-1404">
        <dgm:presLayoutVars>
          <dgm:chMax val="1"/>
          <dgm:bulletEnabled val="1"/>
        </dgm:presLayoutVars>
      </dgm:prSet>
      <dgm:spPr/>
    </dgm:pt>
    <dgm:pt modelId="{9FF1E57F-AE7D-4BEC-88B5-B3CBA39362F8}" type="pres">
      <dgm:prSet presAssocID="{70B7739D-2901-44D5-90FA-444F85DB5173}" presName="childNode" presStyleLbl="revTx" presStyleIdx="0" presStyleCnt="0">
        <dgm:presLayoutVars>
          <dgm:bulletEnabled val="1"/>
        </dgm:presLayoutVars>
      </dgm:prSet>
      <dgm:spPr/>
    </dgm:pt>
  </dgm:ptLst>
  <dgm:cxnLst>
    <dgm:cxn modelId="{9695110C-3F1E-4C9C-B854-F227ED63F429}" srcId="{DE397F2A-37CA-4463-88B1-0C0592ED7BFD}" destId="{70B7739D-2901-44D5-90FA-444F85DB5173}" srcOrd="2" destOrd="0" parTransId="{F0409823-B777-41A5-A964-31CE5DEC34D2}" sibTransId="{C3CF7CCE-F35A-4AC9-A049-47C485857999}"/>
    <dgm:cxn modelId="{D1228343-3B55-458F-977F-1E58FC2CF314}" srcId="{DE397F2A-37CA-4463-88B1-0C0592ED7BFD}" destId="{F394BE5E-C398-4BFF-AACE-6D108AD343A6}" srcOrd="1" destOrd="0" parTransId="{2345EFF0-8104-43AC-85C7-A84D9E883255}" sibTransId="{457C8C30-9A8D-48CB-9774-B8B49DE4EB91}"/>
    <dgm:cxn modelId="{F33BA475-6C13-4EE7-A80F-51F6978A8A92}" type="presOf" srcId="{AD50978A-001E-4274-BD3E-14B544E5A0A0}" destId="{8FCEF1BD-6DAB-4879-832F-5D0F337D4985}" srcOrd="0" destOrd="0" presId="urn:microsoft.com/office/officeart/2005/8/layout/radial2"/>
    <dgm:cxn modelId="{D44A2D5A-622E-476D-97D1-01B7C23D1106}" type="presOf" srcId="{DE397F2A-37CA-4463-88B1-0C0592ED7BFD}" destId="{D2A4F8F0-98B3-4C56-B340-9ADF2230DBE0}" srcOrd="0" destOrd="0" presId="urn:microsoft.com/office/officeart/2005/8/layout/radial2"/>
    <dgm:cxn modelId="{3C38397F-08E4-4673-A051-F05669986260}" type="presOf" srcId="{F394BE5E-C398-4BFF-AACE-6D108AD343A6}" destId="{49B74059-2DEE-45D3-93F0-34363AF4E704}" srcOrd="0" destOrd="0" presId="urn:microsoft.com/office/officeart/2005/8/layout/radial2"/>
    <dgm:cxn modelId="{DA9EBC80-F239-4447-9FC5-055A2E1936FA}" type="presOf" srcId="{F0409823-B777-41A5-A964-31CE5DEC34D2}" destId="{14FDB1F5-15C4-4B3D-85B0-1B81D0AD9857}" srcOrd="0" destOrd="0" presId="urn:microsoft.com/office/officeart/2005/8/layout/radial2"/>
    <dgm:cxn modelId="{F97131A0-CC6F-4A7D-9A8E-E7AEF620E104}" srcId="{DE397F2A-37CA-4463-88B1-0C0592ED7BFD}" destId="{AD50978A-001E-4274-BD3E-14B544E5A0A0}" srcOrd="0" destOrd="0" parTransId="{DD495155-FBD7-4CCE-93D0-6C4F197E1C99}" sibTransId="{F8E8498C-E088-416D-9FAB-94D3281328B8}"/>
    <dgm:cxn modelId="{C81F95C7-4560-4DB2-8455-F0B2C68E2D33}" type="presOf" srcId="{70B7739D-2901-44D5-90FA-444F85DB5173}" destId="{C8154FE4-AE8F-46F9-958E-6C1D65AB2C16}" srcOrd="0" destOrd="0" presId="urn:microsoft.com/office/officeart/2005/8/layout/radial2"/>
    <dgm:cxn modelId="{9AEA8ACF-324A-4DCA-9E5C-5A520145184C}" type="presOf" srcId="{DD495155-FBD7-4CCE-93D0-6C4F197E1C99}" destId="{FF905829-3518-42AC-8E3D-36B51C24F8BA}" srcOrd="0" destOrd="0" presId="urn:microsoft.com/office/officeart/2005/8/layout/radial2"/>
    <dgm:cxn modelId="{1CB6ADDA-C7EC-4390-A5D3-1655666346D7}" type="presOf" srcId="{2345EFF0-8104-43AC-85C7-A84D9E883255}" destId="{CB37C290-6E78-4C0C-BFED-F24BD40AA9D1}" srcOrd="0" destOrd="0" presId="urn:microsoft.com/office/officeart/2005/8/layout/radial2"/>
    <dgm:cxn modelId="{E5DF5FAC-63CC-4BFB-83EB-BD3154251216}" type="presParOf" srcId="{D2A4F8F0-98B3-4C56-B340-9ADF2230DBE0}" destId="{8C8A7599-F1B7-4569-92ED-FF8E15946228}" srcOrd="0" destOrd="0" presId="urn:microsoft.com/office/officeart/2005/8/layout/radial2"/>
    <dgm:cxn modelId="{FD2AD392-411D-454C-AD1C-3DD758DE9A09}" type="presParOf" srcId="{8C8A7599-F1B7-4569-92ED-FF8E15946228}" destId="{E4A531E9-5BFC-4BC8-89F5-842E98CE42DA}" srcOrd="0" destOrd="0" presId="urn:microsoft.com/office/officeart/2005/8/layout/radial2"/>
    <dgm:cxn modelId="{E7B1A025-1ED2-4344-8108-87C1BE2C46F7}" type="presParOf" srcId="{E4A531E9-5BFC-4BC8-89F5-842E98CE42DA}" destId="{28224577-7E38-4BC1-8385-DCD07460DE41}" srcOrd="0" destOrd="0" presId="urn:microsoft.com/office/officeart/2005/8/layout/radial2"/>
    <dgm:cxn modelId="{1152D419-2EE4-424C-9FC0-AFACE21418D2}" type="presParOf" srcId="{E4A531E9-5BFC-4BC8-89F5-842E98CE42DA}" destId="{DDB22A1C-8F41-4043-BBC7-813C33C4ABCA}" srcOrd="1" destOrd="0" presId="urn:microsoft.com/office/officeart/2005/8/layout/radial2"/>
    <dgm:cxn modelId="{ECFE6D79-9669-4962-8B60-E723EC987553}" type="presParOf" srcId="{8C8A7599-F1B7-4569-92ED-FF8E15946228}" destId="{FF905829-3518-42AC-8E3D-36B51C24F8BA}" srcOrd="1" destOrd="0" presId="urn:microsoft.com/office/officeart/2005/8/layout/radial2"/>
    <dgm:cxn modelId="{3DD374F3-7545-4DD1-824A-0C9D2770AAB6}" type="presParOf" srcId="{8C8A7599-F1B7-4569-92ED-FF8E15946228}" destId="{8FE4D8E4-E8B6-46C5-8A06-7FFF417F3242}" srcOrd="2" destOrd="0" presId="urn:microsoft.com/office/officeart/2005/8/layout/radial2"/>
    <dgm:cxn modelId="{A23FE43D-8885-4585-8F5B-E469BF88557A}" type="presParOf" srcId="{8FE4D8E4-E8B6-46C5-8A06-7FFF417F3242}" destId="{8FCEF1BD-6DAB-4879-832F-5D0F337D4985}" srcOrd="0" destOrd="0" presId="urn:microsoft.com/office/officeart/2005/8/layout/radial2"/>
    <dgm:cxn modelId="{B62BF142-626C-41B2-97B6-32B35FC7B574}" type="presParOf" srcId="{8FE4D8E4-E8B6-46C5-8A06-7FFF417F3242}" destId="{4CDDD4F7-D7EB-4891-A3E7-01C86F646FB1}" srcOrd="1" destOrd="0" presId="urn:microsoft.com/office/officeart/2005/8/layout/radial2"/>
    <dgm:cxn modelId="{7FB32835-01AD-4C98-B28C-E74B422069AD}" type="presParOf" srcId="{8C8A7599-F1B7-4569-92ED-FF8E15946228}" destId="{CB37C290-6E78-4C0C-BFED-F24BD40AA9D1}" srcOrd="3" destOrd="0" presId="urn:microsoft.com/office/officeart/2005/8/layout/radial2"/>
    <dgm:cxn modelId="{DE4F90A0-6180-4CDB-95AD-6CBEB6C67D6D}" type="presParOf" srcId="{8C8A7599-F1B7-4569-92ED-FF8E15946228}" destId="{89F98E9F-63A2-44A4-A4DA-9949564CC626}" srcOrd="4" destOrd="0" presId="urn:microsoft.com/office/officeart/2005/8/layout/radial2"/>
    <dgm:cxn modelId="{A18B0D8F-28C5-43E6-AABE-2B64522CC145}" type="presParOf" srcId="{89F98E9F-63A2-44A4-A4DA-9949564CC626}" destId="{49B74059-2DEE-45D3-93F0-34363AF4E704}" srcOrd="0" destOrd="0" presId="urn:microsoft.com/office/officeart/2005/8/layout/radial2"/>
    <dgm:cxn modelId="{B765F6E8-548E-4043-933A-6C5A99A74271}" type="presParOf" srcId="{89F98E9F-63A2-44A4-A4DA-9949564CC626}" destId="{8F344E3D-D7AA-4318-BF87-AB4EDB332D54}" srcOrd="1" destOrd="0" presId="urn:microsoft.com/office/officeart/2005/8/layout/radial2"/>
    <dgm:cxn modelId="{874E7635-C184-470D-9EAE-96E6B3C935A8}" type="presParOf" srcId="{8C8A7599-F1B7-4569-92ED-FF8E15946228}" destId="{14FDB1F5-15C4-4B3D-85B0-1B81D0AD9857}" srcOrd="5" destOrd="0" presId="urn:microsoft.com/office/officeart/2005/8/layout/radial2"/>
    <dgm:cxn modelId="{1757CCE2-3C24-4E0E-8958-798094D66E94}" type="presParOf" srcId="{8C8A7599-F1B7-4569-92ED-FF8E15946228}" destId="{8C2AA8BB-CFBF-462C-998C-26DFBE376B1C}" srcOrd="6" destOrd="0" presId="urn:microsoft.com/office/officeart/2005/8/layout/radial2"/>
    <dgm:cxn modelId="{EED835EA-0265-4E01-AD10-2E9C5E4129C7}" type="presParOf" srcId="{8C2AA8BB-CFBF-462C-998C-26DFBE376B1C}" destId="{C8154FE4-AE8F-46F9-958E-6C1D65AB2C16}" srcOrd="0" destOrd="0" presId="urn:microsoft.com/office/officeart/2005/8/layout/radial2"/>
    <dgm:cxn modelId="{BC838285-6391-44CB-9731-F7F2C1221450}" type="presParOf" srcId="{8C2AA8BB-CFBF-462C-998C-26DFBE376B1C}" destId="{9FF1E57F-AE7D-4BEC-88B5-B3CBA39362F8}"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6F9B0E-1AB2-48FE-AA04-737662C734E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5E5DA67-6423-4C26-8112-7C38BD5B0A52}">
      <dgm:prSet phldrT="[Text]" custT="1"/>
      <dgm:spPr/>
      <dgm:t>
        <a:bodyPr/>
        <a:lstStyle/>
        <a:p>
          <a:r>
            <a:rPr lang="en-US" sz="2200" b="1" dirty="0"/>
            <a:t>Expand community/stakeholder engagement and capacity building</a:t>
          </a:r>
        </a:p>
      </dgm:t>
    </dgm:pt>
    <dgm:pt modelId="{6DAAC99A-1DEF-42A4-9FF0-AD819B819AB6}" type="parTrans" cxnId="{2BD386EB-0A59-44C3-A85B-7F59CA3EF183}">
      <dgm:prSet/>
      <dgm:spPr/>
      <dgm:t>
        <a:bodyPr/>
        <a:lstStyle/>
        <a:p>
          <a:endParaRPr lang="en-US" sz="2000" b="1"/>
        </a:p>
      </dgm:t>
    </dgm:pt>
    <dgm:pt modelId="{A824DF2F-C698-4428-A0A0-2A995F02E12F}" type="sibTrans" cxnId="{2BD386EB-0A59-44C3-A85B-7F59CA3EF183}">
      <dgm:prSet/>
      <dgm:spPr/>
      <dgm:t>
        <a:bodyPr/>
        <a:lstStyle/>
        <a:p>
          <a:endParaRPr lang="en-US" sz="2000" b="1"/>
        </a:p>
      </dgm:t>
    </dgm:pt>
    <dgm:pt modelId="{A4D755A2-8570-4B0F-882A-4C42171F1452}">
      <dgm:prSet phldrT="[Text]" custT="1"/>
      <dgm:spPr>
        <a:solidFill>
          <a:schemeClr val="accent3"/>
        </a:solidFill>
      </dgm:spPr>
      <dgm:t>
        <a:bodyPr/>
        <a:lstStyle/>
        <a:p>
          <a:r>
            <a:rPr lang="en-US" sz="2200" b="1" dirty="0"/>
            <a:t>Develop HIV cure research with equity, representation, and scalability considerations</a:t>
          </a:r>
        </a:p>
      </dgm:t>
    </dgm:pt>
    <dgm:pt modelId="{427D5802-F2E4-4E48-9CC4-45BEF659896E}" type="parTrans" cxnId="{66EF2A61-1E65-4014-8D0F-E476FB488DEE}">
      <dgm:prSet/>
      <dgm:spPr/>
      <dgm:t>
        <a:bodyPr/>
        <a:lstStyle/>
        <a:p>
          <a:endParaRPr lang="en-US" sz="2000" b="1"/>
        </a:p>
      </dgm:t>
    </dgm:pt>
    <dgm:pt modelId="{B214B2ED-EF79-436F-983C-D1EA4EA89B3F}" type="sibTrans" cxnId="{66EF2A61-1E65-4014-8D0F-E476FB488DEE}">
      <dgm:prSet/>
      <dgm:spPr/>
      <dgm:t>
        <a:bodyPr/>
        <a:lstStyle/>
        <a:p>
          <a:endParaRPr lang="en-US" sz="2000" b="1"/>
        </a:p>
      </dgm:t>
    </dgm:pt>
    <dgm:pt modelId="{31E4F003-BF7E-483B-B4F4-013DAEC01CBB}">
      <dgm:prSet phldrT="[Text]" custT="1"/>
      <dgm:spPr>
        <a:solidFill>
          <a:schemeClr val="accent6"/>
        </a:solidFill>
      </dgm:spPr>
      <dgm:t>
        <a:bodyPr/>
        <a:lstStyle/>
        <a:p>
          <a:r>
            <a:rPr lang="en-US" sz="2200" b="1" dirty="0"/>
            <a:t>Build capacity for basic discovery research and clinical trials in </a:t>
          </a:r>
          <a:br>
            <a:rPr lang="en-US" sz="2200" b="1" dirty="0"/>
          </a:br>
          <a:r>
            <a:rPr lang="en-US" sz="2200" b="1" dirty="0"/>
            <a:t>high-burden, resource-limited settings</a:t>
          </a:r>
        </a:p>
      </dgm:t>
    </dgm:pt>
    <dgm:pt modelId="{1A7F1418-E150-4D27-B17E-11741BF37383}" type="parTrans" cxnId="{8C062E5D-0C18-484B-A936-B3D6FFC6DD88}">
      <dgm:prSet/>
      <dgm:spPr/>
      <dgm:t>
        <a:bodyPr/>
        <a:lstStyle/>
        <a:p>
          <a:endParaRPr lang="en-US" sz="2000" b="1"/>
        </a:p>
      </dgm:t>
    </dgm:pt>
    <dgm:pt modelId="{2BCAAADD-BB36-40CE-9F9B-B9F9B72B13F6}" type="sibTrans" cxnId="{8C062E5D-0C18-484B-A936-B3D6FFC6DD88}">
      <dgm:prSet/>
      <dgm:spPr/>
      <dgm:t>
        <a:bodyPr/>
        <a:lstStyle/>
        <a:p>
          <a:endParaRPr lang="en-US" sz="2000" b="1"/>
        </a:p>
      </dgm:t>
    </dgm:pt>
    <dgm:pt modelId="{D9342CD9-3F5E-4B88-9B1F-54EBE4B5D069}">
      <dgm:prSet phldrT="[Text]" custT="1"/>
      <dgm:spPr>
        <a:solidFill>
          <a:schemeClr val="accent4"/>
        </a:solidFill>
      </dgm:spPr>
      <dgm:t>
        <a:bodyPr/>
        <a:lstStyle/>
        <a:p>
          <a:r>
            <a:rPr lang="en-US" sz="2200" b="1" dirty="0"/>
            <a:t>Establish standards for safe conduct of clinical research</a:t>
          </a:r>
        </a:p>
      </dgm:t>
    </dgm:pt>
    <dgm:pt modelId="{D33FA907-91E2-4953-BCEB-85FA9C64DBE3}" type="parTrans" cxnId="{58B5BA00-84BA-40E3-AB9C-5FF35C0A8549}">
      <dgm:prSet/>
      <dgm:spPr/>
      <dgm:t>
        <a:bodyPr/>
        <a:lstStyle/>
        <a:p>
          <a:endParaRPr lang="en-US" sz="2000" b="1"/>
        </a:p>
      </dgm:t>
    </dgm:pt>
    <dgm:pt modelId="{26D41942-A177-4A00-8E02-DA5C37B67B8E}" type="sibTrans" cxnId="{58B5BA00-84BA-40E3-AB9C-5FF35C0A8549}">
      <dgm:prSet/>
      <dgm:spPr/>
      <dgm:t>
        <a:bodyPr/>
        <a:lstStyle/>
        <a:p>
          <a:endParaRPr lang="en-US" sz="2000" b="1"/>
        </a:p>
      </dgm:t>
    </dgm:pt>
    <dgm:pt modelId="{7874359B-8407-4DF8-AD0D-79EE79752EB7}">
      <dgm:prSet phldrT="[Text]" custT="1"/>
      <dgm:spPr>
        <a:solidFill>
          <a:schemeClr val="accent5"/>
        </a:solidFill>
      </dgm:spPr>
      <dgm:t>
        <a:bodyPr/>
        <a:lstStyle/>
        <a:p>
          <a:r>
            <a:rPr lang="en-US" sz="2200" b="1" dirty="0">
              <a:solidFill>
                <a:schemeClr val="bg1"/>
              </a:solidFill>
            </a:rPr>
            <a:t>Integrate social, behavioral, and ethics research as part of </a:t>
          </a:r>
          <a:br>
            <a:rPr lang="en-US" sz="2200" b="1" dirty="0">
              <a:solidFill>
                <a:schemeClr val="bg1"/>
              </a:solidFill>
            </a:rPr>
          </a:br>
          <a:r>
            <a:rPr lang="en-US" sz="2200" b="1" dirty="0">
              <a:solidFill>
                <a:schemeClr val="bg1"/>
              </a:solidFill>
            </a:rPr>
            <a:t>HIV cure trials</a:t>
          </a:r>
        </a:p>
      </dgm:t>
    </dgm:pt>
    <dgm:pt modelId="{14104D4D-6361-4596-8CC2-F266DC17A7C9}" type="parTrans" cxnId="{E9337934-93BE-4350-BAA1-618D6049A001}">
      <dgm:prSet/>
      <dgm:spPr/>
      <dgm:t>
        <a:bodyPr/>
        <a:lstStyle/>
        <a:p>
          <a:endParaRPr lang="en-US" sz="2000" b="1"/>
        </a:p>
      </dgm:t>
    </dgm:pt>
    <dgm:pt modelId="{DE4DAC7C-7236-4AB3-9AC2-2903C623724B}" type="sibTrans" cxnId="{E9337934-93BE-4350-BAA1-618D6049A001}">
      <dgm:prSet/>
      <dgm:spPr/>
      <dgm:t>
        <a:bodyPr/>
        <a:lstStyle/>
        <a:p>
          <a:endParaRPr lang="en-US" sz="2000" b="1"/>
        </a:p>
      </dgm:t>
    </dgm:pt>
    <dgm:pt modelId="{319CA4E2-AB5E-438F-9684-F664DA1BC40A}" type="pres">
      <dgm:prSet presAssocID="{CD6F9B0E-1AB2-48FE-AA04-737662C734EF}" presName="linear" presStyleCnt="0">
        <dgm:presLayoutVars>
          <dgm:dir/>
          <dgm:animLvl val="lvl"/>
          <dgm:resizeHandles val="exact"/>
        </dgm:presLayoutVars>
      </dgm:prSet>
      <dgm:spPr/>
    </dgm:pt>
    <dgm:pt modelId="{E5D69461-9932-43AD-8DC6-715D32BAA200}" type="pres">
      <dgm:prSet presAssocID="{F5E5DA67-6423-4C26-8112-7C38BD5B0A52}" presName="parentLin" presStyleCnt="0"/>
      <dgm:spPr/>
    </dgm:pt>
    <dgm:pt modelId="{4E423133-6EB7-4858-8A8A-0AAE593F6C99}" type="pres">
      <dgm:prSet presAssocID="{F5E5DA67-6423-4C26-8112-7C38BD5B0A52}" presName="parentLeftMargin" presStyleLbl="node1" presStyleIdx="0" presStyleCnt="5"/>
      <dgm:spPr/>
    </dgm:pt>
    <dgm:pt modelId="{69D338FB-1C37-499A-B333-314B433D424B}" type="pres">
      <dgm:prSet presAssocID="{F5E5DA67-6423-4C26-8112-7C38BD5B0A52}" presName="parentText" presStyleLbl="node1" presStyleIdx="0" presStyleCnt="5" custScaleX="113373" custScaleY="154878" custLinFactNeighborX="-34884">
        <dgm:presLayoutVars>
          <dgm:chMax val="0"/>
          <dgm:bulletEnabled val="1"/>
        </dgm:presLayoutVars>
      </dgm:prSet>
      <dgm:spPr/>
    </dgm:pt>
    <dgm:pt modelId="{FA3B40CE-7287-4DA3-B691-ECE90708FCD8}" type="pres">
      <dgm:prSet presAssocID="{F5E5DA67-6423-4C26-8112-7C38BD5B0A52}" presName="negativeSpace" presStyleCnt="0"/>
      <dgm:spPr/>
    </dgm:pt>
    <dgm:pt modelId="{97BD7175-C85F-4812-BD87-CDEAE8CD52A7}" type="pres">
      <dgm:prSet presAssocID="{F5E5DA67-6423-4C26-8112-7C38BD5B0A52}" presName="childText" presStyleLbl="conFgAcc1" presStyleIdx="0" presStyleCnt="5">
        <dgm:presLayoutVars>
          <dgm:bulletEnabled val="1"/>
        </dgm:presLayoutVars>
      </dgm:prSet>
      <dgm:spPr/>
    </dgm:pt>
    <dgm:pt modelId="{11265B22-3E12-4DAA-89D6-F605EC6B965C}" type="pres">
      <dgm:prSet presAssocID="{A824DF2F-C698-4428-A0A0-2A995F02E12F}" presName="spaceBetweenRectangles" presStyleCnt="0"/>
      <dgm:spPr/>
    </dgm:pt>
    <dgm:pt modelId="{0D434A90-2274-4A4E-83D0-587822166E81}" type="pres">
      <dgm:prSet presAssocID="{A4D755A2-8570-4B0F-882A-4C42171F1452}" presName="parentLin" presStyleCnt="0"/>
      <dgm:spPr/>
    </dgm:pt>
    <dgm:pt modelId="{3AD43FF4-2946-4F84-9246-2CAF41810A05}" type="pres">
      <dgm:prSet presAssocID="{A4D755A2-8570-4B0F-882A-4C42171F1452}" presName="parentLeftMargin" presStyleLbl="node1" presStyleIdx="0" presStyleCnt="5"/>
      <dgm:spPr/>
    </dgm:pt>
    <dgm:pt modelId="{DE7CF8CF-B2D4-4669-8725-194599308042}" type="pres">
      <dgm:prSet presAssocID="{A4D755A2-8570-4B0F-882A-4C42171F1452}" presName="parentText" presStyleLbl="node1" presStyleIdx="1" presStyleCnt="5" custScaleX="113373" custScaleY="154878" custLinFactNeighborX="-34884">
        <dgm:presLayoutVars>
          <dgm:chMax val="0"/>
          <dgm:bulletEnabled val="1"/>
        </dgm:presLayoutVars>
      </dgm:prSet>
      <dgm:spPr/>
    </dgm:pt>
    <dgm:pt modelId="{753C6C04-8383-416F-ADE1-E40BF3C7EEFC}" type="pres">
      <dgm:prSet presAssocID="{A4D755A2-8570-4B0F-882A-4C42171F1452}" presName="negativeSpace" presStyleCnt="0"/>
      <dgm:spPr/>
    </dgm:pt>
    <dgm:pt modelId="{7CE652BA-49B4-45F8-8F93-CB50E8187215}" type="pres">
      <dgm:prSet presAssocID="{A4D755A2-8570-4B0F-882A-4C42171F1452}" presName="childText" presStyleLbl="conFgAcc1" presStyleIdx="1" presStyleCnt="5">
        <dgm:presLayoutVars>
          <dgm:bulletEnabled val="1"/>
        </dgm:presLayoutVars>
      </dgm:prSet>
      <dgm:spPr>
        <a:ln>
          <a:solidFill>
            <a:schemeClr val="accent3"/>
          </a:solidFill>
        </a:ln>
      </dgm:spPr>
    </dgm:pt>
    <dgm:pt modelId="{6A759030-CAFC-4EC0-83DE-174AF947CD02}" type="pres">
      <dgm:prSet presAssocID="{B214B2ED-EF79-436F-983C-D1EA4EA89B3F}" presName="spaceBetweenRectangles" presStyleCnt="0"/>
      <dgm:spPr/>
    </dgm:pt>
    <dgm:pt modelId="{A11CFA37-3A48-4ABF-AC04-7EE69E56A8DC}" type="pres">
      <dgm:prSet presAssocID="{D9342CD9-3F5E-4B88-9B1F-54EBE4B5D069}" presName="parentLin" presStyleCnt="0"/>
      <dgm:spPr/>
    </dgm:pt>
    <dgm:pt modelId="{5AE4A441-F199-419A-AA20-1399754BEE3A}" type="pres">
      <dgm:prSet presAssocID="{D9342CD9-3F5E-4B88-9B1F-54EBE4B5D069}" presName="parentLeftMargin" presStyleLbl="node1" presStyleIdx="1" presStyleCnt="5"/>
      <dgm:spPr/>
    </dgm:pt>
    <dgm:pt modelId="{71377670-48A1-4F61-8512-83EB7452AACA}" type="pres">
      <dgm:prSet presAssocID="{D9342CD9-3F5E-4B88-9B1F-54EBE4B5D069}" presName="parentText" presStyleLbl="node1" presStyleIdx="2" presStyleCnt="5" custScaleX="113373" custScaleY="154878" custLinFactNeighborX="-34884">
        <dgm:presLayoutVars>
          <dgm:chMax val="0"/>
          <dgm:bulletEnabled val="1"/>
        </dgm:presLayoutVars>
      </dgm:prSet>
      <dgm:spPr/>
    </dgm:pt>
    <dgm:pt modelId="{4E12BE2E-7841-4711-B428-DA1D801C3DE5}" type="pres">
      <dgm:prSet presAssocID="{D9342CD9-3F5E-4B88-9B1F-54EBE4B5D069}" presName="negativeSpace" presStyleCnt="0"/>
      <dgm:spPr/>
    </dgm:pt>
    <dgm:pt modelId="{EFA39342-F8C3-463C-8953-6C6BFB4EBD11}" type="pres">
      <dgm:prSet presAssocID="{D9342CD9-3F5E-4B88-9B1F-54EBE4B5D069}" presName="childText" presStyleLbl="conFgAcc1" presStyleIdx="2" presStyleCnt="5">
        <dgm:presLayoutVars>
          <dgm:bulletEnabled val="1"/>
        </dgm:presLayoutVars>
      </dgm:prSet>
      <dgm:spPr>
        <a:ln>
          <a:solidFill>
            <a:schemeClr val="accent4"/>
          </a:solidFill>
        </a:ln>
      </dgm:spPr>
    </dgm:pt>
    <dgm:pt modelId="{C97EB403-9913-44E1-A21E-1D00A8CA18FE}" type="pres">
      <dgm:prSet presAssocID="{26D41942-A177-4A00-8E02-DA5C37B67B8E}" presName="spaceBetweenRectangles" presStyleCnt="0"/>
      <dgm:spPr/>
    </dgm:pt>
    <dgm:pt modelId="{2AFF4EC3-D10B-4835-99B2-9A717CCF1084}" type="pres">
      <dgm:prSet presAssocID="{7874359B-8407-4DF8-AD0D-79EE79752EB7}" presName="parentLin" presStyleCnt="0"/>
      <dgm:spPr/>
    </dgm:pt>
    <dgm:pt modelId="{227E56CC-E48C-49DA-84D1-DC59A1976346}" type="pres">
      <dgm:prSet presAssocID="{7874359B-8407-4DF8-AD0D-79EE79752EB7}" presName="parentLeftMargin" presStyleLbl="node1" presStyleIdx="2" presStyleCnt="5"/>
      <dgm:spPr/>
    </dgm:pt>
    <dgm:pt modelId="{8A86DAC7-9ACB-4E1C-A07D-15E2AE9EF322}" type="pres">
      <dgm:prSet presAssocID="{7874359B-8407-4DF8-AD0D-79EE79752EB7}" presName="parentText" presStyleLbl="node1" presStyleIdx="3" presStyleCnt="5" custScaleX="113373" custScaleY="154878" custLinFactNeighborX="-34884">
        <dgm:presLayoutVars>
          <dgm:chMax val="0"/>
          <dgm:bulletEnabled val="1"/>
        </dgm:presLayoutVars>
      </dgm:prSet>
      <dgm:spPr/>
    </dgm:pt>
    <dgm:pt modelId="{4E7EE2A7-2CA7-4FE1-99DC-AA75041D561A}" type="pres">
      <dgm:prSet presAssocID="{7874359B-8407-4DF8-AD0D-79EE79752EB7}" presName="negativeSpace" presStyleCnt="0"/>
      <dgm:spPr/>
    </dgm:pt>
    <dgm:pt modelId="{2785ED1F-E5A5-4A06-8395-B428DA7FA5C5}" type="pres">
      <dgm:prSet presAssocID="{7874359B-8407-4DF8-AD0D-79EE79752EB7}" presName="childText" presStyleLbl="conFgAcc1" presStyleIdx="3" presStyleCnt="5">
        <dgm:presLayoutVars>
          <dgm:bulletEnabled val="1"/>
        </dgm:presLayoutVars>
      </dgm:prSet>
      <dgm:spPr>
        <a:ln>
          <a:solidFill>
            <a:schemeClr val="accent5"/>
          </a:solidFill>
        </a:ln>
      </dgm:spPr>
    </dgm:pt>
    <dgm:pt modelId="{4BED1F4B-A522-4E6A-AA14-DA321008CE7F}" type="pres">
      <dgm:prSet presAssocID="{DE4DAC7C-7236-4AB3-9AC2-2903C623724B}" presName="spaceBetweenRectangles" presStyleCnt="0"/>
      <dgm:spPr/>
    </dgm:pt>
    <dgm:pt modelId="{279ABBBA-75FE-49DF-B81C-0FF8DCB774D0}" type="pres">
      <dgm:prSet presAssocID="{31E4F003-BF7E-483B-B4F4-013DAEC01CBB}" presName="parentLin" presStyleCnt="0"/>
      <dgm:spPr/>
    </dgm:pt>
    <dgm:pt modelId="{8F4280CF-AB59-4CFB-A97E-98D104221F6E}" type="pres">
      <dgm:prSet presAssocID="{31E4F003-BF7E-483B-B4F4-013DAEC01CBB}" presName="parentLeftMargin" presStyleLbl="node1" presStyleIdx="3" presStyleCnt="5"/>
      <dgm:spPr/>
    </dgm:pt>
    <dgm:pt modelId="{D4344132-005D-4340-B141-7944CE153CF8}" type="pres">
      <dgm:prSet presAssocID="{31E4F003-BF7E-483B-B4F4-013DAEC01CBB}" presName="parentText" presStyleLbl="node1" presStyleIdx="4" presStyleCnt="5" custScaleX="113373" custScaleY="154878" custLinFactNeighborX="-34884">
        <dgm:presLayoutVars>
          <dgm:chMax val="0"/>
          <dgm:bulletEnabled val="1"/>
        </dgm:presLayoutVars>
      </dgm:prSet>
      <dgm:spPr/>
    </dgm:pt>
    <dgm:pt modelId="{7F6116AB-6C26-47DF-9848-552404732695}" type="pres">
      <dgm:prSet presAssocID="{31E4F003-BF7E-483B-B4F4-013DAEC01CBB}" presName="negativeSpace" presStyleCnt="0"/>
      <dgm:spPr/>
    </dgm:pt>
    <dgm:pt modelId="{48441E8C-FEB1-443A-A9A5-FD7965632C88}" type="pres">
      <dgm:prSet presAssocID="{31E4F003-BF7E-483B-B4F4-013DAEC01CBB}" presName="childText" presStyleLbl="conFgAcc1" presStyleIdx="4" presStyleCnt="5">
        <dgm:presLayoutVars>
          <dgm:bulletEnabled val="1"/>
        </dgm:presLayoutVars>
      </dgm:prSet>
      <dgm:spPr>
        <a:ln>
          <a:solidFill>
            <a:schemeClr val="accent6"/>
          </a:solidFill>
        </a:ln>
      </dgm:spPr>
    </dgm:pt>
  </dgm:ptLst>
  <dgm:cxnLst>
    <dgm:cxn modelId="{58B5BA00-84BA-40E3-AB9C-5FF35C0A8549}" srcId="{CD6F9B0E-1AB2-48FE-AA04-737662C734EF}" destId="{D9342CD9-3F5E-4B88-9B1F-54EBE4B5D069}" srcOrd="2" destOrd="0" parTransId="{D33FA907-91E2-4953-BCEB-85FA9C64DBE3}" sibTransId="{26D41942-A177-4A00-8E02-DA5C37B67B8E}"/>
    <dgm:cxn modelId="{8878D600-0A83-47F2-9B12-39184273C9B1}" type="presOf" srcId="{31E4F003-BF7E-483B-B4F4-013DAEC01CBB}" destId="{8F4280CF-AB59-4CFB-A97E-98D104221F6E}" srcOrd="0" destOrd="0" presId="urn:microsoft.com/office/officeart/2005/8/layout/list1"/>
    <dgm:cxn modelId="{63EA6705-C7DD-48F8-B6C5-1F5DE287A3AC}" type="presOf" srcId="{A4D755A2-8570-4B0F-882A-4C42171F1452}" destId="{DE7CF8CF-B2D4-4669-8725-194599308042}" srcOrd="1" destOrd="0" presId="urn:microsoft.com/office/officeart/2005/8/layout/list1"/>
    <dgm:cxn modelId="{4213810B-0F60-420F-A244-4B6EEEF211BC}" type="presOf" srcId="{D9342CD9-3F5E-4B88-9B1F-54EBE4B5D069}" destId="{5AE4A441-F199-419A-AA20-1399754BEE3A}" srcOrd="0" destOrd="0" presId="urn:microsoft.com/office/officeart/2005/8/layout/list1"/>
    <dgm:cxn modelId="{E9337934-93BE-4350-BAA1-618D6049A001}" srcId="{CD6F9B0E-1AB2-48FE-AA04-737662C734EF}" destId="{7874359B-8407-4DF8-AD0D-79EE79752EB7}" srcOrd="3" destOrd="0" parTransId="{14104D4D-6361-4596-8CC2-F266DC17A7C9}" sibTransId="{DE4DAC7C-7236-4AB3-9AC2-2903C623724B}"/>
    <dgm:cxn modelId="{8C062E5D-0C18-484B-A936-B3D6FFC6DD88}" srcId="{CD6F9B0E-1AB2-48FE-AA04-737662C734EF}" destId="{31E4F003-BF7E-483B-B4F4-013DAEC01CBB}" srcOrd="4" destOrd="0" parTransId="{1A7F1418-E150-4D27-B17E-11741BF37383}" sibTransId="{2BCAAADD-BB36-40CE-9F9B-B9F9B72B13F6}"/>
    <dgm:cxn modelId="{9F6DBF5F-BD5E-47D0-8495-79D2CCCFBED0}" type="presOf" srcId="{F5E5DA67-6423-4C26-8112-7C38BD5B0A52}" destId="{4E423133-6EB7-4858-8A8A-0AAE593F6C99}" srcOrd="0" destOrd="0" presId="urn:microsoft.com/office/officeart/2005/8/layout/list1"/>
    <dgm:cxn modelId="{66EF2A61-1E65-4014-8D0F-E476FB488DEE}" srcId="{CD6F9B0E-1AB2-48FE-AA04-737662C734EF}" destId="{A4D755A2-8570-4B0F-882A-4C42171F1452}" srcOrd="1" destOrd="0" parTransId="{427D5802-F2E4-4E48-9CC4-45BEF659896E}" sibTransId="{B214B2ED-EF79-436F-983C-D1EA4EA89B3F}"/>
    <dgm:cxn modelId="{22F2834A-8030-4A2B-B4FF-5EC9D4C4BF47}" type="presOf" srcId="{CD6F9B0E-1AB2-48FE-AA04-737662C734EF}" destId="{319CA4E2-AB5E-438F-9684-F664DA1BC40A}" srcOrd="0" destOrd="0" presId="urn:microsoft.com/office/officeart/2005/8/layout/list1"/>
    <dgm:cxn modelId="{97A79C78-D7CB-408D-8EB6-5BC20017EB16}" type="presOf" srcId="{F5E5DA67-6423-4C26-8112-7C38BD5B0A52}" destId="{69D338FB-1C37-499A-B333-314B433D424B}" srcOrd="1" destOrd="0" presId="urn:microsoft.com/office/officeart/2005/8/layout/list1"/>
    <dgm:cxn modelId="{0A35ED78-236C-4166-882F-BCB232B53139}" type="presOf" srcId="{31E4F003-BF7E-483B-B4F4-013DAEC01CBB}" destId="{D4344132-005D-4340-B141-7944CE153CF8}" srcOrd="1" destOrd="0" presId="urn:microsoft.com/office/officeart/2005/8/layout/list1"/>
    <dgm:cxn modelId="{D398E58D-98CF-4192-8D6B-64A4F0A54934}" type="presOf" srcId="{7874359B-8407-4DF8-AD0D-79EE79752EB7}" destId="{227E56CC-E48C-49DA-84D1-DC59A1976346}" srcOrd="0" destOrd="0" presId="urn:microsoft.com/office/officeart/2005/8/layout/list1"/>
    <dgm:cxn modelId="{F78D04C8-282B-4BBC-9888-49A8AEBA46B6}" type="presOf" srcId="{7874359B-8407-4DF8-AD0D-79EE79752EB7}" destId="{8A86DAC7-9ACB-4E1C-A07D-15E2AE9EF322}" srcOrd="1" destOrd="0" presId="urn:microsoft.com/office/officeart/2005/8/layout/list1"/>
    <dgm:cxn modelId="{2BD386EB-0A59-44C3-A85B-7F59CA3EF183}" srcId="{CD6F9B0E-1AB2-48FE-AA04-737662C734EF}" destId="{F5E5DA67-6423-4C26-8112-7C38BD5B0A52}" srcOrd="0" destOrd="0" parTransId="{6DAAC99A-1DEF-42A4-9FF0-AD819B819AB6}" sibTransId="{A824DF2F-C698-4428-A0A0-2A995F02E12F}"/>
    <dgm:cxn modelId="{59A038F5-E41D-4775-BF47-5BB43176D09F}" type="presOf" srcId="{D9342CD9-3F5E-4B88-9B1F-54EBE4B5D069}" destId="{71377670-48A1-4F61-8512-83EB7452AACA}" srcOrd="1" destOrd="0" presId="urn:microsoft.com/office/officeart/2005/8/layout/list1"/>
    <dgm:cxn modelId="{1EC727FE-ECA8-43EB-980A-C844369F00CC}" type="presOf" srcId="{A4D755A2-8570-4B0F-882A-4C42171F1452}" destId="{3AD43FF4-2946-4F84-9246-2CAF41810A05}" srcOrd="0" destOrd="0" presId="urn:microsoft.com/office/officeart/2005/8/layout/list1"/>
    <dgm:cxn modelId="{B6E5CE1E-9548-4187-AD1D-701D7C4C27DB}" type="presParOf" srcId="{319CA4E2-AB5E-438F-9684-F664DA1BC40A}" destId="{E5D69461-9932-43AD-8DC6-715D32BAA200}" srcOrd="0" destOrd="0" presId="urn:microsoft.com/office/officeart/2005/8/layout/list1"/>
    <dgm:cxn modelId="{C54B3580-3E84-42F2-9629-07F594DF1047}" type="presParOf" srcId="{E5D69461-9932-43AD-8DC6-715D32BAA200}" destId="{4E423133-6EB7-4858-8A8A-0AAE593F6C99}" srcOrd="0" destOrd="0" presId="urn:microsoft.com/office/officeart/2005/8/layout/list1"/>
    <dgm:cxn modelId="{2A483600-351B-464B-82DD-48DE67E9CA89}" type="presParOf" srcId="{E5D69461-9932-43AD-8DC6-715D32BAA200}" destId="{69D338FB-1C37-499A-B333-314B433D424B}" srcOrd="1" destOrd="0" presId="urn:microsoft.com/office/officeart/2005/8/layout/list1"/>
    <dgm:cxn modelId="{E9DF1BD6-B65F-4255-9303-490AF3E94FE7}" type="presParOf" srcId="{319CA4E2-AB5E-438F-9684-F664DA1BC40A}" destId="{FA3B40CE-7287-4DA3-B691-ECE90708FCD8}" srcOrd="1" destOrd="0" presId="urn:microsoft.com/office/officeart/2005/8/layout/list1"/>
    <dgm:cxn modelId="{E9CEDF65-D2E7-4633-A445-3C8953B20F4F}" type="presParOf" srcId="{319CA4E2-AB5E-438F-9684-F664DA1BC40A}" destId="{97BD7175-C85F-4812-BD87-CDEAE8CD52A7}" srcOrd="2" destOrd="0" presId="urn:microsoft.com/office/officeart/2005/8/layout/list1"/>
    <dgm:cxn modelId="{5265BD0A-CF72-4703-BF80-9CEA07D6C4D9}" type="presParOf" srcId="{319CA4E2-AB5E-438F-9684-F664DA1BC40A}" destId="{11265B22-3E12-4DAA-89D6-F605EC6B965C}" srcOrd="3" destOrd="0" presId="urn:microsoft.com/office/officeart/2005/8/layout/list1"/>
    <dgm:cxn modelId="{8A03961B-531A-45F2-9101-9B476346945E}" type="presParOf" srcId="{319CA4E2-AB5E-438F-9684-F664DA1BC40A}" destId="{0D434A90-2274-4A4E-83D0-587822166E81}" srcOrd="4" destOrd="0" presId="urn:microsoft.com/office/officeart/2005/8/layout/list1"/>
    <dgm:cxn modelId="{A08C9DAC-FFB3-4492-8D97-94E1568307B8}" type="presParOf" srcId="{0D434A90-2274-4A4E-83D0-587822166E81}" destId="{3AD43FF4-2946-4F84-9246-2CAF41810A05}" srcOrd="0" destOrd="0" presId="urn:microsoft.com/office/officeart/2005/8/layout/list1"/>
    <dgm:cxn modelId="{44C1ECF4-677B-483A-85A9-D984C9E0B9DC}" type="presParOf" srcId="{0D434A90-2274-4A4E-83D0-587822166E81}" destId="{DE7CF8CF-B2D4-4669-8725-194599308042}" srcOrd="1" destOrd="0" presId="urn:microsoft.com/office/officeart/2005/8/layout/list1"/>
    <dgm:cxn modelId="{B40C5FC3-768F-4BF9-810B-96FDCCA45184}" type="presParOf" srcId="{319CA4E2-AB5E-438F-9684-F664DA1BC40A}" destId="{753C6C04-8383-416F-ADE1-E40BF3C7EEFC}" srcOrd="5" destOrd="0" presId="urn:microsoft.com/office/officeart/2005/8/layout/list1"/>
    <dgm:cxn modelId="{F7F422B8-68DD-487D-898B-6A24C4A20235}" type="presParOf" srcId="{319CA4E2-AB5E-438F-9684-F664DA1BC40A}" destId="{7CE652BA-49B4-45F8-8F93-CB50E8187215}" srcOrd="6" destOrd="0" presId="urn:microsoft.com/office/officeart/2005/8/layout/list1"/>
    <dgm:cxn modelId="{019C966E-32DE-44F9-B9FF-71C84F141FD3}" type="presParOf" srcId="{319CA4E2-AB5E-438F-9684-F664DA1BC40A}" destId="{6A759030-CAFC-4EC0-83DE-174AF947CD02}" srcOrd="7" destOrd="0" presId="urn:microsoft.com/office/officeart/2005/8/layout/list1"/>
    <dgm:cxn modelId="{79F6FC69-0C1A-4881-8468-05885EB8538B}" type="presParOf" srcId="{319CA4E2-AB5E-438F-9684-F664DA1BC40A}" destId="{A11CFA37-3A48-4ABF-AC04-7EE69E56A8DC}" srcOrd="8" destOrd="0" presId="urn:microsoft.com/office/officeart/2005/8/layout/list1"/>
    <dgm:cxn modelId="{BE2AEA29-0859-4446-9BD6-49D6238B55D0}" type="presParOf" srcId="{A11CFA37-3A48-4ABF-AC04-7EE69E56A8DC}" destId="{5AE4A441-F199-419A-AA20-1399754BEE3A}" srcOrd="0" destOrd="0" presId="urn:microsoft.com/office/officeart/2005/8/layout/list1"/>
    <dgm:cxn modelId="{3068337B-89A7-42CD-A748-FDE70286E7AD}" type="presParOf" srcId="{A11CFA37-3A48-4ABF-AC04-7EE69E56A8DC}" destId="{71377670-48A1-4F61-8512-83EB7452AACA}" srcOrd="1" destOrd="0" presId="urn:microsoft.com/office/officeart/2005/8/layout/list1"/>
    <dgm:cxn modelId="{E0D272D4-1586-43B2-B996-EAA99AA0EDD6}" type="presParOf" srcId="{319CA4E2-AB5E-438F-9684-F664DA1BC40A}" destId="{4E12BE2E-7841-4711-B428-DA1D801C3DE5}" srcOrd="9" destOrd="0" presId="urn:microsoft.com/office/officeart/2005/8/layout/list1"/>
    <dgm:cxn modelId="{6E58C372-3687-4647-A674-4637CE599252}" type="presParOf" srcId="{319CA4E2-AB5E-438F-9684-F664DA1BC40A}" destId="{EFA39342-F8C3-463C-8953-6C6BFB4EBD11}" srcOrd="10" destOrd="0" presId="urn:microsoft.com/office/officeart/2005/8/layout/list1"/>
    <dgm:cxn modelId="{09CEEBD8-ECBD-40BC-B117-FAE3F4AE6A3F}" type="presParOf" srcId="{319CA4E2-AB5E-438F-9684-F664DA1BC40A}" destId="{C97EB403-9913-44E1-A21E-1D00A8CA18FE}" srcOrd="11" destOrd="0" presId="urn:microsoft.com/office/officeart/2005/8/layout/list1"/>
    <dgm:cxn modelId="{02A450D4-B98A-4F58-A6EF-B81DB8058CED}" type="presParOf" srcId="{319CA4E2-AB5E-438F-9684-F664DA1BC40A}" destId="{2AFF4EC3-D10B-4835-99B2-9A717CCF1084}" srcOrd="12" destOrd="0" presId="urn:microsoft.com/office/officeart/2005/8/layout/list1"/>
    <dgm:cxn modelId="{1E503EAF-8A05-43A9-8B80-1A6BF1EC3F27}" type="presParOf" srcId="{2AFF4EC3-D10B-4835-99B2-9A717CCF1084}" destId="{227E56CC-E48C-49DA-84D1-DC59A1976346}" srcOrd="0" destOrd="0" presId="urn:microsoft.com/office/officeart/2005/8/layout/list1"/>
    <dgm:cxn modelId="{9AA4B488-2736-499F-BB5B-40FF1DEAEFF5}" type="presParOf" srcId="{2AFF4EC3-D10B-4835-99B2-9A717CCF1084}" destId="{8A86DAC7-9ACB-4E1C-A07D-15E2AE9EF322}" srcOrd="1" destOrd="0" presId="urn:microsoft.com/office/officeart/2005/8/layout/list1"/>
    <dgm:cxn modelId="{58A2451A-E497-4357-AD97-B89EF64561F9}" type="presParOf" srcId="{319CA4E2-AB5E-438F-9684-F664DA1BC40A}" destId="{4E7EE2A7-2CA7-4FE1-99DC-AA75041D561A}" srcOrd="13" destOrd="0" presId="urn:microsoft.com/office/officeart/2005/8/layout/list1"/>
    <dgm:cxn modelId="{844DD31C-320C-4A3E-BB4B-41765E1C553D}" type="presParOf" srcId="{319CA4E2-AB5E-438F-9684-F664DA1BC40A}" destId="{2785ED1F-E5A5-4A06-8395-B428DA7FA5C5}" srcOrd="14" destOrd="0" presId="urn:microsoft.com/office/officeart/2005/8/layout/list1"/>
    <dgm:cxn modelId="{3CD00F4B-2566-4E1D-916F-22F79D5B45C2}" type="presParOf" srcId="{319CA4E2-AB5E-438F-9684-F664DA1BC40A}" destId="{4BED1F4B-A522-4E6A-AA14-DA321008CE7F}" srcOrd="15" destOrd="0" presId="urn:microsoft.com/office/officeart/2005/8/layout/list1"/>
    <dgm:cxn modelId="{E9AAF9A9-B185-4148-942B-0948A5A48612}" type="presParOf" srcId="{319CA4E2-AB5E-438F-9684-F664DA1BC40A}" destId="{279ABBBA-75FE-49DF-B81C-0FF8DCB774D0}" srcOrd="16" destOrd="0" presId="urn:microsoft.com/office/officeart/2005/8/layout/list1"/>
    <dgm:cxn modelId="{14F66D3B-EA3F-400E-ACB4-40E02B705043}" type="presParOf" srcId="{279ABBBA-75FE-49DF-B81C-0FF8DCB774D0}" destId="{8F4280CF-AB59-4CFB-A97E-98D104221F6E}" srcOrd="0" destOrd="0" presId="urn:microsoft.com/office/officeart/2005/8/layout/list1"/>
    <dgm:cxn modelId="{CE17F896-6ADF-408A-A0F7-F3AC95D944EF}" type="presParOf" srcId="{279ABBBA-75FE-49DF-B81C-0FF8DCB774D0}" destId="{D4344132-005D-4340-B141-7944CE153CF8}" srcOrd="1" destOrd="0" presId="urn:microsoft.com/office/officeart/2005/8/layout/list1"/>
    <dgm:cxn modelId="{7492C40C-E857-4944-B54D-3ED5E97E0795}" type="presParOf" srcId="{319CA4E2-AB5E-438F-9684-F664DA1BC40A}" destId="{7F6116AB-6C26-47DF-9848-552404732695}" srcOrd="17" destOrd="0" presId="urn:microsoft.com/office/officeart/2005/8/layout/list1"/>
    <dgm:cxn modelId="{66B3E560-1114-4CB2-902C-C93538559ACB}" type="presParOf" srcId="{319CA4E2-AB5E-438F-9684-F664DA1BC40A}" destId="{48441E8C-FEB1-443A-A9A5-FD7965632C88}"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DB1F5-15C4-4B3D-85B0-1B81D0AD9857}">
      <dsp:nvSpPr>
        <dsp:cNvPr id="0" name=""/>
        <dsp:cNvSpPr/>
      </dsp:nvSpPr>
      <dsp:spPr>
        <a:xfrm rot="1384617">
          <a:off x="3063069" y="2989606"/>
          <a:ext cx="1780639" cy="37001"/>
        </a:xfrm>
        <a:custGeom>
          <a:avLst/>
          <a:gdLst/>
          <a:ahLst/>
          <a:cxnLst/>
          <a:rect l="0" t="0" r="0" b="0"/>
          <a:pathLst>
            <a:path>
              <a:moveTo>
                <a:pt x="0" y="18500"/>
              </a:moveTo>
              <a:lnTo>
                <a:pt x="1780639"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37C290-6E78-4C0C-BFED-F24BD40AA9D1}">
      <dsp:nvSpPr>
        <dsp:cNvPr id="0" name=""/>
        <dsp:cNvSpPr/>
      </dsp:nvSpPr>
      <dsp:spPr>
        <a:xfrm rot="21584977">
          <a:off x="3134308" y="2301552"/>
          <a:ext cx="1013346" cy="37001"/>
        </a:xfrm>
        <a:custGeom>
          <a:avLst/>
          <a:gdLst/>
          <a:ahLst/>
          <a:cxnLst/>
          <a:rect l="0" t="0" r="0" b="0"/>
          <a:pathLst>
            <a:path>
              <a:moveTo>
                <a:pt x="0" y="18500"/>
              </a:moveTo>
              <a:lnTo>
                <a:pt x="1013346"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905829-3518-42AC-8E3D-36B51C24F8BA}">
      <dsp:nvSpPr>
        <dsp:cNvPr id="0" name=""/>
        <dsp:cNvSpPr/>
      </dsp:nvSpPr>
      <dsp:spPr>
        <a:xfrm rot="20231598">
          <a:off x="3064184" y="1630401"/>
          <a:ext cx="1793978" cy="37001"/>
        </a:xfrm>
        <a:custGeom>
          <a:avLst/>
          <a:gdLst/>
          <a:ahLst/>
          <a:cxnLst/>
          <a:rect l="0" t="0" r="0" b="0"/>
          <a:pathLst>
            <a:path>
              <a:moveTo>
                <a:pt x="0" y="18500"/>
              </a:moveTo>
              <a:lnTo>
                <a:pt x="1793978"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B22A1C-8F41-4043-BBC7-813C33C4ABCA}">
      <dsp:nvSpPr>
        <dsp:cNvPr id="0" name=""/>
        <dsp:cNvSpPr/>
      </dsp:nvSpPr>
      <dsp:spPr>
        <a:xfrm>
          <a:off x="1233663" y="1207658"/>
          <a:ext cx="2236058" cy="223605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CEF1BD-6DAB-4879-832F-5D0F337D4985}">
      <dsp:nvSpPr>
        <dsp:cNvPr id="0" name=""/>
        <dsp:cNvSpPr/>
      </dsp:nvSpPr>
      <dsp:spPr>
        <a:xfrm>
          <a:off x="3704081" y="-31899"/>
          <a:ext cx="5029213" cy="14630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b="1" kern="1200" dirty="0"/>
            <a:t>Neutralize HIV</a:t>
          </a:r>
        </a:p>
      </dsp:txBody>
      <dsp:txXfrm>
        <a:off x="4440592" y="182358"/>
        <a:ext cx="3556191" cy="1034525"/>
      </dsp:txXfrm>
    </dsp:sp>
    <dsp:sp modelId="{49B74059-2DEE-45D3-93F0-34363AF4E704}">
      <dsp:nvSpPr>
        <dsp:cNvPr id="0" name=""/>
        <dsp:cNvSpPr/>
      </dsp:nvSpPr>
      <dsp:spPr>
        <a:xfrm>
          <a:off x="4147366" y="1575330"/>
          <a:ext cx="5029213" cy="14630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b="1" kern="1200" dirty="0"/>
            <a:t>Mediate clearance of persistent viral reservoirs?</a:t>
          </a:r>
        </a:p>
      </dsp:txBody>
      <dsp:txXfrm>
        <a:off x="4883877" y="1789587"/>
        <a:ext cx="3556191" cy="1034525"/>
      </dsp:txXfrm>
    </dsp:sp>
    <dsp:sp modelId="{C8154FE4-AE8F-46F9-958E-6C1D65AB2C16}">
      <dsp:nvSpPr>
        <dsp:cNvPr id="0" name=""/>
        <dsp:cNvSpPr/>
      </dsp:nvSpPr>
      <dsp:spPr>
        <a:xfrm>
          <a:off x="3675799" y="3229693"/>
          <a:ext cx="5029213" cy="146303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b="1" kern="1200" dirty="0"/>
            <a:t>Enhance host immunity against HIV?</a:t>
          </a:r>
        </a:p>
      </dsp:txBody>
      <dsp:txXfrm>
        <a:off x="4412310" y="3443950"/>
        <a:ext cx="3556191" cy="10345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BD7175-C85F-4812-BD87-CDEAE8CD52A7}">
      <dsp:nvSpPr>
        <dsp:cNvPr id="0" name=""/>
        <dsp:cNvSpPr/>
      </dsp:nvSpPr>
      <dsp:spPr>
        <a:xfrm>
          <a:off x="0" y="522087"/>
          <a:ext cx="10877549"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D338FB-1C37-499A-B333-314B433D424B}">
      <dsp:nvSpPr>
        <dsp:cNvPr id="0" name=""/>
        <dsp:cNvSpPr/>
      </dsp:nvSpPr>
      <dsp:spPr>
        <a:xfrm>
          <a:off x="354151" y="57688"/>
          <a:ext cx="8632543" cy="6857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02" tIns="0" rIns="287802" bIns="0" numCol="1" spcCol="1270" anchor="ctr" anchorCtr="0">
          <a:noAutofit/>
        </a:bodyPr>
        <a:lstStyle/>
        <a:p>
          <a:pPr marL="0" lvl="0" indent="0" algn="l" defTabSz="977900">
            <a:lnSpc>
              <a:spcPct val="90000"/>
            </a:lnSpc>
            <a:spcBef>
              <a:spcPct val="0"/>
            </a:spcBef>
            <a:spcAft>
              <a:spcPct val="35000"/>
            </a:spcAft>
            <a:buNone/>
          </a:pPr>
          <a:r>
            <a:rPr lang="en-US" sz="2200" b="1" kern="1200" dirty="0"/>
            <a:t>Expand community/stakeholder engagement and capacity building</a:t>
          </a:r>
        </a:p>
      </dsp:txBody>
      <dsp:txXfrm>
        <a:off x="387629" y="91166"/>
        <a:ext cx="8565587" cy="618843"/>
      </dsp:txXfrm>
    </dsp:sp>
    <dsp:sp modelId="{7CE652BA-49B4-45F8-8F93-CB50E8187215}">
      <dsp:nvSpPr>
        <dsp:cNvPr id="0" name=""/>
        <dsp:cNvSpPr/>
      </dsp:nvSpPr>
      <dsp:spPr>
        <a:xfrm>
          <a:off x="0" y="1445487"/>
          <a:ext cx="10877549" cy="378000"/>
        </a:xfrm>
        <a:prstGeom prst="rect">
          <a:avLst/>
        </a:prstGeom>
        <a:solidFill>
          <a:schemeClr val="lt1">
            <a:alpha val="90000"/>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DE7CF8CF-B2D4-4669-8725-194599308042}">
      <dsp:nvSpPr>
        <dsp:cNvPr id="0" name=""/>
        <dsp:cNvSpPr/>
      </dsp:nvSpPr>
      <dsp:spPr>
        <a:xfrm>
          <a:off x="354151" y="981087"/>
          <a:ext cx="8632543" cy="685799"/>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02" tIns="0" rIns="287802" bIns="0" numCol="1" spcCol="1270" anchor="ctr" anchorCtr="0">
          <a:noAutofit/>
        </a:bodyPr>
        <a:lstStyle/>
        <a:p>
          <a:pPr marL="0" lvl="0" indent="0" algn="l" defTabSz="977900">
            <a:lnSpc>
              <a:spcPct val="90000"/>
            </a:lnSpc>
            <a:spcBef>
              <a:spcPct val="0"/>
            </a:spcBef>
            <a:spcAft>
              <a:spcPct val="35000"/>
            </a:spcAft>
            <a:buNone/>
          </a:pPr>
          <a:r>
            <a:rPr lang="en-US" sz="2200" b="1" kern="1200" dirty="0"/>
            <a:t>Develop HIV cure research with equity, representation, and scalability considerations</a:t>
          </a:r>
        </a:p>
      </dsp:txBody>
      <dsp:txXfrm>
        <a:off x="387629" y="1014565"/>
        <a:ext cx="8565587" cy="618843"/>
      </dsp:txXfrm>
    </dsp:sp>
    <dsp:sp modelId="{EFA39342-F8C3-463C-8953-6C6BFB4EBD11}">
      <dsp:nvSpPr>
        <dsp:cNvPr id="0" name=""/>
        <dsp:cNvSpPr/>
      </dsp:nvSpPr>
      <dsp:spPr>
        <a:xfrm>
          <a:off x="0" y="2368887"/>
          <a:ext cx="10877549" cy="378000"/>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71377670-48A1-4F61-8512-83EB7452AACA}">
      <dsp:nvSpPr>
        <dsp:cNvPr id="0" name=""/>
        <dsp:cNvSpPr/>
      </dsp:nvSpPr>
      <dsp:spPr>
        <a:xfrm>
          <a:off x="354151" y="1904487"/>
          <a:ext cx="8632543" cy="685799"/>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02" tIns="0" rIns="287802" bIns="0" numCol="1" spcCol="1270" anchor="ctr" anchorCtr="0">
          <a:noAutofit/>
        </a:bodyPr>
        <a:lstStyle/>
        <a:p>
          <a:pPr marL="0" lvl="0" indent="0" algn="l" defTabSz="977900">
            <a:lnSpc>
              <a:spcPct val="90000"/>
            </a:lnSpc>
            <a:spcBef>
              <a:spcPct val="0"/>
            </a:spcBef>
            <a:spcAft>
              <a:spcPct val="35000"/>
            </a:spcAft>
            <a:buNone/>
          </a:pPr>
          <a:r>
            <a:rPr lang="en-US" sz="2200" b="1" kern="1200" dirty="0"/>
            <a:t>Establish standards for safe conduct of clinical research</a:t>
          </a:r>
        </a:p>
      </dsp:txBody>
      <dsp:txXfrm>
        <a:off x="387629" y="1937965"/>
        <a:ext cx="8565587" cy="618843"/>
      </dsp:txXfrm>
    </dsp:sp>
    <dsp:sp modelId="{2785ED1F-E5A5-4A06-8395-B428DA7FA5C5}">
      <dsp:nvSpPr>
        <dsp:cNvPr id="0" name=""/>
        <dsp:cNvSpPr/>
      </dsp:nvSpPr>
      <dsp:spPr>
        <a:xfrm>
          <a:off x="0" y="3292287"/>
          <a:ext cx="10877549" cy="378000"/>
        </a:xfrm>
        <a:prstGeom prst="rect">
          <a:avLst/>
        </a:prstGeom>
        <a:solidFill>
          <a:schemeClr val="lt1">
            <a:alpha val="90000"/>
            <a:hueOff val="0"/>
            <a:satOff val="0"/>
            <a:lumOff val="0"/>
            <a:alphaOff val="0"/>
          </a:schemeClr>
        </a:solidFill>
        <a:ln w="25400" cap="flat" cmpd="sng" algn="ctr">
          <a:solidFill>
            <a:schemeClr val="accent5"/>
          </a:solidFill>
          <a:prstDash val="solid"/>
        </a:ln>
        <a:effectLst/>
      </dsp:spPr>
      <dsp:style>
        <a:lnRef idx="2">
          <a:scrgbClr r="0" g="0" b="0"/>
        </a:lnRef>
        <a:fillRef idx="1">
          <a:scrgbClr r="0" g="0" b="0"/>
        </a:fillRef>
        <a:effectRef idx="0">
          <a:scrgbClr r="0" g="0" b="0"/>
        </a:effectRef>
        <a:fontRef idx="minor"/>
      </dsp:style>
    </dsp:sp>
    <dsp:sp modelId="{8A86DAC7-9ACB-4E1C-A07D-15E2AE9EF322}">
      <dsp:nvSpPr>
        <dsp:cNvPr id="0" name=""/>
        <dsp:cNvSpPr/>
      </dsp:nvSpPr>
      <dsp:spPr>
        <a:xfrm>
          <a:off x="354151" y="2827887"/>
          <a:ext cx="8632543" cy="685799"/>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02" tIns="0" rIns="287802"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chemeClr val="bg1"/>
              </a:solidFill>
            </a:rPr>
            <a:t>Integrate social, behavioral, and ethics research as part of </a:t>
          </a:r>
          <a:br>
            <a:rPr lang="en-US" sz="2200" b="1" kern="1200" dirty="0">
              <a:solidFill>
                <a:schemeClr val="bg1"/>
              </a:solidFill>
            </a:rPr>
          </a:br>
          <a:r>
            <a:rPr lang="en-US" sz="2200" b="1" kern="1200" dirty="0">
              <a:solidFill>
                <a:schemeClr val="bg1"/>
              </a:solidFill>
            </a:rPr>
            <a:t>HIV cure trials</a:t>
          </a:r>
        </a:p>
      </dsp:txBody>
      <dsp:txXfrm>
        <a:off x="387629" y="2861365"/>
        <a:ext cx="8565587" cy="618843"/>
      </dsp:txXfrm>
    </dsp:sp>
    <dsp:sp modelId="{48441E8C-FEB1-443A-A9A5-FD7965632C88}">
      <dsp:nvSpPr>
        <dsp:cNvPr id="0" name=""/>
        <dsp:cNvSpPr/>
      </dsp:nvSpPr>
      <dsp:spPr>
        <a:xfrm>
          <a:off x="0" y="4215686"/>
          <a:ext cx="10877549" cy="378000"/>
        </a:xfrm>
        <a:prstGeom prst="rect">
          <a:avLst/>
        </a:prstGeom>
        <a:solidFill>
          <a:schemeClr val="lt1">
            <a:alpha val="90000"/>
            <a:hueOff val="0"/>
            <a:satOff val="0"/>
            <a:lumOff val="0"/>
            <a:alphaOff val="0"/>
          </a:schemeClr>
        </a:solidFill>
        <a:ln w="25400"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D4344132-005D-4340-B141-7944CE153CF8}">
      <dsp:nvSpPr>
        <dsp:cNvPr id="0" name=""/>
        <dsp:cNvSpPr/>
      </dsp:nvSpPr>
      <dsp:spPr>
        <a:xfrm>
          <a:off x="354151" y="3751287"/>
          <a:ext cx="8632543" cy="685799"/>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7802" tIns="0" rIns="287802" bIns="0" numCol="1" spcCol="1270" anchor="ctr" anchorCtr="0">
          <a:noAutofit/>
        </a:bodyPr>
        <a:lstStyle/>
        <a:p>
          <a:pPr marL="0" lvl="0" indent="0" algn="l" defTabSz="977900">
            <a:lnSpc>
              <a:spcPct val="90000"/>
            </a:lnSpc>
            <a:spcBef>
              <a:spcPct val="0"/>
            </a:spcBef>
            <a:spcAft>
              <a:spcPct val="35000"/>
            </a:spcAft>
            <a:buNone/>
          </a:pPr>
          <a:r>
            <a:rPr lang="en-US" sz="2200" b="1" kern="1200" dirty="0"/>
            <a:t>Build capacity for basic discovery research and clinical trials in </a:t>
          </a:r>
          <a:br>
            <a:rPr lang="en-US" sz="2200" b="1" kern="1200" dirty="0"/>
          </a:br>
          <a:r>
            <a:rPr lang="en-US" sz="2200" b="1" kern="1200" dirty="0"/>
            <a:t>high-burden, resource-limited settings</a:t>
          </a:r>
        </a:p>
      </dsp:txBody>
      <dsp:txXfrm>
        <a:off x="387629" y="3784765"/>
        <a:ext cx="8565587" cy="618843"/>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77790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602985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0" dirty="0">
              <a:solidFill>
                <a:srgbClr val="973F30"/>
              </a:solidFill>
              <a:effectLst/>
              <a:latin typeface="AdvPSA189"/>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33186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SCT, stem cell transplant.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88198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13216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014568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LRA, latency reversal agent.</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976287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817009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884834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err="1"/>
              <a:t>bNAb</a:t>
            </a:r>
            <a:r>
              <a:rPr lang="en-US" i="1" dirty="0"/>
              <a:t>, broadly neutralizing antibody.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005290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657395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ART, antiretroviral therapy; PBMC, peripheral blood mononuclear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732116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ATI, </a:t>
            </a:r>
            <a:r>
              <a:rPr lang="en-US" sz="1200" i="1" dirty="0">
                <a:latin typeface="+mj-lt"/>
              </a:rPr>
              <a:t>analytic treatment interruption.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655201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100440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ATI, antiretroviral treatment interruption.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482532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 antibody; ART, antiretroviral therapy; ATI, antiretroviral treatment interruption; </a:t>
            </a:r>
            <a:r>
              <a:rPr lang="en-US" i="1" dirty="0" err="1"/>
              <a:t>bNAb</a:t>
            </a:r>
            <a:r>
              <a:rPr lang="en-US" i="1" dirty="0"/>
              <a:t>, broadly neutralizing antibody.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184160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 antibody; ART, antiretroviral therapy; ATI, antiretroviral treatment interruption; </a:t>
            </a:r>
            <a:r>
              <a:rPr lang="en-US" i="1" dirty="0" err="1"/>
              <a:t>bNAb</a:t>
            </a:r>
            <a:r>
              <a:rPr lang="en-US" i="1" dirty="0"/>
              <a:t>, broadly neutralizing antibody.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043007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 antibody; ART, antiretroviral therapy; ATI, antiretroviral treatment interruption; </a:t>
            </a:r>
            <a:r>
              <a:rPr lang="en-US" i="1" dirty="0" err="1"/>
              <a:t>bNAb</a:t>
            </a:r>
            <a:r>
              <a:rPr lang="en-US" i="1" dirty="0"/>
              <a:t>, broadly neutralizing antibody.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258148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ATI, antiretroviral treatment interruption; </a:t>
            </a:r>
            <a:r>
              <a:rPr lang="en-US" i="1" dirty="0" err="1"/>
              <a:t>bNAb</a:t>
            </a:r>
            <a:r>
              <a:rPr lang="en-US" i="1" dirty="0"/>
              <a:t>, broadly neutralizing antibody.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400935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53125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DART, CAR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2104247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513235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a:t>
            </a:r>
            <a:r>
              <a:rPr lang="en-US" i="1" dirty="0" err="1"/>
              <a:t>bNAb</a:t>
            </a:r>
            <a:r>
              <a:rPr lang="en-US" i="1" dirty="0"/>
              <a:t>, broadly neutralizing antibody.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475720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9.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12" Type="http://schemas.openxmlformats.org/officeDocument/2006/relationships/image" Target="../media/image25.(nul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9.emf"/><Relationship Id="rId11" Type="http://schemas.openxmlformats.org/officeDocument/2006/relationships/image" Target="../media/image24.emf"/><Relationship Id="rId5" Type="http://schemas.openxmlformats.org/officeDocument/2006/relationships/image" Target="../media/image18.emf"/><Relationship Id="rId10" Type="http://schemas.openxmlformats.org/officeDocument/2006/relationships/image" Target="../media/image23.emf"/><Relationship Id="rId4" Type="http://schemas.openxmlformats.org/officeDocument/2006/relationships/image" Target="../media/image17.emf"/><Relationship Id="rId9" Type="http://schemas.openxmlformats.org/officeDocument/2006/relationships/image" Target="../media/image22.emf"/></Relationships>
</file>

<file path=ppt/slides/_rels/slide10.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12" Type="http://schemas.openxmlformats.org/officeDocument/2006/relationships/image" Target="../media/image25.(nul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emf"/><Relationship Id="rId11" Type="http://schemas.openxmlformats.org/officeDocument/2006/relationships/image" Target="../media/image24.emf"/><Relationship Id="rId5" Type="http://schemas.openxmlformats.org/officeDocument/2006/relationships/image" Target="../media/image18.emf"/><Relationship Id="rId10" Type="http://schemas.openxmlformats.org/officeDocument/2006/relationships/image" Target="../media/image23.emf"/><Relationship Id="rId4" Type="http://schemas.openxmlformats.org/officeDocument/2006/relationships/image" Target="../media/image17.emf"/><Relationship Id="rId9" Type="http://schemas.openxmlformats.org/officeDocument/2006/relationships/image" Target="../media/image22.emf"/></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245328" cy="2057400"/>
          </a:xfrm>
        </p:spPr>
        <p:txBody>
          <a:bodyPr>
            <a:normAutofit/>
          </a:bodyPr>
          <a:lstStyle/>
          <a:p>
            <a:r>
              <a:rPr lang="en-US" dirty="0"/>
              <a:t>Advances in HIV Cure Research</a:t>
            </a:r>
            <a:endParaRPr lang="en-US" altLang="en-US" sz="4000" dirty="0"/>
          </a:p>
        </p:txBody>
      </p:sp>
      <p:sp>
        <p:nvSpPr>
          <p:cNvPr id="2" name="Text Box 21">
            <a:extLst>
              <a:ext uri="{FF2B5EF4-FFF2-40B4-BE49-F238E27FC236}">
                <a16:creationId xmlns:a16="http://schemas.microsoft.com/office/drawing/2014/main" id="{A683323E-3810-156D-7EDF-1E70A15751C7}"/>
              </a:ext>
            </a:extLst>
          </p:cNvPr>
          <p:cNvSpPr txBox="1">
            <a:spLocks noChangeArrowheads="1"/>
          </p:cNvSpPr>
          <p:nvPr/>
        </p:nvSpPr>
        <p:spPr bwMode="auto">
          <a:xfrm>
            <a:off x="434622" y="6363452"/>
            <a:ext cx="49979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Gilead Sciences and ViiV Healthcare.</a:t>
            </a:r>
          </a:p>
        </p:txBody>
      </p:sp>
    </p:spTree>
    <p:extLst>
      <p:ext uri="{BB962C8B-B14F-4D97-AF65-F5344CB8AC3E}">
        <p14:creationId xmlns:p14="http://schemas.microsoft.com/office/powerpoint/2010/main" val="3859476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a:xfrm>
            <a:off x="625926" y="1505184"/>
            <a:ext cx="10877529" cy="4650686"/>
          </a:xfrm>
        </p:spPr>
        <p:txBody>
          <a:bodyPr/>
          <a:lstStyle/>
          <a:p>
            <a:pPr marL="346075" indent="-346075">
              <a:buSzPct val="100000"/>
              <a:defRPr/>
            </a:pPr>
            <a:r>
              <a:rPr lang="en-US" altLang="en-US" dirty="0"/>
              <a:t>Please feel free to use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CCDE356-7B97-D68F-DB8D-F13592F7DBBD}"/>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0CD55CAB-26DC-2D22-0D2A-A493D33AD8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9" name="Rectangle 7">
              <a:extLst>
                <a:ext uri="{FF2B5EF4-FFF2-40B4-BE49-F238E27FC236}">
                  <a16:creationId xmlns:a16="http://schemas.microsoft.com/office/drawing/2014/main" id="{72F043BC-60CF-A051-150C-153F68D30DED}"/>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83946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20" y="1510730"/>
            <a:ext cx="5677060" cy="4678738"/>
          </a:xfrm>
        </p:spPr>
        <p:txBody>
          <a:bodyPr/>
          <a:lstStyle/>
          <a:p>
            <a:pPr marL="0" indent="0">
              <a:spcBef>
                <a:spcPts val="0"/>
              </a:spcBef>
              <a:spcAft>
                <a:spcPts val="0"/>
              </a:spcAft>
              <a:buNone/>
              <a:defRPr/>
            </a:pPr>
            <a:r>
              <a:rPr lang="en-US" b="1" dirty="0">
                <a:solidFill>
                  <a:schemeClr val="accent3"/>
                </a:solidFill>
              </a:rPr>
              <a:t>Katharine J. Bar, MD</a:t>
            </a:r>
          </a:p>
          <a:p>
            <a:pPr marL="0" indent="0">
              <a:lnSpc>
                <a:spcPct val="100000"/>
              </a:lnSpc>
              <a:spcBef>
                <a:spcPct val="0"/>
              </a:spcBef>
              <a:spcAft>
                <a:spcPct val="0"/>
              </a:spcAft>
              <a:buClr>
                <a:srgbClr val="000000"/>
              </a:buClr>
              <a:buNone/>
              <a:defRPr/>
            </a:pPr>
            <a:r>
              <a:rPr lang="en-US" sz="2600" i="1" dirty="0"/>
              <a:t>Attending Physician, </a:t>
            </a:r>
            <a:r>
              <a:rPr lang="en-US" sz="2600" dirty="0"/>
              <a:t>Infectious Diseases</a:t>
            </a:r>
          </a:p>
          <a:p>
            <a:pPr marL="0" indent="0">
              <a:lnSpc>
                <a:spcPct val="100000"/>
              </a:lnSpc>
              <a:spcBef>
                <a:spcPct val="0"/>
              </a:spcBef>
              <a:spcAft>
                <a:spcPct val="0"/>
              </a:spcAft>
              <a:buClr>
                <a:srgbClr val="000000"/>
              </a:buClr>
              <a:buNone/>
              <a:defRPr/>
            </a:pPr>
            <a:r>
              <a:rPr lang="en-US" sz="2600" dirty="0"/>
              <a:t>Hospital of the University of Pennsylvania</a:t>
            </a:r>
          </a:p>
          <a:p>
            <a:pPr marL="0" indent="0">
              <a:lnSpc>
                <a:spcPct val="100000"/>
              </a:lnSpc>
              <a:spcBef>
                <a:spcPct val="0"/>
              </a:spcBef>
              <a:spcAft>
                <a:spcPct val="0"/>
              </a:spcAft>
              <a:buClr>
                <a:srgbClr val="000000"/>
              </a:buClr>
              <a:buNone/>
              <a:defRPr/>
            </a:pPr>
            <a:r>
              <a:rPr lang="en-US" sz="2600" i="1" dirty="0"/>
              <a:t>Director, </a:t>
            </a:r>
            <a:r>
              <a:rPr lang="en-US" sz="2600" dirty="0"/>
              <a:t>Penn CFAR Viral and </a:t>
            </a:r>
            <a:br>
              <a:rPr lang="en-US" sz="2600" dirty="0"/>
            </a:br>
            <a:r>
              <a:rPr lang="en-US" sz="2600" dirty="0"/>
              <a:t>Molecular Core</a:t>
            </a:r>
          </a:p>
          <a:p>
            <a:pPr marL="0" indent="0">
              <a:lnSpc>
                <a:spcPct val="100000"/>
              </a:lnSpc>
              <a:spcBef>
                <a:spcPct val="0"/>
              </a:spcBef>
              <a:spcAft>
                <a:spcPct val="0"/>
              </a:spcAft>
              <a:buClr>
                <a:srgbClr val="000000"/>
              </a:buClr>
              <a:buNone/>
              <a:defRPr/>
            </a:pPr>
            <a:r>
              <a:rPr lang="en-US" sz="2600" dirty="0"/>
              <a:t>Perelman School of Medicine </a:t>
            </a:r>
          </a:p>
          <a:p>
            <a:pPr marL="0" indent="0">
              <a:lnSpc>
                <a:spcPct val="100000"/>
              </a:lnSpc>
              <a:spcBef>
                <a:spcPct val="0"/>
              </a:spcBef>
              <a:spcAft>
                <a:spcPct val="0"/>
              </a:spcAft>
              <a:buClr>
                <a:srgbClr val="000000"/>
              </a:buClr>
              <a:buNone/>
              <a:defRPr/>
            </a:pPr>
            <a:r>
              <a:rPr lang="en-US" sz="2600" dirty="0"/>
              <a:t>University of Pennsylvania </a:t>
            </a:r>
          </a:p>
          <a:p>
            <a:pPr marL="0" indent="0">
              <a:lnSpc>
                <a:spcPct val="100000"/>
              </a:lnSpc>
              <a:spcBef>
                <a:spcPct val="0"/>
              </a:spcBef>
              <a:spcAft>
                <a:spcPct val="0"/>
              </a:spcAft>
              <a:buClr>
                <a:srgbClr val="000000"/>
              </a:buClr>
              <a:buNone/>
              <a:defRPr/>
            </a:pPr>
            <a:r>
              <a:rPr lang="en-US" sz="2600" dirty="0"/>
              <a:t>Philadelphia, Pennsylvania</a:t>
            </a:r>
          </a:p>
          <a:p>
            <a:pPr marL="0" indent="0">
              <a:spcBef>
                <a:spcPts val="0"/>
              </a:spcBef>
              <a:spcAft>
                <a:spcPts val="0"/>
              </a:spcAft>
              <a:buNone/>
            </a:pPr>
            <a:endParaRPr lang="en-US" sz="2000" dirty="0"/>
          </a:p>
        </p:txBody>
      </p:sp>
      <p:sp>
        <p:nvSpPr>
          <p:cNvPr id="6" name="Content Placeholder 1">
            <a:extLst>
              <a:ext uri="{FF2B5EF4-FFF2-40B4-BE49-F238E27FC236}">
                <a16:creationId xmlns:a16="http://schemas.microsoft.com/office/drawing/2014/main" id="{D68DFB7A-5860-4ABB-9CC2-94942DC4382B}"/>
              </a:ext>
            </a:extLst>
          </p:cNvPr>
          <p:cNvSpPr>
            <a:spLocks noGrp="1"/>
          </p:cNvSpPr>
          <p:nvPr>
            <p:ph sz="half" idx="2"/>
          </p:nvPr>
        </p:nvSpPr>
        <p:spPr>
          <a:xfrm>
            <a:off x="6502400" y="1510730"/>
            <a:ext cx="4979804" cy="4679462"/>
          </a:xfrm>
        </p:spPr>
        <p:txBody>
          <a:bodyPr/>
          <a:lstStyle/>
          <a:p>
            <a:pPr marL="0" indent="0">
              <a:spcBef>
                <a:spcPts val="0"/>
              </a:spcBef>
              <a:spcAft>
                <a:spcPts val="0"/>
              </a:spcAft>
              <a:buNone/>
            </a:pPr>
            <a:r>
              <a:rPr lang="en-US" altLang="en-US" b="1" dirty="0">
                <a:solidFill>
                  <a:schemeClr val="accent3"/>
                </a:solidFill>
              </a:rPr>
              <a:t>David M. Margolis, MD</a:t>
            </a:r>
          </a:p>
          <a:p>
            <a:pPr marL="0" indent="0">
              <a:spcBef>
                <a:spcPts val="0"/>
              </a:spcBef>
              <a:spcAft>
                <a:spcPts val="0"/>
              </a:spcAft>
              <a:buNone/>
            </a:pPr>
            <a:r>
              <a:rPr lang="en-US" sz="2600" i="1" dirty="0">
                <a:latin typeface="+mn-lt"/>
              </a:rPr>
              <a:t>Professor of Medicine</a:t>
            </a:r>
          </a:p>
          <a:p>
            <a:pPr marL="0" indent="0">
              <a:spcBef>
                <a:spcPts val="0"/>
              </a:spcBef>
              <a:spcAft>
                <a:spcPts val="0"/>
              </a:spcAft>
              <a:buNone/>
            </a:pPr>
            <a:r>
              <a:rPr lang="en-US" sz="2600" dirty="0">
                <a:latin typeface="+mn-lt"/>
              </a:rPr>
              <a:t>Division of Infectious Diseases</a:t>
            </a:r>
          </a:p>
          <a:p>
            <a:pPr marL="0" indent="0">
              <a:spcBef>
                <a:spcPts val="0"/>
              </a:spcBef>
              <a:spcAft>
                <a:spcPts val="0"/>
              </a:spcAft>
              <a:buNone/>
            </a:pPr>
            <a:r>
              <a:rPr lang="en-US" sz="2600" dirty="0">
                <a:latin typeface="+mn-lt"/>
              </a:rPr>
              <a:t>Department of Medicine</a:t>
            </a:r>
          </a:p>
          <a:p>
            <a:pPr marL="0" indent="0">
              <a:spcBef>
                <a:spcPts val="0"/>
              </a:spcBef>
              <a:spcAft>
                <a:spcPts val="0"/>
              </a:spcAft>
              <a:buNone/>
            </a:pPr>
            <a:r>
              <a:rPr lang="en-US" sz="2600" dirty="0">
                <a:latin typeface="+mn-lt"/>
              </a:rPr>
              <a:t>UNC HIV Cure Center</a:t>
            </a:r>
          </a:p>
          <a:p>
            <a:pPr marL="0" indent="0">
              <a:spcBef>
                <a:spcPts val="0"/>
              </a:spcBef>
              <a:spcAft>
                <a:spcPts val="0"/>
              </a:spcAft>
              <a:buNone/>
            </a:pPr>
            <a:r>
              <a:rPr lang="en-US" sz="2600" dirty="0">
                <a:latin typeface="+mn-lt"/>
              </a:rPr>
              <a:t>University of North Carolina at Chapel Hill</a:t>
            </a:r>
          </a:p>
          <a:p>
            <a:pPr marL="0" indent="0">
              <a:spcBef>
                <a:spcPts val="0"/>
              </a:spcBef>
              <a:spcAft>
                <a:spcPts val="0"/>
              </a:spcAft>
              <a:buNone/>
            </a:pPr>
            <a:r>
              <a:rPr lang="en-US" sz="2600" dirty="0">
                <a:latin typeface="+mn-lt"/>
              </a:rPr>
              <a:t>Chapel Hill, North Carolina</a:t>
            </a:r>
          </a:p>
        </p:txBody>
      </p:sp>
    </p:spTree>
    <p:extLst>
      <p:ext uri="{BB962C8B-B14F-4D97-AF65-F5344CB8AC3E}">
        <p14:creationId xmlns:p14="http://schemas.microsoft.com/office/powerpoint/2010/main" val="2092395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Autofit/>
          </a:bodyPr>
          <a:lstStyle/>
          <a:p>
            <a:pPr marL="0" indent="0">
              <a:buClr>
                <a:srgbClr val="682E74"/>
              </a:buClr>
              <a:buNone/>
              <a:defRPr/>
            </a:pPr>
            <a:r>
              <a:rPr kumimoji="0" lang="en-US" altLang="en-US" b="1" i="0" u="none" strike="noStrike" kern="0" cap="none" spc="0" normalizeH="0" baseline="0" noProof="0" dirty="0">
                <a:ln>
                  <a:noFill/>
                </a:ln>
                <a:solidFill>
                  <a:srgbClr val="E1471D"/>
                </a:solidFill>
                <a:effectLst/>
                <a:uLnTx/>
                <a:uFillTx/>
                <a:latin typeface="+mn-lt"/>
              </a:rPr>
              <a:t>Katharine J. Bar, MD</a:t>
            </a:r>
            <a:r>
              <a:rPr lang="en-US" b="1" dirty="0">
                <a:solidFill>
                  <a:srgbClr val="E1471D"/>
                </a:solidFill>
                <a:latin typeface="+mn-lt"/>
              </a:rPr>
              <a:t>:</a:t>
            </a:r>
            <a:r>
              <a:rPr lang="en-US" i="1" dirty="0">
                <a:solidFill>
                  <a:srgbClr val="181818"/>
                </a:solidFill>
                <a:effectLst/>
                <a:latin typeface="+mn-lt"/>
                <a:ea typeface="Times New Roman" panose="02020603050405020304" pitchFamily="18" charset="0"/>
              </a:rPr>
              <a:t> consultant/advisor/speaker: </a:t>
            </a:r>
            <a:r>
              <a:rPr lang="en-US" dirty="0">
                <a:solidFill>
                  <a:srgbClr val="181818"/>
                </a:solidFill>
                <a:effectLst/>
                <a:latin typeface="+mn-lt"/>
                <a:ea typeface="Times New Roman" panose="02020603050405020304" pitchFamily="18" charset="0"/>
              </a:rPr>
              <a:t>AbbVie</a:t>
            </a:r>
            <a:r>
              <a:rPr lang="en-US" dirty="0">
                <a:latin typeface="+mn-lt"/>
              </a:rPr>
              <a:t>.</a:t>
            </a:r>
          </a:p>
          <a:p>
            <a:pPr marL="0" indent="0">
              <a:buClr>
                <a:schemeClr val="accent6"/>
              </a:buClr>
              <a:buNone/>
              <a:defRPr/>
            </a:pPr>
            <a:r>
              <a:rPr kumimoji="0" lang="en-US" altLang="en-US" b="1" i="0" u="none" strike="noStrike" kern="0" cap="none" spc="0" normalizeH="0" baseline="0" noProof="0" dirty="0">
                <a:ln>
                  <a:noFill/>
                </a:ln>
                <a:solidFill>
                  <a:srgbClr val="E1471D"/>
                </a:solidFill>
                <a:effectLst/>
                <a:uLnTx/>
                <a:uFillTx/>
                <a:latin typeface="+mn-lt"/>
              </a:rPr>
              <a:t>David M. Margolis, MD</a:t>
            </a:r>
            <a:r>
              <a:rPr lang="en-US" b="1" dirty="0">
                <a:solidFill>
                  <a:srgbClr val="E1471D"/>
                </a:solidFill>
                <a:latin typeface="+mn-lt"/>
              </a:rPr>
              <a:t>: </a:t>
            </a:r>
            <a:r>
              <a:rPr lang="en-US" i="1" dirty="0">
                <a:latin typeface="+mn-lt"/>
              </a:rPr>
              <a:t>consultant/advisor/speaker: </a:t>
            </a:r>
            <a:r>
              <a:rPr lang="en-US" dirty="0">
                <a:latin typeface="+mn-lt"/>
              </a:rPr>
              <a:t>Merck, </a:t>
            </a:r>
            <a:br>
              <a:rPr lang="en-US" dirty="0">
                <a:latin typeface="+mn-lt"/>
              </a:rPr>
            </a:br>
            <a:r>
              <a:rPr lang="en-US" dirty="0">
                <a:latin typeface="+mn-lt"/>
              </a:rPr>
              <a:t>ViiV Healthcare; </a:t>
            </a:r>
            <a:r>
              <a:rPr lang="en-US" i="1" dirty="0">
                <a:latin typeface="+mn-lt"/>
              </a:rPr>
              <a:t>researcher:</a:t>
            </a:r>
            <a:r>
              <a:rPr lang="en-US" dirty="0">
                <a:latin typeface="+mn-lt"/>
              </a:rPr>
              <a:t> Qura Therapeutics; </a:t>
            </a:r>
            <a:r>
              <a:rPr lang="en-US" i="1" dirty="0">
                <a:latin typeface="+mn-lt"/>
              </a:rPr>
              <a:t>individual publicly traded stocks and stock options:</a:t>
            </a:r>
            <a:r>
              <a:rPr lang="en-US" dirty="0">
                <a:latin typeface="+mn-lt"/>
              </a:rPr>
              <a:t> Gilead Sciences.</a:t>
            </a:r>
            <a:endParaRPr lang="en-US" b="1" dirty="0">
              <a:solidFill>
                <a:schemeClr val="accent3"/>
              </a:solidFill>
              <a:highlight>
                <a:srgbClr val="FFFF00"/>
              </a:highlight>
              <a:latin typeface="+mn-lt"/>
            </a:endParaRPr>
          </a:p>
          <a:p>
            <a:pPr marL="0" indent="0">
              <a:buClr>
                <a:srgbClr val="000000"/>
              </a:buClr>
              <a:buNone/>
              <a:defRPr/>
            </a:pPr>
            <a:endParaRPr lang="en-US" dirty="0">
              <a:latin typeface="+mn-lt"/>
            </a:endParaRPr>
          </a:p>
          <a:p>
            <a:pPr marL="0" indent="0">
              <a:buClr>
                <a:schemeClr val="accent6"/>
              </a:buClr>
              <a:buNone/>
              <a:defRPr/>
            </a:pPr>
            <a:endParaRPr lang="en-US" dirty="0">
              <a:latin typeface="+mn-lt"/>
            </a:endParaRPr>
          </a:p>
          <a:p>
            <a:pPr marL="0" indent="0">
              <a:buNone/>
            </a:pPr>
            <a:endParaRPr lang="en-US" dirty="0">
              <a:latin typeface="+mn-l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p:txBody>
          <a:bodyPr/>
          <a:lstStyle/>
          <a:p>
            <a:pPr>
              <a:spcBef>
                <a:spcPct val="0"/>
              </a:spcBef>
              <a:spcAft>
                <a:spcPct val="0"/>
              </a:spcAft>
            </a:pPr>
            <a:r>
              <a:rPr lang="en-US" dirty="0"/>
              <a:t>David M. Margolis, MD</a:t>
            </a:r>
          </a:p>
          <a:p>
            <a:pPr marL="0" indent="0">
              <a:spcBef>
                <a:spcPts val="0"/>
              </a:spcBef>
              <a:spcAft>
                <a:spcPts val="0"/>
              </a:spcAft>
              <a:buNone/>
            </a:pPr>
            <a:r>
              <a:rPr lang="en-US" sz="1800" b="0" i="1" dirty="0">
                <a:latin typeface="+mn-lt"/>
              </a:rPr>
              <a:t>Professor of Medicine</a:t>
            </a:r>
          </a:p>
          <a:p>
            <a:pPr marL="0" indent="0">
              <a:spcBef>
                <a:spcPts val="0"/>
              </a:spcBef>
              <a:spcAft>
                <a:spcPts val="0"/>
              </a:spcAft>
              <a:buNone/>
            </a:pPr>
            <a:r>
              <a:rPr lang="en-US" sz="1800" b="0" dirty="0">
                <a:latin typeface="+mn-lt"/>
              </a:rPr>
              <a:t>Division of Infectious Diseases</a:t>
            </a:r>
          </a:p>
          <a:p>
            <a:pPr marL="0" indent="0">
              <a:spcBef>
                <a:spcPts val="0"/>
              </a:spcBef>
              <a:spcAft>
                <a:spcPts val="0"/>
              </a:spcAft>
              <a:buNone/>
            </a:pPr>
            <a:r>
              <a:rPr lang="en-US" sz="1800" b="0" dirty="0">
                <a:latin typeface="+mn-lt"/>
              </a:rPr>
              <a:t>Department of Medicine</a:t>
            </a:r>
          </a:p>
          <a:p>
            <a:pPr marL="0" indent="0">
              <a:spcBef>
                <a:spcPts val="0"/>
              </a:spcBef>
              <a:spcAft>
                <a:spcPts val="0"/>
              </a:spcAft>
              <a:buNone/>
            </a:pPr>
            <a:r>
              <a:rPr lang="en-US" sz="1800" b="0" dirty="0">
                <a:latin typeface="+mn-lt"/>
              </a:rPr>
              <a:t>UNC HIV Cure Center</a:t>
            </a:r>
          </a:p>
          <a:p>
            <a:pPr marL="0" indent="0">
              <a:spcBef>
                <a:spcPts val="0"/>
              </a:spcBef>
              <a:spcAft>
                <a:spcPts val="0"/>
              </a:spcAft>
              <a:buNone/>
            </a:pPr>
            <a:r>
              <a:rPr lang="en-US" sz="1800" b="0" dirty="0">
                <a:latin typeface="+mn-lt"/>
              </a:rPr>
              <a:t>University of North Carolina at Chapel Hill</a:t>
            </a:r>
          </a:p>
          <a:p>
            <a:pPr marL="0" indent="0">
              <a:spcBef>
                <a:spcPts val="0"/>
              </a:spcBef>
              <a:spcAft>
                <a:spcPts val="0"/>
              </a:spcAft>
              <a:buNone/>
            </a:pPr>
            <a:r>
              <a:rPr lang="en-US" sz="1800" b="0" dirty="0">
                <a:latin typeface="+mn-lt"/>
              </a:rPr>
              <a:t>Chapel Hill, North Carolina</a:t>
            </a:r>
            <a:r>
              <a:rPr lang="en-US" sz="1800" b="0" dirty="0"/>
              <a:t> </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HIV Cure Research: </a:t>
            </a:r>
            <a:br>
              <a:rPr lang="en-US" dirty="0"/>
            </a:br>
            <a:r>
              <a:rPr lang="en-US" dirty="0"/>
              <a:t>Concepts and Mechanisms</a:t>
            </a:r>
            <a:endParaRPr lang="en-US" alt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41D49-8D8F-A69E-4632-0248B8613354}"/>
              </a:ext>
            </a:extLst>
          </p:cNvPr>
          <p:cNvSpPr>
            <a:spLocks noGrp="1"/>
          </p:cNvSpPr>
          <p:nvPr>
            <p:ph type="title"/>
          </p:nvPr>
        </p:nvSpPr>
        <p:spPr/>
        <p:txBody>
          <a:bodyPr/>
          <a:lstStyle/>
          <a:p>
            <a:r>
              <a:rPr lang="en-US" dirty="0"/>
              <a:t>Pathways to Sustained ART-Free HIV Remission</a:t>
            </a:r>
          </a:p>
        </p:txBody>
      </p:sp>
      <p:pic>
        <p:nvPicPr>
          <p:cNvPr id="5" name="Content Placeholder 4" descr="Fork In Road with solid fill">
            <a:extLst>
              <a:ext uri="{FF2B5EF4-FFF2-40B4-BE49-F238E27FC236}">
                <a16:creationId xmlns:a16="http://schemas.microsoft.com/office/drawing/2014/main" id="{05972858-E3F7-E200-B099-061948FA1C29}"/>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81595" y="2654424"/>
            <a:ext cx="3514539" cy="3514539"/>
          </a:xfrm>
        </p:spPr>
      </p:pic>
      <p:sp>
        <p:nvSpPr>
          <p:cNvPr id="7" name="Rectangle: Rounded Corners 6">
            <a:extLst>
              <a:ext uri="{FF2B5EF4-FFF2-40B4-BE49-F238E27FC236}">
                <a16:creationId xmlns:a16="http://schemas.microsoft.com/office/drawing/2014/main" id="{E9717410-0A06-3EC9-73B8-DC32B6634ECD}"/>
              </a:ext>
            </a:extLst>
          </p:cNvPr>
          <p:cNvSpPr/>
          <p:nvPr/>
        </p:nvSpPr>
        <p:spPr bwMode="auto">
          <a:xfrm>
            <a:off x="1173334" y="1837677"/>
            <a:ext cx="3657600" cy="1828800"/>
          </a:xfrm>
          <a:prstGeom prst="roundRect">
            <a:avLst/>
          </a:prstGeom>
          <a:solidFill>
            <a:schemeClr val="accent2">
              <a:lumMod val="20000"/>
              <a:lumOff val="8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dirty="0">
                <a:solidFill>
                  <a:schemeClr val="bg1"/>
                </a:solidFill>
                <a:latin typeface="Calibri" panose="020F0502020204030204" pitchFamily="34" charset="0"/>
              </a:rPr>
              <a:t>Classic “Cure”</a:t>
            </a:r>
          </a:p>
          <a:p>
            <a:pPr algn="ctr" eaLnBrk="1" hangingPunct="1">
              <a:spcBef>
                <a:spcPct val="35000"/>
              </a:spcBef>
              <a:spcAft>
                <a:spcPct val="25000"/>
              </a:spcAft>
              <a:buClr>
                <a:schemeClr val="folHlink"/>
              </a:buClr>
              <a:buNone/>
            </a:pPr>
            <a:r>
              <a:rPr lang="en-US" sz="2400" b="0" dirty="0">
                <a:solidFill>
                  <a:schemeClr val="bg1"/>
                </a:solidFill>
                <a:latin typeface="Calibri" panose="020F0502020204030204" pitchFamily="34" charset="0"/>
              </a:rPr>
              <a:t>Eradicate replication-competent HIV reservoir</a:t>
            </a:r>
          </a:p>
        </p:txBody>
      </p:sp>
      <p:sp>
        <p:nvSpPr>
          <p:cNvPr id="9" name="Rectangle: Rounded Corners 8">
            <a:extLst>
              <a:ext uri="{FF2B5EF4-FFF2-40B4-BE49-F238E27FC236}">
                <a16:creationId xmlns:a16="http://schemas.microsoft.com/office/drawing/2014/main" id="{1F3ECA01-B9E9-89F9-72E4-E1C74BC64A9B}"/>
              </a:ext>
            </a:extLst>
          </p:cNvPr>
          <p:cNvSpPr/>
          <p:nvPr/>
        </p:nvSpPr>
        <p:spPr bwMode="auto">
          <a:xfrm>
            <a:off x="7646794" y="1837677"/>
            <a:ext cx="3657600" cy="1828800"/>
          </a:xfrm>
          <a:prstGeom prst="roundRect">
            <a:avLst/>
          </a:prstGeom>
          <a:solidFill>
            <a:schemeClr val="accent5">
              <a:lumMod val="20000"/>
              <a:lumOff val="8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dirty="0">
                <a:solidFill>
                  <a:schemeClr val="bg1"/>
                </a:solidFill>
                <a:latin typeface="Calibri" panose="020F0502020204030204" pitchFamily="34" charset="0"/>
              </a:rPr>
              <a:t>Functional “Cure”</a:t>
            </a:r>
          </a:p>
          <a:p>
            <a:pPr algn="ctr" eaLnBrk="1" hangingPunct="1">
              <a:spcBef>
                <a:spcPct val="35000"/>
              </a:spcBef>
              <a:spcAft>
                <a:spcPct val="25000"/>
              </a:spcAft>
              <a:buClr>
                <a:schemeClr val="folHlink"/>
              </a:buClr>
              <a:buNone/>
            </a:pPr>
            <a:r>
              <a:rPr lang="en-US" sz="2400" b="0" dirty="0">
                <a:solidFill>
                  <a:schemeClr val="bg1"/>
                </a:solidFill>
                <a:latin typeface="Calibri" panose="020F0502020204030204" pitchFamily="34" charset="0"/>
              </a:rPr>
              <a:t>Control viral rebound in absence of ART without eradication of HIV</a:t>
            </a:r>
          </a:p>
        </p:txBody>
      </p:sp>
      <p:sp>
        <p:nvSpPr>
          <p:cNvPr id="11" name="TextBox 10">
            <a:extLst>
              <a:ext uri="{FF2B5EF4-FFF2-40B4-BE49-F238E27FC236}">
                <a16:creationId xmlns:a16="http://schemas.microsoft.com/office/drawing/2014/main" id="{D12DFB40-A439-6B4E-EA55-ACFB153E8554}"/>
              </a:ext>
            </a:extLst>
          </p:cNvPr>
          <p:cNvSpPr txBox="1"/>
          <p:nvPr/>
        </p:nvSpPr>
        <p:spPr bwMode="auto">
          <a:xfrm>
            <a:off x="7867068" y="3666476"/>
            <a:ext cx="3217053" cy="1323439"/>
          </a:xfrm>
          <a:prstGeom prst="rect">
            <a:avLst/>
          </a:prstGeom>
          <a:solidFill>
            <a:schemeClr val="accent3">
              <a:lumMod val="20000"/>
              <a:lumOff val="80000"/>
            </a:schemeClr>
          </a:solidFill>
          <a:ln>
            <a:noFill/>
          </a:ln>
        </p:spPr>
        <p:txBody>
          <a:bodyPr wrap="square">
            <a:spAutoFit/>
          </a:bodyPr>
          <a:lstStyle/>
          <a:p>
            <a:pPr marL="285750" indent="-285750">
              <a:spcBef>
                <a:spcPts val="0"/>
              </a:spcBef>
              <a:spcAft>
                <a:spcPts val="0"/>
              </a:spcAft>
              <a:buFont typeface="Wingdings" panose="05000000000000000000" pitchFamily="2" charset="2"/>
              <a:buChar char="§"/>
              <a:defRPr/>
            </a:pPr>
            <a:r>
              <a:rPr lang="en-US" sz="2000" b="0" dirty="0">
                <a:solidFill>
                  <a:sysClr val="windowText" lastClr="000000"/>
                </a:solidFill>
                <a:latin typeface="+mj-lt"/>
              </a:rPr>
              <a:t>No disease progression</a:t>
            </a:r>
          </a:p>
          <a:p>
            <a:pPr marL="285750" indent="-285750">
              <a:spcBef>
                <a:spcPts val="0"/>
              </a:spcBef>
              <a:spcAft>
                <a:spcPts val="0"/>
              </a:spcAft>
              <a:buFont typeface="Wingdings" panose="05000000000000000000" pitchFamily="2" charset="2"/>
              <a:buChar char="§"/>
              <a:defRPr/>
            </a:pPr>
            <a:r>
              <a:rPr lang="en-US" sz="2000" b="0" dirty="0">
                <a:solidFill>
                  <a:sysClr val="windowText" lastClr="000000"/>
                </a:solidFill>
                <a:latin typeface="+mj-lt"/>
              </a:rPr>
              <a:t>No CD4+ cell loss</a:t>
            </a:r>
          </a:p>
          <a:p>
            <a:pPr marL="285750" indent="-285750">
              <a:spcBef>
                <a:spcPts val="0"/>
              </a:spcBef>
              <a:spcAft>
                <a:spcPts val="0"/>
              </a:spcAft>
              <a:buFont typeface="Wingdings" panose="05000000000000000000" pitchFamily="2" charset="2"/>
              <a:buChar char="§"/>
              <a:defRPr/>
            </a:pPr>
            <a:r>
              <a:rPr lang="en-US" sz="2000" b="0" dirty="0">
                <a:solidFill>
                  <a:sysClr val="windowText" lastClr="000000"/>
                </a:solidFill>
                <a:latin typeface="+mj-lt"/>
              </a:rPr>
              <a:t>Normal immune function</a:t>
            </a:r>
          </a:p>
          <a:p>
            <a:pPr marL="285750" indent="-285750">
              <a:spcBef>
                <a:spcPts val="0"/>
              </a:spcBef>
              <a:spcAft>
                <a:spcPts val="0"/>
              </a:spcAft>
              <a:buFont typeface="Wingdings" panose="05000000000000000000" pitchFamily="2" charset="2"/>
              <a:buChar char="§"/>
              <a:defRPr/>
            </a:pPr>
            <a:r>
              <a:rPr lang="en-US" sz="2000" b="0" dirty="0">
                <a:solidFill>
                  <a:sysClr val="windowText" lastClr="000000"/>
                </a:solidFill>
                <a:latin typeface="+mj-lt"/>
              </a:rPr>
              <a:t>Durable (years)</a:t>
            </a:r>
            <a:endParaRPr lang="en-US" sz="2000" b="0" dirty="0">
              <a:latin typeface="+mj-lt"/>
            </a:endParaRPr>
          </a:p>
        </p:txBody>
      </p:sp>
    </p:spTree>
    <p:extLst>
      <p:ext uri="{BB962C8B-B14F-4D97-AF65-F5344CB8AC3E}">
        <p14:creationId xmlns:p14="http://schemas.microsoft.com/office/powerpoint/2010/main" val="199694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F811421-FD6C-60D0-4389-D87E501004C2}"/>
              </a:ext>
            </a:extLst>
          </p:cNvPr>
          <p:cNvSpPr/>
          <p:nvPr/>
        </p:nvSpPr>
        <p:spPr bwMode="auto">
          <a:xfrm>
            <a:off x="604675" y="4708449"/>
            <a:ext cx="10785375" cy="1463040"/>
          </a:xfrm>
          <a:prstGeom prst="roundRect">
            <a:avLst/>
          </a:prstGeom>
          <a:solidFill>
            <a:schemeClr val="bg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itle 4">
            <a:extLst>
              <a:ext uri="{FF2B5EF4-FFF2-40B4-BE49-F238E27FC236}">
                <a16:creationId xmlns:a16="http://schemas.microsoft.com/office/drawing/2014/main" id="{8DCE83DF-E2F6-01D2-F6F5-61F288ED8BC0}"/>
              </a:ext>
            </a:extLst>
          </p:cNvPr>
          <p:cNvSpPr>
            <a:spLocks noGrp="1"/>
          </p:cNvSpPr>
          <p:nvPr>
            <p:ph type="title"/>
          </p:nvPr>
        </p:nvSpPr>
        <p:spPr/>
        <p:txBody>
          <a:bodyPr/>
          <a:lstStyle/>
          <a:p>
            <a:r>
              <a:rPr lang="en-US" dirty="0"/>
              <a:t>Barriers to Curing HIV Infection</a:t>
            </a:r>
          </a:p>
        </p:txBody>
      </p:sp>
      <p:sp>
        <p:nvSpPr>
          <p:cNvPr id="3" name="Content Placeholder 2">
            <a:extLst>
              <a:ext uri="{FF2B5EF4-FFF2-40B4-BE49-F238E27FC236}">
                <a16:creationId xmlns:a16="http://schemas.microsoft.com/office/drawing/2014/main" id="{4A6BC362-4AE1-DDF6-50F8-E0B8CA6731EC}"/>
              </a:ext>
            </a:extLst>
          </p:cNvPr>
          <p:cNvSpPr>
            <a:spLocks noGrp="1"/>
          </p:cNvSpPr>
          <p:nvPr>
            <p:ph idx="1"/>
          </p:nvPr>
        </p:nvSpPr>
        <p:spPr/>
        <p:txBody>
          <a:bodyPr/>
          <a:lstStyle/>
          <a:p>
            <a:pPr>
              <a:spcAft>
                <a:spcPts val="300"/>
              </a:spcAft>
            </a:pPr>
            <a:r>
              <a:rPr lang="en-US" sz="2600" b="1" dirty="0">
                <a:solidFill>
                  <a:schemeClr val="accent3"/>
                </a:solidFill>
                <a:latin typeface="+mn-lt"/>
              </a:rPr>
              <a:t>Barrier 1</a:t>
            </a:r>
            <a:r>
              <a:rPr lang="en-US" sz="2600" b="1" dirty="0">
                <a:solidFill>
                  <a:schemeClr val="accent3"/>
                </a:solidFill>
                <a:latin typeface="Arial" panose="020B0604020202020204" pitchFamily="34" charset="0"/>
                <a:cs typeface="Arial" panose="020B0604020202020204" pitchFamily="34" charset="0"/>
              </a:rPr>
              <a:t>—</a:t>
            </a:r>
            <a:r>
              <a:rPr lang="en-US" sz="2600" b="1" dirty="0">
                <a:solidFill>
                  <a:schemeClr val="accent3"/>
                </a:solidFill>
                <a:latin typeface="+mn-lt"/>
              </a:rPr>
              <a:t>Latency</a:t>
            </a:r>
          </a:p>
          <a:p>
            <a:pPr lvl="1">
              <a:spcAft>
                <a:spcPts val="300"/>
              </a:spcAft>
            </a:pPr>
            <a:r>
              <a:rPr lang="en-GB" sz="2400" dirty="0">
                <a:latin typeface="+mn-lt"/>
              </a:rPr>
              <a:t>Persistent latent infection of memory CD4 cells decays slowly over time;</a:t>
            </a:r>
            <a:br>
              <a:rPr lang="en-GB" sz="2400" dirty="0">
                <a:latin typeface="+mn-lt"/>
              </a:rPr>
            </a:br>
            <a:r>
              <a:rPr lang="en-GB" sz="2400" dirty="0">
                <a:latin typeface="+mn-lt"/>
              </a:rPr>
              <a:t>time to eradication: &gt;73.4 yr</a:t>
            </a:r>
          </a:p>
          <a:p>
            <a:pPr lvl="1">
              <a:spcAft>
                <a:spcPts val="300"/>
              </a:spcAft>
            </a:pPr>
            <a:r>
              <a:rPr lang="en-US" sz="2400" dirty="0">
                <a:latin typeface="+mn-lt"/>
              </a:rPr>
              <a:t>Proviral silencing and latency are founded and enforced via multiple </a:t>
            </a:r>
            <a:br>
              <a:rPr lang="en-US" sz="2400" dirty="0">
                <a:latin typeface="+mn-lt"/>
              </a:rPr>
            </a:br>
            <a:r>
              <a:rPr lang="en-US" sz="2400" dirty="0">
                <a:latin typeface="+mn-lt"/>
              </a:rPr>
              <a:t>restrictions to gene expression</a:t>
            </a:r>
            <a:endParaRPr lang="en-GB" sz="2400" dirty="0">
              <a:latin typeface="+mn-lt"/>
            </a:endParaRPr>
          </a:p>
          <a:p>
            <a:pPr>
              <a:spcAft>
                <a:spcPts val="300"/>
              </a:spcAft>
            </a:pPr>
            <a:r>
              <a:rPr lang="en-US" sz="2600" b="1" dirty="0">
                <a:solidFill>
                  <a:schemeClr val="accent3"/>
                </a:solidFill>
                <a:latin typeface="+mn-lt"/>
              </a:rPr>
              <a:t>Barrier 2</a:t>
            </a:r>
            <a:r>
              <a:rPr lang="en-US" sz="2600" b="1" dirty="0">
                <a:solidFill>
                  <a:schemeClr val="accent3"/>
                </a:solidFill>
                <a:latin typeface="Arial" panose="020B0604020202020204" pitchFamily="34" charset="0"/>
                <a:cs typeface="Arial" panose="020B0604020202020204" pitchFamily="34" charset="0"/>
              </a:rPr>
              <a:t>—</a:t>
            </a:r>
            <a:r>
              <a:rPr lang="en-US" sz="2600" b="1" dirty="0">
                <a:solidFill>
                  <a:schemeClr val="accent3"/>
                </a:solidFill>
                <a:latin typeface="+mn-lt"/>
              </a:rPr>
              <a:t>Immune Response </a:t>
            </a:r>
          </a:p>
          <a:p>
            <a:pPr lvl="1">
              <a:spcAft>
                <a:spcPts val="300"/>
              </a:spcAft>
            </a:pPr>
            <a:r>
              <a:rPr lang="en-US" sz="2400" dirty="0">
                <a:latin typeface="+mn-lt"/>
              </a:rPr>
              <a:t>How to clear persistently infected cells?</a:t>
            </a:r>
          </a:p>
          <a:p>
            <a:pPr>
              <a:spcAft>
                <a:spcPts val="300"/>
              </a:spcAft>
            </a:pPr>
            <a:r>
              <a:rPr lang="en-US" sz="2600" b="1" i="0" dirty="0">
                <a:solidFill>
                  <a:schemeClr val="accent1"/>
                </a:solidFill>
                <a:effectLst/>
                <a:latin typeface="+mn-lt"/>
              </a:rPr>
              <a:t>Past 15 yr of research: </a:t>
            </a:r>
            <a:r>
              <a:rPr lang="en-US" sz="2600" b="0" i="0" dirty="0">
                <a:solidFill>
                  <a:srgbClr val="000000"/>
                </a:solidFill>
                <a:effectLst/>
                <a:latin typeface="+mn-lt"/>
              </a:rPr>
              <a:t>deeper understanding of molecular and cellular mechanisms of latency, novel assays to improve ability to measure latent reservoir, studies in animal models of HIV latency, improved tools to </a:t>
            </a:r>
            <a:br>
              <a:rPr lang="en-US" sz="2600" b="0" i="0" dirty="0">
                <a:solidFill>
                  <a:srgbClr val="000000"/>
                </a:solidFill>
                <a:effectLst/>
                <a:latin typeface="+mn-lt"/>
              </a:rPr>
            </a:br>
            <a:r>
              <a:rPr lang="en-US" sz="2600" b="0" i="0" dirty="0">
                <a:solidFill>
                  <a:srgbClr val="000000"/>
                </a:solidFill>
                <a:effectLst/>
                <a:latin typeface="+mn-lt"/>
              </a:rPr>
              <a:t>reverse latency and clear infected cells</a:t>
            </a:r>
          </a:p>
          <a:p>
            <a:pPr>
              <a:spcAft>
                <a:spcPts val="300"/>
              </a:spcAft>
            </a:pPr>
            <a:endParaRPr lang="en-US" sz="2600" dirty="0">
              <a:latin typeface="+mn-lt"/>
            </a:endParaRPr>
          </a:p>
        </p:txBody>
      </p:sp>
    </p:spTree>
    <p:extLst>
      <p:ext uri="{BB962C8B-B14F-4D97-AF65-F5344CB8AC3E}">
        <p14:creationId xmlns:p14="http://schemas.microsoft.com/office/powerpoint/2010/main" val="28507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ABA34-F7C3-B6F3-0864-3322A46F7F20}"/>
              </a:ext>
            </a:extLst>
          </p:cNvPr>
          <p:cNvSpPr>
            <a:spLocks noGrp="1"/>
          </p:cNvSpPr>
          <p:nvPr>
            <p:ph type="title"/>
          </p:nvPr>
        </p:nvSpPr>
        <p:spPr/>
        <p:txBody>
          <a:bodyPr/>
          <a:lstStyle/>
          <a:p>
            <a:r>
              <a:rPr lang="en-US" dirty="0"/>
              <a:t>Current Research Efforts Take Various </a:t>
            </a:r>
            <a:br>
              <a:rPr lang="en-US" dirty="0"/>
            </a:br>
            <a:r>
              <a:rPr lang="en-US" dirty="0"/>
              <a:t>Approaches Aimed at Cure/Functional Cure</a:t>
            </a:r>
          </a:p>
        </p:txBody>
      </p:sp>
      <p:sp>
        <p:nvSpPr>
          <p:cNvPr id="3" name="Content Placeholder 2">
            <a:extLst>
              <a:ext uri="{FF2B5EF4-FFF2-40B4-BE49-F238E27FC236}">
                <a16:creationId xmlns:a16="http://schemas.microsoft.com/office/drawing/2014/main" id="{39F0240B-1E7D-EE60-3593-AC5351859925}"/>
              </a:ext>
            </a:extLst>
          </p:cNvPr>
          <p:cNvSpPr>
            <a:spLocks noGrp="1"/>
          </p:cNvSpPr>
          <p:nvPr>
            <p:ph idx="1"/>
          </p:nvPr>
        </p:nvSpPr>
        <p:spPr>
          <a:xfrm>
            <a:off x="604675" y="1513047"/>
            <a:ext cx="7498080" cy="4650686"/>
          </a:xfrm>
        </p:spPr>
        <p:txBody>
          <a:bodyPr/>
          <a:lstStyle/>
          <a:p>
            <a:r>
              <a:rPr lang="en-US" sz="2000" b="1" dirty="0">
                <a:solidFill>
                  <a:schemeClr val="accent3"/>
                </a:solidFill>
              </a:rPr>
              <a:t>SCT </a:t>
            </a:r>
            <a:r>
              <a:rPr lang="en-US" sz="2000" dirty="0"/>
              <a:t>(Berlin patient Timothy Brown and others): not universally applicable but provides lessons for HIV elimination</a:t>
            </a:r>
            <a:endParaRPr lang="en-US" sz="2000" b="1" dirty="0">
              <a:solidFill>
                <a:schemeClr val="accent3"/>
              </a:solidFill>
            </a:endParaRPr>
          </a:p>
          <a:p>
            <a:r>
              <a:rPr lang="en-US" sz="2000" b="1" dirty="0">
                <a:solidFill>
                  <a:schemeClr val="accent3"/>
                </a:solidFill>
              </a:rPr>
              <a:t>Immunotherapies:</a:t>
            </a:r>
            <a:r>
              <a:rPr lang="en-US" sz="2000" dirty="0"/>
              <a:t> therapeutic vaccines, antibodies (bNAbs, mAbs, bispecific Abs), autologous gene-edited stem cells, induction of apoptotic death in infected cells, CAR T-cells that recognize </a:t>
            </a:r>
            <a:br>
              <a:rPr lang="en-US" sz="2000" dirty="0"/>
            </a:br>
            <a:r>
              <a:rPr lang="en-US" sz="2000" dirty="0"/>
              <a:t>HIV envelope, PD-1, IL-15, immune checkpoint inhibitors</a:t>
            </a:r>
          </a:p>
          <a:p>
            <a:r>
              <a:rPr lang="en-US" sz="2000" dirty="0"/>
              <a:t>Strategies combining </a:t>
            </a:r>
            <a:r>
              <a:rPr lang="en-US" sz="2000" b="1" dirty="0">
                <a:solidFill>
                  <a:schemeClr val="accent3"/>
                </a:solidFill>
              </a:rPr>
              <a:t>LRAs </a:t>
            </a:r>
            <a:r>
              <a:rPr lang="en-US" sz="2000" dirty="0"/>
              <a:t>with </a:t>
            </a:r>
            <a:r>
              <a:rPr lang="en-US" sz="2000" b="1" dirty="0">
                <a:solidFill>
                  <a:schemeClr val="accent3"/>
                </a:solidFill>
              </a:rPr>
              <a:t>immunotherapies</a:t>
            </a:r>
          </a:p>
          <a:p>
            <a:r>
              <a:rPr lang="en-US" sz="2000" b="1" dirty="0">
                <a:solidFill>
                  <a:schemeClr val="accent3"/>
                </a:solidFill>
              </a:rPr>
              <a:t>Limiting viral reservoir formation </a:t>
            </a:r>
            <a:r>
              <a:rPr lang="en-US" sz="2000" dirty="0"/>
              <a:t>by timing of ART, LRAs, </a:t>
            </a:r>
            <a:r>
              <a:rPr lang="en-US" sz="2000" dirty="0" err="1"/>
              <a:t>bNAbs</a:t>
            </a:r>
            <a:endParaRPr lang="en-US" sz="2000" b="1" dirty="0">
              <a:solidFill>
                <a:schemeClr val="accent3"/>
              </a:solidFill>
            </a:endParaRPr>
          </a:p>
          <a:p>
            <a:r>
              <a:rPr lang="en-US" sz="2000" b="1" dirty="0">
                <a:solidFill>
                  <a:schemeClr val="accent3"/>
                </a:solidFill>
              </a:rPr>
              <a:t>Gene editing </a:t>
            </a:r>
            <a:r>
              <a:rPr lang="en-US" sz="2000" dirty="0"/>
              <a:t>to excise HIV proviral DNA from latently infected cells (eg, CRISPR-Cas9)</a:t>
            </a:r>
          </a:p>
          <a:p>
            <a:r>
              <a:rPr lang="en-US" sz="2000" b="1" dirty="0">
                <a:solidFill>
                  <a:schemeClr val="accent3"/>
                </a:solidFill>
              </a:rPr>
              <a:t>Epigenetic silencing </a:t>
            </a:r>
            <a:r>
              <a:rPr lang="en-US" sz="2000" dirty="0"/>
              <a:t>to “block and lock” latently infected cells in state that does not reactivate despite absence of ART</a:t>
            </a:r>
          </a:p>
        </p:txBody>
      </p:sp>
      <p:sp>
        <p:nvSpPr>
          <p:cNvPr id="9" name="Text Box 15">
            <a:extLst>
              <a:ext uri="{FF2B5EF4-FFF2-40B4-BE49-F238E27FC236}">
                <a16:creationId xmlns:a16="http://schemas.microsoft.com/office/drawing/2014/main" id="{DD4A6FC5-111A-8A46-DA9F-33249830EDB2}"/>
              </a:ext>
            </a:extLst>
          </p:cNvPr>
          <p:cNvSpPr txBox="1">
            <a:spLocks noChangeArrowheads="1"/>
          </p:cNvSpPr>
          <p:nvPr/>
        </p:nvSpPr>
        <p:spPr bwMode="auto">
          <a:xfrm>
            <a:off x="412751" y="618308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Ahlenstiel. </a:t>
            </a:r>
            <a:r>
              <a:rPr lang="en-US" sz="1200" b="0" spc="-10" dirty="0">
                <a:solidFill>
                  <a:schemeClr val="bg2"/>
                </a:solidFill>
                <a:latin typeface="Calibri" panose="020F0502020204030204" pitchFamily="34" charset="0"/>
              </a:rPr>
              <a:t>Front Cell Infect Microbiol. 2020;10:424.</a:t>
            </a:r>
            <a:r>
              <a:rPr lang="de-DE" altLang="en-US" sz="1200" b="0" spc="-10" dirty="0">
                <a:solidFill>
                  <a:schemeClr val="bg2"/>
                </a:solidFill>
                <a:latin typeface="Calibri" panose="020F0502020204030204" pitchFamily="34" charset="0"/>
              </a:rPr>
              <a:t> Deeks. Nat Med. 2021;27:2085. </a:t>
            </a:r>
            <a:br>
              <a:rPr lang="de-DE" altLang="en-US" sz="1200" b="0" spc="-10" dirty="0">
                <a:solidFill>
                  <a:schemeClr val="bg2"/>
                </a:solidFill>
                <a:latin typeface="Calibri" panose="020F0502020204030204" pitchFamily="34" charset="0"/>
              </a:rPr>
            </a:br>
            <a:r>
              <a:rPr lang="de-DE" altLang="en-US" sz="1200" b="0" spc="-10" dirty="0">
                <a:solidFill>
                  <a:schemeClr val="bg2"/>
                </a:solidFill>
                <a:latin typeface="Calibri" panose="020F0502020204030204" pitchFamily="34" charset="0"/>
              </a:rPr>
              <a:t>Margolis. Cell. 2020;181:189. www.treatmentactiongroup.org/cure/trials.</a:t>
            </a:r>
          </a:p>
        </p:txBody>
      </p:sp>
      <p:pic>
        <p:nvPicPr>
          <p:cNvPr id="5" name="Graphic 4" descr="Needle outline">
            <a:extLst>
              <a:ext uri="{FF2B5EF4-FFF2-40B4-BE49-F238E27FC236}">
                <a16:creationId xmlns:a16="http://schemas.microsoft.com/office/drawing/2014/main" id="{E23F485A-3EA6-DD2D-E7BF-299ED0803C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53981" y="2630953"/>
            <a:ext cx="700533" cy="700533"/>
          </a:xfrm>
          <a:prstGeom prst="rect">
            <a:avLst/>
          </a:prstGeom>
        </p:spPr>
      </p:pic>
      <p:sp>
        <p:nvSpPr>
          <p:cNvPr id="7" name="Lightning Bolt 6">
            <a:extLst>
              <a:ext uri="{FF2B5EF4-FFF2-40B4-BE49-F238E27FC236}">
                <a16:creationId xmlns:a16="http://schemas.microsoft.com/office/drawing/2014/main" id="{346F9DA8-11BB-AA4B-A544-0DF5306B0AFE}"/>
              </a:ext>
            </a:extLst>
          </p:cNvPr>
          <p:cNvSpPr/>
          <p:nvPr/>
        </p:nvSpPr>
        <p:spPr bwMode="auto">
          <a:xfrm rot="20834169">
            <a:off x="10395911" y="3671028"/>
            <a:ext cx="630301" cy="756073"/>
          </a:xfrm>
          <a:prstGeom prst="lightningBol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12" name="Graphic 11" descr="DNA outline">
            <a:extLst>
              <a:ext uri="{FF2B5EF4-FFF2-40B4-BE49-F238E27FC236}">
                <a16:creationId xmlns:a16="http://schemas.microsoft.com/office/drawing/2014/main" id="{51129573-6FCC-5D23-59B8-1CADD95C6B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8435648" y="3429000"/>
            <a:ext cx="914400" cy="914400"/>
          </a:xfrm>
          <a:prstGeom prst="rect">
            <a:avLst/>
          </a:prstGeom>
        </p:spPr>
      </p:pic>
      <p:sp>
        <p:nvSpPr>
          <p:cNvPr id="13" name="TextBox 12">
            <a:extLst>
              <a:ext uri="{FF2B5EF4-FFF2-40B4-BE49-F238E27FC236}">
                <a16:creationId xmlns:a16="http://schemas.microsoft.com/office/drawing/2014/main" id="{B7FE7C93-646F-0CC8-2214-20DD8FE49280}"/>
              </a:ext>
            </a:extLst>
          </p:cNvPr>
          <p:cNvSpPr txBox="1"/>
          <p:nvPr/>
        </p:nvSpPr>
        <p:spPr bwMode="auto">
          <a:xfrm>
            <a:off x="8548552" y="2500044"/>
            <a:ext cx="813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bNAbs</a:t>
            </a:r>
          </a:p>
        </p:txBody>
      </p:sp>
      <p:sp>
        <p:nvSpPr>
          <p:cNvPr id="15" name="TextBox 14">
            <a:extLst>
              <a:ext uri="{FF2B5EF4-FFF2-40B4-BE49-F238E27FC236}">
                <a16:creationId xmlns:a16="http://schemas.microsoft.com/office/drawing/2014/main" id="{A47BF1C0-1808-DFD3-5A0C-5F75A2F3A185}"/>
              </a:ext>
            </a:extLst>
          </p:cNvPr>
          <p:cNvSpPr txBox="1"/>
          <p:nvPr/>
        </p:nvSpPr>
        <p:spPr bwMode="auto">
          <a:xfrm>
            <a:off x="9360745" y="3229343"/>
            <a:ext cx="1000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Vaccines</a:t>
            </a:r>
          </a:p>
        </p:txBody>
      </p:sp>
      <p:sp>
        <p:nvSpPr>
          <p:cNvPr id="17" name="TextBox 16">
            <a:extLst>
              <a:ext uri="{FF2B5EF4-FFF2-40B4-BE49-F238E27FC236}">
                <a16:creationId xmlns:a16="http://schemas.microsoft.com/office/drawing/2014/main" id="{C227BDED-3531-F1C9-891E-DBC4BBBA8910}"/>
              </a:ext>
            </a:extLst>
          </p:cNvPr>
          <p:cNvSpPr txBox="1"/>
          <p:nvPr/>
        </p:nvSpPr>
        <p:spPr bwMode="auto">
          <a:xfrm>
            <a:off x="10271615" y="2613182"/>
            <a:ext cx="1228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CAR T-cells</a:t>
            </a:r>
          </a:p>
        </p:txBody>
      </p:sp>
      <p:sp>
        <p:nvSpPr>
          <p:cNvPr id="19" name="TextBox 18">
            <a:extLst>
              <a:ext uri="{FF2B5EF4-FFF2-40B4-BE49-F238E27FC236}">
                <a16:creationId xmlns:a16="http://schemas.microsoft.com/office/drawing/2014/main" id="{0B5E03E9-F53F-6B27-DEE4-650492386D6A}"/>
              </a:ext>
            </a:extLst>
          </p:cNvPr>
          <p:cNvSpPr txBox="1"/>
          <p:nvPr/>
        </p:nvSpPr>
        <p:spPr bwMode="auto">
          <a:xfrm>
            <a:off x="8185655" y="4063445"/>
            <a:ext cx="1480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Gene therapy</a:t>
            </a:r>
          </a:p>
        </p:txBody>
      </p:sp>
      <p:sp>
        <p:nvSpPr>
          <p:cNvPr id="21" name="TextBox 20">
            <a:extLst>
              <a:ext uri="{FF2B5EF4-FFF2-40B4-BE49-F238E27FC236}">
                <a16:creationId xmlns:a16="http://schemas.microsoft.com/office/drawing/2014/main" id="{9D9639AB-513C-507D-04D1-03654E589F89}"/>
              </a:ext>
            </a:extLst>
          </p:cNvPr>
          <p:cNvSpPr txBox="1"/>
          <p:nvPr/>
        </p:nvSpPr>
        <p:spPr bwMode="auto">
          <a:xfrm>
            <a:off x="10441327" y="4256521"/>
            <a:ext cx="643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LRAs</a:t>
            </a:r>
          </a:p>
        </p:txBody>
      </p:sp>
      <p:sp>
        <p:nvSpPr>
          <p:cNvPr id="23" name="TextBox 22">
            <a:extLst>
              <a:ext uri="{FF2B5EF4-FFF2-40B4-BE49-F238E27FC236}">
                <a16:creationId xmlns:a16="http://schemas.microsoft.com/office/drawing/2014/main" id="{A6892208-15D0-E3E7-F629-3DE6D9611854}"/>
              </a:ext>
            </a:extLst>
          </p:cNvPr>
          <p:cNvSpPr txBox="1"/>
          <p:nvPr/>
        </p:nvSpPr>
        <p:spPr bwMode="auto">
          <a:xfrm>
            <a:off x="8491621" y="5196163"/>
            <a:ext cx="29154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Immunomodulatory agents (eg, cytokines, TLR agonists)</a:t>
            </a:r>
          </a:p>
        </p:txBody>
      </p:sp>
      <p:pic>
        <p:nvPicPr>
          <p:cNvPr id="25" name="Graphic 24" descr="Chemicals outline">
            <a:extLst>
              <a:ext uri="{FF2B5EF4-FFF2-40B4-BE49-F238E27FC236}">
                <a16:creationId xmlns:a16="http://schemas.microsoft.com/office/drawing/2014/main" id="{063997FB-7155-51ED-B795-3B356570A5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59277" y="4749524"/>
            <a:ext cx="501228" cy="501228"/>
          </a:xfrm>
          <a:prstGeom prst="rect">
            <a:avLst/>
          </a:prstGeom>
        </p:spPr>
      </p:pic>
      <p:pic>
        <p:nvPicPr>
          <p:cNvPr id="27" name="Graphic 26" descr="Covid-19 outline">
            <a:extLst>
              <a:ext uri="{FF2B5EF4-FFF2-40B4-BE49-F238E27FC236}">
                <a16:creationId xmlns:a16="http://schemas.microsoft.com/office/drawing/2014/main" id="{F675D1A9-1593-D132-BCD7-D496550C6D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69905" y="1659356"/>
            <a:ext cx="742845" cy="742845"/>
          </a:xfrm>
          <a:prstGeom prst="rect">
            <a:avLst/>
          </a:prstGeom>
        </p:spPr>
      </p:pic>
      <p:pic>
        <p:nvPicPr>
          <p:cNvPr id="29" name="Graphic 28" descr="Germ outline">
            <a:extLst>
              <a:ext uri="{FF2B5EF4-FFF2-40B4-BE49-F238E27FC236}">
                <a16:creationId xmlns:a16="http://schemas.microsoft.com/office/drawing/2014/main" id="{9943EA52-5838-D3F3-4120-7E2FBF8BBEB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460505" y="4665246"/>
            <a:ext cx="410341" cy="410341"/>
          </a:xfrm>
          <a:prstGeom prst="rect">
            <a:avLst/>
          </a:prstGeom>
        </p:spPr>
      </p:pic>
      <p:pic>
        <p:nvPicPr>
          <p:cNvPr id="33" name="Graphic 32" descr="Covid-19 outline">
            <a:extLst>
              <a:ext uri="{FF2B5EF4-FFF2-40B4-BE49-F238E27FC236}">
                <a16:creationId xmlns:a16="http://schemas.microsoft.com/office/drawing/2014/main" id="{6D8E3A39-F0B6-7DEA-AAE6-A996AB8152B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670402" y="2011861"/>
            <a:ext cx="720598" cy="720598"/>
          </a:xfrm>
          <a:prstGeom prst="rect">
            <a:avLst/>
          </a:prstGeom>
        </p:spPr>
      </p:pic>
      <p:pic>
        <p:nvPicPr>
          <p:cNvPr id="35" name="Graphic 34" descr="Chemicals outline">
            <a:extLst>
              <a:ext uri="{FF2B5EF4-FFF2-40B4-BE49-F238E27FC236}">
                <a16:creationId xmlns:a16="http://schemas.microsoft.com/office/drawing/2014/main" id="{15249BF9-CF6F-86FB-43CB-A23D6C921D1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949344" y="4794968"/>
            <a:ext cx="410341" cy="410341"/>
          </a:xfrm>
          <a:prstGeom prst="rect">
            <a:avLst/>
          </a:prstGeom>
        </p:spPr>
      </p:pic>
      <p:grpSp>
        <p:nvGrpSpPr>
          <p:cNvPr id="62" name="Group 61">
            <a:extLst>
              <a:ext uri="{FF2B5EF4-FFF2-40B4-BE49-F238E27FC236}">
                <a16:creationId xmlns:a16="http://schemas.microsoft.com/office/drawing/2014/main" id="{2DBE8539-A9B1-C945-7A70-3CBFCD20CAA9}"/>
              </a:ext>
            </a:extLst>
          </p:cNvPr>
          <p:cNvGrpSpPr/>
          <p:nvPr/>
        </p:nvGrpSpPr>
        <p:grpSpPr>
          <a:xfrm>
            <a:off x="8516519" y="1907197"/>
            <a:ext cx="376329" cy="575503"/>
            <a:chOff x="9424619" y="1504169"/>
            <a:chExt cx="462527" cy="633591"/>
          </a:xfrm>
        </p:grpSpPr>
        <p:cxnSp>
          <p:nvCxnSpPr>
            <p:cNvPr id="44" name="Straight Connector 43">
              <a:extLst>
                <a:ext uri="{FF2B5EF4-FFF2-40B4-BE49-F238E27FC236}">
                  <a16:creationId xmlns:a16="http://schemas.microsoft.com/office/drawing/2014/main" id="{217721DC-E92F-6011-CAF9-58A89E48DBF7}"/>
                </a:ext>
              </a:extLst>
            </p:cNvPr>
            <p:cNvCxnSpPr/>
            <p:nvPr/>
          </p:nvCxnSpPr>
          <p:spPr bwMode="auto">
            <a:xfrm flipH="1">
              <a:off x="9616253" y="1680560"/>
              <a:ext cx="49423" cy="457200"/>
            </a:xfrm>
            <a:prstGeom prst="line">
              <a:avLst/>
            </a:prstGeom>
            <a:noFill/>
            <a:ln w="38100" cap="flat" cmpd="sng" algn="ctr">
              <a:solidFill>
                <a:schemeClr val="accent6"/>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B2ADA09-F497-5D2A-C178-43312EF52DD9}"/>
                </a:ext>
              </a:extLst>
            </p:cNvPr>
            <p:cNvCxnSpPr/>
            <p:nvPr/>
          </p:nvCxnSpPr>
          <p:spPr bwMode="auto">
            <a:xfrm flipH="1">
              <a:off x="9549354" y="1664768"/>
              <a:ext cx="49423" cy="457200"/>
            </a:xfrm>
            <a:prstGeom prst="line">
              <a:avLst/>
            </a:prstGeom>
            <a:noFill/>
            <a:ln w="38100" cap="flat" cmpd="sng" algn="ctr">
              <a:solidFill>
                <a:schemeClr val="accent6"/>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76C50DC-BAD4-C7A1-BD63-DE90EED5FCF4}"/>
                </a:ext>
              </a:extLst>
            </p:cNvPr>
            <p:cNvCxnSpPr>
              <a:cxnSpLocks/>
            </p:cNvCxnSpPr>
            <p:nvPr/>
          </p:nvCxnSpPr>
          <p:spPr bwMode="auto">
            <a:xfrm flipH="1">
              <a:off x="9656798" y="1545682"/>
              <a:ext cx="198167" cy="143522"/>
            </a:xfrm>
            <a:prstGeom prst="line">
              <a:avLst/>
            </a:prstGeom>
            <a:noFill/>
            <a:ln w="38100" cap="flat" cmpd="sng" algn="ctr">
              <a:solidFill>
                <a:schemeClr val="accent6"/>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89F9249-B6C3-5D8C-09BE-17D571135F1C}"/>
                </a:ext>
              </a:extLst>
            </p:cNvPr>
            <p:cNvCxnSpPr>
              <a:cxnSpLocks/>
            </p:cNvCxnSpPr>
            <p:nvPr/>
          </p:nvCxnSpPr>
          <p:spPr bwMode="auto">
            <a:xfrm flipH="1" flipV="1">
              <a:off x="9474982" y="1504169"/>
              <a:ext cx="141271" cy="185719"/>
            </a:xfrm>
            <a:prstGeom prst="line">
              <a:avLst/>
            </a:prstGeom>
            <a:noFill/>
            <a:ln w="38100" cap="flat" cmpd="sng" algn="ctr">
              <a:solidFill>
                <a:schemeClr val="accent6"/>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3D4AFD5-17A3-7769-BF15-1707D1ABB288}"/>
                </a:ext>
              </a:extLst>
            </p:cNvPr>
            <p:cNvCxnSpPr>
              <a:cxnSpLocks/>
            </p:cNvCxnSpPr>
            <p:nvPr/>
          </p:nvCxnSpPr>
          <p:spPr bwMode="auto">
            <a:xfrm flipH="1" flipV="1">
              <a:off x="9424619" y="1533070"/>
              <a:ext cx="117732" cy="156134"/>
            </a:xfrm>
            <a:prstGeom prst="line">
              <a:avLst/>
            </a:prstGeom>
            <a:noFill/>
            <a:ln w="38100" cap="flat" cmpd="sng" algn="ctr">
              <a:solidFill>
                <a:schemeClr val="accent6"/>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21D028C-9F36-DCE8-85C3-04346BF348B4}"/>
                </a:ext>
              </a:extLst>
            </p:cNvPr>
            <p:cNvCxnSpPr>
              <a:cxnSpLocks/>
            </p:cNvCxnSpPr>
            <p:nvPr/>
          </p:nvCxnSpPr>
          <p:spPr bwMode="auto">
            <a:xfrm flipH="1">
              <a:off x="9715099" y="1593381"/>
              <a:ext cx="172047" cy="125366"/>
            </a:xfrm>
            <a:prstGeom prst="line">
              <a:avLst/>
            </a:prstGeom>
            <a:noFill/>
            <a:ln w="38100" cap="flat" cmpd="sng" algn="ctr">
              <a:solidFill>
                <a:schemeClr val="accent6"/>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3F202EAF-F7F1-4835-3F9B-C2A7E324060E}"/>
              </a:ext>
            </a:extLst>
          </p:cNvPr>
          <p:cNvGrpSpPr/>
          <p:nvPr/>
        </p:nvGrpSpPr>
        <p:grpSpPr>
          <a:xfrm rot="725585">
            <a:off x="8970209" y="1855567"/>
            <a:ext cx="376329" cy="575503"/>
            <a:chOff x="9424619" y="1504169"/>
            <a:chExt cx="462527" cy="633591"/>
          </a:xfrm>
        </p:grpSpPr>
        <p:cxnSp>
          <p:nvCxnSpPr>
            <p:cNvPr id="64" name="Straight Connector 63">
              <a:extLst>
                <a:ext uri="{FF2B5EF4-FFF2-40B4-BE49-F238E27FC236}">
                  <a16:creationId xmlns:a16="http://schemas.microsoft.com/office/drawing/2014/main" id="{93309889-B57C-4A25-B1B6-19C5E987CC57}"/>
                </a:ext>
              </a:extLst>
            </p:cNvPr>
            <p:cNvCxnSpPr/>
            <p:nvPr/>
          </p:nvCxnSpPr>
          <p:spPr bwMode="auto">
            <a:xfrm flipH="1">
              <a:off x="9616253" y="1680560"/>
              <a:ext cx="49423" cy="457200"/>
            </a:xfrm>
            <a:prstGeom prst="line">
              <a:avLst/>
            </a:prstGeom>
            <a:noFill/>
            <a:ln w="38100" cap="flat" cmpd="sng" algn="ctr">
              <a:solidFill>
                <a:schemeClr val="accent6"/>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378C387-2F7B-63DC-9888-605CA00C8173}"/>
                </a:ext>
              </a:extLst>
            </p:cNvPr>
            <p:cNvCxnSpPr/>
            <p:nvPr/>
          </p:nvCxnSpPr>
          <p:spPr bwMode="auto">
            <a:xfrm flipH="1">
              <a:off x="9549354" y="1664768"/>
              <a:ext cx="49423" cy="457200"/>
            </a:xfrm>
            <a:prstGeom prst="line">
              <a:avLst/>
            </a:prstGeom>
            <a:noFill/>
            <a:ln w="38100" cap="flat" cmpd="sng" algn="ctr">
              <a:solidFill>
                <a:schemeClr val="accent6"/>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CB1EAC4-3A38-133B-0E35-8F8D3B7059F5}"/>
                </a:ext>
              </a:extLst>
            </p:cNvPr>
            <p:cNvCxnSpPr>
              <a:cxnSpLocks/>
            </p:cNvCxnSpPr>
            <p:nvPr/>
          </p:nvCxnSpPr>
          <p:spPr bwMode="auto">
            <a:xfrm flipH="1">
              <a:off x="9656798" y="1545682"/>
              <a:ext cx="198167" cy="143522"/>
            </a:xfrm>
            <a:prstGeom prst="line">
              <a:avLst/>
            </a:prstGeom>
            <a:noFill/>
            <a:ln w="38100" cap="flat" cmpd="sng" algn="ctr">
              <a:solidFill>
                <a:schemeClr val="accent6"/>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0C66A56-A482-8E1F-20BB-382EA9CA57B5}"/>
                </a:ext>
              </a:extLst>
            </p:cNvPr>
            <p:cNvCxnSpPr>
              <a:cxnSpLocks/>
            </p:cNvCxnSpPr>
            <p:nvPr/>
          </p:nvCxnSpPr>
          <p:spPr bwMode="auto">
            <a:xfrm flipH="1" flipV="1">
              <a:off x="9474982" y="1504169"/>
              <a:ext cx="141271" cy="185719"/>
            </a:xfrm>
            <a:prstGeom prst="line">
              <a:avLst/>
            </a:prstGeom>
            <a:noFill/>
            <a:ln w="38100" cap="flat" cmpd="sng" algn="ctr">
              <a:solidFill>
                <a:schemeClr val="accent6"/>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4A9AA22-23C5-80BB-74F3-397C0ABB24FD}"/>
                </a:ext>
              </a:extLst>
            </p:cNvPr>
            <p:cNvCxnSpPr>
              <a:cxnSpLocks/>
            </p:cNvCxnSpPr>
            <p:nvPr/>
          </p:nvCxnSpPr>
          <p:spPr bwMode="auto">
            <a:xfrm flipH="1" flipV="1">
              <a:off x="9424619" y="1533070"/>
              <a:ext cx="117732" cy="156134"/>
            </a:xfrm>
            <a:prstGeom prst="line">
              <a:avLst/>
            </a:prstGeom>
            <a:noFill/>
            <a:ln w="38100" cap="flat" cmpd="sng" algn="ctr">
              <a:solidFill>
                <a:schemeClr val="accent6"/>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18D1BB8-241E-8833-67DE-5574218A70BE}"/>
                </a:ext>
              </a:extLst>
            </p:cNvPr>
            <p:cNvCxnSpPr>
              <a:cxnSpLocks/>
            </p:cNvCxnSpPr>
            <p:nvPr/>
          </p:nvCxnSpPr>
          <p:spPr bwMode="auto">
            <a:xfrm flipH="1">
              <a:off x="9715099" y="1593381"/>
              <a:ext cx="172047" cy="125366"/>
            </a:xfrm>
            <a:prstGeom prst="line">
              <a:avLst/>
            </a:prstGeom>
            <a:noFill/>
            <a:ln w="38100" cap="flat" cmpd="sng" algn="ctr">
              <a:solidFill>
                <a:schemeClr val="accent6"/>
              </a:solidFill>
              <a:prstDash val="solid"/>
              <a:round/>
              <a:headEnd type="none" w="med" len="med"/>
              <a:tailEnd type="none" w="med" len="med"/>
            </a:ln>
            <a:effectLst/>
          </p:spPr>
        </p:cxnSp>
      </p:grpSp>
      <p:sp>
        <p:nvSpPr>
          <p:cNvPr id="70" name="Rectangle: Rounded Corners 69">
            <a:extLst>
              <a:ext uri="{FF2B5EF4-FFF2-40B4-BE49-F238E27FC236}">
                <a16:creationId xmlns:a16="http://schemas.microsoft.com/office/drawing/2014/main" id="{52920CAB-EE1C-78A8-4834-B5BBD4A110B5}"/>
              </a:ext>
            </a:extLst>
          </p:cNvPr>
          <p:cNvSpPr/>
          <p:nvPr/>
        </p:nvSpPr>
        <p:spPr bwMode="auto">
          <a:xfrm>
            <a:off x="8185655" y="1659356"/>
            <a:ext cx="3523992" cy="4377460"/>
          </a:xfrm>
          <a:prstGeom prst="roundRect">
            <a:avLst/>
          </a:prstGeom>
          <a:no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364259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4892-4F0D-623A-E2C3-FC336593738E}"/>
              </a:ext>
            </a:extLst>
          </p:cNvPr>
          <p:cNvSpPr>
            <a:spLocks noGrp="1"/>
          </p:cNvSpPr>
          <p:nvPr>
            <p:ph type="title"/>
          </p:nvPr>
        </p:nvSpPr>
        <p:spPr/>
        <p:txBody>
          <a:bodyPr/>
          <a:lstStyle/>
          <a:p>
            <a:r>
              <a:rPr lang="en-US" dirty="0"/>
              <a:t>New Insights Into Latency: </a:t>
            </a:r>
            <a:br>
              <a:rPr lang="en-US" dirty="0"/>
            </a:br>
            <a:r>
              <a:rPr lang="en-US" dirty="0"/>
              <a:t>The Reservoir is Dynamic Until ART is Started</a:t>
            </a:r>
          </a:p>
        </p:txBody>
      </p:sp>
      <p:sp>
        <p:nvSpPr>
          <p:cNvPr id="3" name="Content Placeholder 2">
            <a:extLst>
              <a:ext uri="{FF2B5EF4-FFF2-40B4-BE49-F238E27FC236}">
                <a16:creationId xmlns:a16="http://schemas.microsoft.com/office/drawing/2014/main" id="{409F9183-4C01-CB68-D557-29FF9DECF50B}"/>
              </a:ext>
            </a:extLst>
          </p:cNvPr>
          <p:cNvSpPr>
            <a:spLocks noGrp="1"/>
          </p:cNvSpPr>
          <p:nvPr>
            <p:ph idx="1"/>
          </p:nvPr>
        </p:nvSpPr>
        <p:spPr/>
        <p:txBody>
          <a:bodyPr/>
          <a:lstStyle/>
          <a:p>
            <a:pPr>
              <a:spcAft>
                <a:spcPts val="300"/>
              </a:spcAft>
            </a:pPr>
            <a:r>
              <a:rPr lang="en-US" sz="2400" dirty="0"/>
              <a:t>In 9 women: median 78% of outgrowth viruses are seeded in </a:t>
            </a:r>
            <a:r>
              <a:rPr lang="en-US" sz="2400" dirty="0" err="1"/>
              <a:t>yr</a:t>
            </a:r>
            <a:r>
              <a:rPr lang="en-US" sz="2400" dirty="0"/>
              <a:t> prior to ART start</a:t>
            </a:r>
            <a:r>
              <a:rPr lang="en-US" sz="2400" baseline="30000" dirty="0"/>
              <a:t>1</a:t>
            </a:r>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r>
              <a:rPr lang="en-US" sz="2400" dirty="0"/>
              <a:t>Other studies confirm</a:t>
            </a:r>
            <a:r>
              <a:rPr lang="en-US" sz="2400" baseline="30000" dirty="0"/>
              <a:t>2-4</a:t>
            </a:r>
            <a:r>
              <a:rPr lang="en-US" sz="2400" dirty="0"/>
              <a:t>: consistently show that ~60% to 80% of reservoir sequences represent cells infected near the time of ART initiation</a:t>
            </a:r>
          </a:p>
          <a:p>
            <a:pPr>
              <a:spcAft>
                <a:spcPts val="300"/>
              </a:spcAft>
            </a:pPr>
            <a:endParaRPr lang="en-US" sz="2400" dirty="0"/>
          </a:p>
          <a:p>
            <a:pPr>
              <a:spcAft>
                <a:spcPts val="300"/>
              </a:spcAft>
            </a:pPr>
            <a:endParaRPr lang="en-US" sz="2400" dirty="0"/>
          </a:p>
        </p:txBody>
      </p:sp>
      <p:pic>
        <p:nvPicPr>
          <p:cNvPr id="4" name="Picture 3">
            <a:extLst>
              <a:ext uri="{FF2B5EF4-FFF2-40B4-BE49-F238E27FC236}">
                <a16:creationId xmlns:a16="http://schemas.microsoft.com/office/drawing/2014/main" id="{A65442EC-CC49-32ED-2B1E-3CEFFEB044D9}"/>
              </a:ext>
            </a:extLst>
          </p:cNvPr>
          <p:cNvPicPr>
            <a:picLocks noChangeAspect="1"/>
          </p:cNvPicPr>
          <p:nvPr/>
        </p:nvPicPr>
        <p:blipFill>
          <a:blip r:embed="rId3"/>
          <a:stretch>
            <a:fillRect/>
          </a:stretch>
        </p:blipFill>
        <p:spPr>
          <a:xfrm>
            <a:off x="10459736" y="2237583"/>
            <a:ext cx="1149096" cy="1188720"/>
          </a:xfrm>
          <a:prstGeom prst="rect">
            <a:avLst/>
          </a:prstGeom>
        </p:spPr>
      </p:pic>
      <p:pic>
        <p:nvPicPr>
          <p:cNvPr id="5" name="Picture 4">
            <a:extLst>
              <a:ext uri="{FF2B5EF4-FFF2-40B4-BE49-F238E27FC236}">
                <a16:creationId xmlns:a16="http://schemas.microsoft.com/office/drawing/2014/main" id="{D7DFA748-D042-DC94-AA7D-2800BC7E6E60}"/>
              </a:ext>
            </a:extLst>
          </p:cNvPr>
          <p:cNvPicPr>
            <a:picLocks noChangeAspect="1"/>
          </p:cNvPicPr>
          <p:nvPr/>
        </p:nvPicPr>
        <p:blipFill rotWithShape="1">
          <a:blip r:embed="rId4"/>
          <a:srcRect r="4097" b="5510"/>
          <a:stretch/>
        </p:blipFill>
        <p:spPr>
          <a:xfrm>
            <a:off x="1909302" y="2247630"/>
            <a:ext cx="1206507" cy="1188720"/>
          </a:xfrm>
          <a:prstGeom prst="rect">
            <a:avLst/>
          </a:prstGeom>
        </p:spPr>
      </p:pic>
      <p:pic>
        <p:nvPicPr>
          <p:cNvPr id="6" name="Picture 5">
            <a:extLst>
              <a:ext uri="{FF2B5EF4-FFF2-40B4-BE49-F238E27FC236}">
                <a16:creationId xmlns:a16="http://schemas.microsoft.com/office/drawing/2014/main" id="{99935CDF-D441-555E-1FB8-4F4A894AEC67}"/>
              </a:ext>
            </a:extLst>
          </p:cNvPr>
          <p:cNvPicPr>
            <a:picLocks noChangeAspect="1"/>
          </p:cNvPicPr>
          <p:nvPr/>
        </p:nvPicPr>
        <p:blipFill rotWithShape="1">
          <a:blip r:embed="rId5"/>
          <a:srcRect l="2794" t="10055"/>
          <a:stretch/>
        </p:blipFill>
        <p:spPr>
          <a:xfrm>
            <a:off x="6762540" y="2260878"/>
            <a:ext cx="1204396" cy="1188720"/>
          </a:xfrm>
          <a:prstGeom prst="rect">
            <a:avLst/>
          </a:prstGeom>
        </p:spPr>
      </p:pic>
      <p:pic>
        <p:nvPicPr>
          <p:cNvPr id="7" name="Picture 6">
            <a:extLst>
              <a:ext uri="{FF2B5EF4-FFF2-40B4-BE49-F238E27FC236}">
                <a16:creationId xmlns:a16="http://schemas.microsoft.com/office/drawing/2014/main" id="{AE5F55E1-3735-69BA-33FE-91D31B87C08E}"/>
              </a:ext>
            </a:extLst>
          </p:cNvPr>
          <p:cNvPicPr>
            <a:picLocks noChangeAspect="1"/>
          </p:cNvPicPr>
          <p:nvPr/>
        </p:nvPicPr>
        <p:blipFill rotWithShape="1">
          <a:blip r:embed="rId6"/>
          <a:srcRect l="5829" b="31418"/>
          <a:stretch/>
        </p:blipFill>
        <p:spPr>
          <a:xfrm>
            <a:off x="4359527" y="2247630"/>
            <a:ext cx="1234136" cy="1188720"/>
          </a:xfrm>
          <a:prstGeom prst="ellipse">
            <a:avLst/>
          </a:prstGeom>
        </p:spPr>
      </p:pic>
      <p:pic>
        <p:nvPicPr>
          <p:cNvPr id="8" name="Picture 7">
            <a:extLst>
              <a:ext uri="{FF2B5EF4-FFF2-40B4-BE49-F238E27FC236}">
                <a16:creationId xmlns:a16="http://schemas.microsoft.com/office/drawing/2014/main" id="{60340A08-11C6-5A46-11AB-BC34F35E13C5}"/>
              </a:ext>
            </a:extLst>
          </p:cNvPr>
          <p:cNvPicPr>
            <a:picLocks noChangeAspect="1"/>
          </p:cNvPicPr>
          <p:nvPr/>
        </p:nvPicPr>
        <p:blipFill rotWithShape="1">
          <a:blip r:embed="rId7"/>
          <a:srcRect t="18575"/>
          <a:stretch/>
        </p:blipFill>
        <p:spPr>
          <a:xfrm>
            <a:off x="666469" y="2247631"/>
            <a:ext cx="1216571" cy="1188720"/>
          </a:xfrm>
          <a:prstGeom prst="rect">
            <a:avLst/>
          </a:prstGeom>
        </p:spPr>
      </p:pic>
      <p:pic>
        <p:nvPicPr>
          <p:cNvPr id="9" name="Picture 8">
            <a:extLst>
              <a:ext uri="{FF2B5EF4-FFF2-40B4-BE49-F238E27FC236}">
                <a16:creationId xmlns:a16="http://schemas.microsoft.com/office/drawing/2014/main" id="{DC530FE2-12C3-E3F8-4D5A-BADB46E710E3}"/>
              </a:ext>
            </a:extLst>
          </p:cNvPr>
          <p:cNvPicPr>
            <a:picLocks noChangeAspect="1"/>
          </p:cNvPicPr>
          <p:nvPr/>
        </p:nvPicPr>
        <p:blipFill>
          <a:blip r:embed="rId8"/>
          <a:stretch>
            <a:fillRect/>
          </a:stretch>
        </p:blipFill>
        <p:spPr>
          <a:xfrm>
            <a:off x="8008781" y="2257679"/>
            <a:ext cx="1188720" cy="1188720"/>
          </a:xfrm>
          <a:prstGeom prst="rect">
            <a:avLst/>
          </a:prstGeom>
        </p:spPr>
      </p:pic>
      <p:pic>
        <p:nvPicPr>
          <p:cNvPr id="10" name="Picture 9">
            <a:extLst>
              <a:ext uri="{FF2B5EF4-FFF2-40B4-BE49-F238E27FC236}">
                <a16:creationId xmlns:a16="http://schemas.microsoft.com/office/drawing/2014/main" id="{538C5D78-9624-6A3D-6D14-D55A912F79D8}"/>
              </a:ext>
            </a:extLst>
          </p:cNvPr>
          <p:cNvPicPr>
            <a:picLocks noChangeAspect="1"/>
          </p:cNvPicPr>
          <p:nvPr/>
        </p:nvPicPr>
        <p:blipFill rotWithShape="1">
          <a:blip r:embed="rId9"/>
          <a:srcRect b="11954"/>
          <a:stretch/>
        </p:blipFill>
        <p:spPr>
          <a:xfrm>
            <a:off x="9221470" y="2257678"/>
            <a:ext cx="1186462" cy="1188720"/>
          </a:xfrm>
          <a:prstGeom prst="rect">
            <a:avLst/>
          </a:prstGeom>
        </p:spPr>
      </p:pic>
      <p:pic>
        <p:nvPicPr>
          <p:cNvPr id="11" name="Picture 10">
            <a:extLst>
              <a:ext uri="{FF2B5EF4-FFF2-40B4-BE49-F238E27FC236}">
                <a16:creationId xmlns:a16="http://schemas.microsoft.com/office/drawing/2014/main" id="{46708023-535D-D107-2B94-89C0B1FADE02}"/>
              </a:ext>
            </a:extLst>
          </p:cNvPr>
          <p:cNvPicPr>
            <a:picLocks noChangeAspect="1"/>
          </p:cNvPicPr>
          <p:nvPr/>
        </p:nvPicPr>
        <p:blipFill rotWithShape="1">
          <a:blip r:embed="rId10"/>
          <a:srcRect r="-3588" b="3927"/>
          <a:stretch/>
        </p:blipFill>
        <p:spPr>
          <a:xfrm>
            <a:off x="3111944" y="2247630"/>
            <a:ext cx="1238986" cy="1188720"/>
          </a:xfrm>
          <a:prstGeom prst="rect">
            <a:avLst/>
          </a:prstGeom>
        </p:spPr>
      </p:pic>
      <p:pic>
        <p:nvPicPr>
          <p:cNvPr id="12" name="Picture 11">
            <a:extLst>
              <a:ext uri="{FF2B5EF4-FFF2-40B4-BE49-F238E27FC236}">
                <a16:creationId xmlns:a16="http://schemas.microsoft.com/office/drawing/2014/main" id="{4F25A43B-8C6B-F943-DFF1-DC512DBC4CBB}"/>
              </a:ext>
            </a:extLst>
          </p:cNvPr>
          <p:cNvPicPr>
            <a:picLocks noChangeAspect="1"/>
          </p:cNvPicPr>
          <p:nvPr/>
        </p:nvPicPr>
        <p:blipFill>
          <a:blip r:embed="rId11"/>
          <a:stretch>
            <a:fillRect/>
          </a:stretch>
        </p:blipFill>
        <p:spPr>
          <a:xfrm>
            <a:off x="5578575" y="2237583"/>
            <a:ext cx="1147728" cy="1188720"/>
          </a:xfrm>
          <a:prstGeom prst="rect">
            <a:avLst/>
          </a:prstGeom>
        </p:spPr>
      </p:pic>
      <p:cxnSp>
        <p:nvCxnSpPr>
          <p:cNvPr id="13" name="Straight Arrow Connector 12">
            <a:extLst>
              <a:ext uri="{FF2B5EF4-FFF2-40B4-BE49-F238E27FC236}">
                <a16:creationId xmlns:a16="http://schemas.microsoft.com/office/drawing/2014/main" id="{7D4DBC7F-4C84-18A3-BE73-1B74C6F87A55}"/>
              </a:ext>
            </a:extLst>
          </p:cNvPr>
          <p:cNvCxnSpPr>
            <a:cxnSpLocks/>
          </p:cNvCxnSpPr>
          <p:nvPr/>
        </p:nvCxnSpPr>
        <p:spPr>
          <a:xfrm>
            <a:off x="1765968" y="3876173"/>
            <a:ext cx="8961120" cy="0"/>
          </a:xfrm>
          <a:prstGeom prst="straightConnector1">
            <a:avLst/>
          </a:prstGeom>
          <a:ln w="38100">
            <a:solidFill>
              <a:srgbClr val="455560"/>
            </a:solidFill>
            <a:tailEnd type="triangle"/>
          </a:ln>
          <a:effectLst/>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7B4C6E6C-553F-903C-05D8-B9182A71EA16}"/>
              </a:ext>
            </a:extLst>
          </p:cNvPr>
          <p:cNvSpPr txBox="1"/>
          <p:nvPr/>
        </p:nvSpPr>
        <p:spPr>
          <a:xfrm>
            <a:off x="613135" y="3602664"/>
            <a:ext cx="14140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mj-lt"/>
                <a:ea typeface="MS PGothic" pitchFamily="34" charset="-128"/>
                <a:cs typeface="Arial" panose="020B0604020202020204" pitchFamily="34" charset="0"/>
              </a:rPr>
              <a:t>100%</a:t>
            </a:r>
          </a:p>
        </p:txBody>
      </p:sp>
      <p:sp>
        <p:nvSpPr>
          <p:cNvPr id="15" name="TextBox 14">
            <a:extLst>
              <a:ext uri="{FF2B5EF4-FFF2-40B4-BE49-F238E27FC236}">
                <a16:creationId xmlns:a16="http://schemas.microsoft.com/office/drawing/2014/main" id="{FE346E69-C412-8603-C10F-BB3C118194A6}"/>
              </a:ext>
            </a:extLst>
          </p:cNvPr>
          <p:cNvSpPr txBox="1"/>
          <p:nvPr/>
        </p:nvSpPr>
        <p:spPr>
          <a:xfrm>
            <a:off x="10356387" y="3613137"/>
            <a:ext cx="14215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mj-lt"/>
                <a:ea typeface="MS PGothic" pitchFamily="34" charset="-128"/>
                <a:cs typeface="Arial" panose="020B0604020202020204" pitchFamily="34" charset="0"/>
              </a:rPr>
              <a:t>17%</a:t>
            </a:r>
          </a:p>
        </p:txBody>
      </p:sp>
      <p:sp>
        <p:nvSpPr>
          <p:cNvPr id="27" name="Text Box 15">
            <a:extLst>
              <a:ext uri="{FF2B5EF4-FFF2-40B4-BE49-F238E27FC236}">
                <a16:creationId xmlns:a16="http://schemas.microsoft.com/office/drawing/2014/main" id="{834A0D66-CC8A-32FB-DAD8-C8F26BCFBFA3}"/>
              </a:ext>
            </a:extLst>
          </p:cNvPr>
          <p:cNvSpPr txBox="1">
            <a:spLocks noChangeArrowheads="1"/>
          </p:cNvSpPr>
          <p:nvPr/>
        </p:nvSpPr>
        <p:spPr bwMode="auto">
          <a:xfrm>
            <a:off x="412751" y="6204249"/>
            <a:ext cx="758195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Abrahams. Sci </a:t>
            </a:r>
            <a:r>
              <a:rPr lang="en-US" altLang="en-US" sz="1200" b="0" spc="-10" dirty="0" err="1">
                <a:solidFill>
                  <a:schemeClr val="bg2"/>
                </a:solidFill>
                <a:latin typeface="Calibri" panose="020F0502020204030204" pitchFamily="34" charset="0"/>
              </a:rPr>
              <a:t>Transl</a:t>
            </a:r>
            <a:r>
              <a:rPr lang="en-US" altLang="en-US" sz="1200" b="0" spc="-10" dirty="0">
                <a:solidFill>
                  <a:schemeClr val="bg2"/>
                </a:solidFill>
                <a:latin typeface="Calibri" panose="020F0502020204030204" pitchFamily="34" charset="0"/>
              </a:rPr>
              <a:t> Med. 2019;11:eaaw5589. 2. </a:t>
            </a:r>
            <a:r>
              <a:rPr lang="en-US" altLang="en-US" sz="1200" b="0" spc="-10" dirty="0" err="1">
                <a:solidFill>
                  <a:schemeClr val="bg2"/>
                </a:solidFill>
                <a:latin typeface="Calibri" panose="020F0502020204030204" pitchFamily="34" charset="0"/>
              </a:rPr>
              <a:t>Brodin</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Elife</a:t>
            </a:r>
            <a:r>
              <a:rPr lang="en-US" altLang="en-US" sz="1200" b="0" spc="-10" dirty="0">
                <a:solidFill>
                  <a:schemeClr val="bg2"/>
                </a:solidFill>
                <a:latin typeface="Calibri" panose="020F0502020204030204" pitchFamily="34" charset="0"/>
              </a:rPr>
              <a:t>. 2016;5:e18889. 3. </a:t>
            </a:r>
            <a:r>
              <a:rPr lang="en-US" altLang="en-US" sz="1200" b="0" spc="-10" dirty="0" err="1">
                <a:solidFill>
                  <a:schemeClr val="bg2"/>
                </a:solidFill>
                <a:latin typeface="Calibri" panose="020F0502020204030204" pitchFamily="34" charset="0"/>
              </a:rPr>
              <a:t>Pankau</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PLoS</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Pathog</a:t>
            </a:r>
            <a:r>
              <a:rPr lang="en-US" altLang="en-US" sz="1200" b="0" spc="-10" dirty="0">
                <a:solidFill>
                  <a:schemeClr val="bg2"/>
                </a:solidFill>
                <a:latin typeface="Calibri" panose="020F0502020204030204" pitchFamily="34" charset="0"/>
              </a:rPr>
              <a:t>. 2020;16:e1008286. 4. Brooks. </a:t>
            </a:r>
            <a:r>
              <a:rPr lang="en-US" altLang="en-US" sz="1200" b="0" spc="-10" dirty="0" err="1">
                <a:solidFill>
                  <a:schemeClr val="bg2"/>
                </a:solidFill>
                <a:latin typeface="Calibri" panose="020F0502020204030204" pitchFamily="34" charset="0"/>
              </a:rPr>
              <a:t>PLoS</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Pathog</a:t>
            </a:r>
            <a:r>
              <a:rPr lang="en-US" altLang="en-US" sz="1200" b="0" spc="-10" dirty="0">
                <a:solidFill>
                  <a:schemeClr val="bg2"/>
                </a:solidFill>
                <a:latin typeface="Calibri" panose="020F0502020204030204" pitchFamily="34" charset="0"/>
              </a:rPr>
              <a:t>. 2020;16:e1008378. 	</a:t>
            </a:r>
          </a:p>
        </p:txBody>
      </p:sp>
      <p:sp>
        <p:nvSpPr>
          <p:cNvPr id="23" name="TextBox 22">
            <a:extLst>
              <a:ext uri="{FF2B5EF4-FFF2-40B4-BE49-F238E27FC236}">
                <a16:creationId xmlns:a16="http://schemas.microsoft.com/office/drawing/2014/main" id="{1F775D33-0A12-EF4D-B2E2-0CEA865DEE53}"/>
              </a:ext>
            </a:extLst>
          </p:cNvPr>
          <p:cNvSpPr txBox="1"/>
          <p:nvPr/>
        </p:nvSpPr>
        <p:spPr>
          <a:xfrm>
            <a:off x="1827274" y="4693063"/>
            <a:ext cx="139868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rPr>
              <a:t>Primary infection</a:t>
            </a:r>
          </a:p>
        </p:txBody>
      </p:sp>
      <p:pic>
        <p:nvPicPr>
          <p:cNvPr id="24" name="Picture 23">
            <a:extLst>
              <a:ext uri="{FF2B5EF4-FFF2-40B4-BE49-F238E27FC236}">
                <a16:creationId xmlns:a16="http://schemas.microsoft.com/office/drawing/2014/main" id="{8D487F03-5103-5242-8068-00BC89A5F4FB}"/>
              </a:ext>
            </a:extLst>
          </p:cNvPr>
          <p:cNvPicPr>
            <a:picLocks noChangeAspect="1"/>
          </p:cNvPicPr>
          <p:nvPr/>
        </p:nvPicPr>
        <p:blipFill rotWithShape="1">
          <a:blip r:embed="rId12"/>
          <a:srcRect r="14816" b="-25745"/>
          <a:stretch/>
        </p:blipFill>
        <p:spPr>
          <a:xfrm>
            <a:off x="2503870" y="4309855"/>
            <a:ext cx="6693631" cy="342690"/>
          </a:xfrm>
          <a:prstGeom prst="rect">
            <a:avLst/>
          </a:prstGeom>
        </p:spPr>
      </p:pic>
      <p:cxnSp>
        <p:nvCxnSpPr>
          <p:cNvPr id="25" name="Straight Arrow Connector 24">
            <a:extLst>
              <a:ext uri="{FF2B5EF4-FFF2-40B4-BE49-F238E27FC236}">
                <a16:creationId xmlns:a16="http://schemas.microsoft.com/office/drawing/2014/main" id="{2B782791-3245-5247-8E53-E4FC8A83AFAF}"/>
              </a:ext>
            </a:extLst>
          </p:cNvPr>
          <p:cNvCxnSpPr>
            <a:cxnSpLocks/>
          </p:cNvCxnSpPr>
          <p:nvPr/>
        </p:nvCxnSpPr>
        <p:spPr>
          <a:xfrm>
            <a:off x="3129329" y="5016228"/>
            <a:ext cx="5249732" cy="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26" name="TextBox 25">
            <a:extLst>
              <a:ext uri="{FF2B5EF4-FFF2-40B4-BE49-F238E27FC236}">
                <a16:creationId xmlns:a16="http://schemas.microsoft.com/office/drawing/2014/main" id="{8F429232-111E-D749-A749-E04ED012E783}"/>
              </a:ext>
            </a:extLst>
          </p:cNvPr>
          <p:cNvSpPr txBox="1"/>
          <p:nvPr/>
        </p:nvSpPr>
        <p:spPr>
          <a:xfrm>
            <a:off x="8319104" y="4693063"/>
            <a:ext cx="18699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n-lt"/>
                <a:ea typeface="MS PGothic" pitchFamily="34" charset="-128"/>
              </a:rPr>
              <a:t>In the year </a:t>
            </a:r>
            <a:r>
              <a:rPr kumimoji="0" lang="en-US"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rPr>
              <a:t>before ART start</a:t>
            </a:r>
          </a:p>
        </p:txBody>
      </p:sp>
    </p:spTree>
    <p:extLst>
      <p:ext uri="{BB962C8B-B14F-4D97-AF65-F5344CB8AC3E}">
        <p14:creationId xmlns:p14="http://schemas.microsoft.com/office/powerpoint/2010/main" val="798103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4892-4F0D-623A-E2C3-FC336593738E}"/>
              </a:ext>
            </a:extLst>
          </p:cNvPr>
          <p:cNvSpPr>
            <a:spLocks noGrp="1"/>
          </p:cNvSpPr>
          <p:nvPr>
            <p:ph type="title"/>
          </p:nvPr>
        </p:nvSpPr>
        <p:spPr/>
        <p:txBody>
          <a:bodyPr/>
          <a:lstStyle/>
          <a:p>
            <a:r>
              <a:rPr lang="en-US" dirty="0"/>
              <a:t>New Insights Into Latency: </a:t>
            </a:r>
            <a:br>
              <a:rPr lang="en-US" dirty="0"/>
            </a:br>
            <a:r>
              <a:rPr lang="en-US" dirty="0"/>
              <a:t>The Reservoir is Dynamic Until ART is Started</a:t>
            </a:r>
          </a:p>
        </p:txBody>
      </p:sp>
      <p:sp>
        <p:nvSpPr>
          <p:cNvPr id="3" name="Content Placeholder 2">
            <a:extLst>
              <a:ext uri="{FF2B5EF4-FFF2-40B4-BE49-F238E27FC236}">
                <a16:creationId xmlns:a16="http://schemas.microsoft.com/office/drawing/2014/main" id="{409F9183-4C01-CB68-D557-29FF9DECF50B}"/>
              </a:ext>
            </a:extLst>
          </p:cNvPr>
          <p:cNvSpPr>
            <a:spLocks noGrp="1"/>
          </p:cNvSpPr>
          <p:nvPr>
            <p:ph idx="1"/>
          </p:nvPr>
        </p:nvSpPr>
        <p:spPr/>
        <p:txBody>
          <a:bodyPr/>
          <a:lstStyle/>
          <a:p>
            <a:pPr>
              <a:spcAft>
                <a:spcPts val="300"/>
              </a:spcAft>
            </a:pPr>
            <a:r>
              <a:rPr lang="en-US" sz="2400" dirty="0"/>
              <a:t>In 9 women: median 78% of outgrowth viruses are seeded in </a:t>
            </a:r>
            <a:r>
              <a:rPr lang="en-US" sz="2400" dirty="0" err="1"/>
              <a:t>yr</a:t>
            </a:r>
            <a:r>
              <a:rPr lang="en-US" sz="2400" dirty="0"/>
              <a:t> prior to ART start</a:t>
            </a:r>
            <a:r>
              <a:rPr lang="en-US" sz="2400" baseline="30000" dirty="0"/>
              <a:t>1</a:t>
            </a:r>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endParaRPr lang="en-US" sz="2400" dirty="0"/>
          </a:p>
          <a:p>
            <a:pPr>
              <a:spcAft>
                <a:spcPts val="300"/>
              </a:spcAft>
            </a:pPr>
            <a:r>
              <a:rPr lang="en-US" sz="2400" dirty="0"/>
              <a:t>Other studies confirm</a:t>
            </a:r>
            <a:r>
              <a:rPr lang="en-US" sz="2400" baseline="30000" dirty="0"/>
              <a:t>2-4</a:t>
            </a:r>
            <a:r>
              <a:rPr lang="en-US" sz="2400" dirty="0"/>
              <a:t>: consistently show that ~60% to 80% of reservoir sequences represent cells infected near the time of ART initiation</a:t>
            </a:r>
          </a:p>
          <a:p>
            <a:pPr>
              <a:spcAft>
                <a:spcPts val="300"/>
              </a:spcAft>
            </a:pPr>
            <a:endParaRPr lang="en-US" sz="2400" dirty="0"/>
          </a:p>
          <a:p>
            <a:pPr>
              <a:spcAft>
                <a:spcPts val="300"/>
              </a:spcAft>
            </a:pPr>
            <a:endParaRPr lang="en-US" sz="2400" dirty="0"/>
          </a:p>
        </p:txBody>
      </p:sp>
      <p:pic>
        <p:nvPicPr>
          <p:cNvPr id="4" name="Picture 3">
            <a:extLst>
              <a:ext uri="{FF2B5EF4-FFF2-40B4-BE49-F238E27FC236}">
                <a16:creationId xmlns:a16="http://schemas.microsoft.com/office/drawing/2014/main" id="{A65442EC-CC49-32ED-2B1E-3CEFFEB044D9}"/>
              </a:ext>
            </a:extLst>
          </p:cNvPr>
          <p:cNvPicPr>
            <a:picLocks noChangeAspect="1"/>
          </p:cNvPicPr>
          <p:nvPr/>
        </p:nvPicPr>
        <p:blipFill>
          <a:blip r:embed="rId3"/>
          <a:stretch>
            <a:fillRect/>
          </a:stretch>
        </p:blipFill>
        <p:spPr>
          <a:xfrm>
            <a:off x="10459736" y="2237583"/>
            <a:ext cx="1149096" cy="1188720"/>
          </a:xfrm>
          <a:prstGeom prst="rect">
            <a:avLst/>
          </a:prstGeom>
        </p:spPr>
      </p:pic>
      <p:pic>
        <p:nvPicPr>
          <p:cNvPr id="5" name="Picture 4">
            <a:extLst>
              <a:ext uri="{FF2B5EF4-FFF2-40B4-BE49-F238E27FC236}">
                <a16:creationId xmlns:a16="http://schemas.microsoft.com/office/drawing/2014/main" id="{D7DFA748-D042-DC94-AA7D-2800BC7E6E60}"/>
              </a:ext>
            </a:extLst>
          </p:cNvPr>
          <p:cNvPicPr>
            <a:picLocks noChangeAspect="1"/>
          </p:cNvPicPr>
          <p:nvPr/>
        </p:nvPicPr>
        <p:blipFill rotWithShape="1">
          <a:blip r:embed="rId4"/>
          <a:srcRect r="4097" b="5510"/>
          <a:stretch/>
        </p:blipFill>
        <p:spPr>
          <a:xfrm>
            <a:off x="1909302" y="2247630"/>
            <a:ext cx="1206507" cy="1188720"/>
          </a:xfrm>
          <a:prstGeom prst="rect">
            <a:avLst/>
          </a:prstGeom>
        </p:spPr>
      </p:pic>
      <p:pic>
        <p:nvPicPr>
          <p:cNvPr id="6" name="Picture 5">
            <a:extLst>
              <a:ext uri="{FF2B5EF4-FFF2-40B4-BE49-F238E27FC236}">
                <a16:creationId xmlns:a16="http://schemas.microsoft.com/office/drawing/2014/main" id="{99935CDF-D441-555E-1FB8-4F4A894AEC67}"/>
              </a:ext>
            </a:extLst>
          </p:cNvPr>
          <p:cNvPicPr>
            <a:picLocks noChangeAspect="1"/>
          </p:cNvPicPr>
          <p:nvPr/>
        </p:nvPicPr>
        <p:blipFill rotWithShape="1">
          <a:blip r:embed="rId5"/>
          <a:srcRect l="2794" t="10055"/>
          <a:stretch/>
        </p:blipFill>
        <p:spPr>
          <a:xfrm>
            <a:off x="6762540" y="2260878"/>
            <a:ext cx="1204396" cy="1188720"/>
          </a:xfrm>
          <a:prstGeom prst="rect">
            <a:avLst/>
          </a:prstGeom>
        </p:spPr>
      </p:pic>
      <p:pic>
        <p:nvPicPr>
          <p:cNvPr id="7" name="Picture 6">
            <a:extLst>
              <a:ext uri="{FF2B5EF4-FFF2-40B4-BE49-F238E27FC236}">
                <a16:creationId xmlns:a16="http://schemas.microsoft.com/office/drawing/2014/main" id="{AE5F55E1-3735-69BA-33FE-91D31B87C08E}"/>
              </a:ext>
            </a:extLst>
          </p:cNvPr>
          <p:cNvPicPr>
            <a:picLocks noChangeAspect="1"/>
          </p:cNvPicPr>
          <p:nvPr/>
        </p:nvPicPr>
        <p:blipFill rotWithShape="1">
          <a:blip r:embed="rId6"/>
          <a:srcRect l="5829" b="31418"/>
          <a:stretch/>
        </p:blipFill>
        <p:spPr>
          <a:xfrm>
            <a:off x="4359527" y="2247630"/>
            <a:ext cx="1234136" cy="1188720"/>
          </a:xfrm>
          <a:prstGeom prst="ellipse">
            <a:avLst/>
          </a:prstGeom>
        </p:spPr>
      </p:pic>
      <p:pic>
        <p:nvPicPr>
          <p:cNvPr id="8" name="Picture 7">
            <a:extLst>
              <a:ext uri="{FF2B5EF4-FFF2-40B4-BE49-F238E27FC236}">
                <a16:creationId xmlns:a16="http://schemas.microsoft.com/office/drawing/2014/main" id="{60340A08-11C6-5A46-11AB-BC34F35E13C5}"/>
              </a:ext>
            </a:extLst>
          </p:cNvPr>
          <p:cNvPicPr>
            <a:picLocks noChangeAspect="1"/>
          </p:cNvPicPr>
          <p:nvPr/>
        </p:nvPicPr>
        <p:blipFill rotWithShape="1">
          <a:blip r:embed="rId7"/>
          <a:srcRect t="18575"/>
          <a:stretch/>
        </p:blipFill>
        <p:spPr>
          <a:xfrm>
            <a:off x="666469" y="2247631"/>
            <a:ext cx="1216571" cy="1188720"/>
          </a:xfrm>
          <a:prstGeom prst="rect">
            <a:avLst/>
          </a:prstGeom>
        </p:spPr>
      </p:pic>
      <p:pic>
        <p:nvPicPr>
          <p:cNvPr id="9" name="Picture 8">
            <a:extLst>
              <a:ext uri="{FF2B5EF4-FFF2-40B4-BE49-F238E27FC236}">
                <a16:creationId xmlns:a16="http://schemas.microsoft.com/office/drawing/2014/main" id="{DC530FE2-12C3-E3F8-4D5A-BADB46E710E3}"/>
              </a:ext>
            </a:extLst>
          </p:cNvPr>
          <p:cNvPicPr>
            <a:picLocks noChangeAspect="1"/>
          </p:cNvPicPr>
          <p:nvPr/>
        </p:nvPicPr>
        <p:blipFill>
          <a:blip r:embed="rId8"/>
          <a:stretch>
            <a:fillRect/>
          </a:stretch>
        </p:blipFill>
        <p:spPr>
          <a:xfrm>
            <a:off x="8008781" y="2257679"/>
            <a:ext cx="1188720" cy="1188720"/>
          </a:xfrm>
          <a:prstGeom prst="rect">
            <a:avLst/>
          </a:prstGeom>
        </p:spPr>
      </p:pic>
      <p:pic>
        <p:nvPicPr>
          <p:cNvPr id="10" name="Picture 9">
            <a:extLst>
              <a:ext uri="{FF2B5EF4-FFF2-40B4-BE49-F238E27FC236}">
                <a16:creationId xmlns:a16="http://schemas.microsoft.com/office/drawing/2014/main" id="{538C5D78-9624-6A3D-6D14-D55A912F79D8}"/>
              </a:ext>
            </a:extLst>
          </p:cNvPr>
          <p:cNvPicPr>
            <a:picLocks noChangeAspect="1"/>
          </p:cNvPicPr>
          <p:nvPr/>
        </p:nvPicPr>
        <p:blipFill rotWithShape="1">
          <a:blip r:embed="rId9"/>
          <a:srcRect b="11954"/>
          <a:stretch/>
        </p:blipFill>
        <p:spPr>
          <a:xfrm>
            <a:off x="9221470" y="2257678"/>
            <a:ext cx="1186462" cy="1188720"/>
          </a:xfrm>
          <a:prstGeom prst="rect">
            <a:avLst/>
          </a:prstGeom>
        </p:spPr>
      </p:pic>
      <p:pic>
        <p:nvPicPr>
          <p:cNvPr id="11" name="Picture 10">
            <a:extLst>
              <a:ext uri="{FF2B5EF4-FFF2-40B4-BE49-F238E27FC236}">
                <a16:creationId xmlns:a16="http://schemas.microsoft.com/office/drawing/2014/main" id="{46708023-535D-D107-2B94-89C0B1FADE02}"/>
              </a:ext>
            </a:extLst>
          </p:cNvPr>
          <p:cNvPicPr>
            <a:picLocks noChangeAspect="1"/>
          </p:cNvPicPr>
          <p:nvPr/>
        </p:nvPicPr>
        <p:blipFill rotWithShape="1">
          <a:blip r:embed="rId10"/>
          <a:srcRect r="-3588" b="3927"/>
          <a:stretch/>
        </p:blipFill>
        <p:spPr>
          <a:xfrm>
            <a:off x="3111944" y="2247630"/>
            <a:ext cx="1238986" cy="1188720"/>
          </a:xfrm>
          <a:prstGeom prst="rect">
            <a:avLst/>
          </a:prstGeom>
        </p:spPr>
      </p:pic>
      <p:pic>
        <p:nvPicPr>
          <p:cNvPr id="12" name="Picture 11">
            <a:extLst>
              <a:ext uri="{FF2B5EF4-FFF2-40B4-BE49-F238E27FC236}">
                <a16:creationId xmlns:a16="http://schemas.microsoft.com/office/drawing/2014/main" id="{4F25A43B-8C6B-F943-DFF1-DC512DBC4CBB}"/>
              </a:ext>
            </a:extLst>
          </p:cNvPr>
          <p:cNvPicPr>
            <a:picLocks noChangeAspect="1"/>
          </p:cNvPicPr>
          <p:nvPr/>
        </p:nvPicPr>
        <p:blipFill>
          <a:blip r:embed="rId11"/>
          <a:stretch>
            <a:fillRect/>
          </a:stretch>
        </p:blipFill>
        <p:spPr>
          <a:xfrm>
            <a:off x="5578575" y="2237583"/>
            <a:ext cx="1147728" cy="1188720"/>
          </a:xfrm>
          <a:prstGeom prst="rect">
            <a:avLst/>
          </a:prstGeom>
        </p:spPr>
      </p:pic>
      <p:cxnSp>
        <p:nvCxnSpPr>
          <p:cNvPr id="13" name="Straight Arrow Connector 12">
            <a:extLst>
              <a:ext uri="{FF2B5EF4-FFF2-40B4-BE49-F238E27FC236}">
                <a16:creationId xmlns:a16="http://schemas.microsoft.com/office/drawing/2014/main" id="{7D4DBC7F-4C84-18A3-BE73-1B74C6F87A55}"/>
              </a:ext>
            </a:extLst>
          </p:cNvPr>
          <p:cNvCxnSpPr>
            <a:cxnSpLocks/>
          </p:cNvCxnSpPr>
          <p:nvPr/>
        </p:nvCxnSpPr>
        <p:spPr>
          <a:xfrm>
            <a:off x="1765968" y="3876173"/>
            <a:ext cx="8961120" cy="0"/>
          </a:xfrm>
          <a:prstGeom prst="straightConnector1">
            <a:avLst/>
          </a:prstGeom>
          <a:ln w="38100">
            <a:solidFill>
              <a:srgbClr val="455560"/>
            </a:solidFill>
            <a:tailEnd type="triangle"/>
          </a:ln>
          <a:effectLst/>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7B4C6E6C-553F-903C-05D8-B9182A71EA16}"/>
              </a:ext>
            </a:extLst>
          </p:cNvPr>
          <p:cNvSpPr txBox="1"/>
          <p:nvPr/>
        </p:nvSpPr>
        <p:spPr>
          <a:xfrm>
            <a:off x="613135" y="3602664"/>
            <a:ext cx="141408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mj-lt"/>
                <a:ea typeface="MS PGothic" pitchFamily="34" charset="-128"/>
                <a:cs typeface="Arial" panose="020B0604020202020204" pitchFamily="34" charset="0"/>
              </a:rPr>
              <a:t>100%</a:t>
            </a:r>
          </a:p>
        </p:txBody>
      </p:sp>
      <p:sp>
        <p:nvSpPr>
          <p:cNvPr id="15" name="TextBox 14">
            <a:extLst>
              <a:ext uri="{FF2B5EF4-FFF2-40B4-BE49-F238E27FC236}">
                <a16:creationId xmlns:a16="http://schemas.microsoft.com/office/drawing/2014/main" id="{FE346E69-C412-8603-C10F-BB3C118194A6}"/>
              </a:ext>
            </a:extLst>
          </p:cNvPr>
          <p:cNvSpPr txBox="1"/>
          <p:nvPr/>
        </p:nvSpPr>
        <p:spPr>
          <a:xfrm>
            <a:off x="10356387" y="3613137"/>
            <a:ext cx="14215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mj-lt"/>
                <a:ea typeface="MS PGothic" pitchFamily="34" charset="-128"/>
                <a:cs typeface="Arial" panose="020B0604020202020204" pitchFamily="34" charset="0"/>
              </a:rPr>
              <a:t>17%</a:t>
            </a:r>
          </a:p>
        </p:txBody>
      </p:sp>
      <p:sp>
        <p:nvSpPr>
          <p:cNvPr id="27" name="Text Box 15">
            <a:extLst>
              <a:ext uri="{FF2B5EF4-FFF2-40B4-BE49-F238E27FC236}">
                <a16:creationId xmlns:a16="http://schemas.microsoft.com/office/drawing/2014/main" id="{834A0D66-CC8A-32FB-DAD8-C8F26BCFBFA3}"/>
              </a:ext>
            </a:extLst>
          </p:cNvPr>
          <p:cNvSpPr txBox="1">
            <a:spLocks noChangeArrowheads="1"/>
          </p:cNvSpPr>
          <p:nvPr/>
        </p:nvSpPr>
        <p:spPr bwMode="auto">
          <a:xfrm>
            <a:off x="412751" y="6204249"/>
            <a:ext cx="758195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Abrahams. Sci </a:t>
            </a:r>
            <a:r>
              <a:rPr lang="en-US" altLang="en-US" sz="1200" b="0" spc="-10" dirty="0" err="1">
                <a:solidFill>
                  <a:schemeClr val="bg2"/>
                </a:solidFill>
                <a:latin typeface="Calibri" panose="020F0502020204030204" pitchFamily="34" charset="0"/>
              </a:rPr>
              <a:t>Transl</a:t>
            </a:r>
            <a:r>
              <a:rPr lang="en-US" altLang="en-US" sz="1200" b="0" spc="-10" dirty="0">
                <a:solidFill>
                  <a:schemeClr val="bg2"/>
                </a:solidFill>
                <a:latin typeface="Calibri" panose="020F0502020204030204" pitchFamily="34" charset="0"/>
              </a:rPr>
              <a:t> Med. 2019;11:eaaw5589. 2. </a:t>
            </a:r>
            <a:r>
              <a:rPr lang="en-US" altLang="en-US" sz="1200" b="0" spc="-10" dirty="0" err="1">
                <a:solidFill>
                  <a:schemeClr val="bg2"/>
                </a:solidFill>
                <a:latin typeface="Calibri" panose="020F0502020204030204" pitchFamily="34" charset="0"/>
              </a:rPr>
              <a:t>Brodin</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Elife</a:t>
            </a:r>
            <a:r>
              <a:rPr lang="en-US" altLang="en-US" sz="1200" b="0" spc="-10" dirty="0">
                <a:solidFill>
                  <a:schemeClr val="bg2"/>
                </a:solidFill>
                <a:latin typeface="Calibri" panose="020F0502020204030204" pitchFamily="34" charset="0"/>
              </a:rPr>
              <a:t>. 2016;5:e18889. 3. </a:t>
            </a:r>
            <a:r>
              <a:rPr lang="en-US" altLang="en-US" sz="1200" b="0" spc="-10" dirty="0" err="1">
                <a:solidFill>
                  <a:schemeClr val="bg2"/>
                </a:solidFill>
                <a:latin typeface="Calibri" panose="020F0502020204030204" pitchFamily="34" charset="0"/>
              </a:rPr>
              <a:t>Pankau</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PLoS</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Pathog</a:t>
            </a:r>
            <a:r>
              <a:rPr lang="en-US" altLang="en-US" sz="1200" b="0" spc="-10" dirty="0">
                <a:solidFill>
                  <a:schemeClr val="bg2"/>
                </a:solidFill>
                <a:latin typeface="Calibri" panose="020F0502020204030204" pitchFamily="34" charset="0"/>
              </a:rPr>
              <a:t>. 2020;16:e1008286. 4. Brooks. </a:t>
            </a:r>
            <a:r>
              <a:rPr lang="en-US" altLang="en-US" sz="1200" b="0" spc="-10" dirty="0" err="1">
                <a:solidFill>
                  <a:schemeClr val="bg2"/>
                </a:solidFill>
                <a:latin typeface="Calibri" panose="020F0502020204030204" pitchFamily="34" charset="0"/>
              </a:rPr>
              <a:t>PLoS</a:t>
            </a:r>
            <a:r>
              <a:rPr lang="en-US" altLang="en-US" sz="1200" b="0" spc="-10" dirty="0">
                <a:solidFill>
                  <a:schemeClr val="bg2"/>
                </a:solidFill>
                <a:latin typeface="Calibri" panose="020F0502020204030204" pitchFamily="34" charset="0"/>
              </a:rPr>
              <a:t> </a:t>
            </a:r>
            <a:r>
              <a:rPr lang="en-US" altLang="en-US" sz="1200" b="0" spc="-10" dirty="0" err="1">
                <a:solidFill>
                  <a:schemeClr val="bg2"/>
                </a:solidFill>
                <a:latin typeface="Calibri" panose="020F0502020204030204" pitchFamily="34" charset="0"/>
              </a:rPr>
              <a:t>Pathog</a:t>
            </a:r>
            <a:r>
              <a:rPr lang="en-US" altLang="en-US" sz="1200" b="0" spc="-10" dirty="0">
                <a:solidFill>
                  <a:schemeClr val="bg2"/>
                </a:solidFill>
                <a:latin typeface="Calibri" panose="020F0502020204030204" pitchFamily="34" charset="0"/>
              </a:rPr>
              <a:t>. 2020;16:e1008378. 	</a:t>
            </a:r>
          </a:p>
        </p:txBody>
      </p:sp>
      <p:sp>
        <p:nvSpPr>
          <p:cNvPr id="23" name="TextBox 22">
            <a:extLst>
              <a:ext uri="{FF2B5EF4-FFF2-40B4-BE49-F238E27FC236}">
                <a16:creationId xmlns:a16="http://schemas.microsoft.com/office/drawing/2014/main" id="{1F775D33-0A12-EF4D-B2E2-0CEA865DEE53}"/>
              </a:ext>
            </a:extLst>
          </p:cNvPr>
          <p:cNvSpPr txBox="1"/>
          <p:nvPr/>
        </p:nvSpPr>
        <p:spPr>
          <a:xfrm>
            <a:off x="1827274" y="4693063"/>
            <a:ext cx="139868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rPr>
              <a:t>Primary infection</a:t>
            </a:r>
          </a:p>
        </p:txBody>
      </p:sp>
      <p:pic>
        <p:nvPicPr>
          <p:cNvPr id="24" name="Picture 23">
            <a:extLst>
              <a:ext uri="{FF2B5EF4-FFF2-40B4-BE49-F238E27FC236}">
                <a16:creationId xmlns:a16="http://schemas.microsoft.com/office/drawing/2014/main" id="{8D487F03-5103-5242-8068-00BC89A5F4FB}"/>
              </a:ext>
            </a:extLst>
          </p:cNvPr>
          <p:cNvPicPr>
            <a:picLocks noChangeAspect="1"/>
          </p:cNvPicPr>
          <p:nvPr/>
        </p:nvPicPr>
        <p:blipFill rotWithShape="1">
          <a:blip r:embed="rId12"/>
          <a:srcRect r="14816" b="-25745"/>
          <a:stretch/>
        </p:blipFill>
        <p:spPr>
          <a:xfrm>
            <a:off x="2503870" y="4309855"/>
            <a:ext cx="6693631" cy="342690"/>
          </a:xfrm>
          <a:prstGeom prst="rect">
            <a:avLst/>
          </a:prstGeom>
        </p:spPr>
      </p:pic>
      <p:cxnSp>
        <p:nvCxnSpPr>
          <p:cNvPr id="25" name="Straight Arrow Connector 24">
            <a:extLst>
              <a:ext uri="{FF2B5EF4-FFF2-40B4-BE49-F238E27FC236}">
                <a16:creationId xmlns:a16="http://schemas.microsoft.com/office/drawing/2014/main" id="{2B782791-3245-5247-8E53-E4FC8A83AFAF}"/>
              </a:ext>
            </a:extLst>
          </p:cNvPr>
          <p:cNvCxnSpPr>
            <a:cxnSpLocks/>
          </p:cNvCxnSpPr>
          <p:nvPr/>
        </p:nvCxnSpPr>
        <p:spPr>
          <a:xfrm>
            <a:off x="3129329" y="5016228"/>
            <a:ext cx="5249732" cy="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26" name="TextBox 25">
            <a:extLst>
              <a:ext uri="{FF2B5EF4-FFF2-40B4-BE49-F238E27FC236}">
                <a16:creationId xmlns:a16="http://schemas.microsoft.com/office/drawing/2014/main" id="{8F429232-111E-D749-A749-E04ED012E783}"/>
              </a:ext>
            </a:extLst>
          </p:cNvPr>
          <p:cNvSpPr txBox="1"/>
          <p:nvPr/>
        </p:nvSpPr>
        <p:spPr>
          <a:xfrm>
            <a:off x="8319104" y="4693063"/>
            <a:ext cx="18699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mn-lt"/>
                <a:ea typeface="MS PGothic" pitchFamily="34" charset="-128"/>
              </a:rPr>
              <a:t>In the year </a:t>
            </a:r>
            <a:r>
              <a:rPr kumimoji="0" lang="en-US" i="0" u="none" strike="noStrike" kern="1200" cap="none" spc="0" normalizeH="0" baseline="0" noProof="0" dirty="0">
                <a:ln>
                  <a:noFill/>
                </a:ln>
                <a:solidFill>
                  <a:prstClr val="black"/>
                </a:solidFill>
                <a:effectLst/>
                <a:uLnTx/>
                <a:uFillTx/>
                <a:latin typeface="+mn-lt"/>
                <a:ea typeface="MS PGothic" pitchFamily="34" charset="-128"/>
                <a:cs typeface="Arial" panose="020B0604020202020204" pitchFamily="34" charset="0"/>
              </a:rPr>
              <a:t>before ART start</a:t>
            </a:r>
          </a:p>
        </p:txBody>
      </p:sp>
      <p:sp>
        <p:nvSpPr>
          <p:cNvPr id="16" name="Rectangle: Rounded Corners 15">
            <a:extLst>
              <a:ext uri="{FF2B5EF4-FFF2-40B4-BE49-F238E27FC236}">
                <a16:creationId xmlns:a16="http://schemas.microsoft.com/office/drawing/2014/main" id="{D8EB34FF-6506-7DD1-56EA-71C51AE6DEB2}"/>
              </a:ext>
            </a:extLst>
          </p:cNvPr>
          <p:cNvSpPr/>
          <p:nvPr/>
        </p:nvSpPr>
        <p:spPr bwMode="auto">
          <a:xfrm>
            <a:off x="1639340" y="2302764"/>
            <a:ext cx="8622908" cy="2940161"/>
          </a:xfrm>
          <a:prstGeom prst="roundRect">
            <a:avLst/>
          </a:prstGeom>
          <a:solidFill>
            <a:schemeClr val="accent5">
              <a:lumMod val="20000"/>
              <a:lumOff val="80000"/>
            </a:schemeClr>
          </a:solidFill>
          <a:ln w="0">
            <a:noFill/>
            <a:miter lim="800000"/>
            <a:headEnd/>
            <a:tailEnd/>
          </a:ln>
        </p:spPr>
        <p:txBody>
          <a:bodyPr rtlCol="0" anchor="ctr"/>
          <a:lstStyle/>
          <a:p>
            <a:pPr marL="342900" indent="-342900" algn="ctr" eaLnBrk="1" hangingPunct="1">
              <a:spcBef>
                <a:spcPct val="35000"/>
              </a:spcBef>
              <a:spcAft>
                <a:spcPct val="25000"/>
              </a:spcAft>
              <a:buFont typeface="Wingdings" panose="05000000000000000000" pitchFamily="2" charset="2"/>
              <a:buChar char="§"/>
            </a:pPr>
            <a:r>
              <a:rPr lang="en-US" sz="2800" dirty="0">
                <a:solidFill>
                  <a:schemeClr val="bg1"/>
                </a:solidFill>
                <a:latin typeface="+mn-lt"/>
              </a:rPr>
              <a:t>Large proportion of latent reservoir established near time of ART initiation</a:t>
            </a:r>
          </a:p>
          <a:p>
            <a:pPr marL="342900" indent="-342900" algn="ctr" eaLnBrk="1" hangingPunct="1">
              <a:spcBef>
                <a:spcPct val="35000"/>
              </a:spcBef>
              <a:spcAft>
                <a:spcPct val="25000"/>
              </a:spcAft>
              <a:buFont typeface="Wingdings" panose="05000000000000000000" pitchFamily="2" charset="2"/>
              <a:buChar char="§"/>
            </a:pPr>
            <a:r>
              <a:rPr lang="en-US" sz="2800" dirty="0">
                <a:solidFill>
                  <a:schemeClr val="bg1"/>
                </a:solidFill>
                <a:latin typeface="+mn-lt"/>
              </a:rPr>
              <a:t>Can an intervention at the time of ART start prevent these “recent” viruses from entering deep latency?</a:t>
            </a:r>
          </a:p>
        </p:txBody>
      </p:sp>
    </p:spTree>
    <p:extLst>
      <p:ext uri="{BB962C8B-B14F-4D97-AF65-F5344CB8AC3E}">
        <p14:creationId xmlns:p14="http://schemas.microsoft.com/office/powerpoint/2010/main" val="706308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D2560-4CC1-4D84-A7B8-8AE8A72F07DC}"/>
              </a:ext>
            </a:extLst>
          </p:cNvPr>
          <p:cNvSpPr>
            <a:spLocks noGrp="1"/>
          </p:cNvSpPr>
          <p:nvPr>
            <p:ph type="title"/>
          </p:nvPr>
        </p:nvSpPr>
        <p:spPr/>
        <p:txBody>
          <a:bodyPr/>
          <a:lstStyle/>
          <a:p>
            <a:r>
              <a:rPr lang="en-US" dirty="0"/>
              <a:t>Combining Latency Reversal and Immune Boost</a:t>
            </a:r>
          </a:p>
        </p:txBody>
      </p:sp>
      <p:sp>
        <p:nvSpPr>
          <p:cNvPr id="109" name="Content Placeholder 108">
            <a:extLst>
              <a:ext uri="{FF2B5EF4-FFF2-40B4-BE49-F238E27FC236}">
                <a16:creationId xmlns:a16="http://schemas.microsoft.com/office/drawing/2014/main" id="{9E5CA0AB-B8DE-C3A8-240D-B3EFEE7DDC26}"/>
              </a:ext>
            </a:extLst>
          </p:cNvPr>
          <p:cNvSpPr>
            <a:spLocks noGrp="1"/>
          </p:cNvSpPr>
          <p:nvPr>
            <p:ph idx="1"/>
          </p:nvPr>
        </p:nvSpPr>
        <p:spPr/>
        <p:txBody>
          <a:bodyPr/>
          <a:lstStyle/>
          <a:p>
            <a:r>
              <a:rPr lang="en-US" sz="2600" b="0" dirty="0">
                <a:solidFill>
                  <a:schemeClr val="bg1"/>
                </a:solidFill>
                <a:latin typeface="+mn-lt"/>
              </a:rPr>
              <a:t>Augment ART with latency reversal agents + immunotherapies to clear infection </a:t>
            </a:r>
          </a:p>
          <a:p>
            <a:pPr lvl="1"/>
            <a:r>
              <a:rPr lang="en-US" sz="2400" dirty="0">
                <a:latin typeface="+mn-lt"/>
              </a:rPr>
              <a:t>These strategies have </a:t>
            </a:r>
            <a:r>
              <a:rPr lang="en-US" sz="2400" b="0" dirty="0">
                <a:solidFill>
                  <a:schemeClr val="bg1"/>
                </a:solidFill>
                <a:latin typeface="+mn-lt"/>
              </a:rPr>
              <a:t>advanced into clinic, but field is still in its infancy </a:t>
            </a:r>
          </a:p>
          <a:p>
            <a:endParaRPr lang="en-US" dirty="0"/>
          </a:p>
        </p:txBody>
      </p:sp>
      <p:sp>
        <p:nvSpPr>
          <p:cNvPr id="6" name="TextBox 5">
            <a:extLst>
              <a:ext uri="{FF2B5EF4-FFF2-40B4-BE49-F238E27FC236}">
                <a16:creationId xmlns:a16="http://schemas.microsoft.com/office/drawing/2014/main" id="{DF581095-6C53-3A3C-2553-E305A4D82ADF}"/>
              </a:ext>
            </a:extLst>
          </p:cNvPr>
          <p:cNvSpPr txBox="1"/>
          <p:nvPr/>
        </p:nvSpPr>
        <p:spPr bwMode="auto">
          <a:xfrm>
            <a:off x="1516662" y="5492602"/>
            <a:ext cx="2051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Resting CD4+ T-cell</a:t>
            </a:r>
          </a:p>
        </p:txBody>
      </p:sp>
      <p:grpSp>
        <p:nvGrpSpPr>
          <p:cNvPr id="99" name="Group 98">
            <a:extLst>
              <a:ext uri="{FF2B5EF4-FFF2-40B4-BE49-F238E27FC236}">
                <a16:creationId xmlns:a16="http://schemas.microsoft.com/office/drawing/2014/main" id="{640E16B3-35BB-551F-9A0E-B3AD67A3554A}"/>
              </a:ext>
            </a:extLst>
          </p:cNvPr>
          <p:cNvGrpSpPr/>
          <p:nvPr/>
        </p:nvGrpSpPr>
        <p:grpSpPr>
          <a:xfrm>
            <a:off x="1793775" y="3821192"/>
            <a:ext cx="1395167" cy="1291472"/>
            <a:chOff x="1642945" y="3587216"/>
            <a:chExt cx="1395167" cy="1291472"/>
          </a:xfrm>
        </p:grpSpPr>
        <p:sp>
          <p:nvSpPr>
            <p:cNvPr id="4" name="Oval 3">
              <a:extLst>
                <a:ext uri="{FF2B5EF4-FFF2-40B4-BE49-F238E27FC236}">
                  <a16:creationId xmlns:a16="http://schemas.microsoft.com/office/drawing/2014/main" id="{C3A41A14-D442-1423-7139-CA3FDAD9FF7B}"/>
                </a:ext>
              </a:extLst>
            </p:cNvPr>
            <p:cNvSpPr/>
            <p:nvPr/>
          </p:nvSpPr>
          <p:spPr bwMode="auto">
            <a:xfrm>
              <a:off x="1642945" y="3587216"/>
              <a:ext cx="1395167" cy="1291472"/>
            </a:xfrm>
            <a:prstGeom prst="ellipse">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Freeform: Shape 14">
              <a:extLst>
                <a:ext uri="{FF2B5EF4-FFF2-40B4-BE49-F238E27FC236}">
                  <a16:creationId xmlns:a16="http://schemas.microsoft.com/office/drawing/2014/main" id="{094BD381-CE35-F5B9-5FF5-2E6247BAD986}"/>
                </a:ext>
              </a:extLst>
            </p:cNvPr>
            <p:cNvSpPr/>
            <p:nvPr/>
          </p:nvSpPr>
          <p:spPr bwMode="auto">
            <a:xfrm rot="3816499">
              <a:off x="1722950" y="4054898"/>
              <a:ext cx="782668" cy="409257"/>
            </a:xfrm>
            <a:custGeom>
              <a:avLst/>
              <a:gdLst>
                <a:gd name="connsiteX0" fmla="*/ 17355 w 782668"/>
                <a:gd name="connsiteY0" fmla="*/ 238462 h 409257"/>
                <a:gd name="connsiteX1" fmla="*/ 36208 w 782668"/>
                <a:gd name="connsiteY1" fmla="*/ 59353 h 409257"/>
                <a:gd name="connsiteX2" fmla="*/ 300159 w 782668"/>
                <a:gd name="connsiteY2" fmla="*/ 2792 h 409257"/>
                <a:gd name="connsiteX3" fmla="*/ 705511 w 782668"/>
                <a:gd name="connsiteY3" fmla="*/ 40500 h 409257"/>
                <a:gd name="connsiteX4" fmla="*/ 733792 w 782668"/>
                <a:gd name="connsiteY4" fmla="*/ 304450 h 409257"/>
                <a:gd name="connsiteX5" fmla="*/ 177610 w 782668"/>
                <a:gd name="connsiteY5" fmla="*/ 408145 h 409257"/>
                <a:gd name="connsiteX6" fmla="*/ 17355 w 782668"/>
                <a:gd name="connsiteY6" fmla="*/ 238462 h 4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668" h="409257">
                  <a:moveTo>
                    <a:pt x="17355" y="238462"/>
                  </a:moveTo>
                  <a:cubicBezTo>
                    <a:pt x="-6212" y="180330"/>
                    <a:pt x="-10926" y="98631"/>
                    <a:pt x="36208" y="59353"/>
                  </a:cubicBezTo>
                  <a:cubicBezTo>
                    <a:pt x="83342" y="20075"/>
                    <a:pt x="188609" y="5934"/>
                    <a:pt x="300159" y="2792"/>
                  </a:cubicBezTo>
                  <a:cubicBezTo>
                    <a:pt x="411709" y="-350"/>
                    <a:pt x="633239" y="-9776"/>
                    <a:pt x="705511" y="40500"/>
                  </a:cubicBezTo>
                  <a:cubicBezTo>
                    <a:pt x="777783" y="90776"/>
                    <a:pt x="821775" y="243176"/>
                    <a:pt x="733792" y="304450"/>
                  </a:cubicBezTo>
                  <a:cubicBezTo>
                    <a:pt x="645809" y="365724"/>
                    <a:pt x="295445" y="417572"/>
                    <a:pt x="177610" y="408145"/>
                  </a:cubicBezTo>
                  <a:cubicBezTo>
                    <a:pt x="59775" y="398718"/>
                    <a:pt x="40922" y="296594"/>
                    <a:pt x="17355" y="238462"/>
                  </a:cubicBezTo>
                  <a:close/>
                </a:path>
              </a:pathLst>
            </a:cu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Freeform: Shape 11">
              <a:extLst>
                <a:ext uri="{FF2B5EF4-FFF2-40B4-BE49-F238E27FC236}">
                  <a16:creationId xmlns:a16="http://schemas.microsoft.com/office/drawing/2014/main" id="{AE89280B-950C-6CC6-3135-90E58F02E44F}"/>
                </a:ext>
              </a:extLst>
            </p:cNvPr>
            <p:cNvSpPr/>
            <p:nvPr/>
          </p:nvSpPr>
          <p:spPr bwMode="auto">
            <a:xfrm>
              <a:off x="1888042" y="4042710"/>
              <a:ext cx="452486" cy="433634"/>
            </a:xfrm>
            <a:custGeom>
              <a:avLst/>
              <a:gdLst>
                <a:gd name="connsiteX0" fmla="*/ 0 w 886119"/>
                <a:gd name="connsiteY0" fmla="*/ 75944 h 952347"/>
                <a:gd name="connsiteX1" fmla="*/ 254523 w 886119"/>
                <a:gd name="connsiteY1" fmla="*/ 9957 h 952347"/>
                <a:gd name="connsiteX2" fmla="*/ 131975 w 886119"/>
                <a:gd name="connsiteY2" fmla="*/ 264481 h 952347"/>
                <a:gd name="connsiteX3" fmla="*/ 414779 w 886119"/>
                <a:gd name="connsiteY3" fmla="*/ 217347 h 952347"/>
                <a:gd name="connsiteX4" fmla="*/ 273377 w 886119"/>
                <a:gd name="connsiteY4" fmla="*/ 462443 h 952347"/>
                <a:gd name="connsiteX5" fmla="*/ 537327 w 886119"/>
                <a:gd name="connsiteY5" fmla="*/ 396456 h 952347"/>
                <a:gd name="connsiteX6" fmla="*/ 386499 w 886119"/>
                <a:gd name="connsiteY6" fmla="*/ 641553 h 952347"/>
                <a:gd name="connsiteX7" fmla="*/ 678730 w 886119"/>
                <a:gd name="connsiteY7" fmla="*/ 547285 h 952347"/>
                <a:gd name="connsiteX8" fmla="*/ 518474 w 886119"/>
                <a:gd name="connsiteY8" fmla="*/ 792382 h 952347"/>
                <a:gd name="connsiteX9" fmla="*/ 791851 w 886119"/>
                <a:gd name="connsiteY9" fmla="*/ 726394 h 952347"/>
                <a:gd name="connsiteX10" fmla="*/ 641022 w 886119"/>
                <a:gd name="connsiteY10" fmla="*/ 943210 h 952347"/>
                <a:gd name="connsiteX11" fmla="*/ 886119 w 886119"/>
                <a:gd name="connsiteY11" fmla="*/ 914930 h 952347"/>
                <a:gd name="connsiteX12" fmla="*/ 886119 w 886119"/>
                <a:gd name="connsiteY12" fmla="*/ 914930 h 95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6119" h="952347">
                  <a:moveTo>
                    <a:pt x="0" y="75944"/>
                  </a:moveTo>
                  <a:cubicBezTo>
                    <a:pt x="116263" y="27239"/>
                    <a:pt x="232527" y="-21466"/>
                    <a:pt x="254523" y="9957"/>
                  </a:cubicBezTo>
                  <a:cubicBezTo>
                    <a:pt x="276519" y="41380"/>
                    <a:pt x="105266" y="229916"/>
                    <a:pt x="131975" y="264481"/>
                  </a:cubicBezTo>
                  <a:cubicBezTo>
                    <a:pt x="158684" y="299046"/>
                    <a:pt x="391212" y="184353"/>
                    <a:pt x="414779" y="217347"/>
                  </a:cubicBezTo>
                  <a:cubicBezTo>
                    <a:pt x="438346" y="250341"/>
                    <a:pt x="252952" y="432592"/>
                    <a:pt x="273377" y="462443"/>
                  </a:cubicBezTo>
                  <a:cubicBezTo>
                    <a:pt x="293802" y="492295"/>
                    <a:pt x="518473" y="366604"/>
                    <a:pt x="537327" y="396456"/>
                  </a:cubicBezTo>
                  <a:cubicBezTo>
                    <a:pt x="556181" y="426308"/>
                    <a:pt x="362932" y="616415"/>
                    <a:pt x="386499" y="641553"/>
                  </a:cubicBezTo>
                  <a:cubicBezTo>
                    <a:pt x="410066" y="666691"/>
                    <a:pt x="656734" y="522147"/>
                    <a:pt x="678730" y="547285"/>
                  </a:cubicBezTo>
                  <a:cubicBezTo>
                    <a:pt x="700726" y="572423"/>
                    <a:pt x="499621" y="762531"/>
                    <a:pt x="518474" y="792382"/>
                  </a:cubicBezTo>
                  <a:cubicBezTo>
                    <a:pt x="537327" y="822233"/>
                    <a:pt x="771426" y="701256"/>
                    <a:pt x="791851" y="726394"/>
                  </a:cubicBezTo>
                  <a:cubicBezTo>
                    <a:pt x="812276" y="751532"/>
                    <a:pt x="625311" y="911787"/>
                    <a:pt x="641022" y="943210"/>
                  </a:cubicBezTo>
                  <a:cubicBezTo>
                    <a:pt x="656733" y="974633"/>
                    <a:pt x="886119" y="914930"/>
                    <a:pt x="886119" y="914930"/>
                  </a:cubicBezTo>
                  <a:lnTo>
                    <a:pt x="886119" y="914930"/>
                  </a:lnTo>
                </a:path>
              </a:pathLst>
            </a:custGeom>
            <a:noFill/>
            <a:ln w="0">
              <a:solidFill>
                <a:schemeClr val="bg1"/>
              </a:solidFill>
              <a:miter lim="800000"/>
              <a:headEnd/>
              <a:tailEnd/>
            </a:ln>
          </p:spPr>
          <p:txBody>
            <a:bodyPr rtlCol="0" anchor="ctr"/>
            <a:lstStyle/>
            <a:p>
              <a:pPr algn="ctr"/>
              <a:endParaRPr lang="en-US" dirty="0"/>
            </a:p>
          </p:txBody>
        </p:sp>
        <p:sp>
          <p:nvSpPr>
            <p:cNvPr id="19" name="Freeform: Shape 18">
              <a:extLst>
                <a:ext uri="{FF2B5EF4-FFF2-40B4-BE49-F238E27FC236}">
                  <a16:creationId xmlns:a16="http://schemas.microsoft.com/office/drawing/2014/main" id="{E320A508-5081-8C41-605D-F91017038EA8}"/>
                </a:ext>
              </a:extLst>
            </p:cNvPr>
            <p:cNvSpPr/>
            <p:nvPr/>
          </p:nvSpPr>
          <p:spPr bwMode="auto">
            <a:xfrm rot="929562">
              <a:off x="1998646" y="4128768"/>
              <a:ext cx="85227" cy="45719"/>
            </a:xfrm>
            <a:custGeom>
              <a:avLst/>
              <a:gdLst>
                <a:gd name="connsiteX0" fmla="*/ 0 w 197963"/>
                <a:gd name="connsiteY0" fmla="*/ 94268 h 94268"/>
                <a:gd name="connsiteX1" fmla="*/ 197963 w 197963"/>
                <a:gd name="connsiteY1" fmla="*/ 0 h 94268"/>
                <a:gd name="connsiteX2" fmla="*/ 197963 w 197963"/>
                <a:gd name="connsiteY2" fmla="*/ 0 h 94268"/>
                <a:gd name="connsiteX3" fmla="*/ 197963 w 197963"/>
                <a:gd name="connsiteY3" fmla="*/ 0 h 94268"/>
              </a:gdLst>
              <a:ahLst/>
              <a:cxnLst>
                <a:cxn ang="0">
                  <a:pos x="connsiteX0" y="connsiteY0"/>
                </a:cxn>
                <a:cxn ang="0">
                  <a:pos x="connsiteX1" y="connsiteY1"/>
                </a:cxn>
                <a:cxn ang="0">
                  <a:pos x="connsiteX2" y="connsiteY2"/>
                </a:cxn>
                <a:cxn ang="0">
                  <a:pos x="connsiteX3" y="connsiteY3"/>
                </a:cxn>
              </a:cxnLst>
              <a:rect l="l" t="t" r="r" b="b"/>
              <a:pathLst>
                <a:path w="197963" h="94268">
                  <a:moveTo>
                    <a:pt x="0" y="94268"/>
                  </a:moveTo>
                  <a:lnTo>
                    <a:pt x="197963" y="0"/>
                  </a:lnTo>
                  <a:lnTo>
                    <a:pt x="197963" y="0"/>
                  </a:lnTo>
                  <a:lnTo>
                    <a:pt x="197963" y="0"/>
                  </a:lnTo>
                </a:path>
              </a:pathLst>
            </a:custGeom>
            <a:noFill/>
            <a:ln w="19050">
              <a:solidFill>
                <a:schemeClr val="accent3"/>
              </a:solidFill>
              <a:miter lim="800000"/>
              <a:headEnd/>
              <a:tailEnd/>
            </a:ln>
          </p:spPr>
          <p:txBody>
            <a:bodyPr rtlCol="0" anchor="ctr"/>
            <a:lstStyle/>
            <a:p>
              <a:pPr algn="ctr"/>
              <a:endParaRPr lang="en-US" dirty="0"/>
            </a:p>
          </p:txBody>
        </p:sp>
      </p:grpSp>
      <p:sp>
        <p:nvSpPr>
          <p:cNvPr id="21" name="TextBox 20">
            <a:extLst>
              <a:ext uri="{FF2B5EF4-FFF2-40B4-BE49-F238E27FC236}">
                <a16:creationId xmlns:a16="http://schemas.microsoft.com/office/drawing/2014/main" id="{393D8BA2-C504-C924-53A5-25D37F6A4331}"/>
              </a:ext>
            </a:extLst>
          </p:cNvPr>
          <p:cNvSpPr txBox="1"/>
          <p:nvPr/>
        </p:nvSpPr>
        <p:spPr bwMode="auto">
          <a:xfrm>
            <a:off x="2043474" y="3423515"/>
            <a:ext cx="926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HIV DNA</a:t>
            </a:r>
          </a:p>
        </p:txBody>
      </p:sp>
      <p:cxnSp>
        <p:nvCxnSpPr>
          <p:cNvPr id="23" name="Straight Connector 22">
            <a:extLst>
              <a:ext uri="{FF2B5EF4-FFF2-40B4-BE49-F238E27FC236}">
                <a16:creationId xmlns:a16="http://schemas.microsoft.com/office/drawing/2014/main" id="{FAEF3F36-1F14-83B0-1172-A1B58CE517D5}"/>
              </a:ext>
            </a:extLst>
          </p:cNvPr>
          <p:cNvCxnSpPr>
            <a:cxnSpLocks/>
          </p:cNvCxnSpPr>
          <p:nvPr/>
        </p:nvCxnSpPr>
        <p:spPr bwMode="auto">
          <a:xfrm flipH="1">
            <a:off x="2201516" y="3682195"/>
            <a:ext cx="294182" cy="660861"/>
          </a:xfrm>
          <a:prstGeom prst="line">
            <a:avLst/>
          </a:prstGeom>
          <a:noFill/>
          <a:ln w="31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DA2CD563-52F5-C7A5-A133-56C4E77761E9}"/>
              </a:ext>
            </a:extLst>
          </p:cNvPr>
          <p:cNvSpPr txBox="1"/>
          <p:nvPr/>
        </p:nvSpPr>
        <p:spPr bwMode="auto">
          <a:xfrm>
            <a:off x="1693459" y="5154048"/>
            <a:ext cx="13301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Host genome</a:t>
            </a:r>
          </a:p>
        </p:txBody>
      </p:sp>
      <p:cxnSp>
        <p:nvCxnSpPr>
          <p:cNvPr id="26" name="Straight Connector 25">
            <a:extLst>
              <a:ext uri="{FF2B5EF4-FFF2-40B4-BE49-F238E27FC236}">
                <a16:creationId xmlns:a16="http://schemas.microsoft.com/office/drawing/2014/main" id="{EA1B39E7-7ADE-DB8E-8F50-97DD3CD058CF}"/>
              </a:ext>
            </a:extLst>
          </p:cNvPr>
          <p:cNvCxnSpPr>
            <a:cxnSpLocks/>
          </p:cNvCxnSpPr>
          <p:nvPr/>
        </p:nvCxnSpPr>
        <p:spPr bwMode="auto">
          <a:xfrm flipH="1">
            <a:off x="2239261" y="4775525"/>
            <a:ext cx="109346" cy="457200"/>
          </a:xfrm>
          <a:prstGeom prst="line">
            <a:avLst/>
          </a:prstGeom>
          <a:noFill/>
          <a:ln w="3175" cap="flat" cmpd="sng" algn="ctr">
            <a:solidFill>
              <a:schemeClr val="bg1"/>
            </a:solidFill>
            <a:prstDash val="solid"/>
            <a:round/>
            <a:headEnd type="none" w="med" len="med"/>
            <a:tailEnd type="none" w="med" len="med"/>
          </a:ln>
          <a:effectLst/>
        </p:spPr>
      </p:cxnSp>
      <p:sp>
        <p:nvSpPr>
          <p:cNvPr id="29" name="Arrow: Right 28">
            <a:extLst>
              <a:ext uri="{FF2B5EF4-FFF2-40B4-BE49-F238E27FC236}">
                <a16:creationId xmlns:a16="http://schemas.microsoft.com/office/drawing/2014/main" id="{4619170A-53E1-CF08-7A97-37CEB8AE54CD}"/>
              </a:ext>
            </a:extLst>
          </p:cNvPr>
          <p:cNvSpPr/>
          <p:nvPr/>
        </p:nvSpPr>
        <p:spPr bwMode="auto">
          <a:xfrm>
            <a:off x="3622128" y="4382785"/>
            <a:ext cx="914400" cy="168286"/>
          </a:xfrm>
          <a:prstGeom prst="rightArrow">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0" name="Group 99">
            <a:extLst>
              <a:ext uri="{FF2B5EF4-FFF2-40B4-BE49-F238E27FC236}">
                <a16:creationId xmlns:a16="http://schemas.microsoft.com/office/drawing/2014/main" id="{81910E05-D102-1699-06F8-015F6CB81801}"/>
              </a:ext>
            </a:extLst>
          </p:cNvPr>
          <p:cNvGrpSpPr/>
          <p:nvPr/>
        </p:nvGrpSpPr>
        <p:grpSpPr>
          <a:xfrm>
            <a:off x="4969714" y="3821192"/>
            <a:ext cx="1395167" cy="1291472"/>
            <a:chOff x="4733512" y="3611122"/>
            <a:chExt cx="1395167" cy="1291472"/>
          </a:xfrm>
        </p:grpSpPr>
        <p:sp>
          <p:nvSpPr>
            <p:cNvPr id="31" name="Oval 30">
              <a:extLst>
                <a:ext uri="{FF2B5EF4-FFF2-40B4-BE49-F238E27FC236}">
                  <a16:creationId xmlns:a16="http://schemas.microsoft.com/office/drawing/2014/main" id="{5D5DE57F-CB57-5C1A-7857-D26FDCE707A0}"/>
                </a:ext>
              </a:extLst>
            </p:cNvPr>
            <p:cNvSpPr/>
            <p:nvPr/>
          </p:nvSpPr>
          <p:spPr bwMode="auto">
            <a:xfrm>
              <a:off x="4733512" y="3611122"/>
              <a:ext cx="1395167" cy="1291472"/>
            </a:xfrm>
            <a:prstGeom prst="ellipse">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Freeform: Shape 32">
              <a:extLst>
                <a:ext uri="{FF2B5EF4-FFF2-40B4-BE49-F238E27FC236}">
                  <a16:creationId xmlns:a16="http://schemas.microsoft.com/office/drawing/2014/main" id="{CE036AD7-AD39-20A5-5239-61C807769E64}"/>
                </a:ext>
              </a:extLst>
            </p:cNvPr>
            <p:cNvSpPr/>
            <p:nvPr/>
          </p:nvSpPr>
          <p:spPr bwMode="auto">
            <a:xfrm rot="3816499">
              <a:off x="4813517" y="4078804"/>
              <a:ext cx="782668" cy="409257"/>
            </a:xfrm>
            <a:custGeom>
              <a:avLst/>
              <a:gdLst>
                <a:gd name="connsiteX0" fmla="*/ 17355 w 782668"/>
                <a:gd name="connsiteY0" fmla="*/ 238462 h 409257"/>
                <a:gd name="connsiteX1" fmla="*/ 36208 w 782668"/>
                <a:gd name="connsiteY1" fmla="*/ 59353 h 409257"/>
                <a:gd name="connsiteX2" fmla="*/ 300159 w 782668"/>
                <a:gd name="connsiteY2" fmla="*/ 2792 h 409257"/>
                <a:gd name="connsiteX3" fmla="*/ 705511 w 782668"/>
                <a:gd name="connsiteY3" fmla="*/ 40500 h 409257"/>
                <a:gd name="connsiteX4" fmla="*/ 733792 w 782668"/>
                <a:gd name="connsiteY4" fmla="*/ 304450 h 409257"/>
                <a:gd name="connsiteX5" fmla="*/ 177610 w 782668"/>
                <a:gd name="connsiteY5" fmla="*/ 408145 h 409257"/>
                <a:gd name="connsiteX6" fmla="*/ 17355 w 782668"/>
                <a:gd name="connsiteY6" fmla="*/ 238462 h 4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668" h="409257">
                  <a:moveTo>
                    <a:pt x="17355" y="238462"/>
                  </a:moveTo>
                  <a:cubicBezTo>
                    <a:pt x="-6212" y="180330"/>
                    <a:pt x="-10926" y="98631"/>
                    <a:pt x="36208" y="59353"/>
                  </a:cubicBezTo>
                  <a:cubicBezTo>
                    <a:pt x="83342" y="20075"/>
                    <a:pt x="188609" y="5934"/>
                    <a:pt x="300159" y="2792"/>
                  </a:cubicBezTo>
                  <a:cubicBezTo>
                    <a:pt x="411709" y="-350"/>
                    <a:pt x="633239" y="-9776"/>
                    <a:pt x="705511" y="40500"/>
                  </a:cubicBezTo>
                  <a:cubicBezTo>
                    <a:pt x="777783" y="90776"/>
                    <a:pt x="821775" y="243176"/>
                    <a:pt x="733792" y="304450"/>
                  </a:cubicBezTo>
                  <a:cubicBezTo>
                    <a:pt x="645809" y="365724"/>
                    <a:pt x="295445" y="417572"/>
                    <a:pt x="177610" y="408145"/>
                  </a:cubicBezTo>
                  <a:cubicBezTo>
                    <a:pt x="59775" y="398718"/>
                    <a:pt x="40922" y="296594"/>
                    <a:pt x="17355" y="238462"/>
                  </a:cubicBezTo>
                  <a:close/>
                </a:path>
              </a:pathLst>
            </a:cu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Freeform: Shape 34">
              <a:extLst>
                <a:ext uri="{FF2B5EF4-FFF2-40B4-BE49-F238E27FC236}">
                  <a16:creationId xmlns:a16="http://schemas.microsoft.com/office/drawing/2014/main" id="{B23F075B-B1CC-6941-FFD8-059CA1A2EFAC}"/>
                </a:ext>
              </a:extLst>
            </p:cNvPr>
            <p:cNvSpPr/>
            <p:nvPr/>
          </p:nvSpPr>
          <p:spPr bwMode="auto">
            <a:xfrm>
              <a:off x="4978609" y="4066616"/>
              <a:ext cx="452486" cy="433634"/>
            </a:xfrm>
            <a:custGeom>
              <a:avLst/>
              <a:gdLst>
                <a:gd name="connsiteX0" fmla="*/ 0 w 886119"/>
                <a:gd name="connsiteY0" fmla="*/ 75944 h 952347"/>
                <a:gd name="connsiteX1" fmla="*/ 254523 w 886119"/>
                <a:gd name="connsiteY1" fmla="*/ 9957 h 952347"/>
                <a:gd name="connsiteX2" fmla="*/ 131975 w 886119"/>
                <a:gd name="connsiteY2" fmla="*/ 264481 h 952347"/>
                <a:gd name="connsiteX3" fmla="*/ 414779 w 886119"/>
                <a:gd name="connsiteY3" fmla="*/ 217347 h 952347"/>
                <a:gd name="connsiteX4" fmla="*/ 273377 w 886119"/>
                <a:gd name="connsiteY4" fmla="*/ 462443 h 952347"/>
                <a:gd name="connsiteX5" fmla="*/ 537327 w 886119"/>
                <a:gd name="connsiteY5" fmla="*/ 396456 h 952347"/>
                <a:gd name="connsiteX6" fmla="*/ 386499 w 886119"/>
                <a:gd name="connsiteY6" fmla="*/ 641553 h 952347"/>
                <a:gd name="connsiteX7" fmla="*/ 678730 w 886119"/>
                <a:gd name="connsiteY7" fmla="*/ 547285 h 952347"/>
                <a:gd name="connsiteX8" fmla="*/ 518474 w 886119"/>
                <a:gd name="connsiteY8" fmla="*/ 792382 h 952347"/>
                <a:gd name="connsiteX9" fmla="*/ 791851 w 886119"/>
                <a:gd name="connsiteY9" fmla="*/ 726394 h 952347"/>
                <a:gd name="connsiteX10" fmla="*/ 641022 w 886119"/>
                <a:gd name="connsiteY10" fmla="*/ 943210 h 952347"/>
                <a:gd name="connsiteX11" fmla="*/ 886119 w 886119"/>
                <a:gd name="connsiteY11" fmla="*/ 914930 h 952347"/>
                <a:gd name="connsiteX12" fmla="*/ 886119 w 886119"/>
                <a:gd name="connsiteY12" fmla="*/ 914930 h 95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6119" h="952347">
                  <a:moveTo>
                    <a:pt x="0" y="75944"/>
                  </a:moveTo>
                  <a:cubicBezTo>
                    <a:pt x="116263" y="27239"/>
                    <a:pt x="232527" y="-21466"/>
                    <a:pt x="254523" y="9957"/>
                  </a:cubicBezTo>
                  <a:cubicBezTo>
                    <a:pt x="276519" y="41380"/>
                    <a:pt x="105266" y="229916"/>
                    <a:pt x="131975" y="264481"/>
                  </a:cubicBezTo>
                  <a:cubicBezTo>
                    <a:pt x="158684" y="299046"/>
                    <a:pt x="391212" y="184353"/>
                    <a:pt x="414779" y="217347"/>
                  </a:cubicBezTo>
                  <a:cubicBezTo>
                    <a:pt x="438346" y="250341"/>
                    <a:pt x="252952" y="432592"/>
                    <a:pt x="273377" y="462443"/>
                  </a:cubicBezTo>
                  <a:cubicBezTo>
                    <a:pt x="293802" y="492295"/>
                    <a:pt x="518473" y="366604"/>
                    <a:pt x="537327" y="396456"/>
                  </a:cubicBezTo>
                  <a:cubicBezTo>
                    <a:pt x="556181" y="426308"/>
                    <a:pt x="362932" y="616415"/>
                    <a:pt x="386499" y="641553"/>
                  </a:cubicBezTo>
                  <a:cubicBezTo>
                    <a:pt x="410066" y="666691"/>
                    <a:pt x="656734" y="522147"/>
                    <a:pt x="678730" y="547285"/>
                  </a:cubicBezTo>
                  <a:cubicBezTo>
                    <a:pt x="700726" y="572423"/>
                    <a:pt x="499621" y="762531"/>
                    <a:pt x="518474" y="792382"/>
                  </a:cubicBezTo>
                  <a:cubicBezTo>
                    <a:pt x="537327" y="822233"/>
                    <a:pt x="771426" y="701256"/>
                    <a:pt x="791851" y="726394"/>
                  </a:cubicBezTo>
                  <a:cubicBezTo>
                    <a:pt x="812276" y="751532"/>
                    <a:pt x="625311" y="911787"/>
                    <a:pt x="641022" y="943210"/>
                  </a:cubicBezTo>
                  <a:cubicBezTo>
                    <a:pt x="656733" y="974633"/>
                    <a:pt x="886119" y="914930"/>
                    <a:pt x="886119" y="914930"/>
                  </a:cubicBezTo>
                  <a:lnTo>
                    <a:pt x="886119" y="914930"/>
                  </a:lnTo>
                </a:path>
              </a:pathLst>
            </a:custGeom>
            <a:noFill/>
            <a:ln w="0">
              <a:solidFill>
                <a:schemeClr val="bg1"/>
              </a:solidFill>
              <a:miter lim="800000"/>
              <a:headEnd/>
              <a:tailEnd/>
            </a:ln>
          </p:spPr>
          <p:txBody>
            <a:bodyPr rtlCol="0" anchor="ctr"/>
            <a:lstStyle/>
            <a:p>
              <a:pPr algn="ctr"/>
              <a:endParaRPr lang="en-US" dirty="0"/>
            </a:p>
          </p:txBody>
        </p:sp>
        <p:sp>
          <p:nvSpPr>
            <p:cNvPr id="37" name="Freeform: Shape 36">
              <a:extLst>
                <a:ext uri="{FF2B5EF4-FFF2-40B4-BE49-F238E27FC236}">
                  <a16:creationId xmlns:a16="http://schemas.microsoft.com/office/drawing/2014/main" id="{4C999F26-9E7C-B2BE-F9E1-033E4580EEDC}"/>
                </a:ext>
              </a:extLst>
            </p:cNvPr>
            <p:cNvSpPr/>
            <p:nvPr/>
          </p:nvSpPr>
          <p:spPr bwMode="auto">
            <a:xfrm rot="929562">
              <a:off x="5089213" y="4152674"/>
              <a:ext cx="85227" cy="45719"/>
            </a:xfrm>
            <a:custGeom>
              <a:avLst/>
              <a:gdLst>
                <a:gd name="connsiteX0" fmla="*/ 0 w 197963"/>
                <a:gd name="connsiteY0" fmla="*/ 94268 h 94268"/>
                <a:gd name="connsiteX1" fmla="*/ 197963 w 197963"/>
                <a:gd name="connsiteY1" fmla="*/ 0 h 94268"/>
                <a:gd name="connsiteX2" fmla="*/ 197963 w 197963"/>
                <a:gd name="connsiteY2" fmla="*/ 0 h 94268"/>
                <a:gd name="connsiteX3" fmla="*/ 197963 w 197963"/>
                <a:gd name="connsiteY3" fmla="*/ 0 h 94268"/>
              </a:gdLst>
              <a:ahLst/>
              <a:cxnLst>
                <a:cxn ang="0">
                  <a:pos x="connsiteX0" y="connsiteY0"/>
                </a:cxn>
                <a:cxn ang="0">
                  <a:pos x="connsiteX1" y="connsiteY1"/>
                </a:cxn>
                <a:cxn ang="0">
                  <a:pos x="connsiteX2" y="connsiteY2"/>
                </a:cxn>
                <a:cxn ang="0">
                  <a:pos x="connsiteX3" y="connsiteY3"/>
                </a:cxn>
              </a:cxnLst>
              <a:rect l="l" t="t" r="r" b="b"/>
              <a:pathLst>
                <a:path w="197963" h="94268">
                  <a:moveTo>
                    <a:pt x="0" y="94268"/>
                  </a:moveTo>
                  <a:lnTo>
                    <a:pt x="197963" y="0"/>
                  </a:lnTo>
                  <a:lnTo>
                    <a:pt x="197963" y="0"/>
                  </a:lnTo>
                  <a:lnTo>
                    <a:pt x="197963" y="0"/>
                  </a:lnTo>
                </a:path>
              </a:pathLst>
            </a:custGeom>
            <a:noFill/>
            <a:ln w="19050">
              <a:solidFill>
                <a:schemeClr val="accent3"/>
              </a:solidFill>
              <a:miter lim="800000"/>
              <a:headEnd/>
              <a:tailEnd/>
            </a:ln>
          </p:spPr>
          <p:txBody>
            <a:bodyPr rtlCol="0" anchor="ctr"/>
            <a:lstStyle/>
            <a:p>
              <a:pPr algn="ctr"/>
              <a:endParaRPr lang="en-US" dirty="0"/>
            </a:p>
          </p:txBody>
        </p:sp>
        <p:grpSp>
          <p:nvGrpSpPr>
            <p:cNvPr id="55" name="Group 54">
              <a:extLst>
                <a:ext uri="{FF2B5EF4-FFF2-40B4-BE49-F238E27FC236}">
                  <a16:creationId xmlns:a16="http://schemas.microsoft.com/office/drawing/2014/main" id="{2B3FFD12-7575-AFF9-D06D-93F48E78ABAD}"/>
                </a:ext>
              </a:extLst>
            </p:cNvPr>
            <p:cNvGrpSpPr/>
            <p:nvPr/>
          </p:nvGrpSpPr>
          <p:grpSpPr>
            <a:xfrm>
              <a:off x="5544212" y="3759825"/>
              <a:ext cx="321601" cy="328143"/>
              <a:chOff x="6006442" y="5738698"/>
              <a:chExt cx="321601" cy="328143"/>
            </a:xfrm>
          </p:grpSpPr>
          <p:sp>
            <p:nvSpPr>
              <p:cNvPr id="41" name="Freeform: Shape 40">
                <a:extLst>
                  <a:ext uri="{FF2B5EF4-FFF2-40B4-BE49-F238E27FC236}">
                    <a16:creationId xmlns:a16="http://schemas.microsoft.com/office/drawing/2014/main" id="{B1FBCC4D-9885-CA44-DF46-228B4A9B3CBA}"/>
                  </a:ext>
                </a:extLst>
              </p:cNvPr>
              <p:cNvSpPr/>
              <p:nvPr/>
            </p:nvSpPr>
            <p:spPr bwMode="auto">
              <a:xfrm>
                <a:off x="6023365" y="5738698"/>
                <a:ext cx="152278" cy="142330"/>
              </a:xfrm>
              <a:custGeom>
                <a:avLst/>
                <a:gdLst>
                  <a:gd name="connsiteX0" fmla="*/ 0 w 405353"/>
                  <a:gd name="connsiteY0" fmla="*/ 62226 h 319984"/>
                  <a:gd name="connsiteX1" fmla="*/ 245097 w 405353"/>
                  <a:gd name="connsiteY1" fmla="*/ 5665 h 319984"/>
                  <a:gd name="connsiteX2" fmla="*/ 94268 w 405353"/>
                  <a:gd name="connsiteY2" fmla="*/ 184775 h 319984"/>
                  <a:gd name="connsiteX3" fmla="*/ 329938 w 405353"/>
                  <a:gd name="connsiteY3" fmla="*/ 109360 h 319984"/>
                  <a:gd name="connsiteX4" fmla="*/ 188536 w 405353"/>
                  <a:gd name="connsiteY4" fmla="*/ 316750 h 319984"/>
                  <a:gd name="connsiteX5" fmla="*/ 405353 w 405353"/>
                  <a:gd name="connsiteY5" fmla="*/ 241335 h 319984"/>
                  <a:gd name="connsiteX6" fmla="*/ 405353 w 405353"/>
                  <a:gd name="connsiteY6" fmla="*/ 241335 h 31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353" h="319984">
                    <a:moveTo>
                      <a:pt x="0" y="62226"/>
                    </a:moveTo>
                    <a:cubicBezTo>
                      <a:pt x="114693" y="23733"/>
                      <a:pt x="229386" y="-14760"/>
                      <a:pt x="245097" y="5665"/>
                    </a:cubicBezTo>
                    <a:cubicBezTo>
                      <a:pt x="260808" y="26090"/>
                      <a:pt x="80128" y="167493"/>
                      <a:pt x="94268" y="184775"/>
                    </a:cubicBezTo>
                    <a:cubicBezTo>
                      <a:pt x="108408" y="202058"/>
                      <a:pt x="314227" y="87364"/>
                      <a:pt x="329938" y="109360"/>
                    </a:cubicBezTo>
                    <a:cubicBezTo>
                      <a:pt x="345649" y="131356"/>
                      <a:pt x="175967" y="294754"/>
                      <a:pt x="188536" y="316750"/>
                    </a:cubicBezTo>
                    <a:cubicBezTo>
                      <a:pt x="201105" y="338746"/>
                      <a:pt x="405353" y="241335"/>
                      <a:pt x="405353" y="241335"/>
                    </a:cubicBezTo>
                    <a:lnTo>
                      <a:pt x="405353" y="241335"/>
                    </a:lnTo>
                  </a:path>
                </a:pathLst>
              </a:custGeom>
              <a:noFill/>
              <a:ln w="0">
                <a:solidFill>
                  <a:schemeClr val="accent3">
                    <a:lumMod val="60000"/>
                    <a:lumOff val="40000"/>
                  </a:schemeClr>
                </a:solidFill>
                <a:miter lim="800000"/>
                <a:headEnd/>
                <a:tailEnd/>
              </a:ln>
            </p:spPr>
            <p:txBody>
              <a:bodyPr rtlCol="0" anchor="ctr"/>
              <a:lstStyle/>
              <a:p>
                <a:pPr algn="ctr"/>
                <a:endParaRPr lang="en-US" dirty="0"/>
              </a:p>
            </p:txBody>
          </p:sp>
          <p:sp>
            <p:nvSpPr>
              <p:cNvPr id="43" name="Freeform: Shape 42">
                <a:extLst>
                  <a:ext uri="{FF2B5EF4-FFF2-40B4-BE49-F238E27FC236}">
                    <a16:creationId xmlns:a16="http://schemas.microsoft.com/office/drawing/2014/main" id="{4E8C1B37-EB8F-2A2D-E6D2-946107C78A5B}"/>
                  </a:ext>
                </a:extLst>
              </p:cNvPr>
              <p:cNvSpPr/>
              <p:nvPr/>
            </p:nvSpPr>
            <p:spPr bwMode="auto">
              <a:xfrm>
                <a:off x="6175765" y="5924511"/>
                <a:ext cx="152278" cy="142330"/>
              </a:xfrm>
              <a:custGeom>
                <a:avLst/>
                <a:gdLst>
                  <a:gd name="connsiteX0" fmla="*/ 0 w 405353"/>
                  <a:gd name="connsiteY0" fmla="*/ 62226 h 319984"/>
                  <a:gd name="connsiteX1" fmla="*/ 245097 w 405353"/>
                  <a:gd name="connsiteY1" fmla="*/ 5665 h 319984"/>
                  <a:gd name="connsiteX2" fmla="*/ 94268 w 405353"/>
                  <a:gd name="connsiteY2" fmla="*/ 184775 h 319984"/>
                  <a:gd name="connsiteX3" fmla="*/ 329938 w 405353"/>
                  <a:gd name="connsiteY3" fmla="*/ 109360 h 319984"/>
                  <a:gd name="connsiteX4" fmla="*/ 188536 w 405353"/>
                  <a:gd name="connsiteY4" fmla="*/ 316750 h 319984"/>
                  <a:gd name="connsiteX5" fmla="*/ 405353 w 405353"/>
                  <a:gd name="connsiteY5" fmla="*/ 241335 h 319984"/>
                  <a:gd name="connsiteX6" fmla="*/ 405353 w 405353"/>
                  <a:gd name="connsiteY6" fmla="*/ 241335 h 31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353" h="319984">
                    <a:moveTo>
                      <a:pt x="0" y="62226"/>
                    </a:moveTo>
                    <a:cubicBezTo>
                      <a:pt x="114693" y="23733"/>
                      <a:pt x="229386" y="-14760"/>
                      <a:pt x="245097" y="5665"/>
                    </a:cubicBezTo>
                    <a:cubicBezTo>
                      <a:pt x="260808" y="26090"/>
                      <a:pt x="80128" y="167493"/>
                      <a:pt x="94268" y="184775"/>
                    </a:cubicBezTo>
                    <a:cubicBezTo>
                      <a:pt x="108408" y="202058"/>
                      <a:pt x="314227" y="87364"/>
                      <a:pt x="329938" y="109360"/>
                    </a:cubicBezTo>
                    <a:cubicBezTo>
                      <a:pt x="345649" y="131356"/>
                      <a:pt x="175967" y="294754"/>
                      <a:pt x="188536" y="316750"/>
                    </a:cubicBezTo>
                    <a:cubicBezTo>
                      <a:pt x="201105" y="338746"/>
                      <a:pt x="405353" y="241335"/>
                      <a:pt x="405353" y="241335"/>
                    </a:cubicBezTo>
                    <a:lnTo>
                      <a:pt x="405353" y="241335"/>
                    </a:lnTo>
                  </a:path>
                </a:pathLst>
              </a:custGeom>
              <a:noFill/>
              <a:ln w="0">
                <a:solidFill>
                  <a:schemeClr val="accent3">
                    <a:lumMod val="60000"/>
                    <a:lumOff val="40000"/>
                  </a:schemeClr>
                </a:solidFill>
                <a:miter lim="800000"/>
                <a:headEnd/>
                <a:tailEnd/>
              </a:ln>
            </p:spPr>
            <p:txBody>
              <a:bodyPr rtlCol="0" anchor="ctr"/>
              <a:lstStyle/>
              <a:p>
                <a:pPr algn="ctr"/>
                <a:endParaRPr lang="en-US" dirty="0"/>
              </a:p>
            </p:txBody>
          </p:sp>
          <p:sp>
            <p:nvSpPr>
              <p:cNvPr id="45" name="Freeform: Shape 44">
                <a:extLst>
                  <a:ext uri="{FF2B5EF4-FFF2-40B4-BE49-F238E27FC236}">
                    <a16:creationId xmlns:a16="http://schemas.microsoft.com/office/drawing/2014/main" id="{F1B13EBD-8CCF-C40B-DB04-BA13DA84B2E9}"/>
                  </a:ext>
                </a:extLst>
              </p:cNvPr>
              <p:cNvSpPr/>
              <p:nvPr/>
            </p:nvSpPr>
            <p:spPr bwMode="auto">
              <a:xfrm>
                <a:off x="6006442" y="5924511"/>
                <a:ext cx="152278" cy="142330"/>
              </a:xfrm>
              <a:custGeom>
                <a:avLst/>
                <a:gdLst>
                  <a:gd name="connsiteX0" fmla="*/ 0 w 405353"/>
                  <a:gd name="connsiteY0" fmla="*/ 62226 h 319984"/>
                  <a:gd name="connsiteX1" fmla="*/ 245097 w 405353"/>
                  <a:gd name="connsiteY1" fmla="*/ 5665 h 319984"/>
                  <a:gd name="connsiteX2" fmla="*/ 94268 w 405353"/>
                  <a:gd name="connsiteY2" fmla="*/ 184775 h 319984"/>
                  <a:gd name="connsiteX3" fmla="*/ 329938 w 405353"/>
                  <a:gd name="connsiteY3" fmla="*/ 109360 h 319984"/>
                  <a:gd name="connsiteX4" fmla="*/ 188536 w 405353"/>
                  <a:gd name="connsiteY4" fmla="*/ 316750 h 319984"/>
                  <a:gd name="connsiteX5" fmla="*/ 405353 w 405353"/>
                  <a:gd name="connsiteY5" fmla="*/ 241335 h 319984"/>
                  <a:gd name="connsiteX6" fmla="*/ 405353 w 405353"/>
                  <a:gd name="connsiteY6" fmla="*/ 241335 h 31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353" h="319984">
                    <a:moveTo>
                      <a:pt x="0" y="62226"/>
                    </a:moveTo>
                    <a:cubicBezTo>
                      <a:pt x="114693" y="23733"/>
                      <a:pt x="229386" y="-14760"/>
                      <a:pt x="245097" y="5665"/>
                    </a:cubicBezTo>
                    <a:cubicBezTo>
                      <a:pt x="260808" y="26090"/>
                      <a:pt x="80128" y="167493"/>
                      <a:pt x="94268" y="184775"/>
                    </a:cubicBezTo>
                    <a:cubicBezTo>
                      <a:pt x="108408" y="202058"/>
                      <a:pt x="314227" y="87364"/>
                      <a:pt x="329938" y="109360"/>
                    </a:cubicBezTo>
                    <a:cubicBezTo>
                      <a:pt x="345649" y="131356"/>
                      <a:pt x="175967" y="294754"/>
                      <a:pt x="188536" y="316750"/>
                    </a:cubicBezTo>
                    <a:cubicBezTo>
                      <a:pt x="201105" y="338746"/>
                      <a:pt x="405353" y="241335"/>
                      <a:pt x="405353" y="241335"/>
                    </a:cubicBezTo>
                    <a:lnTo>
                      <a:pt x="405353" y="241335"/>
                    </a:lnTo>
                  </a:path>
                </a:pathLst>
              </a:custGeom>
              <a:noFill/>
              <a:ln w="0">
                <a:solidFill>
                  <a:schemeClr val="accent3">
                    <a:lumMod val="60000"/>
                    <a:lumOff val="40000"/>
                  </a:schemeClr>
                </a:solidFill>
                <a:miter lim="800000"/>
                <a:headEnd/>
                <a:tailEnd/>
              </a:ln>
            </p:spPr>
            <p:txBody>
              <a:bodyPr rtlCol="0" anchor="ctr"/>
              <a:lstStyle/>
              <a:p>
                <a:pPr algn="ctr"/>
                <a:endParaRPr lang="en-US" dirty="0"/>
              </a:p>
            </p:txBody>
          </p:sp>
        </p:grpSp>
        <p:grpSp>
          <p:nvGrpSpPr>
            <p:cNvPr id="54" name="Group 53">
              <a:extLst>
                <a:ext uri="{FF2B5EF4-FFF2-40B4-BE49-F238E27FC236}">
                  <a16:creationId xmlns:a16="http://schemas.microsoft.com/office/drawing/2014/main" id="{4E8E58B6-512C-7CF3-77EB-A4E8985995D1}"/>
                </a:ext>
              </a:extLst>
            </p:cNvPr>
            <p:cNvGrpSpPr/>
            <p:nvPr/>
          </p:nvGrpSpPr>
          <p:grpSpPr>
            <a:xfrm>
              <a:off x="5730437" y="4334434"/>
              <a:ext cx="229907" cy="241976"/>
              <a:chOff x="6275185" y="6330941"/>
              <a:chExt cx="229907" cy="241976"/>
            </a:xfrm>
          </p:grpSpPr>
          <p:sp>
            <p:nvSpPr>
              <p:cNvPr id="49" name="Freeform: Shape 48">
                <a:extLst>
                  <a:ext uri="{FF2B5EF4-FFF2-40B4-BE49-F238E27FC236}">
                    <a16:creationId xmlns:a16="http://schemas.microsoft.com/office/drawing/2014/main" id="{8FBE5640-6E9D-6EE7-3A96-3E2FEDD4ED3B}"/>
                  </a:ext>
                </a:extLst>
              </p:cNvPr>
              <p:cNvSpPr/>
              <p:nvPr/>
            </p:nvSpPr>
            <p:spPr bwMode="auto">
              <a:xfrm>
                <a:off x="6275185" y="6432602"/>
                <a:ext cx="83824" cy="133250"/>
              </a:xfrm>
              <a:custGeom>
                <a:avLst/>
                <a:gdLst>
                  <a:gd name="connsiteX0" fmla="*/ 8410 w 178530"/>
                  <a:gd name="connsiteY0" fmla="*/ 48107 h 184264"/>
                  <a:gd name="connsiteX1" fmla="*/ 8410 w 178530"/>
                  <a:gd name="connsiteY1" fmla="*/ 170656 h 184264"/>
                  <a:gd name="connsiteX2" fmla="*/ 93251 w 178530"/>
                  <a:gd name="connsiteY2" fmla="*/ 170656 h 184264"/>
                  <a:gd name="connsiteX3" fmla="*/ 178092 w 178530"/>
                  <a:gd name="connsiteY3" fmla="*/ 76388 h 184264"/>
                  <a:gd name="connsiteX4" fmla="*/ 55544 w 178530"/>
                  <a:gd name="connsiteY4" fmla="*/ 973 h 184264"/>
                  <a:gd name="connsiteX5" fmla="*/ 8410 w 178530"/>
                  <a:gd name="connsiteY5" fmla="*/ 48107 h 18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30" h="184264">
                    <a:moveTo>
                      <a:pt x="8410" y="48107"/>
                    </a:moveTo>
                    <a:cubicBezTo>
                      <a:pt x="554" y="76387"/>
                      <a:pt x="-5730" y="150231"/>
                      <a:pt x="8410" y="170656"/>
                    </a:cubicBezTo>
                    <a:cubicBezTo>
                      <a:pt x="22550" y="191081"/>
                      <a:pt x="64971" y="186367"/>
                      <a:pt x="93251" y="170656"/>
                    </a:cubicBezTo>
                    <a:cubicBezTo>
                      <a:pt x="121531" y="154945"/>
                      <a:pt x="184376" y="104668"/>
                      <a:pt x="178092" y="76388"/>
                    </a:cubicBezTo>
                    <a:cubicBezTo>
                      <a:pt x="171808" y="48108"/>
                      <a:pt x="85395" y="7258"/>
                      <a:pt x="55544" y="973"/>
                    </a:cubicBezTo>
                    <a:cubicBezTo>
                      <a:pt x="25693" y="-5312"/>
                      <a:pt x="16266" y="19827"/>
                      <a:pt x="8410" y="48107"/>
                    </a:cubicBezTo>
                    <a:close/>
                  </a:path>
                </a:pathLst>
              </a:custGeom>
              <a:solidFill>
                <a:schemeClr val="accent3">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Freeform: Shape 50">
                <a:extLst>
                  <a:ext uri="{FF2B5EF4-FFF2-40B4-BE49-F238E27FC236}">
                    <a16:creationId xmlns:a16="http://schemas.microsoft.com/office/drawing/2014/main" id="{F757943D-4DF6-4DD6-213E-EAD26C752192}"/>
                  </a:ext>
                </a:extLst>
              </p:cNvPr>
              <p:cNvSpPr/>
              <p:nvPr/>
            </p:nvSpPr>
            <p:spPr bwMode="auto">
              <a:xfrm rot="19371954">
                <a:off x="6360577" y="6330941"/>
                <a:ext cx="83824" cy="133250"/>
              </a:xfrm>
              <a:custGeom>
                <a:avLst/>
                <a:gdLst>
                  <a:gd name="connsiteX0" fmla="*/ 8410 w 178530"/>
                  <a:gd name="connsiteY0" fmla="*/ 48107 h 184264"/>
                  <a:gd name="connsiteX1" fmla="*/ 8410 w 178530"/>
                  <a:gd name="connsiteY1" fmla="*/ 170656 h 184264"/>
                  <a:gd name="connsiteX2" fmla="*/ 93251 w 178530"/>
                  <a:gd name="connsiteY2" fmla="*/ 170656 h 184264"/>
                  <a:gd name="connsiteX3" fmla="*/ 178092 w 178530"/>
                  <a:gd name="connsiteY3" fmla="*/ 76388 h 184264"/>
                  <a:gd name="connsiteX4" fmla="*/ 55544 w 178530"/>
                  <a:gd name="connsiteY4" fmla="*/ 973 h 184264"/>
                  <a:gd name="connsiteX5" fmla="*/ 8410 w 178530"/>
                  <a:gd name="connsiteY5" fmla="*/ 48107 h 18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30" h="184264">
                    <a:moveTo>
                      <a:pt x="8410" y="48107"/>
                    </a:moveTo>
                    <a:cubicBezTo>
                      <a:pt x="554" y="76387"/>
                      <a:pt x="-5730" y="150231"/>
                      <a:pt x="8410" y="170656"/>
                    </a:cubicBezTo>
                    <a:cubicBezTo>
                      <a:pt x="22550" y="191081"/>
                      <a:pt x="64971" y="186367"/>
                      <a:pt x="93251" y="170656"/>
                    </a:cubicBezTo>
                    <a:cubicBezTo>
                      <a:pt x="121531" y="154945"/>
                      <a:pt x="184376" y="104668"/>
                      <a:pt x="178092" y="76388"/>
                    </a:cubicBezTo>
                    <a:cubicBezTo>
                      <a:pt x="171808" y="48108"/>
                      <a:pt x="85395" y="7258"/>
                      <a:pt x="55544" y="973"/>
                    </a:cubicBezTo>
                    <a:cubicBezTo>
                      <a:pt x="25693" y="-5312"/>
                      <a:pt x="16266" y="19827"/>
                      <a:pt x="8410" y="48107"/>
                    </a:cubicBezTo>
                    <a:close/>
                  </a:path>
                </a:pathLst>
              </a:custGeom>
              <a:solidFill>
                <a:schemeClr val="accent3">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Freeform: Shape 52">
                <a:extLst>
                  <a:ext uri="{FF2B5EF4-FFF2-40B4-BE49-F238E27FC236}">
                    <a16:creationId xmlns:a16="http://schemas.microsoft.com/office/drawing/2014/main" id="{85C81203-12CC-784F-3282-F574D96209CA}"/>
                  </a:ext>
                </a:extLst>
              </p:cNvPr>
              <p:cNvSpPr/>
              <p:nvPr/>
            </p:nvSpPr>
            <p:spPr bwMode="auto">
              <a:xfrm rot="3789821">
                <a:off x="6396555" y="6464380"/>
                <a:ext cx="83824" cy="133250"/>
              </a:xfrm>
              <a:custGeom>
                <a:avLst/>
                <a:gdLst>
                  <a:gd name="connsiteX0" fmla="*/ 8410 w 178530"/>
                  <a:gd name="connsiteY0" fmla="*/ 48107 h 184264"/>
                  <a:gd name="connsiteX1" fmla="*/ 8410 w 178530"/>
                  <a:gd name="connsiteY1" fmla="*/ 170656 h 184264"/>
                  <a:gd name="connsiteX2" fmla="*/ 93251 w 178530"/>
                  <a:gd name="connsiteY2" fmla="*/ 170656 h 184264"/>
                  <a:gd name="connsiteX3" fmla="*/ 178092 w 178530"/>
                  <a:gd name="connsiteY3" fmla="*/ 76388 h 184264"/>
                  <a:gd name="connsiteX4" fmla="*/ 55544 w 178530"/>
                  <a:gd name="connsiteY4" fmla="*/ 973 h 184264"/>
                  <a:gd name="connsiteX5" fmla="*/ 8410 w 178530"/>
                  <a:gd name="connsiteY5" fmla="*/ 48107 h 18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530" h="184264">
                    <a:moveTo>
                      <a:pt x="8410" y="48107"/>
                    </a:moveTo>
                    <a:cubicBezTo>
                      <a:pt x="554" y="76387"/>
                      <a:pt x="-5730" y="150231"/>
                      <a:pt x="8410" y="170656"/>
                    </a:cubicBezTo>
                    <a:cubicBezTo>
                      <a:pt x="22550" y="191081"/>
                      <a:pt x="64971" y="186367"/>
                      <a:pt x="93251" y="170656"/>
                    </a:cubicBezTo>
                    <a:cubicBezTo>
                      <a:pt x="121531" y="154945"/>
                      <a:pt x="184376" y="104668"/>
                      <a:pt x="178092" y="76388"/>
                    </a:cubicBezTo>
                    <a:cubicBezTo>
                      <a:pt x="171808" y="48108"/>
                      <a:pt x="85395" y="7258"/>
                      <a:pt x="55544" y="973"/>
                    </a:cubicBezTo>
                    <a:cubicBezTo>
                      <a:pt x="25693" y="-5312"/>
                      <a:pt x="16266" y="19827"/>
                      <a:pt x="8410" y="48107"/>
                    </a:cubicBezTo>
                    <a:close/>
                  </a:path>
                </a:pathLst>
              </a:custGeom>
              <a:solidFill>
                <a:schemeClr val="accent3">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57" name="Straight Arrow Connector 56">
              <a:extLst>
                <a:ext uri="{FF2B5EF4-FFF2-40B4-BE49-F238E27FC236}">
                  <a16:creationId xmlns:a16="http://schemas.microsoft.com/office/drawing/2014/main" id="{AD7F0345-2A40-ED15-10BD-9E39761A0517}"/>
                </a:ext>
              </a:extLst>
            </p:cNvPr>
            <p:cNvCxnSpPr>
              <a:cxnSpLocks/>
            </p:cNvCxnSpPr>
            <p:nvPr/>
          </p:nvCxnSpPr>
          <p:spPr bwMode="auto">
            <a:xfrm flipV="1">
              <a:off x="5249531" y="4005409"/>
              <a:ext cx="270149" cy="98514"/>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55F673F1-BA43-2D4E-4DFB-5F0FD1474A52}"/>
                </a:ext>
              </a:extLst>
            </p:cNvPr>
            <p:cNvCxnSpPr>
              <a:cxnSpLocks/>
            </p:cNvCxnSpPr>
            <p:nvPr/>
          </p:nvCxnSpPr>
          <p:spPr bwMode="auto">
            <a:xfrm>
              <a:off x="5713187" y="4105045"/>
              <a:ext cx="67919" cy="218241"/>
            </a:xfrm>
            <a:prstGeom prst="straightConnector1">
              <a:avLst/>
            </a:prstGeom>
            <a:noFill/>
            <a:ln w="28575" cap="flat" cmpd="sng" algn="ctr">
              <a:solidFill>
                <a:schemeClr val="bg1"/>
              </a:solidFill>
              <a:prstDash val="solid"/>
              <a:round/>
              <a:headEnd type="none" w="med" len="med"/>
              <a:tailEnd type="triangle"/>
            </a:ln>
            <a:effectLst/>
          </p:spPr>
        </p:cxnSp>
      </p:grpSp>
      <p:sp>
        <p:nvSpPr>
          <p:cNvPr id="65" name="TextBox 64">
            <a:extLst>
              <a:ext uri="{FF2B5EF4-FFF2-40B4-BE49-F238E27FC236}">
                <a16:creationId xmlns:a16="http://schemas.microsoft.com/office/drawing/2014/main" id="{BA2F40DE-570D-B4D0-8DF1-B94AC4A3AF1E}"/>
              </a:ext>
            </a:extLst>
          </p:cNvPr>
          <p:cNvSpPr txBox="1"/>
          <p:nvPr/>
        </p:nvSpPr>
        <p:spPr bwMode="auto">
          <a:xfrm>
            <a:off x="5044048" y="3444219"/>
            <a:ext cx="926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HIV RNA</a:t>
            </a:r>
          </a:p>
        </p:txBody>
      </p:sp>
      <p:cxnSp>
        <p:nvCxnSpPr>
          <p:cNvPr id="66" name="Straight Connector 65">
            <a:extLst>
              <a:ext uri="{FF2B5EF4-FFF2-40B4-BE49-F238E27FC236}">
                <a16:creationId xmlns:a16="http://schemas.microsoft.com/office/drawing/2014/main" id="{79CBA26F-714F-F39C-FAE3-18419A4D63DC}"/>
              </a:ext>
            </a:extLst>
          </p:cNvPr>
          <p:cNvCxnSpPr>
            <a:cxnSpLocks/>
          </p:cNvCxnSpPr>
          <p:nvPr/>
        </p:nvCxnSpPr>
        <p:spPr bwMode="auto">
          <a:xfrm>
            <a:off x="5485733" y="3715898"/>
            <a:ext cx="285182" cy="336098"/>
          </a:xfrm>
          <a:prstGeom prst="line">
            <a:avLst/>
          </a:prstGeom>
          <a:noFill/>
          <a:ln w="31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1CECCCC4-D4A6-96A1-6E98-9CF70D555CAD}"/>
              </a:ext>
            </a:extLst>
          </p:cNvPr>
          <p:cNvSpPr txBox="1"/>
          <p:nvPr/>
        </p:nvSpPr>
        <p:spPr bwMode="auto">
          <a:xfrm>
            <a:off x="6675934" y="3715898"/>
            <a:ext cx="1106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HIV virions</a:t>
            </a:r>
          </a:p>
        </p:txBody>
      </p:sp>
      <p:cxnSp>
        <p:nvCxnSpPr>
          <p:cNvPr id="69" name="Straight Connector 68">
            <a:extLst>
              <a:ext uri="{FF2B5EF4-FFF2-40B4-BE49-F238E27FC236}">
                <a16:creationId xmlns:a16="http://schemas.microsoft.com/office/drawing/2014/main" id="{7134AC84-3411-3C84-6659-58CBA6B6CADA}"/>
              </a:ext>
            </a:extLst>
          </p:cNvPr>
          <p:cNvCxnSpPr>
            <a:cxnSpLocks/>
          </p:cNvCxnSpPr>
          <p:nvPr/>
        </p:nvCxnSpPr>
        <p:spPr bwMode="auto">
          <a:xfrm flipV="1">
            <a:off x="5894961" y="4812044"/>
            <a:ext cx="140056" cy="420681"/>
          </a:xfrm>
          <a:prstGeom prst="line">
            <a:avLst/>
          </a:prstGeom>
          <a:noFill/>
          <a:ln w="3175" cap="flat" cmpd="sng" algn="ctr">
            <a:solidFill>
              <a:schemeClr val="bg1"/>
            </a:solidFill>
            <a:prstDash val="solid"/>
            <a:round/>
            <a:headEnd type="none" w="med" len="med"/>
            <a:tailEnd type="none" w="med" len="med"/>
          </a:ln>
          <a:effectLst/>
        </p:spPr>
      </p:cxnSp>
      <p:sp>
        <p:nvSpPr>
          <p:cNvPr id="73" name="Arrow: Right 72">
            <a:extLst>
              <a:ext uri="{FF2B5EF4-FFF2-40B4-BE49-F238E27FC236}">
                <a16:creationId xmlns:a16="http://schemas.microsoft.com/office/drawing/2014/main" id="{9CC5569C-E93D-9E1E-65E7-02413AB49105}"/>
              </a:ext>
            </a:extLst>
          </p:cNvPr>
          <p:cNvSpPr/>
          <p:nvPr/>
        </p:nvSpPr>
        <p:spPr bwMode="auto">
          <a:xfrm>
            <a:off x="6798067" y="4382785"/>
            <a:ext cx="914400" cy="168286"/>
          </a:xfrm>
          <a:prstGeom prst="rightArrow">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75" name="Graphic 74" descr="Covid-19 outline">
            <a:extLst>
              <a:ext uri="{FF2B5EF4-FFF2-40B4-BE49-F238E27FC236}">
                <a16:creationId xmlns:a16="http://schemas.microsoft.com/office/drawing/2014/main" id="{50CC56E9-D087-5EFE-30AC-EC4778F765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99979" y="3672171"/>
            <a:ext cx="275422" cy="275422"/>
          </a:xfrm>
          <a:prstGeom prst="rect">
            <a:avLst/>
          </a:prstGeom>
        </p:spPr>
      </p:pic>
      <p:sp>
        <p:nvSpPr>
          <p:cNvPr id="76" name="Rectangle: Rounded Corners 75">
            <a:extLst>
              <a:ext uri="{FF2B5EF4-FFF2-40B4-BE49-F238E27FC236}">
                <a16:creationId xmlns:a16="http://schemas.microsoft.com/office/drawing/2014/main" id="{8728097B-0955-94A3-1CEB-C6C479C478F8}"/>
              </a:ext>
            </a:extLst>
          </p:cNvPr>
          <p:cNvSpPr/>
          <p:nvPr/>
        </p:nvSpPr>
        <p:spPr bwMode="auto">
          <a:xfrm>
            <a:off x="6798068" y="3042958"/>
            <a:ext cx="630256" cy="330686"/>
          </a:xfrm>
          <a:prstGeom prst="roundRect">
            <a:avLst>
              <a:gd name="adj" fmla="val 25219"/>
            </a:avLst>
          </a:prstGeom>
          <a:solidFill>
            <a:schemeClr val="tx1">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ART</a:t>
            </a:r>
          </a:p>
        </p:txBody>
      </p:sp>
      <p:sp>
        <p:nvSpPr>
          <p:cNvPr id="77" name="Lightning Bolt 76">
            <a:extLst>
              <a:ext uri="{FF2B5EF4-FFF2-40B4-BE49-F238E27FC236}">
                <a16:creationId xmlns:a16="http://schemas.microsoft.com/office/drawing/2014/main" id="{1CF1ABE5-5EFC-8294-586F-6F1D033CDCC9}"/>
              </a:ext>
            </a:extLst>
          </p:cNvPr>
          <p:cNvSpPr/>
          <p:nvPr/>
        </p:nvSpPr>
        <p:spPr bwMode="auto">
          <a:xfrm>
            <a:off x="3627170" y="3697681"/>
            <a:ext cx="465872" cy="710263"/>
          </a:xfrm>
          <a:prstGeom prst="lightningBol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1" name="Group 100">
            <a:extLst>
              <a:ext uri="{FF2B5EF4-FFF2-40B4-BE49-F238E27FC236}">
                <a16:creationId xmlns:a16="http://schemas.microsoft.com/office/drawing/2014/main" id="{927A7CA6-5BCF-8E8B-8960-465110B51D46}"/>
              </a:ext>
            </a:extLst>
          </p:cNvPr>
          <p:cNvGrpSpPr/>
          <p:nvPr/>
        </p:nvGrpSpPr>
        <p:grpSpPr>
          <a:xfrm>
            <a:off x="8145652" y="3821192"/>
            <a:ext cx="1395167" cy="1291472"/>
            <a:chOff x="7994822" y="3584222"/>
            <a:chExt cx="1395167" cy="1291472"/>
          </a:xfrm>
        </p:grpSpPr>
        <p:sp>
          <p:nvSpPr>
            <p:cNvPr id="79" name="Oval 78">
              <a:extLst>
                <a:ext uri="{FF2B5EF4-FFF2-40B4-BE49-F238E27FC236}">
                  <a16:creationId xmlns:a16="http://schemas.microsoft.com/office/drawing/2014/main" id="{51979904-BF5E-0E77-E2D6-E8D5A7973470}"/>
                </a:ext>
              </a:extLst>
            </p:cNvPr>
            <p:cNvSpPr/>
            <p:nvPr/>
          </p:nvSpPr>
          <p:spPr bwMode="auto">
            <a:xfrm>
              <a:off x="7994822" y="3584222"/>
              <a:ext cx="1395167" cy="1291472"/>
            </a:xfrm>
            <a:prstGeom prst="ellipse">
              <a:avLst/>
            </a:prstGeom>
            <a:solidFill>
              <a:schemeClr val="accent2">
                <a:lumMod val="20000"/>
                <a:lumOff val="80000"/>
              </a:schemeClr>
            </a:solidFill>
            <a:ln w="0">
              <a:solidFill>
                <a:schemeClr val="bg1"/>
              </a:solidFill>
              <a:miter lim="800000"/>
              <a:headEnd/>
              <a:tailEnd/>
            </a:ln>
            <a:effectLst>
              <a:softEdge rad="12700"/>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Freeform: Shape 80">
              <a:extLst>
                <a:ext uri="{FF2B5EF4-FFF2-40B4-BE49-F238E27FC236}">
                  <a16:creationId xmlns:a16="http://schemas.microsoft.com/office/drawing/2014/main" id="{1AC8F435-94B8-CD7C-2855-E293C1406220}"/>
                </a:ext>
              </a:extLst>
            </p:cNvPr>
            <p:cNvSpPr/>
            <p:nvPr/>
          </p:nvSpPr>
          <p:spPr bwMode="auto">
            <a:xfrm rot="3816499">
              <a:off x="8074827" y="4051904"/>
              <a:ext cx="782668" cy="409257"/>
            </a:xfrm>
            <a:custGeom>
              <a:avLst/>
              <a:gdLst>
                <a:gd name="connsiteX0" fmla="*/ 17355 w 782668"/>
                <a:gd name="connsiteY0" fmla="*/ 238462 h 409257"/>
                <a:gd name="connsiteX1" fmla="*/ 36208 w 782668"/>
                <a:gd name="connsiteY1" fmla="*/ 59353 h 409257"/>
                <a:gd name="connsiteX2" fmla="*/ 300159 w 782668"/>
                <a:gd name="connsiteY2" fmla="*/ 2792 h 409257"/>
                <a:gd name="connsiteX3" fmla="*/ 705511 w 782668"/>
                <a:gd name="connsiteY3" fmla="*/ 40500 h 409257"/>
                <a:gd name="connsiteX4" fmla="*/ 733792 w 782668"/>
                <a:gd name="connsiteY4" fmla="*/ 304450 h 409257"/>
                <a:gd name="connsiteX5" fmla="*/ 177610 w 782668"/>
                <a:gd name="connsiteY5" fmla="*/ 408145 h 409257"/>
                <a:gd name="connsiteX6" fmla="*/ 17355 w 782668"/>
                <a:gd name="connsiteY6" fmla="*/ 238462 h 4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2668" h="409257">
                  <a:moveTo>
                    <a:pt x="17355" y="238462"/>
                  </a:moveTo>
                  <a:cubicBezTo>
                    <a:pt x="-6212" y="180330"/>
                    <a:pt x="-10926" y="98631"/>
                    <a:pt x="36208" y="59353"/>
                  </a:cubicBezTo>
                  <a:cubicBezTo>
                    <a:pt x="83342" y="20075"/>
                    <a:pt x="188609" y="5934"/>
                    <a:pt x="300159" y="2792"/>
                  </a:cubicBezTo>
                  <a:cubicBezTo>
                    <a:pt x="411709" y="-350"/>
                    <a:pt x="633239" y="-9776"/>
                    <a:pt x="705511" y="40500"/>
                  </a:cubicBezTo>
                  <a:cubicBezTo>
                    <a:pt x="777783" y="90776"/>
                    <a:pt x="821775" y="243176"/>
                    <a:pt x="733792" y="304450"/>
                  </a:cubicBezTo>
                  <a:cubicBezTo>
                    <a:pt x="645809" y="365724"/>
                    <a:pt x="295445" y="417572"/>
                    <a:pt x="177610" y="408145"/>
                  </a:cubicBezTo>
                  <a:cubicBezTo>
                    <a:pt x="59775" y="398718"/>
                    <a:pt x="40922" y="296594"/>
                    <a:pt x="17355" y="238462"/>
                  </a:cubicBezTo>
                  <a:close/>
                </a:path>
              </a:pathLst>
            </a:custGeom>
            <a:solidFill>
              <a:schemeClr val="accent2">
                <a:lumMod val="60000"/>
                <a:lumOff val="40000"/>
              </a:schemeClr>
            </a:solidFill>
            <a:ln w="0">
              <a:noFill/>
              <a:miter lim="800000"/>
              <a:headEnd/>
              <a:tailEnd/>
            </a:ln>
            <a:effectLst>
              <a:softEdge rad="63500"/>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reeform: Shape 82">
              <a:extLst>
                <a:ext uri="{FF2B5EF4-FFF2-40B4-BE49-F238E27FC236}">
                  <a16:creationId xmlns:a16="http://schemas.microsoft.com/office/drawing/2014/main" id="{0044770F-36F6-3587-D5F0-8631EC8E2EBD}"/>
                </a:ext>
              </a:extLst>
            </p:cNvPr>
            <p:cNvSpPr/>
            <p:nvPr/>
          </p:nvSpPr>
          <p:spPr bwMode="auto">
            <a:xfrm>
              <a:off x="8239919" y="4039716"/>
              <a:ext cx="452486" cy="433634"/>
            </a:xfrm>
            <a:custGeom>
              <a:avLst/>
              <a:gdLst>
                <a:gd name="connsiteX0" fmla="*/ 0 w 886119"/>
                <a:gd name="connsiteY0" fmla="*/ 75944 h 952347"/>
                <a:gd name="connsiteX1" fmla="*/ 254523 w 886119"/>
                <a:gd name="connsiteY1" fmla="*/ 9957 h 952347"/>
                <a:gd name="connsiteX2" fmla="*/ 131975 w 886119"/>
                <a:gd name="connsiteY2" fmla="*/ 264481 h 952347"/>
                <a:gd name="connsiteX3" fmla="*/ 414779 w 886119"/>
                <a:gd name="connsiteY3" fmla="*/ 217347 h 952347"/>
                <a:gd name="connsiteX4" fmla="*/ 273377 w 886119"/>
                <a:gd name="connsiteY4" fmla="*/ 462443 h 952347"/>
                <a:gd name="connsiteX5" fmla="*/ 537327 w 886119"/>
                <a:gd name="connsiteY5" fmla="*/ 396456 h 952347"/>
                <a:gd name="connsiteX6" fmla="*/ 386499 w 886119"/>
                <a:gd name="connsiteY6" fmla="*/ 641553 h 952347"/>
                <a:gd name="connsiteX7" fmla="*/ 678730 w 886119"/>
                <a:gd name="connsiteY7" fmla="*/ 547285 h 952347"/>
                <a:gd name="connsiteX8" fmla="*/ 518474 w 886119"/>
                <a:gd name="connsiteY8" fmla="*/ 792382 h 952347"/>
                <a:gd name="connsiteX9" fmla="*/ 791851 w 886119"/>
                <a:gd name="connsiteY9" fmla="*/ 726394 h 952347"/>
                <a:gd name="connsiteX10" fmla="*/ 641022 w 886119"/>
                <a:gd name="connsiteY10" fmla="*/ 943210 h 952347"/>
                <a:gd name="connsiteX11" fmla="*/ 886119 w 886119"/>
                <a:gd name="connsiteY11" fmla="*/ 914930 h 952347"/>
                <a:gd name="connsiteX12" fmla="*/ 886119 w 886119"/>
                <a:gd name="connsiteY12" fmla="*/ 914930 h 95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6119" h="952347">
                  <a:moveTo>
                    <a:pt x="0" y="75944"/>
                  </a:moveTo>
                  <a:cubicBezTo>
                    <a:pt x="116263" y="27239"/>
                    <a:pt x="232527" y="-21466"/>
                    <a:pt x="254523" y="9957"/>
                  </a:cubicBezTo>
                  <a:cubicBezTo>
                    <a:pt x="276519" y="41380"/>
                    <a:pt x="105266" y="229916"/>
                    <a:pt x="131975" y="264481"/>
                  </a:cubicBezTo>
                  <a:cubicBezTo>
                    <a:pt x="158684" y="299046"/>
                    <a:pt x="391212" y="184353"/>
                    <a:pt x="414779" y="217347"/>
                  </a:cubicBezTo>
                  <a:cubicBezTo>
                    <a:pt x="438346" y="250341"/>
                    <a:pt x="252952" y="432592"/>
                    <a:pt x="273377" y="462443"/>
                  </a:cubicBezTo>
                  <a:cubicBezTo>
                    <a:pt x="293802" y="492295"/>
                    <a:pt x="518473" y="366604"/>
                    <a:pt x="537327" y="396456"/>
                  </a:cubicBezTo>
                  <a:cubicBezTo>
                    <a:pt x="556181" y="426308"/>
                    <a:pt x="362932" y="616415"/>
                    <a:pt x="386499" y="641553"/>
                  </a:cubicBezTo>
                  <a:cubicBezTo>
                    <a:pt x="410066" y="666691"/>
                    <a:pt x="656734" y="522147"/>
                    <a:pt x="678730" y="547285"/>
                  </a:cubicBezTo>
                  <a:cubicBezTo>
                    <a:pt x="700726" y="572423"/>
                    <a:pt x="499621" y="762531"/>
                    <a:pt x="518474" y="792382"/>
                  </a:cubicBezTo>
                  <a:cubicBezTo>
                    <a:pt x="537327" y="822233"/>
                    <a:pt x="771426" y="701256"/>
                    <a:pt x="791851" y="726394"/>
                  </a:cubicBezTo>
                  <a:cubicBezTo>
                    <a:pt x="812276" y="751532"/>
                    <a:pt x="625311" y="911787"/>
                    <a:pt x="641022" y="943210"/>
                  </a:cubicBezTo>
                  <a:cubicBezTo>
                    <a:pt x="656733" y="974633"/>
                    <a:pt x="886119" y="914930"/>
                    <a:pt x="886119" y="914930"/>
                  </a:cubicBezTo>
                  <a:lnTo>
                    <a:pt x="886119" y="914930"/>
                  </a:lnTo>
                </a:path>
              </a:pathLst>
            </a:custGeom>
            <a:noFill/>
            <a:ln w="9525">
              <a:solidFill>
                <a:schemeClr val="bg1"/>
              </a:solidFill>
              <a:prstDash val="dash"/>
              <a:miter lim="800000"/>
              <a:headEnd/>
              <a:tailEnd/>
            </a:ln>
          </p:spPr>
          <p:txBody>
            <a:bodyPr rtlCol="0" anchor="ctr"/>
            <a:lstStyle/>
            <a:p>
              <a:pPr algn="ctr"/>
              <a:endParaRPr lang="en-US" dirty="0"/>
            </a:p>
          </p:txBody>
        </p:sp>
      </p:grpSp>
      <p:sp>
        <p:nvSpPr>
          <p:cNvPr id="85" name="TextBox 84">
            <a:extLst>
              <a:ext uri="{FF2B5EF4-FFF2-40B4-BE49-F238E27FC236}">
                <a16:creationId xmlns:a16="http://schemas.microsoft.com/office/drawing/2014/main" id="{8CCEDA7F-0F1A-2FBD-2508-BA40AB8573D2}"/>
              </a:ext>
            </a:extLst>
          </p:cNvPr>
          <p:cNvSpPr txBox="1"/>
          <p:nvPr/>
        </p:nvSpPr>
        <p:spPr bwMode="auto">
          <a:xfrm>
            <a:off x="6542439" y="4518693"/>
            <a:ext cx="13408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Immune-mediated clearance</a:t>
            </a:r>
          </a:p>
        </p:txBody>
      </p:sp>
      <p:sp>
        <p:nvSpPr>
          <p:cNvPr id="87" name="TextBox 86">
            <a:extLst>
              <a:ext uri="{FF2B5EF4-FFF2-40B4-BE49-F238E27FC236}">
                <a16:creationId xmlns:a16="http://schemas.microsoft.com/office/drawing/2014/main" id="{C8859023-B48F-78BD-0CB2-A65B3B4BCA5B}"/>
              </a:ext>
            </a:extLst>
          </p:cNvPr>
          <p:cNvSpPr txBox="1"/>
          <p:nvPr/>
        </p:nvSpPr>
        <p:spPr bwMode="auto">
          <a:xfrm>
            <a:off x="3527574" y="3389272"/>
            <a:ext cx="551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6"/>
                </a:solidFill>
                <a:latin typeface="Calibri" panose="020F0502020204030204" pitchFamily="34" charset="0"/>
              </a:rPr>
              <a:t>LRA</a:t>
            </a:r>
          </a:p>
        </p:txBody>
      </p:sp>
      <p:sp>
        <p:nvSpPr>
          <p:cNvPr id="89" name="TextBox 88">
            <a:extLst>
              <a:ext uri="{FF2B5EF4-FFF2-40B4-BE49-F238E27FC236}">
                <a16:creationId xmlns:a16="http://schemas.microsoft.com/office/drawing/2014/main" id="{21ECC8E6-88A8-278F-C118-DA7E8444F58B}"/>
              </a:ext>
            </a:extLst>
          </p:cNvPr>
          <p:cNvSpPr txBox="1"/>
          <p:nvPr/>
        </p:nvSpPr>
        <p:spPr bwMode="auto">
          <a:xfrm>
            <a:off x="5211639" y="5133092"/>
            <a:ext cx="12146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HIV proteins</a:t>
            </a:r>
          </a:p>
        </p:txBody>
      </p:sp>
      <p:pic>
        <p:nvPicPr>
          <p:cNvPr id="91" name="Graphic 90" descr="Covid-19 outline">
            <a:extLst>
              <a:ext uri="{FF2B5EF4-FFF2-40B4-BE49-F238E27FC236}">
                <a16:creationId xmlns:a16="http://schemas.microsoft.com/office/drawing/2014/main" id="{CD14541C-2220-DB83-812C-582F60A71A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2379" y="3824571"/>
            <a:ext cx="275422" cy="275422"/>
          </a:xfrm>
          <a:prstGeom prst="rect">
            <a:avLst/>
          </a:prstGeom>
        </p:spPr>
      </p:pic>
      <p:pic>
        <p:nvPicPr>
          <p:cNvPr id="93" name="Graphic 92" descr="Covid-19 outline">
            <a:extLst>
              <a:ext uri="{FF2B5EF4-FFF2-40B4-BE49-F238E27FC236}">
                <a16:creationId xmlns:a16="http://schemas.microsoft.com/office/drawing/2014/main" id="{91F3125F-E900-5D4B-5DEE-EC77894641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96031" y="3590294"/>
            <a:ext cx="275422" cy="275422"/>
          </a:xfrm>
          <a:prstGeom prst="rect">
            <a:avLst/>
          </a:prstGeom>
        </p:spPr>
      </p:pic>
      <p:sp>
        <p:nvSpPr>
          <p:cNvPr id="98" name="TextBox 97">
            <a:extLst>
              <a:ext uri="{FF2B5EF4-FFF2-40B4-BE49-F238E27FC236}">
                <a16:creationId xmlns:a16="http://schemas.microsoft.com/office/drawing/2014/main" id="{A63B0540-BA72-D80A-1FED-E2E5A251136A}"/>
              </a:ext>
            </a:extLst>
          </p:cNvPr>
          <p:cNvSpPr txBox="1"/>
          <p:nvPr/>
        </p:nvSpPr>
        <p:spPr bwMode="auto">
          <a:xfrm>
            <a:off x="8390749" y="5182329"/>
            <a:ext cx="1163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Cell death</a:t>
            </a:r>
          </a:p>
        </p:txBody>
      </p:sp>
      <p:cxnSp>
        <p:nvCxnSpPr>
          <p:cNvPr id="106" name="Straight Connector 105">
            <a:extLst>
              <a:ext uri="{FF2B5EF4-FFF2-40B4-BE49-F238E27FC236}">
                <a16:creationId xmlns:a16="http://schemas.microsoft.com/office/drawing/2014/main" id="{32985165-9441-4089-75AD-AD1B30EF2634}"/>
              </a:ext>
            </a:extLst>
          </p:cNvPr>
          <p:cNvCxnSpPr/>
          <p:nvPr/>
        </p:nvCxnSpPr>
        <p:spPr bwMode="auto">
          <a:xfrm flipH="1">
            <a:off x="6747148" y="3407077"/>
            <a:ext cx="119542" cy="129719"/>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1294C6F-A928-DCD9-85C5-E8536B07828A}"/>
              </a:ext>
            </a:extLst>
          </p:cNvPr>
          <p:cNvCxnSpPr>
            <a:cxnSpLocks/>
          </p:cNvCxnSpPr>
          <p:nvPr/>
        </p:nvCxnSpPr>
        <p:spPr bwMode="auto">
          <a:xfrm>
            <a:off x="6701984" y="3499511"/>
            <a:ext cx="93870" cy="6713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212354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Searching for New Latency Reversal Approaches</a:t>
            </a:r>
          </a:p>
        </p:txBody>
      </p:sp>
      <p:grpSp>
        <p:nvGrpSpPr>
          <p:cNvPr id="12" name="Group 11">
            <a:extLst>
              <a:ext uri="{FF2B5EF4-FFF2-40B4-BE49-F238E27FC236}">
                <a16:creationId xmlns:a16="http://schemas.microsoft.com/office/drawing/2014/main" id="{542E6BAB-D189-B28F-38F8-A6905297C28F}"/>
              </a:ext>
            </a:extLst>
          </p:cNvPr>
          <p:cNvGrpSpPr/>
          <p:nvPr/>
        </p:nvGrpSpPr>
        <p:grpSpPr>
          <a:xfrm>
            <a:off x="5090161" y="1600200"/>
            <a:ext cx="6125898" cy="4735140"/>
            <a:chOff x="3183932" y="819881"/>
            <a:chExt cx="5973773" cy="5895469"/>
          </a:xfrm>
        </p:grpSpPr>
        <p:grpSp>
          <p:nvGrpSpPr>
            <p:cNvPr id="7" name="Group 6">
              <a:extLst>
                <a:ext uri="{FF2B5EF4-FFF2-40B4-BE49-F238E27FC236}">
                  <a16:creationId xmlns:a16="http://schemas.microsoft.com/office/drawing/2014/main" id="{71D9A976-B6BD-DB4A-A309-2F31FC57CEA9}"/>
                </a:ext>
              </a:extLst>
            </p:cNvPr>
            <p:cNvGrpSpPr/>
            <p:nvPr/>
          </p:nvGrpSpPr>
          <p:grpSpPr>
            <a:xfrm>
              <a:off x="3183932" y="819881"/>
              <a:ext cx="5973773" cy="4903519"/>
              <a:chOff x="3183437" y="1371600"/>
              <a:chExt cx="5973772" cy="4903519"/>
            </a:xfrm>
          </p:grpSpPr>
          <p:sp>
            <p:nvSpPr>
              <p:cNvPr id="4" name="Hexagon 3"/>
              <p:cNvSpPr/>
              <p:nvPr/>
            </p:nvSpPr>
            <p:spPr>
              <a:xfrm>
                <a:off x="3183437" y="2381833"/>
                <a:ext cx="2235529" cy="1927180"/>
              </a:xfrm>
              <a:prstGeom prst="hexagon">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defTabSz="914377">
                  <a:defRPr/>
                </a:pPr>
                <a:r>
                  <a:rPr lang="en-US" sz="2000" dirty="0">
                    <a:solidFill>
                      <a:schemeClr val="bg1"/>
                    </a:solidFill>
                    <a:latin typeface="Calibri"/>
                  </a:rPr>
                  <a:t>Histone</a:t>
                </a:r>
              </a:p>
              <a:p>
                <a:pPr algn="ctr" defTabSz="914377">
                  <a:defRPr/>
                </a:pPr>
                <a:r>
                  <a:rPr lang="en-US" sz="2000" dirty="0">
                    <a:solidFill>
                      <a:schemeClr val="bg1"/>
                    </a:solidFill>
                    <a:latin typeface="Calibri"/>
                  </a:rPr>
                  <a:t>and Protein</a:t>
                </a:r>
              </a:p>
              <a:p>
                <a:pPr algn="ctr" defTabSz="914377">
                  <a:defRPr/>
                </a:pPr>
                <a:r>
                  <a:rPr lang="en-US" sz="2000" dirty="0">
                    <a:solidFill>
                      <a:schemeClr val="bg1"/>
                    </a:solidFill>
                    <a:latin typeface="Calibri"/>
                    <a:cs typeface="Georgia"/>
                  </a:rPr>
                  <a:t>Crotonylation</a:t>
                </a:r>
              </a:p>
            </p:txBody>
          </p:sp>
          <p:sp>
            <p:nvSpPr>
              <p:cNvPr id="6" name="Hexagon 5"/>
              <p:cNvSpPr/>
              <p:nvPr/>
            </p:nvSpPr>
            <p:spPr>
              <a:xfrm>
                <a:off x="6921680" y="2360919"/>
                <a:ext cx="2235529" cy="1927180"/>
              </a:xfrm>
              <a:prstGeom prst="hexago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defTabSz="914377">
                  <a:defRPr/>
                </a:pPr>
                <a:r>
                  <a:rPr lang="en-US" sz="2000" b="1" dirty="0">
                    <a:solidFill>
                      <a:prstClr val="white"/>
                    </a:solidFill>
                    <a:latin typeface="Calibri"/>
                    <a:cs typeface="Georgia"/>
                  </a:rPr>
                  <a:t>Non-canonical </a:t>
                </a:r>
              </a:p>
              <a:p>
                <a:pPr algn="ctr" defTabSz="914377">
                  <a:defRPr/>
                </a:pPr>
                <a:r>
                  <a:rPr lang="en-US" sz="2000" b="1" dirty="0">
                    <a:solidFill>
                      <a:prstClr val="white"/>
                    </a:solidFill>
                    <a:latin typeface="Calibri"/>
                    <a:cs typeface="Georgia"/>
                  </a:rPr>
                  <a:t>NF</a:t>
                </a:r>
                <a:r>
                  <a:rPr lang="el-GR" sz="2000" b="1" dirty="0">
                    <a:solidFill>
                      <a:prstClr val="white"/>
                    </a:solidFill>
                    <a:latin typeface="Calibri" panose="020F0502020204030204" pitchFamily="34" charset="0"/>
                    <a:ea typeface="Symbol" charset="2"/>
                    <a:cs typeface="Calibri" panose="020F0502020204030204" pitchFamily="34" charset="0"/>
                  </a:rPr>
                  <a:t>κ</a:t>
                </a:r>
                <a:r>
                  <a:rPr lang="en-US" sz="2000" b="1" dirty="0">
                    <a:solidFill>
                      <a:prstClr val="white"/>
                    </a:solidFill>
                    <a:latin typeface="Calibri"/>
                    <a:cs typeface="Georgia"/>
                  </a:rPr>
                  <a:t>B</a:t>
                </a:r>
              </a:p>
              <a:p>
                <a:pPr algn="ctr" defTabSz="914377">
                  <a:defRPr/>
                </a:pPr>
                <a:r>
                  <a:rPr lang="en-US" sz="2000" dirty="0">
                    <a:solidFill>
                      <a:prstClr val="white"/>
                    </a:solidFill>
                    <a:latin typeface="Calibri"/>
                    <a:cs typeface="Georgia"/>
                  </a:rPr>
                  <a:t>S</a:t>
                </a:r>
                <a:r>
                  <a:rPr lang="en-US" sz="2000" b="1" dirty="0">
                    <a:solidFill>
                      <a:prstClr val="white"/>
                    </a:solidFill>
                    <a:latin typeface="Calibri"/>
                    <a:cs typeface="Georgia"/>
                  </a:rPr>
                  <a:t>ignaling</a:t>
                </a:r>
              </a:p>
            </p:txBody>
          </p:sp>
          <p:sp>
            <p:nvSpPr>
              <p:cNvPr id="11" name="Hexagon 10"/>
              <p:cNvSpPr/>
              <p:nvPr/>
            </p:nvSpPr>
            <p:spPr>
              <a:xfrm>
                <a:off x="5037556" y="1371600"/>
                <a:ext cx="2235529" cy="1927180"/>
              </a:xfrm>
              <a:prstGeom prst="hexagon">
                <a:avLst/>
              </a:prstGeom>
              <a:solidFill>
                <a:schemeClr val="accent5">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defRPr/>
                </a:pPr>
                <a:r>
                  <a:rPr lang="en-US" sz="2000" dirty="0">
                    <a:solidFill>
                      <a:prstClr val="white"/>
                    </a:solidFill>
                    <a:latin typeface="Calibri"/>
                    <a:cs typeface="Georgia"/>
                  </a:rPr>
                  <a:t>Epigenetic Targeting</a:t>
                </a:r>
              </a:p>
            </p:txBody>
          </p:sp>
          <p:sp>
            <p:nvSpPr>
              <p:cNvPr id="13" name="Hexagon 12"/>
              <p:cNvSpPr/>
              <p:nvPr/>
            </p:nvSpPr>
            <p:spPr>
              <a:xfrm>
                <a:off x="6921680" y="4347939"/>
                <a:ext cx="2235529" cy="1927180"/>
              </a:xfrm>
              <a:prstGeom prst="hexagon">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defRPr/>
                </a:pPr>
                <a:r>
                  <a:rPr lang="en-US" sz="2000" dirty="0">
                    <a:solidFill>
                      <a:prstClr val="black"/>
                    </a:solidFill>
                    <a:latin typeface="Calibri"/>
                  </a:rPr>
                  <a:t>Targeting Key Complexes in HIV Expression</a:t>
                </a:r>
                <a:endParaRPr lang="en-US" sz="2000" b="1" dirty="0">
                  <a:solidFill>
                    <a:prstClr val="black"/>
                  </a:solidFill>
                  <a:latin typeface="Calibri"/>
                </a:endParaRPr>
              </a:p>
            </p:txBody>
          </p:sp>
        </p:grpSp>
        <p:sp>
          <p:nvSpPr>
            <p:cNvPr id="9" name="Hexagon 8"/>
            <p:cNvSpPr/>
            <p:nvPr/>
          </p:nvSpPr>
          <p:spPr>
            <a:xfrm>
              <a:off x="5066516" y="4788169"/>
              <a:ext cx="2235529" cy="1927181"/>
            </a:xfrm>
            <a:prstGeom prst="hexagon">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defTabSz="914377">
                <a:defRPr/>
              </a:pPr>
              <a:r>
                <a:rPr lang="en-US" sz="2000" b="1" dirty="0">
                  <a:solidFill>
                    <a:prstClr val="black"/>
                  </a:solidFill>
                  <a:latin typeface="Calibri"/>
                  <a:cs typeface="Georgia"/>
                </a:rPr>
                <a:t>New</a:t>
              </a:r>
            </a:p>
            <a:p>
              <a:pPr algn="ctr" defTabSz="914377">
                <a:defRPr/>
              </a:pPr>
              <a:r>
                <a:rPr lang="en-US" sz="2000" b="1" dirty="0">
                  <a:solidFill>
                    <a:prstClr val="black"/>
                  </a:solidFill>
                  <a:latin typeface="Calibri"/>
                  <a:cs typeface="Georgia"/>
                </a:rPr>
                <a:t>Targets</a:t>
              </a:r>
            </a:p>
          </p:txBody>
        </p:sp>
        <p:sp>
          <p:nvSpPr>
            <p:cNvPr id="25" name="Hexagon 24">
              <a:extLst>
                <a:ext uri="{FF2B5EF4-FFF2-40B4-BE49-F238E27FC236}">
                  <a16:creationId xmlns:a16="http://schemas.microsoft.com/office/drawing/2014/main" id="{4AF6CCA9-D8D2-834C-8B1A-B10D80254B32}"/>
                </a:ext>
              </a:extLst>
            </p:cNvPr>
            <p:cNvSpPr/>
            <p:nvPr/>
          </p:nvSpPr>
          <p:spPr>
            <a:xfrm>
              <a:off x="3190938" y="3819520"/>
              <a:ext cx="2235529" cy="1927181"/>
            </a:xfrm>
            <a:prstGeom prst="hexagon">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defTabSz="914377">
                <a:defRPr/>
              </a:pPr>
              <a:r>
                <a:rPr lang="en-US" sz="2000" dirty="0">
                  <a:solidFill>
                    <a:prstClr val="black"/>
                  </a:solidFill>
                  <a:latin typeface="Calibri"/>
                  <a:cs typeface="Georgia"/>
                </a:rPr>
                <a:t>Host Gene Programs in Latent Infection</a:t>
              </a:r>
            </a:p>
          </p:txBody>
        </p:sp>
      </p:grpSp>
      <p:sp>
        <p:nvSpPr>
          <p:cNvPr id="17" name="TextBox 16">
            <a:extLst>
              <a:ext uri="{FF2B5EF4-FFF2-40B4-BE49-F238E27FC236}">
                <a16:creationId xmlns:a16="http://schemas.microsoft.com/office/drawing/2014/main" id="{8540279D-6F16-EA3E-D279-4472D6488E19}"/>
              </a:ext>
            </a:extLst>
          </p:cNvPr>
          <p:cNvSpPr txBox="1"/>
          <p:nvPr/>
        </p:nvSpPr>
        <p:spPr bwMode="auto">
          <a:xfrm>
            <a:off x="609759" y="2182176"/>
            <a:ext cx="431827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
            </a:pPr>
            <a:r>
              <a:rPr lang="en-US" sz="2400" b="0" dirty="0">
                <a:solidFill>
                  <a:schemeClr val="bg1"/>
                </a:solidFill>
                <a:latin typeface="+mn-lt"/>
              </a:rPr>
              <a:t>Latency reversal agents</a:t>
            </a:r>
            <a:r>
              <a:rPr lang="en-US" sz="2400" b="0" i="0" dirty="0">
                <a:solidFill>
                  <a:srgbClr val="000000"/>
                </a:solidFill>
                <a:effectLst/>
                <a:latin typeface="+mn-lt"/>
              </a:rPr>
              <a:t> thus far induce expression of RNA or viral protein from latent viral genomes in vitro and in vivo, but </a:t>
            </a:r>
            <a:r>
              <a:rPr lang="en-US" sz="2400" i="0" dirty="0">
                <a:solidFill>
                  <a:srgbClr val="000000"/>
                </a:solidFill>
                <a:effectLst/>
                <a:latin typeface="+mn-lt"/>
              </a:rPr>
              <a:t>none has yet convincingly depleted viral reservoir or extended virologic remission after treatment interruption</a:t>
            </a:r>
            <a:r>
              <a:rPr lang="en-US" sz="2400" dirty="0">
                <a:latin typeface="+mn-lt"/>
              </a:rPr>
              <a:t> </a:t>
            </a:r>
          </a:p>
        </p:txBody>
      </p:sp>
      <p:sp>
        <p:nvSpPr>
          <p:cNvPr id="5" name="Text Box 15">
            <a:extLst>
              <a:ext uri="{FF2B5EF4-FFF2-40B4-BE49-F238E27FC236}">
                <a16:creationId xmlns:a16="http://schemas.microsoft.com/office/drawing/2014/main" id="{F028205D-2A90-933F-1C57-E35A57AB452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Margolis. Cell. 2020;181:189.</a:t>
            </a:r>
          </a:p>
        </p:txBody>
      </p:sp>
    </p:spTree>
    <p:extLst>
      <p:ext uri="{BB962C8B-B14F-4D97-AF65-F5344CB8AC3E}">
        <p14:creationId xmlns:p14="http://schemas.microsoft.com/office/powerpoint/2010/main" val="3621561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Strategies to Boost Immune Responses to </a:t>
            </a:r>
            <a:br>
              <a:rPr lang="en-US" dirty="0"/>
            </a:br>
            <a:r>
              <a:rPr lang="en-US" dirty="0"/>
              <a:t>Clear HIV-Infected Cells </a:t>
            </a:r>
          </a:p>
        </p:txBody>
      </p:sp>
      <p:sp>
        <p:nvSpPr>
          <p:cNvPr id="3" name="Hexagon 2">
            <a:extLst>
              <a:ext uri="{FF2B5EF4-FFF2-40B4-BE49-F238E27FC236}">
                <a16:creationId xmlns:a16="http://schemas.microsoft.com/office/drawing/2014/main" id="{7B028193-447C-C970-0BF4-0B00D5148B26}"/>
              </a:ext>
            </a:extLst>
          </p:cNvPr>
          <p:cNvSpPr/>
          <p:nvPr/>
        </p:nvSpPr>
        <p:spPr>
          <a:xfrm>
            <a:off x="2078039" y="3478213"/>
            <a:ext cx="2235200" cy="1927225"/>
          </a:xfrm>
          <a:prstGeom prst="hexagon">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lvl1pPr>
              <a:defRPr sz="2800" b="1">
                <a:solidFill>
                  <a:schemeClr val="tx1"/>
                </a:solidFill>
                <a:latin typeface="Times" charset="0"/>
                <a:ea typeface="MS PGothic" pitchFamily="34" charset="-128"/>
              </a:defRPr>
            </a:lvl1pPr>
            <a:lvl2pPr marL="742950" indent="-285750">
              <a:defRPr sz="2800" b="1">
                <a:solidFill>
                  <a:schemeClr val="tx1"/>
                </a:solidFill>
                <a:latin typeface="Times" charset="0"/>
                <a:ea typeface="MS PGothic" pitchFamily="34" charset="-128"/>
              </a:defRPr>
            </a:lvl2pPr>
            <a:lvl3pPr marL="1143000" indent="-228600">
              <a:defRPr sz="2800" b="1">
                <a:solidFill>
                  <a:schemeClr val="tx1"/>
                </a:solidFill>
                <a:latin typeface="Times" charset="0"/>
                <a:ea typeface="MS PGothic" pitchFamily="34" charset="-128"/>
              </a:defRPr>
            </a:lvl3pPr>
            <a:lvl4pPr marL="1600200" indent="-228600">
              <a:defRPr sz="2800" b="1">
                <a:solidFill>
                  <a:schemeClr val="tx1"/>
                </a:solidFill>
                <a:latin typeface="Times" charset="0"/>
                <a:ea typeface="MS PGothic" pitchFamily="34" charset="-128"/>
              </a:defRPr>
            </a:lvl4pPr>
            <a:lvl5pPr marL="2057400" indent="-228600">
              <a:defRPr sz="2800" b="1">
                <a:solidFill>
                  <a:schemeClr val="tx1"/>
                </a:solidFill>
                <a:latin typeface="Times" charset="0"/>
                <a:ea typeface="MS PGothic" pitchFamily="34" charset="-128"/>
              </a:defRPr>
            </a:lvl5pPr>
            <a:lvl6pPr marL="2514600" indent="-228600" algn="r" eaLnBrk="0" fontAlgn="base" hangingPunct="0">
              <a:spcBef>
                <a:spcPct val="0"/>
              </a:spcBef>
              <a:spcAft>
                <a:spcPct val="0"/>
              </a:spcAft>
              <a:defRPr sz="2800" b="1">
                <a:solidFill>
                  <a:schemeClr val="tx1"/>
                </a:solidFill>
                <a:latin typeface="Times" charset="0"/>
                <a:ea typeface="MS PGothic" pitchFamily="34" charset="-128"/>
              </a:defRPr>
            </a:lvl6pPr>
            <a:lvl7pPr marL="2971800" indent="-228600" algn="r" eaLnBrk="0" fontAlgn="base" hangingPunct="0">
              <a:spcBef>
                <a:spcPct val="0"/>
              </a:spcBef>
              <a:spcAft>
                <a:spcPct val="0"/>
              </a:spcAft>
              <a:defRPr sz="2800" b="1">
                <a:solidFill>
                  <a:schemeClr val="tx1"/>
                </a:solidFill>
                <a:latin typeface="Times" charset="0"/>
                <a:ea typeface="MS PGothic" pitchFamily="34" charset="-128"/>
              </a:defRPr>
            </a:lvl7pPr>
            <a:lvl8pPr marL="3429000" indent="-228600" algn="r" eaLnBrk="0" fontAlgn="base" hangingPunct="0">
              <a:spcBef>
                <a:spcPct val="0"/>
              </a:spcBef>
              <a:spcAft>
                <a:spcPct val="0"/>
              </a:spcAft>
              <a:defRPr sz="2800" b="1">
                <a:solidFill>
                  <a:schemeClr val="tx1"/>
                </a:solidFill>
                <a:latin typeface="Times" charset="0"/>
                <a:ea typeface="MS PGothic" pitchFamily="34" charset="-128"/>
              </a:defRPr>
            </a:lvl8pPr>
            <a:lvl9pPr marL="3886200" indent="-228600" algn="r" eaLnBrk="0" fontAlgn="base" hangingPunct="0">
              <a:spcBef>
                <a:spcPct val="0"/>
              </a:spcBef>
              <a:spcAft>
                <a:spcPct val="0"/>
              </a:spcAft>
              <a:defRPr sz="2800" b="1">
                <a:solidFill>
                  <a:schemeClr val="tx1"/>
                </a:solidFill>
                <a:latin typeface="Times" charset="0"/>
                <a:ea typeface="MS PGothic" pitchFamily="34" charset="-128"/>
              </a:defRPr>
            </a:lvl9pPr>
          </a:lstStyle>
          <a:p>
            <a:pPr algn="ctr" eaLnBrk="0" fontAlgn="base" hangingPunct="0">
              <a:spcBef>
                <a:spcPct val="0"/>
              </a:spcBef>
              <a:spcAft>
                <a:spcPct val="0"/>
              </a:spcAft>
              <a:defRPr/>
            </a:pPr>
            <a:r>
              <a:rPr lang="en-US" altLang="en-US" sz="2400" dirty="0">
                <a:solidFill>
                  <a:schemeClr val="bg1"/>
                </a:solidFill>
                <a:latin typeface="+mn-lt"/>
                <a:cs typeface="Arial" pitchFamily="34" charset="0"/>
              </a:rPr>
              <a:t>HIV-1 Vaccine </a:t>
            </a:r>
          </a:p>
        </p:txBody>
      </p:sp>
      <p:sp>
        <p:nvSpPr>
          <p:cNvPr id="8" name="Hexagon 7">
            <a:extLst>
              <a:ext uri="{FF2B5EF4-FFF2-40B4-BE49-F238E27FC236}">
                <a16:creationId xmlns:a16="http://schemas.microsoft.com/office/drawing/2014/main" id="{F5BB1128-2955-D404-90EA-D01151F1FEB1}"/>
              </a:ext>
            </a:extLst>
          </p:cNvPr>
          <p:cNvSpPr/>
          <p:nvPr/>
        </p:nvSpPr>
        <p:spPr>
          <a:xfrm>
            <a:off x="3860801" y="2493963"/>
            <a:ext cx="2235200" cy="1927225"/>
          </a:xfrm>
          <a:prstGeom prst="hexagon">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0" fontAlgn="base" hangingPunct="0">
              <a:spcBef>
                <a:spcPct val="0"/>
              </a:spcBef>
              <a:spcAft>
                <a:spcPct val="0"/>
              </a:spcAft>
              <a:defRPr/>
            </a:pPr>
            <a:r>
              <a:rPr lang="en-US" sz="2400" dirty="0">
                <a:solidFill>
                  <a:prstClr val="white"/>
                </a:solidFill>
                <a:cs typeface="Arial"/>
              </a:rPr>
              <a:t>Expand</a:t>
            </a:r>
          </a:p>
          <a:p>
            <a:pPr algn="ctr" eaLnBrk="0" fontAlgn="base" hangingPunct="0">
              <a:spcBef>
                <a:spcPct val="0"/>
              </a:spcBef>
              <a:spcAft>
                <a:spcPct val="0"/>
              </a:spcAft>
              <a:defRPr/>
            </a:pPr>
            <a:r>
              <a:rPr lang="en-US" sz="2400" dirty="0">
                <a:solidFill>
                  <a:prstClr val="white"/>
                </a:solidFill>
                <a:cs typeface="Arial"/>
              </a:rPr>
              <a:t>Antiviral</a:t>
            </a:r>
          </a:p>
          <a:p>
            <a:pPr algn="ctr" eaLnBrk="0" fontAlgn="base" hangingPunct="0">
              <a:spcBef>
                <a:spcPct val="0"/>
              </a:spcBef>
              <a:spcAft>
                <a:spcPct val="0"/>
              </a:spcAft>
              <a:defRPr/>
            </a:pPr>
            <a:r>
              <a:rPr lang="en-US" sz="2400" dirty="0">
                <a:solidFill>
                  <a:prstClr val="white"/>
                </a:solidFill>
                <a:cs typeface="Arial"/>
              </a:rPr>
              <a:t>Cells </a:t>
            </a:r>
            <a:br>
              <a:rPr lang="en-US" sz="2400" dirty="0">
                <a:solidFill>
                  <a:prstClr val="white"/>
                </a:solidFill>
                <a:cs typeface="Arial"/>
              </a:rPr>
            </a:br>
            <a:r>
              <a:rPr lang="en-US" sz="2400" dirty="0">
                <a:solidFill>
                  <a:prstClr val="white"/>
                </a:solidFill>
                <a:cs typeface="Arial"/>
              </a:rPr>
              <a:t>Ex Vivo</a:t>
            </a:r>
          </a:p>
        </p:txBody>
      </p:sp>
      <p:sp>
        <p:nvSpPr>
          <p:cNvPr id="10" name="Hexagon 9">
            <a:extLst>
              <a:ext uri="{FF2B5EF4-FFF2-40B4-BE49-F238E27FC236}">
                <a16:creationId xmlns:a16="http://schemas.microsoft.com/office/drawing/2014/main" id="{0C89CBB5-9D49-5785-E846-F5669033FCE2}"/>
              </a:ext>
            </a:extLst>
          </p:cNvPr>
          <p:cNvSpPr/>
          <p:nvPr/>
        </p:nvSpPr>
        <p:spPr>
          <a:xfrm>
            <a:off x="5653089" y="3457575"/>
            <a:ext cx="2235200" cy="1927225"/>
          </a:xfrm>
          <a:prstGeom prst="hexagon">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sz="2800" b="1">
                <a:solidFill>
                  <a:schemeClr val="tx1"/>
                </a:solidFill>
                <a:latin typeface="Times" charset="0"/>
                <a:ea typeface="MS PGothic" pitchFamily="34" charset="-128"/>
              </a:defRPr>
            </a:lvl1pPr>
            <a:lvl2pPr marL="742950" indent="-285750">
              <a:defRPr sz="2800" b="1">
                <a:solidFill>
                  <a:schemeClr val="tx1"/>
                </a:solidFill>
                <a:latin typeface="Times" charset="0"/>
                <a:ea typeface="MS PGothic" pitchFamily="34" charset="-128"/>
              </a:defRPr>
            </a:lvl2pPr>
            <a:lvl3pPr marL="1143000" indent="-228600">
              <a:defRPr sz="2800" b="1">
                <a:solidFill>
                  <a:schemeClr val="tx1"/>
                </a:solidFill>
                <a:latin typeface="Times" charset="0"/>
                <a:ea typeface="MS PGothic" pitchFamily="34" charset="-128"/>
              </a:defRPr>
            </a:lvl3pPr>
            <a:lvl4pPr marL="1600200" indent="-228600">
              <a:defRPr sz="2800" b="1">
                <a:solidFill>
                  <a:schemeClr val="tx1"/>
                </a:solidFill>
                <a:latin typeface="Times" charset="0"/>
                <a:ea typeface="MS PGothic" pitchFamily="34" charset="-128"/>
              </a:defRPr>
            </a:lvl4pPr>
            <a:lvl5pPr marL="2057400" indent="-228600">
              <a:defRPr sz="2800" b="1">
                <a:solidFill>
                  <a:schemeClr val="tx1"/>
                </a:solidFill>
                <a:latin typeface="Times" charset="0"/>
                <a:ea typeface="MS PGothic" pitchFamily="34" charset="-128"/>
              </a:defRPr>
            </a:lvl5pPr>
            <a:lvl6pPr marL="2514600" indent="-228600" algn="r" eaLnBrk="0" fontAlgn="base" hangingPunct="0">
              <a:spcBef>
                <a:spcPct val="0"/>
              </a:spcBef>
              <a:spcAft>
                <a:spcPct val="0"/>
              </a:spcAft>
              <a:defRPr sz="2800" b="1">
                <a:solidFill>
                  <a:schemeClr val="tx1"/>
                </a:solidFill>
                <a:latin typeface="Times" charset="0"/>
                <a:ea typeface="MS PGothic" pitchFamily="34" charset="-128"/>
              </a:defRPr>
            </a:lvl6pPr>
            <a:lvl7pPr marL="2971800" indent="-228600" algn="r" eaLnBrk="0" fontAlgn="base" hangingPunct="0">
              <a:spcBef>
                <a:spcPct val="0"/>
              </a:spcBef>
              <a:spcAft>
                <a:spcPct val="0"/>
              </a:spcAft>
              <a:defRPr sz="2800" b="1">
                <a:solidFill>
                  <a:schemeClr val="tx1"/>
                </a:solidFill>
                <a:latin typeface="Times" charset="0"/>
                <a:ea typeface="MS PGothic" pitchFamily="34" charset="-128"/>
              </a:defRPr>
            </a:lvl7pPr>
            <a:lvl8pPr marL="3429000" indent="-228600" algn="r" eaLnBrk="0" fontAlgn="base" hangingPunct="0">
              <a:spcBef>
                <a:spcPct val="0"/>
              </a:spcBef>
              <a:spcAft>
                <a:spcPct val="0"/>
              </a:spcAft>
              <a:defRPr sz="2800" b="1">
                <a:solidFill>
                  <a:schemeClr val="tx1"/>
                </a:solidFill>
                <a:latin typeface="Times" charset="0"/>
                <a:ea typeface="MS PGothic" pitchFamily="34" charset="-128"/>
              </a:defRPr>
            </a:lvl8pPr>
            <a:lvl9pPr marL="3886200" indent="-228600" algn="r" eaLnBrk="0" fontAlgn="base" hangingPunct="0">
              <a:spcBef>
                <a:spcPct val="0"/>
              </a:spcBef>
              <a:spcAft>
                <a:spcPct val="0"/>
              </a:spcAft>
              <a:defRPr sz="2800" b="1">
                <a:solidFill>
                  <a:schemeClr val="tx1"/>
                </a:solidFill>
                <a:latin typeface="Times" charset="0"/>
                <a:ea typeface="MS PGothic" pitchFamily="34" charset="-128"/>
              </a:defRPr>
            </a:lvl9pPr>
          </a:lstStyle>
          <a:p>
            <a:pPr algn="ctr" eaLnBrk="0" fontAlgn="base" hangingPunct="0">
              <a:spcBef>
                <a:spcPct val="0"/>
              </a:spcBef>
              <a:spcAft>
                <a:spcPct val="0"/>
              </a:spcAft>
              <a:defRPr/>
            </a:pPr>
            <a:r>
              <a:rPr lang="en-US" altLang="en-US" sz="2400" dirty="0">
                <a:solidFill>
                  <a:prstClr val="white"/>
                </a:solidFill>
                <a:latin typeface="+mn-lt"/>
                <a:cs typeface="Arial" pitchFamily="34" charset="0"/>
              </a:rPr>
              <a:t>Wake Up “Tired”</a:t>
            </a:r>
          </a:p>
          <a:p>
            <a:pPr algn="ctr" eaLnBrk="0" fontAlgn="base" hangingPunct="0">
              <a:spcBef>
                <a:spcPct val="0"/>
              </a:spcBef>
              <a:spcAft>
                <a:spcPct val="0"/>
              </a:spcAft>
              <a:defRPr/>
            </a:pPr>
            <a:r>
              <a:rPr lang="en-US" altLang="en-US" sz="2400" dirty="0">
                <a:solidFill>
                  <a:prstClr val="white"/>
                </a:solidFill>
                <a:latin typeface="+mn-lt"/>
                <a:cs typeface="Arial" pitchFamily="34" charset="0"/>
              </a:rPr>
              <a:t>Anti-HIV</a:t>
            </a:r>
          </a:p>
          <a:p>
            <a:pPr algn="ctr" eaLnBrk="0" fontAlgn="base" hangingPunct="0">
              <a:spcBef>
                <a:spcPct val="0"/>
              </a:spcBef>
              <a:spcAft>
                <a:spcPct val="0"/>
              </a:spcAft>
              <a:defRPr/>
            </a:pPr>
            <a:r>
              <a:rPr lang="en-US" altLang="en-US" sz="2400" dirty="0">
                <a:solidFill>
                  <a:prstClr val="white"/>
                </a:solidFill>
                <a:latin typeface="+mn-lt"/>
                <a:cs typeface="Arial" pitchFamily="34" charset="0"/>
              </a:rPr>
              <a:t>Cells</a:t>
            </a:r>
          </a:p>
        </p:txBody>
      </p:sp>
      <p:sp>
        <p:nvSpPr>
          <p:cNvPr id="14" name="Hexagon 13">
            <a:extLst>
              <a:ext uri="{FF2B5EF4-FFF2-40B4-BE49-F238E27FC236}">
                <a16:creationId xmlns:a16="http://schemas.microsoft.com/office/drawing/2014/main" id="{A71F83C5-25E6-435C-505E-3B227BD0D500}"/>
              </a:ext>
            </a:extLst>
          </p:cNvPr>
          <p:cNvSpPr/>
          <p:nvPr/>
        </p:nvSpPr>
        <p:spPr>
          <a:xfrm>
            <a:off x="7423893" y="2419136"/>
            <a:ext cx="2402521" cy="2008188"/>
          </a:xfrm>
          <a:prstGeom prst="hexagon">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0" anchor="ctr"/>
          <a:lstStyle/>
          <a:p>
            <a:pPr algn="ctr" eaLnBrk="0" fontAlgn="base" hangingPunct="0">
              <a:spcBef>
                <a:spcPct val="0"/>
              </a:spcBef>
              <a:spcAft>
                <a:spcPct val="0"/>
              </a:spcAft>
              <a:defRPr/>
            </a:pPr>
            <a:r>
              <a:rPr lang="en-US" sz="2400" dirty="0">
                <a:solidFill>
                  <a:prstClr val="white"/>
                </a:solidFill>
                <a:cs typeface="Arial"/>
              </a:rPr>
              <a:t>Synthetic</a:t>
            </a:r>
          </a:p>
          <a:p>
            <a:pPr algn="ctr" eaLnBrk="0" fontAlgn="base" hangingPunct="0">
              <a:spcBef>
                <a:spcPct val="0"/>
              </a:spcBef>
              <a:spcAft>
                <a:spcPct val="0"/>
              </a:spcAft>
              <a:defRPr/>
            </a:pPr>
            <a:r>
              <a:rPr lang="en-US" sz="2400" dirty="0">
                <a:solidFill>
                  <a:prstClr val="white"/>
                </a:solidFill>
                <a:cs typeface="Arial"/>
              </a:rPr>
              <a:t>Antibodies</a:t>
            </a:r>
          </a:p>
          <a:p>
            <a:pPr algn="ctr" eaLnBrk="0" fontAlgn="base" hangingPunct="0">
              <a:spcBef>
                <a:spcPct val="0"/>
              </a:spcBef>
              <a:spcAft>
                <a:spcPct val="0"/>
              </a:spcAft>
              <a:defRPr/>
            </a:pPr>
            <a:r>
              <a:rPr lang="en-US" sz="2400" dirty="0">
                <a:solidFill>
                  <a:prstClr val="white"/>
                </a:solidFill>
                <a:cs typeface="Arial"/>
              </a:rPr>
              <a:t>That Direct</a:t>
            </a:r>
          </a:p>
          <a:p>
            <a:pPr algn="ctr" eaLnBrk="0" fontAlgn="base" hangingPunct="0">
              <a:spcBef>
                <a:spcPct val="0"/>
              </a:spcBef>
              <a:spcAft>
                <a:spcPct val="0"/>
              </a:spcAft>
              <a:defRPr/>
            </a:pPr>
            <a:r>
              <a:rPr lang="en-US" sz="2400" dirty="0">
                <a:solidFill>
                  <a:prstClr val="white"/>
                </a:solidFill>
                <a:cs typeface="Arial"/>
              </a:rPr>
              <a:t>Killing</a:t>
            </a:r>
          </a:p>
        </p:txBody>
      </p:sp>
      <p:sp>
        <p:nvSpPr>
          <p:cNvPr id="15" name="Hexagon 14">
            <a:extLst>
              <a:ext uri="{FF2B5EF4-FFF2-40B4-BE49-F238E27FC236}">
                <a16:creationId xmlns:a16="http://schemas.microsoft.com/office/drawing/2014/main" id="{CD96468B-B7E9-FB71-A991-C10AFDF264E0}"/>
              </a:ext>
            </a:extLst>
          </p:cNvPr>
          <p:cNvSpPr/>
          <p:nvPr/>
        </p:nvSpPr>
        <p:spPr>
          <a:xfrm>
            <a:off x="5641975" y="1501775"/>
            <a:ext cx="2235200" cy="1927225"/>
          </a:xfrm>
          <a:prstGeom prst="hexago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0" fontAlgn="base" hangingPunct="0">
              <a:spcBef>
                <a:spcPct val="0"/>
              </a:spcBef>
              <a:spcAft>
                <a:spcPct val="0"/>
              </a:spcAft>
              <a:defRPr/>
            </a:pPr>
            <a:r>
              <a:rPr lang="en-US" sz="2400" dirty="0">
                <a:solidFill>
                  <a:prstClr val="white"/>
                </a:solidFill>
                <a:cs typeface="Arial"/>
              </a:rPr>
              <a:t>Antibodies</a:t>
            </a:r>
          </a:p>
          <a:p>
            <a:pPr algn="ctr" eaLnBrk="0" fontAlgn="base" hangingPunct="0">
              <a:spcBef>
                <a:spcPct val="0"/>
              </a:spcBef>
              <a:spcAft>
                <a:spcPct val="0"/>
              </a:spcAft>
              <a:defRPr/>
            </a:pPr>
            <a:r>
              <a:rPr lang="en-US" sz="2400" dirty="0">
                <a:solidFill>
                  <a:prstClr val="white"/>
                </a:solidFill>
                <a:cs typeface="Arial"/>
              </a:rPr>
              <a:t>That Neutralize or Direct Killing</a:t>
            </a:r>
          </a:p>
        </p:txBody>
      </p:sp>
      <p:sp>
        <p:nvSpPr>
          <p:cNvPr id="5" name="Text Box 15">
            <a:extLst>
              <a:ext uri="{FF2B5EF4-FFF2-40B4-BE49-F238E27FC236}">
                <a16:creationId xmlns:a16="http://schemas.microsoft.com/office/drawing/2014/main" id="{4F03B733-97F2-4040-A39C-8BD7A84507B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Margolis. Cell. 2020;181:189.</a:t>
            </a:r>
          </a:p>
        </p:txBody>
      </p:sp>
    </p:spTree>
    <p:extLst>
      <p:ext uri="{BB962C8B-B14F-4D97-AF65-F5344CB8AC3E}">
        <p14:creationId xmlns:p14="http://schemas.microsoft.com/office/powerpoint/2010/main" val="2658364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694B4-B914-292A-9C9A-BB34854AAB93}"/>
              </a:ext>
            </a:extLst>
          </p:cNvPr>
          <p:cNvSpPr>
            <a:spLocks noGrp="1"/>
          </p:cNvSpPr>
          <p:nvPr>
            <p:ph type="title"/>
          </p:nvPr>
        </p:nvSpPr>
        <p:spPr/>
        <p:txBody>
          <a:bodyPr/>
          <a:lstStyle/>
          <a:p>
            <a:r>
              <a:rPr lang="en-US" dirty="0"/>
              <a:t>HIV-Specific Broadly Neutralizing Antibodies: </a:t>
            </a:r>
            <a:br>
              <a:rPr lang="en-US" dirty="0"/>
            </a:br>
            <a:r>
              <a:rPr lang="en-US" dirty="0"/>
              <a:t>Potential for Multiple Roles in Combating HIV</a:t>
            </a:r>
          </a:p>
        </p:txBody>
      </p:sp>
      <p:graphicFrame>
        <p:nvGraphicFramePr>
          <p:cNvPr id="4" name="Content Placeholder 3">
            <a:extLst>
              <a:ext uri="{FF2B5EF4-FFF2-40B4-BE49-F238E27FC236}">
                <a16:creationId xmlns:a16="http://schemas.microsoft.com/office/drawing/2014/main" id="{93281598-EF8D-8328-6118-BD5390DC4D91}"/>
              </a:ext>
            </a:extLst>
          </p:cNvPr>
          <p:cNvGraphicFramePr>
            <a:graphicFrameLocks noGrp="1"/>
          </p:cNvGraphicFramePr>
          <p:nvPr>
            <p:ph idx="1"/>
            <p:extLst>
              <p:ext uri="{D42A27DB-BD31-4B8C-83A1-F6EECF244321}">
                <p14:modId xmlns:p14="http://schemas.microsoft.com/office/powerpoint/2010/main" val="2661227706"/>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Rounded Corners 4">
            <a:extLst>
              <a:ext uri="{FF2B5EF4-FFF2-40B4-BE49-F238E27FC236}">
                <a16:creationId xmlns:a16="http://schemas.microsoft.com/office/drawing/2014/main" id="{5274DBF7-E3EB-3F55-C873-18971502C0C6}"/>
              </a:ext>
            </a:extLst>
          </p:cNvPr>
          <p:cNvSpPr/>
          <p:nvPr/>
        </p:nvSpPr>
        <p:spPr bwMode="auto">
          <a:xfrm>
            <a:off x="1574277" y="2724347"/>
            <a:ext cx="2516957" cy="2253006"/>
          </a:xfrm>
          <a:prstGeom prst="round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800" dirty="0">
                <a:solidFill>
                  <a:schemeClr val="tx1"/>
                </a:solidFill>
                <a:latin typeface="Calibri" panose="020F0502020204030204" pitchFamily="34" charset="0"/>
              </a:rPr>
              <a:t>HIV bNAbs</a:t>
            </a:r>
          </a:p>
        </p:txBody>
      </p:sp>
    </p:spTree>
    <p:extLst>
      <p:ext uri="{BB962C8B-B14F-4D97-AF65-F5344CB8AC3E}">
        <p14:creationId xmlns:p14="http://schemas.microsoft.com/office/powerpoint/2010/main" val="4216495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p:txBody>
          <a:bodyPr/>
          <a:lstStyle/>
          <a:p>
            <a:pPr>
              <a:spcBef>
                <a:spcPct val="0"/>
              </a:spcBef>
              <a:spcAft>
                <a:spcPct val="0"/>
              </a:spcAft>
            </a:pPr>
            <a:r>
              <a:rPr lang="en-US" b="1" dirty="0"/>
              <a:t>Katharine J. Bar, MD</a:t>
            </a:r>
          </a:p>
          <a:p>
            <a:pPr marL="0" indent="0">
              <a:lnSpc>
                <a:spcPct val="100000"/>
              </a:lnSpc>
              <a:spcBef>
                <a:spcPct val="0"/>
              </a:spcBef>
              <a:spcAft>
                <a:spcPct val="0"/>
              </a:spcAft>
              <a:buClr>
                <a:srgbClr val="000000"/>
              </a:buClr>
              <a:buNone/>
              <a:defRPr/>
            </a:pPr>
            <a:r>
              <a:rPr lang="en-US" sz="1800" b="0" i="1" dirty="0"/>
              <a:t>Attending Physician, </a:t>
            </a:r>
            <a:r>
              <a:rPr lang="en-US" sz="1800" b="0" dirty="0"/>
              <a:t>Infectious Diseases</a:t>
            </a:r>
          </a:p>
          <a:p>
            <a:pPr marL="0" indent="0">
              <a:lnSpc>
                <a:spcPct val="100000"/>
              </a:lnSpc>
              <a:spcBef>
                <a:spcPct val="0"/>
              </a:spcBef>
              <a:spcAft>
                <a:spcPct val="0"/>
              </a:spcAft>
              <a:buClr>
                <a:srgbClr val="000000"/>
              </a:buClr>
              <a:buNone/>
              <a:defRPr/>
            </a:pPr>
            <a:r>
              <a:rPr lang="en-US" sz="1800" b="0" dirty="0"/>
              <a:t>Hospital of the University of Pennsylvania</a:t>
            </a:r>
          </a:p>
          <a:p>
            <a:pPr marL="0" indent="0">
              <a:lnSpc>
                <a:spcPct val="100000"/>
              </a:lnSpc>
              <a:spcBef>
                <a:spcPct val="0"/>
              </a:spcBef>
              <a:spcAft>
                <a:spcPct val="0"/>
              </a:spcAft>
              <a:buClr>
                <a:srgbClr val="000000"/>
              </a:buClr>
              <a:buNone/>
              <a:defRPr/>
            </a:pPr>
            <a:r>
              <a:rPr lang="en-US" sz="1800" b="0" i="1" dirty="0"/>
              <a:t>Director, </a:t>
            </a:r>
            <a:r>
              <a:rPr lang="en-US" sz="1800" b="0" dirty="0"/>
              <a:t>Penn CFAR Viral and Molecular Core</a:t>
            </a:r>
          </a:p>
          <a:p>
            <a:pPr marL="0" indent="0">
              <a:lnSpc>
                <a:spcPct val="100000"/>
              </a:lnSpc>
              <a:spcBef>
                <a:spcPct val="0"/>
              </a:spcBef>
              <a:spcAft>
                <a:spcPct val="0"/>
              </a:spcAft>
              <a:buClr>
                <a:srgbClr val="000000"/>
              </a:buClr>
              <a:buNone/>
              <a:defRPr/>
            </a:pPr>
            <a:r>
              <a:rPr lang="en-US" sz="1800" b="0" dirty="0"/>
              <a:t>Perelman School of Medicine </a:t>
            </a:r>
          </a:p>
          <a:p>
            <a:pPr marL="0" indent="0">
              <a:lnSpc>
                <a:spcPct val="100000"/>
              </a:lnSpc>
              <a:spcBef>
                <a:spcPct val="0"/>
              </a:spcBef>
              <a:spcAft>
                <a:spcPct val="0"/>
              </a:spcAft>
              <a:buClr>
                <a:srgbClr val="000000"/>
              </a:buClr>
              <a:buNone/>
              <a:defRPr/>
            </a:pPr>
            <a:r>
              <a:rPr lang="en-US" sz="1800" b="0" dirty="0"/>
              <a:t>University of Pennsylvania </a:t>
            </a:r>
          </a:p>
          <a:p>
            <a:pPr marL="0" indent="0">
              <a:lnSpc>
                <a:spcPct val="100000"/>
              </a:lnSpc>
              <a:spcBef>
                <a:spcPct val="0"/>
              </a:spcBef>
              <a:spcAft>
                <a:spcPct val="0"/>
              </a:spcAft>
              <a:buClr>
                <a:srgbClr val="000000"/>
              </a:buClr>
              <a:buNone/>
              <a:defRPr/>
            </a:pPr>
            <a:r>
              <a:rPr lang="en-US" sz="1800" b="0" dirty="0"/>
              <a:t>Philadelphia, Pennsylvania</a:t>
            </a:r>
          </a:p>
          <a:p>
            <a:pPr>
              <a:spcBef>
                <a:spcPct val="0"/>
              </a:spcBef>
              <a:spcAft>
                <a:spcPct val="0"/>
              </a:spcAft>
            </a:pPr>
            <a:endParaRPr lang="en-US" dirty="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HIV Cure Research: </a:t>
            </a:r>
            <a:br>
              <a:rPr lang="en-US" dirty="0"/>
            </a:br>
            <a:r>
              <a:rPr lang="en-US" dirty="0"/>
              <a:t>Clinical Studies</a:t>
            </a:r>
            <a:endParaRPr lang="en-US" altLang="en-US" sz="4000" dirty="0"/>
          </a:p>
        </p:txBody>
      </p:sp>
    </p:spTree>
    <p:extLst>
      <p:ext uri="{BB962C8B-B14F-4D97-AF65-F5344CB8AC3E}">
        <p14:creationId xmlns:p14="http://schemas.microsoft.com/office/powerpoint/2010/main" val="668765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altLang="en-US" sz="3600" dirty="0"/>
              <a:t>IMPAACT 2008</a:t>
            </a:r>
            <a:r>
              <a:rPr lang="en-US" dirty="0"/>
              <a:t>: Adding VRC01 (bNAb) to Early ART in Infants With HIV to Promote Viral Reservoir Clearance</a:t>
            </a:r>
          </a:p>
        </p:txBody>
      </p:sp>
      <p:sp>
        <p:nvSpPr>
          <p:cNvPr id="8" name="Content Placeholder 7">
            <a:extLst>
              <a:ext uri="{FF2B5EF4-FFF2-40B4-BE49-F238E27FC236}">
                <a16:creationId xmlns:a16="http://schemas.microsoft.com/office/drawing/2014/main" id="{0BB7764A-D546-798E-8EE6-11C62373A132}"/>
              </a:ext>
            </a:extLst>
          </p:cNvPr>
          <p:cNvSpPr>
            <a:spLocks noGrp="1"/>
          </p:cNvSpPr>
          <p:nvPr>
            <p:ph idx="1"/>
          </p:nvPr>
        </p:nvSpPr>
        <p:spPr/>
        <p:txBody>
          <a:bodyPr/>
          <a:lstStyle/>
          <a:p>
            <a:pPr>
              <a:spcAft>
                <a:spcPts val="0"/>
              </a:spcAft>
            </a:pPr>
            <a:r>
              <a:rPr lang="en-US" sz="2200" dirty="0"/>
              <a:t>Open-label, randomized phase I/II trial among infants with HIV aged 72 hr to ≤84 days who started ART ≤14 days prior to study entry (N = 61)</a:t>
            </a:r>
          </a:p>
          <a:p>
            <a:pPr lvl="1">
              <a:spcAft>
                <a:spcPts val="0"/>
              </a:spcAft>
            </a:pPr>
            <a:r>
              <a:rPr lang="en-US" sz="2000" dirty="0"/>
              <a:t>Randomized to receive </a:t>
            </a:r>
            <a:r>
              <a:rPr lang="en-US" sz="2000" b="1" dirty="0">
                <a:solidFill>
                  <a:schemeClr val="accent1"/>
                </a:solidFill>
              </a:rPr>
              <a:t>VRC01 (40 mg/kg SC at Wk 0, 2, 6, 10) + ART </a:t>
            </a:r>
            <a:r>
              <a:rPr lang="en-US" sz="2000" b="0" dirty="0">
                <a:solidFill>
                  <a:schemeClr val="bg1"/>
                </a:solidFill>
              </a:rPr>
              <a:t>vs </a:t>
            </a:r>
            <a:r>
              <a:rPr lang="en-US" sz="2000" b="1" dirty="0">
                <a:solidFill>
                  <a:schemeClr val="accent3"/>
                </a:solidFill>
              </a:rPr>
              <a:t>ART alone</a:t>
            </a:r>
          </a:p>
          <a:p>
            <a:pPr lvl="1">
              <a:spcAft>
                <a:spcPts val="0"/>
              </a:spcAft>
            </a:pPr>
            <a:endParaRPr lang="en-US" sz="2200" dirty="0"/>
          </a:p>
          <a:p>
            <a:pPr lvl="1">
              <a:spcAft>
                <a:spcPts val="0"/>
              </a:spcAft>
            </a:pPr>
            <a:endParaRPr lang="en-US" sz="2200" dirty="0"/>
          </a:p>
          <a:p>
            <a:pPr>
              <a:spcAft>
                <a:spcPts val="0"/>
              </a:spcAft>
            </a:pPr>
            <a:endParaRPr lang="en-US" sz="2200" dirty="0"/>
          </a:p>
          <a:p>
            <a:pPr>
              <a:spcAft>
                <a:spcPts val="0"/>
              </a:spcAft>
            </a:pPr>
            <a:r>
              <a:rPr lang="en-US" sz="2200" dirty="0"/>
              <a:t>28 days after dose, 31% had VRC01 concentrations below target level (&lt;50 µg/mL)</a:t>
            </a:r>
            <a:endParaRPr lang="en-US" sz="2200" baseline="30000" dirty="0"/>
          </a:p>
          <a:p>
            <a:pPr>
              <a:spcAft>
                <a:spcPts val="0"/>
              </a:spcAft>
            </a:pPr>
            <a:r>
              <a:rPr lang="en-US" sz="2200" dirty="0"/>
              <a:t>Antidrug antibodies not detected</a:t>
            </a:r>
            <a:endParaRPr lang="en-US" sz="2200" baseline="30000" dirty="0"/>
          </a:p>
          <a:p>
            <a:pPr>
              <a:spcAft>
                <a:spcPts val="0"/>
              </a:spcAft>
            </a:pPr>
            <a:r>
              <a:rPr lang="en-US" sz="2200" dirty="0"/>
              <a:t>5 of 17 (29%) patients with available data had VRC01 resistance at Wk 0</a:t>
            </a:r>
          </a:p>
          <a:p>
            <a:pPr lvl="1">
              <a:spcAft>
                <a:spcPts val="0"/>
              </a:spcAft>
            </a:pPr>
            <a:r>
              <a:rPr lang="en-US" sz="2000" dirty="0"/>
              <a:t>HIV-1 RNA decline did not differ by presence of baseline VRC01 resistance</a:t>
            </a:r>
          </a:p>
          <a:p>
            <a:pPr>
              <a:spcAft>
                <a:spcPts val="0"/>
              </a:spcAft>
            </a:pPr>
            <a:r>
              <a:rPr lang="en-US" sz="2200" dirty="0"/>
              <a:t>In post hoc analysis, higher VRC01 concentrations correlated with larger reductions in </a:t>
            </a:r>
            <a:br>
              <a:rPr lang="en-US" sz="2200" dirty="0"/>
            </a:br>
            <a:r>
              <a:rPr lang="en-US" sz="2200" dirty="0"/>
              <a:t>HIV-1 DNA from Wk 0-14 (Spearman correlation -0.42; </a:t>
            </a:r>
            <a:r>
              <a:rPr lang="en-US" sz="2200" i="1" dirty="0"/>
              <a:t>P</a:t>
            </a:r>
            <a:r>
              <a:rPr lang="en-US" sz="2200" dirty="0"/>
              <a:t> = .03)</a:t>
            </a:r>
          </a:p>
          <a:p>
            <a:pPr>
              <a:spcAft>
                <a:spcPts val="0"/>
              </a:spcAft>
            </a:pPr>
            <a:endParaRPr lang="en-US" sz="2200" dirty="0"/>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584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Khaitan. AIDS 2022. Abstr OALBB0102.</a:t>
            </a:r>
            <a:endParaRPr lang="en-US" altLang="en-US" sz="1200" b="0" dirty="0">
              <a:solidFill>
                <a:srgbClr val="455560"/>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1D9BAD5-4C8D-ED2F-BC14-E0D10ACF7B42}"/>
              </a:ext>
            </a:extLst>
          </p:cNvPr>
          <p:cNvGraphicFramePr>
            <a:graphicFrameLocks/>
          </p:cNvGraphicFramePr>
          <p:nvPr>
            <p:extLst>
              <p:ext uri="{D42A27DB-BD31-4B8C-83A1-F6EECF244321}">
                <p14:modId xmlns:p14="http://schemas.microsoft.com/office/powerpoint/2010/main" val="2859956971"/>
              </p:ext>
            </p:extLst>
          </p:nvPr>
        </p:nvGraphicFramePr>
        <p:xfrm>
          <a:off x="604675" y="2715076"/>
          <a:ext cx="10774231" cy="1051566"/>
        </p:xfrm>
        <a:graphic>
          <a:graphicData uri="http://schemas.openxmlformats.org/drawingml/2006/table">
            <a:tbl>
              <a:tblPr/>
              <a:tblGrid>
                <a:gridCol w="3942958">
                  <a:extLst>
                    <a:ext uri="{9D8B030D-6E8A-4147-A177-3AD203B41FA5}">
                      <a16:colId xmlns:a16="http://schemas.microsoft.com/office/drawing/2014/main" val="20000"/>
                    </a:ext>
                  </a:extLst>
                </a:gridCol>
                <a:gridCol w="2277091">
                  <a:extLst>
                    <a:ext uri="{9D8B030D-6E8A-4147-A177-3AD203B41FA5}">
                      <a16:colId xmlns:a16="http://schemas.microsoft.com/office/drawing/2014/main" val="20001"/>
                    </a:ext>
                  </a:extLst>
                </a:gridCol>
                <a:gridCol w="2277091">
                  <a:extLst>
                    <a:ext uri="{9D8B030D-6E8A-4147-A177-3AD203B41FA5}">
                      <a16:colId xmlns:a16="http://schemas.microsoft.com/office/drawing/2014/main" val="20002"/>
                    </a:ext>
                  </a:extLst>
                </a:gridCol>
                <a:gridCol w="2277091">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HIV-1 DNA Level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VRC01 + ART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ART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0" i="0" u="none" strike="noStrike" cap="none" normalizeH="0" baseline="0" dirty="0">
                          <a:ln>
                            <a:noFill/>
                          </a:ln>
                          <a:solidFill>
                            <a:schemeClr val="bg1"/>
                          </a:solidFill>
                          <a:effectLst/>
                          <a:latin typeface="Calibri" panose="020F0502020204030204" pitchFamily="34" charset="0"/>
                        </a:rPr>
                        <a:t>Median change at Wk 14 vs Wk 0,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0" i="0" u="none" strike="noStrike" cap="none" normalizeH="0" baseline="0" dirty="0">
                          <a:ln>
                            <a:noFill/>
                          </a:ln>
                          <a:solidFill>
                            <a:schemeClr val="bg1"/>
                          </a:solidFill>
                          <a:effectLst/>
                          <a:latin typeface="Calibri" panose="020F0502020204030204" pitchFamily="34" charset="0"/>
                        </a:rPr>
                        <a:t>log</a:t>
                      </a:r>
                      <a:r>
                        <a:rPr kumimoji="0" lang="en-GB" sz="1800" b="0" i="0" u="none" strike="noStrike" cap="none" normalizeH="0" baseline="-25000" dirty="0">
                          <a:ln>
                            <a:noFill/>
                          </a:ln>
                          <a:solidFill>
                            <a:schemeClr val="bg1"/>
                          </a:solidFill>
                          <a:effectLst/>
                          <a:latin typeface="Calibri" panose="020F0502020204030204" pitchFamily="34" charset="0"/>
                        </a:rPr>
                        <a:t>10</a:t>
                      </a:r>
                      <a:r>
                        <a:rPr kumimoji="0" lang="en-GB" sz="1800" b="0" i="0" u="none" strike="noStrike" cap="none" normalizeH="0" baseline="0" dirty="0">
                          <a:ln>
                            <a:noFill/>
                          </a:ln>
                          <a:solidFill>
                            <a:schemeClr val="bg1"/>
                          </a:solidFill>
                          <a:effectLst/>
                          <a:latin typeface="Calibri" panose="020F0502020204030204" pitchFamily="34" charset="0"/>
                        </a:rPr>
                        <a:t> c/million PBMCs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rtl="0">
                        <a:spcBef>
                          <a:spcPts val="0"/>
                        </a:spcBef>
                        <a:spcAft>
                          <a:spcPts val="0"/>
                        </a:spcAft>
                        <a:buNone/>
                      </a:pPr>
                      <a:r>
                        <a:rPr lang="en-GB" sz="1800" b="0" dirty="0">
                          <a:solidFill>
                            <a:schemeClr val="bg1"/>
                          </a:solidFill>
                          <a:latin typeface="+mn-lt"/>
                          <a:ea typeface="Source Sans Pro"/>
                          <a:cs typeface="Source Sans Pro"/>
                          <a:sym typeface="Source Sans Pro"/>
                        </a:rPr>
                        <a:t>-0.41</a:t>
                      </a:r>
                    </a:p>
                    <a:p>
                      <a:pPr marL="0" lvl="0" indent="0" algn="ctr" rtl="0">
                        <a:spcBef>
                          <a:spcPts val="0"/>
                        </a:spcBef>
                        <a:spcAft>
                          <a:spcPts val="0"/>
                        </a:spcAft>
                        <a:buNone/>
                      </a:pPr>
                      <a:r>
                        <a:rPr lang="en-GB" sz="1800" b="0" dirty="0">
                          <a:solidFill>
                            <a:schemeClr val="bg1"/>
                          </a:solidFill>
                          <a:latin typeface="+mn-lt"/>
                          <a:ea typeface="Source Sans Pro"/>
                          <a:cs typeface="Source Sans Pro"/>
                          <a:sym typeface="Source Sans Pro"/>
                        </a:rPr>
                        <a:t>(-0.94 to -0.30)</a:t>
                      </a:r>
                      <a:endParaRPr sz="1800" b="0" dirty="0">
                        <a:solidFill>
                          <a:schemeClr val="bg1"/>
                        </a:solidFill>
                        <a:latin typeface="+mn-lt"/>
                        <a:ea typeface="Source Sans Pro"/>
                        <a:cs typeface="Source Sans Pro"/>
                        <a:sym typeface="Source Sans Pro"/>
                      </a:endParaRPr>
                    </a:p>
                  </a:txBody>
                  <a:tcPr marL="91425" marR="91425" marT="68575" marB="6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rtl="0">
                        <a:spcBef>
                          <a:spcPts val="0"/>
                        </a:spcBef>
                        <a:spcAft>
                          <a:spcPts val="0"/>
                        </a:spcAft>
                        <a:buNone/>
                      </a:pPr>
                      <a:r>
                        <a:rPr lang="en-GB" sz="1800" b="0" dirty="0">
                          <a:solidFill>
                            <a:schemeClr val="bg1"/>
                          </a:solidFill>
                          <a:latin typeface="+mn-lt"/>
                          <a:ea typeface="Source Sans Pro"/>
                          <a:cs typeface="Source Sans Pro"/>
                          <a:sym typeface="Source Sans Pro"/>
                        </a:rPr>
                        <a:t>-0.53</a:t>
                      </a:r>
                    </a:p>
                    <a:p>
                      <a:pPr marL="0" lvl="0" indent="0" algn="ctr" rtl="0">
                        <a:spcBef>
                          <a:spcPts val="0"/>
                        </a:spcBef>
                        <a:spcAft>
                          <a:spcPts val="0"/>
                        </a:spcAft>
                        <a:buNone/>
                      </a:pPr>
                      <a:r>
                        <a:rPr lang="en-GB" sz="1800" b="0" dirty="0">
                          <a:solidFill>
                            <a:schemeClr val="bg1"/>
                          </a:solidFill>
                          <a:latin typeface="+mn-lt"/>
                          <a:ea typeface="Source Sans Pro"/>
                          <a:cs typeface="Source Sans Pro"/>
                          <a:sym typeface="Source Sans Pro"/>
                        </a:rPr>
                        <a:t>(-0.70 to -0.33)</a:t>
                      </a:r>
                      <a:endParaRPr sz="1800" b="0" dirty="0">
                        <a:solidFill>
                          <a:schemeClr val="bg1"/>
                        </a:solidFill>
                        <a:latin typeface="+mn-lt"/>
                        <a:ea typeface="Source Sans Pro"/>
                        <a:cs typeface="Source Sans Pro"/>
                        <a:sym typeface="Source Sans Pro"/>
                      </a:endParaRPr>
                    </a:p>
                  </a:txBody>
                  <a:tcPr marL="91425" marR="91425" marT="68575" marB="6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rtl="0">
                        <a:spcBef>
                          <a:spcPts val="0"/>
                        </a:spcBef>
                        <a:spcAft>
                          <a:spcPts val="0"/>
                        </a:spcAft>
                        <a:buNone/>
                      </a:pPr>
                      <a:r>
                        <a:rPr lang="en-GB" sz="1800" b="0" dirty="0">
                          <a:solidFill>
                            <a:schemeClr val="bg1"/>
                          </a:solidFill>
                          <a:latin typeface="+mn-lt"/>
                          <a:ea typeface="Source Sans Pro"/>
                          <a:cs typeface="Source Sans Pro"/>
                          <a:sym typeface="Source Sans Pro"/>
                        </a:rPr>
                        <a:t>.42</a:t>
                      </a:r>
                      <a:endParaRPr sz="1800" b="0" dirty="0">
                        <a:solidFill>
                          <a:schemeClr val="bg1"/>
                        </a:solidFill>
                        <a:latin typeface="+mn-lt"/>
                        <a:ea typeface="Source Sans Pro"/>
                        <a:cs typeface="Source Sans Pro"/>
                        <a:sym typeface="Source Sans Pro"/>
                      </a:endParaRPr>
                    </a:p>
                  </a:txBody>
                  <a:tcPr marL="91425" marR="91425" marT="68575" marB="6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78049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D70C5C71-31C6-F870-7C5E-D75FB6D65A80}"/>
              </a:ext>
            </a:extLst>
          </p:cNvPr>
          <p:cNvCxnSpPr>
            <a:cxnSpLocks/>
          </p:cNvCxnSpPr>
          <p:nvPr/>
        </p:nvCxnSpPr>
        <p:spPr bwMode="auto">
          <a:xfrm>
            <a:off x="7117644" y="3104444"/>
            <a:ext cx="3064934" cy="0"/>
          </a:xfrm>
          <a:prstGeom prst="line">
            <a:avLst/>
          </a:prstGeom>
          <a:noFill/>
          <a:ln w="28575" cap="flat" cmpd="sng" algn="ctr">
            <a:solidFill>
              <a:schemeClr val="tx2"/>
            </a:solidFill>
            <a:prstDash val="sysDot"/>
            <a:round/>
            <a:headEnd type="none" w="med" len="med"/>
            <a:tailEnd type="none" w="med" len="med"/>
          </a:ln>
          <a:effectLst/>
        </p:spPr>
      </p:cxnSp>
      <p:cxnSp>
        <p:nvCxnSpPr>
          <p:cNvPr id="40" name="Straight Connector 39">
            <a:extLst>
              <a:ext uri="{FF2B5EF4-FFF2-40B4-BE49-F238E27FC236}">
                <a16:creationId xmlns:a16="http://schemas.microsoft.com/office/drawing/2014/main" id="{2487EB6E-E100-60B1-2BD2-613F8B1E8E77}"/>
              </a:ext>
            </a:extLst>
          </p:cNvPr>
          <p:cNvCxnSpPr>
            <a:cxnSpLocks/>
          </p:cNvCxnSpPr>
          <p:nvPr/>
        </p:nvCxnSpPr>
        <p:spPr bwMode="auto">
          <a:xfrm>
            <a:off x="7117644" y="3397955"/>
            <a:ext cx="3064934" cy="0"/>
          </a:xfrm>
          <a:prstGeom prst="line">
            <a:avLst/>
          </a:prstGeom>
          <a:noFill/>
          <a:ln w="28575" cap="flat" cmpd="sng" algn="ctr">
            <a:solidFill>
              <a:schemeClr val="tx2"/>
            </a:solidFill>
            <a:prstDash val="sysDot"/>
            <a:round/>
            <a:headEnd type="none" w="med" len="med"/>
            <a:tailEnd type="none" w="med" len="med"/>
          </a:ln>
          <a:effectLst/>
        </p:spPr>
      </p:cxnSp>
      <p:grpSp>
        <p:nvGrpSpPr>
          <p:cNvPr id="134" name="Group 133">
            <a:extLst>
              <a:ext uri="{FF2B5EF4-FFF2-40B4-BE49-F238E27FC236}">
                <a16:creationId xmlns:a16="http://schemas.microsoft.com/office/drawing/2014/main" id="{81889C15-F99C-3795-B3A9-137D0B3B0757}"/>
              </a:ext>
            </a:extLst>
          </p:cNvPr>
          <p:cNvGrpSpPr/>
          <p:nvPr/>
        </p:nvGrpSpPr>
        <p:grpSpPr>
          <a:xfrm>
            <a:off x="7331074" y="2374646"/>
            <a:ext cx="2867025" cy="1136650"/>
            <a:chOff x="7331074" y="2374646"/>
            <a:chExt cx="2867025" cy="1136650"/>
          </a:xfrm>
        </p:grpSpPr>
        <p:sp>
          <p:nvSpPr>
            <p:cNvPr id="107" name="Rectangle 106">
              <a:extLst>
                <a:ext uri="{FF2B5EF4-FFF2-40B4-BE49-F238E27FC236}">
                  <a16:creationId xmlns:a16="http://schemas.microsoft.com/office/drawing/2014/main" id="{B35ADAF2-743A-818D-7002-7502EEE6CC98}"/>
                </a:ext>
              </a:extLst>
            </p:cNvPr>
            <p:cNvSpPr/>
            <p:nvPr/>
          </p:nvSpPr>
          <p:spPr bwMode="auto">
            <a:xfrm>
              <a:off x="8610599" y="24921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6C47AE7D-88E3-2808-3AEE-7EB09BAF3836}"/>
                </a:ext>
              </a:extLst>
            </p:cNvPr>
            <p:cNvSpPr/>
            <p:nvPr/>
          </p:nvSpPr>
          <p:spPr bwMode="auto">
            <a:xfrm>
              <a:off x="8610599" y="26953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27562995-E572-3BED-851A-6656CD0FF48B}"/>
                </a:ext>
              </a:extLst>
            </p:cNvPr>
            <p:cNvSpPr/>
            <p:nvPr/>
          </p:nvSpPr>
          <p:spPr bwMode="auto">
            <a:xfrm>
              <a:off x="8353424" y="275564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E78DF9FF-4EEF-CEAD-D53D-E533AAAE4D46}"/>
                </a:ext>
              </a:extLst>
            </p:cNvPr>
            <p:cNvSpPr/>
            <p:nvPr/>
          </p:nvSpPr>
          <p:spPr bwMode="auto">
            <a:xfrm>
              <a:off x="8362949" y="28731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70294C72-434D-84BD-C710-41EC1DF6AA12}"/>
                </a:ext>
              </a:extLst>
            </p:cNvPr>
            <p:cNvSpPr/>
            <p:nvPr/>
          </p:nvSpPr>
          <p:spPr bwMode="auto">
            <a:xfrm>
              <a:off x="7842249" y="26445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7088D9E3-DAF5-6062-1250-357BDA754CBA}"/>
                </a:ext>
              </a:extLst>
            </p:cNvPr>
            <p:cNvSpPr/>
            <p:nvPr/>
          </p:nvSpPr>
          <p:spPr bwMode="auto">
            <a:xfrm>
              <a:off x="7845424" y="27715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17F055EF-31A8-3FA5-F7E3-7BB0C4F01133}"/>
                </a:ext>
              </a:extLst>
            </p:cNvPr>
            <p:cNvSpPr/>
            <p:nvPr/>
          </p:nvSpPr>
          <p:spPr bwMode="auto">
            <a:xfrm>
              <a:off x="8096249" y="26445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A6D99556-77A1-B877-81EE-F85430E37BC4}"/>
                </a:ext>
              </a:extLst>
            </p:cNvPr>
            <p:cNvSpPr/>
            <p:nvPr/>
          </p:nvSpPr>
          <p:spPr bwMode="auto">
            <a:xfrm>
              <a:off x="8350249" y="237464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C526D0D2-458B-EF69-C5D3-2F4515741AB5}"/>
                </a:ext>
              </a:extLst>
            </p:cNvPr>
            <p:cNvSpPr/>
            <p:nvPr/>
          </p:nvSpPr>
          <p:spPr bwMode="auto">
            <a:xfrm>
              <a:off x="8102599" y="276517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7D8D9C3A-78A1-3FE4-C0AB-6D6AE7D4678D}"/>
                </a:ext>
              </a:extLst>
            </p:cNvPr>
            <p:cNvSpPr/>
            <p:nvPr/>
          </p:nvSpPr>
          <p:spPr bwMode="auto">
            <a:xfrm>
              <a:off x="8099424" y="28604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5E49CAC5-5831-24FC-9023-ED0F5812F6AA}"/>
                </a:ext>
              </a:extLst>
            </p:cNvPr>
            <p:cNvSpPr/>
            <p:nvPr/>
          </p:nvSpPr>
          <p:spPr bwMode="auto">
            <a:xfrm>
              <a:off x="8093074" y="308267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40C608FC-19A9-D177-6596-CD35FF1E5A50}"/>
                </a:ext>
              </a:extLst>
            </p:cNvPr>
            <p:cNvSpPr/>
            <p:nvPr/>
          </p:nvSpPr>
          <p:spPr bwMode="auto">
            <a:xfrm>
              <a:off x="7845424" y="310807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2B651400-87F0-8E7B-D1F1-657E186AC5AC}"/>
                </a:ext>
              </a:extLst>
            </p:cNvPr>
            <p:cNvSpPr/>
            <p:nvPr/>
          </p:nvSpPr>
          <p:spPr bwMode="auto">
            <a:xfrm>
              <a:off x="7588249" y="309854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4D7A6ED5-A889-1607-CD11-ABAE337240E0}"/>
                </a:ext>
              </a:extLst>
            </p:cNvPr>
            <p:cNvSpPr/>
            <p:nvPr/>
          </p:nvSpPr>
          <p:spPr bwMode="auto">
            <a:xfrm>
              <a:off x="8607424" y="34477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9FF1A4CB-B461-FC3B-6DD5-EA8E280D9BFE}"/>
                </a:ext>
              </a:extLst>
            </p:cNvPr>
            <p:cNvSpPr/>
            <p:nvPr/>
          </p:nvSpPr>
          <p:spPr bwMode="auto">
            <a:xfrm>
              <a:off x="7585074" y="33049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ED8AA3E8-1F01-DEC6-B015-E52236457DC2}"/>
                </a:ext>
              </a:extLst>
            </p:cNvPr>
            <p:cNvSpPr/>
            <p:nvPr/>
          </p:nvSpPr>
          <p:spPr bwMode="auto">
            <a:xfrm>
              <a:off x="7331074" y="324777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268EC14D-EFE4-6DE9-97A3-EDC10C145B33}"/>
                </a:ext>
              </a:extLst>
            </p:cNvPr>
            <p:cNvSpPr/>
            <p:nvPr/>
          </p:nvSpPr>
          <p:spPr bwMode="auto">
            <a:xfrm>
              <a:off x="7845424" y="327952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CE111371-0235-B531-2EAA-9DCF6C3F7393}"/>
                </a:ext>
              </a:extLst>
            </p:cNvPr>
            <p:cNvSpPr/>
            <p:nvPr/>
          </p:nvSpPr>
          <p:spPr bwMode="auto">
            <a:xfrm>
              <a:off x="8093074" y="32699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9AE82F09-20C9-CB26-F918-63DD2EB8D653}"/>
                </a:ext>
              </a:extLst>
            </p:cNvPr>
            <p:cNvSpPr/>
            <p:nvPr/>
          </p:nvSpPr>
          <p:spPr bwMode="auto">
            <a:xfrm>
              <a:off x="7839074" y="34477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AEB6863B-E3A5-AFAC-20AC-DC8F614EC08B}"/>
                </a:ext>
              </a:extLst>
            </p:cNvPr>
            <p:cNvSpPr/>
            <p:nvPr/>
          </p:nvSpPr>
          <p:spPr bwMode="auto">
            <a:xfrm>
              <a:off x="8096249" y="345097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2D3D4489-F37E-EE2F-3F94-FE4496A58D85}"/>
                </a:ext>
              </a:extLst>
            </p:cNvPr>
            <p:cNvSpPr/>
            <p:nvPr/>
          </p:nvSpPr>
          <p:spPr bwMode="auto">
            <a:xfrm>
              <a:off x="8347074" y="34477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86EC3474-12DB-C171-32EA-55B6A3247FB5}"/>
                </a:ext>
              </a:extLst>
            </p:cNvPr>
            <p:cNvSpPr/>
            <p:nvPr/>
          </p:nvSpPr>
          <p:spPr bwMode="auto">
            <a:xfrm>
              <a:off x="8870949" y="34477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B6853C28-6C4C-157F-127B-B804343E65E6}"/>
                </a:ext>
              </a:extLst>
            </p:cNvPr>
            <p:cNvSpPr/>
            <p:nvPr/>
          </p:nvSpPr>
          <p:spPr bwMode="auto">
            <a:xfrm>
              <a:off x="9118599" y="34477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B87737A5-992D-6754-5777-747D9991B5D2}"/>
                </a:ext>
              </a:extLst>
            </p:cNvPr>
            <p:cNvSpPr/>
            <p:nvPr/>
          </p:nvSpPr>
          <p:spPr bwMode="auto">
            <a:xfrm>
              <a:off x="9372599" y="34477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B560AA73-2D0F-2235-6EFD-F9092CD7E7C1}"/>
                </a:ext>
              </a:extLst>
            </p:cNvPr>
            <p:cNvSpPr/>
            <p:nvPr/>
          </p:nvSpPr>
          <p:spPr bwMode="auto">
            <a:xfrm>
              <a:off x="9880599" y="318744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C2F1D033-32A2-BE26-FE41-CBF50FDB8C3C}"/>
                </a:ext>
              </a:extLst>
            </p:cNvPr>
            <p:cNvSpPr/>
            <p:nvPr/>
          </p:nvSpPr>
          <p:spPr bwMode="auto">
            <a:xfrm>
              <a:off x="9632949" y="3362071"/>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61612E3F-6F0D-A60F-5E67-0922F527DA4C}"/>
                </a:ext>
              </a:extLst>
            </p:cNvPr>
            <p:cNvSpPr/>
            <p:nvPr/>
          </p:nvSpPr>
          <p:spPr bwMode="auto">
            <a:xfrm>
              <a:off x="10137774" y="3015996"/>
              <a:ext cx="60325" cy="6032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 name="Group 93">
            <a:extLst>
              <a:ext uri="{FF2B5EF4-FFF2-40B4-BE49-F238E27FC236}">
                <a16:creationId xmlns:a16="http://schemas.microsoft.com/office/drawing/2014/main" id="{15EEAF09-7ABB-8B24-E2DF-9C389E9F9DEF}"/>
              </a:ext>
            </a:extLst>
          </p:cNvPr>
          <p:cNvGrpSpPr/>
          <p:nvPr/>
        </p:nvGrpSpPr>
        <p:grpSpPr>
          <a:xfrm>
            <a:off x="7121525" y="2406650"/>
            <a:ext cx="3057525" cy="1069975"/>
            <a:chOff x="7121525" y="2406650"/>
            <a:chExt cx="3057525" cy="1069975"/>
          </a:xfrm>
        </p:grpSpPr>
        <p:sp>
          <p:nvSpPr>
            <p:cNvPr id="88" name="Freeform 87">
              <a:extLst>
                <a:ext uri="{FF2B5EF4-FFF2-40B4-BE49-F238E27FC236}">
                  <a16:creationId xmlns:a16="http://schemas.microsoft.com/office/drawing/2014/main" id="{5C662533-C9ED-2AC2-17FE-7AF8E3EA99D6}"/>
                </a:ext>
              </a:extLst>
            </p:cNvPr>
            <p:cNvSpPr/>
            <p:nvPr/>
          </p:nvSpPr>
          <p:spPr bwMode="auto">
            <a:xfrm>
              <a:off x="7121525" y="2724150"/>
              <a:ext cx="1524000" cy="752475"/>
            </a:xfrm>
            <a:custGeom>
              <a:avLst/>
              <a:gdLst>
                <a:gd name="connsiteX0" fmla="*/ 0 w 1524000"/>
                <a:gd name="connsiteY0" fmla="*/ 749300 h 752475"/>
                <a:gd name="connsiteX1" fmla="*/ 241300 w 1524000"/>
                <a:gd name="connsiteY1" fmla="*/ 552450 h 752475"/>
                <a:gd name="connsiteX2" fmla="*/ 488950 w 1524000"/>
                <a:gd name="connsiteY2" fmla="*/ 752475 h 752475"/>
                <a:gd name="connsiteX3" fmla="*/ 1003300 w 1524000"/>
                <a:gd name="connsiteY3" fmla="*/ 752475 h 752475"/>
                <a:gd name="connsiteX4" fmla="*/ 1260475 w 1524000"/>
                <a:gd name="connsiteY4" fmla="*/ 180975 h 752475"/>
                <a:gd name="connsiteX5" fmla="*/ 1524000 w 1524000"/>
                <a:gd name="connsiteY5" fmla="*/ 0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00" h="752475">
                  <a:moveTo>
                    <a:pt x="0" y="749300"/>
                  </a:moveTo>
                  <a:lnTo>
                    <a:pt x="241300" y="552450"/>
                  </a:lnTo>
                  <a:lnTo>
                    <a:pt x="488950" y="752475"/>
                  </a:lnTo>
                  <a:lnTo>
                    <a:pt x="1003300" y="752475"/>
                  </a:lnTo>
                  <a:lnTo>
                    <a:pt x="1260475" y="180975"/>
                  </a:lnTo>
                  <a:lnTo>
                    <a:pt x="1524000" y="0"/>
                  </a:lnTo>
                </a:path>
              </a:pathLst>
            </a:custGeom>
            <a:noFill/>
            <a:ln w="19050">
              <a:solidFill>
                <a:schemeClr val="accent1"/>
              </a:solidFill>
              <a:miter lim="800000"/>
              <a:headEnd/>
              <a:tailEnd/>
            </a:ln>
          </p:spPr>
          <p:txBody>
            <a:bodyPr rtlCol="0" anchor="ctr"/>
            <a:lstStyle/>
            <a:p>
              <a:pPr algn="ctr"/>
              <a:endParaRPr lang="en-US" dirty="0"/>
            </a:p>
          </p:txBody>
        </p:sp>
        <p:sp>
          <p:nvSpPr>
            <p:cNvPr id="89" name="Freeform 88">
              <a:extLst>
                <a:ext uri="{FF2B5EF4-FFF2-40B4-BE49-F238E27FC236}">
                  <a16:creationId xmlns:a16="http://schemas.microsoft.com/office/drawing/2014/main" id="{71C61A48-D8E4-CAB7-28EF-749D0B39E82D}"/>
                </a:ext>
              </a:extLst>
            </p:cNvPr>
            <p:cNvSpPr/>
            <p:nvPr/>
          </p:nvSpPr>
          <p:spPr bwMode="auto">
            <a:xfrm>
              <a:off x="7889875" y="3041650"/>
              <a:ext cx="2289175" cy="434975"/>
            </a:xfrm>
            <a:custGeom>
              <a:avLst/>
              <a:gdLst>
                <a:gd name="connsiteX0" fmla="*/ 0 w 2289175"/>
                <a:gd name="connsiteY0" fmla="*/ 428625 h 434975"/>
                <a:gd name="connsiteX1" fmla="*/ 238125 w 2289175"/>
                <a:gd name="connsiteY1" fmla="*/ 263525 h 434975"/>
                <a:gd name="connsiteX2" fmla="*/ 498475 w 2289175"/>
                <a:gd name="connsiteY2" fmla="*/ 434975 h 434975"/>
                <a:gd name="connsiteX3" fmla="*/ 1520825 w 2289175"/>
                <a:gd name="connsiteY3" fmla="*/ 434975 h 434975"/>
                <a:gd name="connsiteX4" fmla="*/ 1765300 w 2289175"/>
                <a:gd name="connsiteY4" fmla="*/ 349250 h 434975"/>
                <a:gd name="connsiteX5" fmla="*/ 2022475 w 2289175"/>
                <a:gd name="connsiteY5" fmla="*/ 180975 h 434975"/>
                <a:gd name="connsiteX6" fmla="*/ 2289175 w 2289175"/>
                <a:gd name="connsiteY6" fmla="*/ 0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9175" h="434975">
                  <a:moveTo>
                    <a:pt x="0" y="428625"/>
                  </a:moveTo>
                  <a:lnTo>
                    <a:pt x="238125" y="263525"/>
                  </a:lnTo>
                  <a:lnTo>
                    <a:pt x="498475" y="434975"/>
                  </a:lnTo>
                  <a:lnTo>
                    <a:pt x="1520825" y="434975"/>
                  </a:lnTo>
                  <a:lnTo>
                    <a:pt x="1765300" y="349250"/>
                  </a:lnTo>
                  <a:lnTo>
                    <a:pt x="2022475" y="180975"/>
                  </a:lnTo>
                  <a:lnTo>
                    <a:pt x="2289175" y="0"/>
                  </a:lnTo>
                </a:path>
              </a:pathLst>
            </a:custGeom>
            <a:noFill/>
            <a:ln w="19050">
              <a:solidFill>
                <a:schemeClr val="accent1"/>
              </a:solidFill>
              <a:miter lim="800000"/>
              <a:headEnd/>
              <a:tailEnd/>
            </a:ln>
          </p:spPr>
          <p:txBody>
            <a:bodyPr rtlCol="0" anchor="ctr"/>
            <a:lstStyle/>
            <a:p>
              <a:pPr algn="ctr"/>
              <a:endParaRPr lang="en-US" dirty="0"/>
            </a:p>
          </p:txBody>
        </p:sp>
        <p:sp>
          <p:nvSpPr>
            <p:cNvPr id="90" name="Freeform 89">
              <a:extLst>
                <a:ext uri="{FF2B5EF4-FFF2-40B4-BE49-F238E27FC236}">
                  <a16:creationId xmlns:a16="http://schemas.microsoft.com/office/drawing/2014/main" id="{53620F7A-CA9C-F88E-8DD6-CDD8E8A227C3}"/>
                </a:ext>
              </a:extLst>
            </p:cNvPr>
            <p:cNvSpPr/>
            <p:nvPr/>
          </p:nvSpPr>
          <p:spPr bwMode="auto">
            <a:xfrm>
              <a:off x="7366000" y="2682875"/>
              <a:ext cx="508000" cy="787400"/>
            </a:xfrm>
            <a:custGeom>
              <a:avLst/>
              <a:gdLst>
                <a:gd name="connsiteX0" fmla="*/ 0 w 508000"/>
                <a:gd name="connsiteY0" fmla="*/ 787400 h 787400"/>
                <a:gd name="connsiteX1" fmla="*/ 247650 w 508000"/>
                <a:gd name="connsiteY1" fmla="*/ 463550 h 787400"/>
                <a:gd name="connsiteX2" fmla="*/ 508000 w 508000"/>
                <a:gd name="connsiteY2" fmla="*/ 0 h 787400"/>
              </a:gdLst>
              <a:ahLst/>
              <a:cxnLst>
                <a:cxn ang="0">
                  <a:pos x="connsiteX0" y="connsiteY0"/>
                </a:cxn>
                <a:cxn ang="0">
                  <a:pos x="connsiteX1" y="connsiteY1"/>
                </a:cxn>
                <a:cxn ang="0">
                  <a:pos x="connsiteX2" y="connsiteY2"/>
                </a:cxn>
              </a:cxnLst>
              <a:rect l="l" t="t" r="r" b="b"/>
              <a:pathLst>
                <a:path w="508000" h="787400">
                  <a:moveTo>
                    <a:pt x="0" y="787400"/>
                  </a:moveTo>
                  <a:lnTo>
                    <a:pt x="247650" y="463550"/>
                  </a:lnTo>
                  <a:lnTo>
                    <a:pt x="508000" y="0"/>
                  </a:lnTo>
                </a:path>
              </a:pathLst>
            </a:custGeom>
            <a:noFill/>
            <a:ln w="19050">
              <a:solidFill>
                <a:schemeClr val="accent1"/>
              </a:solidFill>
              <a:miter lim="800000"/>
              <a:headEnd/>
              <a:tailEnd/>
            </a:ln>
          </p:spPr>
          <p:txBody>
            <a:bodyPr rtlCol="0" anchor="ctr"/>
            <a:lstStyle/>
            <a:p>
              <a:pPr algn="ctr"/>
              <a:endParaRPr lang="en-US" dirty="0"/>
            </a:p>
          </p:txBody>
        </p:sp>
        <p:sp>
          <p:nvSpPr>
            <p:cNvPr id="91" name="Freeform 90">
              <a:extLst>
                <a:ext uri="{FF2B5EF4-FFF2-40B4-BE49-F238E27FC236}">
                  <a16:creationId xmlns:a16="http://schemas.microsoft.com/office/drawing/2014/main" id="{1269EE12-E878-C00D-9704-0A5EE301DD34}"/>
                </a:ext>
              </a:extLst>
            </p:cNvPr>
            <p:cNvSpPr/>
            <p:nvPr/>
          </p:nvSpPr>
          <p:spPr bwMode="auto">
            <a:xfrm>
              <a:off x="7366000" y="2676525"/>
              <a:ext cx="762000" cy="800100"/>
            </a:xfrm>
            <a:custGeom>
              <a:avLst/>
              <a:gdLst>
                <a:gd name="connsiteX0" fmla="*/ 0 w 762000"/>
                <a:gd name="connsiteY0" fmla="*/ 800100 h 800100"/>
                <a:gd name="connsiteX1" fmla="*/ 247650 w 762000"/>
                <a:gd name="connsiteY1" fmla="*/ 663575 h 800100"/>
                <a:gd name="connsiteX2" fmla="*/ 514350 w 762000"/>
                <a:gd name="connsiteY2" fmla="*/ 127000 h 800100"/>
                <a:gd name="connsiteX3" fmla="*/ 762000 w 762000"/>
                <a:gd name="connsiteY3" fmla="*/ 0 h 800100"/>
              </a:gdLst>
              <a:ahLst/>
              <a:cxnLst>
                <a:cxn ang="0">
                  <a:pos x="connsiteX0" y="connsiteY0"/>
                </a:cxn>
                <a:cxn ang="0">
                  <a:pos x="connsiteX1" y="connsiteY1"/>
                </a:cxn>
                <a:cxn ang="0">
                  <a:pos x="connsiteX2" y="connsiteY2"/>
                </a:cxn>
                <a:cxn ang="0">
                  <a:pos x="connsiteX3" y="connsiteY3"/>
                </a:cxn>
              </a:cxnLst>
              <a:rect l="l" t="t" r="r" b="b"/>
              <a:pathLst>
                <a:path w="762000" h="800100">
                  <a:moveTo>
                    <a:pt x="0" y="800100"/>
                  </a:moveTo>
                  <a:lnTo>
                    <a:pt x="247650" y="663575"/>
                  </a:lnTo>
                  <a:lnTo>
                    <a:pt x="514350" y="127000"/>
                  </a:lnTo>
                  <a:lnTo>
                    <a:pt x="762000" y="0"/>
                  </a:lnTo>
                </a:path>
              </a:pathLst>
            </a:custGeom>
            <a:noFill/>
            <a:ln w="19050">
              <a:solidFill>
                <a:schemeClr val="accent1"/>
              </a:solidFill>
              <a:miter lim="800000"/>
              <a:headEnd/>
              <a:tailEnd/>
            </a:ln>
          </p:spPr>
          <p:txBody>
            <a:bodyPr rtlCol="0" anchor="ctr"/>
            <a:lstStyle/>
            <a:p>
              <a:pPr algn="ctr"/>
              <a:endParaRPr lang="en-US" dirty="0"/>
            </a:p>
          </p:txBody>
        </p:sp>
        <p:sp>
          <p:nvSpPr>
            <p:cNvPr id="92" name="Freeform 91">
              <a:extLst>
                <a:ext uri="{FF2B5EF4-FFF2-40B4-BE49-F238E27FC236}">
                  <a16:creationId xmlns:a16="http://schemas.microsoft.com/office/drawing/2014/main" id="{6EE84286-A431-D21A-6809-01C09DFF3ADD}"/>
                </a:ext>
              </a:extLst>
            </p:cNvPr>
            <p:cNvSpPr/>
            <p:nvPr/>
          </p:nvSpPr>
          <p:spPr bwMode="auto">
            <a:xfrm>
              <a:off x="7623175" y="2406650"/>
              <a:ext cx="1022350" cy="1069975"/>
            </a:xfrm>
            <a:custGeom>
              <a:avLst/>
              <a:gdLst>
                <a:gd name="connsiteX0" fmla="*/ 1022350 w 1022350"/>
                <a:gd name="connsiteY0" fmla="*/ 104775 h 1069975"/>
                <a:gd name="connsiteX1" fmla="*/ 768350 w 1022350"/>
                <a:gd name="connsiteY1" fmla="*/ 374650 h 1069975"/>
                <a:gd name="connsiteX2" fmla="*/ 504825 w 1022350"/>
                <a:gd name="connsiteY2" fmla="*/ 714375 h 1069975"/>
                <a:gd name="connsiteX3" fmla="*/ 257175 w 1022350"/>
                <a:gd name="connsiteY3" fmla="*/ 908050 h 1069975"/>
                <a:gd name="connsiteX4" fmla="*/ 0 w 1022350"/>
                <a:gd name="connsiteY4" fmla="*/ 1069975 h 1069975"/>
                <a:gd name="connsiteX5" fmla="*/ 257175 w 1022350"/>
                <a:gd name="connsiteY5" fmla="*/ 844550 h 1069975"/>
                <a:gd name="connsiteX6" fmla="*/ 511175 w 1022350"/>
                <a:gd name="connsiteY6" fmla="*/ 482600 h 1069975"/>
                <a:gd name="connsiteX7" fmla="*/ 758825 w 1022350"/>
                <a:gd name="connsiteY7" fmla="*/ 0 h 10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2350" h="1069975">
                  <a:moveTo>
                    <a:pt x="1022350" y="104775"/>
                  </a:moveTo>
                  <a:lnTo>
                    <a:pt x="768350" y="374650"/>
                  </a:lnTo>
                  <a:lnTo>
                    <a:pt x="504825" y="714375"/>
                  </a:lnTo>
                  <a:lnTo>
                    <a:pt x="257175" y="908050"/>
                  </a:lnTo>
                  <a:lnTo>
                    <a:pt x="0" y="1069975"/>
                  </a:lnTo>
                  <a:lnTo>
                    <a:pt x="257175" y="844550"/>
                  </a:lnTo>
                  <a:lnTo>
                    <a:pt x="511175" y="482600"/>
                  </a:lnTo>
                  <a:lnTo>
                    <a:pt x="758825" y="0"/>
                  </a:lnTo>
                </a:path>
              </a:pathLst>
            </a:custGeom>
            <a:noFill/>
            <a:ln w="19050">
              <a:solidFill>
                <a:schemeClr val="accent1"/>
              </a:solidFill>
              <a:miter lim="800000"/>
              <a:headEnd/>
              <a:tailEnd/>
            </a:ln>
          </p:spPr>
          <p:txBody>
            <a:bodyPr rtlCol="0" anchor="ctr"/>
            <a:lstStyle/>
            <a:p>
              <a:pPr algn="ctr"/>
              <a:endParaRPr lang="en-US" dirty="0"/>
            </a:p>
          </p:txBody>
        </p:sp>
        <p:sp>
          <p:nvSpPr>
            <p:cNvPr id="93" name="Freeform 92">
              <a:extLst>
                <a:ext uri="{FF2B5EF4-FFF2-40B4-BE49-F238E27FC236}">
                  <a16:creationId xmlns:a16="http://schemas.microsoft.com/office/drawing/2014/main" id="{7972A428-4CA4-507C-F346-5303CA3471FB}"/>
                </a:ext>
              </a:extLst>
            </p:cNvPr>
            <p:cNvSpPr/>
            <p:nvPr/>
          </p:nvSpPr>
          <p:spPr bwMode="auto">
            <a:xfrm>
              <a:off x="7632700" y="2797175"/>
              <a:ext cx="498475" cy="663575"/>
            </a:xfrm>
            <a:custGeom>
              <a:avLst/>
              <a:gdLst>
                <a:gd name="connsiteX0" fmla="*/ 498475 w 498475"/>
                <a:gd name="connsiteY0" fmla="*/ 0 h 663575"/>
                <a:gd name="connsiteX1" fmla="*/ 241300 w 498475"/>
                <a:gd name="connsiteY1" fmla="*/ 346075 h 663575"/>
                <a:gd name="connsiteX2" fmla="*/ 0 w 498475"/>
                <a:gd name="connsiteY2" fmla="*/ 663575 h 663575"/>
              </a:gdLst>
              <a:ahLst/>
              <a:cxnLst>
                <a:cxn ang="0">
                  <a:pos x="connsiteX0" y="connsiteY0"/>
                </a:cxn>
                <a:cxn ang="0">
                  <a:pos x="connsiteX1" y="connsiteY1"/>
                </a:cxn>
                <a:cxn ang="0">
                  <a:pos x="connsiteX2" y="connsiteY2"/>
                </a:cxn>
              </a:cxnLst>
              <a:rect l="l" t="t" r="r" b="b"/>
              <a:pathLst>
                <a:path w="498475" h="663575">
                  <a:moveTo>
                    <a:pt x="498475" y="0"/>
                  </a:moveTo>
                  <a:lnTo>
                    <a:pt x="241300" y="346075"/>
                  </a:lnTo>
                  <a:lnTo>
                    <a:pt x="0" y="663575"/>
                  </a:lnTo>
                </a:path>
              </a:pathLst>
            </a:custGeom>
            <a:noFill/>
            <a:ln w="19050">
              <a:solidFill>
                <a:schemeClr val="accent1"/>
              </a:solidFill>
              <a:miter lim="800000"/>
              <a:headEnd/>
              <a:tailEnd/>
            </a:ln>
          </p:spPr>
          <p:txBody>
            <a:bodyPr rtlCol="0" anchor="ctr"/>
            <a:lstStyle/>
            <a:p>
              <a:pPr algn="ctr"/>
              <a:endParaRPr lang="en-US" dirty="0"/>
            </a:p>
          </p:txBody>
        </p:sp>
      </p:grpSp>
      <p:sp>
        <p:nvSpPr>
          <p:cNvPr id="87" name="Freeform 86">
            <a:extLst>
              <a:ext uri="{FF2B5EF4-FFF2-40B4-BE49-F238E27FC236}">
                <a16:creationId xmlns:a16="http://schemas.microsoft.com/office/drawing/2014/main" id="{2D8FC346-7B46-EA41-607A-A389FA623BB9}"/>
              </a:ext>
            </a:extLst>
          </p:cNvPr>
          <p:cNvSpPr/>
          <p:nvPr/>
        </p:nvSpPr>
        <p:spPr bwMode="auto">
          <a:xfrm>
            <a:off x="7275689" y="4041422"/>
            <a:ext cx="2895600" cy="1715911"/>
          </a:xfrm>
          <a:custGeom>
            <a:avLst/>
            <a:gdLst>
              <a:gd name="connsiteX0" fmla="*/ 2895600 w 2895600"/>
              <a:gd name="connsiteY0" fmla="*/ 1715911 h 1715911"/>
              <a:gd name="connsiteX1" fmla="*/ 1123244 w 2895600"/>
              <a:gd name="connsiteY1" fmla="*/ 1715911 h 1715911"/>
              <a:gd name="connsiteX2" fmla="*/ 1123244 w 2895600"/>
              <a:gd name="connsiteY2" fmla="*/ 1140178 h 1715911"/>
              <a:gd name="connsiteX3" fmla="*/ 869244 w 2895600"/>
              <a:gd name="connsiteY3" fmla="*/ 1140178 h 1715911"/>
              <a:gd name="connsiteX4" fmla="*/ 869244 w 2895600"/>
              <a:gd name="connsiteY4" fmla="*/ 575734 h 1715911"/>
              <a:gd name="connsiteX5" fmla="*/ 603955 w 2895600"/>
              <a:gd name="connsiteY5" fmla="*/ 575734 h 1715911"/>
              <a:gd name="connsiteX6" fmla="*/ 603955 w 2895600"/>
              <a:gd name="connsiteY6" fmla="*/ 0 h 1715911"/>
              <a:gd name="connsiteX7" fmla="*/ 0 w 2895600"/>
              <a:gd name="connsiteY7" fmla="*/ 0 h 171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1715911">
                <a:moveTo>
                  <a:pt x="2895600" y="1715911"/>
                </a:moveTo>
                <a:lnTo>
                  <a:pt x="1123244" y="1715911"/>
                </a:lnTo>
                <a:lnTo>
                  <a:pt x="1123244" y="1140178"/>
                </a:lnTo>
                <a:lnTo>
                  <a:pt x="869244" y="1140178"/>
                </a:lnTo>
                <a:lnTo>
                  <a:pt x="869244" y="575734"/>
                </a:lnTo>
                <a:lnTo>
                  <a:pt x="603955" y="575734"/>
                </a:lnTo>
                <a:lnTo>
                  <a:pt x="60395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4C312912-B0DA-1FC0-0B50-51EB7D71EFCE}"/>
              </a:ext>
            </a:extLst>
          </p:cNvPr>
          <p:cNvSpPr>
            <a:spLocks noGrp="1"/>
          </p:cNvSpPr>
          <p:nvPr>
            <p:ph type="title"/>
          </p:nvPr>
        </p:nvSpPr>
        <p:spPr/>
        <p:txBody>
          <a:bodyPr/>
          <a:lstStyle/>
          <a:p>
            <a:r>
              <a:rPr lang="en-US" dirty="0"/>
              <a:t>ROADMAP: 3BNC117 (bNAb) + Romidepsin (HDACi) vs Romidepsin Alone in PWH Receiving Long-Term ART</a:t>
            </a:r>
          </a:p>
        </p:txBody>
      </p:sp>
      <p:sp>
        <p:nvSpPr>
          <p:cNvPr id="3" name="Content Placeholder 2">
            <a:extLst>
              <a:ext uri="{FF2B5EF4-FFF2-40B4-BE49-F238E27FC236}">
                <a16:creationId xmlns:a16="http://schemas.microsoft.com/office/drawing/2014/main" id="{3F0348C0-11F3-571B-107B-DB75075A962D}"/>
              </a:ext>
            </a:extLst>
          </p:cNvPr>
          <p:cNvSpPr>
            <a:spLocks noGrp="1"/>
          </p:cNvSpPr>
          <p:nvPr>
            <p:ph sz="half" idx="1"/>
          </p:nvPr>
        </p:nvSpPr>
        <p:spPr>
          <a:xfrm>
            <a:off x="601819" y="1510730"/>
            <a:ext cx="5494181" cy="4678738"/>
          </a:xfrm>
        </p:spPr>
        <p:txBody>
          <a:bodyPr/>
          <a:lstStyle/>
          <a:p>
            <a:r>
              <a:rPr lang="en-US" sz="2200" dirty="0">
                <a:effectLst/>
                <a:latin typeface="+mj-lt"/>
              </a:rPr>
              <a:t>Randomized, open-label phase IIA trial:</a:t>
            </a:r>
            <a:br>
              <a:rPr lang="en-US" sz="2200" dirty="0">
                <a:effectLst/>
                <a:latin typeface="+mj-lt"/>
              </a:rPr>
            </a:br>
            <a:r>
              <a:rPr lang="en-US" sz="2200" dirty="0">
                <a:effectLst/>
                <a:latin typeface="+mj-lt"/>
              </a:rPr>
              <a:t>N = 22 PWH </a:t>
            </a:r>
            <a:r>
              <a:rPr lang="en-US" sz="2200" b="1" dirty="0">
                <a:solidFill>
                  <a:schemeClr val="accent4"/>
                </a:solidFill>
                <a:effectLst/>
                <a:latin typeface="+mj-lt"/>
              </a:rPr>
              <a:t>suppressed on ART ≥18 mo</a:t>
            </a:r>
          </a:p>
          <a:p>
            <a:r>
              <a:rPr lang="en-US" sz="2200" dirty="0">
                <a:latin typeface="+mj-lt"/>
              </a:rPr>
              <a:t>IV romidepsin at Wk 0, 1, 2 (cycle 1) and Wk 8, 9, 10 (cycle 2) ± IV 3BNC117 2 days before each romidepsin cycle</a:t>
            </a:r>
          </a:p>
          <a:p>
            <a:pPr lvl="1"/>
            <a:r>
              <a:rPr lang="en-US" sz="2000" dirty="0">
                <a:latin typeface="+mj-lt"/>
              </a:rPr>
              <a:t>Wk 24: analytic treatment interruption </a:t>
            </a:r>
            <a:br>
              <a:rPr lang="en-US" sz="2000" dirty="0">
                <a:latin typeface="+mj-lt"/>
              </a:rPr>
            </a:br>
            <a:r>
              <a:rPr lang="en-US" sz="2000" dirty="0">
                <a:latin typeface="+mj-lt"/>
              </a:rPr>
              <a:t>of ART </a:t>
            </a:r>
          </a:p>
          <a:p>
            <a:r>
              <a:rPr lang="en-US" sz="2200" b="1" dirty="0">
                <a:solidFill>
                  <a:schemeClr val="accent4"/>
                </a:solidFill>
                <a:latin typeface="+mj-lt"/>
              </a:rPr>
              <a:t>Increase in </a:t>
            </a:r>
            <a:r>
              <a:rPr lang="en-US" sz="2200" b="1" dirty="0">
                <a:solidFill>
                  <a:schemeClr val="accent4"/>
                </a:solidFill>
                <a:effectLst/>
                <a:latin typeface="+mj-lt"/>
              </a:rPr>
              <a:t>time to viral rebound not clinically meaningful in either group</a:t>
            </a:r>
          </a:p>
          <a:p>
            <a:r>
              <a:rPr lang="en-US" sz="2200" dirty="0">
                <a:effectLst/>
                <a:latin typeface="+mj-lt"/>
              </a:rPr>
              <a:t>2 severe AEs in romidepsin group during </a:t>
            </a:r>
            <a:br>
              <a:rPr lang="en-US" sz="2200" dirty="0">
                <a:effectLst/>
                <a:latin typeface="+mj-lt"/>
              </a:rPr>
            </a:br>
            <a:r>
              <a:rPr lang="en-US" sz="2200" dirty="0">
                <a:effectLst/>
                <a:latin typeface="+mj-lt"/>
              </a:rPr>
              <a:t>48 wk-follow-up: 1 (increased direct bilirubin) deemed related to study treatment</a:t>
            </a:r>
            <a:endParaRPr lang="en-US" sz="2200" dirty="0">
              <a:latin typeface="+mj-lt"/>
            </a:endParaRPr>
          </a:p>
        </p:txBody>
      </p:sp>
      <p:sp>
        <p:nvSpPr>
          <p:cNvPr id="5" name="Text Box 15">
            <a:extLst>
              <a:ext uri="{FF2B5EF4-FFF2-40B4-BE49-F238E27FC236}">
                <a16:creationId xmlns:a16="http://schemas.microsoft.com/office/drawing/2014/main" id="{7E5BCDB0-3164-7668-3999-258E9507841F}"/>
              </a:ext>
            </a:extLst>
          </p:cNvPr>
          <p:cNvSpPr txBox="1">
            <a:spLocks noChangeArrowheads="1"/>
          </p:cNvSpPr>
          <p:nvPr/>
        </p:nvSpPr>
        <p:spPr bwMode="auto">
          <a:xfrm>
            <a:off x="420566" y="63732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Gruell. </a:t>
            </a:r>
            <a:r>
              <a:rPr lang="it-IT" altLang="en-US" sz="1200" b="0" spc="-10" dirty="0">
                <a:solidFill>
                  <a:schemeClr val="bg2"/>
                </a:solidFill>
                <a:latin typeface="Calibri" panose="020F0502020204030204" pitchFamily="34" charset="0"/>
              </a:rPr>
              <a:t>Lancet Microbe. 2022;3:e203.</a:t>
            </a:r>
            <a:r>
              <a:rPr lang="en-US" altLang="en-US" sz="1200" b="0" spc="-10" dirty="0">
                <a:solidFill>
                  <a:schemeClr val="bg2"/>
                </a:solidFill>
                <a:latin typeface="Calibri" panose="020F0502020204030204" pitchFamily="34" charset="0"/>
              </a:rPr>
              <a:t> </a:t>
            </a:r>
            <a:endParaRPr lang="en-US" altLang="en-US" sz="1200" b="0" dirty="0">
              <a:solidFill>
                <a:schemeClr val="bg2"/>
              </a:solidFill>
              <a:latin typeface="Calibri" panose="020F0502020204030204" pitchFamily="34" charset="0"/>
            </a:endParaRPr>
          </a:p>
        </p:txBody>
      </p:sp>
      <p:sp>
        <p:nvSpPr>
          <p:cNvPr id="11" name="TextBox 10">
            <a:extLst>
              <a:ext uri="{FF2B5EF4-FFF2-40B4-BE49-F238E27FC236}">
                <a16:creationId xmlns:a16="http://schemas.microsoft.com/office/drawing/2014/main" id="{6D69820F-F183-66E3-CC1E-60DF4ADF3594}"/>
              </a:ext>
            </a:extLst>
          </p:cNvPr>
          <p:cNvSpPr txBox="1"/>
          <p:nvPr/>
        </p:nvSpPr>
        <p:spPr bwMode="auto">
          <a:xfrm>
            <a:off x="7441698" y="1334174"/>
            <a:ext cx="3176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bg1"/>
                </a:solidFill>
                <a:effectLst/>
                <a:latin typeface="+mn-lt"/>
              </a:rPr>
              <a:t>Time to Viral Rebound During ATI</a:t>
            </a:r>
            <a:endParaRPr lang="en-US" sz="1600" dirty="0">
              <a:solidFill>
                <a:schemeClr val="bg1"/>
              </a:solidFill>
              <a:latin typeface="+mn-lt"/>
            </a:endParaRPr>
          </a:p>
        </p:txBody>
      </p:sp>
      <p:sp>
        <p:nvSpPr>
          <p:cNvPr id="9" name="TextBox 8">
            <a:extLst>
              <a:ext uri="{FF2B5EF4-FFF2-40B4-BE49-F238E27FC236}">
                <a16:creationId xmlns:a16="http://schemas.microsoft.com/office/drawing/2014/main" id="{675DD79E-3674-9803-56D8-8ACE325A46D1}"/>
              </a:ext>
            </a:extLst>
          </p:cNvPr>
          <p:cNvSpPr txBox="1"/>
          <p:nvPr/>
        </p:nvSpPr>
        <p:spPr bwMode="auto">
          <a:xfrm>
            <a:off x="9295114" y="3927900"/>
            <a:ext cx="2636755" cy="1169551"/>
          </a:xfrm>
          <a:prstGeom prst="rect">
            <a:avLst/>
          </a:prstGeom>
          <a:noFill/>
          <a:ln>
            <a:noFill/>
          </a:ln>
        </p:spPr>
        <p:txBody>
          <a:bodyPr wrap="square">
            <a:spAutoFit/>
          </a:bodyPr>
          <a:lstStyle/>
          <a:p>
            <a:r>
              <a:rPr lang="en-US" sz="1400" dirty="0">
                <a:solidFill>
                  <a:schemeClr val="bg1"/>
                </a:solidFill>
                <a:effectLst/>
                <a:latin typeface="+mj-lt"/>
              </a:rPr>
              <a:t>Median Time to Viral Rebound</a:t>
            </a:r>
          </a:p>
          <a:p>
            <a:r>
              <a:rPr lang="en-US" sz="1400" b="0" dirty="0">
                <a:solidFill>
                  <a:schemeClr val="bg1"/>
                </a:solidFill>
                <a:effectLst/>
                <a:latin typeface="+mj-lt"/>
              </a:rPr>
              <a:t>Romidepsin: 28 days (IQR: 21-35) </a:t>
            </a:r>
          </a:p>
          <a:p>
            <a:r>
              <a:rPr lang="en-US" sz="1400" b="0" dirty="0">
                <a:solidFill>
                  <a:schemeClr val="bg1"/>
                </a:solidFill>
                <a:latin typeface="+mj-lt"/>
              </a:rPr>
              <a:t>Romidepsin + 3BNC117 </a:t>
            </a:r>
            <a:r>
              <a:rPr lang="en-US" sz="1400" b="0" dirty="0">
                <a:solidFill>
                  <a:schemeClr val="bg1"/>
                </a:solidFill>
                <a:effectLst/>
                <a:latin typeface="+mj-lt"/>
              </a:rPr>
              <a:t>: 18 days </a:t>
            </a:r>
            <a:br>
              <a:rPr lang="en-US" sz="1400" b="0" dirty="0">
                <a:solidFill>
                  <a:schemeClr val="bg1"/>
                </a:solidFill>
                <a:effectLst/>
                <a:latin typeface="+mj-lt"/>
              </a:rPr>
            </a:br>
            <a:r>
              <a:rPr lang="en-US" sz="1400" b="0" dirty="0">
                <a:solidFill>
                  <a:schemeClr val="bg1"/>
                </a:solidFill>
                <a:effectLst/>
                <a:latin typeface="+mj-lt"/>
              </a:rPr>
              <a:t>(IQR: 14-28) </a:t>
            </a:r>
          </a:p>
          <a:p>
            <a:r>
              <a:rPr lang="en-US" sz="1400" b="0" i="1" dirty="0">
                <a:solidFill>
                  <a:schemeClr val="bg1"/>
                </a:solidFill>
                <a:effectLst/>
                <a:latin typeface="+mj-lt"/>
              </a:rPr>
              <a:t>P</a:t>
            </a:r>
            <a:r>
              <a:rPr lang="en-US" sz="1400" b="0" dirty="0">
                <a:solidFill>
                  <a:schemeClr val="bg1"/>
                </a:solidFill>
                <a:effectLst/>
                <a:latin typeface="+mj-lt"/>
              </a:rPr>
              <a:t> = .0016</a:t>
            </a:r>
          </a:p>
        </p:txBody>
      </p:sp>
      <p:sp>
        <p:nvSpPr>
          <p:cNvPr id="15" name="TextBox 14">
            <a:extLst>
              <a:ext uri="{FF2B5EF4-FFF2-40B4-BE49-F238E27FC236}">
                <a16:creationId xmlns:a16="http://schemas.microsoft.com/office/drawing/2014/main" id="{D3970AF2-A4D7-2836-70F3-ACB1D639E94A}"/>
              </a:ext>
            </a:extLst>
          </p:cNvPr>
          <p:cNvSpPr txBox="1"/>
          <p:nvPr/>
        </p:nvSpPr>
        <p:spPr bwMode="auto">
          <a:xfrm>
            <a:off x="9295113" y="1773852"/>
            <a:ext cx="2484397" cy="523220"/>
          </a:xfrm>
          <a:prstGeom prst="rect">
            <a:avLst/>
          </a:prstGeom>
          <a:noFill/>
          <a:ln>
            <a:noFill/>
          </a:ln>
        </p:spPr>
        <p:txBody>
          <a:bodyPr wrap="square">
            <a:spAutoFit/>
          </a:bodyPr>
          <a:lstStyle/>
          <a:p>
            <a:r>
              <a:rPr lang="en-US" sz="1400" b="0" dirty="0">
                <a:solidFill>
                  <a:schemeClr val="bg1"/>
                </a:solidFill>
                <a:effectLst/>
                <a:latin typeface="+mj-lt"/>
              </a:rPr>
              <a:t>Romidepsin</a:t>
            </a:r>
            <a:r>
              <a:rPr lang="en-US" sz="1400" b="0" dirty="0">
                <a:solidFill>
                  <a:schemeClr val="bg1"/>
                </a:solidFill>
                <a:latin typeface="+mj-lt"/>
              </a:rPr>
              <a:t> </a:t>
            </a:r>
            <a:r>
              <a:rPr lang="en-US" sz="1400" b="0" dirty="0">
                <a:solidFill>
                  <a:schemeClr val="bg1"/>
                </a:solidFill>
                <a:effectLst/>
                <a:latin typeface="+mj-lt"/>
              </a:rPr>
              <a:t>(n = 8)</a:t>
            </a:r>
          </a:p>
          <a:p>
            <a:r>
              <a:rPr lang="en-US" sz="1400" b="0" dirty="0">
                <a:solidFill>
                  <a:schemeClr val="bg1"/>
                </a:solidFill>
                <a:latin typeface="+mj-lt"/>
              </a:rPr>
              <a:t>Romidepsin + 3BNC117 </a:t>
            </a:r>
            <a:r>
              <a:rPr lang="en-US" sz="1400" b="0" dirty="0">
                <a:solidFill>
                  <a:schemeClr val="bg1"/>
                </a:solidFill>
                <a:effectLst/>
                <a:latin typeface="+mj-lt"/>
              </a:rPr>
              <a:t>(n = 11)</a:t>
            </a:r>
          </a:p>
        </p:txBody>
      </p:sp>
      <p:cxnSp>
        <p:nvCxnSpPr>
          <p:cNvPr id="10" name="Straight Connector 9">
            <a:extLst>
              <a:ext uri="{FF2B5EF4-FFF2-40B4-BE49-F238E27FC236}">
                <a16:creationId xmlns:a16="http://schemas.microsoft.com/office/drawing/2014/main" id="{0D5397EA-7E68-9262-0041-06C3F9E15E89}"/>
              </a:ext>
            </a:extLst>
          </p:cNvPr>
          <p:cNvCxnSpPr>
            <a:cxnSpLocks/>
          </p:cNvCxnSpPr>
          <p:nvPr/>
        </p:nvCxnSpPr>
        <p:spPr bwMode="auto">
          <a:xfrm flipH="1" flipV="1">
            <a:off x="9038122" y="1925053"/>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AC39E7E-72D7-86E9-2AC7-AF04D3AC0A88}"/>
              </a:ext>
            </a:extLst>
          </p:cNvPr>
          <p:cNvCxnSpPr>
            <a:cxnSpLocks/>
          </p:cNvCxnSpPr>
          <p:nvPr/>
        </p:nvCxnSpPr>
        <p:spPr bwMode="auto">
          <a:xfrm flipH="1" flipV="1">
            <a:off x="9038122" y="2154455"/>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9419D25-C7BC-AC24-153A-F51FC03D0E9B}"/>
              </a:ext>
            </a:extLst>
          </p:cNvPr>
          <p:cNvCxnSpPr>
            <a:cxnSpLocks/>
          </p:cNvCxnSpPr>
          <p:nvPr/>
        </p:nvCxnSpPr>
        <p:spPr bwMode="auto">
          <a:xfrm flipH="1" flipV="1">
            <a:off x="9046143" y="4300889"/>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F67666D-0ACD-92CC-F442-43ECA4610BBC}"/>
              </a:ext>
            </a:extLst>
          </p:cNvPr>
          <p:cNvCxnSpPr>
            <a:cxnSpLocks/>
          </p:cNvCxnSpPr>
          <p:nvPr/>
        </p:nvCxnSpPr>
        <p:spPr bwMode="auto">
          <a:xfrm flipH="1" flipV="1">
            <a:off x="9046143" y="4530291"/>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9896F21-7241-1DED-9931-76D976729BC0}"/>
              </a:ext>
            </a:extLst>
          </p:cNvPr>
          <p:cNvCxnSpPr>
            <a:cxnSpLocks/>
          </p:cNvCxnSpPr>
          <p:nvPr/>
        </p:nvCxnSpPr>
        <p:spPr bwMode="auto">
          <a:xfrm>
            <a:off x="7112000" y="1749777"/>
            <a:ext cx="0" cy="202071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6D591D8-BB5B-2973-B29D-863C3155D3A6}"/>
              </a:ext>
            </a:extLst>
          </p:cNvPr>
          <p:cNvCxnSpPr>
            <a:cxnSpLocks/>
          </p:cNvCxnSpPr>
          <p:nvPr/>
        </p:nvCxnSpPr>
        <p:spPr bwMode="auto">
          <a:xfrm>
            <a:off x="7117644" y="3764844"/>
            <a:ext cx="30480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B0A9C6-CCC6-A45E-4805-056D0E23C884}"/>
              </a:ext>
            </a:extLst>
          </p:cNvPr>
          <p:cNvCxnSpPr>
            <a:cxnSpLocks/>
          </p:cNvCxnSpPr>
          <p:nvPr/>
        </p:nvCxnSpPr>
        <p:spPr bwMode="auto">
          <a:xfrm flipH="1">
            <a:off x="7055556" y="175542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076A051-BFED-A6D5-7DF6-F49C1D9BB20E}"/>
              </a:ext>
            </a:extLst>
          </p:cNvPr>
          <p:cNvCxnSpPr>
            <a:cxnSpLocks/>
          </p:cNvCxnSpPr>
          <p:nvPr/>
        </p:nvCxnSpPr>
        <p:spPr bwMode="auto">
          <a:xfrm flipH="1">
            <a:off x="7055556" y="204248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55E77F8-3119-E1A6-27E6-BBACD4722DB7}"/>
              </a:ext>
            </a:extLst>
          </p:cNvPr>
          <p:cNvCxnSpPr>
            <a:cxnSpLocks/>
          </p:cNvCxnSpPr>
          <p:nvPr/>
        </p:nvCxnSpPr>
        <p:spPr bwMode="auto">
          <a:xfrm flipH="1">
            <a:off x="7055556" y="232954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D9C3723-87FF-11FD-73B4-35C724D40713}"/>
              </a:ext>
            </a:extLst>
          </p:cNvPr>
          <p:cNvCxnSpPr>
            <a:cxnSpLocks/>
          </p:cNvCxnSpPr>
          <p:nvPr/>
        </p:nvCxnSpPr>
        <p:spPr bwMode="auto">
          <a:xfrm flipH="1">
            <a:off x="7055556" y="261660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D0D05FF-887B-205B-B871-76D119D9B0CF}"/>
              </a:ext>
            </a:extLst>
          </p:cNvPr>
          <p:cNvCxnSpPr>
            <a:cxnSpLocks/>
          </p:cNvCxnSpPr>
          <p:nvPr/>
        </p:nvCxnSpPr>
        <p:spPr bwMode="auto">
          <a:xfrm flipH="1">
            <a:off x="7055556" y="290366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8A2D580-F7E8-23AC-6C39-17F8136226DA}"/>
              </a:ext>
            </a:extLst>
          </p:cNvPr>
          <p:cNvCxnSpPr>
            <a:cxnSpLocks/>
          </p:cNvCxnSpPr>
          <p:nvPr/>
        </p:nvCxnSpPr>
        <p:spPr bwMode="auto">
          <a:xfrm flipH="1">
            <a:off x="7055556" y="319072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97A134F-1D03-12B2-B701-CD36C83BF3BD}"/>
              </a:ext>
            </a:extLst>
          </p:cNvPr>
          <p:cNvCxnSpPr>
            <a:cxnSpLocks/>
          </p:cNvCxnSpPr>
          <p:nvPr/>
        </p:nvCxnSpPr>
        <p:spPr bwMode="auto">
          <a:xfrm flipH="1">
            <a:off x="7055556" y="3477782"/>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EDADE29-9B89-97FA-CEE6-B8B3E161AA30}"/>
              </a:ext>
            </a:extLst>
          </p:cNvPr>
          <p:cNvCxnSpPr>
            <a:cxnSpLocks/>
          </p:cNvCxnSpPr>
          <p:nvPr/>
        </p:nvCxnSpPr>
        <p:spPr bwMode="auto">
          <a:xfrm>
            <a:off x="7619059" y="37648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133C6D3-DAE7-54FB-560A-DCE27AF72A2E}"/>
              </a:ext>
            </a:extLst>
          </p:cNvPr>
          <p:cNvCxnSpPr>
            <a:cxnSpLocks/>
          </p:cNvCxnSpPr>
          <p:nvPr/>
        </p:nvCxnSpPr>
        <p:spPr bwMode="auto">
          <a:xfrm>
            <a:off x="8126118" y="37648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822945E-16B0-EC50-5595-4A65125AABE2}"/>
              </a:ext>
            </a:extLst>
          </p:cNvPr>
          <p:cNvCxnSpPr>
            <a:cxnSpLocks/>
          </p:cNvCxnSpPr>
          <p:nvPr/>
        </p:nvCxnSpPr>
        <p:spPr bwMode="auto">
          <a:xfrm>
            <a:off x="8633177" y="37648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DC96573-1130-38C7-9C3B-2DB908469BBD}"/>
              </a:ext>
            </a:extLst>
          </p:cNvPr>
          <p:cNvCxnSpPr>
            <a:cxnSpLocks/>
          </p:cNvCxnSpPr>
          <p:nvPr/>
        </p:nvCxnSpPr>
        <p:spPr bwMode="auto">
          <a:xfrm>
            <a:off x="9140236" y="37648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D252220-96CE-9277-835E-B35493A9078D}"/>
              </a:ext>
            </a:extLst>
          </p:cNvPr>
          <p:cNvCxnSpPr>
            <a:cxnSpLocks/>
          </p:cNvCxnSpPr>
          <p:nvPr/>
        </p:nvCxnSpPr>
        <p:spPr bwMode="auto">
          <a:xfrm>
            <a:off x="9647295" y="37648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B1763D3-BFF3-EEAE-C6FF-318DCB0736CC}"/>
              </a:ext>
            </a:extLst>
          </p:cNvPr>
          <p:cNvCxnSpPr>
            <a:cxnSpLocks/>
          </p:cNvCxnSpPr>
          <p:nvPr/>
        </p:nvCxnSpPr>
        <p:spPr bwMode="auto">
          <a:xfrm>
            <a:off x="10154355" y="376484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0FA97CB4-99A7-EDF0-6B14-A654C901AA69}"/>
              </a:ext>
            </a:extLst>
          </p:cNvPr>
          <p:cNvSpPr txBox="1"/>
          <p:nvPr/>
        </p:nvSpPr>
        <p:spPr bwMode="auto">
          <a:xfrm rot="16200000">
            <a:off x="5108558" y="2398557"/>
            <a:ext cx="24701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Plasma HIV-1 RNA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(c/mL)</a:t>
            </a:r>
          </a:p>
        </p:txBody>
      </p:sp>
      <p:sp>
        <p:nvSpPr>
          <p:cNvPr id="42" name="TextBox 41">
            <a:extLst>
              <a:ext uri="{FF2B5EF4-FFF2-40B4-BE49-F238E27FC236}">
                <a16:creationId xmlns:a16="http://schemas.microsoft.com/office/drawing/2014/main" id="{75AEDCD2-7CC7-86EF-BBAA-DBD625C7E3EC}"/>
              </a:ext>
            </a:extLst>
          </p:cNvPr>
          <p:cNvSpPr txBox="1"/>
          <p:nvPr/>
        </p:nvSpPr>
        <p:spPr bwMode="auto">
          <a:xfrm>
            <a:off x="6564489" y="1600200"/>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7</a:t>
            </a:r>
          </a:p>
        </p:txBody>
      </p:sp>
      <p:sp>
        <p:nvSpPr>
          <p:cNvPr id="43" name="TextBox 42">
            <a:extLst>
              <a:ext uri="{FF2B5EF4-FFF2-40B4-BE49-F238E27FC236}">
                <a16:creationId xmlns:a16="http://schemas.microsoft.com/office/drawing/2014/main" id="{6EBB8FBD-02D1-0E60-5AC0-22E3A8B4D38D}"/>
              </a:ext>
            </a:extLst>
          </p:cNvPr>
          <p:cNvSpPr txBox="1"/>
          <p:nvPr/>
        </p:nvSpPr>
        <p:spPr bwMode="auto">
          <a:xfrm>
            <a:off x="6564489" y="1885648"/>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6</a:t>
            </a:r>
          </a:p>
        </p:txBody>
      </p:sp>
      <p:sp>
        <p:nvSpPr>
          <p:cNvPr id="44" name="TextBox 43">
            <a:extLst>
              <a:ext uri="{FF2B5EF4-FFF2-40B4-BE49-F238E27FC236}">
                <a16:creationId xmlns:a16="http://schemas.microsoft.com/office/drawing/2014/main" id="{B2519B06-EAE2-E1CB-AC75-46F6EE7D2645}"/>
              </a:ext>
            </a:extLst>
          </p:cNvPr>
          <p:cNvSpPr txBox="1"/>
          <p:nvPr/>
        </p:nvSpPr>
        <p:spPr bwMode="auto">
          <a:xfrm>
            <a:off x="6564489" y="2171096"/>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5</a:t>
            </a:r>
          </a:p>
        </p:txBody>
      </p:sp>
      <p:sp>
        <p:nvSpPr>
          <p:cNvPr id="45" name="TextBox 44">
            <a:extLst>
              <a:ext uri="{FF2B5EF4-FFF2-40B4-BE49-F238E27FC236}">
                <a16:creationId xmlns:a16="http://schemas.microsoft.com/office/drawing/2014/main" id="{31EB03FF-5567-F250-85D7-18134D0D5C5F}"/>
              </a:ext>
            </a:extLst>
          </p:cNvPr>
          <p:cNvSpPr txBox="1"/>
          <p:nvPr/>
        </p:nvSpPr>
        <p:spPr bwMode="auto">
          <a:xfrm>
            <a:off x="6564489" y="2456544"/>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4</a:t>
            </a:r>
          </a:p>
        </p:txBody>
      </p:sp>
      <p:sp>
        <p:nvSpPr>
          <p:cNvPr id="46" name="TextBox 45">
            <a:extLst>
              <a:ext uri="{FF2B5EF4-FFF2-40B4-BE49-F238E27FC236}">
                <a16:creationId xmlns:a16="http://schemas.microsoft.com/office/drawing/2014/main" id="{7610CD41-49F1-50C4-E185-4199457A318C}"/>
              </a:ext>
            </a:extLst>
          </p:cNvPr>
          <p:cNvSpPr txBox="1"/>
          <p:nvPr/>
        </p:nvSpPr>
        <p:spPr bwMode="auto">
          <a:xfrm>
            <a:off x="6564489" y="2741992"/>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3</a:t>
            </a:r>
          </a:p>
        </p:txBody>
      </p:sp>
      <p:sp>
        <p:nvSpPr>
          <p:cNvPr id="47" name="TextBox 46">
            <a:extLst>
              <a:ext uri="{FF2B5EF4-FFF2-40B4-BE49-F238E27FC236}">
                <a16:creationId xmlns:a16="http://schemas.microsoft.com/office/drawing/2014/main" id="{F252D8CE-7C59-4395-818E-A912EB192DB3}"/>
              </a:ext>
            </a:extLst>
          </p:cNvPr>
          <p:cNvSpPr txBox="1"/>
          <p:nvPr/>
        </p:nvSpPr>
        <p:spPr bwMode="auto">
          <a:xfrm>
            <a:off x="6564489" y="3027440"/>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2</a:t>
            </a:r>
          </a:p>
        </p:txBody>
      </p:sp>
      <p:sp>
        <p:nvSpPr>
          <p:cNvPr id="48" name="TextBox 47">
            <a:extLst>
              <a:ext uri="{FF2B5EF4-FFF2-40B4-BE49-F238E27FC236}">
                <a16:creationId xmlns:a16="http://schemas.microsoft.com/office/drawing/2014/main" id="{A16CDE2F-BDEB-90BF-CCBA-7A0EFFF39EDC}"/>
              </a:ext>
            </a:extLst>
          </p:cNvPr>
          <p:cNvSpPr txBox="1"/>
          <p:nvPr/>
        </p:nvSpPr>
        <p:spPr bwMode="auto">
          <a:xfrm>
            <a:off x="6564489" y="3312888"/>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1</a:t>
            </a:r>
          </a:p>
        </p:txBody>
      </p:sp>
      <p:sp>
        <p:nvSpPr>
          <p:cNvPr id="49" name="TextBox 48">
            <a:extLst>
              <a:ext uri="{FF2B5EF4-FFF2-40B4-BE49-F238E27FC236}">
                <a16:creationId xmlns:a16="http://schemas.microsoft.com/office/drawing/2014/main" id="{22AAC95A-5C10-3ED9-5021-DED78C74FF3D}"/>
              </a:ext>
            </a:extLst>
          </p:cNvPr>
          <p:cNvSpPr txBox="1"/>
          <p:nvPr/>
        </p:nvSpPr>
        <p:spPr bwMode="auto">
          <a:xfrm>
            <a:off x="6564489" y="3598333"/>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r>
              <a:rPr lang="en-US" sz="1600" b="0" baseline="30000" dirty="0">
                <a:solidFill>
                  <a:schemeClr val="bg1"/>
                </a:solidFill>
                <a:latin typeface="Calibri" panose="020F0502020204030204" pitchFamily="34" charset="0"/>
              </a:rPr>
              <a:t>0</a:t>
            </a:r>
          </a:p>
        </p:txBody>
      </p:sp>
      <p:cxnSp>
        <p:nvCxnSpPr>
          <p:cNvPr id="51" name="Straight Connector 50">
            <a:extLst>
              <a:ext uri="{FF2B5EF4-FFF2-40B4-BE49-F238E27FC236}">
                <a16:creationId xmlns:a16="http://schemas.microsoft.com/office/drawing/2014/main" id="{565E74A6-EC3A-8B35-18DE-530873D71C9E}"/>
              </a:ext>
            </a:extLst>
          </p:cNvPr>
          <p:cNvCxnSpPr>
            <a:cxnSpLocks/>
          </p:cNvCxnSpPr>
          <p:nvPr/>
        </p:nvCxnSpPr>
        <p:spPr bwMode="auto">
          <a:xfrm>
            <a:off x="7117643" y="6049545"/>
            <a:ext cx="30480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542B7C7-E3DA-BD7C-AC3A-338EC9FE422E}"/>
              </a:ext>
            </a:extLst>
          </p:cNvPr>
          <p:cNvCxnSpPr>
            <a:cxnSpLocks/>
          </p:cNvCxnSpPr>
          <p:nvPr/>
        </p:nvCxnSpPr>
        <p:spPr bwMode="auto">
          <a:xfrm>
            <a:off x="7619058" y="60495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AA93B67-0830-6916-967F-C1D12CAD28D0}"/>
              </a:ext>
            </a:extLst>
          </p:cNvPr>
          <p:cNvCxnSpPr>
            <a:cxnSpLocks/>
          </p:cNvCxnSpPr>
          <p:nvPr/>
        </p:nvCxnSpPr>
        <p:spPr bwMode="auto">
          <a:xfrm>
            <a:off x="8126117" y="60495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9B22724-66D5-4092-010F-0DA6DE2C9E53}"/>
              </a:ext>
            </a:extLst>
          </p:cNvPr>
          <p:cNvCxnSpPr>
            <a:cxnSpLocks/>
          </p:cNvCxnSpPr>
          <p:nvPr/>
        </p:nvCxnSpPr>
        <p:spPr bwMode="auto">
          <a:xfrm>
            <a:off x="8633176" y="60495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784BC78-890B-21C6-A80E-1ACCBA6A7324}"/>
              </a:ext>
            </a:extLst>
          </p:cNvPr>
          <p:cNvCxnSpPr>
            <a:cxnSpLocks/>
          </p:cNvCxnSpPr>
          <p:nvPr/>
        </p:nvCxnSpPr>
        <p:spPr bwMode="auto">
          <a:xfrm>
            <a:off x="9140235" y="60495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FD3FE44-A0F8-3FC0-AE67-454EAC957A0F}"/>
              </a:ext>
            </a:extLst>
          </p:cNvPr>
          <p:cNvCxnSpPr>
            <a:cxnSpLocks/>
          </p:cNvCxnSpPr>
          <p:nvPr/>
        </p:nvCxnSpPr>
        <p:spPr bwMode="auto">
          <a:xfrm>
            <a:off x="9647294" y="604954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81359D6-A50F-2306-73AC-278D2AC0EBAA}"/>
              </a:ext>
            </a:extLst>
          </p:cNvPr>
          <p:cNvCxnSpPr>
            <a:cxnSpLocks/>
          </p:cNvCxnSpPr>
          <p:nvPr/>
        </p:nvCxnSpPr>
        <p:spPr bwMode="auto">
          <a:xfrm>
            <a:off x="10154354" y="6049545"/>
            <a:ext cx="0" cy="64008"/>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B4F526C7-2CF5-B0EE-5133-3C99504B5317}"/>
              </a:ext>
            </a:extLst>
          </p:cNvPr>
          <p:cNvSpPr txBox="1"/>
          <p:nvPr/>
        </p:nvSpPr>
        <p:spPr bwMode="auto">
          <a:xfrm rot="16200000">
            <a:off x="5133922" y="4874034"/>
            <a:ext cx="27276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HIV-1 RNA &lt;200 c/mL (%)</a:t>
            </a:r>
          </a:p>
        </p:txBody>
      </p:sp>
      <p:sp>
        <p:nvSpPr>
          <p:cNvPr id="70" name="TextBox 69">
            <a:extLst>
              <a:ext uri="{FF2B5EF4-FFF2-40B4-BE49-F238E27FC236}">
                <a16:creationId xmlns:a16="http://schemas.microsoft.com/office/drawing/2014/main" id="{37A52833-AB53-9D9F-EECE-7A4B2E1D0095}"/>
              </a:ext>
            </a:extLst>
          </p:cNvPr>
          <p:cNvSpPr txBox="1"/>
          <p:nvPr/>
        </p:nvSpPr>
        <p:spPr bwMode="auto">
          <a:xfrm>
            <a:off x="6564488" y="3884901"/>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sz="1600" b="0" baseline="3000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481BBA66-3D34-091C-B612-2B1131D2C305}"/>
              </a:ext>
            </a:extLst>
          </p:cNvPr>
          <p:cNvSpPr txBox="1"/>
          <p:nvPr/>
        </p:nvSpPr>
        <p:spPr bwMode="auto">
          <a:xfrm>
            <a:off x="6564488" y="4384434"/>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endParaRPr lang="en-US" sz="1600" b="0" baseline="3000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0D194D19-6A8C-E12B-28C8-C0FBA75D3EDB}"/>
              </a:ext>
            </a:extLst>
          </p:cNvPr>
          <p:cNvSpPr txBox="1"/>
          <p:nvPr/>
        </p:nvSpPr>
        <p:spPr bwMode="auto">
          <a:xfrm>
            <a:off x="6564488" y="4883967"/>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endParaRPr lang="en-US" sz="1600" b="0" baseline="3000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0B71D008-0F0F-074E-836A-2C373437E3C3}"/>
              </a:ext>
            </a:extLst>
          </p:cNvPr>
          <p:cNvSpPr txBox="1"/>
          <p:nvPr/>
        </p:nvSpPr>
        <p:spPr bwMode="auto">
          <a:xfrm>
            <a:off x="6564488" y="5383500"/>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endParaRPr lang="en-US" sz="1600" b="0" baseline="3000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F6045DCA-8D14-D821-F59D-5781A726758B}"/>
              </a:ext>
            </a:extLst>
          </p:cNvPr>
          <p:cNvSpPr txBox="1"/>
          <p:nvPr/>
        </p:nvSpPr>
        <p:spPr bwMode="auto">
          <a:xfrm>
            <a:off x="6564488" y="5883034"/>
            <a:ext cx="55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sz="1600" b="0" baseline="3000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1F7CA5AB-BA7D-2497-ADD0-FD8746DABE4C}"/>
              </a:ext>
            </a:extLst>
          </p:cNvPr>
          <p:cNvSpPr txBox="1"/>
          <p:nvPr/>
        </p:nvSpPr>
        <p:spPr bwMode="auto">
          <a:xfrm>
            <a:off x="7240020" y="6281319"/>
            <a:ext cx="3036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Days</a:t>
            </a:r>
            <a:endParaRPr lang="en-US" sz="1600" baseline="3000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0CD9CF86-BDAB-8348-997B-2B347082D6A0}"/>
              </a:ext>
            </a:extLst>
          </p:cNvPr>
          <p:cNvSpPr txBox="1"/>
          <p:nvPr/>
        </p:nvSpPr>
        <p:spPr bwMode="auto">
          <a:xfrm>
            <a:off x="9945509"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endParaRPr lang="en-US" sz="1600" b="0" baseline="30000" dirty="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79095D5C-5569-0E40-7DC9-E6E5964D6A92}"/>
              </a:ext>
            </a:extLst>
          </p:cNvPr>
          <p:cNvSpPr txBox="1"/>
          <p:nvPr/>
        </p:nvSpPr>
        <p:spPr bwMode="auto">
          <a:xfrm>
            <a:off x="6897510"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sz="1600" b="0" baseline="30000"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767C6CEA-D904-3B54-D559-4CE05D133AF7}"/>
              </a:ext>
            </a:extLst>
          </p:cNvPr>
          <p:cNvSpPr txBox="1"/>
          <p:nvPr/>
        </p:nvSpPr>
        <p:spPr bwMode="auto">
          <a:xfrm>
            <a:off x="7405510"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endParaRPr lang="en-US" sz="1600" b="0" baseline="3000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6856705A-A24D-2FD3-9D1D-280F7AA31CC0}"/>
              </a:ext>
            </a:extLst>
          </p:cNvPr>
          <p:cNvSpPr txBox="1"/>
          <p:nvPr/>
        </p:nvSpPr>
        <p:spPr bwMode="auto">
          <a:xfrm>
            <a:off x="7913510"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endParaRPr lang="en-US" sz="1600" b="0" baseline="3000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90DEFFE0-40EC-AF41-202F-D5D7BCD58D1C}"/>
              </a:ext>
            </a:extLst>
          </p:cNvPr>
          <p:cNvSpPr txBox="1"/>
          <p:nvPr/>
        </p:nvSpPr>
        <p:spPr bwMode="auto">
          <a:xfrm>
            <a:off x="8421510"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endParaRPr lang="en-US" sz="1600" b="0" baseline="3000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D08C1176-465D-1495-5EDA-9805ED8B1BF3}"/>
              </a:ext>
            </a:extLst>
          </p:cNvPr>
          <p:cNvSpPr txBox="1"/>
          <p:nvPr/>
        </p:nvSpPr>
        <p:spPr bwMode="auto">
          <a:xfrm>
            <a:off x="8929510"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endParaRPr lang="en-US" sz="1600" b="0" baseline="30000" dirty="0">
              <a:solidFill>
                <a:schemeClr val="bg1"/>
              </a:solidFill>
              <a:latin typeface="Calibri" panose="020F0502020204030204" pitchFamily="34" charset="0"/>
            </a:endParaRPr>
          </a:p>
        </p:txBody>
      </p:sp>
      <p:sp>
        <p:nvSpPr>
          <p:cNvPr id="85" name="TextBox 84">
            <a:extLst>
              <a:ext uri="{FF2B5EF4-FFF2-40B4-BE49-F238E27FC236}">
                <a16:creationId xmlns:a16="http://schemas.microsoft.com/office/drawing/2014/main" id="{5F4A34BA-1EF5-3666-460D-BCB74A728181}"/>
              </a:ext>
            </a:extLst>
          </p:cNvPr>
          <p:cNvSpPr txBox="1"/>
          <p:nvPr/>
        </p:nvSpPr>
        <p:spPr bwMode="auto">
          <a:xfrm>
            <a:off x="9437510" y="6060834"/>
            <a:ext cx="434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endParaRPr lang="en-US" sz="1600" b="0" baseline="30000" dirty="0">
              <a:solidFill>
                <a:schemeClr val="bg1"/>
              </a:solidFill>
              <a:latin typeface="Calibri" panose="020F0502020204030204" pitchFamily="34" charset="0"/>
            </a:endParaRPr>
          </a:p>
        </p:txBody>
      </p:sp>
      <p:sp>
        <p:nvSpPr>
          <p:cNvPr id="86" name="Freeform 85">
            <a:extLst>
              <a:ext uri="{FF2B5EF4-FFF2-40B4-BE49-F238E27FC236}">
                <a16:creationId xmlns:a16="http://schemas.microsoft.com/office/drawing/2014/main" id="{03BDFD2E-E692-2205-CD7B-9A0EC42A05B3}"/>
              </a:ext>
            </a:extLst>
          </p:cNvPr>
          <p:cNvSpPr/>
          <p:nvPr/>
        </p:nvSpPr>
        <p:spPr bwMode="auto">
          <a:xfrm>
            <a:off x="7112000" y="4041422"/>
            <a:ext cx="1032933" cy="2003778"/>
          </a:xfrm>
          <a:custGeom>
            <a:avLst/>
            <a:gdLst>
              <a:gd name="connsiteX0" fmla="*/ 1032933 w 1032933"/>
              <a:gd name="connsiteY0" fmla="*/ 2003778 h 2003778"/>
              <a:gd name="connsiteX1" fmla="*/ 1032933 w 1032933"/>
              <a:gd name="connsiteY1" fmla="*/ 1411111 h 2003778"/>
              <a:gd name="connsiteX2" fmla="*/ 778933 w 1032933"/>
              <a:gd name="connsiteY2" fmla="*/ 1411111 h 2003778"/>
              <a:gd name="connsiteX3" fmla="*/ 778933 w 1032933"/>
              <a:gd name="connsiteY3" fmla="*/ 1010356 h 2003778"/>
              <a:gd name="connsiteX4" fmla="*/ 513644 w 1032933"/>
              <a:gd name="connsiteY4" fmla="*/ 1010356 h 2003778"/>
              <a:gd name="connsiteX5" fmla="*/ 513644 w 1032933"/>
              <a:gd name="connsiteY5" fmla="*/ 208845 h 2003778"/>
              <a:gd name="connsiteX6" fmla="*/ 265289 w 1032933"/>
              <a:gd name="connsiteY6" fmla="*/ 208845 h 2003778"/>
              <a:gd name="connsiteX7" fmla="*/ 265289 w 1032933"/>
              <a:gd name="connsiteY7" fmla="*/ 0 h 2003778"/>
              <a:gd name="connsiteX8" fmla="*/ 0 w 1032933"/>
              <a:gd name="connsiteY8" fmla="*/ 0 h 200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933" h="2003778">
                <a:moveTo>
                  <a:pt x="1032933" y="2003778"/>
                </a:moveTo>
                <a:lnTo>
                  <a:pt x="1032933" y="1411111"/>
                </a:lnTo>
                <a:lnTo>
                  <a:pt x="778933" y="1411111"/>
                </a:lnTo>
                <a:lnTo>
                  <a:pt x="778933" y="1010356"/>
                </a:lnTo>
                <a:lnTo>
                  <a:pt x="513644" y="1010356"/>
                </a:lnTo>
                <a:lnTo>
                  <a:pt x="513644" y="208845"/>
                </a:lnTo>
                <a:lnTo>
                  <a:pt x="265289" y="208845"/>
                </a:lnTo>
                <a:lnTo>
                  <a:pt x="265289"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29" name="Straight Connector 28">
            <a:extLst>
              <a:ext uri="{FF2B5EF4-FFF2-40B4-BE49-F238E27FC236}">
                <a16:creationId xmlns:a16="http://schemas.microsoft.com/office/drawing/2014/main" id="{76DB5287-8332-73C6-76F3-82623852CC3D}"/>
              </a:ext>
            </a:extLst>
          </p:cNvPr>
          <p:cNvCxnSpPr>
            <a:cxnSpLocks/>
          </p:cNvCxnSpPr>
          <p:nvPr/>
        </p:nvCxnSpPr>
        <p:spPr bwMode="auto">
          <a:xfrm flipH="1">
            <a:off x="7055556" y="3764844"/>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636DCDA-9BCE-810F-7E0C-CB4C05D073EE}"/>
              </a:ext>
            </a:extLst>
          </p:cNvPr>
          <p:cNvCxnSpPr>
            <a:cxnSpLocks/>
          </p:cNvCxnSpPr>
          <p:nvPr/>
        </p:nvCxnSpPr>
        <p:spPr bwMode="auto">
          <a:xfrm>
            <a:off x="7112000" y="37648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A2A0872-76E4-4E32-56A9-53901ECE7FB2}"/>
              </a:ext>
            </a:extLst>
          </p:cNvPr>
          <p:cNvCxnSpPr>
            <a:cxnSpLocks/>
          </p:cNvCxnSpPr>
          <p:nvPr/>
        </p:nvCxnSpPr>
        <p:spPr bwMode="auto">
          <a:xfrm>
            <a:off x="7111999" y="4034478"/>
            <a:ext cx="0" cy="2020711"/>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96BB664-CDF4-D079-3E4A-86C4F3092E7D}"/>
              </a:ext>
            </a:extLst>
          </p:cNvPr>
          <p:cNvCxnSpPr>
            <a:cxnSpLocks/>
          </p:cNvCxnSpPr>
          <p:nvPr/>
        </p:nvCxnSpPr>
        <p:spPr bwMode="auto">
          <a:xfrm flipH="1">
            <a:off x="7055555" y="4040123"/>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69DD793-0BC0-D143-91B1-B73CD802CB2F}"/>
              </a:ext>
            </a:extLst>
          </p:cNvPr>
          <p:cNvCxnSpPr>
            <a:cxnSpLocks/>
          </p:cNvCxnSpPr>
          <p:nvPr/>
        </p:nvCxnSpPr>
        <p:spPr bwMode="auto">
          <a:xfrm flipH="1">
            <a:off x="7055555" y="4542479"/>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4D8EC79-9D02-677F-A1E0-77D1CF80BFC2}"/>
              </a:ext>
            </a:extLst>
          </p:cNvPr>
          <p:cNvCxnSpPr>
            <a:cxnSpLocks/>
          </p:cNvCxnSpPr>
          <p:nvPr/>
        </p:nvCxnSpPr>
        <p:spPr bwMode="auto">
          <a:xfrm flipH="1">
            <a:off x="7055555" y="5044835"/>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620A7A5-80E0-12EB-C020-5CD47FB7C7F3}"/>
              </a:ext>
            </a:extLst>
          </p:cNvPr>
          <p:cNvCxnSpPr>
            <a:cxnSpLocks/>
          </p:cNvCxnSpPr>
          <p:nvPr/>
        </p:nvCxnSpPr>
        <p:spPr bwMode="auto">
          <a:xfrm flipH="1">
            <a:off x="7055555" y="5547191"/>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BFDCC2B-2D37-27A6-2997-85515F2069F6}"/>
              </a:ext>
            </a:extLst>
          </p:cNvPr>
          <p:cNvCxnSpPr>
            <a:cxnSpLocks/>
          </p:cNvCxnSpPr>
          <p:nvPr/>
        </p:nvCxnSpPr>
        <p:spPr bwMode="auto">
          <a:xfrm flipH="1">
            <a:off x="7055555" y="6049545"/>
            <a:ext cx="6773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03A7A21-A459-A48E-0348-DC39F08EA6A7}"/>
              </a:ext>
            </a:extLst>
          </p:cNvPr>
          <p:cNvCxnSpPr>
            <a:cxnSpLocks/>
          </p:cNvCxnSpPr>
          <p:nvPr/>
        </p:nvCxnSpPr>
        <p:spPr bwMode="auto">
          <a:xfrm>
            <a:off x="7111999" y="6049545"/>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104" name="Group 103">
            <a:extLst>
              <a:ext uri="{FF2B5EF4-FFF2-40B4-BE49-F238E27FC236}">
                <a16:creationId xmlns:a16="http://schemas.microsoft.com/office/drawing/2014/main" id="{196586CB-C277-51C6-6A40-9FD3E13728FC}"/>
              </a:ext>
            </a:extLst>
          </p:cNvPr>
          <p:cNvGrpSpPr/>
          <p:nvPr/>
        </p:nvGrpSpPr>
        <p:grpSpPr>
          <a:xfrm>
            <a:off x="7112000" y="1933575"/>
            <a:ext cx="1282700" cy="1549400"/>
            <a:chOff x="7112000" y="1933575"/>
            <a:chExt cx="1282700" cy="1549400"/>
          </a:xfrm>
        </p:grpSpPr>
        <p:sp>
          <p:nvSpPr>
            <p:cNvPr id="95" name="Freeform 94">
              <a:extLst>
                <a:ext uri="{FF2B5EF4-FFF2-40B4-BE49-F238E27FC236}">
                  <a16:creationId xmlns:a16="http://schemas.microsoft.com/office/drawing/2014/main" id="{307A1F16-B9E0-3F17-F42B-A8973457DE2F}"/>
                </a:ext>
              </a:extLst>
            </p:cNvPr>
            <p:cNvSpPr/>
            <p:nvPr/>
          </p:nvSpPr>
          <p:spPr bwMode="auto">
            <a:xfrm>
              <a:off x="7112000" y="2444750"/>
              <a:ext cx="514350" cy="1031875"/>
            </a:xfrm>
            <a:custGeom>
              <a:avLst/>
              <a:gdLst>
                <a:gd name="connsiteX0" fmla="*/ 0 w 514350"/>
                <a:gd name="connsiteY0" fmla="*/ 1031875 h 1031875"/>
                <a:gd name="connsiteX1" fmla="*/ 250825 w 514350"/>
                <a:gd name="connsiteY1" fmla="*/ 98425 h 1031875"/>
                <a:gd name="connsiteX2" fmla="*/ 514350 w 514350"/>
                <a:gd name="connsiteY2" fmla="*/ 0 h 1031875"/>
              </a:gdLst>
              <a:ahLst/>
              <a:cxnLst>
                <a:cxn ang="0">
                  <a:pos x="connsiteX0" y="connsiteY0"/>
                </a:cxn>
                <a:cxn ang="0">
                  <a:pos x="connsiteX1" y="connsiteY1"/>
                </a:cxn>
                <a:cxn ang="0">
                  <a:pos x="connsiteX2" y="connsiteY2"/>
                </a:cxn>
              </a:cxnLst>
              <a:rect l="l" t="t" r="r" b="b"/>
              <a:pathLst>
                <a:path w="514350" h="1031875">
                  <a:moveTo>
                    <a:pt x="0" y="1031875"/>
                  </a:moveTo>
                  <a:lnTo>
                    <a:pt x="250825" y="98425"/>
                  </a:lnTo>
                  <a:lnTo>
                    <a:pt x="514350" y="0"/>
                  </a:lnTo>
                </a:path>
              </a:pathLst>
            </a:custGeom>
            <a:noFill/>
            <a:ln w="19050">
              <a:solidFill>
                <a:schemeClr val="accent3"/>
              </a:solidFill>
              <a:miter lim="800000"/>
              <a:headEnd/>
              <a:tailEnd/>
            </a:ln>
          </p:spPr>
          <p:txBody>
            <a:bodyPr rtlCol="0" anchor="ctr"/>
            <a:lstStyle/>
            <a:p>
              <a:pPr algn="ctr"/>
              <a:endParaRPr lang="en-US" dirty="0"/>
            </a:p>
          </p:txBody>
        </p:sp>
        <p:sp>
          <p:nvSpPr>
            <p:cNvPr id="96" name="Freeform 95">
              <a:extLst>
                <a:ext uri="{FF2B5EF4-FFF2-40B4-BE49-F238E27FC236}">
                  <a16:creationId xmlns:a16="http://schemas.microsoft.com/office/drawing/2014/main" id="{7DD13F66-365A-2B5F-17D4-63621F6C3470}"/>
                </a:ext>
              </a:extLst>
            </p:cNvPr>
            <p:cNvSpPr/>
            <p:nvPr/>
          </p:nvSpPr>
          <p:spPr bwMode="auto">
            <a:xfrm>
              <a:off x="7112000" y="2365375"/>
              <a:ext cx="1276350" cy="1117600"/>
            </a:xfrm>
            <a:custGeom>
              <a:avLst/>
              <a:gdLst>
                <a:gd name="connsiteX0" fmla="*/ 0 w 1276350"/>
                <a:gd name="connsiteY0" fmla="*/ 1111250 h 1111250"/>
                <a:gd name="connsiteX1" fmla="*/ 508000 w 1276350"/>
                <a:gd name="connsiteY1" fmla="*/ 1111250 h 1111250"/>
                <a:gd name="connsiteX2" fmla="*/ 765175 w 1276350"/>
                <a:gd name="connsiteY2" fmla="*/ 955675 h 1111250"/>
                <a:gd name="connsiteX3" fmla="*/ 1022350 w 1276350"/>
                <a:gd name="connsiteY3" fmla="*/ 254000 h 1111250"/>
                <a:gd name="connsiteX4" fmla="*/ 1276350 w 1276350"/>
                <a:gd name="connsiteY4" fmla="*/ 0 h 1111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6350" h="1111250">
                  <a:moveTo>
                    <a:pt x="0" y="1111250"/>
                  </a:moveTo>
                  <a:lnTo>
                    <a:pt x="508000" y="1111250"/>
                  </a:lnTo>
                  <a:lnTo>
                    <a:pt x="765175" y="955675"/>
                  </a:lnTo>
                  <a:lnTo>
                    <a:pt x="1022350" y="254000"/>
                  </a:lnTo>
                  <a:lnTo>
                    <a:pt x="1276350" y="0"/>
                  </a:lnTo>
                </a:path>
              </a:pathLst>
            </a:custGeom>
            <a:noFill/>
            <a:ln w="19050">
              <a:solidFill>
                <a:schemeClr val="accent3"/>
              </a:solidFill>
              <a:miter lim="800000"/>
              <a:headEnd/>
              <a:tailEnd/>
            </a:ln>
          </p:spPr>
          <p:txBody>
            <a:bodyPr rtlCol="0" anchor="ctr"/>
            <a:lstStyle/>
            <a:p>
              <a:pPr algn="ctr"/>
              <a:endParaRPr lang="en-US" dirty="0"/>
            </a:p>
          </p:txBody>
        </p:sp>
        <p:sp>
          <p:nvSpPr>
            <p:cNvPr id="97" name="Freeform 96">
              <a:extLst>
                <a:ext uri="{FF2B5EF4-FFF2-40B4-BE49-F238E27FC236}">
                  <a16:creationId xmlns:a16="http://schemas.microsoft.com/office/drawing/2014/main" id="{6530AF0A-489B-C0AB-D84D-DA953662BC65}"/>
                </a:ext>
              </a:extLst>
            </p:cNvPr>
            <p:cNvSpPr/>
            <p:nvPr/>
          </p:nvSpPr>
          <p:spPr bwMode="auto">
            <a:xfrm>
              <a:off x="7372350" y="2314575"/>
              <a:ext cx="1016000" cy="1158875"/>
            </a:xfrm>
            <a:custGeom>
              <a:avLst/>
              <a:gdLst>
                <a:gd name="connsiteX0" fmla="*/ 0 w 1016000"/>
                <a:gd name="connsiteY0" fmla="*/ 1158875 h 1158875"/>
                <a:gd name="connsiteX1" fmla="*/ 495300 w 1016000"/>
                <a:gd name="connsiteY1" fmla="*/ 914400 h 1158875"/>
                <a:gd name="connsiteX2" fmla="*/ 758825 w 1016000"/>
                <a:gd name="connsiteY2" fmla="*/ 0 h 1158875"/>
                <a:gd name="connsiteX3" fmla="*/ 1016000 w 1016000"/>
                <a:gd name="connsiteY3" fmla="*/ 365125 h 1158875"/>
              </a:gdLst>
              <a:ahLst/>
              <a:cxnLst>
                <a:cxn ang="0">
                  <a:pos x="connsiteX0" y="connsiteY0"/>
                </a:cxn>
                <a:cxn ang="0">
                  <a:pos x="connsiteX1" y="connsiteY1"/>
                </a:cxn>
                <a:cxn ang="0">
                  <a:pos x="connsiteX2" y="connsiteY2"/>
                </a:cxn>
                <a:cxn ang="0">
                  <a:pos x="connsiteX3" y="connsiteY3"/>
                </a:cxn>
              </a:cxnLst>
              <a:rect l="l" t="t" r="r" b="b"/>
              <a:pathLst>
                <a:path w="1016000" h="1158875">
                  <a:moveTo>
                    <a:pt x="0" y="1158875"/>
                  </a:moveTo>
                  <a:lnTo>
                    <a:pt x="495300" y="914400"/>
                  </a:lnTo>
                  <a:lnTo>
                    <a:pt x="758825" y="0"/>
                  </a:lnTo>
                  <a:lnTo>
                    <a:pt x="1016000" y="365125"/>
                  </a:lnTo>
                </a:path>
              </a:pathLst>
            </a:custGeom>
            <a:noFill/>
            <a:ln w="19050">
              <a:solidFill>
                <a:schemeClr val="accent3"/>
              </a:solidFill>
              <a:miter lim="800000"/>
              <a:headEnd/>
              <a:tailEnd/>
            </a:ln>
          </p:spPr>
          <p:txBody>
            <a:bodyPr rtlCol="0" anchor="ctr"/>
            <a:lstStyle/>
            <a:p>
              <a:pPr algn="ctr"/>
              <a:endParaRPr lang="en-US" dirty="0"/>
            </a:p>
          </p:txBody>
        </p:sp>
        <p:sp>
          <p:nvSpPr>
            <p:cNvPr id="98" name="Freeform 97">
              <a:extLst>
                <a:ext uri="{FF2B5EF4-FFF2-40B4-BE49-F238E27FC236}">
                  <a16:creationId xmlns:a16="http://schemas.microsoft.com/office/drawing/2014/main" id="{EC04CDBE-35A7-C422-E1C8-0542764A61DC}"/>
                </a:ext>
              </a:extLst>
            </p:cNvPr>
            <p:cNvSpPr/>
            <p:nvPr/>
          </p:nvSpPr>
          <p:spPr bwMode="auto">
            <a:xfrm>
              <a:off x="7626350" y="2403475"/>
              <a:ext cx="768350" cy="1069975"/>
            </a:xfrm>
            <a:custGeom>
              <a:avLst/>
              <a:gdLst>
                <a:gd name="connsiteX0" fmla="*/ 768350 w 768350"/>
                <a:gd name="connsiteY0" fmla="*/ 92075 h 1069975"/>
                <a:gd name="connsiteX1" fmla="*/ 504825 w 768350"/>
                <a:gd name="connsiteY1" fmla="*/ 0 h 1069975"/>
                <a:gd name="connsiteX2" fmla="*/ 371475 w 768350"/>
                <a:gd name="connsiteY2" fmla="*/ 384175 h 1069975"/>
                <a:gd name="connsiteX3" fmla="*/ 250825 w 768350"/>
                <a:gd name="connsiteY3" fmla="*/ 600075 h 1069975"/>
                <a:gd name="connsiteX4" fmla="*/ 0 w 768350"/>
                <a:gd name="connsiteY4" fmla="*/ 1069975 h 1069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350" h="1069975">
                  <a:moveTo>
                    <a:pt x="768350" y="92075"/>
                  </a:moveTo>
                  <a:lnTo>
                    <a:pt x="504825" y="0"/>
                  </a:lnTo>
                  <a:lnTo>
                    <a:pt x="371475" y="384175"/>
                  </a:lnTo>
                  <a:lnTo>
                    <a:pt x="250825" y="600075"/>
                  </a:lnTo>
                  <a:lnTo>
                    <a:pt x="0" y="1069975"/>
                  </a:lnTo>
                </a:path>
              </a:pathLst>
            </a:custGeom>
            <a:noFill/>
            <a:ln w="19050">
              <a:solidFill>
                <a:schemeClr val="accent3"/>
              </a:solidFill>
              <a:miter lim="800000"/>
              <a:headEnd/>
              <a:tailEnd/>
            </a:ln>
          </p:spPr>
          <p:txBody>
            <a:bodyPr rtlCol="0" anchor="ctr"/>
            <a:lstStyle/>
            <a:p>
              <a:pPr algn="ctr"/>
              <a:endParaRPr lang="en-US" dirty="0"/>
            </a:p>
          </p:txBody>
        </p:sp>
        <p:sp>
          <p:nvSpPr>
            <p:cNvPr id="99" name="Freeform 98">
              <a:extLst>
                <a:ext uri="{FF2B5EF4-FFF2-40B4-BE49-F238E27FC236}">
                  <a16:creationId xmlns:a16="http://schemas.microsoft.com/office/drawing/2014/main" id="{7153DC31-1040-B75F-E594-6EE44159A19A}"/>
                </a:ext>
              </a:extLst>
            </p:cNvPr>
            <p:cNvSpPr/>
            <p:nvPr/>
          </p:nvSpPr>
          <p:spPr bwMode="auto">
            <a:xfrm>
              <a:off x="7642225" y="2571750"/>
              <a:ext cx="482600" cy="885825"/>
            </a:xfrm>
            <a:custGeom>
              <a:avLst/>
              <a:gdLst>
                <a:gd name="connsiteX0" fmla="*/ 0 w 482600"/>
                <a:gd name="connsiteY0" fmla="*/ 885825 h 885825"/>
                <a:gd name="connsiteX1" fmla="*/ 225425 w 482600"/>
                <a:gd name="connsiteY1" fmla="*/ 657225 h 885825"/>
                <a:gd name="connsiteX2" fmla="*/ 358775 w 482600"/>
                <a:gd name="connsiteY2" fmla="*/ 215900 h 885825"/>
                <a:gd name="connsiteX3" fmla="*/ 482600 w 482600"/>
                <a:gd name="connsiteY3" fmla="*/ 0 h 885825"/>
              </a:gdLst>
              <a:ahLst/>
              <a:cxnLst>
                <a:cxn ang="0">
                  <a:pos x="connsiteX0" y="connsiteY0"/>
                </a:cxn>
                <a:cxn ang="0">
                  <a:pos x="connsiteX1" y="connsiteY1"/>
                </a:cxn>
                <a:cxn ang="0">
                  <a:pos x="connsiteX2" y="connsiteY2"/>
                </a:cxn>
                <a:cxn ang="0">
                  <a:pos x="connsiteX3" y="connsiteY3"/>
                </a:cxn>
              </a:cxnLst>
              <a:rect l="l" t="t" r="r" b="b"/>
              <a:pathLst>
                <a:path w="482600" h="885825">
                  <a:moveTo>
                    <a:pt x="0" y="885825"/>
                  </a:moveTo>
                  <a:lnTo>
                    <a:pt x="225425" y="657225"/>
                  </a:lnTo>
                  <a:lnTo>
                    <a:pt x="358775" y="215900"/>
                  </a:lnTo>
                  <a:lnTo>
                    <a:pt x="482600" y="0"/>
                  </a:lnTo>
                </a:path>
              </a:pathLst>
            </a:custGeom>
            <a:noFill/>
            <a:ln w="19050">
              <a:solidFill>
                <a:schemeClr val="accent3"/>
              </a:solidFill>
              <a:miter lim="800000"/>
              <a:headEnd/>
              <a:tailEnd/>
            </a:ln>
          </p:spPr>
          <p:txBody>
            <a:bodyPr rtlCol="0" anchor="ctr"/>
            <a:lstStyle/>
            <a:p>
              <a:pPr algn="ctr"/>
              <a:endParaRPr lang="en-US" dirty="0"/>
            </a:p>
          </p:txBody>
        </p:sp>
        <p:sp>
          <p:nvSpPr>
            <p:cNvPr id="100" name="Freeform 99">
              <a:extLst>
                <a:ext uri="{FF2B5EF4-FFF2-40B4-BE49-F238E27FC236}">
                  <a16:creationId xmlns:a16="http://schemas.microsoft.com/office/drawing/2014/main" id="{66624749-B426-6EC2-1632-FEA67E299C58}"/>
                </a:ext>
              </a:extLst>
            </p:cNvPr>
            <p:cNvSpPr/>
            <p:nvPr/>
          </p:nvSpPr>
          <p:spPr bwMode="auto">
            <a:xfrm>
              <a:off x="7400925" y="1933575"/>
              <a:ext cx="733425" cy="1492250"/>
            </a:xfrm>
            <a:custGeom>
              <a:avLst/>
              <a:gdLst>
                <a:gd name="connsiteX0" fmla="*/ 768350 w 768350"/>
                <a:gd name="connsiteY0" fmla="*/ 0 h 1543050"/>
                <a:gd name="connsiteX1" fmla="*/ 508000 w 768350"/>
                <a:gd name="connsiteY1" fmla="*/ 606425 h 1543050"/>
                <a:gd name="connsiteX2" fmla="*/ 254000 w 768350"/>
                <a:gd name="connsiteY2" fmla="*/ 1247775 h 1543050"/>
                <a:gd name="connsiteX3" fmla="*/ 0 w 768350"/>
                <a:gd name="connsiteY3" fmla="*/ 1543050 h 1543050"/>
                <a:gd name="connsiteX4" fmla="*/ 260350 w 768350"/>
                <a:gd name="connsiteY4" fmla="*/ 1016000 h 1543050"/>
                <a:gd name="connsiteX5" fmla="*/ 504825 w 768350"/>
                <a:gd name="connsiteY5" fmla="*/ 511175 h 1543050"/>
                <a:gd name="connsiteX0" fmla="*/ 730250 w 730250"/>
                <a:gd name="connsiteY0" fmla="*/ 0 h 1482725"/>
                <a:gd name="connsiteX1" fmla="*/ 469900 w 730250"/>
                <a:gd name="connsiteY1" fmla="*/ 606425 h 1482725"/>
                <a:gd name="connsiteX2" fmla="*/ 215900 w 730250"/>
                <a:gd name="connsiteY2" fmla="*/ 1247775 h 1482725"/>
                <a:gd name="connsiteX3" fmla="*/ 0 w 730250"/>
                <a:gd name="connsiteY3" fmla="*/ 1482725 h 1482725"/>
                <a:gd name="connsiteX4" fmla="*/ 222250 w 730250"/>
                <a:gd name="connsiteY4" fmla="*/ 1016000 h 1482725"/>
                <a:gd name="connsiteX5" fmla="*/ 466725 w 730250"/>
                <a:gd name="connsiteY5" fmla="*/ 511175 h 1482725"/>
                <a:gd name="connsiteX0" fmla="*/ 749300 w 749300"/>
                <a:gd name="connsiteY0" fmla="*/ 0 h 1514475"/>
                <a:gd name="connsiteX1" fmla="*/ 488950 w 749300"/>
                <a:gd name="connsiteY1" fmla="*/ 606425 h 1514475"/>
                <a:gd name="connsiteX2" fmla="*/ 234950 w 749300"/>
                <a:gd name="connsiteY2" fmla="*/ 1247775 h 1514475"/>
                <a:gd name="connsiteX3" fmla="*/ 0 w 749300"/>
                <a:gd name="connsiteY3" fmla="*/ 1514475 h 1514475"/>
                <a:gd name="connsiteX4" fmla="*/ 241300 w 749300"/>
                <a:gd name="connsiteY4" fmla="*/ 1016000 h 1514475"/>
                <a:gd name="connsiteX5" fmla="*/ 485775 w 749300"/>
                <a:gd name="connsiteY5" fmla="*/ 511175 h 1514475"/>
                <a:gd name="connsiteX0" fmla="*/ 733425 w 733425"/>
                <a:gd name="connsiteY0" fmla="*/ 0 h 1476375"/>
                <a:gd name="connsiteX1" fmla="*/ 473075 w 733425"/>
                <a:gd name="connsiteY1" fmla="*/ 606425 h 1476375"/>
                <a:gd name="connsiteX2" fmla="*/ 219075 w 733425"/>
                <a:gd name="connsiteY2" fmla="*/ 1247775 h 1476375"/>
                <a:gd name="connsiteX3" fmla="*/ 0 w 733425"/>
                <a:gd name="connsiteY3" fmla="*/ 1476375 h 1476375"/>
                <a:gd name="connsiteX4" fmla="*/ 225425 w 733425"/>
                <a:gd name="connsiteY4" fmla="*/ 1016000 h 1476375"/>
                <a:gd name="connsiteX5" fmla="*/ 469900 w 733425"/>
                <a:gd name="connsiteY5" fmla="*/ 511175 h 1476375"/>
                <a:gd name="connsiteX0" fmla="*/ 733425 w 733425"/>
                <a:gd name="connsiteY0" fmla="*/ 0 h 1492250"/>
                <a:gd name="connsiteX1" fmla="*/ 473075 w 733425"/>
                <a:gd name="connsiteY1" fmla="*/ 606425 h 1492250"/>
                <a:gd name="connsiteX2" fmla="*/ 219075 w 733425"/>
                <a:gd name="connsiteY2" fmla="*/ 1247775 h 1492250"/>
                <a:gd name="connsiteX3" fmla="*/ 0 w 733425"/>
                <a:gd name="connsiteY3" fmla="*/ 1492250 h 1492250"/>
                <a:gd name="connsiteX4" fmla="*/ 225425 w 733425"/>
                <a:gd name="connsiteY4" fmla="*/ 1016000 h 1492250"/>
                <a:gd name="connsiteX5" fmla="*/ 469900 w 733425"/>
                <a:gd name="connsiteY5" fmla="*/ 511175 h 149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425" h="1492250">
                  <a:moveTo>
                    <a:pt x="733425" y="0"/>
                  </a:moveTo>
                  <a:lnTo>
                    <a:pt x="473075" y="606425"/>
                  </a:lnTo>
                  <a:lnTo>
                    <a:pt x="219075" y="1247775"/>
                  </a:lnTo>
                  <a:lnTo>
                    <a:pt x="0" y="1492250"/>
                  </a:lnTo>
                  <a:lnTo>
                    <a:pt x="225425" y="1016000"/>
                  </a:lnTo>
                  <a:lnTo>
                    <a:pt x="469900" y="511175"/>
                  </a:lnTo>
                </a:path>
              </a:pathLst>
            </a:custGeom>
            <a:noFill/>
            <a:ln w="19050">
              <a:solidFill>
                <a:schemeClr val="accent3"/>
              </a:solidFill>
              <a:miter lim="800000"/>
              <a:headEnd/>
              <a:tailEnd/>
            </a:ln>
          </p:spPr>
          <p:txBody>
            <a:bodyPr rtlCol="0" anchor="ctr"/>
            <a:lstStyle/>
            <a:p>
              <a:pPr algn="ctr"/>
              <a:endParaRPr lang="en-US" dirty="0"/>
            </a:p>
          </p:txBody>
        </p:sp>
        <p:sp>
          <p:nvSpPr>
            <p:cNvPr id="101" name="Freeform 100">
              <a:extLst>
                <a:ext uri="{FF2B5EF4-FFF2-40B4-BE49-F238E27FC236}">
                  <a16:creationId xmlns:a16="http://schemas.microsoft.com/office/drawing/2014/main" id="{4EC77B33-B158-3E7D-C3BF-B3B238D44F7E}"/>
                </a:ext>
              </a:extLst>
            </p:cNvPr>
            <p:cNvSpPr/>
            <p:nvPr/>
          </p:nvSpPr>
          <p:spPr bwMode="auto">
            <a:xfrm>
              <a:off x="7369175" y="2282824"/>
              <a:ext cx="511175" cy="1196975"/>
            </a:xfrm>
            <a:custGeom>
              <a:avLst/>
              <a:gdLst>
                <a:gd name="connsiteX0" fmla="*/ 511175 w 511175"/>
                <a:gd name="connsiteY0" fmla="*/ 0 h 1168400"/>
                <a:gd name="connsiteX1" fmla="*/ 257175 w 511175"/>
                <a:gd name="connsiteY1" fmla="*/ 406400 h 1168400"/>
                <a:gd name="connsiteX2" fmla="*/ 0 w 511175"/>
                <a:gd name="connsiteY2" fmla="*/ 1168400 h 1168400"/>
              </a:gdLst>
              <a:ahLst/>
              <a:cxnLst>
                <a:cxn ang="0">
                  <a:pos x="connsiteX0" y="connsiteY0"/>
                </a:cxn>
                <a:cxn ang="0">
                  <a:pos x="connsiteX1" y="connsiteY1"/>
                </a:cxn>
                <a:cxn ang="0">
                  <a:pos x="connsiteX2" y="connsiteY2"/>
                </a:cxn>
              </a:cxnLst>
              <a:rect l="l" t="t" r="r" b="b"/>
              <a:pathLst>
                <a:path w="511175" h="1168400">
                  <a:moveTo>
                    <a:pt x="511175" y="0"/>
                  </a:moveTo>
                  <a:lnTo>
                    <a:pt x="257175" y="406400"/>
                  </a:lnTo>
                  <a:lnTo>
                    <a:pt x="0" y="1168400"/>
                  </a:lnTo>
                </a:path>
              </a:pathLst>
            </a:custGeom>
            <a:noFill/>
            <a:ln w="19050">
              <a:solidFill>
                <a:schemeClr val="accent3"/>
              </a:solidFill>
              <a:miter lim="800000"/>
              <a:headEnd/>
              <a:tailEnd/>
            </a:ln>
          </p:spPr>
          <p:txBody>
            <a:bodyPr rtlCol="0" anchor="ctr"/>
            <a:lstStyle/>
            <a:p>
              <a:pPr algn="ctr"/>
              <a:endParaRPr lang="en-US" dirty="0"/>
            </a:p>
          </p:txBody>
        </p:sp>
        <p:sp>
          <p:nvSpPr>
            <p:cNvPr id="102" name="Freeform 101">
              <a:extLst>
                <a:ext uri="{FF2B5EF4-FFF2-40B4-BE49-F238E27FC236}">
                  <a16:creationId xmlns:a16="http://schemas.microsoft.com/office/drawing/2014/main" id="{DEBEBD32-9325-4437-32DD-447ABC02D3EA}"/>
                </a:ext>
              </a:extLst>
            </p:cNvPr>
            <p:cNvSpPr/>
            <p:nvPr/>
          </p:nvSpPr>
          <p:spPr bwMode="auto">
            <a:xfrm>
              <a:off x="7448550" y="2587625"/>
              <a:ext cx="349250" cy="692150"/>
            </a:xfrm>
            <a:custGeom>
              <a:avLst/>
              <a:gdLst>
                <a:gd name="connsiteX0" fmla="*/ 349250 w 349250"/>
                <a:gd name="connsiteY0" fmla="*/ 0 h 692150"/>
                <a:gd name="connsiteX1" fmla="*/ 171450 w 349250"/>
                <a:gd name="connsiteY1" fmla="*/ 206375 h 692150"/>
                <a:gd name="connsiteX2" fmla="*/ 0 w 349250"/>
                <a:gd name="connsiteY2" fmla="*/ 692150 h 692150"/>
              </a:gdLst>
              <a:ahLst/>
              <a:cxnLst>
                <a:cxn ang="0">
                  <a:pos x="connsiteX0" y="connsiteY0"/>
                </a:cxn>
                <a:cxn ang="0">
                  <a:pos x="connsiteX1" y="connsiteY1"/>
                </a:cxn>
                <a:cxn ang="0">
                  <a:pos x="connsiteX2" y="connsiteY2"/>
                </a:cxn>
              </a:cxnLst>
              <a:rect l="l" t="t" r="r" b="b"/>
              <a:pathLst>
                <a:path w="349250" h="692150">
                  <a:moveTo>
                    <a:pt x="349250" y="0"/>
                  </a:moveTo>
                  <a:lnTo>
                    <a:pt x="171450" y="206375"/>
                  </a:lnTo>
                  <a:lnTo>
                    <a:pt x="0" y="692150"/>
                  </a:lnTo>
                </a:path>
              </a:pathLst>
            </a:custGeom>
            <a:noFill/>
            <a:ln w="19050">
              <a:solidFill>
                <a:schemeClr val="accent3"/>
              </a:solidFill>
              <a:miter lim="800000"/>
              <a:headEnd/>
              <a:tailEnd/>
            </a:ln>
          </p:spPr>
          <p:txBody>
            <a:bodyPr rtlCol="0" anchor="ctr"/>
            <a:lstStyle/>
            <a:p>
              <a:pPr algn="ctr"/>
              <a:endParaRPr lang="en-US" dirty="0"/>
            </a:p>
          </p:txBody>
        </p:sp>
        <p:sp>
          <p:nvSpPr>
            <p:cNvPr id="103" name="Freeform 102">
              <a:extLst>
                <a:ext uri="{FF2B5EF4-FFF2-40B4-BE49-F238E27FC236}">
                  <a16:creationId xmlns:a16="http://schemas.microsoft.com/office/drawing/2014/main" id="{A4C373C8-996A-F172-59CD-0210AFBDB96B}"/>
                </a:ext>
              </a:extLst>
            </p:cNvPr>
            <p:cNvSpPr/>
            <p:nvPr/>
          </p:nvSpPr>
          <p:spPr bwMode="auto">
            <a:xfrm>
              <a:off x="7426325" y="2533650"/>
              <a:ext cx="457200" cy="793750"/>
            </a:xfrm>
            <a:custGeom>
              <a:avLst/>
              <a:gdLst>
                <a:gd name="connsiteX0" fmla="*/ 457200 w 457200"/>
                <a:gd name="connsiteY0" fmla="*/ 0 h 793750"/>
                <a:gd name="connsiteX1" fmla="*/ 190500 w 457200"/>
                <a:gd name="connsiteY1" fmla="*/ 339725 h 793750"/>
                <a:gd name="connsiteX2" fmla="*/ 0 w 457200"/>
                <a:gd name="connsiteY2" fmla="*/ 793750 h 793750"/>
              </a:gdLst>
              <a:ahLst/>
              <a:cxnLst>
                <a:cxn ang="0">
                  <a:pos x="connsiteX0" y="connsiteY0"/>
                </a:cxn>
                <a:cxn ang="0">
                  <a:pos x="connsiteX1" y="connsiteY1"/>
                </a:cxn>
                <a:cxn ang="0">
                  <a:pos x="connsiteX2" y="connsiteY2"/>
                </a:cxn>
              </a:cxnLst>
              <a:rect l="l" t="t" r="r" b="b"/>
              <a:pathLst>
                <a:path w="457200" h="793750">
                  <a:moveTo>
                    <a:pt x="457200" y="0"/>
                  </a:moveTo>
                  <a:lnTo>
                    <a:pt x="190500" y="339725"/>
                  </a:lnTo>
                  <a:lnTo>
                    <a:pt x="0" y="793750"/>
                  </a:lnTo>
                </a:path>
              </a:pathLst>
            </a:custGeom>
            <a:noFill/>
            <a:ln w="19050">
              <a:solidFill>
                <a:schemeClr val="accent3"/>
              </a:solidFill>
              <a:miter lim="800000"/>
              <a:headEnd/>
              <a:tailEnd/>
            </a:ln>
          </p:spPr>
          <p:txBody>
            <a:bodyPr rtlCol="0" anchor="ctr"/>
            <a:lstStyle/>
            <a:p>
              <a:pPr algn="ctr"/>
              <a:endParaRPr lang="en-US" dirty="0"/>
            </a:p>
          </p:txBody>
        </p:sp>
      </p:grpSp>
      <p:sp>
        <p:nvSpPr>
          <p:cNvPr id="105" name="Rectangle 104">
            <a:extLst>
              <a:ext uri="{FF2B5EF4-FFF2-40B4-BE49-F238E27FC236}">
                <a16:creationId xmlns:a16="http://schemas.microsoft.com/office/drawing/2014/main" id="{84FD193A-0BB0-58E0-5658-938244D898CB}"/>
              </a:ext>
            </a:extLst>
          </p:cNvPr>
          <p:cNvSpPr/>
          <p:nvPr/>
        </p:nvSpPr>
        <p:spPr bwMode="auto">
          <a:xfrm>
            <a:off x="9134475" y="1885950"/>
            <a:ext cx="82296" cy="822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D1A34FF7-6F4B-37B1-A208-F7541DAC962E}"/>
              </a:ext>
            </a:extLst>
          </p:cNvPr>
          <p:cNvSpPr/>
          <p:nvPr/>
        </p:nvSpPr>
        <p:spPr bwMode="auto">
          <a:xfrm>
            <a:off x="9137650" y="2114550"/>
            <a:ext cx="82550" cy="82550"/>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9" name="Group 158">
            <a:extLst>
              <a:ext uri="{FF2B5EF4-FFF2-40B4-BE49-F238E27FC236}">
                <a16:creationId xmlns:a16="http://schemas.microsoft.com/office/drawing/2014/main" id="{E8448981-B528-2BAB-DE1C-95C2FF90A1C7}"/>
              </a:ext>
            </a:extLst>
          </p:cNvPr>
          <p:cNvGrpSpPr/>
          <p:nvPr/>
        </p:nvGrpSpPr>
        <p:grpSpPr>
          <a:xfrm>
            <a:off x="7077075" y="1904999"/>
            <a:ext cx="1343025" cy="1612900"/>
            <a:chOff x="7077075" y="1904999"/>
            <a:chExt cx="1343025" cy="1612900"/>
          </a:xfrm>
        </p:grpSpPr>
        <p:sp>
          <p:nvSpPr>
            <p:cNvPr id="135" name="Oval 134">
              <a:extLst>
                <a:ext uri="{FF2B5EF4-FFF2-40B4-BE49-F238E27FC236}">
                  <a16:creationId xmlns:a16="http://schemas.microsoft.com/office/drawing/2014/main" id="{1E5B5931-7135-1CC3-05F3-1368084658C1}"/>
                </a:ext>
              </a:extLst>
            </p:cNvPr>
            <p:cNvSpPr/>
            <p:nvPr/>
          </p:nvSpPr>
          <p:spPr bwMode="auto">
            <a:xfrm>
              <a:off x="8099425" y="190499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8F58C82B-921B-31ED-71EC-237D978BE183}"/>
                </a:ext>
              </a:extLst>
            </p:cNvPr>
            <p:cNvSpPr/>
            <p:nvPr/>
          </p:nvSpPr>
          <p:spPr bwMode="auto">
            <a:xfrm>
              <a:off x="7845425" y="224789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7EDF9550-2688-1AF6-C7DC-A3B52F7AF710}"/>
                </a:ext>
              </a:extLst>
            </p:cNvPr>
            <p:cNvSpPr/>
            <p:nvPr/>
          </p:nvSpPr>
          <p:spPr bwMode="auto">
            <a:xfrm>
              <a:off x="7581900" y="24161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FD47BAB1-60E6-4AB6-EB3F-F58196255A28}"/>
                </a:ext>
              </a:extLst>
            </p:cNvPr>
            <p:cNvSpPr/>
            <p:nvPr/>
          </p:nvSpPr>
          <p:spPr bwMode="auto">
            <a:xfrm>
              <a:off x="7327900" y="250189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4D034D2E-C982-CF5D-1653-81185F8C363E}"/>
                </a:ext>
              </a:extLst>
            </p:cNvPr>
            <p:cNvSpPr/>
            <p:nvPr/>
          </p:nvSpPr>
          <p:spPr bwMode="auto">
            <a:xfrm>
              <a:off x="7077075" y="34448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0FE619D1-74A7-5546-4367-031910CB4468}"/>
                </a:ext>
              </a:extLst>
            </p:cNvPr>
            <p:cNvSpPr/>
            <p:nvPr/>
          </p:nvSpPr>
          <p:spPr bwMode="auto">
            <a:xfrm>
              <a:off x="7334250" y="345122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F4D11B19-B4D1-D4AE-DBF5-31BDF9001A34}"/>
                </a:ext>
              </a:extLst>
            </p:cNvPr>
            <p:cNvSpPr/>
            <p:nvPr/>
          </p:nvSpPr>
          <p:spPr bwMode="auto">
            <a:xfrm>
              <a:off x="7588250" y="345122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62F5DA97-5C69-AB99-C5BD-DBB5836633E7}"/>
                </a:ext>
              </a:extLst>
            </p:cNvPr>
            <p:cNvSpPr/>
            <p:nvPr/>
          </p:nvSpPr>
          <p:spPr bwMode="auto">
            <a:xfrm>
              <a:off x="7581900" y="314642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93E30520-D859-CC58-E6F9-9B32542A3EF5}"/>
                </a:ext>
              </a:extLst>
            </p:cNvPr>
            <p:cNvSpPr/>
            <p:nvPr/>
          </p:nvSpPr>
          <p:spPr bwMode="auto">
            <a:xfrm>
              <a:off x="7832725" y="31908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410C3F5A-769B-4086-787F-46A999EF4922}"/>
                </a:ext>
              </a:extLst>
            </p:cNvPr>
            <p:cNvSpPr/>
            <p:nvPr/>
          </p:nvSpPr>
          <p:spPr bwMode="auto">
            <a:xfrm>
              <a:off x="7835900" y="29749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6F90CC00-9D2C-2270-5D23-52DF99BDF52D}"/>
                </a:ext>
              </a:extLst>
            </p:cNvPr>
            <p:cNvSpPr/>
            <p:nvPr/>
          </p:nvSpPr>
          <p:spPr bwMode="auto">
            <a:xfrm>
              <a:off x="7591425" y="292099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8B3CE054-E302-1722-25F3-84C1CC7397A2}"/>
                </a:ext>
              </a:extLst>
            </p:cNvPr>
            <p:cNvSpPr/>
            <p:nvPr/>
          </p:nvSpPr>
          <p:spPr bwMode="auto">
            <a:xfrm>
              <a:off x="7588250" y="284162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48D5B021-11DC-EDB5-E0CA-60FFA30C85E4}"/>
                </a:ext>
              </a:extLst>
            </p:cNvPr>
            <p:cNvSpPr/>
            <p:nvPr/>
          </p:nvSpPr>
          <p:spPr bwMode="auto">
            <a:xfrm>
              <a:off x="7588250" y="276224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36A0D521-2566-8EB5-08F1-7A4B2F4DA29B}"/>
                </a:ext>
              </a:extLst>
            </p:cNvPr>
            <p:cNvSpPr/>
            <p:nvPr/>
          </p:nvSpPr>
          <p:spPr bwMode="auto">
            <a:xfrm>
              <a:off x="7588250" y="266064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E12FD1C5-4CA5-E179-A805-331D4B8EC9EA}"/>
                </a:ext>
              </a:extLst>
            </p:cNvPr>
            <p:cNvSpPr/>
            <p:nvPr/>
          </p:nvSpPr>
          <p:spPr bwMode="auto">
            <a:xfrm>
              <a:off x="7842250" y="240664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21DAA0D7-3680-6E3A-4067-13E6C5FBC464}"/>
                </a:ext>
              </a:extLst>
            </p:cNvPr>
            <p:cNvSpPr/>
            <p:nvPr/>
          </p:nvSpPr>
          <p:spPr bwMode="auto">
            <a:xfrm>
              <a:off x="7835900" y="24669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F411A797-82A5-C0B1-96D4-E27B6A2B02C5}"/>
                </a:ext>
              </a:extLst>
            </p:cNvPr>
            <p:cNvSpPr/>
            <p:nvPr/>
          </p:nvSpPr>
          <p:spPr bwMode="auto">
            <a:xfrm>
              <a:off x="7842250" y="25050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4F7A5620-15D6-CBAF-F8C1-10AF847BE9BB}"/>
                </a:ext>
              </a:extLst>
            </p:cNvPr>
            <p:cNvSpPr/>
            <p:nvPr/>
          </p:nvSpPr>
          <p:spPr bwMode="auto">
            <a:xfrm>
              <a:off x="8096250" y="25304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33829DA4-0E7A-F22F-8B96-86BE7A014C31}"/>
                </a:ext>
              </a:extLst>
            </p:cNvPr>
            <p:cNvSpPr/>
            <p:nvPr/>
          </p:nvSpPr>
          <p:spPr bwMode="auto">
            <a:xfrm>
              <a:off x="8099425" y="258762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29C09368-D482-2A2C-9A03-B8C08CF794DB}"/>
                </a:ext>
              </a:extLst>
            </p:cNvPr>
            <p:cNvSpPr/>
            <p:nvPr/>
          </p:nvSpPr>
          <p:spPr bwMode="auto">
            <a:xfrm>
              <a:off x="8096250" y="237172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F1FF1E69-D3DA-36C7-4FE0-1C1F9E2F895F}"/>
                </a:ext>
              </a:extLst>
            </p:cNvPr>
            <p:cNvSpPr/>
            <p:nvPr/>
          </p:nvSpPr>
          <p:spPr bwMode="auto">
            <a:xfrm>
              <a:off x="8093075" y="2276474"/>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369873C-9445-48F4-1D3D-BC1DD7424D52}"/>
                </a:ext>
              </a:extLst>
            </p:cNvPr>
            <p:cNvSpPr/>
            <p:nvPr/>
          </p:nvSpPr>
          <p:spPr bwMode="auto">
            <a:xfrm>
              <a:off x="8353425" y="233044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DC9B3A41-9AC1-1C3B-8BF9-1D20135CFD5B}"/>
                </a:ext>
              </a:extLst>
            </p:cNvPr>
            <p:cNvSpPr/>
            <p:nvPr/>
          </p:nvSpPr>
          <p:spPr bwMode="auto">
            <a:xfrm>
              <a:off x="8350250" y="246379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A81A2AB1-CC6D-31DB-0261-8C9A3848F629}"/>
                </a:ext>
              </a:extLst>
            </p:cNvPr>
            <p:cNvSpPr/>
            <p:nvPr/>
          </p:nvSpPr>
          <p:spPr bwMode="auto">
            <a:xfrm>
              <a:off x="8347075" y="2641599"/>
              <a:ext cx="66675" cy="6667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385246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B938-DFD7-88F0-302B-1E5D1F96991D}"/>
              </a:ext>
            </a:extLst>
          </p:cNvPr>
          <p:cNvSpPr>
            <a:spLocks noGrp="1"/>
          </p:cNvSpPr>
          <p:nvPr>
            <p:ph type="title"/>
          </p:nvPr>
        </p:nvSpPr>
        <p:spPr/>
        <p:txBody>
          <a:bodyPr/>
          <a:lstStyle/>
          <a:p>
            <a:r>
              <a:rPr lang="en-US" dirty="0"/>
              <a:t>eCLEAR: </a:t>
            </a:r>
            <a:r>
              <a:rPr lang="en-US" sz="3600" dirty="0">
                <a:cs typeface="Arial" charset="0"/>
              </a:rPr>
              <a:t>Romidepsin (</a:t>
            </a:r>
            <a:r>
              <a:rPr lang="en-US" dirty="0"/>
              <a:t>HDACi) + </a:t>
            </a:r>
            <a:r>
              <a:rPr lang="en-US" sz="3600" dirty="0">
                <a:cs typeface="Arial" charset="0"/>
              </a:rPr>
              <a:t>3BNC117 (</a:t>
            </a:r>
            <a:r>
              <a:rPr lang="en-US" dirty="0"/>
              <a:t>bNAb)</a:t>
            </a:r>
            <a:br>
              <a:rPr lang="en-US" dirty="0"/>
            </a:br>
            <a:r>
              <a:rPr lang="en-US" dirty="0"/>
              <a:t> at ART Initiation</a:t>
            </a:r>
          </a:p>
        </p:txBody>
      </p:sp>
      <p:sp>
        <p:nvSpPr>
          <p:cNvPr id="3" name="Content Placeholder 2">
            <a:extLst>
              <a:ext uri="{FF2B5EF4-FFF2-40B4-BE49-F238E27FC236}">
                <a16:creationId xmlns:a16="http://schemas.microsoft.com/office/drawing/2014/main" id="{CD618AF9-BC93-B6F9-B51A-ABC42BC2B4E7}"/>
              </a:ext>
            </a:extLst>
          </p:cNvPr>
          <p:cNvSpPr>
            <a:spLocks noGrp="1"/>
          </p:cNvSpPr>
          <p:nvPr>
            <p:ph idx="1"/>
          </p:nvPr>
        </p:nvSpPr>
        <p:spPr>
          <a:xfrm>
            <a:off x="604675" y="1513047"/>
            <a:ext cx="5054445" cy="4650686"/>
          </a:xfrm>
        </p:spPr>
        <p:txBody>
          <a:bodyPr/>
          <a:lstStyle/>
          <a:p>
            <a:pPr>
              <a:spcAft>
                <a:spcPts val="200"/>
              </a:spcAft>
            </a:pPr>
            <a:r>
              <a:rPr lang="en-US" sz="2400" dirty="0"/>
              <a:t>Open-label, randomized phase Ib/IIa trial: N = 60 </a:t>
            </a:r>
            <a:r>
              <a:rPr lang="en-GB" altLang="en-US" sz="2400" b="1" dirty="0">
                <a:solidFill>
                  <a:schemeClr val="accent4"/>
                </a:solidFill>
              </a:rPr>
              <a:t>ART-naive PWH</a:t>
            </a:r>
          </a:p>
          <a:p>
            <a:pPr>
              <a:spcAft>
                <a:spcPts val="200"/>
              </a:spcAft>
            </a:pPr>
            <a:r>
              <a:rPr lang="en-GB" altLang="en-US" sz="2400" dirty="0"/>
              <a:t>Randomized to receive:</a:t>
            </a:r>
          </a:p>
          <a:p>
            <a:pPr lvl="1">
              <a:spcAft>
                <a:spcPts val="200"/>
              </a:spcAft>
            </a:pPr>
            <a:r>
              <a:rPr lang="en-US" sz="2200" dirty="0">
                <a:cs typeface="Arial" charset="0"/>
              </a:rPr>
              <a:t>INSTI-based ART</a:t>
            </a:r>
          </a:p>
          <a:p>
            <a:pPr lvl="1">
              <a:spcAft>
                <a:spcPts val="200"/>
              </a:spcAft>
            </a:pPr>
            <a:r>
              <a:rPr lang="en-US" sz="2200" dirty="0">
                <a:cs typeface="Arial" charset="0"/>
              </a:rPr>
              <a:t>INSTI-based ART + 3BNC117 on </a:t>
            </a:r>
            <a:br>
              <a:rPr lang="en-US" sz="2200" dirty="0">
                <a:cs typeface="Arial" charset="0"/>
              </a:rPr>
            </a:br>
            <a:r>
              <a:rPr lang="en-US" sz="2200" dirty="0">
                <a:cs typeface="Arial" charset="0"/>
              </a:rPr>
              <a:t>Days 7, 21</a:t>
            </a:r>
          </a:p>
          <a:p>
            <a:pPr lvl="1">
              <a:spcAft>
                <a:spcPts val="200"/>
              </a:spcAft>
            </a:pPr>
            <a:r>
              <a:rPr lang="en-US" sz="2200" dirty="0">
                <a:cs typeface="Arial" charset="0"/>
              </a:rPr>
              <a:t>INSTI-based ART + romidepsin on Days 10, 17, 24</a:t>
            </a:r>
          </a:p>
          <a:p>
            <a:pPr lvl="1">
              <a:spcAft>
                <a:spcPts val="200"/>
              </a:spcAft>
            </a:pPr>
            <a:r>
              <a:rPr lang="en-US" sz="2200" dirty="0">
                <a:cs typeface="Arial" charset="0"/>
              </a:rPr>
              <a:t>INSTI-based ART + 3BNC117 on </a:t>
            </a:r>
            <a:br>
              <a:rPr lang="en-US" sz="2200" dirty="0">
                <a:cs typeface="Arial" charset="0"/>
              </a:rPr>
            </a:br>
            <a:r>
              <a:rPr lang="en-US" sz="2200" dirty="0">
                <a:cs typeface="Arial" charset="0"/>
              </a:rPr>
              <a:t>Days 7, 21 + romidepsin on </a:t>
            </a:r>
            <a:br>
              <a:rPr lang="en-US" sz="2200" dirty="0">
                <a:cs typeface="Arial" charset="0"/>
              </a:rPr>
            </a:br>
            <a:r>
              <a:rPr lang="en-US" sz="2200" dirty="0">
                <a:cs typeface="Arial" charset="0"/>
              </a:rPr>
              <a:t>Days 10, 17, 24 </a:t>
            </a:r>
          </a:p>
          <a:p>
            <a:pPr>
              <a:spcAft>
                <a:spcPts val="200"/>
              </a:spcAft>
            </a:pPr>
            <a:r>
              <a:rPr lang="en-US" sz="2400" dirty="0">
                <a:cs typeface="Arial" charset="0"/>
              </a:rPr>
              <a:t>Optional ART interruption</a:t>
            </a:r>
            <a:endParaRPr lang="en-US" sz="2400" dirty="0"/>
          </a:p>
        </p:txBody>
      </p:sp>
      <p:sp>
        <p:nvSpPr>
          <p:cNvPr id="7" name="TextBox 6">
            <a:extLst>
              <a:ext uri="{FF2B5EF4-FFF2-40B4-BE49-F238E27FC236}">
                <a16:creationId xmlns:a16="http://schemas.microsoft.com/office/drawing/2014/main" id="{9F8F6F8B-6CB3-2D40-AA84-A05B46168793}"/>
              </a:ext>
            </a:extLst>
          </p:cNvPr>
          <p:cNvSpPr txBox="1"/>
          <p:nvPr/>
        </p:nvSpPr>
        <p:spPr bwMode="auto">
          <a:xfrm rot="16200000">
            <a:off x="4659979" y="3454647"/>
            <a:ext cx="2132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Plasma HIV-1 (c/mL)</a:t>
            </a:r>
          </a:p>
        </p:txBody>
      </p:sp>
      <p:sp>
        <p:nvSpPr>
          <p:cNvPr id="8" name="TextBox 7">
            <a:extLst>
              <a:ext uri="{FF2B5EF4-FFF2-40B4-BE49-F238E27FC236}">
                <a16:creationId xmlns:a16="http://schemas.microsoft.com/office/drawing/2014/main" id="{32C22840-4F62-2AA0-B4D8-AF12B8B399F3}"/>
              </a:ext>
            </a:extLst>
          </p:cNvPr>
          <p:cNvSpPr txBox="1"/>
          <p:nvPr/>
        </p:nvSpPr>
        <p:spPr bwMode="auto">
          <a:xfrm>
            <a:off x="7891772" y="5589592"/>
            <a:ext cx="260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Days After ART Initiation</a:t>
            </a:r>
          </a:p>
        </p:txBody>
      </p:sp>
      <p:cxnSp>
        <p:nvCxnSpPr>
          <p:cNvPr id="10" name="Straight Connector 9">
            <a:extLst>
              <a:ext uri="{FF2B5EF4-FFF2-40B4-BE49-F238E27FC236}">
                <a16:creationId xmlns:a16="http://schemas.microsoft.com/office/drawing/2014/main" id="{4241C7E9-F5BC-BFD2-F0AE-34E7785359DD}"/>
              </a:ext>
            </a:extLst>
          </p:cNvPr>
          <p:cNvCxnSpPr/>
          <p:nvPr/>
        </p:nvCxnSpPr>
        <p:spPr bwMode="auto">
          <a:xfrm>
            <a:off x="7358619" y="2722842"/>
            <a:ext cx="0" cy="242944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1" name="Straight Connector 10">
            <a:extLst>
              <a:ext uri="{FF2B5EF4-FFF2-40B4-BE49-F238E27FC236}">
                <a16:creationId xmlns:a16="http://schemas.microsoft.com/office/drawing/2014/main" id="{4A536182-3E4A-5721-C4B6-792E363A4DAA}"/>
              </a:ext>
            </a:extLst>
          </p:cNvPr>
          <p:cNvCxnSpPr/>
          <p:nvPr/>
        </p:nvCxnSpPr>
        <p:spPr bwMode="auto">
          <a:xfrm>
            <a:off x="8565303" y="2722842"/>
            <a:ext cx="0" cy="242944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2" name="Straight Connector 11">
            <a:extLst>
              <a:ext uri="{FF2B5EF4-FFF2-40B4-BE49-F238E27FC236}">
                <a16:creationId xmlns:a16="http://schemas.microsoft.com/office/drawing/2014/main" id="{F403D5D4-EE61-3C82-6BC8-814AC6D76C25}"/>
              </a:ext>
            </a:extLst>
          </p:cNvPr>
          <p:cNvCxnSpPr/>
          <p:nvPr/>
        </p:nvCxnSpPr>
        <p:spPr bwMode="auto">
          <a:xfrm>
            <a:off x="6500116" y="4804645"/>
            <a:ext cx="5156594"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13" name="Group 12">
            <a:extLst>
              <a:ext uri="{FF2B5EF4-FFF2-40B4-BE49-F238E27FC236}">
                <a16:creationId xmlns:a16="http://schemas.microsoft.com/office/drawing/2014/main" id="{7B340605-D448-45C1-AC5D-114C335C7A0E}"/>
              </a:ext>
            </a:extLst>
          </p:cNvPr>
          <p:cNvGrpSpPr/>
          <p:nvPr/>
        </p:nvGrpSpPr>
        <p:grpSpPr>
          <a:xfrm>
            <a:off x="6099036" y="2091802"/>
            <a:ext cx="387717" cy="2938925"/>
            <a:chOff x="836695" y="2287395"/>
            <a:chExt cx="585160" cy="2640047"/>
          </a:xfrm>
        </p:grpSpPr>
        <p:sp>
          <p:nvSpPr>
            <p:cNvPr id="91" name="TextBox 90">
              <a:extLst>
                <a:ext uri="{FF2B5EF4-FFF2-40B4-BE49-F238E27FC236}">
                  <a16:creationId xmlns:a16="http://schemas.microsoft.com/office/drawing/2014/main" id="{7F198151-65DB-5DF4-6C28-DA044ED8B069}"/>
                </a:ext>
              </a:extLst>
            </p:cNvPr>
            <p:cNvSpPr txBox="1"/>
            <p:nvPr/>
          </p:nvSpPr>
          <p:spPr bwMode="auto">
            <a:xfrm>
              <a:off x="924603" y="4160480"/>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r>
                <a:rPr lang="en-US" b="0" baseline="30000" dirty="0">
                  <a:solidFill>
                    <a:schemeClr val="bg1"/>
                  </a:solidFill>
                  <a:latin typeface="Calibri" panose="020F0502020204030204" pitchFamily="34" charset="0"/>
                </a:rPr>
                <a:t>2</a:t>
              </a:r>
            </a:p>
          </p:txBody>
        </p:sp>
        <p:sp>
          <p:nvSpPr>
            <p:cNvPr id="92" name="TextBox 91">
              <a:extLst>
                <a:ext uri="{FF2B5EF4-FFF2-40B4-BE49-F238E27FC236}">
                  <a16:creationId xmlns:a16="http://schemas.microsoft.com/office/drawing/2014/main" id="{0B1F28CC-2133-834B-3EF3-68E847E8A41B}"/>
                </a:ext>
              </a:extLst>
            </p:cNvPr>
            <p:cNvSpPr txBox="1"/>
            <p:nvPr/>
          </p:nvSpPr>
          <p:spPr bwMode="auto">
            <a:xfrm>
              <a:off x="924603" y="3532619"/>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r>
                <a:rPr lang="en-US" b="0" baseline="30000" dirty="0">
                  <a:solidFill>
                    <a:schemeClr val="bg1"/>
                  </a:solidFill>
                  <a:latin typeface="Calibri" panose="020F0502020204030204" pitchFamily="34" charset="0"/>
                </a:rPr>
                <a:t>3</a:t>
              </a:r>
            </a:p>
          </p:txBody>
        </p:sp>
        <p:sp>
          <p:nvSpPr>
            <p:cNvPr id="93" name="TextBox 92">
              <a:extLst>
                <a:ext uri="{FF2B5EF4-FFF2-40B4-BE49-F238E27FC236}">
                  <a16:creationId xmlns:a16="http://schemas.microsoft.com/office/drawing/2014/main" id="{72337E64-226A-8DFE-7FC7-B0D03365B964}"/>
                </a:ext>
              </a:extLst>
            </p:cNvPr>
            <p:cNvSpPr txBox="1"/>
            <p:nvPr/>
          </p:nvSpPr>
          <p:spPr bwMode="auto">
            <a:xfrm>
              <a:off x="924603" y="2925032"/>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b="0" dirty="0">
                  <a:solidFill>
                    <a:schemeClr val="bg1"/>
                  </a:solidFill>
                  <a:latin typeface="Calibri" panose="020F0502020204030204" pitchFamily="34" charset="0"/>
                </a:rPr>
                <a:t>10</a:t>
              </a:r>
              <a:r>
                <a:rPr lang="en-US" b="0" baseline="30000" dirty="0">
                  <a:solidFill>
                    <a:schemeClr val="bg1"/>
                  </a:solidFill>
                  <a:latin typeface="Calibri" panose="020F0502020204030204" pitchFamily="34" charset="0"/>
                </a:rPr>
                <a:t>4</a:t>
              </a:r>
            </a:p>
          </p:txBody>
        </p:sp>
        <p:sp>
          <p:nvSpPr>
            <p:cNvPr id="94" name="TextBox 93">
              <a:extLst>
                <a:ext uri="{FF2B5EF4-FFF2-40B4-BE49-F238E27FC236}">
                  <a16:creationId xmlns:a16="http://schemas.microsoft.com/office/drawing/2014/main" id="{0AF9D646-E6BF-D358-A28E-2D8D5A026B9C}"/>
                </a:ext>
              </a:extLst>
            </p:cNvPr>
            <p:cNvSpPr txBox="1"/>
            <p:nvPr/>
          </p:nvSpPr>
          <p:spPr bwMode="auto">
            <a:xfrm>
              <a:off x="924604" y="2287395"/>
              <a:ext cx="497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r>
                <a:rPr lang="en-US" b="0" baseline="30000" dirty="0">
                  <a:solidFill>
                    <a:schemeClr val="bg1"/>
                  </a:solidFill>
                  <a:latin typeface="Calibri" panose="020F0502020204030204" pitchFamily="34" charset="0"/>
                </a:rPr>
                <a:t>5</a:t>
              </a:r>
            </a:p>
          </p:txBody>
        </p:sp>
        <p:sp>
          <p:nvSpPr>
            <p:cNvPr id="95" name="TextBox 94">
              <a:extLst>
                <a:ext uri="{FF2B5EF4-FFF2-40B4-BE49-F238E27FC236}">
                  <a16:creationId xmlns:a16="http://schemas.microsoft.com/office/drawing/2014/main" id="{B7450391-1073-3CE6-7611-12ED014AD134}"/>
                </a:ext>
              </a:extLst>
            </p:cNvPr>
            <p:cNvSpPr txBox="1"/>
            <p:nvPr/>
          </p:nvSpPr>
          <p:spPr bwMode="auto">
            <a:xfrm>
              <a:off x="836695" y="4589173"/>
              <a:ext cx="585160" cy="33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LOQ</a:t>
              </a:r>
            </a:p>
          </p:txBody>
        </p:sp>
      </p:grpSp>
      <p:grpSp>
        <p:nvGrpSpPr>
          <p:cNvPr id="14" name="Group 13">
            <a:extLst>
              <a:ext uri="{FF2B5EF4-FFF2-40B4-BE49-F238E27FC236}">
                <a16:creationId xmlns:a16="http://schemas.microsoft.com/office/drawing/2014/main" id="{1A2588F8-0CFC-F68E-44A8-65B9E1B8566E}"/>
              </a:ext>
            </a:extLst>
          </p:cNvPr>
          <p:cNvGrpSpPr/>
          <p:nvPr/>
        </p:nvGrpSpPr>
        <p:grpSpPr>
          <a:xfrm>
            <a:off x="6431581" y="2247444"/>
            <a:ext cx="78633" cy="2546961"/>
            <a:chOff x="1302762" y="2475067"/>
            <a:chExt cx="958850" cy="2132338"/>
          </a:xfrm>
        </p:grpSpPr>
        <p:cxnSp>
          <p:nvCxnSpPr>
            <p:cNvPr id="86" name="Straight Connector 85">
              <a:extLst>
                <a:ext uri="{FF2B5EF4-FFF2-40B4-BE49-F238E27FC236}">
                  <a16:creationId xmlns:a16="http://schemas.microsoft.com/office/drawing/2014/main" id="{992E5079-A4B5-EB25-7909-33EF0153DA53}"/>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549A3D4-A7AC-7D1F-6AD0-F529DDC64F50}"/>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B0B1B9E-490D-0101-8E23-7DA9FDA1C340}"/>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85CB233-3E92-9F3B-A31E-F11F00634D09}"/>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3708B30-FF74-EBC4-9FB7-63B6672EF271}"/>
                </a:ext>
              </a:extLst>
            </p:cNvPr>
            <p:cNvCxnSpPr>
              <a:cxnSpLocks/>
            </p:cNvCxnSpPr>
            <p:nvPr/>
          </p:nvCxnSpPr>
          <p:spPr bwMode="auto">
            <a:xfrm>
              <a:off x="1302762" y="4607405"/>
              <a:ext cx="958850" cy="0"/>
            </a:xfrm>
            <a:prstGeom prst="line">
              <a:avLst/>
            </a:prstGeom>
            <a:noFill/>
            <a:ln w="28575" cap="flat" cmpd="sng" algn="ctr">
              <a:solidFill>
                <a:schemeClr val="bg1"/>
              </a:solidFill>
              <a:prstDash val="solid"/>
              <a:round/>
              <a:headEnd type="none" w="med" len="med"/>
              <a:tailEnd type="none" w="med" len="med"/>
            </a:ln>
            <a:effectLst/>
          </p:spPr>
        </p:cxnSp>
      </p:grpSp>
      <p:sp>
        <p:nvSpPr>
          <p:cNvPr id="15" name="Freeform: Shape 14">
            <a:extLst>
              <a:ext uri="{FF2B5EF4-FFF2-40B4-BE49-F238E27FC236}">
                <a16:creationId xmlns:a16="http://schemas.microsoft.com/office/drawing/2014/main" id="{359D7296-1A9F-DAD4-2E8A-A2D0D1B49A97}"/>
              </a:ext>
            </a:extLst>
          </p:cNvPr>
          <p:cNvSpPr/>
          <p:nvPr/>
        </p:nvSpPr>
        <p:spPr bwMode="auto">
          <a:xfrm>
            <a:off x="6500116" y="2247444"/>
            <a:ext cx="5156594" cy="2919476"/>
          </a:xfrm>
          <a:custGeom>
            <a:avLst/>
            <a:gdLst>
              <a:gd name="connsiteX0" fmla="*/ 0 w 4876800"/>
              <a:gd name="connsiteY0" fmla="*/ 0 h 2889250"/>
              <a:gd name="connsiteX1" fmla="*/ 0 w 4876800"/>
              <a:gd name="connsiteY1" fmla="*/ 2889250 h 2889250"/>
              <a:gd name="connsiteX2" fmla="*/ 4876800 w 4876800"/>
              <a:gd name="connsiteY2" fmla="*/ 2889250 h 2889250"/>
            </a:gdLst>
            <a:ahLst/>
            <a:cxnLst>
              <a:cxn ang="0">
                <a:pos x="connsiteX0" y="connsiteY0"/>
              </a:cxn>
              <a:cxn ang="0">
                <a:pos x="connsiteX1" y="connsiteY1"/>
              </a:cxn>
              <a:cxn ang="0">
                <a:pos x="connsiteX2" y="connsiteY2"/>
              </a:cxn>
            </a:cxnLst>
            <a:rect l="l" t="t" r="r" b="b"/>
            <a:pathLst>
              <a:path w="4876800" h="2889250">
                <a:moveTo>
                  <a:pt x="0" y="0"/>
                </a:moveTo>
                <a:lnTo>
                  <a:pt x="0" y="2889250"/>
                </a:lnTo>
                <a:lnTo>
                  <a:pt x="4876800" y="2889250"/>
                </a:lnTo>
              </a:path>
            </a:pathLst>
          </a:custGeom>
          <a:noFill/>
          <a:ln w="28575">
            <a:solidFill>
              <a:schemeClr val="bg1"/>
            </a:solidFill>
            <a:miter lim="800000"/>
            <a:headEnd/>
            <a:tailEnd/>
          </a:ln>
        </p:spPr>
        <p:txBody>
          <a:bodyPr rtlCol="0" anchor="ctr"/>
          <a:lstStyle/>
          <a:p>
            <a:pPr algn="ctr"/>
            <a:endParaRPr lang="en-US" dirty="0"/>
          </a:p>
        </p:txBody>
      </p:sp>
      <p:sp>
        <p:nvSpPr>
          <p:cNvPr id="16" name="TextBox 15">
            <a:extLst>
              <a:ext uri="{FF2B5EF4-FFF2-40B4-BE49-F238E27FC236}">
                <a16:creationId xmlns:a16="http://schemas.microsoft.com/office/drawing/2014/main" id="{8BBFED3F-2933-C13D-D541-B0CC6895A3A8}"/>
              </a:ext>
            </a:extLst>
          </p:cNvPr>
          <p:cNvSpPr txBox="1"/>
          <p:nvPr/>
        </p:nvSpPr>
        <p:spPr bwMode="auto">
          <a:xfrm>
            <a:off x="6400170" y="5152289"/>
            <a:ext cx="199892"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C9013160-DFAB-68C7-0B5E-BB17A1062EEC}"/>
              </a:ext>
            </a:extLst>
          </p:cNvPr>
          <p:cNvSpPr txBox="1"/>
          <p:nvPr/>
        </p:nvSpPr>
        <p:spPr bwMode="auto">
          <a:xfrm>
            <a:off x="7007130" y="5152289"/>
            <a:ext cx="199892"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18" name="TextBox 17">
            <a:extLst>
              <a:ext uri="{FF2B5EF4-FFF2-40B4-BE49-F238E27FC236}">
                <a16:creationId xmlns:a16="http://schemas.microsoft.com/office/drawing/2014/main" id="{DD87282E-987D-1CF9-3A11-D92D81781AA4}"/>
              </a:ext>
            </a:extLst>
          </p:cNvPr>
          <p:cNvSpPr txBox="1"/>
          <p:nvPr/>
        </p:nvSpPr>
        <p:spPr bwMode="auto">
          <a:xfrm>
            <a:off x="7219906" y="5152289"/>
            <a:ext cx="277426"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9" name="TextBox 18">
            <a:extLst>
              <a:ext uri="{FF2B5EF4-FFF2-40B4-BE49-F238E27FC236}">
                <a16:creationId xmlns:a16="http://schemas.microsoft.com/office/drawing/2014/main" id="{91825158-370A-07DA-F5F4-F55A7D6D6B5A}"/>
              </a:ext>
            </a:extLst>
          </p:cNvPr>
          <p:cNvSpPr txBox="1"/>
          <p:nvPr/>
        </p:nvSpPr>
        <p:spPr bwMode="auto">
          <a:xfrm>
            <a:off x="8166631" y="5152289"/>
            <a:ext cx="277426"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0" name="TextBox 19">
            <a:extLst>
              <a:ext uri="{FF2B5EF4-FFF2-40B4-BE49-F238E27FC236}">
                <a16:creationId xmlns:a16="http://schemas.microsoft.com/office/drawing/2014/main" id="{65A93EF9-082D-8244-23F0-717B25E4F27A}"/>
              </a:ext>
            </a:extLst>
          </p:cNvPr>
          <p:cNvSpPr txBox="1"/>
          <p:nvPr/>
        </p:nvSpPr>
        <p:spPr bwMode="auto">
          <a:xfrm>
            <a:off x="8418175" y="5152289"/>
            <a:ext cx="277426"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1" name="TextBox 20">
            <a:extLst>
              <a:ext uri="{FF2B5EF4-FFF2-40B4-BE49-F238E27FC236}">
                <a16:creationId xmlns:a16="http://schemas.microsoft.com/office/drawing/2014/main" id="{1FE27BDA-82FC-E762-53EF-316191801B97}"/>
              </a:ext>
            </a:extLst>
          </p:cNvPr>
          <p:cNvSpPr txBox="1"/>
          <p:nvPr/>
        </p:nvSpPr>
        <p:spPr bwMode="auto">
          <a:xfrm>
            <a:off x="8939700" y="5152289"/>
            <a:ext cx="277426"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5B1B6247-43D2-8473-24D3-86FB547059BB}"/>
              </a:ext>
            </a:extLst>
          </p:cNvPr>
          <p:cNvSpPr txBox="1"/>
          <p:nvPr/>
        </p:nvSpPr>
        <p:spPr bwMode="auto">
          <a:xfrm>
            <a:off x="7825769" y="5152289"/>
            <a:ext cx="277426"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sp>
        <p:nvSpPr>
          <p:cNvPr id="23" name="TextBox 22">
            <a:extLst>
              <a:ext uri="{FF2B5EF4-FFF2-40B4-BE49-F238E27FC236}">
                <a16:creationId xmlns:a16="http://schemas.microsoft.com/office/drawing/2014/main" id="{2F4CB42B-9187-AEE3-5ABB-E085228F90BF}"/>
              </a:ext>
            </a:extLst>
          </p:cNvPr>
          <p:cNvSpPr txBox="1"/>
          <p:nvPr/>
        </p:nvSpPr>
        <p:spPr bwMode="auto">
          <a:xfrm>
            <a:off x="11517997" y="5152289"/>
            <a:ext cx="277426"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24" name="Group 23">
            <a:extLst>
              <a:ext uri="{FF2B5EF4-FFF2-40B4-BE49-F238E27FC236}">
                <a16:creationId xmlns:a16="http://schemas.microsoft.com/office/drawing/2014/main" id="{A70E9FE7-58AB-B49E-8AB8-B8C2A065B0D6}"/>
              </a:ext>
            </a:extLst>
          </p:cNvPr>
          <p:cNvGrpSpPr/>
          <p:nvPr/>
        </p:nvGrpSpPr>
        <p:grpSpPr>
          <a:xfrm>
            <a:off x="6502833" y="5152289"/>
            <a:ext cx="5147145" cy="83384"/>
            <a:chOff x="2503462" y="4649856"/>
            <a:chExt cx="7768298" cy="855772"/>
          </a:xfrm>
        </p:grpSpPr>
        <p:cxnSp>
          <p:nvCxnSpPr>
            <p:cNvPr id="78" name="Straight Connector 77">
              <a:extLst>
                <a:ext uri="{FF2B5EF4-FFF2-40B4-BE49-F238E27FC236}">
                  <a16:creationId xmlns:a16="http://schemas.microsoft.com/office/drawing/2014/main" id="{5214EB27-3A47-81EA-D222-03D59F19985D}"/>
                </a:ext>
              </a:extLst>
            </p:cNvPr>
            <p:cNvCxnSpPr>
              <a:cxnSpLocks/>
            </p:cNvCxnSpPr>
            <p:nvPr/>
          </p:nvCxnSpPr>
          <p:spPr bwMode="auto">
            <a:xfrm>
              <a:off x="2503462"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43B469B-8518-2B7E-F3DE-35A7B2AAF0D7}"/>
                </a:ext>
              </a:extLst>
            </p:cNvPr>
            <p:cNvCxnSpPr>
              <a:cxnSpLocks/>
            </p:cNvCxnSpPr>
            <p:nvPr/>
          </p:nvCxnSpPr>
          <p:spPr bwMode="auto">
            <a:xfrm>
              <a:off x="3415411"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3C1933F-848F-ECA0-5CAA-B0F0FFA896AE}"/>
                </a:ext>
              </a:extLst>
            </p:cNvPr>
            <p:cNvCxnSpPr>
              <a:cxnSpLocks/>
            </p:cNvCxnSpPr>
            <p:nvPr/>
          </p:nvCxnSpPr>
          <p:spPr bwMode="auto">
            <a:xfrm>
              <a:off x="3795052"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B58C9FF-BE76-C294-3010-5FDA94953E5E}"/>
                </a:ext>
              </a:extLst>
            </p:cNvPr>
            <p:cNvCxnSpPr>
              <a:cxnSpLocks/>
            </p:cNvCxnSpPr>
            <p:nvPr/>
          </p:nvCxnSpPr>
          <p:spPr bwMode="auto">
            <a:xfrm>
              <a:off x="4696746"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041C2EB-A42C-AA6E-A480-ECBC3A50F58F}"/>
                </a:ext>
              </a:extLst>
            </p:cNvPr>
            <p:cNvCxnSpPr>
              <a:cxnSpLocks/>
            </p:cNvCxnSpPr>
            <p:nvPr/>
          </p:nvCxnSpPr>
          <p:spPr bwMode="auto">
            <a:xfrm>
              <a:off x="5223891"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E611FEB-C3C5-7D10-A06F-789B48F9B630}"/>
                </a:ext>
              </a:extLst>
            </p:cNvPr>
            <p:cNvCxnSpPr>
              <a:cxnSpLocks/>
            </p:cNvCxnSpPr>
            <p:nvPr/>
          </p:nvCxnSpPr>
          <p:spPr bwMode="auto">
            <a:xfrm>
              <a:off x="5616232"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37B8A95-0A58-5B8C-457E-0E62BF3FCB02}"/>
                </a:ext>
              </a:extLst>
            </p:cNvPr>
            <p:cNvCxnSpPr>
              <a:cxnSpLocks/>
            </p:cNvCxnSpPr>
            <p:nvPr/>
          </p:nvCxnSpPr>
          <p:spPr bwMode="auto">
            <a:xfrm>
              <a:off x="6390640" y="4649856"/>
              <a:ext cx="0" cy="855772"/>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39FD202-40C5-9873-4FCB-0241775A9F80}"/>
                </a:ext>
              </a:extLst>
            </p:cNvPr>
            <p:cNvCxnSpPr>
              <a:cxnSpLocks/>
            </p:cNvCxnSpPr>
            <p:nvPr/>
          </p:nvCxnSpPr>
          <p:spPr bwMode="auto">
            <a:xfrm>
              <a:off x="10271760" y="4649856"/>
              <a:ext cx="0" cy="855772"/>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738B2ECF-F02E-090B-85C4-FD8CE54815F1}"/>
              </a:ext>
            </a:extLst>
          </p:cNvPr>
          <p:cNvSpPr txBox="1"/>
          <p:nvPr/>
        </p:nvSpPr>
        <p:spPr bwMode="auto">
          <a:xfrm>
            <a:off x="6898786" y="2119858"/>
            <a:ext cx="695903"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3BNC117</a:t>
            </a:r>
          </a:p>
        </p:txBody>
      </p:sp>
      <p:sp>
        <p:nvSpPr>
          <p:cNvPr id="26" name="TextBox 25">
            <a:extLst>
              <a:ext uri="{FF2B5EF4-FFF2-40B4-BE49-F238E27FC236}">
                <a16:creationId xmlns:a16="http://schemas.microsoft.com/office/drawing/2014/main" id="{1BC21832-7624-E415-3160-B4C77F0C6F07}"/>
              </a:ext>
            </a:extLst>
          </p:cNvPr>
          <p:cNvSpPr txBox="1"/>
          <p:nvPr/>
        </p:nvSpPr>
        <p:spPr bwMode="auto">
          <a:xfrm>
            <a:off x="7227156" y="2304253"/>
            <a:ext cx="438869" cy="29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4"/>
                </a:solidFill>
                <a:latin typeface="Calibri" panose="020F0502020204030204" pitchFamily="34" charset="0"/>
              </a:rPr>
              <a:t>RMD</a:t>
            </a:r>
          </a:p>
        </p:txBody>
      </p:sp>
      <p:cxnSp>
        <p:nvCxnSpPr>
          <p:cNvPr id="27" name="Straight Arrow Connector 26">
            <a:extLst>
              <a:ext uri="{FF2B5EF4-FFF2-40B4-BE49-F238E27FC236}">
                <a16:creationId xmlns:a16="http://schemas.microsoft.com/office/drawing/2014/main" id="{A86C3EF3-DEE2-C701-4669-FF000DFF0AF4}"/>
              </a:ext>
            </a:extLst>
          </p:cNvPr>
          <p:cNvCxnSpPr/>
          <p:nvPr/>
        </p:nvCxnSpPr>
        <p:spPr bwMode="auto">
          <a:xfrm>
            <a:off x="7100344" y="2427256"/>
            <a:ext cx="0" cy="295586"/>
          </a:xfrm>
          <a:prstGeom prst="straightConnector1">
            <a:avLst/>
          </a:prstGeom>
          <a:noFill/>
          <a:ln w="28575" cap="flat" cmpd="sng" algn="ctr">
            <a:solidFill>
              <a:schemeClr val="accent3"/>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6B4C4043-21EF-94E0-AA75-0E43800A1B6E}"/>
              </a:ext>
            </a:extLst>
          </p:cNvPr>
          <p:cNvCxnSpPr/>
          <p:nvPr/>
        </p:nvCxnSpPr>
        <p:spPr bwMode="auto">
          <a:xfrm>
            <a:off x="8271685" y="2427256"/>
            <a:ext cx="0" cy="295586"/>
          </a:xfrm>
          <a:prstGeom prst="straightConnector1">
            <a:avLst/>
          </a:prstGeom>
          <a:noFill/>
          <a:ln w="28575" cap="flat" cmpd="sng" algn="ctr">
            <a:solidFill>
              <a:schemeClr val="accent3"/>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49E9798F-959C-BD55-A940-8D77DC0F3973}"/>
              </a:ext>
            </a:extLst>
          </p:cNvPr>
          <p:cNvCxnSpPr>
            <a:cxnSpLocks/>
          </p:cNvCxnSpPr>
          <p:nvPr/>
        </p:nvCxnSpPr>
        <p:spPr bwMode="auto">
          <a:xfrm>
            <a:off x="7956067" y="2594594"/>
            <a:ext cx="0" cy="128248"/>
          </a:xfrm>
          <a:prstGeom prst="straightConnector1">
            <a:avLst/>
          </a:prstGeom>
          <a:noFill/>
          <a:ln w="28575" cap="flat" cmpd="sng" algn="ctr">
            <a:solidFill>
              <a:schemeClr val="accent4"/>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8C11F7FF-9EB5-5AF2-15FE-BA4C09471C35}"/>
              </a:ext>
            </a:extLst>
          </p:cNvPr>
          <p:cNvCxnSpPr>
            <a:cxnSpLocks/>
          </p:cNvCxnSpPr>
          <p:nvPr/>
        </p:nvCxnSpPr>
        <p:spPr bwMode="auto">
          <a:xfrm>
            <a:off x="8558761" y="2594594"/>
            <a:ext cx="0" cy="128248"/>
          </a:xfrm>
          <a:prstGeom prst="straightConnector1">
            <a:avLst/>
          </a:prstGeom>
          <a:noFill/>
          <a:ln w="28575" cap="flat" cmpd="sng" algn="ctr">
            <a:solidFill>
              <a:schemeClr val="accent4"/>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97DDA140-813E-F872-18AC-A54E368C54DE}"/>
              </a:ext>
            </a:extLst>
          </p:cNvPr>
          <p:cNvCxnSpPr>
            <a:cxnSpLocks/>
          </p:cNvCxnSpPr>
          <p:nvPr/>
        </p:nvCxnSpPr>
        <p:spPr bwMode="auto">
          <a:xfrm>
            <a:off x="7358619" y="2594594"/>
            <a:ext cx="0" cy="128248"/>
          </a:xfrm>
          <a:prstGeom prst="straightConnector1">
            <a:avLst/>
          </a:prstGeom>
          <a:noFill/>
          <a:ln w="28575" cap="flat" cmpd="sng" algn="ctr">
            <a:solidFill>
              <a:schemeClr val="accent4"/>
            </a:solidFill>
            <a:prstDash val="solid"/>
            <a:round/>
            <a:headEnd type="none" w="med" len="med"/>
            <a:tailEnd type="triangle"/>
          </a:ln>
          <a:effectLst/>
        </p:spPr>
      </p:cxnSp>
      <p:sp>
        <p:nvSpPr>
          <p:cNvPr id="69" name="TextBox 68">
            <a:extLst>
              <a:ext uri="{FF2B5EF4-FFF2-40B4-BE49-F238E27FC236}">
                <a16:creationId xmlns:a16="http://schemas.microsoft.com/office/drawing/2014/main" id="{E0AC1770-C30C-0251-62B7-D16BEEF485C1}"/>
              </a:ext>
            </a:extLst>
          </p:cNvPr>
          <p:cNvSpPr txBox="1"/>
          <p:nvPr/>
        </p:nvSpPr>
        <p:spPr bwMode="auto">
          <a:xfrm>
            <a:off x="9164471" y="2383758"/>
            <a:ext cx="308182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ART</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ART + 3BNC117</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ART + romidepsin</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ART + 3BNC117 + romidepsin</a:t>
            </a:r>
          </a:p>
        </p:txBody>
      </p:sp>
      <p:cxnSp>
        <p:nvCxnSpPr>
          <p:cNvPr id="70" name="Straight Connector 69">
            <a:extLst>
              <a:ext uri="{FF2B5EF4-FFF2-40B4-BE49-F238E27FC236}">
                <a16:creationId xmlns:a16="http://schemas.microsoft.com/office/drawing/2014/main" id="{84855CF0-11FE-3782-D9DB-54BED42F7A8E}"/>
              </a:ext>
            </a:extLst>
          </p:cNvPr>
          <p:cNvCxnSpPr>
            <a:cxnSpLocks/>
          </p:cNvCxnSpPr>
          <p:nvPr/>
        </p:nvCxnSpPr>
        <p:spPr bwMode="auto">
          <a:xfrm>
            <a:off x="8993760" y="2564351"/>
            <a:ext cx="153570" cy="0"/>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A404B11-37AD-C2C0-BD60-0AAEACD5ED87}"/>
              </a:ext>
            </a:extLst>
          </p:cNvPr>
          <p:cNvCxnSpPr>
            <a:cxnSpLocks/>
          </p:cNvCxnSpPr>
          <p:nvPr/>
        </p:nvCxnSpPr>
        <p:spPr bwMode="auto">
          <a:xfrm>
            <a:off x="8984243" y="2843916"/>
            <a:ext cx="153570" cy="0"/>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EED9AF7-6B64-2AB9-B09A-5F5F3D2730E1}"/>
              </a:ext>
            </a:extLst>
          </p:cNvPr>
          <p:cNvCxnSpPr>
            <a:cxnSpLocks/>
          </p:cNvCxnSpPr>
          <p:nvPr/>
        </p:nvCxnSpPr>
        <p:spPr bwMode="auto">
          <a:xfrm>
            <a:off x="8993760" y="3111730"/>
            <a:ext cx="153570" cy="0"/>
          </a:xfrm>
          <a:prstGeom prst="line">
            <a:avLst/>
          </a:prstGeom>
          <a:noFill/>
          <a:ln w="28575" cap="flat" cmpd="sng" algn="ctr">
            <a:solidFill>
              <a:schemeClr val="accent4"/>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8941418-4FC3-160F-90F5-454EF89A0E29}"/>
              </a:ext>
            </a:extLst>
          </p:cNvPr>
          <p:cNvCxnSpPr>
            <a:cxnSpLocks/>
          </p:cNvCxnSpPr>
          <p:nvPr/>
        </p:nvCxnSpPr>
        <p:spPr bwMode="auto">
          <a:xfrm>
            <a:off x="8993760" y="3390049"/>
            <a:ext cx="153570" cy="0"/>
          </a:xfrm>
          <a:prstGeom prst="line">
            <a:avLst/>
          </a:prstGeom>
          <a:noFill/>
          <a:ln w="28575" cap="flat" cmpd="sng" algn="ctr">
            <a:solidFill>
              <a:schemeClr val="accent6"/>
            </a:solidFill>
            <a:prstDash val="solid"/>
            <a:round/>
            <a:headEnd type="none" w="med" len="med"/>
            <a:tailEnd type="none" w="med" len="med"/>
          </a:ln>
          <a:effectLst/>
        </p:spPr>
      </p:cxnSp>
      <p:sp>
        <p:nvSpPr>
          <p:cNvPr id="74" name="Diamond 73">
            <a:extLst>
              <a:ext uri="{FF2B5EF4-FFF2-40B4-BE49-F238E27FC236}">
                <a16:creationId xmlns:a16="http://schemas.microsoft.com/office/drawing/2014/main" id="{25933C40-B12F-CD7B-CD60-C0E1A93A4889}"/>
              </a:ext>
            </a:extLst>
          </p:cNvPr>
          <p:cNvSpPr/>
          <p:nvPr/>
        </p:nvSpPr>
        <p:spPr bwMode="auto">
          <a:xfrm>
            <a:off x="9034814" y="3346528"/>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Isosceles Triangle 74">
            <a:extLst>
              <a:ext uri="{FF2B5EF4-FFF2-40B4-BE49-F238E27FC236}">
                <a16:creationId xmlns:a16="http://schemas.microsoft.com/office/drawing/2014/main" id="{87D55CD2-FFD2-9047-01DC-7CDE9BE93F12}"/>
              </a:ext>
            </a:extLst>
          </p:cNvPr>
          <p:cNvSpPr/>
          <p:nvPr/>
        </p:nvSpPr>
        <p:spPr bwMode="auto">
          <a:xfrm>
            <a:off x="9040249" y="3085077"/>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0E856558-356A-E0FC-62F6-F102E9AF8A70}"/>
              </a:ext>
            </a:extLst>
          </p:cNvPr>
          <p:cNvSpPr/>
          <p:nvPr/>
        </p:nvSpPr>
        <p:spPr bwMode="auto">
          <a:xfrm>
            <a:off x="9040249" y="2796747"/>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28ECC42A-3FDB-2908-FD5A-EF2113A92241}"/>
              </a:ext>
            </a:extLst>
          </p:cNvPr>
          <p:cNvSpPr/>
          <p:nvPr/>
        </p:nvSpPr>
        <p:spPr bwMode="auto">
          <a:xfrm>
            <a:off x="9039442" y="2524113"/>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Freeform: Shape 32">
            <a:extLst>
              <a:ext uri="{FF2B5EF4-FFF2-40B4-BE49-F238E27FC236}">
                <a16:creationId xmlns:a16="http://schemas.microsoft.com/office/drawing/2014/main" id="{0E4F9136-7836-3244-EC1E-791892D3BD58}"/>
              </a:ext>
            </a:extLst>
          </p:cNvPr>
          <p:cNvSpPr/>
          <p:nvPr/>
        </p:nvSpPr>
        <p:spPr bwMode="auto">
          <a:xfrm>
            <a:off x="6501799" y="2562849"/>
            <a:ext cx="5158277" cy="2319395"/>
          </a:xfrm>
          <a:custGeom>
            <a:avLst/>
            <a:gdLst>
              <a:gd name="connsiteX0" fmla="*/ 0 w 7785100"/>
              <a:gd name="connsiteY0" fmla="*/ 0 h 2876550"/>
              <a:gd name="connsiteX1" fmla="*/ 1295400 w 7785100"/>
              <a:gd name="connsiteY1" fmla="*/ 2012950 h 2876550"/>
              <a:gd name="connsiteX2" fmla="*/ 2209800 w 7785100"/>
              <a:gd name="connsiteY2" fmla="*/ 2400300 h 2876550"/>
              <a:gd name="connsiteX3" fmla="*/ 2743200 w 7785100"/>
              <a:gd name="connsiteY3" fmla="*/ 2476500 h 2876550"/>
              <a:gd name="connsiteX4" fmla="*/ 3117850 w 7785100"/>
              <a:gd name="connsiteY4" fmla="*/ 2667000 h 2876550"/>
              <a:gd name="connsiteX5" fmla="*/ 3892550 w 7785100"/>
              <a:gd name="connsiteY5" fmla="*/ 2647950 h 2876550"/>
              <a:gd name="connsiteX6" fmla="*/ 7785100 w 7785100"/>
              <a:gd name="connsiteY6" fmla="*/ 2876550 h 287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85100" h="2876550">
                <a:moveTo>
                  <a:pt x="0" y="0"/>
                </a:moveTo>
                <a:lnTo>
                  <a:pt x="1295400" y="2012950"/>
                </a:lnTo>
                <a:lnTo>
                  <a:pt x="2209800" y="2400300"/>
                </a:lnTo>
                <a:lnTo>
                  <a:pt x="2743200" y="2476500"/>
                </a:lnTo>
                <a:lnTo>
                  <a:pt x="3117850" y="2667000"/>
                </a:lnTo>
                <a:lnTo>
                  <a:pt x="3892550" y="2647950"/>
                </a:lnTo>
                <a:lnTo>
                  <a:pt x="7785100" y="2876550"/>
                </a:lnTo>
              </a:path>
            </a:pathLst>
          </a:custGeom>
          <a:noFill/>
          <a:ln w="28575">
            <a:solidFill>
              <a:schemeClr val="accent1"/>
            </a:solidFill>
            <a:miter lim="800000"/>
            <a:headEnd/>
            <a:tailEnd/>
          </a:ln>
        </p:spPr>
        <p:txBody>
          <a:bodyPr rtlCol="0" anchor="ctr"/>
          <a:lstStyle/>
          <a:p>
            <a:pPr algn="ctr"/>
            <a:endParaRPr lang="en-US" dirty="0"/>
          </a:p>
        </p:txBody>
      </p:sp>
      <p:sp>
        <p:nvSpPr>
          <p:cNvPr id="34" name="Freeform: Shape 33">
            <a:extLst>
              <a:ext uri="{FF2B5EF4-FFF2-40B4-BE49-F238E27FC236}">
                <a16:creationId xmlns:a16="http://schemas.microsoft.com/office/drawing/2014/main" id="{5B449EBE-0C5A-D86B-CA20-716CE64BDD9A}"/>
              </a:ext>
            </a:extLst>
          </p:cNvPr>
          <p:cNvSpPr/>
          <p:nvPr/>
        </p:nvSpPr>
        <p:spPr bwMode="auto">
          <a:xfrm>
            <a:off x="6493384" y="2496288"/>
            <a:ext cx="5162485" cy="2426917"/>
          </a:xfrm>
          <a:custGeom>
            <a:avLst/>
            <a:gdLst>
              <a:gd name="connsiteX0" fmla="*/ 7791450 w 7791450"/>
              <a:gd name="connsiteY0" fmla="*/ 3009900 h 3009900"/>
              <a:gd name="connsiteX1" fmla="*/ 3898900 w 7791450"/>
              <a:gd name="connsiteY1" fmla="*/ 3003550 h 3009900"/>
              <a:gd name="connsiteX2" fmla="*/ 3130550 w 7791450"/>
              <a:gd name="connsiteY2" fmla="*/ 2711450 h 3009900"/>
              <a:gd name="connsiteX3" fmla="*/ 2736850 w 7791450"/>
              <a:gd name="connsiteY3" fmla="*/ 2400300 h 3009900"/>
              <a:gd name="connsiteX4" fmla="*/ 2216150 w 7791450"/>
              <a:gd name="connsiteY4" fmla="*/ 2317750 h 3009900"/>
              <a:gd name="connsiteX5" fmla="*/ 1295400 w 7791450"/>
              <a:gd name="connsiteY5" fmla="*/ 1962150 h 3009900"/>
              <a:gd name="connsiteX6" fmla="*/ 927100 w 7791450"/>
              <a:gd name="connsiteY6" fmla="*/ 1301750 h 3009900"/>
              <a:gd name="connsiteX7" fmla="*/ 0 w 7791450"/>
              <a:gd name="connsiteY7" fmla="*/ 0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1450" h="3009900">
                <a:moveTo>
                  <a:pt x="7791450" y="3009900"/>
                </a:moveTo>
                <a:lnTo>
                  <a:pt x="3898900" y="3003550"/>
                </a:lnTo>
                <a:lnTo>
                  <a:pt x="3130550" y="2711450"/>
                </a:lnTo>
                <a:lnTo>
                  <a:pt x="2736850" y="2400300"/>
                </a:lnTo>
                <a:lnTo>
                  <a:pt x="2216150" y="2317750"/>
                </a:lnTo>
                <a:lnTo>
                  <a:pt x="1295400" y="1962150"/>
                </a:lnTo>
                <a:lnTo>
                  <a:pt x="927100" y="130175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5" name="Freeform: Shape 34">
            <a:extLst>
              <a:ext uri="{FF2B5EF4-FFF2-40B4-BE49-F238E27FC236}">
                <a16:creationId xmlns:a16="http://schemas.microsoft.com/office/drawing/2014/main" id="{B50CB40A-611F-7C8A-2021-E47883FDD03A}"/>
              </a:ext>
            </a:extLst>
          </p:cNvPr>
          <p:cNvSpPr/>
          <p:nvPr/>
        </p:nvSpPr>
        <p:spPr bwMode="auto">
          <a:xfrm>
            <a:off x="6506006" y="2460448"/>
            <a:ext cx="5154070" cy="2503718"/>
          </a:xfrm>
          <a:custGeom>
            <a:avLst/>
            <a:gdLst>
              <a:gd name="connsiteX0" fmla="*/ 0 w 7778750"/>
              <a:gd name="connsiteY0" fmla="*/ 0 h 3105150"/>
              <a:gd name="connsiteX1" fmla="*/ 908050 w 7778750"/>
              <a:gd name="connsiteY1" fmla="*/ 1206500 h 3105150"/>
              <a:gd name="connsiteX2" fmla="*/ 1295400 w 7778750"/>
              <a:gd name="connsiteY2" fmla="*/ 1720850 h 3105150"/>
              <a:gd name="connsiteX3" fmla="*/ 2730500 w 7778750"/>
              <a:gd name="connsiteY3" fmla="*/ 2336800 h 3105150"/>
              <a:gd name="connsiteX4" fmla="*/ 3111500 w 7778750"/>
              <a:gd name="connsiteY4" fmla="*/ 2374900 h 3105150"/>
              <a:gd name="connsiteX5" fmla="*/ 3911600 w 7778750"/>
              <a:gd name="connsiteY5" fmla="*/ 2774950 h 3105150"/>
              <a:gd name="connsiteX6" fmla="*/ 7778750 w 7778750"/>
              <a:gd name="connsiteY6" fmla="*/ 3105150 h 310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8750" h="3105150">
                <a:moveTo>
                  <a:pt x="0" y="0"/>
                </a:moveTo>
                <a:lnTo>
                  <a:pt x="908050" y="1206500"/>
                </a:lnTo>
                <a:lnTo>
                  <a:pt x="1295400" y="1720850"/>
                </a:lnTo>
                <a:lnTo>
                  <a:pt x="2730500" y="2336800"/>
                </a:lnTo>
                <a:lnTo>
                  <a:pt x="3111500" y="2374900"/>
                </a:lnTo>
                <a:lnTo>
                  <a:pt x="3911600" y="2774950"/>
                </a:lnTo>
                <a:lnTo>
                  <a:pt x="7778750" y="3105150"/>
                </a:lnTo>
              </a:path>
            </a:pathLst>
          </a:custGeom>
          <a:noFill/>
          <a:ln w="28575">
            <a:solidFill>
              <a:schemeClr val="accent4"/>
            </a:solidFill>
            <a:miter lim="800000"/>
            <a:headEnd/>
            <a:tailEnd/>
          </a:ln>
        </p:spPr>
        <p:txBody>
          <a:bodyPr rtlCol="0" anchor="ctr"/>
          <a:lstStyle/>
          <a:p>
            <a:pPr algn="ctr"/>
            <a:endParaRPr lang="en-US" dirty="0"/>
          </a:p>
        </p:txBody>
      </p:sp>
      <p:sp>
        <p:nvSpPr>
          <p:cNvPr id="36" name="Freeform: Shape 35">
            <a:extLst>
              <a:ext uri="{FF2B5EF4-FFF2-40B4-BE49-F238E27FC236}">
                <a16:creationId xmlns:a16="http://schemas.microsoft.com/office/drawing/2014/main" id="{81353114-E5B1-56CE-DB9C-EB89718853B3}"/>
              </a:ext>
            </a:extLst>
          </p:cNvPr>
          <p:cNvSpPr/>
          <p:nvPr/>
        </p:nvSpPr>
        <p:spPr bwMode="auto">
          <a:xfrm>
            <a:off x="6497591" y="2455328"/>
            <a:ext cx="5162485" cy="2554919"/>
          </a:xfrm>
          <a:custGeom>
            <a:avLst/>
            <a:gdLst>
              <a:gd name="connsiteX0" fmla="*/ 0 w 7791450"/>
              <a:gd name="connsiteY0" fmla="*/ 0 h 3168650"/>
              <a:gd name="connsiteX1" fmla="*/ 927100 w 7791450"/>
              <a:gd name="connsiteY1" fmla="*/ 1104900 h 3168650"/>
              <a:gd name="connsiteX2" fmla="*/ 1308100 w 7791450"/>
              <a:gd name="connsiteY2" fmla="*/ 1701800 h 3168650"/>
              <a:gd name="connsiteX3" fmla="*/ 2216150 w 7791450"/>
              <a:gd name="connsiteY3" fmla="*/ 2286000 h 3168650"/>
              <a:gd name="connsiteX4" fmla="*/ 2743200 w 7791450"/>
              <a:gd name="connsiteY4" fmla="*/ 2552700 h 3168650"/>
              <a:gd name="connsiteX5" fmla="*/ 3136900 w 7791450"/>
              <a:gd name="connsiteY5" fmla="*/ 2717800 h 3168650"/>
              <a:gd name="connsiteX6" fmla="*/ 3905250 w 7791450"/>
              <a:gd name="connsiteY6" fmla="*/ 3162300 h 3168650"/>
              <a:gd name="connsiteX7" fmla="*/ 7791450 w 7791450"/>
              <a:gd name="connsiteY7" fmla="*/ 3168650 h 316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91450" h="3168650">
                <a:moveTo>
                  <a:pt x="0" y="0"/>
                </a:moveTo>
                <a:lnTo>
                  <a:pt x="927100" y="1104900"/>
                </a:lnTo>
                <a:lnTo>
                  <a:pt x="1308100" y="1701800"/>
                </a:lnTo>
                <a:lnTo>
                  <a:pt x="2216150" y="2286000"/>
                </a:lnTo>
                <a:lnTo>
                  <a:pt x="2743200" y="2552700"/>
                </a:lnTo>
                <a:lnTo>
                  <a:pt x="3136900" y="2717800"/>
                </a:lnTo>
                <a:lnTo>
                  <a:pt x="3905250" y="3162300"/>
                </a:lnTo>
                <a:lnTo>
                  <a:pt x="7791450" y="3168650"/>
                </a:lnTo>
              </a:path>
            </a:pathLst>
          </a:custGeom>
          <a:noFill/>
          <a:ln w="28575">
            <a:solidFill>
              <a:schemeClr val="accent6"/>
            </a:solidFill>
            <a:miter lim="800000"/>
            <a:headEnd/>
            <a:tailEnd/>
          </a:ln>
        </p:spPr>
        <p:txBody>
          <a:bodyPr rtlCol="0" anchor="ctr"/>
          <a:lstStyle/>
          <a:p>
            <a:pPr algn="ctr"/>
            <a:endParaRPr lang="en-US" dirty="0"/>
          </a:p>
        </p:txBody>
      </p:sp>
      <p:sp>
        <p:nvSpPr>
          <p:cNvPr id="37" name="Oval 36">
            <a:extLst>
              <a:ext uri="{FF2B5EF4-FFF2-40B4-BE49-F238E27FC236}">
                <a16:creationId xmlns:a16="http://schemas.microsoft.com/office/drawing/2014/main" id="{30CD6C69-F292-BC59-B24C-06514C643E08}"/>
              </a:ext>
            </a:extLst>
          </p:cNvPr>
          <p:cNvSpPr/>
          <p:nvPr/>
        </p:nvSpPr>
        <p:spPr bwMode="auto">
          <a:xfrm>
            <a:off x="6468170" y="2526526"/>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7C4F096F-9CF4-6504-EF97-3DFB561B8D37}"/>
              </a:ext>
            </a:extLst>
          </p:cNvPr>
          <p:cNvSpPr/>
          <p:nvPr/>
        </p:nvSpPr>
        <p:spPr bwMode="auto">
          <a:xfrm>
            <a:off x="7071344" y="3657574"/>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B429E3A4-44A7-86CB-94AD-C608097D9788}"/>
              </a:ext>
            </a:extLst>
          </p:cNvPr>
          <p:cNvSpPr/>
          <p:nvPr/>
        </p:nvSpPr>
        <p:spPr bwMode="auto">
          <a:xfrm>
            <a:off x="7335008" y="4144144"/>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886013CD-9EF6-1EED-27E9-80B6F035D423}"/>
              </a:ext>
            </a:extLst>
          </p:cNvPr>
          <p:cNvSpPr/>
          <p:nvPr/>
        </p:nvSpPr>
        <p:spPr bwMode="auto">
          <a:xfrm>
            <a:off x="7928750" y="4452827"/>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D72F9FBB-AD08-4A64-D8BC-1E496848BAAB}"/>
              </a:ext>
            </a:extLst>
          </p:cNvPr>
          <p:cNvSpPr/>
          <p:nvPr/>
        </p:nvSpPr>
        <p:spPr bwMode="auto">
          <a:xfrm>
            <a:off x="8278433" y="4519023"/>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9CE9DF72-33CE-8D0D-AB2A-248E3D6C9E4F}"/>
              </a:ext>
            </a:extLst>
          </p:cNvPr>
          <p:cNvSpPr/>
          <p:nvPr/>
        </p:nvSpPr>
        <p:spPr bwMode="auto">
          <a:xfrm>
            <a:off x="8529571" y="4661834"/>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E4A014F2-74E6-41EF-CFC7-7D55935730FF}"/>
              </a:ext>
            </a:extLst>
          </p:cNvPr>
          <p:cNvSpPr/>
          <p:nvPr/>
        </p:nvSpPr>
        <p:spPr bwMode="auto">
          <a:xfrm>
            <a:off x="9047309" y="4664797"/>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86823A09-6523-AD95-C2EA-C42945FA1CF8}"/>
              </a:ext>
            </a:extLst>
          </p:cNvPr>
          <p:cNvSpPr/>
          <p:nvPr/>
        </p:nvSpPr>
        <p:spPr bwMode="auto">
          <a:xfrm>
            <a:off x="11615877" y="4838762"/>
            <a:ext cx="71464" cy="86966"/>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150A0221-33EA-5913-782E-23CC70AC0E6C}"/>
              </a:ext>
            </a:extLst>
          </p:cNvPr>
          <p:cNvSpPr/>
          <p:nvPr/>
        </p:nvSpPr>
        <p:spPr bwMode="auto">
          <a:xfrm>
            <a:off x="11623407" y="4880061"/>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238E3E58-B5A6-D0C4-C024-AEA123DA23EE}"/>
              </a:ext>
            </a:extLst>
          </p:cNvPr>
          <p:cNvSpPr/>
          <p:nvPr/>
        </p:nvSpPr>
        <p:spPr bwMode="auto">
          <a:xfrm>
            <a:off x="9042911" y="4883980"/>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9D2823F7-F680-DE31-072C-F88A1BF4896C}"/>
              </a:ext>
            </a:extLst>
          </p:cNvPr>
          <p:cNvSpPr/>
          <p:nvPr/>
        </p:nvSpPr>
        <p:spPr bwMode="auto">
          <a:xfrm>
            <a:off x="8531452" y="4643865"/>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3E1732D-28A3-B775-A642-FFC46C00DFBE}"/>
              </a:ext>
            </a:extLst>
          </p:cNvPr>
          <p:cNvSpPr/>
          <p:nvPr/>
        </p:nvSpPr>
        <p:spPr bwMode="auto">
          <a:xfrm>
            <a:off x="8273654" y="4400019"/>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4949283-51A5-A561-9FD6-06FA6EF8FAD4}"/>
              </a:ext>
            </a:extLst>
          </p:cNvPr>
          <p:cNvSpPr/>
          <p:nvPr/>
        </p:nvSpPr>
        <p:spPr bwMode="auto">
          <a:xfrm>
            <a:off x="7925891" y="4335071"/>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B8C581F-7958-98C2-7AF1-196DBF54BAC2}"/>
              </a:ext>
            </a:extLst>
          </p:cNvPr>
          <p:cNvSpPr/>
          <p:nvPr/>
        </p:nvSpPr>
        <p:spPr bwMode="auto">
          <a:xfrm>
            <a:off x="7328322" y="4043964"/>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592919D-A99A-D458-DC55-EF28A192AA1A}"/>
              </a:ext>
            </a:extLst>
          </p:cNvPr>
          <p:cNvSpPr/>
          <p:nvPr/>
        </p:nvSpPr>
        <p:spPr bwMode="auto">
          <a:xfrm>
            <a:off x="7065691" y="3515531"/>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4ACFF16-355D-8AD2-3D75-B45EC367442A}"/>
              </a:ext>
            </a:extLst>
          </p:cNvPr>
          <p:cNvSpPr/>
          <p:nvPr/>
        </p:nvSpPr>
        <p:spPr bwMode="auto">
          <a:xfrm>
            <a:off x="6467867" y="2471736"/>
            <a:ext cx="60595" cy="7373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Isosceles Triangle 52">
            <a:extLst>
              <a:ext uri="{FF2B5EF4-FFF2-40B4-BE49-F238E27FC236}">
                <a16:creationId xmlns:a16="http://schemas.microsoft.com/office/drawing/2014/main" id="{B983053B-CAC0-3FD9-E4FD-61A127CEB224}"/>
              </a:ext>
            </a:extLst>
          </p:cNvPr>
          <p:cNvSpPr/>
          <p:nvPr/>
        </p:nvSpPr>
        <p:spPr bwMode="auto">
          <a:xfrm>
            <a:off x="7084395" y="3407377"/>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Isosceles Triangle 53">
            <a:extLst>
              <a:ext uri="{FF2B5EF4-FFF2-40B4-BE49-F238E27FC236}">
                <a16:creationId xmlns:a16="http://schemas.microsoft.com/office/drawing/2014/main" id="{7F2BB46D-3905-C908-F993-0DA23DD9DDEF}"/>
              </a:ext>
            </a:extLst>
          </p:cNvPr>
          <p:cNvSpPr/>
          <p:nvPr/>
        </p:nvSpPr>
        <p:spPr bwMode="auto">
          <a:xfrm>
            <a:off x="6469502" y="2441078"/>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Isosceles Triangle 54">
            <a:extLst>
              <a:ext uri="{FF2B5EF4-FFF2-40B4-BE49-F238E27FC236}">
                <a16:creationId xmlns:a16="http://schemas.microsoft.com/office/drawing/2014/main" id="{E47B371F-6783-B6AC-C9A2-5A7779DE9ADD}"/>
              </a:ext>
            </a:extLst>
          </p:cNvPr>
          <p:cNvSpPr/>
          <p:nvPr/>
        </p:nvSpPr>
        <p:spPr bwMode="auto">
          <a:xfrm>
            <a:off x="7930131" y="4133388"/>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Isosceles Triangle 55">
            <a:extLst>
              <a:ext uri="{FF2B5EF4-FFF2-40B4-BE49-F238E27FC236}">
                <a16:creationId xmlns:a16="http://schemas.microsoft.com/office/drawing/2014/main" id="{29D03827-384D-CA9E-A5DC-9C127992DF62}"/>
              </a:ext>
            </a:extLst>
          </p:cNvPr>
          <p:cNvSpPr/>
          <p:nvPr/>
        </p:nvSpPr>
        <p:spPr bwMode="auto">
          <a:xfrm>
            <a:off x="8282135" y="4318939"/>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Isosceles Triangle 56">
            <a:extLst>
              <a:ext uri="{FF2B5EF4-FFF2-40B4-BE49-F238E27FC236}">
                <a16:creationId xmlns:a16="http://schemas.microsoft.com/office/drawing/2014/main" id="{0535762F-B1C2-B3F7-DCC3-08897DDE1D24}"/>
              </a:ext>
            </a:extLst>
          </p:cNvPr>
          <p:cNvSpPr/>
          <p:nvPr/>
        </p:nvSpPr>
        <p:spPr bwMode="auto">
          <a:xfrm>
            <a:off x="8531450" y="4352541"/>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Isosceles Triangle 57">
            <a:extLst>
              <a:ext uri="{FF2B5EF4-FFF2-40B4-BE49-F238E27FC236}">
                <a16:creationId xmlns:a16="http://schemas.microsoft.com/office/drawing/2014/main" id="{CF7AD800-0A1E-2879-7599-74C686F5B49E}"/>
              </a:ext>
            </a:extLst>
          </p:cNvPr>
          <p:cNvSpPr/>
          <p:nvPr/>
        </p:nvSpPr>
        <p:spPr bwMode="auto">
          <a:xfrm>
            <a:off x="9047309" y="4665770"/>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Isosceles Triangle 58">
            <a:extLst>
              <a:ext uri="{FF2B5EF4-FFF2-40B4-BE49-F238E27FC236}">
                <a16:creationId xmlns:a16="http://schemas.microsoft.com/office/drawing/2014/main" id="{CB21A378-0A16-7EDF-EBF3-00DDF17284AB}"/>
              </a:ext>
            </a:extLst>
          </p:cNvPr>
          <p:cNvSpPr/>
          <p:nvPr/>
        </p:nvSpPr>
        <p:spPr bwMode="auto">
          <a:xfrm>
            <a:off x="11623092" y="4921481"/>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Diamond 59">
            <a:extLst>
              <a:ext uri="{FF2B5EF4-FFF2-40B4-BE49-F238E27FC236}">
                <a16:creationId xmlns:a16="http://schemas.microsoft.com/office/drawing/2014/main" id="{73666CAC-F9A4-7E8B-644A-4B32CC971BE2}"/>
              </a:ext>
            </a:extLst>
          </p:cNvPr>
          <p:cNvSpPr/>
          <p:nvPr/>
        </p:nvSpPr>
        <p:spPr bwMode="auto">
          <a:xfrm>
            <a:off x="9031980" y="4968740"/>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Diamond 60">
            <a:extLst>
              <a:ext uri="{FF2B5EF4-FFF2-40B4-BE49-F238E27FC236}">
                <a16:creationId xmlns:a16="http://schemas.microsoft.com/office/drawing/2014/main" id="{7093C3CA-3A65-3819-9FB8-87C41D74B7CE}"/>
              </a:ext>
            </a:extLst>
          </p:cNvPr>
          <p:cNvSpPr/>
          <p:nvPr/>
        </p:nvSpPr>
        <p:spPr bwMode="auto">
          <a:xfrm>
            <a:off x="11617845" y="4971987"/>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Diamond 61">
            <a:extLst>
              <a:ext uri="{FF2B5EF4-FFF2-40B4-BE49-F238E27FC236}">
                <a16:creationId xmlns:a16="http://schemas.microsoft.com/office/drawing/2014/main" id="{6B41E2E6-11AA-8D51-C0D8-857F4C64ADE8}"/>
              </a:ext>
            </a:extLst>
          </p:cNvPr>
          <p:cNvSpPr/>
          <p:nvPr/>
        </p:nvSpPr>
        <p:spPr bwMode="auto">
          <a:xfrm>
            <a:off x="8535645" y="4597821"/>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Diamond 62">
            <a:extLst>
              <a:ext uri="{FF2B5EF4-FFF2-40B4-BE49-F238E27FC236}">
                <a16:creationId xmlns:a16="http://schemas.microsoft.com/office/drawing/2014/main" id="{A3EDFB17-09D3-8805-18ED-00395F38D03D}"/>
              </a:ext>
            </a:extLst>
          </p:cNvPr>
          <p:cNvSpPr/>
          <p:nvPr/>
        </p:nvSpPr>
        <p:spPr bwMode="auto">
          <a:xfrm>
            <a:off x="8274565" y="4471842"/>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Diamond 63">
            <a:extLst>
              <a:ext uri="{FF2B5EF4-FFF2-40B4-BE49-F238E27FC236}">
                <a16:creationId xmlns:a16="http://schemas.microsoft.com/office/drawing/2014/main" id="{C4D4F18E-CBF3-F823-6E40-E83B5BB5D412}"/>
              </a:ext>
            </a:extLst>
          </p:cNvPr>
          <p:cNvSpPr/>
          <p:nvPr/>
        </p:nvSpPr>
        <p:spPr bwMode="auto">
          <a:xfrm>
            <a:off x="7924029" y="4249860"/>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Isosceles Triangle 64">
            <a:extLst>
              <a:ext uri="{FF2B5EF4-FFF2-40B4-BE49-F238E27FC236}">
                <a16:creationId xmlns:a16="http://schemas.microsoft.com/office/drawing/2014/main" id="{A5B4311C-BEB6-1C25-FECD-A54345C14160}"/>
              </a:ext>
            </a:extLst>
          </p:cNvPr>
          <p:cNvSpPr/>
          <p:nvPr/>
        </p:nvSpPr>
        <p:spPr bwMode="auto">
          <a:xfrm>
            <a:off x="7335008" y="3786128"/>
            <a:ext cx="60596" cy="63570"/>
          </a:xfrm>
          <a:prstGeom prst="triangle">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Diamond 65">
            <a:extLst>
              <a:ext uri="{FF2B5EF4-FFF2-40B4-BE49-F238E27FC236}">
                <a16:creationId xmlns:a16="http://schemas.microsoft.com/office/drawing/2014/main" id="{73CD0A95-C0FB-F334-20D8-682BE1965E60}"/>
              </a:ext>
            </a:extLst>
          </p:cNvPr>
          <p:cNvSpPr/>
          <p:nvPr/>
        </p:nvSpPr>
        <p:spPr bwMode="auto">
          <a:xfrm>
            <a:off x="7324078" y="3807366"/>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Diamond 66">
            <a:extLst>
              <a:ext uri="{FF2B5EF4-FFF2-40B4-BE49-F238E27FC236}">
                <a16:creationId xmlns:a16="http://schemas.microsoft.com/office/drawing/2014/main" id="{FFB6969C-BCA6-0770-2590-FA702D34D32E}"/>
              </a:ext>
            </a:extLst>
          </p:cNvPr>
          <p:cNvSpPr/>
          <p:nvPr/>
        </p:nvSpPr>
        <p:spPr bwMode="auto">
          <a:xfrm>
            <a:off x="7068781" y="3295552"/>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Diamond 67">
            <a:extLst>
              <a:ext uri="{FF2B5EF4-FFF2-40B4-BE49-F238E27FC236}">
                <a16:creationId xmlns:a16="http://schemas.microsoft.com/office/drawing/2014/main" id="{38EF8638-EF53-6748-09BA-3BD1D190D2FF}"/>
              </a:ext>
            </a:extLst>
          </p:cNvPr>
          <p:cNvSpPr/>
          <p:nvPr/>
        </p:nvSpPr>
        <p:spPr bwMode="auto">
          <a:xfrm>
            <a:off x="6463382" y="2414914"/>
            <a:ext cx="71526" cy="87041"/>
          </a:xfrm>
          <a:prstGeom prst="diamond">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TextBox 95">
            <a:extLst>
              <a:ext uri="{FF2B5EF4-FFF2-40B4-BE49-F238E27FC236}">
                <a16:creationId xmlns:a16="http://schemas.microsoft.com/office/drawing/2014/main" id="{D37B03EE-9CB7-1EC4-C70C-4468391601E4}"/>
              </a:ext>
            </a:extLst>
          </p:cNvPr>
          <p:cNvSpPr txBox="1"/>
          <p:nvPr/>
        </p:nvSpPr>
        <p:spPr bwMode="auto">
          <a:xfrm>
            <a:off x="6278147" y="1691114"/>
            <a:ext cx="54337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2000" dirty="0">
                <a:solidFill>
                  <a:schemeClr val="bg1"/>
                </a:solidFill>
                <a:latin typeface="+mn-lt"/>
              </a:rPr>
              <a:t>Plasma Viral Kinetics</a:t>
            </a:r>
          </a:p>
        </p:txBody>
      </p:sp>
      <p:sp>
        <p:nvSpPr>
          <p:cNvPr id="32" name="Text Box 11">
            <a:extLst>
              <a:ext uri="{FF2B5EF4-FFF2-40B4-BE49-F238E27FC236}">
                <a16:creationId xmlns:a16="http://schemas.microsoft.com/office/drawing/2014/main" id="{A0D4E1AD-B8CD-1018-5964-FD53F3DD5FB0}"/>
              </a:ext>
            </a:extLst>
          </p:cNvPr>
          <p:cNvSpPr txBox="1">
            <a:spLocks noChangeArrowheads="1"/>
          </p:cNvSpPr>
          <p:nvPr/>
        </p:nvSpPr>
        <p:spPr bwMode="auto">
          <a:xfrm>
            <a:off x="41433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chemeClr val="bg2"/>
                </a:solidFill>
                <a:latin typeface="Calibri" panose="020F0502020204030204" pitchFamily="34" charset="0"/>
              </a:rPr>
              <a:t>Gunst. CROI 2022. Abstr 62.</a:t>
            </a:r>
          </a:p>
        </p:txBody>
      </p:sp>
    </p:spTree>
    <p:extLst>
      <p:ext uri="{BB962C8B-B14F-4D97-AF65-F5344CB8AC3E}">
        <p14:creationId xmlns:p14="http://schemas.microsoft.com/office/powerpoint/2010/main" val="2591758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eCLEAR: Undetectable HIV-1 RNA After ART Interruption in 3BNC117-Sensitive Persons vs Others</a:t>
            </a:r>
          </a:p>
        </p:txBody>
      </p:sp>
      <p:sp>
        <p:nvSpPr>
          <p:cNvPr id="11" name="Content Placeholder 10">
            <a:extLst>
              <a:ext uri="{FF2B5EF4-FFF2-40B4-BE49-F238E27FC236}">
                <a16:creationId xmlns:a16="http://schemas.microsoft.com/office/drawing/2014/main" id="{223A0C8F-937A-4D47-91D2-9128025A585F}"/>
              </a:ext>
            </a:extLst>
          </p:cNvPr>
          <p:cNvSpPr>
            <a:spLocks noGrp="1"/>
          </p:cNvSpPr>
          <p:nvPr>
            <p:ph idx="1"/>
          </p:nvPr>
        </p:nvSpPr>
        <p:spPr/>
        <p:txBody>
          <a:bodyPr/>
          <a:lstStyle/>
          <a:p>
            <a:r>
              <a:rPr lang="en-US" sz="2400" dirty="0">
                <a:ea typeface="Times New Roman" panose="02020603050405020304" pitchFamily="18" charset="0"/>
              </a:rPr>
              <a:t>ART interruption</a:t>
            </a:r>
            <a:r>
              <a:rPr lang="en-US" sz="2400" dirty="0">
                <a:effectLst/>
                <a:ea typeface="Times New Roman" panose="02020603050405020304" pitchFamily="18" charset="0"/>
              </a:rPr>
              <a:t> ≥400 days after starting ART: n = 20</a:t>
            </a:r>
          </a:p>
          <a:p>
            <a:r>
              <a:rPr lang="en-US" sz="2400" dirty="0">
                <a:ea typeface="Times New Roman" panose="02020603050405020304" pitchFamily="18" charset="0"/>
              </a:rPr>
              <a:t>Among</a:t>
            </a:r>
            <a:r>
              <a:rPr lang="en-US" sz="2400" dirty="0">
                <a:effectLst/>
                <a:ea typeface="Times New Roman" panose="02020603050405020304" pitchFamily="18" charset="0"/>
              </a:rPr>
              <a:t> cohort of patients who received 3BNC117 + romidepsin, continuous undetectable </a:t>
            </a:r>
            <a:r>
              <a:rPr lang="en-US" sz="2400" dirty="0">
                <a:effectLst/>
                <a:ea typeface="Calibri" panose="020F0502020204030204" pitchFamily="34" charset="0"/>
              </a:rPr>
              <a:t>plasma HIV-1 RNA in 1 participant at end of data collection period (3.7 yr after stopping ART)</a:t>
            </a:r>
            <a:endParaRPr lang="en-US" sz="2400" dirty="0"/>
          </a:p>
        </p:txBody>
      </p:sp>
      <p:sp>
        <p:nvSpPr>
          <p:cNvPr id="15" name="TextBox 14">
            <a:extLst>
              <a:ext uri="{FF2B5EF4-FFF2-40B4-BE49-F238E27FC236}">
                <a16:creationId xmlns:a16="http://schemas.microsoft.com/office/drawing/2014/main" id="{6C86747C-1BDD-4099-93B6-9D76AED2C3A2}"/>
              </a:ext>
            </a:extLst>
          </p:cNvPr>
          <p:cNvSpPr txBox="1"/>
          <p:nvPr/>
        </p:nvSpPr>
        <p:spPr bwMode="auto">
          <a:xfrm>
            <a:off x="1253761" y="3433505"/>
            <a:ext cx="4239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to Viral Rebound: 3BNC117 Sensitive vs Resistant</a:t>
            </a:r>
          </a:p>
        </p:txBody>
      </p:sp>
      <p:sp>
        <p:nvSpPr>
          <p:cNvPr id="16" name="TextBox 15">
            <a:extLst>
              <a:ext uri="{FF2B5EF4-FFF2-40B4-BE49-F238E27FC236}">
                <a16:creationId xmlns:a16="http://schemas.microsoft.com/office/drawing/2014/main" id="{F468F58F-2032-4E9F-B6AE-F6B201BA630D}"/>
              </a:ext>
            </a:extLst>
          </p:cNvPr>
          <p:cNvSpPr txBox="1"/>
          <p:nvPr/>
        </p:nvSpPr>
        <p:spPr bwMode="auto">
          <a:xfrm>
            <a:off x="6601749" y="3429000"/>
            <a:ext cx="4266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Time to Viral Rebound: 3BNC117 Sensitive vs All Others</a:t>
            </a:r>
          </a:p>
        </p:txBody>
      </p:sp>
      <p:sp>
        <p:nvSpPr>
          <p:cNvPr id="12" name="TextBox 11">
            <a:extLst>
              <a:ext uri="{FF2B5EF4-FFF2-40B4-BE49-F238E27FC236}">
                <a16:creationId xmlns:a16="http://schemas.microsoft.com/office/drawing/2014/main" id="{98FDCC3E-6B4B-49B5-A7B5-0DD5160F26A1}"/>
              </a:ext>
            </a:extLst>
          </p:cNvPr>
          <p:cNvSpPr txBox="1"/>
          <p:nvPr/>
        </p:nvSpPr>
        <p:spPr bwMode="auto">
          <a:xfrm rot="16200000">
            <a:off x="-92861" y="4517792"/>
            <a:ext cx="1706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Interrupting ART (%)</a:t>
            </a:r>
          </a:p>
        </p:txBody>
      </p:sp>
      <p:grpSp>
        <p:nvGrpSpPr>
          <p:cNvPr id="13" name="Group 12">
            <a:extLst>
              <a:ext uri="{FF2B5EF4-FFF2-40B4-BE49-F238E27FC236}">
                <a16:creationId xmlns:a16="http://schemas.microsoft.com/office/drawing/2014/main" id="{FCE7692D-FEE8-4B2C-AA93-11174420881B}"/>
              </a:ext>
            </a:extLst>
          </p:cNvPr>
          <p:cNvGrpSpPr/>
          <p:nvPr/>
        </p:nvGrpSpPr>
        <p:grpSpPr>
          <a:xfrm>
            <a:off x="770320" y="3778809"/>
            <a:ext cx="458779" cy="1779305"/>
            <a:chOff x="963076" y="2287395"/>
            <a:chExt cx="458779" cy="3031473"/>
          </a:xfrm>
        </p:grpSpPr>
        <p:sp>
          <p:nvSpPr>
            <p:cNvPr id="17" name="TextBox 16">
              <a:extLst>
                <a:ext uri="{FF2B5EF4-FFF2-40B4-BE49-F238E27FC236}">
                  <a16:creationId xmlns:a16="http://schemas.microsoft.com/office/drawing/2014/main" id="{BC32D9D0-2BE5-4207-87FD-3061187F903C}"/>
                </a:ext>
              </a:extLst>
            </p:cNvPr>
            <p:cNvSpPr txBox="1"/>
            <p:nvPr/>
          </p:nvSpPr>
          <p:spPr bwMode="auto">
            <a:xfrm>
              <a:off x="1054447" y="4160481"/>
              <a:ext cx="367408"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endParaRPr lang="en-US" sz="1400" b="0" baseline="3000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85D63293-DEF6-4B26-A79D-C3612D0D7D26}"/>
                </a:ext>
              </a:extLst>
            </p:cNvPr>
            <p:cNvSpPr txBox="1"/>
            <p:nvPr/>
          </p:nvSpPr>
          <p:spPr bwMode="auto">
            <a:xfrm>
              <a:off x="1054447" y="3532619"/>
              <a:ext cx="367408"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endParaRPr lang="en-US" sz="1400" b="0" baseline="3000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4074BC4E-4E54-4431-B651-A9864F772953}"/>
                </a:ext>
              </a:extLst>
            </p:cNvPr>
            <p:cNvSpPr txBox="1"/>
            <p:nvPr/>
          </p:nvSpPr>
          <p:spPr bwMode="auto">
            <a:xfrm>
              <a:off x="1054447" y="2925032"/>
              <a:ext cx="367408"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75</a:t>
              </a:r>
              <a:endParaRPr lang="en-US" sz="1400" b="0" baseline="3000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9B6CDD17-EDAE-4CA6-A168-1D3839D22A10}"/>
                </a:ext>
              </a:extLst>
            </p:cNvPr>
            <p:cNvSpPr txBox="1"/>
            <p:nvPr/>
          </p:nvSpPr>
          <p:spPr bwMode="auto">
            <a:xfrm>
              <a:off x="963076" y="2287395"/>
              <a:ext cx="458779"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endParaRPr lang="en-US" sz="1400" b="0" baseline="3000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C4EBC209-3F99-4E2A-A6B5-BA1FADA24040}"/>
                </a:ext>
              </a:extLst>
            </p:cNvPr>
            <p:cNvSpPr txBox="1"/>
            <p:nvPr/>
          </p:nvSpPr>
          <p:spPr bwMode="auto">
            <a:xfrm>
              <a:off x="1145818" y="4794496"/>
              <a:ext cx="276037" cy="524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endParaRPr lang="en-US" sz="1400" b="0" baseline="30000" dirty="0">
                <a:solidFill>
                  <a:schemeClr val="bg1"/>
                </a:solidFill>
                <a:latin typeface="Calibri" panose="020F0502020204030204" pitchFamily="34" charset="0"/>
              </a:endParaRPr>
            </a:p>
          </p:txBody>
        </p:sp>
      </p:grpSp>
      <p:grpSp>
        <p:nvGrpSpPr>
          <p:cNvPr id="22" name="Group 21">
            <a:extLst>
              <a:ext uri="{FF2B5EF4-FFF2-40B4-BE49-F238E27FC236}">
                <a16:creationId xmlns:a16="http://schemas.microsoft.com/office/drawing/2014/main" id="{AFE639FF-97BB-442B-A035-E779F2B36BE0}"/>
              </a:ext>
            </a:extLst>
          </p:cNvPr>
          <p:cNvGrpSpPr/>
          <p:nvPr/>
        </p:nvGrpSpPr>
        <p:grpSpPr>
          <a:xfrm>
            <a:off x="1155387" y="3940004"/>
            <a:ext cx="88900" cy="1464221"/>
            <a:chOff x="1302762" y="2475067"/>
            <a:chExt cx="958850" cy="2322635"/>
          </a:xfrm>
        </p:grpSpPr>
        <p:cxnSp>
          <p:nvCxnSpPr>
            <p:cNvPr id="23" name="Straight Connector 22">
              <a:extLst>
                <a:ext uri="{FF2B5EF4-FFF2-40B4-BE49-F238E27FC236}">
                  <a16:creationId xmlns:a16="http://schemas.microsoft.com/office/drawing/2014/main" id="{19B7F3B7-E918-447A-AC7D-755597572C56}"/>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26DE3A7-AE4A-42C6-87BE-8E8963981A50}"/>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693C807-93F1-4A70-9C20-7C056391900F}"/>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5EF18D9-34F8-4D12-84BD-DF975E823F4D}"/>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0C220EF-841D-4CCC-9B78-7A5A779EF1A3}"/>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 name="Group 5">
            <a:extLst>
              <a:ext uri="{FF2B5EF4-FFF2-40B4-BE49-F238E27FC236}">
                <a16:creationId xmlns:a16="http://schemas.microsoft.com/office/drawing/2014/main" id="{9E5D6B3D-F14D-40FE-B943-B2CF68956F07}"/>
              </a:ext>
            </a:extLst>
          </p:cNvPr>
          <p:cNvGrpSpPr/>
          <p:nvPr/>
        </p:nvGrpSpPr>
        <p:grpSpPr>
          <a:xfrm>
            <a:off x="1096274" y="5413037"/>
            <a:ext cx="4532162" cy="307777"/>
            <a:chOff x="1099763" y="3430780"/>
            <a:chExt cx="4532162" cy="307777"/>
          </a:xfrm>
        </p:grpSpPr>
        <p:sp>
          <p:nvSpPr>
            <p:cNvPr id="4" name="TextBox 3">
              <a:extLst>
                <a:ext uri="{FF2B5EF4-FFF2-40B4-BE49-F238E27FC236}">
                  <a16:creationId xmlns:a16="http://schemas.microsoft.com/office/drawing/2014/main" id="{B5E5F644-14E0-45B0-B68B-7478741152B5}"/>
                </a:ext>
              </a:extLst>
            </p:cNvPr>
            <p:cNvSpPr txBox="1"/>
            <p:nvPr/>
          </p:nvSpPr>
          <p:spPr bwMode="auto">
            <a:xfrm>
              <a:off x="1099763" y="343078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7A68246D-CA06-4331-BF63-979722EAAD50}"/>
                </a:ext>
              </a:extLst>
            </p:cNvPr>
            <p:cNvSpPr txBox="1"/>
            <p:nvPr/>
          </p:nvSpPr>
          <p:spPr bwMode="auto">
            <a:xfrm>
              <a:off x="1446227" y="343078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 name="TextBox 30">
              <a:extLst>
                <a:ext uri="{FF2B5EF4-FFF2-40B4-BE49-F238E27FC236}">
                  <a16:creationId xmlns:a16="http://schemas.microsoft.com/office/drawing/2014/main" id="{ECD685E3-7A32-4455-A467-47FE17C2A536}"/>
                </a:ext>
              </a:extLst>
            </p:cNvPr>
            <p:cNvSpPr txBox="1"/>
            <p:nvPr/>
          </p:nvSpPr>
          <p:spPr bwMode="auto">
            <a:xfrm>
              <a:off x="1753451"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2" name="TextBox 31">
              <a:extLst>
                <a:ext uri="{FF2B5EF4-FFF2-40B4-BE49-F238E27FC236}">
                  <a16:creationId xmlns:a16="http://schemas.microsoft.com/office/drawing/2014/main" id="{7A63C992-D6CE-42FA-BD6F-2CBF55A4EBEB}"/>
                </a:ext>
              </a:extLst>
            </p:cNvPr>
            <p:cNvSpPr txBox="1"/>
            <p:nvPr/>
          </p:nvSpPr>
          <p:spPr bwMode="auto">
            <a:xfrm>
              <a:off x="2099915"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3" name="TextBox 32">
              <a:extLst>
                <a:ext uri="{FF2B5EF4-FFF2-40B4-BE49-F238E27FC236}">
                  <a16:creationId xmlns:a16="http://schemas.microsoft.com/office/drawing/2014/main" id="{0B18DE8C-2307-4A02-B34C-D482870B4D6C}"/>
                </a:ext>
              </a:extLst>
            </p:cNvPr>
            <p:cNvSpPr txBox="1"/>
            <p:nvPr/>
          </p:nvSpPr>
          <p:spPr bwMode="auto">
            <a:xfrm>
              <a:off x="2452824"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4" name="TextBox 33">
              <a:extLst>
                <a:ext uri="{FF2B5EF4-FFF2-40B4-BE49-F238E27FC236}">
                  <a16:creationId xmlns:a16="http://schemas.microsoft.com/office/drawing/2014/main" id="{99C52861-5132-41B9-8BAA-C6BD93BCEDA8}"/>
                </a:ext>
              </a:extLst>
            </p:cNvPr>
            <p:cNvSpPr txBox="1"/>
            <p:nvPr/>
          </p:nvSpPr>
          <p:spPr bwMode="auto">
            <a:xfrm>
              <a:off x="2799288"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35" name="TextBox 34">
              <a:extLst>
                <a:ext uri="{FF2B5EF4-FFF2-40B4-BE49-F238E27FC236}">
                  <a16:creationId xmlns:a16="http://schemas.microsoft.com/office/drawing/2014/main" id="{7023CE96-18E6-4FAA-8DC7-95B024D2295C}"/>
                </a:ext>
              </a:extLst>
            </p:cNvPr>
            <p:cNvSpPr txBox="1"/>
            <p:nvPr/>
          </p:nvSpPr>
          <p:spPr bwMode="auto">
            <a:xfrm>
              <a:off x="3160184"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36" name="TextBox 35">
              <a:extLst>
                <a:ext uri="{FF2B5EF4-FFF2-40B4-BE49-F238E27FC236}">
                  <a16:creationId xmlns:a16="http://schemas.microsoft.com/office/drawing/2014/main" id="{75CFC61E-021E-4FAF-BAA3-F33190E65C7F}"/>
                </a:ext>
              </a:extLst>
            </p:cNvPr>
            <p:cNvSpPr txBox="1"/>
            <p:nvPr/>
          </p:nvSpPr>
          <p:spPr bwMode="auto">
            <a:xfrm>
              <a:off x="3506648"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37" name="TextBox 36">
              <a:extLst>
                <a:ext uri="{FF2B5EF4-FFF2-40B4-BE49-F238E27FC236}">
                  <a16:creationId xmlns:a16="http://schemas.microsoft.com/office/drawing/2014/main" id="{94E8112C-E730-44B4-8CB9-729935E3BEA0}"/>
                </a:ext>
              </a:extLst>
            </p:cNvPr>
            <p:cNvSpPr txBox="1"/>
            <p:nvPr/>
          </p:nvSpPr>
          <p:spPr bwMode="auto">
            <a:xfrm>
              <a:off x="3859557"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p>
          </p:txBody>
        </p:sp>
        <p:sp>
          <p:nvSpPr>
            <p:cNvPr id="38" name="TextBox 37">
              <a:extLst>
                <a:ext uri="{FF2B5EF4-FFF2-40B4-BE49-F238E27FC236}">
                  <a16:creationId xmlns:a16="http://schemas.microsoft.com/office/drawing/2014/main" id="{B94C237B-35AE-4990-A6A7-130A533B1812}"/>
                </a:ext>
              </a:extLst>
            </p:cNvPr>
            <p:cNvSpPr txBox="1"/>
            <p:nvPr/>
          </p:nvSpPr>
          <p:spPr bwMode="auto">
            <a:xfrm>
              <a:off x="4206021"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39" name="TextBox 38">
              <a:extLst>
                <a:ext uri="{FF2B5EF4-FFF2-40B4-BE49-F238E27FC236}">
                  <a16:creationId xmlns:a16="http://schemas.microsoft.com/office/drawing/2014/main" id="{BEF107BD-D7C0-4CEA-B965-06277C202E70}"/>
                </a:ext>
              </a:extLst>
            </p:cNvPr>
            <p:cNvSpPr txBox="1"/>
            <p:nvPr/>
          </p:nvSpPr>
          <p:spPr bwMode="auto">
            <a:xfrm>
              <a:off x="4558930"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40" name="TextBox 39">
              <a:extLst>
                <a:ext uri="{FF2B5EF4-FFF2-40B4-BE49-F238E27FC236}">
                  <a16:creationId xmlns:a16="http://schemas.microsoft.com/office/drawing/2014/main" id="{33C1D598-94D9-4E96-B290-E26265314BFF}"/>
                </a:ext>
              </a:extLst>
            </p:cNvPr>
            <p:cNvSpPr txBox="1"/>
            <p:nvPr/>
          </p:nvSpPr>
          <p:spPr bwMode="auto">
            <a:xfrm>
              <a:off x="4905394"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77</a:t>
              </a:r>
            </a:p>
          </p:txBody>
        </p:sp>
        <p:sp>
          <p:nvSpPr>
            <p:cNvPr id="41" name="TextBox 40">
              <a:extLst>
                <a:ext uri="{FF2B5EF4-FFF2-40B4-BE49-F238E27FC236}">
                  <a16:creationId xmlns:a16="http://schemas.microsoft.com/office/drawing/2014/main" id="{BA3236A9-2DB4-4F30-882A-7DD086B1F49D}"/>
                </a:ext>
              </a:extLst>
            </p:cNvPr>
            <p:cNvSpPr txBox="1"/>
            <p:nvPr/>
          </p:nvSpPr>
          <p:spPr bwMode="auto">
            <a:xfrm>
              <a:off x="5264517"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grpSp>
      <p:grpSp>
        <p:nvGrpSpPr>
          <p:cNvPr id="60" name="Group 59">
            <a:extLst>
              <a:ext uri="{FF2B5EF4-FFF2-40B4-BE49-F238E27FC236}">
                <a16:creationId xmlns:a16="http://schemas.microsoft.com/office/drawing/2014/main" id="{05A49EA6-5CB6-48D1-9FC0-9D83F9096909}"/>
              </a:ext>
            </a:extLst>
          </p:cNvPr>
          <p:cNvGrpSpPr/>
          <p:nvPr/>
        </p:nvGrpSpPr>
        <p:grpSpPr>
          <a:xfrm>
            <a:off x="1241798" y="5398180"/>
            <a:ext cx="4191255" cy="80814"/>
            <a:chOff x="1245287" y="3210089"/>
            <a:chExt cx="4191255" cy="419531"/>
          </a:xfrm>
        </p:grpSpPr>
        <p:grpSp>
          <p:nvGrpSpPr>
            <p:cNvPr id="42" name="Group 41">
              <a:extLst>
                <a:ext uri="{FF2B5EF4-FFF2-40B4-BE49-F238E27FC236}">
                  <a16:creationId xmlns:a16="http://schemas.microsoft.com/office/drawing/2014/main" id="{5617EDA1-23F2-410A-95A2-676E747EC04C}"/>
                </a:ext>
              </a:extLst>
            </p:cNvPr>
            <p:cNvGrpSpPr/>
            <p:nvPr/>
          </p:nvGrpSpPr>
          <p:grpSpPr>
            <a:xfrm rot="5400000">
              <a:off x="1731561" y="2723815"/>
              <a:ext cx="419531" cy="1392080"/>
              <a:chOff x="1302762" y="2475067"/>
              <a:chExt cx="958850" cy="2322635"/>
            </a:xfrm>
          </p:grpSpPr>
          <p:cxnSp>
            <p:nvCxnSpPr>
              <p:cNvPr id="43" name="Straight Connector 42">
                <a:extLst>
                  <a:ext uri="{FF2B5EF4-FFF2-40B4-BE49-F238E27FC236}">
                    <a16:creationId xmlns:a16="http://schemas.microsoft.com/office/drawing/2014/main" id="{08B0EDE7-ADD9-4546-83BD-BC2363075FFE}"/>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709E9F5-FEE0-47BA-91C2-308B295DE44C}"/>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E03F70B-074C-43B1-A7C2-35EB1E1183E0}"/>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25BD2B5-CF3A-430A-AD9D-81A3E72B670B}"/>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18CAF38-D6B3-436E-8079-09FDDD9E2C9A}"/>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B2977D83-5A8C-4D8B-8476-79846FCA15AD}"/>
                </a:ext>
              </a:extLst>
            </p:cNvPr>
            <p:cNvGrpSpPr/>
            <p:nvPr/>
          </p:nvGrpSpPr>
          <p:grpSpPr>
            <a:xfrm rot="5400000">
              <a:off x="3474624" y="2723815"/>
              <a:ext cx="419531" cy="1392080"/>
              <a:chOff x="1302762" y="2475067"/>
              <a:chExt cx="958850" cy="2322635"/>
            </a:xfrm>
          </p:grpSpPr>
          <p:cxnSp>
            <p:nvCxnSpPr>
              <p:cNvPr id="49" name="Straight Connector 48">
                <a:extLst>
                  <a:ext uri="{FF2B5EF4-FFF2-40B4-BE49-F238E27FC236}">
                    <a16:creationId xmlns:a16="http://schemas.microsoft.com/office/drawing/2014/main" id="{DDDF66B9-DBC3-437E-950E-0A33DB5E1A51}"/>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6219E92-A160-470F-9883-8A89CA59852B}"/>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F9E8DC5-8CD7-4E64-B1BD-B81A915F5E26}"/>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01BF329-7716-4376-BC26-F6AA017938BC}"/>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2AE1AEB-C061-478F-AABC-CB7B95603923}"/>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1375F65C-C046-4225-9252-5D22C227DD7E}"/>
                </a:ext>
              </a:extLst>
            </p:cNvPr>
            <p:cNvGrpSpPr/>
            <p:nvPr/>
          </p:nvGrpSpPr>
          <p:grpSpPr>
            <a:xfrm rot="5400000">
              <a:off x="4877319" y="3070398"/>
              <a:ext cx="419531" cy="698914"/>
              <a:chOff x="1302762" y="3631589"/>
              <a:chExt cx="958850" cy="1166113"/>
            </a:xfrm>
          </p:grpSpPr>
          <p:cxnSp>
            <p:nvCxnSpPr>
              <p:cNvPr id="57" name="Straight Connector 56">
                <a:extLst>
                  <a:ext uri="{FF2B5EF4-FFF2-40B4-BE49-F238E27FC236}">
                    <a16:creationId xmlns:a16="http://schemas.microsoft.com/office/drawing/2014/main" id="{CEDFE160-B4C3-433F-9891-2CE5709076CD}"/>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09BF070-E9B4-4521-AAA9-9481C1523DA4}"/>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A6FD28B-30B0-4C52-87F8-A8E0D316073A}"/>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1" name="TextBox 60">
            <a:extLst>
              <a:ext uri="{FF2B5EF4-FFF2-40B4-BE49-F238E27FC236}">
                <a16:creationId xmlns:a16="http://schemas.microsoft.com/office/drawing/2014/main" id="{186AFA0E-20B5-4C8B-8947-61539548EA70}"/>
              </a:ext>
            </a:extLst>
          </p:cNvPr>
          <p:cNvSpPr txBox="1"/>
          <p:nvPr/>
        </p:nvSpPr>
        <p:spPr bwMode="auto">
          <a:xfrm>
            <a:off x="2185305" y="5589629"/>
            <a:ext cx="23037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Days After ART Interruption</a:t>
            </a:r>
          </a:p>
        </p:txBody>
      </p:sp>
      <p:sp>
        <p:nvSpPr>
          <p:cNvPr id="62" name="Freeform: Shape 61">
            <a:extLst>
              <a:ext uri="{FF2B5EF4-FFF2-40B4-BE49-F238E27FC236}">
                <a16:creationId xmlns:a16="http://schemas.microsoft.com/office/drawing/2014/main" id="{8A0B5F7C-89C5-4AC7-AD63-03BD5547371A}"/>
              </a:ext>
            </a:extLst>
          </p:cNvPr>
          <p:cNvSpPr/>
          <p:nvPr/>
        </p:nvSpPr>
        <p:spPr bwMode="auto">
          <a:xfrm>
            <a:off x="1232644" y="3891493"/>
            <a:ext cx="4199467" cy="1498600"/>
          </a:xfrm>
          <a:custGeom>
            <a:avLst/>
            <a:gdLst>
              <a:gd name="connsiteX0" fmla="*/ 0 w 4199467"/>
              <a:gd name="connsiteY0" fmla="*/ 0 h 1498600"/>
              <a:gd name="connsiteX1" fmla="*/ 0 w 4199467"/>
              <a:gd name="connsiteY1" fmla="*/ 1498600 h 1498600"/>
              <a:gd name="connsiteX2" fmla="*/ 4199467 w 4199467"/>
              <a:gd name="connsiteY2" fmla="*/ 1498600 h 1498600"/>
            </a:gdLst>
            <a:ahLst/>
            <a:cxnLst>
              <a:cxn ang="0">
                <a:pos x="connsiteX0" y="connsiteY0"/>
              </a:cxn>
              <a:cxn ang="0">
                <a:pos x="connsiteX1" y="connsiteY1"/>
              </a:cxn>
              <a:cxn ang="0">
                <a:pos x="connsiteX2" y="connsiteY2"/>
              </a:cxn>
            </a:cxnLst>
            <a:rect l="l" t="t" r="r" b="b"/>
            <a:pathLst>
              <a:path w="4199467" h="1498600">
                <a:moveTo>
                  <a:pt x="0" y="0"/>
                </a:moveTo>
                <a:lnTo>
                  <a:pt x="0" y="1498600"/>
                </a:lnTo>
                <a:lnTo>
                  <a:pt x="4199467" y="1498600"/>
                </a:lnTo>
              </a:path>
            </a:pathLst>
          </a:custGeom>
          <a:noFill/>
          <a:ln w="28575">
            <a:solidFill>
              <a:schemeClr val="bg1"/>
            </a:solidFill>
            <a:miter lim="800000"/>
            <a:headEnd/>
            <a:tailEnd/>
          </a:ln>
        </p:spPr>
        <p:txBody>
          <a:bodyPr rtlCol="0" anchor="ctr"/>
          <a:lstStyle/>
          <a:p>
            <a:pPr algn="ctr"/>
            <a:endParaRPr lang="en-US" dirty="0"/>
          </a:p>
        </p:txBody>
      </p:sp>
      <p:sp>
        <p:nvSpPr>
          <p:cNvPr id="63" name="TextBox 62">
            <a:extLst>
              <a:ext uri="{FF2B5EF4-FFF2-40B4-BE49-F238E27FC236}">
                <a16:creationId xmlns:a16="http://schemas.microsoft.com/office/drawing/2014/main" id="{59A3ABE4-FC88-4B9C-A1B1-A2F64909EF15}"/>
              </a:ext>
            </a:extLst>
          </p:cNvPr>
          <p:cNvSpPr txBox="1"/>
          <p:nvPr/>
        </p:nvSpPr>
        <p:spPr bwMode="auto">
          <a:xfrm>
            <a:off x="3745187" y="4479090"/>
            <a:ext cx="1529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.0058</a:t>
            </a:r>
          </a:p>
        </p:txBody>
      </p:sp>
      <p:grpSp>
        <p:nvGrpSpPr>
          <p:cNvPr id="77" name="Group 76">
            <a:extLst>
              <a:ext uri="{FF2B5EF4-FFF2-40B4-BE49-F238E27FC236}">
                <a16:creationId xmlns:a16="http://schemas.microsoft.com/office/drawing/2014/main" id="{9F794AF4-65D2-4789-BC39-6F4C332B445B}"/>
              </a:ext>
            </a:extLst>
          </p:cNvPr>
          <p:cNvGrpSpPr/>
          <p:nvPr/>
        </p:nvGrpSpPr>
        <p:grpSpPr>
          <a:xfrm>
            <a:off x="3984326" y="3711013"/>
            <a:ext cx="1827512" cy="523220"/>
            <a:chOff x="4028278" y="1779553"/>
            <a:chExt cx="1827512" cy="523220"/>
          </a:xfrm>
        </p:grpSpPr>
        <p:sp>
          <p:nvSpPr>
            <p:cNvPr id="64" name="TextBox 63">
              <a:extLst>
                <a:ext uri="{FF2B5EF4-FFF2-40B4-BE49-F238E27FC236}">
                  <a16:creationId xmlns:a16="http://schemas.microsoft.com/office/drawing/2014/main" id="{E551B4EF-1B88-4C0C-82AE-02314307A3B3}"/>
                </a:ext>
              </a:extLst>
            </p:cNvPr>
            <p:cNvSpPr txBox="1"/>
            <p:nvPr/>
          </p:nvSpPr>
          <p:spPr bwMode="auto">
            <a:xfrm>
              <a:off x="4291900" y="1779553"/>
              <a:ext cx="15638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3BNC117 sensitive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3BNC117 resistant</a:t>
              </a:r>
            </a:p>
          </p:txBody>
        </p:sp>
        <p:cxnSp>
          <p:nvCxnSpPr>
            <p:cNvPr id="66" name="Straight Connector 65">
              <a:extLst>
                <a:ext uri="{FF2B5EF4-FFF2-40B4-BE49-F238E27FC236}">
                  <a16:creationId xmlns:a16="http://schemas.microsoft.com/office/drawing/2014/main" id="{D2275EE0-EA31-4B92-A1C1-59325BEFB28F}"/>
                </a:ext>
              </a:extLst>
            </p:cNvPr>
            <p:cNvCxnSpPr>
              <a:cxnSpLocks/>
            </p:cNvCxnSpPr>
            <p:nvPr/>
          </p:nvCxnSpPr>
          <p:spPr bwMode="auto">
            <a:xfrm>
              <a:off x="4028278" y="1936175"/>
              <a:ext cx="313267"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A2C7EEA-1CE9-4E5C-8C47-D3172ADFACD0}"/>
                </a:ext>
              </a:extLst>
            </p:cNvPr>
            <p:cNvCxnSpPr>
              <a:cxnSpLocks/>
            </p:cNvCxnSpPr>
            <p:nvPr/>
          </p:nvCxnSpPr>
          <p:spPr bwMode="auto">
            <a:xfrm>
              <a:off x="4028278" y="2147838"/>
              <a:ext cx="313267" cy="0"/>
            </a:xfrm>
            <a:prstGeom prst="line">
              <a:avLst/>
            </a:prstGeom>
            <a:noFill/>
            <a:ln w="28575" cap="flat" cmpd="sng" algn="ctr">
              <a:solidFill>
                <a:schemeClr val="accent3"/>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9437BC4B-05A7-4327-AF94-8C6D8DA7B59A}"/>
                </a:ext>
              </a:extLst>
            </p:cNvPr>
            <p:cNvSpPr/>
            <p:nvPr/>
          </p:nvSpPr>
          <p:spPr bwMode="auto">
            <a:xfrm>
              <a:off x="4162052" y="190523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2605A8EE-4098-45B7-AA33-8F48E7E1E2F2}"/>
                </a:ext>
              </a:extLst>
            </p:cNvPr>
            <p:cNvSpPr/>
            <p:nvPr/>
          </p:nvSpPr>
          <p:spPr bwMode="auto">
            <a:xfrm>
              <a:off x="4162052" y="211824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0" name="Freeform: Shape 69">
            <a:extLst>
              <a:ext uri="{FF2B5EF4-FFF2-40B4-BE49-F238E27FC236}">
                <a16:creationId xmlns:a16="http://schemas.microsoft.com/office/drawing/2014/main" id="{4589CB0D-06D4-4F6A-A230-61254D79997B}"/>
              </a:ext>
            </a:extLst>
          </p:cNvPr>
          <p:cNvSpPr/>
          <p:nvPr/>
        </p:nvSpPr>
        <p:spPr bwMode="auto">
          <a:xfrm>
            <a:off x="1234761" y="3934885"/>
            <a:ext cx="4203700" cy="288925"/>
          </a:xfrm>
          <a:custGeom>
            <a:avLst/>
            <a:gdLst>
              <a:gd name="connsiteX0" fmla="*/ 0 w 4203700"/>
              <a:gd name="connsiteY0" fmla="*/ 0 h 288925"/>
              <a:gd name="connsiteX1" fmla="*/ 1752600 w 4203700"/>
              <a:gd name="connsiteY1" fmla="*/ 0 h 288925"/>
              <a:gd name="connsiteX2" fmla="*/ 1752600 w 4203700"/>
              <a:gd name="connsiteY2" fmla="*/ 288925 h 288925"/>
              <a:gd name="connsiteX3" fmla="*/ 4203700 w 4203700"/>
              <a:gd name="connsiteY3" fmla="*/ 288925 h 288925"/>
            </a:gdLst>
            <a:ahLst/>
            <a:cxnLst>
              <a:cxn ang="0">
                <a:pos x="connsiteX0" y="connsiteY0"/>
              </a:cxn>
              <a:cxn ang="0">
                <a:pos x="connsiteX1" y="connsiteY1"/>
              </a:cxn>
              <a:cxn ang="0">
                <a:pos x="connsiteX2" y="connsiteY2"/>
              </a:cxn>
              <a:cxn ang="0">
                <a:pos x="connsiteX3" y="connsiteY3"/>
              </a:cxn>
            </a:cxnLst>
            <a:rect l="l" t="t" r="r" b="b"/>
            <a:pathLst>
              <a:path w="4203700" h="288925">
                <a:moveTo>
                  <a:pt x="0" y="0"/>
                </a:moveTo>
                <a:lnTo>
                  <a:pt x="1752600" y="0"/>
                </a:lnTo>
                <a:lnTo>
                  <a:pt x="1752600" y="288925"/>
                </a:lnTo>
                <a:lnTo>
                  <a:pt x="4203700" y="288925"/>
                </a:lnTo>
              </a:path>
            </a:pathLst>
          </a:custGeom>
          <a:noFill/>
          <a:ln w="28575">
            <a:solidFill>
              <a:schemeClr val="accent1"/>
            </a:solidFill>
            <a:miter lim="800000"/>
            <a:headEnd/>
            <a:tailEnd/>
          </a:ln>
        </p:spPr>
        <p:txBody>
          <a:bodyPr rtlCol="0" anchor="ctr"/>
          <a:lstStyle/>
          <a:p>
            <a:pPr algn="ctr"/>
            <a:endParaRPr lang="en-US" dirty="0"/>
          </a:p>
        </p:txBody>
      </p:sp>
      <p:sp>
        <p:nvSpPr>
          <p:cNvPr id="71" name="Rectangle 70">
            <a:extLst>
              <a:ext uri="{FF2B5EF4-FFF2-40B4-BE49-F238E27FC236}">
                <a16:creationId xmlns:a16="http://schemas.microsoft.com/office/drawing/2014/main" id="{7E75A5E6-FAD6-4146-8887-DB936D31EA6B}"/>
              </a:ext>
            </a:extLst>
          </p:cNvPr>
          <p:cNvSpPr/>
          <p:nvPr/>
        </p:nvSpPr>
        <p:spPr bwMode="auto">
          <a:xfrm>
            <a:off x="2979503" y="4185785"/>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Freeform: Shape 71">
            <a:extLst>
              <a:ext uri="{FF2B5EF4-FFF2-40B4-BE49-F238E27FC236}">
                <a16:creationId xmlns:a16="http://schemas.microsoft.com/office/drawing/2014/main" id="{98166EBC-E568-416F-A325-C4ACA2AC4C57}"/>
              </a:ext>
            </a:extLst>
          </p:cNvPr>
          <p:cNvSpPr/>
          <p:nvPr/>
        </p:nvSpPr>
        <p:spPr bwMode="auto">
          <a:xfrm>
            <a:off x="1237936" y="3912660"/>
            <a:ext cx="3498850" cy="1466850"/>
          </a:xfrm>
          <a:custGeom>
            <a:avLst/>
            <a:gdLst>
              <a:gd name="connsiteX0" fmla="*/ 0 w 3498850"/>
              <a:gd name="connsiteY0" fmla="*/ 0 h 1466850"/>
              <a:gd name="connsiteX1" fmla="*/ 698500 w 3498850"/>
              <a:gd name="connsiteY1" fmla="*/ 0 h 1466850"/>
              <a:gd name="connsiteX2" fmla="*/ 698500 w 3498850"/>
              <a:gd name="connsiteY2" fmla="*/ 244475 h 1466850"/>
              <a:gd name="connsiteX3" fmla="*/ 1044575 w 3498850"/>
              <a:gd name="connsiteY3" fmla="*/ 244475 h 1466850"/>
              <a:gd name="connsiteX4" fmla="*/ 1044575 w 3498850"/>
              <a:gd name="connsiteY4" fmla="*/ 981075 h 1466850"/>
              <a:gd name="connsiteX5" fmla="*/ 1743075 w 3498850"/>
              <a:gd name="connsiteY5" fmla="*/ 981075 h 1466850"/>
              <a:gd name="connsiteX6" fmla="*/ 1743075 w 3498850"/>
              <a:gd name="connsiteY6" fmla="*/ 1228725 h 1466850"/>
              <a:gd name="connsiteX7" fmla="*/ 3498850 w 3498850"/>
              <a:gd name="connsiteY7" fmla="*/ 1228725 h 1466850"/>
              <a:gd name="connsiteX8" fmla="*/ 3498850 w 3498850"/>
              <a:gd name="connsiteY8" fmla="*/ 1466850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8850" h="1466850">
                <a:moveTo>
                  <a:pt x="0" y="0"/>
                </a:moveTo>
                <a:lnTo>
                  <a:pt x="698500" y="0"/>
                </a:lnTo>
                <a:lnTo>
                  <a:pt x="698500" y="244475"/>
                </a:lnTo>
                <a:lnTo>
                  <a:pt x="1044575" y="244475"/>
                </a:lnTo>
                <a:lnTo>
                  <a:pt x="1044575" y="981075"/>
                </a:lnTo>
                <a:lnTo>
                  <a:pt x="1743075" y="981075"/>
                </a:lnTo>
                <a:lnTo>
                  <a:pt x="1743075" y="1228725"/>
                </a:lnTo>
                <a:lnTo>
                  <a:pt x="3498850" y="1228725"/>
                </a:lnTo>
                <a:lnTo>
                  <a:pt x="3498850" y="1466850"/>
                </a:lnTo>
              </a:path>
            </a:pathLst>
          </a:custGeom>
          <a:noFill/>
          <a:ln w="28575">
            <a:solidFill>
              <a:schemeClr val="accent3"/>
            </a:solidFill>
            <a:miter lim="800000"/>
            <a:headEnd/>
            <a:tailEnd/>
          </a:ln>
        </p:spPr>
        <p:txBody>
          <a:bodyPr rtlCol="0" anchor="ctr"/>
          <a:lstStyle/>
          <a:p>
            <a:pPr algn="ctr"/>
            <a:endParaRPr lang="en-US" dirty="0"/>
          </a:p>
        </p:txBody>
      </p:sp>
      <p:sp>
        <p:nvSpPr>
          <p:cNvPr id="73" name="Rectangle 72">
            <a:extLst>
              <a:ext uri="{FF2B5EF4-FFF2-40B4-BE49-F238E27FC236}">
                <a16:creationId xmlns:a16="http://schemas.microsoft.com/office/drawing/2014/main" id="{7E98246D-2966-4273-A4E2-CA255B91C8FD}"/>
              </a:ext>
            </a:extLst>
          </p:cNvPr>
          <p:cNvSpPr/>
          <p:nvPr/>
        </p:nvSpPr>
        <p:spPr bwMode="auto">
          <a:xfrm>
            <a:off x="1925513" y="4120951"/>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855C2BF-C354-41D4-90A5-098C72728036}"/>
              </a:ext>
            </a:extLst>
          </p:cNvPr>
          <p:cNvSpPr/>
          <p:nvPr/>
        </p:nvSpPr>
        <p:spPr bwMode="auto">
          <a:xfrm>
            <a:off x="2268962" y="4859323"/>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62EE00A0-4B91-465F-9AF9-988C3887895B}"/>
              </a:ext>
            </a:extLst>
          </p:cNvPr>
          <p:cNvSpPr/>
          <p:nvPr/>
        </p:nvSpPr>
        <p:spPr bwMode="auto">
          <a:xfrm>
            <a:off x="2965875" y="5106973"/>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747AB114-F889-433A-8F4F-23C4350AD069}"/>
              </a:ext>
            </a:extLst>
          </p:cNvPr>
          <p:cNvSpPr/>
          <p:nvPr/>
        </p:nvSpPr>
        <p:spPr bwMode="auto">
          <a:xfrm>
            <a:off x="4711279" y="533513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TextBox 77">
            <a:extLst>
              <a:ext uri="{FF2B5EF4-FFF2-40B4-BE49-F238E27FC236}">
                <a16:creationId xmlns:a16="http://schemas.microsoft.com/office/drawing/2014/main" id="{674639BD-6D0E-480B-B31B-FEA3E7C88534}"/>
              </a:ext>
            </a:extLst>
          </p:cNvPr>
          <p:cNvSpPr txBox="1"/>
          <p:nvPr/>
        </p:nvSpPr>
        <p:spPr bwMode="auto">
          <a:xfrm rot="16200000">
            <a:off x="5316403" y="4521323"/>
            <a:ext cx="1746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Interrupting ART (%)</a:t>
            </a:r>
          </a:p>
        </p:txBody>
      </p:sp>
      <p:grpSp>
        <p:nvGrpSpPr>
          <p:cNvPr id="79" name="Group 78">
            <a:extLst>
              <a:ext uri="{FF2B5EF4-FFF2-40B4-BE49-F238E27FC236}">
                <a16:creationId xmlns:a16="http://schemas.microsoft.com/office/drawing/2014/main" id="{2B04E663-7884-4C48-BE60-E4F6D80F9E31}"/>
              </a:ext>
            </a:extLst>
          </p:cNvPr>
          <p:cNvGrpSpPr/>
          <p:nvPr/>
        </p:nvGrpSpPr>
        <p:grpSpPr>
          <a:xfrm>
            <a:off x="6221395" y="3738796"/>
            <a:ext cx="458779" cy="1779305"/>
            <a:chOff x="963076" y="2287395"/>
            <a:chExt cx="458779" cy="3031473"/>
          </a:xfrm>
        </p:grpSpPr>
        <p:sp>
          <p:nvSpPr>
            <p:cNvPr id="80" name="TextBox 79">
              <a:extLst>
                <a:ext uri="{FF2B5EF4-FFF2-40B4-BE49-F238E27FC236}">
                  <a16:creationId xmlns:a16="http://schemas.microsoft.com/office/drawing/2014/main" id="{C7ACC5AA-4D67-4165-B1B4-058D373F3346}"/>
                </a:ext>
              </a:extLst>
            </p:cNvPr>
            <p:cNvSpPr txBox="1"/>
            <p:nvPr/>
          </p:nvSpPr>
          <p:spPr bwMode="auto">
            <a:xfrm>
              <a:off x="1054447" y="4160481"/>
              <a:ext cx="367408"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endParaRPr lang="en-US" sz="1400" b="0" baseline="30000"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A96C9B5B-ABFF-4087-B5FA-DFD20699F31C}"/>
                </a:ext>
              </a:extLst>
            </p:cNvPr>
            <p:cNvSpPr txBox="1"/>
            <p:nvPr/>
          </p:nvSpPr>
          <p:spPr bwMode="auto">
            <a:xfrm>
              <a:off x="1054447" y="3532619"/>
              <a:ext cx="367408"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endParaRPr lang="en-US" sz="1400" b="0" baseline="3000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B09AE582-D397-4AFD-B37B-91EED13D1BDA}"/>
                </a:ext>
              </a:extLst>
            </p:cNvPr>
            <p:cNvSpPr txBox="1"/>
            <p:nvPr/>
          </p:nvSpPr>
          <p:spPr bwMode="auto">
            <a:xfrm>
              <a:off x="1054447" y="2925032"/>
              <a:ext cx="367408"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75</a:t>
              </a:r>
              <a:endParaRPr lang="en-US" sz="1400" b="0" baseline="3000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ADD97B98-79F6-4386-840D-2AE653653002}"/>
                </a:ext>
              </a:extLst>
            </p:cNvPr>
            <p:cNvSpPr txBox="1"/>
            <p:nvPr/>
          </p:nvSpPr>
          <p:spPr bwMode="auto">
            <a:xfrm>
              <a:off x="963076" y="2287395"/>
              <a:ext cx="458779" cy="34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endParaRPr lang="en-US" sz="1400" b="0" baseline="3000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0FFCD10B-839A-481A-9CCA-18E326FF4B1F}"/>
                </a:ext>
              </a:extLst>
            </p:cNvPr>
            <p:cNvSpPr txBox="1"/>
            <p:nvPr/>
          </p:nvSpPr>
          <p:spPr bwMode="auto">
            <a:xfrm>
              <a:off x="1145818" y="4794496"/>
              <a:ext cx="276037" cy="524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endParaRPr lang="en-US" sz="1400" b="0" baseline="30000" dirty="0">
                <a:solidFill>
                  <a:schemeClr val="bg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417EA906-C9B4-41A6-BE9F-87C2C922C72B}"/>
              </a:ext>
            </a:extLst>
          </p:cNvPr>
          <p:cNvGrpSpPr/>
          <p:nvPr/>
        </p:nvGrpSpPr>
        <p:grpSpPr>
          <a:xfrm>
            <a:off x="6606462" y="3899991"/>
            <a:ext cx="88900" cy="1464221"/>
            <a:chOff x="1302762" y="2475067"/>
            <a:chExt cx="958850" cy="2322635"/>
          </a:xfrm>
        </p:grpSpPr>
        <p:cxnSp>
          <p:nvCxnSpPr>
            <p:cNvPr id="86" name="Straight Connector 85">
              <a:extLst>
                <a:ext uri="{FF2B5EF4-FFF2-40B4-BE49-F238E27FC236}">
                  <a16:creationId xmlns:a16="http://schemas.microsoft.com/office/drawing/2014/main" id="{23FCB1D9-0E4E-4CFA-8448-D0584550CE6D}"/>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2B91EE9-C6D5-4A17-BE79-935DBF1DDBFB}"/>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86F258E-66CE-4D87-A095-11835D66D00A}"/>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F672C03-00DB-485F-9147-FA37C0941CDC}"/>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16B27D6-4131-4E82-93AA-F7B731702727}"/>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1DADAF48-6097-4802-A420-88E6DB613D16}"/>
              </a:ext>
            </a:extLst>
          </p:cNvPr>
          <p:cNvGrpSpPr/>
          <p:nvPr/>
        </p:nvGrpSpPr>
        <p:grpSpPr>
          <a:xfrm>
            <a:off x="6547349" y="5384069"/>
            <a:ext cx="4532162" cy="307777"/>
            <a:chOff x="1099763" y="3430780"/>
            <a:chExt cx="4532162" cy="307777"/>
          </a:xfrm>
        </p:grpSpPr>
        <p:sp>
          <p:nvSpPr>
            <p:cNvPr id="92" name="TextBox 91">
              <a:extLst>
                <a:ext uri="{FF2B5EF4-FFF2-40B4-BE49-F238E27FC236}">
                  <a16:creationId xmlns:a16="http://schemas.microsoft.com/office/drawing/2014/main" id="{E840BD62-BD94-4D20-B3B6-31D812452E57}"/>
                </a:ext>
              </a:extLst>
            </p:cNvPr>
            <p:cNvSpPr txBox="1"/>
            <p:nvPr/>
          </p:nvSpPr>
          <p:spPr bwMode="auto">
            <a:xfrm>
              <a:off x="1099763" y="343078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 name="TextBox 92">
              <a:extLst>
                <a:ext uri="{FF2B5EF4-FFF2-40B4-BE49-F238E27FC236}">
                  <a16:creationId xmlns:a16="http://schemas.microsoft.com/office/drawing/2014/main" id="{CBA606AB-B1C4-4B5E-ABB5-EF430A185E95}"/>
                </a:ext>
              </a:extLst>
            </p:cNvPr>
            <p:cNvSpPr txBox="1"/>
            <p:nvPr/>
          </p:nvSpPr>
          <p:spPr bwMode="auto">
            <a:xfrm>
              <a:off x="1446227" y="343078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4" name="TextBox 93">
              <a:extLst>
                <a:ext uri="{FF2B5EF4-FFF2-40B4-BE49-F238E27FC236}">
                  <a16:creationId xmlns:a16="http://schemas.microsoft.com/office/drawing/2014/main" id="{D4BE53E2-7D56-480D-88B8-706E0AA89656}"/>
                </a:ext>
              </a:extLst>
            </p:cNvPr>
            <p:cNvSpPr txBox="1"/>
            <p:nvPr/>
          </p:nvSpPr>
          <p:spPr bwMode="auto">
            <a:xfrm>
              <a:off x="1753451"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5" name="TextBox 94">
              <a:extLst>
                <a:ext uri="{FF2B5EF4-FFF2-40B4-BE49-F238E27FC236}">
                  <a16:creationId xmlns:a16="http://schemas.microsoft.com/office/drawing/2014/main" id="{B559F61B-F6F5-435C-A27C-A89BC9EE2CFD}"/>
                </a:ext>
              </a:extLst>
            </p:cNvPr>
            <p:cNvSpPr txBox="1"/>
            <p:nvPr/>
          </p:nvSpPr>
          <p:spPr bwMode="auto">
            <a:xfrm>
              <a:off x="2099915"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6" name="TextBox 95">
              <a:extLst>
                <a:ext uri="{FF2B5EF4-FFF2-40B4-BE49-F238E27FC236}">
                  <a16:creationId xmlns:a16="http://schemas.microsoft.com/office/drawing/2014/main" id="{1CFD8793-CE01-4C2B-851D-57322EA7C71B}"/>
                </a:ext>
              </a:extLst>
            </p:cNvPr>
            <p:cNvSpPr txBox="1"/>
            <p:nvPr/>
          </p:nvSpPr>
          <p:spPr bwMode="auto">
            <a:xfrm>
              <a:off x="2452824"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97" name="TextBox 96">
              <a:extLst>
                <a:ext uri="{FF2B5EF4-FFF2-40B4-BE49-F238E27FC236}">
                  <a16:creationId xmlns:a16="http://schemas.microsoft.com/office/drawing/2014/main" id="{0EA6EFA1-C4F9-416D-BD63-CF3797A08426}"/>
                </a:ext>
              </a:extLst>
            </p:cNvPr>
            <p:cNvSpPr txBox="1"/>
            <p:nvPr/>
          </p:nvSpPr>
          <p:spPr bwMode="auto">
            <a:xfrm>
              <a:off x="2799288"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98" name="TextBox 97">
              <a:extLst>
                <a:ext uri="{FF2B5EF4-FFF2-40B4-BE49-F238E27FC236}">
                  <a16:creationId xmlns:a16="http://schemas.microsoft.com/office/drawing/2014/main" id="{861DD6EB-BA01-4910-9C8C-63A9870E77D2}"/>
                </a:ext>
              </a:extLst>
            </p:cNvPr>
            <p:cNvSpPr txBox="1"/>
            <p:nvPr/>
          </p:nvSpPr>
          <p:spPr bwMode="auto">
            <a:xfrm>
              <a:off x="3160184"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9" name="TextBox 98">
              <a:extLst>
                <a:ext uri="{FF2B5EF4-FFF2-40B4-BE49-F238E27FC236}">
                  <a16:creationId xmlns:a16="http://schemas.microsoft.com/office/drawing/2014/main" id="{08533013-139E-4B9A-A1A9-045C5C4EFA5A}"/>
                </a:ext>
              </a:extLst>
            </p:cNvPr>
            <p:cNvSpPr txBox="1"/>
            <p:nvPr/>
          </p:nvSpPr>
          <p:spPr bwMode="auto">
            <a:xfrm>
              <a:off x="3506648"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100" name="TextBox 99">
              <a:extLst>
                <a:ext uri="{FF2B5EF4-FFF2-40B4-BE49-F238E27FC236}">
                  <a16:creationId xmlns:a16="http://schemas.microsoft.com/office/drawing/2014/main" id="{2FDC741D-C4BB-44D2-B05C-8A1099D93223}"/>
                </a:ext>
              </a:extLst>
            </p:cNvPr>
            <p:cNvSpPr txBox="1"/>
            <p:nvPr/>
          </p:nvSpPr>
          <p:spPr bwMode="auto">
            <a:xfrm>
              <a:off x="3859557"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p>
          </p:txBody>
        </p:sp>
        <p:sp>
          <p:nvSpPr>
            <p:cNvPr id="101" name="TextBox 100">
              <a:extLst>
                <a:ext uri="{FF2B5EF4-FFF2-40B4-BE49-F238E27FC236}">
                  <a16:creationId xmlns:a16="http://schemas.microsoft.com/office/drawing/2014/main" id="{56B1369C-6569-48D6-A3D4-8241E752BCD9}"/>
                </a:ext>
              </a:extLst>
            </p:cNvPr>
            <p:cNvSpPr txBox="1"/>
            <p:nvPr/>
          </p:nvSpPr>
          <p:spPr bwMode="auto">
            <a:xfrm>
              <a:off x="4206021"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102" name="TextBox 101">
              <a:extLst>
                <a:ext uri="{FF2B5EF4-FFF2-40B4-BE49-F238E27FC236}">
                  <a16:creationId xmlns:a16="http://schemas.microsoft.com/office/drawing/2014/main" id="{44CC0143-F8E0-40B1-9C04-7385ED237D2B}"/>
                </a:ext>
              </a:extLst>
            </p:cNvPr>
            <p:cNvSpPr txBox="1"/>
            <p:nvPr/>
          </p:nvSpPr>
          <p:spPr bwMode="auto">
            <a:xfrm>
              <a:off x="4558930"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103" name="TextBox 102">
              <a:extLst>
                <a:ext uri="{FF2B5EF4-FFF2-40B4-BE49-F238E27FC236}">
                  <a16:creationId xmlns:a16="http://schemas.microsoft.com/office/drawing/2014/main" id="{E882578C-C797-4115-BA3E-CBB7E60EF886}"/>
                </a:ext>
              </a:extLst>
            </p:cNvPr>
            <p:cNvSpPr txBox="1"/>
            <p:nvPr/>
          </p:nvSpPr>
          <p:spPr bwMode="auto">
            <a:xfrm>
              <a:off x="4905394"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77</a:t>
              </a:r>
            </a:p>
          </p:txBody>
        </p:sp>
        <p:sp>
          <p:nvSpPr>
            <p:cNvPr id="104" name="TextBox 103">
              <a:extLst>
                <a:ext uri="{FF2B5EF4-FFF2-40B4-BE49-F238E27FC236}">
                  <a16:creationId xmlns:a16="http://schemas.microsoft.com/office/drawing/2014/main" id="{241FE7D5-A066-4407-98ED-17A7B7CF96D2}"/>
                </a:ext>
              </a:extLst>
            </p:cNvPr>
            <p:cNvSpPr txBox="1"/>
            <p:nvPr/>
          </p:nvSpPr>
          <p:spPr bwMode="auto">
            <a:xfrm>
              <a:off x="5264517" y="34307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grpSp>
      <p:grpSp>
        <p:nvGrpSpPr>
          <p:cNvPr id="105" name="Group 104">
            <a:extLst>
              <a:ext uri="{FF2B5EF4-FFF2-40B4-BE49-F238E27FC236}">
                <a16:creationId xmlns:a16="http://schemas.microsoft.com/office/drawing/2014/main" id="{C85608D6-B15F-4450-9CC0-13F5BF17AF92}"/>
              </a:ext>
            </a:extLst>
          </p:cNvPr>
          <p:cNvGrpSpPr/>
          <p:nvPr/>
        </p:nvGrpSpPr>
        <p:grpSpPr>
          <a:xfrm>
            <a:off x="6692873" y="5369212"/>
            <a:ext cx="4191255" cy="80814"/>
            <a:chOff x="1245287" y="3210089"/>
            <a:chExt cx="4191255" cy="419531"/>
          </a:xfrm>
        </p:grpSpPr>
        <p:grpSp>
          <p:nvGrpSpPr>
            <p:cNvPr id="106" name="Group 105">
              <a:extLst>
                <a:ext uri="{FF2B5EF4-FFF2-40B4-BE49-F238E27FC236}">
                  <a16:creationId xmlns:a16="http://schemas.microsoft.com/office/drawing/2014/main" id="{BF1F8866-829D-406A-AD4F-7C27F625CFCC}"/>
                </a:ext>
              </a:extLst>
            </p:cNvPr>
            <p:cNvGrpSpPr/>
            <p:nvPr/>
          </p:nvGrpSpPr>
          <p:grpSpPr>
            <a:xfrm rot="5400000">
              <a:off x="1731561" y="2723815"/>
              <a:ext cx="419531" cy="1392080"/>
              <a:chOff x="1302762" y="2475067"/>
              <a:chExt cx="958850" cy="2322635"/>
            </a:xfrm>
          </p:grpSpPr>
          <p:cxnSp>
            <p:nvCxnSpPr>
              <p:cNvPr id="117" name="Straight Connector 116">
                <a:extLst>
                  <a:ext uri="{FF2B5EF4-FFF2-40B4-BE49-F238E27FC236}">
                    <a16:creationId xmlns:a16="http://schemas.microsoft.com/office/drawing/2014/main" id="{8B96F4DB-171E-4E92-96D2-A76AB7F5D547}"/>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5B94AC6-A886-475D-BAE1-E3C9EECE2A2B}"/>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EFE65CA-23B2-4089-ACD9-EEDC8EDC2517}"/>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E2719FD-7D39-4602-A790-594987E86874}"/>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A1DE08C-D44A-4FDB-B182-A77E5394FFA0}"/>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9549DB2B-99DB-4002-BD87-E803C08E4042}"/>
                </a:ext>
              </a:extLst>
            </p:cNvPr>
            <p:cNvGrpSpPr/>
            <p:nvPr/>
          </p:nvGrpSpPr>
          <p:grpSpPr>
            <a:xfrm rot="5400000">
              <a:off x="3474624" y="2723815"/>
              <a:ext cx="419531" cy="1392080"/>
              <a:chOff x="1302762" y="2475067"/>
              <a:chExt cx="958850" cy="2322635"/>
            </a:xfrm>
          </p:grpSpPr>
          <p:cxnSp>
            <p:nvCxnSpPr>
              <p:cNvPr id="112" name="Straight Connector 111">
                <a:extLst>
                  <a:ext uri="{FF2B5EF4-FFF2-40B4-BE49-F238E27FC236}">
                    <a16:creationId xmlns:a16="http://schemas.microsoft.com/office/drawing/2014/main" id="{7C334399-CA55-4E53-A702-5F2424675845}"/>
                  </a:ext>
                </a:extLst>
              </p:cNvPr>
              <p:cNvCxnSpPr>
                <a:cxnSpLocks/>
              </p:cNvCxnSpPr>
              <p:nvPr/>
            </p:nvCxnSpPr>
            <p:spPr bwMode="auto">
              <a:xfrm>
                <a:off x="1302762" y="2475067"/>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A2C6C1B-59B6-4218-875E-972A1F800E03}"/>
                  </a:ext>
                </a:extLst>
              </p:cNvPr>
              <p:cNvCxnSpPr>
                <a:cxnSpLocks/>
              </p:cNvCxnSpPr>
              <p:nvPr/>
            </p:nvCxnSpPr>
            <p:spPr bwMode="auto">
              <a:xfrm>
                <a:off x="1302762" y="3053328"/>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BA05340-5017-45E0-8CEC-F88C21C55E95}"/>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246B161-D070-4871-B504-004878453DE9}"/>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EB46C5D-5894-4670-8233-8BCE4A5F5CFD}"/>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FA00ACE9-71CF-4FC3-82C1-D53D43977A20}"/>
                </a:ext>
              </a:extLst>
            </p:cNvPr>
            <p:cNvGrpSpPr/>
            <p:nvPr/>
          </p:nvGrpSpPr>
          <p:grpSpPr>
            <a:xfrm rot="5400000">
              <a:off x="4877319" y="3070398"/>
              <a:ext cx="419531" cy="698914"/>
              <a:chOff x="1302762" y="3631589"/>
              <a:chExt cx="958850" cy="1166113"/>
            </a:xfrm>
          </p:grpSpPr>
          <p:cxnSp>
            <p:nvCxnSpPr>
              <p:cNvPr id="109" name="Straight Connector 108">
                <a:extLst>
                  <a:ext uri="{FF2B5EF4-FFF2-40B4-BE49-F238E27FC236}">
                    <a16:creationId xmlns:a16="http://schemas.microsoft.com/office/drawing/2014/main" id="{8FCC2EC7-D6CB-4A93-8879-B1BF0D70A4F9}"/>
                  </a:ext>
                </a:extLst>
              </p:cNvPr>
              <p:cNvCxnSpPr>
                <a:cxnSpLocks/>
              </p:cNvCxnSpPr>
              <p:nvPr/>
            </p:nvCxnSpPr>
            <p:spPr bwMode="auto">
              <a:xfrm>
                <a:off x="1302762" y="3631589"/>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416EE9F-27B4-45C5-AB64-3490435637B1}"/>
                  </a:ext>
                </a:extLst>
              </p:cNvPr>
              <p:cNvCxnSpPr>
                <a:cxnSpLocks/>
              </p:cNvCxnSpPr>
              <p:nvPr/>
            </p:nvCxnSpPr>
            <p:spPr bwMode="auto">
              <a:xfrm>
                <a:off x="1302762" y="4209850"/>
                <a:ext cx="95885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EDC7B0D-44F1-4151-8CBE-5F6E8064C545}"/>
                  </a:ext>
                </a:extLst>
              </p:cNvPr>
              <p:cNvCxnSpPr>
                <a:cxnSpLocks/>
              </p:cNvCxnSpPr>
              <p:nvPr/>
            </p:nvCxnSpPr>
            <p:spPr bwMode="auto">
              <a:xfrm>
                <a:off x="1302762" y="4797702"/>
                <a:ext cx="95885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2" name="Freeform: Shape 121">
            <a:extLst>
              <a:ext uri="{FF2B5EF4-FFF2-40B4-BE49-F238E27FC236}">
                <a16:creationId xmlns:a16="http://schemas.microsoft.com/office/drawing/2014/main" id="{77DB5137-58E0-443B-8F76-D36755C029E6}"/>
              </a:ext>
            </a:extLst>
          </p:cNvPr>
          <p:cNvSpPr/>
          <p:nvPr/>
        </p:nvSpPr>
        <p:spPr bwMode="auto">
          <a:xfrm>
            <a:off x="6683719" y="3862525"/>
            <a:ext cx="4214707" cy="1498600"/>
          </a:xfrm>
          <a:custGeom>
            <a:avLst/>
            <a:gdLst>
              <a:gd name="connsiteX0" fmla="*/ 0 w 4199467"/>
              <a:gd name="connsiteY0" fmla="*/ 0 h 1498600"/>
              <a:gd name="connsiteX1" fmla="*/ 0 w 4199467"/>
              <a:gd name="connsiteY1" fmla="*/ 1498600 h 1498600"/>
              <a:gd name="connsiteX2" fmla="*/ 4199467 w 4199467"/>
              <a:gd name="connsiteY2" fmla="*/ 1498600 h 1498600"/>
            </a:gdLst>
            <a:ahLst/>
            <a:cxnLst>
              <a:cxn ang="0">
                <a:pos x="connsiteX0" y="connsiteY0"/>
              </a:cxn>
              <a:cxn ang="0">
                <a:pos x="connsiteX1" y="connsiteY1"/>
              </a:cxn>
              <a:cxn ang="0">
                <a:pos x="connsiteX2" y="connsiteY2"/>
              </a:cxn>
            </a:cxnLst>
            <a:rect l="l" t="t" r="r" b="b"/>
            <a:pathLst>
              <a:path w="4199467" h="1498600">
                <a:moveTo>
                  <a:pt x="0" y="0"/>
                </a:moveTo>
                <a:lnTo>
                  <a:pt x="0" y="1498600"/>
                </a:lnTo>
                <a:lnTo>
                  <a:pt x="4199467" y="1498600"/>
                </a:lnTo>
              </a:path>
            </a:pathLst>
          </a:custGeom>
          <a:noFill/>
          <a:ln w="28575">
            <a:solidFill>
              <a:schemeClr val="bg1"/>
            </a:solidFill>
            <a:miter lim="800000"/>
            <a:headEnd/>
            <a:tailEnd/>
          </a:ln>
        </p:spPr>
        <p:txBody>
          <a:bodyPr rtlCol="0" anchor="ctr"/>
          <a:lstStyle/>
          <a:p>
            <a:pPr algn="ctr"/>
            <a:endParaRPr lang="en-US" dirty="0"/>
          </a:p>
        </p:txBody>
      </p:sp>
      <p:sp>
        <p:nvSpPr>
          <p:cNvPr id="123" name="TextBox 122">
            <a:extLst>
              <a:ext uri="{FF2B5EF4-FFF2-40B4-BE49-F238E27FC236}">
                <a16:creationId xmlns:a16="http://schemas.microsoft.com/office/drawing/2014/main" id="{9840810F-73FE-4412-BAFD-60D5A3E40BD2}"/>
              </a:ext>
            </a:extLst>
          </p:cNvPr>
          <p:cNvSpPr txBox="1"/>
          <p:nvPr/>
        </p:nvSpPr>
        <p:spPr bwMode="auto">
          <a:xfrm>
            <a:off x="7664433" y="5552626"/>
            <a:ext cx="2247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Days After ART Interruption</a:t>
            </a:r>
          </a:p>
        </p:txBody>
      </p:sp>
      <p:sp>
        <p:nvSpPr>
          <p:cNvPr id="124" name="TextBox 123">
            <a:extLst>
              <a:ext uri="{FF2B5EF4-FFF2-40B4-BE49-F238E27FC236}">
                <a16:creationId xmlns:a16="http://schemas.microsoft.com/office/drawing/2014/main" id="{CE05FEDE-7F01-43BA-BE0D-CC17E7DC5C0D}"/>
              </a:ext>
            </a:extLst>
          </p:cNvPr>
          <p:cNvSpPr txBox="1"/>
          <p:nvPr/>
        </p:nvSpPr>
        <p:spPr bwMode="auto">
          <a:xfrm>
            <a:off x="9196262" y="4449882"/>
            <a:ext cx="1529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.0248</a:t>
            </a:r>
          </a:p>
        </p:txBody>
      </p:sp>
      <p:grpSp>
        <p:nvGrpSpPr>
          <p:cNvPr id="125" name="Group 124">
            <a:extLst>
              <a:ext uri="{FF2B5EF4-FFF2-40B4-BE49-F238E27FC236}">
                <a16:creationId xmlns:a16="http://schemas.microsoft.com/office/drawing/2014/main" id="{67C014B9-C411-4499-96B6-D5E1EE6CBD7B}"/>
              </a:ext>
            </a:extLst>
          </p:cNvPr>
          <p:cNvGrpSpPr/>
          <p:nvPr/>
        </p:nvGrpSpPr>
        <p:grpSpPr>
          <a:xfrm>
            <a:off x="9435401" y="3677703"/>
            <a:ext cx="2046802" cy="523220"/>
            <a:chOff x="4028278" y="1779553"/>
            <a:chExt cx="2046802" cy="523220"/>
          </a:xfrm>
        </p:grpSpPr>
        <p:sp>
          <p:nvSpPr>
            <p:cNvPr id="126" name="TextBox 125">
              <a:extLst>
                <a:ext uri="{FF2B5EF4-FFF2-40B4-BE49-F238E27FC236}">
                  <a16:creationId xmlns:a16="http://schemas.microsoft.com/office/drawing/2014/main" id="{1FB8049F-614B-4342-B13D-8C7E632878A7}"/>
                </a:ext>
              </a:extLst>
            </p:cNvPr>
            <p:cNvSpPr txBox="1"/>
            <p:nvPr/>
          </p:nvSpPr>
          <p:spPr bwMode="auto">
            <a:xfrm>
              <a:off x="4291900" y="1779553"/>
              <a:ext cx="17831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3BNC117 sensitive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Other ATI participants</a:t>
              </a:r>
            </a:p>
          </p:txBody>
        </p:sp>
        <p:cxnSp>
          <p:nvCxnSpPr>
            <p:cNvPr id="127" name="Straight Connector 126">
              <a:extLst>
                <a:ext uri="{FF2B5EF4-FFF2-40B4-BE49-F238E27FC236}">
                  <a16:creationId xmlns:a16="http://schemas.microsoft.com/office/drawing/2014/main" id="{BE4952F7-C2E0-406D-A5FC-367163C0CA8D}"/>
                </a:ext>
              </a:extLst>
            </p:cNvPr>
            <p:cNvCxnSpPr>
              <a:cxnSpLocks/>
            </p:cNvCxnSpPr>
            <p:nvPr/>
          </p:nvCxnSpPr>
          <p:spPr bwMode="auto">
            <a:xfrm>
              <a:off x="4028278" y="1936175"/>
              <a:ext cx="313267" cy="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660139B-33A1-46BB-87D9-BE332297AD29}"/>
                </a:ext>
              </a:extLst>
            </p:cNvPr>
            <p:cNvCxnSpPr>
              <a:cxnSpLocks/>
            </p:cNvCxnSpPr>
            <p:nvPr/>
          </p:nvCxnSpPr>
          <p:spPr bwMode="auto">
            <a:xfrm>
              <a:off x="4028278" y="2147838"/>
              <a:ext cx="313267" cy="0"/>
            </a:xfrm>
            <a:prstGeom prst="line">
              <a:avLst/>
            </a:prstGeom>
            <a:noFill/>
            <a:ln w="28575" cap="flat" cmpd="sng" algn="ctr">
              <a:solidFill>
                <a:schemeClr val="accent4"/>
              </a:solidFill>
              <a:prstDash val="solid"/>
              <a:round/>
              <a:headEnd type="none" w="med" len="med"/>
              <a:tailEnd type="none" w="med" len="med"/>
            </a:ln>
            <a:effectLst/>
          </p:spPr>
        </p:cxnSp>
        <p:sp>
          <p:nvSpPr>
            <p:cNvPr id="129" name="Rectangle 128">
              <a:extLst>
                <a:ext uri="{FF2B5EF4-FFF2-40B4-BE49-F238E27FC236}">
                  <a16:creationId xmlns:a16="http://schemas.microsoft.com/office/drawing/2014/main" id="{AE4F44E1-5764-4A37-9FF2-4B0F141FD129}"/>
                </a:ext>
              </a:extLst>
            </p:cNvPr>
            <p:cNvSpPr/>
            <p:nvPr/>
          </p:nvSpPr>
          <p:spPr bwMode="auto">
            <a:xfrm>
              <a:off x="4162052" y="190523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822CEEC4-321B-4011-AAB3-CD5910C45A1F}"/>
                </a:ext>
              </a:extLst>
            </p:cNvPr>
            <p:cNvSpPr/>
            <p:nvPr/>
          </p:nvSpPr>
          <p:spPr bwMode="auto">
            <a:xfrm>
              <a:off x="4162052" y="211824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1" name="Freeform: Shape 130">
            <a:extLst>
              <a:ext uri="{FF2B5EF4-FFF2-40B4-BE49-F238E27FC236}">
                <a16:creationId xmlns:a16="http://schemas.microsoft.com/office/drawing/2014/main" id="{07AB384C-EEC3-4F6D-98ED-4530C31AC0C2}"/>
              </a:ext>
            </a:extLst>
          </p:cNvPr>
          <p:cNvSpPr/>
          <p:nvPr/>
        </p:nvSpPr>
        <p:spPr bwMode="auto">
          <a:xfrm>
            <a:off x="6700653" y="3907742"/>
            <a:ext cx="4186766" cy="296333"/>
          </a:xfrm>
          <a:custGeom>
            <a:avLst/>
            <a:gdLst>
              <a:gd name="connsiteX0" fmla="*/ 4186766 w 4186766"/>
              <a:gd name="connsiteY0" fmla="*/ 296333 h 296333"/>
              <a:gd name="connsiteX1" fmla="*/ 1731433 w 4186766"/>
              <a:gd name="connsiteY1" fmla="*/ 296333 h 296333"/>
              <a:gd name="connsiteX2" fmla="*/ 1731433 w 4186766"/>
              <a:gd name="connsiteY2" fmla="*/ 0 h 296333"/>
              <a:gd name="connsiteX3" fmla="*/ 0 w 4186766"/>
              <a:gd name="connsiteY3" fmla="*/ 0 h 296333"/>
            </a:gdLst>
            <a:ahLst/>
            <a:cxnLst>
              <a:cxn ang="0">
                <a:pos x="connsiteX0" y="connsiteY0"/>
              </a:cxn>
              <a:cxn ang="0">
                <a:pos x="connsiteX1" y="connsiteY1"/>
              </a:cxn>
              <a:cxn ang="0">
                <a:pos x="connsiteX2" y="connsiteY2"/>
              </a:cxn>
              <a:cxn ang="0">
                <a:pos x="connsiteX3" y="connsiteY3"/>
              </a:cxn>
            </a:cxnLst>
            <a:rect l="l" t="t" r="r" b="b"/>
            <a:pathLst>
              <a:path w="4186766" h="296333">
                <a:moveTo>
                  <a:pt x="4186766" y="296333"/>
                </a:moveTo>
                <a:lnTo>
                  <a:pt x="1731433" y="296333"/>
                </a:lnTo>
                <a:lnTo>
                  <a:pt x="173143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32" name="Rectangle 131">
            <a:extLst>
              <a:ext uri="{FF2B5EF4-FFF2-40B4-BE49-F238E27FC236}">
                <a16:creationId xmlns:a16="http://schemas.microsoft.com/office/drawing/2014/main" id="{5E7E9213-DF87-4476-B659-DDAD614F6460}"/>
              </a:ext>
            </a:extLst>
          </p:cNvPr>
          <p:cNvSpPr/>
          <p:nvPr/>
        </p:nvSpPr>
        <p:spPr bwMode="auto">
          <a:xfrm>
            <a:off x="8416950" y="417307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Freeform: Shape 132">
            <a:extLst>
              <a:ext uri="{FF2B5EF4-FFF2-40B4-BE49-F238E27FC236}">
                <a16:creationId xmlns:a16="http://schemas.microsoft.com/office/drawing/2014/main" id="{FBE22704-5BBD-4775-9A18-229AFB462D0F}"/>
              </a:ext>
            </a:extLst>
          </p:cNvPr>
          <p:cNvSpPr/>
          <p:nvPr/>
        </p:nvSpPr>
        <p:spPr bwMode="auto">
          <a:xfrm>
            <a:off x="6692186" y="3895042"/>
            <a:ext cx="4199467" cy="1176867"/>
          </a:xfrm>
          <a:custGeom>
            <a:avLst/>
            <a:gdLst>
              <a:gd name="connsiteX0" fmla="*/ 0 w 4199467"/>
              <a:gd name="connsiteY0" fmla="*/ 0 h 1176867"/>
              <a:gd name="connsiteX1" fmla="*/ 690033 w 4199467"/>
              <a:gd name="connsiteY1" fmla="*/ 0 h 1176867"/>
              <a:gd name="connsiteX2" fmla="*/ 690033 w 4199467"/>
              <a:gd name="connsiteY2" fmla="*/ 93133 h 1176867"/>
              <a:gd name="connsiteX3" fmla="*/ 1041400 w 4199467"/>
              <a:gd name="connsiteY3" fmla="*/ 93133 h 1176867"/>
              <a:gd name="connsiteX4" fmla="*/ 1041400 w 4199467"/>
              <a:gd name="connsiteY4" fmla="*/ 482600 h 1176867"/>
              <a:gd name="connsiteX5" fmla="*/ 1388533 w 4199467"/>
              <a:gd name="connsiteY5" fmla="*/ 482600 h 1176867"/>
              <a:gd name="connsiteX6" fmla="*/ 1388533 w 4199467"/>
              <a:gd name="connsiteY6" fmla="*/ 685800 h 1176867"/>
              <a:gd name="connsiteX7" fmla="*/ 1739900 w 4199467"/>
              <a:gd name="connsiteY7" fmla="*/ 685800 h 1176867"/>
              <a:gd name="connsiteX8" fmla="*/ 1739900 w 4199467"/>
              <a:gd name="connsiteY8" fmla="*/ 1079500 h 1176867"/>
              <a:gd name="connsiteX9" fmla="*/ 3500967 w 4199467"/>
              <a:gd name="connsiteY9" fmla="*/ 1079500 h 1176867"/>
              <a:gd name="connsiteX10" fmla="*/ 3500967 w 4199467"/>
              <a:gd name="connsiteY10" fmla="*/ 1176867 h 1176867"/>
              <a:gd name="connsiteX11" fmla="*/ 4199467 w 4199467"/>
              <a:gd name="connsiteY11" fmla="*/ 1176867 h 1176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9467" h="1176867">
                <a:moveTo>
                  <a:pt x="0" y="0"/>
                </a:moveTo>
                <a:lnTo>
                  <a:pt x="690033" y="0"/>
                </a:lnTo>
                <a:lnTo>
                  <a:pt x="690033" y="93133"/>
                </a:lnTo>
                <a:lnTo>
                  <a:pt x="1041400" y="93133"/>
                </a:lnTo>
                <a:lnTo>
                  <a:pt x="1041400" y="482600"/>
                </a:lnTo>
                <a:lnTo>
                  <a:pt x="1388533" y="482600"/>
                </a:lnTo>
                <a:lnTo>
                  <a:pt x="1388533" y="685800"/>
                </a:lnTo>
                <a:lnTo>
                  <a:pt x="1739900" y="685800"/>
                </a:lnTo>
                <a:lnTo>
                  <a:pt x="1739900" y="1079500"/>
                </a:lnTo>
                <a:lnTo>
                  <a:pt x="3500967" y="1079500"/>
                </a:lnTo>
                <a:lnTo>
                  <a:pt x="3500967" y="1176867"/>
                </a:lnTo>
                <a:lnTo>
                  <a:pt x="4199467" y="1176867"/>
                </a:lnTo>
              </a:path>
            </a:pathLst>
          </a:custGeom>
          <a:noFill/>
          <a:ln w="28575">
            <a:solidFill>
              <a:schemeClr val="accent4"/>
            </a:solidFill>
            <a:miter lim="800000"/>
            <a:headEnd/>
            <a:tailEnd/>
          </a:ln>
        </p:spPr>
        <p:txBody>
          <a:bodyPr rtlCol="0" anchor="ctr"/>
          <a:lstStyle/>
          <a:p>
            <a:pPr algn="ctr"/>
            <a:endParaRPr lang="en-US" dirty="0"/>
          </a:p>
        </p:txBody>
      </p:sp>
      <p:sp>
        <p:nvSpPr>
          <p:cNvPr id="134" name="Rectangle 133">
            <a:extLst>
              <a:ext uri="{FF2B5EF4-FFF2-40B4-BE49-F238E27FC236}">
                <a16:creationId xmlns:a16="http://schemas.microsoft.com/office/drawing/2014/main" id="{4691CBC6-AF84-4455-9E2B-10884662B093}"/>
              </a:ext>
            </a:extLst>
          </p:cNvPr>
          <p:cNvSpPr/>
          <p:nvPr/>
        </p:nvSpPr>
        <p:spPr bwMode="auto">
          <a:xfrm>
            <a:off x="7369200" y="395717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4959314D-42A4-4D77-9461-C6BF40CEABA8}"/>
              </a:ext>
            </a:extLst>
          </p:cNvPr>
          <p:cNvSpPr/>
          <p:nvPr/>
        </p:nvSpPr>
        <p:spPr bwMode="auto">
          <a:xfrm>
            <a:off x="7716334" y="4340293"/>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B0196157-BDF0-4329-98E7-06BE0B76C2E6}"/>
              </a:ext>
            </a:extLst>
          </p:cNvPr>
          <p:cNvSpPr/>
          <p:nvPr/>
        </p:nvSpPr>
        <p:spPr bwMode="auto">
          <a:xfrm>
            <a:off x="8064010" y="4544936"/>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472CF004-688C-4067-BB86-E19B7FB3DD6D}"/>
              </a:ext>
            </a:extLst>
          </p:cNvPr>
          <p:cNvSpPr/>
          <p:nvPr/>
        </p:nvSpPr>
        <p:spPr bwMode="auto">
          <a:xfrm>
            <a:off x="8416950" y="4939620"/>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138" name="Rectangle 137">
            <a:extLst>
              <a:ext uri="{FF2B5EF4-FFF2-40B4-BE49-F238E27FC236}">
                <a16:creationId xmlns:a16="http://schemas.microsoft.com/office/drawing/2014/main" id="{F29A9CA1-5CA7-4D05-9F8C-28041552DF18}"/>
              </a:ext>
            </a:extLst>
          </p:cNvPr>
          <p:cNvSpPr/>
          <p:nvPr/>
        </p:nvSpPr>
        <p:spPr bwMode="auto">
          <a:xfrm>
            <a:off x="10175666" y="5041047"/>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139" name="Rectangle 138">
            <a:extLst>
              <a:ext uri="{FF2B5EF4-FFF2-40B4-BE49-F238E27FC236}">
                <a16:creationId xmlns:a16="http://schemas.microsoft.com/office/drawing/2014/main" id="{83020A1B-1B19-4C70-A12E-2D458DEAB9AB}"/>
              </a:ext>
            </a:extLst>
          </p:cNvPr>
          <p:cNvSpPr/>
          <p:nvPr/>
        </p:nvSpPr>
        <p:spPr bwMode="auto">
          <a:xfrm>
            <a:off x="10860326" y="5041403"/>
            <a:ext cx="45719" cy="45719"/>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141" name="Text Box 11">
            <a:extLst>
              <a:ext uri="{FF2B5EF4-FFF2-40B4-BE49-F238E27FC236}">
                <a16:creationId xmlns:a16="http://schemas.microsoft.com/office/drawing/2014/main" id="{02549194-2BC5-4492-2C95-9E4EEC85675D}"/>
              </a:ext>
            </a:extLst>
          </p:cNvPr>
          <p:cNvSpPr txBox="1">
            <a:spLocks noChangeArrowheads="1"/>
          </p:cNvSpPr>
          <p:nvPr/>
        </p:nvSpPr>
        <p:spPr bwMode="auto">
          <a:xfrm>
            <a:off x="42449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chemeClr val="bg2"/>
                </a:solidFill>
                <a:latin typeface="Calibri" panose="020F0502020204030204" pitchFamily="34" charset="0"/>
              </a:rPr>
              <a:t>Gunst. CROI 2022. Abstr 62.</a:t>
            </a:r>
          </a:p>
        </p:txBody>
      </p:sp>
    </p:spTree>
    <p:extLst>
      <p:ext uri="{BB962C8B-B14F-4D97-AF65-F5344CB8AC3E}">
        <p14:creationId xmlns:p14="http://schemas.microsoft.com/office/powerpoint/2010/main" val="4140410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D834-8482-25B4-30D5-78EDCD61B209}"/>
              </a:ext>
            </a:extLst>
          </p:cNvPr>
          <p:cNvSpPr>
            <a:spLocks noGrp="1"/>
          </p:cNvSpPr>
          <p:nvPr>
            <p:ph type="title"/>
          </p:nvPr>
        </p:nvSpPr>
        <p:spPr/>
        <p:txBody>
          <a:bodyPr/>
          <a:lstStyle/>
          <a:p>
            <a:r>
              <a:rPr lang="en-US" dirty="0"/>
              <a:t>Combination Therapy With </a:t>
            </a:r>
            <a:r>
              <a:rPr lang="en-US" dirty="0" err="1"/>
              <a:t>bNAbs</a:t>
            </a:r>
            <a:r>
              <a:rPr lang="en-US" dirty="0"/>
              <a:t> 3BNC117 + 10-1074 vs Placebo During Analytical ART Interruption</a:t>
            </a:r>
          </a:p>
        </p:txBody>
      </p:sp>
      <p:sp>
        <p:nvSpPr>
          <p:cNvPr id="8" name="Content Placeholder 7">
            <a:extLst>
              <a:ext uri="{FF2B5EF4-FFF2-40B4-BE49-F238E27FC236}">
                <a16:creationId xmlns:a16="http://schemas.microsoft.com/office/drawing/2014/main" id="{4F8F5AEA-0634-0314-B088-1FFD6BAB22E4}"/>
              </a:ext>
            </a:extLst>
          </p:cNvPr>
          <p:cNvSpPr>
            <a:spLocks noGrp="1"/>
          </p:cNvSpPr>
          <p:nvPr>
            <p:ph idx="1"/>
          </p:nvPr>
        </p:nvSpPr>
        <p:spPr/>
        <p:txBody>
          <a:bodyPr/>
          <a:lstStyle/>
          <a:p>
            <a:r>
              <a:rPr lang="en-US" sz="2400" dirty="0">
                <a:effectLst/>
                <a:latin typeface="+mj-lt"/>
              </a:rPr>
              <a:t>2-component phase I clinical trial in </a:t>
            </a:r>
            <a:r>
              <a:rPr lang="en-US" sz="2400" dirty="0">
                <a:latin typeface="+mj-lt"/>
              </a:rPr>
              <a:t>PWH</a:t>
            </a:r>
          </a:p>
          <a:p>
            <a:pPr lvl="1"/>
            <a:r>
              <a:rPr lang="en-US" sz="2200" dirty="0">
                <a:latin typeface="+mn-lt"/>
              </a:rPr>
              <a:t>N</a:t>
            </a:r>
            <a:r>
              <a:rPr lang="en-US" sz="2200" dirty="0">
                <a:effectLst/>
                <a:latin typeface="+mn-lt"/>
              </a:rPr>
              <a:t>o prescreening for Ab sensitivity</a:t>
            </a:r>
          </a:p>
          <a:p>
            <a:pPr lvl="1"/>
            <a:r>
              <a:rPr lang="en-US" sz="2200" dirty="0">
                <a:solidFill>
                  <a:schemeClr val="bg1"/>
                </a:solidFill>
                <a:effectLst/>
                <a:latin typeface="+mn-lt"/>
              </a:rPr>
              <a:t>Component 1: Patients with viral suppression who initiated ART during acute/early HIV randomized to </a:t>
            </a:r>
            <a:r>
              <a:rPr lang="en-US" sz="2200" dirty="0" err="1">
                <a:solidFill>
                  <a:schemeClr val="bg1"/>
                </a:solidFill>
                <a:latin typeface="+mn-lt"/>
              </a:rPr>
              <a:t>bNAbs</a:t>
            </a:r>
            <a:r>
              <a:rPr lang="en-US" sz="2200" dirty="0">
                <a:solidFill>
                  <a:schemeClr val="bg1"/>
                </a:solidFill>
                <a:latin typeface="+mn-lt"/>
              </a:rPr>
              <a:t> vs placebo with analytical ART interruption (ATI) after first infusion</a:t>
            </a:r>
            <a:endParaRPr lang="en-US" sz="2200" dirty="0">
              <a:solidFill>
                <a:schemeClr val="bg1"/>
              </a:solidFill>
              <a:effectLst/>
              <a:latin typeface="+mn-lt"/>
            </a:endParaRPr>
          </a:p>
          <a:p>
            <a:pPr lvl="1"/>
            <a:endParaRPr lang="en-US" sz="2200" dirty="0">
              <a:effectLst/>
              <a:latin typeface="+mn-lt"/>
            </a:endParaRPr>
          </a:p>
          <a:p>
            <a:pPr lvl="1"/>
            <a:endParaRPr lang="en-US" sz="2400" b="0" dirty="0">
              <a:solidFill>
                <a:schemeClr val="bg1"/>
              </a:solidFill>
              <a:effectLst/>
              <a:latin typeface="+mn-lt"/>
            </a:endParaRPr>
          </a:p>
          <a:p>
            <a:pPr marL="0" indent="0">
              <a:buNone/>
            </a:pPr>
            <a:endParaRPr lang="en-US" sz="2400" dirty="0">
              <a:latin typeface="+mn-lt"/>
            </a:endParaRPr>
          </a:p>
          <a:p>
            <a:endParaRPr lang="en-US" sz="1800" dirty="0">
              <a:effectLst/>
              <a:latin typeface="+mj-lt"/>
            </a:endParaRPr>
          </a:p>
          <a:p>
            <a:endParaRPr lang="en-US" sz="1800" dirty="0">
              <a:latin typeface="+mn-lt"/>
            </a:endParaRPr>
          </a:p>
        </p:txBody>
      </p:sp>
      <p:sp>
        <p:nvSpPr>
          <p:cNvPr id="5" name="Rectangle 4">
            <a:extLst>
              <a:ext uri="{FF2B5EF4-FFF2-40B4-BE49-F238E27FC236}">
                <a16:creationId xmlns:a16="http://schemas.microsoft.com/office/drawing/2014/main" id="{7184EA46-3B57-08C5-2CB1-0BAF2233343B}"/>
              </a:ext>
            </a:extLst>
          </p:cNvPr>
          <p:cNvSpPr/>
          <p:nvPr/>
        </p:nvSpPr>
        <p:spPr bwMode="auto">
          <a:xfrm>
            <a:off x="3883039" y="4656124"/>
            <a:ext cx="4846320" cy="565608"/>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latin typeface="Calibri" panose="020F0502020204030204" pitchFamily="34" charset="0"/>
              </a:rPr>
              <a:t>ATI</a:t>
            </a:r>
            <a:r>
              <a:rPr lang="en-US" sz="1800" b="0" dirty="0">
                <a:latin typeface="Calibri" panose="020F0502020204030204" pitchFamily="34" charset="0"/>
              </a:rPr>
              <a:t> + </a:t>
            </a:r>
            <a:r>
              <a:rPr lang="en-US" sz="1800" dirty="0">
                <a:latin typeface="Calibri" panose="020F0502020204030204" pitchFamily="34" charset="0"/>
              </a:rPr>
              <a:t>3BNC117</a:t>
            </a:r>
            <a:r>
              <a:rPr lang="en-US" sz="1800" b="0" dirty="0">
                <a:latin typeface="Calibri" panose="020F0502020204030204" pitchFamily="34" charset="0"/>
              </a:rPr>
              <a:t> + </a:t>
            </a:r>
            <a:r>
              <a:rPr lang="en-US" sz="1800" dirty="0">
                <a:latin typeface="Calibri" panose="020F0502020204030204" pitchFamily="34" charset="0"/>
              </a:rPr>
              <a:t>10-1074</a:t>
            </a:r>
          </a:p>
        </p:txBody>
      </p:sp>
      <p:sp>
        <p:nvSpPr>
          <p:cNvPr id="7" name="TextBox 6">
            <a:extLst>
              <a:ext uri="{FF2B5EF4-FFF2-40B4-BE49-F238E27FC236}">
                <a16:creationId xmlns:a16="http://schemas.microsoft.com/office/drawing/2014/main" id="{BDF02C3F-2422-A65F-375A-FDCBB4DDDD62}"/>
              </a:ext>
            </a:extLst>
          </p:cNvPr>
          <p:cNvSpPr txBox="1"/>
          <p:nvPr/>
        </p:nvSpPr>
        <p:spPr bwMode="auto">
          <a:xfrm>
            <a:off x="3369672" y="4334562"/>
            <a:ext cx="44470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0   2   4        8        12        16        20        24</a:t>
            </a:r>
          </a:p>
        </p:txBody>
      </p:sp>
      <p:sp>
        <p:nvSpPr>
          <p:cNvPr id="11" name="Isosceles Triangle 10">
            <a:extLst>
              <a:ext uri="{FF2B5EF4-FFF2-40B4-BE49-F238E27FC236}">
                <a16:creationId xmlns:a16="http://schemas.microsoft.com/office/drawing/2014/main" id="{C1650A4A-8E6D-E60B-E7A1-BFF1A477FC78}"/>
              </a:ext>
            </a:extLst>
          </p:cNvPr>
          <p:cNvSpPr/>
          <p:nvPr/>
        </p:nvSpPr>
        <p:spPr bwMode="auto">
          <a:xfrm flipV="1">
            <a:off x="3842431"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Isosceles Triangle 12">
            <a:extLst>
              <a:ext uri="{FF2B5EF4-FFF2-40B4-BE49-F238E27FC236}">
                <a16:creationId xmlns:a16="http://schemas.microsoft.com/office/drawing/2014/main" id="{4D18B823-4FAA-4D9B-6E04-1BDA0DBE12CE}"/>
              </a:ext>
            </a:extLst>
          </p:cNvPr>
          <p:cNvSpPr/>
          <p:nvPr/>
        </p:nvSpPr>
        <p:spPr bwMode="auto">
          <a:xfrm flipV="1">
            <a:off x="4126808"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Isosceles Triangle 13">
            <a:extLst>
              <a:ext uri="{FF2B5EF4-FFF2-40B4-BE49-F238E27FC236}">
                <a16:creationId xmlns:a16="http://schemas.microsoft.com/office/drawing/2014/main" id="{C9F2ADCF-6041-8C2F-684B-F883FC2F6D5B}"/>
              </a:ext>
            </a:extLst>
          </p:cNvPr>
          <p:cNvSpPr/>
          <p:nvPr/>
        </p:nvSpPr>
        <p:spPr bwMode="auto">
          <a:xfrm flipV="1">
            <a:off x="4406630"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Isosceles Triangle 14">
            <a:extLst>
              <a:ext uri="{FF2B5EF4-FFF2-40B4-BE49-F238E27FC236}">
                <a16:creationId xmlns:a16="http://schemas.microsoft.com/office/drawing/2014/main" id="{EC2722F0-45CA-BEF6-3193-9ACE9CB0EF8B}"/>
              </a:ext>
            </a:extLst>
          </p:cNvPr>
          <p:cNvSpPr/>
          <p:nvPr/>
        </p:nvSpPr>
        <p:spPr bwMode="auto">
          <a:xfrm flipV="1">
            <a:off x="4935534"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Isosceles Triangle 15">
            <a:extLst>
              <a:ext uri="{FF2B5EF4-FFF2-40B4-BE49-F238E27FC236}">
                <a16:creationId xmlns:a16="http://schemas.microsoft.com/office/drawing/2014/main" id="{2B5D89EB-C448-F0DC-2F74-9ADC399504D9}"/>
              </a:ext>
            </a:extLst>
          </p:cNvPr>
          <p:cNvSpPr/>
          <p:nvPr/>
        </p:nvSpPr>
        <p:spPr bwMode="auto">
          <a:xfrm flipV="1">
            <a:off x="5549849"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Isosceles Triangle 16">
            <a:extLst>
              <a:ext uri="{FF2B5EF4-FFF2-40B4-BE49-F238E27FC236}">
                <a16:creationId xmlns:a16="http://schemas.microsoft.com/office/drawing/2014/main" id="{0B4EBEB9-9959-6CCC-63F6-3C21E4C223FE}"/>
              </a:ext>
            </a:extLst>
          </p:cNvPr>
          <p:cNvSpPr/>
          <p:nvPr/>
        </p:nvSpPr>
        <p:spPr bwMode="auto">
          <a:xfrm flipV="1">
            <a:off x="6189736"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Isosceles Triangle 17">
            <a:extLst>
              <a:ext uri="{FF2B5EF4-FFF2-40B4-BE49-F238E27FC236}">
                <a16:creationId xmlns:a16="http://schemas.microsoft.com/office/drawing/2014/main" id="{F6682D77-811F-5F6E-67CE-48A5332E2FEA}"/>
              </a:ext>
            </a:extLst>
          </p:cNvPr>
          <p:cNvSpPr/>
          <p:nvPr/>
        </p:nvSpPr>
        <p:spPr bwMode="auto">
          <a:xfrm flipV="1">
            <a:off x="6804051"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Isosceles Triangle 18">
            <a:extLst>
              <a:ext uri="{FF2B5EF4-FFF2-40B4-BE49-F238E27FC236}">
                <a16:creationId xmlns:a16="http://schemas.microsoft.com/office/drawing/2014/main" id="{E70F2614-73D2-1D6C-1DCA-C5CA45CF5578}"/>
              </a:ext>
            </a:extLst>
          </p:cNvPr>
          <p:cNvSpPr/>
          <p:nvPr/>
        </p:nvSpPr>
        <p:spPr bwMode="auto">
          <a:xfrm flipV="1">
            <a:off x="7491164" y="4194528"/>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608B77E4-EDCF-5F8C-2293-0414D014D7F2}"/>
              </a:ext>
            </a:extLst>
          </p:cNvPr>
          <p:cNvSpPr txBox="1"/>
          <p:nvPr/>
        </p:nvSpPr>
        <p:spPr bwMode="auto">
          <a:xfrm>
            <a:off x="3221323" y="3670238"/>
            <a:ext cx="2044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3BNC117 + 10-1074</a:t>
            </a:r>
          </a:p>
        </p:txBody>
      </p:sp>
      <p:sp>
        <p:nvSpPr>
          <p:cNvPr id="22" name="Isosceles Triangle 21">
            <a:extLst>
              <a:ext uri="{FF2B5EF4-FFF2-40B4-BE49-F238E27FC236}">
                <a16:creationId xmlns:a16="http://schemas.microsoft.com/office/drawing/2014/main" id="{1D56D6A2-DE09-A81B-17FF-554AC06D0A42}"/>
              </a:ext>
            </a:extLst>
          </p:cNvPr>
          <p:cNvSpPr/>
          <p:nvPr/>
        </p:nvSpPr>
        <p:spPr bwMode="auto">
          <a:xfrm flipV="1">
            <a:off x="3076151" y="3769060"/>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BDD53000-8DC6-3005-4781-900A3E93CCFA}"/>
              </a:ext>
            </a:extLst>
          </p:cNvPr>
          <p:cNvSpPr/>
          <p:nvPr/>
        </p:nvSpPr>
        <p:spPr bwMode="auto">
          <a:xfrm>
            <a:off x="3883039" y="5308326"/>
            <a:ext cx="4846320" cy="565608"/>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latin typeface="Calibri" panose="020F0502020204030204" pitchFamily="34" charset="0"/>
              </a:rPr>
              <a:t>ATI</a:t>
            </a:r>
            <a:r>
              <a:rPr lang="en-US" sz="1800" b="0" dirty="0">
                <a:latin typeface="Calibri" panose="020F0502020204030204" pitchFamily="34" charset="0"/>
              </a:rPr>
              <a:t> + </a:t>
            </a:r>
            <a:r>
              <a:rPr lang="en-US" sz="1800" dirty="0">
                <a:latin typeface="Calibri" panose="020F0502020204030204" pitchFamily="34" charset="0"/>
              </a:rPr>
              <a:t>Placebo</a:t>
            </a:r>
          </a:p>
        </p:txBody>
      </p:sp>
      <p:sp>
        <p:nvSpPr>
          <p:cNvPr id="26" name="TextBox 25">
            <a:extLst>
              <a:ext uri="{FF2B5EF4-FFF2-40B4-BE49-F238E27FC236}">
                <a16:creationId xmlns:a16="http://schemas.microsoft.com/office/drawing/2014/main" id="{A483DB2F-0FA9-EFD7-820D-89403071BD5C}"/>
              </a:ext>
            </a:extLst>
          </p:cNvPr>
          <p:cNvSpPr txBox="1"/>
          <p:nvPr/>
        </p:nvSpPr>
        <p:spPr bwMode="auto">
          <a:xfrm>
            <a:off x="808709" y="4525410"/>
            <a:ext cx="287029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Patients with viral suppression ~3 </a:t>
            </a:r>
            <a:r>
              <a:rPr lang="en-US" b="0" dirty="0" err="1">
                <a:solidFill>
                  <a:schemeClr val="bg1"/>
                </a:solidFill>
                <a:latin typeface="Calibri" panose="020F0502020204030204" pitchFamily="34" charset="0"/>
              </a:rPr>
              <a:t>yr</a:t>
            </a:r>
            <a:r>
              <a:rPr lang="en-US" b="0" dirty="0">
                <a:solidFill>
                  <a:schemeClr val="bg1"/>
                </a:solidFill>
                <a:latin typeface="Calibri" panose="020F0502020204030204" pitchFamily="34" charset="0"/>
              </a:rPr>
              <a:t> after initiating ART during acute/early HIV infection</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14) </a:t>
            </a:r>
          </a:p>
        </p:txBody>
      </p:sp>
      <p:cxnSp>
        <p:nvCxnSpPr>
          <p:cNvPr id="28" name="Straight Arrow Connector 27">
            <a:extLst>
              <a:ext uri="{FF2B5EF4-FFF2-40B4-BE49-F238E27FC236}">
                <a16:creationId xmlns:a16="http://schemas.microsoft.com/office/drawing/2014/main" id="{000EB567-3200-EF12-3FCD-C724A68A058C}"/>
              </a:ext>
            </a:extLst>
          </p:cNvPr>
          <p:cNvCxnSpPr>
            <a:cxnSpLocks/>
          </p:cNvCxnSpPr>
          <p:nvPr/>
        </p:nvCxnSpPr>
        <p:spPr bwMode="auto">
          <a:xfrm flipV="1">
            <a:off x="3514525" y="4933187"/>
            <a:ext cx="272552" cy="166332"/>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3A3887E0-DD05-16C3-8BF1-D57B08050268}"/>
              </a:ext>
            </a:extLst>
          </p:cNvPr>
          <p:cNvCxnSpPr>
            <a:cxnSpLocks/>
          </p:cNvCxnSpPr>
          <p:nvPr/>
        </p:nvCxnSpPr>
        <p:spPr bwMode="auto">
          <a:xfrm>
            <a:off x="3514525" y="5396266"/>
            <a:ext cx="272552" cy="166332"/>
          </a:xfrm>
          <a:prstGeom prst="straightConnector1">
            <a:avLst/>
          </a:prstGeom>
          <a:noFill/>
          <a:ln w="28575" cap="flat" cmpd="sng" algn="ctr">
            <a:solidFill>
              <a:schemeClr val="bg1"/>
            </a:solidFill>
            <a:prstDash val="solid"/>
            <a:round/>
            <a:headEnd type="none" w="med" len="med"/>
            <a:tailEnd type="triangle"/>
          </a:ln>
          <a:effectLst/>
        </p:spPr>
      </p:cxnSp>
      <p:sp>
        <p:nvSpPr>
          <p:cNvPr id="31" name="TextBox 30">
            <a:extLst>
              <a:ext uri="{FF2B5EF4-FFF2-40B4-BE49-F238E27FC236}">
                <a16:creationId xmlns:a16="http://schemas.microsoft.com/office/drawing/2014/main" id="{689A2E6F-14A9-4DD9-3FCA-F31F8ED5C1B3}"/>
              </a:ext>
            </a:extLst>
          </p:cNvPr>
          <p:cNvSpPr txBox="1"/>
          <p:nvPr/>
        </p:nvSpPr>
        <p:spPr bwMode="auto">
          <a:xfrm>
            <a:off x="8769911" y="5075268"/>
            <a:ext cx="2032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Follow-up/ART</a:t>
            </a:r>
          </a:p>
        </p:txBody>
      </p:sp>
      <p:cxnSp>
        <p:nvCxnSpPr>
          <p:cNvPr id="32" name="Straight Arrow Connector 31">
            <a:extLst>
              <a:ext uri="{FF2B5EF4-FFF2-40B4-BE49-F238E27FC236}">
                <a16:creationId xmlns:a16="http://schemas.microsoft.com/office/drawing/2014/main" id="{166CC294-F5DF-1141-F20B-4BE979E67F44}"/>
              </a:ext>
            </a:extLst>
          </p:cNvPr>
          <p:cNvCxnSpPr>
            <a:cxnSpLocks/>
          </p:cNvCxnSpPr>
          <p:nvPr/>
        </p:nvCxnSpPr>
        <p:spPr bwMode="auto">
          <a:xfrm flipV="1">
            <a:off x="8757944" y="5259934"/>
            <a:ext cx="310557" cy="0"/>
          </a:xfrm>
          <a:prstGeom prst="straightConnector1">
            <a:avLst/>
          </a:prstGeom>
          <a:noFill/>
          <a:ln w="28575" cap="flat" cmpd="sng" algn="ctr">
            <a:solidFill>
              <a:schemeClr val="bg1"/>
            </a:solidFill>
            <a:prstDash val="solid"/>
            <a:round/>
            <a:headEnd type="none" w="med" len="med"/>
            <a:tailEnd type="triangle"/>
          </a:ln>
          <a:effectLst/>
        </p:spPr>
      </p:cxnSp>
      <p:sp>
        <p:nvSpPr>
          <p:cNvPr id="3" name="Text Box 15">
            <a:extLst>
              <a:ext uri="{FF2B5EF4-FFF2-40B4-BE49-F238E27FC236}">
                <a16:creationId xmlns:a16="http://schemas.microsoft.com/office/drawing/2014/main" id="{0AE8364A-1F20-8072-516B-0DC8E6E6E601}"/>
              </a:ext>
            </a:extLst>
          </p:cNvPr>
          <p:cNvSpPr txBox="1">
            <a:spLocks noChangeArrowheads="1"/>
          </p:cNvSpPr>
          <p:nvPr/>
        </p:nvSpPr>
        <p:spPr bwMode="auto">
          <a:xfrm>
            <a:off x="428381" y="63732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Sneller.  Nature. 2022;606:375. </a:t>
            </a:r>
          </a:p>
        </p:txBody>
      </p:sp>
    </p:spTree>
    <p:extLst>
      <p:ext uri="{BB962C8B-B14F-4D97-AF65-F5344CB8AC3E}">
        <p14:creationId xmlns:p14="http://schemas.microsoft.com/office/powerpoint/2010/main" val="1476207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D834-8482-25B4-30D5-78EDCD61B209}"/>
              </a:ext>
            </a:extLst>
          </p:cNvPr>
          <p:cNvSpPr>
            <a:spLocks noGrp="1"/>
          </p:cNvSpPr>
          <p:nvPr>
            <p:ph type="title"/>
          </p:nvPr>
        </p:nvSpPr>
        <p:spPr/>
        <p:txBody>
          <a:bodyPr/>
          <a:lstStyle/>
          <a:p>
            <a:r>
              <a:rPr lang="en-US" dirty="0"/>
              <a:t>Combination Therapy With bNAbs 3BNC117 + 10-1074 vs Placebo During Analytical ART Interruption: Results</a:t>
            </a:r>
          </a:p>
        </p:txBody>
      </p:sp>
      <p:sp>
        <p:nvSpPr>
          <p:cNvPr id="8" name="Content Placeholder 7">
            <a:extLst>
              <a:ext uri="{FF2B5EF4-FFF2-40B4-BE49-F238E27FC236}">
                <a16:creationId xmlns:a16="http://schemas.microsoft.com/office/drawing/2014/main" id="{4F8F5AEA-0634-0314-B088-1FFD6BAB22E4}"/>
              </a:ext>
            </a:extLst>
          </p:cNvPr>
          <p:cNvSpPr>
            <a:spLocks noGrp="1"/>
          </p:cNvSpPr>
          <p:nvPr>
            <p:ph sz="half" idx="1"/>
          </p:nvPr>
        </p:nvSpPr>
        <p:spPr>
          <a:xfrm>
            <a:off x="601820" y="1510730"/>
            <a:ext cx="4571965" cy="4678738"/>
          </a:xfrm>
        </p:spPr>
        <p:txBody>
          <a:bodyPr/>
          <a:lstStyle/>
          <a:p>
            <a:r>
              <a:rPr lang="en-US" sz="2400" dirty="0"/>
              <a:t>Well tolerated; no SAEs related to infusions</a:t>
            </a:r>
          </a:p>
          <a:p>
            <a:r>
              <a:rPr lang="en-US" sz="2400" dirty="0"/>
              <a:t>No evidence that Ab-resistant virus emerged over time for </a:t>
            </a:r>
            <a:br>
              <a:rPr lang="en-US" sz="2400" dirty="0"/>
            </a:br>
            <a:r>
              <a:rPr lang="en-US" sz="2400" dirty="0"/>
              <a:t>5 participants in bNAb arm who maintained sustained viral suppression during ATI</a:t>
            </a:r>
          </a:p>
          <a:p>
            <a:r>
              <a:rPr lang="en-US" sz="2400" dirty="0"/>
              <a:t>No significant immune or virologic alterations with bNAb therapy (eg, no changes in immune activation/exhaustion or HIV reservoir size)</a:t>
            </a:r>
          </a:p>
        </p:txBody>
      </p:sp>
      <p:sp>
        <p:nvSpPr>
          <p:cNvPr id="4" name="Text Box 15">
            <a:extLst>
              <a:ext uri="{FF2B5EF4-FFF2-40B4-BE49-F238E27FC236}">
                <a16:creationId xmlns:a16="http://schemas.microsoft.com/office/drawing/2014/main" id="{A48D9ED5-229B-CBA7-C136-305957C6ECEA}"/>
              </a:ext>
            </a:extLst>
          </p:cNvPr>
          <p:cNvSpPr txBox="1">
            <a:spLocks noChangeArrowheads="1"/>
          </p:cNvSpPr>
          <p:nvPr/>
        </p:nvSpPr>
        <p:spPr bwMode="auto">
          <a:xfrm>
            <a:off x="428381" y="63732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Sneller.  Nature. 2022;606:375. </a:t>
            </a:r>
          </a:p>
        </p:txBody>
      </p:sp>
      <p:sp>
        <p:nvSpPr>
          <p:cNvPr id="13" name="TextBox 12">
            <a:extLst>
              <a:ext uri="{FF2B5EF4-FFF2-40B4-BE49-F238E27FC236}">
                <a16:creationId xmlns:a16="http://schemas.microsoft.com/office/drawing/2014/main" id="{38F84CA4-CE19-9B2D-5310-6746D7B8CAA4}"/>
              </a:ext>
            </a:extLst>
          </p:cNvPr>
          <p:cNvSpPr txBox="1"/>
          <p:nvPr/>
        </p:nvSpPr>
        <p:spPr bwMode="auto">
          <a:xfrm>
            <a:off x="9401908" y="1525071"/>
            <a:ext cx="26495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latin typeface="+mn-lt"/>
              </a:rPr>
              <a:t>M</a:t>
            </a:r>
            <a:r>
              <a:rPr lang="en-US" sz="1400" dirty="0">
                <a:solidFill>
                  <a:schemeClr val="bg1"/>
                </a:solidFill>
                <a:effectLst/>
                <a:latin typeface="+mn-lt"/>
              </a:rPr>
              <a:t>edian Duration Off ART </a:t>
            </a:r>
          </a:p>
          <a:p>
            <a:r>
              <a:rPr lang="en-US" sz="1400" b="0" dirty="0">
                <a:solidFill>
                  <a:schemeClr val="bg1"/>
                </a:solidFill>
                <a:effectLst/>
                <a:latin typeface="+mn-lt"/>
              </a:rPr>
              <a:t>bNAbs: 39.6 wk (range: 9.9-49.6) </a:t>
            </a:r>
          </a:p>
          <a:p>
            <a:r>
              <a:rPr lang="en-US" sz="1400" b="0" dirty="0">
                <a:solidFill>
                  <a:schemeClr val="bg1"/>
                </a:solidFill>
                <a:effectLst/>
                <a:latin typeface="+mn-lt"/>
              </a:rPr>
              <a:t>Placebo: 9.4 wk (range: 5.3-26) </a:t>
            </a:r>
          </a:p>
        </p:txBody>
      </p:sp>
      <p:cxnSp>
        <p:nvCxnSpPr>
          <p:cNvPr id="10" name="Straight Connector 9">
            <a:extLst>
              <a:ext uri="{FF2B5EF4-FFF2-40B4-BE49-F238E27FC236}">
                <a16:creationId xmlns:a16="http://schemas.microsoft.com/office/drawing/2014/main" id="{8F6EE8B4-6D72-42E1-D1E3-E019DC8835FD}"/>
              </a:ext>
            </a:extLst>
          </p:cNvPr>
          <p:cNvCxnSpPr>
            <a:cxnSpLocks/>
          </p:cNvCxnSpPr>
          <p:nvPr/>
        </p:nvCxnSpPr>
        <p:spPr bwMode="auto">
          <a:xfrm flipH="1" flipV="1">
            <a:off x="9175260" y="1899137"/>
            <a:ext cx="250093"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2D6242A-59FA-129E-06F9-8A1B0F53C0FF}"/>
              </a:ext>
            </a:extLst>
          </p:cNvPr>
          <p:cNvCxnSpPr>
            <a:cxnSpLocks/>
          </p:cNvCxnSpPr>
          <p:nvPr/>
        </p:nvCxnSpPr>
        <p:spPr bwMode="auto">
          <a:xfrm flipH="1" flipV="1">
            <a:off x="9175260" y="2098429"/>
            <a:ext cx="250093" cy="0"/>
          </a:xfrm>
          <a:prstGeom prst="line">
            <a:avLst/>
          </a:prstGeom>
          <a:noFill/>
          <a:ln w="28575" cap="flat" cmpd="sng" algn="ctr">
            <a:solidFill>
              <a:schemeClr val="accent3"/>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EB12D9C-8BC8-A1D7-BBFA-AC70873ECDF9}"/>
              </a:ext>
            </a:extLst>
          </p:cNvPr>
          <p:cNvCxnSpPr>
            <a:cxnSpLocks/>
          </p:cNvCxnSpPr>
          <p:nvPr/>
        </p:nvCxnSpPr>
        <p:spPr bwMode="auto">
          <a:xfrm>
            <a:off x="6353908" y="4079630"/>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7A6615B-CCAB-05FE-B609-AC4A344EA648}"/>
              </a:ext>
            </a:extLst>
          </p:cNvPr>
          <p:cNvCxnSpPr>
            <a:cxnSpLocks/>
          </p:cNvCxnSpPr>
          <p:nvPr/>
        </p:nvCxnSpPr>
        <p:spPr bwMode="auto">
          <a:xfrm>
            <a:off x="6361723" y="5908430"/>
            <a:ext cx="305581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1121586-9C2E-BFF0-4C42-9D098600DC26}"/>
              </a:ext>
            </a:extLst>
          </p:cNvPr>
          <p:cNvCxnSpPr>
            <a:cxnSpLocks/>
          </p:cNvCxnSpPr>
          <p:nvPr/>
        </p:nvCxnSpPr>
        <p:spPr bwMode="auto">
          <a:xfrm>
            <a:off x="6353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EFCE1AE-0568-60BD-AAD7-1581B4B9D9C4}"/>
              </a:ext>
            </a:extLst>
          </p:cNvPr>
          <p:cNvCxnSpPr>
            <a:cxnSpLocks/>
          </p:cNvCxnSpPr>
          <p:nvPr/>
        </p:nvCxnSpPr>
        <p:spPr bwMode="auto">
          <a:xfrm>
            <a:off x="6607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885704D-C70D-42E1-09F2-5FB5F9388BFD}"/>
              </a:ext>
            </a:extLst>
          </p:cNvPr>
          <p:cNvCxnSpPr>
            <a:cxnSpLocks/>
          </p:cNvCxnSpPr>
          <p:nvPr/>
        </p:nvCxnSpPr>
        <p:spPr bwMode="auto">
          <a:xfrm>
            <a:off x="6861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E35D68F-D2DB-90BE-6CB9-7EE7B2FCC098}"/>
              </a:ext>
            </a:extLst>
          </p:cNvPr>
          <p:cNvCxnSpPr>
            <a:cxnSpLocks/>
          </p:cNvCxnSpPr>
          <p:nvPr/>
        </p:nvCxnSpPr>
        <p:spPr bwMode="auto">
          <a:xfrm>
            <a:off x="7115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101BAF-A9DC-79A9-94EC-A654BD118473}"/>
              </a:ext>
            </a:extLst>
          </p:cNvPr>
          <p:cNvCxnSpPr>
            <a:cxnSpLocks/>
          </p:cNvCxnSpPr>
          <p:nvPr/>
        </p:nvCxnSpPr>
        <p:spPr bwMode="auto">
          <a:xfrm>
            <a:off x="7369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95311D5-A96A-B847-288D-57AF6886633C}"/>
              </a:ext>
            </a:extLst>
          </p:cNvPr>
          <p:cNvCxnSpPr>
            <a:cxnSpLocks/>
          </p:cNvCxnSpPr>
          <p:nvPr/>
        </p:nvCxnSpPr>
        <p:spPr bwMode="auto">
          <a:xfrm>
            <a:off x="7623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88C0ACC-1834-A126-25B8-E9E141E80C3E}"/>
              </a:ext>
            </a:extLst>
          </p:cNvPr>
          <p:cNvCxnSpPr>
            <a:cxnSpLocks/>
          </p:cNvCxnSpPr>
          <p:nvPr/>
        </p:nvCxnSpPr>
        <p:spPr bwMode="auto">
          <a:xfrm>
            <a:off x="7877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FF4DC60-0A97-BE7F-F31B-2161F44465B8}"/>
              </a:ext>
            </a:extLst>
          </p:cNvPr>
          <p:cNvCxnSpPr>
            <a:cxnSpLocks/>
          </p:cNvCxnSpPr>
          <p:nvPr/>
        </p:nvCxnSpPr>
        <p:spPr bwMode="auto">
          <a:xfrm>
            <a:off x="8131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F47C63B-FFC2-74FD-39ED-22D0CB360561}"/>
              </a:ext>
            </a:extLst>
          </p:cNvPr>
          <p:cNvCxnSpPr>
            <a:cxnSpLocks/>
          </p:cNvCxnSpPr>
          <p:nvPr/>
        </p:nvCxnSpPr>
        <p:spPr bwMode="auto">
          <a:xfrm>
            <a:off x="8385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ADF62E6-ECF8-7186-C5E2-55343582F3B2}"/>
              </a:ext>
            </a:extLst>
          </p:cNvPr>
          <p:cNvCxnSpPr>
            <a:cxnSpLocks/>
          </p:cNvCxnSpPr>
          <p:nvPr/>
        </p:nvCxnSpPr>
        <p:spPr bwMode="auto">
          <a:xfrm>
            <a:off x="8639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331E612-9A8C-3113-CB8B-180FE1E20CE3}"/>
              </a:ext>
            </a:extLst>
          </p:cNvPr>
          <p:cNvCxnSpPr>
            <a:cxnSpLocks/>
          </p:cNvCxnSpPr>
          <p:nvPr/>
        </p:nvCxnSpPr>
        <p:spPr bwMode="auto">
          <a:xfrm>
            <a:off x="8893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A045E7E-3D6E-406D-D863-2F0B9AB510A9}"/>
              </a:ext>
            </a:extLst>
          </p:cNvPr>
          <p:cNvCxnSpPr>
            <a:cxnSpLocks/>
          </p:cNvCxnSpPr>
          <p:nvPr/>
        </p:nvCxnSpPr>
        <p:spPr bwMode="auto">
          <a:xfrm>
            <a:off x="9147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83F6041-FA55-BC43-9972-000719453F7F}"/>
              </a:ext>
            </a:extLst>
          </p:cNvPr>
          <p:cNvCxnSpPr>
            <a:cxnSpLocks/>
          </p:cNvCxnSpPr>
          <p:nvPr/>
        </p:nvCxnSpPr>
        <p:spPr bwMode="auto">
          <a:xfrm>
            <a:off x="9401908" y="59084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94B3322-5BE1-5DD1-163E-B19168A55E0B}"/>
              </a:ext>
            </a:extLst>
          </p:cNvPr>
          <p:cNvCxnSpPr>
            <a:cxnSpLocks/>
          </p:cNvCxnSpPr>
          <p:nvPr/>
        </p:nvCxnSpPr>
        <p:spPr bwMode="auto">
          <a:xfrm flipH="1">
            <a:off x="6291385" y="4087445"/>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AE3C409-1834-37C9-2955-4AE84472792E}"/>
              </a:ext>
            </a:extLst>
          </p:cNvPr>
          <p:cNvCxnSpPr>
            <a:cxnSpLocks/>
          </p:cNvCxnSpPr>
          <p:nvPr/>
        </p:nvCxnSpPr>
        <p:spPr bwMode="auto">
          <a:xfrm flipH="1">
            <a:off x="6291385" y="4451642"/>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A310BA5-52EB-408D-38FF-51C05FC379D2}"/>
              </a:ext>
            </a:extLst>
          </p:cNvPr>
          <p:cNvCxnSpPr>
            <a:cxnSpLocks/>
          </p:cNvCxnSpPr>
          <p:nvPr/>
        </p:nvCxnSpPr>
        <p:spPr bwMode="auto">
          <a:xfrm flipH="1">
            <a:off x="6291385" y="4815839"/>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22E601B-93CB-CBB0-ABE8-19EEE41DF3F7}"/>
              </a:ext>
            </a:extLst>
          </p:cNvPr>
          <p:cNvCxnSpPr>
            <a:cxnSpLocks/>
          </p:cNvCxnSpPr>
          <p:nvPr/>
        </p:nvCxnSpPr>
        <p:spPr bwMode="auto">
          <a:xfrm flipH="1">
            <a:off x="6291385" y="5180036"/>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DD2ED93-1E64-A452-77BA-4FA9DA65C2A3}"/>
              </a:ext>
            </a:extLst>
          </p:cNvPr>
          <p:cNvCxnSpPr>
            <a:cxnSpLocks/>
          </p:cNvCxnSpPr>
          <p:nvPr/>
        </p:nvCxnSpPr>
        <p:spPr bwMode="auto">
          <a:xfrm flipH="1">
            <a:off x="6291385" y="5544233"/>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81DED2-0528-B527-C43D-4252731CB862}"/>
              </a:ext>
            </a:extLst>
          </p:cNvPr>
          <p:cNvCxnSpPr>
            <a:cxnSpLocks/>
          </p:cNvCxnSpPr>
          <p:nvPr/>
        </p:nvCxnSpPr>
        <p:spPr bwMode="auto">
          <a:xfrm flipH="1">
            <a:off x="6291385" y="5908430"/>
            <a:ext cx="62523"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3A0446DE-6677-AE42-46A6-12AF6D3B6944}"/>
              </a:ext>
            </a:extLst>
          </p:cNvPr>
          <p:cNvSpPr txBox="1"/>
          <p:nvPr/>
        </p:nvSpPr>
        <p:spPr bwMode="auto">
          <a:xfrm>
            <a:off x="6369538" y="6142892"/>
            <a:ext cx="30636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After ATI (Wk)</a:t>
            </a:r>
          </a:p>
        </p:txBody>
      </p:sp>
      <p:sp>
        <p:nvSpPr>
          <p:cNvPr id="44" name="TextBox 43">
            <a:extLst>
              <a:ext uri="{FF2B5EF4-FFF2-40B4-BE49-F238E27FC236}">
                <a16:creationId xmlns:a16="http://schemas.microsoft.com/office/drawing/2014/main" id="{B32F5B59-2A2C-D467-FEF4-944753A78112}"/>
              </a:ext>
            </a:extLst>
          </p:cNvPr>
          <p:cNvSpPr txBox="1"/>
          <p:nvPr/>
        </p:nvSpPr>
        <p:spPr bwMode="auto">
          <a:xfrm rot="16200000">
            <a:off x="4285490" y="4841003"/>
            <a:ext cx="292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HIV-1 RNA &lt;200 c/mL (%)</a:t>
            </a:r>
          </a:p>
        </p:txBody>
      </p:sp>
      <p:sp>
        <p:nvSpPr>
          <p:cNvPr id="45" name="TextBox 44">
            <a:extLst>
              <a:ext uri="{FF2B5EF4-FFF2-40B4-BE49-F238E27FC236}">
                <a16:creationId xmlns:a16="http://schemas.microsoft.com/office/drawing/2014/main" id="{5ADD8934-E769-8741-9895-83A59B6410D8}"/>
              </a:ext>
            </a:extLst>
          </p:cNvPr>
          <p:cNvSpPr txBox="1"/>
          <p:nvPr/>
        </p:nvSpPr>
        <p:spPr bwMode="auto">
          <a:xfrm>
            <a:off x="7252677" y="4228123"/>
            <a:ext cx="1078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.002</a:t>
            </a:r>
          </a:p>
        </p:txBody>
      </p:sp>
      <p:sp>
        <p:nvSpPr>
          <p:cNvPr id="46" name="TextBox 45">
            <a:extLst>
              <a:ext uri="{FF2B5EF4-FFF2-40B4-BE49-F238E27FC236}">
                <a16:creationId xmlns:a16="http://schemas.microsoft.com/office/drawing/2014/main" id="{573FB6D8-E57B-F07F-15E6-114634904A4D}"/>
              </a:ext>
            </a:extLst>
          </p:cNvPr>
          <p:cNvSpPr txBox="1"/>
          <p:nvPr/>
        </p:nvSpPr>
        <p:spPr bwMode="auto">
          <a:xfrm>
            <a:off x="5777524" y="3919415"/>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11839548-66DB-6B65-AA09-B92E14735CCD}"/>
              </a:ext>
            </a:extLst>
          </p:cNvPr>
          <p:cNvSpPr txBox="1"/>
          <p:nvPr/>
        </p:nvSpPr>
        <p:spPr bwMode="auto">
          <a:xfrm>
            <a:off x="5777524" y="4284393"/>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7C3FEB45-682C-F288-E67A-8934026A5802}"/>
              </a:ext>
            </a:extLst>
          </p:cNvPr>
          <p:cNvSpPr txBox="1"/>
          <p:nvPr/>
        </p:nvSpPr>
        <p:spPr bwMode="auto">
          <a:xfrm>
            <a:off x="5777524" y="4649371"/>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E72AF54B-9473-92D2-7F27-137D494A97E2}"/>
              </a:ext>
            </a:extLst>
          </p:cNvPr>
          <p:cNvSpPr txBox="1"/>
          <p:nvPr/>
        </p:nvSpPr>
        <p:spPr bwMode="auto">
          <a:xfrm>
            <a:off x="5777524" y="5014349"/>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B23008B4-30F6-462E-0123-F6FA70693D81}"/>
              </a:ext>
            </a:extLst>
          </p:cNvPr>
          <p:cNvSpPr txBox="1"/>
          <p:nvPr/>
        </p:nvSpPr>
        <p:spPr bwMode="auto">
          <a:xfrm>
            <a:off x="5777524" y="5379327"/>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86964576-7D33-773F-B603-D717E2CD1C8A}"/>
              </a:ext>
            </a:extLst>
          </p:cNvPr>
          <p:cNvSpPr txBox="1"/>
          <p:nvPr/>
        </p:nvSpPr>
        <p:spPr bwMode="auto">
          <a:xfrm>
            <a:off x="5777524" y="5744307"/>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765681AF-54EA-07EC-17B4-6B1C3BF13E4B}"/>
              </a:ext>
            </a:extLst>
          </p:cNvPr>
          <p:cNvSpPr txBox="1"/>
          <p:nvPr/>
        </p:nvSpPr>
        <p:spPr bwMode="auto">
          <a:xfrm>
            <a:off x="9196756"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53" name="TextBox 52">
            <a:extLst>
              <a:ext uri="{FF2B5EF4-FFF2-40B4-BE49-F238E27FC236}">
                <a16:creationId xmlns:a16="http://schemas.microsoft.com/office/drawing/2014/main" id="{2E8D904C-7365-A9D7-A31F-72A0A478FE81}"/>
              </a:ext>
            </a:extLst>
          </p:cNvPr>
          <p:cNvSpPr txBox="1"/>
          <p:nvPr/>
        </p:nvSpPr>
        <p:spPr bwMode="auto">
          <a:xfrm>
            <a:off x="6137034"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211EC4A9-81BC-9845-C44E-7A2B60919D04}"/>
              </a:ext>
            </a:extLst>
          </p:cNvPr>
          <p:cNvSpPr txBox="1"/>
          <p:nvPr/>
        </p:nvSpPr>
        <p:spPr bwMode="auto">
          <a:xfrm>
            <a:off x="6392011"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6F8D1BBC-19EE-EAD4-36C8-C2E43214686B}"/>
              </a:ext>
            </a:extLst>
          </p:cNvPr>
          <p:cNvSpPr txBox="1"/>
          <p:nvPr/>
        </p:nvSpPr>
        <p:spPr bwMode="auto">
          <a:xfrm>
            <a:off x="6646988"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56" name="TextBox 55">
            <a:extLst>
              <a:ext uri="{FF2B5EF4-FFF2-40B4-BE49-F238E27FC236}">
                <a16:creationId xmlns:a16="http://schemas.microsoft.com/office/drawing/2014/main" id="{848612BA-7B50-1C90-089D-EC9C74DD9DF3}"/>
              </a:ext>
            </a:extLst>
          </p:cNvPr>
          <p:cNvSpPr txBox="1"/>
          <p:nvPr/>
        </p:nvSpPr>
        <p:spPr bwMode="auto">
          <a:xfrm>
            <a:off x="6901965"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6AE51D38-BA58-09F4-FD99-1FB1584BE0E7}"/>
              </a:ext>
            </a:extLst>
          </p:cNvPr>
          <p:cNvSpPr txBox="1"/>
          <p:nvPr/>
        </p:nvSpPr>
        <p:spPr bwMode="auto">
          <a:xfrm>
            <a:off x="7156942"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58" name="TextBox 57">
            <a:extLst>
              <a:ext uri="{FF2B5EF4-FFF2-40B4-BE49-F238E27FC236}">
                <a16:creationId xmlns:a16="http://schemas.microsoft.com/office/drawing/2014/main" id="{7BF4AB46-D96E-180D-76C2-8E1D6C361B3D}"/>
              </a:ext>
            </a:extLst>
          </p:cNvPr>
          <p:cNvSpPr txBox="1"/>
          <p:nvPr/>
        </p:nvSpPr>
        <p:spPr bwMode="auto">
          <a:xfrm>
            <a:off x="7411919"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B326F80C-BF45-C7D3-BD32-750E2F26D0EC}"/>
              </a:ext>
            </a:extLst>
          </p:cNvPr>
          <p:cNvSpPr txBox="1"/>
          <p:nvPr/>
        </p:nvSpPr>
        <p:spPr bwMode="auto">
          <a:xfrm>
            <a:off x="7666896"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6114584B-B640-D97F-71CE-32ABD77E99B5}"/>
              </a:ext>
            </a:extLst>
          </p:cNvPr>
          <p:cNvSpPr txBox="1"/>
          <p:nvPr/>
        </p:nvSpPr>
        <p:spPr bwMode="auto">
          <a:xfrm>
            <a:off x="7921873"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61" name="TextBox 60">
            <a:extLst>
              <a:ext uri="{FF2B5EF4-FFF2-40B4-BE49-F238E27FC236}">
                <a16:creationId xmlns:a16="http://schemas.microsoft.com/office/drawing/2014/main" id="{377EA0F7-B994-D697-5CF1-7DE83BE85C8A}"/>
              </a:ext>
            </a:extLst>
          </p:cNvPr>
          <p:cNvSpPr txBox="1"/>
          <p:nvPr/>
        </p:nvSpPr>
        <p:spPr bwMode="auto">
          <a:xfrm>
            <a:off x="8176850"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62" name="TextBox 61">
            <a:extLst>
              <a:ext uri="{FF2B5EF4-FFF2-40B4-BE49-F238E27FC236}">
                <a16:creationId xmlns:a16="http://schemas.microsoft.com/office/drawing/2014/main" id="{940C603A-1CBE-138A-8A6C-46C4C02D68F0}"/>
              </a:ext>
            </a:extLst>
          </p:cNvPr>
          <p:cNvSpPr txBox="1"/>
          <p:nvPr/>
        </p:nvSpPr>
        <p:spPr bwMode="auto">
          <a:xfrm>
            <a:off x="8431827"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A6EC4204-D0AB-9DD7-AEBA-95FB326691A0}"/>
              </a:ext>
            </a:extLst>
          </p:cNvPr>
          <p:cNvSpPr txBox="1"/>
          <p:nvPr/>
        </p:nvSpPr>
        <p:spPr bwMode="auto">
          <a:xfrm>
            <a:off x="8686804"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BF5C0B60-9C92-4842-951A-38DABF7BA086}"/>
              </a:ext>
            </a:extLst>
          </p:cNvPr>
          <p:cNvSpPr txBox="1"/>
          <p:nvPr/>
        </p:nvSpPr>
        <p:spPr bwMode="auto">
          <a:xfrm>
            <a:off x="8941781" y="5910822"/>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cxnSp>
        <p:nvCxnSpPr>
          <p:cNvPr id="65" name="Straight Connector 64">
            <a:extLst>
              <a:ext uri="{FF2B5EF4-FFF2-40B4-BE49-F238E27FC236}">
                <a16:creationId xmlns:a16="http://schemas.microsoft.com/office/drawing/2014/main" id="{6BF5DA31-8A2E-5E10-C4B0-8E8306CB4A8F}"/>
              </a:ext>
            </a:extLst>
          </p:cNvPr>
          <p:cNvCxnSpPr>
            <a:cxnSpLocks/>
          </p:cNvCxnSpPr>
          <p:nvPr/>
        </p:nvCxnSpPr>
        <p:spPr bwMode="auto">
          <a:xfrm>
            <a:off x="6350001" y="1621691"/>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EB845D0-9C95-B629-6BCF-56314230FC4B}"/>
              </a:ext>
            </a:extLst>
          </p:cNvPr>
          <p:cNvCxnSpPr>
            <a:cxnSpLocks/>
          </p:cNvCxnSpPr>
          <p:nvPr/>
        </p:nvCxnSpPr>
        <p:spPr bwMode="auto">
          <a:xfrm>
            <a:off x="6357816" y="3450491"/>
            <a:ext cx="320821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18116F7-47F2-947B-17FD-F952774C01D4}"/>
              </a:ext>
            </a:extLst>
          </p:cNvPr>
          <p:cNvCxnSpPr>
            <a:cxnSpLocks/>
          </p:cNvCxnSpPr>
          <p:nvPr/>
        </p:nvCxnSpPr>
        <p:spPr bwMode="auto">
          <a:xfrm>
            <a:off x="6350001"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D2967F9-9761-420D-9C9C-5B15D8AE41A1}"/>
              </a:ext>
            </a:extLst>
          </p:cNvPr>
          <p:cNvCxnSpPr>
            <a:cxnSpLocks/>
          </p:cNvCxnSpPr>
          <p:nvPr/>
        </p:nvCxnSpPr>
        <p:spPr bwMode="auto">
          <a:xfrm>
            <a:off x="6595885"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65EF9CF-E049-9C59-75EC-0A5185DCE97F}"/>
              </a:ext>
            </a:extLst>
          </p:cNvPr>
          <p:cNvCxnSpPr>
            <a:cxnSpLocks/>
          </p:cNvCxnSpPr>
          <p:nvPr/>
        </p:nvCxnSpPr>
        <p:spPr bwMode="auto">
          <a:xfrm>
            <a:off x="6841769"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3EF5513-FD3C-1ADA-90B0-326C4CB73C40}"/>
              </a:ext>
            </a:extLst>
          </p:cNvPr>
          <p:cNvCxnSpPr>
            <a:cxnSpLocks/>
          </p:cNvCxnSpPr>
          <p:nvPr/>
        </p:nvCxnSpPr>
        <p:spPr bwMode="auto">
          <a:xfrm>
            <a:off x="7087653"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A063089-F4DC-8E8B-1A1B-59F3459C7A8F}"/>
              </a:ext>
            </a:extLst>
          </p:cNvPr>
          <p:cNvCxnSpPr>
            <a:cxnSpLocks/>
          </p:cNvCxnSpPr>
          <p:nvPr/>
        </p:nvCxnSpPr>
        <p:spPr bwMode="auto">
          <a:xfrm>
            <a:off x="7333537"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971D8A2-6FE0-15DA-BA8D-5C262CCD4171}"/>
              </a:ext>
            </a:extLst>
          </p:cNvPr>
          <p:cNvCxnSpPr>
            <a:cxnSpLocks/>
          </p:cNvCxnSpPr>
          <p:nvPr/>
        </p:nvCxnSpPr>
        <p:spPr bwMode="auto">
          <a:xfrm>
            <a:off x="7579421"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819BAD2-2E20-A31E-8828-AEDD7927C950}"/>
              </a:ext>
            </a:extLst>
          </p:cNvPr>
          <p:cNvCxnSpPr>
            <a:cxnSpLocks/>
          </p:cNvCxnSpPr>
          <p:nvPr/>
        </p:nvCxnSpPr>
        <p:spPr bwMode="auto">
          <a:xfrm>
            <a:off x="7825305"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0286029-038D-BAD4-0AE9-D575EDAD16F1}"/>
              </a:ext>
            </a:extLst>
          </p:cNvPr>
          <p:cNvCxnSpPr>
            <a:cxnSpLocks/>
          </p:cNvCxnSpPr>
          <p:nvPr/>
        </p:nvCxnSpPr>
        <p:spPr bwMode="auto">
          <a:xfrm>
            <a:off x="8071189"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35B6E12-197D-92A3-A66A-446FA4BA3B17}"/>
              </a:ext>
            </a:extLst>
          </p:cNvPr>
          <p:cNvCxnSpPr>
            <a:cxnSpLocks/>
          </p:cNvCxnSpPr>
          <p:nvPr/>
        </p:nvCxnSpPr>
        <p:spPr bwMode="auto">
          <a:xfrm>
            <a:off x="8317073"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E319B9D-5F14-8E18-E5A9-3FCE62F2B696}"/>
              </a:ext>
            </a:extLst>
          </p:cNvPr>
          <p:cNvCxnSpPr>
            <a:cxnSpLocks/>
          </p:cNvCxnSpPr>
          <p:nvPr/>
        </p:nvCxnSpPr>
        <p:spPr bwMode="auto">
          <a:xfrm>
            <a:off x="8562957"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A038E36-60EF-C165-75F2-D0866F524770}"/>
              </a:ext>
            </a:extLst>
          </p:cNvPr>
          <p:cNvCxnSpPr>
            <a:cxnSpLocks/>
          </p:cNvCxnSpPr>
          <p:nvPr/>
        </p:nvCxnSpPr>
        <p:spPr bwMode="auto">
          <a:xfrm>
            <a:off x="8808841"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1FEC13B-A185-9CB2-41F5-80BFFDB86604}"/>
              </a:ext>
            </a:extLst>
          </p:cNvPr>
          <p:cNvCxnSpPr>
            <a:cxnSpLocks/>
          </p:cNvCxnSpPr>
          <p:nvPr/>
        </p:nvCxnSpPr>
        <p:spPr bwMode="auto">
          <a:xfrm>
            <a:off x="9054725"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05A220E-9EA0-4ADD-06B6-7D214FC39A1B}"/>
              </a:ext>
            </a:extLst>
          </p:cNvPr>
          <p:cNvCxnSpPr>
            <a:cxnSpLocks/>
          </p:cNvCxnSpPr>
          <p:nvPr/>
        </p:nvCxnSpPr>
        <p:spPr bwMode="auto">
          <a:xfrm>
            <a:off x="9546494" y="345049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FF7279E-2477-BFFE-FE04-7566D950A84D}"/>
              </a:ext>
            </a:extLst>
          </p:cNvPr>
          <p:cNvCxnSpPr>
            <a:cxnSpLocks/>
          </p:cNvCxnSpPr>
          <p:nvPr/>
        </p:nvCxnSpPr>
        <p:spPr bwMode="auto">
          <a:xfrm flipH="1">
            <a:off x="6287478" y="1629506"/>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BC7823D-1F41-5181-27AE-F86D7A6E691D}"/>
              </a:ext>
            </a:extLst>
          </p:cNvPr>
          <p:cNvCxnSpPr>
            <a:cxnSpLocks/>
          </p:cNvCxnSpPr>
          <p:nvPr/>
        </p:nvCxnSpPr>
        <p:spPr bwMode="auto">
          <a:xfrm flipH="1">
            <a:off x="6287478" y="1993703"/>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FCE55EC-ADEF-5FBC-2D94-4169F9CFF463}"/>
              </a:ext>
            </a:extLst>
          </p:cNvPr>
          <p:cNvCxnSpPr>
            <a:cxnSpLocks/>
          </p:cNvCxnSpPr>
          <p:nvPr/>
        </p:nvCxnSpPr>
        <p:spPr bwMode="auto">
          <a:xfrm flipH="1">
            <a:off x="6287478" y="2357900"/>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18020D0-C6C2-F7D1-3D62-9D91E025A7FF}"/>
              </a:ext>
            </a:extLst>
          </p:cNvPr>
          <p:cNvCxnSpPr>
            <a:cxnSpLocks/>
          </p:cNvCxnSpPr>
          <p:nvPr/>
        </p:nvCxnSpPr>
        <p:spPr bwMode="auto">
          <a:xfrm flipH="1">
            <a:off x="6287478" y="2722097"/>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7E08CBC-93DF-9BBF-E76C-4781684FB22F}"/>
              </a:ext>
            </a:extLst>
          </p:cNvPr>
          <p:cNvCxnSpPr>
            <a:cxnSpLocks/>
          </p:cNvCxnSpPr>
          <p:nvPr/>
        </p:nvCxnSpPr>
        <p:spPr bwMode="auto">
          <a:xfrm flipH="1">
            <a:off x="6287478" y="3086294"/>
            <a:ext cx="6252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51AB1E4-F47F-47CE-7FE6-8977F1464CF7}"/>
              </a:ext>
            </a:extLst>
          </p:cNvPr>
          <p:cNvCxnSpPr>
            <a:cxnSpLocks/>
          </p:cNvCxnSpPr>
          <p:nvPr/>
        </p:nvCxnSpPr>
        <p:spPr bwMode="auto">
          <a:xfrm flipH="1">
            <a:off x="6287478" y="3450491"/>
            <a:ext cx="62523" cy="0"/>
          </a:xfrm>
          <a:prstGeom prst="line">
            <a:avLst/>
          </a:prstGeom>
          <a:noFill/>
          <a:ln w="28575" cap="flat" cmpd="sng" algn="ctr">
            <a:solidFill>
              <a:schemeClr val="bg1"/>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id="{FB3452CE-C2F9-A13E-C814-364D73842EA0}"/>
              </a:ext>
            </a:extLst>
          </p:cNvPr>
          <p:cNvSpPr txBox="1"/>
          <p:nvPr/>
        </p:nvSpPr>
        <p:spPr bwMode="auto">
          <a:xfrm rot="16200000">
            <a:off x="4573963" y="2255428"/>
            <a:ext cx="21726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Participants Remaining off ART (%)</a:t>
            </a:r>
          </a:p>
        </p:txBody>
      </p:sp>
      <p:sp>
        <p:nvSpPr>
          <p:cNvPr id="88" name="TextBox 87">
            <a:extLst>
              <a:ext uri="{FF2B5EF4-FFF2-40B4-BE49-F238E27FC236}">
                <a16:creationId xmlns:a16="http://schemas.microsoft.com/office/drawing/2014/main" id="{43988D0C-7599-CFAF-903D-E4DFE793989F}"/>
              </a:ext>
            </a:extLst>
          </p:cNvPr>
          <p:cNvSpPr txBox="1"/>
          <p:nvPr/>
        </p:nvSpPr>
        <p:spPr bwMode="auto">
          <a:xfrm>
            <a:off x="7061201" y="1809261"/>
            <a:ext cx="1078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.001</a:t>
            </a:r>
          </a:p>
        </p:txBody>
      </p:sp>
      <p:sp>
        <p:nvSpPr>
          <p:cNvPr id="89" name="TextBox 88">
            <a:extLst>
              <a:ext uri="{FF2B5EF4-FFF2-40B4-BE49-F238E27FC236}">
                <a16:creationId xmlns:a16="http://schemas.microsoft.com/office/drawing/2014/main" id="{8FADDE05-AFE9-183A-F607-161F938897A7}"/>
              </a:ext>
            </a:extLst>
          </p:cNvPr>
          <p:cNvSpPr txBox="1"/>
          <p:nvPr/>
        </p:nvSpPr>
        <p:spPr bwMode="auto">
          <a:xfrm>
            <a:off x="5773617" y="1461476"/>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0" name="TextBox 89">
            <a:extLst>
              <a:ext uri="{FF2B5EF4-FFF2-40B4-BE49-F238E27FC236}">
                <a16:creationId xmlns:a16="http://schemas.microsoft.com/office/drawing/2014/main" id="{CFF72DA8-68D9-8D01-6E44-DF5B490B78C7}"/>
              </a:ext>
            </a:extLst>
          </p:cNvPr>
          <p:cNvSpPr txBox="1"/>
          <p:nvPr/>
        </p:nvSpPr>
        <p:spPr bwMode="auto">
          <a:xfrm>
            <a:off x="5773617" y="1826454"/>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1" name="TextBox 90">
            <a:extLst>
              <a:ext uri="{FF2B5EF4-FFF2-40B4-BE49-F238E27FC236}">
                <a16:creationId xmlns:a16="http://schemas.microsoft.com/office/drawing/2014/main" id="{E4D168DD-209B-0A5A-D161-645428738FB1}"/>
              </a:ext>
            </a:extLst>
          </p:cNvPr>
          <p:cNvSpPr txBox="1"/>
          <p:nvPr/>
        </p:nvSpPr>
        <p:spPr bwMode="auto">
          <a:xfrm>
            <a:off x="5773617" y="2191432"/>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2" name="TextBox 91">
            <a:extLst>
              <a:ext uri="{FF2B5EF4-FFF2-40B4-BE49-F238E27FC236}">
                <a16:creationId xmlns:a16="http://schemas.microsoft.com/office/drawing/2014/main" id="{C452DFDA-0611-C75E-ED75-2A3CB258DE49}"/>
              </a:ext>
            </a:extLst>
          </p:cNvPr>
          <p:cNvSpPr txBox="1"/>
          <p:nvPr/>
        </p:nvSpPr>
        <p:spPr bwMode="auto">
          <a:xfrm>
            <a:off x="5773617" y="2556410"/>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3" name="TextBox 92">
            <a:extLst>
              <a:ext uri="{FF2B5EF4-FFF2-40B4-BE49-F238E27FC236}">
                <a16:creationId xmlns:a16="http://schemas.microsoft.com/office/drawing/2014/main" id="{DE0D729E-A33F-1FB9-3689-ACF6F95844C1}"/>
              </a:ext>
            </a:extLst>
          </p:cNvPr>
          <p:cNvSpPr txBox="1"/>
          <p:nvPr/>
        </p:nvSpPr>
        <p:spPr bwMode="auto">
          <a:xfrm>
            <a:off x="5773617" y="2921388"/>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4" name="TextBox 93">
            <a:extLst>
              <a:ext uri="{FF2B5EF4-FFF2-40B4-BE49-F238E27FC236}">
                <a16:creationId xmlns:a16="http://schemas.microsoft.com/office/drawing/2014/main" id="{0FC630B0-7289-C1A2-5A17-0D32F0B57A2B}"/>
              </a:ext>
            </a:extLst>
          </p:cNvPr>
          <p:cNvSpPr txBox="1"/>
          <p:nvPr/>
        </p:nvSpPr>
        <p:spPr bwMode="auto">
          <a:xfrm>
            <a:off x="5773617" y="3286368"/>
            <a:ext cx="574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B10305B8-5B58-2D39-13CD-CF4E2499C18B}"/>
              </a:ext>
            </a:extLst>
          </p:cNvPr>
          <p:cNvSpPr txBox="1"/>
          <p:nvPr/>
        </p:nvSpPr>
        <p:spPr bwMode="auto">
          <a:xfrm>
            <a:off x="9341342"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96" name="TextBox 95">
            <a:extLst>
              <a:ext uri="{FF2B5EF4-FFF2-40B4-BE49-F238E27FC236}">
                <a16:creationId xmlns:a16="http://schemas.microsoft.com/office/drawing/2014/main" id="{2A60DB2F-427A-AB33-5DF0-B1F0CAAF07FC}"/>
              </a:ext>
            </a:extLst>
          </p:cNvPr>
          <p:cNvSpPr txBox="1"/>
          <p:nvPr/>
        </p:nvSpPr>
        <p:spPr bwMode="auto">
          <a:xfrm>
            <a:off x="6133127"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EF37238C-9624-98D7-9A29-D24C4F5127E5}"/>
              </a:ext>
            </a:extLst>
          </p:cNvPr>
          <p:cNvSpPr txBox="1"/>
          <p:nvPr/>
        </p:nvSpPr>
        <p:spPr bwMode="auto">
          <a:xfrm>
            <a:off x="6379913"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98" name="TextBox 97">
            <a:extLst>
              <a:ext uri="{FF2B5EF4-FFF2-40B4-BE49-F238E27FC236}">
                <a16:creationId xmlns:a16="http://schemas.microsoft.com/office/drawing/2014/main" id="{988E79E5-48DE-A932-C5CE-F0943CE80F48}"/>
              </a:ext>
            </a:extLst>
          </p:cNvPr>
          <p:cNvSpPr txBox="1"/>
          <p:nvPr/>
        </p:nvSpPr>
        <p:spPr bwMode="auto">
          <a:xfrm>
            <a:off x="6626699"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99" name="TextBox 98">
            <a:extLst>
              <a:ext uri="{FF2B5EF4-FFF2-40B4-BE49-F238E27FC236}">
                <a16:creationId xmlns:a16="http://schemas.microsoft.com/office/drawing/2014/main" id="{F859D6D7-4E20-C5E0-39C2-7DDF9433C28C}"/>
              </a:ext>
            </a:extLst>
          </p:cNvPr>
          <p:cNvSpPr txBox="1"/>
          <p:nvPr/>
        </p:nvSpPr>
        <p:spPr bwMode="auto">
          <a:xfrm>
            <a:off x="6873485"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00" name="TextBox 99">
            <a:extLst>
              <a:ext uri="{FF2B5EF4-FFF2-40B4-BE49-F238E27FC236}">
                <a16:creationId xmlns:a16="http://schemas.microsoft.com/office/drawing/2014/main" id="{231DFF32-6488-B2CF-FB4D-80F92909E867}"/>
              </a:ext>
            </a:extLst>
          </p:cNvPr>
          <p:cNvSpPr txBox="1"/>
          <p:nvPr/>
        </p:nvSpPr>
        <p:spPr bwMode="auto">
          <a:xfrm>
            <a:off x="7120271"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01" name="TextBox 100">
            <a:extLst>
              <a:ext uri="{FF2B5EF4-FFF2-40B4-BE49-F238E27FC236}">
                <a16:creationId xmlns:a16="http://schemas.microsoft.com/office/drawing/2014/main" id="{550F52A3-E755-1A30-2756-84C20CBF002E}"/>
              </a:ext>
            </a:extLst>
          </p:cNvPr>
          <p:cNvSpPr txBox="1"/>
          <p:nvPr/>
        </p:nvSpPr>
        <p:spPr bwMode="auto">
          <a:xfrm>
            <a:off x="7367057"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2" name="TextBox 101">
            <a:extLst>
              <a:ext uri="{FF2B5EF4-FFF2-40B4-BE49-F238E27FC236}">
                <a16:creationId xmlns:a16="http://schemas.microsoft.com/office/drawing/2014/main" id="{D2B3FB65-F254-9071-3CA7-9EDD4E09F5F0}"/>
              </a:ext>
            </a:extLst>
          </p:cNvPr>
          <p:cNvSpPr txBox="1"/>
          <p:nvPr/>
        </p:nvSpPr>
        <p:spPr bwMode="auto">
          <a:xfrm>
            <a:off x="7613843"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03" name="TextBox 102">
            <a:extLst>
              <a:ext uri="{FF2B5EF4-FFF2-40B4-BE49-F238E27FC236}">
                <a16:creationId xmlns:a16="http://schemas.microsoft.com/office/drawing/2014/main" id="{EFFA881D-88A9-6021-7240-F68D96EAA472}"/>
              </a:ext>
            </a:extLst>
          </p:cNvPr>
          <p:cNvSpPr txBox="1"/>
          <p:nvPr/>
        </p:nvSpPr>
        <p:spPr bwMode="auto">
          <a:xfrm>
            <a:off x="7860629"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104" name="TextBox 103">
            <a:extLst>
              <a:ext uri="{FF2B5EF4-FFF2-40B4-BE49-F238E27FC236}">
                <a16:creationId xmlns:a16="http://schemas.microsoft.com/office/drawing/2014/main" id="{255ED8FC-570B-B9D9-72B3-80F18B7BB76A}"/>
              </a:ext>
            </a:extLst>
          </p:cNvPr>
          <p:cNvSpPr txBox="1"/>
          <p:nvPr/>
        </p:nvSpPr>
        <p:spPr bwMode="auto">
          <a:xfrm>
            <a:off x="8107415"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105" name="TextBox 104">
            <a:extLst>
              <a:ext uri="{FF2B5EF4-FFF2-40B4-BE49-F238E27FC236}">
                <a16:creationId xmlns:a16="http://schemas.microsoft.com/office/drawing/2014/main" id="{9D0EF990-FEF2-EF4D-0D74-AD75384E2A65}"/>
              </a:ext>
            </a:extLst>
          </p:cNvPr>
          <p:cNvSpPr txBox="1"/>
          <p:nvPr/>
        </p:nvSpPr>
        <p:spPr bwMode="auto">
          <a:xfrm>
            <a:off x="8354201"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06" name="TextBox 105">
            <a:extLst>
              <a:ext uri="{FF2B5EF4-FFF2-40B4-BE49-F238E27FC236}">
                <a16:creationId xmlns:a16="http://schemas.microsoft.com/office/drawing/2014/main" id="{7F1A2890-230C-2778-81CD-36D2F0965BDA}"/>
              </a:ext>
            </a:extLst>
          </p:cNvPr>
          <p:cNvSpPr txBox="1"/>
          <p:nvPr/>
        </p:nvSpPr>
        <p:spPr bwMode="auto">
          <a:xfrm>
            <a:off x="8600987"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7" name="TextBox 106">
            <a:extLst>
              <a:ext uri="{FF2B5EF4-FFF2-40B4-BE49-F238E27FC236}">
                <a16:creationId xmlns:a16="http://schemas.microsoft.com/office/drawing/2014/main" id="{0163B769-7585-F090-0CAA-F12BCAF4ADF7}"/>
              </a:ext>
            </a:extLst>
          </p:cNvPr>
          <p:cNvSpPr txBox="1"/>
          <p:nvPr/>
        </p:nvSpPr>
        <p:spPr bwMode="auto">
          <a:xfrm>
            <a:off x="8847773" y="3452883"/>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cxnSp>
        <p:nvCxnSpPr>
          <p:cNvPr id="108" name="Straight Connector 107">
            <a:extLst>
              <a:ext uri="{FF2B5EF4-FFF2-40B4-BE49-F238E27FC236}">
                <a16:creationId xmlns:a16="http://schemas.microsoft.com/office/drawing/2014/main" id="{4819BA71-BE8E-D21F-3065-217100BBE841}"/>
              </a:ext>
            </a:extLst>
          </p:cNvPr>
          <p:cNvCxnSpPr>
            <a:cxnSpLocks/>
          </p:cNvCxnSpPr>
          <p:nvPr/>
        </p:nvCxnSpPr>
        <p:spPr bwMode="auto">
          <a:xfrm>
            <a:off x="9300609" y="34543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9" name="TextBox 108">
            <a:extLst>
              <a:ext uri="{FF2B5EF4-FFF2-40B4-BE49-F238E27FC236}">
                <a16:creationId xmlns:a16="http://schemas.microsoft.com/office/drawing/2014/main" id="{53EAEE85-5ADE-0BFA-F898-D150A0563B57}"/>
              </a:ext>
            </a:extLst>
          </p:cNvPr>
          <p:cNvSpPr txBox="1"/>
          <p:nvPr/>
        </p:nvSpPr>
        <p:spPr bwMode="auto">
          <a:xfrm>
            <a:off x="9094559" y="3456791"/>
            <a:ext cx="431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cxnSp>
        <p:nvCxnSpPr>
          <p:cNvPr id="112" name="Straight Connector 111">
            <a:extLst>
              <a:ext uri="{FF2B5EF4-FFF2-40B4-BE49-F238E27FC236}">
                <a16:creationId xmlns:a16="http://schemas.microsoft.com/office/drawing/2014/main" id="{A9B496DA-AB8D-7A70-5461-280CAE3C44CF}"/>
              </a:ext>
            </a:extLst>
          </p:cNvPr>
          <p:cNvCxnSpPr/>
          <p:nvPr/>
        </p:nvCxnSpPr>
        <p:spPr bwMode="auto">
          <a:xfrm flipV="1">
            <a:off x="8073292" y="1600200"/>
            <a:ext cx="0" cy="1838569"/>
          </a:xfrm>
          <a:prstGeom prst="line">
            <a:avLst/>
          </a:prstGeom>
          <a:noFill/>
          <a:ln w="28575" cap="flat" cmpd="sng" algn="ctr">
            <a:solidFill>
              <a:schemeClr val="tx2"/>
            </a:solidFill>
            <a:prstDash val="sysDot"/>
            <a:round/>
            <a:headEnd type="none" w="med" len="med"/>
            <a:tailEnd type="none" w="med" len="med"/>
          </a:ln>
          <a:effectLst/>
        </p:spPr>
      </p:cxnSp>
      <p:sp>
        <p:nvSpPr>
          <p:cNvPr id="113" name="Freeform 112">
            <a:extLst>
              <a:ext uri="{FF2B5EF4-FFF2-40B4-BE49-F238E27FC236}">
                <a16:creationId xmlns:a16="http://schemas.microsoft.com/office/drawing/2014/main" id="{33C2F8E7-ACCE-8254-5449-110E7474B169}"/>
              </a:ext>
            </a:extLst>
          </p:cNvPr>
          <p:cNvSpPr/>
          <p:nvPr/>
        </p:nvSpPr>
        <p:spPr bwMode="auto">
          <a:xfrm>
            <a:off x="6669464" y="1626124"/>
            <a:ext cx="1272618" cy="1819373"/>
          </a:xfrm>
          <a:custGeom>
            <a:avLst/>
            <a:gdLst>
              <a:gd name="connsiteX0" fmla="*/ 1272618 w 1272618"/>
              <a:gd name="connsiteY0" fmla="*/ 1819373 h 1819373"/>
              <a:gd name="connsiteX1" fmla="*/ 1272618 w 1272618"/>
              <a:gd name="connsiteY1" fmla="*/ 1432874 h 1819373"/>
              <a:gd name="connsiteX2" fmla="*/ 631596 w 1272618"/>
              <a:gd name="connsiteY2" fmla="*/ 1432874 h 1819373"/>
              <a:gd name="connsiteX3" fmla="*/ 631596 w 1272618"/>
              <a:gd name="connsiteY3" fmla="*/ 1046375 h 1819373"/>
              <a:gd name="connsiteX4" fmla="*/ 259237 w 1272618"/>
              <a:gd name="connsiteY4" fmla="*/ 1046375 h 1819373"/>
              <a:gd name="connsiteX5" fmla="*/ 254524 w 1272618"/>
              <a:gd name="connsiteY5" fmla="*/ 999241 h 1819373"/>
              <a:gd name="connsiteX6" fmla="*/ 254524 w 1272618"/>
              <a:gd name="connsiteY6" fmla="*/ 787138 h 1819373"/>
              <a:gd name="connsiteX7" fmla="*/ 146115 w 1272618"/>
              <a:gd name="connsiteY7" fmla="*/ 787138 h 1819373"/>
              <a:gd name="connsiteX8" fmla="*/ 146115 w 1272618"/>
              <a:gd name="connsiteY8" fmla="*/ 523187 h 1819373"/>
              <a:gd name="connsiteX9" fmla="*/ 56561 w 1272618"/>
              <a:gd name="connsiteY9" fmla="*/ 523187 h 1819373"/>
              <a:gd name="connsiteX10" fmla="*/ 56561 w 1272618"/>
              <a:gd name="connsiteY10" fmla="*/ 249810 h 1819373"/>
              <a:gd name="connsiteX11" fmla="*/ 0 w 1272618"/>
              <a:gd name="connsiteY11" fmla="*/ 249810 h 1819373"/>
              <a:gd name="connsiteX12" fmla="*/ 0 w 1272618"/>
              <a:gd name="connsiteY12" fmla="*/ 0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2618" h="1819373">
                <a:moveTo>
                  <a:pt x="1272618" y="1819373"/>
                </a:moveTo>
                <a:lnTo>
                  <a:pt x="1272618" y="1432874"/>
                </a:lnTo>
                <a:lnTo>
                  <a:pt x="631596" y="1432874"/>
                </a:lnTo>
                <a:lnTo>
                  <a:pt x="631596" y="1046375"/>
                </a:lnTo>
                <a:lnTo>
                  <a:pt x="259237" y="1046375"/>
                </a:lnTo>
                <a:lnTo>
                  <a:pt x="254524" y="999241"/>
                </a:lnTo>
                <a:lnTo>
                  <a:pt x="254524" y="787138"/>
                </a:lnTo>
                <a:lnTo>
                  <a:pt x="146115" y="787138"/>
                </a:lnTo>
                <a:lnTo>
                  <a:pt x="146115" y="523187"/>
                </a:lnTo>
                <a:lnTo>
                  <a:pt x="56561" y="523187"/>
                </a:lnTo>
                <a:lnTo>
                  <a:pt x="56561" y="249810"/>
                </a:lnTo>
                <a:lnTo>
                  <a:pt x="0" y="24981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14" name="Freeform 113">
            <a:extLst>
              <a:ext uri="{FF2B5EF4-FFF2-40B4-BE49-F238E27FC236}">
                <a16:creationId xmlns:a16="http://schemas.microsoft.com/office/drawing/2014/main" id="{6134CCBD-4507-D397-B190-6C1795BFB4B6}"/>
              </a:ext>
            </a:extLst>
          </p:cNvPr>
          <p:cNvSpPr/>
          <p:nvPr/>
        </p:nvSpPr>
        <p:spPr bwMode="auto">
          <a:xfrm>
            <a:off x="6348953" y="1626124"/>
            <a:ext cx="3063711" cy="1819373"/>
          </a:xfrm>
          <a:custGeom>
            <a:avLst/>
            <a:gdLst>
              <a:gd name="connsiteX0" fmla="*/ 0 w 3063711"/>
              <a:gd name="connsiteY0" fmla="*/ 0 h 1819373"/>
              <a:gd name="connsiteX1" fmla="*/ 2210585 w 3063711"/>
              <a:gd name="connsiteY1" fmla="*/ 0 h 1819373"/>
              <a:gd name="connsiteX2" fmla="*/ 2210585 w 3063711"/>
              <a:gd name="connsiteY2" fmla="*/ 301657 h 1819373"/>
              <a:gd name="connsiteX3" fmla="*/ 2276573 w 3063711"/>
              <a:gd name="connsiteY3" fmla="*/ 301657 h 1819373"/>
              <a:gd name="connsiteX4" fmla="*/ 2276573 w 3063711"/>
              <a:gd name="connsiteY4" fmla="*/ 617455 h 1819373"/>
              <a:gd name="connsiteX5" fmla="*/ 2446255 w 3063711"/>
              <a:gd name="connsiteY5" fmla="*/ 617455 h 1819373"/>
              <a:gd name="connsiteX6" fmla="*/ 2446255 w 3063711"/>
              <a:gd name="connsiteY6" fmla="*/ 904973 h 1819373"/>
              <a:gd name="connsiteX7" fmla="*/ 2719633 w 3063711"/>
              <a:gd name="connsiteY7" fmla="*/ 904973 h 1819373"/>
              <a:gd name="connsiteX8" fmla="*/ 2719633 w 3063711"/>
              <a:gd name="connsiteY8" fmla="*/ 1220771 h 1819373"/>
              <a:gd name="connsiteX9" fmla="*/ 3040144 w 3063711"/>
              <a:gd name="connsiteY9" fmla="*/ 1220771 h 1819373"/>
              <a:gd name="connsiteX10" fmla="*/ 3040144 w 3063711"/>
              <a:gd name="connsiteY10" fmla="*/ 1522429 h 1819373"/>
              <a:gd name="connsiteX11" fmla="*/ 3063711 w 3063711"/>
              <a:gd name="connsiteY11" fmla="*/ 1522429 h 1819373"/>
              <a:gd name="connsiteX12" fmla="*/ 3063711 w 3063711"/>
              <a:gd name="connsiteY12" fmla="*/ 1819373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63711" h="1819373">
                <a:moveTo>
                  <a:pt x="0" y="0"/>
                </a:moveTo>
                <a:lnTo>
                  <a:pt x="2210585" y="0"/>
                </a:lnTo>
                <a:lnTo>
                  <a:pt x="2210585" y="301657"/>
                </a:lnTo>
                <a:lnTo>
                  <a:pt x="2276573" y="301657"/>
                </a:lnTo>
                <a:lnTo>
                  <a:pt x="2276573" y="617455"/>
                </a:lnTo>
                <a:lnTo>
                  <a:pt x="2446255" y="617455"/>
                </a:lnTo>
                <a:lnTo>
                  <a:pt x="2446255" y="904973"/>
                </a:lnTo>
                <a:lnTo>
                  <a:pt x="2719633" y="904973"/>
                </a:lnTo>
                <a:lnTo>
                  <a:pt x="2719633" y="1220771"/>
                </a:lnTo>
                <a:lnTo>
                  <a:pt x="3040144" y="1220771"/>
                </a:lnTo>
                <a:lnTo>
                  <a:pt x="3040144" y="1522429"/>
                </a:lnTo>
                <a:lnTo>
                  <a:pt x="3063711" y="1522429"/>
                </a:lnTo>
                <a:lnTo>
                  <a:pt x="3063711" y="1819373"/>
                </a:lnTo>
              </a:path>
            </a:pathLst>
          </a:custGeom>
          <a:noFill/>
          <a:ln w="28575">
            <a:solidFill>
              <a:schemeClr val="accent1"/>
            </a:solidFill>
            <a:miter lim="800000"/>
            <a:headEnd/>
            <a:tailEnd/>
          </a:ln>
        </p:spPr>
        <p:txBody>
          <a:bodyPr rtlCol="0" anchor="ctr"/>
          <a:lstStyle/>
          <a:p>
            <a:pPr algn="ctr"/>
            <a:endParaRPr lang="en-US" dirty="0"/>
          </a:p>
        </p:txBody>
      </p:sp>
      <p:sp>
        <p:nvSpPr>
          <p:cNvPr id="115" name="Freeform 114">
            <a:extLst>
              <a:ext uri="{FF2B5EF4-FFF2-40B4-BE49-F238E27FC236}">
                <a16:creationId xmlns:a16="http://schemas.microsoft.com/office/drawing/2014/main" id="{59E54D7A-B991-B000-FADA-3599E1885114}"/>
              </a:ext>
            </a:extLst>
          </p:cNvPr>
          <p:cNvSpPr/>
          <p:nvPr/>
        </p:nvSpPr>
        <p:spPr bwMode="auto">
          <a:xfrm>
            <a:off x="6471501" y="4091233"/>
            <a:ext cx="381786" cy="1819373"/>
          </a:xfrm>
          <a:custGeom>
            <a:avLst/>
            <a:gdLst>
              <a:gd name="connsiteX0" fmla="*/ 0 w 381786"/>
              <a:gd name="connsiteY0" fmla="*/ 0 h 1819373"/>
              <a:gd name="connsiteX1" fmla="*/ 0 w 381786"/>
              <a:gd name="connsiteY1" fmla="*/ 254524 h 1819373"/>
              <a:gd name="connsiteX2" fmla="*/ 80128 w 381786"/>
              <a:gd name="connsiteY2" fmla="*/ 254524 h 1819373"/>
              <a:gd name="connsiteX3" fmla="*/ 80128 w 381786"/>
              <a:gd name="connsiteY3" fmla="*/ 523188 h 1819373"/>
              <a:gd name="connsiteX4" fmla="*/ 108408 w 381786"/>
              <a:gd name="connsiteY4" fmla="*/ 523188 h 1819373"/>
              <a:gd name="connsiteX5" fmla="*/ 108408 w 381786"/>
              <a:gd name="connsiteY5" fmla="*/ 1555423 h 1819373"/>
              <a:gd name="connsiteX6" fmla="*/ 381786 w 381786"/>
              <a:gd name="connsiteY6" fmla="*/ 1555423 h 1819373"/>
              <a:gd name="connsiteX7" fmla="*/ 381786 w 381786"/>
              <a:gd name="connsiteY7" fmla="*/ 1819373 h 18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786" h="1819373">
                <a:moveTo>
                  <a:pt x="0" y="0"/>
                </a:moveTo>
                <a:lnTo>
                  <a:pt x="0" y="254524"/>
                </a:lnTo>
                <a:lnTo>
                  <a:pt x="80128" y="254524"/>
                </a:lnTo>
                <a:lnTo>
                  <a:pt x="80128" y="523188"/>
                </a:lnTo>
                <a:lnTo>
                  <a:pt x="108408" y="523188"/>
                </a:lnTo>
                <a:lnTo>
                  <a:pt x="108408" y="1555423"/>
                </a:lnTo>
                <a:lnTo>
                  <a:pt x="381786" y="1555423"/>
                </a:lnTo>
                <a:lnTo>
                  <a:pt x="381786" y="1819373"/>
                </a:lnTo>
              </a:path>
            </a:pathLst>
          </a:custGeom>
          <a:noFill/>
          <a:ln w="28575">
            <a:solidFill>
              <a:schemeClr val="accent3"/>
            </a:solidFill>
            <a:miter lim="800000"/>
            <a:headEnd/>
            <a:tailEnd/>
          </a:ln>
        </p:spPr>
        <p:txBody>
          <a:bodyPr rtlCol="0" anchor="ctr"/>
          <a:lstStyle/>
          <a:p>
            <a:pPr algn="ctr"/>
            <a:endParaRPr lang="en-US" dirty="0"/>
          </a:p>
        </p:txBody>
      </p:sp>
      <p:sp>
        <p:nvSpPr>
          <p:cNvPr id="116" name="Freeform 115">
            <a:extLst>
              <a:ext uri="{FF2B5EF4-FFF2-40B4-BE49-F238E27FC236}">
                <a16:creationId xmlns:a16="http://schemas.microsoft.com/office/drawing/2014/main" id="{CFC42034-D6A9-8DBC-BB59-A0505EC766A4}"/>
              </a:ext>
            </a:extLst>
          </p:cNvPr>
          <p:cNvSpPr/>
          <p:nvPr/>
        </p:nvSpPr>
        <p:spPr bwMode="auto">
          <a:xfrm>
            <a:off x="6358379" y="4081806"/>
            <a:ext cx="2752627" cy="1824087"/>
          </a:xfrm>
          <a:custGeom>
            <a:avLst/>
            <a:gdLst>
              <a:gd name="connsiteX0" fmla="*/ 0 w 2752627"/>
              <a:gd name="connsiteY0" fmla="*/ 0 h 1824087"/>
              <a:gd name="connsiteX1" fmla="*/ 466627 w 2752627"/>
              <a:gd name="connsiteY1" fmla="*/ 0 h 1824087"/>
              <a:gd name="connsiteX2" fmla="*/ 466627 w 2752627"/>
              <a:gd name="connsiteY2" fmla="*/ 268664 h 1824087"/>
              <a:gd name="connsiteX3" fmla="*/ 513761 w 2752627"/>
              <a:gd name="connsiteY3" fmla="*/ 268664 h 1824087"/>
              <a:gd name="connsiteX4" fmla="*/ 513761 w 2752627"/>
              <a:gd name="connsiteY4" fmla="*/ 532615 h 1824087"/>
              <a:gd name="connsiteX5" fmla="*/ 2012623 w 2752627"/>
              <a:gd name="connsiteY5" fmla="*/ 532615 h 1824087"/>
              <a:gd name="connsiteX6" fmla="*/ 2012623 w 2752627"/>
              <a:gd name="connsiteY6" fmla="*/ 777712 h 1824087"/>
              <a:gd name="connsiteX7" fmla="*/ 2111605 w 2752627"/>
              <a:gd name="connsiteY7" fmla="*/ 777712 h 1824087"/>
              <a:gd name="connsiteX8" fmla="*/ 2111605 w 2752627"/>
              <a:gd name="connsiteY8" fmla="*/ 1046375 h 1824087"/>
              <a:gd name="connsiteX9" fmla="*/ 2243580 w 2752627"/>
              <a:gd name="connsiteY9" fmla="*/ 1046375 h 1824087"/>
              <a:gd name="connsiteX10" fmla="*/ 2243580 w 2752627"/>
              <a:gd name="connsiteY10" fmla="*/ 1305613 h 1824087"/>
              <a:gd name="connsiteX11" fmla="*/ 2601798 w 2752627"/>
              <a:gd name="connsiteY11" fmla="*/ 1305613 h 1824087"/>
              <a:gd name="connsiteX12" fmla="*/ 2601798 w 2752627"/>
              <a:gd name="connsiteY12" fmla="*/ 1560136 h 1824087"/>
              <a:gd name="connsiteX13" fmla="*/ 2752627 w 2752627"/>
              <a:gd name="connsiteY13" fmla="*/ 1560136 h 1824087"/>
              <a:gd name="connsiteX14" fmla="*/ 2752627 w 2752627"/>
              <a:gd name="connsiteY14" fmla="*/ 1824087 h 1824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52627" h="1824087">
                <a:moveTo>
                  <a:pt x="0" y="0"/>
                </a:moveTo>
                <a:lnTo>
                  <a:pt x="466627" y="0"/>
                </a:lnTo>
                <a:lnTo>
                  <a:pt x="466627" y="268664"/>
                </a:lnTo>
                <a:lnTo>
                  <a:pt x="513761" y="268664"/>
                </a:lnTo>
                <a:lnTo>
                  <a:pt x="513761" y="532615"/>
                </a:lnTo>
                <a:lnTo>
                  <a:pt x="2012623" y="532615"/>
                </a:lnTo>
                <a:lnTo>
                  <a:pt x="2012623" y="777712"/>
                </a:lnTo>
                <a:lnTo>
                  <a:pt x="2111605" y="777712"/>
                </a:lnTo>
                <a:lnTo>
                  <a:pt x="2111605" y="1046375"/>
                </a:lnTo>
                <a:lnTo>
                  <a:pt x="2243580" y="1046375"/>
                </a:lnTo>
                <a:lnTo>
                  <a:pt x="2243580" y="1305613"/>
                </a:lnTo>
                <a:lnTo>
                  <a:pt x="2601798" y="1305613"/>
                </a:lnTo>
                <a:lnTo>
                  <a:pt x="2601798" y="1560136"/>
                </a:lnTo>
                <a:lnTo>
                  <a:pt x="2752627" y="1560136"/>
                </a:lnTo>
                <a:lnTo>
                  <a:pt x="2752627" y="1824087"/>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228538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CD834-8482-25B4-30D5-78EDCD61B209}"/>
              </a:ext>
            </a:extLst>
          </p:cNvPr>
          <p:cNvSpPr>
            <a:spLocks noGrp="1"/>
          </p:cNvSpPr>
          <p:nvPr>
            <p:ph type="title"/>
          </p:nvPr>
        </p:nvSpPr>
        <p:spPr/>
        <p:txBody>
          <a:bodyPr/>
          <a:lstStyle/>
          <a:p>
            <a:r>
              <a:rPr lang="en-US" dirty="0"/>
              <a:t>Combination Therapy With </a:t>
            </a:r>
            <a:r>
              <a:rPr lang="en-US" dirty="0" err="1"/>
              <a:t>bNAbs</a:t>
            </a:r>
            <a:r>
              <a:rPr lang="en-US" dirty="0"/>
              <a:t> 3BNC117 + 10-1074 With Continued ART vs ART Discontinuation</a:t>
            </a:r>
          </a:p>
        </p:txBody>
      </p:sp>
      <p:sp>
        <p:nvSpPr>
          <p:cNvPr id="5" name="Content Placeholder 4">
            <a:extLst>
              <a:ext uri="{FF2B5EF4-FFF2-40B4-BE49-F238E27FC236}">
                <a16:creationId xmlns:a16="http://schemas.microsoft.com/office/drawing/2014/main" id="{E09CAE0F-9951-6BED-8621-B6E918B10290}"/>
              </a:ext>
            </a:extLst>
          </p:cNvPr>
          <p:cNvSpPr>
            <a:spLocks noGrp="1"/>
          </p:cNvSpPr>
          <p:nvPr>
            <p:ph idx="1"/>
          </p:nvPr>
        </p:nvSpPr>
        <p:spPr>
          <a:xfrm>
            <a:off x="604675" y="1513047"/>
            <a:ext cx="11231725" cy="1148873"/>
          </a:xfrm>
        </p:spPr>
        <p:txBody>
          <a:bodyPr/>
          <a:lstStyle/>
          <a:p>
            <a:pPr>
              <a:spcAft>
                <a:spcPts val="500"/>
              </a:spcAft>
            </a:pPr>
            <a:r>
              <a:rPr lang="en-US" sz="2600" dirty="0"/>
              <a:t>Phase </a:t>
            </a:r>
            <a:r>
              <a:rPr lang="en-US" sz="2600" dirty="0" err="1"/>
              <a:t>Ib</a:t>
            </a:r>
            <a:r>
              <a:rPr lang="en-US" sz="2600" dirty="0"/>
              <a:t>, open-label, randomized trial in patients with viral suppression on ART</a:t>
            </a:r>
          </a:p>
          <a:p>
            <a:pPr lvl="1">
              <a:spcAft>
                <a:spcPts val="500"/>
              </a:spcAft>
            </a:pPr>
            <a:r>
              <a:rPr lang="en-US" sz="2400" dirty="0"/>
              <a:t>No prescreening for Ab sensitivity</a:t>
            </a:r>
          </a:p>
          <a:p>
            <a:pPr lvl="1">
              <a:spcAft>
                <a:spcPts val="500"/>
              </a:spcAft>
            </a:pPr>
            <a:endParaRPr lang="en-US" sz="1800" dirty="0"/>
          </a:p>
          <a:p>
            <a:pPr lvl="1">
              <a:spcAft>
                <a:spcPts val="500"/>
              </a:spcAft>
            </a:pPr>
            <a:endParaRPr lang="en-US" sz="1800" dirty="0"/>
          </a:p>
          <a:p>
            <a:pPr lvl="1">
              <a:spcAft>
                <a:spcPts val="500"/>
              </a:spcAft>
            </a:pPr>
            <a:endParaRPr lang="en-US" sz="1800" dirty="0"/>
          </a:p>
          <a:p>
            <a:pPr lvl="1">
              <a:spcAft>
                <a:spcPts val="500"/>
              </a:spcAft>
            </a:pPr>
            <a:endParaRPr lang="en-US" sz="1800" dirty="0"/>
          </a:p>
          <a:p>
            <a:pPr>
              <a:spcAft>
                <a:spcPts val="500"/>
              </a:spcAft>
            </a:pPr>
            <a:endParaRPr lang="en-US" sz="1800" dirty="0"/>
          </a:p>
          <a:p>
            <a:pPr>
              <a:spcAft>
                <a:spcPts val="500"/>
              </a:spcAft>
            </a:pPr>
            <a:endParaRPr lang="en-US" sz="1800" dirty="0"/>
          </a:p>
          <a:p>
            <a:pPr>
              <a:spcAft>
                <a:spcPts val="500"/>
              </a:spcAft>
            </a:pPr>
            <a:endParaRPr lang="en-US" sz="1800" dirty="0"/>
          </a:p>
          <a:p>
            <a:pPr>
              <a:spcAft>
                <a:spcPts val="500"/>
              </a:spcAft>
            </a:pPr>
            <a:endParaRPr lang="en-US" sz="1800" dirty="0"/>
          </a:p>
          <a:p>
            <a:pPr>
              <a:spcAft>
                <a:spcPts val="500"/>
              </a:spcAft>
            </a:pPr>
            <a:endParaRPr lang="en-US" sz="1800" dirty="0"/>
          </a:p>
        </p:txBody>
      </p:sp>
      <p:sp>
        <p:nvSpPr>
          <p:cNvPr id="4" name="Rectangle 3">
            <a:extLst>
              <a:ext uri="{FF2B5EF4-FFF2-40B4-BE49-F238E27FC236}">
                <a16:creationId xmlns:a16="http://schemas.microsoft.com/office/drawing/2014/main" id="{98FDFACC-00D7-AB75-C15C-5E7973A6A6C2}"/>
              </a:ext>
            </a:extLst>
          </p:cNvPr>
          <p:cNvSpPr/>
          <p:nvPr/>
        </p:nvSpPr>
        <p:spPr bwMode="auto">
          <a:xfrm>
            <a:off x="3921388" y="4106009"/>
            <a:ext cx="3840480" cy="565608"/>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latin typeface="Calibri" panose="020F0502020204030204" pitchFamily="34" charset="0"/>
              </a:rPr>
              <a:t>ATI</a:t>
            </a:r>
            <a:r>
              <a:rPr lang="en-US" sz="1800" b="0" dirty="0">
                <a:latin typeface="Calibri" panose="020F0502020204030204" pitchFamily="34" charset="0"/>
              </a:rPr>
              <a:t> + </a:t>
            </a:r>
            <a:r>
              <a:rPr lang="en-US" sz="1800" dirty="0">
                <a:latin typeface="Calibri" panose="020F0502020204030204" pitchFamily="34" charset="0"/>
              </a:rPr>
              <a:t>3BNC117</a:t>
            </a:r>
            <a:r>
              <a:rPr lang="en-US" sz="1800" b="0" dirty="0">
                <a:latin typeface="Calibri" panose="020F0502020204030204" pitchFamily="34" charset="0"/>
              </a:rPr>
              <a:t> + </a:t>
            </a:r>
            <a:r>
              <a:rPr lang="en-US" sz="1800" dirty="0">
                <a:latin typeface="Calibri" panose="020F0502020204030204" pitchFamily="34" charset="0"/>
              </a:rPr>
              <a:t>10-1074</a:t>
            </a:r>
          </a:p>
        </p:txBody>
      </p:sp>
      <p:sp>
        <p:nvSpPr>
          <p:cNvPr id="6" name="Rectangle 5">
            <a:extLst>
              <a:ext uri="{FF2B5EF4-FFF2-40B4-BE49-F238E27FC236}">
                <a16:creationId xmlns:a16="http://schemas.microsoft.com/office/drawing/2014/main" id="{9994371C-5D4F-9266-2242-6F5F66019689}"/>
              </a:ext>
            </a:extLst>
          </p:cNvPr>
          <p:cNvSpPr/>
          <p:nvPr/>
        </p:nvSpPr>
        <p:spPr bwMode="auto">
          <a:xfrm>
            <a:off x="7783426" y="4106009"/>
            <a:ext cx="1463040" cy="565608"/>
          </a:xfrm>
          <a:prstGeom prst="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 Off ART</a:t>
            </a:r>
          </a:p>
        </p:txBody>
      </p:sp>
      <p:sp>
        <p:nvSpPr>
          <p:cNvPr id="8" name="TextBox 7">
            <a:extLst>
              <a:ext uri="{FF2B5EF4-FFF2-40B4-BE49-F238E27FC236}">
                <a16:creationId xmlns:a16="http://schemas.microsoft.com/office/drawing/2014/main" id="{32BE0D4C-8029-60D1-5ABE-0B71D0124E2C}"/>
              </a:ext>
            </a:extLst>
          </p:cNvPr>
          <p:cNvSpPr txBox="1"/>
          <p:nvPr/>
        </p:nvSpPr>
        <p:spPr bwMode="auto">
          <a:xfrm>
            <a:off x="3408021" y="3786516"/>
            <a:ext cx="7507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0   2   4        8        12        16        20          26                        38                      48 </a:t>
            </a:r>
          </a:p>
        </p:txBody>
      </p:sp>
      <p:sp>
        <p:nvSpPr>
          <p:cNvPr id="9" name="Isosceles Triangle 8">
            <a:extLst>
              <a:ext uri="{FF2B5EF4-FFF2-40B4-BE49-F238E27FC236}">
                <a16:creationId xmlns:a16="http://schemas.microsoft.com/office/drawing/2014/main" id="{FB1AA01D-23FB-8B6E-44B7-571DCB06EA14}"/>
              </a:ext>
            </a:extLst>
          </p:cNvPr>
          <p:cNvSpPr/>
          <p:nvPr/>
        </p:nvSpPr>
        <p:spPr bwMode="auto">
          <a:xfrm flipV="1">
            <a:off x="3880780"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Isosceles Triangle 10">
            <a:extLst>
              <a:ext uri="{FF2B5EF4-FFF2-40B4-BE49-F238E27FC236}">
                <a16:creationId xmlns:a16="http://schemas.microsoft.com/office/drawing/2014/main" id="{9FD88046-272D-503E-3F65-39C28121418A}"/>
              </a:ext>
            </a:extLst>
          </p:cNvPr>
          <p:cNvSpPr/>
          <p:nvPr/>
        </p:nvSpPr>
        <p:spPr bwMode="auto">
          <a:xfrm flipV="1">
            <a:off x="4165157"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Isosceles Triangle 13">
            <a:extLst>
              <a:ext uri="{FF2B5EF4-FFF2-40B4-BE49-F238E27FC236}">
                <a16:creationId xmlns:a16="http://schemas.microsoft.com/office/drawing/2014/main" id="{2F808592-F220-F0FB-50D6-DC605F185C91}"/>
              </a:ext>
            </a:extLst>
          </p:cNvPr>
          <p:cNvSpPr/>
          <p:nvPr/>
        </p:nvSpPr>
        <p:spPr bwMode="auto">
          <a:xfrm flipV="1">
            <a:off x="4444979"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Isosceles Triangle 16">
            <a:extLst>
              <a:ext uri="{FF2B5EF4-FFF2-40B4-BE49-F238E27FC236}">
                <a16:creationId xmlns:a16="http://schemas.microsoft.com/office/drawing/2014/main" id="{6D5253C1-8635-85FC-539A-ABBEE222E582}"/>
              </a:ext>
            </a:extLst>
          </p:cNvPr>
          <p:cNvSpPr/>
          <p:nvPr/>
        </p:nvSpPr>
        <p:spPr bwMode="auto">
          <a:xfrm flipV="1">
            <a:off x="4973883"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Isosceles Triangle 18">
            <a:extLst>
              <a:ext uri="{FF2B5EF4-FFF2-40B4-BE49-F238E27FC236}">
                <a16:creationId xmlns:a16="http://schemas.microsoft.com/office/drawing/2014/main" id="{CCBB29D1-7794-5ECD-ABD6-D624F6820314}"/>
              </a:ext>
            </a:extLst>
          </p:cNvPr>
          <p:cNvSpPr/>
          <p:nvPr/>
        </p:nvSpPr>
        <p:spPr bwMode="auto">
          <a:xfrm flipV="1">
            <a:off x="5588198"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Isosceles Triangle 19">
            <a:extLst>
              <a:ext uri="{FF2B5EF4-FFF2-40B4-BE49-F238E27FC236}">
                <a16:creationId xmlns:a16="http://schemas.microsoft.com/office/drawing/2014/main" id="{51C08C72-D58B-BD8A-ECF9-373C93FE7D08}"/>
              </a:ext>
            </a:extLst>
          </p:cNvPr>
          <p:cNvSpPr/>
          <p:nvPr/>
        </p:nvSpPr>
        <p:spPr bwMode="auto">
          <a:xfrm flipV="1">
            <a:off x="6228085"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Isosceles Triangle 20">
            <a:extLst>
              <a:ext uri="{FF2B5EF4-FFF2-40B4-BE49-F238E27FC236}">
                <a16:creationId xmlns:a16="http://schemas.microsoft.com/office/drawing/2014/main" id="{8D0F33FA-14EC-5A65-296B-919BDB599F31}"/>
              </a:ext>
            </a:extLst>
          </p:cNvPr>
          <p:cNvSpPr/>
          <p:nvPr/>
        </p:nvSpPr>
        <p:spPr bwMode="auto">
          <a:xfrm flipV="1">
            <a:off x="6842400" y="3646482"/>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TextBox 22">
            <a:extLst>
              <a:ext uri="{FF2B5EF4-FFF2-40B4-BE49-F238E27FC236}">
                <a16:creationId xmlns:a16="http://schemas.microsoft.com/office/drawing/2014/main" id="{D3B3C3D6-6377-C184-C7F8-4F986D1300FC}"/>
              </a:ext>
            </a:extLst>
          </p:cNvPr>
          <p:cNvSpPr txBox="1"/>
          <p:nvPr/>
        </p:nvSpPr>
        <p:spPr bwMode="auto">
          <a:xfrm>
            <a:off x="2929734" y="3086081"/>
            <a:ext cx="2044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3BNC117 + 10-1074</a:t>
            </a:r>
          </a:p>
        </p:txBody>
      </p:sp>
      <p:sp>
        <p:nvSpPr>
          <p:cNvPr id="24" name="Isosceles Triangle 23">
            <a:extLst>
              <a:ext uri="{FF2B5EF4-FFF2-40B4-BE49-F238E27FC236}">
                <a16:creationId xmlns:a16="http://schemas.microsoft.com/office/drawing/2014/main" id="{1878ECDE-69AC-F026-6B9A-390FD9A044A4}"/>
              </a:ext>
            </a:extLst>
          </p:cNvPr>
          <p:cNvSpPr/>
          <p:nvPr/>
        </p:nvSpPr>
        <p:spPr bwMode="auto">
          <a:xfrm flipV="1">
            <a:off x="2784562" y="3184903"/>
            <a:ext cx="182880" cy="182880"/>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8A7A4B4E-0B1B-4FCC-AF43-FDFE617F6DEB}"/>
              </a:ext>
            </a:extLst>
          </p:cNvPr>
          <p:cNvSpPr/>
          <p:nvPr/>
        </p:nvSpPr>
        <p:spPr bwMode="auto">
          <a:xfrm>
            <a:off x="3921388" y="4779345"/>
            <a:ext cx="3840480" cy="565608"/>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latin typeface="Calibri" panose="020F0502020204030204" pitchFamily="34" charset="0"/>
              </a:rPr>
              <a:t>Continue ART </a:t>
            </a:r>
            <a:r>
              <a:rPr lang="en-US" sz="1800" b="0" dirty="0">
                <a:latin typeface="Calibri" panose="020F0502020204030204" pitchFamily="34" charset="0"/>
              </a:rPr>
              <a:t>+ </a:t>
            </a:r>
            <a:r>
              <a:rPr lang="en-US" sz="1800" dirty="0">
                <a:latin typeface="Calibri" panose="020F0502020204030204" pitchFamily="34" charset="0"/>
              </a:rPr>
              <a:t>3BNC117</a:t>
            </a:r>
            <a:r>
              <a:rPr lang="en-US" sz="1800" b="0" dirty="0">
                <a:latin typeface="Calibri" panose="020F0502020204030204" pitchFamily="34" charset="0"/>
              </a:rPr>
              <a:t> + </a:t>
            </a:r>
            <a:r>
              <a:rPr lang="en-US" sz="1800" dirty="0">
                <a:latin typeface="Calibri" panose="020F0502020204030204" pitchFamily="34" charset="0"/>
              </a:rPr>
              <a:t>10-1074</a:t>
            </a:r>
          </a:p>
        </p:txBody>
      </p:sp>
      <p:sp>
        <p:nvSpPr>
          <p:cNvPr id="27" name="Rectangle 26">
            <a:extLst>
              <a:ext uri="{FF2B5EF4-FFF2-40B4-BE49-F238E27FC236}">
                <a16:creationId xmlns:a16="http://schemas.microsoft.com/office/drawing/2014/main" id="{EEFC53A8-3576-B48C-FC5C-49036107C26C}"/>
              </a:ext>
            </a:extLst>
          </p:cNvPr>
          <p:cNvSpPr/>
          <p:nvPr/>
        </p:nvSpPr>
        <p:spPr bwMode="auto">
          <a:xfrm>
            <a:off x="9262309" y="4106009"/>
            <a:ext cx="1371600" cy="565608"/>
          </a:xfrm>
          <a:prstGeom prst="rect">
            <a:avLst/>
          </a:prstGeom>
          <a:solidFill>
            <a:schemeClr val="accent2">
              <a:lumMod val="20000"/>
              <a:lumOff val="8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Off ART/ART</a:t>
            </a:r>
            <a:endParaRPr lang="en-US" sz="1800" dirty="0">
              <a:solidFill>
                <a:schemeClr val="accent3"/>
              </a:solidFill>
              <a:latin typeface="Calibri" panose="020F0502020204030204" pitchFamily="34" charset="0"/>
            </a:endParaRPr>
          </a:p>
        </p:txBody>
      </p:sp>
      <p:sp>
        <p:nvSpPr>
          <p:cNvPr id="28" name="Rectangle 27">
            <a:extLst>
              <a:ext uri="{FF2B5EF4-FFF2-40B4-BE49-F238E27FC236}">
                <a16:creationId xmlns:a16="http://schemas.microsoft.com/office/drawing/2014/main" id="{DC7E6315-B73C-9028-F76A-09A552FFBAEE}"/>
              </a:ext>
            </a:extLst>
          </p:cNvPr>
          <p:cNvSpPr/>
          <p:nvPr/>
        </p:nvSpPr>
        <p:spPr bwMode="auto">
          <a:xfrm>
            <a:off x="9262309" y="4779345"/>
            <a:ext cx="1371600" cy="565608"/>
          </a:xfrm>
          <a:prstGeom prst="rect">
            <a:avLst/>
          </a:prstGeom>
          <a:solidFill>
            <a:schemeClr val="accent3">
              <a:lumMod val="20000"/>
              <a:lumOff val="8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Off ART/ART</a:t>
            </a:r>
            <a:endParaRPr lang="en-US" sz="1800" dirty="0">
              <a:solidFill>
                <a:schemeClr val="accent3"/>
              </a:solidFill>
              <a:latin typeface="Calibri" panose="020F0502020204030204" pitchFamily="34" charset="0"/>
            </a:endParaRPr>
          </a:p>
        </p:txBody>
      </p:sp>
      <p:sp>
        <p:nvSpPr>
          <p:cNvPr id="29" name="Rectangle 28">
            <a:extLst>
              <a:ext uri="{FF2B5EF4-FFF2-40B4-BE49-F238E27FC236}">
                <a16:creationId xmlns:a16="http://schemas.microsoft.com/office/drawing/2014/main" id="{E9025B88-7D04-1511-A7A9-EE8D97964D29}"/>
              </a:ext>
            </a:extLst>
          </p:cNvPr>
          <p:cNvSpPr/>
          <p:nvPr/>
        </p:nvSpPr>
        <p:spPr bwMode="auto">
          <a:xfrm>
            <a:off x="7783426" y="4779345"/>
            <a:ext cx="1463040" cy="565608"/>
          </a:xfrm>
          <a:prstGeom prst="rect">
            <a:avLst/>
          </a:prstGeom>
          <a:solidFill>
            <a:schemeClr val="accent3">
              <a:lumMod val="60000"/>
              <a:lumOff val="4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bg1"/>
                </a:solidFill>
                <a:latin typeface="Calibri" panose="020F0502020204030204" pitchFamily="34" charset="0"/>
              </a:rPr>
              <a:t> Off ART</a:t>
            </a:r>
          </a:p>
        </p:txBody>
      </p:sp>
      <p:sp>
        <p:nvSpPr>
          <p:cNvPr id="30" name="TextBox 29">
            <a:extLst>
              <a:ext uri="{FF2B5EF4-FFF2-40B4-BE49-F238E27FC236}">
                <a16:creationId xmlns:a16="http://schemas.microsoft.com/office/drawing/2014/main" id="{26193754-39E7-7BDC-6A26-C4DB4C4CF251}"/>
              </a:ext>
            </a:extLst>
          </p:cNvPr>
          <p:cNvSpPr txBox="1"/>
          <p:nvPr/>
        </p:nvSpPr>
        <p:spPr bwMode="auto">
          <a:xfrm>
            <a:off x="904353" y="4241903"/>
            <a:ext cx="260403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Patients on ART with viral suppression ≥12 </a:t>
            </a:r>
            <a:r>
              <a:rPr lang="en-US" b="0" dirty="0" err="1">
                <a:solidFill>
                  <a:schemeClr val="bg1"/>
                </a:solidFill>
                <a:latin typeface="Calibri" panose="020F0502020204030204" pitchFamily="34" charset="0"/>
              </a:rPr>
              <a:t>mo</a:t>
            </a:r>
            <a:endParaRPr lang="en-US"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26)</a:t>
            </a:r>
          </a:p>
        </p:txBody>
      </p:sp>
      <p:cxnSp>
        <p:nvCxnSpPr>
          <p:cNvPr id="31" name="Straight Arrow Connector 30">
            <a:extLst>
              <a:ext uri="{FF2B5EF4-FFF2-40B4-BE49-F238E27FC236}">
                <a16:creationId xmlns:a16="http://schemas.microsoft.com/office/drawing/2014/main" id="{1E4AAA4E-BD8B-9CE6-56BF-3F0032D6B739}"/>
              </a:ext>
            </a:extLst>
          </p:cNvPr>
          <p:cNvCxnSpPr>
            <a:cxnSpLocks/>
          </p:cNvCxnSpPr>
          <p:nvPr/>
        </p:nvCxnSpPr>
        <p:spPr bwMode="auto">
          <a:xfrm flipV="1">
            <a:off x="3531846" y="4379580"/>
            <a:ext cx="272552" cy="166332"/>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F400A1C8-C6A7-9B8B-43CB-2854EBE7726F}"/>
              </a:ext>
            </a:extLst>
          </p:cNvPr>
          <p:cNvCxnSpPr>
            <a:cxnSpLocks/>
          </p:cNvCxnSpPr>
          <p:nvPr/>
        </p:nvCxnSpPr>
        <p:spPr bwMode="auto">
          <a:xfrm>
            <a:off x="3531846" y="4842659"/>
            <a:ext cx="272552" cy="166332"/>
          </a:xfrm>
          <a:prstGeom prst="straightConnector1">
            <a:avLst/>
          </a:prstGeom>
          <a:noFill/>
          <a:ln w="28575" cap="flat" cmpd="sng" algn="ctr">
            <a:solidFill>
              <a:schemeClr val="bg1"/>
            </a:solidFill>
            <a:prstDash val="solid"/>
            <a:round/>
            <a:headEnd type="none" w="med" len="med"/>
            <a:tailEnd type="triangle"/>
          </a:ln>
          <a:effectLst/>
        </p:spPr>
      </p:cxnSp>
      <p:sp>
        <p:nvSpPr>
          <p:cNvPr id="3" name="Text Box 15">
            <a:extLst>
              <a:ext uri="{FF2B5EF4-FFF2-40B4-BE49-F238E27FC236}">
                <a16:creationId xmlns:a16="http://schemas.microsoft.com/office/drawing/2014/main" id="{24F3327C-82CF-6248-E60F-8501850BA5D2}"/>
              </a:ext>
            </a:extLst>
          </p:cNvPr>
          <p:cNvSpPr txBox="1">
            <a:spLocks noChangeArrowheads="1"/>
          </p:cNvSpPr>
          <p:nvPr/>
        </p:nvSpPr>
        <p:spPr bwMode="auto">
          <a:xfrm>
            <a:off x="432001" y="63600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Gaebler. Nature. 2022;606:368. </a:t>
            </a:r>
          </a:p>
        </p:txBody>
      </p:sp>
    </p:spTree>
    <p:extLst>
      <p:ext uri="{BB962C8B-B14F-4D97-AF65-F5344CB8AC3E}">
        <p14:creationId xmlns:p14="http://schemas.microsoft.com/office/powerpoint/2010/main" val="2247192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77809F7-B066-38F5-C234-6FE7E8A81959}"/>
              </a:ext>
            </a:extLst>
          </p:cNvPr>
          <p:cNvSpPr/>
          <p:nvPr/>
        </p:nvSpPr>
        <p:spPr bwMode="auto">
          <a:xfrm>
            <a:off x="1472665" y="2666198"/>
            <a:ext cx="1963554" cy="2743200"/>
          </a:xfrm>
          <a:prstGeom prst="rect">
            <a:avLst/>
          </a:prstGeom>
          <a:solidFill>
            <a:srgbClr val="CDCDCF">
              <a:alpha val="50196"/>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9D4CD834-8482-25B4-30D5-78EDCD61B209}"/>
              </a:ext>
            </a:extLst>
          </p:cNvPr>
          <p:cNvSpPr>
            <a:spLocks noGrp="1"/>
          </p:cNvSpPr>
          <p:nvPr>
            <p:ph type="title"/>
          </p:nvPr>
        </p:nvSpPr>
        <p:spPr/>
        <p:txBody>
          <a:bodyPr/>
          <a:lstStyle/>
          <a:p>
            <a:r>
              <a:rPr lang="en-US" dirty="0"/>
              <a:t>Combination Therapy With bNAbs 3BNC117 + 10-1074 With Continued ART vs ART Discontinuation: Results</a:t>
            </a:r>
          </a:p>
        </p:txBody>
      </p:sp>
      <p:sp>
        <p:nvSpPr>
          <p:cNvPr id="5" name="Content Placeholder 4">
            <a:extLst>
              <a:ext uri="{FF2B5EF4-FFF2-40B4-BE49-F238E27FC236}">
                <a16:creationId xmlns:a16="http://schemas.microsoft.com/office/drawing/2014/main" id="{E09CAE0F-9951-6BED-8621-B6E918B10290}"/>
              </a:ext>
            </a:extLst>
          </p:cNvPr>
          <p:cNvSpPr>
            <a:spLocks noGrp="1"/>
          </p:cNvSpPr>
          <p:nvPr>
            <p:ph sz="half" idx="1"/>
          </p:nvPr>
        </p:nvSpPr>
        <p:spPr>
          <a:xfrm>
            <a:off x="601820" y="1510730"/>
            <a:ext cx="5309278" cy="654954"/>
          </a:xfrm>
        </p:spPr>
        <p:txBody>
          <a:bodyPr/>
          <a:lstStyle/>
          <a:p>
            <a:pPr>
              <a:spcAft>
                <a:spcPts val="500"/>
              </a:spcAft>
            </a:pPr>
            <a:r>
              <a:rPr lang="en-US" sz="2400" dirty="0"/>
              <a:t>76% (13/17) maintained suppression ≥20 wk off ART</a:t>
            </a:r>
          </a:p>
          <a:p>
            <a:pPr lvl="1">
              <a:spcAft>
                <a:spcPts val="500"/>
              </a:spcAft>
            </a:pPr>
            <a:endParaRPr lang="en-US" sz="2400" dirty="0"/>
          </a:p>
          <a:p>
            <a:pPr lvl="1">
              <a:spcAft>
                <a:spcPts val="500"/>
              </a:spcAft>
            </a:pPr>
            <a:endParaRPr lang="en-US" sz="2400" dirty="0"/>
          </a:p>
          <a:p>
            <a:pPr>
              <a:spcAft>
                <a:spcPts val="500"/>
              </a:spcAft>
            </a:pPr>
            <a:endParaRPr lang="en-US" sz="2400" dirty="0"/>
          </a:p>
          <a:p>
            <a:pPr>
              <a:spcAft>
                <a:spcPts val="500"/>
              </a:spcAft>
            </a:pPr>
            <a:endParaRPr lang="en-US" sz="2400" dirty="0"/>
          </a:p>
          <a:p>
            <a:pPr>
              <a:spcAft>
                <a:spcPts val="500"/>
              </a:spcAft>
            </a:pPr>
            <a:endParaRPr lang="en-US" sz="2400" dirty="0"/>
          </a:p>
          <a:p>
            <a:pPr>
              <a:spcAft>
                <a:spcPts val="500"/>
              </a:spcAft>
            </a:pPr>
            <a:endParaRPr lang="en-US" sz="2400" dirty="0"/>
          </a:p>
          <a:p>
            <a:pPr>
              <a:spcAft>
                <a:spcPts val="500"/>
              </a:spcAft>
            </a:pPr>
            <a:endParaRPr lang="en-US" sz="2400" dirty="0"/>
          </a:p>
        </p:txBody>
      </p:sp>
      <p:sp>
        <p:nvSpPr>
          <p:cNvPr id="11" name="Content Placeholder 10">
            <a:extLst>
              <a:ext uri="{FF2B5EF4-FFF2-40B4-BE49-F238E27FC236}">
                <a16:creationId xmlns:a16="http://schemas.microsoft.com/office/drawing/2014/main" id="{E8BB7AF0-1DD4-E052-74F0-03D4F814A416}"/>
              </a:ext>
            </a:extLst>
          </p:cNvPr>
          <p:cNvSpPr>
            <a:spLocks noGrp="1"/>
          </p:cNvSpPr>
          <p:nvPr>
            <p:ph sz="half" idx="2"/>
          </p:nvPr>
        </p:nvSpPr>
        <p:spPr>
          <a:xfrm>
            <a:off x="6252633" y="1510730"/>
            <a:ext cx="5505979" cy="4679462"/>
          </a:xfrm>
        </p:spPr>
        <p:txBody>
          <a:bodyPr/>
          <a:lstStyle/>
          <a:p>
            <a:r>
              <a:rPr lang="en-US" sz="2400" dirty="0"/>
              <a:t>In those with viral suppression off ART for &gt;20 wk, rebound viremia occurred after 1 </a:t>
            </a:r>
            <a:r>
              <a:rPr lang="en-US" sz="2400" dirty="0" err="1"/>
              <a:t>bNAb</a:t>
            </a:r>
            <a:r>
              <a:rPr lang="en-US" sz="2400" dirty="0"/>
              <a:t> reached serum concentrations &lt;10 µg/mL</a:t>
            </a:r>
          </a:p>
          <a:p>
            <a:r>
              <a:rPr lang="en-US" sz="2400" dirty="0"/>
              <a:t>2 individuals who received all 7 bNAb doses maintained suppression after 1 yr</a:t>
            </a:r>
          </a:p>
          <a:p>
            <a:r>
              <a:rPr lang="en-US" sz="2400" dirty="0"/>
              <a:t>Reservoir analysis performed after 6 mo of bNAb therapy revealed decrease in size and change in composition of intact proviral reservoir</a:t>
            </a:r>
          </a:p>
          <a:p>
            <a:pPr lvl="1"/>
            <a:r>
              <a:rPr lang="en-US" sz="2200" dirty="0"/>
              <a:t>No measurable decrease in defective reservoir in the same individuals</a:t>
            </a:r>
          </a:p>
        </p:txBody>
      </p:sp>
      <p:sp>
        <p:nvSpPr>
          <p:cNvPr id="7" name="Text Box 15">
            <a:extLst>
              <a:ext uri="{FF2B5EF4-FFF2-40B4-BE49-F238E27FC236}">
                <a16:creationId xmlns:a16="http://schemas.microsoft.com/office/drawing/2014/main" id="{3859423A-2D11-BD6C-DA67-7A0244F5BB0C}"/>
              </a:ext>
            </a:extLst>
          </p:cNvPr>
          <p:cNvSpPr txBox="1">
            <a:spLocks noChangeArrowheads="1"/>
          </p:cNvSpPr>
          <p:nvPr/>
        </p:nvSpPr>
        <p:spPr bwMode="auto">
          <a:xfrm>
            <a:off x="432001" y="63600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Gaebler. Nature. 2022;606:368. </a:t>
            </a:r>
          </a:p>
        </p:txBody>
      </p:sp>
      <p:sp>
        <p:nvSpPr>
          <p:cNvPr id="8" name="TextBox 7">
            <a:extLst>
              <a:ext uri="{FF2B5EF4-FFF2-40B4-BE49-F238E27FC236}">
                <a16:creationId xmlns:a16="http://schemas.microsoft.com/office/drawing/2014/main" id="{74FB8FF1-B53A-278B-035D-F7B3097B6AE6}"/>
              </a:ext>
            </a:extLst>
          </p:cNvPr>
          <p:cNvSpPr txBox="1"/>
          <p:nvPr/>
        </p:nvSpPr>
        <p:spPr bwMode="auto">
          <a:xfrm>
            <a:off x="4382703" y="2486903"/>
            <a:ext cx="1838426" cy="584775"/>
          </a:xfrm>
          <a:prstGeom prst="rect">
            <a:avLst/>
          </a:prstGeom>
          <a:noFill/>
          <a:ln>
            <a:noFill/>
          </a:ln>
        </p:spPr>
        <p:txBody>
          <a:bodyPr wrap="square">
            <a:spAutoFit/>
          </a:bodyPr>
          <a:lstStyle/>
          <a:p>
            <a:r>
              <a:rPr lang="en-US" sz="1600" b="0" dirty="0" err="1">
                <a:solidFill>
                  <a:schemeClr val="bg1"/>
                </a:solidFill>
                <a:effectLst/>
                <a:latin typeface="+mn-lt"/>
              </a:rPr>
              <a:t>bNAbs</a:t>
            </a:r>
            <a:r>
              <a:rPr lang="en-US" sz="1600" b="0" dirty="0">
                <a:solidFill>
                  <a:schemeClr val="bg1"/>
                </a:solidFill>
                <a:effectLst/>
                <a:latin typeface="+mn-lt"/>
              </a:rPr>
              <a:t> without ART</a:t>
            </a:r>
          </a:p>
          <a:p>
            <a:r>
              <a:rPr lang="en-US" sz="1600" b="0" dirty="0" err="1">
                <a:solidFill>
                  <a:schemeClr val="bg1"/>
                </a:solidFill>
                <a:latin typeface="+mn-lt"/>
              </a:rPr>
              <a:t>bNAbs</a:t>
            </a:r>
            <a:r>
              <a:rPr lang="en-US" sz="1600" b="0" dirty="0">
                <a:solidFill>
                  <a:schemeClr val="bg1"/>
                </a:solidFill>
                <a:latin typeface="+mn-lt"/>
              </a:rPr>
              <a:t> with ART</a:t>
            </a:r>
            <a:endParaRPr lang="en-US" sz="1600" b="0" dirty="0">
              <a:solidFill>
                <a:schemeClr val="bg1"/>
              </a:solidFill>
              <a:effectLst/>
              <a:latin typeface="+mn-lt"/>
            </a:endParaRPr>
          </a:p>
        </p:txBody>
      </p:sp>
      <p:cxnSp>
        <p:nvCxnSpPr>
          <p:cNvPr id="4" name="Straight Connector 3">
            <a:extLst>
              <a:ext uri="{FF2B5EF4-FFF2-40B4-BE49-F238E27FC236}">
                <a16:creationId xmlns:a16="http://schemas.microsoft.com/office/drawing/2014/main" id="{3243F6F5-84A6-7EC8-1E6B-522195F45088}"/>
              </a:ext>
            </a:extLst>
          </p:cNvPr>
          <p:cNvCxnSpPr>
            <a:cxnSpLocks/>
          </p:cNvCxnSpPr>
          <p:nvPr/>
        </p:nvCxnSpPr>
        <p:spPr bwMode="auto">
          <a:xfrm flipH="1">
            <a:off x="4119613" y="2675824"/>
            <a:ext cx="279132" cy="0"/>
          </a:xfrm>
          <a:prstGeom prst="line">
            <a:avLst/>
          </a:prstGeom>
          <a:noFill/>
          <a:ln w="28575" cap="flat" cmpd="sng" algn="ctr">
            <a:solidFill>
              <a:schemeClr val="accent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C47F85CB-757C-D59B-0D81-06D3210F2456}"/>
              </a:ext>
            </a:extLst>
          </p:cNvPr>
          <p:cNvCxnSpPr>
            <a:cxnSpLocks/>
          </p:cNvCxnSpPr>
          <p:nvPr/>
        </p:nvCxnSpPr>
        <p:spPr bwMode="auto">
          <a:xfrm flipH="1">
            <a:off x="4119613" y="2914850"/>
            <a:ext cx="279132" cy="0"/>
          </a:xfrm>
          <a:prstGeom prst="line">
            <a:avLst/>
          </a:prstGeom>
          <a:noFill/>
          <a:ln w="28575" cap="flat" cmpd="sng" algn="ctr">
            <a:solidFill>
              <a:schemeClr val="accent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817567C-B60F-BD10-1517-B17FA361864B}"/>
              </a:ext>
            </a:extLst>
          </p:cNvPr>
          <p:cNvCxnSpPr>
            <a:cxnSpLocks/>
          </p:cNvCxnSpPr>
          <p:nvPr/>
        </p:nvCxnSpPr>
        <p:spPr bwMode="auto">
          <a:xfrm>
            <a:off x="1472665" y="2666198"/>
            <a:ext cx="0" cy="2752825"/>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004A83A-2677-D8B3-53E2-9F090D95400F}"/>
              </a:ext>
            </a:extLst>
          </p:cNvPr>
          <p:cNvCxnSpPr>
            <a:cxnSpLocks/>
          </p:cNvCxnSpPr>
          <p:nvPr/>
        </p:nvCxnSpPr>
        <p:spPr bwMode="auto">
          <a:xfrm>
            <a:off x="1472665" y="5419023"/>
            <a:ext cx="369610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B3D91F2-E795-D646-AA84-19B774A4F7CC}"/>
              </a:ext>
            </a:extLst>
          </p:cNvPr>
          <p:cNvCxnSpPr>
            <a:cxnSpLocks/>
          </p:cNvCxnSpPr>
          <p:nvPr/>
        </p:nvCxnSpPr>
        <p:spPr bwMode="auto">
          <a:xfrm flipH="1">
            <a:off x="1405288" y="2675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7D79974-A1BE-F84A-4A11-C0DC27137E00}"/>
              </a:ext>
            </a:extLst>
          </p:cNvPr>
          <p:cNvCxnSpPr>
            <a:cxnSpLocks/>
          </p:cNvCxnSpPr>
          <p:nvPr/>
        </p:nvCxnSpPr>
        <p:spPr bwMode="auto">
          <a:xfrm flipH="1">
            <a:off x="1405288" y="33616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D8FE20F-FBEE-D88E-8695-211BAA77572D}"/>
              </a:ext>
            </a:extLst>
          </p:cNvPr>
          <p:cNvCxnSpPr>
            <a:cxnSpLocks/>
          </p:cNvCxnSpPr>
          <p:nvPr/>
        </p:nvCxnSpPr>
        <p:spPr bwMode="auto">
          <a:xfrm flipH="1">
            <a:off x="1405288" y="40474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730EFC1-B923-BE93-A663-8F75F2F4BD52}"/>
              </a:ext>
            </a:extLst>
          </p:cNvPr>
          <p:cNvCxnSpPr>
            <a:cxnSpLocks/>
          </p:cNvCxnSpPr>
          <p:nvPr/>
        </p:nvCxnSpPr>
        <p:spPr bwMode="auto">
          <a:xfrm flipH="1">
            <a:off x="1405288" y="47332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3063625-2E4C-ACF7-B64C-EC7E8F8C5775}"/>
              </a:ext>
            </a:extLst>
          </p:cNvPr>
          <p:cNvCxnSpPr>
            <a:cxnSpLocks/>
          </p:cNvCxnSpPr>
          <p:nvPr/>
        </p:nvCxnSpPr>
        <p:spPr bwMode="auto">
          <a:xfrm flipH="1">
            <a:off x="1405288" y="54190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CC78807-AD62-4E9C-CDAA-5B9404CED8FF}"/>
              </a:ext>
            </a:extLst>
          </p:cNvPr>
          <p:cNvCxnSpPr>
            <a:cxnSpLocks/>
          </p:cNvCxnSpPr>
          <p:nvPr/>
        </p:nvCxnSpPr>
        <p:spPr bwMode="auto">
          <a:xfrm>
            <a:off x="1472665" y="5419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27BD41D-A30D-0536-6E0A-86225B935BBB}"/>
              </a:ext>
            </a:extLst>
          </p:cNvPr>
          <p:cNvCxnSpPr>
            <a:cxnSpLocks/>
          </p:cNvCxnSpPr>
          <p:nvPr/>
        </p:nvCxnSpPr>
        <p:spPr bwMode="auto">
          <a:xfrm>
            <a:off x="2087078" y="5419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4FBA4A4-A95F-C5AF-C2FE-C3D821A8EE7A}"/>
              </a:ext>
            </a:extLst>
          </p:cNvPr>
          <p:cNvCxnSpPr>
            <a:cxnSpLocks/>
          </p:cNvCxnSpPr>
          <p:nvPr/>
        </p:nvCxnSpPr>
        <p:spPr bwMode="auto">
          <a:xfrm>
            <a:off x="2701491" y="5419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8EAC481-8C63-9A62-3AF8-E758E97661FF}"/>
              </a:ext>
            </a:extLst>
          </p:cNvPr>
          <p:cNvCxnSpPr>
            <a:cxnSpLocks/>
          </p:cNvCxnSpPr>
          <p:nvPr/>
        </p:nvCxnSpPr>
        <p:spPr bwMode="auto">
          <a:xfrm>
            <a:off x="3315904" y="5419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BC007C5-C86C-09C2-6073-BFA4A5041400}"/>
              </a:ext>
            </a:extLst>
          </p:cNvPr>
          <p:cNvCxnSpPr>
            <a:cxnSpLocks/>
          </p:cNvCxnSpPr>
          <p:nvPr/>
        </p:nvCxnSpPr>
        <p:spPr bwMode="auto">
          <a:xfrm>
            <a:off x="3930317" y="5419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BBDA3C2-5ECD-9EB0-2072-81B80D40F310}"/>
              </a:ext>
            </a:extLst>
          </p:cNvPr>
          <p:cNvCxnSpPr>
            <a:cxnSpLocks/>
          </p:cNvCxnSpPr>
          <p:nvPr/>
        </p:nvCxnSpPr>
        <p:spPr bwMode="auto">
          <a:xfrm>
            <a:off x="4544730" y="54190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BAAFEB1-0188-1C3B-3D22-8BAE37CFDBAD}"/>
              </a:ext>
            </a:extLst>
          </p:cNvPr>
          <p:cNvCxnSpPr>
            <a:cxnSpLocks/>
          </p:cNvCxnSpPr>
          <p:nvPr/>
        </p:nvCxnSpPr>
        <p:spPr bwMode="auto">
          <a:xfrm>
            <a:off x="5159141" y="541902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47D53DBE-1731-F85A-2626-D11CB32C8463}"/>
              </a:ext>
            </a:extLst>
          </p:cNvPr>
          <p:cNvSpPr txBox="1"/>
          <p:nvPr/>
        </p:nvSpPr>
        <p:spPr bwMode="auto">
          <a:xfrm>
            <a:off x="1463040" y="5756127"/>
            <a:ext cx="3696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Wk of ATI</a:t>
            </a:r>
          </a:p>
        </p:txBody>
      </p:sp>
      <p:sp>
        <p:nvSpPr>
          <p:cNvPr id="32" name="TextBox 31">
            <a:extLst>
              <a:ext uri="{FF2B5EF4-FFF2-40B4-BE49-F238E27FC236}">
                <a16:creationId xmlns:a16="http://schemas.microsoft.com/office/drawing/2014/main" id="{68196856-2919-63CA-CD9A-F84722ACCB66}"/>
              </a:ext>
            </a:extLst>
          </p:cNvPr>
          <p:cNvSpPr txBox="1"/>
          <p:nvPr/>
        </p:nvSpPr>
        <p:spPr bwMode="auto">
          <a:xfrm rot="16200000">
            <a:off x="-1060382" y="3985077"/>
            <a:ext cx="3696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HIV-1 RNA &lt;200 c/mL (%)</a:t>
            </a:r>
          </a:p>
        </p:txBody>
      </p:sp>
      <p:sp>
        <p:nvSpPr>
          <p:cNvPr id="33" name="TextBox 32">
            <a:extLst>
              <a:ext uri="{FF2B5EF4-FFF2-40B4-BE49-F238E27FC236}">
                <a16:creationId xmlns:a16="http://schemas.microsoft.com/office/drawing/2014/main" id="{CEB89F57-5445-5BF3-05AB-8334CD7C5458}"/>
              </a:ext>
            </a:extLst>
          </p:cNvPr>
          <p:cNvSpPr txBox="1"/>
          <p:nvPr/>
        </p:nvSpPr>
        <p:spPr bwMode="auto">
          <a:xfrm>
            <a:off x="789271" y="2492943"/>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4" name="TextBox 33">
            <a:extLst>
              <a:ext uri="{FF2B5EF4-FFF2-40B4-BE49-F238E27FC236}">
                <a16:creationId xmlns:a16="http://schemas.microsoft.com/office/drawing/2014/main" id="{E8FD05B4-3DF4-57D4-F38E-F727781ABECC}"/>
              </a:ext>
            </a:extLst>
          </p:cNvPr>
          <p:cNvSpPr txBox="1"/>
          <p:nvPr/>
        </p:nvSpPr>
        <p:spPr bwMode="auto">
          <a:xfrm>
            <a:off x="789271" y="3181951"/>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5" name="TextBox 34">
            <a:extLst>
              <a:ext uri="{FF2B5EF4-FFF2-40B4-BE49-F238E27FC236}">
                <a16:creationId xmlns:a16="http://schemas.microsoft.com/office/drawing/2014/main" id="{5BFCA24C-2AAC-A308-BF2E-FA25C4D3F9F7}"/>
              </a:ext>
            </a:extLst>
          </p:cNvPr>
          <p:cNvSpPr txBox="1"/>
          <p:nvPr/>
        </p:nvSpPr>
        <p:spPr bwMode="auto">
          <a:xfrm>
            <a:off x="789271" y="3870959"/>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6" name="TextBox 35">
            <a:extLst>
              <a:ext uri="{FF2B5EF4-FFF2-40B4-BE49-F238E27FC236}">
                <a16:creationId xmlns:a16="http://schemas.microsoft.com/office/drawing/2014/main" id="{6DE9D8A7-BC79-CD77-7F7D-4E2F208AEAE9}"/>
              </a:ext>
            </a:extLst>
          </p:cNvPr>
          <p:cNvSpPr txBox="1"/>
          <p:nvPr/>
        </p:nvSpPr>
        <p:spPr bwMode="auto">
          <a:xfrm>
            <a:off x="789271" y="4559967"/>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7" name="TextBox 36">
            <a:extLst>
              <a:ext uri="{FF2B5EF4-FFF2-40B4-BE49-F238E27FC236}">
                <a16:creationId xmlns:a16="http://schemas.microsoft.com/office/drawing/2014/main" id="{910BD5D6-100A-6C24-A1F4-93DED06172E0}"/>
              </a:ext>
            </a:extLst>
          </p:cNvPr>
          <p:cNvSpPr txBox="1"/>
          <p:nvPr/>
        </p:nvSpPr>
        <p:spPr bwMode="auto">
          <a:xfrm>
            <a:off x="789271" y="5248976"/>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A8BBE039-4025-3035-0543-3FEF97F71EB8}"/>
              </a:ext>
            </a:extLst>
          </p:cNvPr>
          <p:cNvSpPr txBox="1"/>
          <p:nvPr/>
        </p:nvSpPr>
        <p:spPr bwMode="auto">
          <a:xfrm>
            <a:off x="4252762" y="5068502"/>
            <a:ext cx="973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.69</a:t>
            </a:r>
          </a:p>
        </p:txBody>
      </p:sp>
      <p:sp>
        <p:nvSpPr>
          <p:cNvPr id="39" name="TextBox 38">
            <a:extLst>
              <a:ext uri="{FF2B5EF4-FFF2-40B4-BE49-F238E27FC236}">
                <a16:creationId xmlns:a16="http://schemas.microsoft.com/office/drawing/2014/main" id="{8BEF9D31-9E7A-47D6-FDCF-4022C5446F90}"/>
              </a:ext>
            </a:extLst>
          </p:cNvPr>
          <p:cNvSpPr txBox="1"/>
          <p:nvPr/>
        </p:nvSpPr>
        <p:spPr bwMode="auto">
          <a:xfrm>
            <a:off x="4820652"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40" name="TextBox 39">
            <a:extLst>
              <a:ext uri="{FF2B5EF4-FFF2-40B4-BE49-F238E27FC236}">
                <a16:creationId xmlns:a16="http://schemas.microsoft.com/office/drawing/2014/main" id="{F2C8362A-5B16-29FC-E1EB-99E89C3D32B1}"/>
              </a:ext>
            </a:extLst>
          </p:cNvPr>
          <p:cNvSpPr txBox="1"/>
          <p:nvPr/>
        </p:nvSpPr>
        <p:spPr bwMode="auto">
          <a:xfrm>
            <a:off x="1142197"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15D05DE5-84A8-D675-BD30-681AD8B75749}"/>
              </a:ext>
            </a:extLst>
          </p:cNvPr>
          <p:cNvSpPr txBox="1"/>
          <p:nvPr/>
        </p:nvSpPr>
        <p:spPr bwMode="auto">
          <a:xfrm>
            <a:off x="1755273"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2" name="TextBox 41">
            <a:extLst>
              <a:ext uri="{FF2B5EF4-FFF2-40B4-BE49-F238E27FC236}">
                <a16:creationId xmlns:a16="http://schemas.microsoft.com/office/drawing/2014/main" id="{AB3518FE-97B3-0A7C-534E-1D1D750656CF}"/>
              </a:ext>
            </a:extLst>
          </p:cNvPr>
          <p:cNvSpPr txBox="1"/>
          <p:nvPr/>
        </p:nvSpPr>
        <p:spPr bwMode="auto">
          <a:xfrm>
            <a:off x="2368349"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43" name="TextBox 42">
            <a:extLst>
              <a:ext uri="{FF2B5EF4-FFF2-40B4-BE49-F238E27FC236}">
                <a16:creationId xmlns:a16="http://schemas.microsoft.com/office/drawing/2014/main" id="{4CFF487B-FD18-FAF0-3D7F-661C4A3E2F11}"/>
              </a:ext>
            </a:extLst>
          </p:cNvPr>
          <p:cNvSpPr txBox="1"/>
          <p:nvPr/>
        </p:nvSpPr>
        <p:spPr bwMode="auto">
          <a:xfrm>
            <a:off x="2981425"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4" name="TextBox 43">
            <a:extLst>
              <a:ext uri="{FF2B5EF4-FFF2-40B4-BE49-F238E27FC236}">
                <a16:creationId xmlns:a16="http://schemas.microsoft.com/office/drawing/2014/main" id="{2C3AD1DC-F2D0-6436-95A2-E1CF36E790A8}"/>
              </a:ext>
            </a:extLst>
          </p:cNvPr>
          <p:cNvSpPr txBox="1"/>
          <p:nvPr/>
        </p:nvSpPr>
        <p:spPr bwMode="auto">
          <a:xfrm>
            <a:off x="3594501"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45" name="TextBox 44">
            <a:extLst>
              <a:ext uri="{FF2B5EF4-FFF2-40B4-BE49-F238E27FC236}">
                <a16:creationId xmlns:a16="http://schemas.microsoft.com/office/drawing/2014/main" id="{632604D0-5A24-8F50-52C6-B628E69D40C4}"/>
              </a:ext>
            </a:extLst>
          </p:cNvPr>
          <p:cNvSpPr txBox="1"/>
          <p:nvPr/>
        </p:nvSpPr>
        <p:spPr bwMode="auto">
          <a:xfrm>
            <a:off x="4207577" y="5453512"/>
            <a:ext cx="683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8" name="Freeform 47">
            <a:extLst>
              <a:ext uri="{FF2B5EF4-FFF2-40B4-BE49-F238E27FC236}">
                <a16:creationId xmlns:a16="http://schemas.microsoft.com/office/drawing/2014/main" id="{0D38DAD3-740A-5CDA-8920-22B91C1DD059}"/>
              </a:ext>
            </a:extLst>
          </p:cNvPr>
          <p:cNvSpPr/>
          <p:nvPr/>
        </p:nvSpPr>
        <p:spPr bwMode="auto">
          <a:xfrm>
            <a:off x="1984549" y="2666251"/>
            <a:ext cx="2185517" cy="2753248"/>
          </a:xfrm>
          <a:custGeom>
            <a:avLst/>
            <a:gdLst>
              <a:gd name="connsiteX0" fmla="*/ 2185517 w 2185517"/>
              <a:gd name="connsiteY0" fmla="*/ 2753248 h 2753248"/>
              <a:gd name="connsiteX1" fmla="*/ 2185517 w 2185517"/>
              <a:gd name="connsiteY1" fmla="*/ 2190541 h 2753248"/>
              <a:gd name="connsiteX2" fmla="*/ 2034792 w 2185517"/>
              <a:gd name="connsiteY2" fmla="*/ 2190541 h 2753248"/>
              <a:gd name="connsiteX3" fmla="*/ 2034792 w 2185517"/>
              <a:gd name="connsiteY3" fmla="*/ 1100295 h 2753248"/>
              <a:gd name="connsiteX4" fmla="*/ 1798655 w 2185517"/>
              <a:gd name="connsiteY4" fmla="*/ 1100295 h 2753248"/>
              <a:gd name="connsiteX5" fmla="*/ 1798655 w 2185517"/>
              <a:gd name="connsiteY5" fmla="*/ 0 h 2753248"/>
              <a:gd name="connsiteX6" fmla="*/ 0 w 2185517"/>
              <a:gd name="connsiteY6" fmla="*/ 0 h 27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5517" h="2753248">
                <a:moveTo>
                  <a:pt x="2185517" y="2753248"/>
                </a:moveTo>
                <a:lnTo>
                  <a:pt x="2185517" y="2190541"/>
                </a:lnTo>
                <a:lnTo>
                  <a:pt x="2034792" y="2190541"/>
                </a:lnTo>
                <a:lnTo>
                  <a:pt x="2034792" y="1100295"/>
                </a:lnTo>
                <a:lnTo>
                  <a:pt x="1798655" y="1100295"/>
                </a:lnTo>
                <a:lnTo>
                  <a:pt x="179865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7" name="Freeform 46">
            <a:extLst>
              <a:ext uri="{FF2B5EF4-FFF2-40B4-BE49-F238E27FC236}">
                <a16:creationId xmlns:a16="http://schemas.microsoft.com/office/drawing/2014/main" id="{669FAB72-D0F2-BD1F-85AC-03284777A254}"/>
              </a:ext>
            </a:extLst>
          </p:cNvPr>
          <p:cNvSpPr/>
          <p:nvPr/>
        </p:nvSpPr>
        <p:spPr bwMode="auto">
          <a:xfrm>
            <a:off x="1492180" y="2666251"/>
            <a:ext cx="3687745" cy="2406580"/>
          </a:xfrm>
          <a:custGeom>
            <a:avLst/>
            <a:gdLst>
              <a:gd name="connsiteX0" fmla="*/ 3687745 w 3687745"/>
              <a:gd name="connsiteY0" fmla="*/ 2406580 h 2406580"/>
              <a:gd name="connsiteX1" fmla="*/ 2753249 w 3687745"/>
              <a:gd name="connsiteY1" fmla="*/ 2406580 h 2406580"/>
              <a:gd name="connsiteX2" fmla="*/ 2753249 w 3687745"/>
              <a:gd name="connsiteY2" fmla="*/ 2245807 h 2406580"/>
              <a:gd name="connsiteX3" fmla="*/ 2592475 w 3687745"/>
              <a:gd name="connsiteY3" fmla="*/ 2245807 h 2406580"/>
              <a:gd name="connsiteX4" fmla="*/ 2592475 w 3687745"/>
              <a:gd name="connsiteY4" fmla="*/ 2054888 h 2406580"/>
              <a:gd name="connsiteX5" fmla="*/ 2502040 w 3687745"/>
              <a:gd name="connsiteY5" fmla="*/ 2054888 h 2406580"/>
              <a:gd name="connsiteX6" fmla="*/ 2502040 w 3687745"/>
              <a:gd name="connsiteY6" fmla="*/ 1879042 h 2406580"/>
              <a:gd name="connsiteX7" fmla="*/ 2446774 w 3687745"/>
              <a:gd name="connsiteY7" fmla="*/ 1879042 h 2406580"/>
              <a:gd name="connsiteX8" fmla="*/ 2446774 w 3687745"/>
              <a:gd name="connsiteY8" fmla="*/ 1718268 h 2406580"/>
              <a:gd name="connsiteX9" fmla="*/ 2286000 w 3687745"/>
              <a:gd name="connsiteY9" fmla="*/ 1718268 h 2406580"/>
              <a:gd name="connsiteX10" fmla="*/ 2286000 w 3687745"/>
              <a:gd name="connsiteY10" fmla="*/ 1376624 h 2406580"/>
              <a:gd name="connsiteX11" fmla="*/ 2059912 w 3687745"/>
              <a:gd name="connsiteY11" fmla="*/ 1376624 h 2406580"/>
              <a:gd name="connsiteX12" fmla="*/ 2059912 w 3687745"/>
              <a:gd name="connsiteY12" fmla="*/ 1024932 h 2406580"/>
              <a:gd name="connsiteX13" fmla="*/ 1818752 w 3687745"/>
              <a:gd name="connsiteY13" fmla="*/ 1024932 h 2406580"/>
              <a:gd name="connsiteX14" fmla="*/ 1818752 w 3687745"/>
              <a:gd name="connsiteY14" fmla="*/ 864158 h 2406580"/>
              <a:gd name="connsiteX15" fmla="*/ 1597688 w 3687745"/>
              <a:gd name="connsiteY15" fmla="*/ 864158 h 2406580"/>
              <a:gd name="connsiteX16" fmla="*/ 1597688 w 3687745"/>
              <a:gd name="connsiteY16" fmla="*/ 688312 h 2406580"/>
              <a:gd name="connsiteX17" fmla="*/ 743578 w 3687745"/>
              <a:gd name="connsiteY17" fmla="*/ 688312 h 2406580"/>
              <a:gd name="connsiteX18" fmla="*/ 743578 w 3687745"/>
              <a:gd name="connsiteY18" fmla="*/ 522514 h 2406580"/>
              <a:gd name="connsiteX19" fmla="*/ 587829 w 3687745"/>
              <a:gd name="connsiteY19" fmla="*/ 522514 h 2406580"/>
              <a:gd name="connsiteX20" fmla="*/ 587829 w 3687745"/>
              <a:gd name="connsiteY20" fmla="*/ 346668 h 2406580"/>
              <a:gd name="connsiteX21" fmla="*/ 497394 w 3687745"/>
              <a:gd name="connsiteY21" fmla="*/ 346668 h 2406580"/>
              <a:gd name="connsiteX22" fmla="*/ 497394 w 3687745"/>
              <a:gd name="connsiteY22" fmla="*/ 0 h 2406580"/>
              <a:gd name="connsiteX23" fmla="*/ 0 w 3687745"/>
              <a:gd name="connsiteY23" fmla="*/ 0 h 24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87745" h="2406580">
                <a:moveTo>
                  <a:pt x="3687745" y="2406580"/>
                </a:moveTo>
                <a:lnTo>
                  <a:pt x="2753249" y="2406580"/>
                </a:lnTo>
                <a:lnTo>
                  <a:pt x="2753249" y="2245807"/>
                </a:lnTo>
                <a:lnTo>
                  <a:pt x="2592475" y="2245807"/>
                </a:lnTo>
                <a:lnTo>
                  <a:pt x="2592475" y="2054888"/>
                </a:lnTo>
                <a:lnTo>
                  <a:pt x="2502040" y="2054888"/>
                </a:lnTo>
                <a:lnTo>
                  <a:pt x="2502040" y="1879042"/>
                </a:lnTo>
                <a:lnTo>
                  <a:pt x="2446774" y="1879042"/>
                </a:lnTo>
                <a:lnTo>
                  <a:pt x="2446774" y="1718268"/>
                </a:lnTo>
                <a:lnTo>
                  <a:pt x="2286000" y="1718268"/>
                </a:lnTo>
                <a:lnTo>
                  <a:pt x="2286000" y="1376624"/>
                </a:lnTo>
                <a:lnTo>
                  <a:pt x="2059912" y="1376624"/>
                </a:lnTo>
                <a:lnTo>
                  <a:pt x="2059912" y="1024932"/>
                </a:lnTo>
                <a:lnTo>
                  <a:pt x="1818752" y="1024932"/>
                </a:lnTo>
                <a:lnTo>
                  <a:pt x="1818752" y="864158"/>
                </a:lnTo>
                <a:lnTo>
                  <a:pt x="1597688" y="864158"/>
                </a:lnTo>
                <a:lnTo>
                  <a:pt x="1597688" y="688312"/>
                </a:lnTo>
                <a:lnTo>
                  <a:pt x="743578" y="688312"/>
                </a:lnTo>
                <a:lnTo>
                  <a:pt x="743578" y="522514"/>
                </a:lnTo>
                <a:lnTo>
                  <a:pt x="587829" y="522514"/>
                </a:lnTo>
                <a:lnTo>
                  <a:pt x="587829" y="346668"/>
                </a:lnTo>
                <a:lnTo>
                  <a:pt x="497394" y="346668"/>
                </a:lnTo>
                <a:lnTo>
                  <a:pt x="497394" y="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698111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BF2E-198B-88BA-4B3E-77BECAF4670E}"/>
              </a:ext>
            </a:extLst>
          </p:cNvPr>
          <p:cNvSpPr>
            <a:spLocks noGrp="1"/>
          </p:cNvSpPr>
          <p:nvPr>
            <p:ph type="title"/>
          </p:nvPr>
        </p:nvSpPr>
        <p:spPr/>
        <p:txBody>
          <a:bodyPr/>
          <a:lstStyle/>
          <a:p>
            <a:r>
              <a:rPr lang="en-US" dirty="0"/>
              <a:t>Considerations for Clearing Persistent Infection</a:t>
            </a:r>
          </a:p>
        </p:txBody>
      </p:sp>
      <p:sp>
        <p:nvSpPr>
          <p:cNvPr id="3" name="Content Placeholder 2">
            <a:extLst>
              <a:ext uri="{FF2B5EF4-FFF2-40B4-BE49-F238E27FC236}">
                <a16:creationId xmlns:a16="http://schemas.microsoft.com/office/drawing/2014/main" id="{7ABD8E1C-4838-4E40-0010-256E68A79904}"/>
              </a:ext>
            </a:extLst>
          </p:cNvPr>
          <p:cNvSpPr>
            <a:spLocks noGrp="1"/>
          </p:cNvSpPr>
          <p:nvPr>
            <p:ph idx="1"/>
          </p:nvPr>
        </p:nvSpPr>
        <p:spPr/>
        <p:txBody>
          <a:bodyPr/>
          <a:lstStyle/>
          <a:p>
            <a:r>
              <a:rPr lang="en-US" dirty="0"/>
              <a:t>LRAs are host targeted and may alter antiviral immune response alone or in combination </a:t>
            </a:r>
          </a:p>
          <a:p>
            <a:r>
              <a:rPr lang="en-US" dirty="0"/>
              <a:t>Recent absence of antigen</a:t>
            </a:r>
            <a:r>
              <a:rPr lang="en-US" dirty="0">
                <a:latin typeface="Arial" panose="020B0604020202020204" pitchFamily="34" charset="0"/>
                <a:cs typeface="Arial" panose="020B0604020202020204" pitchFamily="34" charset="0"/>
              </a:rPr>
              <a:t>—</a:t>
            </a:r>
            <a:r>
              <a:rPr lang="en-US" dirty="0"/>
              <a:t>are responses present?</a:t>
            </a:r>
          </a:p>
          <a:p>
            <a:r>
              <a:rPr lang="en-US" dirty="0"/>
              <a:t>Archived viral diversity and extent of immune escape</a:t>
            </a:r>
          </a:p>
          <a:p>
            <a:r>
              <a:rPr lang="en-US" dirty="0"/>
              <a:t>Immune response: dysfunction, deletion, or exhaustion?</a:t>
            </a:r>
          </a:p>
          <a:p>
            <a:r>
              <a:rPr lang="en-US" dirty="0"/>
              <a:t>Viral antigen is rare, dispersed, compartmentalized, and may be transient</a:t>
            </a:r>
          </a:p>
          <a:p>
            <a:endParaRPr lang="en-US" dirty="0"/>
          </a:p>
          <a:p>
            <a:endParaRPr lang="en-US" dirty="0"/>
          </a:p>
        </p:txBody>
      </p:sp>
    </p:spTree>
    <p:extLst>
      <p:ext uri="{BB962C8B-B14F-4D97-AF65-F5344CB8AC3E}">
        <p14:creationId xmlns:p14="http://schemas.microsoft.com/office/powerpoint/2010/main" val="1230420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64F8-CDA1-5621-6042-CD87118480FB}"/>
              </a:ext>
            </a:extLst>
          </p:cNvPr>
          <p:cNvSpPr>
            <a:spLocks noGrp="1"/>
          </p:cNvSpPr>
          <p:nvPr>
            <p:ph type="title"/>
          </p:nvPr>
        </p:nvSpPr>
        <p:spPr/>
        <p:txBody>
          <a:bodyPr/>
          <a:lstStyle/>
          <a:p>
            <a:r>
              <a:rPr lang="en-US" dirty="0"/>
              <a:t>Novel, Earlier-Stage Investigational Directions </a:t>
            </a:r>
          </a:p>
        </p:txBody>
      </p:sp>
      <p:sp>
        <p:nvSpPr>
          <p:cNvPr id="3" name="Content Placeholder 2">
            <a:extLst>
              <a:ext uri="{FF2B5EF4-FFF2-40B4-BE49-F238E27FC236}">
                <a16:creationId xmlns:a16="http://schemas.microsoft.com/office/drawing/2014/main" id="{B0464567-1737-44A8-5EED-74B5D0684C09}"/>
              </a:ext>
            </a:extLst>
          </p:cNvPr>
          <p:cNvSpPr>
            <a:spLocks noGrp="1"/>
          </p:cNvSpPr>
          <p:nvPr>
            <p:ph idx="1"/>
          </p:nvPr>
        </p:nvSpPr>
        <p:spPr/>
        <p:txBody>
          <a:bodyPr/>
          <a:lstStyle/>
          <a:p>
            <a:pPr>
              <a:spcAft>
                <a:spcPts val="500"/>
              </a:spcAft>
            </a:pPr>
            <a:r>
              <a:rPr lang="en-US" dirty="0"/>
              <a:t>Epigenetic silencing to “block and lock” latently infected cells </a:t>
            </a:r>
          </a:p>
          <a:p>
            <a:pPr>
              <a:spcAft>
                <a:spcPts val="500"/>
              </a:spcAft>
            </a:pPr>
            <a:r>
              <a:rPr lang="en-US" dirty="0"/>
              <a:t>DART molecules and other engineered antibodies</a:t>
            </a:r>
          </a:p>
          <a:p>
            <a:pPr>
              <a:spcAft>
                <a:spcPts val="500"/>
              </a:spcAft>
            </a:pPr>
            <a:r>
              <a:rPr lang="en-US" dirty="0"/>
              <a:t>Gene edited cells to replicate effect of allogenic CCR5/delta32 transplantation</a:t>
            </a:r>
          </a:p>
          <a:p>
            <a:pPr>
              <a:spcAft>
                <a:spcPts val="500"/>
              </a:spcAft>
            </a:pPr>
            <a:r>
              <a:rPr lang="en-US" dirty="0"/>
              <a:t>CAR T-cells</a:t>
            </a:r>
          </a:p>
          <a:p>
            <a:pPr>
              <a:spcAft>
                <a:spcPts val="500"/>
              </a:spcAft>
            </a:pPr>
            <a:r>
              <a:rPr lang="en-US" dirty="0"/>
              <a:t>CRISPR-Cas9 gene editing</a:t>
            </a:r>
          </a:p>
          <a:p>
            <a:pPr>
              <a:spcAft>
                <a:spcPts val="500"/>
              </a:spcAft>
            </a:pPr>
            <a:r>
              <a:rPr lang="en-US" dirty="0"/>
              <a:t>Induce apoptotic death in infected cells</a:t>
            </a:r>
          </a:p>
          <a:p>
            <a:pPr marL="0" indent="0">
              <a:buNone/>
            </a:pPr>
            <a:r>
              <a:rPr lang="en-US" dirty="0"/>
              <a:t> </a:t>
            </a:r>
          </a:p>
        </p:txBody>
      </p:sp>
    </p:spTree>
    <p:extLst>
      <p:ext uri="{BB962C8B-B14F-4D97-AF65-F5344CB8AC3E}">
        <p14:creationId xmlns:p14="http://schemas.microsoft.com/office/powerpoint/2010/main" val="1745518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16CB-5512-3148-549C-4402DD391474}"/>
              </a:ext>
            </a:extLst>
          </p:cNvPr>
          <p:cNvSpPr>
            <a:spLocks noGrp="1"/>
          </p:cNvSpPr>
          <p:nvPr>
            <p:ph type="title"/>
          </p:nvPr>
        </p:nvSpPr>
        <p:spPr/>
        <p:txBody>
          <a:bodyPr/>
          <a:lstStyle/>
          <a:p>
            <a:r>
              <a:rPr lang="en-US" dirty="0"/>
              <a:t>HIV Cure Research: </a:t>
            </a:r>
            <a:br>
              <a:rPr lang="en-US" dirty="0"/>
            </a:br>
            <a:r>
              <a:rPr lang="en-US" dirty="0"/>
              <a:t>Ethical Considerations </a:t>
            </a:r>
          </a:p>
        </p:txBody>
      </p:sp>
    </p:spTree>
    <p:extLst>
      <p:ext uri="{BB962C8B-B14F-4D97-AF65-F5344CB8AC3E}">
        <p14:creationId xmlns:p14="http://schemas.microsoft.com/office/powerpoint/2010/main" val="1868013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BA24E-2852-A865-E230-F2759952E987}"/>
              </a:ext>
            </a:extLst>
          </p:cNvPr>
          <p:cNvSpPr>
            <a:spLocks noGrp="1"/>
          </p:cNvSpPr>
          <p:nvPr>
            <p:ph type="title"/>
          </p:nvPr>
        </p:nvSpPr>
        <p:spPr/>
        <p:txBody>
          <a:bodyPr/>
          <a:lstStyle/>
          <a:p>
            <a:r>
              <a:rPr lang="en-US" dirty="0"/>
              <a:t>IAS Global Scientific Strategy on Research Priorities for HIV Cure: Social, Behavioral, and Ethical Aspects of Cure</a:t>
            </a:r>
          </a:p>
        </p:txBody>
      </p:sp>
      <p:graphicFrame>
        <p:nvGraphicFramePr>
          <p:cNvPr id="4" name="Content Placeholder 3">
            <a:extLst>
              <a:ext uri="{FF2B5EF4-FFF2-40B4-BE49-F238E27FC236}">
                <a16:creationId xmlns:a16="http://schemas.microsoft.com/office/drawing/2014/main" id="{42CA6CA3-B13C-9FE7-A804-83314F926142}"/>
              </a:ext>
            </a:extLst>
          </p:cNvPr>
          <p:cNvGraphicFramePr>
            <a:graphicFrameLocks noGrp="1"/>
          </p:cNvGraphicFramePr>
          <p:nvPr>
            <p:ph idx="1"/>
            <p:extLst>
              <p:ext uri="{D42A27DB-BD31-4B8C-83A1-F6EECF244321}">
                <p14:modId xmlns:p14="http://schemas.microsoft.com/office/powerpoint/2010/main" val="2699120845"/>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 Box 11">
            <a:extLst>
              <a:ext uri="{FF2B5EF4-FFF2-40B4-BE49-F238E27FC236}">
                <a16:creationId xmlns:a16="http://schemas.microsoft.com/office/drawing/2014/main" id="{1BBAAFF0-EE16-2003-3DBF-BEBFFBFC15B6}"/>
              </a:ext>
            </a:extLst>
          </p:cNvPr>
          <p:cNvSpPr txBox="1">
            <a:spLocks noChangeArrowheads="1"/>
          </p:cNvSpPr>
          <p:nvPr/>
        </p:nvSpPr>
        <p:spPr bwMode="auto">
          <a:xfrm>
            <a:off x="41433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Deeks. Nat Med. 2021;27:2085. </a:t>
            </a:r>
          </a:p>
        </p:txBody>
      </p:sp>
    </p:spTree>
    <p:extLst>
      <p:ext uri="{BB962C8B-B14F-4D97-AF65-F5344CB8AC3E}">
        <p14:creationId xmlns:p14="http://schemas.microsoft.com/office/powerpoint/2010/main" val="4225521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A84A-B49E-B6BB-319E-04CB5AF692BF}"/>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BBE0323F-F08B-6A2C-62D8-F4A5062C48C3}"/>
              </a:ext>
            </a:extLst>
          </p:cNvPr>
          <p:cNvSpPr>
            <a:spLocks noGrp="1"/>
          </p:cNvSpPr>
          <p:nvPr>
            <p:ph idx="1"/>
          </p:nvPr>
        </p:nvSpPr>
        <p:spPr>
          <a:xfrm>
            <a:off x="604675" y="1513047"/>
            <a:ext cx="10877529" cy="4713582"/>
          </a:xfrm>
        </p:spPr>
        <p:txBody>
          <a:bodyPr/>
          <a:lstStyle/>
          <a:p>
            <a:pPr>
              <a:spcAft>
                <a:spcPts val="600"/>
              </a:spcAft>
            </a:pPr>
            <a:r>
              <a:rPr lang="en-US" sz="2200" dirty="0"/>
              <a:t>Persistent proviral reservoir and immune dysfunction remain key obstacles to HIV-1 cure</a:t>
            </a:r>
          </a:p>
          <a:p>
            <a:pPr>
              <a:spcAft>
                <a:spcPts val="600"/>
              </a:spcAft>
            </a:pPr>
            <a:r>
              <a:rPr lang="en-US" sz="2200" dirty="0"/>
              <a:t>Recent advances in understanding of reservoir assays, intact vs defective virus decay, timing of reservoir establishment</a:t>
            </a:r>
          </a:p>
          <a:p>
            <a:pPr>
              <a:spcAft>
                <a:spcPts val="600"/>
              </a:spcAft>
            </a:pPr>
            <a:r>
              <a:rPr lang="en-US" sz="2200" dirty="0"/>
              <a:t>Latent reservoir appears more dynamic than expected, offering possibility to intervene briefly at initiation of ART</a:t>
            </a:r>
          </a:p>
          <a:p>
            <a:pPr lvl="1">
              <a:spcAft>
                <a:spcPts val="600"/>
              </a:spcAft>
            </a:pPr>
            <a:r>
              <a:rPr lang="en-US" sz="2000" dirty="0"/>
              <a:t>Proof of concept in clinic is being pursued </a:t>
            </a:r>
          </a:p>
          <a:p>
            <a:pPr>
              <a:spcAft>
                <a:spcPts val="600"/>
              </a:spcAft>
            </a:pPr>
            <a:r>
              <a:rPr lang="en-US" sz="2200" dirty="0"/>
              <a:t>Strategy of latency reversal paired with immunotherapies to clear infected cells continues to be major area of research, but clinical advances have so far been modest</a:t>
            </a:r>
          </a:p>
          <a:p>
            <a:pPr lvl="1">
              <a:spcAft>
                <a:spcPts val="600"/>
              </a:spcAft>
            </a:pPr>
            <a:r>
              <a:rPr lang="en-US" sz="2000" dirty="0"/>
              <a:t>Many nonhuman primate studies and early clinical trials ongoing or in development</a:t>
            </a:r>
          </a:p>
          <a:p>
            <a:pPr>
              <a:spcAft>
                <a:spcPts val="600"/>
              </a:spcAft>
            </a:pPr>
            <a:r>
              <a:rPr lang="en-US" sz="2200" dirty="0"/>
              <a:t>bNAbs have shown promise for antiviral activity, with prevalent resistance as weakness</a:t>
            </a:r>
          </a:p>
          <a:p>
            <a:pPr lvl="1">
              <a:spcAft>
                <a:spcPts val="600"/>
              </a:spcAft>
            </a:pPr>
            <a:r>
              <a:rPr lang="en-US" sz="2000" dirty="0"/>
              <a:t>It is still unclear whether bNAbs will enhance reservoir clearance</a:t>
            </a:r>
          </a:p>
        </p:txBody>
      </p:sp>
    </p:spTree>
    <p:extLst>
      <p:ext uri="{BB962C8B-B14F-4D97-AF65-F5344CB8AC3E}">
        <p14:creationId xmlns:p14="http://schemas.microsoft.com/office/powerpoint/2010/main" val="28931273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DB59432720FA4FBD12EC9450E7498E" ma:contentTypeVersion="1" ma:contentTypeDescription="Create a new document." ma:contentTypeScope="" ma:versionID="28703dd9cbf98eaebfa8f15f770f5f65">
  <xsd:schema xmlns:xsd="http://www.w3.org/2001/XMLSchema" xmlns:xs="http://www.w3.org/2001/XMLSchema" xmlns:p="http://schemas.microsoft.com/office/2006/metadata/properties" xmlns:ns2="d359a8a5-731c-4a71-8636-5ac3511c1690" xmlns:ns3="ec53079f-5c0f-476f-9bdb-153a4fa4f44e" targetNamespace="http://schemas.microsoft.com/office/2006/metadata/properties" ma:root="true" ma:fieldsID="6ba0772f1b754ec63aeed834baa79cd3" ns2:_="" ns3:_="">
    <xsd:import namespace="d359a8a5-731c-4a71-8636-5ac3511c1690"/>
    <xsd:import namespace="ec53079f-5c0f-476f-9bdb-153a4fa4f44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c53079f-5c0f-476f-9bdb-153a4fa4f44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A4FR6MYESRRE-1504955629-6</_dlc_DocId>
    <_dlc_DocIdUrl xmlns="d359a8a5-731c-4a71-8636-5ac3511c1690">
      <Url>https://intranet.clinicaloptions.com/mews/hiv/HIV_2022_CCO_HIV_WC_(PRP4588)/Slides_-_Live__03/_layouts/15/DocIdRedir.aspx?ID=A4FR6MYESRRE-1504955629-6</Url>
      <Description>A4FR6MYESRRE-1504955629-6</Description>
    </_dlc_DocIdUrl>
    <Document_x0020_Category xmlns="ec53079f-5c0f-476f-9bdb-153a4fa4f44e">Downloadable Slides from Live</Document_x0020_Category>
  </documentManagement>
</p:properties>
</file>

<file path=customXml/itemProps1.xml><?xml version="1.0" encoding="utf-8"?>
<ds:datastoreItem xmlns:ds="http://schemas.openxmlformats.org/officeDocument/2006/customXml" ds:itemID="{48DD544E-ED89-47E8-AB1E-B46CCD7115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ec53079f-5c0f-476f-9bdb-153a4fa4f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F69DF3-F81F-4797-A5FF-4F8E823615D5}">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d359a8a5-731c-4a71-8636-5ac3511c1690"/>
    <ds:schemaRef ds:uri="http://schemas.microsoft.com/office/2006/documentManagement/types"/>
    <ds:schemaRef ds:uri="http://purl.org/dc/terms/"/>
    <ds:schemaRef ds:uri="http://www.w3.org/XML/1998/namespace"/>
    <ds:schemaRef ds:uri="http://schemas.microsoft.com/office/infopath/2007/PartnerControls"/>
    <ds:schemaRef ds:uri="http://purl.org/dc/elements/1.1/"/>
    <ds:schemaRef ds:uri="http://schemas.openxmlformats.org/package/2006/metadata/core-properties"/>
    <ds:schemaRef ds:uri="ec53079f-5c0f-476f-9bdb-153a4fa4f44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12450</TotalTime>
  <Words>2896</Words>
  <Application>Microsoft Office PowerPoint</Application>
  <PresentationFormat>Widescreen</PresentationFormat>
  <Paragraphs>486</Paragraphs>
  <Slides>28</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AdvPSA189</vt:lpstr>
      <vt:lpstr>Arial</vt:lpstr>
      <vt:lpstr>Calibri</vt:lpstr>
      <vt:lpstr>Wingdings</vt:lpstr>
      <vt:lpstr>2022_CCO_Template</vt:lpstr>
      <vt:lpstr>Advances in HIV Cure Research</vt:lpstr>
      <vt:lpstr>About These Slides</vt:lpstr>
      <vt:lpstr>Faculty</vt:lpstr>
      <vt:lpstr>Faculty Disclosures</vt:lpstr>
      <vt:lpstr>HIV Cure Research:  Concepts and Mechanisms</vt:lpstr>
      <vt:lpstr>Pathways to Sustained ART-Free HIV Remission</vt:lpstr>
      <vt:lpstr>Barriers to Curing HIV Infection</vt:lpstr>
      <vt:lpstr>Current Research Efforts Take Various  Approaches Aimed at Cure/Functional Cure</vt:lpstr>
      <vt:lpstr>New Insights Into Latency:  The Reservoir is Dynamic Until ART is Started</vt:lpstr>
      <vt:lpstr>New Insights Into Latency:  The Reservoir is Dynamic Until ART is Started</vt:lpstr>
      <vt:lpstr>Combining Latency Reversal and Immune Boost</vt:lpstr>
      <vt:lpstr>Searching for New Latency Reversal Approaches</vt:lpstr>
      <vt:lpstr>Strategies to Boost Immune Responses to  Clear HIV-Infected Cells </vt:lpstr>
      <vt:lpstr>HIV-Specific Broadly Neutralizing Antibodies:  Potential for Multiple Roles in Combating HIV</vt:lpstr>
      <vt:lpstr>HIV Cure Research:  Clinical Studies</vt:lpstr>
      <vt:lpstr>IMPAACT 2008: Adding VRC01 (bNAb) to Early ART in Infants With HIV to Promote Viral Reservoir Clearance</vt:lpstr>
      <vt:lpstr>ROADMAP: 3BNC117 (bNAb) + Romidepsin (HDACi) vs Romidepsin Alone in PWH Receiving Long-Term ART</vt:lpstr>
      <vt:lpstr>eCLEAR: Romidepsin (HDACi) + 3BNC117 (bNAb)  at ART Initiation</vt:lpstr>
      <vt:lpstr>eCLEAR: Undetectable HIV-1 RNA After ART Interruption in 3BNC117-Sensitive Persons vs Others</vt:lpstr>
      <vt:lpstr>Combination Therapy With bNAbs 3BNC117 + 10-1074 vs Placebo During Analytical ART Interruption</vt:lpstr>
      <vt:lpstr>Combination Therapy With bNAbs 3BNC117 + 10-1074 vs Placebo During Analytical ART Interruption: Results</vt:lpstr>
      <vt:lpstr>Combination Therapy With bNAbs 3BNC117 + 10-1074 With Continued ART vs ART Discontinuation</vt:lpstr>
      <vt:lpstr>Combination Therapy With bNAbs 3BNC117 + 10-1074 With Continued ART vs ART Discontinuation: Results</vt:lpstr>
      <vt:lpstr>Considerations for Clearing Persistent Infection</vt:lpstr>
      <vt:lpstr>Novel, Earlier-Stage Investigational Directions </vt:lpstr>
      <vt:lpstr>HIV Cure Research:  Ethical Considerations </vt:lpstr>
      <vt:lpstr>IAS Global Scientific Strategy on Research Priorities for HIV Cure: Social, Behavioral, and Ethical Aspects of Cure</vt:lpstr>
      <vt:lpstr>Key Take-home Points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vwenzel@clinicaloptions.com</cp:lastModifiedBy>
  <cp:revision>36</cp:revision>
  <cp:lastPrinted>2016-09-26T20:21:49Z</cp:lastPrinted>
  <dcterms:created xsi:type="dcterms:W3CDTF">2005-05-27T15:08:01Z</dcterms:created>
  <dcterms:modified xsi:type="dcterms:W3CDTF">2022-10-04T20:33:02Z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19347a4b-d076-4cf3-8f06-909aba3ccbd5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0x01010058DB59432720FA4FBD12EC9450E7498E</vt:lpwstr>
  </property>
  <property fmtid="{D5CDD505-2E9C-101B-9397-08002B2CF9AE}" pid="9" name="MediaServiceImageTags">
    <vt:lpwstr/>
  </property>
</Properties>
</file>