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39"/>
  </p:notesMasterIdLst>
  <p:handoutMasterIdLst>
    <p:handoutMasterId r:id="rId40"/>
  </p:handoutMasterIdLst>
  <p:sldIdLst>
    <p:sldId id="2145706701" r:id="rId8"/>
    <p:sldId id="1993219348" r:id="rId9"/>
    <p:sldId id="2145706760" r:id="rId10"/>
    <p:sldId id="12945" r:id="rId11"/>
    <p:sldId id="322" r:id="rId12"/>
    <p:sldId id="1993219086" r:id="rId13"/>
    <p:sldId id="2145705705" r:id="rId14"/>
    <p:sldId id="2145706698" r:id="rId15"/>
    <p:sldId id="2145706672" r:id="rId16"/>
    <p:sldId id="2145705774" r:id="rId17"/>
    <p:sldId id="2145706715" r:id="rId18"/>
    <p:sldId id="4840" r:id="rId19"/>
    <p:sldId id="2141411987" r:id="rId20"/>
    <p:sldId id="2145706702" r:id="rId21"/>
    <p:sldId id="2145706707" r:id="rId22"/>
    <p:sldId id="4665" r:id="rId23"/>
    <p:sldId id="2145706735" r:id="rId24"/>
    <p:sldId id="2145705750" r:id="rId25"/>
    <p:sldId id="2145706732" r:id="rId26"/>
    <p:sldId id="2145706743" r:id="rId27"/>
    <p:sldId id="2145706744" r:id="rId28"/>
    <p:sldId id="2145706730" r:id="rId29"/>
    <p:sldId id="2145706729" r:id="rId30"/>
    <p:sldId id="2145706728" r:id="rId31"/>
    <p:sldId id="2145706710" r:id="rId32"/>
    <p:sldId id="2145706733" r:id="rId33"/>
    <p:sldId id="555" r:id="rId34"/>
    <p:sldId id="4834" r:id="rId35"/>
    <p:sldId id="2145706723" r:id="rId36"/>
    <p:sldId id="590" r:id="rId37"/>
    <p:sldId id="318" r:id="rId38"/>
  </p:sldIdLst>
  <p:sldSz cx="12192000" cy="6858000"/>
  <p:notesSz cx="7315200" cy="9601200"/>
  <p:custDataLst>
    <p:tags r:id="rId4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8"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Blanchette" initials="JB" lastIdx="134" clrIdx="14">
    <p:extLst>
      <p:ext uri="{19B8F6BF-5375-455C-9EA6-DF929625EA0E}">
        <p15:presenceInfo xmlns:p15="http://schemas.microsoft.com/office/powerpoint/2012/main" userId="S::jblanchette@clinicaloptions.com::ffc12744-7917-4d20-83be-446b79fdc927" providerId="AD"/>
      </p:ext>
    </p:extLst>
  </p:cmAuthor>
  <p:cmAuthor id="16" name="Kristen Morrow" initials="KM" lastIdx="2" clrIdx="15">
    <p:extLst>
      <p:ext uri="{19B8F6BF-5375-455C-9EA6-DF929625EA0E}">
        <p15:presenceInfo xmlns:p15="http://schemas.microsoft.com/office/powerpoint/2012/main" userId="41d2ac2a3a2c2d93" providerId="Windows Live"/>
      </p:ext>
    </p:extLst>
  </p:cmAuthor>
  <p:cmAuthor id="17" name="Petra Cravens" initials="PC" lastIdx="4" clrIdx="16">
    <p:extLst>
      <p:ext uri="{19B8F6BF-5375-455C-9EA6-DF929625EA0E}">
        <p15:presenceInfo xmlns:p15="http://schemas.microsoft.com/office/powerpoint/2012/main" userId="S::pcravens@clinicaloptions.com::0f94dabc-c4d7-4fca-87b1-40ee2dc41715" providerId="AD"/>
      </p:ext>
    </p:extLst>
  </p:cmAuthor>
  <p:cmAuthor id="18" name="Jessica Adams" initials="JA" lastIdx="2" clrIdx="17">
    <p:extLst>
      <p:ext uri="{19B8F6BF-5375-455C-9EA6-DF929625EA0E}">
        <p15:presenceInfo xmlns:p15="http://schemas.microsoft.com/office/powerpoint/2012/main" userId="S::jadams@clinicaloptions.com::8f666512-4c33-411f-b97e-b4727ec85362" providerId="AD"/>
      </p:ext>
    </p:extLst>
  </p:cmAuthor>
  <p:cmAuthor id="19" name="CLINICALOPTIONS\jadams" initials="C" lastIdx="2" clrIdx="18">
    <p:extLst>
      <p:ext uri="{19B8F6BF-5375-455C-9EA6-DF929625EA0E}">
        <p15:presenceInfo xmlns:p15="http://schemas.microsoft.com/office/powerpoint/2012/main" userId="CLINICALOPTIONS\jadams" providerId="None"/>
      </p:ext>
    </p:extLst>
  </p:cmAuthor>
  <p:cmAuthor id="20" name="Huhn, Gregory" initials="HG" lastIdx="6" clrIdx="19">
    <p:extLst>
      <p:ext uri="{19B8F6BF-5375-455C-9EA6-DF929625EA0E}">
        <p15:presenceInfo xmlns:p15="http://schemas.microsoft.com/office/powerpoint/2012/main" userId="S::GHuhn@cookcountyhhs.org::f7137f55-6e99-47a6-9480-98280a9e1cbe" providerId="AD"/>
      </p:ext>
    </p:extLst>
  </p:cmAuthor>
  <p:cmAuthor id="21" name="Zachary Schwartz" initials="ZS" lastIdx="4" clrIdx="20">
    <p:extLst>
      <p:ext uri="{19B8F6BF-5375-455C-9EA6-DF929625EA0E}">
        <p15:presenceInfo xmlns:p15="http://schemas.microsoft.com/office/powerpoint/2012/main" userId="S::zschwartz@clinicaloptions.com::64648e91-b212-4092-bee8-eff2e880b6f9" providerId="AD"/>
      </p:ext>
    </p:extLst>
  </p:cmAuthor>
  <p:cmAuthor id="22" name="Andrea Boecler" initials="AB" lastIdx="6" clrIdx="21">
    <p:extLst>
      <p:ext uri="{19B8F6BF-5375-455C-9EA6-DF929625EA0E}">
        <p15:presenceInfo xmlns:p15="http://schemas.microsoft.com/office/powerpoint/2012/main" userId="S::aboecler@clinicaloptions.com::28e82037-1239-4052-943b-ae184e0bc2af" providerId="AD"/>
      </p:ext>
    </p:extLst>
  </p:cmAuthor>
  <p:cmAuthor id="23" name="Jaime Flores" initials="JF" lastIdx="1" clrIdx="22">
    <p:extLst>
      <p:ext uri="{19B8F6BF-5375-455C-9EA6-DF929625EA0E}">
        <p15:presenceInfo xmlns:p15="http://schemas.microsoft.com/office/powerpoint/2012/main" userId="S::jaime.flores@sgkinc.com::9e58fc05-d550-4fed-9a16-2ad71c5665d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EFD0"/>
    <a:srgbClr val="9CE0A2"/>
    <a:srgbClr val="D2ECB6"/>
    <a:srgbClr val="E1471D"/>
    <a:srgbClr val="00823B"/>
    <a:srgbClr val="015873"/>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D54477-534A-4787-86B8-E4771513F817}" v="1" dt="2022-10-04T19:16:51.35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293" autoAdjust="0"/>
    <p:restoredTop sz="87144" autoAdjust="0"/>
  </p:normalViewPr>
  <p:slideViewPr>
    <p:cSldViewPr snapToGrid="0">
      <p:cViewPr varScale="1">
        <p:scale>
          <a:sx n="75" d="100"/>
          <a:sy n="75" d="100"/>
        </p:scale>
        <p:origin x="1190" y="48"/>
      </p:cViewPr>
      <p:guideLst>
        <p:guide orient="horz" pos="4128"/>
        <p:guide orient="horz" pos="1008"/>
        <p:guide orient="horz" pos="4032"/>
        <p:guide orient="horz" pos="151"/>
        <p:guide orient="horz" pos="264"/>
        <p:guide orient="horz" pos="3912"/>
        <p:guide orient="horz"/>
        <p:guide pos="329"/>
        <p:guide pos="7407"/>
        <p:guide pos="3840"/>
        <p:guide pos="453"/>
        <p:guide pos="7248"/>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notesMaster" Target="notesMasters/notesMaster1.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commentAuthors" Target="commentAuthors.xml"/><Relationship Id="rId47" Type="http://schemas.microsoft.com/office/2015/10/relationships/revisionInfo" Target="revisionInfo.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handoutMaster" Target="handoutMasters/handoutMaster1.xml"/><Relationship Id="rId45"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presProps" Target="presProp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3777904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16509560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0" cap="none" spc="0" normalizeH="0" baseline="0" noProof="0" dirty="0">
                <a:ln>
                  <a:noFill/>
                </a:ln>
                <a:solidFill>
                  <a:srgbClr val="000000">
                    <a:lumMod val="65000"/>
                    <a:lumOff val="35000"/>
                  </a:srgbClr>
                </a:solidFill>
                <a:effectLst/>
                <a:uLnTx/>
                <a:uFillTx/>
                <a:latin typeface="Arial" pitchFamily="34" charset="0"/>
                <a:ea typeface="+mn-ea"/>
                <a:cs typeface="Arial" pitchFamily="34" charset="0"/>
              </a:rPr>
              <a:t>CAB, cabotegravir; eCrCl, estimated creatinine clearance; FTC, emtricitabine; LA, long-acting; PrEP, pre-exposure prophylaxis; TAF, tenofovir alafenamide.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594496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CAB, cabotegravir; EMA, European Medicines Agency; FTC, emtricitabine; IAS-USA, International Antiviral Society</a:t>
            </a:r>
            <a:r>
              <a:rPr lang="en-US" b="0" i="1" dirty="0">
                <a:latin typeface="Arial" panose="020B0604020202020204" pitchFamily="34" charset="0"/>
                <a:cs typeface="Arial" panose="020B0604020202020204" pitchFamily="34" charset="0"/>
              </a:rPr>
              <a:t>–</a:t>
            </a:r>
            <a:r>
              <a:rPr lang="en-US" b="0" i="1" dirty="0"/>
              <a:t>USA; MSM, men who have sex with men;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N/A, not applicable; </a:t>
            </a:r>
            <a:r>
              <a:rPr lang="en-US" b="0" i="1" dirty="0"/>
              <a:t>PrEP, pre-exposure prophylaxis; PWID, people who inject drugs; </a:t>
            </a:r>
            <a:r>
              <a:rPr lang="en-US" sz="1200" b="0" i="1" kern="1200" dirty="0"/>
              <a:t>TAF, tenofovir alafenamide; </a:t>
            </a:r>
            <a:r>
              <a:rPr lang="en-US" b="0" i="1" dirty="0"/>
              <a:t>TDF, </a:t>
            </a:r>
            <a:r>
              <a:rPr lang="en-US" sz="1200" b="0" i="1" kern="1200" dirty="0">
                <a:solidFill>
                  <a:schemeClr val="tx1"/>
                </a:solidFill>
                <a:effectLst/>
                <a:latin typeface="Arial" charset="0"/>
                <a:ea typeface="+mn-ea"/>
                <a:cs typeface="+mn-cs"/>
              </a:rPr>
              <a:t>tenofovir disoproxil fumarate; TGW, transgender women.</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1609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1200" b="0" i="1" u="none" strike="noStrike" kern="0" cap="none" spc="0" normalizeH="0" baseline="0" noProof="0" dirty="0">
                <a:ln>
                  <a:noFill/>
                </a:ln>
                <a:solidFill>
                  <a:srgbClr val="000000">
                    <a:lumMod val="65000"/>
                    <a:lumOff val="35000"/>
                  </a:srgbClr>
                </a:solidFill>
                <a:effectLst/>
                <a:uLnTx/>
                <a:uFillTx/>
                <a:latin typeface="Arial" pitchFamily="34" charset="0"/>
                <a:ea typeface="+mn-ea"/>
                <a:cs typeface="Arial" pitchFamily="34" charset="0"/>
              </a:rPr>
              <a:t>CAB, cabotegravir; eCrCl, estimated creatinine clearance; FTC, emtricitabine; LA, long-acting; PrEP, pre-exposure prophylaxis; TAF, tenofovir alafenamide.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59449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0" i="1" dirty="0"/>
              <a:t>CAB, </a:t>
            </a:r>
            <a:r>
              <a:rPr lang="en-US" sz="1300" b="0" i="1" dirty="0"/>
              <a:t>cabotegravir; FTC, emtricitabine; LA, long-acting; </a:t>
            </a:r>
            <a:r>
              <a:rPr lang="en-US" sz="1400" b="0" i="1" dirty="0"/>
              <a:t>MSM, men who have sex with men; </a:t>
            </a:r>
            <a:r>
              <a:rPr lang="en-US" sz="1300" b="0" i="1" dirty="0"/>
              <a:t>PrEP, pre-exposure prophylaxis; TDF, tenofovir disoproxil fumarate; TGW, transgender women.</a:t>
            </a:r>
            <a:endParaRPr lang="en-US" b="0" i="1" dirty="0"/>
          </a:p>
          <a:p>
            <a:endParaRPr lang="en-US" i="1" dirty="0"/>
          </a:p>
          <a:p>
            <a:endParaRPr lang="en-US" i="1" dirty="0"/>
          </a:p>
        </p:txBody>
      </p:sp>
      <p:sp>
        <p:nvSpPr>
          <p:cNvPr id="4" name="Slide Number Placeholder 3"/>
          <p:cNvSpPr>
            <a:spLocks noGrp="1"/>
          </p:cNvSpPr>
          <p:nvPr>
            <p:ph type="sldNum" sz="quarter" idx="10"/>
          </p:nvPr>
        </p:nvSpPr>
        <p:spPr/>
        <p:txBody>
          <a:bodyPr/>
          <a:lstStyle/>
          <a:p>
            <a:pPr marL="0" marR="0" lvl="0" indent="0" algn="r" defTabSz="966612"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3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966612" rtl="0" eaLnBrk="1" fontAlgn="auto" latinLnBrk="0" hangingPunct="1">
                <a:lnSpc>
                  <a:spcPct val="100000"/>
                </a:lnSpc>
                <a:spcBef>
                  <a:spcPts val="0"/>
                </a:spcBef>
                <a:spcAft>
                  <a:spcPts val="0"/>
                </a:spcAft>
                <a:buClrTx/>
                <a:buSzTx/>
                <a:buFontTx/>
                <a:buNone/>
                <a:tabLst/>
                <a:defRPr/>
              </a:pPr>
              <a:t>10</a:t>
            </a:fld>
            <a:endParaRPr kumimoji="0" lang="en-US" altLang="en-US" sz="13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99085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0A32CB7-E0BC-4F61-A441-E83413F2A642}"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i="1" dirty="0">
                <a:latin typeface="Arial" panose="020B0604020202020204" pitchFamily="34" charset="0"/>
              </a:rPr>
              <a:t>BL, baseline; GAHT, gender-affirming hormonal therapy; PA-IC</a:t>
            </a:r>
            <a:r>
              <a:rPr lang="en-GB" altLang="en-US" i="1" baseline="-25000" dirty="0">
                <a:latin typeface="Arial" panose="020B0604020202020204" pitchFamily="34" charset="0"/>
              </a:rPr>
              <a:t>90</a:t>
            </a:r>
            <a:r>
              <a:rPr lang="en-GB" altLang="en-US" i="1" dirty="0">
                <a:latin typeface="Arial" panose="020B0604020202020204" pitchFamily="34" charset="0"/>
              </a:rPr>
              <a:t>, </a:t>
            </a:r>
            <a:r>
              <a:rPr lang="en-US" i="1" dirty="0"/>
              <a:t>protein-adjusted 90% inhibitory concentration; </a:t>
            </a:r>
            <a:r>
              <a:rPr lang="en-GB" altLang="en-US" i="1" dirty="0">
                <a:latin typeface="Arial" panose="020B0604020202020204" pitchFamily="34" charset="0"/>
              </a:rPr>
              <a:t>PK, pharmacokinetics;</a:t>
            </a:r>
            <a:r>
              <a:rPr lang="en-US" sz="1200" b="0" i="1" kern="1200" dirty="0">
                <a:solidFill>
                  <a:schemeClr val="tx1"/>
                </a:solidFill>
                <a:effectLst/>
                <a:latin typeface="Arial" charset="0"/>
                <a:ea typeface="+mn-ea"/>
                <a:cs typeface="+mn-cs"/>
              </a:rPr>
              <a:t> TGW, transgender women.</a:t>
            </a:r>
            <a:endParaRPr lang="en-GB" altLang="en-US" i="1" dirty="0">
              <a:latin typeface="Arial" panose="020B0604020202020204" pitchFamily="34" charset="0"/>
            </a:endParaRPr>
          </a:p>
        </p:txBody>
      </p:sp>
    </p:spTree>
    <p:extLst>
      <p:ext uri="{BB962C8B-B14F-4D97-AF65-F5344CB8AC3E}">
        <p14:creationId xmlns:p14="http://schemas.microsoft.com/office/powerpoint/2010/main" val="1359573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Arial" charset="0"/>
                <a:ea typeface="+mn-ea"/>
                <a:cs typeface="+mn-cs"/>
              </a:rPr>
              <a:t>CAB, cabotegravir; FTC, emtricitabine; INSTI, integrase strand transfer inhibitor; LA, long-acting;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mn-cs"/>
              </a:rPr>
              <a:t>PrEP, pre-exposure prophylaxis; </a:t>
            </a:r>
            <a:r>
              <a:rPr kumimoji="0" lang="en-US" sz="1200" b="0" i="1" u="none" strike="noStrike" kern="1200" cap="none" spc="0" normalizeH="0" baseline="0" noProof="0" dirty="0">
                <a:ln>
                  <a:noFill/>
                </a:ln>
                <a:solidFill>
                  <a:srgbClr val="000000"/>
                </a:solidFill>
                <a:effectLst/>
                <a:uLnTx/>
                <a:uFillTx/>
                <a:latin typeface="Arial" charset="0"/>
                <a:ea typeface="+mn-ea"/>
                <a:cs typeface="+mn-cs"/>
              </a:rPr>
              <a:t>TDF, tenofovir disoproxil fumarate.</a:t>
            </a:r>
            <a:endParaRPr kumimoji="0" lang="en-US" sz="1200" b="0" i="0" u="none" strike="noStrike" kern="1200" cap="none" spc="0" normalizeH="0" baseline="0" noProof="0" dirty="0">
              <a:ln>
                <a:noFill/>
              </a:ln>
              <a:solidFill>
                <a:srgbClr val="000000"/>
              </a:solidFill>
              <a:effectLst/>
              <a:uLnTx/>
              <a:uFillTx/>
              <a:latin typeface="Arial" charset="0"/>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5B881E12-AAF7-4E29-80FC-FCE53DD7C0F8}" type="slidenum">
              <a:rPr lang="en-US" smtClean="0"/>
              <a:t>13</a:t>
            </a:fld>
            <a:endParaRPr lang="en-US" dirty="0"/>
          </a:p>
        </p:txBody>
      </p:sp>
    </p:spTree>
    <p:extLst>
      <p:ext uri="{BB962C8B-B14F-4D97-AF65-F5344CB8AC3E}">
        <p14:creationId xmlns:p14="http://schemas.microsoft.com/office/powerpoint/2010/main" val="28737618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i="1" dirty="0"/>
              <a:t>FTC, emtricitabine; HBV, </a:t>
            </a:r>
            <a:r>
              <a:rPr lang="en-US" sz="1200" b="0" i="1" kern="1200" dirty="0">
                <a:solidFill>
                  <a:schemeClr val="tx1"/>
                </a:solidFill>
                <a:effectLst/>
                <a:latin typeface="Arial" charset="0"/>
                <a:ea typeface="+mn-ea"/>
                <a:cs typeface="+mn-cs"/>
              </a:rPr>
              <a:t>hepatitis B virus; </a:t>
            </a:r>
            <a:r>
              <a:rPr lang="en-US" b="0" i="1" dirty="0"/>
              <a:t>MSM, men who have sex with men; PrEP, pre-exposure prophylaxis; PY, person-years; SUD, substance use disorder; TDF, </a:t>
            </a:r>
            <a:r>
              <a:rPr lang="en-US" sz="1200" b="0" i="1" kern="1200" dirty="0">
                <a:solidFill>
                  <a:schemeClr val="tx1"/>
                </a:solidFill>
                <a:effectLst/>
                <a:latin typeface="Arial" charset="0"/>
                <a:ea typeface="+mn-ea"/>
                <a:cs typeface="+mn-cs"/>
              </a:rPr>
              <a:t>tenofovir disoproxil fumarate.</a:t>
            </a:r>
            <a:endParaRPr lang="en-US" altLang="en-US" b="0" i="1" dirty="0">
              <a:latin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0369DB6-E314-40F3-B8AF-FDC96A565A6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162310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27766882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PrEP, pre-exposure prophylaxis; PWID, people who inject drugs; SSP, syringe service program.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70F237-AC40-1541-ACE0-3CC3BD0938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6768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8"/>
        <p:cNvGrpSpPr/>
        <p:nvPr/>
      </p:nvGrpSpPr>
      <p:grpSpPr>
        <a:xfrm>
          <a:off x="0" y="0"/>
          <a:ext cx="0" cy="0"/>
          <a:chOff x="0" y="0"/>
          <a:chExt cx="0" cy="0"/>
        </a:xfrm>
      </p:grpSpPr>
      <p:sp>
        <p:nvSpPr>
          <p:cNvPr id="1419" name="Google Shape;1419;p7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i="1" dirty="0"/>
              <a:t>ER, emergency room; LGBTQ, lesbian, gay, bisexual, transgender, and queer or questioning; PrEP, pre-exposure prophylaxis.</a:t>
            </a:r>
            <a:endParaRPr i="1" dirty="0"/>
          </a:p>
        </p:txBody>
      </p:sp>
      <p:sp>
        <p:nvSpPr>
          <p:cNvPr id="1420" name="Google Shape;1420;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821547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8"/>
        <p:cNvGrpSpPr/>
        <p:nvPr/>
      </p:nvGrpSpPr>
      <p:grpSpPr>
        <a:xfrm>
          <a:off x="0" y="0"/>
          <a:ext cx="0" cy="0"/>
          <a:chOff x="0" y="0"/>
          <a:chExt cx="0" cy="0"/>
        </a:xfrm>
      </p:grpSpPr>
      <p:sp>
        <p:nvSpPr>
          <p:cNvPr id="1419" name="Google Shape;1419;p7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i="1" dirty="0"/>
              <a:t>ER, emergency room; LGBTQ, lesbian, gay, bisexual, transgender, and queer or questioning; PrEP, pre-exposure prophylaxis.</a:t>
            </a:r>
            <a:endParaRPr i="1" dirty="0"/>
          </a:p>
        </p:txBody>
      </p:sp>
      <p:sp>
        <p:nvSpPr>
          <p:cNvPr id="1420" name="Google Shape;1420;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13732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8"/>
        <p:cNvGrpSpPr/>
        <p:nvPr/>
      </p:nvGrpSpPr>
      <p:grpSpPr>
        <a:xfrm>
          <a:off x="0" y="0"/>
          <a:ext cx="0" cy="0"/>
          <a:chOff x="0" y="0"/>
          <a:chExt cx="0" cy="0"/>
        </a:xfrm>
      </p:grpSpPr>
      <p:sp>
        <p:nvSpPr>
          <p:cNvPr id="1419" name="Google Shape;1419;p7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i="1" dirty="0"/>
              <a:t>ED, emergency department; LGBTQ, lesbian, gay, bisexual, transgender, and queer or questioning; PrEP, pre-exposure prophylaxis.</a:t>
            </a:r>
            <a:endParaRPr i="1" dirty="0"/>
          </a:p>
        </p:txBody>
      </p:sp>
      <p:sp>
        <p:nvSpPr>
          <p:cNvPr id="1420" name="Google Shape;1420;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467652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Doxy, doxycycline; PEP, postexposure prophylaxis; STI, sexually transmitted infection; PrEP, pre-exposure prophylaxis; PWH, people with HIV</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329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AEs; adverse events; Doxy, doxycycline; PEP, postexposure prophylaxis; TET, tetracycline.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5699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1130931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D1D340-2339-4DA0-AE7C-61A1595D8C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0" y="3648075"/>
            <a:ext cx="6096000" cy="3209925"/>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4599352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4978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81530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73020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63734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7916493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5886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79306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3292942"/>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clinicaloptions.com/infectious-disease" TargetMode="External"/><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1245328" cy="2057400"/>
          </a:xfrm>
        </p:spPr>
        <p:txBody>
          <a:bodyPr>
            <a:normAutofit/>
          </a:bodyPr>
          <a:lstStyle/>
          <a:p>
            <a:r>
              <a:rPr lang="en-US" dirty="0"/>
              <a:t>Advances in HIV Prevention</a:t>
            </a:r>
            <a:endParaRPr lang="en-US" altLang="en-US" sz="4000" dirty="0"/>
          </a:p>
        </p:txBody>
      </p:sp>
      <p:sp>
        <p:nvSpPr>
          <p:cNvPr id="2" name="Text Box 21">
            <a:extLst>
              <a:ext uri="{FF2B5EF4-FFF2-40B4-BE49-F238E27FC236}">
                <a16:creationId xmlns:a16="http://schemas.microsoft.com/office/drawing/2014/main" id="{A683323E-3810-156D-7EDF-1E70A15751C7}"/>
              </a:ext>
            </a:extLst>
          </p:cNvPr>
          <p:cNvSpPr txBox="1">
            <a:spLocks noChangeArrowheads="1"/>
          </p:cNvSpPr>
          <p:nvPr/>
        </p:nvSpPr>
        <p:spPr bwMode="auto">
          <a:xfrm>
            <a:off x="434622" y="6363452"/>
            <a:ext cx="49979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Gilead Sciences and ViiV Healthcare.</a:t>
            </a:r>
          </a:p>
        </p:txBody>
      </p:sp>
    </p:spTree>
    <p:extLst>
      <p:ext uri="{BB962C8B-B14F-4D97-AF65-F5344CB8AC3E}">
        <p14:creationId xmlns:p14="http://schemas.microsoft.com/office/powerpoint/2010/main" val="3530837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a:xfrm>
            <a:off x="625926" y="1505184"/>
            <a:ext cx="10877529" cy="4650686"/>
          </a:xfrm>
        </p:spPr>
        <p:txBody>
          <a:bodyPr/>
          <a:lstStyle/>
          <a:p>
            <a:pPr marL="346075" indent="-346075">
              <a:buSzPct val="100000"/>
              <a:defRPr/>
            </a:pPr>
            <a:r>
              <a:rPr lang="en-US" altLang="en-US" dirty="0"/>
              <a:t>Please feel free to use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CCDE356-7B97-D68F-DB8D-F13592F7DBBD}"/>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0CD55CAB-26DC-2D22-0D2A-A493D33AD8E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9" name="Rectangle 7">
              <a:extLst>
                <a:ext uri="{FF2B5EF4-FFF2-40B4-BE49-F238E27FC236}">
                  <a16:creationId xmlns:a16="http://schemas.microsoft.com/office/drawing/2014/main" id="{72F043BC-60CF-A051-150C-153F68D30DED}"/>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983946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sz="half" idx="1"/>
          </p:nvPr>
        </p:nvSpPr>
        <p:spPr/>
        <p:txBody>
          <a:bodyPr/>
          <a:lstStyle/>
          <a:p>
            <a:pPr marL="0" indent="0">
              <a:spcBef>
                <a:spcPts val="0"/>
              </a:spcBef>
              <a:spcAft>
                <a:spcPts val="0"/>
              </a:spcAft>
              <a:buNone/>
            </a:pPr>
            <a:r>
              <a:rPr lang="en-US" altLang="en-US" sz="2400" b="1" dirty="0">
                <a:solidFill>
                  <a:schemeClr val="accent3"/>
                </a:solidFill>
              </a:rPr>
              <a:t>Gregory Huhn, MD, MPHTM </a:t>
            </a:r>
          </a:p>
          <a:p>
            <a:pPr marL="0" indent="0">
              <a:spcBef>
                <a:spcPts val="0"/>
              </a:spcBef>
              <a:spcAft>
                <a:spcPts val="0"/>
              </a:spcAft>
              <a:buNone/>
            </a:pPr>
            <a:r>
              <a:rPr lang="en-US" sz="2200" b="0" i="1" dirty="0">
                <a:effectLst/>
                <a:ea typeface="Times New Roman" panose="02020603050405020304" pitchFamily="18" charset="0"/>
                <a:cs typeface="Calibri" panose="020F0502020204030204" pitchFamily="34" charset="0"/>
              </a:rPr>
              <a:t>Professor</a:t>
            </a:r>
            <a:br>
              <a:rPr lang="en-US" sz="2200" b="0" i="1" dirty="0">
                <a:effectLst/>
                <a:ea typeface="Times New Roman" panose="02020603050405020304" pitchFamily="18" charset="0"/>
                <a:cs typeface="Calibri" panose="020F0502020204030204" pitchFamily="34" charset="0"/>
              </a:rPr>
            </a:br>
            <a:r>
              <a:rPr lang="en-US" sz="2200" b="0" dirty="0">
                <a:effectLst/>
                <a:ea typeface="Times New Roman" panose="02020603050405020304" pitchFamily="18" charset="0"/>
                <a:cs typeface="Calibri" panose="020F0502020204030204" pitchFamily="34" charset="0"/>
              </a:rPr>
              <a:t>Department of Infectious Diseases</a:t>
            </a:r>
            <a:br>
              <a:rPr lang="en-US" sz="2200" b="0" dirty="0">
                <a:effectLst/>
                <a:ea typeface="Times New Roman" panose="02020603050405020304" pitchFamily="18" charset="0"/>
                <a:cs typeface="Calibri" panose="020F0502020204030204" pitchFamily="34" charset="0"/>
              </a:rPr>
            </a:br>
            <a:r>
              <a:rPr lang="en-US" sz="2200" b="0" dirty="0">
                <a:effectLst/>
                <a:ea typeface="Times New Roman" panose="02020603050405020304" pitchFamily="18" charset="0"/>
                <a:cs typeface="Calibri" panose="020F0502020204030204" pitchFamily="34" charset="0"/>
              </a:rPr>
              <a:t>Rush University Medical Center</a:t>
            </a:r>
            <a:br>
              <a:rPr lang="en-US" sz="2200" b="0" i="1" dirty="0">
                <a:effectLst/>
                <a:ea typeface="Times New Roman" panose="02020603050405020304" pitchFamily="18" charset="0"/>
                <a:cs typeface="Calibri" panose="020F0502020204030204" pitchFamily="34" charset="0"/>
              </a:rPr>
            </a:br>
            <a:r>
              <a:rPr lang="en-US" sz="2200" b="0" i="1" dirty="0">
                <a:effectLst/>
                <a:ea typeface="Times New Roman" panose="02020603050405020304" pitchFamily="18" charset="0"/>
                <a:cs typeface="Calibri" panose="020F0502020204030204" pitchFamily="34" charset="0"/>
              </a:rPr>
              <a:t>Interim </a:t>
            </a:r>
            <a:r>
              <a:rPr lang="en-US" sz="2200" b="0" i="1" dirty="0">
                <a:ea typeface="Times New Roman" panose="02020603050405020304" pitchFamily="18" charset="0"/>
                <a:cs typeface="Calibri" panose="020F0502020204030204" pitchFamily="34" charset="0"/>
              </a:rPr>
              <a:t>Section Chief</a:t>
            </a:r>
          </a:p>
          <a:p>
            <a:pPr marL="0" indent="0">
              <a:spcBef>
                <a:spcPts val="0"/>
              </a:spcBef>
              <a:spcAft>
                <a:spcPts val="0"/>
              </a:spcAft>
              <a:buNone/>
            </a:pPr>
            <a:r>
              <a:rPr lang="en-US" sz="2200" b="0" i="1" dirty="0">
                <a:effectLst/>
                <a:ea typeface="Times New Roman" panose="02020603050405020304" pitchFamily="18" charset="0"/>
                <a:cs typeface="Calibri" panose="020F0502020204030204" pitchFamily="34" charset="0"/>
              </a:rPr>
              <a:t>Senior Director of HIV Services</a:t>
            </a:r>
            <a:br>
              <a:rPr lang="en-US" sz="2200" b="0" i="1" dirty="0">
                <a:effectLst/>
                <a:ea typeface="Times New Roman" panose="02020603050405020304" pitchFamily="18" charset="0"/>
                <a:cs typeface="Calibri" panose="020F0502020204030204" pitchFamily="34" charset="0"/>
              </a:rPr>
            </a:br>
            <a:r>
              <a:rPr lang="en-US" sz="2200" b="0" dirty="0">
                <a:effectLst/>
                <a:ea typeface="Times New Roman" panose="02020603050405020304" pitchFamily="18" charset="0"/>
                <a:cs typeface="Calibri" panose="020F0502020204030204" pitchFamily="34" charset="0"/>
              </a:rPr>
              <a:t>Department of Infectious Diseases</a:t>
            </a:r>
            <a:br>
              <a:rPr lang="en-US" sz="2200" b="0" dirty="0">
                <a:effectLst/>
                <a:ea typeface="Times New Roman" panose="02020603050405020304" pitchFamily="18" charset="0"/>
                <a:cs typeface="Calibri" panose="020F0502020204030204" pitchFamily="34" charset="0"/>
              </a:rPr>
            </a:br>
            <a:r>
              <a:rPr lang="en-US" sz="2200" b="0" dirty="0">
                <a:effectLst/>
                <a:ea typeface="Times New Roman" panose="02020603050405020304" pitchFamily="18" charset="0"/>
                <a:cs typeface="Calibri" panose="020F0502020204030204" pitchFamily="34" charset="0"/>
              </a:rPr>
              <a:t>Cook County Health</a:t>
            </a:r>
            <a:br>
              <a:rPr lang="en-US" sz="2200" b="0" dirty="0">
                <a:effectLst/>
                <a:ea typeface="Times New Roman" panose="02020603050405020304" pitchFamily="18" charset="0"/>
                <a:cs typeface="Calibri" panose="020F0502020204030204" pitchFamily="34" charset="0"/>
              </a:rPr>
            </a:br>
            <a:r>
              <a:rPr lang="en-US" sz="2200" b="0" dirty="0">
                <a:effectLst/>
                <a:ea typeface="Times New Roman" panose="02020603050405020304" pitchFamily="18" charset="0"/>
                <a:cs typeface="Calibri" panose="020F0502020204030204" pitchFamily="34" charset="0"/>
              </a:rPr>
              <a:t>Chicago, Illinois</a:t>
            </a:r>
          </a:p>
          <a:p>
            <a:pPr marL="0" indent="0">
              <a:spcBef>
                <a:spcPts val="0"/>
              </a:spcBef>
              <a:spcAft>
                <a:spcPts val="0"/>
              </a:spcAft>
              <a:buNone/>
            </a:pPr>
            <a:endParaRPr lang="en-US" sz="2200" dirty="0"/>
          </a:p>
          <a:p>
            <a:pPr marL="0" indent="0">
              <a:spcBef>
                <a:spcPts val="0"/>
              </a:spcBef>
              <a:spcAft>
                <a:spcPts val="0"/>
              </a:spcAft>
              <a:buNone/>
              <a:defRPr/>
            </a:pPr>
            <a:endParaRPr lang="en-US" sz="2600" dirty="0"/>
          </a:p>
          <a:p>
            <a:pPr marL="0" indent="0">
              <a:spcBef>
                <a:spcPts val="0"/>
              </a:spcBef>
              <a:spcAft>
                <a:spcPts val="0"/>
              </a:spcAft>
              <a:buNone/>
            </a:pPr>
            <a:endParaRPr lang="en-US" sz="2000" dirty="0"/>
          </a:p>
        </p:txBody>
      </p:sp>
      <p:sp>
        <p:nvSpPr>
          <p:cNvPr id="6" name="Content Placeholder 1">
            <a:extLst>
              <a:ext uri="{FF2B5EF4-FFF2-40B4-BE49-F238E27FC236}">
                <a16:creationId xmlns:a16="http://schemas.microsoft.com/office/drawing/2014/main" id="{D68DFB7A-5860-4ABB-9CC2-94942DC4382B}"/>
              </a:ext>
            </a:extLst>
          </p:cNvPr>
          <p:cNvSpPr>
            <a:spLocks noGrp="1"/>
          </p:cNvSpPr>
          <p:nvPr>
            <p:ph sz="half" idx="2"/>
          </p:nvPr>
        </p:nvSpPr>
        <p:spPr/>
        <p:txBody>
          <a:bodyPr/>
          <a:lstStyle/>
          <a:p>
            <a:pPr marL="0" indent="0">
              <a:spcBef>
                <a:spcPts val="0"/>
              </a:spcBef>
              <a:spcAft>
                <a:spcPts val="0"/>
              </a:spcAft>
              <a:buNone/>
              <a:defRPr/>
            </a:pPr>
            <a:r>
              <a:rPr lang="en-US" sz="2400" b="1" dirty="0">
                <a:solidFill>
                  <a:schemeClr val="accent3"/>
                </a:solidFill>
              </a:rPr>
              <a:t>Colleen Kelley, MD, MPH </a:t>
            </a:r>
          </a:p>
          <a:p>
            <a:pPr marL="0" indent="0">
              <a:spcBef>
                <a:spcPts val="0"/>
              </a:spcBef>
              <a:spcAft>
                <a:spcPts val="0"/>
              </a:spcAft>
              <a:buNone/>
              <a:defRPr/>
            </a:pPr>
            <a:r>
              <a:rPr lang="en-US" sz="2200" i="1" dirty="0"/>
              <a:t>Associate Professor of Medicine</a:t>
            </a:r>
          </a:p>
          <a:p>
            <a:pPr marL="0" indent="0">
              <a:spcBef>
                <a:spcPts val="0"/>
              </a:spcBef>
              <a:spcAft>
                <a:spcPts val="0"/>
              </a:spcAft>
              <a:buNone/>
              <a:defRPr/>
            </a:pPr>
            <a:r>
              <a:rPr lang="en-US" sz="2200" dirty="0"/>
              <a:t>Division of Infectious Diseases</a:t>
            </a:r>
          </a:p>
          <a:p>
            <a:pPr marL="0" indent="0">
              <a:spcBef>
                <a:spcPts val="0"/>
              </a:spcBef>
              <a:spcAft>
                <a:spcPts val="0"/>
              </a:spcAft>
              <a:buNone/>
              <a:defRPr/>
            </a:pPr>
            <a:r>
              <a:rPr lang="en-US" sz="2200" i="1" dirty="0"/>
              <a:t>Co-Director</a:t>
            </a:r>
            <a:r>
              <a:rPr lang="en-US" sz="2200" dirty="0"/>
              <a:t>, Emory Center for AIDS Research</a:t>
            </a:r>
          </a:p>
          <a:p>
            <a:pPr marL="0" indent="0">
              <a:spcBef>
                <a:spcPts val="0"/>
              </a:spcBef>
              <a:spcAft>
                <a:spcPts val="0"/>
              </a:spcAft>
              <a:buNone/>
              <a:defRPr/>
            </a:pPr>
            <a:r>
              <a:rPr lang="en-US" sz="2200" dirty="0"/>
              <a:t>Emory University</a:t>
            </a:r>
          </a:p>
          <a:p>
            <a:pPr marL="0" indent="0">
              <a:spcBef>
                <a:spcPts val="0"/>
              </a:spcBef>
              <a:spcAft>
                <a:spcPts val="0"/>
              </a:spcAft>
              <a:buNone/>
              <a:defRPr/>
            </a:pPr>
            <a:r>
              <a:rPr lang="en-US" sz="2200" dirty="0"/>
              <a:t>Atlanta, Georgia</a:t>
            </a:r>
          </a:p>
          <a:p>
            <a:pPr marL="0" indent="0">
              <a:spcBef>
                <a:spcPts val="0"/>
              </a:spcBef>
              <a:spcAft>
                <a:spcPts val="0"/>
              </a:spcAft>
              <a:buNone/>
              <a:defRPr/>
            </a:pPr>
            <a:endParaRPr lang="en-US" b="1" dirty="0">
              <a:solidFill>
                <a:schemeClr val="accent3"/>
              </a:solidFill>
            </a:endParaRPr>
          </a:p>
          <a:p>
            <a:pPr marL="0" indent="0">
              <a:spcBef>
                <a:spcPts val="0"/>
              </a:spcBef>
              <a:spcAft>
                <a:spcPts val="0"/>
              </a:spcAft>
              <a:buNone/>
              <a:defRPr/>
            </a:pPr>
            <a:r>
              <a:rPr lang="en-US" sz="2400" b="1" dirty="0">
                <a:solidFill>
                  <a:schemeClr val="accent3"/>
                </a:solidFill>
              </a:rPr>
              <a:t>Darrell H. S. Tan, MD, FRCPC, PhD</a:t>
            </a:r>
          </a:p>
          <a:p>
            <a:pPr marL="0" indent="0">
              <a:spcBef>
                <a:spcPct val="0"/>
              </a:spcBef>
              <a:spcAft>
                <a:spcPct val="0"/>
              </a:spcAft>
              <a:buClr>
                <a:srgbClr val="000000"/>
              </a:buClr>
              <a:buNone/>
              <a:defRPr/>
            </a:pPr>
            <a:r>
              <a:rPr lang="en-US" sz="2200" i="1" dirty="0"/>
              <a:t>Associate Professor</a:t>
            </a:r>
          </a:p>
          <a:p>
            <a:pPr marL="0" indent="0">
              <a:spcBef>
                <a:spcPct val="0"/>
              </a:spcBef>
              <a:spcAft>
                <a:spcPct val="0"/>
              </a:spcAft>
              <a:buClr>
                <a:srgbClr val="000000"/>
              </a:buClr>
              <a:buNone/>
              <a:defRPr/>
            </a:pPr>
            <a:r>
              <a:rPr lang="en-US" sz="2200" dirty="0"/>
              <a:t>Division of Infectious Diseases</a:t>
            </a:r>
          </a:p>
          <a:p>
            <a:pPr marL="0" indent="0">
              <a:spcBef>
                <a:spcPct val="0"/>
              </a:spcBef>
              <a:spcAft>
                <a:spcPct val="0"/>
              </a:spcAft>
              <a:buClr>
                <a:srgbClr val="000000"/>
              </a:buClr>
              <a:buNone/>
              <a:defRPr/>
            </a:pPr>
            <a:r>
              <a:rPr lang="en-US" sz="2200" dirty="0"/>
              <a:t>University of Toronto</a:t>
            </a:r>
          </a:p>
          <a:p>
            <a:pPr marL="0" indent="0">
              <a:spcBef>
                <a:spcPct val="0"/>
              </a:spcBef>
              <a:spcAft>
                <a:spcPct val="0"/>
              </a:spcAft>
              <a:buClr>
                <a:srgbClr val="000000"/>
              </a:buClr>
              <a:buNone/>
              <a:defRPr/>
            </a:pPr>
            <a:r>
              <a:rPr lang="en-US" sz="2200" i="1" dirty="0"/>
              <a:t>Clinician-Scientist</a:t>
            </a:r>
          </a:p>
          <a:p>
            <a:pPr marL="0" indent="0">
              <a:spcBef>
                <a:spcPct val="0"/>
              </a:spcBef>
              <a:spcAft>
                <a:spcPct val="0"/>
              </a:spcAft>
              <a:buClr>
                <a:srgbClr val="000000"/>
              </a:buClr>
              <a:buNone/>
              <a:defRPr/>
            </a:pPr>
            <a:r>
              <a:rPr lang="en-US" sz="2200" dirty="0"/>
              <a:t>Division of Infectious Diseases</a:t>
            </a:r>
          </a:p>
          <a:p>
            <a:pPr marL="0" indent="0">
              <a:spcBef>
                <a:spcPct val="0"/>
              </a:spcBef>
              <a:spcAft>
                <a:spcPct val="0"/>
              </a:spcAft>
              <a:buClr>
                <a:srgbClr val="000000"/>
              </a:buClr>
              <a:buNone/>
              <a:defRPr/>
            </a:pPr>
            <a:r>
              <a:rPr lang="en-US" sz="2200" dirty="0"/>
              <a:t>St. Michael’s Hospital</a:t>
            </a:r>
          </a:p>
          <a:p>
            <a:pPr marL="0" indent="0">
              <a:spcBef>
                <a:spcPct val="0"/>
              </a:spcBef>
              <a:spcAft>
                <a:spcPct val="0"/>
              </a:spcAft>
              <a:buClr>
                <a:srgbClr val="000000"/>
              </a:buClr>
              <a:buNone/>
              <a:defRPr/>
            </a:pPr>
            <a:r>
              <a:rPr lang="en-US" sz="2200" dirty="0"/>
              <a:t>Toronto, Canada</a:t>
            </a:r>
          </a:p>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endParaRPr lang="en-US" sz="2000" dirty="0"/>
          </a:p>
        </p:txBody>
      </p:sp>
    </p:spTree>
    <p:extLst>
      <p:ext uri="{BB962C8B-B14F-4D97-AF65-F5344CB8AC3E}">
        <p14:creationId xmlns:p14="http://schemas.microsoft.com/office/powerpoint/2010/main" val="4171028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Faculty 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Autofit/>
          </a:bodyPr>
          <a:lstStyle/>
          <a:p>
            <a:pPr marL="0" indent="0">
              <a:buClr>
                <a:srgbClr val="682E74"/>
              </a:buClr>
              <a:buNone/>
              <a:defRPr/>
            </a:pPr>
            <a:r>
              <a:rPr kumimoji="0" lang="en-US" altLang="en-US" sz="2600" b="1" i="0" u="none" strike="noStrike" kern="0" cap="none" spc="0" normalizeH="0" baseline="0" noProof="0" dirty="0">
                <a:ln>
                  <a:noFill/>
                </a:ln>
                <a:solidFill>
                  <a:srgbClr val="E1471D"/>
                </a:solidFill>
                <a:effectLst/>
                <a:uLnTx/>
                <a:uFillTx/>
                <a:latin typeface="+mn-lt"/>
              </a:rPr>
              <a:t>Gregory Huhn, MD, MPHTM:</a:t>
            </a:r>
            <a:r>
              <a:rPr lang="en-US" sz="2600" i="1" dirty="0">
                <a:solidFill>
                  <a:srgbClr val="181818"/>
                </a:solidFill>
                <a:effectLst/>
                <a:latin typeface="+mn-lt"/>
                <a:ea typeface="Times New Roman" panose="02020603050405020304" pitchFamily="18" charset="0"/>
              </a:rPr>
              <a:t> consultant/advisor/speaker:</a:t>
            </a:r>
            <a:r>
              <a:rPr lang="en-US" sz="2600" dirty="0">
                <a:solidFill>
                  <a:srgbClr val="181818"/>
                </a:solidFill>
                <a:effectLst/>
                <a:latin typeface="+mn-lt"/>
                <a:ea typeface="Times New Roman" panose="02020603050405020304" pitchFamily="18" charset="0"/>
              </a:rPr>
              <a:t> CME Outfitters, Gilead Sciences, </a:t>
            </a:r>
            <a:r>
              <a:rPr lang="en-US" sz="2600" dirty="0" err="1">
                <a:solidFill>
                  <a:srgbClr val="181818"/>
                </a:solidFill>
                <a:effectLst/>
                <a:latin typeface="+mn-lt"/>
                <a:ea typeface="Times New Roman" panose="02020603050405020304" pitchFamily="18" charset="0"/>
              </a:rPr>
              <a:t>Integritas</a:t>
            </a:r>
            <a:r>
              <a:rPr lang="en-US" sz="2600" dirty="0">
                <a:solidFill>
                  <a:srgbClr val="181818"/>
                </a:solidFill>
                <a:effectLst/>
                <a:latin typeface="+mn-lt"/>
                <a:ea typeface="Times New Roman" panose="02020603050405020304" pitchFamily="18" charset="0"/>
              </a:rPr>
              <a:t>, Janssen, Lilly, Medscape, </a:t>
            </a:r>
            <a:br>
              <a:rPr lang="en-US" sz="2600" dirty="0">
                <a:solidFill>
                  <a:srgbClr val="181818"/>
                </a:solidFill>
                <a:effectLst/>
                <a:latin typeface="+mn-lt"/>
                <a:ea typeface="Times New Roman" panose="02020603050405020304" pitchFamily="18" charset="0"/>
              </a:rPr>
            </a:br>
            <a:r>
              <a:rPr lang="en-US" sz="2600" dirty="0">
                <a:solidFill>
                  <a:srgbClr val="181818"/>
                </a:solidFill>
                <a:effectLst/>
                <a:latin typeface="+mn-lt"/>
                <a:ea typeface="Times New Roman" panose="02020603050405020304" pitchFamily="18" charset="0"/>
              </a:rPr>
              <a:t>Merck, </a:t>
            </a:r>
            <a:r>
              <a:rPr lang="en-US" sz="2600" dirty="0" err="1">
                <a:solidFill>
                  <a:srgbClr val="181818"/>
                </a:solidFill>
                <a:effectLst/>
                <a:latin typeface="+mn-lt"/>
                <a:ea typeface="Times New Roman" panose="02020603050405020304" pitchFamily="18" charset="0"/>
              </a:rPr>
              <a:t>Rockpointe</a:t>
            </a:r>
            <a:r>
              <a:rPr lang="en-US" sz="2600" dirty="0">
                <a:solidFill>
                  <a:srgbClr val="181818"/>
                </a:solidFill>
                <a:effectLst/>
                <a:latin typeface="+mn-lt"/>
                <a:ea typeface="Times New Roman" panose="02020603050405020304" pitchFamily="18" charset="0"/>
              </a:rPr>
              <a:t>, </a:t>
            </a:r>
            <a:r>
              <a:rPr lang="en-US" sz="2600" dirty="0" err="1">
                <a:solidFill>
                  <a:srgbClr val="181818"/>
                </a:solidFill>
                <a:effectLst/>
                <a:latin typeface="+mn-lt"/>
                <a:ea typeface="Times New Roman" panose="02020603050405020304" pitchFamily="18" charset="0"/>
              </a:rPr>
              <a:t>ViiV</a:t>
            </a:r>
            <a:r>
              <a:rPr lang="en-US" sz="2600" dirty="0">
                <a:solidFill>
                  <a:srgbClr val="181818"/>
                </a:solidFill>
                <a:effectLst/>
                <a:latin typeface="+mn-lt"/>
                <a:ea typeface="Times New Roman" panose="02020603050405020304" pitchFamily="18" charset="0"/>
              </a:rPr>
              <a:t> Healthcare; </a:t>
            </a:r>
            <a:r>
              <a:rPr lang="en-US" sz="2600" i="1" dirty="0">
                <a:solidFill>
                  <a:srgbClr val="181818"/>
                </a:solidFill>
                <a:effectLst/>
                <a:latin typeface="+mn-lt"/>
                <a:ea typeface="Times New Roman" panose="02020603050405020304" pitchFamily="18" charset="0"/>
              </a:rPr>
              <a:t>researcher:</a:t>
            </a:r>
            <a:r>
              <a:rPr lang="en-US" sz="2600" dirty="0">
                <a:solidFill>
                  <a:srgbClr val="181818"/>
                </a:solidFill>
                <a:effectLst/>
                <a:latin typeface="+mn-lt"/>
                <a:ea typeface="Times New Roman" panose="02020603050405020304" pitchFamily="18" charset="0"/>
              </a:rPr>
              <a:t> Gilead Sciences, Janssen, Lilly, </a:t>
            </a:r>
            <a:r>
              <a:rPr lang="en-US" sz="2600" dirty="0" err="1">
                <a:solidFill>
                  <a:srgbClr val="181818"/>
                </a:solidFill>
                <a:effectLst/>
                <a:latin typeface="+mn-lt"/>
                <a:ea typeface="Times New Roman" panose="02020603050405020304" pitchFamily="18" charset="0"/>
              </a:rPr>
              <a:t>ViiV</a:t>
            </a:r>
            <a:r>
              <a:rPr lang="en-US" sz="2600" dirty="0">
                <a:solidFill>
                  <a:srgbClr val="181818"/>
                </a:solidFill>
                <a:effectLst/>
                <a:latin typeface="+mn-lt"/>
                <a:ea typeface="Times New Roman" panose="02020603050405020304" pitchFamily="18" charset="0"/>
              </a:rPr>
              <a:t> Healthcare</a:t>
            </a:r>
            <a:r>
              <a:rPr lang="en-US" sz="2600" dirty="0">
                <a:latin typeface="+mn-lt"/>
              </a:rPr>
              <a:t>.</a:t>
            </a:r>
          </a:p>
          <a:p>
            <a:pPr marL="0" marR="0" lvl="0" indent="0" algn="l" defTabSz="914400" rtl="0" eaLnBrk="1" fontAlgn="base" latinLnBrk="0" hangingPunct="1">
              <a:buClr>
                <a:srgbClr val="682E74"/>
              </a:buClr>
              <a:buSzTx/>
              <a:buFont typeface="Wingdings" panose="05000000000000000000" pitchFamily="2" charset="2"/>
              <a:buNone/>
              <a:tabLst/>
              <a:defRPr/>
            </a:pPr>
            <a:r>
              <a:rPr kumimoji="0" lang="fi-FI" altLang="en-US" sz="2600" b="1" i="0" u="none" strike="noStrike" kern="0" cap="none" spc="0" normalizeH="0" baseline="0" noProof="0" dirty="0">
                <a:ln>
                  <a:noFill/>
                </a:ln>
                <a:solidFill>
                  <a:srgbClr val="E1471D"/>
                </a:solidFill>
                <a:effectLst/>
                <a:uLnTx/>
                <a:uFillTx/>
                <a:latin typeface="+mn-lt"/>
              </a:rPr>
              <a:t>Colleen Kelley, MD, MPH</a:t>
            </a:r>
            <a:r>
              <a:rPr kumimoji="0" lang="en-US" sz="2600" b="1" i="0" u="none" strike="noStrike" kern="0" cap="none" spc="0" normalizeH="0" baseline="0" noProof="0" dirty="0">
                <a:ln>
                  <a:noFill/>
                </a:ln>
                <a:solidFill>
                  <a:srgbClr val="E1471D"/>
                </a:solidFill>
                <a:effectLst/>
                <a:uLnTx/>
                <a:uFillTx/>
                <a:latin typeface="+mn-lt"/>
              </a:rPr>
              <a:t>: </a:t>
            </a:r>
            <a:r>
              <a:rPr kumimoji="0" lang="en-US" sz="2600" i="1" u="none" strike="noStrike" kern="0" cap="none" spc="0" normalizeH="0" baseline="0" noProof="0" dirty="0">
                <a:ln>
                  <a:noFill/>
                </a:ln>
                <a:effectLst/>
                <a:uLnTx/>
                <a:uFillTx/>
                <a:latin typeface="+mn-lt"/>
              </a:rPr>
              <a:t>researcher:</a:t>
            </a:r>
            <a:r>
              <a:rPr kumimoji="0" lang="en-US" sz="2600" b="1" i="0" u="none" strike="noStrike" kern="0" cap="none" spc="0" normalizeH="0" baseline="0" noProof="0" dirty="0">
                <a:ln>
                  <a:noFill/>
                </a:ln>
                <a:solidFill>
                  <a:srgbClr val="E1471D"/>
                </a:solidFill>
                <a:effectLst/>
                <a:uLnTx/>
                <a:uFillTx/>
                <a:latin typeface="+mn-lt"/>
              </a:rPr>
              <a:t> </a:t>
            </a:r>
            <a:r>
              <a:rPr lang="en-US" sz="2600" dirty="0">
                <a:latin typeface="+mn-lt"/>
              </a:rPr>
              <a:t>Gilead Sciences, Moderna, Novavax, and </a:t>
            </a:r>
            <a:r>
              <a:rPr lang="en-US" sz="2600" dirty="0" err="1">
                <a:latin typeface="+mn-lt"/>
              </a:rPr>
              <a:t>ViiV</a:t>
            </a:r>
            <a:r>
              <a:rPr lang="en-US" sz="2600" dirty="0">
                <a:latin typeface="+mn-lt"/>
              </a:rPr>
              <a:t> Healthcare.</a:t>
            </a:r>
            <a:endParaRPr lang="en-US" altLang="en-US" sz="2600" dirty="0">
              <a:latin typeface="+mn-lt"/>
            </a:endParaRPr>
          </a:p>
          <a:p>
            <a:pPr marL="0" indent="0">
              <a:buClr>
                <a:srgbClr val="000000"/>
              </a:buClr>
              <a:buNone/>
              <a:defRPr/>
            </a:pPr>
            <a:r>
              <a:rPr kumimoji="0" lang="es-ES" altLang="en-US" sz="2600" b="1" i="0" u="none" strike="noStrike" kern="0" cap="none" spc="0" normalizeH="0" baseline="0" noProof="0" dirty="0">
                <a:ln>
                  <a:noFill/>
                </a:ln>
                <a:solidFill>
                  <a:srgbClr val="E1471D"/>
                </a:solidFill>
                <a:effectLst/>
                <a:uLnTx/>
                <a:uFillTx/>
                <a:latin typeface="+mn-lt"/>
              </a:rPr>
              <a:t>Darrell H. S. Tan, MD, FRCPC, PhD</a:t>
            </a:r>
            <a:r>
              <a:rPr lang="en-US" sz="2600" b="1" dirty="0">
                <a:solidFill>
                  <a:srgbClr val="E1471D"/>
                </a:solidFill>
                <a:latin typeface="+mn-lt"/>
              </a:rPr>
              <a:t>: </a:t>
            </a:r>
            <a:r>
              <a:rPr lang="en-US" sz="2600" i="1" dirty="0">
                <a:solidFill>
                  <a:srgbClr val="181818"/>
                </a:solidFill>
                <a:latin typeface="+mn-lt"/>
              </a:rPr>
              <a:t>researcher: </a:t>
            </a:r>
            <a:r>
              <a:rPr lang="en-US" sz="2600" dirty="0">
                <a:latin typeface="+mn-lt"/>
              </a:rPr>
              <a:t>AbbVie, Gilead Sciences, GlaxoSmithKline.</a:t>
            </a:r>
          </a:p>
          <a:p>
            <a:pPr marL="0" indent="0">
              <a:buNone/>
            </a:pPr>
            <a:endParaRPr lang="en-US" sz="2600" dirty="0">
              <a:latin typeface="+mn-lt"/>
            </a:endParaRP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BF0A1BCB-4573-42FC-B2B5-F4F0EB65AB50}"/>
              </a:ext>
            </a:extLst>
          </p:cNvPr>
          <p:cNvSpPr>
            <a:spLocks noGrp="1" noChangeArrowheads="1"/>
          </p:cNvSpPr>
          <p:nvPr>
            <p:ph type="subTitle" idx="1"/>
          </p:nvPr>
        </p:nvSpPr>
        <p:spPr bwMode="invGray"/>
        <p:txBody>
          <a:bodyPr/>
          <a:lstStyle/>
          <a:p>
            <a:pPr>
              <a:spcBef>
                <a:spcPct val="0"/>
              </a:spcBef>
              <a:spcAft>
                <a:spcPct val="0"/>
              </a:spcAft>
            </a:pPr>
            <a:r>
              <a:rPr lang="en-US" dirty="0"/>
              <a:t>Colleen Kelley, MD, MPH </a:t>
            </a:r>
          </a:p>
          <a:p>
            <a:pPr>
              <a:spcBef>
                <a:spcPct val="0"/>
              </a:spcBef>
              <a:spcAft>
                <a:spcPct val="0"/>
              </a:spcAft>
            </a:pPr>
            <a:r>
              <a:rPr lang="en-US" sz="1600" b="0" i="1" dirty="0"/>
              <a:t>Associate Professor of Medicine</a:t>
            </a:r>
          </a:p>
          <a:p>
            <a:pPr>
              <a:spcBef>
                <a:spcPct val="0"/>
              </a:spcBef>
              <a:spcAft>
                <a:spcPct val="0"/>
              </a:spcAft>
            </a:pPr>
            <a:r>
              <a:rPr lang="en-US" sz="1600" b="0" dirty="0"/>
              <a:t>Division of Infectious Diseases</a:t>
            </a:r>
          </a:p>
          <a:p>
            <a:pPr>
              <a:spcBef>
                <a:spcPct val="0"/>
              </a:spcBef>
              <a:spcAft>
                <a:spcPct val="0"/>
              </a:spcAft>
            </a:pPr>
            <a:r>
              <a:rPr lang="en-US" sz="1600" b="0" i="1" dirty="0"/>
              <a:t>Co-Director,</a:t>
            </a:r>
            <a:r>
              <a:rPr lang="en-US" sz="1600" b="0" dirty="0"/>
              <a:t> Emory Center for AIDS Research</a:t>
            </a:r>
          </a:p>
          <a:p>
            <a:pPr>
              <a:spcBef>
                <a:spcPct val="0"/>
              </a:spcBef>
              <a:spcAft>
                <a:spcPct val="0"/>
              </a:spcAft>
            </a:pPr>
            <a:r>
              <a:rPr lang="en-US" sz="1600" b="0" dirty="0"/>
              <a:t>Emory University</a:t>
            </a:r>
          </a:p>
          <a:p>
            <a:pPr>
              <a:spcBef>
                <a:spcPct val="0"/>
              </a:spcBef>
              <a:spcAft>
                <a:spcPct val="0"/>
              </a:spcAft>
            </a:pPr>
            <a:r>
              <a:rPr lang="en-US" sz="1600" b="0" dirty="0"/>
              <a:t>Atlanta, Georgia</a:t>
            </a:r>
          </a:p>
        </p:txBody>
      </p:sp>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pPr eaLnBrk="1" hangingPunct="1"/>
            <a:r>
              <a:rPr lang="en-US" dirty="0"/>
              <a:t>State-of-the-Art Overview of </a:t>
            </a:r>
            <a:br>
              <a:rPr lang="en-US" dirty="0"/>
            </a:br>
            <a:r>
              <a:rPr lang="en-US" dirty="0"/>
              <a:t>PrEP Eligibility and Regimen Selection </a:t>
            </a:r>
            <a:endParaRPr lang="en-US" alt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6D27DE50-2B47-4204-A467-E09BFC916C08}"/>
              </a:ext>
            </a:extLst>
          </p:cNvPr>
          <p:cNvSpPr/>
          <p:nvPr/>
        </p:nvSpPr>
        <p:spPr bwMode="auto">
          <a:xfrm>
            <a:off x="1967076" y="2285999"/>
            <a:ext cx="8257847" cy="2296886"/>
          </a:xfrm>
          <a:prstGeom prst="roundRect">
            <a:avLst/>
          </a:prstGeom>
          <a:solidFill>
            <a:schemeClr val="accent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D73E7A06-D096-4E6B-9256-354F9015CFE2}"/>
              </a:ext>
            </a:extLst>
          </p:cNvPr>
          <p:cNvSpPr>
            <a:spLocks noGrp="1"/>
          </p:cNvSpPr>
          <p:nvPr>
            <p:ph type="title"/>
          </p:nvPr>
        </p:nvSpPr>
        <p:spPr/>
        <p:txBody>
          <a:bodyPr/>
          <a:lstStyle/>
          <a:p>
            <a:r>
              <a:rPr lang="en-US" dirty="0"/>
              <a:t>CDC 2021 PrEP Guidelines Emphasize the Importance of Having Sexual Health Conversations With Patients</a:t>
            </a:r>
          </a:p>
        </p:txBody>
      </p:sp>
      <p:sp>
        <p:nvSpPr>
          <p:cNvPr id="3" name="Content Placeholder 2">
            <a:extLst>
              <a:ext uri="{FF2B5EF4-FFF2-40B4-BE49-F238E27FC236}">
                <a16:creationId xmlns:a16="http://schemas.microsoft.com/office/drawing/2014/main" id="{27D9458C-707F-4060-AB81-4B7C8E8D8307}"/>
              </a:ext>
            </a:extLst>
          </p:cNvPr>
          <p:cNvSpPr>
            <a:spLocks noGrp="1"/>
          </p:cNvSpPr>
          <p:nvPr>
            <p:ph idx="1"/>
          </p:nvPr>
        </p:nvSpPr>
        <p:spPr/>
        <p:txBody>
          <a:bodyPr/>
          <a:lstStyle/>
          <a:p>
            <a:pPr marL="0" indent="0" algn="ctr">
              <a:spcAft>
                <a:spcPts val="500"/>
              </a:spcAft>
              <a:buNone/>
            </a:pPr>
            <a:endParaRPr lang="en-US" sz="3200" dirty="0"/>
          </a:p>
          <a:p>
            <a:pPr marL="0" indent="0" algn="ctr">
              <a:spcAft>
                <a:spcPts val="500"/>
              </a:spcAft>
              <a:buNone/>
            </a:pPr>
            <a:endParaRPr lang="en-US" sz="3200" dirty="0"/>
          </a:p>
          <a:p>
            <a:pPr marL="0" indent="0" algn="ctr">
              <a:spcAft>
                <a:spcPts val="500"/>
              </a:spcAft>
              <a:buNone/>
            </a:pPr>
            <a:r>
              <a:rPr lang="en-US" sz="3200" dirty="0"/>
              <a:t>Discuss PrEP with </a:t>
            </a:r>
            <a:r>
              <a:rPr lang="en-US" sz="3200" b="1" i="1" dirty="0"/>
              <a:t>all</a:t>
            </a:r>
            <a:r>
              <a:rPr lang="en-US" sz="3200" dirty="0"/>
              <a:t> sexually active patients</a:t>
            </a:r>
          </a:p>
          <a:p>
            <a:pPr marL="0" indent="0" algn="ctr">
              <a:spcAft>
                <a:spcPts val="500"/>
              </a:spcAft>
              <a:buNone/>
            </a:pPr>
            <a:r>
              <a:rPr lang="en-US" sz="3200" dirty="0"/>
              <a:t>Prescribe PrEP to </a:t>
            </a:r>
            <a:r>
              <a:rPr lang="en-US" sz="3200" b="1" i="1" dirty="0"/>
              <a:t>anyone who asks for it</a:t>
            </a:r>
          </a:p>
        </p:txBody>
      </p:sp>
      <p:sp>
        <p:nvSpPr>
          <p:cNvPr id="4" name="Text Box 15">
            <a:extLst>
              <a:ext uri="{FF2B5EF4-FFF2-40B4-BE49-F238E27FC236}">
                <a16:creationId xmlns:a16="http://schemas.microsoft.com/office/drawing/2014/main" id="{B66CBE17-C175-4516-970B-2459F7C21C14}"/>
              </a:ext>
            </a:extLst>
          </p:cNvPr>
          <p:cNvSpPr txBox="1">
            <a:spLocks noChangeArrowheads="1"/>
          </p:cNvSpPr>
          <p:nvPr/>
        </p:nvSpPr>
        <p:spPr bwMode="auto">
          <a:xfrm>
            <a:off x="421377" y="640703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CDC PrEP guidelines. 2021. </a:t>
            </a:r>
          </a:p>
        </p:txBody>
      </p:sp>
    </p:spTree>
    <p:extLst>
      <p:ext uri="{BB962C8B-B14F-4D97-AF65-F5344CB8AC3E}">
        <p14:creationId xmlns:p14="http://schemas.microsoft.com/office/powerpoint/2010/main" val="2771817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7CF39-7E08-4F38-8EA8-6605D13ABFF5}"/>
              </a:ext>
            </a:extLst>
          </p:cNvPr>
          <p:cNvSpPr>
            <a:spLocks noGrp="1"/>
          </p:cNvSpPr>
          <p:nvPr>
            <p:ph type="title"/>
          </p:nvPr>
        </p:nvSpPr>
        <p:spPr/>
        <p:txBody>
          <a:bodyPr/>
          <a:lstStyle/>
          <a:p>
            <a:r>
              <a:rPr lang="en-US" dirty="0"/>
              <a:t>Summary of PrEP Eligibility by Regimen </a:t>
            </a:r>
          </a:p>
        </p:txBody>
      </p:sp>
      <p:sp>
        <p:nvSpPr>
          <p:cNvPr id="5" name="Content Placeholder 4">
            <a:extLst>
              <a:ext uri="{FF2B5EF4-FFF2-40B4-BE49-F238E27FC236}">
                <a16:creationId xmlns:a16="http://schemas.microsoft.com/office/drawing/2014/main" id="{877D9C8B-3190-42A6-8582-5A3302E6F284}"/>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sz="2400" dirty="0"/>
          </a:p>
        </p:txBody>
      </p:sp>
      <p:graphicFrame>
        <p:nvGraphicFramePr>
          <p:cNvPr id="4" name="Content Placeholder 3">
            <a:extLst>
              <a:ext uri="{FF2B5EF4-FFF2-40B4-BE49-F238E27FC236}">
                <a16:creationId xmlns:a16="http://schemas.microsoft.com/office/drawing/2014/main" id="{9723293B-5AC7-4F1D-8FE1-535724A50E51}"/>
              </a:ext>
            </a:extLst>
          </p:cNvPr>
          <p:cNvGraphicFramePr>
            <a:graphicFrameLocks/>
          </p:cNvGraphicFramePr>
          <p:nvPr>
            <p:extLst>
              <p:ext uri="{D42A27DB-BD31-4B8C-83A1-F6EECF244321}">
                <p14:modId xmlns:p14="http://schemas.microsoft.com/office/powerpoint/2010/main" val="421279750"/>
              </p:ext>
            </p:extLst>
          </p:nvPr>
        </p:nvGraphicFramePr>
        <p:xfrm>
          <a:off x="720725" y="1516930"/>
          <a:ext cx="10741455" cy="3788026"/>
        </p:xfrm>
        <a:graphic>
          <a:graphicData uri="http://schemas.openxmlformats.org/drawingml/2006/table">
            <a:tbl>
              <a:tblPr firstRow="1" bandRow="1">
                <a:tableStyleId>{5C22544A-7EE6-4342-B048-85BDC9FD1C3A}</a:tableStyleId>
              </a:tblPr>
              <a:tblGrid>
                <a:gridCol w="1331850">
                  <a:extLst>
                    <a:ext uri="{9D8B030D-6E8A-4147-A177-3AD203B41FA5}">
                      <a16:colId xmlns:a16="http://schemas.microsoft.com/office/drawing/2014/main" val="3731523596"/>
                    </a:ext>
                  </a:extLst>
                </a:gridCol>
                <a:gridCol w="1590439">
                  <a:extLst>
                    <a:ext uri="{9D8B030D-6E8A-4147-A177-3AD203B41FA5}">
                      <a16:colId xmlns:a16="http://schemas.microsoft.com/office/drawing/2014/main" val="1985778327"/>
                    </a:ext>
                  </a:extLst>
                </a:gridCol>
                <a:gridCol w="1911429">
                  <a:extLst>
                    <a:ext uri="{9D8B030D-6E8A-4147-A177-3AD203B41FA5}">
                      <a16:colId xmlns:a16="http://schemas.microsoft.com/office/drawing/2014/main" val="3644362123"/>
                    </a:ext>
                  </a:extLst>
                </a:gridCol>
                <a:gridCol w="1983911">
                  <a:extLst>
                    <a:ext uri="{9D8B030D-6E8A-4147-A177-3AD203B41FA5}">
                      <a16:colId xmlns:a16="http://schemas.microsoft.com/office/drawing/2014/main" val="2979615661"/>
                    </a:ext>
                  </a:extLst>
                </a:gridCol>
                <a:gridCol w="1855018">
                  <a:extLst>
                    <a:ext uri="{9D8B030D-6E8A-4147-A177-3AD203B41FA5}">
                      <a16:colId xmlns:a16="http://schemas.microsoft.com/office/drawing/2014/main" val="565420557"/>
                    </a:ext>
                  </a:extLst>
                </a:gridCol>
                <a:gridCol w="2068808">
                  <a:extLst>
                    <a:ext uri="{9D8B030D-6E8A-4147-A177-3AD203B41FA5}">
                      <a16:colId xmlns:a16="http://schemas.microsoft.com/office/drawing/2014/main" val="2148277181"/>
                    </a:ext>
                  </a:extLst>
                </a:gridCol>
              </a:tblGrid>
              <a:tr h="343786">
                <a:tc>
                  <a:txBody>
                    <a:bodyPr/>
                    <a:lstStyle/>
                    <a:p>
                      <a:r>
                        <a:rPr lang="en-US" sz="1400" dirty="0">
                          <a:latin typeface="Calibri" panose="020F0502020204030204" pitchFamily="34" charset="0"/>
                        </a:rPr>
                        <a:t>Risk Group*</a:t>
                      </a:r>
                      <a:endParaRPr lang="en-US" sz="1400" baseline="30000" dirty="0">
                        <a:latin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400" dirty="0">
                          <a:latin typeface="Calibri" panose="020F0502020204030204" pitchFamily="34" charset="0"/>
                        </a:rPr>
                        <a:t>Daily</a:t>
                      </a:r>
                      <a:br>
                        <a:rPr lang="en-US" sz="1400" dirty="0">
                          <a:latin typeface="Calibri" panose="020F0502020204030204" pitchFamily="34" charset="0"/>
                        </a:rPr>
                      </a:br>
                      <a:r>
                        <a:rPr lang="en-US" sz="1400" dirty="0">
                          <a:latin typeface="Calibri" panose="020F0502020204030204" pitchFamily="34" charset="0"/>
                        </a:rPr>
                        <a:t>FTC/TDF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400" dirty="0">
                          <a:latin typeface="Calibri" panose="020F0502020204030204" pitchFamily="34" charset="0"/>
                        </a:rPr>
                        <a:t>On-Demand (2:1:1) FTC/TDF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400" dirty="0">
                          <a:latin typeface="Calibri" panose="020F0502020204030204" pitchFamily="34" charset="0"/>
                        </a:rPr>
                        <a:t>Daily</a:t>
                      </a:r>
                      <a:br>
                        <a:rPr lang="en-US" sz="1400" dirty="0">
                          <a:latin typeface="Calibri" panose="020F0502020204030204" pitchFamily="34" charset="0"/>
                        </a:rPr>
                      </a:br>
                      <a:r>
                        <a:rPr lang="en-US" sz="1400" dirty="0">
                          <a:latin typeface="Calibri" panose="020F0502020204030204" pitchFamily="34" charset="0"/>
                        </a:rPr>
                        <a:t>FTC/TAF</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400" dirty="0">
                          <a:latin typeface="Calibri" panose="020F0502020204030204" pitchFamily="34" charset="0"/>
                        </a:rPr>
                        <a:t>Injectable Long-acting</a:t>
                      </a:r>
                      <a:br>
                        <a:rPr lang="en-US" sz="1400" dirty="0">
                          <a:latin typeface="Calibri" panose="020F0502020204030204" pitchFamily="34" charset="0"/>
                        </a:rPr>
                      </a:br>
                      <a:r>
                        <a:rPr lang="en-US" sz="1400" dirty="0">
                          <a:latin typeface="Calibri" panose="020F0502020204030204" pitchFamily="34" charset="0"/>
                        </a:rPr>
                        <a:t>CAB</a:t>
                      </a:r>
                      <a:endParaRPr lang="en-US" sz="1400" baseline="30000" dirty="0">
                        <a:latin typeface="Calibri" panose="020F050202020403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DPV Monthly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Vaginal Ring</a:t>
                      </a:r>
                      <a:endPar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909129189"/>
                  </a:ext>
                </a:extLst>
              </a:tr>
              <a:tr h="485345">
                <a:tc>
                  <a:txBody>
                    <a:bodyPr/>
                    <a:lstStyle/>
                    <a:p>
                      <a:r>
                        <a:rPr lang="en-US" sz="1400" dirty="0">
                          <a:solidFill>
                            <a:schemeClr val="bg1"/>
                          </a:solidFill>
                          <a:latin typeface="Calibri" panose="020F0502020204030204" pitchFamily="34" charset="0"/>
                        </a:rPr>
                        <a:t>MSM</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rowSpan="5">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Calibri" panose="020F0502020204030204" pitchFamily="34" charset="0"/>
                        </a:rPr>
                        <a:t>FDA approved, guideline recommended</a:t>
                      </a:r>
                      <a:r>
                        <a:rPr lang="en-US" sz="1400" b="1" baseline="30000" dirty="0">
                          <a:solidFill>
                            <a:schemeClr val="tx1"/>
                          </a:solidFill>
                          <a:latin typeface="Calibri" panose="020F0502020204030204" pitchFamily="34" charset="0"/>
                        </a:rPr>
                        <a:t>1-5</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1"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a:txBody>
                    <a:bodyPr/>
                    <a:lstStyle/>
                    <a:p>
                      <a:pPr algn="ctr"/>
                      <a:r>
                        <a:rPr lang="en-US" sz="1400" b="1" dirty="0">
                          <a:solidFill>
                            <a:schemeClr val="bg1"/>
                          </a:solidFill>
                          <a:latin typeface="Calibri" panose="020F0502020204030204" pitchFamily="34" charset="0"/>
                        </a:rPr>
                        <a:t>Off label, IAS-USA and WHO guideline recommended</a:t>
                      </a:r>
                      <a:r>
                        <a:rPr lang="en-US" sz="1400" b="1" baseline="30000" dirty="0">
                          <a:solidFill>
                            <a:schemeClr val="bg1"/>
                          </a:solidFill>
                          <a:latin typeface="Calibri" panose="020F0502020204030204" pitchFamily="34" charset="0"/>
                        </a:rPr>
                        <a:t>2,9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Calibri" panose="020F0502020204030204" pitchFamily="34" charset="0"/>
                        </a:rPr>
                        <a:t>FDA approved,</a:t>
                      </a:r>
                      <a:br>
                        <a:rPr lang="en-US" sz="1400" b="1" dirty="0">
                          <a:solidFill>
                            <a:schemeClr val="tx1"/>
                          </a:solidFill>
                          <a:latin typeface="Calibri" panose="020F0502020204030204" pitchFamily="34" charset="0"/>
                        </a:rPr>
                      </a:br>
                      <a:r>
                        <a:rPr lang="en-US" sz="1400" b="1" dirty="0">
                          <a:solidFill>
                            <a:schemeClr val="tx1"/>
                          </a:solidFill>
                          <a:latin typeface="Calibri" panose="020F0502020204030204" pitchFamily="34" charset="0"/>
                        </a:rPr>
                        <a:t>guideline</a:t>
                      </a:r>
                      <a:br>
                        <a:rPr lang="en-US" sz="1400" b="1" dirty="0">
                          <a:solidFill>
                            <a:schemeClr val="tx1"/>
                          </a:solidFill>
                          <a:latin typeface="Calibri" panose="020F0502020204030204" pitchFamily="34" charset="0"/>
                        </a:rPr>
                      </a:br>
                      <a:r>
                        <a:rPr lang="en-US" sz="1400" b="1" dirty="0">
                          <a:solidFill>
                            <a:schemeClr val="tx1"/>
                          </a:solidFill>
                          <a:latin typeface="Calibri" panose="020F0502020204030204" pitchFamily="34" charset="0"/>
                        </a:rPr>
                        <a:t>recommended</a:t>
                      </a:r>
                      <a:r>
                        <a:rPr lang="en-US" sz="1400" b="1" baseline="30000" dirty="0">
                          <a:solidFill>
                            <a:schemeClr val="tx1"/>
                          </a:solidFill>
                          <a:latin typeface="Calibri" panose="020F0502020204030204" pitchFamily="34" charset="0"/>
                        </a:rPr>
                        <a:t>2,5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FDA approved,</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guideline</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recommended</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2,5,7,10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row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Calibri" panose="020F0502020204030204" pitchFamily="34" charset="0"/>
                        </a:rPr>
                        <a:t>N/A</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26015191"/>
                  </a:ext>
                </a:extLst>
              </a:tr>
              <a:tr h="343786">
                <a:tc>
                  <a:txBody>
                    <a:bodyPr/>
                    <a:lstStyle/>
                    <a:p>
                      <a:r>
                        <a:rPr lang="en-US" sz="1400" dirty="0">
                          <a:solidFill>
                            <a:schemeClr val="bg1"/>
                          </a:solidFill>
                          <a:latin typeface="Calibri" panose="020F0502020204030204" pitchFamily="34" charset="0"/>
                        </a:rPr>
                        <a:t>TGW</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libri" panose="020F0502020204030204" pitchFamily="34" charset="0"/>
                        </a:rPr>
                        <a:t>FDA approved, guideline recommended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row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latin typeface="Calibri" panose="020F0502020204030204" pitchFamily="34" charset="0"/>
                        </a:rPr>
                        <a:t>Off label, </a:t>
                      </a:r>
                      <a:br>
                        <a:rPr lang="en-US" sz="1400" b="1" dirty="0">
                          <a:solidFill>
                            <a:schemeClr val="tx1"/>
                          </a:solidFill>
                          <a:latin typeface="Calibri" panose="020F0502020204030204" pitchFamily="34" charset="0"/>
                        </a:rPr>
                      </a:br>
                      <a:r>
                        <a:rPr lang="en-US" sz="1400" b="1" dirty="0">
                          <a:solidFill>
                            <a:schemeClr val="tx1"/>
                          </a:solidFill>
                          <a:latin typeface="Calibri" panose="020F0502020204030204" pitchFamily="34" charset="0"/>
                        </a:rPr>
                        <a:t>not recommended</a:t>
                      </a:r>
                      <a:r>
                        <a:rPr lang="en-US" sz="1400" b="1" baseline="30000" dirty="0">
                          <a:solidFill>
                            <a:schemeClr val="tx1"/>
                          </a:solidFill>
                          <a:latin typeface="Calibri" panose="020F0502020204030204" pitchFamily="34" charset="0"/>
                        </a:rPr>
                        <a:t>2,3,5,9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libri" panose="020F0502020204030204" pitchFamily="34" charset="0"/>
                        </a:rPr>
                        <a:t>FDA approved, guideline recommended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libri" panose="020F0502020204030204" pitchFamily="34" charset="0"/>
                        </a:rPr>
                        <a:t>FDA approved,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libri" panose="020F0502020204030204" pitchFamily="34" charset="0"/>
                        </a:rPr>
                        <a:t>CDC guideline recommended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vMerge="1">
                  <a:txBody>
                    <a:bodyPr/>
                    <a:lstStyle/>
                    <a:p>
                      <a:endParaRPr lang="en-US"/>
                    </a:p>
                  </a:txBody>
                  <a:tcPr/>
                </a:tc>
                <a:extLst>
                  <a:ext uri="{0D108BD9-81ED-4DB2-BD59-A6C34878D82A}">
                    <a16:rowId xmlns:a16="http://schemas.microsoft.com/office/drawing/2014/main" val="2545232361"/>
                  </a:ext>
                </a:extLst>
              </a:tr>
              <a:tr h="343786">
                <a:tc>
                  <a:txBody>
                    <a:bodyPr/>
                    <a:lstStyle/>
                    <a:p>
                      <a:r>
                        <a:rPr lang="en-US" sz="1400" dirty="0">
                          <a:solidFill>
                            <a:schemeClr val="bg1"/>
                          </a:solidFill>
                          <a:latin typeface="Calibri" panose="020F0502020204030204" pitchFamily="34" charset="0"/>
                        </a:rPr>
                        <a:t>Heterosexual men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latin typeface="Calibri" panose="020F0502020204030204" pitchFamily="34" charset="0"/>
                        </a:rPr>
                        <a:t>Off-label, not recommended</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2A22"/>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4"/>
                    </a:solidFill>
                  </a:tcPr>
                </a:tc>
                <a:tc vMerge="1">
                  <a:txBody>
                    <a:bodyPr/>
                    <a:lstStyle/>
                    <a:p>
                      <a:endParaRPr lang="en-US"/>
                    </a:p>
                  </a:txBody>
                  <a:tcPr/>
                </a:tc>
                <a:extLst>
                  <a:ext uri="{0D108BD9-81ED-4DB2-BD59-A6C34878D82A}">
                    <a16:rowId xmlns:a16="http://schemas.microsoft.com/office/drawing/2014/main" val="2590743844"/>
                  </a:ext>
                </a:extLst>
              </a:tr>
              <a:tr h="485345">
                <a:tc>
                  <a:txBody>
                    <a:bodyPr/>
                    <a:lstStyle/>
                    <a:p>
                      <a:r>
                        <a:rPr lang="en-US" sz="1400" dirty="0">
                          <a:solidFill>
                            <a:schemeClr val="bg1"/>
                          </a:solidFill>
                          <a:latin typeface="Calibri" panose="020F0502020204030204" pitchFamily="34" charset="0"/>
                        </a:rPr>
                        <a:t>Heterosexual women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tx1"/>
                          </a:solidFill>
                          <a:latin typeface="Calibri" panose="020F0502020204030204" pitchFamily="34" charset="0"/>
                        </a:rPr>
                        <a:t>FDA approved, guideline recommended</a:t>
                      </a:r>
                      <a:r>
                        <a:rPr lang="en-US" sz="1400" baseline="30000" dirty="0">
                          <a:solidFill>
                            <a:schemeClr val="tx1"/>
                          </a:solidFill>
                          <a:latin typeface="Calibri" panose="020F0502020204030204" pitchFamily="34" charset="0"/>
                        </a:rPr>
                        <a:t>1-5</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2A2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Off label,</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not recommended, studies underway</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FDA approved,</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guideline recommended </a:t>
                      </a:r>
                      <a:b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a:ln>
                            <a:noFill/>
                          </a:ln>
                          <a:solidFill>
                            <a:srgbClr val="FFFFFF"/>
                          </a:solidFill>
                          <a:effectLst/>
                          <a:uLnTx/>
                          <a:uFillTx/>
                          <a:latin typeface="Calibri" panose="020F0502020204030204" pitchFamily="34" charset="0"/>
                          <a:ea typeface="+mn-ea"/>
                          <a:cs typeface="+mn-cs"/>
                        </a:rPr>
                        <a:t>(</a:t>
                      </a: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except in pregnancy)</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5,7,10</a:t>
                      </a:r>
                      <a:endParaRPr kumimoji="0" lang="en-US" sz="1400" b="1" i="0" u="none" strike="noStrike" kern="1200" cap="none" spc="0" normalizeH="0" baseline="30000" noProof="0" dirty="0">
                        <a:ln>
                          <a:noFill/>
                        </a:ln>
                        <a:solidFill>
                          <a:srgbClr val="FFFFFF"/>
                        </a:solidFill>
                        <a:effectLst/>
                        <a:highlight>
                          <a:srgbClr val="00FFFF"/>
                        </a:highlight>
                        <a:uLnTx/>
                        <a:uFillTx/>
                        <a:latin typeface="Calibri" panose="020F0502020204030204" pitchFamily="34" charset="0"/>
                        <a:ea typeface="+mn-ea"/>
                        <a:cs typeface="+mn-cs"/>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latin typeface="Calibri" panose="020F0502020204030204" pitchFamily="34" charset="0"/>
                        </a:rPr>
                        <a:t>Unavailable in US, </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EMA-positive opinion in high-burden settings, WHO recommended</a:t>
                      </a:r>
                      <a:r>
                        <a:rPr lang="en-US" sz="1400" b="1" baseline="30000" dirty="0">
                          <a:solidFill>
                            <a:schemeClr val="bg1"/>
                          </a:solidFill>
                          <a:latin typeface="Calibri" panose="020F0502020204030204" pitchFamily="34" charset="0"/>
                        </a:rPr>
                        <a:t>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5"/>
                    </a:solidFill>
                  </a:tcPr>
                </a:tc>
                <a:extLst>
                  <a:ext uri="{0D108BD9-81ED-4DB2-BD59-A6C34878D82A}">
                    <a16:rowId xmlns:a16="http://schemas.microsoft.com/office/drawing/2014/main" val="3212152845"/>
                  </a:ext>
                </a:extLst>
              </a:tr>
              <a:tr h="768463">
                <a:tc>
                  <a:txBody>
                    <a:bodyPr/>
                    <a:lstStyle/>
                    <a:p>
                      <a:r>
                        <a:rPr lang="en-US" sz="1400" dirty="0">
                          <a:solidFill>
                            <a:schemeClr val="bg1"/>
                          </a:solidFill>
                          <a:latin typeface="Calibri" panose="020F0502020204030204" pitchFamily="34" charset="0"/>
                        </a:rPr>
                        <a:t>Transgender</a:t>
                      </a:r>
                    </a:p>
                    <a:p>
                      <a:r>
                        <a:rPr lang="en-US" sz="1400" dirty="0">
                          <a:solidFill>
                            <a:schemeClr val="bg1"/>
                          </a:solidFill>
                          <a:latin typeface="Calibri" panose="020F0502020204030204" pitchFamily="34" charset="0"/>
                        </a:rPr>
                        <a:t>men</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latin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D2A2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Off label,</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not recommended (unless risk from </a:t>
                      </a:r>
                      <a:b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anal sex only)</a:t>
                      </a:r>
                      <a:r>
                        <a:rPr kumimoji="0" lang="en-US" sz="14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6</a:t>
                      </a:r>
                      <a:endParaRPr lang="en-US" sz="1400" b="1"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3"/>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latin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1118654471"/>
                  </a:ext>
                </a:extLst>
              </a:tr>
            </a:tbl>
          </a:graphicData>
        </a:graphic>
      </p:graphicFrame>
      <p:sp>
        <p:nvSpPr>
          <p:cNvPr id="9" name="Text Box 11">
            <a:extLst>
              <a:ext uri="{FF2B5EF4-FFF2-40B4-BE49-F238E27FC236}">
                <a16:creationId xmlns:a16="http://schemas.microsoft.com/office/drawing/2014/main" id="{EC02E8DE-48A1-4DCD-AC29-DFAD35457B6D}"/>
              </a:ext>
            </a:extLst>
          </p:cNvPr>
          <p:cNvSpPr txBox="1">
            <a:spLocks noChangeArrowheads="1"/>
          </p:cNvSpPr>
          <p:nvPr/>
        </p:nvSpPr>
        <p:spPr bwMode="auto">
          <a:xfrm>
            <a:off x="433386" y="5838581"/>
            <a:ext cx="883095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FTC/TDF PI.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2</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Saag. JAMA. 2020;324:1651. 3. Tan.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CMAJ. 2017;189:E1448. 4.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WHO implementation tool for pre-exposure </a:t>
            </a:r>
            <a:b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prophylaxis (PrEP) of HIV infection. 2018.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5. CDC PrEP guidelines. 2021. 6.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FTC/TAF PI. 7. CAB extended-release injectable suspension PI.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rPr>
              <a:t>8. who.int/news/item/26-01-2021-who-recommends-the-dapivirine-vaginal-ring-as-a-new-choice-for-hiv-prevention-for-women-at-substantial-risk-of-hiv-infection. 9. WHO. WHAT’S THE 2+1+1? 2019.</a:t>
            </a:r>
          </a:p>
        </p:txBody>
      </p:sp>
      <p:sp>
        <p:nvSpPr>
          <p:cNvPr id="3" name="TextBox 2">
            <a:extLst>
              <a:ext uri="{FF2B5EF4-FFF2-40B4-BE49-F238E27FC236}">
                <a16:creationId xmlns:a16="http://schemas.microsoft.com/office/drawing/2014/main" id="{441A03B1-1919-A5DB-920C-CED94BF46F67}"/>
              </a:ext>
            </a:extLst>
          </p:cNvPr>
          <p:cNvSpPr txBox="1"/>
          <p:nvPr/>
        </p:nvSpPr>
        <p:spPr bwMode="auto">
          <a:xfrm>
            <a:off x="604675" y="5288581"/>
            <a:ext cx="1074896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*For PWID, sexual risk should be assessed and considered. </a:t>
            </a:r>
            <a:r>
              <a:rPr lang="en-US" sz="1600" dirty="0">
                <a:solidFill>
                  <a:schemeClr val="bg1"/>
                </a:solidFill>
                <a:latin typeface="Calibri" panose="020F0502020204030204" pitchFamily="34" charset="0"/>
              </a:rPr>
              <a:t>CDC guidelines state that PWID are likely to benefit from any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FDA-approved medication for PrEP with or without a sexual risk indication.</a:t>
            </a:r>
            <a:r>
              <a:rPr lang="en-US" sz="1600" baseline="30000" dirty="0">
                <a:solidFill>
                  <a:schemeClr val="bg1"/>
                </a:solidFill>
                <a:latin typeface="Calibri" panose="020F0502020204030204" pitchFamily="34" charset="0"/>
              </a:rPr>
              <a:t>5</a:t>
            </a:r>
            <a:endParaRPr lang="en-US" sz="1600" b="0" baseline="300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41873469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B10B9CA3-341D-0270-E243-2DC2DE9AB405}"/>
              </a:ext>
            </a:extLst>
          </p:cNvPr>
          <p:cNvSpPr/>
          <p:nvPr/>
        </p:nvSpPr>
        <p:spPr bwMode="auto">
          <a:xfrm>
            <a:off x="611948" y="3322029"/>
            <a:ext cx="10360234" cy="1881085"/>
          </a:xfrm>
          <a:prstGeom prst="roundRect">
            <a:avLst>
              <a:gd name="adj" fmla="val 14352"/>
            </a:avLst>
          </a:prstGeom>
          <a:solidFill>
            <a:schemeClr val="accent6">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Rounded Corners 9">
            <a:extLst>
              <a:ext uri="{FF2B5EF4-FFF2-40B4-BE49-F238E27FC236}">
                <a16:creationId xmlns:a16="http://schemas.microsoft.com/office/drawing/2014/main" id="{FCA15B2D-F284-401B-ACF8-047822BBA0A1}"/>
              </a:ext>
            </a:extLst>
          </p:cNvPr>
          <p:cNvSpPr/>
          <p:nvPr/>
        </p:nvSpPr>
        <p:spPr bwMode="auto">
          <a:xfrm>
            <a:off x="611948" y="5254743"/>
            <a:ext cx="10360235" cy="457200"/>
          </a:xfrm>
          <a:prstGeom prst="roundRect">
            <a:avLst>
              <a:gd name="adj" fmla="val 50000"/>
            </a:avLst>
          </a:prstGeom>
          <a:solidFill>
            <a:schemeClr val="bg2">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Rectangle: Rounded Corners 8">
            <a:extLst>
              <a:ext uri="{FF2B5EF4-FFF2-40B4-BE49-F238E27FC236}">
                <a16:creationId xmlns:a16="http://schemas.microsoft.com/office/drawing/2014/main" id="{B781DC9E-577B-448A-92C7-FD299452F97F}"/>
              </a:ext>
            </a:extLst>
          </p:cNvPr>
          <p:cNvSpPr/>
          <p:nvPr/>
        </p:nvSpPr>
        <p:spPr bwMode="auto">
          <a:xfrm>
            <a:off x="611948" y="1488220"/>
            <a:ext cx="10360234" cy="1786143"/>
          </a:xfrm>
          <a:prstGeom prst="roundRect">
            <a:avLst>
              <a:gd name="adj" fmla="val 12401"/>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D73E7A06-D096-4E6B-9256-354F9015CFE2}"/>
              </a:ext>
            </a:extLst>
          </p:cNvPr>
          <p:cNvSpPr>
            <a:spLocks noGrp="1"/>
          </p:cNvSpPr>
          <p:nvPr>
            <p:ph type="title"/>
          </p:nvPr>
        </p:nvSpPr>
        <p:spPr/>
        <p:txBody>
          <a:bodyPr/>
          <a:lstStyle/>
          <a:p>
            <a:r>
              <a:rPr lang="en-US" dirty="0"/>
              <a:t>CDC 2021 PrEP Guidelines: Key Monitoring Updates</a:t>
            </a:r>
          </a:p>
        </p:txBody>
      </p:sp>
      <p:sp>
        <p:nvSpPr>
          <p:cNvPr id="3" name="Content Placeholder 2">
            <a:extLst>
              <a:ext uri="{FF2B5EF4-FFF2-40B4-BE49-F238E27FC236}">
                <a16:creationId xmlns:a16="http://schemas.microsoft.com/office/drawing/2014/main" id="{27D9458C-707F-4060-AB81-4B7C8E8D8307}"/>
              </a:ext>
            </a:extLst>
          </p:cNvPr>
          <p:cNvSpPr>
            <a:spLocks noGrp="1"/>
          </p:cNvSpPr>
          <p:nvPr>
            <p:ph idx="1"/>
          </p:nvPr>
        </p:nvSpPr>
        <p:spPr/>
        <p:txBody>
          <a:bodyPr/>
          <a:lstStyle/>
          <a:p>
            <a:pPr>
              <a:spcAft>
                <a:spcPts val="500"/>
              </a:spcAft>
            </a:pPr>
            <a:r>
              <a:rPr lang="en-US" sz="2400" b="1" dirty="0"/>
              <a:t>Revised HIV testing: </a:t>
            </a:r>
          </a:p>
          <a:p>
            <a:pPr lvl="1">
              <a:spcAft>
                <a:spcPts val="500"/>
              </a:spcAft>
            </a:pPr>
            <a:r>
              <a:rPr lang="en-US" sz="2200" dirty="0"/>
              <a:t>Assess HIV status at follow-up visits during and recently after PrEP; </a:t>
            </a:r>
            <a:br>
              <a:rPr lang="en-US" sz="2200" dirty="0"/>
            </a:br>
            <a:r>
              <a:rPr lang="en-US" sz="2200" b="1" dirty="0">
                <a:solidFill>
                  <a:schemeClr val="accent3"/>
                </a:solidFill>
              </a:rPr>
              <a:t>HIV-1 RNA assay recommended</a:t>
            </a:r>
          </a:p>
          <a:p>
            <a:pPr lvl="1">
              <a:spcAft>
                <a:spcPts val="500"/>
              </a:spcAft>
            </a:pPr>
            <a:r>
              <a:rPr lang="en-US" sz="2200" dirty="0"/>
              <a:t>Every </a:t>
            </a:r>
            <a:r>
              <a:rPr lang="en-US" sz="2200" b="1" dirty="0"/>
              <a:t>3 mo </a:t>
            </a:r>
            <a:r>
              <a:rPr lang="en-US" sz="2200" dirty="0"/>
              <a:t>with oral PrEP; every </a:t>
            </a:r>
            <a:r>
              <a:rPr lang="en-US" sz="2200" b="1" dirty="0"/>
              <a:t>2 mo </a:t>
            </a:r>
            <a:r>
              <a:rPr lang="en-US" sz="2200" dirty="0"/>
              <a:t>with LA CAB</a:t>
            </a:r>
          </a:p>
          <a:p>
            <a:pPr>
              <a:spcAft>
                <a:spcPts val="500"/>
              </a:spcAft>
            </a:pPr>
            <a:r>
              <a:rPr lang="en-US" sz="2400" b="1" dirty="0"/>
              <a:t>Revised renal monitoring:</a:t>
            </a:r>
            <a:endParaRPr lang="en-US" sz="2400" dirty="0">
              <a:solidFill>
                <a:schemeClr val="accent3"/>
              </a:solidFill>
            </a:endParaRPr>
          </a:p>
          <a:p>
            <a:pPr lvl="1">
              <a:spcAft>
                <a:spcPts val="500"/>
              </a:spcAft>
            </a:pPr>
            <a:r>
              <a:rPr lang="en-US" sz="2200" dirty="0"/>
              <a:t>Every 12 mo with oral PrEP if aged &lt;50 yr and eCrCl ≥90 mL/min at PrEP initiation </a:t>
            </a:r>
          </a:p>
          <a:p>
            <a:pPr lvl="1">
              <a:spcAft>
                <a:spcPts val="500"/>
              </a:spcAft>
            </a:pPr>
            <a:r>
              <a:rPr lang="en-US" sz="2200" dirty="0"/>
              <a:t>Every 6 mo with oral PrEP if age ≥50 yr or eCrCl &lt;90 mL/min at PrEP initiation </a:t>
            </a:r>
          </a:p>
          <a:p>
            <a:pPr lvl="1">
              <a:spcAft>
                <a:spcPts val="500"/>
              </a:spcAft>
            </a:pPr>
            <a:r>
              <a:rPr lang="en-US" sz="2200" dirty="0"/>
              <a:t>No renal monitoring with LA CAB</a:t>
            </a:r>
            <a:endParaRPr lang="en-US" sz="2200" b="1" dirty="0"/>
          </a:p>
          <a:p>
            <a:pPr>
              <a:spcAft>
                <a:spcPts val="500"/>
              </a:spcAft>
            </a:pPr>
            <a:r>
              <a:rPr lang="en-US" sz="2400" b="1" dirty="0"/>
              <a:t>Lipid monitoring every 12 mo with oral FTC/TAF</a:t>
            </a:r>
          </a:p>
        </p:txBody>
      </p:sp>
      <p:sp>
        <p:nvSpPr>
          <p:cNvPr id="4" name="Text Box 15">
            <a:extLst>
              <a:ext uri="{FF2B5EF4-FFF2-40B4-BE49-F238E27FC236}">
                <a16:creationId xmlns:a16="http://schemas.microsoft.com/office/drawing/2014/main" id="{B66CBE17-C175-4516-970B-2459F7C21C14}"/>
              </a:ext>
            </a:extLst>
          </p:cNvPr>
          <p:cNvSpPr txBox="1">
            <a:spLocks noChangeArrowheads="1"/>
          </p:cNvSpPr>
          <p:nvPr/>
        </p:nvSpPr>
        <p:spPr bwMode="auto">
          <a:xfrm>
            <a:off x="421377" y="640703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CDC PrEP guidelines. 2021. </a:t>
            </a:r>
          </a:p>
        </p:txBody>
      </p:sp>
    </p:spTree>
    <p:extLst>
      <p:ext uri="{BB962C8B-B14F-4D97-AF65-F5344CB8AC3E}">
        <p14:creationId xmlns:p14="http://schemas.microsoft.com/office/powerpoint/2010/main" val="2457977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DCD43-723E-0B33-921A-7A2B802BFB18}"/>
              </a:ext>
            </a:extLst>
          </p:cNvPr>
          <p:cNvSpPr>
            <a:spLocks noGrp="1"/>
          </p:cNvSpPr>
          <p:nvPr>
            <p:ph type="title"/>
          </p:nvPr>
        </p:nvSpPr>
        <p:spPr/>
        <p:txBody>
          <a:bodyPr/>
          <a:lstStyle/>
          <a:p>
            <a:r>
              <a:rPr lang="en-US" dirty="0"/>
              <a:t>Key Features of Long-Acting Injectable PrEP: </a:t>
            </a:r>
            <a:br>
              <a:rPr lang="en-US" dirty="0"/>
            </a:br>
            <a:r>
              <a:rPr lang="en-US" dirty="0"/>
              <a:t>A New Paradigm</a:t>
            </a:r>
          </a:p>
        </p:txBody>
      </p:sp>
    </p:spTree>
    <p:extLst>
      <p:ext uri="{BB962C8B-B14F-4D97-AF65-F5344CB8AC3E}">
        <p14:creationId xmlns:p14="http://schemas.microsoft.com/office/powerpoint/2010/main" val="749364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9D7F-E25F-4D1C-954E-3A4DF74BEF70}"/>
              </a:ext>
            </a:extLst>
          </p:cNvPr>
          <p:cNvSpPr>
            <a:spLocks noGrp="1"/>
          </p:cNvSpPr>
          <p:nvPr>
            <p:ph type="title"/>
          </p:nvPr>
        </p:nvSpPr>
        <p:spPr/>
        <p:txBody>
          <a:bodyPr/>
          <a:lstStyle/>
          <a:p>
            <a:r>
              <a:rPr lang="en-US" dirty="0"/>
              <a:t>HPTN 083 and 084: </a:t>
            </a:r>
            <a:r>
              <a:rPr lang="en-US" altLang="en-US" dirty="0"/>
              <a:t>LA IM CAB Q2M vs </a:t>
            </a:r>
            <a:br>
              <a:rPr lang="en-US" altLang="en-US" dirty="0"/>
            </a:br>
            <a:r>
              <a:rPr lang="en-US" altLang="en-US" dirty="0"/>
              <a:t>Daily Oral FTC/TDF for PrEP</a:t>
            </a:r>
            <a:endParaRPr lang="en-US" dirty="0"/>
          </a:p>
        </p:txBody>
      </p:sp>
      <p:sp>
        <p:nvSpPr>
          <p:cNvPr id="67" name="Content Placeholder 66"/>
          <p:cNvSpPr>
            <a:spLocks noGrp="1"/>
          </p:cNvSpPr>
          <p:nvPr>
            <p:ph idx="1"/>
          </p:nvPr>
        </p:nvSpPr>
        <p:spPr/>
        <p:txBody>
          <a:bodyPr/>
          <a:lstStyle/>
          <a:p>
            <a:r>
              <a:rPr lang="en-US" sz="2400" dirty="0"/>
              <a:t>International, randomized, double-blind phase IIb/III (083) and phase III (084) trials</a:t>
            </a:r>
          </a:p>
          <a:p>
            <a:r>
              <a:rPr lang="en-US" sz="2400" dirty="0"/>
              <a:t>LA IM CAB met criteria for </a:t>
            </a:r>
            <a:r>
              <a:rPr lang="en-US" sz="2400" b="1" dirty="0">
                <a:solidFill>
                  <a:schemeClr val="accent3"/>
                </a:solidFill>
              </a:rPr>
              <a:t>superiority</a:t>
            </a:r>
            <a:r>
              <a:rPr lang="en-US" sz="2400" dirty="0"/>
              <a:t> vs daily oral FTC/TDF in both trials</a:t>
            </a:r>
          </a:p>
          <a:p>
            <a:endParaRPr lang="en-US" sz="2400" dirty="0"/>
          </a:p>
        </p:txBody>
      </p:sp>
      <p:sp>
        <p:nvSpPr>
          <p:cNvPr id="4" name="Text Box 15">
            <a:extLst>
              <a:ext uri="{FF2B5EF4-FFF2-40B4-BE49-F238E27FC236}">
                <a16:creationId xmlns:a16="http://schemas.microsoft.com/office/drawing/2014/main" id="{8ED9FA43-CF3B-49B1-B7BF-9ECF6CEEC3BE}"/>
              </a:ext>
            </a:extLst>
          </p:cNvPr>
          <p:cNvSpPr txBox="1">
            <a:spLocks noChangeArrowheads="1"/>
          </p:cNvSpPr>
          <p:nvPr/>
        </p:nvSpPr>
        <p:spPr bwMode="auto">
          <a:xfrm>
            <a:off x="412216" y="6409843"/>
            <a:ext cx="826977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Landovitz. NEJM. 2021;385:595. 2. Landovitz. CROI 2022. Abstr 96. </a:t>
            </a:r>
            <a:r>
              <a:rPr lang="en-US" altLang="en-US" sz="1200" b="0" spc="-10" dirty="0">
                <a:solidFill>
                  <a:srgbClr val="455560"/>
                </a:solidFill>
                <a:latin typeface="Calibri" panose="020F0502020204030204" pitchFamily="34" charset="0"/>
                <a:cs typeface="Arial" panose="020B0604020202020204" pitchFamily="34" charset="0"/>
              </a:rPr>
              <a:t>3</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Delany-Moretlwe</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Lancet. 2022;399:1779. </a:t>
            </a:r>
          </a:p>
        </p:txBody>
      </p:sp>
      <p:sp>
        <p:nvSpPr>
          <p:cNvPr id="3" name="Rectangle: Rounded Corners 2">
            <a:extLst>
              <a:ext uri="{FF2B5EF4-FFF2-40B4-BE49-F238E27FC236}">
                <a16:creationId xmlns:a16="http://schemas.microsoft.com/office/drawing/2014/main" id="{704488A1-961A-C2FF-AE9B-E0EDDD9C0EA2}"/>
              </a:ext>
            </a:extLst>
          </p:cNvPr>
          <p:cNvSpPr/>
          <p:nvPr/>
        </p:nvSpPr>
        <p:spPr bwMode="auto">
          <a:xfrm>
            <a:off x="705257" y="2562504"/>
            <a:ext cx="5338182" cy="3731337"/>
          </a:xfrm>
          <a:prstGeom prst="roundRect">
            <a:avLst/>
          </a:prstGeom>
          <a:solidFill>
            <a:schemeClr val="accent5">
              <a:lumMod val="20000"/>
              <a:lumOff val="80000"/>
            </a:schemeClr>
          </a:solidFill>
          <a:ln w="0">
            <a:noFill/>
            <a:miter lim="800000"/>
            <a:headEnd/>
            <a:tailEnd/>
          </a:ln>
        </p:spPr>
        <p:txBody>
          <a:bodyPr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CA" alt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HPTN 083</a:t>
            </a:r>
            <a:r>
              <a:rPr kumimoji="0" lang="en-CA" altLang="en-US" sz="2400" b="1" i="0" u="none" strike="noStrike" kern="1200" cap="none" spc="0" normalizeH="0" baseline="30000" noProof="0" dirty="0">
                <a:ln>
                  <a:noFill/>
                </a:ln>
                <a:solidFill>
                  <a:prstClr val="black"/>
                </a:solidFill>
                <a:effectLst/>
                <a:uLnTx/>
                <a:uFillTx/>
                <a:latin typeface="Calibri" panose="020F0502020204030204" pitchFamily="34" charset="0"/>
                <a:ea typeface="+mn-ea"/>
                <a:cs typeface="+mn-cs"/>
              </a:rPr>
              <a:t>1</a:t>
            </a:r>
          </a:p>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CA"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N = 4566 MSM and TGW</a:t>
            </a:r>
          </a:p>
          <a:p>
            <a:pPr marL="342900" indent="-342900">
              <a:spcAft>
                <a:spcPts val="600"/>
              </a:spcAft>
              <a:buFont typeface="Wingdings" panose="05000000000000000000" pitchFamily="2" charset="2"/>
              <a:buChar char="§"/>
              <a:defRPr/>
            </a:pPr>
            <a:r>
              <a:rPr lang="en-US" sz="2400" dirty="0">
                <a:solidFill>
                  <a:schemeClr val="bg1"/>
                </a:solidFill>
                <a:latin typeface="Calibri" panose="020F0502020204030204" pitchFamily="34" charset="0"/>
              </a:rPr>
              <a:t>12 incident infections on LA CAB </a:t>
            </a:r>
          </a:p>
          <a:p>
            <a:pPr marL="800100" lvl="1" indent="-342900">
              <a:spcAft>
                <a:spcPts val="600"/>
              </a:spcAft>
              <a:buClr>
                <a:schemeClr val="bg1"/>
              </a:buClr>
              <a:buFont typeface="Calibri" panose="020F0502020204030204" pitchFamily="34" charset="0"/>
              <a:buChar char="–"/>
              <a:defRPr/>
            </a:pPr>
            <a:r>
              <a:rPr kumimoji="0" lang="en-US" sz="2400" b="1" i="0" u="none" strike="noStrike" cap="none" normalizeH="0" baseline="0" dirty="0">
                <a:ln>
                  <a:noFill/>
                </a:ln>
                <a:solidFill>
                  <a:schemeClr val="accent3"/>
                </a:solidFill>
                <a:effectLst/>
                <a:latin typeface="Calibri" panose="020F0502020204030204" pitchFamily="34" charset="0"/>
              </a:rPr>
              <a:t>4 with on-time injections</a:t>
            </a:r>
          </a:p>
          <a:p>
            <a:pPr marL="1257300" lvl="2" indent="-342900">
              <a:spcAft>
                <a:spcPts val="600"/>
              </a:spcAft>
              <a:buFont typeface="Wingdings" panose="05000000000000000000" pitchFamily="2" charset="2"/>
              <a:buChar char="§"/>
              <a:defRPr/>
            </a:pPr>
            <a:r>
              <a:rPr lang="en-US" sz="2000" dirty="0">
                <a:solidFill>
                  <a:schemeClr val="bg1"/>
                </a:solidFill>
                <a:latin typeface="Calibri" panose="020F0502020204030204" pitchFamily="34" charset="0"/>
              </a:rPr>
              <a:t>Additional 3 identified after initial analysis (</a:t>
            </a:r>
            <a:r>
              <a:rPr lang="en-US" sz="2000" b="1" dirty="0">
                <a:solidFill>
                  <a:schemeClr val="accent3"/>
                </a:solidFill>
                <a:latin typeface="Calibri" panose="020F0502020204030204" pitchFamily="34" charset="0"/>
              </a:rPr>
              <a:t>7 reported with on-time injections to date</a:t>
            </a:r>
            <a:r>
              <a:rPr lang="en-US" sz="2000" dirty="0">
                <a:solidFill>
                  <a:schemeClr val="bg1"/>
                </a:solidFill>
                <a:latin typeface="Calibri" panose="020F0502020204030204" pitchFamily="34" charset="0"/>
              </a:rPr>
              <a:t>)</a:t>
            </a:r>
            <a:r>
              <a:rPr lang="en-US" sz="2000" baseline="30000" dirty="0">
                <a:solidFill>
                  <a:schemeClr val="bg1"/>
                </a:solidFill>
                <a:latin typeface="Calibri" panose="020F0502020204030204" pitchFamily="34" charset="0"/>
              </a:rPr>
              <a:t>2</a:t>
            </a:r>
          </a:p>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CA"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HR for CAB vs FTC/TDF: </a:t>
            </a:r>
            <a:br>
              <a:rPr kumimoji="0" lang="en-CA"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r>
              <a:rPr kumimoji="0" lang="en-CA" alt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0.34 (95% CI: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0.18-0.62)</a:t>
            </a:r>
          </a:p>
          <a:p>
            <a:pPr marL="342900" indent="-342900">
              <a:spcAft>
                <a:spcPts val="600"/>
              </a:spcAft>
              <a:buFont typeface="Wingdings" panose="05000000000000000000" pitchFamily="2" charset="2"/>
              <a:buChar char="§"/>
              <a:defRPr/>
            </a:pPr>
            <a:endParaRPr kumimoji="0" lang="en-US" sz="2000" i="0" u="none" strike="noStrike" cap="none" normalizeH="0" dirty="0">
              <a:ln>
                <a:noFill/>
              </a:ln>
              <a:solidFill>
                <a:schemeClr val="bg1"/>
              </a:solidFill>
              <a:effectLst/>
              <a:latin typeface="Calibri" panose="020F0502020204030204" pitchFamily="34" charset="0"/>
            </a:endParaRPr>
          </a:p>
        </p:txBody>
      </p:sp>
      <p:sp>
        <p:nvSpPr>
          <p:cNvPr id="13" name="Rectangle: Rounded Corners 12">
            <a:extLst>
              <a:ext uri="{FF2B5EF4-FFF2-40B4-BE49-F238E27FC236}">
                <a16:creationId xmlns:a16="http://schemas.microsoft.com/office/drawing/2014/main" id="{BEDA461E-88E1-A6AF-E962-3C8B5B3DBFC1}"/>
              </a:ext>
            </a:extLst>
          </p:cNvPr>
          <p:cNvSpPr/>
          <p:nvPr/>
        </p:nvSpPr>
        <p:spPr bwMode="auto">
          <a:xfrm>
            <a:off x="6144021" y="2534982"/>
            <a:ext cx="5120640" cy="3746511"/>
          </a:xfrm>
          <a:prstGeom prst="roundRect">
            <a:avLst/>
          </a:prstGeom>
          <a:solidFill>
            <a:schemeClr val="accent2">
              <a:lumMod val="20000"/>
              <a:lumOff val="80000"/>
            </a:schemeClr>
          </a:solidFill>
          <a:ln w="0">
            <a:noFill/>
            <a:miter lim="800000"/>
            <a:headEnd/>
            <a:tailEnd/>
          </a:ln>
        </p:spPr>
        <p:txBody>
          <a:bodyPr rtlCol="0" anchor="t"/>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CA" altLang="en-US" sz="2400" b="1"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HPTN 084</a:t>
            </a:r>
            <a:r>
              <a:rPr lang="en-CA" altLang="en-US" sz="2400" b="1" baseline="30000" dirty="0">
                <a:solidFill>
                  <a:prstClr val="black"/>
                </a:solidFill>
                <a:latin typeface="Calibri" panose="020F0502020204030204" pitchFamily="34" charset="0"/>
              </a:rPr>
              <a:t>3</a:t>
            </a:r>
            <a:endParaRPr kumimoji="0" lang="en-CA" altLang="en-US" sz="2400" b="1" i="0" u="none" strike="noStrike" kern="1200" cap="none" spc="0" normalizeH="0" baseline="30000" noProof="0" dirty="0">
              <a:ln>
                <a:noFill/>
              </a:ln>
              <a:solidFill>
                <a:prstClr val="black"/>
              </a:solidFill>
              <a:effectLst/>
              <a:uLnTx/>
              <a:uFillTx/>
              <a:latin typeface="Calibri" panose="020F0502020204030204" pitchFamily="34" charset="0"/>
              <a:ea typeface="+mn-ea"/>
              <a:cs typeface="+mn-cs"/>
            </a:endParaRPr>
          </a:p>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CA"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N = 3224 cisgender women</a:t>
            </a:r>
          </a:p>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CA"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4 incident infections on LA CAB</a:t>
            </a:r>
          </a:p>
          <a:p>
            <a:pPr marL="800100" lvl="1" indent="-342900">
              <a:spcAft>
                <a:spcPts val="600"/>
              </a:spcAft>
              <a:buClr>
                <a:schemeClr val="bg1"/>
              </a:buClr>
              <a:buFont typeface="Calibri" panose="020F0502020204030204" pitchFamily="34" charset="0"/>
              <a:buChar char="–"/>
              <a:defRPr/>
            </a:pPr>
            <a:r>
              <a:rPr lang="en-CA" altLang="en-US" sz="2400" b="1" dirty="0">
                <a:solidFill>
                  <a:schemeClr val="accent3"/>
                </a:solidFill>
                <a:latin typeface="Calibri" panose="020F0502020204030204" pitchFamily="34" charset="0"/>
              </a:rPr>
              <a:t>1 with on-time injections</a:t>
            </a:r>
          </a:p>
          <a:p>
            <a:pPr marL="800100" lvl="1" indent="-342900">
              <a:spcAft>
                <a:spcPts val="600"/>
              </a:spcAft>
              <a:buClr>
                <a:schemeClr val="bg1"/>
              </a:buClr>
              <a:buFont typeface="Calibri" panose="020F0502020204030204" pitchFamily="34" charset="0"/>
              <a:buChar char="–"/>
              <a:defRPr/>
            </a:pPr>
            <a:r>
              <a:rPr lang="en-CA" altLang="en-US" sz="2400" dirty="0">
                <a:solidFill>
                  <a:schemeClr val="bg1"/>
                </a:solidFill>
                <a:latin typeface="Calibri" panose="020F0502020204030204" pitchFamily="34" charset="0"/>
              </a:rPr>
              <a:t>1 later determined to be infected at baseline</a:t>
            </a:r>
          </a:p>
          <a:p>
            <a:pPr marL="342900" marR="0" lvl="0" indent="-342900"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kumimoji="0" lang="en-CA"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HR for CAB vs FTC/TDF: </a:t>
            </a:r>
            <a:br>
              <a:rPr kumimoji="0" lang="en-CA" altLang="en-US" sz="24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br>
            <a:r>
              <a:rPr kumimoji="0" lang="en-CA" alt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0.12 (95% CI</a:t>
            </a:r>
            <a:r>
              <a:rPr kumimoji="0" lang="en-US" alt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 </a:t>
            </a:r>
            <a:r>
              <a:rPr kumimoji="0" 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0.05-0.31)</a:t>
            </a:r>
          </a:p>
          <a:p>
            <a:pPr marL="342900" indent="-342900">
              <a:spcAft>
                <a:spcPts val="600"/>
              </a:spcAft>
              <a:buFont typeface="Wingdings" panose="05000000000000000000" pitchFamily="2" charset="2"/>
              <a:buChar char="§"/>
              <a:defRPr/>
            </a:pPr>
            <a:endParaRPr kumimoji="0" lang="en-CA" altLang="en-US" sz="2400" b="1"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98951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E2398-D7FE-A10C-579D-8219EAD96F29}"/>
              </a:ext>
            </a:extLst>
          </p:cNvPr>
          <p:cNvSpPr>
            <a:spLocks noGrp="1"/>
          </p:cNvSpPr>
          <p:nvPr>
            <p:ph type="title"/>
          </p:nvPr>
        </p:nvSpPr>
        <p:spPr/>
        <p:txBody>
          <a:bodyPr/>
          <a:lstStyle/>
          <a:p>
            <a:r>
              <a:rPr lang="en-US" dirty="0">
                <a:cs typeface="Calibri" panose="020F0502020204030204" pitchFamily="34" charset="0"/>
              </a:rPr>
              <a:t>HPTN 084: Updated HIV Incidence and Pregnancy Outcomes Through Dec 2021 (1 Yr From Unblinding)</a:t>
            </a:r>
            <a:endParaRPr lang="en-US" dirty="0"/>
          </a:p>
        </p:txBody>
      </p:sp>
      <p:sp>
        <p:nvSpPr>
          <p:cNvPr id="3" name="Content Placeholder 2">
            <a:extLst>
              <a:ext uri="{FF2B5EF4-FFF2-40B4-BE49-F238E27FC236}">
                <a16:creationId xmlns:a16="http://schemas.microsoft.com/office/drawing/2014/main" id="{E062043D-FD42-AE86-6E9D-3C30B3CC231C}"/>
              </a:ext>
            </a:extLst>
          </p:cNvPr>
          <p:cNvSpPr>
            <a:spLocks noGrp="1"/>
          </p:cNvSpPr>
          <p:nvPr>
            <p:ph sz="half" idx="1"/>
          </p:nvPr>
        </p:nvSpPr>
        <p:spPr/>
        <p:txBody>
          <a:bodyPr/>
          <a:lstStyle/>
          <a:p>
            <a:pPr>
              <a:spcAft>
                <a:spcPts val="0"/>
              </a:spcAft>
            </a:pPr>
            <a:r>
              <a:rPr lang="en-US" sz="2200" dirty="0"/>
              <a:t>3 infections in CAB group during 1-yr unblinded period</a:t>
            </a:r>
          </a:p>
          <a:p>
            <a:pPr>
              <a:spcAft>
                <a:spcPts val="0"/>
              </a:spcAft>
            </a:pPr>
            <a:r>
              <a:rPr lang="en-US" sz="2200" dirty="0"/>
              <a:t>7 HIV infections in CAB arm to date: none with injections within 2 wk of target dose</a:t>
            </a:r>
          </a:p>
          <a:p>
            <a:pPr>
              <a:spcAft>
                <a:spcPts val="0"/>
              </a:spcAft>
            </a:pPr>
            <a:endParaRPr lang="en-US" sz="2000" dirty="0"/>
          </a:p>
        </p:txBody>
      </p:sp>
      <p:sp>
        <p:nvSpPr>
          <p:cNvPr id="4" name="Content Placeholder 3">
            <a:extLst>
              <a:ext uri="{FF2B5EF4-FFF2-40B4-BE49-F238E27FC236}">
                <a16:creationId xmlns:a16="http://schemas.microsoft.com/office/drawing/2014/main" id="{C99709C1-51C2-276E-E971-42762D2B96B7}"/>
              </a:ext>
            </a:extLst>
          </p:cNvPr>
          <p:cNvSpPr>
            <a:spLocks noGrp="1"/>
          </p:cNvSpPr>
          <p:nvPr>
            <p:ph sz="half" idx="2"/>
          </p:nvPr>
        </p:nvSpPr>
        <p:spPr/>
        <p:txBody>
          <a:bodyPr/>
          <a:lstStyle/>
          <a:p>
            <a:pPr>
              <a:spcAft>
                <a:spcPts val="0"/>
              </a:spcAft>
            </a:pPr>
            <a:r>
              <a:rPr lang="en-US" sz="2200" dirty="0"/>
              <a:t>In total, 132 confirmed pregnancies over 6477.3 PY </a:t>
            </a:r>
          </a:p>
          <a:p>
            <a:pPr lvl="1">
              <a:spcAft>
                <a:spcPts val="0"/>
              </a:spcAft>
            </a:pPr>
            <a:r>
              <a:rPr lang="en-US" sz="2000" dirty="0"/>
              <a:t>LA CAB: 63 pregnancies/3239.1 PY</a:t>
            </a:r>
          </a:p>
          <a:p>
            <a:pPr lvl="1">
              <a:spcAft>
                <a:spcPts val="0"/>
              </a:spcAft>
            </a:pPr>
            <a:r>
              <a:rPr lang="en-US" sz="2000" dirty="0"/>
              <a:t>FTC/TDF: 69 pregnancies/3238.3 PY</a:t>
            </a:r>
          </a:p>
          <a:p>
            <a:pPr>
              <a:spcAft>
                <a:spcPts val="0"/>
              </a:spcAft>
            </a:pPr>
            <a:endParaRPr lang="en-US" dirty="0"/>
          </a:p>
        </p:txBody>
      </p:sp>
      <p:sp>
        <p:nvSpPr>
          <p:cNvPr id="5" name="Rectangle 4">
            <a:extLst>
              <a:ext uri="{FF2B5EF4-FFF2-40B4-BE49-F238E27FC236}">
                <a16:creationId xmlns:a16="http://schemas.microsoft.com/office/drawing/2014/main" id="{23BB35B9-DE05-BB92-681D-2FFA9A8B04A3}"/>
              </a:ext>
            </a:extLst>
          </p:cNvPr>
          <p:cNvSpPr/>
          <p:nvPr/>
        </p:nvSpPr>
        <p:spPr bwMode="auto">
          <a:xfrm>
            <a:off x="3882168" y="4655015"/>
            <a:ext cx="1507215" cy="1087348"/>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 name="Rectangle 5">
            <a:extLst>
              <a:ext uri="{FF2B5EF4-FFF2-40B4-BE49-F238E27FC236}">
                <a16:creationId xmlns:a16="http://schemas.microsoft.com/office/drawing/2014/main" id="{78D57A84-8407-DDBD-E249-90723D29BE40}"/>
              </a:ext>
            </a:extLst>
          </p:cNvPr>
          <p:cNvSpPr/>
          <p:nvPr/>
        </p:nvSpPr>
        <p:spPr bwMode="auto">
          <a:xfrm>
            <a:off x="1673690" y="5626379"/>
            <a:ext cx="1507215" cy="115984"/>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 name="TextBox 6">
            <a:extLst>
              <a:ext uri="{FF2B5EF4-FFF2-40B4-BE49-F238E27FC236}">
                <a16:creationId xmlns:a16="http://schemas.microsoft.com/office/drawing/2014/main" id="{45FA6C67-7FD7-D0CD-16BC-C77D6B14A2E2}"/>
              </a:ext>
            </a:extLst>
          </p:cNvPr>
          <p:cNvSpPr txBox="1"/>
          <p:nvPr/>
        </p:nvSpPr>
        <p:spPr>
          <a:xfrm>
            <a:off x="576183" y="5984992"/>
            <a:ext cx="502669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*Excludes 1 baseline infection from blinded period.</a:t>
            </a:r>
            <a:endParaRPr kumimoji="0" lang="en-ZA"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8" name="TextBox 7">
            <a:extLst>
              <a:ext uri="{FF2B5EF4-FFF2-40B4-BE49-F238E27FC236}">
                <a16:creationId xmlns:a16="http://schemas.microsoft.com/office/drawing/2014/main" id="{94E713AE-2759-A290-801E-54D74517ED78}"/>
              </a:ext>
            </a:extLst>
          </p:cNvPr>
          <p:cNvSpPr txBox="1"/>
          <p:nvPr/>
        </p:nvSpPr>
        <p:spPr bwMode="auto">
          <a:xfrm rot="16200000">
            <a:off x="-544163" y="4459365"/>
            <a:ext cx="2443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mn-cs"/>
              </a:rPr>
              <a:t>Incidence Rate per 100 PY</a:t>
            </a:r>
          </a:p>
        </p:txBody>
      </p:sp>
      <p:sp>
        <p:nvSpPr>
          <p:cNvPr id="9" name="TextBox 8">
            <a:extLst>
              <a:ext uri="{FF2B5EF4-FFF2-40B4-BE49-F238E27FC236}">
                <a16:creationId xmlns:a16="http://schemas.microsoft.com/office/drawing/2014/main" id="{F9BAC284-FB54-C75B-086E-24BACF845F8C}"/>
              </a:ext>
            </a:extLst>
          </p:cNvPr>
          <p:cNvSpPr txBox="1"/>
          <p:nvPr/>
        </p:nvSpPr>
        <p:spPr bwMode="auto">
          <a:xfrm>
            <a:off x="1660100" y="5726364"/>
            <a:ext cx="153439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CAB (n = 1613)*</a:t>
            </a:r>
          </a:p>
        </p:txBody>
      </p:sp>
      <p:sp>
        <p:nvSpPr>
          <p:cNvPr id="10" name="TextBox 9">
            <a:extLst>
              <a:ext uri="{FF2B5EF4-FFF2-40B4-BE49-F238E27FC236}">
                <a16:creationId xmlns:a16="http://schemas.microsoft.com/office/drawing/2014/main" id="{B10685F5-8600-7973-A377-775B7DCF68E7}"/>
              </a:ext>
            </a:extLst>
          </p:cNvPr>
          <p:cNvSpPr txBox="1"/>
          <p:nvPr/>
        </p:nvSpPr>
        <p:spPr bwMode="auto">
          <a:xfrm>
            <a:off x="3737773" y="5749400"/>
            <a:ext cx="17960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FTC/TDF (n = 1610)</a:t>
            </a:r>
          </a:p>
        </p:txBody>
      </p:sp>
      <p:sp>
        <p:nvSpPr>
          <p:cNvPr id="11" name="TextBox 10">
            <a:extLst>
              <a:ext uri="{FF2B5EF4-FFF2-40B4-BE49-F238E27FC236}">
                <a16:creationId xmlns:a16="http://schemas.microsoft.com/office/drawing/2014/main" id="{32BB22A7-A3C1-40D3-E42B-918D589AC730}"/>
              </a:ext>
            </a:extLst>
          </p:cNvPr>
          <p:cNvSpPr txBox="1"/>
          <p:nvPr/>
        </p:nvSpPr>
        <p:spPr bwMode="auto">
          <a:xfrm>
            <a:off x="3976460" y="4083681"/>
            <a:ext cx="131863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56 infections</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3292 PY: 1.70</a:t>
            </a:r>
          </a:p>
        </p:txBody>
      </p:sp>
      <p:sp>
        <p:nvSpPr>
          <p:cNvPr id="12" name="TextBox 11">
            <a:extLst>
              <a:ext uri="{FF2B5EF4-FFF2-40B4-BE49-F238E27FC236}">
                <a16:creationId xmlns:a16="http://schemas.microsoft.com/office/drawing/2014/main" id="{93189C4C-C4EC-BF84-DA53-A66A94AE960E}"/>
              </a:ext>
            </a:extLst>
          </p:cNvPr>
          <p:cNvSpPr txBox="1"/>
          <p:nvPr/>
        </p:nvSpPr>
        <p:spPr bwMode="auto">
          <a:xfrm>
            <a:off x="1582560" y="5050656"/>
            <a:ext cx="16894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 infections</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3334 PY: 0.18</a:t>
            </a:r>
          </a:p>
        </p:txBody>
      </p:sp>
      <p:grpSp>
        <p:nvGrpSpPr>
          <p:cNvPr id="13" name="Group 12">
            <a:extLst>
              <a:ext uri="{FF2B5EF4-FFF2-40B4-BE49-F238E27FC236}">
                <a16:creationId xmlns:a16="http://schemas.microsoft.com/office/drawing/2014/main" id="{22598476-E6CA-1E30-84AD-BCE36D3AA3BC}"/>
              </a:ext>
            </a:extLst>
          </p:cNvPr>
          <p:cNvGrpSpPr/>
          <p:nvPr/>
        </p:nvGrpSpPr>
        <p:grpSpPr>
          <a:xfrm>
            <a:off x="837482" y="3383833"/>
            <a:ext cx="415237" cy="2468880"/>
            <a:chOff x="865674" y="2686519"/>
            <a:chExt cx="444353" cy="7073070"/>
          </a:xfrm>
        </p:grpSpPr>
        <p:sp>
          <p:nvSpPr>
            <p:cNvPr id="14" name="TextBox 13">
              <a:extLst>
                <a:ext uri="{FF2B5EF4-FFF2-40B4-BE49-F238E27FC236}">
                  <a16:creationId xmlns:a16="http://schemas.microsoft.com/office/drawing/2014/main" id="{E5B880F7-2582-45AC-D2BF-8CA1A89638DB}"/>
                </a:ext>
              </a:extLst>
            </p:cNvPr>
            <p:cNvSpPr txBox="1"/>
            <p:nvPr/>
          </p:nvSpPr>
          <p:spPr bwMode="auto">
            <a:xfrm>
              <a:off x="865675" y="5399238"/>
              <a:ext cx="444352" cy="730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5" name="TextBox 14">
              <a:extLst>
                <a:ext uri="{FF2B5EF4-FFF2-40B4-BE49-F238E27FC236}">
                  <a16:creationId xmlns:a16="http://schemas.microsoft.com/office/drawing/2014/main" id="{4C2B508D-991A-724B-A32C-9D3F119F8C07}"/>
                </a:ext>
              </a:extLst>
            </p:cNvPr>
            <p:cNvSpPr txBox="1"/>
            <p:nvPr/>
          </p:nvSpPr>
          <p:spPr bwMode="auto">
            <a:xfrm>
              <a:off x="865675" y="4495000"/>
              <a:ext cx="444352" cy="730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16" name="TextBox 15">
              <a:extLst>
                <a:ext uri="{FF2B5EF4-FFF2-40B4-BE49-F238E27FC236}">
                  <a16:creationId xmlns:a16="http://schemas.microsoft.com/office/drawing/2014/main" id="{7612CD6E-2727-C77E-4514-1CB3A7958D91}"/>
                </a:ext>
              </a:extLst>
            </p:cNvPr>
            <p:cNvSpPr txBox="1"/>
            <p:nvPr/>
          </p:nvSpPr>
          <p:spPr bwMode="auto">
            <a:xfrm>
              <a:off x="865674" y="3590759"/>
              <a:ext cx="444353" cy="730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17" name="TextBox 16">
              <a:extLst>
                <a:ext uri="{FF2B5EF4-FFF2-40B4-BE49-F238E27FC236}">
                  <a16:creationId xmlns:a16="http://schemas.microsoft.com/office/drawing/2014/main" id="{C1AD026D-29E3-EB7A-C4D5-0946D744FA2D}"/>
                </a:ext>
              </a:extLst>
            </p:cNvPr>
            <p:cNvSpPr txBox="1"/>
            <p:nvPr/>
          </p:nvSpPr>
          <p:spPr bwMode="auto">
            <a:xfrm>
              <a:off x="865674" y="2686519"/>
              <a:ext cx="444353" cy="730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p:txBody>
        </p:sp>
        <p:sp>
          <p:nvSpPr>
            <p:cNvPr id="18" name="TextBox 17">
              <a:extLst>
                <a:ext uri="{FF2B5EF4-FFF2-40B4-BE49-F238E27FC236}">
                  <a16:creationId xmlns:a16="http://schemas.microsoft.com/office/drawing/2014/main" id="{E2BD9CD2-DDA6-6649-042F-E05093D0AF0A}"/>
                </a:ext>
              </a:extLst>
            </p:cNvPr>
            <p:cNvSpPr txBox="1"/>
            <p:nvPr/>
          </p:nvSpPr>
          <p:spPr bwMode="auto">
            <a:xfrm>
              <a:off x="865675" y="7207151"/>
              <a:ext cx="444352" cy="730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9" name="TextBox 18">
              <a:extLst>
                <a:ext uri="{FF2B5EF4-FFF2-40B4-BE49-F238E27FC236}">
                  <a16:creationId xmlns:a16="http://schemas.microsoft.com/office/drawing/2014/main" id="{59DA2526-6A2B-9D53-5ADC-B56956F57988}"/>
                </a:ext>
              </a:extLst>
            </p:cNvPr>
            <p:cNvSpPr txBox="1"/>
            <p:nvPr/>
          </p:nvSpPr>
          <p:spPr bwMode="auto">
            <a:xfrm>
              <a:off x="865675" y="6302913"/>
              <a:ext cx="444352" cy="730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20" name="TextBox 19">
              <a:extLst>
                <a:ext uri="{FF2B5EF4-FFF2-40B4-BE49-F238E27FC236}">
                  <a16:creationId xmlns:a16="http://schemas.microsoft.com/office/drawing/2014/main" id="{FFE77196-01A8-D39E-E3BC-A56D425E3A65}"/>
                </a:ext>
              </a:extLst>
            </p:cNvPr>
            <p:cNvSpPr txBox="1"/>
            <p:nvPr/>
          </p:nvSpPr>
          <p:spPr bwMode="auto">
            <a:xfrm>
              <a:off x="865674" y="8131704"/>
              <a:ext cx="444353" cy="730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0.5</a:t>
              </a:r>
            </a:p>
          </p:txBody>
        </p:sp>
        <p:sp>
          <p:nvSpPr>
            <p:cNvPr id="21" name="TextBox 20">
              <a:extLst>
                <a:ext uri="{FF2B5EF4-FFF2-40B4-BE49-F238E27FC236}">
                  <a16:creationId xmlns:a16="http://schemas.microsoft.com/office/drawing/2014/main" id="{EAD33817-DCCF-5437-7AD2-288C8BFC8218}"/>
                </a:ext>
              </a:extLst>
            </p:cNvPr>
            <p:cNvSpPr txBox="1"/>
            <p:nvPr/>
          </p:nvSpPr>
          <p:spPr bwMode="auto">
            <a:xfrm>
              <a:off x="1021166" y="9021433"/>
              <a:ext cx="288861" cy="738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22" name="Group 21">
            <a:extLst>
              <a:ext uri="{FF2B5EF4-FFF2-40B4-BE49-F238E27FC236}">
                <a16:creationId xmlns:a16="http://schemas.microsoft.com/office/drawing/2014/main" id="{7E0655CF-8F08-641F-A3F7-40FCFBAE1F5A}"/>
              </a:ext>
            </a:extLst>
          </p:cNvPr>
          <p:cNvGrpSpPr/>
          <p:nvPr/>
        </p:nvGrpSpPr>
        <p:grpSpPr>
          <a:xfrm>
            <a:off x="1198775" y="3524759"/>
            <a:ext cx="99861" cy="2215892"/>
            <a:chOff x="1033990" y="2850624"/>
            <a:chExt cx="1044923" cy="6351746"/>
          </a:xfrm>
        </p:grpSpPr>
        <p:cxnSp>
          <p:nvCxnSpPr>
            <p:cNvPr id="23" name="Straight Connector 22">
              <a:extLst>
                <a:ext uri="{FF2B5EF4-FFF2-40B4-BE49-F238E27FC236}">
                  <a16:creationId xmlns:a16="http://schemas.microsoft.com/office/drawing/2014/main" id="{01A5EF61-4BF6-FF0F-2001-B08ADE3F41C9}"/>
                </a:ext>
              </a:extLst>
            </p:cNvPr>
            <p:cNvCxnSpPr>
              <a:cxnSpLocks/>
            </p:cNvCxnSpPr>
            <p:nvPr/>
          </p:nvCxnSpPr>
          <p:spPr bwMode="auto">
            <a:xfrm>
              <a:off x="1033990" y="2850624"/>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400C1E6-17BC-0A06-2527-4FC3A96A77C5}"/>
                </a:ext>
              </a:extLst>
            </p:cNvPr>
            <p:cNvCxnSpPr>
              <a:cxnSpLocks/>
            </p:cNvCxnSpPr>
            <p:nvPr/>
          </p:nvCxnSpPr>
          <p:spPr bwMode="auto">
            <a:xfrm>
              <a:off x="1033990" y="3744647"/>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13AF54F-11E1-AAAF-18D4-7C35E5108F71}"/>
                </a:ext>
              </a:extLst>
            </p:cNvPr>
            <p:cNvCxnSpPr>
              <a:cxnSpLocks/>
            </p:cNvCxnSpPr>
            <p:nvPr/>
          </p:nvCxnSpPr>
          <p:spPr bwMode="auto">
            <a:xfrm>
              <a:off x="1033990" y="4648887"/>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A349104-FE00-7E13-9C96-EC101A9F903B}"/>
                </a:ext>
              </a:extLst>
            </p:cNvPr>
            <p:cNvCxnSpPr>
              <a:cxnSpLocks/>
            </p:cNvCxnSpPr>
            <p:nvPr/>
          </p:nvCxnSpPr>
          <p:spPr bwMode="auto">
            <a:xfrm>
              <a:off x="1033990" y="5553127"/>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5B782651-E531-0C71-C186-C81B1829C5AD}"/>
                </a:ext>
              </a:extLst>
            </p:cNvPr>
            <p:cNvCxnSpPr>
              <a:cxnSpLocks/>
            </p:cNvCxnSpPr>
            <p:nvPr/>
          </p:nvCxnSpPr>
          <p:spPr bwMode="auto">
            <a:xfrm>
              <a:off x="1033990" y="6470960"/>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05B4F31-B850-7732-0772-32F0CB65FA0D}"/>
                </a:ext>
              </a:extLst>
            </p:cNvPr>
            <p:cNvCxnSpPr>
              <a:cxnSpLocks/>
            </p:cNvCxnSpPr>
            <p:nvPr/>
          </p:nvCxnSpPr>
          <p:spPr bwMode="auto">
            <a:xfrm>
              <a:off x="1033990" y="7375200"/>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52826E92-26BF-95E8-4D2C-11F2D0365ACE}"/>
                </a:ext>
              </a:extLst>
            </p:cNvPr>
            <p:cNvCxnSpPr>
              <a:cxnSpLocks/>
            </p:cNvCxnSpPr>
            <p:nvPr/>
          </p:nvCxnSpPr>
          <p:spPr bwMode="auto">
            <a:xfrm>
              <a:off x="1033990" y="8265301"/>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914A688-886A-C28A-D557-F7859C0D7599}"/>
                </a:ext>
              </a:extLst>
            </p:cNvPr>
            <p:cNvCxnSpPr>
              <a:cxnSpLocks/>
            </p:cNvCxnSpPr>
            <p:nvPr/>
          </p:nvCxnSpPr>
          <p:spPr bwMode="auto">
            <a:xfrm>
              <a:off x="1033990" y="9202370"/>
              <a:ext cx="1044923" cy="0"/>
            </a:xfrm>
            <a:prstGeom prst="line">
              <a:avLst/>
            </a:prstGeom>
            <a:noFill/>
            <a:ln w="28575" cap="flat" cmpd="sng" algn="ctr">
              <a:solidFill>
                <a:schemeClr val="bg1"/>
              </a:solidFill>
              <a:prstDash val="solid"/>
              <a:round/>
              <a:headEnd type="none" w="med" len="med"/>
              <a:tailEnd type="none" w="med" len="med"/>
            </a:ln>
            <a:effectLst/>
          </p:spPr>
        </p:cxnSp>
      </p:grpSp>
      <p:sp>
        <p:nvSpPr>
          <p:cNvPr id="31" name="Freeform: Shape 30">
            <a:extLst>
              <a:ext uri="{FF2B5EF4-FFF2-40B4-BE49-F238E27FC236}">
                <a16:creationId xmlns:a16="http://schemas.microsoft.com/office/drawing/2014/main" id="{E48C1035-B790-F473-932B-D049C486F238}"/>
              </a:ext>
            </a:extLst>
          </p:cNvPr>
          <p:cNvSpPr/>
          <p:nvPr/>
        </p:nvSpPr>
        <p:spPr bwMode="auto">
          <a:xfrm>
            <a:off x="1304570" y="3524173"/>
            <a:ext cx="4379232" cy="2218191"/>
          </a:xfrm>
          <a:custGeom>
            <a:avLst/>
            <a:gdLst>
              <a:gd name="connsiteX0" fmla="*/ 0 w 4673600"/>
              <a:gd name="connsiteY0" fmla="*/ 0 h 2914650"/>
              <a:gd name="connsiteX1" fmla="*/ 0 w 4673600"/>
              <a:gd name="connsiteY1" fmla="*/ 2914650 h 2914650"/>
              <a:gd name="connsiteX2" fmla="*/ 4673600 w 4673600"/>
              <a:gd name="connsiteY2" fmla="*/ 2914650 h 2914650"/>
            </a:gdLst>
            <a:ahLst/>
            <a:cxnLst>
              <a:cxn ang="0">
                <a:pos x="connsiteX0" y="connsiteY0"/>
              </a:cxn>
              <a:cxn ang="0">
                <a:pos x="connsiteX1" y="connsiteY1"/>
              </a:cxn>
              <a:cxn ang="0">
                <a:pos x="connsiteX2" y="connsiteY2"/>
              </a:cxn>
            </a:cxnLst>
            <a:rect l="l" t="t" r="r" b="b"/>
            <a:pathLst>
              <a:path w="4673600" h="2914650">
                <a:moveTo>
                  <a:pt x="0" y="0"/>
                </a:moveTo>
                <a:lnTo>
                  <a:pt x="0" y="2914650"/>
                </a:lnTo>
                <a:lnTo>
                  <a:pt x="4673600" y="29146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2" name="Group 31">
            <a:extLst>
              <a:ext uri="{FF2B5EF4-FFF2-40B4-BE49-F238E27FC236}">
                <a16:creationId xmlns:a16="http://schemas.microsoft.com/office/drawing/2014/main" id="{5B48AE6B-C217-F22F-D96C-290555DCCBC5}"/>
              </a:ext>
            </a:extLst>
          </p:cNvPr>
          <p:cNvGrpSpPr/>
          <p:nvPr/>
        </p:nvGrpSpPr>
        <p:grpSpPr>
          <a:xfrm>
            <a:off x="1304570" y="5758183"/>
            <a:ext cx="4367364" cy="62540"/>
            <a:chOff x="1447800" y="4226940"/>
            <a:chExt cx="4673600" cy="1478386"/>
          </a:xfrm>
        </p:grpSpPr>
        <p:cxnSp>
          <p:nvCxnSpPr>
            <p:cNvPr id="33" name="Straight Connector 32">
              <a:extLst>
                <a:ext uri="{FF2B5EF4-FFF2-40B4-BE49-F238E27FC236}">
                  <a16:creationId xmlns:a16="http://schemas.microsoft.com/office/drawing/2014/main" id="{88FF003F-E313-18F0-AF8E-B89E9ACD999B}"/>
                </a:ext>
              </a:extLst>
            </p:cNvPr>
            <p:cNvCxnSpPr>
              <a:cxnSpLocks/>
            </p:cNvCxnSpPr>
            <p:nvPr/>
          </p:nvCxnSpPr>
          <p:spPr bwMode="auto">
            <a:xfrm>
              <a:off x="1447800" y="4226940"/>
              <a:ext cx="0" cy="1478386"/>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0A186AB-53AA-F004-D684-31C5BE50A939}"/>
                </a:ext>
              </a:extLst>
            </p:cNvPr>
            <p:cNvCxnSpPr>
              <a:cxnSpLocks/>
            </p:cNvCxnSpPr>
            <p:nvPr/>
          </p:nvCxnSpPr>
          <p:spPr bwMode="auto">
            <a:xfrm>
              <a:off x="3793067" y="4226940"/>
              <a:ext cx="0" cy="1478386"/>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EE526D3-8243-F79D-1512-ACDC4628E326}"/>
                </a:ext>
              </a:extLst>
            </p:cNvPr>
            <p:cNvCxnSpPr>
              <a:cxnSpLocks/>
            </p:cNvCxnSpPr>
            <p:nvPr/>
          </p:nvCxnSpPr>
          <p:spPr bwMode="auto">
            <a:xfrm>
              <a:off x="6121400" y="4226940"/>
              <a:ext cx="0" cy="1478386"/>
            </a:xfrm>
            <a:prstGeom prst="line">
              <a:avLst/>
            </a:prstGeom>
            <a:noFill/>
            <a:ln w="28575" cap="flat" cmpd="sng" algn="ctr">
              <a:solidFill>
                <a:schemeClr val="bg1"/>
              </a:solidFill>
              <a:prstDash val="solid"/>
              <a:round/>
              <a:headEnd type="none" w="med" len="med"/>
              <a:tailEnd type="none" w="med" len="med"/>
            </a:ln>
            <a:effectLst/>
          </p:spPr>
        </p:cxnSp>
      </p:grpSp>
      <p:sp>
        <p:nvSpPr>
          <p:cNvPr id="36" name="Content Placeholder 4">
            <a:extLst>
              <a:ext uri="{FF2B5EF4-FFF2-40B4-BE49-F238E27FC236}">
                <a16:creationId xmlns:a16="http://schemas.microsoft.com/office/drawing/2014/main" id="{81311084-8D49-8D15-3BFB-972260A15EC1}"/>
              </a:ext>
            </a:extLst>
          </p:cNvPr>
          <p:cNvSpPr txBox="1">
            <a:spLocks/>
          </p:cNvSpPr>
          <p:nvPr/>
        </p:nvSpPr>
        <p:spPr bwMode="auto">
          <a:xfrm>
            <a:off x="677718" y="3097221"/>
            <a:ext cx="5309278" cy="93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lgn="ctr">
              <a:buFont typeface="Wingdings" panose="05000000000000000000" pitchFamily="2" charset="2"/>
              <a:buNone/>
            </a:pPr>
            <a:r>
              <a:rPr lang="en-US" sz="1800" b="1" kern="0" dirty="0"/>
              <a:t>HIV Incidence in Blinded + 1-Yr Unblinded Periods</a:t>
            </a:r>
          </a:p>
          <a:p>
            <a:pPr marL="0" indent="0" algn="ctr">
              <a:buFont typeface="Wingdings" panose="05000000000000000000" pitchFamily="2" charset="2"/>
              <a:buNone/>
            </a:pPr>
            <a:r>
              <a:rPr lang="en-US" sz="1600" b="1" kern="0" dirty="0"/>
              <a:t>HR: 0.11; 95% CI: 0.05-0.24</a:t>
            </a:r>
          </a:p>
        </p:txBody>
      </p:sp>
      <p:sp>
        <p:nvSpPr>
          <p:cNvPr id="38" name="TextBox 37">
            <a:extLst>
              <a:ext uri="{FF2B5EF4-FFF2-40B4-BE49-F238E27FC236}">
                <a16:creationId xmlns:a16="http://schemas.microsoft.com/office/drawing/2014/main" id="{5B144B7F-CC77-CADB-470A-F15D75E519FA}"/>
              </a:ext>
            </a:extLst>
          </p:cNvPr>
          <p:cNvSpPr txBox="1"/>
          <p:nvPr/>
        </p:nvSpPr>
        <p:spPr bwMode="auto">
          <a:xfrm>
            <a:off x="427193" y="6409636"/>
            <a:ext cx="32800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Delany-Moretlwe. AIDS 2022. Abstr OALBX0107.</a:t>
            </a:r>
            <a:endParaRPr kumimoji="0" lang="en-US" sz="1200" b="0" i="0" u="none" strike="noStrike" kern="1200" cap="none" spc="0" normalizeH="0" baseline="0" noProof="0" dirty="0">
              <a:ln>
                <a:noFill/>
              </a:ln>
              <a:solidFill>
                <a:srgbClr val="455560"/>
              </a:solidFill>
              <a:effectLst/>
              <a:uLnTx/>
              <a:uFillTx/>
              <a:latin typeface="Calibri"/>
              <a:ea typeface="+mn-ea"/>
              <a:cs typeface="+mn-cs"/>
            </a:endParaRPr>
          </a:p>
        </p:txBody>
      </p:sp>
      <p:graphicFrame>
        <p:nvGraphicFramePr>
          <p:cNvPr id="40" name="Group 32">
            <a:extLst>
              <a:ext uri="{FF2B5EF4-FFF2-40B4-BE49-F238E27FC236}">
                <a16:creationId xmlns:a16="http://schemas.microsoft.com/office/drawing/2014/main" id="{F585A04E-37FA-D332-79EC-F086DB9E2528}"/>
              </a:ext>
            </a:extLst>
          </p:cNvPr>
          <p:cNvGraphicFramePr>
            <a:graphicFrameLocks noGrp="1"/>
          </p:cNvGraphicFramePr>
          <p:nvPr>
            <p:extLst>
              <p:ext uri="{D42A27DB-BD31-4B8C-83A1-F6EECF244321}">
                <p14:modId xmlns:p14="http://schemas.microsoft.com/office/powerpoint/2010/main" val="2199116038"/>
              </p:ext>
            </p:extLst>
          </p:nvPr>
        </p:nvGraphicFramePr>
        <p:xfrm>
          <a:off x="6320770" y="3147225"/>
          <a:ext cx="5109741" cy="2377504"/>
        </p:xfrm>
        <a:graphic>
          <a:graphicData uri="http://schemas.openxmlformats.org/drawingml/2006/table">
            <a:tbl>
              <a:tblPr/>
              <a:tblGrid>
                <a:gridCol w="2866166">
                  <a:extLst>
                    <a:ext uri="{9D8B030D-6E8A-4147-A177-3AD203B41FA5}">
                      <a16:colId xmlns:a16="http://schemas.microsoft.com/office/drawing/2014/main" val="20000"/>
                    </a:ext>
                  </a:extLst>
                </a:gridCol>
                <a:gridCol w="1167687">
                  <a:extLst>
                    <a:ext uri="{9D8B030D-6E8A-4147-A177-3AD203B41FA5}">
                      <a16:colId xmlns:a16="http://schemas.microsoft.com/office/drawing/2014/main" val="20001"/>
                    </a:ext>
                  </a:extLst>
                </a:gridCol>
                <a:gridCol w="1075888">
                  <a:extLst>
                    <a:ext uri="{9D8B030D-6E8A-4147-A177-3AD203B41FA5}">
                      <a16:colId xmlns:a16="http://schemas.microsoft.com/office/drawing/2014/main" val="20002"/>
                    </a:ext>
                  </a:extLst>
                </a:gridCol>
              </a:tblGrid>
              <a:tr h="198578">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Pregnancy Outcome,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CAB</a:t>
                      </a:r>
                      <a:b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63)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FTC/TDF</a:t>
                      </a:r>
                      <a:b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Live births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Pregnancy loss </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wk</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20-36 wk</a:t>
                      </a:r>
                    </a:p>
                    <a:p>
                      <a:pPr marL="284163" marR="0" lvl="0" indent="-171450" algn="l" defTabSz="914400" rtl="0" eaLnBrk="1" fontAlgn="base" latinLnBrk="0" hangingPunct="1">
                        <a:lnSpc>
                          <a:spcPct val="100000"/>
                        </a:lnSpc>
                        <a:spcBef>
                          <a:spcPts val="0"/>
                        </a:spcBef>
                        <a:spcAft>
                          <a:spcPts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&lt;20 wk</a:t>
                      </a:r>
                      <a:r>
                        <a:rPr kumimoji="0" lang="en-US" sz="1600" b="0" i="0" u="none" strike="noStrike" cap="none" normalizeH="0" baseline="30000" dirty="0">
                          <a:ln>
                            <a:noFill/>
                          </a:ln>
                          <a:solidFill>
                            <a:schemeClr val="bg2">
                              <a:lumMod val="10000"/>
                            </a:schemeClr>
                          </a:solidFill>
                          <a:effectLst/>
                          <a:latin typeface="Calibri" panose="020F0502020204030204" pitchFamily="34" charset="0"/>
                          <a:cs typeface="Calibri" panose="020F0502020204030204" pitchFamily="34" charset="0"/>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a:t>
                      </a:r>
                      <a:b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b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a:t>
                      </a:r>
                      <a:b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1492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Congenital abnormalities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42" name="TextBox 41">
            <a:extLst>
              <a:ext uri="{FF2B5EF4-FFF2-40B4-BE49-F238E27FC236}">
                <a16:creationId xmlns:a16="http://schemas.microsoft.com/office/drawing/2014/main" id="{F7398042-5830-357B-7D66-451D719B915E}"/>
              </a:ext>
            </a:extLst>
          </p:cNvPr>
          <p:cNvSpPr txBox="1"/>
          <p:nvPr/>
        </p:nvSpPr>
        <p:spPr bwMode="auto">
          <a:xfrm>
            <a:off x="6280218" y="5492888"/>
            <a:ext cx="515388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*Pregnancies ongoing for 23 women in CAB arm and 34 women in FTC/TDF arm. </a:t>
            </a:r>
            <a:r>
              <a:rPr kumimoji="0" lang="en-US" sz="1400" b="0" i="0" u="none" strike="noStrike" kern="1200" cap="none" spc="0" normalizeH="0" baseline="3000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Calibri" panose="020F0502020204030204" pitchFamily="34" charset="0"/>
              </a:rPr>
              <a:t>Includes ectopic pregnancy, elective terminations, and spontaneous pregnancy loss.</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187656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537" name="Straight Connector 22536">
            <a:extLst>
              <a:ext uri="{FF2B5EF4-FFF2-40B4-BE49-F238E27FC236}">
                <a16:creationId xmlns:a16="http://schemas.microsoft.com/office/drawing/2014/main" id="{E321D1CB-76D9-A1C3-E3F8-0DCC6E8AC419}"/>
              </a:ext>
            </a:extLst>
          </p:cNvPr>
          <p:cNvCxnSpPr/>
          <p:nvPr/>
        </p:nvCxnSpPr>
        <p:spPr bwMode="auto">
          <a:xfrm>
            <a:off x="5735942" y="4264265"/>
            <a:ext cx="4454524" cy="0"/>
          </a:xfrm>
          <a:prstGeom prst="line">
            <a:avLst/>
          </a:prstGeom>
          <a:noFill/>
          <a:ln w="28575" cap="flat" cmpd="sng" algn="ctr">
            <a:solidFill>
              <a:schemeClr val="bg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59F946E2-F2A2-DEEC-8334-2E400D22E2C6}"/>
              </a:ext>
            </a:extLst>
          </p:cNvPr>
          <p:cNvCxnSpPr/>
          <p:nvPr/>
        </p:nvCxnSpPr>
        <p:spPr bwMode="auto">
          <a:xfrm>
            <a:off x="5743014" y="4433235"/>
            <a:ext cx="4454524" cy="0"/>
          </a:xfrm>
          <a:prstGeom prst="line">
            <a:avLst/>
          </a:prstGeom>
          <a:noFill/>
          <a:ln w="28575" cap="flat" cmpd="sng" algn="ctr">
            <a:solidFill>
              <a:schemeClr val="bg1"/>
            </a:solidFill>
            <a:prstDash val="dash"/>
            <a:round/>
            <a:headEnd type="none" w="med" len="med"/>
            <a:tailEnd type="none" w="med" len="med"/>
          </a:ln>
          <a:effectLst/>
        </p:spPr>
      </p:cxnSp>
      <p:cxnSp>
        <p:nvCxnSpPr>
          <p:cNvPr id="339" name="Straight Connector 338">
            <a:extLst>
              <a:ext uri="{FF2B5EF4-FFF2-40B4-BE49-F238E27FC236}">
                <a16:creationId xmlns:a16="http://schemas.microsoft.com/office/drawing/2014/main" id="{9335B1BB-3D81-15E2-1DC7-4AB5DE0A07B1}"/>
              </a:ext>
            </a:extLst>
          </p:cNvPr>
          <p:cNvCxnSpPr/>
          <p:nvPr/>
        </p:nvCxnSpPr>
        <p:spPr bwMode="auto">
          <a:xfrm>
            <a:off x="5750751" y="4759019"/>
            <a:ext cx="4454524" cy="0"/>
          </a:xfrm>
          <a:prstGeom prst="line">
            <a:avLst/>
          </a:prstGeom>
          <a:noFill/>
          <a:ln w="28575" cap="flat" cmpd="sng" algn="ctr">
            <a:solidFill>
              <a:schemeClr val="bg1"/>
            </a:solidFill>
            <a:prstDash val="sysDash"/>
            <a:round/>
            <a:headEnd type="none" w="med" len="med"/>
            <a:tailEnd type="none" w="med" len="med"/>
          </a:ln>
          <a:effectLst/>
        </p:spPr>
      </p:cxnSp>
      <p:grpSp>
        <p:nvGrpSpPr>
          <p:cNvPr id="22535" name="Group 22534">
            <a:extLst>
              <a:ext uri="{FF2B5EF4-FFF2-40B4-BE49-F238E27FC236}">
                <a16:creationId xmlns:a16="http://schemas.microsoft.com/office/drawing/2014/main" id="{93C6E1C3-E863-4BC7-0966-BFFA9E850A29}"/>
              </a:ext>
            </a:extLst>
          </p:cNvPr>
          <p:cNvGrpSpPr/>
          <p:nvPr/>
        </p:nvGrpSpPr>
        <p:grpSpPr>
          <a:xfrm>
            <a:off x="5923335" y="3672958"/>
            <a:ext cx="4274203" cy="1101479"/>
            <a:chOff x="6852885" y="2491154"/>
            <a:chExt cx="4274203" cy="1101479"/>
          </a:xfrm>
        </p:grpSpPr>
        <p:grpSp>
          <p:nvGrpSpPr>
            <p:cNvPr id="255" name="Group 254">
              <a:extLst>
                <a:ext uri="{FF2B5EF4-FFF2-40B4-BE49-F238E27FC236}">
                  <a16:creationId xmlns:a16="http://schemas.microsoft.com/office/drawing/2014/main" id="{17737B12-898A-4B13-63F9-66C7957C1F92}"/>
                </a:ext>
              </a:extLst>
            </p:cNvPr>
            <p:cNvGrpSpPr/>
            <p:nvPr/>
          </p:nvGrpSpPr>
          <p:grpSpPr>
            <a:xfrm>
              <a:off x="6852885" y="2577548"/>
              <a:ext cx="80805" cy="411461"/>
              <a:chOff x="6819298" y="2587061"/>
              <a:chExt cx="80805" cy="1413594"/>
            </a:xfrm>
          </p:grpSpPr>
          <p:cxnSp>
            <p:nvCxnSpPr>
              <p:cNvPr id="332" name="Straight Connector 331">
                <a:extLst>
                  <a:ext uri="{FF2B5EF4-FFF2-40B4-BE49-F238E27FC236}">
                    <a16:creationId xmlns:a16="http://schemas.microsoft.com/office/drawing/2014/main" id="{4E86A95D-C655-49FB-766F-077E24115E70}"/>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E8D9064E-3ADF-8B84-CDAA-8D23E5743FF3}"/>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B5D5BF25-454D-7C41-0319-65D12179641B}"/>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04618348-0E71-F541-9AC7-612DCDAC89B2}"/>
                </a:ext>
              </a:extLst>
            </p:cNvPr>
            <p:cNvGrpSpPr/>
            <p:nvPr/>
          </p:nvGrpSpPr>
          <p:grpSpPr>
            <a:xfrm>
              <a:off x="6912270" y="2635956"/>
              <a:ext cx="80805" cy="658293"/>
              <a:chOff x="6819298" y="2587061"/>
              <a:chExt cx="80805" cy="1413594"/>
            </a:xfrm>
          </p:grpSpPr>
          <p:cxnSp>
            <p:nvCxnSpPr>
              <p:cNvPr id="329" name="Straight Connector 328">
                <a:extLst>
                  <a:ext uri="{FF2B5EF4-FFF2-40B4-BE49-F238E27FC236}">
                    <a16:creationId xmlns:a16="http://schemas.microsoft.com/office/drawing/2014/main" id="{EE5F1A1F-9633-E7F1-6296-6D1C89414A31}"/>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F2BA9E86-AC1F-CA2E-DD41-CA97FA88C3D4}"/>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3F885E1E-5ED4-F3BB-C98D-D43452285C12}"/>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D0F1537D-624A-082D-7636-44F86FB69D00}"/>
                </a:ext>
              </a:extLst>
            </p:cNvPr>
            <p:cNvGrpSpPr/>
            <p:nvPr/>
          </p:nvGrpSpPr>
          <p:grpSpPr>
            <a:xfrm>
              <a:off x="7069665" y="2692143"/>
              <a:ext cx="80805" cy="677118"/>
              <a:chOff x="6819298" y="2587061"/>
              <a:chExt cx="80805" cy="1413594"/>
            </a:xfrm>
          </p:grpSpPr>
          <p:cxnSp>
            <p:nvCxnSpPr>
              <p:cNvPr id="326" name="Straight Connector 325">
                <a:extLst>
                  <a:ext uri="{FF2B5EF4-FFF2-40B4-BE49-F238E27FC236}">
                    <a16:creationId xmlns:a16="http://schemas.microsoft.com/office/drawing/2014/main" id="{F5893C01-4186-5D93-C3A2-DA944E9F6ADF}"/>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951C8D14-EA59-52B8-8D8C-86D3AA03B0C3}"/>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EF8A2FCE-BF59-C968-B772-64DE431672C6}"/>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8A40DDC1-D69B-56A9-1937-015EAC6A3D56}"/>
                </a:ext>
              </a:extLst>
            </p:cNvPr>
            <p:cNvGrpSpPr/>
            <p:nvPr/>
          </p:nvGrpSpPr>
          <p:grpSpPr>
            <a:xfrm>
              <a:off x="7129050" y="2491154"/>
              <a:ext cx="80805" cy="677118"/>
              <a:chOff x="6819298" y="2587061"/>
              <a:chExt cx="80805" cy="1413594"/>
            </a:xfrm>
          </p:grpSpPr>
          <p:cxnSp>
            <p:nvCxnSpPr>
              <p:cNvPr id="323" name="Straight Connector 322">
                <a:extLst>
                  <a:ext uri="{FF2B5EF4-FFF2-40B4-BE49-F238E27FC236}">
                    <a16:creationId xmlns:a16="http://schemas.microsoft.com/office/drawing/2014/main" id="{BE7480D3-5867-AB3B-08B5-E5E0F69050F3}"/>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EE20EABC-543D-4DFC-CCE6-BE6C28608A04}"/>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E1A3CFBE-6871-D3B9-6150-BC721B7F83CB}"/>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9" name="Group 258">
              <a:extLst>
                <a:ext uri="{FF2B5EF4-FFF2-40B4-BE49-F238E27FC236}">
                  <a16:creationId xmlns:a16="http://schemas.microsoft.com/office/drawing/2014/main" id="{DFEA8A3B-D1FA-B30A-B11C-AB59E9AB2CE6}"/>
                </a:ext>
              </a:extLst>
            </p:cNvPr>
            <p:cNvGrpSpPr/>
            <p:nvPr/>
          </p:nvGrpSpPr>
          <p:grpSpPr>
            <a:xfrm>
              <a:off x="7496903" y="2945615"/>
              <a:ext cx="80805" cy="336002"/>
              <a:chOff x="6819298" y="2587061"/>
              <a:chExt cx="80805" cy="1413594"/>
            </a:xfrm>
          </p:grpSpPr>
          <p:cxnSp>
            <p:nvCxnSpPr>
              <p:cNvPr id="320" name="Straight Connector 319">
                <a:extLst>
                  <a:ext uri="{FF2B5EF4-FFF2-40B4-BE49-F238E27FC236}">
                    <a16:creationId xmlns:a16="http://schemas.microsoft.com/office/drawing/2014/main" id="{73D4004F-7441-67B5-3D94-E6FE9E1C3A77}"/>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727C17C6-B651-04A8-E535-7DF6401442C3}"/>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A770DF03-6604-EA0D-2183-D3A1B81DEC0B}"/>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89535687-E37E-CBEC-1846-F2851FE18754}"/>
                </a:ext>
              </a:extLst>
            </p:cNvPr>
            <p:cNvGrpSpPr/>
            <p:nvPr/>
          </p:nvGrpSpPr>
          <p:grpSpPr>
            <a:xfrm>
              <a:off x="7607354" y="2747968"/>
              <a:ext cx="80805" cy="400916"/>
              <a:chOff x="6819298" y="2587061"/>
              <a:chExt cx="80805" cy="1413594"/>
            </a:xfrm>
          </p:grpSpPr>
          <p:cxnSp>
            <p:nvCxnSpPr>
              <p:cNvPr id="317" name="Straight Connector 316">
                <a:extLst>
                  <a:ext uri="{FF2B5EF4-FFF2-40B4-BE49-F238E27FC236}">
                    <a16:creationId xmlns:a16="http://schemas.microsoft.com/office/drawing/2014/main" id="{296092A9-9DC5-8003-C52B-A7CB09138390}"/>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6FA08A9C-3A38-1C51-CAFD-2A892DC7E5AE}"/>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0A796FA5-9C18-25B6-856C-26B6AE0A7645}"/>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015EC796-0522-103A-C593-080A97872ED4}"/>
                </a:ext>
              </a:extLst>
            </p:cNvPr>
            <p:cNvGrpSpPr/>
            <p:nvPr/>
          </p:nvGrpSpPr>
          <p:grpSpPr>
            <a:xfrm>
              <a:off x="7932540" y="2836053"/>
              <a:ext cx="80805" cy="383672"/>
              <a:chOff x="6819298" y="2587061"/>
              <a:chExt cx="80805" cy="1413594"/>
            </a:xfrm>
          </p:grpSpPr>
          <p:cxnSp>
            <p:nvCxnSpPr>
              <p:cNvPr id="314" name="Straight Connector 313">
                <a:extLst>
                  <a:ext uri="{FF2B5EF4-FFF2-40B4-BE49-F238E27FC236}">
                    <a16:creationId xmlns:a16="http://schemas.microsoft.com/office/drawing/2014/main" id="{59A21047-2BC5-BEE7-2F7F-4F6F47F5F480}"/>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6ABB385C-7D1C-68A4-B122-D6B8C01DD5FB}"/>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9ADEA967-78C7-A7B0-5F32-1890ED6FC8B4}"/>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2" name="Group 261">
              <a:extLst>
                <a:ext uri="{FF2B5EF4-FFF2-40B4-BE49-F238E27FC236}">
                  <a16:creationId xmlns:a16="http://schemas.microsoft.com/office/drawing/2014/main" id="{15DB2985-5216-0670-2AED-DB75FB635F7A}"/>
                </a:ext>
              </a:extLst>
            </p:cNvPr>
            <p:cNvGrpSpPr/>
            <p:nvPr/>
          </p:nvGrpSpPr>
          <p:grpSpPr>
            <a:xfrm>
              <a:off x="8042991" y="2588768"/>
              <a:ext cx="80805" cy="500129"/>
              <a:chOff x="6819298" y="2587061"/>
              <a:chExt cx="80805" cy="1413594"/>
            </a:xfrm>
          </p:grpSpPr>
          <p:cxnSp>
            <p:nvCxnSpPr>
              <p:cNvPr id="311" name="Straight Connector 310">
                <a:extLst>
                  <a:ext uri="{FF2B5EF4-FFF2-40B4-BE49-F238E27FC236}">
                    <a16:creationId xmlns:a16="http://schemas.microsoft.com/office/drawing/2014/main" id="{9476C08A-1D2F-98BB-5793-3C10BC90B528}"/>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D501DBB8-E269-2B96-4FD1-EDE9FFDFCE8F}"/>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9BACAEFF-D119-825F-B7A8-C7A7EEA8E201}"/>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3" name="Group 262">
              <a:extLst>
                <a:ext uri="{FF2B5EF4-FFF2-40B4-BE49-F238E27FC236}">
                  <a16:creationId xmlns:a16="http://schemas.microsoft.com/office/drawing/2014/main" id="{00D1C55B-4CAB-35D6-04E6-76FEC2E0A4A9}"/>
                </a:ext>
              </a:extLst>
            </p:cNvPr>
            <p:cNvGrpSpPr/>
            <p:nvPr/>
          </p:nvGrpSpPr>
          <p:grpSpPr>
            <a:xfrm>
              <a:off x="8356426" y="2808880"/>
              <a:ext cx="80805" cy="416272"/>
              <a:chOff x="6819298" y="2587061"/>
              <a:chExt cx="80805" cy="1413594"/>
            </a:xfrm>
          </p:grpSpPr>
          <p:cxnSp>
            <p:nvCxnSpPr>
              <p:cNvPr id="308" name="Straight Connector 307">
                <a:extLst>
                  <a:ext uri="{FF2B5EF4-FFF2-40B4-BE49-F238E27FC236}">
                    <a16:creationId xmlns:a16="http://schemas.microsoft.com/office/drawing/2014/main" id="{636783AA-056D-3975-A386-A6FE5BC3E2E4}"/>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55E75BC4-CF8B-34B0-FCB4-088D2A7458C0}"/>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EECCB976-B922-AE59-ECA5-65FB79239ACF}"/>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F07567EE-043D-2FB2-E543-C8D654ADD436}"/>
                </a:ext>
              </a:extLst>
            </p:cNvPr>
            <p:cNvGrpSpPr/>
            <p:nvPr/>
          </p:nvGrpSpPr>
          <p:grpSpPr>
            <a:xfrm>
              <a:off x="8461267" y="2657258"/>
              <a:ext cx="80805" cy="364902"/>
              <a:chOff x="6819298" y="2587061"/>
              <a:chExt cx="80805" cy="1413594"/>
            </a:xfrm>
          </p:grpSpPr>
          <p:cxnSp>
            <p:nvCxnSpPr>
              <p:cNvPr id="305" name="Straight Connector 304">
                <a:extLst>
                  <a:ext uri="{FF2B5EF4-FFF2-40B4-BE49-F238E27FC236}">
                    <a16:creationId xmlns:a16="http://schemas.microsoft.com/office/drawing/2014/main" id="{9EB098A9-B843-C8B3-3871-277D40737B8D}"/>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2A84DF47-EEB3-EBD8-B25F-1EE1A56AF74F}"/>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0FEC6911-35D9-6368-3F86-CB6B73440614}"/>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6F791FA2-E8D3-0B57-DBDC-73F8D60969D2}"/>
                </a:ext>
              </a:extLst>
            </p:cNvPr>
            <p:cNvGrpSpPr/>
            <p:nvPr/>
          </p:nvGrpSpPr>
          <p:grpSpPr>
            <a:xfrm>
              <a:off x="8796466" y="2983901"/>
              <a:ext cx="80805" cy="267530"/>
              <a:chOff x="6819298" y="2587061"/>
              <a:chExt cx="80805" cy="1413594"/>
            </a:xfrm>
          </p:grpSpPr>
          <p:cxnSp>
            <p:nvCxnSpPr>
              <p:cNvPr id="302" name="Straight Connector 301">
                <a:extLst>
                  <a:ext uri="{FF2B5EF4-FFF2-40B4-BE49-F238E27FC236}">
                    <a16:creationId xmlns:a16="http://schemas.microsoft.com/office/drawing/2014/main" id="{493812BE-659D-B09B-A735-EF233913DF55}"/>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96A78B1D-2537-B8E4-FB84-6638BFB18AC7}"/>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03639862-3AB6-5E57-1A5B-23A5E29F4AC5}"/>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6" name="Group 265">
              <a:extLst>
                <a:ext uri="{FF2B5EF4-FFF2-40B4-BE49-F238E27FC236}">
                  <a16:creationId xmlns:a16="http://schemas.microsoft.com/office/drawing/2014/main" id="{9E9B11DF-E5E1-24DF-20BB-E3E1418C0B87}"/>
                </a:ext>
              </a:extLst>
            </p:cNvPr>
            <p:cNvGrpSpPr/>
            <p:nvPr/>
          </p:nvGrpSpPr>
          <p:grpSpPr>
            <a:xfrm>
              <a:off x="8900265" y="2750716"/>
              <a:ext cx="80805" cy="183521"/>
              <a:chOff x="6819298" y="2587061"/>
              <a:chExt cx="80805" cy="1413594"/>
            </a:xfrm>
          </p:grpSpPr>
          <p:cxnSp>
            <p:nvCxnSpPr>
              <p:cNvPr id="299" name="Straight Connector 298">
                <a:extLst>
                  <a:ext uri="{FF2B5EF4-FFF2-40B4-BE49-F238E27FC236}">
                    <a16:creationId xmlns:a16="http://schemas.microsoft.com/office/drawing/2014/main" id="{20F4A1BE-F2FD-4D83-8456-AA918901DCED}"/>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24043186-F6EA-3E6A-2139-11EEB8402E05}"/>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3B754F01-E53D-7E28-AC7B-7237E9AA0F97}"/>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7" name="Group 266">
              <a:extLst>
                <a:ext uri="{FF2B5EF4-FFF2-40B4-BE49-F238E27FC236}">
                  <a16:creationId xmlns:a16="http://schemas.microsoft.com/office/drawing/2014/main" id="{0C1FF8D5-C45F-3631-5E14-C763129E4256}"/>
                </a:ext>
              </a:extLst>
            </p:cNvPr>
            <p:cNvGrpSpPr/>
            <p:nvPr/>
          </p:nvGrpSpPr>
          <p:grpSpPr>
            <a:xfrm>
              <a:off x="9215828" y="2774454"/>
              <a:ext cx="80805" cy="744304"/>
              <a:chOff x="6819298" y="2587061"/>
              <a:chExt cx="80805" cy="1413594"/>
            </a:xfrm>
          </p:grpSpPr>
          <p:cxnSp>
            <p:nvCxnSpPr>
              <p:cNvPr id="296" name="Straight Connector 295">
                <a:extLst>
                  <a:ext uri="{FF2B5EF4-FFF2-40B4-BE49-F238E27FC236}">
                    <a16:creationId xmlns:a16="http://schemas.microsoft.com/office/drawing/2014/main" id="{7B938DA1-79FE-BDD8-BD34-B578C91E0347}"/>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DD8CD0CD-C390-5CB4-1F38-777754A0F2F4}"/>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1CAF3644-EE09-6280-CE2D-13779A858758}"/>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08B6ED80-13C6-B37F-B21C-3FD1BE48621A}"/>
                </a:ext>
              </a:extLst>
            </p:cNvPr>
            <p:cNvGrpSpPr/>
            <p:nvPr/>
          </p:nvGrpSpPr>
          <p:grpSpPr>
            <a:xfrm>
              <a:off x="9328042" y="2701194"/>
              <a:ext cx="80805" cy="362592"/>
              <a:chOff x="6819298" y="2587061"/>
              <a:chExt cx="80805" cy="1413594"/>
            </a:xfrm>
          </p:grpSpPr>
          <p:cxnSp>
            <p:nvCxnSpPr>
              <p:cNvPr id="293" name="Straight Connector 292">
                <a:extLst>
                  <a:ext uri="{FF2B5EF4-FFF2-40B4-BE49-F238E27FC236}">
                    <a16:creationId xmlns:a16="http://schemas.microsoft.com/office/drawing/2014/main" id="{0BF08FFB-374B-E239-295D-58C853BEB9D1}"/>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AF913AF0-53BA-9861-8769-8B1302A90417}"/>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A80F72E9-973B-2362-DC5E-0ECF79010C5A}"/>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9" name="Group 268">
              <a:extLst>
                <a:ext uri="{FF2B5EF4-FFF2-40B4-BE49-F238E27FC236}">
                  <a16:creationId xmlns:a16="http://schemas.microsoft.com/office/drawing/2014/main" id="{FDBD377B-A4F9-FCC7-8FB1-7EF98A39007B}"/>
                </a:ext>
              </a:extLst>
            </p:cNvPr>
            <p:cNvGrpSpPr/>
            <p:nvPr/>
          </p:nvGrpSpPr>
          <p:grpSpPr>
            <a:xfrm>
              <a:off x="9657502" y="2823690"/>
              <a:ext cx="80805" cy="508228"/>
              <a:chOff x="6819298" y="2587061"/>
              <a:chExt cx="80805" cy="1413594"/>
            </a:xfrm>
          </p:grpSpPr>
          <p:cxnSp>
            <p:nvCxnSpPr>
              <p:cNvPr id="290" name="Straight Connector 289">
                <a:extLst>
                  <a:ext uri="{FF2B5EF4-FFF2-40B4-BE49-F238E27FC236}">
                    <a16:creationId xmlns:a16="http://schemas.microsoft.com/office/drawing/2014/main" id="{741D2224-4F90-CC5E-6945-C8F31082814C}"/>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A26E371A-8877-6DFE-2FBB-5E6E65918C50}"/>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70423416-FEA0-7470-A1C6-82968429064E}"/>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CA2A7287-11F5-5437-2DC9-11073D46B75B}"/>
                </a:ext>
              </a:extLst>
            </p:cNvPr>
            <p:cNvGrpSpPr/>
            <p:nvPr/>
          </p:nvGrpSpPr>
          <p:grpSpPr>
            <a:xfrm>
              <a:off x="9764106" y="2611571"/>
              <a:ext cx="80805" cy="430178"/>
              <a:chOff x="6819298" y="2587061"/>
              <a:chExt cx="80805" cy="1413594"/>
            </a:xfrm>
          </p:grpSpPr>
          <p:cxnSp>
            <p:nvCxnSpPr>
              <p:cNvPr id="287" name="Straight Connector 286">
                <a:extLst>
                  <a:ext uri="{FF2B5EF4-FFF2-40B4-BE49-F238E27FC236}">
                    <a16:creationId xmlns:a16="http://schemas.microsoft.com/office/drawing/2014/main" id="{ACC065AA-6DDA-9CE5-6F26-149BDFE52669}"/>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74EDCC6F-4776-13B4-3D0D-4678AF4055F8}"/>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36BB84B2-7670-959D-4C60-FF1A79E61FE7}"/>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5C7D60A5-63CD-5C76-682B-6C73526E4609}"/>
                </a:ext>
              </a:extLst>
            </p:cNvPr>
            <p:cNvGrpSpPr/>
            <p:nvPr/>
          </p:nvGrpSpPr>
          <p:grpSpPr>
            <a:xfrm>
              <a:off x="10507447" y="2948336"/>
              <a:ext cx="80805" cy="644297"/>
              <a:chOff x="6819298" y="2587061"/>
              <a:chExt cx="80805" cy="1413594"/>
            </a:xfrm>
          </p:grpSpPr>
          <p:cxnSp>
            <p:nvCxnSpPr>
              <p:cNvPr id="284" name="Straight Connector 283">
                <a:extLst>
                  <a:ext uri="{FF2B5EF4-FFF2-40B4-BE49-F238E27FC236}">
                    <a16:creationId xmlns:a16="http://schemas.microsoft.com/office/drawing/2014/main" id="{3EC3A940-8D73-C49B-CD11-CA3868726002}"/>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EFBB254C-D5C9-8A22-3C3E-CAF1C1989A0B}"/>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F3EDEF36-7908-9664-B057-C13E548FFFE3}"/>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A3B59E99-1004-DA73-97FD-E10431D7C91E}"/>
                </a:ext>
              </a:extLst>
            </p:cNvPr>
            <p:cNvGrpSpPr/>
            <p:nvPr/>
          </p:nvGrpSpPr>
          <p:grpSpPr>
            <a:xfrm>
              <a:off x="10619661" y="2790050"/>
              <a:ext cx="80805" cy="87942"/>
              <a:chOff x="6819298" y="2587061"/>
              <a:chExt cx="80805" cy="1413594"/>
            </a:xfrm>
          </p:grpSpPr>
          <p:cxnSp>
            <p:nvCxnSpPr>
              <p:cNvPr id="281" name="Straight Connector 280">
                <a:extLst>
                  <a:ext uri="{FF2B5EF4-FFF2-40B4-BE49-F238E27FC236}">
                    <a16:creationId xmlns:a16="http://schemas.microsoft.com/office/drawing/2014/main" id="{9A8F3777-4702-5583-B7BD-A6365C640D33}"/>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9BE32811-6B72-34A6-2B88-7B668E31D50B}"/>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C7CBB6BB-7BC1-DC69-3C6F-1323D3B28A6C}"/>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EA72A47A-D1D2-36D6-D1B2-4EFAFC4A2B09}"/>
                </a:ext>
              </a:extLst>
            </p:cNvPr>
            <p:cNvGrpSpPr/>
            <p:nvPr/>
          </p:nvGrpSpPr>
          <p:grpSpPr>
            <a:xfrm>
              <a:off x="10939679" y="2894479"/>
              <a:ext cx="80805" cy="413650"/>
              <a:chOff x="6819298" y="2587061"/>
              <a:chExt cx="80805" cy="1413594"/>
            </a:xfrm>
          </p:grpSpPr>
          <p:cxnSp>
            <p:nvCxnSpPr>
              <p:cNvPr id="278" name="Straight Connector 277">
                <a:extLst>
                  <a:ext uri="{FF2B5EF4-FFF2-40B4-BE49-F238E27FC236}">
                    <a16:creationId xmlns:a16="http://schemas.microsoft.com/office/drawing/2014/main" id="{BCA25EE2-54BA-4CF5-5EF6-7AF7B975B8A4}"/>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D761DBAE-B171-86A8-8D86-332F8D472E21}"/>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9FAE1830-A361-C9AC-BD63-2F8DAE586EF8}"/>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4" name="Group 273">
              <a:extLst>
                <a:ext uri="{FF2B5EF4-FFF2-40B4-BE49-F238E27FC236}">
                  <a16:creationId xmlns:a16="http://schemas.microsoft.com/office/drawing/2014/main" id="{1A089055-C695-5D89-70FF-92FC62ADC261}"/>
                </a:ext>
              </a:extLst>
            </p:cNvPr>
            <p:cNvGrpSpPr/>
            <p:nvPr/>
          </p:nvGrpSpPr>
          <p:grpSpPr>
            <a:xfrm>
              <a:off x="11046283" y="2748355"/>
              <a:ext cx="80805" cy="400529"/>
              <a:chOff x="6819298" y="2587061"/>
              <a:chExt cx="80805" cy="1413594"/>
            </a:xfrm>
          </p:grpSpPr>
          <p:cxnSp>
            <p:nvCxnSpPr>
              <p:cNvPr id="275" name="Straight Connector 274">
                <a:extLst>
                  <a:ext uri="{FF2B5EF4-FFF2-40B4-BE49-F238E27FC236}">
                    <a16:creationId xmlns:a16="http://schemas.microsoft.com/office/drawing/2014/main" id="{D4E695AF-A7D7-8D3D-C326-31EFA7ECF441}"/>
                  </a:ext>
                </a:extLst>
              </p:cNvPr>
              <p:cNvCxnSpPr>
                <a:cxnSpLocks/>
              </p:cNvCxnSpPr>
              <p:nvPr/>
            </p:nvCxnSpPr>
            <p:spPr bwMode="auto">
              <a:xfrm>
                <a:off x="6859700" y="2587061"/>
                <a:ext cx="0" cy="1413594"/>
              </a:xfrm>
              <a:prstGeom prst="line">
                <a:avLst/>
              </a:prstGeom>
              <a:noFill/>
              <a:ln w="28575" cap="flat" cmpd="sng" algn="ctr">
                <a:solidFill>
                  <a:schemeClr val="accent1"/>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2EDA9051-FA2B-2365-9F9E-755D84AADABD}"/>
                  </a:ext>
                </a:extLst>
              </p:cNvPr>
              <p:cNvCxnSpPr>
                <a:cxnSpLocks/>
              </p:cNvCxnSpPr>
              <p:nvPr/>
            </p:nvCxnSpPr>
            <p:spPr bwMode="auto">
              <a:xfrm>
                <a:off x="6819298" y="2587061"/>
                <a:ext cx="80805" cy="0"/>
              </a:xfrm>
              <a:prstGeom prst="line">
                <a:avLst/>
              </a:prstGeom>
              <a:noFill/>
              <a:ln w="28575" cap="flat" cmpd="sng" algn="ctr">
                <a:solidFill>
                  <a:schemeClr val="accent1"/>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3640BBEB-1457-A005-0B3D-9013B62830E9}"/>
                  </a:ext>
                </a:extLst>
              </p:cNvPr>
              <p:cNvCxnSpPr>
                <a:cxnSpLocks/>
              </p:cNvCxnSpPr>
              <p:nvPr/>
            </p:nvCxnSpPr>
            <p:spPr bwMode="auto">
              <a:xfrm>
                <a:off x="6819298" y="4000655"/>
                <a:ext cx="80805" cy="0"/>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149" name="Group 148">
            <a:extLst>
              <a:ext uri="{FF2B5EF4-FFF2-40B4-BE49-F238E27FC236}">
                <a16:creationId xmlns:a16="http://schemas.microsoft.com/office/drawing/2014/main" id="{E09C1A4D-3D53-8959-96E8-2487E0B2B95B}"/>
              </a:ext>
            </a:extLst>
          </p:cNvPr>
          <p:cNvGrpSpPr/>
          <p:nvPr/>
        </p:nvGrpSpPr>
        <p:grpSpPr>
          <a:xfrm>
            <a:off x="5930982" y="3845363"/>
            <a:ext cx="4259484" cy="437276"/>
            <a:chOff x="6819875" y="2721424"/>
            <a:chExt cx="4843108" cy="437276"/>
          </a:xfrm>
          <a:solidFill>
            <a:schemeClr val="accent1"/>
          </a:solidFill>
        </p:grpSpPr>
        <p:sp>
          <p:nvSpPr>
            <p:cNvPr id="150" name="Isosceles Triangle 149">
              <a:extLst>
                <a:ext uri="{FF2B5EF4-FFF2-40B4-BE49-F238E27FC236}">
                  <a16:creationId xmlns:a16="http://schemas.microsoft.com/office/drawing/2014/main" id="{A5DECA23-8278-2DAA-D7FC-51B295D45407}"/>
                </a:ext>
              </a:extLst>
            </p:cNvPr>
            <p:cNvSpPr/>
            <p:nvPr/>
          </p:nvSpPr>
          <p:spPr bwMode="auto">
            <a:xfrm>
              <a:off x="6819875" y="2721424"/>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1" name="Isosceles Triangle 150">
              <a:extLst>
                <a:ext uri="{FF2B5EF4-FFF2-40B4-BE49-F238E27FC236}">
                  <a16:creationId xmlns:a16="http://schemas.microsoft.com/office/drawing/2014/main" id="{81574377-79EF-BB11-8535-F3CC38090BC5}"/>
                </a:ext>
              </a:extLst>
            </p:cNvPr>
            <p:cNvSpPr/>
            <p:nvPr/>
          </p:nvSpPr>
          <p:spPr bwMode="auto">
            <a:xfrm>
              <a:off x="6874409" y="2857818"/>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2" name="Isosceles Triangle 151">
              <a:extLst>
                <a:ext uri="{FF2B5EF4-FFF2-40B4-BE49-F238E27FC236}">
                  <a16:creationId xmlns:a16="http://schemas.microsoft.com/office/drawing/2014/main" id="{6542E6C6-2C80-AF90-2087-79A9A9052B53}"/>
                </a:ext>
              </a:extLst>
            </p:cNvPr>
            <p:cNvSpPr/>
            <p:nvPr/>
          </p:nvSpPr>
          <p:spPr bwMode="auto">
            <a:xfrm>
              <a:off x="7054563" y="2945615"/>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3" name="Isosceles Triangle 152">
              <a:extLst>
                <a:ext uri="{FF2B5EF4-FFF2-40B4-BE49-F238E27FC236}">
                  <a16:creationId xmlns:a16="http://schemas.microsoft.com/office/drawing/2014/main" id="{01C41722-8865-B700-8A45-8BB0F47CE00C}"/>
                </a:ext>
              </a:extLst>
            </p:cNvPr>
            <p:cNvSpPr/>
            <p:nvPr/>
          </p:nvSpPr>
          <p:spPr bwMode="auto">
            <a:xfrm>
              <a:off x="7558735" y="3031942"/>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4" name="Isosceles Triangle 153">
              <a:extLst>
                <a:ext uri="{FF2B5EF4-FFF2-40B4-BE49-F238E27FC236}">
                  <a16:creationId xmlns:a16="http://schemas.microsoft.com/office/drawing/2014/main" id="{9373B58D-0A51-DC3E-62AF-F8E8B6DD7CFB}"/>
                </a:ext>
              </a:extLst>
            </p:cNvPr>
            <p:cNvSpPr/>
            <p:nvPr/>
          </p:nvSpPr>
          <p:spPr bwMode="auto">
            <a:xfrm>
              <a:off x="7120659" y="2753587"/>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5" name="Isosceles Triangle 154">
              <a:extLst>
                <a:ext uri="{FF2B5EF4-FFF2-40B4-BE49-F238E27FC236}">
                  <a16:creationId xmlns:a16="http://schemas.microsoft.com/office/drawing/2014/main" id="{8E5AF862-1035-2953-860E-082F1651E641}"/>
                </a:ext>
              </a:extLst>
            </p:cNvPr>
            <p:cNvSpPr/>
            <p:nvPr/>
          </p:nvSpPr>
          <p:spPr bwMode="auto">
            <a:xfrm>
              <a:off x="7657969" y="2852029"/>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7" name="Isosceles Triangle 156">
              <a:extLst>
                <a:ext uri="{FF2B5EF4-FFF2-40B4-BE49-F238E27FC236}">
                  <a16:creationId xmlns:a16="http://schemas.microsoft.com/office/drawing/2014/main" id="{41759CBB-C7BB-FB69-BB57-481A53BEF5C8}"/>
                </a:ext>
              </a:extLst>
            </p:cNvPr>
            <p:cNvSpPr/>
            <p:nvPr/>
          </p:nvSpPr>
          <p:spPr bwMode="auto">
            <a:xfrm>
              <a:off x="8032368" y="3016070"/>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8" name="Isosceles Triangle 157">
              <a:extLst>
                <a:ext uri="{FF2B5EF4-FFF2-40B4-BE49-F238E27FC236}">
                  <a16:creationId xmlns:a16="http://schemas.microsoft.com/office/drawing/2014/main" id="{42EDF1C9-0547-C409-74A4-2CE767CCB56B}"/>
                </a:ext>
              </a:extLst>
            </p:cNvPr>
            <p:cNvSpPr/>
            <p:nvPr/>
          </p:nvSpPr>
          <p:spPr bwMode="auto">
            <a:xfrm>
              <a:off x="8167022" y="2850532"/>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9" name="Isosceles Triangle 158">
              <a:extLst>
                <a:ext uri="{FF2B5EF4-FFF2-40B4-BE49-F238E27FC236}">
                  <a16:creationId xmlns:a16="http://schemas.microsoft.com/office/drawing/2014/main" id="{F064BE74-F1A0-5D13-CCB8-0DC3C8AD0C6B}"/>
                </a:ext>
              </a:extLst>
            </p:cNvPr>
            <p:cNvSpPr/>
            <p:nvPr/>
          </p:nvSpPr>
          <p:spPr bwMode="auto">
            <a:xfrm>
              <a:off x="8527555" y="3009644"/>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0" name="Isosceles Triangle 159">
              <a:extLst>
                <a:ext uri="{FF2B5EF4-FFF2-40B4-BE49-F238E27FC236}">
                  <a16:creationId xmlns:a16="http://schemas.microsoft.com/office/drawing/2014/main" id="{210E977A-99F5-CC54-9C21-AB14C0017DC3}"/>
                </a:ext>
              </a:extLst>
            </p:cNvPr>
            <p:cNvSpPr/>
            <p:nvPr/>
          </p:nvSpPr>
          <p:spPr bwMode="auto">
            <a:xfrm>
              <a:off x="8646358" y="2868975"/>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1" name="Isosceles Triangle 160">
              <a:extLst>
                <a:ext uri="{FF2B5EF4-FFF2-40B4-BE49-F238E27FC236}">
                  <a16:creationId xmlns:a16="http://schemas.microsoft.com/office/drawing/2014/main" id="{083CD1AC-70D3-A25B-A15A-BCC824CF22EC}"/>
                </a:ext>
              </a:extLst>
            </p:cNvPr>
            <p:cNvSpPr/>
            <p:nvPr/>
          </p:nvSpPr>
          <p:spPr bwMode="auto">
            <a:xfrm>
              <a:off x="9005678" y="3080705"/>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2" name="Isosceles Triangle 161">
              <a:extLst>
                <a:ext uri="{FF2B5EF4-FFF2-40B4-BE49-F238E27FC236}">
                  <a16:creationId xmlns:a16="http://schemas.microsoft.com/office/drawing/2014/main" id="{14E09869-B351-AB63-1CB4-D25769E22354}"/>
                </a:ext>
              </a:extLst>
            </p:cNvPr>
            <p:cNvSpPr/>
            <p:nvPr/>
          </p:nvSpPr>
          <p:spPr bwMode="auto">
            <a:xfrm>
              <a:off x="9138742" y="2839263"/>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3" name="Isosceles Triangle 162">
              <a:extLst>
                <a:ext uri="{FF2B5EF4-FFF2-40B4-BE49-F238E27FC236}">
                  <a16:creationId xmlns:a16="http://schemas.microsoft.com/office/drawing/2014/main" id="{B6EC4E4E-35B8-76B3-0346-7AE5DE573060}"/>
                </a:ext>
              </a:extLst>
            </p:cNvPr>
            <p:cNvSpPr/>
            <p:nvPr/>
          </p:nvSpPr>
          <p:spPr bwMode="auto">
            <a:xfrm>
              <a:off x="9499184" y="3028519"/>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4" name="Isosceles Triangle 163">
              <a:extLst>
                <a:ext uri="{FF2B5EF4-FFF2-40B4-BE49-F238E27FC236}">
                  <a16:creationId xmlns:a16="http://schemas.microsoft.com/office/drawing/2014/main" id="{AEA1433D-3401-A9E5-A93F-5C8011728D19}"/>
                </a:ext>
              </a:extLst>
            </p:cNvPr>
            <p:cNvSpPr/>
            <p:nvPr/>
          </p:nvSpPr>
          <p:spPr bwMode="auto">
            <a:xfrm>
              <a:off x="10117045" y="2846692"/>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5" name="Isosceles Triangle 164">
              <a:extLst>
                <a:ext uri="{FF2B5EF4-FFF2-40B4-BE49-F238E27FC236}">
                  <a16:creationId xmlns:a16="http://schemas.microsoft.com/office/drawing/2014/main" id="{0556B75D-617B-E3C3-64F6-86F45990900B}"/>
                </a:ext>
              </a:extLst>
            </p:cNvPr>
            <p:cNvSpPr/>
            <p:nvPr/>
          </p:nvSpPr>
          <p:spPr bwMode="auto">
            <a:xfrm>
              <a:off x="9629524" y="2880528"/>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6" name="Isosceles Triangle 165">
              <a:extLst>
                <a:ext uri="{FF2B5EF4-FFF2-40B4-BE49-F238E27FC236}">
                  <a16:creationId xmlns:a16="http://schemas.microsoft.com/office/drawing/2014/main" id="{26083638-A3A4-6195-6F9E-01421A76E8EE}"/>
                </a:ext>
              </a:extLst>
            </p:cNvPr>
            <p:cNvSpPr/>
            <p:nvPr/>
          </p:nvSpPr>
          <p:spPr bwMode="auto">
            <a:xfrm>
              <a:off x="9994371" y="2994950"/>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7" name="Isosceles Triangle 166">
              <a:extLst>
                <a:ext uri="{FF2B5EF4-FFF2-40B4-BE49-F238E27FC236}">
                  <a16:creationId xmlns:a16="http://schemas.microsoft.com/office/drawing/2014/main" id="{D7F11ED4-472C-0E57-6028-F1F7FC266B83}"/>
                </a:ext>
              </a:extLst>
            </p:cNvPr>
            <p:cNvSpPr/>
            <p:nvPr/>
          </p:nvSpPr>
          <p:spPr bwMode="auto">
            <a:xfrm>
              <a:off x="10970142" y="3080025"/>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8" name="Isosceles Triangle 167">
              <a:extLst>
                <a:ext uri="{FF2B5EF4-FFF2-40B4-BE49-F238E27FC236}">
                  <a16:creationId xmlns:a16="http://schemas.microsoft.com/office/drawing/2014/main" id="{EEA04810-4FC5-798E-1DA0-53F98AEF4A1B}"/>
                </a:ext>
              </a:extLst>
            </p:cNvPr>
            <p:cNvSpPr/>
            <p:nvPr/>
          </p:nvSpPr>
          <p:spPr bwMode="auto">
            <a:xfrm>
              <a:off x="11099982" y="2884171"/>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9" name="Isosceles Triangle 168">
              <a:extLst>
                <a:ext uri="{FF2B5EF4-FFF2-40B4-BE49-F238E27FC236}">
                  <a16:creationId xmlns:a16="http://schemas.microsoft.com/office/drawing/2014/main" id="{B2DE57AF-90C3-9285-5C6D-153EC83CCAE4}"/>
                </a:ext>
              </a:extLst>
            </p:cNvPr>
            <p:cNvSpPr/>
            <p:nvPr/>
          </p:nvSpPr>
          <p:spPr bwMode="auto">
            <a:xfrm>
              <a:off x="11457697" y="3091028"/>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0" name="Isosceles Triangle 169">
              <a:extLst>
                <a:ext uri="{FF2B5EF4-FFF2-40B4-BE49-F238E27FC236}">
                  <a16:creationId xmlns:a16="http://schemas.microsoft.com/office/drawing/2014/main" id="{BF895EDD-971B-3FA9-FDAC-37C6AE71A964}"/>
                </a:ext>
              </a:extLst>
            </p:cNvPr>
            <p:cNvSpPr/>
            <p:nvPr/>
          </p:nvSpPr>
          <p:spPr bwMode="auto">
            <a:xfrm>
              <a:off x="11584484" y="2893918"/>
              <a:ext cx="78499" cy="67672"/>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24" name="Freeform: Shape 123">
            <a:extLst>
              <a:ext uri="{FF2B5EF4-FFF2-40B4-BE49-F238E27FC236}">
                <a16:creationId xmlns:a16="http://schemas.microsoft.com/office/drawing/2014/main" id="{A35516E5-D18E-59F5-5F71-C6E98D3D5403}"/>
              </a:ext>
            </a:extLst>
          </p:cNvPr>
          <p:cNvSpPr/>
          <p:nvPr/>
        </p:nvSpPr>
        <p:spPr bwMode="auto">
          <a:xfrm>
            <a:off x="5963059" y="3874002"/>
            <a:ext cx="4189482" cy="371588"/>
          </a:xfrm>
          <a:custGeom>
            <a:avLst/>
            <a:gdLst>
              <a:gd name="connsiteX0" fmla="*/ 0 w 4189482"/>
              <a:gd name="connsiteY0" fmla="*/ 0 h 371588"/>
              <a:gd name="connsiteX1" fmla="*/ 47359 w 4189482"/>
              <a:gd name="connsiteY1" fmla="*/ 134792 h 371588"/>
              <a:gd name="connsiteX2" fmla="*/ 207652 w 4189482"/>
              <a:gd name="connsiteY2" fmla="*/ 236796 h 371588"/>
              <a:gd name="connsiteX3" fmla="*/ 258655 w 4189482"/>
              <a:gd name="connsiteY3" fmla="*/ 51002 h 371588"/>
              <a:gd name="connsiteX4" fmla="*/ 641173 w 4189482"/>
              <a:gd name="connsiteY4" fmla="*/ 306014 h 371588"/>
              <a:gd name="connsiteX5" fmla="*/ 743177 w 4189482"/>
              <a:gd name="connsiteY5" fmla="*/ 142078 h 371588"/>
              <a:gd name="connsiteX6" fmla="*/ 1071050 w 4189482"/>
              <a:gd name="connsiteY6" fmla="*/ 302371 h 371588"/>
              <a:gd name="connsiteX7" fmla="*/ 1176698 w 4189482"/>
              <a:gd name="connsiteY7" fmla="*/ 127506 h 371588"/>
              <a:gd name="connsiteX8" fmla="*/ 1493641 w 4189482"/>
              <a:gd name="connsiteY8" fmla="*/ 287799 h 371588"/>
              <a:gd name="connsiteX9" fmla="*/ 1610218 w 4189482"/>
              <a:gd name="connsiteY9" fmla="*/ 134792 h 371588"/>
              <a:gd name="connsiteX10" fmla="*/ 1923518 w 4189482"/>
              <a:gd name="connsiteY10" fmla="*/ 360659 h 371588"/>
              <a:gd name="connsiteX11" fmla="*/ 2036452 w 4189482"/>
              <a:gd name="connsiteY11" fmla="*/ 123863 h 371588"/>
              <a:gd name="connsiteX12" fmla="*/ 2357039 w 4189482"/>
              <a:gd name="connsiteY12" fmla="*/ 306014 h 371588"/>
              <a:gd name="connsiteX13" fmla="*/ 2462687 w 4189482"/>
              <a:gd name="connsiteY13" fmla="*/ 163936 h 371588"/>
              <a:gd name="connsiteX14" fmla="*/ 2794202 w 4189482"/>
              <a:gd name="connsiteY14" fmla="*/ 273227 h 371588"/>
              <a:gd name="connsiteX15" fmla="*/ 2907136 w 4189482"/>
              <a:gd name="connsiteY15" fmla="*/ 123863 h 371588"/>
              <a:gd name="connsiteX16" fmla="*/ 3653957 w 4189482"/>
              <a:gd name="connsiteY16" fmla="*/ 364302 h 371588"/>
              <a:gd name="connsiteX17" fmla="*/ 3752318 w 4189482"/>
              <a:gd name="connsiteY17" fmla="*/ 160293 h 371588"/>
              <a:gd name="connsiteX18" fmla="*/ 4076548 w 4189482"/>
              <a:gd name="connsiteY18" fmla="*/ 371588 h 371588"/>
              <a:gd name="connsiteX19" fmla="*/ 4189482 w 4189482"/>
              <a:gd name="connsiteY19" fmla="*/ 156650 h 371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189482" h="371588">
                <a:moveTo>
                  <a:pt x="0" y="0"/>
                </a:moveTo>
                <a:lnTo>
                  <a:pt x="47359" y="134792"/>
                </a:lnTo>
                <a:lnTo>
                  <a:pt x="207652" y="236796"/>
                </a:lnTo>
                <a:lnTo>
                  <a:pt x="258655" y="51002"/>
                </a:lnTo>
                <a:lnTo>
                  <a:pt x="641173" y="306014"/>
                </a:lnTo>
                <a:lnTo>
                  <a:pt x="743177" y="142078"/>
                </a:lnTo>
                <a:lnTo>
                  <a:pt x="1071050" y="302371"/>
                </a:lnTo>
                <a:lnTo>
                  <a:pt x="1176698" y="127506"/>
                </a:lnTo>
                <a:lnTo>
                  <a:pt x="1493641" y="287799"/>
                </a:lnTo>
                <a:lnTo>
                  <a:pt x="1610218" y="134792"/>
                </a:lnTo>
                <a:lnTo>
                  <a:pt x="1923518" y="360659"/>
                </a:lnTo>
                <a:lnTo>
                  <a:pt x="2036452" y="123863"/>
                </a:lnTo>
                <a:lnTo>
                  <a:pt x="2357039" y="306014"/>
                </a:lnTo>
                <a:lnTo>
                  <a:pt x="2462687" y="163936"/>
                </a:lnTo>
                <a:lnTo>
                  <a:pt x="2794202" y="273227"/>
                </a:lnTo>
                <a:lnTo>
                  <a:pt x="2907136" y="123863"/>
                </a:lnTo>
                <a:lnTo>
                  <a:pt x="3653957" y="364302"/>
                </a:lnTo>
                <a:lnTo>
                  <a:pt x="3752318" y="160293"/>
                </a:lnTo>
                <a:lnTo>
                  <a:pt x="4076548" y="371588"/>
                </a:lnTo>
                <a:lnTo>
                  <a:pt x="4189482" y="15665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pPr eaLnBrk="1" hangingPunct="1"/>
            <a:r>
              <a:rPr lang="en-US" altLang="en-US" dirty="0"/>
              <a:t>HPTN 083: HIV Incidence, Self-Reported GAHT, and </a:t>
            </a:r>
            <a:br>
              <a:rPr lang="en-US" altLang="en-US" dirty="0"/>
            </a:br>
            <a:r>
              <a:rPr lang="en-US" altLang="en-US" dirty="0"/>
              <a:t>LA CAB PK ± GAHT Among TGW </a:t>
            </a:r>
          </a:p>
        </p:txBody>
      </p:sp>
      <p:sp>
        <p:nvSpPr>
          <p:cNvPr id="7" name="Content Placeholder 6">
            <a:extLst>
              <a:ext uri="{FF2B5EF4-FFF2-40B4-BE49-F238E27FC236}">
                <a16:creationId xmlns:a16="http://schemas.microsoft.com/office/drawing/2014/main" id="{F9E9FE89-25E1-AAFE-3FD7-D6E5E6949EFF}"/>
              </a:ext>
            </a:extLst>
          </p:cNvPr>
          <p:cNvSpPr>
            <a:spLocks noGrp="1"/>
          </p:cNvSpPr>
          <p:nvPr>
            <p:ph idx="1"/>
          </p:nvPr>
        </p:nvSpPr>
        <p:spPr/>
        <p:txBody>
          <a:bodyPr/>
          <a:lstStyle/>
          <a:p>
            <a:pPr>
              <a:spcAft>
                <a:spcPts val="0"/>
              </a:spcAft>
            </a:pPr>
            <a:r>
              <a:rPr lang="en-US" dirty="0"/>
              <a:t>HIV incidence overall among TGW (n = 570): 1.19</a:t>
            </a:r>
          </a:p>
          <a:p>
            <a:pPr lvl="1">
              <a:spcAft>
                <a:spcPts val="0"/>
              </a:spcAft>
            </a:pPr>
            <a:r>
              <a:rPr lang="en-US" dirty="0"/>
              <a:t>FTC/TDF (n = 304): 1.80</a:t>
            </a:r>
          </a:p>
          <a:p>
            <a:pPr lvl="1">
              <a:spcAft>
                <a:spcPts val="0"/>
              </a:spcAft>
            </a:pPr>
            <a:r>
              <a:rPr lang="en-US" dirty="0"/>
              <a:t>LA CAB (n = 266): 0.54</a:t>
            </a:r>
          </a:p>
          <a:p>
            <a:pPr lvl="1">
              <a:spcAft>
                <a:spcPts val="0"/>
              </a:spcAft>
            </a:pPr>
            <a:endParaRPr lang="en-US" dirty="0"/>
          </a:p>
        </p:txBody>
      </p:sp>
      <p:graphicFrame>
        <p:nvGraphicFramePr>
          <p:cNvPr id="8" name="Group 3">
            <a:extLst>
              <a:ext uri="{FF2B5EF4-FFF2-40B4-BE49-F238E27FC236}">
                <a16:creationId xmlns:a16="http://schemas.microsoft.com/office/drawing/2014/main" id="{FC7B7467-1F25-4FE6-B342-7D8D2B7CD4F0}"/>
              </a:ext>
            </a:extLst>
          </p:cNvPr>
          <p:cNvGraphicFramePr>
            <a:graphicFrameLocks/>
          </p:cNvGraphicFramePr>
          <p:nvPr>
            <p:extLst>
              <p:ext uri="{D42A27DB-BD31-4B8C-83A1-F6EECF244321}">
                <p14:modId xmlns:p14="http://schemas.microsoft.com/office/powerpoint/2010/main" val="1052011518"/>
              </p:ext>
            </p:extLst>
          </p:nvPr>
        </p:nvGraphicFramePr>
        <p:xfrm>
          <a:off x="718046" y="3324761"/>
          <a:ext cx="3848574" cy="2164160"/>
        </p:xfrm>
        <a:graphic>
          <a:graphicData uri="http://schemas.openxmlformats.org/drawingml/2006/table">
            <a:tbl>
              <a:tblPr/>
              <a:tblGrid>
                <a:gridCol w="2443555">
                  <a:extLst>
                    <a:ext uri="{9D8B030D-6E8A-4147-A177-3AD203B41FA5}">
                      <a16:colId xmlns:a16="http://schemas.microsoft.com/office/drawing/2014/main" val="20000"/>
                    </a:ext>
                  </a:extLst>
                </a:gridCol>
                <a:gridCol w="1405019">
                  <a:extLst>
                    <a:ext uri="{9D8B030D-6E8A-4147-A177-3AD203B41FA5}">
                      <a16:colId xmlns:a16="http://schemas.microsoft.com/office/drawing/2014/main" val="20001"/>
                    </a:ext>
                  </a:extLst>
                </a:gridCol>
              </a:tblGrid>
              <a:tr h="3090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GAHT Medication,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Overall Use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330)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090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Cyproterone acetate; ethinylestradiol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88 (26.7)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539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Estradiol valerate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147 (44.5)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39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Estradiol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 (28.5)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539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Spironolactone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107 (32.4)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60464971"/>
                  </a:ext>
                </a:extLst>
              </a:tr>
            </a:tbl>
          </a:graphicData>
        </a:graphic>
      </p:graphicFrame>
      <p:sp>
        <p:nvSpPr>
          <p:cNvPr id="3" name="TextBox 2">
            <a:extLst>
              <a:ext uri="{FF2B5EF4-FFF2-40B4-BE49-F238E27FC236}">
                <a16:creationId xmlns:a16="http://schemas.microsoft.com/office/drawing/2014/main" id="{65402DD4-042D-3DFF-0D42-12B91EBCF707}"/>
              </a:ext>
            </a:extLst>
          </p:cNvPr>
          <p:cNvSpPr txBox="1"/>
          <p:nvPr/>
        </p:nvSpPr>
        <p:spPr bwMode="auto">
          <a:xfrm>
            <a:off x="6442494" y="2780249"/>
            <a:ext cx="35453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PK of LA CAB ± GAHT</a:t>
            </a:r>
          </a:p>
        </p:txBody>
      </p:sp>
      <p:sp>
        <p:nvSpPr>
          <p:cNvPr id="6" name="TextBox 5">
            <a:extLst>
              <a:ext uri="{FF2B5EF4-FFF2-40B4-BE49-F238E27FC236}">
                <a16:creationId xmlns:a16="http://schemas.microsoft.com/office/drawing/2014/main" id="{32E4881A-0458-AC7E-3605-AA3F0E5524C0}"/>
              </a:ext>
            </a:extLst>
          </p:cNvPr>
          <p:cNvSpPr txBox="1"/>
          <p:nvPr/>
        </p:nvSpPr>
        <p:spPr bwMode="auto">
          <a:xfrm>
            <a:off x="424366" y="6407181"/>
            <a:ext cx="61040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Grinsztejn. AIDS 2022. Abstr EPLBC04.</a:t>
            </a:r>
          </a:p>
        </p:txBody>
      </p:sp>
      <p:sp>
        <p:nvSpPr>
          <p:cNvPr id="32" name="TextBox 31">
            <a:extLst>
              <a:ext uri="{FF2B5EF4-FFF2-40B4-BE49-F238E27FC236}">
                <a16:creationId xmlns:a16="http://schemas.microsoft.com/office/drawing/2014/main" id="{39BD43A3-0B3E-DE7E-BBBB-98D65F7EBBA6}"/>
              </a:ext>
            </a:extLst>
          </p:cNvPr>
          <p:cNvSpPr txBox="1"/>
          <p:nvPr/>
        </p:nvSpPr>
        <p:spPr bwMode="auto">
          <a:xfrm>
            <a:off x="5042843" y="3106765"/>
            <a:ext cx="6864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100.00</a:t>
            </a:r>
          </a:p>
        </p:txBody>
      </p:sp>
      <p:sp>
        <p:nvSpPr>
          <p:cNvPr id="33" name="TextBox 32">
            <a:extLst>
              <a:ext uri="{FF2B5EF4-FFF2-40B4-BE49-F238E27FC236}">
                <a16:creationId xmlns:a16="http://schemas.microsoft.com/office/drawing/2014/main" id="{205F1633-6F93-3A46-D20D-039FB031565A}"/>
              </a:ext>
            </a:extLst>
          </p:cNvPr>
          <p:cNvSpPr txBox="1"/>
          <p:nvPr/>
        </p:nvSpPr>
        <p:spPr bwMode="auto">
          <a:xfrm>
            <a:off x="5132375" y="3642586"/>
            <a:ext cx="5950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10.00</a:t>
            </a:r>
          </a:p>
        </p:txBody>
      </p:sp>
      <p:sp>
        <p:nvSpPr>
          <p:cNvPr id="34" name="TextBox 33">
            <a:extLst>
              <a:ext uri="{FF2B5EF4-FFF2-40B4-BE49-F238E27FC236}">
                <a16:creationId xmlns:a16="http://schemas.microsoft.com/office/drawing/2014/main" id="{CC65EE39-D8B1-EF73-E220-9E3C2FD44ACD}"/>
              </a:ext>
            </a:extLst>
          </p:cNvPr>
          <p:cNvSpPr txBox="1"/>
          <p:nvPr/>
        </p:nvSpPr>
        <p:spPr bwMode="auto">
          <a:xfrm>
            <a:off x="5228661" y="4172630"/>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5" name="TextBox 34">
            <a:extLst>
              <a:ext uri="{FF2B5EF4-FFF2-40B4-BE49-F238E27FC236}">
                <a16:creationId xmlns:a16="http://schemas.microsoft.com/office/drawing/2014/main" id="{3DD94BAC-B3BC-AFD4-B071-03C9BC1990B5}"/>
              </a:ext>
            </a:extLst>
          </p:cNvPr>
          <p:cNvSpPr txBox="1"/>
          <p:nvPr/>
        </p:nvSpPr>
        <p:spPr bwMode="auto">
          <a:xfrm>
            <a:off x="5228955" y="4696356"/>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0.10</a:t>
            </a:r>
          </a:p>
        </p:txBody>
      </p:sp>
      <p:sp>
        <p:nvSpPr>
          <p:cNvPr id="36" name="TextBox 35">
            <a:extLst>
              <a:ext uri="{FF2B5EF4-FFF2-40B4-BE49-F238E27FC236}">
                <a16:creationId xmlns:a16="http://schemas.microsoft.com/office/drawing/2014/main" id="{1AABAFAB-2C0C-0FB9-7EE3-865CD48151C5}"/>
              </a:ext>
            </a:extLst>
          </p:cNvPr>
          <p:cNvSpPr txBox="1"/>
          <p:nvPr/>
        </p:nvSpPr>
        <p:spPr bwMode="auto">
          <a:xfrm>
            <a:off x="5223637" y="5242526"/>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0.01</a:t>
            </a:r>
          </a:p>
        </p:txBody>
      </p:sp>
      <p:cxnSp>
        <p:nvCxnSpPr>
          <p:cNvPr id="11" name="Straight Connector 10">
            <a:extLst>
              <a:ext uri="{FF2B5EF4-FFF2-40B4-BE49-F238E27FC236}">
                <a16:creationId xmlns:a16="http://schemas.microsoft.com/office/drawing/2014/main" id="{ECCDD2A1-22D7-86F3-6D3D-B47C5D8B9C5C}"/>
              </a:ext>
            </a:extLst>
          </p:cNvPr>
          <p:cNvCxnSpPr>
            <a:cxnSpLocks/>
          </p:cNvCxnSpPr>
          <p:nvPr/>
        </p:nvCxnSpPr>
        <p:spPr bwMode="auto">
          <a:xfrm>
            <a:off x="5737936" y="3260048"/>
            <a:ext cx="878" cy="2131228"/>
          </a:xfrm>
          <a:prstGeom prst="line">
            <a:avLst/>
          </a:prstGeom>
          <a:noFill/>
          <a:ln w="28575" cap="flat" cmpd="sng" algn="ctr">
            <a:solidFill>
              <a:schemeClr val="bg1"/>
            </a:solidFill>
            <a:prstDash val="solid"/>
            <a:round/>
            <a:headEnd type="none" w="med" len="med"/>
            <a:tailEnd type="none" w="med" len="med"/>
          </a:ln>
          <a:effectLst/>
        </p:spPr>
      </p:cxnSp>
      <p:grpSp>
        <p:nvGrpSpPr>
          <p:cNvPr id="25" name="Group 24">
            <a:extLst>
              <a:ext uri="{FF2B5EF4-FFF2-40B4-BE49-F238E27FC236}">
                <a16:creationId xmlns:a16="http://schemas.microsoft.com/office/drawing/2014/main" id="{D1EB4133-E84C-C37D-19A5-7476B31E07CF}"/>
              </a:ext>
            </a:extLst>
          </p:cNvPr>
          <p:cNvGrpSpPr/>
          <p:nvPr/>
        </p:nvGrpSpPr>
        <p:grpSpPr>
          <a:xfrm>
            <a:off x="5673082" y="3272281"/>
            <a:ext cx="55685" cy="2118995"/>
            <a:chOff x="7435255" y="2361362"/>
            <a:chExt cx="67252" cy="1065124"/>
          </a:xfrm>
        </p:grpSpPr>
        <p:cxnSp>
          <p:nvCxnSpPr>
            <p:cNvPr id="26" name="Straight Connector 25">
              <a:extLst>
                <a:ext uri="{FF2B5EF4-FFF2-40B4-BE49-F238E27FC236}">
                  <a16:creationId xmlns:a16="http://schemas.microsoft.com/office/drawing/2014/main" id="{4233CA53-CA3D-2DFE-730A-C903F260ADAC}"/>
                </a:ext>
              </a:extLst>
            </p:cNvPr>
            <p:cNvCxnSpPr>
              <a:cxnSpLocks/>
            </p:cNvCxnSpPr>
            <p:nvPr/>
          </p:nvCxnSpPr>
          <p:spPr bwMode="auto">
            <a:xfrm>
              <a:off x="7435255" y="2361362"/>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218AEFE-27E5-523D-2606-1B291BADEEDE}"/>
                </a:ext>
              </a:extLst>
            </p:cNvPr>
            <p:cNvCxnSpPr>
              <a:cxnSpLocks/>
            </p:cNvCxnSpPr>
            <p:nvPr/>
          </p:nvCxnSpPr>
          <p:spPr bwMode="auto">
            <a:xfrm>
              <a:off x="7435255" y="2627643"/>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DB58BE56-87F8-BCCB-4A61-1EE5BE52C6AB}"/>
                </a:ext>
              </a:extLst>
            </p:cNvPr>
            <p:cNvCxnSpPr>
              <a:cxnSpLocks/>
            </p:cNvCxnSpPr>
            <p:nvPr/>
          </p:nvCxnSpPr>
          <p:spPr bwMode="auto">
            <a:xfrm>
              <a:off x="7435255" y="2893924"/>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51080AB-ECB1-BA01-B4F7-DF14AE2961DE}"/>
                </a:ext>
              </a:extLst>
            </p:cNvPr>
            <p:cNvCxnSpPr>
              <a:cxnSpLocks/>
            </p:cNvCxnSpPr>
            <p:nvPr/>
          </p:nvCxnSpPr>
          <p:spPr bwMode="auto">
            <a:xfrm>
              <a:off x="7435255" y="3160205"/>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724C80A-7F75-6423-EE2F-5C6B6CEB0629}"/>
                </a:ext>
              </a:extLst>
            </p:cNvPr>
            <p:cNvCxnSpPr>
              <a:cxnSpLocks/>
            </p:cNvCxnSpPr>
            <p:nvPr/>
          </p:nvCxnSpPr>
          <p:spPr bwMode="auto">
            <a:xfrm>
              <a:off x="7435255" y="3426486"/>
              <a:ext cx="672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7" name="Group 36">
            <a:extLst>
              <a:ext uri="{FF2B5EF4-FFF2-40B4-BE49-F238E27FC236}">
                <a16:creationId xmlns:a16="http://schemas.microsoft.com/office/drawing/2014/main" id="{FBBD0278-C8D3-66E0-075D-980285D15D0D}"/>
              </a:ext>
            </a:extLst>
          </p:cNvPr>
          <p:cNvGrpSpPr/>
          <p:nvPr/>
        </p:nvGrpSpPr>
        <p:grpSpPr>
          <a:xfrm>
            <a:off x="5695242" y="3312636"/>
            <a:ext cx="45719" cy="1589246"/>
            <a:chOff x="7435255" y="2361362"/>
            <a:chExt cx="67252" cy="798843"/>
          </a:xfrm>
        </p:grpSpPr>
        <p:cxnSp>
          <p:nvCxnSpPr>
            <p:cNvPr id="38" name="Straight Connector 37">
              <a:extLst>
                <a:ext uri="{FF2B5EF4-FFF2-40B4-BE49-F238E27FC236}">
                  <a16:creationId xmlns:a16="http://schemas.microsoft.com/office/drawing/2014/main" id="{48FDF357-109E-4835-090A-FAA2387CD423}"/>
                </a:ext>
              </a:extLst>
            </p:cNvPr>
            <p:cNvCxnSpPr>
              <a:cxnSpLocks/>
            </p:cNvCxnSpPr>
            <p:nvPr/>
          </p:nvCxnSpPr>
          <p:spPr bwMode="auto">
            <a:xfrm>
              <a:off x="7435255" y="2361362"/>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2968E00-B329-DEF8-4239-76A92D32F6E1}"/>
                </a:ext>
              </a:extLst>
            </p:cNvPr>
            <p:cNvCxnSpPr>
              <a:cxnSpLocks/>
            </p:cNvCxnSpPr>
            <p:nvPr/>
          </p:nvCxnSpPr>
          <p:spPr bwMode="auto">
            <a:xfrm>
              <a:off x="7435255" y="2627643"/>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14DF191-BE4E-9646-A0D8-8B414EC350EC}"/>
                </a:ext>
              </a:extLst>
            </p:cNvPr>
            <p:cNvCxnSpPr>
              <a:cxnSpLocks/>
            </p:cNvCxnSpPr>
            <p:nvPr/>
          </p:nvCxnSpPr>
          <p:spPr bwMode="auto">
            <a:xfrm>
              <a:off x="7435255" y="2893924"/>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58539C2-9A3D-952B-1C74-09AD87FD7DC1}"/>
                </a:ext>
              </a:extLst>
            </p:cNvPr>
            <p:cNvCxnSpPr>
              <a:cxnSpLocks/>
            </p:cNvCxnSpPr>
            <p:nvPr/>
          </p:nvCxnSpPr>
          <p:spPr bwMode="auto">
            <a:xfrm>
              <a:off x="7435255" y="3160205"/>
              <a:ext cx="672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7C67EA2F-0A79-8D54-B2B3-F9BBA055A147}"/>
              </a:ext>
            </a:extLst>
          </p:cNvPr>
          <p:cNvGrpSpPr/>
          <p:nvPr/>
        </p:nvGrpSpPr>
        <p:grpSpPr>
          <a:xfrm>
            <a:off x="5695241" y="3353711"/>
            <a:ext cx="45719" cy="1589246"/>
            <a:chOff x="7435255" y="2361362"/>
            <a:chExt cx="67252" cy="798843"/>
          </a:xfrm>
        </p:grpSpPr>
        <p:cxnSp>
          <p:nvCxnSpPr>
            <p:cNvPr id="44" name="Straight Connector 43">
              <a:extLst>
                <a:ext uri="{FF2B5EF4-FFF2-40B4-BE49-F238E27FC236}">
                  <a16:creationId xmlns:a16="http://schemas.microsoft.com/office/drawing/2014/main" id="{DAA35C7D-A0D4-0845-CF94-8979F68F1743}"/>
                </a:ext>
              </a:extLst>
            </p:cNvPr>
            <p:cNvCxnSpPr>
              <a:cxnSpLocks/>
            </p:cNvCxnSpPr>
            <p:nvPr/>
          </p:nvCxnSpPr>
          <p:spPr bwMode="auto">
            <a:xfrm>
              <a:off x="7435255" y="2361362"/>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46B0793-8DF6-1149-5430-115B01E5857F}"/>
                </a:ext>
              </a:extLst>
            </p:cNvPr>
            <p:cNvCxnSpPr>
              <a:cxnSpLocks/>
            </p:cNvCxnSpPr>
            <p:nvPr/>
          </p:nvCxnSpPr>
          <p:spPr bwMode="auto">
            <a:xfrm>
              <a:off x="7435255" y="2627643"/>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6861DD1-7E73-CF76-6143-BB84CC2DC369}"/>
                </a:ext>
              </a:extLst>
            </p:cNvPr>
            <p:cNvCxnSpPr>
              <a:cxnSpLocks/>
            </p:cNvCxnSpPr>
            <p:nvPr/>
          </p:nvCxnSpPr>
          <p:spPr bwMode="auto">
            <a:xfrm>
              <a:off x="7435255" y="2893924"/>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8404EC8-90FE-73CA-D49C-978838CBE259}"/>
                </a:ext>
              </a:extLst>
            </p:cNvPr>
            <p:cNvCxnSpPr>
              <a:cxnSpLocks/>
            </p:cNvCxnSpPr>
            <p:nvPr/>
          </p:nvCxnSpPr>
          <p:spPr bwMode="auto">
            <a:xfrm>
              <a:off x="7435255" y="3160205"/>
              <a:ext cx="672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587DF8F8-D6AC-48B4-B718-6D0A31802964}"/>
              </a:ext>
            </a:extLst>
          </p:cNvPr>
          <p:cNvGrpSpPr/>
          <p:nvPr/>
        </p:nvGrpSpPr>
        <p:grpSpPr>
          <a:xfrm>
            <a:off x="5695101" y="3396495"/>
            <a:ext cx="45719" cy="1589246"/>
            <a:chOff x="7435255" y="2361362"/>
            <a:chExt cx="67252" cy="798843"/>
          </a:xfrm>
        </p:grpSpPr>
        <p:cxnSp>
          <p:nvCxnSpPr>
            <p:cNvPr id="50" name="Straight Connector 49">
              <a:extLst>
                <a:ext uri="{FF2B5EF4-FFF2-40B4-BE49-F238E27FC236}">
                  <a16:creationId xmlns:a16="http://schemas.microsoft.com/office/drawing/2014/main" id="{C508C966-66F6-C4F5-29BD-EF33AAA5F477}"/>
                </a:ext>
              </a:extLst>
            </p:cNvPr>
            <p:cNvCxnSpPr>
              <a:cxnSpLocks/>
            </p:cNvCxnSpPr>
            <p:nvPr/>
          </p:nvCxnSpPr>
          <p:spPr bwMode="auto">
            <a:xfrm>
              <a:off x="7435255" y="2361362"/>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932F370F-8595-4523-FF5B-7DF9524B2D8C}"/>
                </a:ext>
              </a:extLst>
            </p:cNvPr>
            <p:cNvCxnSpPr>
              <a:cxnSpLocks/>
            </p:cNvCxnSpPr>
            <p:nvPr/>
          </p:nvCxnSpPr>
          <p:spPr bwMode="auto">
            <a:xfrm>
              <a:off x="7435255" y="2627643"/>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CD21E2A5-6DA0-E88D-2767-4CDDCFFE69CA}"/>
                </a:ext>
              </a:extLst>
            </p:cNvPr>
            <p:cNvCxnSpPr>
              <a:cxnSpLocks/>
            </p:cNvCxnSpPr>
            <p:nvPr/>
          </p:nvCxnSpPr>
          <p:spPr bwMode="auto">
            <a:xfrm>
              <a:off x="7435255" y="2893924"/>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5EFCB82-2A7D-612C-B639-8312997FF940}"/>
                </a:ext>
              </a:extLst>
            </p:cNvPr>
            <p:cNvCxnSpPr>
              <a:cxnSpLocks/>
            </p:cNvCxnSpPr>
            <p:nvPr/>
          </p:nvCxnSpPr>
          <p:spPr bwMode="auto">
            <a:xfrm>
              <a:off x="7435255" y="3160205"/>
              <a:ext cx="672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3DF81B16-9321-AAEA-EFC6-7B0428217F35}"/>
              </a:ext>
            </a:extLst>
          </p:cNvPr>
          <p:cNvGrpSpPr/>
          <p:nvPr/>
        </p:nvGrpSpPr>
        <p:grpSpPr>
          <a:xfrm>
            <a:off x="5693149" y="3441151"/>
            <a:ext cx="45719" cy="1589246"/>
            <a:chOff x="7435255" y="2361362"/>
            <a:chExt cx="67252" cy="798843"/>
          </a:xfrm>
        </p:grpSpPr>
        <p:cxnSp>
          <p:nvCxnSpPr>
            <p:cNvPr id="56" name="Straight Connector 55">
              <a:extLst>
                <a:ext uri="{FF2B5EF4-FFF2-40B4-BE49-F238E27FC236}">
                  <a16:creationId xmlns:a16="http://schemas.microsoft.com/office/drawing/2014/main" id="{9B0C476A-2C7D-F262-2051-7C5FE3DEAFDB}"/>
                </a:ext>
              </a:extLst>
            </p:cNvPr>
            <p:cNvCxnSpPr>
              <a:cxnSpLocks/>
            </p:cNvCxnSpPr>
            <p:nvPr/>
          </p:nvCxnSpPr>
          <p:spPr bwMode="auto">
            <a:xfrm>
              <a:off x="7435255" y="2361362"/>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C3A427E-6035-CC6D-8CFC-C5976268D3A0}"/>
                </a:ext>
              </a:extLst>
            </p:cNvPr>
            <p:cNvCxnSpPr>
              <a:cxnSpLocks/>
            </p:cNvCxnSpPr>
            <p:nvPr/>
          </p:nvCxnSpPr>
          <p:spPr bwMode="auto">
            <a:xfrm>
              <a:off x="7435255" y="2627643"/>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E180E1EE-DA81-273F-B3F5-36FCFC9A41A2}"/>
                </a:ext>
              </a:extLst>
            </p:cNvPr>
            <p:cNvCxnSpPr>
              <a:cxnSpLocks/>
            </p:cNvCxnSpPr>
            <p:nvPr/>
          </p:nvCxnSpPr>
          <p:spPr bwMode="auto">
            <a:xfrm>
              <a:off x="7435255" y="2893924"/>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EE3CA36-289B-92AD-F8F0-39F76AFAA1AC}"/>
                </a:ext>
              </a:extLst>
            </p:cNvPr>
            <p:cNvCxnSpPr>
              <a:cxnSpLocks/>
            </p:cNvCxnSpPr>
            <p:nvPr/>
          </p:nvCxnSpPr>
          <p:spPr bwMode="auto">
            <a:xfrm>
              <a:off x="7435255" y="3160205"/>
              <a:ext cx="672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D9C0C4BA-D53E-2390-5590-6A6EA4583C87}"/>
              </a:ext>
            </a:extLst>
          </p:cNvPr>
          <p:cNvGrpSpPr/>
          <p:nvPr/>
        </p:nvGrpSpPr>
        <p:grpSpPr>
          <a:xfrm>
            <a:off x="5693095" y="3488108"/>
            <a:ext cx="45719" cy="1589246"/>
            <a:chOff x="7435255" y="2361362"/>
            <a:chExt cx="67252" cy="798843"/>
          </a:xfrm>
        </p:grpSpPr>
        <p:cxnSp>
          <p:nvCxnSpPr>
            <p:cNvPr id="62" name="Straight Connector 61">
              <a:extLst>
                <a:ext uri="{FF2B5EF4-FFF2-40B4-BE49-F238E27FC236}">
                  <a16:creationId xmlns:a16="http://schemas.microsoft.com/office/drawing/2014/main" id="{D58C11F1-7502-5111-16CB-3AAE16A94878}"/>
                </a:ext>
              </a:extLst>
            </p:cNvPr>
            <p:cNvCxnSpPr>
              <a:cxnSpLocks/>
            </p:cNvCxnSpPr>
            <p:nvPr/>
          </p:nvCxnSpPr>
          <p:spPr bwMode="auto">
            <a:xfrm>
              <a:off x="7435255" y="2361362"/>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4D63230E-F938-403D-2AF5-BD6072AF1D20}"/>
                </a:ext>
              </a:extLst>
            </p:cNvPr>
            <p:cNvCxnSpPr>
              <a:cxnSpLocks/>
            </p:cNvCxnSpPr>
            <p:nvPr/>
          </p:nvCxnSpPr>
          <p:spPr bwMode="auto">
            <a:xfrm>
              <a:off x="7435255" y="2627643"/>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AECC7039-3618-19FB-3E22-C1A4B6485C15}"/>
                </a:ext>
              </a:extLst>
            </p:cNvPr>
            <p:cNvCxnSpPr>
              <a:cxnSpLocks/>
            </p:cNvCxnSpPr>
            <p:nvPr/>
          </p:nvCxnSpPr>
          <p:spPr bwMode="auto">
            <a:xfrm>
              <a:off x="7435255" y="2893924"/>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7BA53213-54FA-2511-F0DE-B3ECCBEE933C}"/>
                </a:ext>
              </a:extLst>
            </p:cNvPr>
            <p:cNvCxnSpPr>
              <a:cxnSpLocks/>
            </p:cNvCxnSpPr>
            <p:nvPr/>
          </p:nvCxnSpPr>
          <p:spPr bwMode="auto">
            <a:xfrm>
              <a:off x="7435255" y="3160205"/>
              <a:ext cx="672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4C8F9236-ECB6-F0C7-B4D6-402EF6B246D4}"/>
              </a:ext>
            </a:extLst>
          </p:cNvPr>
          <p:cNvGrpSpPr/>
          <p:nvPr/>
        </p:nvGrpSpPr>
        <p:grpSpPr>
          <a:xfrm>
            <a:off x="5693095" y="3546492"/>
            <a:ext cx="45719" cy="1589246"/>
            <a:chOff x="7435255" y="2361362"/>
            <a:chExt cx="67252" cy="798843"/>
          </a:xfrm>
        </p:grpSpPr>
        <p:cxnSp>
          <p:nvCxnSpPr>
            <p:cNvPr id="68" name="Straight Connector 67">
              <a:extLst>
                <a:ext uri="{FF2B5EF4-FFF2-40B4-BE49-F238E27FC236}">
                  <a16:creationId xmlns:a16="http://schemas.microsoft.com/office/drawing/2014/main" id="{F78A58CE-D850-B952-70F6-BC405A4FB44A}"/>
                </a:ext>
              </a:extLst>
            </p:cNvPr>
            <p:cNvCxnSpPr>
              <a:cxnSpLocks/>
            </p:cNvCxnSpPr>
            <p:nvPr/>
          </p:nvCxnSpPr>
          <p:spPr bwMode="auto">
            <a:xfrm>
              <a:off x="7435255" y="2361362"/>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C0B3A08C-7D52-24EA-5590-40A2E587FEF1}"/>
                </a:ext>
              </a:extLst>
            </p:cNvPr>
            <p:cNvCxnSpPr>
              <a:cxnSpLocks/>
            </p:cNvCxnSpPr>
            <p:nvPr/>
          </p:nvCxnSpPr>
          <p:spPr bwMode="auto">
            <a:xfrm>
              <a:off x="7435255" y="2627643"/>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134C85CE-5C5D-4A80-64B0-101DA4EEF8A2}"/>
                </a:ext>
              </a:extLst>
            </p:cNvPr>
            <p:cNvCxnSpPr>
              <a:cxnSpLocks/>
            </p:cNvCxnSpPr>
            <p:nvPr/>
          </p:nvCxnSpPr>
          <p:spPr bwMode="auto">
            <a:xfrm>
              <a:off x="7435255" y="2893924"/>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0E15848-2B60-96AD-B5C5-4C9EE1A25E6D}"/>
                </a:ext>
              </a:extLst>
            </p:cNvPr>
            <p:cNvCxnSpPr>
              <a:cxnSpLocks/>
            </p:cNvCxnSpPr>
            <p:nvPr/>
          </p:nvCxnSpPr>
          <p:spPr bwMode="auto">
            <a:xfrm>
              <a:off x="7435255" y="3160205"/>
              <a:ext cx="672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73" name="Group 72">
            <a:extLst>
              <a:ext uri="{FF2B5EF4-FFF2-40B4-BE49-F238E27FC236}">
                <a16:creationId xmlns:a16="http://schemas.microsoft.com/office/drawing/2014/main" id="{7214791F-5F83-BC18-AD26-84F5BCF68EFF}"/>
              </a:ext>
            </a:extLst>
          </p:cNvPr>
          <p:cNvGrpSpPr/>
          <p:nvPr/>
        </p:nvGrpSpPr>
        <p:grpSpPr>
          <a:xfrm>
            <a:off x="5693965" y="3641065"/>
            <a:ext cx="45719" cy="1589246"/>
            <a:chOff x="7435255" y="2361362"/>
            <a:chExt cx="67252" cy="798843"/>
          </a:xfrm>
        </p:grpSpPr>
        <p:cxnSp>
          <p:nvCxnSpPr>
            <p:cNvPr id="74" name="Straight Connector 73">
              <a:extLst>
                <a:ext uri="{FF2B5EF4-FFF2-40B4-BE49-F238E27FC236}">
                  <a16:creationId xmlns:a16="http://schemas.microsoft.com/office/drawing/2014/main" id="{745B5D83-ED11-AC0E-64A3-3160AFA779AD}"/>
                </a:ext>
              </a:extLst>
            </p:cNvPr>
            <p:cNvCxnSpPr>
              <a:cxnSpLocks/>
            </p:cNvCxnSpPr>
            <p:nvPr/>
          </p:nvCxnSpPr>
          <p:spPr bwMode="auto">
            <a:xfrm>
              <a:off x="7435255" y="2361362"/>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453E293-FD83-0E64-96A3-607C177A0197}"/>
                </a:ext>
              </a:extLst>
            </p:cNvPr>
            <p:cNvCxnSpPr>
              <a:cxnSpLocks/>
            </p:cNvCxnSpPr>
            <p:nvPr/>
          </p:nvCxnSpPr>
          <p:spPr bwMode="auto">
            <a:xfrm>
              <a:off x="7435255" y="2627643"/>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237E1EB-DD4E-1006-2E76-2CDF08431D3A}"/>
                </a:ext>
              </a:extLst>
            </p:cNvPr>
            <p:cNvCxnSpPr>
              <a:cxnSpLocks/>
            </p:cNvCxnSpPr>
            <p:nvPr/>
          </p:nvCxnSpPr>
          <p:spPr bwMode="auto">
            <a:xfrm>
              <a:off x="7435255" y="2893924"/>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E51B90A7-DC39-5B4E-B0BC-4C40043AE17E}"/>
                </a:ext>
              </a:extLst>
            </p:cNvPr>
            <p:cNvCxnSpPr>
              <a:cxnSpLocks/>
            </p:cNvCxnSpPr>
            <p:nvPr/>
          </p:nvCxnSpPr>
          <p:spPr bwMode="auto">
            <a:xfrm>
              <a:off x="7435255" y="3160205"/>
              <a:ext cx="67252" cy="0"/>
            </a:xfrm>
            <a:prstGeom prst="line">
              <a:avLst/>
            </a:prstGeom>
            <a:noFill/>
            <a:ln w="28575" cap="flat" cmpd="sng" algn="ctr">
              <a:solidFill>
                <a:schemeClr val="bg1"/>
              </a:solidFill>
              <a:prstDash val="solid"/>
              <a:round/>
              <a:headEnd type="none" w="med" len="med"/>
              <a:tailEnd type="none" w="med" len="med"/>
            </a:ln>
            <a:effectLst/>
          </p:spPr>
        </p:cxnSp>
      </p:grpSp>
      <p:sp>
        <p:nvSpPr>
          <p:cNvPr id="100" name="TextBox 99">
            <a:extLst>
              <a:ext uri="{FF2B5EF4-FFF2-40B4-BE49-F238E27FC236}">
                <a16:creationId xmlns:a16="http://schemas.microsoft.com/office/drawing/2014/main" id="{A6FF69BD-FFB5-D8BA-593D-ADB7E3F91D12}"/>
              </a:ext>
            </a:extLst>
          </p:cNvPr>
          <p:cNvSpPr txBox="1"/>
          <p:nvPr/>
        </p:nvSpPr>
        <p:spPr bwMode="auto">
          <a:xfrm rot="16200000">
            <a:off x="4157315" y="4151818"/>
            <a:ext cx="17015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Plasma CAB (</a:t>
            </a:r>
            <a:r>
              <a:rPr kumimoji="0" lang="el-GR"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μ</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g/mL)</a:t>
            </a:r>
          </a:p>
        </p:txBody>
      </p:sp>
      <p:grpSp>
        <p:nvGrpSpPr>
          <p:cNvPr id="99" name="Group 98">
            <a:extLst>
              <a:ext uri="{FF2B5EF4-FFF2-40B4-BE49-F238E27FC236}">
                <a16:creationId xmlns:a16="http://schemas.microsoft.com/office/drawing/2014/main" id="{62937D31-D37E-B064-F4A8-9205A28FFDD6}"/>
              </a:ext>
            </a:extLst>
          </p:cNvPr>
          <p:cNvGrpSpPr/>
          <p:nvPr/>
        </p:nvGrpSpPr>
        <p:grpSpPr>
          <a:xfrm>
            <a:off x="5600012" y="5387494"/>
            <a:ext cx="5036486" cy="324075"/>
            <a:chOff x="6551861" y="4214610"/>
            <a:chExt cx="5292569" cy="324075"/>
          </a:xfrm>
        </p:grpSpPr>
        <p:grpSp>
          <p:nvGrpSpPr>
            <p:cNvPr id="98" name="Group 97">
              <a:extLst>
                <a:ext uri="{FF2B5EF4-FFF2-40B4-BE49-F238E27FC236}">
                  <a16:creationId xmlns:a16="http://schemas.microsoft.com/office/drawing/2014/main" id="{957EA3A6-B8F2-0D82-A066-3E6AFA103D80}"/>
                </a:ext>
              </a:extLst>
            </p:cNvPr>
            <p:cNvGrpSpPr/>
            <p:nvPr/>
          </p:nvGrpSpPr>
          <p:grpSpPr>
            <a:xfrm>
              <a:off x="6653402" y="4221703"/>
              <a:ext cx="5011882" cy="58233"/>
              <a:chOff x="6789927" y="4221703"/>
              <a:chExt cx="5011882" cy="58233"/>
            </a:xfrm>
          </p:grpSpPr>
          <p:cxnSp>
            <p:nvCxnSpPr>
              <p:cNvPr id="81" name="Straight Connector 80">
                <a:extLst>
                  <a:ext uri="{FF2B5EF4-FFF2-40B4-BE49-F238E27FC236}">
                    <a16:creationId xmlns:a16="http://schemas.microsoft.com/office/drawing/2014/main" id="{95B77FEB-228D-1BFD-BA30-41EE1AF1E86D}"/>
                  </a:ext>
                </a:extLst>
              </p:cNvPr>
              <p:cNvCxnSpPr>
                <a:cxnSpLocks/>
              </p:cNvCxnSpPr>
              <p:nvPr/>
            </p:nvCxnSpPr>
            <p:spPr bwMode="auto">
              <a:xfrm flipH="1">
                <a:off x="6789927" y="4221703"/>
                <a:ext cx="5011882" cy="0"/>
              </a:xfrm>
              <a:prstGeom prst="line">
                <a:avLst/>
              </a:prstGeom>
              <a:noFill/>
              <a:ln w="28575" cap="flat" cmpd="sng" algn="ctr">
                <a:solidFill>
                  <a:schemeClr val="bg1"/>
                </a:solidFill>
                <a:prstDash val="solid"/>
                <a:round/>
                <a:headEnd type="none" w="med" len="med"/>
                <a:tailEnd type="none" w="med" len="med"/>
              </a:ln>
              <a:effectLst/>
            </p:spPr>
          </p:cxnSp>
          <p:grpSp>
            <p:nvGrpSpPr>
              <p:cNvPr id="84" name="Group 83">
                <a:extLst>
                  <a:ext uri="{FF2B5EF4-FFF2-40B4-BE49-F238E27FC236}">
                    <a16:creationId xmlns:a16="http://schemas.microsoft.com/office/drawing/2014/main" id="{2FE7E780-EB35-EE1F-ADBE-972E30497841}"/>
                  </a:ext>
                </a:extLst>
              </p:cNvPr>
              <p:cNvGrpSpPr/>
              <p:nvPr/>
            </p:nvGrpSpPr>
            <p:grpSpPr>
              <a:xfrm rot="5400000">
                <a:off x="7712138" y="3353308"/>
                <a:ext cx="45719" cy="1807538"/>
                <a:chOff x="7435255" y="2361362"/>
                <a:chExt cx="67252" cy="1065124"/>
              </a:xfrm>
            </p:grpSpPr>
            <p:cxnSp>
              <p:nvCxnSpPr>
                <p:cNvPr id="85" name="Straight Connector 84">
                  <a:extLst>
                    <a:ext uri="{FF2B5EF4-FFF2-40B4-BE49-F238E27FC236}">
                      <a16:creationId xmlns:a16="http://schemas.microsoft.com/office/drawing/2014/main" id="{6D1E7AEC-76B3-7FB4-79C4-CC6D2FC73C94}"/>
                    </a:ext>
                  </a:extLst>
                </p:cNvPr>
                <p:cNvCxnSpPr>
                  <a:cxnSpLocks/>
                </p:cNvCxnSpPr>
                <p:nvPr/>
              </p:nvCxnSpPr>
              <p:spPr bwMode="auto">
                <a:xfrm>
                  <a:off x="7435255" y="2361362"/>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3A86B22-09BD-B667-73A2-AD9358883579}"/>
                    </a:ext>
                  </a:extLst>
                </p:cNvPr>
                <p:cNvCxnSpPr>
                  <a:cxnSpLocks/>
                </p:cNvCxnSpPr>
                <p:nvPr/>
              </p:nvCxnSpPr>
              <p:spPr bwMode="auto">
                <a:xfrm>
                  <a:off x="7435255" y="2627643"/>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ED690D26-3E3E-6A62-6F8D-8D00F5C68EC7}"/>
                    </a:ext>
                  </a:extLst>
                </p:cNvPr>
                <p:cNvCxnSpPr>
                  <a:cxnSpLocks/>
                </p:cNvCxnSpPr>
                <p:nvPr/>
              </p:nvCxnSpPr>
              <p:spPr bwMode="auto">
                <a:xfrm>
                  <a:off x="7435255" y="2893924"/>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20EDC9FE-E8F1-AD17-23DB-2C0CE772E3B8}"/>
                    </a:ext>
                  </a:extLst>
                </p:cNvPr>
                <p:cNvCxnSpPr>
                  <a:cxnSpLocks/>
                </p:cNvCxnSpPr>
                <p:nvPr/>
              </p:nvCxnSpPr>
              <p:spPr bwMode="auto">
                <a:xfrm>
                  <a:off x="7435255" y="3160205"/>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6564F1CE-E94F-C445-2C29-1CEA6E634E68}"/>
                    </a:ext>
                  </a:extLst>
                </p:cNvPr>
                <p:cNvCxnSpPr>
                  <a:cxnSpLocks/>
                </p:cNvCxnSpPr>
                <p:nvPr/>
              </p:nvCxnSpPr>
              <p:spPr bwMode="auto">
                <a:xfrm>
                  <a:off x="7435255" y="3426486"/>
                  <a:ext cx="672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37E42576-E9AB-A017-0981-C6E2F482080D}"/>
                  </a:ext>
                </a:extLst>
              </p:cNvPr>
              <p:cNvGrpSpPr/>
              <p:nvPr/>
            </p:nvGrpSpPr>
            <p:grpSpPr>
              <a:xfrm rot="5400000">
                <a:off x="9968001" y="3353025"/>
                <a:ext cx="45719" cy="1807538"/>
                <a:chOff x="7435255" y="2361362"/>
                <a:chExt cx="67252" cy="1065124"/>
              </a:xfrm>
            </p:grpSpPr>
            <p:cxnSp>
              <p:nvCxnSpPr>
                <p:cNvPr id="91" name="Straight Connector 90">
                  <a:extLst>
                    <a:ext uri="{FF2B5EF4-FFF2-40B4-BE49-F238E27FC236}">
                      <a16:creationId xmlns:a16="http://schemas.microsoft.com/office/drawing/2014/main" id="{58093220-1212-A239-9090-0D654A1BB0D2}"/>
                    </a:ext>
                  </a:extLst>
                </p:cNvPr>
                <p:cNvCxnSpPr>
                  <a:cxnSpLocks/>
                </p:cNvCxnSpPr>
                <p:nvPr/>
              </p:nvCxnSpPr>
              <p:spPr bwMode="auto">
                <a:xfrm>
                  <a:off x="7435255" y="2361362"/>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C586408E-BDFB-16B1-3134-634D274D4F8B}"/>
                    </a:ext>
                  </a:extLst>
                </p:cNvPr>
                <p:cNvCxnSpPr>
                  <a:cxnSpLocks/>
                </p:cNvCxnSpPr>
                <p:nvPr/>
              </p:nvCxnSpPr>
              <p:spPr bwMode="auto">
                <a:xfrm>
                  <a:off x="7435255" y="2627643"/>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C6CB4327-413E-B4B0-3C19-17E24B75660C}"/>
                    </a:ext>
                  </a:extLst>
                </p:cNvPr>
                <p:cNvCxnSpPr>
                  <a:cxnSpLocks/>
                </p:cNvCxnSpPr>
                <p:nvPr/>
              </p:nvCxnSpPr>
              <p:spPr bwMode="auto">
                <a:xfrm>
                  <a:off x="7435255" y="2893924"/>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A5521496-69F3-9F9E-E354-D77001BEA075}"/>
                    </a:ext>
                  </a:extLst>
                </p:cNvPr>
                <p:cNvCxnSpPr>
                  <a:cxnSpLocks/>
                </p:cNvCxnSpPr>
                <p:nvPr/>
              </p:nvCxnSpPr>
              <p:spPr bwMode="auto">
                <a:xfrm>
                  <a:off x="7435255" y="3160205"/>
                  <a:ext cx="67252"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3F01CA28-D119-F7D4-A197-B92AE598E9B1}"/>
                    </a:ext>
                  </a:extLst>
                </p:cNvPr>
                <p:cNvCxnSpPr>
                  <a:cxnSpLocks/>
                </p:cNvCxnSpPr>
                <p:nvPr/>
              </p:nvCxnSpPr>
              <p:spPr bwMode="auto">
                <a:xfrm>
                  <a:off x="7435255" y="3426486"/>
                  <a:ext cx="67252" cy="0"/>
                </a:xfrm>
                <a:prstGeom prst="line">
                  <a:avLst/>
                </a:prstGeom>
                <a:noFill/>
                <a:ln w="28575" cap="flat" cmpd="sng" algn="ctr">
                  <a:solidFill>
                    <a:schemeClr val="bg1"/>
                  </a:solidFill>
                  <a:prstDash val="solid"/>
                  <a:round/>
                  <a:headEnd type="none" w="med" len="med"/>
                  <a:tailEnd type="none" w="med" len="med"/>
                </a:ln>
                <a:effectLst/>
              </p:spPr>
            </p:cxnSp>
          </p:grpSp>
          <p:grpSp>
            <p:nvGrpSpPr>
              <p:cNvPr id="83" name="Group 82">
                <a:extLst>
                  <a:ext uri="{FF2B5EF4-FFF2-40B4-BE49-F238E27FC236}">
                    <a16:creationId xmlns:a16="http://schemas.microsoft.com/office/drawing/2014/main" id="{77457917-9A09-5411-2DC0-61D16B646A3D}"/>
                  </a:ext>
                </a:extLst>
              </p:cNvPr>
              <p:cNvGrpSpPr/>
              <p:nvPr/>
            </p:nvGrpSpPr>
            <p:grpSpPr>
              <a:xfrm>
                <a:off x="11339396" y="4232377"/>
                <a:ext cx="451884" cy="45719"/>
                <a:chOff x="10595146" y="4386334"/>
                <a:chExt cx="451884" cy="45719"/>
              </a:xfrm>
            </p:grpSpPr>
            <p:cxnSp>
              <p:nvCxnSpPr>
                <p:cNvPr id="96" name="Straight Connector 95">
                  <a:extLst>
                    <a:ext uri="{FF2B5EF4-FFF2-40B4-BE49-F238E27FC236}">
                      <a16:creationId xmlns:a16="http://schemas.microsoft.com/office/drawing/2014/main" id="{DA9EE04F-3FFA-8B8D-D818-23FDC612919B}"/>
                    </a:ext>
                  </a:extLst>
                </p:cNvPr>
                <p:cNvCxnSpPr>
                  <a:cxnSpLocks/>
                </p:cNvCxnSpPr>
                <p:nvPr/>
              </p:nvCxnSpPr>
              <p:spPr bwMode="auto">
                <a:xfrm rot="5400000">
                  <a:off x="11024170" y="4409194"/>
                  <a:ext cx="45719"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03D3D65F-D5E2-28C7-9FB5-ED529428BFD6}"/>
                    </a:ext>
                  </a:extLst>
                </p:cNvPr>
                <p:cNvCxnSpPr>
                  <a:cxnSpLocks/>
                </p:cNvCxnSpPr>
                <p:nvPr/>
              </p:nvCxnSpPr>
              <p:spPr bwMode="auto">
                <a:xfrm rot="5400000">
                  <a:off x="10572286" y="4409194"/>
                  <a:ext cx="45719"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01" name="TextBox 100">
              <a:extLst>
                <a:ext uri="{FF2B5EF4-FFF2-40B4-BE49-F238E27FC236}">
                  <a16:creationId xmlns:a16="http://schemas.microsoft.com/office/drawing/2014/main" id="{EECD1929-D0A4-D747-FB01-280C64DC09F7}"/>
                </a:ext>
              </a:extLst>
            </p:cNvPr>
            <p:cNvSpPr txBox="1"/>
            <p:nvPr/>
          </p:nvSpPr>
          <p:spPr bwMode="auto">
            <a:xfrm>
              <a:off x="6551861" y="423006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102" name="TextBox 101">
              <a:extLst>
                <a:ext uri="{FF2B5EF4-FFF2-40B4-BE49-F238E27FC236}">
                  <a16:creationId xmlns:a16="http://schemas.microsoft.com/office/drawing/2014/main" id="{53EBD390-A018-F6EA-0CC5-CF5C8FF6E5B0}"/>
                </a:ext>
              </a:extLst>
            </p:cNvPr>
            <p:cNvSpPr txBox="1"/>
            <p:nvPr/>
          </p:nvSpPr>
          <p:spPr bwMode="auto">
            <a:xfrm>
              <a:off x="7005009" y="423006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103" name="TextBox 102">
              <a:extLst>
                <a:ext uri="{FF2B5EF4-FFF2-40B4-BE49-F238E27FC236}">
                  <a16:creationId xmlns:a16="http://schemas.microsoft.com/office/drawing/2014/main" id="{02805D0F-841E-ABBF-6622-557AC35B5EEB}"/>
                </a:ext>
              </a:extLst>
            </p:cNvPr>
            <p:cNvSpPr txBox="1"/>
            <p:nvPr/>
          </p:nvSpPr>
          <p:spPr bwMode="auto">
            <a:xfrm>
              <a:off x="7407534" y="42156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a:t>
              </a:r>
            </a:p>
          </p:txBody>
        </p:sp>
        <p:sp>
          <p:nvSpPr>
            <p:cNvPr id="104" name="TextBox 103">
              <a:extLst>
                <a:ext uri="{FF2B5EF4-FFF2-40B4-BE49-F238E27FC236}">
                  <a16:creationId xmlns:a16="http://schemas.microsoft.com/office/drawing/2014/main" id="{9B51DAFD-798A-C179-99D3-B6578B21C3AF}"/>
                </a:ext>
              </a:extLst>
            </p:cNvPr>
            <p:cNvSpPr txBox="1"/>
            <p:nvPr/>
          </p:nvSpPr>
          <p:spPr bwMode="auto">
            <a:xfrm>
              <a:off x="7860682" y="421569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105" name="TextBox 104">
              <a:extLst>
                <a:ext uri="{FF2B5EF4-FFF2-40B4-BE49-F238E27FC236}">
                  <a16:creationId xmlns:a16="http://schemas.microsoft.com/office/drawing/2014/main" id="{798FBE28-2D9B-91E3-0B83-E20F17B1701C}"/>
                </a:ext>
              </a:extLst>
            </p:cNvPr>
            <p:cNvSpPr txBox="1"/>
            <p:nvPr/>
          </p:nvSpPr>
          <p:spPr bwMode="auto">
            <a:xfrm>
              <a:off x="8309007" y="42289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p>
          </p:txBody>
        </p:sp>
        <p:sp>
          <p:nvSpPr>
            <p:cNvPr id="106" name="TextBox 105">
              <a:extLst>
                <a:ext uri="{FF2B5EF4-FFF2-40B4-BE49-F238E27FC236}">
                  <a16:creationId xmlns:a16="http://schemas.microsoft.com/office/drawing/2014/main" id="{E512AB2A-5471-A4D6-C341-16AA5728E0A8}"/>
                </a:ext>
              </a:extLst>
            </p:cNvPr>
            <p:cNvSpPr txBox="1"/>
            <p:nvPr/>
          </p:nvSpPr>
          <p:spPr bwMode="auto">
            <a:xfrm>
              <a:off x="8762155" y="42289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41</a:t>
              </a:r>
            </a:p>
          </p:txBody>
        </p:sp>
        <p:sp>
          <p:nvSpPr>
            <p:cNvPr id="107" name="TextBox 106">
              <a:extLst>
                <a:ext uri="{FF2B5EF4-FFF2-40B4-BE49-F238E27FC236}">
                  <a16:creationId xmlns:a16="http://schemas.microsoft.com/office/drawing/2014/main" id="{4F007E3A-9D17-CCEA-9A5F-7F76F71AAC36}"/>
                </a:ext>
              </a:extLst>
            </p:cNvPr>
            <p:cNvSpPr txBox="1"/>
            <p:nvPr/>
          </p:nvSpPr>
          <p:spPr bwMode="auto">
            <a:xfrm>
              <a:off x="9210364" y="42146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49</a:t>
              </a:r>
            </a:p>
          </p:txBody>
        </p:sp>
        <p:sp>
          <p:nvSpPr>
            <p:cNvPr id="108" name="TextBox 107">
              <a:extLst>
                <a:ext uri="{FF2B5EF4-FFF2-40B4-BE49-F238E27FC236}">
                  <a16:creationId xmlns:a16="http://schemas.microsoft.com/office/drawing/2014/main" id="{F0C21B7C-AD66-72C2-F571-E9067C919A2E}"/>
                </a:ext>
              </a:extLst>
            </p:cNvPr>
            <p:cNvSpPr txBox="1"/>
            <p:nvPr/>
          </p:nvSpPr>
          <p:spPr bwMode="auto">
            <a:xfrm>
              <a:off x="9663513" y="421461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57</a:t>
              </a:r>
            </a:p>
          </p:txBody>
        </p:sp>
        <p:sp>
          <p:nvSpPr>
            <p:cNvPr id="109" name="TextBox 108">
              <a:extLst>
                <a:ext uri="{FF2B5EF4-FFF2-40B4-BE49-F238E27FC236}">
                  <a16:creationId xmlns:a16="http://schemas.microsoft.com/office/drawing/2014/main" id="{EBA052C5-91E8-185B-3FCF-415260896ECD}"/>
                </a:ext>
              </a:extLst>
            </p:cNvPr>
            <p:cNvSpPr txBox="1"/>
            <p:nvPr/>
          </p:nvSpPr>
          <p:spPr bwMode="auto">
            <a:xfrm>
              <a:off x="10122516" y="42309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65</a:t>
              </a:r>
            </a:p>
          </p:txBody>
        </p:sp>
        <p:sp>
          <p:nvSpPr>
            <p:cNvPr id="110" name="TextBox 109">
              <a:extLst>
                <a:ext uri="{FF2B5EF4-FFF2-40B4-BE49-F238E27FC236}">
                  <a16:creationId xmlns:a16="http://schemas.microsoft.com/office/drawing/2014/main" id="{967E8B43-CD01-A7B3-DDCA-5AD218797C4A}"/>
                </a:ext>
              </a:extLst>
            </p:cNvPr>
            <p:cNvSpPr txBox="1"/>
            <p:nvPr/>
          </p:nvSpPr>
          <p:spPr bwMode="auto">
            <a:xfrm>
              <a:off x="10575664" y="42309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73</a:t>
              </a:r>
            </a:p>
          </p:txBody>
        </p:sp>
        <p:sp>
          <p:nvSpPr>
            <p:cNvPr id="111" name="TextBox 110">
              <a:extLst>
                <a:ext uri="{FF2B5EF4-FFF2-40B4-BE49-F238E27FC236}">
                  <a16:creationId xmlns:a16="http://schemas.microsoft.com/office/drawing/2014/main" id="{8199F366-AFEA-C969-4CC2-575505E85820}"/>
                </a:ext>
              </a:extLst>
            </p:cNvPr>
            <p:cNvSpPr txBox="1"/>
            <p:nvPr/>
          </p:nvSpPr>
          <p:spPr bwMode="auto">
            <a:xfrm>
              <a:off x="11023873" y="42165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81</a:t>
              </a:r>
            </a:p>
          </p:txBody>
        </p:sp>
        <p:sp>
          <p:nvSpPr>
            <p:cNvPr id="112" name="TextBox 111">
              <a:extLst>
                <a:ext uri="{FF2B5EF4-FFF2-40B4-BE49-F238E27FC236}">
                  <a16:creationId xmlns:a16="http://schemas.microsoft.com/office/drawing/2014/main" id="{16FBEC1A-B6C1-BF8B-D55B-6BE711B5C768}"/>
                </a:ext>
              </a:extLst>
            </p:cNvPr>
            <p:cNvSpPr txBox="1"/>
            <p:nvPr/>
          </p:nvSpPr>
          <p:spPr bwMode="auto">
            <a:xfrm>
              <a:off x="11477022" y="42165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89</a:t>
              </a:r>
            </a:p>
          </p:txBody>
        </p:sp>
      </p:grpSp>
      <p:sp>
        <p:nvSpPr>
          <p:cNvPr id="113" name="TextBox 112">
            <a:extLst>
              <a:ext uri="{FF2B5EF4-FFF2-40B4-BE49-F238E27FC236}">
                <a16:creationId xmlns:a16="http://schemas.microsoft.com/office/drawing/2014/main" id="{1D011F72-E7DE-9C90-7752-91321680365C}"/>
              </a:ext>
            </a:extLst>
          </p:cNvPr>
          <p:cNvSpPr txBox="1"/>
          <p:nvPr/>
        </p:nvSpPr>
        <p:spPr bwMode="auto">
          <a:xfrm>
            <a:off x="6439970" y="5651593"/>
            <a:ext cx="35453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a:t>
            </a:r>
            <a:r>
              <a:rPr lang="en-US" sz="1400" b="1" dirty="0">
                <a:solidFill>
                  <a:srgbClr val="000000"/>
                </a:solidFill>
                <a:latin typeface="Calibri" panose="020F0502020204030204" pitchFamily="34" charset="0"/>
                <a:cs typeface="Arial" panose="020B0604020202020204" pitchFamily="34" charset="0"/>
              </a:rPr>
              <a:t>F</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rom Randomization</a:t>
            </a:r>
          </a:p>
        </p:txBody>
      </p:sp>
      <p:sp>
        <p:nvSpPr>
          <p:cNvPr id="114" name="TextBox 113">
            <a:extLst>
              <a:ext uri="{FF2B5EF4-FFF2-40B4-BE49-F238E27FC236}">
                <a16:creationId xmlns:a16="http://schemas.microsoft.com/office/drawing/2014/main" id="{80FC3B1F-3761-FC9E-CED4-1B5CC3025AEA}"/>
              </a:ext>
            </a:extLst>
          </p:cNvPr>
          <p:cNvSpPr txBox="1"/>
          <p:nvPr/>
        </p:nvSpPr>
        <p:spPr bwMode="auto">
          <a:xfrm>
            <a:off x="10137583" y="4101629"/>
            <a:ext cx="16055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1.35 µg/mL (8xPA-IC</a:t>
            </a:r>
            <a:r>
              <a:rPr kumimoji="0" lang="en-US" sz="12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mn-cs"/>
              </a:rPr>
              <a:t>90</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6" name="TextBox 115">
            <a:extLst>
              <a:ext uri="{FF2B5EF4-FFF2-40B4-BE49-F238E27FC236}">
                <a16:creationId xmlns:a16="http://schemas.microsoft.com/office/drawing/2014/main" id="{315363FF-1BA1-E7C0-5547-7D151E418FD6}"/>
              </a:ext>
            </a:extLst>
          </p:cNvPr>
          <p:cNvSpPr txBox="1"/>
          <p:nvPr/>
        </p:nvSpPr>
        <p:spPr bwMode="auto">
          <a:xfrm>
            <a:off x="10145222" y="4291965"/>
            <a:ext cx="16055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0.65 µg/mL (4xPA-IC</a:t>
            </a:r>
            <a:r>
              <a:rPr kumimoji="0" lang="en-US" sz="12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mn-cs"/>
              </a:rPr>
              <a:t>90</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7" name="TextBox 116">
            <a:extLst>
              <a:ext uri="{FF2B5EF4-FFF2-40B4-BE49-F238E27FC236}">
                <a16:creationId xmlns:a16="http://schemas.microsoft.com/office/drawing/2014/main" id="{CB5A4F9F-0E54-851A-F11D-F82A3DAAA878}"/>
              </a:ext>
            </a:extLst>
          </p:cNvPr>
          <p:cNvSpPr txBox="1"/>
          <p:nvPr/>
        </p:nvSpPr>
        <p:spPr bwMode="auto">
          <a:xfrm>
            <a:off x="10127116" y="4621690"/>
            <a:ext cx="17385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0.166 µg/mL (1xPA-IC</a:t>
            </a:r>
            <a:r>
              <a:rPr kumimoji="0" lang="en-US" sz="1200" b="0" i="0" u="none" strike="noStrike" kern="1200" cap="none" spc="0" normalizeH="0" baseline="-25000" noProof="0" dirty="0">
                <a:ln>
                  <a:noFill/>
                </a:ln>
                <a:solidFill>
                  <a:srgbClr val="000000"/>
                </a:solidFill>
                <a:effectLst/>
                <a:uLnTx/>
                <a:uFillTx/>
                <a:latin typeface="Calibri" panose="020F0502020204030204" pitchFamily="34" charset="0"/>
                <a:ea typeface="+mn-ea"/>
                <a:cs typeface="+mn-cs"/>
              </a:rPr>
              <a:t>90</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grpSp>
        <p:nvGrpSpPr>
          <p:cNvPr id="121" name="Group 120">
            <a:extLst>
              <a:ext uri="{FF2B5EF4-FFF2-40B4-BE49-F238E27FC236}">
                <a16:creationId xmlns:a16="http://schemas.microsoft.com/office/drawing/2014/main" id="{09A4E6E8-AFDA-C32B-E2F3-A0643DDB001C}"/>
              </a:ext>
            </a:extLst>
          </p:cNvPr>
          <p:cNvGrpSpPr/>
          <p:nvPr/>
        </p:nvGrpSpPr>
        <p:grpSpPr>
          <a:xfrm>
            <a:off x="5944329" y="3208654"/>
            <a:ext cx="4824255" cy="308354"/>
            <a:chOff x="6721476" y="4810269"/>
            <a:chExt cx="4824255" cy="308354"/>
          </a:xfrm>
        </p:grpSpPr>
        <p:sp>
          <p:nvSpPr>
            <p:cNvPr id="119" name="TextBox 118">
              <a:extLst>
                <a:ext uri="{FF2B5EF4-FFF2-40B4-BE49-F238E27FC236}">
                  <a16:creationId xmlns:a16="http://schemas.microsoft.com/office/drawing/2014/main" id="{A771A333-3A5C-F26C-BC9B-810846F26BF7}"/>
                </a:ext>
              </a:extLst>
            </p:cNvPr>
            <p:cNvSpPr txBox="1"/>
            <p:nvPr/>
          </p:nvSpPr>
          <p:spPr bwMode="auto">
            <a:xfrm>
              <a:off x="6882285" y="4810846"/>
              <a:ext cx="2156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(P5/P95), no GAHT</a:t>
              </a:r>
            </a:p>
          </p:txBody>
        </p:sp>
        <p:cxnSp>
          <p:nvCxnSpPr>
            <p:cNvPr id="120" name="Straight Connector 119">
              <a:extLst>
                <a:ext uri="{FF2B5EF4-FFF2-40B4-BE49-F238E27FC236}">
                  <a16:creationId xmlns:a16="http://schemas.microsoft.com/office/drawing/2014/main" id="{66912076-FAE4-0103-F204-79A994BD4F36}"/>
                </a:ext>
              </a:extLst>
            </p:cNvPr>
            <p:cNvCxnSpPr/>
            <p:nvPr/>
          </p:nvCxnSpPr>
          <p:spPr bwMode="auto">
            <a:xfrm>
              <a:off x="6721476" y="4947310"/>
              <a:ext cx="208581" cy="0"/>
            </a:xfrm>
            <a:prstGeom prst="line">
              <a:avLst/>
            </a:prstGeom>
            <a:noFill/>
            <a:ln w="28575" cap="flat" cmpd="sng" algn="ctr">
              <a:solidFill>
                <a:schemeClr val="accent1"/>
              </a:solidFill>
              <a:prstDash val="solid"/>
              <a:round/>
              <a:headEnd type="none" w="med" len="med"/>
              <a:tailEnd type="none" w="med" len="med"/>
            </a:ln>
            <a:effectLst/>
          </p:spPr>
        </p:cxnSp>
        <p:sp>
          <p:nvSpPr>
            <p:cNvPr id="122" name="TextBox 121">
              <a:extLst>
                <a:ext uri="{FF2B5EF4-FFF2-40B4-BE49-F238E27FC236}">
                  <a16:creationId xmlns:a16="http://schemas.microsoft.com/office/drawing/2014/main" id="{AFB574F7-2FAF-2507-400F-3B20370071FC}"/>
                </a:ext>
              </a:extLst>
            </p:cNvPr>
            <p:cNvSpPr txBox="1"/>
            <p:nvPr/>
          </p:nvSpPr>
          <p:spPr bwMode="auto">
            <a:xfrm>
              <a:off x="9253116" y="4810269"/>
              <a:ext cx="2292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(P5/P95), with GAHT</a:t>
              </a:r>
            </a:p>
          </p:txBody>
        </p:sp>
        <p:cxnSp>
          <p:nvCxnSpPr>
            <p:cNvPr id="123" name="Straight Connector 122">
              <a:extLst>
                <a:ext uri="{FF2B5EF4-FFF2-40B4-BE49-F238E27FC236}">
                  <a16:creationId xmlns:a16="http://schemas.microsoft.com/office/drawing/2014/main" id="{AABCBEC5-A350-EA37-D77C-1EDA7090C855}"/>
                </a:ext>
              </a:extLst>
            </p:cNvPr>
            <p:cNvCxnSpPr/>
            <p:nvPr/>
          </p:nvCxnSpPr>
          <p:spPr bwMode="auto">
            <a:xfrm>
              <a:off x="9092307" y="4946733"/>
              <a:ext cx="208581"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534" name="Group 22533">
            <a:extLst>
              <a:ext uri="{FF2B5EF4-FFF2-40B4-BE49-F238E27FC236}">
                <a16:creationId xmlns:a16="http://schemas.microsoft.com/office/drawing/2014/main" id="{171E6ABB-61D5-0F54-17B1-84DDECEA08E2}"/>
              </a:ext>
            </a:extLst>
          </p:cNvPr>
          <p:cNvGrpSpPr/>
          <p:nvPr/>
        </p:nvGrpSpPr>
        <p:grpSpPr>
          <a:xfrm>
            <a:off x="5889748" y="3724193"/>
            <a:ext cx="4274203" cy="1458266"/>
            <a:chOff x="6819298" y="2542389"/>
            <a:chExt cx="4274203" cy="1458266"/>
          </a:xfrm>
        </p:grpSpPr>
        <p:grpSp>
          <p:nvGrpSpPr>
            <p:cNvPr id="22533" name="Group 22532">
              <a:extLst>
                <a:ext uri="{FF2B5EF4-FFF2-40B4-BE49-F238E27FC236}">
                  <a16:creationId xmlns:a16="http://schemas.microsoft.com/office/drawing/2014/main" id="{06AB847C-EAFA-FD10-1BB2-98E57E71159C}"/>
                </a:ext>
              </a:extLst>
            </p:cNvPr>
            <p:cNvGrpSpPr/>
            <p:nvPr/>
          </p:nvGrpSpPr>
          <p:grpSpPr>
            <a:xfrm>
              <a:off x="6819298" y="2587061"/>
              <a:ext cx="80805" cy="1413594"/>
              <a:chOff x="6819298" y="2587061"/>
              <a:chExt cx="80805" cy="1413594"/>
            </a:xfrm>
          </p:grpSpPr>
          <p:cxnSp>
            <p:nvCxnSpPr>
              <p:cNvPr id="22529" name="Straight Connector 22528">
                <a:extLst>
                  <a:ext uri="{FF2B5EF4-FFF2-40B4-BE49-F238E27FC236}">
                    <a16:creationId xmlns:a16="http://schemas.microsoft.com/office/drawing/2014/main" id="{53207105-F574-20B5-B9A2-3DD22CB1F5D3}"/>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22532" name="Straight Connector 22531">
                <a:extLst>
                  <a:ext uri="{FF2B5EF4-FFF2-40B4-BE49-F238E27FC236}">
                    <a16:creationId xmlns:a16="http://schemas.microsoft.com/office/drawing/2014/main" id="{5F057754-68F7-989F-CB08-156A862A6DDC}"/>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272EEAC9-7498-387A-9623-4FA60CBD4348}"/>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D2927FD1-0D15-032E-3DA7-C587940882AD}"/>
                </a:ext>
              </a:extLst>
            </p:cNvPr>
            <p:cNvGrpSpPr/>
            <p:nvPr/>
          </p:nvGrpSpPr>
          <p:grpSpPr>
            <a:xfrm>
              <a:off x="6878683" y="2797705"/>
              <a:ext cx="80805" cy="250758"/>
              <a:chOff x="6819298" y="2587061"/>
              <a:chExt cx="80805" cy="1413594"/>
            </a:xfrm>
          </p:grpSpPr>
          <p:cxnSp>
            <p:nvCxnSpPr>
              <p:cNvPr id="178" name="Straight Connector 177">
                <a:extLst>
                  <a:ext uri="{FF2B5EF4-FFF2-40B4-BE49-F238E27FC236}">
                    <a16:creationId xmlns:a16="http://schemas.microsoft.com/office/drawing/2014/main" id="{C6C7D809-19AF-389B-595C-B0CD408907CE}"/>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C5A40094-A9F7-2A5E-7395-1EE958D516EA}"/>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BFACB881-E211-30B4-A35D-581C6E1D26DE}"/>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3C33C341-E64B-FC11-CAE2-49BE51AB7E22}"/>
                </a:ext>
              </a:extLst>
            </p:cNvPr>
            <p:cNvGrpSpPr/>
            <p:nvPr/>
          </p:nvGrpSpPr>
          <p:grpSpPr>
            <a:xfrm>
              <a:off x="7036078" y="2721644"/>
              <a:ext cx="80805" cy="620626"/>
              <a:chOff x="6819298" y="2587061"/>
              <a:chExt cx="80805" cy="1413594"/>
            </a:xfrm>
          </p:grpSpPr>
          <p:cxnSp>
            <p:nvCxnSpPr>
              <p:cNvPr id="182" name="Straight Connector 181">
                <a:extLst>
                  <a:ext uri="{FF2B5EF4-FFF2-40B4-BE49-F238E27FC236}">
                    <a16:creationId xmlns:a16="http://schemas.microsoft.com/office/drawing/2014/main" id="{FD0646FC-3C10-8BF8-F625-CCA16DF24336}"/>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B9998D65-4015-A404-7909-F9AD4826A3B0}"/>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3E1523B7-FDA2-58CB-CA5A-E80200566FCD}"/>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5" name="Group 184">
              <a:extLst>
                <a:ext uri="{FF2B5EF4-FFF2-40B4-BE49-F238E27FC236}">
                  <a16:creationId xmlns:a16="http://schemas.microsoft.com/office/drawing/2014/main" id="{FD395AE7-7223-A775-81FC-E2D9C7A4B63E}"/>
                </a:ext>
              </a:extLst>
            </p:cNvPr>
            <p:cNvGrpSpPr/>
            <p:nvPr/>
          </p:nvGrpSpPr>
          <p:grpSpPr>
            <a:xfrm>
              <a:off x="7095463" y="2542389"/>
              <a:ext cx="80805" cy="554809"/>
              <a:chOff x="6819298" y="2587061"/>
              <a:chExt cx="80805" cy="1413594"/>
            </a:xfrm>
          </p:grpSpPr>
          <p:cxnSp>
            <p:nvCxnSpPr>
              <p:cNvPr id="186" name="Straight Connector 185">
                <a:extLst>
                  <a:ext uri="{FF2B5EF4-FFF2-40B4-BE49-F238E27FC236}">
                    <a16:creationId xmlns:a16="http://schemas.microsoft.com/office/drawing/2014/main" id="{067A940D-96F3-0A45-5084-08F0B432CD17}"/>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DFF77EB1-FA0D-0BEC-504E-ED6D8CADD525}"/>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F356644A-2C4D-7DBD-6BA1-6765FBF50F04}"/>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80AAB81C-FDA2-E8B7-C504-5E3E54104F83}"/>
                </a:ext>
              </a:extLst>
            </p:cNvPr>
            <p:cNvGrpSpPr/>
            <p:nvPr/>
          </p:nvGrpSpPr>
          <p:grpSpPr>
            <a:xfrm>
              <a:off x="7463316" y="2805344"/>
              <a:ext cx="80805" cy="348251"/>
              <a:chOff x="6819298" y="2587061"/>
              <a:chExt cx="80805" cy="1413594"/>
            </a:xfrm>
          </p:grpSpPr>
          <p:cxnSp>
            <p:nvCxnSpPr>
              <p:cNvPr id="190" name="Straight Connector 189">
                <a:extLst>
                  <a:ext uri="{FF2B5EF4-FFF2-40B4-BE49-F238E27FC236}">
                    <a16:creationId xmlns:a16="http://schemas.microsoft.com/office/drawing/2014/main" id="{E15AE70C-6906-F3AE-8B6A-682F53EF853F}"/>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A328CC0F-F012-B84F-E067-A92429BC5726}"/>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1C0F203F-4919-9D46-9B18-8B9B1082262D}"/>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6AA13C92-5634-8DDD-63C9-920C3180ABB8}"/>
                </a:ext>
              </a:extLst>
            </p:cNvPr>
            <p:cNvGrpSpPr/>
            <p:nvPr/>
          </p:nvGrpSpPr>
          <p:grpSpPr>
            <a:xfrm>
              <a:off x="7573767" y="2654714"/>
              <a:ext cx="80805" cy="293127"/>
              <a:chOff x="6819298" y="2587061"/>
              <a:chExt cx="80805" cy="1413594"/>
            </a:xfrm>
          </p:grpSpPr>
          <p:cxnSp>
            <p:nvCxnSpPr>
              <p:cNvPr id="194" name="Straight Connector 193">
                <a:extLst>
                  <a:ext uri="{FF2B5EF4-FFF2-40B4-BE49-F238E27FC236}">
                    <a16:creationId xmlns:a16="http://schemas.microsoft.com/office/drawing/2014/main" id="{86696F57-7B8F-6719-D0ED-7111C6338305}"/>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95B1B6B1-C528-1D0A-530D-5E5F0161E8D7}"/>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292B7B5B-D067-D5AF-25C4-CE02945F1933}"/>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7" name="Group 196">
              <a:extLst>
                <a:ext uri="{FF2B5EF4-FFF2-40B4-BE49-F238E27FC236}">
                  <a16:creationId xmlns:a16="http://schemas.microsoft.com/office/drawing/2014/main" id="{FB495C9E-FF8F-D014-1AD9-9C53D179584D}"/>
                </a:ext>
              </a:extLst>
            </p:cNvPr>
            <p:cNvGrpSpPr/>
            <p:nvPr/>
          </p:nvGrpSpPr>
          <p:grpSpPr>
            <a:xfrm>
              <a:off x="7898953" y="2741617"/>
              <a:ext cx="80805" cy="682288"/>
              <a:chOff x="6819298" y="2587061"/>
              <a:chExt cx="80805" cy="1413594"/>
            </a:xfrm>
          </p:grpSpPr>
          <p:cxnSp>
            <p:nvCxnSpPr>
              <p:cNvPr id="198" name="Straight Connector 197">
                <a:extLst>
                  <a:ext uri="{FF2B5EF4-FFF2-40B4-BE49-F238E27FC236}">
                    <a16:creationId xmlns:a16="http://schemas.microsoft.com/office/drawing/2014/main" id="{42CC3CB1-6F82-FAA2-113F-60CB5BC8CD0F}"/>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15E082CD-4CD6-CF3E-765D-969BC04F90F5}"/>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09105A64-D794-7852-CD2A-FF0B10968DBD}"/>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3B314258-3B47-38B4-86F3-6366F9683902}"/>
                </a:ext>
              </a:extLst>
            </p:cNvPr>
            <p:cNvGrpSpPr/>
            <p:nvPr/>
          </p:nvGrpSpPr>
          <p:grpSpPr>
            <a:xfrm>
              <a:off x="8009404" y="2587061"/>
              <a:ext cx="80805" cy="348329"/>
              <a:chOff x="6819298" y="2587061"/>
              <a:chExt cx="80805" cy="1413594"/>
            </a:xfrm>
          </p:grpSpPr>
          <p:cxnSp>
            <p:nvCxnSpPr>
              <p:cNvPr id="202" name="Straight Connector 201">
                <a:extLst>
                  <a:ext uri="{FF2B5EF4-FFF2-40B4-BE49-F238E27FC236}">
                    <a16:creationId xmlns:a16="http://schemas.microsoft.com/office/drawing/2014/main" id="{74A5E042-1D8B-BBB1-7FBC-D103D94C69CF}"/>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FC1D5C67-4594-A033-00A7-29FA44657230}"/>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E6B63636-EA91-DAEA-6232-2752DC7E1583}"/>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4477F2C0-1D2F-6390-4EC5-AF7CEC7FE569}"/>
                </a:ext>
              </a:extLst>
            </p:cNvPr>
            <p:cNvGrpSpPr/>
            <p:nvPr/>
          </p:nvGrpSpPr>
          <p:grpSpPr>
            <a:xfrm>
              <a:off x="8328449" y="2893978"/>
              <a:ext cx="80805" cy="80099"/>
              <a:chOff x="6819298" y="2587061"/>
              <a:chExt cx="80805" cy="1413594"/>
            </a:xfrm>
          </p:grpSpPr>
          <p:cxnSp>
            <p:nvCxnSpPr>
              <p:cNvPr id="206" name="Straight Connector 205">
                <a:extLst>
                  <a:ext uri="{FF2B5EF4-FFF2-40B4-BE49-F238E27FC236}">
                    <a16:creationId xmlns:a16="http://schemas.microsoft.com/office/drawing/2014/main" id="{801DD181-8F0E-B622-CC9A-427E4EC1D372}"/>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A6E54CB9-54CE-3809-8439-275EB1C871FE}"/>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8B2A51D2-B184-AF80-5B8F-16A28B4A81B2}"/>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9" name="Group 208">
              <a:extLst>
                <a:ext uri="{FF2B5EF4-FFF2-40B4-BE49-F238E27FC236}">
                  <a16:creationId xmlns:a16="http://schemas.microsoft.com/office/drawing/2014/main" id="{2C37075B-CD30-8485-6919-D6106A849576}"/>
                </a:ext>
              </a:extLst>
            </p:cNvPr>
            <p:cNvGrpSpPr/>
            <p:nvPr/>
          </p:nvGrpSpPr>
          <p:grpSpPr>
            <a:xfrm>
              <a:off x="8438900" y="2678072"/>
              <a:ext cx="80805" cy="154434"/>
              <a:chOff x="6819298" y="2587061"/>
              <a:chExt cx="80805" cy="1413594"/>
            </a:xfrm>
          </p:grpSpPr>
          <p:cxnSp>
            <p:nvCxnSpPr>
              <p:cNvPr id="210" name="Straight Connector 209">
                <a:extLst>
                  <a:ext uri="{FF2B5EF4-FFF2-40B4-BE49-F238E27FC236}">
                    <a16:creationId xmlns:a16="http://schemas.microsoft.com/office/drawing/2014/main" id="{C27A6632-1004-017C-3F53-91765E6627D7}"/>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0F5AE63C-E5A5-051C-2B8E-C9A2FCB90956}"/>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003802C0-DC5F-738B-B84C-581D19EB9C66}"/>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3" name="Group 212">
              <a:extLst>
                <a:ext uri="{FF2B5EF4-FFF2-40B4-BE49-F238E27FC236}">
                  <a16:creationId xmlns:a16="http://schemas.microsoft.com/office/drawing/2014/main" id="{038CB923-5E82-2190-4EE3-686F2032E4C2}"/>
                </a:ext>
              </a:extLst>
            </p:cNvPr>
            <p:cNvGrpSpPr/>
            <p:nvPr/>
          </p:nvGrpSpPr>
          <p:grpSpPr>
            <a:xfrm>
              <a:off x="8762879" y="2805344"/>
              <a:ext cx="80805" cy="279022"/>
              <a:chOff x="6819298" y="2587061"/>
              <a:chExt cx="80805" cy="1413594"/>
            </a:xfrm>
          </p:grpSpPr>
          <p:cxnSp>
            <p:nvCxnSpPr>
              <p:cNvPr id="214" name="Straight Connector 213">
                <a:extLst>
                  <a:ext uri="{FF2B5EF4-FFF2-40B4-BE49-F238E27FC236}">
                    <a16:creationId xmlns:a16="http://schemas.microsoft.com/office/drawing/2014/main" id="{F8FE43C0-8949-5C2C-D387-CF5F15B649CB}"/>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05C8B4C9-5519-E689-7E9D-A274FEE9A58C}"/>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C1C9C3A5-37E8-5035-F335-ABEF0DCAF5A9}"/>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D42C78C3-D3F2-FAD5-1AC6-839C8CCA2485}"/>
                </a:ext>
              </a:extLst>
            </p:cNvPr>
            <p:cNvGrpSpPr/>
            <p:nvPr/>
          </p:nvGrpSpPr>
          <p:grpSpPr>
            <a:xfrm>
              <a:off x="8866678" y="2692198"/>
              <a:ext cx="80805" cy="351917"/>
              <a:chOff x="6819298" y="2587061"/>
              <a:chExt cx="80805" cy="1413594"/>
            </a:xfrm>
          </p:grpSpPr>
          <p:cxnSp>
            <p:nvCxnSpPr>
              <p:cNvPr id="218" name="Straight Connector 217">
                <a:extLst>
                  <a:ext uri="{FF2B5EF4-FFF2-40B4-BE49-F238E27FC236}">
                    <a16:creationId xmlns:a16="http://schemas.microsoft.com/office/drawing/2014/main" id="{BA1896D1-4E54-5D43-94A7-0764DF422FC5}"/>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45D98E42-8904-5A72-45A2-B24B5D37D515}"/>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F0EC2360-EC17-67F8-EB21-8757A3B40BC0}"/>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1" name="Group 220">
              <a:extLst>
                <a:ext uri="{FF2B5EF4-FFF2-40B4-BE49-F238E27FC236}">
                  <a16:creationId xmlns:a16="http://schemas.microsoft.com/office/drawing/2014/main" id="{884F622B-1888-00EE-4E29-09468AD27C0B}"/>
                </a:ext>
              </a:extLst>
            </p:cNvPr>
            <p:cNvGrpSpPr/>
            <p:nvPr/>
          </p:nvGrpSpPr>
          <p:grpSpPr>
            <a:xfrm>
              <a:off x="9190656" y="2816307"/>
              <a:ext cx="80805" cy="353532"/>
              <a:chOff x="6819298" y="2587061"/>
              <a:chExt cx="80805" cy="1413594"/>
            </a:xfrm>
          </p:grpSpPr>
          <p:cxnSp>
            <p:nvCxnSpPr>
              <p:cNvPr id="222" name="Straight Connector 221">
                <a:extLst>
                  <a:ext uri="{FF2B5EF4-FFF2-40B4-BE49-F238E27FC236}">
                    <a16:creationId xmlns:a16="http://schemas.microsoft.com/office/drawing/2014/main" id="{83271C71-89B4-8743-7CFD-ACEC757C8579}"/>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DDF891A1-4972-E42A-6CA0-2B84D21A0C9C}"/>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5914A443-A2FF-2CA7-1D22-06EA317C2417}"/>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355D44FA-A5B0-7925-3FDA-13E814F6B58B}"/>
                </a:ext>
              </a:extLst>
            </p:cNvPr>
            <p:cNvGrpSpPr/>
            <p:nvPr/>
          </p:nvGrpSpPr>
          <p:grpSpPr>
            <a:xfrm>
              <a:off x="9294455" y="2673960"/>
              <a:ext cx="80805" cy="305491"/>
              <a:chOff x="6819298" y="2587061"/>
              <a:chExt cx="80805" cy="1413594"/>
            </a:xfrm>
          </p:grpSpPr>
          <p:cxnSp>
            <p:nvCxnSpPr>
              <p:cNvPr id="226" name="Straight Connector 225">
                <a:extLst>
                  <a:ext uri="{FF2B5EF4-FFF2-40B4-BE49-F238E27FC236}">
                    <a16:creationId xmlns:a16="http://schemas.microsoft.com/office/drawing/2014/main" id="{FBA1E083-EFFB-8AEE-D777-90379FB0550F}"/>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3EB09C80-D3D7-3095-4F18-0EABCB2D03D2}"/>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592A3188-A301-94D4-9337-E472D0679693}"/>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29" name="Group 228">
              <a:extLst>
                <a:ext uri="{FF2B5EF4-FFF2-40B4-BE49-F238E27FC236}">
                  <a16:creationId xmlns:a16="http://schemas.microsoft.com/office/drawing/2014/main" id="{FE553A79-FF56-857D-811F-5644459AB4E5}"/>
                </a:ext>
              </a:extLst>
            </p:cNvPr>
            <p:cNvGrpSpPr/>
            <p:nvPr/>
          </p:nvGrpSpPr>
          <p:grpSpPr>
            <a:xfrm>
              <a:off x="9623915" y="2716033"/>
              <a:ext cx="80805" cy="482893"/>
              <a:chOff x="6819298" y="2587061"/>
              <a:chExt cx="80805" cy="1413594"/>
            </a:xfrm>
          </p:grpSpPr>
          <p:cxnSp>
            <p:nvCxnSpPr>
              <p:cNvPr id="230" name="Straight Connector 229">
                <a:extLst>
                  <a:ext uri="{FF2B5EF4-FFF2-40B4-BE49-F238E27FC236}">
                    <a16:creationId xmlns:a16="http://schemas.microsoft.com/office/drawing/2014/main" id="{80D28D7F-8CD9-CFB9-2D62-AC178DD52D2E}"/>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E4C27566-BAD7-D455-9644-1EB44AB4ED96}"/>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CB6778ED-D0E7-3712-4A13-4D6AC26D1AE9}"/>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3" name="Group 232">
              <a:extLst>
                <a:ext uri="{FF2B5EF4-FFF2-40B4-BE49-F238E27FC236}">
                  <a16:creationId xmlns:a16="http://schemas.microsoft.com/office/drawing/2014/main" id="{1BAB9D3B-9AA1-9E4C-2050-5D44D891AE5E}"/>
                </a:ext>
              </a:extLst>
            </p:cNvPr>
            <p:cNvGrpSpPr/>
            <p:nvPr/>
          </p:nvGrpSpPr>
          <p:grpSpPr>
            <a:xfrm>
              <a:off x="9730519" y="2620227"/>
              <a:ext cx="80805" cy="283498"/>
              <a:chOff x="6819298" y="2587061"/>
              <a:chExt cx="80805" cy="1413594"/>
            </a:xfrm>
          </p:grpSpPr>
          <p:cxnSp>
            <p:nvCxnSpPr>
              <p:cNvPr id="234" name="Straight Connector 233">
                <a:extLst>
                  <a:ext uri="{FF2B5EF4-FFF2-40B4-BE49-F238E27FC236}">
                    <a16:creationId xmlns:a16="http://schemas.microsoft.com/office/drawing/2014/main" id="{5ED1B691-4656-AD7D-8907-7E6D4922F480}"/>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5E2A6069-B30A-645F-F870-5D6AF5165F6A}"/>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DCDC1D1B-4B53-CCA2-340D-7B4C1FD98A16}"/>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BFCA2B07-7F39-6675-8208-7A3DA777E0D4}"/>
                </a:ext>
              </a:extLst>
            </p:cNvPr>
            <p:cNvGrpSpPr/>
            <p:nvPr/>
          </p:nvGrpSpPr>
          <p:grpSpPr>
            <a:xfrm>
              <a:off x="10482275" y="2870367"/>
              <a:ext cx="80805" cy="274443"/>
              <a:chOff x="6819298" y="2587061"/>
              <a:chExt cx="80805" cy="1413594"/>
            </a:xfrm>
          </p:grpSpPr>
          <p:cxnSp>
            <p:nvCxnSpPr>
              <p:cNvPr id="238" name="Straight Connector 237">
                <a:extLst>
                  <a:ext uri="{FF2B5EF4-FFF2-40B4-BE49-F238E27FC236}">
                    <a16:creationId xmlns:a16="http://schemas.microsoft.com/office/drawing/2014/main" id="{094F214A-5C1E-B07E-4185-5F2930A4FCB2}"/>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22AE9F93-E5CE-F435-BA93-E24AA87E9146}"/>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F178500A-02D5-EE31-E92B-DBD82B794AE4}"/>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1" name="Group 240">
              <a:extLst>
                <a:ext uri="{FF2B5EF4-FFF2-40B4-BE49-F238E27FC236}">
                  <a16:creationId xmlns:a16="http://schemas.microsoft.com/office/drawing/2014/main" id="{3B0057FD-8A0F-C13D-E50D-1FECDDCE7879}"/>
                </a:ext>
              </a:extLst>
            </p:cNvPr>
            <p:cNvGrpSpPr/>
            <p:nvPr/>
          </p:nvGrpSpPr>
          <p:grpSpPr>
            <a:xfrm>
              <a:off x="10588879" y="2701656"/>
              <a:ext cx="80805" cy="350401"/>
              <a:chOff x="6819298" y="2587061"/>
              <a:chExt cx="80805" cy="1413594"/>
            </a:xfrm>
          </p:grpSpPr>
          <p:cxnSp>
            <p:nvCxnSpPr>
              <p:cNvPr id="242" name="Straight Connector 241">
                <a:extLst>
                  <a:ext uri="{FF2B5EF4-FFF2-40B4-BE49-F238E27FC236}">
                    <a16:creationId xmlns:a16="http://schemas.microsoft.com/office/drawing/2014/main" id="{ABAAAD2D-907E-9364-8CFF-ED1A8C1B5312}"/>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D97EF251-1258-6CC3-C0EC-2214F83C59DE}"/>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F5224D5E-BFFF-41E4-1952-FBC22E4DBAE7}"/>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5" name="Group 244">
              <a:extLst>
                <a:ext uri="{FF2B5EF4-FFF2-40B4-BE49-F238E27FC236}">
                  <a16:creationId xmlns:a16="http://schemas.microsoft.com/office/drawing/2014/main" id="{6DE08D33-DF9B-58EE-001F-4FC71ED4672F}"/>
                </a:ext>
              </a:extLst>
            </p:cNvPr>
            <p:cNvGrpSpPr/>
            <p:nvPr/>
          </p:nvGrpSpPr>
          <p:grpSpPr>
            <a:xfrm>
              <a:off x="10906092" y="2856499"/>
              <a:ext cx="80805" cy="386789"/>
              <a:chOff x="6819298" y="2587061"/>
              <a:chExt cx="80805" cy="1413594"/>
            </a:xfrm>
          </p:grpSpPr>
          <p:cxnSp>
            <p:nvCxnSpPr>
              <p:cNvPr id="246" name="Straight Connector 245">
                <a:extLst>
                  <a:ext uri="{FF2B5EF4-FFF2-40B4-BE49-F238E27FC236}">
                    <a16:creationId xmlns:a16="http://schemas.microsoft.com/office/drawing/2014/main" id="{00088AEB-EF12-68A6-2D8F-8A1DA2DF467F}"/>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E99F6DD5-4C2A-4609-0595-0B79FA181229}"/>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5854B3AE-A26E-EE99-1A3A-6DB3912FDFFB}"/>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DB20BEF8-75DD-8078-6242-BF43C24928B1}"/>
                </a:ext>
              </a:extLst>
            </p:cNvPr>
            <p:cNvGrpSpPr/>
            <p:nvPr/>
          </p:nvGrpSpPr>
          <p:grpSpPr>
            <a:xfrm>
              <a:off x="11012696" y="2589756"/>
              <a:ext cx="80805" cy="277869"/>
              <a:chOff x="6819298" y="2587061"/>
              <a:chExt cx="80805" cy="1413594"/>
            </a:xfrm>
          </p:grpSpPr>
          <p:cxnSp>
            <p:nvCxnSpPr>
              <p:cNvPr id="250" name="Straight Connector 249">
                <a:extLst>
                  <a:ext uri="{FF2B5EF4-FFF2-40B4-BE49-F238E27FC236}">
                    <a16:creationId xmlns:a16="http://schemas.microsoft.com/office/drawing/2014/main" id="{4B79FD4E-DEF4-1EE4-8F0E-8B48A865C96C}"/>
                  </a:ext>
                </a:extLst>
              </p:cNvPr>
              <p:cNvCxnSpPr>
                <a:cxnSpLocks/>
              </p:cNvCxnSpPr>
              <p:nvPr/>
            </p:nvCxnSpPr>
            <p:spPr bwMode="auto">
              <a:xfrm>
                <a:off x="6859700" y="2587061"/>
                <a:ext cx="0" cy="1413594"/>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3A6F8599-8B6B-C25B-A55B-2A257B2D3B93}"/>
                  </a:ext>
                </a:extLst>
              </p:cNvPr>
              <p:cNvCxnSpPr>
                <a:cxnSpLocks/>
              </p:cNvCxnSpPr>
              <p:nvPr/>
            </p:nvCxnSpPr>
            <p:spPr bwMode="auto">
              <a:xfrm>
                <a:off x="6819298" y="2587061"/>
                <a:ext cx="80805" cy="0"/>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2A0942E9-26B7-3E40-9EC5-9E4285FB9272}"/>
                  </a:ext>
                </a:extLst>
              </p:cNvPr>
              <p:cNvCxnSpPr>
                <a:cxnSpLocks/>
              </p:cNvCxnSpPr>
              <p:nvPr/>
            </p:nvCxnSpPr>
            <p:spPr bwMode="auto">
              <a:xfrm>
                <a:off x="6819298" y="4000655"/>
                <a:ext cx="80805" cy="0"/>
              </a:xfrm>
              <a:prstGeom prst="line">
                <a:avLst/>
              </a:prstGeom>
              <a:noFill/>
              <a:ln w="28575" cap="flat" cmpd="sng" algn="ctr">
                <a:solidFill>
                  <a:schemeClr val="accent3"/>
                </a:solidFill>
                <a:prstDash val="solid"/>
                <a:round/>
                <a:headEnd type="none" w="med" len="med"/>
                <a:tailEnd type="none" w="med" len="med"/>
              </a:ln>
              <a:effectLst/>
            </p:spPr>
          </p:cxnSp>
        </p:grpSp>
      </p:grpSp>
      <p:sp>
        <p:nvSpPr>
          <p:cNvPr id="125" name="Freeform: Shape 124">
            <a:extLst>
              <a:ext uri="{FF2B5EF4-FFF2-40B4-BE49-F238E27FC236}">
                <a16:creationId xmlns:a16="http://schemas.microsoft.com/office/drawing/2014/main" id="{3E10F5B4-29D8-539B-DC3A-14DB973C2EA8}"/>
              </a:ext>
            </a:extLst>
          </p:cNvPr>
          <p:cNvSpPr/>
          <p:nvPr/>
        </p:nvSpPr>
        <p:spPr bwMode="auto">
          <a:xfrm>
            <a:off x="5737191" y="3935933"/>
            <a:ext cx="4378920" cy="870684"/>
          </a:xfrm>
          <a:custGeom>
            <a:avLst/>
            <a:gdLst>
              <a:gd name="connsiteX0" fmla="*/ 0 w 4378920"/>
              <a:gd name="connsiteY0" fmla="*/ 870684 h 870684"/>
              <a:gd name="connsiteX1" fmla="*/ 189437 w 4378920"/>
              <a:gd name="connsiteY1" fmla="*/ 7286 h 870684"/>
              <a:gd name="connsiteX2" fmla="*/ 244083 w 4378920"/>
              <a:gd name="connsiteY2" fmla="*/ 182151 h 870684"/>
              <a:gd name="connsiteX3" fmla="*/ 429877 w 4378920"/>
              <a:gd name="connsiteY3" fmla="*/ 193081 h 870684"/>
              <a:gd name="connsiteX4" fmla="*/ 451735 w 4378920"/>
              <a:gd name="connsiteY4" fmla="*/ 0 h 870684"/>
              <a:gd name="connsiteX5" fmla="*/ 816038 w 4378920"/>
              <a:gd name="connsiteY5" fmla="*/ 214939 h 870684"/>
              <a:gd name="connsiteX6" fmla="*/ 943544 w 4378920"/>
              <a:gd name="connsiteY6" fmla="*/ 43716 h 870684"/>
              <a:gd name="connsiteX7" fmla="*/ 1260488 w 4378920"/>
              <a:gd name="connsiteY7" fmla="*/ 218582 h 870684"/>
              <a:gd name="connsiteX8" fmla="*/ 1380708 w 4378920"/>
              <a:gd name="connsiteY8" fmla="*/ 43716 h 870684"/>
              <a:gd name="connsiteX9" fmla="*/ 1701294 w 4378920"/>
              <a:gd name="connsiteY9" fmla="*/ 189438 h 870684"/>
              <a:gd name="connsiteX10" fmla="*/ 1806942 w 4378920"/>
              <a:gd name="connsiteY10" fmla="*/ 21858 h 870684"/>
              <a:gd name="connsiteX11" fmla="*/ 2134814 w 4378920"/>
              <a:gd name="connsiteY11" fmla="*/ 222225 h 870684"/>
              <a:gd name="connsiteX12" fmla="*/ 2236819 w 4378920"/>
              <a:gd name="connsiteY12" fmla="*/ 43716 h 870684"/>
              <a:gd name="connsiteX13" fmla="*/ 2553763 w 4378920"/>
              <a:gd name="connsiteY13" fmla="*/ 233154 h 870684"/>
              <a:gd name="connsiteX14" fmla="*/ 2663053 w 4378920"/>
              <a:gd name="connsiteY14" fmla="*/ 83790 h 870684"/>
              <a:gd name="connsiteX15" fmla="*/ 2994569 w 4378920"/>
              <a:gd name="connsiteY15" fmla="*/ 167579 h 870684"/>
              <a:gd name="connsiteX16" fmla="*/ 3100217 w 4378920"/>
              <a:gd name="connsiteY16" fmla="*/ 54646 h 870684"/>
              <a:gd name="connsiteX17" fmla="*/ 3850681 w 4378920"/>
              <a:gd name="connsiteY17" fmla="*/ 160293 h 870684"/>
              <a:gd name="connsiteX18" fmla="*/ 3959971 w 4378920"/>
              <a:gd name="connsiteY18" fmla="*/ 72861 h 870684"/>
              <a:gd name="connsiteX19" fmla="*/ 4284201 w 4378920"/>
              <a:gd name="connsiteY19" fmla="*/ 167579 h 870684"/>
              <a:gd name="connsiteX20" fmla="*/ 4378920 w 4378920"/>
              <a:gd name="connsiteY20" fmla="*/ 54646 h 87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378920" h="870684">
                <a:moveTo>
                  <a:pt x="0" y="870684"/>
                </a:moveTo>
                <a:lnTo>
                  <a:pt x="189437" y="7286"/>
                </a:lnTo>
                <a:lnTo>
                  <a:pt x="244083" y="182151"/>
                </a:lnTo>
                <a:lnTo>
                  <a:pt x="429877" y="193081"/>
                </a:lnTo>
                <a:lnTo>
                  <a:pt x="451735" y="0"/>
                </a:lnTo>
                <a:lnTo>
                  <a:pt x="816038" y="214939"/>
                </a:lnTo>
                <a:lnTo>
                  <a:pt x="943544" y="43716"/>
                </a:lnTo>
                <a:lnTo>
                  <a:pt x="1260488" y="218582"/>
                </a:lnTo>
                <a:lnTo>
                  <a:pt x="1380708" y="43716"/>
                </a:lnTo>
                <a:lnTo>
                  <a:pt x="1701294" y="189438"/>
                </a:lnTo>
                <a:lnTo>
                  <a:pt x="1806942" y="21858"/>
                </a:lnTo>
                <a:lnTo>
                  <a:pt x="2134814" y="222225"/>
                </a:lnTo>
                <a:lnTo>
                  <a:pt x="2236819" y="43716"/>
                </a:lnTo>
                <a:lnTo>
                  <a:pt x="2553763" y="233154"/>
                </a:lnTo>
                <a:lnTo>
                  <a:pt x="2663053" y="83790"/>
                </a:lnTo>
                <a:lnTo>
                  <a:pt x="2994569" y="167579"/>
                </a:lnTo>
                <a:lnTo>
                  <a:pt x="3100217" y="54646"/>
                </a:lnTo>
                <a:lnTo>
                  <a:pt x="3850681" y="160293"/>
                </a:lnTo>
                <a:lnTo>
                  <a:pt x="3959971" y="72861"/>
                </a:lnTo>
                <a:lnTo>
                  <a:pt x="4284201" y="167579"/>
                </a:lnTo>
                <a:lnTo>
                  <a:pt x="4378920" y="54646"/>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27" name="Group 126">
            <a:extLst>
              <a:ext uri="{FF2B5EF4-FFF2-40B4-BE49-F238E27FC236}">
                <a16:creationId xmlns:a16="http://schemas.microsoft.com/office/drawing/2014/main" id="{4A560D92-0047-9BF2-AF79-959453A98C7D}"/>
              </a:ext>
            </a:extLst>
          </p:cNvPr>
          <p:cNvGrpSpPr/>
          <p:nvPr/>
        </p:nvGrpSpPr>
        <p:grpSpPr>
          <a:xfrm>
            <a:off x="5890325" y="3897837"/>
            <a:ext cx="4271289" cy="377863"/>
            <a:chOff x="6819875" y="2716033"/>
            <a:chExt cx="4271289" cy="377863"/>
          </a:xfrm>
        </p:grpSpPr>
        <p:sp>
          <p:nvSpPr>
            <p:cNvPr id="126" name="Isosceles Triangle 125">
              <a:extLst>
                <a:ext uri="{FF2B5EF4-FFF2-40B4-BE49-F238E27FC236}">
                  <a16:creationId xmlns:a16="http://schemas.microsoft.com/office/drawing/2014/main" id="{01A44901-8B3A-4C11-5535-E466B0DA9AC3}"/>
                </a:ext>
              </a:extLst>
            </p:cNvPr>
            <p:cNvSpPr/>
            <p:nvPr/>
          </p:nvSpPr>
          <p:spPr bwMode="auto">
            <a:xfrm>
              <a:off x="6819875" y="2721424"/>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8" name="Isosceles Triangle 127">
              <a:extLst>
                <a:ext uri="{FF2B5EF4-FFF2-40B4-BE49-F238E27FC236}">
                  <a16:creationId xmlns:a16="http://schemas.microsoft.com/office/drawing/2014/main" id="{6A2288A2-0DB5-8AAD-0F63-B65D60A665BE}"/>
                </a:ext>
              </a:extLst>
            </p:cNvPr>
            <p:cNvSpPr/>
            <p:nvPr/>
          </p:nvSpPr>
          <p:spPr bwMode="auto">
            <a:xfrm>
              <a:off x="6882285" y="2890523"/>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9" name="Isosceles Triangle 128">
              <a:extLst>
                <a:ext uri="{FF2B5EF4-FFF2-40B4-BE49-F238E27FC236}">
                  <a16:creationId xmlns:a16="http://schemas.microsoft.com/office/drawing/2014/main" id="{4606CC74-3D71-3916-B912-42C42AE0E568}"/>
                </a:ext>
              </a:extLst>
            </p:cNvPr>
            <p:cNvSpPr/>
            <p:nvPr/>
          </p:nvSpPr>
          <p:spPr bwMode="auto">
            <a:xfrm>
              <a:off x="7033518" y="2911779"/>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0" name="Isosceles Triangle 129">
              <a:extLst>
                <a:ext uri="{FF2B5EF4-FFF2-40B4-BE49-F238E27FC236}">
                  <a16:creationId xmlns:a16="http://schemas.microsoft.com/office/drawing/2014/main" id="{C2541B55-614D-35D1-02AA-3463EFE19003}"/>
                </a:ext>
              </a:extLst>
            </p:cNvPr>
            <p:cNvSpPr/>
            <p:nvPr/>
          </p:nvSpPr>
          <p:spPr bwMode="auto">
            <a:xfrm>
              <a:off x="7124675" y="3026224"/>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1" name="Isosceles Triangle 130">
              <a:extLst>
                <a:ext uri="{FF2B5EF4-FFF2-40B4-BE49-F238E27FC236}">
                  <a16:creationId xmlns:a16="http://schemas.microsoft.com/office/drawing/2014/main" id="{583DF2A5-B549-84F8-1DD0-D68E0C70C6E8}"/>
                </a:ext>
              </a:extLst>
            </p:cNvPr>
            <p:cNvSpPr/>
            <p:nvPr/>
          </p:nvSpPr>
          <p:spPr bwMode="auto">
            <a:xfrm>
              <a:off x="7092426" y="2716033"/>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2" name="Isosceles Triangle 131">
              <a:extLst>
                <a:ext uri="{FF2B5EF4-FFF2-40B4-BE49-F238E27FC236}">
                  <a16:creationId xmlns:a16="http://schemas.microsoft.com/office/drawing/2014/main" id="{F5F03BDF-D3A6-23F4-021E-88A289A8570A}"/>
                </a:ext>
              </a:extLst>
            </p:cNvPr>
            <p:cNvSpPr/>
            <p:nvPr/>
          </p:nvSpPr>
          <p:spPr bwMode="auto">
            <a:xfrm>
              <a:off x="7463428" y="2935981"/>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3" name="Isosceles Triangle 132">
              <a:extLst>
                <a:ext uri="{FF2B5EF4-FFF2-40B4-BE49-F238E27FC236}">
                  <a16:creationId xmlns:a16="http://schemas.microsoft.com/office/drawing/2014/main" id="{D34E23D2-080B-BF4D-4928-D3C95FDBFC6A}"/>
                </a:ext>
              </a:extLst>
            </p:cNvPr>
            <p:cNvSpPr/>
            <p:nvPr/>
          </p:nvSpPr>
          <p:spPr bwMode="auto">
            <a:xfrm>
              <a:off x="7577613" y="2754991"/>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 name="Isosceles Triangle 133">
              <a:extLst>
                <a:ext uri="{FF2B5EF4-FFF2-40B4-BE49-F238E27FC236}">
                  <a16:creationId xmlns:a16="http://schemas.microsoft.com/office/drawing/2014/main" id="{45D5FE6A-23E8-FDC4-0581-DAF29F22B9C5}"/>
                </a:ext>
              </a:extLst>
            </p:cNvPr>
            <p:cNvSpPr/>
            <p:nvPr/>
          </p:nvSpPr>
          <p:spPr bwMode="auto">
            <a:xfrm>
              <a:off x="7893912" y="2911779"/>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5" name="Isosceles Triangle 134">
              <a:extLst>
                <a:ext uri="{FF2B5EF4-FFF2-40B4-BE49-F238E27FC236}">
                  <a16:creationId xmlns:a16="http://schemas.microsoft.com/office/drawing/2014/main" id="{968757C2-724A-C2CC-B3B0-2F9F227F13C8}"/>
                </a:ext>
              </a:extLst>
            </p:cNvPr>
            <p:cNvSpPr/>
            <p:nvPr/>
          </p:nvSpPr>
          <p:spPr bwMode="auto">
            <a:xfrm>
              <a:off x="8006560" y="2755921"/>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6" name="Isosceles Triangle 135">
              <a:extLst>
                <a:ext uri="{FF2B5EF4-FFF2-40B4-BE49-F238E27FC236}">
                  <a16:creationId xmlns:a16="http://schemas.microsoft.com/office/drawing/2014/main" id="{311DECCA-B60D-BCC0-C3E0-9F33770876CF}"/>
                </a:ext>
              </a:extLst>
            </p:cNvPr>
            <p:cNvSpPr/>
            <p:nvPr/>
          </p:nvSpPr>
          <p:spPr bwMode="auto">
            <a:xfrm>
              <a:off x="8323822" y="2911779"/>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7" name="Isosceles Triangle 136">
              <a:extLst>
                <a:ext uri="{FF2B5EF4-FFF2-40B4-BE49-F238E27FC236}">
                  <a16:creationId xmlns:a16="http://schemas.microsoft.com/office/drawing/2014/main" id="{C883086E-5268-AD24-DA14-88948B716543}"/>
                </a:ext>
              </a:extLst>
            </p:cNvPr>
            <p:cNvSpPr/>
            <p:nvPr/>
          </p:nvSpPr>
          <p:spPr bwMode="auto">
            <a:xfrm>
              <a:off x="8434524" y="2748635"/>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8" name="Isosceles Triangle 137">
              <a:extLst>
                <a:ext uri="{FF2B5EF4-FFF2-40B4-BE49-F238E27FC236}">
                  <a16:creationId xmlns:a16="http://schemas.microsoft.com/office/drawing/2014/main" id="{73E5C1ED-CA0E-4934-E543-BC2C65C8ABFE}"/>
                </a:ext>
              </a:extLst>
            </p:cNvPr>
            <p:cNvSpPr/>
            <p:nvPr/>
          </p:nvSpPr>
          <p:spPr bwMode="auto">
            <a:xfrm>
              <a:off x="8761018" y="2937175"/>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9" name="Isosceles Triangle 138">
              <a:extLst>
                <a:ext uri="{FF2B5EF4-FFF2-40B4-BE49-F238E27FC236}">
                  <a16:creationId xmlns:a16="http://schemas.microsoft.com/office/drawing/2014/main" id="{75FFAAE1-CFEB-AF13-D8DC-63F76B5AF95B}"/>
                </a:ext>
              </a:extLst>
            </p:cNvPr>
            <p:cNvSpPr/>
            <p:nvPr/>
          </p:nvSpPr>
          <p:spPr bwMode="auto">
            <a:xfrm>
              <a:off x="8863403" y="2762277"/>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0" name="Isosceles Triangle 139">
              <a:extLst>
                <a:ext uri="{FF2B5EF4-FFF2-40B4-BE49-F238E27FC236}">
                  <a16:creationId xmlns:a16="http://schemas.microsoft.com/office/drawing/2014/main" id="{D6A52D6E-BB01-3A7E-30B4-12AA6916BF3D}"/>
                </a:ext>
              </a:extLst>
            </p:cNvPr>
            <p:cNvSpPr/>
            <p:nvPr/>
          </p:nvSpPr>
          <p:spPr bwMode="auto">
            <a:xfrm>
              <a:off x="9185546" y="2945615"/>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1" name="Isosceles Triangle 140">
              <a:extLst>
                <a:ext uri="{FF2B5EF4-FFF2-40B4-BE49-F238E27FC236}">
                  <a16:creationId xmlns:a16="http://schemas.microsoft.com/office/drawing/2014/main" id="{316FD117-759F-2766-5AA9-F7FCBB40A075}"/>
                </a:ext>
              </a:extLst>
            </p:cNvPr>
            <p:cNvSpPr/>
            <p:nvPr/>
          </p:nvSpPr>
          <p:spPr bwMode="auto">
            <a:xfrm>
              <a:off x="9297245" y="2801006"/>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2" name="Isosceles Triangle 141">
              <a:extLst>
                <a:ext uri="{FF2B5EF4-FFF2-40B4-BE49-F238E27FC236}">
                  <a16:creationId xmlns:a16="http://schemas.microsoft.com/office/drawing/2014/main" id="{4B700BA0-8F5A-4F6B-5E6F-7AE6FAE3CB4F}"/>
                </a:ext>
              </a:extLst>
            </p:cNvPr>
            <p:cNvSpPr/>
            <p:nvPr/>
          </p:nvSpPr>
          <p:spPr bwMode="auto">
            <a:xfrm>
              <a:off x="9616531" y="2877992"/>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3" name="Isosceles Triangle 142">
              <a:extLst>
                <a:ext uri="{FF2B5EF4-FFF2-40B4-BE49-F238E27FC236}">
                  <a16:creationId xmlns:a16="http://schemas.microsoft.com/office/drawing/2014/main" id="{E10DCBA2-FFAB-2D5F-A0AC-A41D7052B639}"/>
                </a:ext>
              </a:extLst>
            </p:cNvPr>
            <p:cNvSpPr/>
            <p:nvPr/>
          </p:nvSpPr>
          <p:spPr bwMode="auto">
            <a:xfrm>
              <a:off x="9726034" y="2771542"/>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4" name="Isosceles Triangle 143">
              <a:extLst>
                <a:ext uri="{FF2B5EF4-FFF2-40B4-BE49-F238E27FC236}">
                  <a16:creationId xmlns:a16="http://schemas.microsoft.com/office/drawing/2014/main" id="{29A0DB06-41CA-BAD4-0DD7-BC7DA36BCB27}"/>
                </a:ext>
              </a:extLst>
            </p:cNvPr>
            <p:cNvSpPr/>
            <p:nvPr/>
          </p:nvSpPr>
          <p:spPr bwMode="auto">
            <a:xfrm>
              <a:off x="10478628" y="2872321"/>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5" name="Isosceles Triangle 144">
              <a:extLst>
                <a:ext uri="{FF2B5EF4-FFF2-40B4-BE49-F238E27FC236}">
                  <a16:creationId xmlns:a16="http://schemas.microsoft.com/office/drawing/2014/main" id="{FFC4A359-67FC-8987-F6FD-ED1F3CA510EC}"/>
                </a:ext>
              </a:extLst>
            </p:cNvPr>
            <p:cNvSpPr/>
            <p:nvPr/>
          </p:nvSpPr>
          <p:spPr bwMode="auto">
            <a:xfrm>
              <a:off x="10586022" y="2794001"/>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6" name="Isosceles Triangle 145">
              <a:extLst>
                <a:ext uri="{FF2B5EF4-FFF2-40B4-BE49-F238E27FC236}">
                  <a16:creationId xmlns:a16="http://schemas.microsoft.com/office/drawing/2014/main" id="{3C06DF3E-7D03-AE96-CE4B-1882D978C154}"/>
                </a:ext>
              </a:extLst>
            </p:cNvPr>
            <p:cNvSpPr/>
            <p:nvPr/>
          </p:nvSpPr>
          <p:spPr bwMode="auto">
            <a:xfrm>
              <a:off x="10900221" y="2871836"/>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7" name="Isosceles Triangle 146">
              <a:extLst>
                <a:ext uri="{FF2B5EF4-FFF2-40B4-BE49-F238E27FC236}">
                  <a16:creationId xmlns:a16="http://schemas.microsoft.com/office/drawing/2014/main" id="{F4ABE8EB-B935-F527-B602-E66D4BD6A542}"/>
                </a:ext>
              </a:extLst>
            </p:cNvPr>
            <p:cNvSpPr/>
            <p:nvPr/>
          </p:nvSpPr>
          <p:spPr bwMode="auto">
            <a:xfrm>
              <a:off x="11012665" y="2761293"/>
              <a:ext cx="78499" cy="67672"/>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960466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B7589-83E4-4086-BC31-93898A6F502F}"/>
              </a:ext>
            </a:extLst>
          </p:cNvPr>
          <p:cNvSpPr>
            <a:spLocks noGrp="1"/>
          </p:cNvSpPr>
          <p:nvPr>
            <p:ph type="title"/>
          </p:nvPr>
        </p:nvSpPr>
        <p:spPr/>
        <p:txBody>
          <a:bodyPr/>
          <a:lstStyle/>
          <a:p>
            <a:r>
              <a:rPr lang="en-US" dirty="0"/>
              <a:t>Delays in HIV Diagnosis Among Incident </a:t>
            </a:r>
            <a:br>
              <a:rPr lang="en-US" dirty="0"/>
            </a:br>
            <a:r>
              <a:rPr lang="en-US" dirty="0"/>
              <a:t>Infections in HPTN 083</a:t>
            </a:r>
          </a:p>
        </p:txBody>
      </p:sp>
      <p:sp>
        <p:nvSpPr>
          <p:cNvPr id="8" name="Content Placeholder 7">
            <a:extLst>
              <a:ext uri="{FF2B5EF4-FFF2-40B4-BE49-F238E27FC236}">
                <a16:creationId xmlns:a16="http://schemas.microsoft.com/office/drawing/2014/main" id="{89D32B69-8AF6-403C-BD72-43CC678B6EA7}"/>
              </a:ext>
            </a:extLst>
          </p:cNvPr>
          <p:cNvSpPr>
            <a:spLocks noGrp="1"/>
          </p:cNvSpPr>
          <p:nvPr>
            <p:ph idx="1"/>
          </p:nvPr>
        </p:nvSpPr>
        <p:spPr/>
        <p:txBody>
          <a:bodyPr/>
          <a:lstStyle/>
          <a:p>
            <a:r>
              <a:rPr lang="en-US" sz="2400" dirty="0"/>
              <a:t>In HPTN 083, HIV detection with antigen/antibody testing was delayed compared with qualitative HIV-1 RNA testing</a:t>
            </a:r>
            <a:r>
              <a:rPr lang="en-US" sz="2400" baseline="30000" dirty="0"/>
              <a:t>1</a:t>
            </a:r>
          </a:p>
          <a:p>
            <a:pPr lvl="1"/>
            <a:r>
              <a:rPr lang="en-US" sz="2200" b="1" dirty="0"/>
              <a:t>CAB delays</a:t>
            </a:r>
            <a:r>
              <a:rPr lang="en-US" sz="2200" dirty="0"/>
              <a:t>: median of 62 days for baseline infections, 98 days for incident infections</a:t>
            </a:r>
            <a:r>
              <a:rPr lang="en-US" sz="2200" baseline="30000" dirty="0"/>
              <a:t>2</a:t>
            </a:r>
          </a:p>
          <a:p>
            <a:pPr lvl="1"/>
            <a:r>
              <a:rPr lang="en-US" sz="2200" b="1" dirty="0"/>
              <a:t>FTC/TDF delays</a:t>
            </a:r>
            <a:r>
              <a:rPr lang="en-US" sz="2200" dirty="0"/>
              <a:t>: median of 34 days for baseline infections, 31 days for incident infections</a:t>
            </a:r>
            <a:r>
              <a:rPr lang="en-US" sz="2200" baseline="30000" dirty="0"/>
              <a:t>2</a:t>
            </a:r>
          </a:p>
          <a:p>
            <a:r>
              <a:rPr lang="en-US" sz="2400" dirty="0">
                <a:solidFill>
                  <a:srgbClr val="000000"/>
                </a:solidFill>
                <a:latin typeface="Calibri"/>
                <a:cs typeface="Calibri"/>
              </a:rPr>
              <a:t>5</a:t>
            </a:r>
            <a:r>
              <a:rPr kumimoji="0" lang="en-US" sz="2400" b="0" i="0" u="none" strike="noStrike" kern="0" cap="none" spc="0" normalizeH="0" baseline="0" noProof="0" dirty="0">
                <a:ln>
                  <a:noFill/>
                </a:ln>
                <a:solidFill>
                  <a:srgbClr val="000000"/>
                </a:solidFill>
                <a:effectLst/>
                <a:uLnTx/>
                <a:uFillTx/>
                <a:latin typeface="Calibri"/>
                <a:cs typeface="Calibri"/>
              </a:rPr>
              <a:t> patients in HPTN 083 received </a:t>
            </a:r>
            <a:r>
              <a:rPr lang="en-US" sz="2400" dirty="0">
                <a:solidFill>
                  <a:srgbClr val="000000"/>
                </a:solidFill>
                <a:latin typeface="Calibri"/>
                <a:cs typeface="Calibri"/>
              </a:rPr>
              <a:t>LA CAB</a:t>
            </a:r>
            <a:r>
              <a:rPr kumimoji="0" lang="en-US" sz="2400" b="0" i="0" u="none" strike="noStrike" kern="0" cap="none" spc="0" normalizeH="0" baseline="0" noProof="0" dirty="0">
                <a:ln>
                  <a:noFill/>
                </a:ln>
                <a:solidFill>
                  <a:srgbClr val="000000"/>
                </a:solidFill>
                <a:effectLst/>
                <a:uLnTx/>
                <a:uFillTx/>
                <a:latin typeface="Calibri"/>
                <a:cs typeface="Calibri"/>
              </a:rPr>
              <a:t> after HIV infection and developed </a:t>
            </a:r>
            <a:br>
              <a:rPr kumimoji="0" lang="en-US" sz="2400" b="0" i="0" u="none" strike="noStrike" kern="0" cap="none" spc="0" normalizeH="0" baseline="0" noProof="0" dirty="0">
                <a:ln>
                  <a:noFill/>
                </a:ln>
                <a:solidFill>
                  <a:srgbClr val="000000"/>
                </a:solidFill>
                <a:effectLst/>
                <a:uLnTx/>
                <a:uFillTx/>
                <a:latin typeface="Calibri"/>
                <a:cs typeface="Calibri"/>
              </a:rPr>
            </a:br>
            <a:r>
              <a:rPr kumimoji="0" lang="en-US" sz="2400" b="0" i="0" u="none" strike="noStrike" kern="0" cap="none" spc="0" normalizeH="0" baseline="0" noProof="0" dirty="0">
                <a:ln>
                  <a:noFill/>
                </a:ln>
                <a:solidFill>
                  <a:srgbClr val="000000"/>
                </a:solidFill>
                <a:effectLst/>
                <a:uLnTx/>
                <a:uFillTx/>
                <a:latin typeface="Calibri"/>
                <a:cs typeface="Calibri"/>
              </a:rPr>
              <a:t>INSTI resistance</a:t>
            </a:r>
            <a:r>
              <a:rPr lang="en-US" sz="2400" baseline="30000" dirty="0">
                <a:solidFill>
                  <a:srgbClr val="000000"/>
                </a:solidFill>
                <a:latin typeface="Calibri"/>
                <a:cs typeface="Calibri"/>
              </a:rPr>
              <a:t>2</a:t>
            </a:r>
          </a:p>
          <a:p>
            <a:r>
              <a:rPr lang="en-US" sz="2400" dirty="0">
                <a:cs typeface="Calibri" panose="020F0502020204030204" pitchFamily="34" charset="0"/>
              </a:rPr>
              <a:t>In HPTN 084, no patients developed INSTI resistance while receiving LA CAB</a:t>
            </a:r>
            <a:r>
              <a:rPr lang="en-US" sz="2400" baseline="30000" dirty="0">
                <a:cs typeface="Calibri" panose="020F0502020204030204" pitchFamily="34" charset="0"/>
              </a:rPr>
              <a:t>3</a:t>
            </a:r>
          </a:p>
          <a:p>
            <a:endParaRPr lang="en-US" sz="2400" dirty="0"/>
          </a:p>
          <a:p>
            <a:pPr marL="0" indent="0">
              <a:buNone/>
            </a:pPr>
            <a:endParaRPr lang="en-US" sz="2400" dirty="0"/>
          </a:p>
        </p:txBody>
      </p:sp>
      <p:sp>
        <p:nvSpPr>
          <p:cNvPr id="7" name="Text Box 15">
            <a:extLst>
              <a:ext uri="{FF2B5EF4-FFF2-40B4-BE49-F238E27FC236}">
                <a16:creationId xmlns:a16="http://schemas.microsoft.com/office/drawing/2014/main" id="{2AB0E0DF-2795-4469-99BD-A8D2B9F1E0AB}"/>
              </a:ext>
            </a:extLst>
          </p:cNvPr>
          <p:cNvSpPr txBox="1">
            <a:spLocks noChangeArrowheads="1"/>
          </p:cNvSpPr>
          <p:nvPr/>
        </p:nvSpPr>
        <p:spPr bwMode="auto">
          <a:xfrm>
            <a:off x="412751" y="6205170"/>
            <a:ext cx="7544706"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Marzinke. CROI 2021. Abstr 153. 2. Marzinke. J Infect Dis. 2021;224:1581.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Delany-Moretlwe.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Lancet. 2022;399:1779. 4. </a:t>
            </a:r>
            <a:r>
              <a:rPr lang="en-US" altLang="en-US" sz="1200" b="0" spc="-10" dirty="0">
                <a:solidFill>
                  <a:schemeClr val="bg2"/>
                </a:solidFill>
                <a:latin typeface="Calibri" panose="020F0502020204030204" pitchFamily="34" charset="0"/>
              </a:rPr>
              <a:t>cdc.gov/hiv/pdf/risk/prep/cdc-hiv-prep-guidelines-2021.pdf. </a:t>
            </a:r>
          </a:p>
        </p:txBody>
      </p:sp>
      <p:sp>
        <p:nvSpPr>
          <p:cNvPr id="3" name="Rectangle: Rounded Corners 2">
            <a:extLst>
              <a:ext uri="{FF2B5EF4-FFF2-40B4-BE49-F238E27FC236}">
                <a16:creationId xmlns:a16="http://schemas.microsoft.com/office/drawing/2014/main" id="{406740D6-8C3A-E87F-D8FF-5B5B461A1110}"/>
              </a:ext>
            </a:extLst>
          </p:cNvPr>
          <p:cNvSpPr/>
          <p:nvPr/>
        </p:nvSpPr>
        <p:spPr bwMode="auto">
          <a:xfrm>
            <a:off x="1173842" y="5025621"/>
            <a:ext cx="10014857" cy="914400"/>
          </a:xfrm>
          <a:prstGeom prst="roundRect">
            <a:avLst/>
          </a:prstGeom>
          <a:solidFill>
            <a:schemeClr val="accent3">
              <a:lumMod val="20000"/>
              <a:lumOff val="80000"/>
            </a:schemeClr>
          </a:solidFill>
          <a:ln w="0">
            <a:noFill/>
            <a:miter lim="800000"/>
            <a:headEnd/>
            <a:tailEnd/>
          </a:ln>
        </p:spPr>
        <p:txBody>
          <a:bodyPr rtlCol="0" anchor="b"/>
          <a:lstStyle/>
          <a:p>
            <a:pPr algn="ctr"/>
            <a:r>
              <a:rPr lang="en-US" sz="2400" b="0" dirty="0">
                <a:solidFill>
                  <a:schemeClr val="bg1"/>
                </a:solidFill>
                <a:latin typeface="+mn-lt"/>
                <a:cs typeface="Calibri" panose="020F0502020204030204" pitchFamily="34" charset="0"/>
              </a:rPr>
              <a:t>Data provide rationale for 2021 CDC guideline recommendation for monitoring via HIV-1 RNA assays; recommended for both oral and LA injectable PrEP</a:t>
            </a:r>
            <a:r>
              <a:rPr lang="en-US" sz="2400" b="0" baseline="30000" dirty="0">
                <a:solidFill>
                  <a:schemeClr val="bg1"/>
                </a:solidFill>
                <a:latin typeface="+mn-lt"/>
                <a:cs typeface="Calibri" panose="020F0502020204030204" pitchFamily="34" charset="0"/>
              </a:rPr>
              <a:t>4</a:t>
            </a:r>
          </a:p>
        </p:txBody>
      </p:sp>
    </p:spTree>
    <p:extLst>
      <p:ext uri="{BB962C8B-B14F-4D97-AF65-F5344CB8AC3E}">
        <p14:creationId xmlns:p14="http://schemas.microsoft.com/office/powerpoint/2010/main" val="452644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BF0A1BCB-4573-42FC-B2B5-F4F0EB65AB50}"/>
              </a:ext>
            </a:extLst>
          </p:cNvPr>
          <p:cNvSpPr>
            <a:spLocks noGrp="1" noChangeArrowheads="1"/>
          </p:cNvSpPr>
          <p:nvPr>
            <p:ph type="subTitle" idx="1"/>
          </p:nvPr>
        </p:nvSpPr>
        <p:spPr bwMode="invGray">
          <a:xfrm>
            <a:off x="609600" y="4041650"/>
            <a:ext cx="5181600" cy="2268466"/>
          </a:xfrm>
        </p:spPr>
        <p:txBody>
          <a:bodyPr/>
          <a:lstStyle/>
          <a:p>
            <a:pPr eaLnBrk="1" hangingPunct="1">
              <a:spcBef>
                <a:spcPct val="0"/>
              </a:spcBef>
              <a:spcAft>
                <a:spcPct val="0"/>
              </a:spcAft>
            </a:pPr>
            <a:r>
              <a:rPr lang="es-ES" altLang="en-US" dirty="0"/>
              <a:t>Gregory Huhn, MD, MPHTM </a:t>
            </a:r>
          </a:p>
          <a:p>
            <a:pPr marL="0" indent="0">
              <a:spcBef>
                <a:spcPts val="0"/>
              </a:spcBef>
              <a:spcAft>
                <a:spcPts val="0"/>
              </a:spcAft>
              <a:buNone/>
            </a:pPr>
            <a:r>
              <a:rPr lang="en-US" sz="1600" b="0" i="1" dirty="0">
                <a:effectLst/>
                <a:ea typeface="Times New Roman" panose="02020603050405020304" pitchFamily="18" charset="0"/>
                <a:cs typeface="Calibri" panose="020F0502020204030204" pitchFamily="34" charset="0"/>
              </a:rPr>
              <a:t>Professor</a:t>
            </a:r>
            <a:br>
              <a:rPr lang="en-US" sz="1600" b="0" i="1" dirty="0">
                <a:effectLst/>
                <a:ea typeface="Times New Roman" panose="02020603050405020304" pitchFamily="18" charset="0"/>
                <a:cs typeface="Calibri" panose="020F0502020204030204" pitchFamily="34" charset="0"/>
              </a:rPr>
            </a:br>
            <a:r>
              <a:rPr lang="en-US" sz="1600" b="0" dirty="0">
                <a:effectLst/>
                <a:ea typeface="Times New Roman" panose="02020603050405020304" pitchFamily="18" charset="0"/>
                <a:cs typeface="Calibri" panose="020F0502020204030204" pitchFamily="34" charset="0"/>
              </a:rPr>
              <a:t>Department of Infectious Diseases</a:t>
            </a:r>
            <a:br>
              <a:rPr lang="en-US" sz="1600" b="0" dirty="0">
                <a:effectLst/>
                <a:ea typeface="Times New Roman" panose="02020603050405020304" pitchFamily="18" charset="0"/>
                <a:cs typeface="Calibri" panose="020F0502020204030204" pitchFamily="34" charset="0"/>
              </a:rPr>
            </a:br>
            <a:r>
              <a:rPr lang="en-US" sz="1600" b="0" dirty="0">
                <a:effectLst/>
                <a:ea typeface="Times New Roman" panose="02020603050405020304" pitchFamily="18" charset="0"/>
                <a:cs typeface="Calibri" panose="020F0502020204030204" pitchFamily="34" charset="0"/>
              </a:rPr>
              <a:t>Rush University Medical Center</a:t>
            </a:r>
            <a:br>
              <a:rPr lang="en-US" sz="1600" b="0" i="1" dirty="0">
                <a:effectLst/>
                <a:ea typeface="Times New Roman" panose="02020603050405020304" pitchFamily="18" charset="0"/>
                <a:cs typeface="Calibri" panose="020F0502020204030204" pitchFamily="34" charset="0"/>
              </a:rPr>
            </a:br>
            <a:r>
              <a:rPr lang="en-US" sz="1600" b="0" i="1" dirty="0">
                <a:effectLst/>
                <a:ea typeface="Times New Roman" panose="02020603050405020304" pitchFamily="18" charset="0"/>
                <a:cs typeface="Calibri" panose="020F0502020204030204" pitchFamily="34" charset="0"/>
              </a:rPr>
              <a:t>Interim </a:t>
            </a:r>
            <a:r>
              <a:rPr lang="en-US" sz="1600" b="0" i="1" dirty="0">
                <a:ea typeface="Times New Roman" panose="02020603050405020304" pitchFamily="18" charset="0"/>
                <a:cs typeface="Calibri" panose="020F0502020204030204" pitchFamily="34" charset="0"/>
              </a:rPr>
              <a:t>Section Chief</a:t>
            </a:r>
          </a:p>
          <a:p>
            <a:pPr marL="0" indent="0">
              <a:spcBef>
                <a:spcPts val="0"/>
              </a:spcBef>
              <a:spcAft>
                <a:spcPts val="0"/>
              </a:spcAft>
              <a:buNone/>
            </a:pPr>
            <a:r>
              <a:rPr lang="en-US" sz="1600" b="0" i="1" dirty="0">
                <a:effectLst/>
                <a:ea typeface="Times New Roman" panose="02020603050405020304" pitchFamily="18" charset="0"/>
                <a:cs typeface="Calibri" panose="020F0502020204030204" pitchFamily="34" charset="0"/>
              </a:rPr>
              <a:t>Senior Director of HIV Services</a:t>
            </a:r>
            <a:br>
              <a:rPr lang="en-US" sz="1600" b="0" i="1" dirty="0">
                <a:effectLst/>
                <a:ea typeface="Times New Roman" panose="02020603050405020304" pitchFamily="18" charset="0"/>
                <a:cs typeface="Calibri" panose="020F0502020204030204" pitchFamily="34" charset="0"/>
              </a:rPr>
            </a:br>
            <a:r>
              <a:rPr lang="en-US" sz="1600" b="0" dirty="0">
                <a:effectLst/>
                <a:ea typeface="Times New Roman" panose="02020603050405020304" pitchFamily="18" charset="0"/>
                <a:cs typeface="Calibri" panose="020F0502020204030204" pitchFamily="34" charset="0"/>
              </a:rPr>
              <a:t>Department of Infectious Diseases</a:t>
            </a:r>
            <a:br>
              <a:rPr lang="en-US" sz="1600" b="0" dirty="0">
                <a:effectLst/>
                <a:ea typeface="Times New Roman" panose="02020603050405020304" pitchFamily="18" charset="0"/>
                <a:cs typeface="Calibri" panose="020F0502020204030204" pitchFamily="34" charset="0"/>
              </a:rPr>
            </a:br>
            <a:r>
              <a:rPr lang="en-US" sz="1600" b="0" dirty="0">
                <a:effectLst/>
                <a:ea typeface="Times New Roman" panose="02020603050405020304" pitchFamily="18" charset="0"/>
                <a:cs typeface="Calibri" panose="020F0502020204030204" pitchFamily="34" charset="0"/>
              </a:rPr>
              <a:t>Cook County Health</a:t>
            </a:r>
            <a:br>
              <a:rPr lang="en-US" sz="1600" b="0" dirty="0">
                <a:effectLst/>
                <a:ea typeface="Times New Roman" panose="02020603050405020304" pitchFamily="18" charset="0"/>
                <a:cs typeface="Calibri" panose="020F0502020204030204" pitchFamily="34" charset="0"/>
              </a:rPr>
            </a:br>
            <a:r>
              <a:rPr lang="en-US" sz="1600" b="0" dirty="0">
                <a:effectLst/>
                <a:ea typeface="Times New Roman" panose="02020603050405020304" pitchFamily="18" charset="0"/>
                <a:cs typeface="Calibri" panose="020F0502020204030204" pitchFamily="34" charset="0"/>
              </a:rPr>
              <a:t>Chicago, Illinois</a:t>
            </a:r>
          </a:p>
        </p:txBody>
      </p:sp>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pPr eaLnBrk="1" hangingPunct="1"/>
            <a:r>
              <a:rPr lang="en-US" dirty="0"/>
              <a:t>Current Insights on Population-Specific </a:t>
            </a:r>
            <a:br>
              <a:rPr lang="en-US" dirty="0"/>
            </a:br>
            <a:r>
              <a:rPr lang="en-US" dirty="0"/>
              <a:t>PrEP Options</a:t>
            </a:r>
            <a:endParaRPr lang="en-US" altLang="en-US" sz="4000" dirty="0"/>
          </a:p>
        </p:txBody>
      </p:sp>
    </p:spTree>
    <p:extLst>
      <p:ext uri="{BB962C8B-B14F-4D97-AF65-F5344CB8AC3E}">
        <p14:creationId xmlns:p14="http://schemas.microsoft.com/office/powerpoint/2010/main" val="1758813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E7A0D-ADB7-9DF8-76D9-72ABCAF63CC8}"/>
              </a:ext>
            </a:extLst>
          </p:cNvPr>
          <p:cNvSpPr>
            <a:spLocks noGrp="1"/>
          </p:cNvSpPr>
          <p:nvPr>
            <p:ph type="title"/>
          </p:nvPr>
        </p:nvSpPr>
        <p:spPr/>
        <p:txBody>
          <a:bodyPr/>
          <a:lstStyle/>
          <a:p>
            <a:r>
              <a:rPr lang="en-US" dirty="0"/>
              <a:t>Which PrEP Regimen for Which Individual?</a:t>
            </a:r>
          </a:p>
        </p:txBody>
      </p:sp>
      <p:sp>
        <p:nvSpPr>
          <p:cNvPr id="6" name="Rectangle: Rounded Corners 5">
            <a:extLst>
              <a:ext uri="{FF2B5EF4-FFF2-40B4-BE49-F238E27FC236}">
                <a16:creationId xmlns:a16="http://schemas.microsoft.com/office/drawing/2014/main" id="{DFBF5765-F41F-60BC-D726-11E61F10ADBA}"/>
              </a:ext>
            </a:extLst>
          </p:cNvPr>
          <p:cNvSpPr/>
          <p:nvPr/>
        </p:nvSpPr>
        <p:spPr bwMode="auto">
          <a:xfrm>
            <a:off x="547394" y="2842449"/>
            <a:ext cx="2743200" cy="3200400"/>
          </a:xfrm>
          <a:prstGeom prst="roundRect">
            <a:avLst/>
          </a:prstGeom>
          <a:solidFill>
            <a:schemeClr val="accent2">
              <a:lumMod val="20000"/>
              <a:lumOff val="80000"/>
            </a:schemeClr>
          </a:solidFill>
          <a:ln w="0">
            <a:noFill/>
            <a:miter lim="800000"/>
            <a:headEnd/>
            <a:tailEnd/>
          </a:ln>
        </p:spPr>
        <p:txBody>
          <a:bodyPr rtlCol="0" anchor="ctr"/>
          <a:lstStyle/>
          <a:p>
            <a:pPr marL="285750" indent="-285750">
              <a:buFont typeface="Wingdings" panose="05000000000000000000" pitchFamily="2" charset="2"/>
              <a:buChar char="§"/>
            </a:pPr>
            <a:r>
              <a:rPr lang="en-US" sz="2600" b="0" dirty="0">
                <a:solidFill>
                  <a:schemeClr val="bg1"/>
                </a:solidFill>
                <a:latin typeface="+mn-lt"/>
              </a:rPr>
              <a:t>Daily oral FTC/TDF</a:t>
            </a:r>
          </a:p>
          <a:p>
            <a:pPr marL="285750" indent="-285750">
              <a:buFont typeface="Wingdings" panose="05000000000000000000" pitchFamily="2" charset="2"/>
              <a:buChar char="§"/>
            </a:pPr>
            <a:r>
              <a:rPr lang="en-US" sz="2600" b="0" dirty="0">
                <a:solidFill>
                  <a:schemeClr val="bg1"/>
                </a:solidFill>
                <a:latin typeface="+mn-lt"/>
              </a:rPr>
              <a:t>Daily oral FTC/TAF</a:t>
            </a:r>
          </a:p>
          <a:p>
            <a:pPr marL="285750" indent="-285750">
              <a:buFont typeface="Wingdings" panose="05000000000000000000" pitchFamily="2" charset="2"/>
              <a:buChar char="§"/>
            </a:pPr>
            <a:r>
              <a:rPr lang="en-US" sz="2600" b="0" dirty="0">
                <a:solidFill>
                  <a:schemeClr val="bg1"/>
                </a:solidFill>
                <a:latin typeface="+mn-lt"/>
              </a:rPr>
              <a:t>Injectable CAB </a:t>
            </a:r>
          </a:p>
          <a:p>
            <a:pPr marL="285750" indent="-285750">
              <a:buFont typeface="Wingdings" panose="05000000000000000000" pitchFamily="2" charset="2"/>
              <a:buChar char="§"/>
            </a:pPr>
            <a:r>
              <a:rPr lang="en-US" sz="2600" b="0" dirty="0">
                <a:solidFill>
                  <a:schemeClr val="bg1"/>
                </a:solidFill>
                <a:latin typeface="+mn-lt"/>
              </a:rPr>
              <a:t>On-demand FTC/TDF</a:t>
            </a:r>
          </a:p>
        </p:txBody>
      </p:sp>
      <p:sp>
        <p:nvSpPr>
          <p:cNvPr id="14" name="Rectangle: Rounded Corners 13">
            <a:extLst>
              <a:ext uri="{FF2B5EF4-FFF2-40B4-BE49-F238E27FC236}">
                <a16:creationId xmlns:a16="http://schemas.microsoft.com/office/drawing/2014/main" id="{A69A81B7-B8B5-3D0D-331D-9AA935EA5EF1}"/>
              </a:ext>
            </a:extLst>
          </p:cNvPr>
          <p:cNvSpPr/>
          <p:nvPr/>
        </p:nvSpPr>
        <p:spPr bwMode="auto">
          <a:xfrm>
            <a:off x="6183736" y="2842449"/>
            <a:ext cx="2743200" cy="3200400"/>
          </a:xfrm>
          <a:prstGeom prst="roundRect">
            <a:avLst/>
          </a:prstGeom>
          <a:solidFill>
            <a:srgbClr val="CDEFD0"/>
          </a:solidFill>
          <a:ln w="0">
            <a:noFill/>
            <a:miter lim="800000"/>
            <a:headEnd/>
            <a:tailEnd/>
          </a:ln>
        </p:spPr>
        <p:txBody>
          <a:bodyPr rtlCol="0" anchor="ctr"/>
          <a:lstStyle/>
          <a:p>
            <a:pPr marL="285750" indent="-285750">
              <a:buFont typeface="Wingdings" panose="05000000000000000000" pitchFamily="2" charset="2"/>
              <a:buChar char="§"/>
            </a:pPr>
            <a:r>
              <a:rPr lang="en-US" sz="2600" b="0" dirty="0">
                <a:solidFill>
                  <a:schemeClr val="bg1"/>
                </a:solidFill>
                <a:latin typeface="+mn-lt"/>
              </a:rPr>
              <a:t>Daily oral FTC/TDF</a:t>
            </a:r>
          </a:p>
          <a:p>
            <a:pPr marL="285750" indent="-285750">
              <a:buFont typeface="Wingdings" panose="05000000000000000000" pitchFamily="2" charset="2"/>
              <a:buChar char="§"/>
            </a:pPr>
            <a:r>
              <a:rPr lang="en-US" sz="2600" b="0" dirty="0">
                <a:solidFill>
                  <a:schemeClr val="bg1"/>
                </a:solidFill>
                <a:latin typeface="+mn-lt"/>
              </a:rPr>
              <a:t>Daily oral FTC/TAF</a:t>
            </a:r>
          </a:p>
          <a:p>
            <a:pPr marL="285750" indent="-285750">
              <a:buFont typeface="Wingdings" panose="05000000000000000000" pitchFamily="2" charset="2"/>
              <a:buChar char="§"/>
            </a:pPr>
            <a:r>
              <a:rPr lang="en-US" sz="2600" b="0" dirty="0">
                <a:solidFill>
                  <a:schemeClr val="bg1"/>
                </a:solidFill>
                <a:latin typeface="+mn-lt"/>
              </a:rPr>
              <a:t>Injectable CAB </a:t>
            </a:r>
          </a:p>
        </p:txBody>
      </p:sp>
      <p:sp>
        <p:nvSpPr>
          <p:cNvPr id="15" name="Rectangle: Rounded Corners 14">
            <a:extLst>
              <a:ext uri="{FF2B5EF4-FFF2-40B4-BE49-F238E27FC236}">
                <a16:creationId xmlns:a16="http://schemas.microsoft.com/office/drawing/2014/main" id="{606C080B-4DB7-A646-AD06-576701B0B2A1}"/>
              </a:ext>
            </a:extLst>
          </p:cNvPr>
          <p:cNvSpPr/>
          <p:nvPr/>
        </p:nvSpPr>
        <p:spPr bwMode="auto">
          <a:xfrm>
            <a:off x="547394" y="1603011"/>
            <a:ext cx="2743200" cy="1371600"/>
          </a:xfrm>
          <a:prstGeom prst="round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800" dirty="0">
                <a:solidFill>
                  <a:schemeClr val="tx1"/>
                </a:solidFill>
                <a:latin typeface="Calibri" panose="020F0502020204030204" pitchFamily="34" charset="0"/>
              </a:rPr>
              <a:t>MSM</a:t>
            </a:r>
          </a:p>
        </p:txBody>
      </p:sp>
      <p:sp>
        <p:nvSpPr>
          <p:cNvPr id="17" name="Rectangle: Rounded Corners 16">
            <a:extLst>
              <a:ext uri="{FF2B5EF4-FFF2-40B4-BE49-F238E27FC236}">
                <a16:creationId xmlns:a16="http://schemas.microsoft.com/office/drawing/2014/main" id="{9A0761D8-3580-0029-2035-09E80DD419DA}"/>
              </a:ext>
            </a:extLst>
          </p:cNvPr>
          <p:cNvSpPr/>
          <p:nvPr/>
        </p:nvSpPr>
        <p:spPr bwMode="auto">
          <a:xfrm>
            <a:off x="6183736" y="1603011"/>
            <a:ext cx="2743200" cy="1371600"/>
          </a:xfrm>
          <a:prstGeom prst="roundRect">
            <a:avLst/>
          </a:prstGeom>
          <a:solidFill>
            <a:schemeClr val="accent4"/>
          </a:solidFill>
          <a:ln w="0">
            <a:noFill/>
            <a:miter lim="800000"/>
            <a:headEnd/>
            <a:tailEnd/>
          </a:ln>
        </p:spPr>
        <p:txBody>
          <a:bodyPr rtlCol="0" anchor="ctr"/>
          <a:lstStyle/>
          <a:p>
            <a:pPr algn="ctr" eaLnBrk="1" hangingPunct="1">
              <a:spcBef>
                <a:spcPts val="0"/>
              </a:spcBef>
              <a:spcAft>
                <a:spcPts val="0"/>
              </a:spcAft>
              <a:buClr>
                <a:schemeClr val="folHlink"/>
              </a:buClr>
              <a:buNone/>
            </a:pPr>
            <a:r>
              <a:rPr lang="en-US" sz="2800" dirty="0">
                <a:latin typeface="Calibri" panose="020F0502020204030204" pitchFamily="34" charset="0"/>
              </a:rPr>
              <a:t>Heterosexual Men a</a:t>
            </a:r>
            <a:r>
              <a:rPr lang="en-US" sz="2800" dirty="0">
                <a:solidFill>
                  <a:schemeClr val="tx1"/>
                </a:solidFill>
                <a:latin typeface="Calibri" panose="020F0502020204030204" pitchFamily="34" charset="0"/>
              </a:rPr>
              <a:t>nd TGW</a:t>
            </a:r>
          </a:p>
        </p:txBody>
      </p:sp>
      <p:sp>
        <p:nvSpPr>
          <p:cNvPr id="19" name="Rectangle: Rounded Corners 18">
            <a:extLst>
              <a:ext uri="{FF2B5EF4-FFF2-40B4-BE49-F238E27FC236}">
                <a16:creationId xmlns:a16="http://schemas.microsoft.com/office/drawing/2014/main" id="{A8C9B4E6-2D73-EFA3-1B8C-7E88BBD8078E}"/>
              </a:ext>
            </a:extLst>
          </p:cNvPr>
          <p:cNvSpPr/>
          <p:nvPr/>
        </p:nvSpPr>
        <p:spPr bwMode="auto">
          <a:xfrm>
            <a:off x="3365565" y="2842449"/>
            <a:ext cx="2743200" cy="3200400"/>
          </a:xfrm>
          <a:prstGeom prst="roundRect">
            <a:avLst/>
          </a:prstGeom>
          <a:solidFill>
            <a:schemeClr val="accent3">
              <a:lumMod val="20000"/>
              <a:lumOff val="80000"/>
            </a:schemeClr>
          </a:solidFill>
          <a:ln w="0">
            <a:noFill/>
            <a:miter lim="800000"/>
            <a:headEnd/>
            <a:tailEnd/>
          </a:ln>
        </p:spPr>
        <p:txBody>
          <a:bodyPr rtlCol="0" anchor="ctr"/>
          <a:lstStyle/>
          <a:p>
            <a:pPr marL="285750" indent="-285750">
              <a:buFont typeface="Wingdings" panose="05000000000000000000" pitchFamily="2" charset="2"/>
              <a:buChar char="§"/>
            </a:pPr>
            <a:r>
              <a:rPr lang="en-US" sz="2600" b="0" dirty="0">
                <a:solidFill>
                  <a:schemeClr val="bg1"/>
                </a:solidFill>
                <a:latin typeface="+mn-lt"/>
              </a:rPr>
              <a:t>Daily oral FTC/TDF</a:t>
            </a:r>
          </a:p>
          <a:p>
            <a:pPr marL="285750" indent="-285750">
              <a:buFont typeface="Wingdings" panose="05000000000000000000" pitchFamily="2" charset="2"/>
              <a:buChar char="§"/>
            </a:pPr>
            <a:r>
              <a:rPr lang="en-US" sz="2600" b="0" dirty="0">
                <a:solidFill>
                  <a:schemeClr val="bg1"/>
                </a:solidFill>
                <a:latin typeface="+mn-lt"/>
              </a:rPr>
              <a:t>Injectable CAB </a:t>
            </a:r>
          </a:p>
        </p:txBody>
      </p:sp>
      <p:sp>
        <p:nvSpPr>
          <p:cNvPr id="21" name="Rectangle: Rounded Corners 20">
            <a:extLst>
              <a:ext uri="{FF2B5EF4-FFF2-40B4-BE49-F238E27FC236}">
                <a16:creationId xmlns:a16="http://schemas.microsoft.com/office/drawing/2014/main" id="{26BDCD72-B741-7E6F-5050-8C9B5F9F3C73}"/>
              </a:ext>
            </a:extLst>
          </p:cNvPr>
          <p:cNvSpPr/>
          <p:nvPr/>
        </p:nvSpPr>
        <p:spPr bwMode="auto">
          <a:xfrm>
            <a:off x="3365565" y="1603011"/>
            <a:ext cx="2743200" cy="1371600"/>
          </a:xfrm>
          <a:prstGeom prst="roundRect">
            <a:avLst/>
          </a:prstGeom>
          <a:solidFill>
            <a:schemeClr val="accent3"/>
          </a:solidFill>
          <a:ln w="0">
            <a:noFill/>
            <a:miter lim="800000"/>
            <a:headEnd/>
            <a:tailEnd/>
          </a:ln>
        </p:spPr>
        <p:txBody>
          <a:bodyPr rtlCol="0" anchor="ctr"/>
          <a:lstStyle/>
          <a:p>
            <a:pPr algn="ctr" eaLnBrk="1" hangingPunct="1">
              <a:spcBef>
                <a:spcPts val="0"/>
              </a:spcBef>
              <a:spcAft>
                <a:spcPts val="0"/>
              </a:spcAft>
              <a:buClr>
                <a:schemeClr val="folHlink"/>
              </a:buClr>
            </a:pPr>
            <a:r>
              <a:rPr lang="en-US" sz="2800" dirty="0">
                <a:latin typeface="Calibri" panose="020F0502020204030204" pitchFamily="34" charset="0"/>
              </a:rPr>
              <a:t>Heterosexual Women and </a:t>
            </a:r>
            <a:r>
              <a:rPr lang="en-US" sz="2800" dirty="0">
                <a:solidFill>
                  <a:schemeClr val="tx1"/>
                </a:solidFill>
                <a:latin typeface="Calibri" panose="020F0502020204030204" pitchFamily="34" charset="0"/>
              </a:rPr>
              <a:t>TGM</a:t>
            </a:r>
          </a:p>
        </p:txBody>
      </p:sp>
      <p:sp>
        <p:nvSpPr>
          <p:cNvPr id="4" name="Rectangle: Rounded Corners 3">
            <a:extLst>
              <a:ext uri="{FF2B5EF4-FFF2-40B4-BE49-F238E27FC236}">
                <a16:creationId xmlns:a16="http://schemas.microsoft.com/office/drawing/2014/main" id="{34DC2B39-DB93-AC82-9FE1-7F55D26B238E}"/>
              </a:ext>
            </a:extLst>
          </p:cNvPr>
          <p:cNvSpPr/>
          <p:nvPr/>
        </p:nvSpPr>
        <p:spPr bwMode="auto">
          <a:xfrm>
            <a:off x="9001908" y="2842449"/>
            <a:ext cx="2743200" cy="3200400"/>
          </a:xfrm>
          <a:prstGeom prst="roundRect">
            <a:avLst/>
          </a:prstGeom>
          <a:solidFill>
            <a:schemeClr val="accent5">
              <a:lumMod val="20000"/>
              <a:lumOff val="80000"/>
            </a:schemeClr>
          </a:solidFill>
          <a:ln w="0">
            <a:noFill/>
            <a:miter lim="800000"/>
            <a:headEnd/>
            <a:tailEnd/>
          </a:ln>
        </p:spPr>
        <p:txBody>
          <a:bodyPr rtlCol="0" anchor="ctr"/>
          <a:lstStyle/>
          <a:p>
            <a:pPr marL="285750" indent="-285750">
              <a:buFont typeface="Wingdings" panose="05000000000000000000" pitchFamily="2" charset="2"/>
              <a:buChar char="§"/>
            </a:pPr>
            <a:r>
              <a:rPr lang="en-US" sz="2400" b="0" dirty="0">
                <a:solidFill>
                  <a:schemeClr val="bg1"/>
                </a:solidFill>
                <a:latin typeface="Calibri" panose="020F0502020204030204" pitchFamily="34" charset="0"/>
              </a:rPr>
              <a:t>Assess sexual risk</a:t>
            </a:r>
          </a:p>
          <a:p>
            <a:pPr marL="285750" indent="-285750">
              <a:buFont typeface="Wingdings" panose="05000000000000000000" pitchFamily="2" charset="2"/>
              <a:buChar char="§"/>
            </a:pPr>
            <a:r>
              <a:rPr lang="en-US" sz="2400" b="0" dirty="0">
                <a:solidFill>
                  <a:schemeClr val="bg1"/>
                </a:solidFill>
                <a:latin typeface="Calibri" panose="020F0502020204030204" pitchFamily="34" charset="0"/>
              </a:rPr>
              <a:t>PWID likely to benefit from any approved PrEP regimen with/without sexual risk</a:t>
            </a:r>
            <a:endParaRPr lang="en-US" sz="2400" b="0" dirty="0">
              <a:solidFill>
                <a:schemeClr val="bg1"/>
              </a:solidFill>
              <a:latin typeface="+mn-lt"/>
            </a:endParaRPr>
          </a:p>
        </p:txBody>
      </p:sp>
      <p:sp>
        <p:nvSpPr>
          <p:cNvPr id="7" name="Rectangle: Rounded Corners 6">
            <a:extLst>
              <a:ext uri="{FF2B5EF4-FFF2-40B4-BE49-F238E27FC236}">
                <a16:creationId xmlns:a16="http://schemas.microsoft.com/office/drawing/2014/main" id="{A9FDD695-45BB-B591-F268-ABB39E1C6EEB}"/>
              </a:ext>
            </a:extLst>
          </p:cNvPr>
          <p:cNvSpPr/>
          <p:nvPr/>
        </p:nvSpPr>
        <p:spPr bwMode="auto">
          <a:xfrm>
            <a:off x="9001908" y="1603011"/>
            <a:ext cx="2743200" cy="1371600"/>
          </a:xfrm>
          <a:prstGeom prst="roundRect">
            <a:avLst/>
          </a:prstGeom>
          <a:solidFill>
            <a:schemeClr val="accent5"/>
          </a:solidFill>
          <a:ln w="0">
            <a:noFill/>
            <a:miter lim="800000"/>
            <a:headEnd/>
            <a:tailEnd/>
          </a:ln>
        </p:spPr>
        <p:txBody>
          <a:bodyPr rtlCol="0" anchor="ctr"/>
          <a:lstStyle/>
          <a:p>
            <a:pPr algn="ctr" eaLnBrk="1" hangingPunct="1">
              <a:spcBef>
                <a:spcPts val="0"/>
              </a:spcBef>
              <a:spcAft>
                <a:spcPts val="0"/>
              </a:spcAft>
              <a:buClr>
                <a:schemeClr val="folHlink"/>
              </a:buClr>
              <a:buNone/>
            </a:pPr>
            <a:r>
              <a:rPr lang="en-US" sz="2800" dirty="0">
                <a:solidFill>
                  <a:schemeClr val="bg1"/>
                </a:solidFill>
                <a:latin typeface="Calibri" panose="020F0502020204030204" pitchFamily="34" charset="0"/>
              </a:rPr>
              <a:t>PWID</a:t>
            </a:r>
          </a:p>
        </p:txBody>
      </p:sp>
      <p:sp>
        <p:nvSpPr>
          <p:cNvPr id="11" name="Text Box 11">
            <a:extLst>
              <a:ext uri="{FF2B5EF4-FFF2-40B4-BE49-F238E27FC236}">
                <a16:creationId xmlns:a16="http://schemas.microsoft.com/office/drawing/2014/main" id="{7BA34D93-3660-4CC8-89C5-31FF00C409AE}"/>
              </a:ext>
            </a:extLst>
          </p:cNvPr>
          <p:cNvSpPr txBox="1">
            <a:spLocks noChangeArrowheads="1"/>
          </p:cNvSpPr>
          <p:nvPr/>
        </p:nvSpPr>
        <p:spPr bwMode="auto">
          <a:xfrm>
            <a:off x="433386" y="6401815"/>
            <a:ext cx="88309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CDC PrEP guidelines. 2021.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endParaRPr>
          </a:p>
        </p:txBody>
      </p:sp>
    </p:spTree>
    <p:extLst>
      <p:ext uri="{BB962C8B-B14F-4D97-AF65-F5344CB8AC3E}">
        <p14:creationId xmlns:p14="http://schemas.microsoft.com/office/powerpoint/2010/main" val="26034357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itle 1"/>
          <p:cNvSpPr>
            <a:spLocks noGrp="1"/>
          </p:cNvSpPr>
          <p:nvPr>
            <p:ph type="title"/>
          </p:nvPr>
        </p:nvSpPr>
        <p:spPr/>
        <p:txBody>
          <a:bodyPr/>
          <a:lstStyle/>
          <a:p>
            <a:r>
              <a:rPr lang="en-US" altLang="en-US" dirty="0"/>
              <a:t>Off-Label On-Demand (2-1-1) Oral FTC/TDF PrEP for </a:t>
            </a:r>
            <a:br>
              <a:rPr lang="en-US" altLang="en-US" dirty="0"/>
            </a:br>
            <a:r>
              <a:rPr lang="en-US" altLang="en-US" dirty="0"/>
              <a:t>HIV Prevention in MSM</a:t>
            </a:r>
          </a:p>
        </p:txBody>
      </p:sp>
      <p:sp>
        <p:nvSpPr>
          <p:cNvPr id="3" name="Content Placeholder 2"/>
          <p:cNvSpPr>
            <a:spLocks noGrp="1"/>
          </p:cNvSpPr>
          <p:nvPr>
            <p:ph sz="half" idx="1"/>
          </p:nvPr>
        </p:nvSpPr>
        <p:spPr/>
        <p:txBody>
          <a:bodyPr/>
          <a:lstStyle/>
          <a:p>
            <a:r>
              <a:rPr lang="en-US" altLang="en-US" sz="2400" b="1" dirty="0"/>
              <a:t>ANRS IPERGAY: </a:t>
            </a:r>
            <a:r>
              <a:rPr lang="en-US" altLang="en-US" sz="2400" dirty="0"/>
              <a:t>double-blind, randomized study </a:t>
            </a:r>
            <a:r>
              <a:rPr lang="en-US" sz="2400" dirty="0"/>
              <a:t>of on-demand FTC/TDF vs placebo as PrEP</a:t>
            </a:r>
            <a:r>
              <a:rPr lang="en-US" sz="2400" baseline="30000" dirty="0"/>
              <a:t>1</a:t>
            </a:r>
            <a:endParaRPr lang="en-US" sz="2400" dirty="0"/>
          </a:p>
          <a:p>
            <a:endParaRPr lang="en-US" sz="2400" dirty="0"/>
          </a:p>
          <a:p>
            <a:endParaRPr lang="en-US" sz="2400" dirty="0"/>
          </a:p>
        </p:txBody>
      </p:sp>
      <p:sp>
        <p:nvSpPr>
          <p:cNvPr id="4" name="Content Placeholder 3">
            <a:extLst>
              <a:ext uri="{FF2B5EF4-FFF2-40B4-BE49-F238E27FC236}">
                <a16:creationId xmlns:a16="http://schemas.microsoft.com/office/drawing/2014/main" id="{1E1E389D-72B7-4515-A4F3-E80301901392}"/>
              </a:ext>
            </a:extLst>
          </p:cNvPr>
          <p:cNvSpPr>
            <a:spLocks noGrp="1"/>
          </p:cNvSpPr>
          <p:nvPr>
            <p:ph sz="half" idx="2"/>
          </p:nvPr>
        </p:nvSpPr>
        <p:spPr/>
        <p:txBody>
          <a:bodyPr/>
          <a:lstStyle/>
          <a:p>
            <a:pPr>
              <a:spcAft>
                <a:spcPts val="500"/>
              </a:spcAft>
            </a:pPr>
            <a:r>
              <a:rPr lang="en-US" sz="2400" b="1" dirty="0"/>
              <a:t>On-demand “2-1-1” PrEP regimen</a:t>
            </a:r>
            <a:r>
              <a:rPr lang="en-US" sz="2400" b="1" baseline="30000" dirty="0"/>
              <a:t>3</a:t>
            </a:r>
            <a:r>
              <a:rPr lang="en-US" sz="2400" b="1" dirty="0"/>
              <a:t>:</a:t>
            </a:r>
          </a:p>
          <a:p>
            <a:pPr>
              <a:spcAft>
                <a:spcPts val="500"/>
              </a:spcAft>
            </a:pPr>
            <a:endParaRPr lang="en-US" dirty="0"/>
          </a:p>
          <a:p>
            <a:pPr>
              <a:spcAft>
                <a:spcPts val="500"/>
              </a:spcAft>
            </a:pPr>
            <a:endParaRPr lang="en-US" dirty="0"/>
          </a:p>
          <a:p>
            <a:pPr>
              <a:spcAft>
                <a:spcPts val="500"/>
              </a:spcAft>
            </a:pPr>
            <a:endParaRPr lang="en-US" dirty="0"/>
          </a:p>
          <a:p>
            <a:pPr>
              <a:spcAft>
                <a:spcPts val="500"/>
              </a:spcAft>
            </a:pPr>
            <a:endParaRPr lang="en-US" sz="2200" dirty="0"/>
          </a:p>
          <a:p>
            <a:pPr>
              <a:spcAft>
                <a:spcPts val="500"/>
              </a:spcAft>
            </a:pPr>
            <a:r>
              <a:rPr lang="en-US" sz="2400" b="1" dirty="0"/>
              <a:t>On-demand FTC/TDF should </a:t>
            </a:r>
            <a:r>
              <a:rPr lang="en-US" sz="2400" b="1" dirty="0">
                <a:solidFill>
                  <a:schemeClr val="accent3"/>
                </a:solidFill>
              </a:rPr>
              <a:t>not</a:t>
            </a:r>
            <a:r>
              <a:rPr lang="en-US" sz="2400" b="1" dirty="0"/>
              <a:t> be used for: </a:t>
            </a:r>
            <a:r>
              <a:rPr lang="en-US" sz="2400" dirty="0"/>
              <a:t>MSM with HBV infection, MSM who may have difficulty adhering to complex dosing regimen (eg, adolescents, active SUD), populations other than adult MSM</a:t>
            </a:r>
            <a:r>
              <a:rPr lang="en-US" sz="2400" baseline="30000" dirty="0"/>
              <a:t>3</a:t>
            </a:r>
            <a:r>
              <a:rPr lang="en-US" sz="2400" dirty="0"/>
              <a:t> </a:t>
            </a:r>
          </a:p>
          <a:p>
            <a:pPr>
              <a:spcAft>
                <a:spcPts val="500"/>
              </a:spcAft>
            </a:pPr>
            <a:endParaRPr lang="en-US" sz="2400" dirty="0"/>
          </a:p>
          <a:p>
            <a:pPr>
              <a:spcAft>
                <a:spcPts val="500"/>
              </a:spcAft>
            </a:pPr>
            <a:endParaRPr lang="en-US" dirty="0"/>
          </a:p>
        </p:txBody>
      </p:sp>
      <p:sp>
        <p:nvSpPr>
          <p:cNvPr id="63519" name="Text Box 11"/>
          <p:cNvSpPr txBox="1">
            <a:spLocks noChangeArrowheads="1"/>
          </p:cNvSpPr>
          <p:nvPr/>
        </p:nvSpPr>
        <p:spPr bwMode="auto">
          <a:xfrm>
            <a:off x="425510" y="6377661"/>
            <a:ext cx="85591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35000"/>
              </a:spcBef>
              <a:spcAft>
                <a:spcPct val="25000"/>
              </a:spcAft>
              <a:buClr>
                <a:srgbClr val="8B3D9A"/>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Molina. NEJM. 2015;373:2237. 2.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Molina. Lancet HIV. 2017;4:e402. 3. CDC PrEP guidelines. 2021. </a:t>
            </a:r>
          </a:p>
        </p:txBody>
      </p:sp>
      <p:graphicFrame>
        <p:nvGraphicFramePr>
          <p:cNvPr id="43" name="Table 42">
            <a:extLst>
              <a:ext uri="{FF2B5EF4-FFF2-40B4-BE49-F238E27FC236}">
                <a16:creationId xmlns:a16="http://schemas.microsoft.com/office/drawing/2014/main" id="{605494BC-296D-4C94-B228-93ED2C689106}"/>
              </a:ext>
            </a:extLst>
          </p:cNvPr>
          <p:cNvGraphicFramePr>
            <a:graphicFrameLocks noGrp="1"/>
          </p:cNvGraphicFramePr>
          <p:nvPr/>
        </p:nvGraphicFramePr>
        <p:xfrm>
          <a:off x="709796" y="2646744"/>
          <a:ext cx="4937760" cy="2468670"/>
        </p:xfrm>
        <a:graphic>
          <a:graphicData uri="http://schemas.openxmlformats.org/drawingml/2006/table">
            <a:tbl>
              <a:tblPr firstRow="1" firstCol="1" bandRow="1">
                <a:tableStyleId>{D7AC3CCA-C797-4891-BE02-D94E43425B78}</a:tableStyleId>
              </a:tblPr>
              <a:tblGrid>
                <a:gridCol w="1371600">
                  <a:extLst>
                    <a:ext uri="{9D8B030D-6E8A-4147-A177-3AD203B41FA5}">
                      <a16:colId xmlns:a16="http://schemas.microsoft.com/office/drawing/2014/main" val="20000"/>
                    </a:ext>
                  </a:extLst>
                </a:gridCol>
                <a:gridCol w="548640">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731520">
                  <a:extLst>
                    <a:ext uri="{9D8B030D-6E8A-4147-A177-3AD203B41FA5}">
                      <a16:colId xmlns:a16="http://schemas.microsoft.com/office/drawing/2014/main" val="20004"/>
                    </a:ext>
                  </a:extLst>
                </a:gridCol>
              </a:tblGrid>
              <a:tr h="207721">
                <a:tc>
                  <a:txBody>
                    <a:bodyPr/>
                    <a:lstStyle/>
                    <a:p>
                      <a:pPr>
                        <a:lnSpc>
                          <a:spcPct val="100000"/>
                        </a:lnSpc>
                        <a:spcBef>
                          <a:spcPts val="600"/>
                        </a:spcBef>
                        <a:spcAft>
                          <a:spcPts val="600"/>
                        </a:spcAft>
                      </a:pPr>
                      <a:r>
                        <a:rPr lang="en-AU" sz="1800" dirty="0">
                          <a:solidFill>
                            <a:srgbClr val="FFFFFF"/>
                          </a:solidFill>
                          <a:effectLst/>
                          <a:latin typeface="Calibri" panose="020F0502020204030204" pitchFamily="34" charset="0"/>
                          <a:ea typeface="Calibri"/>
                          <a:cs typeface="Arial" panose="020B0604020202020204" pitchFamily="34" charset="0"/>
                        </a:rPr>
                        <a:t>Study Phase</a:t>
                      </a:r>
                    </a:p>
                  </a:txBody>
                  <a:tcPr marL="91458" marR="91458" marT="45685" marB="45685" anchor="ct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600"/>
                        </a:spcBef>
                        <a:spcAft>
                          <a:spcPts val="600"/>
                        </a:spcAft>
                      </a:pPr>
                      <a:r>
                        <a:rPr lang="en-AU" sz="1800" dirty="0">
                          <a:solidFill>
                            <a:srgbClr val="FFFFFF"/>
                          </a:solidFill>
                          <a:effectLst/>
                          <a:latin typeface="Calibri" panose="020F0502020204030204" pitchFamily="34" charset="0"/>
                          <a:ea typeface="Calibri"/>
                          <a:cs typeface="Arial" panose="020B0604020202020204" pitchFamily="34" charset="0"/>
                        </a:rPr>
                        <a:t>N</a:t>
                      </a:r>
                    </a:p>
                  </a:txBody>
                  <a:tcPr marL="91458" marR="91458" marT="45685" marB="45685" anchor="ct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600"/>
                        </a:spcBef>
                        <a:spcAft>
                          <a:spcPts val="600"/>
                        </a:spcAft>
                      </a:pPr>
                      <a:r>
                        <a:rPr lang="en-AU" sz="1800" dirty="0">
                          <a:solidFill>
                            <a:srgbClr val="FFFFFF"/>
                          </a:solidFill>
                          <a:effectLst/>
                          <a:latin typeface="Calibri" panose="020F0502020204030204" pitchFamily="34" charset="0"/>
                          <a:ea typeface="Calibri"/>
                          <a:cs typeface="Arial" panose="020B0604020202020204" pitchFamily="34" charset="0"/>
                        </a:rPr>
                        <a:t>Follow- up, PY</a:t>
                      </a:r>
                    </a:p>
                  </a:txBody>
                  <a:tcPr marL="91458" marR="91458" marT="45685" marB="45685" anchor="ctr">
                    <a:lnL w="12700" cmpd="sng">
                      <a:noFill/>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600"/>
                        </a:spcBef>
                        <a:spcAft>
                          <a:spcPts val="600"/>
                        </a:spcAft>
                      </a:pPr>
                      <a:r>
                        <a:rPr lang="en-AU" sz="1800" dirty="0">
                          <a:solidFill>
                            <a:srgbClr val="FFFFFF"/>
                          </a:solidFill>
                          <a:effectLst/>
                          <a:latin typeface="Calibri" panose="020F0502020204030204" pitchFamily="34" charset="0"/>
                          <a:ea typeface="Calibri"/>
                          <a:cs typeface="Arial" panose="020B0604020202020204" pitchFamily="34" charset="0"/>
                        </a:rPr>
                        <a:t>Risk Reduction, </a:t>
                      </a:r>
                      <a:r>
                        <a:rPr lang="en-AU" sz="1800" baseline="0" dirty="0">
                          <a:solidFill>
                            <a:srgbClr val="FFFFFF"/>
                          </a:solidFill>
                          <a:effectLst/>
                          <a:latin typeface="Calibri" panose="020F0502020204030204" pitchFamily="34" charset="0"/>
                          <a:ea typeface="Calibri"/>
                          <a:cs typeface="Arial" panose="020B0604020202020204" pitchFamily="34" charset="0"/>
                        </a:rPr>
                        <a:t>%</a:t>
                      </a:r>
                      <a:endParaRPr lang="en-AU" sz="1800" dirty="0">
                        <a:solidFill>
                          <a:srgbClr val="FFFFFF"/>
                        </a:solidFill>
                        <a:effectLst/>
                        <a:latin typeface="Calibri" panose="020F0502020204030204" pitchFamily="34" charset="0"/>
                        <a:ea typeface="Calibri"/>
                        <a:cs typeface="Arial" panose="020B0604020202020204" pitchFamily="34" charset="0"/>
                      </a:endParaRPr>
                    </a:p>
                  </a:txBody>
                  <a:tcPr marL="91458" marR="91458" marT="45685" marB="45685"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Bef>
                          <a:spcPts val="600"/>
                        </a:spcBef>
                        <a:spcAft>
                          <a:spcPts val="600"/>
                        </a:spcAft>
                      </a:pPr>
                      <a:r>
                        <a:rPr lang="en-AU" sz="1800" i="1" dirty="0">
                          <a:solidFill>
                            <a:srgbClr val="FFFFFF"/>
                          </a:solidFill>
                          <a:effectLst/>
                          <a:latin typeface="Calibri" panose="020F0502020204030204" pitchFamily="34" charset="0"/>
                          <a:ea typeface="Calibri"/>
                          <a:cs typeface="Arial" panose="020B0604020202020204" pitchFamily="34" charset="0"/>
                        </a:rPr>
                        <a:t>P</a:t>
                      </a:r>
                      <a:r>
                        <a:rPr lang="en-AU" sz="1800" dirty="0">
                          <a:solidFill>
                            <a:srgbClr val="FFFFFF"/>
                          </a:solidFill>
                          <a:effectLst/>
                          <a:latin typeface="Calibri" panose="020F0502020204030204" pitchFamily="34" charset="0"/>
                          <a:ea typeface="Calibri"/>
                          <a:cs typeface="Arial" panose="020B0604020202020204" pitchFamily="34" charset="0"/>
                        </a:rPr>
                        <a:t> Value</a:t>
                      </a:r>
                    </a:p>
                  </a:txBody>
                  <a:tcPr marL="91458" marR="91458" marT="45685" marB="45685" anchor="ctr">
                    <a:lnL w="28575" cap="flat" cmpd="sng" algn="ctr">
                      <a:no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506598339"/>
                  </a:ext>
                </a:extLst>
              </a:tr>
              <a:tr h="0">
                <a:tc>
                  <a:txBody>
                    <a:bodyPr/>
                    <a:lstStyle/>
                    <a:p>
                      <a:pPr>
                        <a:lnSpc>
                          <a:spcPct val="100000"/>
                        </a:lnSpc>
                        <a:spcBef>
                          <a:spcPts val="600"/>
                        </a:spcBef>
                        <a:spcAft>
                          <a:spcPts val="600"/>
                        </a:spcAft>
                      </a:pPr>
                      <a:r>
                        <a:rPr lang="en-US" altLang="en-US" sz="1800" b="0" kern="1200" dirty="0">
                          <a:solidFill>
                            <a:schemeClr val="bg2">
                              <a:lumMod val="10000"/>
                            </a:schemeClr>
                          </a:solidFill>
                          <a:effectLst/>
                          <a:latin typeface="Calibri" panose="020F0502020204030204" pitchFamily="34" charset="0"/>
                          <a:cs typeface="Arial" panose="020B0604020202020204" pitchFamily="34" charset="0"/>
                        </a:rPr>
                        <a:t>Placebo controlled, r</a:t>
                      </a:r>
                      <a:r>
                        <a:rPr lang="en-AU" sz="1800" b="0" kern="1200" dirty="0">
                          <a:solidFill>
                            <a:schemeClr val="bg2">
                              <a:lumMod val="10000"/>
                            </a:schemeClr>
                          </a:solidFill>
                          <a:effectLst/>
                          <a:latin typeface="Calibri" panose="020F0502020204030204" pitchFamily="34" charset="0"/>
                          <a:ea typeface="Calibri"/>
                          <a:cs typeface="Arial" panose="020B0604020202020204" pitchFamily="34" charset="0"/>
                        </a:rPr>
                        <a:t>andomized</a:t>
                      </a:r>
                      <a:r>
                        <a:rPr lang="en-AU" sz="1800" b="0" baseline="30000" dirty="0">
                          <a:solidFill>
                            <a:schemeClr val="bg2">
                              <a:lumMod val="10000"/>
                            </a:schemeClr>
                          </a:solidFill>
                          <a:effectLst/>
                          <a:latin typeface="Calibri" panose="020F0502020204030204" pitchFamily="34" charset="0"/>
                          <a:ea typeface="Calibri"/>
                          <a:cs typeface="Arial" panose="020B0604020202020204" pitchFamily="34" charset="0"/>
                        </a:rPr>
                        <a:t>1</a:t>
                      </a:r>
                    </a:p>
                  </a:txBody>
                  <a:tcPr marL="91458" marR="91458" marT="45685" marB="45685" anchor="ct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400</a:t>
                      </a:r>
                    </a:p>
                  </a:txBody>
                  <a:tcPr marL="91458" marR="91458" marT="45685" marB="45685"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431.3</a:t>
                      </a:r>
                    </a:p>
                  </a:txBody>
                  <a:tcPr marL="91458" marR="91458" marT="45685" marB="45685" anchor="ctr">
                    <a:lnL w="12700" cmpd="sng">
                      <a:noFill/>
                    </a:lnL>
                    <a:lnR w="28575" cap="flat" cmpd="sng" algn="ctr">
                      <a:solidFill>
                        <a:schemeClr val="accent3"/>
                      </a:solidFill>
                      <a:prstDash val="solid"/>
                      <a:round/>
                      <a:headEnd type="none" w="med" len="med"/>
                      <a:tailEnd type="none" w="med" len="med"/>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86</a:t>
                      </a:r>
                    </a:p>
                  </a:txBody>
                  <a:tcPr marL="91458" marR="91458" marT="45685" marB="45685" anchor="ctr">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.002</a:t>
                      </a:r>
                    </a:p>
                  </a:txBody>
                  <a:tcPr marL="91458" marR="91458" marT="45685" marB="45685" anchor="ctr">
                    <a:lnL w="28575" cap="flat" cmpd="sng" algn="ctr">
                      <a:solidFill>
                        <a:schemeClr val="accent3"/>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207721">
                <a:tc>
                  <a:txBody>
                    <a:bodyPr/>
                    <a:lstStyle/>
                    <a:p>
                      <a:pPr>
                        <a:lnSpc>
                          <a:spcPct val="100000"/>
                        </a:lnSpc>
                        <a:spcBef>
                          <a:spcPts val="600"/>
                        </a:spcBef>
                        <a:spcAft>
                          <a:spcPts val="600"/>
                        </a:spcAft>
                      </a:pPr>
                      <a:r>
                        <a:rPr lang="en-AU" sz="1800" b="0" dirty="0">
                          <a:solidFill>
                            <a:schemeClr val="bg2">
                              <a:lumMod val="10000"/>
                            </a:schemeClr>
                          </a:solidFill>
                          <a:effectLst/>
                          <a:latin typeface="Calibri" panose="020F0502020204030204" pitchFamily="34" charset="0"/>
                          <a:ea typeface="Calibri"/>
                          <a:cs typeface="Arial" panose="020B0604020202020204" pitchFamily="34" charset="0"/>
                        </a:rPr>
                        <a:t>Open-label extension</a:t>
                      </a:r>
                      <a:r>
                        <a:rPr lang="en-AU" sz="1800" b="0" baseline="30000" dirty="0">
                          <a:solidFill>
                            <a:schemeClr val="bg2">
                              <a:lumMod val="10000"/>
                            </a:schemeClr>
                          </a:solidFill>
                          <a:effectLst/>
                          <a:latin typeface="Calibri" panose="020F0502020204030204" pitchFamily="34" charset="0"/>
                          <a:ea typeface="Calibri"/>
                          <a:cs typeface="Arial" panose="020B0604020202020204" pitchFamily="34" charset="0"/>
                        </a:rPr>
                        <a:t>2</a:t>
                      </a:r>
                    </a:p>
                  </a:txBody>
                  <a:tcPr marL="91458" marR="91458" marT="45685" marB="45685"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361</a:t>
                      </a:r>
                    </a:p>
                  </a:txBody>
                  <a:tcPr marL="91458" marR="91458" marT="45685" marB="45685"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518</a:t>
                      </a:r>
                    </a:p>
                  </a:txBody>
                  <a:tcPr marL="91458" marR="91458" marT="45685" marB="45685" anchor="ctr">
                    <a:lnL w="12700" cmpd="sng">
                      <a:noFill/>
                    </a:lnL>
                    <a:lnR w="28575" cap="flat" cmpd="sng" algn="ctr">
                      <a:solidFill>
                        <a:schemeClr val="accent3"/>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97</a:t>
                      </a:r>
                    </a:p>
                  </a:txBody>
                  <a:tcPr marL="91458" marR="91458" marT="45685" marB="45685" anchor="ctr">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mpd="sng">
                      <a:noFill/>
                    </a:lnT>
                    <a:lnB w="28575"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0000"/>
                        </a:lnSpc>
                        <a:spcBef>
                          <a:spcPts val="600"/>
                        </a:spcBef>
                        <a:spcAft>
                          <a:spcPts val="600"/>
                        </a:spcAft>
                      </a:pPr>
                      <a:r>
                        <a:rPr lang="en-AU" sz="1800" dirty="0">
                          <a:solidFill>
                            <a:schemeClr val="bg2">
                              <a:lumMod val="10000"/>
                            </a:schemeClr>
                          </a:solidFill>
                          <a:effectLst/>
                          <a:latin typeface="Calibri" panose="020F0502020204030204" pitchFamily="34" charset="0"/>
                          <a:ea typeface="Calibri"/>
                          <a:cs typeface="Arial" panose="020B0604020202020204" pitchFamily="34" charset="0"/>
                        </a:rPr>
                        <a:t>NR</a:t>
                      </a:r>
                    </a:p>
                  </a:txBody>
                  <a:tcPr marL="91458" marR="91458" marT="45685" marB="45685" anchor="ctr">
                    <a:lnL w="28575" cap="flat" cmpd="sng" algn="ctr">
                      <a:solidFill>
                        <a:schemeClr val="accent3"/>
                      </a:solidFill>
                      <a:prstDash val="solid"/>
                      <a:round/>
                      <a:headEnd type="none" w="med" len="med"/>
                      <a:tailEnd type="none" w="med" len="med"/>
                    </a:lnL>
                    <a:lnR w="28575"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38" name="TextBox 37">
            <a:extLst>
              <a:ext uri="{FF2B5EF4-FFF2-40B4-BE49-F238E27FC236}">
                <a16:creationId xmlns:a16="http://schemas.microsoft.com/office/drawing/2014/main" id="{420A0C69-E64A-44E7-9EDB-52FF0ADC6A91}"/>
              </a:ext>
            </a:extLst>
          </p:cNvPr>
          <p:cNvSpPr txBox="1"/>
          <p:nvPr/>
        </p:nvSpPr>
        <p:spPr bwMode="auto">
          <a:xfrm>
            <a:off x="6184776" y="1983678"/>
            <a:ext cx="165420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 FTC/TDF pills </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2" name="Rectangle 41">
            <a:extLst>
              <a:ext uri="{FF2B5EF4-FFF2-40B4-BE49-F238E27FC236}">
                <a16:creationId xmlns:a16="http://schemas.microsoft.com/office/drawing/2014/main" id="{E9856E56-7F7E-497D-ADB6-261770882F2F}"/>
              </a:ext>
            </a:extLst>
          </p:cNvPr>
          <p:cNvSpPr/>
          <p:nvPr/>
        </p:nvSpPr>
        <p:spPr bwMode="auto">
          <a:xfrm>
            <a:off x="7036655" y="3549570"/>
            <a:ext cx="827103" cy="372846"/>
          </a:xfrm>
          <a:prstGeom prst="rect">
            <a:avLst/>
          </a:prstGeom>
          <a:solidFill>
            <a:schemeClr val="tx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 name="TextBox 48">
            <a:extLst>
              <a:ext uri="{FF2B5EF4-FFF2-40B4-BE49-F238E27FC236}">
                <a16:creationId xmlns:a16="http://schemas.microsoft.com/office/drawing/2014/main" id="{7B67EB0A-FE11-49E2-822E-C0A768E5D003}"/>
              </a:ext>
            </a:extLst>
          </p:cNvPr>
          <p:cNvSpPr txBox="1"/>
          <p:nvPr/>
        </p:nvSpPr>
        <p:spPr bwMode="auto">
          <a:xfrm>
            <a:off x="6976230" y="3437467"/>
            <a:ext cx="1097280"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2-24 hr before sex</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FB38E857-8053-418D-A949-03351050A52C}"/>
              </a:ext>
            </a:extLst>
          </p:cNvPr>
          <p:cNvSpPr/>
          <p:nvPr/>
        </p:nvSpPr>
        <p:spPr bwMode="auto">
          <a:xfrm>
            <a:off x="8603388" y="3549570"/>
            <a:ext cx="883835" cy="343941"/>
          </a:xfrm>
          <a:prstGeom prst="rect">
            <a:avLst/>
          </a:prstGeom>
          <a:solidFill>
            <a:schemeClr val="tx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 name="TextBox 50">
            <a:extLst>
              <a:ext uri="{FF2B5EF4-FFF2-40B4-BE49-F238E27FC236}">
                <a16:creationId xmlns:a16="http://schemas.microsoft.com/office/drawing/2014/main" id="{454A5320-0467-46FC-A391-2DDD000F703D}"/>
              </a:ext>
            </a:extLst>
          </p:cNvPr>
          <p:cNvSpPr txBox="1"/>
          <p:nvPr/>
        </p:nvSpPr>
        <p:spPr bwMode="auto">
          <a:xfrm>
            <a:off x="8462567" y="3437467"/>
            <a:ext cx="1298560"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 hr after first 2 pills</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2EF90D46-0FED-40F5-A0E7-6DB18D51855F}"/>
              </a:ext>
            </a:extLst>
          </p:cNvPr>
          <p:cNvSpPr/>
          <p:nvPr/>
        </p:nvSpPr>
        <p:spPr bwMode="auto">
          <a:xfrm>
            <a:off x="10178855" y="3557820"/>
            <a:ext cx="883835" cy="343941"/>
          </a:xfrm>
          <a:prstGeom prst="rect">
            <a:avLst/>
          </a:prstGeom>
          <a:solidFill>
            <a:schemeClr val="tx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 name="TextBox 52">
            <a:extLst>
              <a:ext uri="{FF2B5EF4-FFF2-40B4-BE49-F238E27FC236}">
                <a16:creationId xmlns:a16="http://schemas.microsoft.com/office/drawing/2014/main" id="{651DA84B-28C6-4AA7-9557-221846C47489}"/>
              </a:ext>
            </a:extLst>
          </p:cNvPr>
          <p:cNvSpPr txBox="1"/>
          <p:nvPr/>
        </p:nvSpPr>
        <p:spPr bwMode="auto">
          <a:xfrm>
            <a:off x="9962685" y="3437467"/>
            <a:ext cx="1298560" cy="584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 hr after first 2 pills</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4" name="TextBox 53">
            <a:extLst>
              <a:ext uri="{FF2B5EF4-FFF2-40B4-BE49-F238E27FC236}">
                <a16:creationId xmlns:a16="http://schemas.microsoft.com/office/drawing/2014/main" id="{3190F386-E577-4097-AEAA-7A5B65F0B538}"/>
              </a:ext>
            </a:extLst>
          </p:cNvPr>
          <p:cNvSpPr txBox="1"/>
          <p:nvPr/>
        </p:nvSpPr>
        <p:spPr bwMode="auto">
          <a:xfrm>
            <a:off x="8271470" y="1966962"/>
            <a:ext cx="165420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FTC/TDF pill </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5" name="TextBox 54">
            <a:extLst>
              <a:ext uri="{FF2B5EF4-FFF2-40B4-BE49-F238E27FC236}">
                <a16:creationId xmlns:a16="http://schemas.microsoft.com/office/drawing/2014/main" id="{C3FDF916-696A-495E-9C96-63B6F65EE8E5}"/>
              </a:ext>
            </a:extLst>
          </p:cNvPr>
          <p:cNvSpPr txBox="1"/>
          <p:nvPr/>
        </p:nvSpPr>
        <p:spPr bwMode="auto">
          <a:xfrm>
            <a:off x="9784862" y="1961543"/>
            <a:ext cx="1654206" cy="3385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 FTC/TDF pill </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6" name="TextBox 55">
            <a:extLst>
              <a:ext uri="{FF2B5EF4-FFF2-40B4-BE49-F238E27FC236}">
                <a16:creationId xmlns:a16="http://schemas.microsoft.com/office/drawing/2014/main" id="{7E84D0EB-938B-4373-B151-964C3908FA47}"/>
              </a:ext>
            </a:extLst>
          </p:cNvPr>
          <p:cNvSpPr txBox="1"/>
          <p:nvPr/>
        </p:nvSpPr>
        <p:spPr bwMode="auto">
          <a:xfrm>
            <a:off x="7697800" y="2550134"/>
            <a:ext cx="640080" cy="640080"/>
          </a:xfrm>
          <a:prstGeom prst="rect">
            <a:avLst/>
          </a:prstGeom>
          <a:solidFill>
            <a:schemeClr val="accent3"/>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ctr">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Sex</a:t>
            </a: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7" name="Freeform 4">
            <a:extLst>
              <a:ext uri="{FF2B5EF4-FFF2-40B4-BE49-F238E27FC236}">
                <a16:creationId xmlns:a16="http://schemas.microsoft.com/office/drawing/2014/main" id="{8B7A9C4D-DD92-4068-BEA3-E64CAFCA71B7}"/>
              </a:ext>
            </a:extLst>
          </p:cNvPr>
          <p:cNvSpPr/>
          <p:nvPr/>
        </p:nvSpPr>
        <p:spPr bwMode="auto">
          <a:xfrm>
            <a:off x="6986016" y="3438143"/>
            <a:ext cx="3621024" cy="711355"/>
          </a:xfrm>
          <a:custGeom>
            <a:avLst/>
            <a:gdLst>
              <a:gd name="connsiteX0" fmla="*/ 0 w 3621024"/>
              <a:gd name="connsiteY0" fmla="*/ 0 h 597408"/>
              <a:gd name="connsiteX1" fmla="*/ 0 w 3621024"/>
              <a:gd name="connsiteY1" fmla="*/ 597408 h 597408"/>
              <a:gd name="connsiteX2" fmla="*/ 3621024 w 3621024"/>
              <a:gd name="connsiteY2" fmla="*/ 597408 h 597408"/>
              <a:gd name="connsiteX3" fmla="*/ 3621024 w 3621024"/>
              <a:gd name="connsiteY3" fmla="*/ 487680 h 597408"/>
              <a:gd name="connsiteX0" fmla="*/ 0 w 3621024"/>
              <a:gd name="connsiteY0" fmla="*/ 0 h 597408"/>
              <a:gd name="connsiteX1" fmla="*/ 0 w 3621024"/>
              <a:gd name="connsiteY1" fmla="*/ 597408 h 597408"/>
              <a:gd name="connsiteX2" fmla="*/ 3621024 w 3621024"/>
              <a:gd name="connsiteY2" fmla="*/ 597408 h 597408"/>
              <a:gd name="connsiteX3" fmla="*/ 3621024 w 3621024"/>
              <a:gd name="connsiteY3" fmla="*/ 416007 h 597408"/>
            </a:gdLst>
            <a:ahLst/>
            <a:cxnLst>
              <a:cxn ang="0">
                <a:pos x="connsiteX0" y="connsiteY0"/>
              </a:cxn>
              <a:cxn ang="0">
                <a:pos x="connsiteX1" y="connsiteY1"/>
              </a:cxn>
              <a:cxn ang="0">
                <a:pos x="connsiteX2" y="connsiteY2"/>
              </a:cxn>
              <a:cxn ang="0">
                <a:pos x="connsiteX3" y="connsiteY3"/>
              </a:cxn>
            </a:cxnLst>
            <a:rect l="l" t="t" r="r" b="b"/>
            <a:pathLst>
              <a:path w="3621024" h="597408">
                <a:moveTo>
                  <a:pt x="0" y="0"/>
                </a:moveTo>
                <a:lnTo>
                  <a:pt x="0" y="597408"/>
                </a:lnTo>
                <a:lnTo>
                  <a:pt x="3621024" y="597408"/>
                </a:lnTo>
                <a:lnTo>
                  <a:pt x="3621024" y="416007"/>
                </a:lnTo>
              </a:path>
            </a:pathLst>
          </a:custGeom>
          <a:noFill/>
          <a:ln w="28575">
            <a:solidFill>
              <a:schemeClr val="bg1"/>
            </a:solidFill>
            <a:miter lim="800000"/>
            <a:headEnd type="none" w="med" len="med"/>
            <a:tailEnd type="triangle" w="med" len="me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58" name="Straight Arrow Connector 57">
            <a:extLst>
              <a:ext uri="{FF2B5EF4-FFF2-40B4-BE49-F238E27FC236}">
                <a16:creationId xmlns:a16="http://schemas.microsoft.com/office/drawing/2014/main" id="{EA4814B7-DD5E-4292-8BEE-7FC71B8143F2}"/>
              </a:ext>
            </a:extLst>
          </p:cNvPr>
          <p:cNvCxnSpPr/>
          <p:nvPr/>
        </p:nvCxnSpPr>
        <p:spPr bwMode="auto">
          <a:xfrm flipV="1">
            <a:off x="9119616" y="3961282"/>
            <a:ext cx="0" cy="188216"/>
          </a:xfrm>
          <a:prstGeom prst="straightConnector1">
            <a:avLst/>
          </a:prstGeom>
          <a:noFill/>
          <a:ln w="28575" cap="flat" cmpd="sng" algn="ctr">
            <a:solidFill>
              <a:schemeClr val="bg1"/>
            </a:solidFill>
            <a:prstDash val="solid"/>
            <a:round/>
            <a:headEnd type="none" w="med" len="med"/>
            <a:tailEnd type="triangle"/>
          </a:ln>
          <a:effectLst/>
        </p:spPr>
      </p:cxnSp>
      <p:sp>
        <p:nvSpPr>
          <p:cNvPr id="59" name="Freeform 10">
            <a:extLst>
              <a:ext uri="{FF2B5EF4-FFF2-40B4-BE49-F238E27FC236}">
                <a16:creationId xmlns:a16="http://schemas.microsoft.com/office/drawing/2014/main" id="{44DE467F-A4EE-4B32-8211-67EA95D0751C}"/>
              </a:ext>
            </a:extLst>
          </p:cNvPr>
          <p:cNvSpPr/>
          <p:nvPr/>
        </p:nvSpPr>
        <p:spPr bwMode="auto">
          <a:xfrm>
            <a:off x="7863840" y="3183297"/>
            <a:ext cx="170688" cy="457200"/>
          </a:xfrm>
          <a:custGeom>
            <a:avLst/>
            <a:gdLst>
              <a:gd name="connsiteX0" fmla="*/ 0 w 170688"/>
              <a:gd name="connsiteY0" fmla="*/ 548640 h 548640"/>
              <a:gd name="connsiteX1" fmla="*/ 170688 w 170688"/>
              <a:gd name="connsiteY1" fmla="*/ 548640 h 548640"/>
              <a:gd name="connsiteX2" fmla="*/ 170688 w 170688"/>
              <a:gd name="connsiteY2" fmla="*/ 0 h 548640"/>
            </a:gdLst>
            <a:ahLst/>
            <a:cxnLst>
              <a:cxn ang="0">
                <a:pos x="connsiteX0" y="connsiteY0"/>
              </a:cxn>
              <a:cxn ang="0">
                <a:pos x="connsiteX1" y="connsiteY1"/>
              </a:cxn>
              <a:cxn ang="0">
                <a:pos x="connsiteX2" y="connsiteY2"/>
              </a:cxn>
            </a:cxnLst>
            <a:rect l="l" t="t" r="r" b="b"/>
            <a:pathLst>
              <a:path w="170688" h="548640">
                <a:moveTo>
                  <a:pt x="0" y="548640"/>
                </a:moveTo>
                <a:lnTo>
                  <a:pt x="170688" y="548640"/>
                </a:lnTo>
                <a:lnTo>
                  <a:pt x="170688" y="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1" name="Oval 60">
            <a:extLst>
              <a:ext uri="{FF2B5EF4-FFF2-40B4-BE49-F238E27FC236}">
                <a16:creationId xmlns:a16="http://schemas.microsoft.com/office/drawing/2014/main" id="{ED5874B8-CA47-4075-9EE2-004AB16188D0}"/>
              </a:ext>
            </a:extLst>
          </p:cNvPr>
          <p:cNvSpPr/>
          <p:nvPr/>
        </p:nvSpPr>
        <p:spPr bwMode="auto">
          <a:xfrm>
            <a:off x="6448462" y="2318518"/>
            <a:ext cx="1103313" cy="1103313"/>
          </a:xfrm>
          <a:prstGeom prst="ellipse">
            <a:avLst/>
          </a:pr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6" name="Oval 65">
            <a:extLst>
              <a:ext uri="{FF2B5EF4-FFF2-40B4-BE49-F238E27FC236}">
                <a16:creationId xmlns:a16="http://schemas.microsoft.com/office/drawing/2014/main" id="{B6122506-071B-4A22-AD6C-CB93E00EB4A8}"/>
              </a:ext>
            </a:extLst>
          </p:cNvPr>
          <p:cNvSpPr/>
          <p:nvPr/>
        </p:nvSpPr>
        <p:spPr bwMode="auto">
          <a:xfrm>
            <a:off x="8546917" y="2318518"/>
            <a:ext cx="1103313" cy="1103313"/>
          </a:xfrm>
          <a:prstGeom prst="ellipse">
            <a:avLst/>
          </a:pr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 name="Oval 68">
            <a:extLst>
              <a:ext uri="{FF2B5EF4-FFF2-40B4-BE49-F238E27FC236}">
                <a16:creationId xmlns:a16="http://schemas.microsoft.com/office/drawing/2014/main" id="{08B5ED6A-8A70-4B23-980E-3C0A2206D2B4}"/>
              </a:ext>
            </a:extLst>
          </p:cNvPr>
          <p:cNvSpPr/>
          <p:nvPr/>
        </p:nvSpPr>
        <p:spPr bwMode="auto">
          <a:xfrm>
            <a:off x="10060309" y="2318518"/>
            <a:ext cx="1103313" cy="1103313"/>
          </a:xfrm>
          <a:prstGeom prst="ellipse">
            <a:avLst/>
          </a:pr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71" name="Straight Arrow Connector 70">
            <a:extLst>
              <a:ext uri="{FF2B5EF4-FFF2-40B4-BE49-F238E27FC236}">
                <a16:creationId xmlns:a16="http://schemas.microsoft.com/office/drawing/2014/main" id="{203F3BFB-F65B-44F6-B54D-61F69849EA15}"/>
              </a:ext>
            </a:extLst>
          </p:cNvPr>
          <p:cNvCxnSpPr>
            <a:cxnSpLocks/>
          </p:cNvCxnSpPr>
          <p:nvPr/>
        </p:nvCxnSpPr>
        <p:spPr bwMode="auto">
          <a:xfrm>
            <a:off x="6988598" y="3669792"/>
            <a:ext cx="182880" cy="0"/>
          </a:xfrm>
          <a:prstGeom prst="straightConnector1">
            <a:avLst/>
          </a:prstGeom>
          <a:noFill/>
          <a:ln w="28575" cap="flat" cmpd="sng" algn="ctr">
            <a:solidFill>
              <a:schemeClr val="bg1"/>
            </a:solidFill>
            <a:prstDash val="solid"/>
            <a:round/>
            <a:headEnd type="none" w="med" len="med"/>
            <a:tailEnd type="triangle"/>
          </a:ln>
          <a:effectLst/>
        </p:spPr>
      </p:cxnSp>
      <p:sp>
        <p:nvSpPr>
          <p:cNvPr id="7" name="Rectangle: Rounded Corners 6">
            <a:extLst>
              <a:ext uri="{FF2B5EF4-FFF2-40B4-BE49-F238E27FC236}">
                <a16:creationId xmlns:a16="http://schemas.microsoft.com/office/drawing/2014/main" id="{77A015A4-1514-4BC8-A7F2-F1A23239826D}"/>
              </a:ext>
            </a:extLst>
          </p:cNvPr>
          <p:cNvSpPr/>
          <p:nvPr/>
        </p:nvSpPr>
        <p:spPr bwMode="auto">
          <a:xfrm>
            <a:off x="7033159" y="2619065"/>
            <a:ext cx="207146" cy="502219"/>
          </a:xfrm>
          <a:prstGeom prst="roundRect">
            <a:avLst>
              <a:gd name="adj" fmla="val 50000"/>
            </a:avLst>
          </a:prstGeom>
          <a:solidFill>
            <a:schemeClr val="accent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 name="Rectangle: Rounded Corners 71">
            <a:extLst>
              <a:ext uri="{FF2B5EF4-FFF2-40B4-BE49-F238E27FC236}">
                <a16:creationId xmlns:a16="http://schemas.microsoft.com/office/drawing/2014/main" id="{A5D15C3D-8FF6-4806-A80C-C3929E75B98E}"/>
              </a:ext>
            </a:extLst>
          </p:cNvPr>
          <p:cNvSpPr/>
          <p:nvPr/>
        </p:nvSpPr>
        <p:spPr bwMode="auto">
          <a:xfrm>
            <a:off x="6724399" y="2619065"/>
            <a:ext cx="207146" cy="502219"/>
          </a:xfrm>
          <a:prstGeom prst="roundRect">
            <a:avLst>
              <a:gd name="adj" fmla="val 50000"/>
            </a:avLst>
          </a:prstGeom>
          <a:solidFill>
            <a:schemeClr val="accent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3" name="Rectangle: Rounded Corners 72">
            <a:extLst>
              <a:ext uri="{FF2B5EF4-FFF2-40B4-BE49-F238E27FC236}">
                <a16:creationId xmlns:a16="http://schemas.microsoft.com/office/drawing/2014/main" id="{A36193FE-5774-40C6-8990-3B54A1D56C98}"/>
              </a:ext>
            </a:extLst>
          </p:cNvPr>
          <p:cNvSpPr/>
          <p:nvPr/>
        </p:nvSpPr>
        <p:spPr bwMode="auto">
          <a:xfrm>
            <a:off x="8995000" y="2619065"/>
            <a:ext cx="207146" cy="502219"/>
          </a:xfrm>
          <a:prstGeom prst="roundRect">
            <a:avLst>
              <a:gd name="adj" fmla="val 50000"/>
            </a:avLst>
          </a:prstGeom>
          <a:solidFill>
            <a:schemeClr val="accent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4" name="Rectangle: Rounded Corners 73">
            <a:extLst>
              <a:ext uri="{FF2B5EF4-FFF2-40B4-BE49-F238E27FC236}">
                <a16:creationId xmlns:a16="http://schemas.microsoft.com/office/drawing/2014/main" id="{F05C5A65-0D84-4FE3-BEE5-7A824B3C12C0}"/>
              </a:ext>
            </a:extLst>
          </p:cNvPr>
          <p:cNvSpPr/>
          <p:nvPr/>
        </p:nvSpPr>
        <p:spPr bwMode="auto">
          <a:xfrm>
            <a:off x="10508392" y="2619065"/>
            <a:ext cx="207146" cy="502219"/>
          </a:xfrm>
          <a:prstGeom prst="roundRect">
            <a:avLst>
              <a:gd name="adj" fmla="val 50000"/>
            </a:avLst>
          </a:prstGeom>
          <a:solidFill>
            <a:schemeClr val="accent1"/>
          </a:solidFill>
          <a:ln w="19050">
            <a:no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81043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0932D-9C7C-DAA5-77CE-A3E865C8F480}"/>
              </a:ext>
            </a:extLst>
          </p:cNvPr>
          <p:cNvSpPr>
            <a:spLocks noGrp="1"/>
          </p:cNvSpPr>
          <p:nvPr>
            <p:ph type="title"/>
          </p:nvPr>
        </p:nvSpPr>
        <p:spPr/>
        <p:txBody>
          <a:bodyPr/>
          <a:lstStyle/>
          <a:p>
            <a:r>
              <a:rPr lang="en-US" dirty="0"/>
              <a:t>Cohort Studies of 2-1-1 PrEP (Off-Label)</a:t>
            </a:r>
          </a:p>
        </p:txBody>
      </p:sp>
      <p:sp>
        <p:nvSpPr>
          <p:cNvPr id="3" name="Content Placeholder 2">
            <a:extLst>
              <a:ext uri="{FF2B5EF4-FFF2-40B4-BE49-F238E27FC236}">
                <a16:creationId xmlns:a16="http://schemas.microsoft.com/office/drawing/2014/main" id="{4630A415-C1DE-2869-233F-8AC30E592800}"/>
              </a:ext>
            </a:extLst>
          </p:cNvPr>
          <p:cNvSpPr>
            <a:spLocks noGrp="1"/>
          </p:cNvSpPr>
          <p:nvPr>
            <p:ph sz="half" idx="1"/>
          </p:nvPr>
        </p:nvSpPr>
        <p:spPr>
          <a:xfrm>
            <a:off x="601819" y="1510730"/>
            <a:ext cx="5429525" cy="4678738"/>
          </a:xfrm>
        </p:spPr>
        <p:txBody>
          <a:bodyPr/>
          <a:lstStyle/>
          <a:p>
            <a:pPr>
              <a:spcAft>
                <a:spcPts val="0"/>
              </a:spcAft>
            </a:pPr>
            <a:r>
              <a:rPr lang="en-US" sz="2200" b="1" dirty="0">
                <a:solidFill>
                  <a:schemeClr val="accent3"/>
                </a:solidFill>
                <a:latin typeface="+mn-lt"/>
              </a:rPr>
              <a:t>CROPrEP: MSM in 4 cities in China </a:t>
            </a:r>
            <a:br>
              <a:rPr lang="en-US" sz="2200" b="1" dirty="0">
                <a:solidFill>
                  <a:schemeClr val="accent3"/>
                </a:solidFill>
                <a:latin typeface="+mn-lt"/>
              </a:rPr>
            </a:br>
            <a:r>
              <a:rPr lang="en-US" sz="2200" b="1" dirty="0">
                <a:solidFill>
                  <a:schemeClr val="accent3"/>
                </a:solidFill>
                <a:latin typeface="+mn-lt"/>
              </a:rPr>
              <a:t>(N = 1530)</a:t>
            </a:r>
            <a:r>
              <a:rPr lang="en-US" sz="2200" b="1" baseline="30000" dirty="0">
                <a:solidFill>
                  <a:schemeClr val="accent3"/>
                </a:solidFill>
                <a:latin typeface="+mn-lt"/>
              </a:rPr>
              <a:t>1</a:t>
            </a:r>
            <a:r>
              <a:rPr lang="en-US" sz="2200" b="1" dirty="0">
                <a:solidFill>
                  <a:schemeClr val="accent3"/>
                </a:solidFill>
                <a:latin typeface="+mn-lt"/>
              </a:rPr>
              <a:t> </a:t>
            </a:r>
          </a:p>
          <a:p>
            <a:pPr lvl="1">
              <a:spcAft>
                <a:spcPts val="0"/>
              </a:spcAft>
            </a:pPr>
            <a:r>
              <a:rPr lang="en-US" sz="2000" dirty="0">
                <a:latin typeface="+mn-lt"/>
              </a:rPr>
              <a:t>Enrolled on choice of daily FTC/TDF </a:t>
            </a:r>
            <a:br>
              <a:rPr lang="en-US" sz="2000" dirty="0">
                <a:latin typeface="+mn-lt"/>
              </a:rPr>
            </a:br>
            <a:r>
              <a:rPr lang="en-US" sz="2000" dirty="0">
                <a:latin typeface="+mn-lt"/>
              </a:rPr>
              <a:t>(n = 520) or 2-1-1 FTC/TDF (n = 503)</a:t>
            </a:r>
          </a:p>
          <a:p>
            <a:pPr lvl="1">
              <a:spcAft>
                <a:spcPts val="0"/>
              </a:spcAft>
            </a:pPr>
            <a:r>
              <a:rPr lang="en-US" sz="2000" dirty="0">
                <a:latin typeface="+mn-lt"/>
              </a:rPr>
              <a:t>Separate parallel prospective cohort of </a:t>
            </a:r>
            <a:br>
              <a:rPr lang="en-US" sz="2000" dirty="0">
                <a:latin typeface="+mn-lt"/>
              </a:rPr>
            </a:br>
            <a:r>
              <a:rPr lang="en-US" sz="2000" dirty="0">
                <a:latin typeface="+mn-lt"/>
              </a:rPr>
              <a:t>507 MSM who declined to initiate PrEP</a:t>
            </a:r>
          </a:p>
          <a:p>
            <a:pPr lvl="1">
              <a:spcAft>
                <a:spcPts val="0"/>
              </a:spcAft>
            </a:pPr>
            <a:r>
              <a:rPr lang="en-US" sz="2000" b="1" dirty="0">
                <a:solidFill>
                  <a:schemeClr val="accent3"/>
                </a:solidFill>
                <a:latin typeface="+mn-lt"/>
              </a:rPr>
              <a:t>HIV incidence similar </a:t>
            </a:r>
            <a:r>
              <a:rPr lang="en-US" sz="2000" dirty="0">
                <a:latin typeface="+mn-lt"/>
              </a:rPr>
              <a:t>with daily vs 2-1-1 PrEP: adjusted </a:t>
            </a:r>
            <a:r>
              <a:rPr lang="en-US" sz="2000" dirty="0">
                <a:effectLst/>
                <a:latin typeface="+mn-lt"/>
              </a:rPr>
              <a:t>IRR for 2-1-1 vs </a:t>
            </a:r>
            <a:r>
              <a:rPr lang="en-US" sz="2000" dirty="0">
                <a:latin typeface="+mn-lt"/>
              </a:rPr>
              <a:t>daily </a:t>
            </a:r>
            <a:r>
              <a:rPr lang="en-US" sz="2000" dirty="0" err="1">
                <a:effectLst/>
                <a:latin typeface="+mn-lt"/>
              </a:rPr>
              <a:t>PrEP</a:t>
            </a:r>
            <a:r>
              <a:rPr lang="en-US" sz="2000" dirty="0">
                <a:effectLst/>
                <a:latin typeface="+mn-lt"/>
              </a:rPr>
              <a:t>, 0.33 (95% CI: 0.06-2.04)</a:t>
            </a:r>
            <a:endParaRPr lang="en-US" sz="2000" dirty="0">
              <a:latin typeface="+mn-lt"/>
            </a:endParaRPr>
          </a:p>
          <a:p>
            <a:pPr lvl="1">
              <a:spcAft>
                <a:spcPts val="0"/>
              </a:spcAft>
            </a:pPr>
            <a:r>
              <a:rPr lang="en-US" sz="2000" dirty="0">
                <a:latin typeface="+mn-lt"/>
              </a:rPr>
              <a:t>Both more effective than no PrEP cohort:</a:t>
            </a:r>
          </a:p>
          <a:p>
            <a:pPr lvl="2">
              <a:spcAft>
                <a:spcPts val="0"/>
              </a:spcAft>
            </a:pPr>
            <a:r>
              <a:rPr lang="en-US" sz="1800" dirty="0">
                <a:latin typeface="+mn-lt"/>
              </a:rPr>
              <a:t>Adjusted IRR for daily: 0.12 (95% CI: 0.04-0.33)</a:t>
            </a:r>
          </a:p>
          <a:p>
            <a:pPr lvl="2">
              <a:spcAft>
                <a:spcPts val="0"/>
              </a:spcAft>
            </a:pPr>
            <a:r>
              <a:rPr lang="en-US" sz="1800" dirty="0">
                <a:latin typeface="+mn-lt"/>
              </a:rPr>
              <a:t>Adjusted IRR for 2-1-1: 0.05 (95% CI: 0.01-0.22) </a:t>
            </a:r>
          </a:p>
          <a:p>
            <a:pPr lvl="2">
              <a:spcAft>
                <a:spcPts val="300"/>
              </a:spcAft>
            </a:pPr>
            <a:endParaRPr lang="en-US" sz="1600" b="1" dirty="0">
              <a:latin typeface="+mn-lt"/>
            </a:endParaRPr>
          </a:p>
        </p:txBody>
      </p:sp>
      <p:sp>
        <p:nvSpPr>
          <p:cNvPr id="4" name="Content Placeholder 3">
            <a:extLst>
              <a:ext uri="{FF2B5EF4-FFF2-40B4-BE49-F238E27FC236}">
                <a16:creationId xmlns:a16="http://schemas.microsoft.com/office/drawing/2014/main" id="{58862213-F42D-5AD0-B73E-3B0552D4C0EF}"/>
              </a:ext>
            </a:extLst>
          </p:cNvPr>
          <p:cNvSpPr>
            <a:spLocks noGrp="1"/>
          </p:cNvSpPr>
          <p:nvPr>
            <p:ph sz="half" idx="2"/>
          </p:nvPr>
        </p:nvSpPr>
        <p:spPr/>
        <p:txBody>
          <a:bodyPr/>
          <a:lstStyle/>
          <a:p>
            <a:pPr>
              <a:spcAft>
                <a:spcPts val="300"/>
              </a:spcAft>
            </a:pPr>
            <a:r>
              <a:rPr lang="en-US" altLang="en-US" sz="2200" b="1" dirty="0">
                <a:solidFill>
                  <a:schemeClr val="accent1"/>
                </a:solidFill>
                <a:latin typeface="+mn-lt"/>
              </a:rPr>
              <a:t>ANRS Prévenir</a:t>
            </a:r>
            <a:r>
              <a:rPr lang="en-US" sz="2200" b="1" dirty="0">
                <a:solidFill>
                  <a:schemeClr val="accent1"/>
                </a:solidFill>
                <a:latin typeface="+mn-lt"/>
              </a:rPr>
              <a:t>: MSM (98.7%) </a:t>
            </a:r>
            <a:r>
              <a:rPr lang="en-US" sz="2200" b="1" kern="1200" dirty="0">
                <a:solidFill>
                  <a:schemeClr val="accent1"/>
                </a:solidFill>
                <a:latin typeface="+mn-lt"/>
                <a:cs typeface="Arial" panose="020B0604020202020204" pitchFamily="34" charset="0"/>
              </a:rPr>
              <a:t>in</a:t>
            </a:r>
            <a:r>
              <a:rPr lang="en-US" sz="2200" b="1" dirty="0">
                <a:solidFill>
                  <a:schemeClr val="accent1"/>
                </a:solidFill>
                <a:latin typeface="+mn-lt"/>
              </a:rPr>
              <a:t> Paris region (N = 3049)</a:t>
            </a:r>
            <a:r>
              <a:rPr lang="en-US" sz="2200" b="1" baseline="30000" dirty="0">
                <a:solidFill>
                  <a:schemeClr val="accent1"/>
                </a:solidFill>
                <a:latin typeface="+mn-lt"/>
              </a:rPr>
              <a:t>2</a:t>
            </a:r>
          </a:p>
          <a:p>
            <a:pPr lvl="1">
              <a:spcAft>
                <a:spcPts val="300"/>
              </a:spcAft>
            </a:pPr>
            <a:r>
              <a:rPr kumimoji="0" lang="en-US" altLang="en-US" sz="20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E</a:t>
            </a:r>
            <a:r>
              <a:rPr kumimoji="0" lang="en-US" sz="20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nrolled on choice of daily FTC/TDF (50.5%) or 2-1-1 FTC/TDF (49.5%)</a:t>
            </a:r>
          </a:p>
          <a:p>
            <a:pPr lvl="1">
              <a:spcAft>
                <a:spcPts val="300"/>
              </a:spcAft>
            </a:pPr>
            <a:r>
              <a:rPr lang="en-US" sz="2000" dirty="0">
                <a:latin typeface="+mn-lt"/>
              </a:rPr>
              <a:t>Overall HIV incidence: 1.1/1000 PY </a:t>
            </a:r>
            <a:br>
              <a:rPr lang="en-US" sz="2000" dirty="0">
                <a:latin typeface="+mn-lt"/>
              </a:rPr>
            </a:br>
            <a:r>
              <a:rPr lang="en-US" sz="2000" dirty="0">
                <a:latin typeface="+mn-lt"/>
              </a:rPr>
              <a:t>(95% CI: 0.4-2.3)</a:t>
            </a:r>
          </a:p>
          <a:p>
            <a:pPr lvl="1">
              <a:spcAft>
                <a:spcPts val="300"/>
              </a:spcAft>
            </a:pPr>
            <a:r>
              <a:rPr lang="en-US" sz="2000" dirty="0">
                <a:latin typeface="+mn-lt"/>
              </a:rPr>
              <a:t>3 seroconversions in each regimen group</a:t>
            </a:r>
          </a:p>
          <a:p>
            <a:pPr lvl="1">
              <a:spcAft>
                <a:spcPts val="300"/>
              </a:spcAft>
            </a:pPr>
            <a:r>
              <a:rPr lang="en-US" sz="2000" b="1" dirty="0">
                <a:solidFill>
                  <a:schemeClr val="accent1"/>
                </a:solidFill>
                <a:latin typeface="+mn-lt"/>
              </a:rPr>
              <a:t>No difference </a:t>
            </a:r>
            <a:r>
              <a:rPr lang="en-US" sz="2000" dirty="0">
                <a:latin typeface="+mn-lt"/>
              </a:rPr>
              <a:t>between daily vs on-demand FTC/TDF: IRR, 1.00 (95% CI: 0.13-7.49; </a:t>
            </a:r>
            <a:r>
              <a:rPr lang="en-US" sz="2000" i="1" dirty="0">
                <a:latin typeface="+mn-lt"/>
              </a:rPr>
              <a:t>P</a:t>
            </a:r>
            <a:r>
              <a:rPr lang="en-US" sz="2000" dirty="0">
                <a:latin typeface="+mn-lt"/>
              </a:rPr>
              <a:t> = .99)</a:t>
            </a:r>
          </a:p>
        </p:txBody>
      </p:sp>
      <p:sp>
        <p:nvSpPr>
          <p:cNvPr id="7" name="Text Box 15">
            <a:extLst>
              <a:ext uri="{FF2B5EF4-FFF2-40B4-BE49-F238E27FC236}">
                <a16:creationId xmlns:a16="http://schemas.microsoft.com/office/drawing/2014/main" id="{A41E6A82-245A-B866-34CA-2353582C65D7}"/>
              </a:ext>
            </a:extLst>
          </p:cNvPr>
          <p:cNvSpPr txBox="1">
            <a:spLocks noChangeArrowheads="1"/>
          </p:cNvSpPr>
          <p:nvPr/>
        </p:nvSpPr>
        <p:spPr bwMode="auto">
          <a:xfrm>
            <a:off x="422690" y="636903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Wang. JAMA Netw Open. 2022;5:e2148782. 2. Molina. Lancet HIV. 2022;9:e554.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9026205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322CCF8-1A92-844B-BE0C-E5D430C51832}"/>
              </a:ext>
            </a:extLst>
          </p:cNvPr>
          <p:cNvSpPr>
            <a:spLocks noGrp="1"/>
          </p:cNvSpPr>
          <p:nvPr>
            <p:ph type="title"/>
          </p:nvPr>
        </p:nvSpPr>
        <p:spPr/>
        <p:txBody>
          <a:bodyPr/>
          <a:lstStyle/>
          <a:p>
            <a:r>
              <a:rPr lang="en-US" dirty="0"/>
              <a:t>PrEP Uptake and Recommendations in PWID</a:t>
            </a:r>
          </a:p>
        </p:txBody>
      </p:sp>
      <p:sp>
        <p:nvSpPr>
          <p:cNvPr id="4" name="Content Placeholder 3">
            <a:extLst>
              <a:ext uri="{FF2B5EF4-FFF2-40B4-BE49-F238E27FC236}">
                <a16:creationId xmlns:a16="http://schemas.microsoft.com/office/drawing/2014/main" id="{49AD795F-D4CD-3D46-99A3-9DFD8332778B}"/>
              </a:ext>
            </a:extLst>
          </p:cNvPr>
          <p:cNvSpPr>
            <a:spLocks noGrp="1"/>
          </p:cNvSpPr>
          <p:nvPr>
            <p:ph sz="half" idx="1"/>
          </p:nvPr>
        </p:nvSpPr>
        <p:spPr>
          <a:xfrm>
            <a:off x="601819" y="1510730"/>
            <a:ext cx="5566863" cy="4678738"/>
          </a:xfrm>
        </p:spPr>
        <p:txBody>
          <a:bodyPr/>
          <a:lstStyle/>
          <a:p>
            <a:pPr>
              <a:spcAft>
                <a:spcPts val="200"/>
              </a:spcAft>
            </a:pPr>
            <a:r>
              <a:rPr lang="en-US" sz="2000" dirty="0"/>
              <a:t>1 in 10 HIV diagnoses are in PWID</a:t>
            </a:r>
            <a:r>
              <a:rPr lang="en-US" sz="2000" baseline="30000" dirty="0"/>
              <a:t>1</a:t>
            </a:r>
          </a:p>
          <a:p>
            <a:pPr>
              <a:spcAft>
                <a:spcPts val="200"/>
              </a:spcAft>
            </a:pPr>
            <a:r>
              <a:rPr lang="en-US" sz="2000" dirty="0"/>
              <a:t>Survey study of PWID in SSPs in Baltimore: </a:t>
            </a:r>
            <a:br>
              <a:rPr lang="en-US" sz="2000" dirty="0"/>
            </a:br>
            <a:r>
              <a:rPr lang="en-US" sz="2000" dirty="0"/>
              <a:t>25% heard of PrEP and 63% were interested, but </a:t>
            </a:r>
            <a:r>
              <a:rPr lang="en-US" sz="2000" b="1" dirty="0"/>
              <a:t>&lt;1% </a:t>
            </a:r>
            <a:r>
              <a:rPr lang="en-US" sz="2000" dirty="0"/>
              <a:t>were taking PrEP</a:t>
            </a:r>
            <a:r>
              <a:rPr lang="en-US" sz="2000" baseline="30000" dirty="0"/>
              <a:t>2</a:t>
            </a:r>
          </a:p>
          <a:p>
            <a:pPr>
              <a:spcAft>
                <a:spcPts val="200"/>
              </a:spcAft>
            </a:pPr>
            <a:r>
              <a:rPr lang="en-US" sz="2000" b="1" dirty="0"/>
              <a:t>Bangkok Tenofovir Study: </a:t>
            </a:r>
            <a:r>
              <a:rPr lang="en-US" sz="2000" dirty="0"/>
              <a:t>randomized, double-blind, phase III trial of daily oral TDF vs placebo among PWID: N =2413</a:t>
            </a:r>
            <a:r>
              <a:rPr lang="en-US" sz="2000" baseline="30000" dirty="0"/>
              <a:t>3</a:t>
            </a:r>
            <a:endParaRPr lang="en-US" sz="2000" dirty="0"/>
          </a:p>
          <a:p>
            <a:pPr lvl="1">
              <a:spcAft>
                <a:spcPts val="200"/>
              </a:spcAft>
            </a:pPr>
            <a:r>
              <a:rPr lang="en-US" sz="1800" dirty="0"/>
              <a:t>HIV incidence: 0.35/100 PY with TDF vs 0.68/100 PY with placebo</a:t>
            </a:r>
          </a:p>
          <a:p>
            <a:pPr lvl="1">
              <a:spcAft>
                <a:spcPts val="200"/>
              </a:spcAft>
            </a:pPr>
            <a:r>
              <a:rPr lang="en-US" sz="1800" dirty="0"/>
              <a:t>48.9% risk reduction (95% CI: 9.6-72.2; </a:t>
            </a:r>
            <a:r>
              <a:rPr lang="en-US" sz="1800" i="1" dirty="0"/>
              <a:t>P</a:t>
            </a:r>
            <a:r>
              <a:rPr lang="en-US" sz="1800" dirty="0"/>
              <a:t> = .01) </a:t>
            </a:r>
          </a:p>
          <a:p>
            <a:pPr>
              <a:spcAft>
                <a:spcPts val="200"/>
              </a:spcAft>
            </a:pPr>
            <a:r>
              <a:rPr lang="en-US" sz="2000" dirty="0"/>
              <a:t>2021 CDC Guidelines </a:t>
            </a:r>
            <a:r>
              <a:rPr lang="en-US" sz="2000" b="1" dirty="0"/>
              <a:t>recommend PrEP </a:t>
            </a:r>
            <a:r>
              <a:rPr lang="en-US" sz="2000" dirty="0"/>
              <a:t>for PWID in combination with substance use disorder treatment or syringe services programs</a:t>
            </a:r>
            <a:r>
              <a:rPr lang="en-US" sz="2000" baseline="30000" dirty="0"/>
              <a:t>4</a:t>
            </a:r>
          </a:p>
          <a:p>
            <a:pPr lvl="1">
              <a:spcAft>
                <a:spcPts val="200"/>
              </a:spcAft>
            </a:pPr>
            <a:r>
              <a:rPr lang="en-US" sz="1800" dirty="0"/>
              <a:t>Also assess for sexual risk for HIV in all PWID</a:t>
            </a:r>
          </a:p>
        </p:txBody>
      </p:sp>
      <p:sp>
        <p:nvSpPr>
          <p:cNvPr id="8" name="Text Box 15">
            <a:extLst>
              <a:ext uri="{FF2B5EF4-FFF2-40B4-BE49-F238E27FC236}">
                <a16:creationId xmlns:a16="http://schemas.microsoft.com/office/drawing/2014/main" id="{F8DB3B12-305C-4977-BD7D-70C835234F08}"/>
              </a:ext>
            </a:extLst>
          </p:cNvPr>
          <p:cNvSpPr txBox="1">
            <a:spLocks noChangeArrowheads="1"/>
          </p:cNvSpPr>
          <p:nvPr/>
        </p:nvSpPr>
        <p:spPr bwMode="auto">
          <a:xfrm>
            <a:off x="421376" y="6196989"/>
            <a:ext cx="8831507"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cdc.gov/vitalsigns/hiv-drug-use/index.html. 2. Sherman. Drug Alcohol Depend. 2019;195:148. </a:t>
            </a:r>
          </a:p>
          <a:p>
            <a:pPr eaLnBrk="1" hangingPunct="1">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a:t>
            </a:r>
            <a:r>
              <a:rPr kumimoji="0" lang="fr-FR"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Choopanya. Lancet. 2013;381:2083. 4.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CDC PrEP guidelines. 2021.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mn-cs"/>
            </a:endParaRPr>
          </a:p>
        </p:txBody>
      </p:sp>
      <p:sp>
        <p:nvSpPr>
          <p:cNvPr id="11" name="TextBox 10">
            <a:extLst>
              <a:ext uri="{FF2B5EF4-FFF2-40B4-BE49-F238E27FC236}">
                <a16:creationId xmlns:a16="http://schemas.microsoft.com/office/drawing/2014/main" id="{02552FB8-0792-4503-BE76-C6D215587109}"/>
              </a:ext>
            </a:extLst>
          </p:cNvPr>
          <p:cNvSpPr txBox="1"/>
          <p:nvPr/>
        </p:nvSpPr>
        <p:spPr bwMode="auto">
          <a:xfrm>
            <a:off x="6948262" y="1461981"/>
            <a:ext cx="39843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Assessing Indications for PrEP in PWID</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4</a:t>
            </a:r>
          </a:p>
        </p:txBody>
      </p:sp>
      <p:sp>
        <p:nvSpPr>
          <p:cNvPr id="2" name="Diamond 1">
            <a:extLst>
              <a:ext uri="{FF2B5EF4-FFF2-40B4-BE49-F238E27FC236}">
                <a16:creationId xmlns:a16="http://schemas.microsoft.com/office/drawing/2014/main" id="{ED288613-B219-4273-A060-6A2D66AFEA88}"/>
              </a:ext>
            </a:extLst>
          </p:cNvPr>
          <p:cNvSpPr/>
          <p:nvPr/>
        </p:nvSpPr>
        <p:spPr bwMode="auto">
          <a:xfrm>
            <a:off x="9149149" y="1826852"/>
            <a:ext cx="1545163" cy="850760"/>
          </a:xfrm>
          <a:prstGeom prst="diamond">
            <a:avLst/>
          </a:prstGeom>
          <a:solidFill>
            <a:schemeClr val="tx1"/>
          </a:solidFill>
          <a:ln w="28575">
            <a:solidFill>
              <a:schemeClr val="bg1"/>
            </a:solidFill>
            <a:miter lim="800000"/>
            <a:headEnd/>
            <a:tailEnd/>
          </a:ln>
        </p:spPr>
        <p:txBody>
          <a:bodyPr lIns="9144" tIns="18288" rIns="9144" bIns="18288"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Ever injected drugs?</a:t>
            </a:r>
          </a:p>
        </p:txBody>
      </p:sp>
      <p:sp>
        <p:nvSpPr>
          <p:cNvPr id="23" name="Diamond 22">
            <a:extLst>
              <a:ext uri="{FF2B5EF4-FFF2-40B4-BE49-F238E27FC236}">
                <a16:creationId xmlns:a16="http://schemas.microsoft.com/office/drawing/2014/main" id="{DE217DCB-86B2-4D01-A2A8-05E512BF5781}"/>
              </a:ext>
            </a:extLst>
          </p:cNvPr>
          <p:cNvSpPr/>
          <p:nvPr/>
        </p:nvSpPr>
        <p:spPr bwMode="auto">
          <a:xfrm>
            <a:off x="8060274" y="3070372"/>
            <a:ext cx="1545163" cy="784078"/>
          </a:xfrm>
          <a:prstGeom prst="diamond">
            <a:avLst/>
          </a:prstGeom>
          <a:solidFill>
            <a:schemeClr val="tx1"/>
          </a:solidFill>
          <a:ln w="28575">
            <a:solidFill>
              <a:schemeClr val="bg1"/>
            </a:solidFill>
            <a:miter lim="800000"/>
            <a:headEnd/>
            <a:tailEnd/>
          </a:ln>
        </p:spPr>
        <p:txBody>
          <a:bodyPr lIns="9144" tIns="18288" rIns="9144" bIns="18288"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Injected past 6 mo?</a:t>
            </a:r>
          </a:p>
        </p:txBody>
      </p:sp>
      <p:sp>
        <p:nvSpPr>
          <p:cNvPr id="24" name="Diamond 23">
            <a:extLst>
              <a:ext uri="{FF2B5EF4-FFF2-40B4-BE49-F238E27FC236}">
                <a16:creationId xmlns:a16="http://schemas.microsoft.com/office/drawing/2014/main" id="{F9296363-27BD-4BA6-93A8-17387B6A391B}"/>
              </a:ext>
            </a:extLst>
          </p:cNvPr>
          <p:cNvSpPr/>
          <p:nvPr/>
        </p:nvSpPr>
        <p:spPr bwMode="auto">
          <a:xfrm>
            <a:off x="6790280" y="4341305"/>
            <a:ext cx="2106075" cy="690764"/>
          </a:xfrm>
          <a:prstGeom prst="diamond">
            <a:avLst/>
          </a:prstGeom>
          <a:solidFill>
            <a:schemeClr val="tx1"/>
          </a:solidFill>
          <a:ln w="28575">
            <a:solidFill>
              <a:schemeClr val="bg1"/>
            </a:solidFill>
            <a:miter lim="800000"/>
            <a:headEnd/>
            <a:tailEnd/>
          </a:ln>
        </p:spPr>
        <p:txBody>
          <a:bodyPr lIns="9144" tIns="18288" rIns="9144" bIns="18288"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Shared injection equipment?</a:t>
            </a:r>
          </a:p>
        </p:txBody>
      </p:sp>
      <p:sp>
        <p:nvSpPr>
          <p:cNvPr id="25" name="Rectangle 24">
            <a:extLst>
              <a:ext uri="{FF2B5EF4-FFF2-40B4-BE49-F238E27FC236}">
                <a16:creationId xmlns:a16="http://schemas.microsoft.com/office/drawing/2014/main" id="{0829A678-1DEB-4BEA-8534-6245ADEBD47D}"/>
              </a:ext>
            </a:extLst>
          </p:cNvPr>
          <p:cNvSpPr/>
          <p:nvPr/>
        </p:nvSpPr>
        <p:spPr bwMode="auto">
          <a:xfrm>
            <a:off x="10469037" y="3070372"/>
            <a:ext cx="977900" cy="737986"/>
          </a:xfrm>
          <a:prstGeom prst="rect">
            <a:avLst/>
          </a:prstGeom>
          <a:solidFill>
            <a:schemeClr val="accent2"/>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Prescribe if requested</a:t>
            </a:r>
          </a:p>
        </p:txBody>
      </p:sp>
      <p:sp>
        <p:nvSpPr>
          <p:cNvPr id="26" name="Rectangle 25">
            <a:extLst>
              <a:ext uri="{FF2B5EF4-FFF2-40B4-BE49-F238E27FC236}">
                <a16:creationId xmlns:a16="http://schemas.microsoft.com/office/drawing/2014/main" id="{86F82663-BF64-4233-AAFA-CB2F083D61EC}"/>
              </a:ext>
            </a:extLst>
          </p:cNvPr>
          <p:cNvSpPr/>
          <p:nvPr/>
        </p:nvSpPr>
        <p:spPr bwMode="auto">
          <a:xfrm>
            <a:off x="9335761" y="5428382"/>
            <a:ext cx="977900" cy="737986"/>
          </a:xfrm>
          <a:prstGeom prst="rect">
            <a:avLst/>
          </a:prstGeom>
          <a:solidFill>
            <a:schemeClr val="accent2"/>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Prescribe if requested</a:t>
            </a:r>
          </a:p>
        </p:txBody>
      </p:sp>
      <p:sp>
        <p:nvSpPr>
          <p:cNvPr id="27" name="Rectangle 26">
            <a:extLst>
              <a:ext uri="{FF2B5EF4-FFF2-40B4-BE49-F238E27FC236}">
                <a16:creationId xmlns:a16="http://schemas.microsoft.com/office/drawing/2014/main" id="{BDAD2843-C568-428F-9FD3-61C042C51A0C}"/>
              </a:ext>
            </a:extLst>
          </p:cNvPr>
          <p:cNvSpPr/>
          <p:nvPr/>
        </p:nvSpPr>
        <p:spPr bwMode="auto">
          <a:xfrm>
            <a:off x="7979334" y="5428382"/>
            <a:ext cx="977900" cy="737986"/>
          </a:xfrm>
          <a:prstGeom prst="rect">
            <a:avLst/>
          </a:prstGeom>
          <a:solidFill>
            <a:schemeClr val="accent2"/>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Prescribe if requested</a:t>
            </a:r>
          </a:p>
        </p:txBody>
      </p:sp>
      <p:sp>
        <p:nvSpPr>
          <p:cNvPr id="28" name="Rectangle 27">
            <a:extLst>
              <a:ext uri="{FF2B5EF4-FFF2-40B4-BE49-F238E27FC236}">
                <a16:creationId xmlns:a16="http://schemas.microsoft.com/office/drawing/2014/main" id="{77B7A712-46E1-4650-B2F5-701F7B53212A}"/>
              </a:ext>
            </a:extLst>
          </p:cNvPr>
          <p:cNvSpPr/>
          <p:nvPr/>
        </p:nvSpPr>
        <p:spPr bwMode="auto">
          <a:xfrm>
            <a:off x="6706856" y="5428382"/>
            <a:ext cx="977900" cy="737986"/>
          </a:xfrm>
          <a:prstGeom prst="rect">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Prescribe PrEP</a:t>
            </a:r>
          </a:p>
        </p:txBody>
      </p:sp>
      <p:cxnSp>
        <p:nvCxnSpPr>
          <p:cNvPr id="30" name="Straight Arrow Connector 29">
            <a:extLst>
              <a:ext uri="{FF2B5EF4-FFF2-40B4-BE49-F238E27FC236}">
                <a16:creationId xmlns:a16="http://schemas.microsoft.com/office/drawing/2014/main" id="{A0FB048B-AF1C-43AC-80CF-4F763D2E2726}"/>
              </a:ext>
            </a:extLst>
          </p:cNvPr>
          <p:cNvCxnSpPr/>
          <p:nvPr/>
        </p:nvCxnSpPr>
        <p:spPr bwMode="auto">
          <a:xfrm>
            <a:off x="9928080" y="2677612"/>
            <a:ext cx="0" cy="180058"/>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462B5BCA-7701-4D33-966D-9C62BBFBDCA7}"/>
              </a:ext>
            </a:extLst>
          </p:cNvPr>
          <p:cNvCxnSpPr/>
          <p:nvPr/>
        </p:nvCxnSpPr>
        <p:spPr bwMode="auto">
          <a:xfrm>
            <a:off x="8832855" y="3854450"/>
            <a:ext cx="0" cy="180058"/>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05B186BD-9941-4BB6-9D98-97F581EB4814}"/>
              </a:ext>
            </a:extLst>
          </p:cNvPr>
          <p:cNvCxnSpPr/>
          <p:nvPr/>
        </p:nvCxnSpPr>
        <p:spPr bwMode="auto">
          <a:xfrm>
            <a:off x="7830617" y="5044769"/>
            <a:ext cx="0" cy="180058"/>
          </a:xfrm>
          <a:prstGeom prst="straightConnector1">
            <a:avLst/>
          </a:prstGeom>
          <a:noFill/>
          <a:ln w="28575" cap="flat" cmpd="sng" algn="ctr">
            <a:solidFill>
              <a:schemeClr val="bg1"/>
            </a:solidFill>
            <a:prstDash val="solid"/>
            <a:round/>
            <a:headEnd type="none" w="med" len="med"/>
            <a:tailEnd type="triangle"/>
          </a:ln>
          <a:effectLst/>
        </p:spPr>
      </p:cxnSp>
      <p:grpSp>
        <p:nvGrpSpPr>
          <p:cNvPr id="40" name="Group 39">
            <a:extLst>
              <a:ext uri="{FF2B5EF4-FFF2-40B4-BE49-F238E27FC236}">
                <a16:creationId xmlns:a16="http://schemas.microsoft.com/office/drawing/2014/main" id="{DCDF669E-9198-41E0-B607-C2D156949B8E}"/>
              </a:ext>
            </a:extLst>
          </p:cNvPr>
          <p:cNvGrpSpPr/>
          <p:nvPr/>
        </p:nvGrpSpPr>
        <p:grpSpPr>
          <a:xfrm>
            <a:off x="8820152" y="2877365"/>
            <a:ext cx="2157409" cy="180058"/>
            <a:chOff x="8832855" y="2856539"/>
            <a:chExt cx="2125132" cy="180058"/>
          </a:xfrm>
        </p:grpSpPr>
        <p:cxnSp>
          <p:nvCxnSpPr>
            <p:cNvPr id="33" name="Straight Arrow Connector 32">
              <a:extLst>
                <a:ext uri="{FF2B5EF4-FFF2-40B4-BE49-F238E27FC236}">
                  <a16:creationId xmlns:a16="http://schemas.microsoft.com/office/drawing/2014/main" id="{D7D995E9-D6CF-4B00-BE27-02DC8992472D}"/>
                </a:ext>
              </a:extLst>
            </p:cNvPr>
            <p:cNvCxnSpPr/>
            <p:nvPr/>
          </p:nvCxnSpPr>
          <p:spPr bwMode="auto">
            <a:xfrm>
              <a:off x="8848729" y="2856539"/>
              <a:ext cx="0" cy="180058"/>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Connector 34">
              <a:extLst>
                <a:ext uri="{FF2B5EF4-FFF2-40B4-BE49-F238E27FC236}">
                  <a16:creationId xmlns:a16="http://schemas.microsoft.com/office/drawing/2014/main" id="{189C8852-FC52-4F47-BCED-4DC31441C5F5}"/>
                </a:ext>
              </a:extLst>
            </p:cNvPr>
            <p:cNvCxnSpPr>
              <a:cxnSpLocks/>
            </p:cNvCxnSpPr>
            <p:nvPr/>
          </p:nvCxnSpPr>
          <p:spPr bwMode="auto">
            <a:xfrm>
              <a:off x="8832855" y="2856539"/>
              <a:ext cx="212513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Arrow Connector 38">
              <a:extLst>
                <a:ext uri="{FF2B5EF4-FFF2-40B4-BE49-F238E27FC236}">
                  <a16:creationId xmlns:a16="http://schemas.microsoft.com/office/drawing/2014/main" id="{CCC574E2-17CE-41B5-803F-645A6EC83E04}"/>
                </a:ext>
              </a:extLst>
            </p:cNvPr>
            <p:cNvCxnSpPr/>
            <p:nvPr/>
          </p:nvCxnSpPr>
          <p:spPr bwMode="auto">
            <a:xfrm>
              <a:off x="10943697" y="2856539"/>
              <a:ext cx="0" cy="180058"/>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41" name="Group 40">
            <a:extLst>
              <a:ext uri="{FF2B5EF4-FFF2-40B4-BE49-F238E27FC236}">
                <a16:creationId xmlns:a16="http://schemas.microsoft.com/office/drawing/2014/main" id="{8B1DECDA-4D6D-4F18-B1EC-E5F6EE97965C}"/>
              </a:ext>
            </a:extLst>
          </p:cNvPr>
          <p:cNvGrpSpPr/>
          <p:nvPr/>
        </p:nvGrpSpPr>
        <p:grpSpPr>
          <a:xfrm>
            <a:off x="7828236" y="4043209"/>
            <a:ext cx="2007916" cy="1385171"/>
            <a:chOff x="8832855" y="2856539"/>
            <a:chExt cx="2125132" cy="836683"/>
          </a:xfrm>
        </p:grpSpPr>
        <p:cxnSp>
          <p:nvCxnSpPr>
            <p:cNvPr id="42" name="Straight Arrow Connector 41">
              <a:extLst>
                <a:ext uri="{FF2B5EF4-FFF2-40B4-BE49-F238E27FC236}">
                  <a16:creationId xmlns:a16="http://schemas.microsoft.com/office/drawing/2014/main" id="{A6EDA06B-3DB4-477F-B269-85FF502A84AD}"/>
                </a:ext>
              </a:extLst>
            </p:cNvPr>
            <p:cNvCxnSpPr/>
            <p:nvPr/>
          </p:nvCxnSpPr>
          <p:spPr bwMode="auto">
            <a:xfrm>
              <a:off x="8848729" y="2856539"/>
              <a:ext cx="0" cy="180058"/>
            </a:xfrm>
            <a:prstGeom prst="straightConnector1">
              <a:avLst/>
            </a:prstGeom>
            <a:noFill/>
            <a:ln w="28575" cap="flat" cmpd="sng" algn="ctr">
              <a:solidFill>
                <a:schemeClr val="bg1"/>
              </a:solidFill>
              <a:prstDash val="solid"/>
              <a:round/>
              <a:headEnd type="none" w="med" len="med"/>
              <a:tailEnd type="triangle"/>
            </a:ln>
            <a:effectLst/>
          </p:spPr>
        </p:cxnSp>
        <p:cxnSp>
          <p:nvCxnSpPr>
            <p:cNvPr id="43" name="Straight Connector 42">
              <a:extLst>
                <a:ext uri="{FF2B5EF4-FFF2-40B4-BE49-F238E27FC236}">
                  <a16:creationId xmlns:a16="http://schemas.microsoft.com/office/drawing/2014/main" id="{D4B809F2-33DF-4189-BABC-FF908A8DB91F}"/>
                </a:ext>
              </a:extLst>
            </p:cNvPr>
            <p:cNvCxnSpPr>
              <a:cxnSpLocks/>
            </p:cNvCxnSpPr>
            <p:nvPr/>
          </p:nvCxnSpPr>
          <p:spPr bwMode="auto">
            <a:xfrm>
              <a:off x="8832855" y="2856539"/>
              <a:ext cx="212513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Arrow Connector 43">
              <a:extLst>
                <a:ext uri="{FF2B5EF4-FFF2-40B4-BE49-F238E27FC236}">
                  <a16:creationId xmlns:a16="http://schemas.microsoft.com/office/drawing/2014/main" id="{35B85AB7-1E4C-4A1E-80ED-2A149C065A80}"/>
                </a:ext>
              </a:extLst>
            </p:cNvPr>
            <p:cNvCxnSpPr>
              <a:cxnSpLocks/>
            </p:cNvCxnSpPr>
            <p:nvPr/>
          </p:nvCxnSpPr>
          <p:spPr bwMode="auto">
            <a:xfrm>
              <a:off x="10943697" y="2856539"/>
              <a:ext cx="0" cy="836683"/>
            </a:xfrm>
            <a:prstGeom prst="straightConnector1">
              <a:avLst/>
            </a:prstGeom>
            <a:noFill/>
            <a:ln w="28575" cap="flat" cmpd="sng" algn="ctr">
              <a:solidFill>
                <a:schemeClr val="bg1"/>
              </a:solidFill>
              <a:prstDash val="solid"/>
              <a:round/>
              <a:headEnd type="none" w="med" len="med"/>
              <a:tailEnd type="triangle"/>
            </a:ln>
            <a:effectLst/>
          </p:spPr>
        </p:cxnSp>
      </p:grpSp>
      <p:grpSp>
        <p:nvGrpSpPr>
          <p:cNvPr id="47" name="Group 46">
            <a:extLst>
              <a:ext uri="{FF2B5EF4-FFF2-40B4-BE49-F238E27FC236}">
                <a16:creationId xmlns:a16="http://schemas.microsoft.com/office/drawing/2014/main" id="{01AB179C-56C8-4145-B48F-51656B366E87}"/>
              </a:ext>
            </a:extLst>
          </p:cNvPr>
          <p:cNvGrpSpPr/>
          <p:nvPr/>
        </p:nvGrpSpPr>
        <p:grpSpPr>
          <a:xfrm>
            <a:off x="7181090" y="5233530"/>
            <a:ext cx="1294292" cy="193262"/>
            <a:chOff x="8832855" y="2856539"/>
            <a:chExt cx="2125132" cy="180058"/>
          </a:xfrm>
        </p:grpSpPr>
        <p:cxnSp>
          <p:nvCxnSpPr>
            <p:cNvPr id="48" name="Straight Arrow Connector 47">
              <a:extLst>
                <a:ext uri="{FF2B5EF4-FFF2-40B4-BE49-F238E27FC236}">
                  <a16:creationId xmlns:a16="http://schemas.microsoft.com/office/drawing/2014/main" id="{1E66FDD1-45DD-4158-97DC-BEEF2D970B44}"/>
                </a:ext>
              </a:extLst>
            </p:cNvPr>
            <p:cNvCxnSpPr/>
            <p:nvPr/>
          </p:nvCxnSpPr>
          <p:spPr bwMode="auto">
            <a:xfrm>
              <a:off x="8848729" y="2856539"/>
              <a:ext cx="0" cy="180058"/>
            </a:xfrm>
            <a:prstGeom prst="straightConnector1">
              <a:avLst/>
            </a:prstGeom>
            <a:noFill/>
            <a:ln w="28575" cap="flat" cmpd="sng" algn="ctr">
              <a:solidFill>
                <a:schemeClr val="bg1"/>
              </a:solidFill>
              <a:prstDash val="solid"/>
              <a:round/>
              <a:headEnd type="none" w="med" len="med"/>
              <a:tailEnd type="triangle"/>
            </a:ln>
            <a:effectLst/>
          </p:spPr>
        </p:cxnSp>
        <p:cxnSp>
          <p:nvCxnSpPr>
            <p:cNvPr id="49" name="Straight Connector 48">
              <a:extLst>
                <a:ext uri="{FF2B5EF4-FFF2-40B4-BE49-F238E27FC236}">
                  <a16:creationId xmlns:a16="http://schemas.microsoft.com/office/drawing/2014/main" id="{6CFC1EE1-5F1D-4A85-B6DA-6932931153F9}"/>
                </a:ext>
              </a:extLst>
            </p:cNvPr>
            <p:cNvCxnSpPr>
              <a:cxnSpLocks/>
            </p:cNvCxnSpPr>
            <p:nvPr/>
          </p:nvCxnSpPr>
          <p:spPr bwMode="auto">
            <a:xfrm>
              <a:off x="8832855" y="2856539"/>
              <a:ext cx="212513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Arrow Connector 49">
              <a:extLst>
                <a:ext uri="{FF2B5EF4-FFF2-40B4-BE49-F238E27FC236}">
                  <a16:creationId xmlns:a16="http://schemas.microsoft.com/office/drawing/2014/main" id="{53C1B7AC-35D4-4101-8856-1441092D0631}"/>
                </a:ext>
              </a:extLst>
            </p:cNvPr>
            <p:cNvCxnSpPr/>
            <p:nvPr/>
          </p:nvCxnSpPr>
          <p:spPr bwMode="auto">
            <a:xfrm>
              <a:off x="10943697" y="2856539"/>
              <a:ext cx="0" cy="180058"/>
            </a:xfrm>
            <a:prstGeom prst="straightConnector1">
              <a:avLst/>
            </a:prstGeom>
            <a:noFill/>
            <a:ln w="28575" cap="flat" cmpd="sng" algn="ctr">
              <a:solidFill>
                <a:schemeClr val="bg1"/>
              </a:solidFill>
              <a:prstDash val="solid"/>
              <a:round/>
              <a:headEnd type="none" w="med" len="med"/>
              <a:tailEnd type="triangle"/>
            </a:ln>
            <a:effectLst/>
          </p:spPr>
        </p:cxnSp>
      </p:grpSp>
      <p:sp>
        <p:nvSpPr>
          <p:cNvPr id="51" name="TextBox 50">
            <a:extLst>
              <a:ext uri="{FF2B5EF4-FFF2-40B4-BE49-F238E27FC236}">
                <a16:creationId xmlns:a16="http://schemas.microsoft.com/office/drawing/2014/main" id="{73994DAE-3CE0-4FD2-9C1E-61394DBC93D8}"/>
              </a:ext>
            </a:extLst>
          </p:cNvPr>
          <p:cNvSpPr txBox="1"/>
          <p:nvPr/>
        </p:nvSpPr>
        <p:spPr bwMode="auto">
          <a:xfrm>
            <a:off x="10401097" y="2700810"/>
            <a:ext cx="369012" cy="276999"/>
          </a:xfrm>
          <a:prstGeom prst="rect">
            <a:avLst/>
          </a:prstGeom>
          <a:solidFill>
            <a:schemeClr val="tx1"/>
          </a:solidFill>
          <a:ln>
            <a:noFill/>
          </a:ln>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No</a:t>
            </a:r>
          </a:p>
        </p:txBody>
      </p:sp>
      <p:sp>
        <p:nvSpPr>
          <p:cNvPr id="52" name="TextBox 51">
            <a:extLst>
              <a:ext uri="{FF2B5EF4-FFF2-40B4-BE49-F238E27FC236}">
                <a16:creationId xmlns:a16="http://schemas.microsoft.com/office/drawing/2014/main" id="{A9F28445-D203-4B96-95FC-54D0316B5581}"/>
              </a:ext>
            </a:extLst>
          </p:cNvPr>
          <p:cNvSpPr txBox="1"/>
          <p:nvPr/>
        </p:nvSpPr>
        <p:spPr bwMode="auto">
          <a:xfrm>
            <a:off x="9064701" y="2700810"/>
            <a:ext cx="390363" cy="276999"/>
          </a:xfrm>
          <a:prstGeom prst="rect">
            <a:avLst/>
          </a:prstGeom>
          <a:solidFill>
            <a:schemeClr val="tx1"/>
          </a:solidFill>
          <a:ln>
            <a:noFill/>
          </a:ln>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Yes</a:t>
            </a:r>
          </a:p>
        </p:txBody>
      </p:sp>
      <p:sp>
        <p:nvSpPr>
          <p:cNvPr id="53" name="TextBox 52">
            <a:extLst>
              <a:ext uri="{FF2B5EF4-FFF2-40B4-BE49-F238E27FC236}">
                <a16:creationId xmlns:a16="http://schemas.microsoft.com/office/drawing/2014/main" id="{0DD4AB81-6F97-437F-A380-8E7EC747BDC4}"/>
              </a:ext>
            </a:extLst>
          </p:cNvPr>
          <p:cNvSpPr txBox="1"/>
          <p:nvPr/>
        </p:nvSpPr>
        <p:spPr bwMode="auto">
          <a:xfrm>
            <a:off x="9265366" y="3852241"/>
            <a:ext cx="369012" cy="276999"/>
          </a:xfrm>
          <a:prstGeom prst="rect">
            <a:avLst/>
          </a:prstGeom>
          <a:solidFill>
            <a:schemeClr val="tx1"/>
          </a:solidFill>
          <a:ln>
            <a:noFill/>
          </a:ln>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No</a:t>
            </a:r>
          </a:p>
        </p:txBody>
      </p:sp>
      <p:sp>
        <p:nvSpPr>
          <p:cNvPr id="54" name="TextBox 53">
            <a:extLst>
              <a:ext uri="{FF2B5EF4-FFF2-40B4-BE49-F238E27FC236}">
                <a16:creationId xmlns:a16="http://schemas.microsoft.com/office/drawing/2014/main" id="{E4310D47-1BEE-496F-B86C-123A2F4BF074}"/>
              </a:ext>
            </a:extLst>
          </p:cNvPr>
          <p:cNvSpPr txBox="1"/>
          <p:nvPr/>
        </p:nvSpPr>
        <p:spPr bwMode="auto">
          <a:xfrm>
            <a:off x="8031333" y="3852241"/>
            <a:ext cx="390363" cy="276999"/>
          </a:xfrm>
          <a:prstGeom prst="rect">
            <a:avLst/>
          </a:prstGeom>
          <a:solidFill>
            <a:schemeClr val="tx1"/>
          </a:solidFill>
          <a:ln>
            <a:noFill/>
          </a:ln>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Yes</a:t>
            </a:r>
          </a:p>
        </p:txBody>
      </p:sp>
      <p:sp>
        <p:nvSpPr>
          <p:cNvPr id="55" name="TextBox 54">
            <a:extLst>
              <a:ext uri="{FF2B5EF4-FFF2-40B4-BE49-F238E27FC236}">
                <a16:creationId xmlns:a16="http://schemas.microsoft.com/office/drawing/2014/main" id="{404BB768-1BB1-4BC5-A3BF-638EC6062F05}"/>
              </a:ext>
            </a:extLst>
          </p:cNvPr>
          <p:cNvSpPr txBox="1"/>
          <p:nvPr/>
        </p:nvSpPr>
        <p:spPr bwMode="auto">
          <a:xfrm>
            <a:off x="7997216" y="5082171"/>
            <a:ext cx="369012" cy="276999"/>
          </a:xfrm>
          <a:prstGeom prst="rect">
            <a:avLst/>
          </a:prstGeom>
          <a:solidFill>
            <a:schemeClr val="tx1"/>
          </a:solidFill>
          <a:ln>
            <a:noFill/>
          </a:ln>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No</a:t>
            </a:r>
          </a:p>
        </p:txBody>
      </p:sp>
      <p:sp>
        <p:nvSpPr>
          <p:cNvPr id="56" name="TextBox 55">
            <a:extLst>
              <a:ext uri="{FF2B5EF4-FFF2-40B4-BE49-F238E27FC236}">
                <a16:creationId xmlns:a16="http://schemas.microsoft.com/office/drawing/2014/main" id="{42056741-E102-4EC1-A60A-7A84EE4B5099}"/>
              </a:ext>
            </a:extLst>
          </p:cNvPr>
          <p:cNvSpPr txBox="1"/>
          <p:nvPr/>
        </p:nvSpPr>
        <p:spPr bwMode="auto">
          <a:xfrm>
            <a:off x="7288600" y="5082171"/>
            <a:ext cx="390363" cy="276999"/>
          </a:xfrm>
          <a:prstGeom prst="rect">
            <a:avLst/>
          </a:prstGeom>
          <a:solidFill>
            <a:schemeClr val="tx1"/>
          </a:solidFill>
          <a:ln>
            <a:noFill/>
          </a:ln>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Yes</a:t>
            </a:r>
          </a:p>
        </p:txBody>
      </p:sp>
    </p:spTree>
    <p:extLst>
      <p:ext uri="{BB962C8B-B14F-4D97-AF65-F5344CB8AC3E}">
        <p14:creationId xmlns:p14="http://schemas.microsoft.com/office/powerpoint/2010/main" val="17380543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BF0A1BCB-4573-42FC-B2B5-F4F0EB65AB50}"/>
              </a:ext>
            </a:extLst>
          </p:cNvPr>
          <p:cNvSpPr>
            <a:spLocks noGrp="1" noChangeArrowheads="1"/>
          </p:cNvSpPr>
          <p:nvPr>
            <p:ph type="subTitle" idx="1"/>
          </p:nvPr>
        </p:nvSpPr>
        <p:spPr bwMode="invGray">
          <a:xfrm>
            <a:off x="609600" y="4041650"/>
            <a:ext cx="5181600" cy="1996841"/>
          </a:xfrm>
        </p:spPr>
        <p:txBody>
          <a:bodyPr/>
          <a:lstStyle/>
          <a:p>
            <a:pPr eaLnBrk="1" hangingPunct="1">
              <a:spcBef>
                <a:spcPct val="0"/>
              </a:spcBef>
              <a:spcAft>
                <a:spcPct val="0"/>
              </a:spcAft>
            </a:pPr>
            <a:r>
              <a:rPr lang="es-ES" altLang="en-US" dirty="0"/>
              <a:t>Darrell H. S. Tan, MD, FRCPC, PhD</a:t>
            </a:r>
          </a:p>
          <a:p>
            <a:pPr eaLnBrk="1" hangingPunct="1">
              <a:spcBef>
                <a:spcPct val="0"/>
              </a:spcBef>
              <a:spcAft>
                <a:spcPct val="0"/>
              </a:spcAft>
            </a:pPr>
            <a:r>
              <a:rPr lang="en-US" altLang="en-US" sz="1600" b="0" i="1" dirty="0"/>
              <a:t>Associate Professor</a:t>
            </a:r>
          </a:p>
          <a:p>
            <a:pPr eaLnBrk="1" hangingPunct="1">
              <a:spcBef>
                <a:spcPct val="0"/>
              </a:spcBef>
              <a:spcAft>
                <a:spcPct val="0"/>
              </a:spcAft>
            </a:pPr>
            <a:r>
              <a:rPr lang="en-US" altLang="en-US" sz="1600" b="0" dirty="0"/>
              <a:t>Division of Infectious Diseases</a:t>
            </a:r>
          </a:p>
          <a:p>
            <a:pPr eaLnBrk="1" hangingPunct="1">
              <a:spcBef>
                <a:spcPct val="0"/>
              </a:spcBef>
              <a:spcAft>
                <a:spcPct val="0"/>
              </a:spcAft>
            </a:pPr>
            <a:r>
              <a:rPr lang="en-US" altLang="en-US" sz="1600" b="0" dirty="0"/>
              <a:t>University of Toronto</a:t>
            </a:r>
          </a:p>
          <a:p>
            <a:pPr eaLnBrk="1" hangingPunct="1">
              <a:spcBef>
                <a:spcPct val="0"/>
              </a:spcBef>
              <a:spcAft>
                <a:spcPct val="0"/>
              </a:spcAft>
            </a:pPr>
            <a:r>
              <a:rPr lang="en-US" altLang="en-US" sz="1600" b="0" i="1" dirty="0"/>
              <a:t>Clinician-Scientist</a:t>
            </a:r>
          </a:p>
          <a:p>
            <a:pPr eaLnBrk="1" hangingPunct="1">
              <a:spcBef>
                <a:spcPct val="0"/>
              </a:spcBef>
              <a:spcAft>
                <a:spcPct val="0"/>
              </a:spcAft>
            </a:pPr>
            <a:r>
              <a:rPr lang="en-US" altLang="en-US" sz="1600" b="0" dirty="0"/>
              <a:t>Division of Infectious Diseases</a:t>
            </a:r>
          </a:p>
          <a:p>
            <a:pPr eaLnBrk="1" hangingPunct="1">
              <a:spcBef>
                <a:spcPct val="0"/>
              </a:spcBef>
              <a:spcAft>
                <a:spcPct val="0"/>
              </a:spcAft>
            </a:pPr>
            <a:r>
              <a:rPr lang="en-US" altLang="en-US" sz="1600" b="0" dirty="0"/>
              <a:t>St. Michael's Hospital</a:t>
            </a:r>
          </a:p>
          <a:p>
            <a:pPr eaLnBrk="1" hangingPunct="1">
              <a:spcBef>
                <a:spcPct val="0"/>
              </a:spcBef>
              <a:spcAft>
                <a:spcPct val="0"/>
              </a:spcAft>
            </a:pPr>
            <a:r>
              <a:rPr lang="en-US" altLang="en-US" sz="1600" b="0" dirty="0"/>
              <a:t>Toronto, Canada</a:t>
            </a:r>
          </a:p>
        </p:txBody>
      </p:sp>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pPr eaLnBrk="1" hangingPunct="1"/>
            <a:r>
              <a:rPr lang="en-US" dirty="0"/>
              <a:t>Moving Toward Greater Equity in </a:t>
            </a:r>
            <a:br>
              <a:rPr lang="en-US" dirty="0"/>
            </a:br>
            <a:r>
              <a:rPr lang="en-US" dirty="0"/>
              <a:t>HIV Prevention Services</a:t>
            </a:r>
            <a:endParaRPr lang="en-US" altLang="en-US" sz="4000" dirty="0"/>
          </a:p>
        </p:txBody>
      </p:sp>
    </p:spTree>
    <p:extLst>
      <p:ext uri="{BB962C8B-B14F-4D97-AF65-F5344CB8AC3E}">
        <p14:creationId xmlns:p14="http://schemas.microsoft.com/office/powerpoint/2010/main" val="14739008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D2C8A-1129-32D1-B4FD-A867E21E5444}"/>
              </a:ext>
            </a:extLst>
          </p:cNvPr>
          <p:cNvSpPr>
            <a:spLocks noGrp="1"/>
          </p:cNvSpPr>
          <p:nvPr>
            <p:ph type="title"/>
          </p:nvPr>
        </p:nvSpPr>
        <p:spPr/>
        <p:txBody>
          <a:bodyPr/>
          <a:lstStyle/>
          <a:p>
            <a:r>
              <a:rPr lang="en-US" b="1" dirty="0"/>
              <a:t>PrEP Inequities Worsening in the US</a:t>
            </a:r>
            <a:endParaRPr lang="en-US" dirty="0"/>
          </a:p>
        </p:txBody>
      </p:sp>
      <p:sp>
        <p:nvSpPr>
          <p:cNvPr id="3" name="Content Placeholder 2">
            <a:extLst>
              <a:ext uri="{FF2B5EF4-FFF2-40B4-BE49-F238E27FC236}">
                <a16:creationId xmlns:a16="http://schemas.microsoft.com/office/drawing/2014/main" id="{DFBD02CD-1AF4-E632-1E4A-FC28BFC36A7F}"/>
              </a:ext>
            </a:extLst>
          </p:cNvPr>
          <p:cNvSpPr>
            <a:spLocks noGrp="1"/>
          </p:cNvSpPr>
          <p:nvPr>
            <p:ph idx="1"/>
          </p:nvPr>
        </p:nvSpPr>
        <p:spPr/>
        <p:txBody>
          <a:bodyPr/>
          <a:lstStyle/>
          <a:p>
            <a:r>
              <a:rPr lang="en-US" sz="2400" dirty="0"/>
              <a:t>Rate of PrEP use increased across all races/ethnicities, while equity in PrEP use by race/ethnicity decreased</a:t>
            </a:r>
          </a:p>
        </p:txBody>
      </p:sp>
      <p:sp>
        <p:nvSpPr>
          <p:cNvPr id="6" name="TextBox 5">
            <a:extLst>
              <a:ext uri="{FF2B5EF4-FFF2-40B4-BE49-F238E27FC236}">
                <a16:creationId xmlns:a16="http://schemas.microsoft.com/office/drawing/2014/main" id="{270313E4-A280-C050-92FB-B1715AAE90B9}"/>
              </a:ext>
            </a:extLst>
          </p:cNvPr>
          <p:cNvSpPr txBox="1"/>
          <p:nvPr/>
        </p:nvSpPr>
        <p:spPr bwMode="auto">
          <a:xfrm>
            <a:off x="450101" y="6407987"/>
            <a:ext cx="32800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aidsvu.org.</a:t>
            </a:r>
            <a:endParaRPr kumimoji="0" lang="en-US" sz="1200" b="0" i="0" u="none" strike="noStrike" kern="1200" cap="none" spc="0" normalizeH="0" baseline="0" noProof="0" dirty="0">
              <a:ln>
                <a:noFill/>
              </a:ln>
              <a:solidFill>
                <a:srgbClr val="455560"/>
              </a:solidFill>
              <a:effectLst/>
              <a:uLnTx/>
              <a:uFillTx/>
              <a:latin typeface="Calibri"/>
              <a:ea typeface="+mn-ea"/>
              <a:cs typeface="+mn-cs"/>
            </a:endParaRPr>
          </a:p>
        </p:txBody>
      </p:sp>
      <p:sp>
        <p:nvSpPr>
          <p:cNvPr id="8" name="TextBox 7">
            <a:extLst>
              <a:ext uri="{FF2B5EF4-FFF2-40B4-BE49-F238E27FC236}">
                <a16:creationId xmlns:a16="http://schemas.microsoft.com/office/drawing/2014/main" id="{3EB11AB4-39DA-12B6-6062-A503DCD6C876}"/>
              </a:ext>
            </a:extLst>
          </p:cNvPr>
          <p:cNvSpPr txBox="1"/>
          <p:nvPr/>
        </p:nvSpPr>
        <p:spPr bwMode="auto">
          <a:xfrm>
            <a:off x="709796" y="5978083"/>
            <a:ext cx="94776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mn-lt"/>
              </a:rPr>
              <a:t>PrEP-to-Need Ratio (PnR): number of PrEP users/number of new HIV diagnoses; lower PNR indicates more unmet need.</a:t>
            </a:r>
          </a:p>
        </p:txBody>
      </p:sp>
      <p:sp>
        <p:nvSpPr>
          <p:cNvPr id="11" name="TextBox 10">
            <a:extLst>
              <a:ext uri="{FF2B5EF4-FFF2-40B4-BE49-F238E27FC236}">
                <a16:creationId xmlns:a16="http://schemas.microsoft.com/office/drawing/2014/main" id="{9C5B6A22-FA23-62C3-FD2C-FCD42FF6B246}"/>
              </a:ext>
            </a:extLst>
          </p:cNvPr>
          <p:cNvSpPr txBox="1"/>
          <p:nvPr/>
        </p:nvSpPr>
        <p:spPr bwMode="auto">
          <a:xfrm>
            <a:off x="10770393" y="328760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26</a:t>
            </a:r>
          </a:p>
        </p:txBody>
      </p:sp>
      <p:sp>
        <p:nvSpPr>
          <p:cNvPr id="13" name="TextBox 12">
            <a:extLst>
              <a:ext uri="{FF2B5EF4-FFF2-40B4-BE49-F238E27FC236}">
                <a16:creationId xmlns:a16="http://schemas.microsoft.com/office/drawing/2014/main" id="{9DC46A9D-2863-84D3-7BDE-AD56933AE13B}"/>
              </a:ext>
            </a:extLst>
          </p:cNvPr>
          <p:cNvSpPr txBox="1"/>
          <p:nvPr/>
        </p:nvSpPr>
        <p:spPr bwMode="auto">
          <a:xfrm>
            <a:off x="10770393" y="4886942"/>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accent4"/>
                </a:solidFill>
                <a:latin typeface="Calibri" panose="020F0502020204030204" pitchFamily="34" charset="0"/>
              </a:rPr>
              <a:t>5.9</a:t>
            </a:r>
          </a:p>
        </p:txBody>
      </p:sp>
      <p:sp>
        <p:nvSpPr>
          <p:cNvPr id="15" name="TextBox 14">
            <a:extLst>
              <a:ext uri="{FF2B5EF4-FFF2-40B4-BE49-F238E27FC236}">
                <a16:creationId xmlns:a16="http://schemas.microsoft.com/office/drawing/2014/main" id="{12094A3B-E0DC-D809-10E5-35CBEF1FACFA}"/>
              </a:ext>
            </a:extLst>
          </p:cNvPr>
          <p:cNvSpPr txBox="1"/>
          <p:nvPr/>
        </p:nvSpPr>
        <p:spPr bwMode="auto">
          <a:xfrm>
            <a:off x="10770393" y="5125178"/>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3.3</a:t>
            </a:r>
          </a:p>
        </p:txBody>
      </p:sp>
      <p:grpSp>
        <p:nvGrpSpPr>
          <p:cNvPr id="4" name="Group 3">
            <a:extLst>
              <a:ext uri="{FF2B5EF4-FFF2-40B4-BE49-F238E27FC236}">
                <a16:creationId xmlns:a16="http://schemas.microsoft.com/office/drawing/2014/main" id="{1353EBD5-1756-05C5-827A-0469ED0FEB63}"/>
              </a:ext>
            </a:extLst>
          </p:cNvPr>
          <p:cNvGrpSpPr/>
          <p:nvPr/>
        </p:nvGrpSpPr>
        <p:grpSpPr>
          <a:xfrm>
            <a:off x="4668520" y="2258252"/>
            <a:ext cx="3225755" cy="193899"/>
            <a:chOff x="4758945" y="2029532"/>
            <a:chExt cx="3090194" cy="193899"/>
          </a:xfrm>
        </p:grpSpPr>
        <p:sp>
          <p:nvSpPr>
            <p:cNvPr id="9" name="Rectangle 44">
              <a:extLst>
                <a:ext uri="{FF2B5EF4-FFF2-40B4-BE49-F238E27FC236}">
                  <a16:creationId xmlns:a16="http://schemas.microsoft.com/office/drawing/2014/main" id="{FD97E337-9B04-03A9-7406-4615CDB7D131}"/>
                </a:ext>
              </a:extLst>
            </p:cNvPr>
            <p:cNvSpPr>
              <a:spLocks noChangeArrowheads="1"/>
            </p:cNvSpPr>
            <p:nvPr/>
          </p:nvSpPr>
          <p:spPr bwMode="auto">
            <a:xfrm>
              <a:off x="5134976" y="2029532"/>
              <a:ext cx="478155"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Black</a:t>
              </a:r>
            </a:p>
          </p:txBody>
        </p:sp>
        <p:sp>
          <p:nvSpPr>
            <p:cNvPr id="12" name="Rectangle 44">
              <a:extLst>
                <a:ext uri="{FF2B5EF4-FFF2-40B4-BE49-F238E27FC236}">
                  <a16:creationId xmlns:a16="http://schemas.microsoft.com/office/drawing/2014/main" id="{391EE906-3BBF-823D-5BE3-49032F3775B5}"/>
                </a:ext>
              </a:extLst>
            </p:cNvPr>
            <p:cNvSpPr>
              <a:spLocks noChangeArrowheads="1"/>
            </p:cNvSpPr>
            <p:nvPr/>
          </p:nvSpPr>
          <p:spPr bwMode="auto">
            <a:xfrm>
              <a:off x="6097323" y="2029532"/>
              <a:ext cx="665999"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Hispanic</a:t>
              </a:r>
            </a:p>
          </p:txBody>
        </p:sp>
        <p:cxnSp>
          <p:nvCxnSpPr>
            <p:cNvPr id="14" name="Straight Connector 13">
              <a:extLst>
                <a:ext uri="{FF2B5EF4-FFF2-40B4-BE49-F238E27FC236}">
                  <a16:creationId xmlns:a16="http://schemas.microsoft.com/office/drawing/2014/main" id="{3538BBC5-8183-9985-C675-0A6B818EA1DD}"/>
                </a:ext>
              </a:extLst>
            </p:cNvPr>
            <p:cNvCxnSpPr/>
            <p:nvPr/>
          </p:nvCxnSpPr>
          <p:spPr bwMode="auto">
            <a:xfrm>
              <a:off x="4758945" y="2126481"/>
              <a:ext cx="318445" cy="0"/>
            </a:xfrm>
            <a:prstGeom prst="line">
              <a:avLst/>
            </a:prstGeom>
            <a:noFill/>
            <a:ln w="28575" cap="flat" cmpd="sng" algn="ctr">
              <a:solidFill>
                <a:srgbClr val="015873"/>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BAEC6BC-9FF3-4BB6-58B1-2B9864DC55F2}"/>
                </a:ext>
              </a:extLst>
            </p:cNvPr>
            <p:cNvCxnSpPr/>
            <p:nvPr/>
          </p:nvCxnSpPr>
          <p:spPr bwMode="auto">
            <a:xfrm>
              <a:off x="6896835" y="2126481"/>
              <a:ext cx="318445" cy="0"/>
            </a:xfrm>
            <a:prstGeom prst="line">
              <a:avLst/>
            </a:prstGeom>
            <a:noFill/>
            <a:ln w="28575" cap="flat" cmpd="sng" algn="ctr">
              <a:solidFill>
                <a:srgbClr val="E1471D"/>
              </a:solidFill>
              <a:prstDash val="solid"/>
              <a:round/>
              <a:headEnd type="none" w="med" len="med"/>
              <a:tailEnd type="none" w="med" len="med"/>
            </a:ln>
            <a:effectLst/>
          </p:spPr>
        </p:cxnSp>
        <p:sp>
          <p:nvSpPr>
            <p:cNvPr id="17" name="Rectangle 44">
              <a:extLst>
                <a:ext uri="{FF2B5EF4-FFF2-40B4-BE49-F238E27FC236}">
                  <a16:creationId xmlns:a16="http://schemas.microsoft.com/office/drawing/2014/main" id="{3420CE70-7979-E1CC-CA61-DE31E3D1A247}"/>
                </a:ext>
              </a:extLst>
            </p:cNvPr>
            <p:cNvSpPr>
              <a:spLocks noChangeArrowheads="1"/>
            </p:cNvSpPr>
            <p:nvPr/>
          </p:nvSpPr>
          <p:spPr bwMode="auto">
            <a:xfrm>
              <a:off x="7298726" y="2029532"/>
              <a:ext cx="550413"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White</a:t>
              </a:r>
            </a:p>
          </p:txBody>
        </p:sp>
        <p:cxnSp>
          <p:nvCxnSpPr>
            <p:cNvPr id="18" name="Straight Connector 17">
              <a:extLst>
                <a:ext uri="{FF2B5EF4-FFF2-40B4-BE49-F238E27FC236}">
                  <a16:creationId xmlns:a16="http://schemas.microsoft.com/office/drawing/2014/main" id="{57E9668C-3921-40D1-4325-FB33A93141DA}"/>
                </a:ext>
              </a:extLst>
            </p:cNvPr>
            <p:cNvCxnSpPr/>
            <p:nvPr/>
          </p:nvCxnSpPr>
          <p:spPr bwMode="auto">
            <a:xfrm>
              <a:off x="5692922" y="2126481"/>
              <a:ext cx="318445" cy="0"/>
            </a:xfrm>
            <a:prstGeom prst="line">
              <a:avLst/>
            </a:prstGeom>
            <a:noFill/>
            <a:ln w="28575" cap="flat" cmpd="sng" algn="ctr">
              <a:solidFill>
                <a:srgbClr val="00823B"/>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E76BFB3C-A20B-0C06-74BC-F2A02543C06E}"/>
              </a:ext>
            </a:extLst>
          </p:cNvPr>
          <p:cNvGrpSpPr/>
          <p:nvPr/>
        </p:nvGrpSpPr>
        <p:grpSpPr>
          <a:xfrm>
            <a:off x="982172" y="2579726"/>
            <a:ext cx="4824596" cy="3298284"/>
            <a:chOff x="884252" y="2668506"/>
            <a:chExt cx="4824596" cy="3298284"/>
          </a:xfrm>
        </p:grpSpPr>
        <p:sp>
          <p:nvSpPr>
            <p:cNvPr id="20" name="Line 38">
              <a:extLst>
                <a:ext uri="{FF2B5EF4-FFF2-40B4-BE49-F238E27FC236}">
                  <a16:creationId xmlns:a16="http://schemas.microsoft.com/office/drawing/2014/main" id="{407DEADD-B960-4EE2-9277-4FC87A3D0D0F}"/>
                </a:ext>
              </a:extLst>
            </p:cNvPr>
            <p:cNvSpPr>
              <a:spLocks noChangeShapeType="1"/>
            </p:cNvSpPr>
            <p:nvPr/>
          </p:nvSpPr>
          <p:spPr bwMode="auto">
            <a:xfrm flipV="1">
              <a:off x="1277124" y="3088630"/>
              <a:ext cx="0" cy="258493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21" name="Rectangle 39">
              <a:extLst>
                <a:ext uri="{FF2B5EF4-FFF2-40B4-BE49-F238E27FC236}">
                  <a16:creationId xmlns:a16="http://schemas.microsoft.com/office/drawing/2014/main" id="{4D4976B0-8A86-5FF1-59B2-B747D1F68ADE}"/>
                </a:ext>
              </a:extLst>
            </p:cNvPr>
            <p:cNvSpPr>
              <a:spLocks noChangeArrowheads="1"/>
            </p:cNvSpPr>
            <p:nvPr/>
          </p:nvSpPr>
          <p:spPr bwMode="auto">
            <a:xfrm>
              <a:off x="1066995" y="5576796"/>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0</a:t>
              </a:r>
              <a:endParaRPr lang="en-US" altLang="en-US" sz="1400" dirty="0">
                <a:solidFill>
                  <a:schemeClr val="bg1"/>
                </a:solidFill>
                <a:latin typeface="Calibri" panose="020F0502020204030204" pitchFamily="34" charset="0"/>
              </a:endParaRPr>
            </a:p>
          </p:txBody>
        </p:sp>
        <p:sp>
          <p:nvSpPr>
            <p:cNvPr id="22" name="Rectangle 40">
              <a:extLst>
                <a:ext uri="{FF2B5EF4-FFF2-40B4-BE49-F238E27FC236}">
                  <a16:creationId xmlns:a16="http://schemas.microsoft.com/office/drawing/2014/main" id="{3941718D-6542-02E9-BB35-6E0449314AEF}"/>
                </a:ext>
              </a:extLst>
            </p:cNvPr>
            <p:cNvSpPr>
              <a:spLocks noChangeArrowheads="1"/>
            </p:cNvSpPr>
            <p:nvPr/>
          </p:nvSpPr>
          <p:spPr bwMode="auto">
            <a:xfrm>
              <a:off x="975624" y="5088286"/>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30</a:t>
              </a:r>
              <a:endParaRPr lang="en-US" altLang="en-US" sz="1400" dirty="0">
                <a:solidFill>
                  <a:schemeClr val="bg1"/>
                </a:solidFill>
                <a:latin typeface="Calibri" panose="020F0502020204030204" pitchFamily="34" charset="0"/>
              </a:endParaRPr>
            </a:p>
          </p:txBody>
        </p:sp>
        <p:sp>
          <p:nvSpPr>
            <p:cNvPr id="23" name="Rectangle 41">
              <a:extLst>
                <a:ext uri="{FF2B5EF4-FFF2-40B4-BE49-F238E27FC236}">
                  <a16:creationId xmlns:a16="http://schemas.microsoft.com/office/drawing/2014/main" id="{485529F3-03A7-2EE6-0C01-C866007315B4}"/>
                </a:ext>
              </a:extLst>
            </p:cNvPr>
            <p:cNvSpPr>
              <a:spLocks noChangeArrowheads="1"/>
            </p:cNvSpPr>
            <p:nvPr/>
          </p:nvSpPr>
          <p:spPr bwMode="auto">
            <a:xfrm>
              <a:off x="975624" y="4599777"/>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60</a:t>
              </a:r>
              <a:endParaRPr lang="en-US" altLang="en-US" sz="1400" dirty="0">
                <a:solidFill>
                  <a:schemeClr val="bg1"/>
                </a:solidFill>
                <a:latin typeface="Calibri" panose="020F0502020204030204" pitchFamily="34" charset="0"/>
              </a:endParaRPr>
            </a:p>
          </p:txBody>
        </p:sp>
        <p:sp>
          <p:nvSpPr>
            <p:cNvPr id="24" name="Rectangle 42">
              <a:extLst>
                <a:ext uri="{FF2B5EF4-FFF2-40B4-BE49-F238E27FC236}">
                  <a16:creationId xmlns:a16="http://schemas.microsoft.com/office/drawing/2014/main" id="{1A807CF7-0D44-3062-FB97-8B50E478EC38}"/>
                </a:ext>
              </a:extLst>
            </p:cNvPr>
            <p:cNvSpPr>
              <a:spLocks noChangeArrowheads="1"/>
            </p:cNvSpPr>
            <p:nvPr/>
          </p:nvSpPr>
          <p:spPr bwMode="auto">
            <a:xfrm>
              <a:off x="975624" y="4111268"/>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90</a:t>
              </a:r>
              <a:endParaRPr lang="en-US" altLang="en-US" sz="1400" dirty="0">
                <a:solidFill>
                  <a:schemeClr val="bg1"/>
                </a:solidFill>
                <a:latin typeface="Calibri" panose="020F0502020204030204" pitchFamily="34" charset="0"/>
              </a:endParaRPr>
            </a:p>
          </p:txBody>
        </p:sp>
        <p:sp>
          <p:nvSpPr>
            <p:cNvPr id="25" name="Rectangle 43">
              <a:extLst>
                <a:ext uri="{FF2B5EF4-FFF2-40B4-BE49-F238E27FC236}">
                  <a16:creationId xmlns:a16="http://schemas.microsoft.com/office/drawing/2014/main" id="{54ABDCAB-0399-81E6-6C30-7CAF39A1DBBC}"/>
                </a:ext>
              </a:extLst>
            </p:cNvPr>
            <p:cNvSpPr>
              <a:spLocks noChangeArrowheads="1"/>
            </p:cNvSpPr>
            <p:nvPr/>
          </p:nvSpPr>
          <p:spPr bwMode="auto">
            <a:xfrm>
              <a:off x="884252" y="3622759"/>
              <a:ext cx="274114"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120</a:t>
              </a:r>
              <a:endParaRPr lang="en-US" altLang="en-US" sz="1400" dirty="0">
                <a:solidFill>
                  <a:schemeClr val="bg1"/>
                </a:solidFill>
                <a:latin typeface="Calibri" panose="020F0502020204030204" pitchFamily="34" charset="0"/>
              </a:endParaRPr>
            </a:p>
          </p:txBody>
        </p:sp>
        <p:sp>
          <p:nvSpPr>
            <p:cNvPr id="26" name="Rectangle 44">
              <a:extLst>
                <a:ext uri="{FF2B5EF4-FFF2-40B4-BE49-F238E27FC236}">
                  <a16:creationId xmlns:a16="http://schemas.microsoft.com/office/drawing/2014/main" id="{45073A96-5F70-3190-B90A-8D5FBEC9E589}"/>
                </a:ext>
              </a:extLst>
            </p:cNvPr>
            <p:cNvSpPr>
              <a:spLocks noChangeArrowheads="1"/>
            </p:cNvSpPr>
            <p:nvPr/>
          </p:nvSpPr>
          <p:spPr bwMode="auto">
            <a:xfrm>
              <a:off x="884252" y="3134250"/>
              <a:ext cx="274114"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150</a:t>
              </a:r>
              <a:endParaRPr lang="en-US" altLang="en-US" sz="1400" dirty="0">
                <a:solidFill>
                  <a:schemeClr val="bg1"/>
                </a:solidFill>
                <a:latin typeface="Calibri" panose="020F0502020204030204" pitchFamily="34" charset="0"/>
              </a:endParaRPr>
            </a:p>
          </p:txBody>
        </p:sp>
        <p:sp>
          <p:nvSpPr>
            <p:cNvPr id="27" name="Line 83">
              <a:extLst>
                <a:ext uri="{FF2B5EF4-FFF2-40B4-BE49-F238E27FC236}">
                  <a16:creationId xmlns:a16="http://schemas.microsoft.com/office/drawing/2014/main" id="{998B7413-158D-1CD6-548E-E0D3C7C3ABC0}"/>
                </a:ext>
              </a:extLst>
            </p:cNvPr>
            <p:cNvSpPr>
              <a:spLocks noChangeShapeType="1"/>
            </p:cNvSpPr>
            <p:nvPr/>
          </p:nvSpPr>
          <p:spPr bwMode="auto">
            <a:xfrm flipH="1">
              <a:off x="1202512" y="3222839"/>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28" name="Line 84">
              <a:extLst>
                <a:ext uri="{FF2B5EF4-FFF2-40B4-BE49-F238E27FC236}">
                  <a16:creationId xmlns:a16="http://schemas.microsoft.com/office/drawing/2014/main" id="{7A9F5127-FB2B-B71C-3B91-4B78BC6FCA2C}"/>
                </a:ext>
              </a:extLst>
            </p:cNvPr>
            <p:cNvSpPr>
              <a:spLocks noChangeShapeType="1"/>
            </p:cNvSpPr>
            <p:nvPr/>
          </p:nvSpPr>
          <p:spPr bwMode="auto">
            <a:xfrm flipH="1">
              <a:off x="1202512" y="3710714"/>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29" name="Line 85">
              <a:extLst>
                <a:ext uri="{FF2B5EF4-FFF2-40B4-BE49-F238E27FC236}">
                  <a16:creationId xmlns:a16="http://schemas.microsoft.com/office/drawing/2014/main" id="{05D1D701-ADA6-D0BB-F906-3B69C085CFA0}"/>
                </a:ext>
              </a:extLst>
            </p:cNvPr>
            <p:cNvSpPr>
              <a:spLocks noChangeShapeType="1"/>
            </p:cNvSpPr>
            <p:nvPr/>
          </p:nvSpPr>
          <p:spPr bwMode="auto">
            <a:xfrm flipH="1">
              <a:off x="1202512" y="4198589"/>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30" name="Line 86">
              <a:extLst>
                <a:ext uri="{FF2B5EF4-FFF2-40B4-BE49-F238E27FC236}">
                  <a16:creationId xmlns:a16="http://schemas.microsoft.com/office/drawing/2014/main" id="{8FA42D51-1576-0163-3DE1-DF6ED327BD45}"/>
                </a:ext>
              </a:extLst>
            </p:cNvPr>
            <p:cNvSpPr>
              <a:spLocks noChangeShapeType="1"/>
            </p:cNvSpPr>
            <p:nvPr/>
          </p:nvSpPr>
          <p:spPr bwMode="auto">
            <a:xfrm flipH="1">
              <a:off x="1202512" y="4686464"/>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31" name="Line 87">
              <a:extLst>
                <a:ext uri="{FF2B5EF4-FFF2-40B4-BE49-F238E27FC236}">
                  <a16:creationId xmlns:a16="http://schemas.microsoft.com/office/drawing/2014/main" id="{8CCB3B58-DDDD-F8DC-09B7-A15DF6449F08}"/>
                </a:ext>
              </a:extLst>
            </p:cNvPr>
            <p:cNvSpPr>
              <a:spLocks noChangeShapeType="1"/>
            </p:cNvSpPr>
            <p:nvPr/>
          </p:nvSpPr>
          <p:spPr bwMode="auto">
            <a:xfrm flipH="1">
              <a:off x="1202512" y="5174339"/>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32" name="Line 88">
              <a:extLst>
                <a:ext uri="{FF2B5EF4-FFF2-40B4-BE49-F238E27FC236}">
                  <a16:creationId xmlns:a16="http://schemas.microsoft.com/office/drawing/2014/main" id="{898D09DC-7DD0-9625-884A-504DE5DECF44}"/>
                </a:ext>
              </a:extLst>
            </p:cNvPr>
            <p:cNvSpPr>
              <a:spLocks noChangeShapeType="1"/>
            </p:cNvSpPr>
            <p:nvPr/>
          </p:nvSpPr>
          <p:spPr bwMode="auto">
            <a:xfrm flipH="1">
              <a:off x="1202512" y="5662213"/>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33" name="Rectangle 44">
              <a:extLst>
                <a:ext uri="{FF2B5EF4-FFF2-40B4-BE49-F238E27FC236}">
                  <a16:creationId xmlns:a16="http://schemas.microsoft.com/office/drawing/2014/main" id="{F1C91266-EA21-0847-F80F-2431EAB52A64}"/>
                </a:ext>
              </a:extLst>
            </p:cNvPr>
            <p:cNvSpPr>
              <a:spLocks noChangeArrowheads="1"/>
            </p:cNvSpPr>
            <p:nvPr/>
          </p:nvSpPr>
          <p:spPr bwMode="auto">
            <a:xfrm>
              <a:off x="933885" y="2668506"/>
              <a:ext cx="4774963"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dirty="0" err="1">
                  <a:solidFill>
                    <a:schemeClr val="bg1"/>
                  </a:solidFill>
                  <a:latin typeface="Calibri" panose="020F0502020204030204" pitchFamily="34" charset="0"/>
                </a:rPr>
                <a:t>PrEP</a:t>
              </a:r>
              <a:r>
                <a:rPr lang="en-US" altLang="en-US" sz="1400" dirty="0">
                  <a:solidFill>
                    <a:schemeClr val="bg1"/>
                  </a:solidFill>
                  <a:latin typeface="Calibri" panose="020F0502020204030204" pitchFamily="34" charset="0"/>
                </a:rPr>
                <a:t> Use by Race/Ethnicity Over Time, 2012-2021</a:t>
              </a:r>
            </a:p>
          </p:txBody>
        </p:sp>
        <p:sp>
          <p:nvSpPr>
            <p:cNvPr id="34" name="Line 5">
              <a:extLst>
                <a:ext uri="{FF2B5EF4-FFF2-40B4-BE49-F238E27FC236}">
                  <a16:creationId xmlns:a16="http://schemas.microsoft.com/office/drawing/2014/main" id="{B6E1FBAC-1448-9343-9321-C00ECD07E281}"/>
                </a:ext>
              </a:extLst>
            </p:cNvPr>
            <p:cNvSpPr>
              <a:spLocks noChangeShapeType="1"/>
            </p:cNvSpPr>
            <p:nvPr/>
          </p:nvSpPr>
          <p:spPr bwMode="auto">
            <a:xfrm>
              <a:off x="1277414" y="5657609"/>
              <a:ext cx="4268135"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35" name="Rectangle 28">
              <a:extLst>
                <a:ext uri="{FF2B5EF4-FFF2-40B4-BE49-F238E27FC236}">
                  <a16:creationId xmlns:a16="http://schemas.microsoft.com/office/drawing/2014/main" id="{F7E89448-F127-92F3-C28F-18598E9BF9B8}"/>
                </a:ext>
              </a:extLst>
            </p:cNvPr>
            <p:cNvSpPr>
              <a:spLocks noChangeArrowheads="1"/>
            </p:cNvSpPr>
            <p:nvPr/>
          </p:nvSpPr>
          <p:spPr bwMode="auto">
            <a:xfrm>
              <a:off x="1315027" y="57728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2012</a:t>
              </a:r>
              <a:endParaRPr lang="en-US" altLang="en-US" sz="1400" dirty="0">
                <a:solidFill>
                  <a:schemeClr val="bg1"/>
                </a:solidFill>
                <a:latin typeface="Calibri" panose="020F0502020204030204" pitchFamily="34" charset="0"/>
              </a:endParaRPr>
            </a:p>
          </p:txBody>
        </p:sp>
        <p:sp>
          <p:nvSpPr>
            <p:cNvPr id="36" name="Line 50">
              <a:extLst>
                <a:ext uri="{FF2B5EF4-FFF2-40B4-BE49-F238E27FC236}">
                  <a16:creationId xmlns:a16="http://schemas.microsoft.com/office/drawing/2014/main" id="{AC2FD861-34D8-51BC-A7DF-54D83878930B}"/>
                </a:ext>
              </a:extLst>
            </p:cNvPr>
            <p:cNvSpPr>
              <a:spLocks noChangeShapeType="1"/>
            </p:cNvSpPr>
            <p:nvPr/>
          </p:nvSpPr>
          <p:spPr bwMode="auto">
            <a:xfrm>
              <a:off x="4128662" y="56576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37" name="Line 50">
              <a:extLst>
                <a:ext uri="{FF2B5EF4-FFF2-40B4-BE49-F238E27FC236}">
                  <a16:creationId xmlns:a16="http://schemas.microsoft.com/office/drawing/2014/main" id="{FFABFE9E-4948-C038-410A-D4A082F43D01}"/>
                </a:ext>
              </a:extLst>
            </p:cNvPr>
            <p:cNvSpPr>
              <a:spLocks noChangeShapeType="1"/>
            </p:cNvSpPr>
            <p:nvPr/>
          </p:nvSpPr>
          <p:spPr bwMode="auto">
            <a:xfrm>
              <a:off x="1516016" y="56576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38" name="Line 50">
              <a:extLst>
                <a:ext uri="{FF2B5EF4-FFF2-40B4-BE49-F238E27FC236}">
                  <a16:creationId xmlns:a16="http://schemas.microsoft.com/office/drawing/2014/main" id="{65427C04-232F-30C9-BCB8-8DD8BD546673}"/>
                </a:ext>
              </a:extLst>
            </p:cNvPr>
            <p:cNvSpPr>
              <a:spLocks noChangeShapeType="1"/>
            </p:cNvSpPr>
            <p:nvPr/>
          </p:nvSpPr>
          <p:spPr bwMode="auto">
            <a:xfrm>
              <a:off x="4564103" y="56576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39" name="Line 50">
              <a:extLst>
                <a:ext uri="{FF2B5EF4-FFF2-40B4-BE49-F238E27FC236}">
                  <a16:creationId xmlns:a16="http://schemas.microsoft.com/office/drawing/2014/main" id="{9E711478-DED0-1B19-FFA4-CEC21F98DCCF}"/>
                </a:ext>
              </a:extLst>
            </p:cNvPr>
            <p:cNvSpPr>
              <a:spLocks noChangeShapeType="1"/>
            </p:cNvSpPr>
            <p:nvPr/>
          </p:nvSpPr>
          <p:spPr bwMode="auto">
            <a:xfrm>
              <a:off x="4999544" y="56576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40" name="Line 50">
              <a:extLst>
                <a:ext uri="{FF2B5EF4-FFF2-40B4-BE49-F238E27FC236}">
                  <a16:creationId xmlns:a16="http://schemas.microsoft.com/office/drawing/2014/main" id="{41A990D5-D64D-6CB0-2A5F-E26FD1501422}"/>
                </a:ext>
              </a:extLst>
            </p:cNvPr>
            <p:cNvSpPr>
              <a:spLocks noChangeShapeType="1"/>
            </p:cNvSpPr>
            <p:nvPr/>
          </p:nvSpPr>
          <p:spPr bwMode="auto">
            <a:xfrm>
              <a:off x="5434984" y="56576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41" name="Line 50">
              <a:extLst>
                <a:ext uri="{FF2B5EF4-FFF2-40B4-BE49-F238E27FC236}">
                  <a16:creationId xmlns:a16="http://schemas.microsoft.com/office/drawing/2014/main" id="{2B93E5D5-ABB7-B4C6-E7AD-55A67DC00FCB}"/>
                </a:ext>
              </a:extLst>
            </p:cNvPr>
            <p:cNvSpPr>
              <a:spLocks noChangeShapeType="1"/>
            </p:cNvSpPr>
            <p:nvPr/>
          </p:nvSpPr>
          <p:spPr bwMode="auto">
            <a:xfrm>
              <a:off x="3257780" y="56576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42" name="Line 50">
              <a:extLst>
                <a:ext uri="{FF2B5EF4-FFF2-40B4-BE49-F238E27FC236}">
                  <a16:creationId xmlns:a16="http://schemas.microsoft.com/office/drawing/2014/main" id="{58DF0B10-2945-149B-680E-DDFD6A6C7DE5}"/>
                </a:ext>
              </a:extLst>
            </p:cNvPr>
            <p:cNvSpPr>
              <a:spLocks noChangeShapeType="1"/>
            </p:cNvSpPr>
            <p:nvPr/>
          </p:nvSpPr>
          <p:spPr bwMode="auto">
            <a:xfrm>
              <a:off x="3693221" y="56576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43" name="Line 50">
              <a:extLst>
                <a:ext uri="{FF2B5EF4-FFF2-40B4-BE49-F238E27FC236}">
                  <a16:creationId xmlns:a16="http://schemas.microsoft.com/office/drawing/2014/main" id="{BF950881-8EA9-BCC5-8519-A6A3782BD22A}"/>
                </a:ext>
              </a:extLst>
            </p:cNvPr>
            <p:cNvSpPr>
              <a:spLocks noChangeShapeType="1"/>
            </p:cNvSpPr>
            <p:nvPr/>
          </p:nvSpPr>
          <p:spPr bwMode="auto">
            <a:xfrm>
              <a:off x="2386898" y="56576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44" name="Line 50">
              <a:extLst>
                <a:ext uri="{FF2B5EF4-FFF2-40B4-BE49-F238E27FC236}">
                  <a16:creationId xmlns:a16="http://schemas.microsoft.com/office/drawing/2014/main" id="{22495F37-4DC7-8284-8219-FA8292D93725}"/>
                </a:ext>
              </a:extLst>
            </p:cNvPr>
            <p:cNvSpPr>
              <a:spLocks noChangeShapeType="1"/>
            </p:cNvSpPr>
            <p:nvPr/>
          </p:nvSpPr>
          <p:spPr bwMode="auto">
            <a:xfrm>
              <a:off x="2822339" y="56576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45" name="Line 50">
              <a:extLst>
                <a:ext uri="{FF2B5EF4-FFF2-40B4-BE49-F238E27FC236}">
                  <a16:creationId xmlns:a16="http://schemas.microsoft.com/office/drawing/2014/main" id="{4F69ABE0-A3D4-D20E-CD38-7B0A33568173}"/>
                </a:ext>
              </a:extLst>
            </p:cNvPr>
            <p:cNvSpPr>
              <a:spLocks noChangeShapeType="1"/>
            </p:cNvSpPr>
            <p:nvPr/>
          </p:nvSpPr>
          <p:spPr bwMode="auto">
            <a:xfrm>
              <a:off x="1951457" y="56576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46" name="Rectangle 28">
              <a:extLst>
                <a:ext uri="{FF2B5EF4-FFF2-40B4-BE49-F238E27FC236}">
                  <a16:creationId xmlns:a16="http://schemas.microsoft.com/office/drawing/2014/main" id="{3E2A3CC3-51D5-2F10-C5B6-8ED384F3C922}"/>
                </a:ext>
              </a:extLst>
            </p:cNvPr>
            <p:cNvSpPr>
              <a:spLocks noChangeArrowheads="1"/>
            </p:cNvSpPr>
            <p:nvPr/>
          </p:nvSpPr>
          <p:spPr bwMode="auto">
            <a:xfrm>
              <a:off x="1750632" y="57728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2013</a:t>
              </a:r>
              <a:endParaRPr lang="en-US" altLang="en-US" sz="1400" dirty="0">
                <a:solidFill>
                  <a:schemeClr val="bg1"/>
                </a:solidFill>
                <a:latin typeface="Calibri" panose="020F0502020204030204" pitchFamily="34" charset="0"/>
              </a:endParaRPr>
            </a:p>
          </p:txBody>
        </p:sp>
        <p:sp>
          <p:nvSpPr>
            <p:cNvPr id="47" name="Rectangle 28">
              <a:extLst>
                <a:ext uri="{FF2B5EF4-FFF2-40B4-BE49-F238E27FC236}">
                  <a16:creationId xmlns:a16="http://schemas.microsoft.com/office/drawing/2014/main" id="{74CE1E42-F0F5-F3E6-AF6E-A836C956111A}"/>
                </a:ext>
              </a:extLst>
            </p:cNvPr>
            <p:cNvSpPr>
              <a:spLocks noChangeArrowheads="1"/>
            </p:cNvSpPr>
            <p:nvPr/>
          </p:nvSpPr>
          <p:spPr bwMode="auto">
            <a:xfrm>
              <a:off x="2186237" y="57728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2014</a:t>
              </a:r>
              <a:endParaRPr lang="en-US" altLang="en-US" sz="1400" dirty="0">
                <a:solidFill>
                  <a:schemeClr val="bg1"/>
                </a:solidFill>
                <a:latin typeface="Calibri" panose="020F0502020204030204" pitchFamily="34" charset="0"/>
              </a:endParaRPr>
            </a:p>
          </p:txBody>
        </p:sp>
        <p:sp>
          <p:nvSpPr>
            <p:cNvPr id="48" name="Rectangle 28">
              <a:extLst>
                <a:ext uri="{FF2B5EF4-FFF2-40B4-BE49-F238E27FC236}">
                  <a16:creationId xmlns:a16="http://schemas.microsoft.com/office/drawing/2014/main" id="{D6EC33D8-33D3-FC82-BBC1-0385F1F68E93}"/>
                </a:ext>
              </a:extLst>
            </p:cNvPr>
            <p:cNvSpPr>
              <a:spLocks noChangeArrowheads="1"/>
            </p:cNvSpPr>
            <p:nvPr/>
          </p:nvSpPr>
          <p:spPr bwMode="auto">
            <a:xfrm>
              <a:off x="2621842" y="57728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2015</a:t>
              </a:r>
              <a:endParaRPr lang="en-US" altLang="en-US" sz="1400" dirty="0">
                <a:solidFill>
                  <a:schemeClr val="bg1"/>
                </a:solidFill>
                <a:latin typeface="Calibri" panose="020F0502020204030204" pitchFamily="34" charset="0"/>
              </a:endParaRPr>
            </a:p>
          </p:txBody>
        </p:sp>
        <p:sp>
          <p:nvSpPr>
            <p:cNvPr id="49" name="Rectangle 28">
              <a:extLst>
                <a:ext uri="{FF2B5EF4-FFF2-40B4-BE49-F238E27FC236}">
                  <a16:creationId xmlns:a16="http://schemas.microsoft.com/office/drawing/2014/main" id="{9D5174C4-C14D-9E94-6D14-44A8C3A83653}"/>
                </a:ext>
              </a:extLst>
            </p:cNvPr>
            <p:cNvSpPr>
              <a:spLocks noChangeArrowheads="1"/>
            </p:cNvSpPr>
            <p:nvPr/>
          </p:nvSpPr>
          <p:spPr bwMode="auto">
            <a:xfrm>
              <a:off x="3057447" y="57728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2016</a:t>
              </a:r>
              <a:endParaRPr lang="en-US" altLang="en-US" sz="1400" dirty="0">
                <a:solidFill>
                  <a:schemeClr val="bg1"/>
                </a:solidFill>
                <a:latin typeface="Calibri" panose="020F0502020204030204" pitchFamily="34" charset="0"/>
              </a:endParaRPr>
            </a:p>
          </p:txBody>
        </p:sp>
        <p:sp>
          <p:nvSpPr>
            <p:cNvPr id="50" name="Rectangle 28">
              <a:extLst>
                <a:ext uri="{FF2B5EF4-FFF2-40B4-BE49-F238E27FC236}">
                  <a16:creationId xmlns:a16="http://schemas.microsoft.com/office/drawing/2014/main" id="{3A26DC89-166E-681C-1436-59D0D9AC0991}"/>
                </a:ext>
              </a:extLst>
            </p:cNvPr>
            <p:cNvSpPr>
              <a:spLocks noChangeArrowheads="1"/>
            </p:cNvSpPr>
            <p:nvPr/>
          </p:nvSpPr>
          <p:spPr bwMode="auto">
            <a:xfrm>
              <a:off x="3493052" y="57728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2017</a:t>
              </a:r>
              <a:endParaRPr lang="en-US" altLang="en-US" sz="1400" dirty="0">
                <a:solidFill>
                  <a:schemeClr val="bg1"/>
                </a:solidFill>
                <a:latin typeface="Calibri" panose="020F0502020204030204" pitchFamily="34" charset="0"/>
              </a:endParaRPr>
            </a:p>
          </p:txBody>
        </p:sp>
        <p:sp>
          <p:nvSpPr>
            <p:cNvPr id="51" name="Rectangle 28">
              <a:extLst>
                <a:ext uri="{FF2B5EF4-FFF2-40B4-BE49-F238E27FC236}">
                  <a16:creationId xmlns:a16="http://schemas.microsoft.com/office/drawing/2014/main" id="{335A5582-A0C1-333E-8FF7-8B1FE09F585D}"/>
                </a:ext>
              </a:extLst>
            </p:cNvPr>
            <p:cNvSpPr>
              <a:spLocks noChangeArrowheads="1"/>
            </p:cNvSpPr>
            <p:nvPr/>
          </p:nvSpPr>
          <p:spPr bwMode="auto">
            <a:xfrm>
              <a:off x="3928657" y="57728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2018</a:t>
              </a:r>
              <a:endParaRPr lang="en-US" altLang="en-US" sz="1400" dirty="0">
                <a:solidFill>
                  <a:schemeClr val="bg1"/>
                </a:solidFill>
                <a:latin typeface="Calibri" panose="020F0502020204030204" pitchFamily="34" charset="0"/>
              </a:endParaRPr>
            </a:p>
          </p:txBody>
        </p:sp>
        <p:sp>
          <p:nvSpPr>
            <p:cNvPr id="52" name="Rectangle 28">
              <a:extLst>
                <a:ext uri="{FF2B5EF4-FFF2-40B4-BE49-F238E27FC236}">
                  <a16:creationId xmlns:a16="http://schemas.microsoft.com/office/drawing/2014/main" id="{AF619B1B-A937-01A6-A7E3-3419E57F69C6}"/>
                </a:ext>
              </a:extLst>
            </p:cNvPr>
            <p:cNvSpPr>
              <a:spLocks noChangeArrowheads="1"/>
            </p:cNvSpPr>
            <p:nvPr/>
          </p:nvSpPr>
          <p:spPr bwMode="auto">
            <a:xfrm>
              <a:off x="4364262" y="57728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2019</a:t>
              </a:r>
              <a:endParaRPr lang="en-US" altLang="en-US" sz="1400" dirty="0">
                <a:solidFill>
                  <a:schemeClr val="bg1"/>
                </a:solidFill>
                <a:latin typeface="Calibri" panose="020F0502020204030204" pitchFamily="34" charset="0"/>
              </a:endParaRPr>
            </a:p>
          </p:txBody>
        </p:sp>
        <p:sp>
          <p:nvSpPr>
            <p:cNvPr id="53" name="Rectangle 28">
              <a:extLst>
                <a:ext uri="{FF2B5EF4-FFF2-40B4-BE49-F238E27FC236}">
                  <a16:creationId xmlns:a16="http://schemas.microsoft.com/office/drawing/2014/main" id="{98E26AB6-CDD2-CB63-E355-CDFBFA2ABFA6}"/>
                </a:ext>
              </a:extLst>
            </p:cNvPr>
            <p:cNvSpPr>
              <a:spLocks noChangeArrowheads="1"/>
            </p:cNvSpPr>
            <p:nvPr/>
          </p:nvSpPr>
          <p:spPr bwMode="auto">
            <a:xfrm>
              <a:off x="4799867" y="57728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2020</a:t>
              </a:r>
              <a:endParaRPr lang="en-US" altLang="en-US" sz="1400" dirty="0">
                <a:solidFill>
                  <a:schemeClr val="bg1"/>
                </a:solidFill>
                <a:latin typeface="Calibri" panose="020F0502020204030204" pitchFamily="34" charset="0"/>
              </a:endParaRPr>
            </a:p>
          </p:txBody>
        </p:sp>
        <p:sp>
          <p:nvSpPr>
            <p:cNvPr id="54" name="Rectangle 28">
              <a:extLst>
                <a:ext uri="{FF2B5EF4-FFF2-40B4-BE49-F238E27FC236}">
                  <a16:creationId xmlns:a16="http://schemas.microsoft.com/office/drawing/2014/main" id="{7C877ADC-E007-4FCA-0C61-AAF9D3DC3B71}"/>
                </a:ext>
              </a:extLst>
            </p:cNvPr>
            <p:cNvSpPr>
              <a:spLocks noChangeArrowheads="1"/>
            </p:cNvSpPr>
            <p:nvPr/>
          </p:nvSpPr>
          <p:spPr bwMode="auto">
            <a:xfrm>
              <a:off x="5235472" y="57728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2021</a:t>
              </a:r>
              <a:endParaRPr lang="en-US" altLang="en-US" sz="1400" dirty="0">
                <a:solidFill>
                  <a:schemeClr val="bg1"/>
                </a:solidFill>
                <a:latin typeface="Calibri" panose="020F0502020204030204" pitchFamily="34" charset="0"/>
              </a:endParaRPr>
            </a:p>
          </p:txBody>
        </p:sp>
        <p:grpSp>
          <p:nvGrpSpPr>
            <p:cNvPr id="55" name="Group 54">
              <a:extLst>
                <a:ext uri="{FF2B5EF4-FFF2-40B4-BE49-F238E27FC236}">
                  <a16:creationId xmlns:a16="http://schemas.microsoft.com/office/drawing/2014/main" id="{8CAC08D7-6D5C-7931-C049-6B1567686E01}"/>
                </a:ext>
              </a:extLst>
            </p:cNvPr>
            <p:cNvGrpSpPr/>
            <p:nvPr/>
          </p:nvGrpSpPr>
          <p:grpSpPr>
            <a:xfrm>
              <a:off x="1473057" y="3670916"/>
              <a:ext cx="3995311" cy="1986692"/>
              <a:chOff x="-4302974" y="2809115"/>
              <a:chExt cx="3995311" cy="1986692"/>
            </a:xfrm>
          </p:grpSpPr>
          <p:sp>
            <p:nvSpPr>
              <p:cNvPr id="80" name="Oval 79">
                <a:extLst>
                  <a:ext uri="{FF2B5EF4-FFF2-40B4-BE49-F238E27FC236}">
                    <a16:creationId xmlns:a16="http://schemas.microsoft.com/office/drawing/2014/main" id="{D8F6DB7D-922F-1F2D-D93D-DA30880F4C3C}"/>
                  </a:ext>
                </a:extLst>
              </p:cNvPr>
              <p:cNvSpPr/>
              <p:nvPr/>
            </p:nvSpPr>
            <p:spPr bwMode="auto">
              <a:xfrm>
                <a:off x="-3891379" y="4698628"/>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grpSp>
            <p:nvGrpSpPr>
              <p:cNvPr id="81" name="Group 80">
                <a:extLst>
                  <a:ext uri="{FF2B5EF4-FFF2-40B4-BE49-F238E27FC236}">
                    <a16:creationId xmlns:a16="http://schemas.microsoft.com/office/drawing/2014/main" id="{10AB3774-6F7D-FE11-0386-6B8DB673544C}"/>
                  </a:ext>
                </a:extLst>
              </p:cNvPr>
              <p:cNvGrpSpPr/>
              <p:nvPr/>
            </p:nvGrpSpPr>
            <p:grpSpPr>
              <a:xfrm>
                <a:off x="-4302974" y="2809115"/>
                <a:ext cx="3995311" cy="1973556"/>
                <a:chOff x="1470574" y="3668218"/>
                <a:chExt cx="3995311" cy="1973556"/>
              </a:xfrm>
            </p:grpSpPr>
            <p:sp>
              <p:nvSpPr>
                <p:cNvPr id="82" name="Freeform 79">
                  <a:extLst>
                    <a:ext uri="{FF2B5EF4-FFF2-40B4-BE49-F238E27FC236}">
                      <a16:creationId xmlns:a16="http://schemas.microsoft.com/office/drawing/2014/main" id="{32931A2C-BDDA-8C0B-463F-09DA851F1728}"/>
                    </a:ext>
                  </a:extLst>
                </p:cNvPr>
                <p:cNvSpPr/>
                <p:nvPr/>
              </p:nvSpPr>
              <p:spPr bwMode="auto">
                <a:xfrm>
                  <a:off x="1517754" y="3713813"/>
                  <a:ext cx="3916180" cy="1892508"/>
                </a:xfrm>
                <a:custGeom>
                  <a:avLst/>
                  <a:gdLst>
                    <a:gd name="connsiteX0" fmla="*/ 0 w 3916180"/>
                    <a:gd name="connsiteY0" fmla="*/ 1892508 h 1892508"/>
                    <a:gd name="connsiteX1" fmla="*/ 438462 w 3916180"/>
                    <a:gd name="connsiteY1" fmla="*/ 1888761 h 1892508"/>
                    <a:gd name="connsiteX2" fmla="*/ 880672 w 3916180"/>
                    <a:gd name="connsiteY2" fmla="*/ 1802567 h 1892508"/>
                    <a:gd name="connsiteX3" fmla="*/ 1311639 w 3916180"/>
                    <a:gd name="connsiteY3" fmla="*/ 1611443 h 1892508"/>
                    <a:gd name="connsiteX4" fmla="*/ 1738859 w 3916180"/>
                    <a:gd name="connsiteY4" fmla="*/ 1345367 h 1892508"/>
                    <a:gd name="connsiteX5" fmla="*/ 2173574 w 3916180"/>
                    <a:gd name="connsiteY5" fmla="*/ 1086787 h 1892508"/>
                    <a:gd name="connsiteX6" fmla="*/ 2608289 w 3916180"/>
                    <a:gd name="connsiteY6" fmla="*/ 757003 h 1892508"/>
                    <a:gd name="connsiteX7" fmla="*/ 3039256 w 3916180"/>
                    <a:gd name="connsiteY7" fmla="*/ 479685 h 1892508"/>
                    <a:gd name="connsiteX8" fmla="*/ 3477718 w 3916180"/>
                    <a:gd name="connsiteY8" fmla="*/ 359764 h 1892508"/>
                    <a:gd name="connsiteX9" fmla="*/ 3916180 w 3916180"/>
                    <a:gd name="connsiteY9" fmla="*/ 0 h 1892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6180" h="1892508">
                      <a:moveTo>
                        <a:pt x="0" y="1892508"/>
                      </a:moveTo>
                      <a:lnTo>
                        <a:pt x="438462" y="1888761"/>
                      </a:lnTo>
                      <a:lnTo>
                        <a:pt x="880672" y="1802567"/>
                      </a:lnTo>
                      <a:lnTo>
                        <a:pt x="1311639" y="1611443"/>
                      </a:lnTo>
                      <a:lnTo>
                        <a:pt x="1738859" y="1345367"/>
                      </a:lnTo>
                      <a:lnTo>
                        <a:pt x="2173574" y="1086787"/>
                      </a:lnTo>
                      <a:lnTo>
                        <a:pt x="2608289" y="757003"/>
                      </a:lnTo>
                      <a:lnTo>
                        <a:pt x="3039256" y="479685"/>
                      </a:lnTo>
                      <a:lnTo>
                        <a:pt x="3477718" y="359764"/>
                      </a:lnTo>
                      <a:lnTo>
                        <a:pt x="3916180" y="0"/>
                      </a:lnTo>
                    </a:path>
                  </a:pathLst>
                </a:custGeom>
                <a:noFill/>
                <a:ln w="28575">
                  <a:solidFill>
                    <a:srgbClr val="E1471D"/>
                  </a:solidFill>
                  <a:miter lim="800000"/>
                  <a:headEnd/>
                  <a:tailEnd/>
                </a:ln>
              </p:spPr>
              <p:txBody>
                <a:bodyPr rtlCol="0" anchor="ctr"/>
                <a:lstStyle/>
                <a:p>
                  <a:pPr algn="ctr"/>
                  <a:endParaRPr lang="en-US" sz="1400"/>
                </a:p>
              </p:txBody>
            </p:sp>
            <p:sp>
              <p:nvSpPr>
                <p:cNvPr id="83" name="Oval 82">
                  <a:extLst>
                    <a:ext uri="{FF2B5EF4-FFF2-40B4-BE49-F238E27FC236}">
                      <a16:creationId xmlns:a16="http://schemas.microsoft.com/office/drawing/2014/main" id="{3CDBD4BE-844C-9712-0EEA-EDA0B7015CC9}"/>
                    </a:ext>
                  </a:extLst>
                </p:cNvPr>
                <p:cNvSpPr/>
                <p:nvPr/>
              </p:nvSpPr>
              <p:spPr bwMode="auto">
                <a:xfrm>
                  <a:off x="1470574" y="5544595"/>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84" name="Oval 83">
                  <a:extLst>
                    <a:ext uri="{FF2B5EF4-FFF2-40B4-BE49-F238E27FC236}">
                      <a16:creationId xmlns:a16="http://schemas.microsoft.com/office/drawing/2014/main" id="{3D5220C0-0006-E446-BBB6-F79AD3266E74}"/>
                    </a:ext>
                  </a:extLst>
                </p:cNvPr>
                <p:cNvSpPr/>
                <p:nvPr/>
              </p:nvSpPr>
              <p:spPr bwMode="auto">
                <a:xfrm>
                  <a:off x="2347674" y="5464732"/>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85" name="Oval 84">
                  <a:extLst>
                    <a:ext uri="{FF2B5EF4-FFF2-40B4-BE49-F238E27FC236}">
                      <a16:creationId xmlns:a16="http://schemas.microsoft.com/office/drawing/2014/main" id="{9630016C-F764-82D0-8486-612800F5A9D9}"/>
                    </a:ext>
                  </a:extLst>
                </p:cNvPr>
                <p:cNvSpPr/>
                <p:nvPr/>
              </p:nvSpPr>
              <p:spPr bwMode="auto">
                <a:xfrm>
                  <a:off x="2773749" y="5276740"/>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86" name="Oval 85">
                  <a:extLst>
                    <a:ext uri="{FF2B5EF4-FFF2-40B4-BE49-F238E27FC236}">
                      <a16:creationId xmlns:a16="http://schemas.microsoft.com/office/drawing/2014/main" id="{7A9C9C72-01AF-8F98-0295-C094C6A2574E}"/>
                    </a:ext>
                  </a:extLst>
                </p:cNvPr>
                <p:cNvSpPr/>
                <p:nvPr/>
              </p:nvSpPr>
              <p:spPr bwMode="auto">
                <a:xfrm>
                  <a:off x="4950954" y="4019074"/>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87" name="Oval 86">
                  <a:extLst>
                    <a:ext uri="{FF2B5EF4-FFF2-40B4-BE49-F238E27FC236}">
                      <a16:creationId xmlns:a16="http://schemas.microsoft.com/office/drawing/2014/main" id="{73015597-E398-6F8F-F8E3-1AACCEA462C1}"/>
                    </a:ext>
                  </a:extLst>
                </p:cNvPr>
                <p:cNvSpPr/>
                <p:nvPr/>
              </p:nvSpPr>
              <p:spPr bwMode="auto">
                <a:xfrm>
                  <a:off x="5368706" y="3668218"/>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88" name="Oval 87">
                  <a:extLst>
                    <a:ext uri="{FF2B5EF4-FFF2-40B4-BE49-F238E27FC236}">
                      <a16:creationId xmlns:a16="http://schemas.microsoft.com/office/drawing/2014/main" id="{F30E4C98-6C23-CC5C-1EED-96225596A9C7}"/>
                    </a:ext>
                  </a:extLst>
                </p:cNvPr>
                <p:cNvSpPr/>
                <p:nvPr/>
              </p:nvSpPr>
              <p:spPr bwMode="auto">
                <a:xfrm>
                  <a:off x="4080072" y="4425321"/>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89" name="Oval 88">
                  <a:extLst>
                    <a:ext uri="{FF2B5EF4-FFF2-40B4-BE49-F238E27FC236}">
                      <a16:creationId xmlns:a16="http://schemas.microsoft.com/office/drawing/2014/main" id="{36968096-FDD6-AAA4-81CD-5B4385287716}"/>
                    </a:ext>
                  </a:extLst>
                </p:cNvPr>
                <p:cNvSpPr/>
                <p:nvPr/>
              </p:nvSpPr>
              <p:spPr bwMode="auto">
                <a:xfrm>
                  <a:off x="4490316" y="4154023"/>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0" name="Oval 89">
                  <a:extLst>
                    <a:ext uri="{FF2B5EF4-FFF2-40B4-BE49-F238E27FC236}">
                      <a16:creationId xmlns:a16="http://schemas.microsoft.com/office/drawing/2014/main" id="{96E6573C-555A-E9A0-944B-F8F1AD287474}"/>
                    </a:ext>
                  </a:extLst>
                </p:cNvPr>
                <p:cNvSpPr/>
                <p:nvPr/>
              </p:nvSpPr>
              <p:spPr bwMode="auto">
                <a:xfrm>
                  <a:off x="3632992" y="4747220"/>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053AA32F-D7FC-ABCF-8400-BD4E35FFFB09}"/>
                    </a:ext>
                  </a:extLst>
                </p:cNvPr>
                <p:cNvSpPr/>
                <p:nvPr/>
              </p:nvSpPr>
              <p:spPr bwMode="auto">
                <a:xfrm>
                  <a:off x="3205928" y="5007548"/>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grpSp>
        </p:grpSp>
        <p:grpSp>
          <p:nvGrpSpPr>
            <p:cNvPr id="56" name="Group 55">
              <a:extLst>
                <a:ext uri="{FF2B5EF4-FFF2-40B4-BE49-F238E27FC236}">
                  <a16:creationId xmlns:a16="http://schemas.microsoft.com/office/drawing/2014/main" id="{DEA85988-61F8-7EC8-611F-338DB7C009C2}"/>
                </a:ext>
              </a:extLst>
            </p:cNvPr>
            <p:cNvGrpSpPr/>
            <p:nvPr/>
          </p:nvGrpSpPr>
          <p:grpSpPr>
            <a:xfrm>
              <a:off x="1492071" y="3982306"/>
              <a:ext cx="4001961" cy="1649991"/>
              <a:chOff x="1469411" y="4019275"/>
              <a:chExt cx="4001961" cy="1649991"/>
            </a:xfrm>
          </p:grpSpPr>
          <p:sp>
            <p:nvSpPr>
              <p:cNvPr id="69" name="Oval 68">
                <a:extLst>
                  <a:ext uri="{FF2B5EF4-FFF2-40B4-BE49-F238E27FC236}">
                    <a16:creationId xmlns:a16="http://schemas.microsoft.com/office/drawing/2014/main" id="{A8FDB0EA-1154-F58E-5BBD-C6621D6C622B}"/>
                  </a:ext>
                </a:extLst>
              </p:cNvPr>
              <p:cNvSpPr/>
              <p:nvPr/>
            </p:nvSpPr>
            <p:spPr bwMode="auto">
              <a:xfrm>
                <a:off x="2338308" y="5531073"/>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70" name="Oval 69">
                <a:extLst>
                  <a:ext uri="{FF2B5EF4-FFF2-40B4-BE49-F238E27FC236}">
                    <a16:creationId xmlns:a16="http://schemas.microsoft.com/office/drawing/2014/main" id="{4F2960E7-9038-DC0F-CC86-2041A4409D79}"/>
                  </a:ext>
                </a:extLst>
              </p:cNvPr>
              <p:cNvSpPr/>
              <p:nvPr/>
            </p:nvSpPr>
            <p:spPr bwMode="auto">
              <a:xfrm>
                <a:off x="3632992" y="5009875"/>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71" name="Oval 70">
                <a:extLst>
                  <a:ext uri="{FF2B5EF4-FFF2-40B4-BE49-F238E27FC236}">
                    <a16:creationId xmlns:a16="http://schemas.microsoft.com/office/drawing/2014/main" id="{69AECEC9-B2E9-2002-9DEE-7778F6F3330F}"/>
                  </a:ext>
                </a:extLst>
              </p:cNvPr>
              <p:cNvSpPr/>
              <p:nvPr/>
            </p:nvSpPr>
            <p:spPr bwMode="auto">
              <a:xfrm>
                <a:off x="5374193" y="4019275"/>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2D872DA5-1B46-9880-4144-37D17E2C1C9F}"/>
                  </a:ext>
                </a:extLst>
              </p:cNvPr>
              <p:cNvSpPr/>
              <p:nvPr/>
            </p:nvSpPr>
            <p:spPr bwMode="auto">
              <a:xfrm>
                <a:off x="4929249" y="4359939"/>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1CA86F5C-A546-AAC0-292F-4B3C7AD3F30A}"/>
                  </a:ext>
                </a:extLst>
              </p:cNvPr>
              <p:cNvSpPr/>
              <p:nvPr/>
            </p:nvSpPr>
            <p:spPr bwMode="auto">
              <a:xfrm>
                <a:off x="1908495" y="5565034"/>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1E5D9887-6513-2E01-0BD2-1093C127CC65}"/>
                  </a:ext>
                </a:extLst>
              </p:cNvPr>
              <p:cNvSpPr/>
              <p:nvPr/>
            </p:nvSpPr>
            <p:spPr bwMode="auto">
              <a:xfrm>
                <a:off x="2773749" y="5394318"/>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75" name="Oval 74">
                <a:extLst>
                  <a:ext uri="{FF2B5EF4-FFF2-40B4-BE49-F238E27FC236}">
                    <a16:creationId xmlns:a16="http://schemas.microsoft.com/office/drawing/2014/main" id="{7EB6B133-4820-266A-7AA8-B856410BB882}"/>
                  </a:ext>
                </a:extLst>
              </p:cNvPr>
              <p:cNvSpPr/>
              <p:nvPr/>
            </p:nvSpPr>
            <p:spPr bwMode="auto">
              <a:xfrm>
                <a:off x="4515513" y="4527026"/>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76" name="Oval 75">
                <a:extLst>
                  <a:ext uri="{FF2B5EF4-FFF2-40B4-BE49-F238E27FC236}">
                    <a16:creationId xmlns:a16="http://schemas.microsoft.com/office/drawing/2014/main" id="{D963FC16-9169-B214-DACB-1490DD3C4AA5}"/>
                  </a:ext>
                </a:extLst>
              </p:cNvPr>
              <p:cNvSpPr/>
              <p:nvPr/>
            </p:nvSpPr>
            <p:spPr bwMode="auto">
              <a:xfrm>
                <a:off x="1469411" y="5572087"/>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C57B8683-EB81-796B-470E-ED7B0E5B32EC}"/>
                  </a:ext>
                </a:extLst>
              </p:cNvPr>
              <p:cNvSpPr/>
              <p:nvPr/>
            </p:nvSpPr>
            <p:spPr bwMode="auto">
              <a:xfrm>
                <a:off x="4080072" y="4729599"/>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F8D5C4F4-4F50-E870-DC18-33AF97B73B47}"/>
                  </a:ext>
                </a:extLst>
              </p:cNvPr>
              <p:cNvSpPr/>
              <p:nvPr/>
            </p:nvSpPr>
            <p:spPr bwMode="auto">
              <a:xfrm>
                <a:off x="3205835" y="5210417"/>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79" name="Freeform 117">
                <a:extLst>
                  <a:ext uri="{FF2B5EF4-FFF2-40B4-BE49-F238E27FC236}">
                    <a16:creationId xmlns:a16="http://schemas.microsoft.com/office/drawing/2014/main" id="{05B190CB-EE6B-6E14-7B48-B9D605A7DE10}"/>
                  </a:ext>
                </a:extLst>
              </p:cNvPr>
              <p:cNvSpPr/>
              <p:nvPr/>
            </p:nvSpPr>
            <p:spPr bwMode="auto">
              <a:xfrm>
                <a:off x="1521912" y="4064696"/>
                <a:ext cx="3908121" cy="1565753"/>
              </a:xfrm>
              <a:custGeom>
                <a:avLst/>
                <a:gdLst>
                  <a:gd name="connsiteX0" fmla="*/ 3908121 w 3908121"/>
                  <a:gd name="connsiteY0" fmla="*/ 0 h 1565753"/>
                  <a:gd name="connsiteX1" fmla="*/ 3463447 w 3908121"/>
                  <a:gd name="connsiteY1" fmla="*/ 338203 h 1565753"/>
                  <a:gd name="connsiteX2" fmla="*/ 3037562 w 3908121"/>
                  <a:gd name="connsiteY2" fmla="*/ 513567 h 1565753"/>
                  <a:gd name="connsiteX3" fmla="*/ 2605414 w 3908121"/>
                  <a:gd name="connsiteY3" fmla="*/ 713983 h 1565753"/>
                  <a:gd name="connsiteX4" fmla="*/ 2167003 w 3908121"/>
                  <a:gd name="connsiteY4" fmla="*/ 1002082 h 1565753"/>
                  <a:gd name="connsiteX5" fmla="*/ 1728592 w 3908121"/>
                  <a:gd name="connsiteY5" fmla="*/ 1202499 h 1565753"/>
                  <a:gd name="connsiteX6" fmla="*/ 1302707 w 3908121"/>
                  <a:gd name="connsiteY6" fmla="*/ 1390389 h 1565753"/>
                  <a:gd name="connsiteX7" fmla="*/ 870559 w 3908121"/>
                  <a:gd name="connsiteY7" fmla="*/ 1515649 h 1565753"/>
                  <a:gd name="connsiteX8" fmla="*/ 438411 w 3908121"/>
                  <a:gd name="connsiteY8" fmla="*/ 1546964 h 1565753"/>
                  <a:gd name="connsiteX9" fmla="*/ 0 w 3908121"/>
                  <a:gd name="connsiteY9" fmla="*/ 1565753 h 1565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08121" h="1565753">
                    <a:moveTo>
                      <a:pt x="3908121" y="0"/>
                    </a:moveTo>
                    <a:lnTo>
                      <a:pt x="3463447" y="338203"/>
                    </a:lnTo>
                    <a:lnTo>
                      <a:pt x="3037562" y="513567"/>
                    </a:lnTo>
                    <a:lnTo>
                      <a:pt x="2605414" y="713983"/>
                    </a:lnTo>
                    <a:lnTo>
                      <a:pt x="2167003" y="1002082"/>
                    </a:lnTo>
                    <a:lnTo>
                      <a:pt x="1728592" y="1202499"/>
                    </a:lnTo>
                    <a:lnTo>
                      <a:pt x="1302707" y="1390389"/>
                    </a:lnTo>
                    <a:lnTo>
                      <a:pt x="870559" y="1515649"/>
                    </a:lnTo>
                    <a:lnTo>
                      <a:pt x="438411" y="1546964"/>
                    </a:lnTo>
                    <a:lnTo>
                      <a:pt x="0" y="1565753"/>
                    </a:lnTo>
                  </a:path>
                </a:pathLst>
              </a:custGeom>
              <a:noFill/>
              <a:ln w="28575">
                <a:solidFill>
                  <a:srgbClr val="00823B"/>
                </a:solidFill>
                <a:miter lim="800000"/>
                <a:headEnd/>
                <a:tailEnd/>
              </a:ln>
            </p:spPr>
            <p:txBody>
              <a:bodyPr rtlCol="0" anchor="ctr"/>
              <a:lstStyle/>
              <a:p>
                <a:pPr algn="ctr"/>
                <a:endParaRPr lang="en-US" sz="1400"/>
              </a:p>
            </p:txBody>
          </p:sp>
        </p:grpSp>
        <p:grpSp>
          <p:nvGrpSpPr>
            <p:cNvPr id="57" name="Group 56">
              <a:extLst>
                <a:ext uri="{FF2B5EF4-FFF2-40B4-BE49-F238E27FC236}">
                  <a16:creationId xmlns:a16="http://schemas.microsoft.com/office/drawing/2014/main" id="{065315ED-EDB7-BFC0-78DA-194D9BD71A4F}"/>
                </a:ext>
              </a:extLst>
            </p:cNvPr>
            <p:cNvGrpSpPr/>
            <p:nvPr/>
          </p:nvGrpSpPr>
          <p:grpSpPr>
            <a:xfrm>
              <a:off x="1454478" y="3553212"/>
              <a:ext cx="4003021" cy="2068047"/>
              <a:chOff x="-4423857" y="1718345"/>
              <a:chExt cx="4003021" cy="2068047"/>
            </a:xfrm>
          </p:grpSpPr>
          <p:sp>
            <p:nvSpPr>
              <p:cNvPr id="58" name="Freeform 59">
                <a:extLst>
                  <a:ext uri="{FF2B5EF4-FFF2-40B4-BE49-F238E27FC236}">
                    <a16:creationId xmlns:a16="http://schemas.microsoft.com/office/drawing/2014/main" id="{47F8EB5E-FB93-06B5-B40F-C2A09951D129}"/>
                  </a:ext>
                </a:extLst>
              </p:cNvPr>
              <p:cNvSpPr/>
              <p:nvPr/>
            </p:nvSpPr>
            <p:spPr bwMode="auto">
              <a:xfrm>
                <a:off x="-4376524" y="1774480"/>
                <a:ext cx="3912359" cy="1965278"/>
              </a:xfrm>
              <a:custGeom>
                <a:avLst/>
                <a:gdLst>
                  <a:gd name="connsiteX0" fmla="*/ 0 w 3912359"/>
                  <a:gd name="connsiteY0" fmla="*/ 1951630 h 1965278"/>
                  <a:gd name="connsiteX1" fmla="*/ 450377 w 3912359"/>
                  <a:gd name="connsiteY1" fmla="*/ 1965278 h 1965278"/>
                  <a:gd name="connsiteX2" fmla="*/ 878006 w 3912359"/>
                  <a:gd name="connsiteY2" fmla="*/ 1906138 h 1965278"/>
                  <a:gd name="connsiteX3" fmla="*/ 1319284 w 3912359"/>
                  <a:gd name="connsiteY3" fmla="*/ 1746914 h 1965278"/>
                  <a:gd name="connsiteX4" fmla="*/ 1746914 w 3912359"/>
                  <a:gd name="connsiteY4" fmla="*/ 1496705 h 1965278"/>
                  <a:gd name="connsiteX5" fmla="*/ 2183642 w 3912359"/>
                  <a:gd name="connsiteY5" fmla="*/ 1246496 h 1965278"/>
                  <a:gd name="connsiteX6" fmla="*/ 2611272 w 3912359"/>
                  <a:gd name="connsiteY6" fmla="*/ 887105 h 1965278"/>
                  <a:gd name="connsiteX7" fmla="*/ 3048000 w 3912359"/>
                  <a:gd name="connsiteY7" fmla="*/ 609600 h 1965278"/>
                  <a:gd name="connsiteX8" fmla="*/ 3475630 w 3912359"/>
                  <a:gd name="connsiteY8" fmla="*/ 386687 h 1965278"/>
                  <a:gd name="connsiteX9" fmla="*/ 3912359 w 3912359"/>
                  <a:gd name="connsiteY9" fmla="*/ 0 h 1965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12359" h="1965278">
                    <a:moveTo>
                      <a:pt x="0" y="1951630"/>
                    </a:moveTo>
                    <a:lnTo>
                      <a:pt x="450377" y="1965278"/>
                    </a:lnTo>
                    <a:lnTo>
                      <a:pt x="878006" y="1906138"/>
                    </a:lnTo>
                    <a:lnTo>
                      <a:pt x="1319284" y="1746914"/>
                    </a:lnTo>
                    <a:lnTo>
                      <a:pt x="1746914" y="1496705"/>
                    </a:lnTo>
                    <a:lnTo>
                      <a:pt x="2183642" y="1246496"/>
                    </a:lnTo>
                    <a:lnTo>
                      <a:pt x="2611272" y="887105"/>
                    </a:lnTo>
                    <a:lnTo>
                      <a:pt x="3048000" y="609600"/>
                    </a:lnTo>
                    <a:lnTo>
                      <a:pt x="3475630" y="386687"/>
                    </a:lnTo>
                    <a:lnTo>
                      <a:pt x="3912359" y="0"/>
                    </a:lnTo>
                  </a:path>
                </a:pathLst>
              </a:custGeom>
              <a:noFill/>
              <a:ln w="28575">
                <a:solidFill>
                  <a:srgbClr val="015873"/>
                </a:solidFill>
                <a:miter lim="800000"/>
                <a:headEnd/>
                <a:tailEnd/>
              </a:ln>
            </p:spPr>
            <p:txBody>
              <a:bodyPr rtlCol="0" anchor="ctr"/>
              <a:lstStyle/>
              <a:p>
                <a:pPr algn="ctr"/>
                <a:endParaRPr lang="en-US" sz="1400"/>
              </a:p>
            </p:txBody>
          </p:sp>
          <p:sp>
            <p:nvSpPr>
              <p:cNvPr id="59" name="Oval 58">
                <a:extLst>
                  <a:ext uri="{FF2B5EF4-FFF2-40B4-BE49-F238E27FC236}">
                    <a16:creationId xmlns:a16="http://schemas.microsoft.com/office/drawing/2014/main" id="{B5C0534E-6F7A-0BBA-92A8-6F9B6A0E287F}"/>
                  </a:ext>
                </a:extLst>
              </p:cNvPr>
              <p:cNvSpPr/>
              <p:nvPr/>
            </p:nvSpPr>
            <p:spPr bwMode="auto">
              <a:xfrm>
                <a:off x="-4423857" y="3664645"/>
                <a:ext cx="97179" cy="97179"/>
              </a:xfrm>
              <a:prstGeom prst="ellipse">
                <a:avLst/>
              </a:prstGeom>
              <a:solidFill>
                <a:srgbClr val="01587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60" name="Oval 59">
                <a:extLst>
                  <a:ext uri="{FF2B5EF4-FFF2-40B4-BE49-F238E27FC236}">
                    <a16:creationId xmlns:a16="http://schemas.microsoft.com/office/drawing/2014/main" id="{33399DB9-2A2B-77EA-F738-05853AB2FC22}"/>
                  </a:ext>
                </a:extLst>
              </p:cNvPr>
              <p:cNvSpPr/>
              <p:nvPr/>
            </p:nvSpPr>
            <p:spPr bwMode="auto">
              <a:xfrm>
                <a:off x="-3988558" y="3689213"/>
                <a:ext cx="97179" cy="97179"/>
              </a:xfrm>
              <a:prstGeom prst="ellipse">
                <a:avLst/>
              </a:prstGeom>
              <a:solidFill>
                <a:srgbClr val="01587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61" name="Oval 60">
                <a:extLst>
                  <a:ext uri="{FF2B5EF4-FFF2-40B4-BE49-F238E27FC236}">
                    <a16:creationId xmlns:a16="http://schemas.microsoft.com/office/drawing/2014/main" id="{62889B8D-5DD9-AEF0-3951-CE2225C93855}"/>
                  </a:ext>
                </a:extLst>
              </p:cNvPr>
              <p:cNvSpPr/>
              <p:nvPr/>
            </p:nvSpPr>
            <p:spPr bwMode="auto">
              <a:xfrm>
                <a:off x="-3544803" y="3619629"/>
                <a:ext cx="97179" cy="97179"/>
              </a:xfrm>
              <a:prstGeom prst="ellipse">
                <a:avLst/>
              </a:prstGeom>
              <a:solidFill>
                <a:srgbClr val="01587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EEE10CD5-C8D6-E222-2D19-9C9282D618EC}"/>
                  </a:ext>
                </a:extLst>
              </p:cNvPr>
              <p:cNvSpPr/>
              <p:nvPr/>
            </p:nvSpPr>
            <p:spPr bwMode="auto">
              <a:xfrm>
                <a:off x="-3117676" y="3478381"/>
                <a:ext cx="97179" cy="97179"/>
              </a:xfrm>
              <a:prstGeom prst="ellipse">
                <a:avLst/>
              </a:prstGeom>
              <a:solidFill>
                <a:srgbClr val="01587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A813F9FD-F964-9702-9493-77C4CDC35DD4}"/>
                  </a:ext>
                </a:extLst>
              </p:cNvPr>
              <p:cNvSpPr/>
              <p:nvPr/>
            </p:nvSpPr>
            <p:spPr bwMode="auto">
              <a:xfrm>
                <a:off x="-1375912" y="2338543"/>
                <a:ext cx="97179" cy="97179"/>
              </a:xfrm>
              <a:prstGeom prst="ellipse">
                <a:avLst/>
              </a:prstGeom>
              <a:solidFill>
                <a:srgbClr val="01587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D4F23E6D-B58F-5860-2CB4-40F9A5F03709}"/>
                  </a:ext>
                </a:extLst>
              </p:cNvPr>
              <p:cNvSpPr/>
              <p:nvPr/>
            </p:nvSpPr>
            <p:spPr bwMode="auto">
              <a:xfrm>
                <a:off x="-1811353" y="2616036"/>
                <a:ext cx="97179" cy="97179"/>
              </a:xfrm>
              <a:prstGeom prst="ellipse">
                <a:avLst/>
              </a:prstGeom>
              <a:solidFill>
                <a:srgbClr val="01587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B6E87ABC-9B27-F2DE-FC18-A8026F0743A2}"/>
                  </a:ext>
                </a:extLst>
              </p:cNvPr>
              <p:cNvSpPr/>
              <p:nvPr/>
            </p:nvSpPr>
            <p:spPr bwMode="auto">
              <a:xfrm>
                <a:off x="-989060" y="2104036"/>
                <a:ext cx="97179" cy="97179"/>
              </a:xfrm>
              <a:prstGeom prst="ellipse">
                <a:avLst/>
              </a:prstGeom>
              <a:solidFill>
                <a:srgbClr val="01587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66" name="Oval 65">
                <a:extLst>
                  <a:ext uri="{FF2B5EF4-FFF2-40B4-BE49-F238E27FC236}">
                    <a16:creationId xmlns:a16="http://schemas.microsoft.com/office/drawing/2014/main" id="{719D7DCD-36E1-7468-7D31-CFC1573AA47B}"/>
                  </a:ext>
                </a:extLst>
              </p:cNvPr>
              <p:cNvSpPr/>
              <p:nvPr/>
            </p:nvSpPr>
            <p:spPr bwMode="auto">
              <a:xfrm>
                <a:off x="-518015" y="1718345"/>
                <a:ext cx="97179" cy="97179"/>
              </a:xfrm>
              <a:prstGeom prst="ellipse">
                <a:avLst/>
              </a:prstGeom>
              <a:solidFill>
                <a:srgbClr val="01587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160F1F7D-E279-77FE-72C5-FFD94F44C875}"/>
                  </a:ext>
                </a:extLst>
              </p:cNvPr>
              <p:cNvSpPr/>
              <p:nvPr/>
            </p:nvSpPr>
            <p:spPr bwMode="auto">
              <a:xfrm>
                <a:off x="-2682235" y="3225359"/>
                <a:ext cx="97179" cy="97179"/>
              </a:xfrm>
              <a:prstGeom prst="ellipse">
                <a:avLst/>
              </a:prstGeom>
              <a:solidFill>
                <a:srgbClr val="01587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76D7C627-3191-F2DB-BCBE-6E0292487ECA}"/>
                  </a:ext>
                </a:extLst>
              </p:cNvPr>
              <p:cNvSpPr/>
              <p:nvPr/>
            </p:nvSpPr>
            <p:spPr bwMode="auto">
              <a:xfrm>
                <a:off x="-2246794" y="2966447"/>
                <a:ext cx="97179" cy="97179"/>
              </a:xfrm>
              <a:prstGeom prst="ellipse">
                <a:avLst/>
              </a:prstGeom>
              <a:solidFill>
                <a:srgbClr val="015873"/>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grpSp>
      </p:grpSp>
      <p:grpSp>
        <p:nvGrpSpPr>
          <p:cNvPr id="92" name="Group 91">
            <a:extLst>
              <a:ext uri="{FF2B5EF4-FFF2-40B4-BE49-F238E27FC236}">
                <a16:creationId xmlns:a16="http://schemas.microsoft.com/office/drawing/2014/main" id="{71160AE3-DD58-A51B-C3EE-724EB83C6D60}"/>
              </a:ext>
            </a:extLst>
          </p:cNvPr>
          <p:cNvGrpSpPr/>
          <p:nvPr/>
        </p:nvGrpSpPr>
        <p:grpSpPr>
          <a:xfrm>
            <a:off x="6249656" y="2582226"/>
            <a:ext cx="4774963" cy="3298284"/>
            <a:chOff x="6145477" y="2671006"/>
            <a:chExt cx="4774963" cy="3298284"/>
          </a:xfrm>
        </p:grpSpPr>
        <p:sp>
          <p:nvSpPr>
            <p:cNvPr id="93" name="Line 38">
              <a:extLst>
                <a:ext uri="{FF2B5EF4-FFF2-40B4-BE49-F238E27FC236}">
                  <a16:creationId xmlns:a16="http://schemas.microsoft.com/office/drawing/2014/main" id="{B808976C-3450-F5E9-EF36-6DE56B22B0EA}"/>
                </a:ext>
              </a:extLst>
            </p:cNvPr>
            <p:cNvSpPr>
              <a:spLocks noChangeShapeType="1"/>
            </p:cNvSpPr>
            <p:nvPr/>
          </p:nvSpPr>
          <p:spPr bwMode="auto">
            <a:xfrm flipV="1">
              <a:off x="6468036" y="3091130"/>
              <a:ext cx="0" cy="258493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94" name="Rectangle 39">
              <a:extLst>
                <a:ext uri="{FF2B5EF4-FFF2-40B4-BE49-F238E27FC236}">
                  <a16:creationId xmlns:a16="http://schemas.microsoft.com/office/drawing/2014/main" id="{45BCEACA-A3C4-8BF2-A2D4-30FE81791A83}"/>
                </a:ext>
              </a:extLst>
            </p:cNvPr>
            <p:cNvSpPr>
              <a:spLocks noChangeArrowheads="1"/>
            </p:cNvSpPr>
            <p:nvPr/>
          </p:nvSpPr>
          <p:spPr bwMode="auto">
            <a:xfrm>
              <a:off x="6273332" y="5579296"/>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0</a:t>
              </a:r>
              <a:endParaRPr lang="en-US" altLang="en-US" sz="1400" dirty="0">
                <a:solidFill>
                  <a:schemeClr val="bg1"/>
                </a:solidFill>
                <a:latin typeface="Calibri" panose="020F0502020204030204" pitchFamily="34" charset="0"/>
              </a:endParaRPr>
            </a:p>
          </p:txBody>
        </p:sp>
        <p:sp>
          <p:nvSpPr>
            <p:cNvPr id="95" name="Rectangle 40">
              <a:extLst>
                <a:ext uri="{FF2B5EF4-FFF2-40B4-BE49-F238E27FC236}">
                  <a16:creationId xmlns:a16="http://schemas.microsoft.com/office/drawing/2014/main" id="{35196411-3433-325A-B0A6-CA66E91DCB82}"/>
                </a:ext>
              </a:extLst>
            </p:cNvPr>
            <p:cNvSpPr>
              <a:spLocks noChangeArrowheads="1"/>
            </p:cNvSpPr>
            <p:nvPr/>
          </p:nvSpPr>
          <p:spPr bwMode="auto">
            <a:xfrm>
              <a:off x="6273332" y="5176281"/>
              <a:ext cx="9137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5</a:t>
              </a:r>
              <a:endParaRPr lang="en-US" altLang="en-US" sz="1400" dirty="0">
                <a:solidFill>
                  <a:schemeClr val="bg1"/>
                </a:solidFill>
                <a:latin typeface="Calibri" panose="020F0502020204030204" pitchFamily="34" charset="0"/>
              </a:endParaRPr>
            </a:p>
          </p:txBody>
        </p:sp>
        <p:sp>
          <p:nvSpPr>
            <p:cNvPr id="96" name="Rectangle 41">
              <a:extLst>
                <a:ext uri="{FF2B5EF4-FFF2-40B4-BE49-F238E27FC236}">
                  <a16:creationId xmlns:a16="http://schemas.microsoft.com/office/drawing/2014/main" id="{46DBFA90-238B-F812-CC35-836C4436D813}"/>
                </a:ext>
              </a:extLst>
            </p:cNvPr>
            <p:cNvSpPr>
              <a:spLocks noChangeArrowheads="1"/>
            </p:cNvSpPr>
            <p:nvPr/>
          </p:nvSpPr>
          <p:spPr bwMode="auto">
            <a:xfrm>
              <a:off x="6181962" y="4773266"/>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10</a:t>
              </a:r>
              <a:endParaRPr lang="en-US" altLang="en-US" sz="1400" dirty="0">
                <a:solidFill>
                  <a:schemeClr val="bg1"/>
                </a:solidFill>
                <a:latin typeface="Calibri" panose="020F0502020204030204" pitchFamily="34" charset="0"/>
              </a:endParaRPr>
            </a:p>
          </p:txBody>
        </p:sp>
        <p:sp>
          <p:nvSpPr>
            <p:cNvPr id="97" name="Rectangle 42">
              <a:extLst>
                <a:ext uri="{FF2B5EF4-FFF2-40B4-BE49-F238E27FC236}">
                  <a16:creationId xmlns:a16="http://schemas.microsoft.com/office/drawing/2014/main" id="{55DAEE35-8272-04A2-0FFB-0868C6C834B5}"/>
                </a:ext>
              </a:extLst>
            </p:cNvPr>
            <p:cNvSpPr>
              <a:spLocks noChangeArrowheads="1"/>
            </p:cNvSpPr>
            <p:nvPr/>
          </p:nvSpPr>
          <p:spPr bwMode="auto">
            <a:xfrm>
              <a:off x="6181962" y="4370251"/>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15</a:t>
              </a:r>
              <a:endParaRPr lang="en-US" altLang="en-US" sz="1400" dirty="0">
                <a:solidFill>
                  <a:schemeClr val="bg1"/>
                </a:solidFill>
                <a:latin typeface="Calibri" panose="020F0502020204030204" pitchFamily="34" charset="0"/>
              </a:endParaRPr>
            </a:p>
          </p:txBody>
        </p:sp>
        <p:sp>
          <p:nvSpPr>
            <p:cNvPr id="98" name="Rectangle 43">
              <a:extLst>
                <a:ext uri="{FF2B5EF4-FFF2-40B4-BE49-F238E27FC236}">
                  <a16:creationId xmlns:a16="http://schemas.microsoft.com/office/drawing/2014/main" id="{91BA3C71-8B79-A027-C991-B355262164DC}"/>
                </a:ext>
              </a:extLst>
            </p:cNvPr>
            <p:cNvSpPr>
              <a:spLocks noChangeArrowheads="1"/>
            </p:cNvSpPr>
            <p:nvPr/>
          </p:nvSpPr>
          <p:spPr bwMode="auto">
            <a:xfrm>
              <a:off x="6181962" y="3967236"/>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a:t>
              </a:r>
              <a:endParaRPr lang="en-US" altLang="en-US" sz="1400" dirty="0">
                <a:solidFill>
                  <a:schemeClr val="bg1"/>
                </a:solidFill>
                <a:latin typeface="Calibri" panose="020F0502020204030204" pitchFamily="34" charset="0"/>
              </a:endParaRPr>
            </a:p>
          </p:txBody>
        </p:sp>
        <p:sp>
          <p:nvSpPr>
            <p:cNvPr id="99" name="Rectangle 44">
              <a:extLst>
                <a:ext uri="{FF2B5EF4-FFF2-40B4-BE49-F238E27FC236}">
                  <a16:creationId xmlns:a16="http://schemas.microsoft.com/office/drawing/2014/main" id="{91DADF41-3007-EA78-38B0-ABD4E7D45ADF}"/>
                </a:ext>
              </a:extLst>
            </p:cNvPr>
            <p:cNvSpPr>
              <a:spLocks noChangeArrowheads="1"/>
            </p:cNvSpPr>
            <p:nvPr/>
          </p:nvSpPr>
          <p:spPr bwMode="auto">
            <a:xfrm>
              <a:off x="6181962" y="3564221"/>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25</a:t>
              </a:r>
              <a:endParaRPr lang="en-US" altLang="en-US" sz="1400" dirty="0">
                <a:solidFill>
                  <a:schemeClr val="bg1"/>
                </a:solidFill>
                <a:latin typeface="Calibri" panose="020F0502020204030204" pitchFamily="34" charset="0"/>
              </a:endParaRPr>
            </a:p>
          </p:txBody>
        </p:sp>
        <p:sp>
          <p:nvSpPr>
            <p:cNvPr id="100" name="Line 83">
              <a:extLst>
                <a:ext uri="{FF2B5EF4-FFF2-40B4-BE49-F238E27FC236}">
                  <a16:creationId xmlns:a16="http://schemas.microsoft.com/office/drawing/2014/main" id="{A69FEDDB-ED02-3B29-EC0F-BEBAC4354A9A}"/>
                </a:ext>
              </a:extLst>
            </p:cNvPr>
            <p:cNvSpPr>
              <a:spLocks noChangeShapeType="1"/>
            </p:cNvSpPr>
            <p:nvPr/>
          </p:nvSpPr>
          <p:spPr bwMode="auto">
            <a:xfrm flipH="1">
              <a:off x="6391149" y="324353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101" name="Line 84">
              <a:extLst>
                <a:ext uri="{FF2B5EF4-FFF2-40B4-BE49-F238E27FC236}">
                  <a16:creationId xmlns:a16="http://schemas.microsoft.com/office/drawing/2014/main" id="{ABA3BFE0-E809-01CE-18CE-2FE6CB4D44CF}"/>
                </a:ext>
              </a:extLst>
            </p:cNvPr>
            <p:cNvSpPr>
              <a:spLocks noChangeShapeType="1"/>
            </p:cNvSpPr>
            <p:nvPr/>
          </p:nvSpPr>
          <p:spPr bwMode="auto">
            <a:xfrm flipH="1">
              <a:off x="6391149" y="3644753"/>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102" name="Line 85">
              <a:extLst>
                <a:ext uri="{FF2B5EF4-FFF2-40B4-BE49-F238E27FC236}">
                  <a16:creationId xmlns:a16="http://schemas.microsoft.com/office/drawing/2014/main" id="{4B3C8FF4-07AD-4D96-72AF-684EF440713B}"/>
                </a:ext>
              </a:extLst>
            </p:cNvPr>
            <p:cNvSpPr>
              <a:spLocks noChangeShapeType="1"/>
            </p:cNvSpPr>
            <p:nvPr/>
          </p:nvSpPr>
          <p:spPr bwMode="auto">
            <a:xfrm flipH="1">
              <a:off x="6391149" y="4447189"/>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103" name="Line 86">
              <a:extLst>
                <a:ext uri="{FF2B5EF4-FFF2-40B4-BE49-F238E27FC236}">
                  <a16:creationId xmlns:a16="http://schemas.microsoft.com/office/drawing/2014/main" id="{51C62554-9036-0374-6B23-B819E1DA292D}"/>
                </a:ext>
              </a:extLst>
            </p:cNvPr>
            <p:cNvSpPr>
              <a:spLocks noChangeShapeType="1"/>
            </p:cNvSpPr>
            <p:nvPr/>
          </p:nvSpPr>
          <p:spPr bwMode="auto">
            <a:xfrm flipH="1">
              <a:off x="6391149" y="4848407"/>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104" name="Line 87">
              <a:extLst>
                <a:ext uri="{FF2B5EF4-FFF2-40B4-BE49-F238E27FC236}">
                  <a16:creationId xmlns:a16="http://schemas.microsoft.com/office/drawing/2014/main" id="{AD659D94-21A2-501D-D7F7-1A13628220E5}"/>
                </a:ext>
              </a:extLst>
            </p:cNvPr>
            <p:cNvSpPr>
              <a:spLocks noChangeShapeType="1"/>
            </p:cNvSpPr>
            <p:nvPr/>
          </p:nvSpPr>
          <p:spPr bwMode="auto">
            <a:xfrm flipH="1">
              <a:off x="6391149" y="5249626"/>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105" name="Line 88">
              <a:extLst>
                <a:ext uri="{FF2B5EF4-FFF2-40B4-BE49-F238E27FC236}">
                  <a16:creationId xmlns:a16="http://schemas.microsoft.com/office/drawing/2014/main" id="{65DDA350-0DF3-4A84-FF19-68C06DD40B5E}"/>
                </a:ext>
              </a:extLst>
            </p:cNvPr>
            <p:cNvSpPr>
              <a:spLocks noChangeShapeType="1"/>
            </p:cNvSpPr>
            <p:nvPr/>
          </p:nvSpPr>
          <p:spPr bwMode="auto">
            <a:xfrm flipH="1">
              <a:off x="6393424" y="5664713"/>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106" name="Rectangle 44">
              <a:extLst>
                <a:ext uri="{FF2B5EF4-FFF2-40B4-BE49-F238E27FC236}">
                  <a16:creationId xmlns:a16="http://schemas.microsoft.com/office/drawing/2014/main" id="{72AF06E1-D246-678E-C217-983C371B6BBA}"/>
                </a:ext>
              </a:extLst>
            </p:cNvPr>
            <p:cNvSpPr>
              <a:spLocks noChangeArrowheads="1"/>
            </p:cNvSpPr>
            <p:nvPr/>
          </p:nvSpPr>
          <p:spPr bwMode="auto">
            <a:xfrm>
              <a:off x="6145477" y="2671006"/>
              <a:ext cx="4774963"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dirty="0" err="1">
                  <a:solidFill>
                    <a:schemeClr val="bg1"/>
                  </a:solidFill>
                  <a:latin typeface="Calibri" panose="020F0502020204030204" pitchFamily="34" charset="0"/>
                </a:rPr>
                <a:t>PrEP</a:t>
              </a:r>
              <a:r>
                <a:rPr lang="en-US" altLang="en-US" sz="1400" dirty="0">
                  <a:solidFill>
                    <a:schemeClr val="bg1"/>
                  </a:solidFill>
                  <a:latin typeface="Calibri" panose="020F0502020204030204" pitchFamily="34" charset="0"/>
                </a:rPr>
                <a:t>-to-Need Ratio by Race/Ethnicity Over Time, 2012-2021</a:t>
              </a:r>
            </a:p>
          </p:txBody>
        </p:sp>
        <p:sp>
          <p:nvSpPr>
            <p:cNvPr id="107" name="Line 5">
              <a:extLst>
                <a:ext uri="{FF2B5EF4-FFF2-40B4-BE49-F238E27FC236}">
                  <a16:creationId xmlns:a16="http://schemas.microsoft.com/office/drawing/2014/main" id="{17B89B5F-85F2-B501-DEBC-5A362C9B5693}"/>
                </a:ext>
              </a:extLst>
            </p:cNvPr>
            <p:cNvSpPr>
              <a:spLocks noChangeShapeType="1"/>
            </p:cNvSpPr>
            <p:nvPr/>
          </p:nvSpPr>
          <p:spPr bwMode="auto">
            <a:xfrm>
              <a:off x="6446695" y="5660109"/>
              <a:ext cx="4268135"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108" name="Rectangle 28">
              <a:extLst>
                <a:ext uri="{FF2B5EF4-FFF2-40B4-BE49-F238E27FC236}">
                  <a16:creationId xmlns:a16="http://schemas.microsoft.com/office/drawing/2014/main" id="{12D6BA9B-CC8A-B300-4A05-6DD6F8018361}"/>
                </a:ext>
              </a:extLst>
            </p:cNvPr>
            <p:cNvSpPr>
              <a:spLocks noChangeArrowheads="1"/>
            </p:cNvSpPr>
            <p:nvPr/>
          </p:nvSpPr>
          <p:spPr bwMode="auto">
            <a:xfrm>
              <a:off x="6526619" y="57753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2012</a:t>
              </a:r>
              <a:endParaRPr lang="en-US" altLang="en-US" sz="1400" dirty="0">
                <a:solidFill>
                  <a:schemeClr val="bg1"/>
                </a:solidFill>
                <a:latin typeface="Calibri" panose="020F0502020204030204" pitchFamily="34" charset="0"/>
              </a:endParaRPr>
            </a:p>
          </p:txBody>
        </p:sp>
        <p:sp>
          <p:nvSpPr>
            <p:cNvPr id="109" name="Line 50">
              <a:extLst>
                <a:ext uri="{FF2B5EF4-FFF2-40B4-BE49-F238E27FC236}">
                  <a16:creationId xmlns:a16="http://schemas.microsoft.com/office/drawing/2014/main" id="{6C68C9DB-D0BC-A6F4-5820-6C56CBFBCA33}"/>
                </a:ext>
              </a:extLst>
            </p:cNvPr>
            <p:cNvSpPr>
              <a:spLocks noChangeShapeType="1"/>
            </p:cNvSpPr>
            <p:nvPr/>
          </p:nvSpPr>
          <p:spPr bwMode="auto">
            <a:xfrm>
              <a:off x="9340254" y="56601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110" name="Line 50">
              <a:extLst>
                <a:ext uri="{FF2B5EF4-FFF2-40B4-BE49-F238E27FC236}">
                  <a16:creationId xmlns:a16="http://schemas.microsoft.com/office/drawing/2014/main" id="{516A38E8-1426-50E5-7FE5-FF3A9C15494F}"/>
                </a:ext>
              </a:extLst>
            </p:cNvPr>
            <p:cNvSpPr>
              <a:spLocks noChangeShapeType="1"/>
            </p:cNvSpPr>
            <p:nvPr/>
          </p:nvSpPr>
          <p:spPr bwMode="auto">
            <a:xfrm>
              <a:off x="6727608" y="56601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111" name="Line 50">
              <a:extLst>
                <a:ext uri="{FF2B5EF4-FFF2-40B4-BE49-F238E27FC236}">
                  <a16:creationId xmlns:a16="http://schemas.microsoft.com/office/drawing/2014/main" id="{1A4BB931-9C94-333D-C3FE-B9F17AD4780E}"/>
                </a:ext>
              </a:extLst>
            </p:cNvPr>
            <p:cNvSpPr>
              <a:spLocks noChangeShapeType="1"/>
            </p:cNvSpPr>
            <p:nvPr/>
          </p:nvSpPr>
          <p:spPr bwMode="auto">
            <a:xfrm>
              <a:off x="9775695" y="56601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112" name="Line 50">
              <a:extLst>
                <a:ext uri="{FF2B5EF4-FFF2-40B4-BE49-F238E27FC236}">
                  <a16:creationId xmlns:a16="http://schemas.microsoft.com/office/drawing/2014/main" id="{1359998F-2B94-A41F-F956-357DB3284773}"/>
                </a:ext>
              </a:extLst>
            </p:cNvPr>
            <p:cNvSpPr>
              <a:spLocks noChangeShapeType="1"/>
            </p:cNvSpPr>
            <p:nvPr/>
          </p:nvSpPr>
          <p:spPr bwMode="auto">
            <a:xfrm>
              <a:off x="10211136" y="56601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113" name="Line 50">
              <a:extLst>
                <a:ext uri="{FF2B5EF4-FFF2-40B4-BE49-F238E27FC236}">
                  <a16:creationId xmlns:a16="http://schemas.microsoft.com/office/drawing/2014/main" id="{F539D1C7-7098-B821-2614-A9DB1368C8B4}"/>
                </a:ext>
              </a:extLst>
            </p:cNvPr>
            <p:cNvSpPr>
              <a:spLocks noChangeShapeType="1"/>
            </p:cNvSpPr>
            <p:nvPr/>
          </p:nvSpPr>
          <p:spPr bwMode="auto">
            <a:xfrm>
              <a:off x="10646576" y="56601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114" name="Line 50">
              <a:extLst>
                <a:ext uri="{FF2B5EF4-FFF2-40B4-BE49-F238E27FC236}">
                  <a16:creationId xmlns:a16="http://schemas.microsoft.com/office/drawing/2014/main" id="{D94D949E-784E-045C-68A9-4B918E453FAF}"/>
                </a:ext>
              </a:extLst>
            </p:cNvPr>
            <p:cNvSpPr>
              <a:spLocks noChangeShapeType="1"/>
            </p:cNvSpPr>
            <p:nvPr/>
          </p:nvSpPr>
          <p:spPr bwMode="auto">
            <a:xfrm>
              <a:off x="8469372" y="56601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115" name="Line 50">
              <a:extLst>
                <a:ext uri="{FF2B5EF4-FFF2-40B4-BE49-F238E27FC236}">
                  <a16:creationId xmlns:a16="http://schemas.microsoft.com/office/drawing/2014/main" id="{8370B36C-051B-519A-F3DF-E86B6006C795}"/>
                </a:ext>
              </a:extLst>
            </p:cNvPr>
            <p:cNvSpPr>
              <a:spLocks noChangeShapeType="1"/>
            </p:cNvSpPr>
            <p:nvPr/>
          </p:nvSpPr>
          <p:spPr bwMode="auto">
            <a:xfrm>
              <a:off x="8904813" y="56601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116" name="Line 50">
              <a:extLst>
                <a:ext uri="{FF2B5EF4-FFF2-40B4-BE49-F238E27FC236}">
                  <a16:creationId xmlns:a16="http://schemas.microsoft.com/office/drawing/2014/main" id="{3D8B00A1-329F-6AE9-3C76-A47B1D83F8A8}"/>
                </a:ext>
              </a:extLst>
            </p:cNvPr>
            <p:cNvSpPr>
              <a:spLocks noChangeShapeType="1"/>
            </p:cNvSpPr>
            <p:nvPr/>
          </p:nvSpPr>
          <p:spPr bwMode="auto">
            <a:xfrm>
              <a:off x="7598490" y="56601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117" name="Line 50">
              <a:extLst>
                <a:ext uri="{FF2B5EF4-FFF2-40B4-BE49-F238E27FC236}">
                  <a16:creationId xmlns:a16="http://schemas.microsoft.com/office/drawing/2014/main" id="{F55702C4-90D2-64EB-C609-734992748EAD}"/>
                </a:ext>
              </a:extLst>
            </p:cNvPr>
            <p:cNvSpPr>
              <a:spLocks noChangeShapeType="1"/>
            </p:cNvSpPr>
            <p:nvPr/>
          </p:nvSpPr>
          <p:spPr bwMode="auto">
            <a:xfrm>
              <a:off x="8033931" y="56601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118" name="Line 50">
              <a:extLst>
                <a:ext uri="{FF2B5EF4-FFF2-40B4-BE49-F238E27FC236}">
                  <a16:creationId xmlns:a16="http://schemas.microsoft.com/office/drawing/2014/main" id="{E1DD198F-0A9D-3A09-9C71-C89DCD42E8B9}"/>
                </a:ext>
              </a:extLst>
            </p:cNvPr>
            <p:cNvSpPr>
              <a:spLocks noChangeShapeType="1"/>
            </p:cNvSpPr>
            <p:nvPr/>
          </p:nvSpPr>
          <p:spPr bwMode="auto">
            <a:xfrm>
              <a:off x="7163049" y="5660109"/>
              <a:ext cx="0" cy="7619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119" name="Rectangle 28">
              <a:extLst>
                <a:ext uri="{FF2B5EF4-FFF2-40B4-BE49-F238E27FC236}">
                  <a16:creationId xmlns:a16="http://schemas.microsoft.com/office/drawing/2014/main" id="{BC267726-5671-5E7B-BEF5-46982401395B}"/>
                </a:ext>
              </a:extLst>
            </p:cNvPr>
            <p:cNvSpPr>
              <a:spLocks noChangeArrowheads="1"/>
            </p:cNvSpPr>
            <p:nvPr/>
          </p:nvSpPr>
          <p:spPr bwMode="auto">
            <a:xfrm>
              <a:off x="6962224" y="57753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2013</a:t>
              </a:r>
              <a:endParaRPr lang="en-US" altLang="en-US" sz="1400" dirty="0">
                <a:solidFill>
                  <a:schemeClr val="bg1"/>
                </a:solidFill>
                <a:latin typeface="Calibri" panose="020F0502020204030204" pitchFamily="34" charset="0"/>
              </a:endParaRPr>
            </a:p>
          </p:txBody>
        </p:sp>
        <p:sp>
          <p:nvSpPr>
            <p:cNvPr id="120" name="Rectangle 28">
              <a:extLst>
                <a:ext uri="{FF2B5EF4-FFF2-40B4-BE49-F238E27FC236}">
                  <a16:creationId xmlns:a16="http://schemas.microsoft.com/office/drawing/2014/main" id="{3BA3C815-BAD9-EFB6-D460-2D8C45EE20ED}"/>
                </a:ext>
              </a:extLst>
            </p:cNvPr>
            <p:cNvSpPr>
              <a:spLocks noChangeArrowheads="1"/>
            </p:cNvSpPr>
            <p:nvPr/>
          </p:nvSpPr>
          <p:spPr bwMode="auto">
            <a:xfrm>
              <a:off x="7397829" y="57753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2014</a:t>
              </a:r>
              <a:endParaRPr lang="en-US" altLang="en-US" sz="1400" dirty="0">
                <a:solidFill>
                  <a:schemeClr val="bg1"/>
                </a:solidFill>
                <a:latin typeface="Calibri" panose="020F0502020204030204" pitchFamily="34" charset="0"/>
              </a:endParaRPr>
            </a:p>
          </p:txBody>
        </p:sp>
        <p:sp>
          <p:nvSpPr>
            <p:cNvPr id="121" name="Rectangle 28">
              <a:extLst>
                <a:ext uri="{FF2B5EF4-FFF2-40B4-BE49-F238E27FC236}">
                  <a16:creationId xmlns:a16="http://schemas.microsoft.com/office/drawing/2014/main" id="{3AD956C7-8474-FE2E-DA32-C870A9F5B59E}"/>
                </a:ext>
              </a:extLst>
            </p:cNvPr>
            <p:cNvSpPr>
              <a:spLocks noChangeArrowheads="1"/>
            </p:cNvSpPr>
            <p:nvPr/>
          </p:nvSpPr>
          <p:spPr bwMode="auto">
            <a:xfrm>
              <a:off x="7833434" y="57753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2015</a:t>
              </a:r>
              <a:endParaRPr lang="en-US" altLang="en-US" sz="1400" dirty="0">
                <a:solidFill>
                  <a:schemeClr val="bg1"/>
                </a:solidFill>
                <a:latin typeface="Calibri" panose="020F0502020204030204" pitchFamily="34" charset="0"/>
              </a:endParaRPr>
            </a:p>
          </p:txBody>
        </p:sp>
        <p:sp>
          <p:nvSpPr>
            <p:cNvPr id="122" name="Rectangle 28">
              <a:extLst>
                <a:ext uri="{FF2B5EF4-FFF2-40B4-BE49-F238E27FC236}">
                  <a16:creationId xmlns:a16="http://schemas.microsoft.com/office/drawing/2014/main" id="{E2C2D2EE-F850-8D6D-AB95-A6C974311B12}"/>
                </a:ext>
              </a:extLst>
            </p:cNvPr>
            <p:cNvSpPr>
              <a:spLocks noChangeArrowheads="1"/>
            </p:cNvSpPr>
            <p:nvPr/>
          </p:nvSpPr>
          <p:spPr bwMode="auto">
            <a:xfrm>
              <a:off x="8269039" y="57753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2016</a:t>
              </a:r>
              <a:endParaRPr lang="en-US" altLang="en-US" sz="1400" dirty="0">
                <a:solidFill>
                  <a:schemeClr val="bg1"/>
                </a:solidFill>
                <a:latin typeface="Calibri" panose="020F0502020204030204" pitchFamily="34" charset="0"/>
              </a:endParaRPr>
            </a:p>
          </p:txBody>
        </p:sp>
        <p:sp>
          <p:nvSpPr>
            <p:cNvPr id="123" name="Rectangle 28">
              <a:extLst>
                <a:ext uri="{FF2B5EF4-FFF2-40B4-BE49-F238E27FC236}">
                  <a16:creationId xmlns:a16="http://schemas.microsoft.com/office/drawing/2014/main" id="{2FE75FC2-82DE-F868-1EEB-BF83A0A81454}"/>
                </a:ext>
              </a:extLst>
            </p:cNvPr>
            <p:cNvSpPr>
              <a:spLocks noChangeArrowheads="1"/>
            </p:cNvSpPr>
            <p:nvPr/>
          </p:nvSpPr>
          <p:spPr bwMode="auto">
            <a:xfrm>
              <a:off x="8704644" y="57753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2017</a:t>
              </a:r>
              <a:endParaRPr lang="en-US" altLang="en-US" sz="1400" dirty="0">
                <a:solidFill>
                  <a:schemeClr val="bg1"/>
                </a:solidFill>
                <a:latin typeface="Calibri" panose="020F0502020204030204" pitchFamily="34" charset="0"/>
              </a:endParaRPr>
            </a:p>
          </p:txBody>
        </p:sp>
        <p:sp>
          <p:nvSpPr>
            <p:cNvPr id="124" name="Rectangle 28">
              <a:extLst>
                <a:ext uri="{FF2B5EF4-FFF2-40B4-BE49-F238E27FC236}">
                  <a16:creationId xmlns:a16="http://schemas.microsoft.com/office/drawing/2014/main" id="{6899EF0C-88E3-6F16-19DB-6F7E3712DBF2}"/>
                </a:ext>
              </a:extLst>
            </p:cNvPr>
            <p:cNvSpPr>
              <a:spLocks noChangeArrowheads="1"/>
            </p:cNvSpPr>
            <p:nvPr/>
          </p:nvSpPr>
          <p:spPr bwMode="auto">
            <a:xfrm>
              <a:off x="9140249" y="57753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2018</a:t>
              </a:r>
              <a:endParaRPr lang="en-US" altLang="en-US" sz="1400" dirty="0">
                <a:solidFill>
                  <a:schemeClr val="bg1"/>
                </a:solidFill>
                <a:latin typeface="Calibri" panose="020F0502020204030204" pitchFamily="34" charset="0"/>
              </a:endParaRPr>
            </a:p>
          </p:txBody>
        </p:sp>
        <p:sp>
          <p:nvSpPr>
            <p:cNvPr id="125" name="Rectangle 28">
              <a:extLst>
                <a:ext uri="{FF2B5EF4-FFF2-40B4-BE49-F238E27FC236}">
                  <a16:creationId xmlns:a16="http://schemas.microsoft.com/office/drawing/2014/main" id="{CD54A6CC-39EB-B3BC-B6D4-2645B4EC55AB}"/>
                </a:ext>
              </a:extLst>
            </p:cNvPr>
            <p:cNvSpPr>
              <a:spLocks noChangeArrowheads="1"/>
            </p:cNvSpPr>
            <p:nvPr/>
          </p:nvSpPr>
          <p:spPr bwMode="auto">
            <a:xfrm>
              <a:off x="9575854" y="57753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2019</a:t>
              </a:r>
              <a:endParaRPr lang="en-US" altLang="en-US" sz="1400" dirty="0">
                <a:solidFill>
                  <a:schemeClr val="bg1"/>
                </a:solidFill>
                <a:latin typeface="Calibri" panose="020F0502020204030204" pitchFamily="34" charset="0"/>
              </a:endParaRPr>
            </a:p>
          </p:txBody>
        </p:sp>
        <p:sp>
          <p:nvSpPr>
            <p:cNvPr id="126" name="Rectangle 28">
              <a:extLst>
                <a:ext uri="{FF2B5EF4-FFF2-40B4-BE49-F238E27FC236}">
                  <a16:creationId xmlns:a16="http://schemas.microsoft.com/office/drawing/2014/main" id="{55F12479-CE02-CF69-AA54-4333F186BA08}"/>
                </a:ext>
              </a:extLst>
            </p:cNvPr>
            <p:cNvSpPr>
              <a:spLocks noChangeArrowheads="1"/>
            </p:cNvSpPr>
            <p:nvPr/>
          </p:nvSpPr>
          <p:spPr bwMode="auto">
            <a:xfrm>
              <a:off x="10011459" y="57753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2020</a:t>
              </a:r>
              <a:endParaRPr lang="en-US" altLang="en-US" sz="1400" dirty="0">
                <a:solidFill>
                  <a:schemeClr val="bg1"/>
                </a:solidFill>
                <a:latin typeface="Calibri" panose="020F0502020204030204" pitchFamily="34" charset="0"/>
              </a:endParaRPr>
            </a:p>
          </p:txBody>
        </p:sp>
        <p:sp>
          <p:nvSpPr>
            <p:cNvPr id="127" name="Rectangle 28">
              <a:extLst>
                <a:ext uri="{FF2B5EF4-FFF2-40B4-BE49-F238E27FC236}">
                  <a16:creationId xmlns:a16="http://schemas.microsoft.com/office/drawing/2014/main" id="{F3F31881-7FC5-3AF5-4ED2-A8FEC7D1090D}"/>
                </a:ext>
              </a:extLst>
            </p:cNvPr>
            <p:cNvSpPr>
              <a:spLocks noChangeArrowheads="1"/>
            </p:cNvSpPr>
            <p:nvPr/>
          </p:nvSpPr>
          <p:spPr bwMode="auto">
            <a:xfrm>
              <a:off x="10447064" y="5775391"/>
              <a:ext cx="401978"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2021</a:t>
              </a:r>
              <a:endParaRPr lang="en-US" altLang="en-US" sz="1400" dirty="0">
                <a:solidFill>
                  <a:schemeClr val="bg1"/>
                </a:solidFill>
                <a:latin typeface="Calibri" panose="020F0502020204030204" pitchFamily="34" charset="0"/>
              </a:endParaRPr>
            </a:p>
          </p:txBody>
        </p:sp>
        <p:grpSp>
          <p:nvGrpSpPr>
            <p:cNvPr id="128" name="Group 127">
              <a:extLst>
                <a:ext uri="{FF2B5EF4-FFF2-40B4-BE49-F238E27FC236}">
                  <a16:creationId xmlns:a16="http://schemas.microsoft.com/office/drawing/2014/main" id="{2BDE1A25-F699-BA0F-2001-49DB153607A8}"/>
                </a:ext>
              </a:extLst>
            </p:cNvPr>
            <p:cNvGrpSpPr/>
            <p:nvPr/>
          </p:nvGrpSpPr>
          <p:grpSpPr>
            <a:xfrm>
              <a:off x="6678275" y="5321333"/>
              <a:ext cx="4012757" cy="365125"/>
              <a:chOff x="6672926" y="5322594"/>
              <a:chExt cx="4012757" cy="365125"/>
            </a:xfrm>
          </p:grpSpPr>
          <p:sp>
            <p:nvSpPr>
              <p:cNvPr id="155" name="Oval 154">
                <a:extLst>
                  <a:ext uri="{FF2B5EF4-FFF2-40B4-BE49-F238E27FC236}">
                    <a16:creationId xmlns:a16="http://schemas.microsoft.com/office/drawing/2014/main" id="{0D79CDEE-0269-2766-329C-1465CB98AB30}"/>
                  </a:ext>
                </a:extLst>
              </p:cNvPr>
              <p:cNvSpPr/>
              <p:nvPr/>
            </p:nvSpPr>
            <p:spPr bwMode="auto">
              <a:xfrm>
                <a:off x="7974457" y="5546978"/>
                <a:ext cx="97179" cy="97179"/>
              </a:xfrm>
              <a:prstGeom prst="ellipse">
                <a:avLst/>
              </a:prstGeom>
              <a:solidFill>
                <a:srgbClr val="015873"/>
              </a:solidFill>
              <a:ln w="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56" name="Freeform 161">
                <a:extLst>
                  <a:ext uri="{FF2B5EF4-FFF2-40B4-BE49-F238E27FC236}">
                    <a16:creationId xmlns:a16="http://schemas.microsoft.com/office/drawing/2014/main" id="{E3349144-A900-3295-886D-A1726CC5E1B3}"/>
                  </a:ext>
                </a:extLst>
              </p:cNvPr>
              <p:cNvSpPr/>
              <p:nvPr/>
            </p:nvSpPr>
            <p:spPr bwMode="auto">
              <a:xfrm>
                <a:off x="6715593" y="5381469"/>
                <a:ext cx="3927423" cy="254833"/>
              </a:xfrm>
              <a:custGeom>
                <a:avLst/>
                <a:gdLst>
                  <a:gd name="connsiteX0" fmla="*/ 3927423 w 3927423"/>
                  <a:gd name="connsiteY0" fmla="*/ 0 h 254833"/>
                  <a:gd name="connsiteX1" fmla="*/ 3485214 w 3927423"/>
                  <a:gd name="connsiteY1" fmla="*/ 59961 h 254833"/>
                  <a:gd name="connsiteX2" fmla="*/ 3050499 w 3927423"/>
                  <a:gd name="connsiteY2" fmla="*/ 82446 h 254833"/>
                  <a:gd name="connsiteX3" fmla="*/ 2615784 w 3927423"/>
                  <a:gd name="connsiteY3" fmla="*/ 127416 h 254833"/>
                  <a:gd name="connsiteX4" fmla="*/ 2173574 w 3927423"/>
                  <a:gd name="connsiteY4" fmla="*/ 179882 h 254833"/>
                  <a:gd name="connsiteX5" fmla="*/ 1746355 w 3927423"/>
                  <a:gd name="connsiteY5" fmla="*/ 194872 h 254833"/>
                  <a:gd name="connsiteX6" fmla="*/ 1304145 w 3927423"/>
                  <a:gd name="connsiteY6" fmla="*/ 217357 h 254833"/>
                  <a:gd name="connsiteX7" fmla="*/ 884420 w 3927423"/>
                  <a:gd name="connsiteY7" fmla="*/ 254833 h 254833"/>
                  <a:gd name="connsiteX8" fmla="*/ 434715 w 3927423"/>
                  <a:gd name="connsiteY8" fmla="*/ 247338 h 254833"/>
                  <a:gd name="connsiteX9" fmla="*/ 0 w 3927423"/>
                  <a:gd name="connsiteY9" fmla="*/ 224852 h 254833"/>
                  <a:gd name="connsiteX0" fmla="*/ 3927423 w 3927423"/>
                  <a:gd name="connsiteY0" fmla="*/ 0 h 254833"/>
                  <a:gd name="connsiteX1" fmla="*/ 3485214 w 3927423"/>
                  <a:gd name="connsiteY1" fmla="*/ 59961 h 254833"/>
                  <a:gd name="connsiteX2" fmla="*/ 3050499 w 3927423"/>
                  <a:gd name="connsiteY2" fmla="*/ 82446 h 254833"/>
                  <a:gd name="connsiteX3" fmla="*/ 2615784 w 3927423"/>
                  <a:gd name="connsiteY3" fmla="*/ 127416 h 254833"/>
                  <a:gd name="connsiteX4" fmla="*/ 2173574 w 3927423"/>
                  <a:gd name="connsiteY4" fmla="*/ 179882 h 254833"/>
                  <a:gd name="connsiteX5" fmla="*/ 1746355 w 3927423"/>
                  <a:gd name="connsiteY5" fmla="*/ 194872 h 254833"/>
                  <a:gd name="connsiteX6" fmla="*/ 1304145 w 3927423"/>
                  <a:gd name="connsiteY6" fmla="*/ 217357 h 254833"/>
                  <a:gd name="connsiteX7" fmla="*/ 884420 w 3927423"/>
                  <a:gd name="connsiteY7" fmla="*/ 254833 h 254833"/>
                  <a:gd name="connsiteX8" fmla="*/ 434715 w 3927423"/>
                  <a:gd name="connsiteY8" fmla="*/ 247338 h 254833"/>
                  <a:gd name="connsiteX9" fmla="*/ 0 w 3927423"/>
                  <a:gd name="connsiteY9" fmla="*/ 247337 h 254833"/>
                  <a:gd name="connsiteX0" fmla="*/ 3927423 w 3927423"/>
                  <a:gd name="connsiteY0" fmla="*/ 0 h 254833"/>
                  <a:gd name="connsiteX1" fmla="*/ 3485214 w 3927423"/>
                  <a:gd name="connsiteY1" fmla="*/ 59961 h 254833"/>
                  <a:gd name="connsiteX2" fmla="*/ 3050499 w 3927423"/>
                  <a:gd name="connsiteY2" fmla="*/ 82446 h 254833"/>
                  <a:gd name="connsiteX3" fmla="*/ 2615784 w 3927423"/>
                  <a:gd name="connsiteY3" fmla="*/ 127416 h 254833"/>
                  <a:gd name="connsiteX4" fmla="*/ 2173574 w 3927423"/>
                  <a:gd name="connsiteY4" fmla="*/ 179882 h 254833"/>
                  <a:gd name="connsiteX5" fmla="*/ 1746355 w 3927423"/>
                  <a:gd name="connsiteY5" fmla="*/ 194872 h 254833"/>
                  <a:gd name="connsiteX6" fmla="*/ 1304145 w 3927423"/>
                  <a:gd name="connsiteY6" fmla="*/ 217357 h 254833"/>
                  <a:gd name="connsiteX7" fmla="*/ 884420 w 3927423"/>
                  <a:gd name="connsiteY7" fmla="*/ 254833 h 254833"/>
                  <a:gd name="connsiteX8" fmla="*/ 434715 w 3927423"/>
                  <a:gd name="connsiteY8" fmla="*/ 247338 h 254833"/>
                  <a:gd name="connsiteX9" fmla="*/ 0 w 3927423"/>
                  <a:gd name="connsiteY9" fmla="*/ 247337 h 254833"/>
                  <a:gd name="connsiteX0" fmla="*/ 3927423 w 3927423"/>
                  <a:gd name="connsiteY0" fmla="*/ 0 h 254833"/>
                  <a:gd name="connsiteX1" fmla="*/ 3485214 w 3927423"/>
                  <a:gd name="connsiteY1" fmla="*/ 59961 h 254833"/>
                  <a:gd name="connsiteX2" fmla="*/ 3050499 w 3927423"/>
                  <a:gd name="connsiteY2" fmla="*/ 82446 h 254833"/>
                  <a:gd name="connsiteX3" fmla="*/ 2615784 w 3927423"/>
                  <a:gd name="connsiteY3" fmla="*/ 127416 h 254833"/>
                  <a:gd name="connsiteX4" fmla="*/ 2173574 w 3927423"/>
                  <a:gd name="connsiteY4" fmla="*/ 179882 h 254833"/>
                  <a:gd name="connsiteX5" fmla="*/ 1746355 w 3927423"/>
                  <a:gd name="connsiteY5" fmla="*/ 194872 h 254833"/>
                  <a:gd name="connsiteX6" fmla="*/ 1304145 w 3927423"/>
                  <a:gd name="connsiteY6" fmla="*/ 217357 h 254833"/>
                  <a:gd name="connsiteX7" fmla="*/ 884420 w 3927423"/>
                  <a:gd name="connsiteY7" fmla="*/ 254833 h 254833"/>
                  <a:gd name="connsiteX8" fmla="*/ 434715 w 3927423"/>
                  <a:gd name="connsiteY8" fmla="*/ 247338 h 254833"/>
                  <a:gd name="connsiteX9" fmla="*/ 0 w 3927423"/>
                  <a:gd name="connsiteY9" fmla="*/ 247337 h 254833"/>
                  <a:gd name="connsiteX0" fmla="*/ 3927423 w 3927423"/>
                  <a:gd name="connsiteY0" fmla="*/ 0 h 254833"/>
                  <a:gd name="connsiteX1" fmla="*/ 3485214 w 3927423"/>
                  <a:gd name="connsiteY1" fmla="*/ 59961 h 254833"/>
                  <a:gd name="connsiteX2" fmla="*/ 3050499 w 3927423"/>
                  <a:gd name="connsiteY2" fmla="*/ 82446 h 254833"/>
                  <a:gd name="connsiteX3" fmla="*/ 2615784 w 3927423"/>
                  <a:gd name="connsiteY3" fmla="*/ 127416 h 254833"/>
                  <a:gd name="connsiteX4" fmla="*/ 2173574 w 3927423"/>
                  <a:gd name="connsiteY4" fmla="*/ 179882 h 254833"/>
                  <a:gd name="connsiteX5" fmla="*/ 1746355 w 3927423"/>
                  <a:gd name="connsiteY5" fmla="*/ 194872 h 254833"/>
                  <a:gd name="connsiteX6" fmla="*/ 1304145 w 3927423"/>
                  <a:gd name="connsiteY6" fmla="*/ 217357 h 254833"/>
                  <a:gd name="connsiteX7" fmla="*/ 884420 w 3927423"/>
                  <a:gd name="connsiteY7" fmla="*/ 254833 h 254833"/>
                  <a:gd name="connsiteX8" fmla="*/ 434715 w 3927423"/>
                  <a:gd name="connsiteY8" fmla="*/ 247338 h 254833"/>
                  <a:gd name="connsiteX9" fmla="*/ 0 w 3927423"/>
                  <a:gd name="connsiteY9" fmla="*/ 247337 h 254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7423" h="254833">
                    <a:moveTo>
                      <a:pt x="3927423" y="0"/>
                    </a:moveTo>
                    <a:lnTo>
                      <a:pt x="3485214" y="59961"/>
                    </a:lnTo>
                    <a:lnTo>
                      <a:pt x="3050499" y="82446"/>
                    </a:lnTo>
                    <a:lnTo>
                      <a:pt x="2615784" y="127416"/>
                    </a:lnTo>
                    <a:lnTo>
                      <a:pt x="2173574" y="179882"/>
                    </a:lnTo>
                    <a:lnTo>
                      <a:pt x="1746355" y="194872"/>
                    </a:lnTo>
                    <a:lnTo>
                      <a:pt x="1304145" y="217357"/>
                    </a:lnTo>
                    <a:lnTo>
                      <a:pt x="884420" y="254833"/>
                    </a:lnTo>
                    <a:lnTo>
                      <a:pt x="434715" y="247338"/>
                    </a:lnTo>
                    <a:cubicBezTo>
                      <a:pt x="432217" y="243591"/>
                      <a:pt x="6246" y="243589"/>
                      <a:pt x="0" y="247337"/>
                    </a:cubicBezTo>
                  </a:path>
                </a:pathLst>
              </a:custGeom>
              <a:noFill/>
              <a:ln w="28575">
                <a:solidFill>
                  <a:srgbClr val="015873"/>
                </a:solidFill>
                <a:miter lim="800000"/>
                <a:headEnd/>
                <a:tailEnd/>
              </a:ln>
            </p:spPr>
            <p:txBody>
              <a:bodyPr rtlCol="0" anchor="ctr"/>
              <a:lstStyle/>
              <a:p>
                <a:pPr algn="ctr"/>
                <a:endParaRPr lang="en-US" sz="1400"/>
              </a:p>
            </p:txBody>
          </p:sp>
          <p:sp>
            <p:nvSpPr>
              <p:cNvPr id="157" name="Oval 156">
                <a:extLst>
                  <a:ext uri="{FF2B5EF4-FFF2-40B4-BE49-F238E27FC236}">
                    <a16:creationId xmlns:a16="http://schemas.microsoft.com/office/drawing/2014/main" id="{4679FECE-47C7-92B5-7808-C24502E242B5}"/>
                  </a:ext>
                </a:extLst>
              </p:cNvPr>
              <p:cNvSpPr/>
              <p:nvPr/>
            </p:nvSpPr>
            <p:spPr bwMode="auto">
              <a:xfrm>
                <a:off x="7551378" y="5590540"/>
                <a:ext cx="97179" cy="97179"/>
              </a:xfrm>
              <a:prstGeom prst="ellipse">
                <a:avLst/>
              </a:prstGeom>
              <a:solidFill>
                <a:srgbClr val="015873"/>
              </a:solidFill>
              <a:ln w="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3CDBA470-8588-3301-6183-7C19E2A4D3E6}"/>
                  </a:ext>
                </a:extLst>
              </p:cNvPr>
              <p:cNvSpPr/>
              <p:nvPr/>
            </p:nvSpPr>
            <p:spPr bwMode="auto">
              <a:xfrm>
                <a:off x="7113008" y="5575045"/>
                <a:ext cx="97179" cy="97179"/>
              </a:xfrm>
              <a:prstGeom prst="ellipse">
                <a:avLst/>
              </a:prstGeom>
              <a:solidFill>
                <a:srgbClr val="015873"/>
              </a:solidFill>
              <a:ln w="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F6C1EDC1-D6F5-776F-75CD-FB7935587258}"/>
                  </a:ext>
                </a:extLst>
              </p:cNvPr>
              <p:cNvSpPr/>
              <p:nvPr/>
            </p:nvSpPr>
            <p:spPr bwMode="auto">
              <a:xfrm>
                <a:off x="6672926" y="5572436"/>
                <a:ext cx="97179" cy="97179"/>
              </a:xfrm>
              <a:prstGeom prst="ellipse">
                <a:avLst/>
              </a:prstGeom>
              <a:solidFill>
                <a:srgbClr val="015873"/>
              </a:solidFill>
              <a:ln w="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3AF53C1A-51D5-59A5-3A49-2F8341A3AE0B}"/>
                  </a:ext>
                </a:extLst>
              </p:cNvPr>
              <p:cNvSpPr/>
              <p:nvPr/>
            </p:nvSpPr>
            <p:spPr bwMode="auto">
              <a:xfrm>
                <a:off x="9727105" y="5418840"/>
                <a:ext cx="97179" cy="97179"/>
              </a:xfrm>
              <a:prstGeom prst="ellipse">
                <a:avLst/>
              </a:prstGeom>
              <a:solidFill>
                <a:srgbClr val="015873"/>
              </a:solidFill>
              <a:ln w="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497760B8-3600-677C-87DE-B54A609112D6}"/>
                  </a:ext>
                </a:extLst>
              </p:cNvPr>
              <p:cNvSpPr/>
              <p:nvPr/>
            </p:nvSpPr>
            <p:spPr bwMode="auto">
              <a:xfrm>
                <a:off x="9291664" y="5465621"/>
                <a:ext cx="97179" cy="97179"/>
              </a:xfrm>
              <a:prstGeom prst="ellipse">
                <a:avLst/>
              </a:prstGeom>
              <a:solidFill>
                <a:srgbClr val="015873"/>
              </a:solidFill>
              <a:ln w="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4EBF592B-C56C-A8D2-45B4-4F53DD56529F}"/>
                  </a:ext>
                </a:extLst>
              </p:cNvPr>
              <p:cNvSpPr/>
              <p:nvPr/>
            </p:nvSpPr>
            <p:spPr bwMode="auto">
              <a:xfrm>
                <a:off x="8856223" y="5507369"/>
                <a:ext cx="97179" cy="97179"/>
              </a:xfrm>
              <a:prstGeom prst="ellipse">
                <a:avLst/>
              </a:prstGeom>
              <a:solidFill>
                <a:srgbClr val="015873"/>
              </a:solidFill>
              <a:ln w="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6F958823-A70E-002A-F845-C1306F4F8208}"/>
                  </a:ext>
                </a:extLst>
              </p:cNvPr>
              <p:cNvSpPr/>
              <p:nvPr/>
            </p:nvSpPr>
            <p:spPr bwMode="auto">
              <a:xfrm>
                <a:off x="8420782" y="5525970"/>
                <a:ext cx="97179" cy="97179"/>
              </a:xfrm>
              <a:prstGeom prst="ellipse">
                <a:avLst/>
              </a:prstGeom>
              <a:solidFill>
                <a:srgbClr val="015873"/>
              </a:solidFill>
              <a:ln w="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B86282E3-A643-85CD-102F-BB41BF31DC1E}"/>
                  </a:ext>
                </a:extLst>
              </p:cNvPr>
              <p:cNvSpPr/>
              <p:nvPr/>
            </p:nvSpPr>
            <p:spPr bwMode="auto">
              <a:xfrm>
                <a:off x="10588504" y="5322594"/>
                <a:ext cx="97179" cy="97179"/>
              </a:xfrm>
              <a:prstGeom prst="ellipse">
                <a:avLst/>
              </a:prstGeom>
              <a:solidFill>
                <a:srgbClr val="015873"/>
              </a:solidFill>
              <a:ln w="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20FC0067-3F52-3981-FE72-59A294872AB3}"/>
                  </a:ext>
                </a:extLst>
              </p:cNvPr>
              <p:cNvSpPr/>
              <p:nvPr/>
            </p:nvSpPr>
            <p:spPr bwMode="auto">
              <a:xfrm>
                <a:off x="10162546" y="5382637"/>
                <a:ext cx="97179" cy="97179"/>
              </a:xfrm>
              <a:prstGeom prst="ellipse">
                <a:avLst/>
              </a:prstGeom>
              <a:solidFill>
                <a:srgbClr val="015873"/>
              </a:solidFill>
              <a:ln w="0">
                <a:solidFill>
                  <a:srgbClr val="015873"/>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grpSp>
        <p:grpSp>
          <p:nvGrpSpPr>
            <p:cNvPr id="129" name="Group 128">
              <a:extLst>
                <a:ext uri="{FF2B5EF4-FFF2-40B4-BE49-F238E27FC236}">
                  <a16:creationId xmlns:a16="http://schemas.microsoft.com/office/drawing/2014/main" id="{C7438FCF-0AF1-4637-8EEC-51F31569D4A6}"/>
                </a:ext>
              </a:extLst>
            </p:cNvPr>
            <p:cNvGrpSpPr/>
            <p:nvPr/>
          </p:nvGrpSpPr>
          <p:grpSpPr>
            <a:xfrm>
              <a:off x="6670738" y="3530565"/>
              <a:ext cx="4010428" cy="2113927"/>
              <a:chOff x="6675183" y="3528080"/>
              <a:chExt cx="4010428" cy="2113927"/>
            </a:xfrm>
          </p:grpSpPr>
          <p:sp>
            <p:nvSpPr>
              <p:cNvPr id="144" name="Oval 143">
                <a:extLst>
                  <a:ext uri="{FF2B5EF4-FFF2-40B4-BE49-F238E27FC236}">
                    <a16:creationId xmlns:a16="http://schemas.microsoft.com/office/drawing/2014/main" id="{A088A104-C1D5-BF87-2FFE-48883C684A9B}"/>
                  </a:ext>
                </a:extLst>
              </p:cNvPr>
              <p:cNvSpPr/>
              <p:nvPr/>
            </p:nvSpPr>
            <p:spPr bwMode="auto">
              <a:xfrm>
                <a:off x="6675183" y="5544828"/>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D1000D7D-05C8-A3D4-FB55-6243799DB249}"/>
                  </a:ext>
                </a:extLst>
              </p:cNvPr>
              <p:cNvSpPr/>
              <p:nvPr/>
            </p:nvSpPr>
            <p:spPr bwMode="auto">
              <a:xfrm>
                <a:off x="7113706" y="5537982"/>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476B9274-5362-E7E7-8F01-7B3677C9FED1}"/>
                  </a:ext>
                </a:extLst>
              </p:cNvPr>
              <p:cNvSpPr/>
              <p:nvPr/>
            </p:nvSpPr>
            <p:spPr bwMode="auto">
              <a:xfrm>
                <a:off x="7985341" y="5281245"/>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FDDCA6E1-A4A0-0BAB-51A3-A5C420FAC078}"/>
                  </a:ext>
                </a:extLst>
              </p:cNvPr>
              <p:cNvSpPr/>
              <p:nvPr/>
            </p:nvSpPr>
            <p:spPr bwMode="auto">
              <a:xfrm>
                <a:off x="7549900" y="5463250"/>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F614C3B8-9DB8-89E3-5883-95DD2BF548F3}"/>
                  </a:ext>
                </a:extLst>
              </p:cNvPr>
              <p:cNvSpPr/>
              <p:nvPr/>
            </p:nvSpPr>
            <p:spPr bwMode="auto">
              <a:xfrm>
                <a:off x="9291664" y="4370904"/>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CCC42219-FB4A-4A72-44FF-9F2C19E94C1B}"/>
                  </a:ext>
                </a:extLst>
              </p:cNvPr>
              <p:cNvSpPr/>
              <p:nvPr/>
            </p:nvSpPr>
            <p:spPr bwMode="auto">
              <a:xfrm>
                <a:off x="8855006" y="4741219"/>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BDB656B3-EFED-6E0D-73A2-694DD589C934}"/>
                  </a:ext>
                </a:extLst>
              </p:cNvPr>
              <p:cNvSpPr/>
              <p:nvPr/>
            </p:nvSpPr>
            <p:spPr bwMode="auto">
              <a:xfrm>
                <a:off x="8415780" y="5021495"/>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105B569E-FD93-92D5-84CA-95B6514BA268}"/>
                  </a:ext>
                </a:extLst>
              </p:cNvPr>
              <p:cNvSpPr/>
              <p:nvPr/>
            </p:nvSpPr>
            <p:spPr bwMode="auto">
              <a:xfrm>
                <a:off x="9727105" y="4041391"/>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1F275184-AA99-99C5-897F-B08E45A28223}"/>
                  </a:ext>
                </a:extLst>
              </p:cNvPr>
              <p:cNvSpPr/>
              <p:nvPr/>
            </p:nvSpPr>
            <p:spPr bwMode="auto">
              <a:xfrm>
                <a:off x="10158316" y="3904236"/>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A494C6DA-3F2D-270A-218A-18032E796DA2}"/>
                  </a:ext>
                </a:extLst>
              </p:cNvPr>
              <p:cNvSpPr/>
              <p:nvPr/>
            </p:nvSpPr>
            <p:spPr bwMode="auto">
              <a:xfrm>
                <a:off x="10588432" y="3528080"/>
                <a:ext cx="97179" cy="97179"/>
              </a:xfrm>
              <a:prstGeom prst="ellipse">
                <a:avLst/>
              </a:prstGeom>
              <a:solidFill>
                <a:srgbClr val="E1471D"/>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54" name="Freeform 189">
                <a:extLst>
                  <a:ext uri="{FF2B5EF4-FFF2-40B4-BE49-F238E27FC236}">
                    <a16:creationId xmlns:a16="http://schemas.microsoft.com/office/drawing/2014/main" id="{08E929C7-558B-010B-11F6-CBF2CB9E61F0}"/>
                  </a:ext>
                </a:extLst>
              </p:cNvPr>
              <p:cNvSpPr/>
              <p:nvPr/>
            </p:nvSpPr>
            <p:spPr bwMode="auto">
              <a:xfrm>
                <a:off x="6719777" y="3567223"/>
                <a:ext cx="3928730" cy="2025503"/>
              </a:xfrm>
              <a:custGeom>
                <a:avLst/>
                <a:gdLst>
                  <a:gd name="connsiteX0" fmla="*/ 0 w 3928730"/>
                  <a:gd name="connsiteY0" fmla="*/ 2025503 h 2025503"/>
                  <a:gd name="connsiteX1" fmla="*/ 441251 w 3928730"/>
                  <a:gd name="connsiteY1" fmla="*/ 2020186 h 2025503"/>
                  <a:gd name="connsiteX2" fmla="*/ 877186 w 3928730"/>
                  <a:gd name="connsiteY2" fmla="*/ 1956391 h 2025503"/>
                  <a:gd name="connsiteX3" fmla="*/ 1307804 w 3928730"/>
                  <a:gd name="connsiteY3" fmla="*/ 1765005 h 2025503"/>
                  <a:gd name="connsiteX4" fmla="*/ 1754372 w 3928730"/>
                  <a:gd name="connsiteY4" fmla="*/ 1499191 h 2025503"/>
                  <a:gd name="connsiteX5" fmla="*/ 2179674 w 3928730"/>
                  <a:gd name="connsiteY5" fmla="*/ 1222744 h 2025503"/>
                  <a:gd name="connsiteX6" fmla="*/ 2620925 w 3928730"/>
                  <a:gd name="connsiteY6" fmla="*/ 850605 h 2025503"/>
                  <a:gd name="connsiteX7" fmla="*/ 3051544 w 3928730"/>
                  <a:gd name="connsiteY7" fmla="*/ 526312 h 2025503"/>
                  <a:gd name="connsiteX8" fmla="*/ 3487479 w 3928730"/>
                  <a:gd name="connsiteY8" fmla="*/ 388089 h 2025503"/>
                  <a:gd name="connsiteX9" fmla="*/ 3928730 w 3928730"/>
                  <a:gd name="connsiteY9" fmla="*/ 0 h 2025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8730" h="2025503">
                    <a:moveTo>
                      <a:pt x="0" y="2025503"/>
                    </a:moveTo>
                    <a:lnTo>
                      <a:pt x="441251" y="2020186"/>
                    </a:lnTo>
                    <a:lnTo>
                      <a:pt x="877186" y="1956391"/>
                    </a:lnTo>
                    <a:lnTo>
                      <a:pt x="1307804" y="1765005"/>
                    </a:lnTo>
                    <a:lnTo>
                      <a:pt x="1754372" y="1499191"/>
                    </a:lnTo>
                    <a:lnTo>
                      <a:pt x="2179674" y="1222744"/>
                    </a:lnTo>
                    <a:lnTo>
                      <a:pt x="2620925" y="850605"/>
                    </a:lnTo>
                    <a:lnTo>
                      <a:pt x="3051544" y="526312"/>
                    </a:lnTo>
                    <a:lnTo>
                      <a:pt x="3487479" y="388089"/>
                    </a:lnTo>
                    <a:lnTo>
                      <a:pt x="3928730" y="0"/>
                    </a:lnTo>
                  </a:path>
                </a:pathLst>
              </a:custGeom>
              <a:noFill/>
              <a:ln w="28575">
                <a:solidFill>
                  <a:srgbClr val="E1471D"/>
                </a:solidFill>
                <a:miter lim="800000"/>
                <a:headEnd/>
                <a:tailEnd/>
              </a:ln>
            </p:spPr>
            <p:txBody>
              <a:bodyPr rtlCol="0" anchor="ctr"/>
              <a:lstStyle/>
              <a:p>
                <a:pPr algn="ctr"/>
                <a:endParaRPr lang="en-US" sz="1400"/>
              </a:p>
            </p:txBody>
          </p:sp>
        </p:grpSp>
        <p:sp>
          <p:nvSpPr>
            <p:cNvPr id="130" name="Line 84">
              <a:extLst>
                <a:ext uri="{FF2B5EF4-FFF2-40B4-BE49-F238E27FC236}">
                  <a16:creationId xmlns:a16="http://schemas.microsoft.com/office/drawing/2014/main" id="{A9881227-4583-E129-8E9D-DE4EEBCFDDA4}"/>
                </a:ext>
              </a:extLst>
            </p:cNvPr>
            <p:cNvSpPr>
              <a:spLocks noChangeShapeType="1"/>
            </p:cNvSpPr>
            <p:nvPr/>
          </p:nvSpPr>
          <p:spPr bwMode="auto">
            <a:xfrm flipH="1">
              <a:off x="6391149" y="4045971"/>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sz="1400">
                <a:solidFill>
                  <a:schemeClr val="bg1"/>
                </a:solidFill>
                <a:latin typeface="Calibri" panose="020F0502020204030204" pitchFamily="34" charset="0"/>
              </a:endParaRPr>
            </a:p>
          </p:txBody>
        </p:sp>
        <p:sp>
          <p:nvSpPr>
            <p:cNvPr id="131" name="Rectangle 44">
              <a:extLst>
                <a:ext uri="{FF2B5EF4-FFF2-40B4-BE49-F238E27FC236}">
                  <a16:creationId xmlns:a16="http://schemas.microsoft.com/office/drawing/2014/main" id="{39A57D16-81BD-6A2F-D8C4-798C3A6891CA}"/>
                </a:ext>
              </a:extLst>
            </p:cNvPr>
            <p:cNvSpPr>
              <a:spLocks noChangeArrowheads="1"/>
            </p:cNvSpPr>
            <p:nvPr/>
          </p:nvSpPr>
          <p:spPr bwMode="auto">
            <a:xfrm>
              <a:off x="6181962" y="3161206"/>
              <a:ext cx="182742"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eaLnBrk="1" hangingPunct="1">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30</a:t>
              </a:r>
              <a:endParaRPr lang="en-US" altLang="en-US" sz="1400" dirty="0">
                <a:solidFill>
                  <a:schemeClr val="bg1"/>
                </a:solidFill>
                <a:latin typeface="Calibri" panose="020F0502020204030204" pitchFamily="34" charset="0"/>
              </a:endParaRPr>
            </a:p>
          </p:txBody>
        </p:sp>
        <p:grpSp>
          <p:nvGrpSpPr>
            <p:cNvPr id="132" name="Group 131">
              <a:extLst>
                <a:ext uri="{FF2B5EF4-FFF2-40B4-BE49-F238E27FC236}">
                  <a16:creationId xmlns:a16="http://schemas.microsoft.com/office/drawing/2014/main" id="{418FFB8B-8CE8-52FF-EDBA-F60C1CD7FBB5}"/>
                </a:ext>
              </a:extLst>
            </p:cNvPr>
            <p:cNvGrpSpPr/>
            <p:nvPr/>
          </p:nvGrpSpPr>
          <p:grpSpPr>
            <a:xfrm>
              <a:off x="6678275" y="5124858"/>
              <a:ext cx="4016891" cy="556028"/>
              <a:chOff x="6678275" y="5124858"/>
              <a:chExt cx="4016891" cy="556028"/>
            </a:xfrm>
          </p:grpSpPr>
          <p:sp>
            <p:nvSpPr>
              <p:cNvPr id="133" name="Oval 132">
                <a:extLst>
                  <a:ext uri="{FF2B5EF4-FFF2-40B4-BE49-F238E27FC236}">
                    <a16:creationId xmlns:a16="http://schemas.microsoft.com/office/drawing/2014/main" id="{00CF02C1-856B-9C18-A0F2-6D5330F3CFD8}"/>
                  </a:ext>
                </a:extLst>
              </p:cNvPr>
              <p:cNvSpPr/>
              <p:nvPr/>
            </p:nvSpPr>
            <p:spPr bwMode="auto">
              <a:xfrm>
                <a:off x="7553741" y="5574541"/>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34" name="Freeform 193">
                <a:extLst>
                  <a:ext uri="{FF2B5EF4-FFF2-40B4-BE49-F238E27FC236}">
                    <a16:creationId xmlns:a16="http://schemas.microsoft.com/office/drawing/2014/main" id="{77F49CE9-AED2-145E-B6AD-7C302788254B}"/>
                  </a:ext>
                </a:extLst>
              </p:cNvPr>
              <p:cNvSpPr/>
              <p:nvPr/>
            </p:nvSpPr>
            <p:spPr bwMode="auto">
              <a:xfrm>
                <a:off x="6726865" y="5174512"/>
                <a:ext cx="3926958" cy="460744"/>
              </a:xfrm>
              <a:custGeom>
                <a:avLst/>
                <a:gdLst>
                  <a:gd name="connsiteX0" fmla="*/ 0 w 3926958"/>
                  <a:gd name="connsiteY0" fmla="*/ 453655 h 460744"/>
                  <a:gd name="connsiteX1" fmla="*/ 446568 w 3926958"/>
                  <a:gd name="connsiteY1" fmla="*/ 460744 h 460744"/>
                  <a:gd name="connsiteX2" fmla="*/ 871870 w 3926958"/>
                  <a:gd name="connsiteY2" fmla="*/ 453655 h 460744"/>
                  <a:gd name="connsiteX3" fmla="*/ 1311349 w 3926958"/>
                  <a:gd name="connsiteY3" fmla="*/ 418214 h 460744"/>
                  <a:gd name="connsiteX4" fmla="*/ 1743740 w 3926958"/>
                  <a:gd name="connsiteY4" fmla="*/ 375683 h 460744"/>
                  <a:gd name="connsiteX5" fmla="*/ 2183219 w 3926958"/>
                  <a:gd name="connsiteY5" fmla="*/ 297711 h 460744"/>
                  <a:gd name="connsiteX6" fmla="*/ 2615609 w 3926958"/>
                  <a:gd name="connsiteY6" fmla="*/ 219739 h 460744"/>
                  <a:gd name="connsiteX7" fmla="*/ 3048000 w 3926958"/>
                  <a:gd name="connsiteY7" fmla="*/ 148855 h 460744"/>
                  <a:gd name="connsiteX8" fmla="*/ 3494568 w 3926958"/>
                  <a:gd name="connsiteY8" fmla="*/ 99237 h 460744"/>
                  <a:gd name="connsiteX9" fmla="*/ 3926958 w 3926958"/>
                  <a:gd name="connsiteY9" fmla="*/ 0 h 460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26958" h="460744">
                    <a:moveTo>
                      <a:pt x="0" y="453655"/>
                    </a:moveTo>
                    <a:lnTo>
                      <a:pt x="446568" y="460744"/>
                    </a:lnTo>
                    <a:lnTo>
                      <a:pt x="871870" y="453655"/>
                    </a:lnTo>
                    <a:lnTo>
                      <a:pt x="1311349" y="418214"/>
                    </a:lnTo>
                    <a:lnTo>
                      <a:pt x="1743740" y="375683"/>
                    </a:lnTo>
                    <a:lnTo>
                      <a:pt x="2183219" y="297711"/>
                    </a:lnTo>
                    <a:lnTo>
                      <a:pt x="2615609" y="219739"/>
                    </a:lnTo>
                    <a:lnTo>
                      <a:pt x="3048000" y="148855"/>
                    </a:lnTo>
                    <a:lnTo>
                      <a:pt x="3494568" y="99237"/>
                    </a:lnTo>
                    <a:lnTo>
                      <a:pt x="3926958" y="0"/>
                    </a:lnTo>
                  </a:path>
                </a:pathLst>
              </a:custGeom>
              <a:noFill/>
              <a:ln w="28575">
                <a:solidFill>
                  <a:srgbClr val="00823B"/>
                </a:solidFill>
                <a:miter lim="800000"/>
                <a:headEnd/>
                <a:tailEnd/>
              </a:ln>
            </p:spPr>
            <p:txBody>
              <a:bodyPr rtlCol="0" anchor="ctr"/>
              <a:lstStyle/>
              <a:p>
                <a:pPr algn="ctr"/>
                <a:endParaRPr lang="en-US" sz="1400"/>
              </a:p>
            </p:txBody>
          </p:sp>
          <p:sp>
            <p:nvSpPr>
              <p:cNvPr id="135" name="Oval 134">
                <a:extLst>
                  <a:ext uri="{FF2B5EF4-FFF2-40B4-BE49-F238E27FC236}">
                    <a16:creationId xmlns:a16="http://schemas.microsoft.com/office/drawing/2014/main" id="{7F186A6F-DE7C-8AE5-84BA-D347E9C64917}"/>
                  </a:ext>
                </a:extLst>
              </p:cNvPr>
              <p:cNvSpPr/>
              <p:nvPr/>
            </p:nvSpPr>
            <p:spPr bwMode="auto">
              <a:xfrm>
                <a:off x="8847251" y="5427382"/>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5EB0E3D1-EF10-73B2-C6FE-829473FC525B}"/>
                  </a:ext>
                </a:extLst>
              </p:cNvPr>
              <p:cNvSpPr/>
              <p:nvPr/>
            </p:nvSpPr>
            <p:spPr bwMode="auto">
              <a:xfrm>
                <a:off x="6678275" y="5571982"/>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5CCF4CFA-BDB1-0D96-43A6-D4F2480A2174}"/>
                  </a:ext>
                </a:extLst>
              </p:cNvPr>
              <p:cNvSpPr/>
              <p:nvPr/>
            </p:nvSpPr>
            <p:spPr bwMode="auto">
              <a:xfrm>
                <a:off x="7985341" y="5546146"/>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1545B5FA-9668-8E18-16B5-3F9D0550183C}"/>
                  </a:ext>
                </a:extLst>
              </p:cNvPr>
              <p:cNvSpPr/>
              <p:nvPr/>
            </p:nvSpPr>
            <p:spPr bwMode="auto">
              <a:xfrm>
                <a:off x="7114443" y="5583707"/>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CC049464-BB53-B3C0-C146-4850EAD849ED}"/>
                  </a:ext>
                </a:extLst>
              </p:cNvPr>
              <p:cNvSpPr/>
              <p:nvPr/>
            </p:nvSpPr>
            <p:spPr bwMode="auto">
              <a:xfrm>
                <a:off x="8421438" y="5496327"/>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8FA535BE-DB7A-4962-A592-73DD6C8CD576}"/>
                  </a:ext>
                </a:extLst>
              </p:cNvPr>
              <p:cNvSpPr/>
              <p:nvPr/>
            </p:nvSpPr>
            <p:spPr bwMode="auto">
              <a:xfrm>
                <a:off x="10162546" y="5216069"/>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5090B59F-60F1-2160-D52D-448CD410E8CD}"/>
                  </a:ext>
                </a:extLst>
              </p:cNvPr>
              <p:cNvSpPr/>
              <p:nvPr/>
            </p:nvSpPr>
            <p:spPr bwMode="auto">
              <a:xfrm>
                <a:off x="9727105" y="5281969"/>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77E587CC-846A-5710-C01E-5EA68AC83303}"/>
                  </a:ext>
                </a:extLst>
              </p:cNvPr>
              <p:cNvSpPr/>
              <p:nvPr/>
            </p:nvSpPr>
            <p:spPr bwMode="auto">
              <a:xfrm>
                <a:off x="9291664" y="5342136"/>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172861FD-E353-35AA-342B-AE65ABFC36BE}"/>
                  </a:ext>
                </a:extLst>
              </p:cNvPr>
              <p:cNvSpPr/>
              <p:nvPr/>
            </p:nvSpPr>
            <p:spPr bwMode="auto">
              <a:xfrm>
                <a:off x="10597987" y="5124858"/>
                <a:ext cx="97179" cy="97179"/>
              </a:xfrm>
              <a:prstGeom prst="ellipse">
                <a:avLst/>
              </a:prstGeom>
              <a:solidFill>
                <a:srgbClr val="00823B"/>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grpSp>
      </p:grpSp>
    </p:spTree>
    <p:extLst>
      <p:ext uri="{BB962C8B-B14F-4D97-AF65-F5344CB8AC3E}">
        <p14:creationId xmlns:p14="http://schemas.microsoft.com/office/powerpoint/2010/main" val="41934937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0BD2F-74A1-DDCE-3D01-1AEB9DAFA694}"/>
              </a:ext>
            </a:extLst>
          </p:cNvPr>
          <p:cNvSpPr>
            <a:spLocks noGrp="1"/>
          </p:cNvSpPr>
          <p:nvPr>
            <p:ph type="title"/>
          </p:nvPr>
        </p:nvSpPr>
        <p:spPr/>
        <p:txBody>
          <a:bodyPr/>
          <a:lstStyle/>
          <a:p>
            <a:r>
              <a:rPr lang="en-US" dirty="0"/>
              <a:t>PrEP-to-Need Ratio by Age and Sex</a:t>
            </a:r>
          </a:p>
        </p:txBody>
      </p:sp>
      <p:sp>
        <p:nvSpPr>
          <p:cNvPr id="6" name="TextBox 5">
            <a:extLst>
              <a:ext uri="{FF2B5EF4-FFF2-40B4-BE49-F238E27FC236}">
                <a16:creationId xmlns:a16="http://schemas.microsoft.com/office/drawing/2014/main" id="{EE313454-B94C-903C-F5E4-B390C4F75F77}"/>
              </a:ext>
            </a:extLst>
          </p:cNvPr>
          <p:cNvSpPr txBox="1"/>
          <p:nvPr/>
        </p:nvSpPr>
        <p:spPr bwMode="auto">
          <a:xfrm>
            <a:off x="450101" y="6407987"/>
            <a:ext cx="32800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aidsvu.org.</a:t>
            </a:r>
            <a:endParaRPr kumimoji="0" lang="en-US" sz="1200" b="0" i="0" u="none" strike="noStrike" kern="1200" cap="none" spc="0" normalizeH="0" baseline="0" noProof="0" dirty="0">
              <a:ln>
                <a:noFill/>
              </a:ln>
              <a:solidFill>
                <a:srgbClr val="455560"/>
              </a:solidFill>
              <a:effectLst/>
              <a:uLnTx/>
              <a:uFillTx/>
              <a:latin typeface="Calibri"/>
              <a:ea typeface="+mn-ea"/>
              <a:cs typeface="+mn-cs"/>
            </a:endParaRPr>
          </a:p>
        </p:txBody>
      </p:sp>
      <p:sp>
        <p:nvSpPr>
          <p:cNvPr id="3" name="TextBox 2">
            <a:extLst>
              <a:ext uri="{FF2B5EF4-FFF2-40B4-BE49-F238E27FC236}">
                <a16:creationId xmlns:a16="http://schemas.microsoft.com/office/drawing/2014/main" id="{D8CABD5D-7DC1-6BD8-C574-5FA8AE8F7F19}"/>
              </a:ext>
            </a:extLst>
          </p:cNvPr>
          <p:cNvSpPr txBox="1"/>
          <p:nvPr/>
        </p:nvSpPr>
        <p:spPr bwMode="auto">
          <a:xfrm>
            <a:off x="6863240" y="1585564"/>
            <a:ext cx="4368352" cy="1092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2000" dirty="0">
                <a:solidFill>
                  <a:schemeClr val="bg1"/>
                </a:solidFill>
                <a:latin typeface="Calibri" panose="020F0502020204030204" pitchFamily="34" charset="0"/>
              </a:rPr>
              <a:t>2021 PrEP Users: </a:t>
            </a:r>
            <a:r>
              <a:rPr lang="en-US" sz="2000" b="0" dirty="0">
                <a:solidFill>
                  <a:schemeClr val="bg1"/>
                </a:solidFill>
                <a:latin typeface="Calibri" panose="020F0502020204030204" pitchFamily="34" charset="0"/>
              </a:rPr>
              <a:t>92% male, </a:t>
            </a:r>
            <a:r>
              <a:rPr lang="en-US" sz="2000" dirty="0">
                <a:solidFill>
                  <a:schemeClr val="accent3"/>
                </a:solidFill>
                <a:latin typeface="Calibri" panose="020F0502020204030204" pitchFamily="34" charset="0"/>
              </a:rPr>
              <a:t>8% female</a:t>
            </a:r>
            <a:endParaRPr lang="en-US" b="0" dirty="0">
              <a:solidFill>
                <a:schemeClr val="bg1"/>
              </a:solidFill>
              <a:latin typeface="Calibri" panose="020F0502020204030204" pitchFamily="34" charset="0"/>
            </a:endParaRPr>
          </a:p>
          <a:p>
            <a:pPr marL="285750" indent="-285750">
              <a:lnSpc>
                <a:spcPct val="100000"/>
              </a:lnSpc>
              <a:spcBef>
                <a:spcPct val="5000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Yet, </a:t>
            </a:r>
            <a:r>
              <a:rPr lang="en-US" dirty="0">
                <a:solidFill>
                  <a:schemeClr val="accent3"/>
                </a:solidFill>
                <a:latin typeface="Calibri" panose="020F0502020204030204" pitchFamily="34" charset="0"/>
              </a:rPr>
              <a:t>18% of new HIV</a:t>
            </a:r>
            <a:r>
              <a:rPr lang="en-US" b="0" dirty="0">
                <a:solidFill>
                  <a:schemeClr val="bg1"/>
                </a:solidFill>
                <a:latin typeface="Calibri" panose="020F0502020204030204" pitchFamily="34" charset="0"/>
              </a:rPr>
              <a:t> </a:t>
            </a:r>
            <a:r>
              <a:rPr lang="en-US" dirty="0">
                <a:solidFill>
                  <a:schemeClr val="accent3"/>
                </a:solidFill>
                <a:latin typeface="Calibri" panose="020F0502020204030204" pitchFamily="34" charset="0"/>
              </a:rPr>
              <a:t>diagnoses </a:t>
            </a:r>
            <a:r>
              <a:rPr lang="en-US" b="0" dirty="0">
                <a:solidFill>
                  <a:schemeClr val="bg1"/>
                </a:solidFill>
                <a:latin typeface="Calibri" panose="020F0502020204030204" pitchFamily="34" charset="0"/>
              </a:rPr>
              <a:t>in 2020 were among </a:t>
            </a:r>
            <a:r>
              <a:rPr lang="en-US" dirty="0">
                <a:solidFill>
                  <a:schemeClr val="accent3"/>
                </a:solidFill>
                <a:latin typeface="Calibri" panose="020F0502020204030204" pitchFamily="34" charset="0"/>
              </a:rPr>
              <a:t>women</a:t>
            </a:r>
          </a:p>
        </p:txBody>
      </p:sp>
      <p:sp>
        <p:nvSpPr>
          <p:cNvPr id="9" name="Rectangle: Rounded Corners 8">
            <a:extLst>
              <a:ext uri="{FF2B5EF4-FFF2-40B4-BE49-F238E27FC236}">
                <a16:creationId xmlns:a16="http://schemas.microsoft.com/office/drawing/2014/main" id="{CE95B186-BF10-8482-35CE-C61D12E1E8AA}"/>
              </a:ext>
            </a:extLst>
          </p:cNvPr>
          <p:cNvSpPr/>
          <p:nvPr/>
        </p:nvSpPr>
        <p:spPr bwMode="auto">
          <a:xfrm>
            <a:off x="6765921" y="4921585"/>
            <a:ext cx="4562989" cy="880734"/>
          </a:xfrm>
          <a:prstGeom prst="roundRect">
            <a:avLst>
              <a:gd name="adj" fmla="val 13729"/>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r>
              <a:rPr lang="en-US" b="0" dirty="0">
                <a:solidFill>
                  <a:schemeClr val="bg1"/>
                </a:solidFill>
                <a:latin typeface="Calibri" panose="020F0502020204030204" pitchFamily="34" charset="0"/>
              </a:rPr>
              <a:t>Males: 11 PrEP users per new HIV diagnosis</a:t>
            </a:r>
          </a:p>
          <a:p>
            <a:pPr algn="ctr" eaLnBrk="1" hangingPunct="1">
              <a:spcBef>
                <a:spcPct val="35000"/>
              </a:spcBef>
              <a:spcAft>
                <a:spcPct val="25000"/>
              </a:spcAft>
              <a:buClr>
                <a:schemeClr val="folHlink"/>
              </a:buClr>
              <a:buNone/>
            </a:pPr>
            <a:r>
              <a:rPr lang="en-US" b="0" dirty="0">
                <a:solidFill>
                  <a:schemeClr val="bg1"/>
                </a:solidFill>
                <a:latin typeface="Calibri" panose="020F0502020204030204" pitchFamily="34" charset="0"/>
              </a:rPr>
              <a:t>Females: 4 PrEP users per new HIV diagnosis</a:t>
            </a:r>
          </a:p>
        </p:txBody>
      </p:sp>
      <p:grpSp>
        <p:nvGrpSpPr>
          <p:cNvPr id="16" name="Group 15">
            <a:extLst>
              <a:ext uri="{FF2B5EF4-FFF2-40B4-BE49-F238E27FC236}">
                <a16:creationId xmlns:a16="http://schemas.microsoft.com/office/drawing/2014/main" id="{1990ADC3-0A00-11EC-F495-14C6E763EC23}"/>
              </a:ext>
            </a:extLst>
          </p:cNvPr>
          <p:cNvGrpSpPr/>
          <p:nvPr/>
        </p:nvGrpSpPr>
        <p:grpSpPr>
          <a:xfrm>
            <a:off x="8147127" y="2908787"/>
            <a:ext cx="1711418" cy="1707776"/>
            <a:chOff x="8235769" y="2883156"/>
            <a:chExt cx="1711418" cy="1707776"/>
          </a:xfrm>
        </p:grpSpPr>
        <p:sp>
          <p:nvSpPr>
            <p:cNvPr id="17" name="Block Arc 16">
              <a:extLst>
                <a:ext uri="{FF2B5EF4-FFF2-40B4-BE49-F238E27FC236}">
                  <a16:creationId xmlns:a16="http://schemas.microsoft.com/office/drawing/2014/main" id="{EB38B14D-67DF-8059-D554-FB6AE9F8960B}"/>
                </a:ext>
              </a:extLst>
            </p:cNvPr>
            <p:cNvSpPr/>
            <p:nvPr/>
          </p:nvSpPr>
          <p:spPr bwMode="auto">
            <a:xfrm rot="6784526">
              <a:off x="8252051" y="2876122"/>
              <a:ext cx="1682496" cy="1707776"/>
            </a:xfrm>
            <a:prstGeom prst="blockArc">
              <a:avLst>
                <a:gd name="adj1" fmla="val 7786827"/>
                <a:gd name="adj2" fmla="val 9575685"/>
                <a:gd name="adj3" fmla="val 19226"/>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Block Arc 17">
              <a:extLst>
                <a:ext uri="{FF2B5EF4-FFF2-40B4-BE49-F238E27FC236}">
                  <a16:creationId xmlns:a16="http://schemas.microsoft.com/office/drawing/2014/main" id="{F6CA3413-CF7E-F8E4-0306-1EC9FCB9AD84}"/>
                </a:ext>
              </a:extLst>
            </p:cNvPr>
            <p:cNvSpPr/>
            <p:nvPr/>
          </p:nvSpPr>
          <p:spPr bwMode="auto">
            <a:xfrm rot="5400000">
              <a:off x="8235769" y="2883156"/>
              <a:ext cx="1707776" cy="1707776"/>
            </a:xfrm>
            <a:prstGeom prst="blockArc">
              <a:avLst>
                <a:gd name="adj1" fmla="val 10800000"/>
                <a:gd name="adj2" fmla="val 9176965"/>
                <a:gd name="adj3" fmla="val 18835"/>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19" name="TextBox 18">
            <a:extLst>
              <a:ext uri="{FF2B5EF4-FFF2-40B4-BE49-F238E27FC236}">
                <a16:creationId xmlns:a16="http://schemas.microsoft.com/office/drawing/2014/main" id="{F20EA336-EF47-E0BA-D841-637C43F965FF}"/>
              </a:ext>
            </a:extLst>
          </p:cNvPr>
          <p:cNvSpPr txBox="1"/>
          <p:nvPr/>
        </p:nvSpPr>
        <p:spPr bwMode="auto">
          <a:xfrm>
            <a:off x="9906651" y="3186088"/>
            <a:ext cx="8099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dirty="0">
                <a:solidFill>
                  <a:srgbClr val="015873"/>
                </a:solidFill>
                <a:latin typeface="Calibri" panose="020F0502020204030204" pitchFamily="34" charset="0"/>
              </a:rPr>
              <a:t>92%</a:t>
            </a:r>
          </a:p>
          <a:p>
            <a:r>
              <a:rPr lang="en-US" b="0" dirty="0">
                <a:solidFill>
                  <a:srgbClr val="015873"/>
                </a:solidFill>
                <a:latin typeface="Calibri" panose="020F0502020204030204" pitchFamily="34" charset="0"/>
              </a:rPr>
              <a:t>Male</a:t>
            </a:r>
            <a:endParaRPr lang="en-US" b="0" dirty="0">
              <a:solidFill>
                <a:srgbClr val="015873"/>
              </a:solidFill>
            </a:endParaRPr>
          </a:p>
        </p:txBody>
      </p:sp>
      <p:sp>
        <p:nvSpPr>
          <p:cNvPr id="20" name="TextBox 19">
            <a:extLst>
              <a:ext uri="{FF2B5EF4-FFF2-40B4-BE49-F238E27FC236}">
                <a16:creationId xmlns:a16="http://schemas.microsoft.com/office/drawing/2014/main" id="{ED6C0064-B9E4-8ECB-F217-EFB8E9190710}"/>
              </a:ext>
            </a:extLst>
          </p:cNvPr>
          <p:cNvSpPr txBox="1"/>
          <p:nvPr/>
        </p:nvSpPr>
        <p:spPr bwMode="auto">
          <a:xfrm>
            <a:off x="7375110" y="2725105"/>
            <a:ext cx="9289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n-US" dirty="0">
                <a:solidFill>
                  <a:srgbClr val="E1471D"/>
                </a:solidFill>
                <a:latin typeface="Calibri" panose="020F0502020204030204" pitchFamily="34" charset="0"/>
              </a:rPr>
              <a:t>8%</a:t>
            </a:r>
          </a:p>
          <a:p>
            <a:pPr algn="r"/>
            <a:r>
              <a:rPr lang="en-US" b="0" dirty="0">
                <a:solidFill>
                  <a:srgbClr val="E1471D"/>
                </a:solidFill>
                <a:latin typeface="Calibri" panose="020F0502020204030204" pitchFamily="34" charset="0"/>
              </a:rPr>
              <a:t>Female</a:t>
            </a:r>
            <a:endParaRPr lang="en-US" b="0" dirty="0">
              <a:solidFill>
                <a:srgbClr val="E1471D"/>
              </a:solidFill>
            </a:endParaRPr>
          </a:p>
        </p:txBody>
      </p:sp>
      <p:cxnSp>
        <p:nvCxnSpPr>
          <p:cNvPr id="21" name="Straight Connector 20">
            <a:extLst>
              <a:ext uri="{FF2B5EF4-FFF2-40B4-BE49-F238E27FC236}">
                <a16:creationId xmlns:a16="http://schemas.microsoft.com/office/drawing/2014/main" id="{3AA5CFB0-BC78-BFA0-B478-63CEB52A4079}"/>
              </a:ext>
            </a:extLst>
          </p:cNvPr>
          <p:cNvCxnSpPr/>
          <p:nvPr/>
        </p:nvCxnSpPr>
        <p:spPr bwMode="auto">
          <a:xfrm>
            <a:off x="8258449" y="2908787"/>
            <a:ext cx="463520" cy="54151"/>
          </a:xfrm>
          <a:prstGeom prst="line">
            <a:avLst/>
          </a:prstGeom>
          <a:noFill/>
          <a:ln w="28575" cap="flat" cmpd="sng" algn="ctr">
            <a:solidFill>
              <a:schemeClr val="bg1"/>
            </a:solidFill>
            <a:prstDash val="solid"/>
            <a:round/>
            <a:headEnd type="none" w="med" len="med"/>
            <a:tailEnd type="none" w="med" len="med"/>
          </a:ln>
          <a:effectLst/>
        </p:spPr>
      </p:cxnSp>
      <p:sp>
        <p:nvSpPr>
          <p:cNvPr id="22" name="Rectangle 21">
            <a:extLst>
              <a:ext uri="{FF2B5EF4-FFF2-40B4-BE49-F238E27FC236}">
                <a16:creationId xmlns:a16="http://schemas.microsoft.com/office/drawing/2014/main" id="{56604663-7893-022D-45EF-5487B02FF9A7}"/>
              </a:ext>
            </a:extLst>
          </p:cNvPr>
          <p:cNvSpPr/>
          <p:nvPr/>
        </p:nvSpPr>
        <p:spPr bwMode="auto">
          <a:xfrm>
            <a:off x="1822361" y="2729888"/>
            <a:ext cx="2068142" cy="338555"/>
          </a:xfrm>
          <a:prstGeom prst="rect">
            <a:avLst/>
          </a:prstGeom>
          <a:solidFill>
            <a:srgbClr val="01587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Rectangle 22">
            <a:extLst>
              <a:ext uri="{FF2B5EF4-FFF2-40B4-BE49-F238E27FC236}">
                <a16:creationId xmlns:a16="http://schemas.microsoft.com/office/drawing/2014/main" id="{6B1937A0-16FA-745A-BE72-6764DB155A0A}"/>
              </a:ext>
            </a:extLst>
          </p:cNvPr>
          <p:cNvSpPr/>
          <p:nvPr/>
        </p:nvSpPr>
        <p:spPr bwMode="auto">
          <a:xfrm>
            <a:off x="1822361" y="3111876"/>
            <a:ext cx="3668342" cy="338555"/>
          </a:xfrm>
          <a:prstGeom prst="rect">
            <a:avLst/>
          </a:prstGeom>
          <a:solidFill>
            <a:srgbClr val="E1471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Rectangle 23">
            <a:extLst>
              <a:ext uri="{FF2B5EF4-FFF2-40B4-BE49-F238E27FC236}">
                <a16:creationId xmlns:a16="http://schemas.microsoft.com/office/drawing/2014/main" id="{C3A0FFFC-7A0E-92D7-5804-8DD2CD712E33}"/>
              </a:ext>
            </a:extLst>
          </p:cNvPr>
          <p:cNvSpPr/>
          <p:nvPr/>
        </p:nvSpPr>
        <p:spPr bwMode="auto">
          <a:xfrm>
            <a:off x="1822361" y="3493864"/>
            <a:ext cx="4076700" cy="338555"/>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 name="Rectangle 24">
            <a:extLst>
              <a:ext uri="{FF2B5EF4-FFF2-40B4-BE49-F238E27FC236}">
                <a16:creationId xmlns:a16="http://schemas.microsoft.com/office/drawing/2014/main" id="{843A3314-F25B-59AE-B06A-81CF580C7C28}"/>
              </a:ext>
            </a:extLst>
          </p:cNvPr>
          <p:cNvSpPr/>
          <p:nvPr/>
        </p:nvSpPr>
        <p:spPr bwMode="auto">
          <a:xfrm>
            <a:off x="1822360" y="3875852"/>
            <a:ext cx="3338889" cy="338555"/>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 name="Rectangle 25">
            <a:extLst>
              <a:ext uri="{FF2B5EF4-FFF2-40B4-BE49-F238E27FC236}">
                <a16:creationId xmlns:a16="http://schemas.microsoft.com/office/drawing/2014/main" id="{21A0C1BA-80A1-DE8B-CC74-19E6836B1E75}"/>
              </a:ext>
            </a:extLst>
          </p:cNvPr>
          <p:cNvSpPr/>
          <p:nvPr/>
        </p:nvSpPr>
        <p:spPr bwMode="auto">
          <a:xfrm>
            <a:off x="1822360" y="4257841"/>
            <a:ext cx="3289353" cy="338555"/>
          </a:xfrm>
          <a:prstGeom prst="rect">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7" name="TextBox 26">
            <a:extLst>
              <a:ext uri="{FF2B5EF4-FFF2-40B4-BE49-F238E27FC236}">
                <a16:creationId xmlns:a16="http://schemas.microsoft.com/office/drawing/2014/main" id="{AA5116AC-3C18-D2A7-2BF2-10F3E8DAC92C}"/>
              </a:ext>
            </a:extLst>
          </p:cNvPr>
          <p:cNvSpPr txBox="1"/>
          <p:nvPr/>
        </p:nvSpPr>
        <p:spPr bwMode="auto">
          <a:xfrm>
            <a:off x="873698" y="2113084"/>
            <a:ext cx="52105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dirty="0" err="1">
                <a:solidFill>
                  <a:schemeClr val="bg1"/>
                </a:solidFill>
                <a:latin typeface="Calibri" panose="020F0502020204030204" pitchFamily="34" charset="0"/>
              </a:rPr>
              <a:t>PrEP</a:t>
            </a:r>
            <a:r>
              <a:rPr lang="en-US" sz="1600" dirty="0">
                <a:solidFill>
                  <a:schemeClr val="bg1"/>
                </a:solidFill>
                <a:latin typeface="Calibri" panose="020F0502020204030204" pitchFamily="34" charset="0"/>
              </a:rPr>
              <a:t>-to-Need Ratio by Age Group, 2021</a:t>
            </a:r>
            <a:endParaRPr lang="en-US" sz="1600" dirty="0"/>
          </a:p>
        </p:txBody>
      </p:sp>
      <p:sp>
        <p:nvSpPr>
          <p:cNvPr id="28" name="TextBox 27">
            <a:extLst>
              <a:ext uri="{FF2B5EF4-FFF2-40B4-BE49-F238E27FC236}">
                <a16:creationId xmlns:a16="http://schemas.microsoft.com/office/drawing/2014/main" id="{3600A668-A32D-7127-C866-68EC5B9D39C0}"/>
              </a:ext>
            </a:extLst>
          </p:cNvPr>
          <p:cNvSpPr txBox="1"/>
          <p:nvPr/>
        </p:nvSpPr>
        <p:spPr bwMode="auto">
          <a:xfrm>
            <a:off x="517710" y="2740494"/>
            <a:ext cx="13137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n-US" b="0" dirty="0">
                <a:solidFill>
                  <a:schemeClr val="bg1"/>
                </a:solidFill>
                <a:latin typeface="Calibri" panose="020F0502020204030204" pitchFamily="34" charset="0"/>
              </a:rPr>
              <a:t>13-24</a:t>
            </a:r>
            <a:endParaRPr lang="en-US" b="0" dirty="0"/>
          </a:p>
        </p:txBody>
      </p:sp>
      <p:sp>
        <p:nvSpPr>
          <p:cNvPr id="29" name="TextBox 28">
            <a:extLst>
              <a:ext uri="{FF2B5EF4-FFF2-40B4-BE49-F238E27FC236}">
                <a16:creationId xmlns:a16="http://schemas.microsoft.com/office/drawing/2014/main" id="{E81FC9D3-59C9-C84D-BC65-2605D2795E89}"/>
              </a:ext>
            </a:extLst>
          </p:cNvPr>
          <p:cNvSpPr txBox="1"/>
          <p:nvPr/>
        </p:nvSpPr>
        <p:spPr bwMode="auto">
          <a:xfrm>
            <a:off x="517710" y="3505866"/>
            <a:ext cx="13137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n-US" b="0" dirty="0">
                <a:solidFill>
                  <a:schemeClr val="bg1"/>
                </a:solidFill>
                <a:latin typeface="Calibri" panose="020F0502020204030204" pitchFamily="34" charset="0"/>
              </a:rPr>
              <a:t>35-44</a:t>
            </a:r>
            <a:endParaRPr lang="en-US" b="0" dirty="0"/>
          </a:p>
        </p:txBody>
      </p:sp>
      <p:sp>
        <p:nvSpPr>
          <p:cNvPr id="30" name="TextBox 29">
            <a:extLst>
              <a:ext uri="{FF2B5EF4-FFF2-40B4-BE49-F238E27FC236}">
                <a16:creationId xmlns:a16="http://schemas.microsoft.com/office/drawing/2014/main" id="{B3769DDD-C4C8-169A-A396-1A053253775B}"/>
              </a:ext>
            </a:extLst>
          </p:cNvPr>
          <p:cNvSpPr txBox="1"/>
          <p:nvPr/>
        </p:nvSpPr>
        <p:spPr bwMode="auto">
          <a:xfrm>
            <a:off x="517710" y="3123180"/>
            <a:ext cx="13137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n-US" b="0" dirty="0">
                <a:solidFill>
                  <a:schemeClr val="bg1"/>
                </a:solidFill>
                <a:latin typeface="Calibri" panose="020F0502020204030204" pitchFamily="34" charset="0"/>
              </a:rPr>
              <a:t>25-34</a:t>
            </a:r>
            <a:endParaRPr lang="en-US" b="0" dirty="0"/>
          </a:p>
        </p:txBody>
      </p:sp>
      <p:sp>
        <p:nvSpPr>
          <p:cNvPr id="31" name="TextBox 30">
            <a:extLst>
              <a:ext uri="{FF2B5EF4-FFF2-40B4-BE49-F238E27FC236}">
                <a16:creationId xmlns:a16="http://schemas.microsoft.com/office/drawing/2014/main" id="{53EBF5D8-2263-E56B-C867-8B6571B6B746}"/>
              </a:ext>
            </a:extLst>
          </p:cNvPr>
          <p:cNvSpPr txBox="1"/>
          <p:nvPr/>
        </p:nvSpPr>
        <p:spPr bwMode="auto">
          <a:xfrm>
            <a:off x="517710" y="3888552"/>
            <a:ext cx="13137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n-US" b="0" dirty="0">
                <a:solidFill>
                  <a:schemeClr val="bg1"/>
                </a:solidFill>
                <a:latin typeface="Calibri" panose="020F0502020204030204" pitchFamily="34" charset="0"/>
              </a:rPr>
              <a:t>45-54</a:t>
            </a:r>
            <a:endParaRPr lang="en-US" b="0" dirty="0"/>
          </a:p>
        </p:txBody>
      </p:sp>
      <p:sp>
        <p:nvSpPr>
          <p:cNvPr id="32" name="TextBox 31">
            <a:extLst>
              <a:ext uri="{FF2B5EF4-FFF2-40B4-BE49-F238E27FC236}">
                <a16:creationId xmlns:a16="http://schemas.microsoft.com/office/drawing/2014/main" id="{485E3B15-6EC8-CD68-5F76-743BD7B2229A}"/>
              </a:ext>
            </a:extLst>
          </p:cNvPr>
          <p:cNvSpPr txBox="1"/>
          <p:nvPr/>
        </p:nvSpPr>
        <p:spPr bwMode="auto">
          <a:xfrm>
            <a:off x="517710" y="4271237"/>
            <a:ext cx="13137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n-US" b="0" dirty="0">
                <a:solidFill>
                  <a:schemeClr val="bg1"/>
                </a:solidFill>
                <a:latin typeface="Calibri" panose="020F0502020204030204" pitchFamily="34" charset="0"/>
              </a:rPr>
              <a:t>55+</a:t>
            </a:r>
            <a:endParaRPr lang="en-US" b="0" dirty="0"/>
          </a:p>
        </p:txBody>
      </p:sp>
      <p:sp>
        <p:nvSpPr>
          <p:cNvPr id="33" name="TextBox 32">
            <a:extLst>
              <a:ext uri="{FF2B5EF4-FFF2-40B4-BE49-F238E27FC236}">
                <a16:creationId xmlns:a16="http://schemas.microsoft.com/office/drawing/2014/main" id="{5AD63F7E-1BA5-FAFE-9BCF-7166C3E84E85}"/>
              </a:ext>
            </a:extLst>
          </p:cNvPr>
          <p:cNvSpPr txBox="1"/>
          <p:nvPr/>
        </p:nvSpPr>
        <p:spPr bwMode="auto">
          <a:xfrm>
            <a:off x="3362998" y="2741887"/>
            <a:ext cx="5248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n-US" b="0" dirty="0">
                <a:latin typeface="Calibri" panose="020F0502020204030204" pitchFamily="34" charset="0"/>
              </a:rPr>
              <a:t>6.1</a:t>
            </a:r>
            <a:endParaRPr lang="en-US" b="0" dirty="0"/>
          </a:p>
        </p:txBody>
      </p:sp>
      <p:sp>
        <p:nvSpPr>
          <p:cNvPr id="34" name="TextBox 33">
            <a:extLst>
              <a:ext uri="{FF2B5EF4-FFF2-40B4-BE49-F238E27FC236}">
                <a16:creationId xmlns:a16="http://schemas.microsoft.com/office/drawing/2014/main" id="{F6E9250A-6B1C-4F8F-BE60-753A031265CF}"/>
              </a:ext>
            </a:extLst>
          </p:cNvPr>
          <p:cNvSpPr txBox="1"/>
          <p:nvPr/>
        </p:nvSpPr>
        <p:spPr bwMode="auto">
          <a:xfrm>
            <a:off x="4703831" y="3125208"/>
            <a:ext cx="77511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n-US" b="0" dirty="0">
                <a:latin typeface="Calibri" panose="020F0502020204030204" pitchFamily="34" charset="0"/>
              </a:rPr>
              <a:t>10.9</a:t>
            </a:r>
            <a:endParaRPr lang="en-US" b="0" dirty="0"/>
          </a:p>
        </p:txBody>
      </p:sp>
      <p:sp>
        <p:nvSpPr>
          <p:cNvPr id="35" name="TextBox 34">
            <a:extLst>
              <a:ext uri="{FF2B5EF4-FFF2-40B4-BE49-F238E27FC236}">
                <a16:creationId xmlns:a16="http://schemas.microsoft.com/office/drawing/2014/main" id="{DE57612C-1FFC-41FC-0481-91A04FE94536}"/>
              </a:ext>
            </a:extLst>
          </p:cNvPr>
          <p:cNvSpPr txBox="1"/>
          <p:nvPr/>
        </p:nvSpPr>
        <p:spPr bwMode="auto">
          <a:xfrm>
            <a:off x="4570046" y="4275171"/>
            <a:ext cx="5248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n-US" b="0" dirty="0">
                <a:solidFill>
                  <a:schemeClr val="bg1"/>
                </a:solidFill>
                <a:latin typeface="Calibri" panose="020F0502020204030204" pitchFamily="34" charset="0"/>
              </a:rPr>
              <a:t>9.7</a:t>
            </a:r>
            <a:endParaRPr lang="en-US" b="0" dirty="0"/>
          </a:p>
        </p:txBody>
      </p:sp>
      <p:sp>
        <p:nvSpPr>
          <p:cNvPr id="36" name="TextBox 35">
            <a:extLst>
              <a:ext uri="{FF2B5EF4-FFF2-40B4-BE49-F238E27FC236}">
                <a16:creationId xmlns:a16="http://schemas.microsoft.com/office/drawing/2014/main" id="{01368721-9523-9DEC-AB97-9D967712FEE8}"/>
              </a:ext>
            </a:extLst>
          </p:cNvPr>
          <p:cNvSpPr txBox="1"/>
          <p:nvPr/>
        </p:nvSpPr>
        <p:spPr bwMode="auto">
          <a:xfrm>
            <a:off x="4613710" y="3891850"/>
            <a:ext cx="5248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n-US" b="0" dirty="0">
                <a:latin typeface="Calibri" panose="020F0502020204030204" pitchFamily="34" charset="0"/>
              </a:rPr>
              <a:t>9.9</a:t>
            </a:r>
            <a:endParaRPr lang="en-US" b="0" dirty="0"/>
          </a:p>
        </p:txBody>
      </p:sp>
      <p:sp>
        <p:nvSpPr>
          <p:cNvPr id="37" name="TextBox 36">
            <a:extLst>
              <a:ext uri="{FF2B5EF4-FFF2-40B4-BE49-F238E27FC236}">
                <a16:creationId xmlns:a16="http://schemas.microsoft.com/office/drawing/2014/main" id="{9FB1B506-2B8B-309D-4656-D1AA2ED29A01}"/>
              </a:ext>
            </a:extLst>
          </p:cNvPr>
          <p:cNvSpPr txBox="1"/>
          <p:nvPr/>
        </p:nvSpPr>
        <p:spPr bwMode="auto">
          <a:xfrm>
            <a:off x="5168873" y="3508529"/>
            <a:ext cx="7187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r"/>
            <a:r>
              <a:rPr lang="en-US" b="0" dirty="0">
                <a:latin typeface="Calibri" panose="020F0502020204030204" pitchFamily="34" charset="0"/>
              </a:rPr>
              <a:t>12.2</a:t>
            </a:r>
            <a:endParaRPr lang="en-US" b="0" dirty="0"/>
          </a:p>
        </p:txBody>
      </p:sp>
      <p:sp>
        <p:nvSpPr>
          <p:cNvPr id="38" name="Line 38">
            <a:extLst>
              <a:ext uri="{FF2B5EF4-FFF2-40B4-BE49-F238E27FC236}">
                <a16:creationId xmlns:a16="http://schemas.microsoft.com/office/drawing/2014/main" id="{BDCD0B51-CE10-8F8B-FF11-2DE0A061CC26}"/>
              </a:ext>
            </a:extLst>
          </p:cNvPr>
          <p:cNvSpPr>
            <a:spLocks noChangeShapeType="1"/>
          </p:cNvSpPr>
          <p:nvPr/>
        </p:nvSpPr>
        <p:spPr bwMode="auto">
          <a:xfrm flipH="1" flipV="1">
            <a:off x="1814736" y="2677716"/>
            <a:ext cx="0" cy="205442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39" name="Line 51">
            <a:extLst>
              <a:ext uri="{FF2B5EF4-FFF2-40B4-BE49-F238E27FC236}">
                <a16:creationId xmlns:a16="http://schemas.microsoft.com/office/drawing/2014/main" id="{06ECAA8C-0FEE-98EA-3561-7F266D922D37}"/>
              </a:ext>
            </a:extLst>
          </p:cNvPr>
          <p:cNvSpPr>
            <a:spLocks noChangeShapeType="1"/>
          </p:cNvSpPr>
          <p:nvPr/>
        </p:nvSpPr>
        <p:spPr bwMode="auto">
          <a:xfrm>
            <a:off x="3829059" y="4676013"/>
            <a:ext cx="0" cy="76835"/>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40" name="Line 89">
            <a:extLst>
              <a:ext uri="{FF2B5EF4-FFF2-40B4-BE49-F238E27FC236}">
                <a16:creationId xmlns:a16="http://schemas.microsoft.com/office/drawing/2014/main" id="{97BC3826-7398-8F28-99DF-1C2F9C07C515}"/>
              </a:ext>
            </a:extLst>
          </p:cNvPr>
          <p:cNvSpPr>
            <a:spLocks noChangeShapeType="1"/>
          </p:cNvSpPr>
          <p:nvPr/>
        </p:nvSpPr>
        <p:spPr bwMode="auto">
          <a:xfrm>
            <a:off x="1811740" y="4674250"/>
            <a:ext cx="4272475"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41" name="TextBox 40">
            <a:extLst>
              <a:ext uri="{FF2B5EF4-FFF2-40B4-BE49-F238E27FC236}">
                <a16:creationId xmlns:a16="http://schemas.microsoft.com/office/drawing/2014/main" id="{CF32452F-0B16-3C06-0D48-FD92F0FF8A3E}"/>
              </a:ext>
            </a:extLst>
          </p:cNvPr>
          <p:cNvSpPr txBox="1"/>
          <p:nvPr/>
        </p:nvSpPr>
        <p:spPr bwMode="auto">
          <a:xfrm>
            <a:off x="1676716" y="4702616"/>
            <a:ext cx="2849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lgn="ctr">
              <a:lnSpc>
                <a:spcPct val="100000"/>
              </a:lnSpc>
              <a:spcBef>
                <a:spcPct val="50000"/>
              </a:spcBef>
              <a:spcAft>
                <a:spcPct val="0"/>
              </a:spcAft>
              <a:buClrTx/>
              <a:buFontTx/>
              <a:buNone/>
            </a:pPr>
            <a:r>
              <a:rPr lang="en-US" b="0" dirty="0">
                <a:solidFill>
                  <a:schemeClr val="bg1"/>
                </a:solidFill>
                <a:latin typeface="Calibri"/>
                <a:cs typeface="Arial"/>
              </a:rPr>
              <a:t>0</a:t>
            </a:r>
            <a:endParaRPr lang="en-US" b="0" dirty="0">
              <a:solidFill>
                <a:schemeClr val="bg1"/>
              </a:solidFill>
              <a:latin typeface="Calibri" panose="020F0502020204030204" pitchFamily="34" charset="0"/>
            </a:endParaRPr>
          </a:p>
        </p:txBody>
      </p:sp>
      <p:sp>
        <p:nvSpPr>
          <p:cNvPr id="42" name="TextBox 41">
            <a:extLst>
              <a:ext uri="{FF2B5EF4-FFF2-40B4-BE49-F238E27FC236}">
                <a16:creationId xmlns:a16="http://schemas.microsoft.com/office/drawing/2014/main" id="{4F9E1F85-B4E9-DF98-0698-0462286AD282}"/>
              </a:ext>
            </a:extLst>
          </p:cNvPr>
          <p:cNvSpPr txBox="1"/>
          <p:nvPr/>
        </p:nvSpPr>
        <p:spPr bwMode="auto">
          <a:xfrm>
            <a:off x="2685754" y="4702616"/>
            <a:ext cx="2849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lgn="ctr">
              <a:lnSpc>
                <a:spcPct val="100000"/>
              </a:lnSpc>
              <a:spcBef>
                <a:spcPct val="50000"/>
              </a:spcBef>
              <a:spcAft>
                <a:spcPct val="0"/>
              </a:spcAft>
              <a:buClrTx/>
              <a:buFontTx/>
              <a:buNone/>
            </a:pPr>
            <a:r>
              <a:rPr lang="en-US" b="0" dirty="0">
                <a:solidFill>
                  <a:schemeClr val="bg1"/>
                </a:solidFill>
                <a:latin typeface="Calibri"/>
                <a:cs typeface="Arial"/>
              </a:rPr>
              <a:t>3</a:t>
            </a:r>
            <a:endParaRPr lang="en-US" b="0" dirty="0">
              <a:solidFill>
                <a:schemeClr val="bg1"/>
              </a:solidFill>
              <a:latin typeface="Calibri" panose="020F0502020204030204" pitchFamily="34" charset="0"/>
            </a:endParaRPr>
          </a:p>
        </p:txBody>
      </p:sp>
      <p:sp>
        <p:nvSpPr>
          <p:cNvPr id="43" name="TextBox 42">
            <a:extLst>
              <a:ext uri="{FF2B5EF4-FFF2-40B4-BE49-F238E27FC236}">
                <a16:creationId xmlns:a16="http://schemas.microsoft.com/office/drawing/2014/main" id="{39EB0C99-DE4D-4D2E-589D-9597DF1C003B}"/>
              </a:ext>
            </a:extLst>
          </p:cNvPr>
          <p:cNvSpPr txBox="1"/>
          <p:nvPr/>
        </p:nvSpPr>
        <p:spPr bwMode="auto">
          <a:xfrm>
            <a:off x="3694792" y="4702616"/>
            <a:ext cx="2849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lgn="ctr">
              <a:lnSpc>
                <a:spcPct val="100000"/>
              </a:lnSpc>
              <a:spcBef>
                <a:spcPct val="50000"/>
              </a:spcBef>
              <a:spcAft>
                <a:spcPct val="0"/>
              </a:spcAft>
              <a:buClrTx/>
              <a:buFontTx/>
              <a:buNone/>
            </a:pPr>
            <a:r>
              <a:rPr lang="en-US" b="0" dirty="0">
                <a:solidFill>
                  <a:schemeClr val="bg1"/>
                </a:solidFill>
                <a:latin typeface="Calibri"/>
                <a:cs typeface="Arial"/>
              </a:rPr>
              <a:t>6</a:t>
            </a:r>
            <a:endParaRPr lang="en-US" b="0" dirty="0">
              <a:solidFill>
                <a:schemeClr val="bg1"/>
              </a:solidFill>
              <a:latin typeface="Calibri" panose="020F0502020204030204" pitchFamily="34" charset="0"/>
            </a:endParaRPr>
          </a:p>
        </p:txBody>
      </p:sp>
      <p:sp>
        <p:nvSpPr>
          <p:cNvPr id="44" name="TextBox 43">
            <a:extLst>
              <a:ext uri="{FF2B5EF4-FFF2-40B4-BE49-F238E27FC236}">
                <a16:creationId xmlns:a16="http://schemas.microsoft.com/office/drawing/2014/main" id="{97182F25-844C-CAFE-8A6D-866545337373}"/>
              </a:ext>
            </a:extLst>
          </p:cNvPr>
          <p:cNvSpPr txBox="1"/>
          <p:nvPr/>
        </p:nvSpPr>
        <p:spPr bwMode="auto">
          <a:xfrm>
            <a:off x="4703830" y="4702616"/>
            <a:ext cx="2849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lgn="ctr">
              <a:lnSpc>
                <a:spcPct val="100000"/>
              </a:lnSpc>
              <a:spcBef>
                <a:spcPct val="50000"/>
              </a:spcBef>
              <a:spcAft>
                <a:spcPct val="0"/>
              </a:spcAft>
              <a:buClrTx/>
              <a:buFontTx/>
              <a:buNone/>
            </a:pPr>
            <a:r>
              <a:rPr lang="en-US" b="0" dirty="0">
                <a:solidFill>
                  <a:schemeClr val="bg1"/>
                </a:solidFill>
                <a:latin typeface="Calibri"/>
                <a:cs typeface="Arial"/>
              </a:rPr>
              <a:t>9</a:t>
            </a:r>
            <a:endParaRPr lang="en-US" b="0" dirty="0">
              <a:solidFill>
                <a:schemeClr val="bg1"/>
              </a:solidFill>
              <a:latin typeface="Calibri" panose="020F0502020204030204" pitchFamily="34" charset="0"/>
            </a:endParaRPr>
          </a:p>
        </p:txBody>
      </p:sp>
      <p:sp>
        <p:nvSpPr>
          <p:cNvPr id="45" name="TextBox 44">
            <a:extLst>
              <a:ext uri="{FF2B5EF4-FFF2-40B4-BE49-F238E27FC236}">
                <a16:creationId xmlns:a16="http://schemas.microsoft.com/office/drawing/2014/main" id="{C09E4196-9CA6-D812-4748-753ABD3E3305}"/>
              </a:ext>
            </a:extLst>
          </p:cNvPr>
          <p:cNvSpPr txBox="1"/>
          <p:nvPr/>
        </p:nvSpPr>
        <p:spPr bwMode="auto">
          <a:xfrm>
            <a:off x="5625472" y="4702616"/>
            <a:ext cx="4185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91440" tIns="45720" rIns="91440" bIns="45720" rtlCol="0" anchor="t">
            <a:spAutoFit/>
          </a:bodyPr>
          <a:lstStyle/>
          <a:p>
            <a:pPr algn="ctr">
              <a:lnSpc>
                <a:spcPct val="100000"/>
              </a:lnSpc>
              <a:spcBef>
                <a:spcPct val="50000"/>
              </a:spcBef>
              <a:spcAft>
                <a:spcPct val="0"/>
              </a:spcAft>
              <a:buClrTx/>
              <a:buFontTx/>
              <a:buNone/>
            </a:pPr>
            <a:r>
              <a:rPr lang="en-US" b="0" dirty="0">
                <a:solidFill>
                  <a:schemeClr val="bg1"/>
                </a:solidFill>
                <a:latin typeface="Calibri"/>
                <a:cs typeface="Arial"/>
              </a:rPr>
              <a:t>12</a:t>
            </a:r>
            <a:endParaRPr lang="en-US" b="0" dirty="0">
              <a:solidFill>
                <a:schemeClr val="bg1"/>
              </a:solidFill>
              <a:latin typeface="Calibri" panose="020F0502020204030204" pitchFamily="34" charset="0"/>
            </a:endParaRPr>
          </a:p>
        </p:txBody>
      </p:sp>
      <p:sp>
        <p:nvSpPr>
          <p:cNvPr id="46" name="Line 51">
            <a:extLst>
              <a:ext uri="{FF2B5EF4-FFF2-40B4-BE49-F238E27FC236}">
                <a16:creationId xmlns:a16="http://schemas.microsoft.com/office/drawing/2014/main" id="{0D705414-BFB1-5153-0377-5D5016584FE4}"/>
              </a:ext>
            </a:extLst>
          </p:cNvPr>
          <p:cNvSpPr>
            <a:spLocks noChangeShapeType="1"/>
          </p:cNvSpPr>
          <p:nvPr/>
        </p:nvSpPr>
        <p:spPr bwMode="auto">
          <a:xfrm>
            <a:off x="2820399" y="4676013"/>
            <a:ext cx="0" cy="76835"/>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47" name="Line 51">
            <a:extLst>
              <a:ext uri="{FF2B5EF4-FFF2-40B4-BE49-F238E27FC236}">
                <a16:creationId xmlns:a16="http://schemas.microsoft.com/office/drawing/2014/main" id="{6C711638-E7B8-73CB-3A51-965C882CCAD8}"/>
              </a:ext>
            </a:extLst>
          </p:cNvPr>
          <p:cNvSpPr>
            <a:spLocks noChangeShapeType="1"/>
          </p:cNvSpPr>
          <p:nvPr/>
        </p:nvSpPr>
        <p:spPr bwMode="auto">
          <a:xfrm>
            <a:off x="5846378" y="4676013"/>
            <a:ext cx="0" cy="76835"/>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48" name="Line 51">
            <a:extLst>
              <a:ext uri="{FF2B5EF4-FFF2-40B4-BE49-F238E27FC236}">
                <a16:creationId xmlns:a16="http://schemas.microsoft.com/office/drawing/2014/main" id="{8AC3AA61-FEC6-CFA8-F670-D6B2955F9FCE}"/>
              </a:ext>
            </a:extLst>
          </p:cNvPr>
          <p:cNvSpPr>
            <a:spLocks noChangeShapeType="1"/>
          </p:cNvSpPr>
          <p:nvPr/>
        </p:nvSpPr>
        <p:spPr bwMode="auto">
          <a:xfrm>
            <a:off x="4837718" y="4676013"/>
            <a:ext cx="0" cy="76835"/>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49" name="TextBox 48">
            <a:extLst>
              <a:ext uri="{FF2B5EF4-FFF2-40B4-BE49-F238E27FC236}">
                <a16:creationId xmlns:a16="http://schemas.microsoft.com/office/drawing/2014/main" id="{5598DE05-7BC4-3680-ACC2-30AFDABDB088}"/>
              </a:ext>
            </a:extLst>
          </p:cNvPr>
          <p:cNvSpPr txBox="1"/>
          <p:nvPr/>
        </p:nvSpPr>
        <p:spPr bwMode="auto">
          <a:xfrm rot="16200000">
            <a:off x="283067" y="3378278"/>
            <a:ext cx="13137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dirty="0">
                <a:solidFill>
                  <a:schemeClr val="bg1"/>
                </a:solidFill>
                <a:latin typeface="Calibri" panose="020F0502020204030204" pitchFamily="34" charset="0"/>
              </a:rPr>
              <a:t>Age, </a:t>
            </a:r>
            <a:r>
              <a:rPr lang="en-US" dirty="0" err="1">
                <a:solidFill>
                  <a:schemeClr val="bg1"/>
                </a:solidFill>
                <a:latin typeface="Calibri" panose="020F0502020204030204" pitchFamily="34" charset="0"/>
              </a:rPr>
              <a:t>Yr</a:t>
            </a:r>
            <a:endParaRPr lang="en-US" dirty="0"/>
          </a:p>
        </p:txBody>
      </p:sp>
    </p:spTree>
    <p:extLst>
      <p:ext uri="{BB962C8B-B14F-4D97-AF65-F5344CB8AC3E}">
        <p14:creationId xmlns:p14="http://schemas.microsoft.com/office/powerpoint/2010/main" val="24788537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421"/>
        <p:cNvGrpSpPr/>
        <p:nvPr/>
      </p:nvGrpSpPr>
      <p:grpSpPr>
        <a:xfrm>
          <a:off x="0" y="0"/>
          <a:ext cx="0" cy="0"/>
          <a:chOff x="0" y="0"/>
          <a:chExt cx="0" cy="0"/>
        </a:xfrm>
      </p:grpSpPr>
      <p:sp>
        <p:nvSpPr>
          <p:cNvPr id="1422" name="Google Shape;1422;p76"/>
          <p:cNvSpPr txBox="1">
            <a:spLocks noGrp="1"/>
          </p:cNvSpPr>
          <p:nvPr>
            <p:ph type="title"/>
          </p:nvPr>
        </p:nvSpPr>
        <p:spPr/>
        <p:txBody>
          <a:bodyPr/>
          <a:lstStyle/>
          <a:p>
            <a:pPr lvl="0"/>
            <a:r>
              <a:rPr lang="en-US" dirty="0"/>
              <a:t>Key Barriers to PrEP Uptake and Potential Solutions</a:t>
            </a:r>
          </a:p>
        </p:txBody>
      </p:sp>
      <p:sp>
        <p:nvSpPr>
          <p:cNvPr id="7" name="Text Box 15">
            <a:extLst>
              <a:ext uri="{FF2B5EF4-FFF2-40B4-BE49-F238E27FC236}">
                <a16:creationId xmlns:a16="http://schemas.microsoft.com/office/drawing/2014/main" id="{24F67586-B574-6040-8E5C-49331F05ACE1}"/>
              </a:ext>
            </a:extLst>
          </p:cNvPr>
          <p:cNvSpPr txBox="1">
            <a:spLocks noChangeArrowheads="1"/>
          </p:cNvSpPr>
          <p:nvPr/>
        </p:nvSpPr>
        <p:spPr bwMode="auto">
          <a:xfrm>
            <a:off x="421376" y="6405423"/>
            <a:ext cx="88315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lang="en-US" sz="1200" b="0" spc="-10" dirty="0">
                <a:solidFill>
                  <a:srgbClr val="455560"/>
                </a:solidFill>
                <a:latin typeface="Calibri" panose="020F0502020204030204" pitchFamily="34" charset="0"/>
                <a:cs typeface="Arial" panose="020B0604020202020204" pitchFamily="34" charset="0"/>
              </a:rPr>
              <a:t>Adapted from Mayer. Adv Ther. 2020;37:1778.</a:t>
            </a:r>
          </a:p>
        </p:txBody>
      </p:sp>
      <p:graphicFrame>
        <p:nvGraphicFramePr>
          <p:cNvPr id="16" name="Group 3">
            <a:extLst>
              <a:ext uri="{FF2B5EF4-FFF2-40B4-BE49-F238E27FC236}">
                <a16:creationId xmlns:a16="http://schemas.microsoft.com/office/drawing/2014/main" id="{9E994984-4752-734D-94A0-A93E48C0293C}"/>
              </a:ext>
            </a:extLst>
          </p:cNvPr>
          <p:cNvGraphicFramePr>
            <a:graphicFrameLocks/>
          </p:cNvGraphicFramePr>
          <p:nvPr>
            <p:extLst>
              <p:ext uri="{D42A27DB-BD31-4B8C-83A1-F6EECF244321}">
                <p14:modId xmlns:p14="http://schemas.microsoft.com/office/powerpoint/2010/main" val="3260923058"/>
              </p:ext>
            </p:extLst>
          </p:nvPr>
        </p:nvGraphicFramePr>
        <p:xfrm>
          <a:off x="725435" y="1497891"/>
          <a:ext cx="10780765" cy="1219246"/>
        </p:xfrm>
        <a:graphic>
          <a:graphicData uri="http://schemas.openxmlformats.org/drawingml/2006/table">
            <a:tbl>
              <a:tblPr/>
              <a:tblGrid>
                <a:gridCol w="2515512">
                  <a:extLst>
                    <a:ext uri="{9D8B030D-6E8A-4147-A177-3AD203B41FA5}">
                      <a16:colId xmlns:a16="http://schemas.microsoft.com/office/drawing/2014/main" val="20000"/>
                    </a:ext>
                  </a:extLst>
                </a:gridCol>
                <a:gridCol w="8265253">
                  <a:extLst>
                    <a:ext uri="{9D8B030D-6E8A-4147-A177-3AD203B41FA5}">
                      <a16:colId xmlns:a16="http://schemas.microsoft.com/office/drawing/2014/main" val="20001"/>
                    </a:ext>
                  </a:extLst>
                </a:gridCol>
              </a:tblGrid>
              <a:tr h="1594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Awareness, Risk Perception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Potential Solutions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59466">
                <a:tc>
                  <a:txBody>
                    <a:bodyPr/>
                    <a:lstStyle/>
                    <a:p>
                      <a:pPr marL="0" marR="0" lvl="0" indent="0" algn="l" rtl="0">
                        <a:spcBef>
                          <a:spcPts val="0"/>
                        </a:spcBef>
                        <a:spcAft>
                          <a:spcPts val="0"/>
                        </a:spcAft>
                        <a:buNone/>
                      </a:pPr>
                      <a:r>
                        <a:rPr lang="en-US" sz="1400" b="1" u="none" strike="noStrike" cap="none" dirty="0">
                          <a:solidFill>
                            <a:schemeClr val="bg1"/>
                          </a:solidFill>
                          <a:latin typeface="+mn-lt"/>
                        </a:rPr>
                        <a:t>Awareness of PrEP</a:t>
                      </a:r>
                      <a:endParaRPr sz="14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More public health promotion across provider types and to patients</a:t>
                      </a:r>
                      <a:endParaRPr sz="14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9466">
                <a:tc>
                  <a:txBody>
                    <a:bodyPr/>
                    <a:lstStyle/>
                    <a:p>
                      <a:pPr marL="0" marR="0" lvl="0" indent="0" algn="l" rtl="0">
                        <a:spcBef>
                          <a:spcPts val="0"/>
                        </a:spcBef>
                        <a:spcAft>
                          <a:spcPts val="0"/>
                        </a:spcAft>
                        <a:buNone/>
                      </a:pPr>
                      <a:r>
                        <a:rPr lang="en-US" sz="1400" b="1" u="none" strike="noStrike" cap="none" dirty="0">
                          <a:solidFill>
                            <a:schemeClr val="bg1"/>
                          </a:solidFill>
                          <a:latin typeface="+mn-lt"/>
                        </a:rPr>
                        <a:t>HIV risk perception</a:t>
                      </a:r>
                      <a:endParaRPr sz="14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rtl="0">
                        <a:spcBef>
                          <a:spcPts val="0"/>
                        </a:spcBef>
                        <a:spcAft>
                          <a:spcPts val="0"/>
                        </a:spcAft>
                        <a:buFont typeface="Wingdings" pitchFamily="2" charset="2"/>
                        <a:buChar char="§"/>
                      </a:pPr>
                      <a:r>
                        <a:rPr lang="en-US" sz="1400" dirty="0">
                          <a:solidFill>
                            <a:schemeClr val="bg1"/>
                          </a:solidFill>
                          <a:latin typeface="+mn-lt"/>
                        </a:rPr>
                        <a:t>Improving provider strategies to understand risk</a:t>
                      </a:r>
                      <a:endParaRPr sz="14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59466">
                <a:tc>
                  <a:txBody>
                    <a:bodyPr/>
                    <a:lstStyle/>
                    <a:p>
                      <a:pPr marL="0" marR="0" lvl="0" indent="0" algn="l" rtl="0">
                        <a:spcBef>
                          <a:spcPts val="0"/>
                        </a:spcBef>
                        <a:spcAft>
                          <a:spcPts val="0"/>
                        </a:spcAft>
                        <a:buNone/>
                      </a:pPr>
                      <a:r>
                        <a:rPr lang="en-US" sz="1400" b="1" dirty="0">
                          <a:solidFill>
                            <a:schemeClr val="bg1"/>
                          </a:solidFill>
                          <a:latin typeface="+mn-lt"/>
                        </a:rPr>
                        <a:t>Fear of adverse events</a:t>
                      </a:r>
                      <a:endParaRPr sz="14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rtl="0">
                        <a:spcBef>
                          <a:spcPts val="0"/>
                        </a:spcBef>
                        <a:spcAft>
                          <a:spcPts val="0"/>
                        </a:spcAft>
                        <a:buFont typeface="Wingdings" pitchFamily="2" charset="2"/>
                        <a:buChar char="§"/>
                      </a:pPr>
                      <a:r>
                        <a:rPr lang="en-US" sz="1400" dirty="0">
                          <a:solidFill>
                            <a:schemeClr val="bg1"/>
                          </a:solidFill>
                          <a:latin typeface="+mn-lt"/>
                        </a:rPr>
                        <a:t>Patient and provider education</a:t>
                      </a:r>
                      <a:endParaRPr sz="14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4829624"/>
                  </a:ext>
                </a:extLst>
              </a:tr>
            </a:tbl>
          </a:graphicData>
        </a:graphic>
      </p:graphicFrame>
    </p:spTree>
    <p:extLst>
      <p:ext uri="{BB962C8B-B14F-4D97-AF65-F5344CB8AC3E}">
        <p14:creationId xmlns:p14="http://schemas.microsoft.com/office/powerpoint/2010/main" val="5002494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421"/>
        <p:cNvGrpSpPr/>
        <p:nvPr/>
      </p:nvGrpSpPr>
      <p:grpSpPr>
        <a:xfrm>
          <a:off x="0" y="0"/>
          <a:ext cx="0" cy="0"/>
          <a:chOff x="0" y="0"/>
          <a:chExt cx="0" cy="0"/>
        </a:xfrm>
      </p:grpSpPr>
      <p:sp>
        <p:nvSpPr>
          <p:cNvPr id="1422" name="Google Shape;1422;p76"/>
          <p:cNvSpPr txBox="1">
            <a:spLocks noGrp="1"/>
          </p:cNvSpPr>
          <p:nvPr>
            <p:ph type="title"/>
          </p:nvPr>
        </p:nvSpPr>
        <p:spPr/>
        <p:txBody>
          <a:bodyPr/>
          <a:lstStyle/>
          <a:p>
            <a:pPr lvl="0"/>
            <a:r>
              <a:rPr lang="en-US" dirty="0"/>
              <a:t>Key Barriers to PrEP Uptake and Potential Solutions</a:t>
            </a:r>
          </a:p>
        </p:txBody>
      </p:sp>
      <p:sp>
        <p:nvSpPr>
          <p:cNvPr id="7" name="Text Box 15">
            <a:extLst>
              <a:ext uri="{FF2B5EF4-FFF2-40B4-BE49-F238E27FC236}">
                <a16:creationId xmlns:a16="http://schemas.microsoft.com/office/drawing/2014/main" id="{24F67586-B574-6040-8E5C-49331F05ACE1}"/>
              </a:ext>
            </a:extLst>
          </p:cNvPr>
          <p:cNvSpPr txBox="1">
            <a:spLocks noChangeArrowheads="1"/>
          </p:cNvSpPr>
          <p:nvPr/>
        </p:nvSpPr>
        <p:spPr bwMode="auto">
          <a:xfrm>
            <a:off x="421376" y="6405423"/>
            <a:ext cx="88315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lang="en-US" sz="1200" b="0" spc="-10" dirty="0">
                <a:solidFill>
                  <a:srgbClr val="455560"/>
                </a:solidFill>
                <a:latin typeface="Calibri" panose="020F0502020204030204" pitchFamily="34" charset="0"/>
                <a:cs typeface="Arial" panose="020B0604020202020204" pitchFamily="34" charset="0"/>
              </a:rPr>
              <a:t>Adapted from Mayer. Adv Ther. 2020;37:1778.</a:t>
            </a:r>
          </a:p>
        </p:txBody>
      </p:sp>
      <p:graphicFrame>
        <p:nvGraphicFramePr>
          <p:cNvPr id="4" name="Group 3">
            <a:extLst>
              <a:ext uri="{FF2B5EF4-FFF2-40B4-BE49-F238E27FC236}">
                <a16:creationId xmlns:a16="http://schemas.microsoft.com/office/drawing/2014/main" id="{96BFD23E-D06E-8C9C-D6E8-2E0C6BEF44CB}"/>
              </a:ext>
            </a:extLst>
          </p:cNvPr>
          <p:cNvGraphicFramePr>
            <a:graphicFrameLocks/>
          </p:cNvGraphicFramePr>
          <p:nvPr>
            <p:extLst>
              <p:ext uri="{D42A27DB-BD31-4B8C-83A1-F6EECF244321}">
                <p14:modId xmlns:p14="http://schemas.microsoft.com/office/powerpoint/2010/main" val="3677675025"/>
              </p:ext>
            </p:extLst>
          </p:nvPr>
        </p:nvGraphicFramePr>
        <p:xfrm>
          <a:off x="725434" y="2678961"/>
          <a:ext cx="10780766" cy="1767876"/>
        </p:xfrm>
        <a:graphic>
          <a:graphicData uri="http://schemas.openxmlformats.org/drawingml/2006/table">
            <a:tbl>
              <a:tblPr/>
              <a:tblGrid>
                <a:gridCol w="2515512">
                  <a:extLst>
                    <a:ext uri="{9D8B030D-6E8A-4147-A177-3AD203B41FA5}">
                      <a16:colId xmlns:a16="http://schemas.microsoft.com/office/drawing/2014/main" val="20000"/>
                    </a:ext>
                  </a:extLst>
                </a:gridCol>
                <a:gridCol w="8265254">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Stigma and Bias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Potential Solutions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rtl="0">
                        <a:spcBef>
                          <a:spcPts val="0"/>
                        </a:spcBef>
                        <a:spcAft>
                          <a:spcPts val="0"/>
                        </a:spcAft>
                        <a:buNone/>
                      </a:pPr>
                      <a:r>
                        <a:rPr lang="en-US" sz="1400" b="1" u="none" strike="noStrike" cap="none" dirty="0">
                          <a:solidFill>
                            <a:schemeClr val="bg1"/>
                          </a:solidFill>
                          <a:latin typeface="+mn-lt"/>
                        </a:rPr>
                        <a:t>Stigma</a:t>
                      </a:r>
                      <a:endParaRPr sz="1400" b="1" dirty="0">
                        <a:solidFill>
                          <a:schemeClr val="bg1"/>
                        </a:solidFill>
                        <a:latin typeface="+mn-lt"/>
                      </a:endParaRPr>
                    </a:p>
                  </a:txBody>
                  <a:tcPr marL="91450" marR="91450" marT="45725" marB="457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Positive health promotion messaging </a:t>
                      </a:r>
                    </a:p>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Comprehensive sexual health education in schools</a:t>
                      </a:r>
                    </a:p>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Improved cultural humility (via education and advocacy)</a:t>
                      </a:r>
                      <a:endParaRPr sz="1400" dirty="0">
                        <a:solidFill>
                          <a:schemeClr val="bg1"/>
                        </a:solidFill>
                        <a:latin typeface="+mn-lt"/>
                      </a:endParaRPr>
                    </a:p>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Improved communication and understanding between patient and provider</a:t>
                      </a:r>
                      <a:endParaRPr sz="14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rtl="0">
                        <a:spcBef>
                          <a:spcPts val="0"/>
                        </a:spcBef>
                        <a:spcAft>
                          <a:spcPts val="0"/>
                        </a:spcAft>
                        <a:buNone/>
                      </a:pPr>
                      <a:r>
                        <a:rPr lang="en-GB" sz="1400" b="1" u="none" strike="noStrike" cap="none" dirty="0">
                          <a:solidFill>
                            <a:schemeClr val="bg1"/>
                          </a:solidFill>
                          <a:latin typeface="+mn-lt"/>
                        </a:rPr>
                        <a:t>Provider bias and distrust of healthcare system</a:t>
                      </a:r>
                      <a:endParaRPr sz="1400" b="1" dirty="0">
                        <a:solidFill>
                          <a:schemeClr val="bg1"/>
                        </a:solidFill>
                        <a:latin typeface="+mn-lt"/>
                      </a:endParaRPr>
                    </a:p>
                  </a:txBody>
                  <a:tcPr marL="91450" marR="91450" marT="45725" marB="457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Addressing systemic biases - education, advocacy, recruit more BIPOC and 2SLGBTQ+ HCPs</a:t>
                      </a:r>
                    </a:p>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Building HCP skills in sexual history taking</a:t>
                      </a:r>
                      <a:endParaRPr sz="14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47090687"/>
                  </a:ext>
                </a:extLst>
              </a:tr>
            </a:tbl>
          </a:graphicData>
        </a:graphic>
      </p:graphicFrame>
      <p:graphicFrame>
        <p:nvGraphicFramePr>
          <p:cNvPr id="16" name="Group 3">
            <a:extLst>
              <a:ext uri="{FF2B5EF4-FFF2-40B4-BE49-F238E27FC236}">
                <a16:creationId xmlns:a16="http://schemas.microsoft.com/office/drawing/2014/main" id="{9E994984-4752-734D-94A0-A93E48C0293C}"/>
              </a:ext>
            </a:extLst>
          </p:cNvPr>
          <p:cNvGraphicFramePr>
            <a:graphicFrameLocks/>
          </p:cNvGraphicFramePr>
          <p:nvPr>
            <p:extLst>
              <p:ext uri="{D42A27DB-BD31-4B8C-83A1-F6EECF244321}">
                <p14:modId xmlns:p14="http://schemas.microsoft.com/office/powerpoint/2010/main" val="4075584215"/>
              </p:ext>
            </p:extLst>
          </p:nvPr>
        </p:nvGraphicFramePr>
        <p:xfrm>
          <a:off x="725434" y="1497892"/>
          <a:ext cx="10780766" cy="1219246"/>
        </p:xfrm>
        <a:graphic>
          <a:graphicData uri="http://schemas.openxmlformats.org/drawingml/2006/table">
            <a:tbl>
              <a:tblPr/>
              <a:tblGrid>
                <a:gridCol w="2515512">
                  <a:extLst>
                    <a:ext uri="{9D8B030D-6E8A-4147-A177-3AD203B41FA5}">
                      <a16:colId xmlns:a16="http://schemas.microsoft.com/office/drawing/2014/main" val="20000"/>
                    </a:ext>
                  </a:extLst>
                </a:gridCol>
                <a:gridCol w="8265254">
                  <a:extLst>
                    <a:ext uri="{9D8B030D-6E8A-4147-A177-3AD203B41FA5}">
                      <a16:colId xmlns:a16="http://schemas.microsoft.com/office/drawing/2014/main" val="20001"/>
                    </a:ext>
                  </a:extLst>
                </a:gridCol>
              </a:tblGrid>
              <a:tr h="1594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Awareness, Risk Perception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Potential Solutions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59466">
                <a:tc>
                  <a:txBody>
                    <a:bodyPr/>
                    <a:lstStyle/>
                    <a:p>
                      <a:pPr marL="0" marR="0" lvl="0" indent="0" algn="l" rtl="0">
                        <a:spcBef>
                          <a:spcPts val="0"/>
                        </a:spcBef>
                        <a:spcAft>
                          <a:spcPts val="0"/>
                        </a:spcAft>
                        <a:buNone/>
                      </a:pPr>
                      <a:r>
                        <a:rPr lang="en-US" sz="1400" b="1" u="none" strike="noStrike" cap="none" dirty="0">
                          <a:solidFill>
                            <a:schemeClr val="bg1"/>
                          </a:solidFill>
                          <a:latin typeface="+mn-lt"/>
                        </a:rPr>
                        <a:t>Awareness of PrEP</a:t>
                      </a:r>
                      <a:endParaRPr sz="14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More public health promotion across provider types and to patients</a:t>
                      </a:r>
                      <a:endParaRPr sz="14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9466">
                <a:tc>
                  <a:txBody>
                    <a:bodyPr/>
                    <a:lstStyle/>
                    <a:p>
                      <a:pPr marL="0" marR="0" lvl="0" indent="0" algn="l" rtl="0">
                        <a:spcBef>
                          <a:spcPts val="0"/>
                        </a:spcBef>
                        <a:spcAft>
                          <a:spcPts val="0"/>
                        </a:spcAft>
                        <a:buNone/>
                      </a:pPr>
                      <a:r>
                        <a:rPr lang="en-US" sz="1400" b="1" u="none" strike="noStrike" cap="none" dirty="0">
                          <a:solidFill>
                            <a:schemeClr val="bg1"/>
                          </a:solidFill>
                          <a:latin typeface="+mn-lt"/>
                        </a:rPr>
                        <a:t>HIV risk perception</a:t>
                      </a:r>
                      <a:endParaRPr sz="14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rtl="0">
                        <a:spcBef>
                          <a:spcPts val="0"/>
                        </a:spcBef>
                        <a:spcAft>
                          <a:spcPts val="0"/>
                        </a:spcAft>
                        <a:buFont typeface="Wingdings" pitchFamily="2" charset="2"/>
                        <a:buChar char="§"/>
                      </a:pPr>
                      <a:r>
                        <a:rPr lang="en-US" sz="1400" dirty="0">
                          <a:solidFill>
                            <a:schemeClr val="bg1"/>
                          </a:solidFill>
                          <a:latin typeface="+mn-lt"/>
                        </a:rPr>
                        <a:t>Improving provider strategies to understand risk</a:t>
                      </a:r>
                      <a:endParaRPr sz="14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59466">
                <a:tc>
                  <a:txBody>
                    <a:bodyPr/>
                    <a:lstStyle/>
                    <a:p>
                      <a:pPr marL="0" marR="0" lvl="0" indent="0" algn="l" rtl="0">
                        <a:spcBef>
                          <a:spcPts val="0"/>
                        </a:spcBef>
                        <a:spcAft>
                          <a:spcPts val="0"/>
                        </a:spcAft>
                        <a:buNone/>
                      </a:pPr>
                      <a:r>
                        <a:rPr lang="en-US" sz="1400" b="1" dirty="0">
                          <a:solidFill>
                            <a:schemeClr val="bg1"/>
                          </a:solidFill>
                          <a:latin typeface="+mn-lt"/>
                        </a:rPr>
                        <a:t>Fear of adverse events</a:t>
                      </a:r>
                      <a:endParaRPr sz="14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rtl="0">
                        <a:spcBef>
                          <a:spcPts val="0"/>
                        </a:spcBef>
                        <a:spcAft>
                          <a:spcPts val="0"/>
                        </a:spcAft>
                        <a:buFont typeface="Wingdings" pitchFamily="2" charset="2"/>
                        <a:buChar char="§"/>
                      </a:pPr>
                      <a:r>
                        <a:rPr lang="en-US" sz="1400" dirty="0">
                          <a:solidFill>
                            <a:schemeClr val="bg1"/>
                          </a:solidFill>
                          <a:latin typeface="+mn-lt"/>
                        </a:rPr>
                        <a:t>Patient and provider education</a:t>
                      </a:r>
                      <a:endParaRPr sz="14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4829624"/>
                  </a:ext>
                </a:extLst>
              </a:tr>
            </a:tbl>
          </a:graphicData>
        </a:graphic>
      </p:graphicFrame>
    </p:spTree>
    <p:extLst>
      <p:ext uri="{BB962C8B-B14F-4D97-AF65-F5344CB8AC3E}">
        <p14:creationId xmlns:p14="http://schemas.microsoft.com/office/powerpoint/2010/main" val="680561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21"/>
        <p:cNvGrpSpPr/>
        <p:nvPr/>
      </p:nvGrpSpPr>
      <p:grpSpPr>
        <a:xfrm>
          <a:off x="0" y="0"/>
          <a:ext cx="0" cy="0"/>
          <a:chOff x="0" y="0"/>
          <a:chExt cx="0" cy="0"/>
        </a:xfrm>
      </p:grpSpPr>
      <p:sp>
        <p:nvSpPr>
          <p:cNvPr id="1422" name="Google Shape;1422;p76"/>
          <p:cNvSpPr txBox="1">
            <a:spLocks noGrp="1"/>
          </p:cNvSpPr>
          <p:nvPr>
            <p:ph type="title"/>
          </p:nvPr>
        </p:nvSpPr>
        <p:spPr/>
        <p:txBody>
          <a:bodyPr/>
          <a:lstStyle/>
          <a:p>
            <a:pPr lvl="0"/>
            <a:r>
              <a:rPr lang="en-US" dirty="0"/>
              <a:t>Key Barriers to PrEP Uptake and Potential Solutions</a:t>
            </a:r>
          </a:p>
        </p:txBody>
      </p:sp>
      <p:sp>
        <p:nvSpPr>
          <p:cNvPr id="7" name="Text Box 15">
            <a:extLst>
              <a:ext uri="{FF2B5EF4-FFF2-40B4-BE49-F238E27FC236}">
                <a16:creationId xmlns:a16="http://schemas.microsoft.com/office/drawing/2014/main" id="{24F67586-B574-6040-8E5C-49331F05ACE1}"/>
              </a:ext>
            </a:extLst>
          </p:cNvPr>
          <p:cNvSpPr txBox="1">
            <a:spLocks noChangeArrowheads="1"/>
          </p:cNvSpPr>
          <p:nvPr/>
        </p:nvSpPr>
        <p:spPr bwMode="auto">
          <a:xfrm>
            <a:off x="421376" y="6405423"/>
            <a:ext cx="88315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lang="en-US" sz="1200" b="0" spc="-10" dirty="0">
                <a:solidFill>
                  <a:srgbClr val="455560"/>
                </a:solidFill>
                <a:latin typeface="Calibri" panose="020F0502020204030204" pitchFamily="34" charset="0"/>
                <a:cs typeface="Arial" panose="020B0604020202020204" pitchFamily="34" charset="0"/>
              </a:rPr>
              <a:t>Adapted from Mayer. Adv Ther. 2020;37:1778.</a:t>
            </a:r>
          </a:p>
        </p:txBody>
      </p:sp>
      <p:graphicFrame>
        <p:nvGraphicFramePr>
          <p:cNvPr id="5" name="Group 3">
            <a:extLst>
              <a:ext uri="{FF2B5EF4-FFF2-40B4-BE49-F238E27FC236}">
                <a16:creationId xmlns:a16="http://schemas.microsoft.com/office/drawing/2014/main" id="{A68DCE6D-A57A-A60C-660B-FB000146BCBC}"/>
              </a:ext>
            </a:extLst>
          </p:cNvPr>
          <p:cNvGraphicFramePr>
            <a:graphicFrameLocks/>
          </p:cNvGraphicFramePr>
          <p:nvPr>
            <p:extLst>
              <p:ext uri="{D42A27DB-BD31-4B8C-83A1-F6EECF244321}">
                <p14:modId xmlns:p14="http://schemas.microsoft.com/office/powerpoint/2010/main" val="2561368052"/>
              </p:ext>
            </p:extLst>
          </p:nvPr>
        </p:nvGraphicFramePr>
        <p:xfrm>
          <a:off x="725438" y="4407827"/>
          <a:ext cx="10780762" cy="1767876"/>
        </p:xfrm>
        <a:graphic>
          <a:graphicData uri="http://schemas.openxmlformats.org/drawingml/2006/table">
            <a:tbl>
              <a:tblPr/>
              <a:tblGrid>
                <a:gridCol w="2515511">
                  <a:extLst>
                    <a:ext uri="{9D8B030D-6E8A-4147-A177-3AD203B41FA5}">
                      <a16:colId xmlns:a16="http://schemas.microsoft.com/office/drawing/2014/main" val="20000"/>
                    </a:ext>
                  </a:extLst>
                </a:gridCol>
                <a:gridCol w="826525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Access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Potential Solutions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rtl="0">
                        <a:spcBef>
                          <a:spcPts val="0"/>
                        </a:spcBef>
                        <a:spcAft>
                          <a:spcPts val="0"/>
                        </a:spcAft>
                        <a:buNone/>
                      </a:pPr>
                      <a:r>
                        <a:rPr lang="en-US" sz="1400" b="1" u="none" strike="noStrike" cap="none" dirty="0">
                          <a:solidFill>
                            <a:schemeClr val="bg1"/>
                          </a:solidFill>
                          <a:latin typeface="+mn-lt"/>
                        </a:rPr>
                        <a:t>Access to medical care</a:t>
                      </a:r>
                      <a:endParaRPr sz="1400" b="1" dirty="0">
                        <a:solidFill>
                          <a:schemeClr val="bg1"/>
                        </a:solidFill>
                        <a:latin typeface="+mn-lt"/>
                      </a:endParaRPr>
                    </a:p>
                  </a:txBody>
                  <a:tcPr marL="91450" marR="91450" marT="45725" marB="457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Expanding PrEP to wider range of settings (eg, SUD clinics, ED, pharmacies, corrections)</a:t>
                      </a:r>
                    </a:p>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Expanding range of PrEP providers (eg, nurses, pharmacists)</a:t>
                      </a:r>
                      <a:endParaRPr sz="1400" dirty="0">
                        <a:solidFill>
                          <a:schemeClr val="bg1"/>
                        </a:solidFill>
                        <a:latin typeface="+mn-lt"/>
                      </a:endParaRPr>
                    </a:p>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Leveraging technology to improve access (eg, telemedicine)</a:t>
                      </a:r>
                      <a:endParaRPr sz="1400" dirty="0">
                        <a:solidFill>
                          <a:schemeClr val="bg1"/>
                        </a:solidFill>
                        <a:latin typeface="+mn-lt"/>
                      </a:endParaRPr>
                    </a:p>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Addressing competing priorities (eg, food, shelter, safety, other healthcare, childcare)</a:t>
                      </a:r>
                      <a:endParaRPr sz="14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94755485"/>
                  </a:ext>
                </a:extLst>
              </a:tr>
              <a:tr h="0">
                <a:tc>
                  <a:txBody>
                    <a:bodyPr/>
                    <a:lstStyle/>
                    <a:p>
                      <a:pPr marL="0" marR="0" lvl="0" indent="0" algn="l" rtl="0">
                        <a:spcBef>
                          <a:spcPts val="0"/>
                        </a:spcBef>
                        <a:spcAft>
                          <a:spcPts val="0"/>
                        </a:spcAft>
                        <a:buNone/>
                      </a:pPr>
                      <a:r>
                        <a:rPr lang="en-GB" sz="1400" b="1" dirty="0">
                          <a:solidFill>
                            <a:schemeClr val="bg1"/>
                          </a:solidFill>
                          <a:latin typeface="+mn-lt"/>
                        </a:rPr>
                        <a:t>Access to financial assistance</a:t>
                      </a:r>
                      <a:endParaRPr sz="14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Connecting patients to resources for assistance with navigating financial aid options</a:t>
                      </a:r>
                    </a:p>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Publicly funded PrEP</a:t>
                      </a:r>
                      <a:endParaRPr sz="14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22172035"/>
                  </a:ext>
                </a:extLst>
              </a:tr>
            </a:tbl>
          </a:graphicData>
        </a:graphic>
      </p:graphicFrame>
      <p:graphicFrame>
        <p:nvGraphicFramePr>
          <p:cNvPr id="4" name="Group 3">
            <a:extLst>
              <a:ext uri="{FF2B5EF4-FFF2-40B4-BE49-F238E27FC236}">
                <a16:creationId xmlns:a16="http://schemas.microsoft.com/office/drawing/2014/main" id="{96BFD23E-D06E-8C9C-D6E8-2E0C6BEF44CB}"/>
              </a:ext>
            </a:extLst>
          </p:cNvPr>
          <p:cNvGraphicFramePr>
            <a:graphicFrameLocks/>
          </p:cNvGraphicFramePr>
          <p:nvPr>
            <p:extLst>
              <p:ext uri="{D42A27DB-BD31-4B8C-83A1-F6EECF244321}">
                <p14:modId xmlns:p14="http://schemas.microsoft.com/office/powerpoint/2010/main" val="1084956432"/>
              </p:ext>
            </p:extLst>
          </p:nvPr>
        </p:nvGraphicFramePr>
        <p:xfrm>
          <a:off x="725438" y="2678961"/>
          <a:ext cx="10780762" cy="1767876"/>
        </p:xfrm>
        <a:graphic>
          <a:graphicData uri="http://schemas.openxmlformats.org/drawingml/2006/table">
            <a:tbl>
              <a:tblPr/>
              <a:tblGrid>
                <a:gridCol w="2515511">
                  <a:extLst>
                    <a:ext uri="{9D8B030D-6E8A-4147-A177-3AD203B41FA5}">
                      <a16:colId xmlns:a16="http://schemas.microsoft.com/office/drawing/2014/main" val="20000"/>
                    </a:ext>
                  </a:extLst>
                </a:gridCol>
                <a:gridCol w="8265251">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Stigma and Bias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Potential Solutions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rtl="0">
                        <a:spcBef>
                          <a:spcPts val="0"/>
                        </a:spcBef>
                        <a:spcAft>
                          <a:spcPts val="0"/>
                        </a:spcAft>
                        <a:buNone/>
                      </a:pPr>
                      <a:r>
                        <a:rPr lang="en-US" sz="1400" b="1" u="none" strike="noStrike" cap="none" dirty="0">
                          <a:solidFill>
                            <a:schemeClr val="bg1"/>
                          </a:solidFill>
                          <a:latin typeface="+mn-lt"/>
                        </a:rPr>
                        <a:t>Stigma</a:t>
                      </a:r>
                      <a:endParaRPr sz="1400" b="1" dirty="0">
                        <a:solidFill>
                          <a:schemeClr val="bg1"/>
                        </a:solidFill>
                        <a:latin typeface="+mn-lt"/>
                      </a:endParaRPr>
                    </a:p>
                  </a:txBody>
                  <a:tcPr marL="91450" marR="91450" marT="45725" marB="457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Positive health promotion messaging </a:t>
                      </a:r>
                    </a:p>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Comprehensive sexual health education in schools</a:t>
                      </a:r>
                    </a:p>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Improved cultural humility (via education and advocacy)</a:t>
                      </a:r>
                      <a:endParaRPr sz="1400" dirty="0">
                        <a:solidFill>
                          <a:schemeClr val="bg1"/>
                        </a:solidFill>
                        <a:latin typeface="+mn-lt"/>
                      </a:endParaRPr>
                    </a:p>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Improved communication and understanding between patient and provider</a:t>
                      </a:r>
                      <a:endParaRPr sz="14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rtl="0">
                        <a:spcBef>
                          <a:spcPts val="0"/>
                        </a:spcBef>
                        <a:spcAft>
                          <a:spcPts val="0"/>
                        </a:spcAft>
                        <a:buNone/>
                      </a:pPr>
                      <a:r>
                        <a:rPr lang="en-GB" sz="1400" b="1" u="none" strike="noStrike" cap="none" dirty="0">
                          <a:solidFill>
                            <a:schemeClr val="bg1"/>
                          </a:solidFill>
                          <a:latin typeface="+mn-lt"/>
                        </a:rPr>
                        <a:t>Provider bias and distrust of healthcare system</a:t>
                      </a:r>
                      <a:endParaRPr sz="1400" b="1" dirty="0">
                        <a:solidFill>
                          <a:schemeClr val="bg1"/>
                        </a:solidFill>
                        <a:latin typeface="+mn-lt"/>
                      </a:endParaRPr>
                    </a:p>
                  </a:txBody>
                  <a:tcPr marL="91450" marR="91450" marT="45725" marB="4572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Addressing systemic biases - education, advocacy, recruit more BIPOC and 2SLGBTQ+ HCPs</a:t>
                      </a:r>
                    </a:p>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Building HCP skills in sexual history taking</a:t>
                      </a:r>
                      <a:endParaRPr sz="14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47090687"/>
                  </a:ext>
                </a:extLst>
              </a:tr>
            </a:tbl>
          </a:graphicData>
        </a:graphic>
      </p:graphicFrame>
      <p:graphicFrame>
        <p:nvGraphicFramePr>
          <p:cNvPr id="16" name="Group 3">
            <a:extLst>
              <a:ext uri="{FF2B5EF4-FFF2-40B4-BE49-F238E27FC236}">
                <a16:creationId xmlns:a16="http://schemas.microsoft.com/office/drawing/2014/main" id="{9E994984-4752-734D-94A0-A93E48C0293C}"/>
              </a:ext>
            </a:extLst>
          </p:cNvPr>
          <p:cNvGraphicFramePr>
            <a:graphicFrameLocks/>
          </p:cNvGraphicFramePr>
          <p:nvPr>
            <p:extLst>
              <p:ext uri="{D42A27DB-BD31-4B8C-83A1-F6EECF244321}">
                <p14:modId xmlns:p14="http://schemas.microsoft.com/office/powerpoint/2010/main" val="140981445"/>
              </p:ext>
            </p:extLst>
          </p:nvPr>
        </p:nvGraphicFramePr>
        <p:xfrm>
          <a:off x="725438" y="1497892"/>
          <a:ext cx="10780762" cy="1219246"/>
        </p:xfrm>
        <a:graphic>
          <a:graphicData uri="http://schemas.openxmlformats.org/drawingml/2006/table">
            <a:tbl>
              <a:tblPr/>
              <a:tblGrid>
                <a:gridCol w="2515511">
                  <a:extLst>
                    <a:ext uri="{9D8B030D-6E8A-4147-A177-3AD203B41FA5}">
                      <a16:colId xmlns:a16="http://schemas.microsoft.com/office/drawing/2014/main" val="20000"/>
                    </a:ext>
                  </a:extLst>
                </a:gridCol>
                <a:gridCol w="8265251">
                  <a:extLst>
                    <a:ext uri="{9D8B030D-6E8A-4147-A177-3AD203B41FA5}">
                      <a16:colId xmlns:a16="http://schemas.microsoft.com/office/drawing/2014/main" val="20001"/>
                    </a:ext>
                  </a:extLst>
                </a:gridCol>
              </a:tblGrid>
              <a:tr h="1594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mn-lt"/>
                        </a:rPr>
                        <a:t>Awareness, Risk Perception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mn-lt"/>
                        </a:rPr>
                        <a:t>Potential Solutions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59466">
                <a:tc>
                  <a:txBody>
                    <a:bodyPr/>
                    <a:lstStyle/>
                    <a:p>
                      <a:pPr marL="0" marR="0" lvl="0" indent="0" algn="l" rtl="0">
                        <a:spcBef>
                          <a:spcPts val="0"/>
                        </a:spcBef>
                        <a:spcAft>
                          <a:spcPts val="0"/>
                        </a:spcAft>
                        <a:buNone/>
                      </a:pPr>
                      <a:r>
                        <a:rPr lang="en-US" sz="1400" b="1" u="none" strike="noStrike" cap="none" dirty="0">
                          <a:solidFill>
                            <a:schemeClr val="bg1"/>
                          </a:solidFill>
                          <a:latin typeface="+mn-lt"/>
                        </a:rPr>
                        <a:t>Awareness of PrEP</a:t>
                      </a:r>
                      <a:endParaRPr sz="14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rtl="0">
                        <a:spcBef>
                          <a:spcPts val="0"/>
                        </a:spcBef>
                        <a:spcAft>
                          <a:spcPts val="0"/>
                        </a:spcAft>
                        <a:buFont typeface="Wingdings" pitchFamily="2" charset="2"/>
                        <a:buChar char="§"/>
                      </a:pPr>
                      <a:r>
                        <a:rPr lang="en-US" sz="1400" u="none" strike="noStrike" cap="none" dirty="0">
                          <a:solidFill>
                            <a:schemeClr val="bg1"/>
                          </a:solidFill>
                          <a:latin typeface="+mn-lt"/>
                        </a:rPr>
                        <a:t>More public health promotion across provider types and to patients</a:t>
                      </a:r>
                      <a:endParaRPr sz="14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59466">
                <a:tc>
                  <a:txBody>
                    <a:bodyPr/>
                    <a:lstStyle/>
                    <a:p>
                      <a:pPr marL="0" marR="0" lvl="0" indent="0" algn="l" rtl="0">
                        <a:spcBef>
                          <a:spcPts val="0"/>
                        </a:spcBef>
                        <a:spcAft>
                          <a:spcPts val="0"/>
                        </a:spcAft>
                        <a:buNone/>
                      </a:pPr>
                      <a:r>
                        <a:rPr lang="en-US" sz="1400" b="1" u="none" strike="noStrike" cap="none" dirty="0">
                          <a:solidFill>
                            <a:schemeClr val="bg1"/>
                          </a:solidFill>
                          <a:latin typeface="+mn-lt"/>
                        </a:rPr>
                        <a:t>HIV risk perception</a:t>
                      </a:r>
                      <a:endParaRPr sz="14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rtl="0">
                        <a:spcBef>
                          <a:spcPts val="0"/>
                        </a:spcBef>
                        <a:spcAft>
                          <a:spcPts val="0"/>
                        </a:spcAft>
                        <a:buFont typeface="Wingdings" pitchFamily="2" charset="2"/>
                        <a:buChar char="§"/>
                      </a:pPr>
                      <a:r>
                        <a:rPr lang="en-US" sz="1400" dirty="0">
                          <a:solidFill>
                            <a:schemeClr val="bg1"/>
                          </a:solidFill>
                          <a:latin typeface="+mn-lt"/>
                        </a:rPr>
                        <a:t>Improving provider strategies to understand risk</a:t>
                      </a:r>
                      <a:endParaRPr sz="14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59466">
                <a:tc>
                  <a:txBody>
                    <a:bodyPr/>
                    <a:lstStyle/>
                    <a:p>
                      <a:pPr marL="0" marR="0" lvl="0" indent="0" algn="l" rtl="0">
                        <a:spcBef>
                          <a:spcPts val="0"/>
                        </a:spcBef>
                        <a:spcAft>
                          <a:spcPts val="0"/>
                        </a:spcAft>
                        <a:buNone/>
                      </a:pPr>
                      <a:r>
                        <a:rPr lang="en-US" sz="1400" b="1" dirty="0">
                          <a:solidFill>
                            <a:schemeClr val="bg1"/>
                          </a:solidFill>
                          <a:latin typeface="+mn-lt"/>
                        </a:rPr>
                        <a:t>Fear of adverse events</a:t>
                      </a:r>
                      <a:endParaRPr sz="1400" b="1"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5750" marR="0" lvl="0" indent="-285750" algn="l" rtl="0">
                        <a:spcBef>
                          <a:spcPts val="0"/>
                        </a:spcBef>
                        <a:spcAft>
                          <a:spcPts val="0"/>
                        </a:spcAft>
                        <a:buFont typeface="Wingdings" pitchFamily="2" charset="2"/>
                        <a:buChar char="§"/>
                      </a:pPr>
                      <a:r>
                        <a:rPr lang="en-US" sz="1400" dirty="0">
                          <a:solidFill>
                            <a:schemeClr val="bg1"/>
                          </a:solidFill>
                          <a:latin typeface="+mn-lt"/>
                        </a:rPr>
                        <a:t>Patient and provider education</a:t>
                      </a:r>
                      <a:endParaRPr sz="1400" dirty="0">
                        <a:solidFill>
                          <a:schemeClr val="bg1"/>
                        </a:solidFill>
                        <a:latin typeface="+mn-lt"/>
                      </a:endParaRPr>
                    </a:p>
                  </a:txBody>
                  <a:tcPr marL="91450" marR="91450" marT="45725" marB="45725">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4829624"/>
                  </a:ext>
                </a:extLst>
              </a:tr>
            </a:tbl>
          </a:graphicData>
        </a:graphic>
      </p:graphicFrame>
    </p:spTree>
    <p:extLst>
      <p:ext uri="{BB962C8B-B14F-4D97-AF65-F5344CB8AC3E}">
        <p14:creationId xmlns:p14="http://schemas.microsoft.com/office/powerpoint/2010/main" val="28598744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BFD45-FC9A-5F5C-118E-CD0DFF569058}"/>
              </a:ext>
            </a:extLst>
          </p:cNvPr>
          <p:cNvSpPr>
            <a:spLocks noGrp="1"/>
          </p:cNvSpPr>
          <p:nvPr>
            <p:ph type="title"/>
          </p:nvPr>
        </p:nvSpPr>
        <p:spPr/>
        <p:txBody>
          <a:bodyPr/>
          <a:lstStyle/>
          <a:p>
            <a:r>
              <a:rPr lang="en-US" dirty="0"/>
              <a:t>Quick-Start PrEP Following PEP Access at </a:t>
            </a:r>
            <a:br>
              <a:rPr lang="en-US" dirty="0"/>
            </a:br>
            <a:r>
              <a:rPr lang="en-US" dirty="0"/>
              <a:t>56 Dean Street Sexual Health Clinic in London</a:t>
            </a:r>
          </a:p>
        </p:txBody>
      </p:sp>
      <p:sp>
        <p:nvSpPr>
          <p:cNvPr id="3" name="Content Placeholder 2">
            <a:extLst>
              <a:ext uri="{FF2B5EF4-FFF2-40B4-BE49-F238E27FC236}">
                <a16:creationId xmlns:a16="http://schemas.microsoft.com/office/drawing/2014/main" id="{9668F9BF-8525-1F8F-82A4-9F0D1189B48E}"/>
              </a:ext>
            </a:extLst>
          </p:cNvPr>
          <p:cNvSpPr>
            <a:spLocks noGrp="1"/>
          </p:cNvSpPr>
          <p:nvPr>
            <p:ph idx="1"/>
          </p:nvPr>
        </p:nvSpPr>
        <p:spPr/>
        <p:txBody>
          <a:bodyPr/>
          <a:lstStyle/>
          <a:p>
            <a:r>
              <a:rPr lang="en-US" dirty="0"/>
              <a:t>January 2021 policy implemented: all attending for PEP offered </a:t>
            </a:r>
            <a:br>
              <a:rPr lang="en-US" dirty="0"/>
            </a:br>
            <a:r>
              <a:rPr lang="en-US" dirty="0"/>
              <a:t>quick-start opt-out PrEP following completion of 28-day PEP course</a:t>
            </a:r>
          </a:p>
          <a:p>
            <a:pPr lvl="1"/>
            <a:r>
              <a:rPr lang="en-US" dirty="0"/>
              <a:t>Assessment of 2-wk period Feb 17 - Mar 1, 2021 vs same period in 2020 (Feb 15-28, 2020)</a:t>
            </a:r>
          </a:p>
          <a:p>
            <a:endParaRPr lang="en-US" dirty="0"/>
          </a:p>
        </p:txBody>
      </p:sp>
      <p:graphicFrame>
        <p:nvGraphicFramePr>
          <p:cNvPr id="5" name="Group 3">
            <a:extLst>
              <a:ext uri="{FF2B5EF4-FFF2-40B4-BE49-F238E27FC236}">
                <a16:creationId xmlns:a16="http://schemas.microsoft.com/office/drawing/2014/main" id="{00991949-767F-C0CD-AB43-EDF17301A5D2}"/>
              </a:ext>
            </a:extLst>
          </p:cNvPr>
          <p:cNvGraphicFramePr>
            <a:graphicFrameLocks/>
          </p:cNvGraphicFramePr>
          <p:nvPr>
            <p:extLst>
              <p:ext uri="{D42A27DB-BD31-4B8C-83A1-F6EECF244321}">
                <p14:modId xmlns:p14="http://schemas.microsoft.com/office/powerpoint/2010/main" val="2081240011"/>
              </p:ext>
            </p:extLst>
          </p:nvPr>
        </p:nvGraphicFramePr>
        <p:xfrm>
          <a:off x="719138" y="3429000"/>
          <a:ext cx="10787062" cy="2286080"/>
        </p:xfrm>
        <a:graphic>
          <a:graphicData uri="http://schemas.openxmlformats.org/drawingml/2006/table">
            <a:tbl>
              <a:tblPr/>
              <a:tblGrid>
                <a:gridCol w="5489844">
                  <a:extLst>
                    <a:ext uri="{9D8B030D-6E8A-4147-A177-3AD203B41FA5}">
                      <a16:colId xmlns:a16="http://schemas.microsoft.com/office/drawing/2014/main" val="20000"/>
                    </a:ext>
                  </a:extLst>
                </a:gridCol>
                <a:gridCol w="1926261">
                  <a:extLst>
                    <a:ext uri="{9D8B030D-6E8A-4147-A177-3AD203B41FA5}">
                      <a16:colId xmlns:a16="http://schemas.microsoft.com/office/drawing/2014/main" val="20001"/>
                    </a:ext>
                  </a:extLst>
                </a:gridCol>
                <a:gridCol w="1926261">
                  <a:extLst>
                    <a:ext uri="{9D8B030D-6E8A-4147-A177-3AD203B41FA5}">
                      <a16:colId xmlns:a16="http://schemas.microsoft.com/office/drawing/2014/main" val="20002"/>
                    </a:ext>
                  </a:extLst>
                </a:gridCol>
                <a:gridCol w="1444696">
                  <a:extLst>
                    <a:ext uri="{9D8B030D-6E8A-4147-A177-3AD203B41FA5}">
                      <a16:colId xmlns:a16="http://schemas.microsoft.com/office/drawing/2014/main" val="237466144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Result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2020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2021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a:t>
                      </a:r>
                      <a:r>
                        <a:rPr kumimoji="0" lang="en-US" sz="2000" b="1" i="0" u="none" strike="noStrike" cap="none" normalizeH="0" baseline="0" dirty="0">
                          <a:ln>
                            <a:noFill/>
                          </a:ln>
                          <a:solidFill>
                            <a:schemeClr val="tx1"/>
                          </a:solidFill>
                          <a:effectLst/>
                          <a:latin typeface="Calibri" panose="020F0502020204030204" pitchFamily="34" charset="0"/>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73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PEP users,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730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Unmet PrEP need, %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81.7 (67/82)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78.6 (33/42)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.8106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730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 of those with unmet need offered PrEP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85.1 (57/67)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97.0 (32/33)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.0953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022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 of those dispensed PrEP among those offered PrEP (n/N)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17.5 (10/57)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53.1 (17/32)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Calibri" panose="020F0502020204030204" pitchFamily="34" charset="0"/>
                        </a:rPr>
                        <a:t>.0007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60464971"/>
                  </a:ext>
                </a:extLst>
              </a:tr>
            </a:tbl>
          </a:graphicData>
        </a:graphic>
      </p:graphicFrame>
      <p:sp>
        <p:nvSpPr>
          <p:cNvPr id="7" name="Text Box 15">
            <a:extLst>
              <a:ext uri="{FF2B5EF4-FFF2-40B4-BE49-F238E27FC236}">
                <a16:creationId xmlns:a16="http://schemas.microsoft.com/office/drawing/2014/main" id="{7D3479B7-62E3-9811-9E95-285282850CDE}"/>
              </a:ext>
            </a:extLst>
          </p:cNvPr>
          <p:cNvSpPr txBox="1">
            <a:spLocks noChangeArrowheads="1"/>
          </p:cNvSpPr>
          <p:nvPr/>
        </p:nvSpPr>
        <p:spPr bwMode="auto">
          <a:xfrm>
            <a:off x="421376" y="6405423"/>
            <a:ext cx="88315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lang="en-US" sz="1200" b="0" spc="-10" dirty="0">
                <a:solidFill>
                  <a:srgbClr val="455560"/>
                </a:solidFill>
                <a:latin typeface="Calibri" panose="020F0502020204030204" pitchFamily="34" charset="0"/>
                <a:cs typeface="Arial" panose="020B0604020202020204" pitchFamily="34" charset="0"/>
              </a:rPr>
              <a:t>Cockbain. HIV Med. 2022;[Epub]. </a:t>
            </a:r>
          </a:p>
        </p:txBody>
      </p:sp>
    </p:spTree>
    <p:extLst>
      <p:ext uri="{BB962C8B-B14F-4D97-AF65-F5344CB8AC3E}">
        <p14:creationId xmlns:p14="http://schemas.microsoft.com/office/powerpoint/2010/main" val="14678724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6">
            <a:extLst>
              <a:ext uri="{FF2B5EF4-FFF2-40B4-BE49-F238E27FC236}">
                <a16:creationId xmlns:a16="http://schemas.microsoft.com/office/drawing/2014/main" id="{BF0A1BCB-4573-42FC-B2B5-F4F0EB65AB50}"/>
              </a:ext>
            </a:extLst>
          </p:cNvPr>
          <p:cNvSpPr>
            <a:spLocks noGrp="1" noChangeArrowheads="1"/>
          </p:cNvSpPr>
          <p:nvPr>
            <p:ph type="subTitle" idx="1"/>
          </p:nvPr>
        </p:nvSpPr>
        <p:spPr bwMode="invGray">
          <a:xfrm>
            <a:off x="609600" y="4041650"/>
            <a:ext cx="5181600" cy="2268466"/>
          </a:xfrm>
        </p:spPr>
        <p:txBody>
          <a:bodyPr/>
          <a:lstStyle/>
          <a:p>
            <a:pPr eaLnBrk="1" hangingPunct="1">
              <a:spcBef>
                <a:spcPct val="0"/>
              </a:spcBef>
              <a:spcAft>
                <a:spcPct val="0"/>
              </a:spcAft>
            </a:pPr>
            <a:r>
              <a:rPr lang="es-ES" altLang="en-US" dirty="0"/>
              <a:t>Gregory Huhn, MD, MPHTM </a:t>
            </a:r>
          </a:p>
          <a:p>
            <a:pPr marL="0" indent="0">
              <a:spcBef>
                <a:spcPts val="0"/>
              </a:spcBef>
              <a:spcAft>
                <a:spcPts val="0"/>
              </a:spcAft>
              <a:buNone/>
            </a:pPr>
            <a:r>
              <a:rPr lang="en-US" sz="1600" b="0" i="1" dirty="0">
                <a:effectLst/>
                <a:ea typeface="Times New Roman" panose="02020603050405020304" pitchFamily="18" charset="0"/>
                <a:cs typeface="Calibri" panose="020F0502020204030204" pitchFamily="34" charset="0"/>
              </a:rPr>
              <a:t>Professor</a:t>
            </a:r>
            <a:br>
              <a:rPr lang="en-US" sz="1600" b="0" i="1" dirty="0">
                <a:effectLst/>
                <a:ea typeface="Times New Roman" panose="02020603050405020304" pitchFamily="18" charset="0"/>
                <a:cs typeface="Calibri" panose="020F0502020204030204" pitchFamily="34" charset="0"/>
              </a:rPr>
            </a:br>
            <a:r>
              <a:rPr lang="en-US" sz="1600" b="0" dirty="0">
                <a:effectLst/>
                <a:ea typeface="Times New Roman" panose="02020603050405020304" pitchFamily="18" charset="0"/>
                <a:cs typeface="Calibri" panose="020F0502020204030204" pitchFamily="34" charset="0"/>
              </a:rPr>
              <a:t>Department of Infectious Diseases</a:t>
            </a:r>
            <a:br>
              <a:rPr lang="en-US" sz="1600" b="0" dirty="0">
                <a:effectLst/>
                <a:ea typeface="Times New Roman" panose="02020603050405020304" pitchFamily="18" charset="0"/>
                <a:cs typeface="Calibri" panose="020F0502020204030204" pitchFamily="34" charset="0"/>
              </a:rPr>
            </a:br>
            <a:r>
              <a:rPr lang="en-US" sz="1600" b="0" dirty="0">
                <a:effectLst/>
                <a:ea typeface="Times New Roman" panose="02020603050405020304" pitchFamily="18" charset="0"/>
                <a:cs typeface="Calibri" panose="020F0502020204030204" pitchFamily="34" charset="0"/>
              </a:rPr>
              <a:t>Rush University Medical Center</a:t>
            </a:r>
            <a:br>
              <a:rPr lang="en-US" sz="1600" b="0" i="1" dirty="0">
                <a:effectLst/>
                <a:ea typeface="Times New Roman" panose="02020603050405020304" pitchFamily="18" charset="0"/>
                <a:cs typeface="Calibri" panose="020F0502020204030204" pitchFamily="34" charset="0"/>
              </a:rPr>
            </a:br>
            <a:r>
              <a:rPr lang="en-US" sz="1600" b="0" i="1" dirty="0">
                <a:effectLst/>
                <a:ea typeface="Times New Roman" panose="02020603050405020304" pitchFamily="18" charset="0"/>
                <a:cs typeface="Calibri" panose="020F0502020204030204" pitchFamily="34" charset="0"/>
              </a:rPr>
              <a:t>Interim </a:t>
            </a:r>
            <a:r>
              <a:rPr lang="en-US" sz="1600" b="0" i="1" dirty="0">
                <a:ea typeface="Times New Roman" panose="02020603050405020304" pitchFamily="18" charset="0"/>
                <a:cs typeface="Calibri" panose="020F0502020204030204" pitchFamily="34" charset="0"/>
              </a:rPr>
              <a:t>Section Chief</a:t>
            </a:r>
          </a:p>
          <a:p>
            <a:pPr marL="0" indent="0">
              <a:spcBef>
                <a:spcPts val="0"/>
              </a:spcBef>
              <a:spcAft>
                <a:spcPts val="0"/>
              </a:spcAft>
              <a:buNone/>
            </a:pPr>
            <a:r>
              <a:rPr lang="en-US" sz="1600" b="0" i="1" dirty="0">
                <a:effectLst/>
                <a:ea typeface="Times New Roman" panose="02020603050405020304" pitchFamily="18" charset="0"/>
                <a:cs typeface="Calibri" panose="020F0502020204030204" pitchFamily="34" charset="0"/>
              </a:rPr>
              <a:t>Senior Director of HIV Services</a:t>
            </a:r>
            <a:br>
              <a:rPr lang="en-US" sz="1600" b="0" i="1" dirty="0">
                <a:effectLst/>
                <a:ea typeface="Times New Roman" panose="02020603050405020304" pitchFamily="18" charset="0"/>
                <a:cs typeface="Calibri" panose="020F0502020204030204" pitchFamily="34" charset="0"/>
              </a:rPr>
            </a:br>
            <a:r>
              <a:rPr lang="en-US" sz="1600" b="0" dirty="0">
                <a:effectLst/>
                <a:ea typeface="Times New Roman" panose="02020603050405020304" pitchFamily="18" charset="0"/>
                <a:cs typeface="Calibri" panose="020F0502020204030204" pitchFamily="34" charset="0"/>
              </a:rPr>
              <a:t>Department of Infectious Diseases</a:t>
            </a:r>
            <a:br>
              <a:rPr lang="en-US" sz="1600" b="0" dirty="0">
                <a:effectLst/>
                <a:ea typeface="Times New Roman" panose="02020603050405020304" pitchFamily="18" charset="0"/>
                <a:cs typeface="Calibri" panose="020F0502020204030204" pitchFamily="34" charset="0"/>
              </a:rPr>
            </a:br>
            <a:r>
              <a:rPr lang="en-US" sz="1600" b="0" dirty="0">
                <a:effectLst/>
                <a:ea typeface="Times New Roman" panose="02020603050405020304" pitchFamily="18" charset="0"/>
                <a:cs typeface="Calibri" panose="020F0502020204030204" pitchFamily="34" charset="0"/>
              </a:rPr>
              <a:t>Cook County Health</a:t>
            </a:r>
            <a:br>
              <a:rPr lang="en-US" sz="1600" b="0" dirty="0">
                <a:effectLst/>
                <a:ea typeface="Times New Roman" panose="02020603050405020304" pitchFamily="18" charset="0"/>
                <a:cs typeface="Calibri" panose="020F0502020204030204" pitchFamily="34" charset="0"/>
              </a:rPr>
            </a:br>
            <a:r>
              <a:rPr lang="en-US" sz="1600" b="0" dirty="0">
                <a:effectLst/>
                <a:ea typeface="Times New Roman" panose="02020603050405020304" pitchFamily="18" charset="0"/>
                <a:cs typeface="Calibri" panose="020F0502020204030204" pitchFamily="34" charset="0"/>
              </a:rPr>
              <a:t>Chicago, Illinois</a:t>
            </a:r>
          </a:p>
        </p:txBody>
      </p:sp>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pPr eaLnBrk="1" hangingPunct="1"/>
            <a:r>
              <a:rPr lang="en-US" dirty="0"/>
              <a:t>Broadening the Prevention Arsenal: </a:t>
            </a:r>
            <a:br>
              <a:rPr lang="en-US" dirty="0"/>
            </a:br>
            <a:r>
              <a:rPr lang="en-US" dirty="0"/>
              <a:t>Other STIs and Monkeypox</a:t>
            </a:r>
            <a:endParaRPr lang="en-US" altLang="en-US" sz="4000" dirty="0"/>
          </a:p>
        </p:txBody>
      </p:sp>
    </p:spTree>
    <p:extLst>
      <p:ext uri="{BB962C8B-B14F-4D97-AF65-F5344CB8AC3E}">
        <p14:creationId xmlns:p14="http://schemas.microsoft.com/office/powerpoint/2010/main" val="1287686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B4E3AC-D84D-0A91-87A4-3AAAF85DE203}"/>
              </a:ext>
            </a:extLst>
          </p:cNvPr>
          <p:cNvSpPr>
            <a:spLocks noGrp="1"/>
          </p:cNvSpPr>
          <p:nvPr>
            <p:ph type="title"/>
          </p:nvPr>
        </p:nvSpPr>
        <p:spPr>
          <a:xfrm>
            <a:off x="609758" y="238127"/>
            <a:ext cx="11155007" cy="1103313"/>
          </a:xfrm>
        </p:spPr>
        <p:txBody>
          <a:bodyPr/>
          <a:lstStyle/>
          <a:p>
            <a:r>
              <a:rPr lang="en-US" altLang="en-US" dirty="0"/>
              <a:t>Doxycycline Postexposure Prophylaxis for STI Prevention Among MSM and TGW With HIV or Receiving PrEP</a:t>
            </a:r>
            <a:endParaRPr lang="en-US" dirty="0"/>
          </a:p>
        </p:txBody>
      </p:sp>
      <p:sp>
        <p:nvSpPr>
          <p:cNvPr id="10" name="Content Placeholder 9">
            <a:extLst>
              <a:ext uri="{FF2B5EF4-FFF2-40B4-BE49-F238E27FC236}">
                <a16:creationId xmlns:a16="http://schemas.microsoft.com/office/drawing/2014/main" id="{207B4AD8-81BF-6FB3-BA0F-1ED0B662E555}"/>
              </a:ext>
            </a:extLst>
          </p:cNvPr>
          <p:cNvSpPr>
            <a:spLocks noGrp="1"/>
          </p:cNvSpPr>
          <p:nvPr>
            <p:ph idx="1"/>
          </p:nvPr>
        </p:nvSpPr>
        <p:spPr/>
        <p:txBody>
          <a:bodyPr/>
          <a:lstStyle/>
          <a:p>
            <a:pPr>
              <a:spcAft>
                <a:spcPts val="0"/>
              </a:spcAft>
            </a:pPr>
            <a:r>
              <a:rPr lang="en-US" sz="2000" dirty="0"/>
              <a:t>Randomized, open-label study among MSM and TGW in San Francisco and Seattle</a:t>
            </a:r>
          </a:p>
          <a:p>
            <a:pPr lvl="1">
              <a:spcAft>
                <a:spcPts val="0"/>
              </a:spcAft>
            </a:pPr>
            <a:r>
              <a:rPr lang="en-US" sz="1800" dirty="0"/>
              <a:t>2 cohorts: PWH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(planned n = 390)</a:t>
            </a:r>
            <a:r>
              <a:rPr lang="en-US" altLang="en-US" sz="1800" kern="1200" dirty="0">
                <a:solidFill>
                  <a:srgbClr val="000000"/>
                </a:solidFill>
                <a:ea typeface="+mn-ea"/>
                <a:cs typeface="+mn-cs"/>
              </a:rPr>
              <a:t> </a:t>
            </a:r>
            <a:r>
              <a:rPr lang="en-US" sz="1800" dirty="0"/>
              <a:t>and people on HIV PrEP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(planned n = 390)</a:t>
            </a:r>
            <a:r>
              <a:rPr lang="en-US" sz="1800" dirty="0"/>
              <a:t>; each cohort randomized 2:1 to doxycycline 200 mg PEP within 72 hr of condomless sexual contact vs standard of care</a:t>
            </a:r>
          </a:p>
          <a:p>
            <a:pPr>
              <a:spcAft>
                <a:spcPts val="0"/>
              </a:spcAft>
            </a:pPr>
            <a:endParaRPr lang="en-US" sz="2000" dirty="0"/>
          </a:p>
          <a:p>
            <a:pPr>
              <a:spcAft>
                <a:spcPts val="0"/>
              </a:spcAft>
            </a:pPr>
            <a:endParaRPr lang="en-US" sz="2000" dirty="0"/>
          </a:p>
        </p:txBody>
      </p:sp>
      <p:graphicFrame>
        <p:nvGraphicFramePr>
          <p:cNvPr id="6" name="Group 32">
            <a:extLst>
              <a:ext uri="{FF2B5EF4-FFF2-40B4-BE49-F238E27FC236}">
                <a16:creationId xmlns:a16="http://schemas.microsoft.com/office/drawing/2014/main" id="{C46A4C1E-38D8-FFB4-7A34-96762CEF4233}"/>
              </a:ext>
            </a:extLst>
          </p:cNvPr>
          <p:cNvGraphicFramePr>
            <a:graphicFrameLocks noGrp="1"/>
          </p:cNvGraphicFramePr>
          <p:nvPr>
            <p:extLst>
              <p:ext uri="{D42A27DB-BD31-4B8C-83A1-F6EECF244321}">
                <p14:modId xmlns:p14="http://schemas.microsoft.com/office/powerpoint/2010/main" val="2220393520"/>
              </p:ext>
            </p:extLst>
          </p:nvPr>
        </p:nvGraphicFramePr>
        <p:xfrm>
          <a:off x="6694069" y="2568138"/>
          <a:ext cx="5070697" cy="1453939"/>
        </p:xfrm>
        <a:graphic>
          <a:graphicData uri="http://schemas.openxmlformats.org/drawingml/2006/table">
            <a:tbl>
              <a:tblPr/>
              <a:tblGrid>
                <a:gridCol w="2693636">
                  <a:extLst>
                    <a:ext uri="{9D8B030D-6E8A-4147-A177-3AD203B41FA5}">
                      <a16:colId xmlns:a16="http://schemas.microsoft.com/office/drawing/2014/main" val="20000"/>
                    </a:ext>
                  </a:extLst>
                </a:gridCol>
                <a:gridCol w="2377061">
                  <a:extLst>
                    <a:ext uri="{9D8B030D-6E8A-4147-A177-3AD203B41FA5}">
                      <a16:colId xmlns:a16="http://schemas.microsoft.com/office/drawing/2014/main" val="20001"/>
                    </a:ext>
                  </a:extLst>
                </a:gridCol>
              </a:tblGrid>
              <a:tr h="50661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Risk Reduction in STI Incidence per Quarter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Doxy PEP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31192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PrEP</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0.34 (0.24-0.46);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11921">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PWH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0.38 (0.24-0.60);</a:t>
                      </a:r>
                      <a:r>
                        <a:rPr kumimoji="0" lang="en-US" sz="1400" b="0" i="1" u="none" strike="noStrike" cap="none" normalizeH="0" baseline="0" dirty="0">
                          <a:ln>
                            <a:noFill/>
                          </a:ln>
                          <a:solidFill>
                            <a:schemeClr val="bg2">
                              <a:lumMod val="10000"/>
                            </a:schemeClr>
                          </a:solidFill>
                          <a:effectLst/>
                          <a:latin typeface="Calibri" panose="020F0502020204030204" pitchFamily="34" charset="0"/>
                        </a:rPr>
                        <a:t> P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11921">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Total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0.35 (0.27-0.46);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8" name="TextBox 7">
            <a:extLst>
              <a:ext uri="{FF2B5EF4-FFF2-40B4-BE49-F238E27FC236}">
                <a16:creationId xmlns:a16="http://schemas.microsoft.com/office/drawing/2014/main" id="{F8A1290F-71DE-D0BA-6E64-9EF9E216CBB2}"/>
              </a:ext>
            </a:extLst>
          </p:cNvPr>
          <p:cNvSpPr txBox="1"/>
          <p:nvPr/>
        </p:nvSpPr>
        <p:spPr bwMode="auto">
          <a:xfrm>
            <a:off x="422910" y="6400800"/>
            <a:ext cx="29054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Luetkemeyer. AIDS 2022. Abstr OALBX0103.</a:t>
            </a:r>
          </a:p>
        </p:txBody>
      </p:sp>
      <p:graphicFrame>
        <p:nvGraphicFramePr>
          <p:cNvPr id="9" name="Group 32">
            <a:extLst>
              <a:ext uri="{FF2B5EF4-FFF2-40B4-BE49-F238E27FC236}">
                <a16:creationId xmlns:a16="http://schemas.microsoft.com/office/drawing/2014/main" id="{14D4A508-D463-3998-E4A5-D4D7245EF74C}"/>
              </a:ext>
            </a:extLst>
          </p:cNvPr>
          <p:cNvGraphicFramePr>
            <a:graphicFrameLocks noGrp="1"/>
          </p:cNvGraphicFramePr>
          <p:nvPr>
            <p:extLst>
              <p:ext uri="{D42A27DB-BD31-4B8C-83A1-F6EECF244321}">
                <p14:modId xmlns:p14="http://schemas.microsoft.com/office/powerpoint/2010/main" val="24558020"/>
              </p:ext>
            </p:extLst>
          </p:nvPr>
        </p:nvGraphicFramePr>
        <p:xfrm>
          <a:off x="6694069" y="4077678"/>
          <a:ext cx="5074168" cy="2072704"/>
        </p:xfrm>
        <a:graphic>
          <a:graphicData uri="http://schemas.openxmlformats.org/drawingml/2006/table">
            <a:tbl>
              <a:tblPr/>
              <a:tblGrid>
                <a:gridCol w="1717096">
                  <a:extLst>
                    <a:ext uri="{9D8B030D-6E8A-4147-A177-3AD203B41FA5}">
                      <a16:colId xmlns:a16="http://schemas.microsoft.com/office/drawing/2014/main" val="20000"/>
                    </a:ext>
                  </a:extLst>
                </a:gridCol>
                <a:gridCol w="1678536">
                  <a:extLst>
                    <a:ext uri="{9D8B030D-6E8A-4147-A177-3AD203B41FA5}">
                      <a16:colId xmlns:a16="http://schemas.microsoft.com/office/drawing/2014/main" val="20001"/>
                    </a:ext>
                  </a:extLst>
                </a:gridCol>
                <a:gridCol w="1678536">
                  <a:extLst>
                    <a:ext uri="{9D8B030D-6E8A-4147-A177-3AD203B41FA5}">
                      <a16:colId xmlns:a16="http://schemas.microsoft.com/office/drawing/2014/main" val="2230075119"/>
                    </a:ext>
                  </a:extLst>
                </a:gridCol>
              </a:tblGrid>
              <a:tr h="21996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Risk Reduction per Quarter (95% CI)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PrEP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PWH</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1996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Gonorrhea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0.45 (0.32-0.65);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0.43 (0.26-0.71);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19962">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Chlamydia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0.12 (0.05-0.25);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0.26 (0.12-0.57);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.0007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19962">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Syphilis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0.13 (0.03-0.59);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.0084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0.23 (0.04-1.29);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.095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2" name="TextBox 1">
            <a:extLst>
              <a:ext uri="{FF2B5EF4-FFF2-40B4-BE49-F238E27FC236}">
                <a16:creationId xmlns:a16="http://schemas.microsoft.com/office/drawing/2014/main" id="{947CFA2F-4E01-5A4E-E6C1-0669CB8F40E4}"/>
              </a:ext>
            </a:extLst>
          </p:cNvPr>
          <p:cNvSpPr txBox="1"/>
          <p:nvPr/>
        </p:nvSpPr>
        <p:spPr bwMode="auto">
          <a:xfrm rot="16200000">
            <a:off x="-368976" y="4237712"/>
            <a:ext cx="22652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of Quarterly Visits With an STI</a:t>
            </a:r>
          </a:p>
        </p:txBody>
      </p:sp>
      <p:sp>
        <p:nvSpPr>
          <p:cNvPr id="3" name="TextBox 2">
            <a:extLst>
              <a:ext uri="{FF2B5EF4-FFF2-40B4-BE49-F238E27FC236}">
                <a16:creationId xmlns:a16="http://schemas.microsoft.com/office/drawing/2014/main" id="{D262BEE8-D6D9-DB2C-DD9E-626E5BB67650}"/>
              </a:ext>
            </a:extLst>
          </p:cNvPr>
          <p:cNvSpPr txBox="1"/>
          <p:nvPr/>
        </p:nvSpPr>
        <p:spPr bwMode="auto">
          <a:xfrm>
            <a:off x="1840870" y="2534417"/>
            <a:ext cx="12073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PrEP Cohort</a:t>
            </a:r>
          </a:p>
        </p:txBody>
      </p:sp>
      <p:sp>
        <p:nvSpPr>
          <p:cNvPr id="11" name="TextBox 10">
            <a:extLst>
              <a:ext uri="{FF2B5EF4-FFF2-40B4-BE49-F238E27FC236}">
                <a16:creationId xmlns:a16="http://schemas.microsoft.com/office/drawing/2014/main" id="{4B8F0CF1-3F6B-29C0-71BD-6D7F7FD777C8}"/>
              </a:ext>
            </a:extLst>
          </p:cNvPr>
          <p:cNvSpPr txBox="1"/>
          <p:nvPr/>
        </p:nvSpPr>
        <p:spPr bwMode="auto">
          <a:xfrm>
            <a:off x="1359232" y="5918706"/>
            <a:ext cx="1110951" cy="456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lang="en-US" sz="1400" b="1" dirty="0">
                <a:solidFill>
                  <a:srgbClr val="000000"/>
                </a:solidFill>
                <a:latin typeface="Calibri" panose="020F0502020204030204" pitchFamily="34" charset="0"/>
              </a:rPr>
              <a:t>D</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oxycycline PEP</a:t>
            </a:r>
          </a:p>
        </p:txBody>
      </p:sp>
      <p:sp>
        <p:nvSpPr>
          <p:cNvPr id="12" name="TextBox 11">
            <a:extLst>
              <a:ext uri="{FF2B5EF4-FFF2-40B4-BE49-F238E27FC236}">
                <a16:creationId xmlns:a16="http://schemas.microsoft.com/office/drawing/2014/main" id="{06F3AE88-B33B-CF84-8524-6DD0D5905FF7}"/>
              </a:ext>
            </a:extLst>
          </p:cNvPr>
          <p:cNvSpPr txBox="1"/>
          <p:nvPr/>
        </p:nvSpPr>
        <p:spPr bwMode="auto">
          <a:xfrm>
            <a:off x="2590961" y="5918706"/>
            <a:ext cx="1025991" cy="456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Standard of Care</a:t>
            </a:r>
          </a:p>
        </p:txBody>
      </p:sp>
      <p:grpSp>
        <p:nvGrpSpPr>
          <p:cNvPr id="17" name="Group 16">
            <a:extLst>
              <a:ext uri="{FF2B5EF4-FFF2-40B4-BE49-F238E27FC236}">
                <a16:creationId xmlns:a16="http://schemas.microsoft.com/office/drawing/2014/main" id="{2F6B55EF-282E-3AA0-E02F-7DE51FD3E11E}"/>
              </a:ext>
            </a:extLst>
          </p:cNvPr>
          <p:cNvGrpSpPr/>
          <p:nvPr/>
        </p:nvGrpSpPr>
        <p:grpSpPr>
          <a:xfrm>
            <a:off x="876124" y="3363527"/>
            <a:ext cx="367408" cy="2633546"/>
            <a:chOff x="942619" y="2686519"/>
            <a:chExt cx="367408" cy="3020497"/>
          </a:xfrm>
        </p:grpSpPr>
        <p:sp>
          <p:nvSpPr>
            <p:cNvPr id="5" name="TextBox 4">
              <a:extLst>
                <a:ext uri="{FF2B5EF4-FFF2-40B4-BE49-F238E27FC236}">
                  <a16:creationId xmlns:a16="http://schemas.microsoft.com/office/drawing/2014/main" id="{A2EE44B3-88F4-5BE2-974C-6429CD7AD3B7}"/>
                </a:ext>
              </a:extLst>
            </p:cNvPr>
            <p:cNvSpPr txBox="1"/>
            <p:nvPr/>
          </p:nvSpPr>
          <p:spPr bwMode="auto">
            <a:xfrm>
              <a:off x="1033990" y="539923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4" name="TextBox 13">
              <a:extLst>
                <a:ext uri="{FF2B5EF4-FFF2-40B4-BE49-F238E27FC236}">
                  <a16:creationId xmlns:a16="http://schemas.microsoft.com/office/drawing/2014/main" id="{E9380538-6993-F808-8031-B8C0B31C91C2}"/>
                </a:ext>
              </a:extLst>
            </p:cNvPr>
            <p:cNvSpPr txBox="1"/>
            <p:nvPr/>
          </p:nvSpPr>
          <p:spPr bwMode="auto">
            <a:xfrm>
              <a:off x="942619" y="44949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5" name="TextBox 14">
              <a:extLst>
                <a:ext uri="{FF2B5EF4-FFF2-40B4-BE49-F238E27FC236}">
                  <a16:creationId xmlns:a16="http://schemas.microsoft.com/office/drawing/2014/main" id="{398A8B6E-BF02-28D0-43A7-8ABB18DAC5AB}"/>
                </a:ext>
              </a:extLst>
            </p:cNvPr>
            <p:cNvSpPr txBox="1"/>
            <p:nvPr/>
          </p:nvSpPr>
          <p:spPr bwMode="auto">
            <a:xfrm>
              <a:off x="942619" y="35907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6" name="TextBox 15">
              <a:extLst>
                <a:ext uri="{FF2B5EF4-FFF2-40B4-BE49-F238E27FC236}">
                  <a16:creationId xmlns:a16="http://schemas.microsoft.com/office/drawing/2014/main" id="{E6FC0B95-6AD1-052F-B1E9-4719ACF695D4}"/>
                </a:ext>
              </a:extLst>
            </p:cNvPr>
            <p:cNvSpPr txBox="1"/>
            <p:nvPr/>
          </p:nvSpPr>
          <p:spPr bwMode="auto">
            <a:xfrm>
              <a:off x="942619" y="268651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grpSp>
      <p:sp>
        <p:nvSpPr>
          <p:cNvPr id="18" name="TextBox 17">
            <a:extLst>
              <a:ext uri="{FF2B5EF4-FFF2-40B4-BE49-F238E27FC236}">
                <a16:creationId xmlns:a16="http://schemas.microsoft.com/office/drawing/2014/main" id="{4B8272CB-F51E-A9D8-1AB1-A40BD5CDCE86}"/>
              </a:ext>
            </a:extLst>
          </p:cNvPr>
          <p:cNvSpPr txBox="1"/>
          <p:nvPr/>
        </p:nvSpPr>
        <p:spPr bwMode="auto">
          <a:xfrm>
            <a:off x="1410418" y="4526247"/>
            <a:ext cx="1110951" cy="456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10.7%</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(61/570)</a:t>
            </a:r>
          </a:p>
        </p:txBody>
      </p:sp>
      <p:sp>
        <p:nvSpPr>
          <p:cNvPr id="19" name="TextBox 18">
            <a:extLst>
              <a:ext uri="{FF2B5EF4-FFF2-40B4-BE49-F238E27FC236}">
                <a16:creationId xmlns:a16="http://schemas.microsoft.com/office/drawing/2014/main" id="{136B391A-47A0-C563-26EF-EC592976B015}"/>
              </a:ext>
            </a:extLst>
          </p:cNvPr>
          <p:cNvSpPr txBox="1"/>
          <p:nvPr/>
        </p:nvSpPr>
        <p:spPr bwMode="auto">
          <a:xfrm>
            <a:off x="2596041" y="2850349"/>
            <a:ext cx="1110951" cy="456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31.9%</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(82/257)</a:t>
            </a:r>
          </a:p>
        </p:txBody>
      </p:sp>
      <p:grpSp>
        <p:nvGrpSpPr>
          <p:cNvPr id="25" name="Group 24">
            <a:extLst>
              <a:ext uri="{FF2B5EF4-FFF2-40B4-BE49-F238E27FC236}">
                <a16:creationId xmlns:a16="http://schemas.microsoft.com/office/drawing/2014/main" id="{4F13D3F2-BB07-1E1C-8BF4-0B0438DBBA6D}"/>
              </a:ext>
            </a:extLst>
          </p:cNvPr>
          <p:cNvGrpSpPr/>
          <p:nvPr/>
        </p:nvGrpSpPr>
        <p:grpSpPr>
          <a:xfrm>
            <a:off x="1338938" y="2940399"/>
            <a:ext cx="1252023" cy="815506"/>
            <a:chOff x="4046544" y="2525399"/>
            <a:chExt cx="1252023" cy="935329"/>
          </a:xfrm>
        </p:grpSpPr>
        <p:sp>
          <p:nvSpPr>
            <p:cNvPr id="20" name="TextBox 19">
              <a:extLst>
                <a:ext uri="{FF2B5EF4-FFF2-40B4-BE49-F238E27FC236}">
                  <a16:creationId xmlns:a16="http://schemas.microsoft.com/office/drawing/2014/main" id="{B0A6F9C4-D3A2-571A-1B62-BF2ED25728D8}"/>
                </a:ext>
              </a:extLst>
            </p:cNvPr>
            <p:cNvSpPr txBox="1"/>
            <p:nvPr/>
          </p:nvSpPr>
          <p:spPr bwMode="auto">
            <a:xfrm>
              <a:off x="4134466" y="2525399"/>
              <a:ext cx="1164101" cy="923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STI</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Gonorrhea only</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Chlamydia only</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Syphilis only</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 STIs</a:t>
              </a:r>
            </a:p>
          </p:txBody>
        </p:sp>
        <p:sp>
          <p:nvSpPr>
            <p:cNvPr id="21" name="Rectangle 20">
              <a:extLst>
                <a:ext uri="{FF2B5EF4-FFF2-40B4-BE49-F238E27FC236}">
                  <a16:creationId xmlns:a16="http://schemas.microsoft.com/office/drawing/2014/main" id="{592355CD-C0C5-6F1C-6B15-CF350CAA598F}"/>
                </a:ext>
              </a:extLst>
            </p:cNvPr>
            <p:cNvSpPr/>
            <p:nvPr/>
          </p:nvSpPr>
          <p:spPr bwMode="auto">
            <a:xfrm>
              <a:off x="4046544" y="2821357"/>
              <a:ext cx="137743" cy="13774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 name="Rectangle 21">
              <a:extLst>
                <a:ext uri="{FF2B5EF4-FFF2-40B4-BE49-F238E27FC236}">
                  <a16:creationId xmlns:a16="http://schemas.microsoft.com/office/drawing/2014/main" id="{A0508905-E1B0-9C1B-91EA-34A9A15468C7}"/>
                </a:ext>
              </a:extLst>
            </p:cNvPr>
            <p:cNvSpPr/>
            <p:nvPr/>
          </p:nvSpPr>
          <p:spPr bwMode="auto">
            <a:xfrm>
              <a:off x="4046544" y="2989613"/>
              <a:ext cx="137743" cy="13774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3" name="Rectangle 22">
              <a:extLst>
                <a:ext uri="{FF2B5EF4-FFF2-40B4-BE49-F238E27FC236}">
                  <a16:creationId xmlns:a16="http://schemas.microsoft.com/office/drawing/2014/main" id="{C00874F2-4750-D77B-1B1C-139EF918D148}"/>
                </a:ext>
              </a:extLst>
            </p:cNvPr>
            <p:cNvSpPr/>
            <p:nvPr/>
          </p:nvSpPr>
          <p:spPr bwMode="auto">
            <a:xfrm>
              <a:off x="4046544" y="3156299"/>
              <a:ext cx="137743" cy="13774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4" name="Rectangle 23">
              <a:extLst>
                <a:ext uri="{FF2B5EF4-FFF2-40B4-BE49-F238E27FC236}">
                  <a16:creationId xmlns:a16="http://schemas.microsoft.com/office/drawing/2014/main" id="{D87A82AE-C1C3-62F6-2008-BC0D8841CA9B}"/>
                </a:ext>
              </a:extLst>
            </p:cNvPr>
            <p:cNvSpPr/>
            <p:nvPr/>
          </p:nvSpPr>
          <p:spPr bwMode="auto">
            <a:xfrm>
              <a:off x="4046544" y="3322985"/>
              <a:ext cx="137743" cy="13774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31" name="Group 30">
            <a:extLst>
              <a:ext uri="{FF2B5EF4-FFF2-40B4-BE49-F238E27FC236}">
                <a16:creationId xmlns:a16="http://schemas.microsoft.com/office/drawing/2014/main" id="{3421FD12-BB98-6431-BA89-A7572A5B09E9}"/>
              </a:ext>
            </a:extLst>
          </p:cNvPr>
          <p:cNvGrpSpPr/>
          <p:nvPr/>
        </p:nvGrpSpPr>
        <p:grpSpPr>
          <a:xfrm>
            <a:off x="1184454" y="3506608"/>
            <a:ext cx="63501" cy="2356290"/>
            <a:chOff x="1033990" y="2850624"/>
            <a:chExt cx="1044923" cy="2702503"/>
          </a:xfrm>
        </p:grpSpPr>
        <p:cxnSp>
          <p:nvCxnSpPr>
            <p:cNvPr id="27" name="Straight Connector 26">
              <a:extLst>
                <a:ext uri="{FF2B5EF4-FFF2-40B4-BE49-F238E27FC236}">
                  <a16:creationId xmlns:a16="http://schemas.microsoft.com/office/drawing/2014/main" id="{92BFBB7A-4A63-06A3-DB81-94B58D90AADF}"/>
                </a:ext>
              </a:extLst>
            </p:cNvPr>
            <p:cNvCxnSpPr>
              <a:cxnSpLocks/>
            </p:cNvCxnSpPr>
            <p:nvPr/>
          </p:nvCxnSpPr>
          <p:spPr bwMode="auto">
            <a:xfrm>
              <a:off x="1033990" y="2850624"/>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9F610B5A-4BCD-8B30-CB1C-6D56B3FB41A7}"/>
                </a:ext>
              </a:extLst>
            </p:cNvPr>
            <p:cNvCxnSpPr>
              <a:cxnSpLocks/>
            </p:cNvCxnSpPr>
            <p:nvPr/>
          </p:nvCxnSpPr>
          <p:spPr bwMode="auto">
            <a:xfrm>
              <a:off x="1033990" y="3744647"/>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7908EE0-9D5C-43C3-9E81-8B0C42030042}"/>
                </a:ext>
              </a:extLst>
            </p:cNvPr>
            <p:cNvCxnSpPr>
              <a:cxnSpLocks/>
            </p:cNvCxnSpPr>
            <p:nvPr/>
          </p:nvCxnSpPr>
          <p:spPr bwMode="auto">
            <a:xfrm>
              <a:off x="1033990" y="4648887"/>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148C94B-610A-4576-8E0F-C9166051FCC7}"/>
                </a:ext>
              </a:extLst>
            </p:cNvPr>
            <p:cNvCxnSpPr>
              <a:cxnSpLocks/>
            </p:cNvCxnSpPr>
            <p:nvPr/>
          </p:nvCxnSpPr>
          <p:spPr bwMode="auto">
            <a:xfrm>
              <a:off x="1033990" y="5553127"/>
              <a:ext cx="1044923" cy="0"/>
            </a:xfrm>
            <a:prstGeom prst="line">
              <a:avLst/>
            </a:prstGeom>
            <a:noFill/>
            <a:ln w="28575" cap="flat" cmpd="sng" algn="ctr">
              <a:solidFill>
                <a:schemeClr val="bg1"/>
              </a:solidFill>
              <a:prstDash val="solid"/>
              <a:round/>
              <a:headEnd type="none" w="med" len="med"/>
              <a:tailEnd type="none" w="med" len="med"/>
            </a:ln>
            <a:effectLst/>
          </p:spPr>
        </p:cxnSp>
      </p:grpSp>
      <p:grpSp>
        <p:nvGrpSpPr>
          <p:cNvPr id="32" name="Group 31">
            <a:extLst>
              <a:ext uri="{FF2B5EF4-FFF2-40B4-BE49-F238E27FC236}">
                <a16:creationId xmlns:a16="http://schemas.microsoft.com/office/drawing/2014/main" id="{5B810DA1-A001-9594-B3C3-BE7239396540}"/>
              </a:ext>
            </a:extLst>
          </p:cNvPr>
          <p:cNvGrpSpPr/>
          <p:nvPr/>
        </p:nvGrpSpPr>
        <p:grpSpPr>
          <a:xfrm rot="5400000">
            <a:off x="2472543" y="5327788"/>
            <a:ext cx="84473" cy="1174749"/>
            <a:chOff x="1033990" y="2850624"/>
            <a:chExt cx="1044923" cy="894023"/>
          </a:xfrm>
        </p:grpSpPr>
        <p:cxnSp>
          <p:nvCxnSpPr>
            <p:cNvPr id="33" name="Straight Connector 32">
              <a:extLst>
                <a:ext uri="{FF2B5EF4-FFF2-40B4-BE49-F238E27FC236}">
                  <a16:creationId xmlns:a16="http://schemas.microsoft.com/office/drawing/2014/main" id="{EEAF769E-8EE9-FFA7-180C-C9FD6FAEDDFF}"/>
                </a:ext>
              </a:extLst>
            </p:cNvPr>
            <p:cNvCxnSpPr>
              <a:cxnSpLocks/>
            </p:cNvCxnSpPr>
            <p:nvPr/>
          </p:nvCxnSpPr>
          <p:spPr bwMode="auto">
            <a:xfrm>
              <a:off x="1033990" y="2850624"/>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F9663C3-DB5C-1CED-25A0-187AAA95A7BB}"/>
                </a:ext>
              </a:extLst>
            </p:cNvPr>
            <p:cNvCxnSpPr>
              <a:cxnSpLocks/>
            </p:cNvCxnSpPr>
            <p:nvPr/>
          </p:nvCxnSpPr>
          <p:spPr bwMode="auto">
            <a:xfrm>
              <a:off x="1033990" y="3744647"/>
              <a:ext cx="1044923" cy="0"/>
            </a:xfrm>
            <a:prstGeom prst="line">
              <a:avLst/>
            </a:prstGeom>
            <a:noFill/>
            <a:ln w="28575" cap="flat" cmpd="sng" algn="ctr">
              <a:solidFill>
                <a:schemeClr val="bg1"/>
              </a:solidFill>
              <a:prstDash val="solid"/>
              <a:round/>
              <a:headEnd type="none" w="med" len="med"/>
              <a:tailEnd type="none" w="med" len="med"/>
            </a:ln>
            <a:effectLst/>
          </p:spPr>
        </p:cxnSp>
      </p:grpSp>
      <p:sp>
        <p:nvSpPr>
          <p:cNvPr id="38" name="Freeform: Shape 37">
            <a:extLst>
              <a:ext uri="{FF2B5EF4-FFF2-40B4-BE49-F238E27FC236}">
                <a16:creationId xmlns:a16="http://schemas.microsoft.com/office/drawing/2014/main" id="{88AA3A9A-3549-5BC1-166E-F52F6A31EA77}"/>
              </a:ext>
            </a:extLst>
          </p:cNvPr>
          <p:cNvSpPr/>
          <p:nvPr/>
        </p:nvSpPr>
        <p:spPr bwMode="auto">
          <a:xfrm>
            <a:off x="1260655" y="2792858"/>
            <a:ext cx="5130800" cy="3070040"/>
          </a:xfrm>
          <a:custGeom>
            <a:avLst/>
            <a:gdLst>
              <a:gd name="connsiteX0" fmla="*/ 0 w 5130800"/>
              <a:gd name="connsiteY0" fmla="*/ 0 h 3674533"/>
              <a:gd name="connsiteX1" fmla="*/ 0 w 5130800"/>
              <a:gd name="connsiteY1" fmla="*/ 3674533 h 3674533"/>
              <a:gd name="connsiteX2" fmla="*/ 5130800 w 5130800"/>
              <a:gd name="connsiteY2" fmla="*/ 3674533 h 3674533"/>
            </a:gdLst>
            <a:ahLst/>
            <a:cxnLst>
              <a:cxn ang="0">
                <a:pos x="connsiteX0" y="connsiteY0"/>
              </a:cxn>
              <a:cxn ang="0">
                <a:pos x="connsiteX1" y="connsiteY1"/>
              </a:cxn>
              <a:cxn ang="0">
                <a:pos x="connsiteX2" y="connsiteY2"/>
              </a:cxn>
            </a:cxnLst>
            <a:rect l="l" t="t" r="r" b="b"/>
            <a:pathLst>
              <a:path w="5130800" h="3674533">
                <a:moveTo>
                  <a:pt x="0" y="0"/>
                </a:moveTo>
                <a:lnTo>
                  <a:pt x="0" y="3674533"/>
                </a:lnTo>
                <a:lnTo>
                  <a:pt x="5130800" y="3674533"/>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9" name="TextBox 38">
            <a:extLst>
              <a:ext uri="{FF2B5EF4-FFF2-40B4-BE49-F238E27FC236}">
                <a16:creationId xmlns:a16="http://schemas.microsoft.com/office/drawing/2014/main" id="{FDE114A9-6007-AB14-FC37-1D51E2ED77D0}"/>
              </a:ext>
            </a:extLst>
          </p:cNvPr>
          <p:cNvSpPr txBox="1"/>
          <p:nvPr/>
        </p:nvSpPr>
        <p:spPr bwMode="auto">
          <a:xfrm>
            <a:off x="3960071" y="5918706"/>
            <a:ext cx="1110951" cy="456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Doxycycline PEP</a:t>
            </a:r>
          </a:p>
        </p:txBody>
      </p:sp>
      <p:sp>
        <p:nvSpPr>
          <p:cNvPr id="40" name="TextBox 39">
            <a:extLst>
              <a:ext uri="{FF2B5EF4-FFF2-40B4-BE49-F238E27FC236}">
                <a16:creationId xmlns:a16="http://schemas.microsoft.com/office/drawing/2014/main" id="{1E9E787A-6CBF-3DB7-5FBA-DE87BBB0EE73}"/>
              </a:ext>
            </a:extLst>
          </p:cNvPr>
          <p:cNvSpPr txBox="1"/>
          <p:nvPr/>
        </p:nvSpPr>
        <p:spPr bwMode="auto">
          <a:xfrm>
            <a:off x="5191800" y="5918706"/>
            <a:ext cx="1025991" cy="456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Standard of Care</a:t>
            </a:r>
          </a:p>
        </p:txBody>
      </p:sp>
      <p:grpSp>
        <p:nvGrpSpPr>
          <p:cNvPr id="41" name="Group 40">
            <a:extLst>
              <a:ext uri="{FF2B5EF4-FFF2-40B4-BE49-F238E27FC236}">
                <a16:creationId xmlns:a16="http://schemas.microsoft.com/office/drawing/2014/main" id="{BDF03D63-5F53-732E-E4F8-49CA96AF7071}"/>
              </a:ext>
            </a:extLst>
          </p:cNvPr>
          <p:cNvGrpSpPr/>
          <p:nvPr/>
        </p:nvGrpSpPr>
        <p:grpSpPr>
          <a:xfrm rot="5400000">
            <a:off x="5073382" y="5327788"/>
            <a:ext cx="84473" cy="1174749"/>
            <a:chOff x="1033990" y="2850624"/>
            <a:chExt cx="1044923" cy="894023"/>
          </a:xfrm>
        </p:grpSpPr>
        <p:cxnSp>
          <p:nvCxnSpPr>
            <p:cNvPr id="42" name="Straight Connector 41">
              <a:extLst>
                <a:ext uri="{FF2B5EF4-FFF2-40B4-BE49-F238E27FC236}">
                  <a16:creationId xmlns:a16="http://schemas.microsoft.com/office/drawing/2014/main" id="{67416974-7ACE-D7E9-D415-C294E8C2C08F}"/>
                </a:ext>
              </a:extLst>
            </p:cNvPr>
            <p:cNvCxnSpPr>
              <a:cxnSpLocks/>
            </p:cNvCxnSpPr>
            <p:nvPr/>
          </p:nvCxnSpPr>
          <p:spPr bwMode="auto">
            <a:xfrm>
              <a:off x="1033990" y="2850624"/>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3370278-1883-E07B-34E7-3CE924514EC8}"/>
                </a:ext>
              </a:extLst>
            </p:cNvPr>
            <p:cNvCxnSpPr>
              <a:cxnSpLocks/>
            </p:cNvCxnSpPr>
            <p:nvPr/>
          </p:nvCxnSpPr>
          <p:spPr bwMode="auto">
            <a:xfrm>
              <a:off x="1033990" y="3744647"/>
              <a:ext cx="1044923" cy="0"/>
            </a:xfrm>
            <a:prstGeom prst="line">
              <a:avLst/>
            </a:prstGeom>
            <a:noFill/>
            <a:ln w="28575" cap="flat" cmpd="sng" algn="ctr">
              <a:solidFill>
                <a:schemeClr val="bg1"/>
              </a:solidFill>
              <a:prstDash val="solid"/>
              <a:round/>
              <a:headEnd type="none" w="med" len="med"/>
              <a:tailEnd type="none" w="med" len="med"/>
            </a:ln>
            <a:effectLst/>
          </p:spPr>
        </p:cxnSp>
      </p:grpSp>
      <p:cxnSp>
        <p:nvCxnSpPr>
          <p:cNvPr id="45" name="Straight Connector 44">
            <a:extLst>
              <a:ext uri="{FF2B5EF4-FFF2-40B4-BE49-F238E27FC236}">
                <a16:creationId xmlns:a16="http://schemas.microsoft.com/office/drawing/2014/main" id="{560E2EE5-5014-A0EE-7577-720B6E6682C9}"/>
              </a:ext>
            </a:extLst>
          </p:cNvPr>
          <p:cNvCxnSpPr>
            <a:cxnSpLocks/>
          </p:cNvCxnSpPr>
          <p:nvPr/>
        </p:nvCxnSpPr>
        <p:spPr bwMode="auto">
          <a:xfrm>
            <a:off x="3817186" y="2849841"/>
            <a:ext cx="0" cy="3013057"/>
          </a:xfrm>
          <a:prstGeom prst="line">
            <a:avLst/>
          </a:prstGeom>
          <a:noFill/>
          <a:ln w="28575" cap="flat" cmpd="sng" algn="ctr">
            <a:solidFill>
              <a:schemeClr val="bg1"/>
            </a:solidFill>
            <a:prstDash val="solid"/>
            <a:round/>
            <a:headEnd type="none" w="med" len="med"/>
            <a:tailEnd type="none" w="med" len="med"/>
          </a:ln>
          <a:effectLst/>
        </p:spPr>
      </p:cxnSp>
      <p:sp>
        <p:nvSpPr>
          <p:cNvPr id="48" name="Rectangle 47">
            <a:extLst>
              <a:ext uri="{FF2B5EF4-FFF2-40B4-BE49-F238E27FC236}">
                <a16:creationId xmlns:a16="http://schemas.microsoft.com/office/drawing/2014/main" id="{2924B2E1-B952-06D9-E6A7-4A5847DD8AA8}"/>
              </a:ext>
            </a:extLst>
          </p:cNvPr>
          <p:cNvSpPr/>
          <p:nvPr/>
        </p:nvSpPr>
        <p:spPr bwMode="auto">
          <a:xfrm>
            <a:off x="1410417" y="5017744"/>
            <a:ext cx="1050388" cy="69839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Rectangle 48">
            <a:extLst>
              <a:ext uri="{FF2B5EF4-FFF2-40B4-BE49-F238E27FC236}">
                <a16:creationId xmlns:a16="http://schemas.microsoft.com/office/drawing/2014/main" id="{F4401507-96DB-E2B5-F68E-75307768FBAF}"/>
              </a:ext>
            </a:extLst>
          </p:cNvPr>
          <p:cNvSpPr/>
          <p:nvPr/>
        </p:nvSpPr>
        <p:spPr bwMode="auto">
          <a:xfrm>
            <a:off x="1410417" y="5716135"/>
            <a:ext cx="1050388" cy="102425"/>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Rectangle 49">
            <a:extLst>
              <a:ext uri="{FF2B5EF4-FFF2-40B4-BE49-F238E27FC236}">
                <a16:creationId xmlns:a16="http://schemas.microsoft.com/office/drawing/2014/main" id="{A02E690D-BFED-311C-8C2A-BFA296D94F6F}"/>
              </a:ext>
            </a:extLst>
          </p:cNvPr>
          <p:cNvSpPr/>
          <p:nvPr/>
        </p:nvSpPr>
        <p:spPr bwMode="auto">
          <a:xfrm>
            <a:off x="1410417" y="5820469"/>
            <a:ext cx="1050388" cy="15945"/>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1" name="Rectangle 50">
            <a:extLst>
              <a:ext uri="{FF2B5EF4-FFF2-40B4-BE49-F238E27FC236}">
                <a16:creationId xmlns:a16="http://schemas.microsoft.com/office/drawing/2014/main" id="{62FE12EC-1A38-00F1-C3EE-D7A70365EB9A}"/>
              </a:ext>
            </a:extLst>
          </p:cNvPr>
          <p:cNvSpPr/>
          <p:nvPr/>
        </p:nvSpPr>
        <p:spPr bwMode="auto">
          <a:xfrm>
            <a:off x="1410417" y="5838338"/>
            <a:ext cx="1050388" cy="15945"/>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Rectangle 51">
            <a:extLst>
              <a:ext uri="{FF2B5EF4-FFF2-40B4-BE49-F238E27FC236}">
                <a16:creationId xmlns:a16="http://schemas.microsoft.com/office/drawing/2014/main" id="{00E5229B-2FFE-FA71-C469-F8411C853617}"/>
              </a:ext>
            </a:extLst>
          </p:cNvPr>
          <p:cNvSpPr/>
          <p:nvPr/>
        </p:nvSpPr>
        <p:spPr bwMode="auto">
          <a:xfrm>
            <a:off x="2566564" y="3335122"/>
            <a:ext cx="1050388" cy="1352891"/>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Rectangle 52">
            <a:extLst>
              <a:ext uri="{FF2B5EF4-FFF2-40B4-BE49-F238E27FC236}">
                <a16:creationId xmlns:a16="http://schemas.microsoft.com/office/drawing/2014/main" id="{124B505D-9385-5BC6-6DE4-BB4BE6D3B6AF}"/>
              </a:ext>
            </a:extLst>
          </p:cNvPr>
          <p:cNvSpPr/>
          <p:nvPr/>
        </p:nvSpPr>
        <p:spPr bwMode="auto">
          <a:xfrm>
            <a:off x="2566564" y="4688014"/>
            <a:ext cx="1050388" cy="709218"/>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Rectangle 53">
            <a:extLst>
              <a:ext uri="{FF2B5EF4-FFF2-40B4-BE49-F238E27FC236}">
                <a16:creationId xmlns:a16="http://schemas.microsoft.com/office/drawing/2014/main" id="{7BF9EF03-D085-3F43-258D-C6C1BF5B9871}"/>
              </a:ext>
            </a:extLst>
          </p:cNvPr>
          <p:cNvSpPr/>
          <p:nvPr/>
        </p:nvSpPr>
        <p:spPr bwMode="auto">
          <a:xfrm>
            <a:off x="2566564" y="5397232"/>
            <a:ext cx="1050388" cy="213004"/>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Rectangle 54">
            <a:extLst>
              <a:ext uri="{FF2B5EF4-FFF2-40B4-BE49-F238E27FC236}">
                <a16:creationId xmlns:a16="http://schemas.microsoft.com/office/drawing/2014/main" id="{2E8E99A9-AE5A-F99C-BA02-491896DE3C70}"/>
              </a:ext>
            </a:extLst>
          </p:cNvPr>
          <p:cNvSpPr/>
          <p:nvPr/>
        </p:nvSpPr>
        <p:spPr bwMode="auto">
          <a:xfrm>
            <a:off x="2566564" y="5609633"/>
            <a:ext cx="1050388" cy="243808"/>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TextBox 59">
            <a:extLst>
              <a:ext uri="{FF2B5EF4-FFF2-40B4-BE49-F238E27FC236}">
                <a16:creationId xmlns:a16="http://schemas.microsoft.com/office/drawing/2014/main" id="{2569407A-BD46-9D10-FD1C-974749B36DBC}"/>
              </a:ext>
            </a:extLst>
          </p:cNvPr>
          <p:cNvSpPr txBox="1"/>
          <p:nvPr/>
        </p:nvSpPr>
        <p:spPr bwMode="auto">
          <a:xfrm>
            <a:off x="5177842" y="2965827"/>
            <a:ext cx="1110951" cy="456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30.5%</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(39/129)</a:t>
            </a:r>
          </a:p>
        </p:txBody>
      </p:sp>
      <p:sp>
        <p:nvSpPr>
          <p:cNvPr id="61" name="Rectangle 60">
            <a:extLst>
              <a:ext uri="{FF2B5EF4-FFF2-40B4-BE49-F238E27FC236}">
                <a16:creationId xmlns:a16="http://schemas.microsoft.com/office/drawing/2014/main" id="{C9BB2912-3F12-859C-19CB-26544B436E5E}"/>
              </a:ext>
            </a:extLst>
          </p:cNvPr>
          <p:cNvSpPr/>
          <p:nvPr/>
        </p:nvSpPr>
        <p:spPr bwMode="auto">
          <a:xfrm>
            <a:off x="5173763" y="3449856"/>
            <a:ext cx="1050388" cy="1066702"/>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Rectangle 61">
            <a:extLst>
              <a:ext uri="{FF2B5EF4-FFF2-40B4-BE49-F238E27FC236}">
                <a16:creationId xmlns:a16="http://schemas.microsoft.com/office/drawing/2014/main" id="{9AE7CEA3-6A5C-1878-3B8D-D795C15E3AFC}"/>
              </a:ext>
            </a:extLst>
          </p:cNvPr>
          <p:cNvSpPr/>
          <p:nvPr/>
        </p:nvSpPr>
        <p:spPr bwMode="auto">
          <a:xfrm>
            <a:off x="5173763" y="4512867"/>
            <a:ext cx="1050388" cy="598499"/>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Rectangle 62">
            <a:extLst>
              <a:ext uri="{FF2B5EF4-FFF2-40B4-BE49-F238E27FC236}">
                <a16:creationId xmlns:a16="http://schemas.microsoft.com/office/drawing/2014/main" id="{0058765A-B67E-F731-24F0-0A7A52A8C421}"/>
              </a:ext>
            </a:extLst>
          </p:cNvPr>
          <p:cNvSpPr/>
          <p:nvPr/>
        </p:nvSpPr>
        <p:spPr bwMode="auto">
          <a:xfrm>
            <a:off x="5173763" y="5111367"/>
            <a:ext cx="1050388" cy="187684"/>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Rectangle 63">
            <a:extLst>
              <a:ext uri="{FF2B5EF4-FFF2-40B4-BE49-F238E27FC236}">
                <a16:creationId xmlns:a16="http://schemas.microsoft.com/office/drawing/2014/main" id="{46572908-4715-CD93-423D-0FC7FC5C61DE}"/>
              </a:ext>
            </a:extLst>
          </p:cNvPr>
          <p:cNvSpPr/>
          <p:nvPr/>
        </p:nvSpPr>
        <p:spPr bwMode="auto">
          <a:xfrm>
            <a:off x="5173763" y="5290931"/>
            <a:ext cx="1050388" cy="561771"/>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Rectangle 64">
            <a:extLst>
              <a:ext uri="{FF2B5EF4-FFF2-40B4-BE49-F238E27FC236}">
                <a16:creationId xmlns:a16="http://schemas.microsoft.com/office/drawing/2014/main" id="{5E21D0A2-CA42-FF3E-4D16-24C421CA7BE9}"/>
              </a:ext>
            </a:extLst>
          </p:cNvPr>
          <p:cNvSpPr/>
          <p:nvPr/>
        </p:nvSpPr>
        <p:spPr bwMode="auto">
          <a:xfrm>
            <a:off x="4017421" y="4921231"/>
            <a:ext cx="1050388" cy="598500"/>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6" name="Rectangle 65">
            <a:extLst>
              <a:ext uri="{FF2B5EF4-FFF2-40B4-BE49-F238E27FC236}">
                <a16:creationId xmlns:a16="http://schemas.microsoft.com/office/drawing/2014/main" id="{8D0EE302-289D-1241-3D25-BF0ED6127FA7}"/>
              </a:ext>
            </a:extLst>
          </p:cNvPr>
          <p:cNvSpPr/>
          <p:nvPr/>
        </p:nvSpPr>
        <p:spPr bwMode="auto">
          <a:xfrm>
            <a:off x="4017421" y="5513130"/>
            <a:ext cx="1050388" cy="247297"/>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Rectangle 66">
            <a:extLst>
              <a:ext uri="{FF2B5EF4-FFF2-40B4-BE49-F238E27FC236}">
                <a16:creationId xmlns:a16="http://schemas.microsoft.com/office/drawing/2014/main" id="{8EC7ABBC-EB08-A7AB-527C-B9F14DBF4363}"/>
              </a:ext>
            </a:extLst>
          </p:cNvPr>
          <p:cNvSpPr/>
          <p:nvPr/>
        </p:nvSpPr>
        <p:spPr bwMode="auto">
          <a:xfrm>
            <a:off x="4017421" y="5756736"/>
            <a:ext cx="1050388" cy="95966"/>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 name="TextBox 67">
            <a:extLst>
              <a:ext uri="{FF2B5EF4-FFF2-40B4-BE49-F238E27FC236}">
                <a16:creationId xmlns:a16="http://schemas.microsoft.com/office/drawing/2014/main" id="{3F1114DE-3629-D18B-615D-22C9F54173EF}"/>
              </a:ext>
            </a:extLst>
          </p:cNvPr>
          <p:cNvSpPr txBox="1"/>
          <p:nvPr/>
        </p:nvSpPr>
        <p:spPr bwMode="auto">
          <a:xfrm>
            <a:off x="4008779" y="4440656"/>
            <a:ext cx="1110951" cy="456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11.8%</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(36/305)</a:t>
            </a:r>
          </a:p>
        </p:txBody>
      </p:sp>
      <p:sp>
        <p:nvSpPr>
          <p:cNvPr id="69" name="TextBox 68">
            <a:extLst>
              <a:ext uri="{FF2B5EF4-FFF2-40B4-BE49-F238E27FC236}">
                <a16:creationId xmlns:a16="http://schemas.microsoft.com/office/drawing/2014/main" id="{93C5479E-2601-29FF-A440-26371E7945D3}"/>
              </a:ext>
            </a:extLst>
          </p:cNvPr>
          <p:cNvSpPr txBox="1"/>
          <p:nvPr/>
        </p:nvSpPr>
        <p:spPr bwMode="auto">
          <a:xfrm>
            <a:off x="4433055" y="2534417"/>
            <a:ext cx="12410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PWH Cohort</a:t>
            </a:r>
          </a:p>
        </p:txBody>
      </p:sp>
    </p:spTree>
    <p:extLst>
      <p:ext uri="{BB962C8B-B14F-4D97-AF65-F5344CB8AC3E}">
        <p14:creationId xmlns:p14="http://schemas.microsoft.com/office/powerpoint/2010/main" val="1694963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B4E3AC-D84D-0A91-87A4-3AAAF85DE203}"/>
              </a:ext>
            </a:extLst>
          </p:cNvPr>
          <p:cNvSpPr>
            <a:spLocks noGrp="1"/>
          </p:cNvSpPr>
          <p:nvPr>
            <p:ph type="title"/>
          </p:nvPr>
        </p:nvSpPr>
        <p:spPr/>
        <p:txBody>
          <a:bodyPr/>
          <a:lstStyle/>
          <a:p>
            <a:r>
              <a:rPr lang="en-US" dirty="0"/>
              <a:t>Doxycycline PEP: Safety, Adherence, and </a:t>
            </a:r>
            <a:br>
              <a:rPr lang="en-US" dirty="0"/>
            </a:br>
            <a:r>
              <a:rPr lang="en-US" dirty="0"/>
              <a:t>Tetracycline Resistance</a:t>
            </a:r>
          </a:p>
        </p:txBody>
      </p:sp>
      <p:sp>
        <p:nvSpPr>
          <p:cNvPr id="5" name="Content Placeholder 4">
            <a:extLst>
              <a:ext uri="{FF2B5EF4-FFF2-40B4-BE49-F238E27FC236}">
                <a16:creationId xmlns:a16="http://schemas.microsoft.com/office/drawing/2014/main" id="{4CD61276-51F7-A0D0-3865-41315F1C174B}"/>
              </a:ext>
            </a:extLst>
          </p:cNvPr>
          <p:cNvSpPr>
            <a:spLocks noGrp="1"/>
          </p:cNvSpPr>
          <p:nvPr>
            <p:ph idx="1"/>
          </p:nvPr>
        </p:nvSpPr>
        <p:spPr>
          <a:xfrm>
            <a:off x="616141" y="1462246"/>
            <a:ext cx="4835890" cy="4717801"/>
          </a:xfrm>
        </p:spPr>
        <p:txBody>
          <a:bodyPr/>
          <a:lstStyle/>
          <a:p>
            <a:pPr>
              <a:lnSpc>
                <a:spcPct val="100000"/>
              </a:lnSpc>
            </a:pPr>
            <a:r>
              <a:rPr lang="en-US" sz="2200" dirty="0"/>
              <a:t>No grade ≥3 AEs, grade ≥2 </a:t>
            </a:r>
            <a:br>
              <a:rPr lang="en-US" sz="2200" dirty="0"/>
            </a:br>
            <a:r>
              <a:rPr lang="en-US" sz="2200" dirty="0"/>
              <a:t>lab abnormalities, or serious AEs </a:t>
            </a:r>
            <a:br>
              <a:rPr lang="en-US" sz="2200" dirty="0"/>
            </a:br>
            <a:r>
              <a:rPr lang="en-US" sz="2200" dirty="0"/>
              <a:t>with Doxy</a:t>
            </a:r>
          </a:p>
          <a:p>
            <a:pPr lvl="1">
              <a:lnSpc>
                <a:spcPct val="100000"/>
              </a:lnSpc>
            </a:pPr>
            <a:r>
              <a:rPr lang="en-US" sz="2000" dirty="0"/>
              <a:t>Discontinuation rate: 1.5%</a:t>
            </a:r>
          </a:p>
          <a:p>
            <a:pPr>
              <a:lnSpc>
                <a:spcPct val="100000"/>
              </a:lnSpc>
            </a:pPr>
            <a:r>
              <a:rPr lang="en-US" sz="2200" dirty="0"/>
              <a:t>Based on self-reported adherence, 87% of sexual acts covered by Doxy</a:t>
            </a:r>
          </a:p>
          <a:p>
            <a:pPr>
              <a:lnSpc>
                <a:spcPct val="100000"/>
              </a:lnSpc>
            </a:pPr>
            <a:r>
              <a:rPr lang="en-US" sz="2200" dirty="0"/>
              <a:t>Tetracycline resistance data available for ~30% of gonorrhea endpoints</a:t>
            </a:r>
          </a:p>
          <a:p>
            <a:pPr>
              <a:lnSpc>
                <a:spcPct val="100000"/>
              </a:lnSpc>
            </a:pPr>
            <a:r>
              <a:rPr lang="en-US" sz="2200" dirty="0"/>
              <a:t>Tetracycline resistance cases during Doxy PEP thought to be due to lack of effect of Doxy against preexisting resistant gonorrhea </a:t>
            </a:r>
          </a:p>
          <a:p>
            <a:pPr>
              <a:lnSpc>
                <a:spcPct val="100000"/>
              </a:lnSpc>
            </a:pPr>
            <a:endParaRPr lang="en-US" sz="2200" dirty="0"/>
          </a:p>
        </p:txBody>
      </p:sp>
      <p:sp>
        <p:nvSpPr>
          <p:cNvPr id="8" name="TextBox 7">
            <a:extLst>
              <a:ext uri="{FF2B5EF4-FFF2-40B4-BE49-F238E27FC236}">
                <a16:creationId xmlns:a16="http://schemas.microsoft.com/office/drawing/2014/main" id="{DB8358EE-9902-CF77-3C84-6881468C972B}"/>
              </a:ext>
            </a:extLst>
          </p:cNvPr>
          <p:cNvSpPr txBox="1"/>
          <p:nvPr/>
        </p:nvSpPr>
        <p:spPr bwMode="auto">
          <a:xfrm>
            <a:off x="411221" y="6404103"/>
            <a:ext cx="29054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Luetkemeyer. AIDS 2022. Abstr OALBX0103.</a:t>
            </a:r>
          </a:p>
        </p:txBody>
      </p:sp>
      <p:sp>
        <p:nvSpPr>
          <p:cNvPr id="7" name="TextBox 6">
            <a:extLst>
              <a:ext uri="{FF2B5EF4-FFF2-40B4-BE49-F238E27FC236}">
                <a16:creationId xmlns:a16="http://schemas.microsoft.com/office/drawing/2014/main" id="{E3B4B067-0B62-73E6-4DF6-CD668C0F0FD1}"/>
              </a:ext>
            </a:extLst>
          </p:cNvPr>
          <p:cNvSpPr txBox="1"/>
          <p:nvPr/>
        </p:nvSpPr>
        <p:spPr bwMode="auto">
          <a:xfrm>
            <a:off x="6070257" y="1461030"/>
            <a:ext cx="56818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mn-cs"/>
              </a:rPr>
              <a:t>Gonorrhea Cases With Tetracycline Resistance</a:t>
            </a:r>
          </a:p>
        </p:txBody>
      </p:sp>
      <p:sp>
        <p:nvSpPr>
          <p:cNvPr id="9" name="TextBox 8">
            <a:extLst>
              <a:ext uri="{FF2B5EF4-FFF2-40B4-BE49-F238E27FC236}">
                <a16:creationId xmlns:a16="http://schemas.microsoft.com/office/drawing/2014/main" id="{6DD5DA31-C854-2EF8-6E68-9B678CDD0EAC}"/>
              </a:ext>
            </a:extLst>
          </p:cNvPr>
          <p:cNvSpPr txBox="1"/>
          <p:nvPr/>
        </p:nvSpPr>
        <p:spPr bwMode="auto">
          <a:xfrm rot="16200000">
            <a:off x="4665963" y="3473670"/>
            <a:ext cx="17195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mn-cs"/>
              </a:rPr>
              <a:t>Cases</a:t>
            </a:r>
            <a:r>
              <a:rPr lang="en-US" sz="1600" b="1" dirty="0">
                <a:solidFill>
                  <a:srgbClr val="000000"/>
                </a:solidFill>
                <a:latin typeface="Calibri"/>
              </a:rPr>
              <a:t> (</a:t>
            </a:r>
            <a:r>
              <a:rPr kumimoji="0" lang="en-US" sz="1600" b="1" i="0" u="none" strike="noStrike" kern="1200" cap="none" spc="0" normalizeH="0" baseline="0" noProof="0" dirty="0">
                <a:ln>
                  <a:noFill/>
                </a:ln>
                <a:solidFill>
                  <a:srgbClr val="000000"/>
                </a:solidFill>
                <a:effectLst/>
                <a:uLnTx/>
                <a:uFillTx/>
                <a:latin typeface="Calibri"/>
                <a:ea typeface="+mn-ea"/>
                <a:cs typeface="+mn-cs"/>
              </a:rPr>
              <a:t>%)</a:t>
            </a:r>
          </a:p>
        </p:txBody>
      </p:sp>
      <p:sp>
        <p:nvSpPr>
          <p:cNvPr id="11" name="TextBox 10">
            <a:extLst>
              <a:ext uri="{FF2B5EF4-FFF2-40B4-BE49-F238E27FC236}">
                <a16:creationId xmlns:a16="http://schemas.microsoft.com/office/drawing/2014/main" id="{04F2A82D-7F8E-2454-717A-4949A034A43F}"/>
              </a:ext>
            </a:extLst>
          </p:cNvPr>
          <p:cNvSpPr txBox="1"/>
          <p:nvPr/>
        </p:nvSpPr>
        <p:spPr bwMode="auto">
          <a:xfrm>
            <a:off x="6549228" y="5637192"/>
            <a:ext cx="111095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Baseline</a:t>
            </a:r>
          </a:p>
        </p:txBody>
      </p:sp>
      <p:grpSp>
        <p:nvGrpSpPr>
          <p:cNvPr id="12" name="Group 11">
            <a:extLst>
              <a:ext uri="{FF2B5EF4-FFF2-40B4-BE49-F238E27FC236}">
                <a16:creationId xmlns:a16="http://schemas.microsoft.com/office/drawing/2014/main" id="{60D67CC6-2220-838B-E234-CBC406AD4503}"/>
              </a:ext>
            </a:extLst>
          </p:cNvPr>
          <p:cNvGrpSpPr/>
          <p:nvPr/>
        </p:nvGrpSpPr>
        <p:grpSpPr>
          <a:xfrm>
            <a:off x="5598748" y="1827399"/>
            <a:ext cx="497252" cy="3951181"/>
            <a:chOff x="812775" y="2686519"/>
            <a:chExt cx="497252" cy="4944281"/>
          </a:xfrm>
        </p:grpSpPr>
        <p:sp>
          <p:nvSpPr>
            <p:cNvPr id="13" name="TextBox 12">
              <a:extLst>
                <a:ext uri="{FF2B5EF4-FFF2-40B4-BE49-F238E27FC236}">
                  <a16:creationId xmlns:a16="http://schemas.microsoft.com/office/drawing/2014/main" id="{B7FC8C20-1813-203A-7099-CB6F9251BA70}"/>
                </a:ext>
              </a:extLst>
            </p:cNvPr>
            <p:cNvSpPr txBox="1"/>
            <p:nvPr/>
          </p:nvSpPr>
          <p:spPr bwMode="auto">
            <a:xfrm>
              <a:off x="916971" y="5399239"/>
              <a:ext cx="393056"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4" name="TextBox 13">
              <a:extLst>
                <a:ext uri="{FF2B5EF4-FFF2-40B4-BE49-F238E27FC236}">
                  <a16:creationId xmlns:a16="http://schemas.microsoft.com/office/drawing/2014/main" id="{80A553B9-1C34-B93C-D7D1-4C3064D809F5}"/>
                </a:ext>
              </a:extLst>
            </p:cNvPr>
            <p:cNvSpPr txBox="1"/>
            <p:nvPr/>
          </p:nvSpPr>
          <p:spPr bwMode="auto">
            <a:xfrm>
              <a:off x="916971" y="4495000"/>
              <a:ext cx="393056"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5" name="TextBox 14">
              <a:extLst>
                <a:ext uri="{FF2B5EF4-FFF2-40B4-BE49-F238E27FC236}">
                  <a16:creationId xmlns:a16="http://schemas.microsoft.com/office/drawing/2014/main" id="{367F9D4F-9F38-8CBA-7D9E-85CC35A00F19}"/>
                </a:ext>
              </a:extLst>
            </p:cNvPr>
            <p:cNvSpPr txBox="1"/>
            <p:nvPr/>
          </p:nvSpPr>
          <p:spPr bwMode="auto">
            <a:xfrm>
              <a:off x="916971" y="359075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6" name="TextBox 15">
              <a:extLst>
                <a:ext uri="{FF2B5EF4-FFF2-40B4-BE49-F238E27FC236}">
                  <a16:creationId xmlns:a16="http://schemas.microsoft.com/office/drawing/2014/main" id="{DA9EE0AB-E00D-44DD-9A43-24ECD8C2B813}"/>
                </a:ext>
              </a:extLst>
            </p:cNvPr>
            <p:cNvSpPr txBox="1"/>
            <p:nvPr/>
          </p:nvSpPr>
          <p:spPr bwMode="auto">
            <a:xfrm>
              <a:off x="812775" y="2686519"/>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1" name="TextBox 30">
              <a:extLst>
                <a:ext uri="{FF2B5EF4-FFF2-40B4-BE49-F238E27FC236}">
                  <a16:creationId xmlns:a16="http://schemas.microsoft.com/office/drawing/2014/main" id="{4785B4A6-1C53-3CF4-975D-859BFB041695}"/>
                </a:ext>
              </a:extLst>
            </p:cNvPr>
            <p:cNvSpPr txBox="1"/>
            <p:nvPr/>
          </p:nvSpPr>
          <p:spPr bwMode="auto">
            <a:xfrm>
              <a:off x="1021166" y="7207153"/>
              <a:ext cx="288861" cy="42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2" name="TextBox 31">
              <a:extLst>
                <a:ext uri="{FF2B5EF4-FFF2-40B4-BE49-F238E27FC236}">
                  <a16:creationId xmlns:a16="http://schemas.microsoft.com/office/drawing/2014/main" id="{47F9F847-B7AF-3FB7-27E3-505765B88437}"/>
                </a:ext>
              </a:extLst>
            </p:cNvPr>
            <p:cNvSpPr txBox="1"/>
            <p:nvPr/>
          </p:nvSpPr>
          <p:spPr bwMode="auto">
            <a:xfrm>
              <a:off x="916971" y="6302914"/>
              <a:ext cx="393056" cy="42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grpSp>
      <p:grpSp>
        <p:nvGrpSpPr>
          <p:cNvPr id="17" name="Group 16">
            <a:extLst>
              <a:ext uri="{FF2B5EF4-FFF2-40B4-BE49-F238E27FC236}">
                <a16:creationId xmlns:a16="http://schemas.microsoft.com/office/drawing/2014/main" id="{E3B5680F-245B-DBDE-E0E4-F6485D491E7B}"/>
              </a:ext>
            </a:extLst>
          </p:cNvPr>
          <p:cNvGrpSpPr/>
          <p:nvPr/>
        </p:nvGrpSpPr>
        <p:grpSpPr>
          <a:xfrm>
            <a:off x="6375925" y="2016891"/>
            <a:ext cx="1526248" cy="674031"/>
            <a:chOff x="4045663" y="2603815"/>
            <a:chExt cx="1526248" cy="674031"/>
          </a:xfrm>
        </p:grpSpPr>
        <p:sp>
          <p:nvSpPr>
            <p:cNvPr id="18" name="TextBox 17">
              <a:extLst>
                <a:ext uri="{FF2B5EF4-FFF2-40B4-BE49-F238E27FC236}">
                  <a16:creationId xmlns:a16="http://schemas.microsoft.com/office/drawing/2014/main" id="{7E00ED2B-D9A2-5624-EBAE-525BD3B09FEE}"/>
                </a:ext>
              </a:extLst>
            </p:cNvPr>
            <p:cNvSpPr txBox="1"/>
            <p:nvPr/>
          </p:nvSpPr>
          <p:spPr bwMode="auto">
            <a:xfrm>
              <a:off x="4134466" y="2603815"/>
              <a:ext cx="1437445"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TET susceptible</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TET intermediate</a:t>
              </a:r>
            </a:p>
            <a:p>
              <a:pPr marL="0" marR="0" lvl="0" indent="0" algn="l" defTabSz="914400" rtl="0" eaLnBrk="1" fontAlgn="auto" latinLnBrk="0" hangingPunct="1">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TET resistant</a:t>
              </a:r>
            </a:p>
          </p:txBody>
        </p:sp>
        <p:sp>
          <p:nvSpPr>
            <p:cNvPr id="19" name="Rectangle 18">
              <a:extLst>
                <a:ext uri="{FF2B5EF4-FFF2-40B4-BE49-F238E27FC236}">
                  <a16:creationId xmlns:a16="http://schemas.microsoft.com/office/drawing/2014/main" id="{094A8E1F-D15E-269A-BA24-3554753D5777}"/>
                </a:ext>
              </a:extLst>
            </p:cNvPr>
            <p:cNvSpPr/>
            <p:nvPr/>
          </p:nvSpPr>
          <p:spPr bwMode="auto">
            <a:xfrm>
              <a:off x="4046544" y="2662358"/>
              <a:ext cx="137743" cy="13774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0" name="Rectangle 19">
              <a:extLst>
                <a:ext uri="{FF2B5EF4-FFF2-40B4-BE49-F238E27FC236}">
                  <a16:creationId xmlns:a16="http://schemas.microsoft.com/office/drawing/2014/main" id="{237F9A0B-8EF5-DB84-D0BD-C995491FDB7A}"/>
                </a:ext>
              </a:extLst>
            </p:cNvPr>
            <p:cNvSpPr/>
            <p:nvPr/>
          </p:nvSpPr>
          <p:spPr bwMode="auto">
            <a:xfrm>
              <a:off x="4046544" y="2874400"/>
              <a:ext cx="137743" cy="13774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 name="Rectangle 20">
              <a:extLst>
                <a:ext uri="{FF2B5EF4-FFF2-40B4-BE49-F238E27FC236}">
                  <a16:creationId xmlns:a16="http://schemas.microsoft.com/office/drawing/2014/main" id="{68313149-2779-489B-6989-B255951EDC7B}"/>
                </a:ext>
              </a:extLst>
            </p:cNvPr>
            <p:cNvSpPr/>
            <p:nvPr/>
          </p:nvSpPr>
          <p:spPr bwMode="auto">
            <a:xfrm>
              <a:off x="4045663" y="3060456"/>
              <a:ext cx="137743" cy="13774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3" name="Group 22">
            <a:extLst>
              <a:ext uri="{FF2B5EF4-FFF2-40B4-BE49-F238E27FC236}">
                <a16:creationId xmlns:a16="http://schemas.microsoft.com/office/drawing/2014/main" id="{3088334C-5298-A05F-51FF-368D29B67A80}"/>
              </a:ext>
            </a:extLst>
          </p:cNvPr>
          <p:cNvGrpSpPr/>
          <p:nvPr/>
        </p:nvGrpSpPr>
        <p:grpSpPr>
          <a:xfrm>
            <a:off x="6093339" y="2005199"/>
            <a:ext cx="90584" cy="3632623"/>
            <a:chOff x="1033990" y="2850624"/>
            <a:chExt cx="1044923" cy="4524576"/>
          </a:xfrm>
        </p:grpSpPr>
        <p:cxnSp>
          <p:nvCxnSpPr>
            <p:cNvPr id="24" name="Straight Connector 23">
              <a:extLst>
                <a:ext uri="{FF2B5EF4-FFF2-40B4-BE49-F238E27FC236}">
                  <a16:creationId xmlns:a16="http://schemas.microsoft.com/office/drawing/2014/main" id="{B8C007AE-30B8-57A0-4C1D-A27D2F25E4C7}"/>
                </a:ext>
              </a:extLst>
            </p:cNvPr>
            <p:cNvCxnSpPr>
              <a:cxnSpLocks/>
            </p:cNvCxnSpPr>
            <p:nvPr/>
          </p:nvCxnSpPr>
          <p:spPr bwMode="auto">
            <a:xfrm>
              <a:off x="1033990" y="2850624"/>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ECAEEA1-937A-7A72-5F7B-593D67BF1D8C}"/>
                </a:ext>
              </a:extLst>
            </p:cNvPr>
            <p:cNvCxnSpPr>
              <a:cxnSpLocks/>
            </p:cNvCxnSpPr>
            <p:nvPr/>
          </p:nvCxnSpPr>
          <p:spPr bwMode="auto">
            <a:xfrm>
              <a:off x="1033990" y="3744647"/>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D910A77-AD80-1269-E732-526D69D5EA41}"/>
                </a:ext>
              </a:extLst>
            </p:cNvPr>
            <p:cNvCxnSpPr>
              <a:cxnSpLocks/>
            </p:cNvCxnSpPr>
            <p:nvPr/>
          </p:nvCxnSpPr>
          <p:spPr bwMode="auto">
            <a:xfrm>
              <a:off x="1033990" y="4648887"/>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540ED13-899B-DFFB-1F65-DE57551112C4}"/>
                </a:ext>
              </a:extLst>
            </p:cNvPr>
            <p:cNvCxnSpPr>
              <a:cxnSpLocks/>
            </p:cNvCxnSpPr>
            <p:nvPr/>
          </p:nvCxnSpPr>
          <p:spPr bwMode="auto">
            <a:xfrm>
              <a:off x="1033990" y="5553127"/>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4170F1D-51A9-3ABD-CD10-1E40A689A038}"/>
                </a:ext>
              </a:extLst>
            </p:cNvPr>
            <p:cNvCxnSpPr>
              <a:cxnSpLocks/>
            </p:cNvCxnSpPr>
            <p:nvPr/>
          </p:nvCxnSpPr>
          <p:spPr bwMode="auto">
            <a:xfrm>
              <a:off x="1033990" y="6470960"/>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237B61EA-5805-07A5-59A5-A7D33DE2272A}"/>
                </a:ext>
              </a:extLst>
            </p:cNvPr>
            <p:cNvCxnSpPr>
              <a:cxnSpLocks/>
            </p:cNvCxnSpPr>
            <p:nvPr/>
          </p:nvCxnSpPr>
          <p:spPr bwMode="auto">
            <a:xfrm>
              <a:off x="1033990" y="7375200"/>
              <a:ext cx="1044923"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A7C80CF8-7AC2-B424-177E-E19BC93BE70B}"/>
              </a:ext>
            </a:extLst>
          </p:cNvPr>
          <p:cNvGrpSpPr/>
          <p:nvPr/>
        </p:nvGrpSpPr>
        <p:grpSpPr>
          <a:xfrm rot="5400000">
            <a:off x="8905831" y="3833868"/>
            <a:ext cx="86568" cy="3693219"/>
            <a:chOff x="1033990" y="1954166"/>
            <a:chExt cx="1044925" cy="1790481"/>
          </a:xfrm>
        </p:grpSpPr>
        <p:cxnSp>
          <p:nvCxnSpPr>
            <p:cNvPr id="29" name="Straight Connector 28">
              <a:extLst>
                <a:ext uri="{FF2B5EF4-FFF2-40B4-BE49-F238E27FC236}">
                  <a16:creationId xmlns:a16="http://schemas.microsoft.com/office/drawing/2014/main" id="{DB017636-A801-AB0C-9E53-075D2DC9EC2E}"/>
                </a:ext>
              </a:extLst>
            </p:cNvPr>
            <p:cNvCxnSpPr>
              <a:cxnSpLocks/>
            </p:cNvCxnSpPr>
            <p:nvPr/>
          </p:nvCxnSpPr>
          <p:spPr bwMode="auto">
            <a:xfrm>
              <a:off x="1033990" y="2850624"/>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87CE0BB-8548-9CE7-280C-F7B9095A7C21}"/>
                </a:ext>
              </a:extLst>
            </p:cNvPr>
            <p:cNvCxnSpPr>
              <a:cxnSpLocks/>
            </p:cNvCxnSpPr>
            <p:nvPr/>
          </p:nvCxnSpPr>
          <p:spPr bwMode="auto">
            <a:xfrm>
              <a:off x="1033990" y="3744647"/>
              <a:ext cx="1044923"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601D8D7-6AFF-C608-3DFB-D5B86F14D583}"/>
                </a:ext>
              </a:extLst>
            </p:cNvPr>
            <p:cNvCxnSpPr>
              <a:cxnSpLocks/>
            </p:cNvCxnSpPr>
            <p:nvPr/>
          </p:nvCxnSpPr>
          <p:spPr bwMode="auto">
            <a:xfrm>
              <a:off x="1033992" y="1954166"/>
              <a:ext cx="1044923" cy="0"/>
            </a:xfrm>
            <a:prstGeom prst="line">
              <a:avLst/>
            </a:prstGeom>
            <a:noFill/>
            <a:ln w="28575" cap="flat" cmpd="sng" algn="ctr">
              <a:solidFill>
                <a:schemeClr val="bg1"/>
              </a:solidFill>
              <a:prstDash val="solid"/>
              <a:round/>
              <a:headEnd type="none" w="med" len="med"/>
              <a:tailEnd type="none" w="med" len="med"/>
            </a:ln>
            <a:effectLst/>
          </p:spPr>
        </p:cxnSp>
      </p:grpSp>
      <p:sp>
        <p:nvSpPr>
          <p:cNvPr id="35" name="TextBox 34">
            <a:extLst>
              <a:ext uri="{FF2B5EF4-FFF2-40B4-BE49-F238E27FC236}">
                <a16:creationId xmlns:a16="http://schemas.microsoft.com/office/drawing/2014/main" id="{741E4DE2-B808-AF7E-3408-14AFCE3820E7}"/>
              </a:ext>
            </a:extLst>
          </p:cNvPr>
          <p:cNvSpPr txBox="1"/>
          <p:nvPr/>
        </p:nvSpPr>
        <p:spPr bwMode="auto">
          <a:xfrm>
            <a:off x="8393767" y="5637192"/>
            <a:ext cx="11109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During Doxy PEP</a:t>
            </a:r>
          </a:p>
        </p:txBody>
      </p:sp>
      <p:sp>
        <p:nvSpPr>
          <p:cNvPr id="36" name="TextBox 35">
            <a:extLst>
              <a:ext uri="{FF2B5EF4-FFF2-40B4-BE49-F238E27FC236}">
                <a16:creationId xmlns:a16="http://schemas.microsoft.com/office/drawing/2014/main" id="{757AF71B-0AB6-1E4C-8711-42BEAFBEDD2B}"/>
              </a:ext>
            </a:extLst>
          </p:cNvPr>
          <p:cNvSpPr txBox="1"/>
          <p:nvPr/>
        </p:nvSpPr>
        <p:spPr bwMode="auto">
          <a:xfrm>
            <a:off x="9982927" y="5637192"/>
            <a:ext cx="161983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During Standard of Care</a:t>
            </a:r>
          </a:p>
        </p:txBody>
      </p:sp>
      <p:sp>
        <p:nvSpPr>
          <p:cNvPr id="2" name="Freeform: Shape 1">
            <a:extLst>
              <a:ext uri="{FF2B5EF4-FFF2-40B4-BE49-F238E27FC236}">
                <a16:creationId xmlns:a16="http://schemas.microsoft.com/office/drawing/2014/main" id="{508546F3-C3E6-A030-8B3A-169C39AEA7FF}"/>
              </a:ext>
            </a:extLst>
          </p:cNvPr>
          <p:cNvSpPr/>
          <p:nvPr/>
        </p:nvSpPr>
        <p:spPr bwMode="auto">
          <a:xfrm>
            <a:off x="6186473" y="1996732"/>
            <a:ext cx="5477933" cy="3640667"/>
          </a:xfrm>
          <a:custGeom>
            <a:avLst/>
            <a:gdLst>
              <a:gd name="connsiteX0" fmla="*/ 0 w 5477933"/>
              <a:gd name="connsiteY0" fmla="*/ 0 h 3640667"/>
              <a:gd name="connsiteX1" fmla="*/ 0 w 5477933"/>
              <a:gd name="connsiteY1" fmla="*/ 3640667 h 3640667"/>
              <a:gd name="connsiteX2" fmla="*/ 5477933 w 5477933"/>
              <a:gd name="connsiteY2" fmla="*/ 3640667 h 3640667"/>
            </a:gdLst>
            <a:ahLst/>
            <a:cxnLst>
              <a:cxn ang="0">
                <a:pos x="connsiteX0" y="connsiteY0"/>
              </a:cxn>
              <a:cxn ang="0">
                <a:pos x="connsiteX1" y="connsiteY1"/>
              </a:cxn>
              <a:cxn ang="0">
                <a:pos x="connsiteX2" y="connsiteY2"/>
              </a:cxn>
            </a:cxnLst>
            <a:rect l="l" t="t" r="r" b="b"/>
            <a:pathLst>
              <a:path w="5477933" h="3640667">
                <a:moveTo>
                  <a:pt x="0" y="0"/>
                </a:moveTo>
                <a:lnTo>
                  <a:pt x="0" y="3640667"/>
                </a:lnTo>
                <a:lnTo>
                  <a:pt x="5477933" y="3640667"/>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2EA96F29-B1C5-9433-DD5B-4F81C93FB516}"/>
              </a:ext>
            </a:extLst>
          </p:cNvPr>
          <p:cNvSpPr/>
          <p:nvPr/>
        </p:nvSpPr>
        <p:spPr bwMode="auto">
          <a:xfrm>
            <a:off x="6365765" y="5103999"/>
            <a:ext cx="467561" cy="523240"/>
          </a:xfrm>
          <a:prstGeom prst="rect">
            <a:avLst/>
          </a:prstGeom>
          <a:solidFill>
            <a:schemeClr val="accent4"/>
          </a:solidFill>
          <a:ln w="0">
            <a:solidFill>
              <a:schemeClr val="bg1"/>
            </a:solidFill>
            <a:miter lim="800000"/>
            <a:headEnd/>
            <a:tailEnd/>
          </a:ln>
        </p:spPr>
        <p:txBody>
          <a:bodyPr lIns="9144" rIns="9144" rtlCol="0" anchor="t"/>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2</a:t>
            </a:r>
          </a:p>
        </p:txBody>
      </p:sp>
      <p:sp>
        <p:nvSpPr>
          <p:cNvPr id="38" name="Rectangle 37">
            <a:extLst>
              <a:ext uri="{FF2B5EF4-FFF2-40B4-BE49-F238E27FC236}">
                <a16:creationId xmlns:a16="http://schemas.microsoft.com/office/drawing/2014/main" id="{8074DE07-0A08-9DA6-5804-8CC8BD2B6D82}"/>
              </a:ext>
            </a:extLst>
          </p:cNvPr>
          <p:cNvSpPr/>
          <p:nvPr/>
        </p:nvSpPr>
        <p:spPr bwMode="auto">
          <a:xfrm>
            <a:off x="6868725" y="3300599"/>
            <a:ext cx="467561" cy="2326640"/>
          </a:xfrm>
          <a:prstGeom prst="rect">
            <a:avLst/>
          </a:prstGeom>
          <a:solidFill>
            <a:schemeClr val="accent5"/>
          </a:solidFill>
          <a:ln w="0">
            <a:solidFill>
              <a:schemeClr val="bg1"/>
            </a:solidFill>
            <a:miter lim="800000"/>
            <a:headEnd/>
            <a:tailEnd/>
          </a:ln>
        </p:spPr>
        <p:txBody>
          <a:bodyPr lIns="9144" rIns="9144" rtlCol="0" anchor="t"/>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9</a:t>
            </a:r>
          </a:p>
        </p:txBody>
      </p:sp>
      <p:sp>
        <p:nvSpPr>
          <p:cNvPr id="39" name="Rectangle 38">
            <a:extLst>
              <a:ext uri="{FF2B5EF4-FFF2-40B4-BE49-F238E27FC236}">
                <a16:creationId xmlns:a16="http://schemas.microsoft.com/office/drawing/2014/main" id="{E63FADAE-D8FD-8FC3-B893-C8AB49239149}"/>
              </a:ext>
            </a:extLst>
          </p:cNvPr>
          <p:cNvSpPr/>
          <p:nvPr/>
        </p:nvSpPr>
        <p:spPr bwMode="auto">
          <a:xfrm>
            <a:off x="7371645" y="4849999"/>
            <a:ext cx="467561" cy="777240"/>
          </a:xfrm>
          <a:prstGeom prst="rect">
            <a:avLst/>
          </a:prstGeom>
          <a:solidFill>
            <a:schemeClr val="accent3"/>
          </a:solidFill>
          <a:ln w="0">
            <a:solidFill>
              <a:schemeClr val="bg1"/>
            </a:solidFill>
            <a:miter lim="800000"/>
            <a:headEnd/>
            <a:tailEnd/>
          </a:ln>
        </p:spPr>
        <p:txBody>
          <a:bodyPr lIns="9144" rIns="9144" rtlCol="0" anchor="t"/>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3</a:t>
            </a:r>
          </a:p>
        </p:txBody>
      </p:sp>
      <p:sp>
        <p:nvSpPr>
          <p:cNvPr id="40" name="Rectangle 39">
            <a:extLst>
              <a:ext uri="{FF2B5EF4-FFF2-40B4-BE49-F238E27FC236}">
                <a16:creationId xmlns:a16="http://schemas.microsoft.com/office/drawing/2014/main" id="{1FA768C6-91F6-2913-76CA-474FC4ABDB77}"/>
              </a:ext>
            </a:extLst>
          </p:cNvPr>
          <p:cNvSpPr/>
          <p:nvPr/>
        </p:nvSpPr>
        <p:spPr bwMode="auto">
          <a:xfrm>
            <a:off x="8712823" y="3397119"/>
            <a:ext cx="467561" cy="2230120"/>
          </a:xfrm>
          <a:prstGeom prst="rect">
            <a:avLst/>
          </a:prstGeom>
          <a:solidFill>
            <a:schemeClr val="accent5"/>
          </a:solidFill>
          <a:ln w="0">
            <a:solidFill>
              <a:schemeClr val="bg1"/>
            </a:solidFill>
            <a:miter lim="800000"/>
            <a:headEnd/>
            <a:tailEnd/>
          </a:ln>
        </p:spPr>
        <p:txBody>
          <a:bodyPr lIns="9144" rIns="9144" rtlCol="0" anchor="t"/>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8</a:t>
            </a:r>
          </a:p>
        </p:txBody>
      </p:sp>
      <p:sp>
        <p:nvSpPr>
          <p:cNvPr id="41" name="Rectangle 40">
            <a:extLst>
              <a:ext uri="{FF2B5EF4-FFF2-40B4-BE49-F238E27FC236}">
                <a16:creationId xmlns:a16="http://schemas.microsoft.com/office/drawing/2014/main" id="{1F18B032-70B8-AAEA-7A52-4EF8E0BD2541}"/>
              </a:ext>
            </a:extLst>
          </p:cNvPr>
          <p:cNvSpPr/>
          <p:nvPr/>
        </p:nvSpPr>
        <p:spPr bwMode="auto">
          <a:xfrm>
            <a:off x="9215743" y="4225159"/>
            <a:ext cx="467561" cy="1402080"/>
          </a:xfrm>
          <a:prstGeom prst="rect">
            <a:avLst/>
          </a:prstGeom>
          <a:solidFill>
            <a:schemeClr val="accent3"/>
          </a:solidFill>
          <a:ln w="0">
            <a:solidFill>
              <a:schemeClr val="bg1"/>
            </a:solidFill>
            <a:miter lim="800000"/>
            <a:headEnd/>
            <a:tailEnd/>
          </a:ln>
        </p:spPr>
        <p:txBody>
          <a:bodyPr lIns="9144" rIns="9144" rtlCol="0" anchor="t"/>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5</a:t>
            </a:r>
          </a:p>
        </p:txBody>
      </p:sp>
      <p:sp>
        <p:nvSpPr>
          <p:cNvPr id="42" name="Rectangle 41">
            <a:extLst>
              <a:ext uri="{FF2B5EF4-FFF2-40B4-BE49-F238E27FC236}">
                <a16:creationId xmlns:a16="http://schemas.microsoft.com/office/drawing/2014/main" id="{BCA9DB19-2162-DB09-EFF1-A5BBCF29CC56}"/>
              </a:ext>
            </a:extLst>
          </p:cNvPr>
          <p:cNvSpPr/>
          <p:nvPr/>
        </p:nvSpPr>
        <p:spPr bwMode="auto">
          <a:xfrm>
            <a:off x="10547208" y="2721479"/>
            <a:ext cx="467561" cy="2905760"/>
          </a:xfrm>
          <a:prstGeom prst="rect">
            <a:avLst/>
          </a:prstGeom>
          <a:solidFill>
            <a:schemeClr val="accent5"/>
          </a:solidFill>
          <a:ln w="0">
            <a:solidFill>
              <a:schemeClr val="bg1"/>
            </a:solidFill>
            <a:miter lim="800000"/>
            <a:headEnd/>
            <a:tailEnd/>
          </a:ln>
        </p:spPr>
        <p:txBody>
          <a:bodyPr lIns="9144" rIns="9144" rtlCol="0" anchor="t"/>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16</a:t>
            </a:r>
          </a:p>
        </p:txBody>
      </p:sp>
      <p:sp>
        <p:nvSpPr>
          <p:cNvPr id="43" name="Rectangle 42">
            <a:extLst>
              <a:ext uri="{FF2B5EF4-FFF2-40B4-BE49-F238E27FC236}">
                <a16:creationId xmlns:a16="http://schemas.microsoft.com/office/drawing/2014/main" id="{3BD295FB-AD8D-CE50-D54A-6C8697523B43}"/>
              </a:ext>
            </a:extLst>
          </p:cNvPr>
          <p:cNvSpPr/>
          <p:nvPr/>
        </p:nvSpPr>
        <p:spPr bwMode="auto">
          <a:xfrm>
            <a:off x="11050128" y="4910959"/>
            <a:ext cx="467561" cy="716280"/>
          </a:xfrm>
          <a:prstGeom prst="rect">
            <a:avLst/>
          </a:prstGeom>
          <a:solidFill>
            <a:schemeClr val="accent3"/>
          </a:solidFill>
          <a:ln w="0">
            <a:solidFill>
              <a:schemeClr val="bg1"/>
            </a:solidFill>
            <a:miter lim="800000"/>
            <a:headEnd/>
            <a:tailEnd/>
          </a:ln>
        </p:spPr>
        <p:txBody>
          <a:bodyPr lIns="9144" rIns="9144" rtlCol="0" anchor="t"/>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4</a:t>
            </a:r>
          </a:p>
        </p:txBody>
      </p:sp>
    </p:spTree>
    <p:extLst>
      <p:ext uri="{BB962C8B-B14F-4D97-AF65-F5344CB8AC3E}">
        <p14:creationId xmlns:p14="http://schemas.microsoft.com/office/powerpoint/2010/main" val="12926794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D2869-744B-6D5D-B909-BF0C9E315C86}"/>
              </a:ext>
            </a:extLst>
          </p:cNvPr>
          <p:cNvSpPr>
            <a:spLocks noGrp="1"/>
          </p:cNvSpPr>
          <p:nvPr>
            <p:ph type="title"/>
          </p:nvPr>
        </p:nvSpPr>
        <p:spPr/>
        <p:txBody>
          <a:bodyPr/>
          <a:lstStyle/>
          <a:p>
            <a:r>
              <a:rPr lang="en-US" dirty="0"/>
              <a:t>Monkeypox and Other Vaccine-Preventable STIs</a:t>
            </a:r>
          </a:p>
        </p:txBody>
      </p:sp>
      <p:sp>
        <p:nvSpPr>
          <p:cNvPr id="3" name="Content Placeholder 2">
            <a:extLst>
              <a:ext uri="{FF2B5EF4-FFF2-40B4-BE49-F238E27FC236}">
                <a16:creationId xmlns:a16="http://schemas.microsoft.com/office/drawing/2014/main" id="{79F36986-88E4-1BDC-6651-0C82FBBCCAA4}"/>
              </a:ext>
            </a:extLst>
          </p:cNvPr>
          <p:cNvSpPr>
            <a:spLocks noGrp="1"/>
          </p:cNvSpPr>
          <p:nvPr>
            <p:ph idx="1"/>
          </p:nvPr>
        </p:nvSpPr>
        <p:spPr/>
        <p:txBody>
          <a:bodyPr/>
          <a:lstStyle/>
          <a:p>
            <a:r>
              <a:rPr lang="en-US" sz="2200" b="1" dirty="0">
                <a:solidFill>
                  <a:schemeClr val="accent3"/>
                </a:solidFill>
              </a:rPr>
              <a:t>Key strategies for prevention: rapidly vaccinate at-risk population, intradermal vaccination, venue-driven vaccination events </a:t>
            </a:r>
          </a:p>
          <a:p>
            <a:r>
              <a:rPr lang="en-US" sz="2200" dirty="0"/>
              <a:t>Important challenges hindering prevention efforts </a:t>
            </a:r>
          </a:p>
          <a:p>
            <a:pPr lvl="1"/>
            <a:r>
              <a:rPr lang="en-US" sz="2000" dirty="0"/>
              <a:t>HCPs slow to access/provide vaccine leading to initial overwhelm of health departments </a:t>
            </a:r>
          </a:p>
          <a:p>
            <a:pPr lvl="1"/>
            <a:r>
              <a:rPr lang="en-US" sz="2000" dirty="0"/>
              <a:t>Vaccination primarily being driven by HIV service providers, community-based organizations</a:t>
            </a:r>
          </a:p>
          <a:p>
            <a:pPr lvl="1"/>
            <a:r>
              <a:rPr lang="en-US" sz="2000" dirty="0"/>
              <a:t>Vaccination of minors: need for monkeypox vaccination to qualify as sexual health service </a:t>
            </a:r>
          </a:p>
          <a:p>
            <a:pPr lvl="1"/>
            <a:r>
              <a:rPr lang="en-US" sz="2000" dirty="0"/>
              <a:t>Skin reaction concern with intradermal vaccination</a:t>
            </a:r>
          </a:p>
          <a:p>
            <a:r>
              <a:rPr lang="en-US" sz="2200" dirty="0"/>
              <a:t>When testing for monkeypox, </a:t>
            </a:r>
            <a:r>
              <a:rPr lang="en-US" sz="2200" b="1" dirty="0">
                <a:solidFill>
                  <a:schemeClr val="accent3"/>
                </a:solidFill>
              </a:rPr>
              <a:t>also test for bacterial STIs AND HIV!</a:t>
            </a:r>
            <a:endParaRPr lang="en-US" sz="2200" dirty="0"/>
          </a:p>
          <a:p>
            <a:r>
              <a:rPr lang="en-US" sz="2200" dirty="0"/>
              <a:t>Other vaccine-preventable STIs: </a:t>
            </a:r>
            <a:r>
              <a:rPr lang="en-US" sz="2200" dirty="0">
                <a:effectLst/>
                <a:ea typeface="Times New Roman" panose="02020603050405020304" pitchFamily="18" charset="0"/>
              </a:rPr>
              <a:t>HAV, HBV, HPV</a:t>
            </a:r>
          </a:p>
          <a:p>
            <a:r>
              <a:rPr lang="en-US" sz="2200" dirty="0">
                <a:effectLst/>
                <a:ea typeface="Times New Roman" panose="02020603050405020304" pitchFamily="18" charset="0"/>
              </a:rPr>
              <a:t>Ongoing GC vaccine efforts (eg, meningococcal B vaccine for cross protection)</a:t>
            </a:r>
            <a:endParaRPr lang="en-US" sz="2200" dirty="0"/>
          </a:p>
          <a:p>
            <a:endParaRPr lang="en-US" sz="2200" dirty="0"/>
          </a:p>
        </p:txBody>
      </p:sp>
    </p:spTree>
    <p:extLst>
      <p:ext uri="{BB962C8B-B14F-4D97-AF65-F5344CB8AC3E}">
        <p14:creationId xmlns:p14="http://schemas.microsoft.com/office/powerpoint/2010/main" val="21088127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2A84A-B49E-B6BB-319E-04CB5AF692BF}"/>
              </a:ext>
            </a:extLst>
          </p:cNvPr>
          <p:cNvSpPr>
            <a:spLocks noGrp="1"/>
          </p:cNvSpPr>
          <p:nvPr>
            <p:ph type="title"/>
          </p:nvPr>
        </p:nvSpPr>
        <p:spPr/>
        <p:txBody>
          <a:bodyPr/>
          <a:lstStyle/>
          <a:p>
            <a:r>
              <a:rPr lang="en-US" dirty="0"/>
              <a:t>Key Take-home Points</a:t>
            </a:r>
          </a:p>
        </p:txBody>
      </p:sp>
      <p:sp>
        <p:nvSpPr>
          <p:cNvPr id="3" name="Content Placeholder 2">
            <a:extLst>
              <a:ext uri="{FF2B5EF4-FFF2-40B4-BE49-F238E27FC236}">
                <a16:creationId xmlns:a16="http://schemas.microsoft.com/office/drawing/2014/main" id="{BBE0323F-F08B-6A2C-62D8-F4A5062C48C3}"/>
              </a:ext>
            </a:extLst>
          </p:cNvPr>
          <p:cNvSpPr>
            <a:spLocks noGrp="1"/>
          </p:cNvSpPr>
          <p:nvPr>
            <p:ph idx="1"/>
          </p:nvPr>
        </p:nvSpPr>
        <p:spPr/>
        <p:txBody>
          <a:bodyPr/>
          <a:lstStyle/>
          <a:p>
            <a:r>
              <a:rPr lang="en-US" sz="2400" dirty="0"/>
              <a:t>Offer PrEP to any sexually active person who wants it</a:t>
            </a:r>
          </a:p>
          <a:p>
            <a:r>
              <a:rPr lang="en-US" sz="2400" dirty="0"/>
              <a:t>LA injectable CAB offers new option; need to overcome logistical challenges to ensure access for those who need it most; be aware of HIV diagnostic challenges</a:t>
            </a:r>
          </a:p>
          <a:p>
            <a:r>
              <a:rPr lang="en-US" sz="2400" dirty="0"/>
              <a:t>On-demand 2-1-1 FTC/TDF is an effective, off-label strategy in MSM that empowers individualized preferences for event-driven </a:t>
            </a:r>
            <a:r>
              <a:rPr lang="en-US" sz="2400" dirty="0" err="1"/>
              <a:t>PrEP</a:t>
            </a:r>
            <a:r>
              <a:rPr lang="en-US" sz="2400" dirty="0"/>
              <a:t>     </a:t>
            </a:r>
          </a:p>
          <a:p>
            <a:r>
              <a:rPr lang="en-US" sz="2400" dirty="0"/>
              <a:t>Race-, sex-, and gender-based inequities in </a:t>
            </a:r>
            <a:r>
              <a:rPr lang="en-US" sz="2400" dirty="0" err="1"/>
              <a:t>PrEP</a:t>
            </a:r>
            <a:r>
              <a:rPr lang="en-US" sz="2400" dirty="0"/>
              <a:t> uptake are widening and require individual- and population-level efforts to address knowledge gaps, stigma/discrimination, and financial barriers</a:t>
            </a:r>
          </a:p>
          <a:p>
            <a:r>
              <a:rPr lang="en-US" sz="2400" dirty="0"/>
              <a:t>Emerging biomedical strategies, including doxycycline PEP and novel vaccines (</a:t>
            </a:r>
            <a:r>
              <a:rPr lang="en-US" sz="2400" dirty="0" err="1"/>
              <a:t>eg</a:t>
            </a:r>
            <a:r>
              <a:rPr lang="en-US" sz="2400" dirty="0"/>
              <a:t>, monkeypox, GC), are expanding the toolkit in STI prevention</a:t>
            </a:r>
          </a:p>
          <a:p>
            <a:endParaRPr lang="en-US" sz="2400" dirty="0"/>
          </a:p>
        </p:txBody>
      </p:sp>
    </p:spTree>
    <p:extLst>
      <p:ext uri="{BB962C8B-B14F-4D97-AF65-F5344CB8AC3E}">
        <p14:creationId xmlns:p14="http://schemas.microsoft.com/office/powerpoint/2010/main" val="2893127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Information on </a:t>
            </a:r>
            <a:br>
              <a:rPr lang="en-US" altLang="en-US" sz="4000" dirty="0"/>
            </a:br>
            <a:r>
              <a:rPr lang="en-US" altLang="en-US" sz="4000" dirty="0"/>
              <a:t>Advances in HIV Treatment, Prevention, and Cure </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8" y="1895477"/>
            <a:ext cx="11125041" cy="2605717"/>
          </a:xfrm>
        </p:spPr>
        <p:txBody>
          <a:bodyPr rtlCol="0">
            <a:normAutofit fontScale="92500"/>
          </a:bodyPr>
          <a:lstStyle/>
          <a:p>
            <a:pPr>
              <a:lnSpc>
                <a:spcPct val="100000"/>
              </a:lnSpc>
              <a:buClr>
                <a:schemeClr val="accent6"/>
              </a:buClr>
              <a:defRPr/>
            </a:pPr>
            <a:r>
              <a:rPr lang="en-US" sz="2400" dirty="0">
                <a:solidFill>
                  <a:srgbClr val="E1471D"/>
                </a:solidFill>
              </a:rPr>
              <a:t>On-Demand video of the symposia presentations </a:t>
            </a:r>
            <a:r>
              <a:rPr lang="en-US" sz="2400" b="0" dirty="0"/>
              <a:t>featuring engaging faculty discussions and expert insights into the latest updates in HIV treatment, prevention, and cure</a:t>
            </a:r>
          </a:p>
          <a:p>
            <a:pPr>
              <a:lnSpc>
                <a:spcPct val="100000"/>
              </a:lnSpc>
              <a:buClr>
                <a:schemeClr val="accent6"/>
              </a:buClr>
              <a:defRPr/>
            </a:pPr>
            <a:r>
              <a:rPr lang="en-US" sz="2400" b="0" dirty="0"/>
              <a:t>Additional </a:t>
            </a:r>
            <a:r>
              <a:rPr lang="en-US" sz="2400" dirty="0">
                <a:solidFill>
                  <a:srgbClr val="E1471D"/>
                </a:solidFill>
              </a:rPr>
              <a:t>Downloadable </a:t>
            </a:r>
            <a:r>
              <a:rPr lang="en-US" sz="2400" dirty="0" err="1">
                <a:solidFill>
                  <a:srgbClr val="E1471D"/>
                </a:solidFill>
              </a:rPr>
              <a:t>Slidesets</a:t>
            </a:r>
            <a:r>
              <a:rPr lang="en-US" sz="2400" dirty="0">
                <a:solidFill>
                  <a:srgbClr val="E1471D"/>
                </a:solidFill>
              </a:rPr>
              <a:t> </a:t>
            </a:r>
            <a:r>
              <a:rPr lang="en-US" sz="2400" b="0" dirty="0"/>
              <a:t>including new strategies for HIV treatment and current directions in HIV cure research</a:t>
            </a:r>
          </a:p>
          <a:p>
            <a:pPr eaLnBrk="1" hangingPunct="1">
              <a:buClr>
                <a:schemeClr val="accent6"/>
              </a:buClr>
              <a:defRPr/>
            </a:pPr>
            <a:r>
              <a:rPr lang="en-US" sz="2400" dirty="0">
                <a:solidFill>
                  <a:srgbClr val="E1471D"/>
                </a:solidFill>
              </a:rPr>
              <a:t>ClinicalThought commentaries </a:t>
            </a:r>
            <a:r>
              <a:rPr lang="en-US" sz="2400" b="0" dirty="0"/>
              <a:t>featuring personal insights on the latest advances in HIV care and prevention</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a:xfrm>
            <a:off x="514351" y="4856674"/>
            <a:ext cx="11283950" cy="1155939"/>
          </a:xfrm>
        </p:spPr>
        <p:txBody>
          <a:bodyPr/>
          <a:lstStyle/>
          <a:p>
            <a:pPr marL="0" indent="0">
              <a:buNone/>
            </a:pPr>
            <a:r>
              <a:rPr lang="en-US" sz="2400" b="1" dirty="0">
                <a:solidFill>
                  <a:srgbClr val="00823B"/>
                </a:solidFill>
                <a:hlinkClick r:id="rId3"/>
              </a:rPr>
              <a:t>clinicaloptions.com/</a:t>
            </a:r>
            <a:r>
              <a:rPr lang="en-US" sz="2400" b="1" dirty="0" err="1">
                <a:solidFill>
                  <a:srgbClr val="00823B"/>
                </a:solidFill>
                <a:hlinkClick r:id="rId3"/>
              </a:rPr>
              <a:t>hiv</a:t>
            </a:r>
            <a:endParaRPr lang="en-US" sz="2400" b="1" u="sng" dirty="0">
              <a:solidFill>
                <a:srgbClr val="E1471D"/>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LongProperties xmlns="http://schemas.microsoft.com/office/2006/metadata/longProperties"/>
</file>

<file path=customXml/item4.xml><?xml version="1.0" encoding="utf-8"?>
<p:properties xmlns:p="http://schemas.microsoft.com/office/2006/metadata/properties" xmlns:xsi="http://www.w3.org/2001/XMLSchema-instance" xmlns:pc="http://schemas.microsoft.com/office/infopath/2007/PartnerControls">
  <documentManagement>
    <_dlc_DocId xmlns="d359a8a5-731c-4a71-8636-5ac3511c1690">A4FR6MYESRRE-1992749199-4</_dlc_DocId>
    <_dlc_DocIdUrl xmlns="d359a8a5-731c-4a71-8636-5ac3511c1690">
      <Url>https://intranet.clinicaloptions.com/mews/hiv/HIV_2022_CCO_HIV_WC_(PRP4588)/Slides_-_Live__02/_layouts/15/DocIdRedir.aspx?ID=A4FR6MYESRRE-1992749199-4</Url>
      <Description>A4FR6MYESRRE-1992749199-4</Description>
    </_dlc_DocIdUrl>
    <Document_x0020_Category xmlns="a0a35855-9b87-4482-8494-335b2ade24ef">Downloadable Slides from Live</Document_x0020_Category>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B1A9F6F35ECC0848A3EA73887377D8A1" ma:contentTypeVersion="1" ma:contentTypeDescription="Create a new document." ma:contentTypeScope="" ma:versionID="486d915d9f958a03b493b239c8baf575">
  <xsd:schema xmlns:xsd="http://www.w3.org/2001/XMLSchema" xmlns:xs="http://www.w3.org/2001/XMLSchema" xmlns:p="http://schemas.microsoft.com/office/2006/metadata/properties" xmlns:ns2="d359a8a5-731c-4a71-8636-5ac3511c1690" xmlns:ns3="a0a35855-9b87-4482-8494-335b2ade24ef" targetNamespace="http://schemas.microsoft.com/office/2006/metadata/properties" ma:root="true" ma:fieldsID="2f5ca4933cbcaac177c1ace6abcb77cc" ns2:_="" ns3:_="">
    <xsd:import namespace="d359a8a5-731c-4a71-8636-5ac3511c1690"/>
    <xsd:import namespace="a0a35855-9b87-4482-8494-335b2ade24e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59a8a5-731c-4a71-8636-5ac3511c169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0a35855-9b87-4482-8494-335b2ade24e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Slides - Live"/>
          <xsd:enumeration value="Downloadable Slides from Live"/>
          <xsd:enumeration value="Slides - Live Print"/>
          <xsd:enumeration value="Permissions"/>
          <xsd:enumeration value="Outcomes - Quest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6CF69DF3-F81F-4797-A5FF-4F8E823615D5}">
  <ds:schemaRefs>
    <ds:schemaRef ds:uri="http://schemas.microsoft.com/sharepoint/event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5BA55BC3-5A03-47C2-8EC3-D964C3B5E779}">
  <ds:schemaRefs>
    <ds:schemaRef ds:uri="http://purl.org/dc/terms/"/>
    <ds:schemaRef ds:uri="d359a8a5-731c-4a71-8636-5ac3511c1690"/>
    <ds:schemaRef ds:uri="http://schemas.microsoft.com/office/2006/documentManagement/types"/>
    <ds:schemaRef ds:uri="http://purl.org/dc/dcmitype/"/>
    <ds:schemaRef ds:uri="http://purl.org/dc/elements/1.1/"/>
    <ds:schemaRef ds:uri="http://schemas.microsoft.com/office/infopath/2007/PartnerControls"/>
    <ds:schemaRef ds:uri="http://schemas.microsoft.com/office/2006/metadata/properties"/>
    <ds:schemaRef ds:uri="http://schemas.openxmlformats.org/package/2006/metadata/core-properties"/>
    <ds:schemaRef ds:uri="a0a35855-9b87-4482-8494-335b2ade24ef"/>
    <ds:schemaRef ds:uri="http://www.w3.org/XML/1998/namespace"/>
  </ds:schemaRefs>
</ds:datastoreItem>
</file>

<file path=customXml/itemProps5.xml><?xml version="1.0" encoding="utf-8"?>
<ds:datastoreItem xmlns:ds="http://schemas.openxmlformats.org/officeDocument/2006/customXml" ds:itemID="{A7D4F275-AD4B-4A22-99EE-93E967E1CD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59a8a5-731c-4a71-8636-5ac3511c1690"/>
    <ds:schemaRef ds:uri="a0a35855-9b87-4482-8494-335b2ade24e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4230</TotalTime>
  <Words>4157</Words>
  <Application>Microsoft Office PowerPoint</Application>
  <PresentationFormat>Widescreen</PresentationFormat>
  <Paragraphs>583</Paragraphs>
  <Slides>31</Slides>
  <Notes>19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31</vt:i4>
      </vt:variant>
    </vt:vector>
  </HeadingPairs>
  <TitlesOfParts>
    <vt:vector size="37" baseType="lpstr">
      <vt:lpstr>Arial</vt:lpstr>
      <vt:lpstr>Calibri</vt:lpstr>
      <vt:lpstr>Times</vt:lpstr>
      <vt:lpstr>Wingdings</vt:lpstr>
      <vt:lpstr>2022_CCO_Template</vt:lpstr>
      <vt:lpstr>2_2017_HTAA_Diabetes</vt:lpstr>
      <vt:lpstr>Advances in HIV Prevention</vt:lpstr>
      <vt:lpstr>About These Slides</vt:lpstr>
      <vt:lpstr>Faculty</vt:lpstr>
      <vt:lpstr>Faculty Disclosures</vt:lpstr>
      <vt:lpstr>State-of-the-Art Overview of  PrEP Eligibility and Regimen Selection </vt:lpstr>
      <vt:lpstr>CDC 2021 PrEP Guidelines Emphasize the Importance of Having Sexual Health Conversations With Patients</vt:lpstr>
      <vt:lpstr>Summary of PrEP Eligibility by Regimen </vt:lpstr>
      <vt:lpstr>CDC 2021 PrEP Guidelines: Key Monitoring Updates</vt:lpstr>
      <vt:lpstr>Key Features of Long-Acting Injectable PrEP:  A New Paradigm</vt:lpstr>
      <vt:lpstr>HPTN 083 and 084: LA IM CAB Q2M vs  Daily Oral FTC/TDF for PrEP</vt:lpstr>
      <vt:lpstr>HPTN 084: Updated HIV Incidence and Pregnancy Outcomes Through Dec 2021 (1 Yr From Unblinding)</vt:lpstr>
      <vt:lpstr>HPTN 083: HIV Incidence, Self-Reported GAHT, and  LA CAB PK ± GAHT Among TGW </vt:lpstr>
      <vt:lpstr>Delays in HIV Diagnosis Among Incident  Infections in HPTN 083</vt:lpstr>
      <vt:lpstr>Current Insights on Population-Specific  PrEP Options</vt:lpstr>
      <vt:lpstr>Which PrEP Regimen for Which Individual?</vt:lpstr>
      <vt:lpstr>Off-Label On-Demand (2-1-1) Oral FTC/TDF PrEP for  HIV Prevention in MSM</vt:lpstr>
      <vt:lpstr>Cohort Studies of 2-1-1 PrEP (Off-Label)</vt:lpstr>
      <vt:lpstr>PrEP Uptake and Recommendations in PWID</vt:lpstr>
      <vt:lpstr>Moving Toward Greater Equity in  HIV Prevention Services</vt:lpstr>
      <vt:lpstr>PrEP Inequities Worsening in the US</vt:lpstr>
      <vt:lpstr>PrEP-to-Need Ratio by Age and Sex</vt:lpstr>
      <vt:lpstr>Key Barriers to PrEP Uptake and Potential Solutions</vt:lpstr>
      <vt:lpstr>Key Barriers to PrEP Uptake and Potential Solutions</vt:lpstr>
      <vt:lpstr>Key Barriers to PrEP Uptake and Potential Solutions</vt:lpstr>
      <vt:lpstr>Quick-Start PrEP Following PEP Access at  56 Dean Street Sexual Health Clinic in London</vt:lpstr>
      <vt:lpstr>Broadening the Prevention Arsenal:  Other STIs and Monkeypox</vt:lpstr>
      <vt:lpstr>Doxycycline Postexposure Prophylaxis for STI Prevention Among MSM and TGW With HIV or Receiving PrEP</vt:lpstr>
      <vt:lpstr>Doxycycline PEP: Safety, Adherence, and  Tetracycline Resistance</vt:lpstr>
      <vt:lpstr>Monkeypox and Other Vaccine-Preventable STIs</vt:lpstr>
      <vt:lpstr>Key Take-home Points</vt:lpstr>
      <vt:lpstr>Go Online for More CCO Information on  Advances in HIV Treatment, Prevention, and Cure </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Advances in HIV Prevention</dc:title>
  <dc:creator>Preferred User</dc:creator>
  <cp:lastModifiedBy>vwenzel@clinicaloptions.com</cp:lastModifiedBy>
  <cp:revision>14</cp:revision>
  <cp:lastPrinted>2016-09-26T20:21:49Z</cp:lastPrinted>
  <dcterms:created xsi:type="dcterms:W3CDTF">2005-05-27T15:08:01Z</dcterms:created>
  <dcterms:modified xsi:type="dcterms:W3CDTF">2022-10-04T19:33:33Z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190dace4-e411-4ec4-9674-e7966a5175bc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0x010100B1A9F6F35ECC0848A3EA73887377D8A1</vt:lpwstr>
  </property>
  <property fmtid="{D5CDD505-2E9C-101B-9397-08002B2CF9AE}" pid="9" name="MediaServiceImageTags">
    <vt:lpwstr/>
  </property>
</Properties>
</file>