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46"/>
  </p:notesMasterIdLst>
  <p:handoutMasterIdLst>
    <p:handoutMasterId r:id="rId47"/>
  </p:handoutMasterIdLst>
  <p:sldIdLst>
    <p:sldId id="544" r:id="rId8"/>
    <p:sldId id="1993219348" r:id="rId9"/>
    <p:sldId id="12944" r:id="rId10"/>
    <p:sldId id="12945" r:id="rId11"/>
    <p:sldId id="322" r:id="rId12"/>
    <p:sldId id="2145706670" r:id="rId13"/>
    <p:sldId id="2145706601" r:id="rId14"/>
    <p:sldId id="2145706686" r:id="rId15"/>
    <p:sldId id="4837" r:id="rId16"/>
    <p:sldId id="2145706710" r:id="rId17"/>
    <p:sldId id="2145706680" r:id="rId18"/>
    <p:sldId id="557" r:id="rId19"/>
    <p:sldId id="562" r:id="rId20"/>
    <p:sldId id="2145706682" r:id="rId21"/>
    <p:sldId id="1993219098" r:id="rId22"/>
    <p:sldId id="1993219179" r:id="rId23"/>
    <p:sldId id="2145706705" r:id="rId24"/>
    <p:sldId id="1993219053" r:id="rId25"/>
    <p:sldId id="2145706692" r:id="rId26"/>
    <p:sldId id="2145706707" r:id="rId27"/>
    <p:sldId id="1993219317" r:id="rId28"/>
    <p:sldId id="3784" r:id="rId29"/>
    <p:sldId id="2145706693" r:id="rId30"/>
    <p:sldId id="2145706708" r:id="rId31"/>
    <p:sldId id="2145706694" r:id="rId32"/>
    <p:sldId id="2145706695" r:id="rId33"/>
    <p:sldId id="1993219178" r:id="rId34"/>
    <p:sldId id="578" r:id="rId35"/>
    <p:sldId id="2145706672" r:id="rId36"/>
    <p:sldId id="2145706683" r:id="rId37"/>
    <p:sldId id="2145706666" r:id="rId38"/>
    <p:sldId id="2145706690" r:id="rId39"/>
    <p:sldId id="2145705719" r:id="rId40"/>
    <p:sldId id="554" r:id="rId41"/>
    <p:sldId id="2145706706" r:id="rId42"/>
    <p:sldId id="2145706656" r:id="rId43"/>
    <p:sldId id="590" r:id="rId44"/>
    <p:sldId id="318" r:id="rId45"/>
  </p:sldIdLst>
  <p:sldSz cx="12192000" cy="6858000"/>
  <p:notesSz cx="7315200" cy="9601200"/>
  <p:custDataLst>
    <p:tags r:id="rId48"/>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12" userDrawn="1">
          <p15:clr>
            <a:srgbClr val="A4A3A4"/>
          </p15:clr>
        </p15:guide>
        <p15:guide id="9" pos="7407" userDrawn="1">
          <p15:clr>
            <a:srgbClr val="A4A3A4"/>
          </p15:clr>
        </p15:guide>
        <p15:guide id="10" pos="3840"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8"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Blanchette" initials="JB" lastIdx="249" clrIdx="14">
    <p:extLst>
      <p:ext uri="{19B8F6BF-5375-455C-9EA6-DF929625EA0E}">
        <p15:presenceInfo xmlns:p15="http://schemas.microsoft.com/office/powerpoint/2012/main" userId="S::jblanchette@clinicaloptions.com::ffc12744-7917-4d20-83be-446b79fdc927" providerId="AD"/>
      </p:ext>
    </p:extLst>
  </p:cmAuthor>
  <p:cmAuthor id="16" name="Eron, Joseph J Jr" initials="EJJJ" lastIdx="8" clrIdx="15">
    <p:extLst>
      <p:ext uri="{19B8F6BF-5375-455C-9EA6-DF929625EA0E}">
        <p15:presenceInfo xmlns:p15="http://schemas.microsoft.com/office/powerpoint/2012/main" userId="S-1-5-21-344340502-4252695000-2390403120-1199253" providerId="AD"/>
      </p:ext>
    </p:extLst>
  </p:cmAuthor>
  <p:cmAuthor id="17" name="Zachary Schwartz" initials="ZS" lastIdx="52" clrIdx="16">
    <p:extLst>
      <p:ext uri="{19B8F6BF-5375-455C-9EA6-DF929625EA0E}">
        <p15:presenceInfo xmlns:p15="http://schemas.microsoft.com/office/powerpoint/2012/main" userId="S::zschwartz@clinicaloptions.com::64648e91-b212-4092-bee8-eff2e880b6f9" providerId="AD"/>
      </p:ext>
    </p:extLst>
  </p:cmAuthor>
  <p:cmAuthor id="18" name="Jennifer Eimers" initials="JE" lastIdx="7" clrIdx="17">
    <p:extLst>
      <p:ext uri="{19B8F6BF-5375-455C-9EA6-DF929625EA0E}">
        <p15:presenceInfo xmlns:p15="http://schemas.microsoft.com/office/powerpoint/2012/main" userId="S::jeimers@clinicaloptions.com::e496f3f7-6a48-4339-9b0c-9f426a43f948" providerId="AD"/>
      </p:ext>
    </p:extLst>
  </p:cmAuthor>
  <p:cmAuthor id="19" name="Andrea Boecler" initials="AB" lastIdx="9" clrIdx="18">
    <p:extLst>
      <p:ext uri="{19B8F6BF-5375-455C-9EA6-DF929625EA0E}">
        <p15:presenceInfo xmlns:p15="http://schemas.microsoft.com/office/powerpoint/2012/main" userId="S::aboecler@clinicaloptions.com::28e82037-1239-4052-943b-ae184e0bc2af" providerId="AD"/>
      </p:ext>
    </p:extLst>
  </p:cmAuthor>
  <p:cmAuthor id="20" name="Joy Curzio" initials="JC" lastIdx="48" clrIdx="19">
    <p:extLst>
      <p:ext uri="{19B8F6BF-5375-455C-9EA6-DF929625EA0E}">
        <p15:presenceInfo xmlns:p15="http://schemas.microsoft.com/office/powerpoint/2012/main" userId="2aff870a0495263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EFD0"/>
    <a:srgbClr val="9CE0A2"/>
    <a:srgbClr val="D2ECB6"/>
    <a:srgbClr val="E1471D"/>
    <a:srgbClr val="00823B"/>
    <a:srgbClr val="015873"/>
    <a:srgbClr val="046376"/>
    <a:srgbClr val="013763"/>
    <a:srgbClr val="033453"/>
    <a:srgbClr val="0062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F793DE-F086-4895-A5AC-F1949EBBE4E2}" v="1" dt="2022-09-26T17:00:24.338"/>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82412" autoAdjust="0"/>
  </p:normalViewPr>
  <p:slideViewPr>
    <p:cSldViewPr snapToGrid="0">
      <p:cViewPr varScale="1">
        <p:scale>
          <a:sx n="70" d="100"/>
          <a:sy n="70" d="100"/>
        </p:scale>
        <p:origin x="1138" y="62"/>
      </p:cViewPr>
      <p:guideLst>
        <p:guide orient="horz" pos="4128"/>
        <p:guide orient="horz" pos="1008"/>
        <p:guide orient="horz" pos="4032"/>
        <p:guide orient="horz" pos="151"/>
        <p:guide orient="horz" pos="264"/>
        <p:guide orient="horz" pos="3912"/>
        <p:guide orient="horz"/>
        <p:guide pos="312"/>
        <p:guide pos="7407"/>
        <p:guide pos="3840"/>
        <p:guide pos="453"/>
        <p:guide pos="7248"/>
      </p:guideLst>
    </p:cSldViewPr>
  </p:slideViewPr>
  <p:notesTextViewPr>
    <p:cViewPr>
      <p:scale>
        <a:sx n="1" d="1"/>
        <a:sy n="1" d="1"/>
      </p:scale>
      <p:origin x="0" y="0"/>
    </p:cViewPr>
  </p:notesTextViewPr>
  <p:sorterViewPr>
    <p:cViewPr varScale="1">
      <p:scale>
        <a:sx n="100" d="100"/>
        <a:sy n="100" d="100"/>
      </p:scale>
      <p:origin x="0" y="-696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handoutMaster" Target="handoutMasters/handoutMaster1.xml"/><Relationship Id="rId50" Type="http://schemas.openxmlformats.org/officeDocument/2006/relationships/presProps" Target="presProps.xml"/><Relationship Id="rId7" Type="http://schemas.openxmlformats.org/officeDocument/2006/relationships/slideMaster" Target="slideMasters/slideMaster2.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tableStyles" Target="tableStyles.xml"/><Relationship Id="rId5" Type="http://schemas.openxmlformats.org/officeDocument/2006/relationships/customXml" Target="../customXml/item5.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tags" Target="tags/tag1.xml"/><Relationship Id="rId8" Type="http://schemas.openxmlformats.org/officeDocument/2006/relationships/slide" Target="slides/slide1.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notesMaster" Target="notesMasters/notesMaster1.xml"/><Relationship Id="rId20" Type="http://schemas.openxmlformats.org/officeDocument/2006/relationships/slide" Target="slides/slide13.xml"/><Relationship Id="rId41" Type="http://schemas.openxmlformats.org/officeDocument/2006/relationships/slide" Target="slides/slide34.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A-92B2-4C94-93F7-47EC53010F4E}"/>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9-92B2-4C94-93F7-47EC53010F4E}"/>
              </c:ext>
            </c:extLst>
          </c:dPt>
          <c:dPt>
            <c:idx val="2"/>
            <c:invertIfNegative val="0"/>
            <c:bubble3D val="0"/>
            <c:spPr>
              <a:solidFill>
                <a:schemeClr val="accent2"/>
              </a:solidFill>
              <a:ln>
                <a:noFill/>
              </a:ln>
              <a:effectLst/>
            </c:spPr>
            <c:extLst>
              <c:ext xmlns:c16="http://schemas.microsoft.com/office/drawing/2014/chart" uri="{C3380CC4-5D6E-409C-BE32-E72D297353CC}">
                <c16:uniqueId val="{00000008-92B2-4C94-93F7-47EC53010F4E}"/>
              </c:ext>
            </c:extLst>
          </c:dPt>
          <c:dPt>
            <c:idx val="3"/>
            <c:invertIfNegative val="0"/>
            <c:bubble3D val="0"/>
            <c:spPr>
              <a:solidFill>
                <a:schemeClr val="accent2"/>
              </a:solidFill>
              <a:ln>
                <a:noFill/>
              </a:ln>
              <a:effectLst/>
            </c:spPr>
            <c:extLst>
              <c:ext xmlns:c16="http://schemas.microsoft.com/office/drawing/2014/chart" uri="{C3380CC4-5D6E-409C-BE32-E72D297353CC}">
                <c16:uniqueId val="{00000007-92B2-4C94-93F7-47EC53010F4E}"/>
              </c:ext>
            </c:extLst>
          </c:dPt>
          <c:dPt>
            <c:idx val="4"/>
            <c:invertIfNegative val="0"/>
            <c:bubble3D val="0"/>
            <c:spPr>
              <a:solidFill>
                <a:schemeClr val="accent2"/>
              </a:solidFill>
              <a:ln>
                <a:noFill/>
              </a:ln>
              <a:effectLst/>
            </c:spPr>
            <c:extLst>
              <c:ext xmlns:c16="http://schemas.microsoft.com/office/drawing/2014/chart" uri="{C3380CC4-5D6E-409C-BE32-E72D297353CC}">
                <c16:uniqueId val="{00000006-92B2-4C94-93F7-47EC53010F4E}"/>
              </c:ext>
            </c:extLst>
          </c:dPt>
          <c:dPt>
            <c:idx val="5"/>
            <c:invertIfNegative val="0"/>
            <c:bubble3D val="0"/>
            <c:spPr>
              <a:solidFill>
                <a:schemeClr val="accent2"/>
              </a:solidFill>
              <a:ln>
                <a:noFill/>
              </a:ln>
              <a:effectLst/>
            </c:spPr>
            <c:extLst>
              <c:ext xmlns:c16="http://schemas.microsoft.com/office/drawing/2014/chart" uri="{C3380CC4-5D6E-409C-BE32-E72D297353CC}">
                <c16:uniqueId val="{00000005-92B2-4C94-93F7-47EC53010F4E}"/>
              </c:ext>
            </c:extLst>
          </c:dPt>
          <c:dPt>
            <c:idx val="6"/>
            <c:invertIfNegative val="0"/>
            <c:bubble3D val="0"/>
            <c:spPr>
              <a:solidFill>
                <a:schemeClr val="accent2"/>
              </a:solidFill>
              <a:ln>
                <a:noFill/>
              </a:ln>
              <a:effectLst/>
            </c:spPr>
            <c:extLst>
              <c:ext xmlns:c16="http://schemas.microsoft.com/office/drawing/2014/chart" uri="{C3380CC4-5D6E-409C-BE32-E72D297353CC}">
                <c16:uniqueId val="{00000004-92B2-4C94-93F7-47EC53010F4E}"/>
              </c:ext>
            </c:extLst>
          </c:dPt>
          <c:dPt>
            <c:idx val="7"/>
            <c:invertIfNegative val="0"/>
            <c:bubble3D val="0"/>
            <c:spPr>
              <a:solidFill>
                <a:schemeClr val="accent2"/>
              </a:solidFill>
              <a:ln>
                <a:noFill/>
              </a:ln>
              <a:effectLst/>
            </c:spPr>
            <c:extLst>
              <c:ext xmlns:c16="http://schemas.microsoft.com/office/drawing/2014/chart" uri="{C3380CC4-5D6E-409C-BE32-E72D297353CC}">
                <c16:uniqueId val="{00000003-92B2-4C94-93F7-47EC53010F4E}"/>
              </c:ext>
            </c:extLst>
          </c:dPt>
          <c:dPt>
            <c:idx val="8"/>
            <c:invertIfNegative val="0"/>
            <c:bubble3D val="0"/>
            <c:spPr>
              <a:solidFill>
                <a:schemeClr val="accent2"/>
              </a:solidFill>
              <a:ln>
                <a:noFill/>
              </a:ln>
              <a:effectLst/>
            </c:spPr>
            <c:extLst>
              <c:ext xmlns:c16="http://schemas.microsoft.com/office/drawing/2014/chart" uri="{C3380CC4-5D6E-409C-BE32-E72D297353CC}">
                <c16:uniqueId val="{00000002-92B2-4C94-93F7-47EC53010F4E}"/>
              </c:ext>
            </c:extLst>
          </c:dPt>
          <c:dPt>
            <c:idx val="9"/>
            <c:invertIfNegative val="0"/>
            <c:bubble3D val="0"/>
            <c:spPr>
              <a:solidFill>
                <a:schemeClr val="accent2"/>
              </a:solidFill>
              <a:ln>
                <a:noFill/>
              </a:ln>
              <a:effectLst/>
            </c:spPr>
            <c:extLst>
              <c:ext xmlns:c16="http://schemas.microsoft.com/office/drawing/2014/chart" uri="{C3380CC4-5D6E-409C-BE32-E72D297353CC}">
                <c16:uniqueId val="{00000001-92B2-4C94-93F7-47EC53010F4E}"/>
              </c:ext>
            </c:extLst>
          </c:dPt>
          <c:dPt>
            <c:idx val="10"/>
            <c:invertIfNegative val="0"/>
            <c:bubble3D val="0"/>
            <c:spPr>
              <a:solidFill>
                <a:schemeClr val="accent2"/>
              </a:solidFill>
              <a:ln>
                <a:noFill/>
              </a:ln>
              <a:effectLst/>
            </c:spPr>
            <c:extLst>
              <c:ext xmlns:c16="http://schemas.microsoft.com/office/drawing/2014/chart" uri="{C3380CC4-5D6E-409C-BE32-E72D297353CC}">
                <c16:uniqueId val="{00000000-92B2-4C94-93F7-47EC53010F4E}"/>
              </c:ext>
            </c:extLst>
          </c:dPt>
          <c:dPt>
            <c:idx val="11"/>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0B-92B2-4C94-93F7-47EC53010F4E}"/>
              </c:ext>
            </c:extLst>
          </c:dPt>
          <c:dLbls>
            <c:dLbl>
              <c:idx val="11"/>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B-92B2-4C94-93F7-47EC53010F4E}"/>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Sheet1!$A$2:$A$15</c:f>
              <c:numCache>
                <c:formatCode>General</c:formatCode>
                <c:ptCount val="14"/>
              </c:numCache>
            </c:numRef>
          </c:cat>
          <c:val>
            <c:numRef>
              <c:f>Sheet1!$B$2:$B$14</c:f>
              <c:numCache>
                <c:formatCode>General</c:formatCode>
                <c:ptCount val="13"/>
                <c:pt idx="0">
                  <c:v>100</c:v>
                </c:pt>
                <c:pt idx="1">
                  <c:v>100</c:v>
                </c:pt>
                <c:pt idx="2">
                  <c:v>99</c:v>
                </c:pt>
                <c:pt idx="3">
                  <c:v>100</c:v>
                </c:pt>
                <c:pt idx="4">
                  <c:v>100</c:v>
                </c:pt>
                <c:pt idx="5">
                  <c:v>97</c:v>
                </c:pt>
                <c:pt idx="6">
                  <c:v>99</c:v>
                </c:pt>
                <c:pt idx="7">
                  <c:v>100</c:v>
                </c:pt>
                <c:pt idx="8">
                  <c:v>99</c:v>
                </c:pt>
                <c:pt idx="9">
                  <c:v>97</c:v>
                </c:pt>
                <c:pt idx="10">
                  <c:v>98</c:v>
                </c:pt>
                <c:pt idx="11">
                  <c:v>99</c:v>
                </c:pt>
                <c:pt idx="12">
                  <c:v>99</c:v>
                </c:pt>
              </c:numCache>
            </c:numRef>
          </c:val>
          <c:extLst>
            <c:ext xmlns:c16="http://schemas.microsoft.com/office/drawing/2014/chart" uri="{C3380CC4-5D6E-409C-BE32-E72D297353CC}">
              <c16:uniqueId val="{00000000-1A7F-4664-9B04-BE4D4E87272D}"/>
            </c:ext>
          </c:extLst>
        </c:ser>
        <c:dLbls>
          <c:showLegendKey val="0"/>
          <c:showVal val="0"/>
          <c:showCatName val="0"/>
          <c:showSerName val="0"/>
          <c:showPercent val="0"/>
          <c:showBubbleSize val="0"/>
        </c:dLbls>
        <c:gapWidth val="32"/>
        <c:axId val="1285960624"/>
        <c:axId val="1285963536"/>
      </c:barChart>
      <c:catAx>
        <c:axId val="1285960624"/>
        <c:scaling>
          <c:orientation val="minMax"/>
        </c:scaling>
        <c:delete val="0"/>
        <c:axPos val="l"/>
        <c:numFmt formatCode="General" sourceLinked="1"/>
        <c:majorTickMark val="out"/>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85963536"/>
        <c:crosses val="autoZero"/>
        <c:auto val="1"/>
        <c:lblAlgn val="ctr"/>
        <c:lblOffset val="100"/>
        <c:noMultiLvlLbl val="0"/>
      </c:catAx>
      <c:valAx>
        <c:axId val="1285963536"/>
        <c:scaling>
          <c:orientation val="minMax"/>
          <c:max val="100"/>
          <c:min val="0"/>
        </c:scaling>
        <c:delete val="0"/>
        <c:axPos val="b"/>
        <c:numFmt formatCode="General" sourceLinked="1"/>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285960624"/>
        <c:crosses val="autoZero"/>
        <c:crossBetween val="between"/>
        <c:majorUnit val="2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038549194177345"/>
          <c:y val="0.22781768811781061"/>
          <c:w val="0.84075381763789392"/>
          <c:h val="0.6782939271257622"/>
        </c:manualLayout>
      </c:layout>
      <c:barChart>
        <c:barDir val="col"/>
        <c:grouping val="clustered"/>
        <c:varyColors val="0"/>
        <c:ser>
          <c:idx val="0"/>
          <c:order val="0"/>
          <c:tx>
            <c:strRef>
              <c:f>Sheet1!$B$1</c:f>
              <c:strCache>
                <c:ptCount val="1"/>
                <c:pt idx="0">
                  <c:v>Series 1</c:v>
                </c:pt>
              </c:strCache>
            </c:strRef>
          </c:tx>
          <c:spPr>
            <a:solidFill>
              <a:schemeClr val="accent1"/>
            </a:solidFill>
            <a:ln>
              <a:solidFill>
                <a:schemeClr val="bg1"/>
              </a:solidFill>
            </a:ln>
            <a:effectLst/>
          </c:spPr>
          <c:invertIfNegative val="0"/>
          <c:dPt>
            <c:idx val="2"/>
            <c:invertIfNegative val="0"/>
            <c:bubble3D val="0"/>
            <c:spPr>
              <a:solidFill>
                <a:schemeClr val="accent2"/>
              </a:solidFill>
              <a:ln>
                <a:solidFill>
                  <a:schemeClr val="bg1"/>
                </a:solidFill>
              </a:ln>
              <a:effectLst/>
            </c:spPr>
            <c:extLst>
              <c:ext xmlns:c16="http://schemas.microsoft.com/office/drawing/2014/chart" uri="{C3380CC4-5D6E-409C-BE32-E72D297353CC}">
                <c16:uniqueId val="{00000009-FE4C-433F-A921-1F48FDDE3630}"/>
              </c:ext>
            </c:extLst>
          </c:dPt>
          <c:dPt>
            <c:idx val="3"/>
            <c:invertIfNegative val="0"/>
            <c:bubble3D val="0"/>
            <c:spPr>
              <a:solidFill>
                <a:schemeClr val="accent2"/>
              </a:solidFill>
              <a:ln>
                <a:solidFill>
                  <a:schemeClr val="bg1"/>
                </a:solidFill>
              </a:ln>
              <a:effectLst/>
            </c:spPr>
            <c:extLst>
              <c:ext xmlns:c16="http://schemas.microsoft.com/office/drawing/2014/chart" uri="{C3380CC4-5D6E-409C-BE32-E72D297353CC}">
                <c16:uniqueId val="{0000000A-FE4C-433F-A921-1F48FDDE3630}"/>
              </c:ext>
            </c:extLst>
          </c:dPt>
          <c:dPt>
            <c:idx val="4"/>
            <c:invertIfNegative val="0"/>
            <c:bubble3D val="0"/>
            <c:spPr>
              <a:solidFill>
                <a:schemeClr val="accent3"/>
              </a:solidFill>
              <a:ln>
                <a:solidFill>
                  <a:schemeClr val="bg1"/>
                </a:solidFill>
              </a:ln>
              <a:effectLst/>
            </c:spPr>
            <c:extLst>
              <c:ext xmlns:c16="http://schemas.microsoft.com/office/drawing/2014/chart" uri="{C3380CC4-5D6E-409C-BE32-E72D297353CC}">
                <c16:uniqueId val="{0000000B-FE4C-433F-A921-1F48FDDE3630}"/>
              </c:ext>
            </c:extLst>
          </c:dPt>
          <c:dPt>
            <c:idx val="5"/>
            <c:invertIfNegative val="0"/>
            <c:bubble3D val="0"/>
            <c:spPr>
              <a:solidFill>
                <a:schemeClr val="accent3"/>
              </a:solidFill>
              <a:ln>
                <a:solidFill>
                  <a:schemeClr val="bg1"/>
                </a:solidFill>
              </a:ln>
              <a:effectLst/>
            </c:spPr>
            <c:extLst>
              <c:ext xmlns:c16="http://schemas.microsoft.com/office/drawing/2014/chart" uri="{C3380CC4-5D6E-409C-BE32-E72D297353CC}">
                <c16:uniqueId val="{0000000C-FE4C-433F-A921-1F48FDDE3630}"/>
              </c:ext>
            </c:extLst>
          </c:dPt>
          <c:dLbls>
            <c:dLbl>
              <c:idx val="2"/>
              <c:tx>
                <c:rich>
                  <a:bodyPr/>
                  <a:lstStyle/>
                  <a:p>
                    <a:fld id="{7D5BFD62-E7A3-48A8-8593-96CBCF6F46C5}" type="VALUE">
                      <a:rPr lang="en-US" smtClean="0"/>
                      <a:pPr/>
                      <a:t>[VALUE]</a:t>
                    </a:fld>
                    <a:r>
                      <a:rPr lang="en-US" dirty="0"/>
                      <a:t>.0</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FE4C-433F-A921-1F48FDDE3630}"/>
                </c:ext>
              </c:extLst>
            </c:dLbl>
            <c:dLbl>
              <c:idx val="5"/>
              <c:tx>
                <c:rich>
                  <a:bodyPr/>
                  <a:lstStyle/>
                  <a:p>
                    <a:r>
                      <a:rPr lang="en-US" dirty="0"/>
                      <a:t>2.0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C-FE4C-433F-A921-1F48FDDE3630}"/>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numCache>
            </c:numRef>
          </c:cat>
          <c:val>
            <c:numRef>
              <c:f>Sheet1!$B$2:$B$7</c:f>
              <c:numCache>
                <c:formatCode>General</c:formatCode>
                <c:ptCount val="6"/>
                <c:pt idx="0">
                  <c:v>1.3</c:v>
                </c:pt>
                <c:pt idx="1">
                  <c:v>1.8</c:v>
                </c:pt>
                <c:pt idx="2">
                  <c:v>1</c:v>
                </c:pt>
                <c:pt idx="3">
                  <c:v>1.6</c:v>
                </c:pt>
                <c:pt idx="4">
                  <c:v>1.5</c:v>
                </c:pt>
                <c:pt idx="5">
                  <c:v>2</c:v>
                </c:pt>
              </c:numCache>
            </c:numRef>
          </c:val>
          <c:extLst>
            <c:ext xmlns:c16="http://schemas.microsoft.com/office/drawing/2014/chart" uri="{C3380CC4-5D6E-409C-BE32-E72D297353CC}">
              <c16:uniqueId val="{00000000-FE4C-433F-A921-1F48FDDE3630}"/>
            </c:ext>
          </c:extLst>
        </c:ser>
        <c:dLbls>
          <c:showLegendKey val="0"/>
          <c:showVal val="0"/>
          <c:showCatName val="0"/>
          <c:showSerName val="0"/>
          <c:showPercent val="0"/>
          <c:showBubbleSize val="0"/>
        </c:dLbls>
        <c:gapWidth val="94"/>
        <c:overlap val="-27"/>
        <c:axId val="1288564176"/>
        <c:axId val="1288568752"/>
      </c:barChart>
      <c:catAx>
        <c:axId val="1288564176"/>
        <c:scaling>
          <c:orientation val="minMax"/>
        </c:scaling>
        <c:delete val="0"/>
        <c:axPos val="b"/>
        <c:numFmt formatCode="General" sourceLinked="1"/>
        <c:majorTickMark val="out"/>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88568752"/>
        <c:crosses val="autoZero"/>
        <c:auto val="1"/>
        <c:lblAlgn val="ctr"/>
        <c:lblOffset val="100"/>
        <c:noMultiLvlLbl val="0"/>
      </c:catAx>
      <c:valAx>
        <c:axId val="1288568752"/>
        <c:scaling>
          <c:orientation val="minMax"/>
        </c:scaling>
        <c:delete val="0"/>
        <c:axPos val="l"/>
        <c:numFmt formatCode="General" sourceLinked="1"/>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crossAx val="12885641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038549194177345"/>
          <c:y val="0.22781768811781061"/>
          <c:w val="0.84075381763789392"/>
          <c:h val="0.6782939271257622"/>
        </c:manualLayout>
      </c:layout>
      <c:barChart>
        <c:barDir val="col"/>
        <c:grouping val="clustered"/>
        <c:varyColors val="0"/>
        <c:ser>
          <c:idx val="0"/>
          <c:order val="0"/>
          <c:tx>
            <c:strRef>
              <c:f>Sheet1!$B$1</c:f>
              <c:strCache>
                <c:ptCount val="1"/>
                <c:pt idx="0">
                  <c:v>Series 1</c:v>
                </c:pt>
              </c:strCache>
            </c:strRef>
          </c:tx>
          <c:spPr>
            <a:solidFill>
              <a:schemeClr val="accent1"/>
            </a:solidFill>
            <a:ln>
              <a:solidFill>
                <a:schemeClr val="bg1"/>
              </a:solidFill>
            </a:ln>
            <a:effectLst/>
          </c:spPr>
          <c:invertIfNegative val="0"/>
          <c:dPt>
            <c:idx val="2"/>
            <c:invertIfNegative val="0"/>
            <c:bubble3D val="0"/>
            <c:spPr>
              <a:solidFill>
                <a:schemeClr val="accent2"/>
              </a:solidFill>
              <a:ln>
                <a:solidFill>
                  <a:schemeClr val="bg1"/>
                </a:solidFill>
              </a:ln>
              <a:effectLst/>
            </c:spPr>
            <c:extLst>
              <c:ext xmlns:c16="http://schemas.microsoft.com/office/drawing/2014/chart" uri="{C3380CC4-5D6E-409C-BE32-E72D297353CC}">
                <c16:uniqueId val="{00000009-FE4C-433F-A921-1F48FDDE3630}"/>
              </c:ext>
            </c:extLst>
          </c:dPt>
          <c:dPt>
            <c:idx val="3"/>
            <c:invertIfNegative val="0"/>
            <c:bubble3D val="0"/>
            <c:spPr>
              <a:solidFill>
                <a:schemeClr val="accent2"/>
              </a:solidFill>
              <a:ln>
                <a:solidFill>
                  <a:schemeClr val="bg1"/>
                </a:solidFill>
              </a:ln>
              <a:effectLst/>
            </c:spPr>
            <c:extLst>
              <c:ext xmlns:c16="http://schemas.microsoft.com/office/drawing/2014/chart" uri="{C3380CC4-5D6E-409C-BE32-E72D297353CC}">
                <c16:uniqueId val="{0000000A-FE4C-433F-A921-1F48FDDE3630}"/>
              </c:ext>
            </c:extLst>
          </c:dPt>
          <c:dPt>
            <c:idx val="4"/>
            <c:invertIfNegative val="0"/>
            <c:bubble3D val="0"/>
            <c:spPr>
              <a:solidFill>
                <a:schemeClr val="accent3"/>
              </a:solidFill>
              <a:ln>
                <a:solidFill>
                  <a:schemeClr val="bg1"/>
                </a:solidFill>
              </a:ln>
              <a:effectLst/>
            </c:spPr>
            <c:extLst>
              <c:ext xmlns:c16="http://schemas.microsoft.com/office/drawing/2014/chart" uri="{C3380CC4-5D6E-409C-BE32-E72D297353CC}">
                <c16:uniqueId val="{0000000B-FE4C-433F-A921-1F48FDDE3630}"/>
              </c:ext>
            </c:extLst>
          </c:dPt>
          <c:dPt>
            <c:idx val="5"/>
            <c:invertIfNegative val="0"/>
            <c:bubble3D val="0"/>
            <c:spPr>
              <a:solidFill>
                <a:schemeClr val="accent3"/>
              </a:solidFill>
              <a:ln>
                <a:solidFill>
                  <a:schemeClr val="bg1"/>
                </a:solidFill>
              </a:ln>
              <a:effectLst/>
            </c:spPr>
            <c:extLst>
              <c:ext xmlns:c16="http://schemas.microsoft.com/office/drawing/2014/chart" uri="{C3380CC4-5D6E-409C-BE32-E72D297353CC}">
                <c16:uniqueId val="{0000000C-FE4C-433F-A921-1F48FDDE3630}"/>
              </c:ext>
            </c:extLst>
          </c:dPt>
          <c:dLbls>
            <c:dLbl>
              <c:idx val="2"/>
              <c:tx>
                <c:rich>
                  <a:bodyPr/>
                  <a:lstStyle/>
                  <a:p>
                    <a:fld id="{7D5BFD62-E7A3-48A8-8593-96CBCF6F46C5}" type="VALUE">
                      <a:rPr lang="en-US" smtClean="0"/>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FE4C-433F-A921-1F48FDDE3630}"/>
                </c:ext>
              </c:extLst>
            </c:dLbl>
            <c:dLbl>
              <c:idx val="5"/>
              <c:tx>
                <c:rich>
                  <a:bodyPr/>
                  <a:lstStyle/>
                  <a:p>
                    <a:r>
                      <a:rPr lang="en-US" dirty="0"/>
                      <a:t>2.0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C-FE4C-433F-A921-1F48FDDE3630}"/>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numCache>
            </c:numRef>
          </c:cat>
          <c:val>
            <c:numRef>
              <c:f>Sheet1!$B$2:$B$7</c:f>
              <c:numCache>
                <c:formatCode>General</c:formatCode>
                <c:ptCount val="6"/>
                <c:pt idx="0">
                  <c:v>5</c:v>
                </c:pt>
                <c:pt idx="1">
                  <c:v>11</c:v>
                </c:pt>
                <c:pt idx="2">
                  <c:v>10</c:v>
                </c:pt>
                <c:pt idx="3">
                  <c:v>14</c:v>
                </c:pt>
                <c:pt idx="4">
                  <c:v>10</c:v>
                </c:pt>
                <c:pt idx="5">
                  <c:v>13</c:v>
                </c:pt>
              </c:numCache>
            </c:numRef>
          </c:val>
          <c:extLst>
            <c:ext xmlns:c16="http://schemas.microsoft.com/office/drawing/2014/chart" uri="{C3380CC4-5D6E-409C-BE32-E72D297353CC}">
              <c16:uniqueId val="{00000000-FE4C-433F-A921-1F48FDDE3630}"/>
            </c:ext>
          </c:extLst>
        </c:ser>
        <c:dLbls>
          <c:showLegendKey val="0"/>
          <c:showVal val="0"/>
          <c:showCatName val="0"/>
          <c:showSerName val="0"/>
          <c:showPercent val="0"/>
          <c:showBubbleSize val="0"/>
        </c:dLbls>
        <c:gapWidth val="94"/>
        <c:overlap val="-27"/>
        <c:axId val="1288564176"/>
        <c:axId val="1288568752"/>
      </c:barChart>
      <c:catAx>
        <c:axId val="1288564176"/>
        <c:scaling>
          <c:orientation val="minMax"/>
        </c:scaling>
        <c:delete val="0"/>
        <c:axPos val="b"/>
        <c:numFmt formatCode="General" sourceLinked="1"/>
        <c:majorTickMark val="out"/>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88568752"/>
        <c:crosses val="autoZero"/>
        <c:auto val="1"/>
        <c:lblAlgn val="ctr"/>
        <c:lblOffset val="100"/>
        <c:noMultiLvlLbl val="0"/>
      </c:catAx>
      <c:valAx>
        <c:axId val="1288568752"/>
        <c:scaling>
          <c:orientation val="minMax"/>
          <c:max val="20"/>
        </c:scaling>
        <c:delete val="0"/>
        <c:axPos val="l"/>
        <c:title>
          <c:tx>
            <c:rich>
              <a:bodyPr rot="-54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n-US" sz="1600" b="1" dirty="0">
                    <a:solidFill>
                      <a:schemeClr val="bg1"/>
                    </a:solidFill>
                  </a:rPr>
                  <a:t>Participants</a:t>
                </a:r>
                <a:r>
                  <a:rPr lang="en-US" sz="1600" b="1" baseline="0" dirty="0">
                    <a:solidFill>
                      <a:schemeClr val="bg1"/>
                    </a:solidFill>
                  </a:rPr>
                  <a:t> (%)</a:t>
                </a:r>
                <a:endParaRPr lang="en-US" sz="1600" b="1" dirty="0">
                  <a:solidFill>
                    <a:schemeClr val="bg1"/>
                  </a:solidFill>
                </a:endParaRPr>
              </a:p>
            </c:rich>
          </c:tx>
          <c:layout>
            <c:manualLayout>
              <c:xMode val="edge"/>
              <c:yMode val="edge"/>
              <c:x val="5.0037025428855721E-3"/>
              <c:y val="0.3390416038646698"/>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crossAx val="12885641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3777904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extLst>
      <p:ext uri="{BB962C8B-B14F-4D97-AF65-F5344CB8AC3E}">
        <p14:creationId xmlns:p14="http://schemas.microsoft.com/office/powerpoint/2010/main" val="7665338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5A9CD1-378D-4C9F-981C-DD7277607FD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involved in the development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3TC, lamivudine; ABC, abacavir; </a:t>
            </a:r>
            <a:r>
              <a:rPr lang="en-US" altLang="en-US" i="1" dirty="0">
                <a:latin typeface="Calibri" panose="020F0502020204030204" pitchFamily="34" charset="0"/>
              </a:rPr>
              <a:t>ART, antiretroviral therapy; </a:t>
            </a:r>
            <a:r>
              <a:rPr lang="en-US" i="1" dirty="0"/>
              <a:t>ARV, antiretroviral; BIC, bictegravir; COBI, cobicistat; </a:t>
            </a:r>
            <a:r>
              <a:rPr lang="en-US" altLang="en-US" i="1" dirty="0">
                <a:latin typeface="Calibri" panose="020F0502020204030204" pitchFamily="34" charset="0"/>
              </a:rPr>
              <a:t>DHHS, Department of Health and Human Services; DOR, doravirine; </a:t>
            </a:r>
            <a:r>
              <a:rPr lang="en-US" i="1" dirty="0"/>
              <a:t>DTG, dolutegravir; </a:t>
            </a:r>
            <a:r>
              <a:rPr lang="en-US" altLang="en-US" i="1" dirty="0">
                <a:latin typeface="Calibri" panose="020F0502020204030204" pitchFamily="34" charset="0"/>
              </a:rPr>
              <a:t>EACS, European AIDS Clinical Society; </a:t>
            </a:r>
            <a:r>
              <a:rPr lang="en-US" i="1" dirty="0"/>
              <a:t>FTC, emtricitabine; </a:t>
            </a:r>
            <a:r>
              <a:rPr lang="en-US" altLang="en-US" i="1" dirty="0">
                <a:latin typeface="Calibri" panose="020F0502020204030204" pitchFamily="34" charset="0"/>
              </a:rPr>
              <a:t>IAS, </a:t>
            </a:r>
            <a:r>
              <a:rPr lang="en-US" b="0" i="1" dirty="0">
                <a:solidFill>
                  <a:srgbClr val="4D5156"/>
                </a:solidFill>
                <a:effectLst/>
                <a:latin typeface="Roboto" panose="02000000000000000000" pitchFamily="2" charset="0"/>
              </a:rPr>
              <a:t>International Antiviral Society; RAL, raltegravir; </a:t>
            </a:r>
            <a:r>
              <a:rPr lang="en-US" i="1" dirty="0"/>
              <a:t>TAF, tenofovir alafenamide; TDF, tenofovir disoproxil fumarate.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D961C56-CC06-495A-AF2C-A4A2454820C3}"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612593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ART, antiretroviral therapy; BIC, bictegravir; BL, baseline; DTG, dolutegravir; FTC, emtricitabine; f/u, follow-up; </a:t>
            </a:r>
            <a:r>
              <a:rPr lang="en-US" sz="1800" i="1" dirty="0">
                <a:effectLst/>
                <a:latin typeface="Arial" panose="020B0604020202020204" pitchFamily="34" charset="0"/>
                <a:ea typeface="Calibri" panose="020F0502020204030204" pitchFamily="34" charset="0"/>
              </a:rPr>
              <a:t>INSTI, integrase strand transfer inhibitor; NRTI, nucleos(t)ide reverse transcriptase inhibitor; </a:t>
            </a:r>
            <a:r>
              <a:rPr lang="en-US" i="1" dirty="0"/>
              <a:t>OLE, </a:t>
            </a:r>
            <a:r>
              <a:rPr lang="en-US" sz="1200" i="1" dirty="0"/>
              <a:t>open-label extension; TAF, </a:t>
            </a:r>
            <a:r>
              <a:rPr lang="en-US" sz="1200" i="1"/>
              <a:t>tenofovir alafenamide.</a:t>
            </a:r>
            <a:endParaRPr lang="en-US" sz="1200" i="1" dirty="0"/>
          </a:p>
          <a:p>
            <a:endParaRPr lang="en-US" sz="120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6233660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ALT, alanine</a:t>
            </a:r>
            <a:r>
              <a:rPr lang="en-US" i="1" baseline="0" dirty="0"/>
              <a:t> aminotransferase; </a:t>
            </a:r>
            <a:r>
              <a:rPr lang="en-US" sz="1200" b="0" i="1" u="none" strike="noStrike" kern="1200" dirty="0">
                <a:solidFill>
                  <a:schemeClr val="tx1"/>
                </a:solidFill>
                <a:effectLst/>
                <a:latin typeface="Arial" charset="0"/>
                <a:ea typeface="+mn-ea"/>
                <a:cs typeface="+mn-cs"/>
              </a:rPr>
              <a:t>BIC, bictegravir; FTC, emtricitabine; DTG, dolutegravir; FTC, emtricitabine; </a:t>
            </a:r>
            <a:r>
              <a:rPr lang="en-US" i="1" dirty="0"/>
              <a:t>HBeAg, hepatitis B e antigen; HBsAg, hepatitis B surface antigen; HBV, hepatitis B virus; </a:t>
            </a:r>
            <a:r>
              <a:rPr lang="en-US" sz="1200" b="0" i="1" u="none" strike="noStrike" kern="1200" dirty="0">
                <a:solidFill>
                  <a:schemeClr val="tx1"/>
                </a:solidFill>
                <a:effectLst/>
                <a:latin typeface="Arial" charset="0"/>
                <a:ea typeface="+mn-ea"/>
                <a:cs typeface="+mn-cs"/>
              </a:rPr>
              <a:t>TAF, tenofovir alafenamide; TDF, tenofovir disoproxil fumarate; </a:t>
            </a:r>
            <a:r>
              <a:rPr lang="en-US" i="1" baseline="0" dirty="0"/>
              <a:t>ULN, upper limit of normal.</a:t>
            </a:r>
          </a:p>
          <a:p>
            <a:endParaRPr lang="en-US" i="1" baseline="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41181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DTG, dolutegravir; EFV, efavirenz; FTC, emtricitabine; TAF, tenofovir alafenamide; TDF, tenofovir disoproxil fumarate.</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891697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ABC, abacavir; ART, antiretroviral therapy; BIC, bictegravir; DTG, dolutegravir; EFV, efavirenz; FTC, emtricitabine; TAF, tenofovir alafenamide; TDF, tenofovir disoproxil fumarate.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13463149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ART, antiretroviral therapy; TG, transgender.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25415982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ART, antiretroviral therapy; ARV, antiretroviral; GAHT, gender-affirming hormonal 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22964737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ART, antiretroviral 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21380684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ART, antiretroviral therapy; CAB, cabotegravir; EMA, European Medicines Agency; INSTI, integrase strand transfer inhibitor; LA, long-acting; NNRTI, nonnucleoside reverse transcriptase inhibitor; RPV, rilpivirine.</a:t>
            </a:r>
            <a:endParaRPr kumimoji="0" lang="en-US" sz="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BA8F52B-7DC6-44B3-8DB1-F3060E341B23}"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099334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ART, antiretroviral therapy; CAB, cabotegravir; EMA, European Medicines Agency; INSTI, integrase strand transfer inhibitor; LA, long-acting; NNRTI, nonnucleoside reverse transcriptase inhibitor; RPV, rilpivirine.</a:t>
            </a:r>
            <a:endParaRPr kumimoji="0" lang="en-US" sz="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BA8F52B-7DC6-44B3-8DB1-F3060E341B23}"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500240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Arial" charset="0"/>
                <a:ea typeface="+mn-ea"/>
                <a:cs typeface="+mn-cs"/>
              </a:rPr>
              <a:t>CAB, cabotegravir; </a:t>
            </a:r>
            <a:r>
              <a:rPr lang="en-US" sz="1800" i="1" dirty="0">
                <a:effectLst/>
                <a:latin typeface="Arial" panose="020B0604020202020204" pitchFamily="34" charset="0"/>
                <a:ea typeface="Calibri" panose="020F0502020204030204" pitchFamily="34" charset="0"/>
              </a:rPr>
              <a:t>INSTI, integrase strand transfer inhibitor; </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RAM, resistance associated mutation; RPV, rilpivirine; VF, virologic failure.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1" u="none" strike="noStrike" kern="1200" cap="none" spc="0" normalizeH="0" baseline="0" noProof="0" dirty="0">
              <a:ln>
                <a:noFill/>
              </a:ln>
              <a:solidFill>
                <a:srgbClr val="000000"/>
              </a:solidFill>
              <a:effectLst/>
              <a:uLnTx/>
              <a:uFillTx/>
              <a:latin typeface="Arial" charset="0"/>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583779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Arial" charset="0"/>
                <a:ea typeface="+mn-ea"/>
                <a:cs typeface="+mn-cs"/>
              </a:rPr>
              <a:t>CAB, cabotegravir; CVF, confirmed virologic failure; LA, long-acting; OR, odds ratio; RAM, resistance associated mutation; RPV, rilpivirine.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1" u="none" strike="noStrike" kern="1200" cap="none" spc="0" normalizeH="0" baseline="0" noProof="0" dirty="0">
              <a:ln>
                <a:noFill/>
              </a:ln>
              <a:solidFill>
                <a:srgbClr val="000000"/>
              </a:solidFill>
              <a:effectLst/>
              <a:uLnTx/>
              <a:uFillTx/>
              <a:latin typeface="Arial" charset="0"/>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886392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CAB, cabotegravir; ISR, injection-site reaction; LA, long-acting; RPV, rilpivirine.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dirty="0"/>
          </a:p>
        </p:txBody>
      </p:sp>
    </p:spTree>
    <p:extLst>
      <p:ext uri="{BB962C8B-B14F-4D97-AF65-F5344CB8AC3E}">
        <p14:creationId xmlns:p14="http://schemas.microsoft.com/office/powerpoint/2010/main" val="14843415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3TC, lamivudine; ART, antiretroviral therapy; BL, baseline; DTG, dolutegravir; </a:t>
            </a:r>
            <a:r>
              <a:rPr lang="en-US" sz="1800" i="1" dirty="0">
                <a:effectLst/>
                <a:latin typeface="Arial" panose="020B0604020202020204" pitchFamily="34" charset="0"/>
                <a:ea typeface="Calibri" panose="020F0502020204030204" pitchFamily="34" charset="0"/>
              </a:rPr>
              <a:t>INSTI, integrase strand transfer inhibitor; </a:t>
            </a:r>
            <a:r>
              <a:rPr lang="en-US" i="1" dirty="0"/>
              <a:t>NA, not applicable;</a:t>
            </a:r>
            <a:r>
              <a:rPr lang="en-US" sz="1800" i="1" dirty="0">
                <a:effectLst/>
                <a:latin typeface="Arial" panose="020B0604020202020204" pitchFamily="34" charset="0"/>
                <a:ea typeface="Calibri" panose="020F0502020204030204" pitchFamily="34" charset="0"/>
              </a:rPr>
              <a:t> NNRTI, nonnucleoside reverse transcriptase inhibitor; NRTI, nucleos(t)ide reverse transcriptase inhibitor; PI, protease inhibitor; </a:t>
            </a:r>
            <a:r>
              <a:rPr lang="en-US" i="1" dirty="0"/>
              <a:t>TAM, thymidine analog mutation; TND, target not detected.</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21</a:t>
            </a:fld>
            <a:endParaRPr lang="en-US" altLang="en-US" dirty="0"/>
          </a:p>
        </p:txBody>
      </p:sp>
    </p:spTree>
    <p:extLst>
      <p:ext uri="{BB962C8B-B14F-4D97-AF65-F5344CB8AC3E}">
        <p14:creationId xmlns:p14="http://schemas.microsoft.com/office/powerpoint/2010/main" val="37470759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3TC, lamivudine; ART, antiretroviral therapy; CVF, confirmed virologic failure; DTG, dolutegravir; ITT-E, intention-to-treat efficacy; VF, virologic failure.</a:t>
            </a:r>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695198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 bictegravir; FTC, emtricitabine; GT, genotype; </a:t>
            </a:r>
            <a:r>
              <a:rPr lang="en-US" sz="1800" i="1" dirty="0">
                <a:effectLst/>
                <a:latin typeface="Arial" panose="020B0604020202020204" pitchFamily="34" charset="0"/>
                <a:ea typeface="Calibri" panose="020F0502020204030204" pitchFamily="34" charset="0"/>
              </a:rPr>
              <a:t>INSTI, integrase strand transfer inhibitor; NNRTI, nonnucleoside reverse transcriptase inhibitor; </a:t>
            </a:r>
            <a:r>
              <a:rPr lang="en-US" i="1" dirty="0"/>
              <a:t>PI, protease inhibitor; PWH, people with HIV; R, resistance; TAF, tenofovir alafenamide; TAM, </a:t>
            </a:r>
            <a:r>
              <a:rPr lang="en-US" b="0" i="1" dirty="0">
                <a:solidFill>
                  <a:srgbClr val="202124"/>
                </a:solidFill>
                <a:effectLst/>
                <a:latin typeface="Roboto" panose="02000000000000000000" pitchFamily="2" charset="0"/>
              </a:rPr>
              <a:t>thymidine analog mutation.</a:t>
            </a:r>
            <a:endParaRPr lang="en-US" i="1" dirty="0"/>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23</a:t>
            </a:fld>
            <a:endParaRPr lang="en-US" altLang="en-US" dirty="0"/>
          </a:p>
        </p:txBody>
      </p:sp>
    </p:spTree>
    <p:extLst>
      <p:ext uri="{BB962C8B-B14F-4D97-AF65-F5344CB8AC3E}">
        <p14:creationId xmlns:p14="http://schemas.microsoft.com/office/powerpoint/2010/main" val="4592214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3TC, lamivudine; ABC, abacavir; BL, baseline; DTG, dolutegravir; </a:t>
            </a:r>
            <a:r>
              <a:rPr lang="en-US" sz="1800" i="1" dirty="0">
                <a:effectLst/>
                <a:latin typeface="Arial" panose="020B0604020202020204" pitchFamily="34" charset="0"/>
                <a:ea typeface="Calibri" panose="020F0502020204030204" pitchFamily="34" charset="0"/>
              </a:rPr>
              <a:t>INSTI, integrase strand transfer inhibitor; NNRTI, nonnucleoside reverse transcriptase inhibitor; NRTI, nucleos(t)ide reverse transcriptase inhibitor; SE, standard error; TAF, tenofovir alafenamide; TDF, tenofovir disoproxil fumarate.</a:t>
            </a:r>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25</a:t>
            </a:fld>
            <a:endParaRPr lang="en-US" altLang="en-US" dirty="0"/>
          </a:p>
        </p:txBody>
      </p:sp>
    </p:spTree>
    <p:extLst>
      <p:ext uri="{BB962C8B-B14F-4D97-AF65-F5344CB8AC3E}">
        <p14:creationId xmlns:p14="http://schemas.microsoft.com/office/powerpoint/2010/main" val="40285017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3TC, lamivudine; ABC, abacavir; CAB, cabotegravir; DTG, dolutegravir; </a:t>
            </a:r>
            <a:r>
              <a:rPr lang="en-US" sz="1800" i="1" dirty="0">
                <a:effectLst/>
                <a:latin typeface="Arial" panose="020B0604020202020204" pitchFamily="34" charset="0"/>
                <a:ea typeface="Calibri" panose="020F0502020204030204" pitchFamily="34" charset="0"/>
              </a:rPr>
              <a:t>INSTI, integrase strand transfer inhibitor; </a:t>
            </a:r>
            <a:r>
              <a:rPr lang="en-US" i="1" dirty="0"/>
              <a:t>LA, long-acting; RPV, rilpivirine; </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26</a:t>
            </a:fld>
            <a:endParaRPr lang="en-US" altLang="en-US" dirty="0"/>
          </a:p>
        </p:txBody>
      </p:sp>
    </p:spTree>
    <p:extLst>
      <p:ext uri="{BB962C8B-B14F-4D97-AF65-F5344CB8AC3E}">
        <p14:creationId xmlns:p14="http://schemas.microsoft.com/office/powerpoint/2010/main" val="40285759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3TC, lamivudine; BIC, bictegravir; COBI, cobicistat; DOR, doravirine; DRV, darunavir; DTG, dolutegravir; FTC, emtricitabine; </a:t>
            </a:r>
            <a:r>
              <a:rPr lang="en-US" sz="1800" i="1" dirty="0">
                <a:effectLst/>
                <a:latin typeface="Arial" panose="020B0604020202020204" pitchFamily="34" charset="0"/>
                <a:ea typeface="Calibri" panose="020F0502020204030204" pitchFamily="34" charset="0"/>
              </a:rPr>
              <a:t>INSTI, integrase strand transfer inhibitor; </a:t>
            </a:r>
            <a:r>
              <a:rPr lang="en-US" i="1" dirty="0"/>
              <a:t>PWH, people with HIV; RAL, raltegravir; TAF, tenofovir alafenamide; TDF, tenofovir disoproxil fumarate.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27</a:t>
            </a:fld>
            <a:endParaRPr lang="en-US" altLang="en-US" dirty="0"/>
          </a:p>
        </p:txBody>
      </p:sp>
    </p:spTree>
    <p:extLst>
      <p:ext uri="{BB962C8B-B14F-4D97-AF65-F5344CB8AC3E}">
        <p14:creationId xmlns:p14="http://schemas.microsoft.com/office/powerpoint/2010/main" val="12614552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CAB, cabotegravir; MSM, man who has sex with men; RPV, rilpivirine; VL, viral load.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28</a:t>
            </a:fld>
            <a:endParaRPr lang="en-US" altLang="en-US" dirty="0"/>
          </a:p>
        </p:txBody>
      </p:sp>
    </p:spTree>
    <p:extLst>
      <p:ext uri="{BB962C8B-B14F-4D97-AF65-F5344CB8AC3E}">
        <p14:creationId xmlns:p14="http://schemas.microsoft.com/office/powerpoint/2010/main" val="8798350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ART, antiretroviral therapy; CAB, cabotegravir; </a:t>
            </a:r>
            <a:r>
              <a:rPr lang="en-US" sz="1800" i="1" dirty="0">
                <a:effectLst/>
                <a:latin typeface="Arial" panose="020B0604020202020204" pitchFamily="34" charset="0"/>
                <a:ea typeface="Calibri" panose="020F0502020204030204" pitchFamily="34" charset="0"/>
              </a:rPr>
              <a:t>INSTI, integrase strand transfer inhibitor; </a:t>
            </a:r>
            <a:r>
              <a:rPr lang="en-US" i="1" dirty="0"/>
              <a:t>LA, long-acting; RPV, rilpivirine.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29</a:t>
            </a:fld>
            <a:endParaRPr lang="en-US" altLang="en-US" dirty="0"/>
          </a:p>
        </p:txBody>
      </p:sp>
    </p:spTree>
    <p:extLst>
      <p:ext uri="{BB962C8B-B14F-4D97-AF65-F5344CB8AC3E}">
        <p14:creationId xmlns:p14="http://schemas.microsoft.com/office/powerpoint/2010/main" val="38584268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effectLst/>
                <a:latin typeface="Arial" panose="020B0604020202020204" pitchFamily="34" charset="0"/>
                <a:ea typeface="Calibri" panose="020F0502020204030204" pitchFamily="34" charset="0"/>
                <a:cs typeface="Times New Roman" panose="02020603050405020304" pitchFamily="18" charset="0"/>
              </a:rPr>
              <a:t>3TC, lamivudine; ART, antiretroviral therapy; ARV, antiretroviral; DRV, darunavir; DTG, dolutegravir; MDR, multidrug resistant; </a:t>
            </a:r>
            <a:r>
              <a:rPr lang="en-US" sz="1800" i="1" dirty="0">
                <a:effectLst/>
                <a:latin typeface="Arial" panose="020B0604020202020204" pitchFamily="34" charset="0"/>
                <a:ea typeface="Calibri" panose="020F0502020204030204" pitchFamily="34" charset="0"/>
              </a:rPr>
              <a:t>NNRTI, nonnucleoside reverse transcriptase inhibitor; </a:t>
            </a:r>
            <a:r>
              <a:rPr lang="en-US" sz="1200" b="0" i="1" dirty="0">
                <a:effectLst/>
                <a:latin typeface="Arial" panose="020B0604020202020204" pitchFamily="34" charset="0"/>
                <a:ea typeface="Calibri" panose="020F0502020204030204" pitchFamily="34" charset="0"/>
                <a:cs typeface="Times New Roman" panose="02020603050405020304" pitchFamily="18" charset="0"/>
              </a:rPr>
              <a:t>NRTI, nucleos(t)ide reverse transcriptase inhibitor; PI, protease inhibitor; TDF, tenofovir disoproxil fumarate; ZDV, zidovudine.</a:t>
            </a:r>
            <a:endParaRPr lang="en-US" dirty="0"/>
          </a:p>
        </p:txBody>
      </p:sp>
      <p:sp>
        <p:nvSpPr>
          <p:cNvPr id="4" name="Slide Number Placeholder 3"/>
          <p:cNvSpPr>
            <a:spLocks noGrp="1"/>
          </p:cNvSpPr>
          <p:nvPr>
            <p:ph type="sldNum" sz="quarter" idx="5"/>
          </p:nvPr>
        </p:nvSpPr>
        <p:spPr/>
        <p:txBody>
          <a:bodyPr/>
          <a:lstStyle/>
          <a:p>
            <a:fld id="{8BE05441-AB89-684C-9CF3-AD7EB8A5D8E6}" type="slidenum">
              <a:rPr lang="en-US" smtClean="0"/>
              <a:t>31</a:t>
            </a:fld>
            <a:endParaRPr lang="en-US" dirty="0"/>
          </a:p>
        </p:txBody>
      </p:sp>
    </p:spTree>
    <p:extLst>
      <p:ext uri="{BB962C8B-B14F-4D97-AF65-F5344CB8AC3E}">
        <p14:creationId xmlns:p14="http://schemas.microsoft.com/office/powerpoint/2010/main" val="32435221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3TC, lamivudine; ART, antiretroviral therapy; DTG, dolutegravir; FTC, emtricitabine; </a:t>
            </a:r>
            <a:r>
              <a:rPr lang="en-US" sz="1800" i="1" dirty="0">
                <a:effectLst/>
                <a:latin typeface="Arial" panose="020B0604020202020204" pitchFamily="34" charset="0"/>
                <a:ea typeface="Calibri" panose="020F0502020204030204" pitchFamily="34" charset="0"/>
              </a:rPr>
              <a:t>INSTI, integrase strand transfer inhibitor; NRTI, nucleos(t)ide reverse transcriptase inhibitor; </a:t>
            </a:r>
            <a:r>
              <a:rPr lang="en-US" i="1" dirty="0"/>
              <a:t>PDVF, protocol-defined virologic failure; RAL, raltegravir.</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32</a:t>
            </a:fld>
            <a:endParaRPr lang="en-US" altLang="en-US" dirty="0"/>
          </a:p>
        </p:txBody>
      </p:sp>
    </p:spTree>
    <p:extLst>
      <p:ext uri="{BB962C8B-B14F-4D97-AF65-F5344CB8AC3E}">
        <p14:creationId xmlns:p14="http://schemas.microsoft.com/office/powerpoint/2010/main" val="40356213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effectLst/>
                <a:latin typeface="Arial" panose="020B0604020202020204" pitchFamily="34" charset="0"/>
                <a:ea typeface="Calibri" panose="020F0502020204030204" pitchFamily="34" charset="0"/>
              </a:rPr>
              <a:t>ART, antiretroviral therapy; ARV, antiretroviral; MDR, multidrug resistant.</a:t>
            </a:r>
            <a:endParaRPr lang="en-US" i="1" dirty="0"/>
          </a:p>
        </p:txBody>
      </p:sp>
      <p:sp>
        <p:nvSpPr>
          <p:cNvPr id="4" name="Slide Number Placeholder 3"/>
          <p:cNvSpPr>
            <a:spLocks noGrp="1"/>
          </p:cNvSpPr>
          <p:nvPr>
            <p:ph type="sldNum" sz="quarter" idx="5"/>
          </p:nvPr>
        </p:nvSpPr>
        <p:spPr/>
        <p:txBody>
          <a:bodyPr/>
          <a:lstStyle/>
          <a:p>
            <a:fld id="{8BE05441-AB89-684C-9CF3-AD7EB8A5D8E6}" type="slidenum">
              <a:rPr lang="en-US" smtClean="0"/>
              <a:t>33</a:t>
            </a:fld>
            <a:endParaRPr lang="en-US" dirty="0"/>
          </a:p>
        </p:txBody>
      </p:sp>
    </p:spTree>
    <p:extLst>
      <p:ext uri="{BB962C8B-B14F-4D97-AF65-F5344CB8AC3E}">
        <p14:creationId xmlns:p14="http://schemas.microsoft.com/office/powerpoint/2010/main" val="13299142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ART, antiretroviral therapy; ARV, antiretroviral; LEN, </a:t>
            </a:r>
            <a:r>
              <a:rPr lang="en-US" sz="1200" b="0" i="1" dirty="0"/>
              <a:t>lenacapavir; OBR, optimized background regimen; PWH, people with HIV</a:t>
            </a:r>
            <a:r>
              <a:rPr lang="en-US" b="0" i="1" dirty="0"/>
              <a:t>.</a:t>
            </a:r>
            <a:endParaRPr lang="en-US" b="0"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052690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LEN, </a:t>
            </a:r>
            <a:r>
              <a:rPr lang="en-US" sz="1200" i="1" dirty="0"/>
              <a:t>lenacapavir.</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35</a:t>
            </a:fld>
            <a:endParaRPr lang="en-US" altLang="en-US" dirty="0"/>
          </a:p>
        </p:txBody>
      </p:sp>
    </p:spTree>
    <p:extLst>
      <p:ext uri="{BB962C8B-B14F-4D97-AF65-F5344CB8AC3E}">
        <p14:creationId xmlns:p14="http://schemas.microsoft.com/office/powerpoint/2010/main" val="18980604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ISR, injection-site reaction; LEN, </a:t>
            </a:r>
            <a:r>
              <a:rPr lang="en-US" sz="1200" i="1" dirty="0"/>
              <a:t>lenacapavir; OBR, optimized background regimen.</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36</a:t>
            </a:fld>
            <a:endParaRPr lang="en-US" altLang="en-US" dirty="0"/>
          </a:p>
        </p:txBody>
      </p:sp>
    </p:spTree>
    <p:extLst>
      <p:ext uri="{BB962C8B-B14F-4D97-AF65-F5344CB8AC3E}">
        <p14:creationId xmlns:p14="http://schemas.microsoft.com/office/powerpoint/2010/main" val="39847692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0" descr="Icon&#10;&#10;Description automatically generated">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3345" y="239713"/>
            <a:ext cx="2020824" cy="699807"/>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D1D340-2339-4DA0-AE7C-61A1595D8C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6000" y="3648075"/>
            <a:ext cx="6096000" cy="3209925"/>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4599352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49789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3" name="Picture 2" descr="A picture containing icon&#10;&#10;Description automatically generated">
            <a:extLst>
              <a:ext uri="{FF2B5EF4-FFF2-40B4-BE49-F238E27FC236}">
                <a16:creationId xmlns:a16="http://schemas.microsoft.com/office/drawing/2014/main" id="{B418BC65-FA9C-4AD6-96A5-06C2F5B6979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81530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273020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637341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791649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5886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pic>
        <p:nvPicPr>
          <p:cNvPr id="10" name="Picture 9" descr="A picture containing icon&#10;&#10;Description automatically generated">
            <a:extLst>
              <a:ext uri="{FF2B5EF4-FFF2-40B4-BE49-F238E27FC236}">
                <a16:creationId xmlns:a16="http://schemas.microsoft.com/office/drawing/2014/main" id="{42E79C8A-E7C4-431E-B7EE-896656B4782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79306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3292942"/>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chart" Target="../charts/char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hyperlink" Target="https://www.clinicaloptions.com/infectious-disease" TargetMode="External"/><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1245328" cy="2057400"/>
          </a:xfrm>
        </p:spPr>
        <p:txBody>
          <a:bodyPr>
            <a:normAutofit/>
          </a:bodyPr>
          <a:lstStyle/>
          <a:p>
            <a:r>
              <a:rPr lang="en-US" dirty="0"/>
              <a:t>Advances in HIV Treatment</a:t>
            </a:r>
            <a:endParaRPr lang="en-US" altLang="en-US" sz="4000" dirty="0"/>
          </a:p>
        </p:txBody>
      </p:sp>
      <p:sp>
        <p:nvSpPr>
          <p:cNvPr id="2" name="Text Box 21">
            <a:extLst>
              <a:ext uri="{FF2B5EF4-FFF2-40B4-BE49-F238E27FC236}">
                <a16:creationId xmlns:a16="http://schemas.microsoft.com/office/drawing/2014/main" id="{A683323E-3810-156D-7EDF-1E70A15751C7}"/>
              </a:ext>
            </a:extLst>
          </p:cNvPr>
          <p:cNvSpPr txBox="1">
            <a:spLocks noChangeArrowheads="1"/>
          </p:cNvSpPr>
          <p:nvPr/>
        </p:nvSpPr>
        <p:spPr bwMode="auto">
          <a:xfrm>
            <a:off x="434622" y="6363452"/>
            <a:ext cx="49979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Gilead Sciences and ViiV Healthcare.</a:t>
            </a:r>
          </a:p>
        </p:txBody>
      </p:sp>
    </p:spTree>
    <p:extLst>
      <p:ext uri="{BB962C8B-B14F-4D97-AF65-F5344CB8AC3E}">
        <p14:creationId xmlns:p14="http://schemas.microsoft.com/office/powerpoint/2010/main" val="38594765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a:xfrm>
            <a:off x="625926" y="1505184"/>
            <a:ext cx="10877529" cy="4650686"/>
          </a:xfrm>
        </p:spPr>
        <p:txBody>
          <a:bodyPr/>
          <a:lstStyle/>
          <a:p>
            <a:pPr marL="346075" indent="-346075">
              <a:buSzPct val="100000"/>
              <a:defRPr/>
            </a:pPr>
            <a:r>
              <a:rPr lang="en-US" altLang="en-US" dirty="0"/>
              <a:t>Please feel free to use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FCCDE356-7B97-D68F-DB8D-F13592F7DBBD}"/>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0CD55CAB-26DC-2D22-0D2A-A493D33AD8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9" name="Rectangle 7">
              <a:extLst>
                <a:ext uri="{FF2B5EF4-FFF2-40B4-BE49-F238E27FC236}">
                  <a16:creationId xmlns:a16="http://schemas.microsoft.com/office/drawing/2014/main" id="{72F043BC-60CF-A051-150C-153F68D30DED}"/>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9839460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r>
              <a:rPr lang="en-US" altLang="en-US" dirty="0"/>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sz="half" idx="1"/>
          </p:nvPr>
        </p:nvSpPr>
        <p:spPr/>
        <p:txBody>
          <a:bodyPr/>
          <a:lstStyle/>
          <a:p>
            <a:pPr marL="0" indent="0">
              <a:spcBef>
                <a:spcPts val="0"/>
              </a:spcBef>
              <a:spcAft>
                <a:spcPts val="0"/>
              </a:spcAft>
              <a:buNone/>
            </a:pPr>
            <a:r>
              <a:rPr lang="fi-FI" altLang="en-US" sz="2200" b="1" dirty="0">
                <a:solidFill>
                  <a:schemeClr val="accent3"/>
                </a:solidFill>
              </a:rPr>
              <a:t>Joseph J. Eron, Jr., MD</a:t>
            </a:r>
          </a:p>
          <a:p>
            <a:pPr marL="0" indent="0">
              <a:spcBef>
                <a:spcPts val="0"/>
              </a:spcBef>
              <a:spcAft>
                <a:spcPts val="0"/>
              </a:spcAft>
              <a:buNone/>
            </a:pPr>
            <a:r>
              <a:rPr lang="en-US" sz="2000" i="1" dirty="0"/>
              <a:t>Professor of Medicine and Epidemiology</a:t>
            </a:r>
          </a:p>
          <a:p>
            <a:pPr marL="0" indent="0">
              <a:spcBef>
                <a:spcPts val="0"/>
              </a:spcBef>
              <a:spcAft>
                <a:spcPts val="0"/>
              </a:spcAft>
              <a:buNone/>
            </a:pPr>
            <a:r>
              <a:rPr lang="en-US" sz="2000" i="1" dirty="0"/>
              <a:t>Herman and Louise Smith Distinguished Professor </a:t>
            </a:r>
          </a:p>
          <a:p>
            <a:pPr marL="0" indent="0">
              <a:spcBef>
                <a:spcPts val="0"/>
              </a:spcBef>
              <a:spcAft>
                <a:spcPts val="0"/>
              </a:spcAft>
              <a:buNone/>
            </a:pPr>
            <a:r>
              <a:rPr lang="en-US" sz="2000" dirty="0"/>
              <a:t>University of North Carolina School of Medicine</a:t>
            </a:r>
          </a:p>
          <a:p>
            <a:pPr marL="0" indent="0">
              <a:spcBef>
                <a:spcPts val="0"/>
              </a:spcBef>
              <a:spcAft>
                <a:spcPts val="0"/>
              </a:spcAft>
              <a:buNone/>
            </a:pPr>
            <a:r>
              <a:rPr lang="en-US" sz="2000" i="1" dirty="0"/>
              <a:t>Director, </a:t>
            </a:r>
            <a:r>
              <a:rPr lang="en-US" sz="2000" dirty="0"/>
              <a:t>AIDS Clinical Trials Unit</a:t>
            </a:r>
          </a:p>
          <a:p>
            <a:pPr marL="0" indent="0">
              <a:spcBef>
                <a:spcPts val="0"/>
              </a:spcBef>
              <a:spcAft>
                <a:spcPts val="0"/>
              </a:spcAft>
              <a:buNone/>
            </a:pPr>
            <a:r>
              <a:rPr lang="en-US" sz="2000" dirty="0"/>
              <a:t>University of North Carolina</a:t>
            </a:r>
          </a:p>
          <a:p>
            <a:pPr marL="0" indent="0">
              <a:spcBef>
                <a:spcPts val="0"/>
              </a:spcBef>
              <a:spcAft>
                <a:spcPts val="0"/>
              </a:spcAft>
              <a:buNone/>
            </a:pPr>
            <a:r>
              <a:rPr lang="en-US" sz="2000" dirty="0"/>
              <a:t>Chapel Hill, North Carolina</a:t>
            </a:r>
          </a:p>
          <a:p>
            <a:pPr marL="0" indent="0">
              <a:spcBef>
                <a:spcPts val="0"/>
              </a:spcBef>
              <a:spcAft>
                <a:spcPts val="0"/>
              </a:spcAft>
              <a:buNone/>
            </a:pPr>
            <a:endParaRPr lang="en-US" sz="2000" dirty="0"/>
          </a:p>
          <a:p>
            <a:pPr marL="0" indent="0">
              <a:spcBef>
                <a:spcPts val="0"/>
              </a:spcBef>
              <a:spcAft>
                <a:spcPts val="0"/>
              </a:spcAft>
              <a:buNone/>
              <a:defRPr/>
            </a:pPr>
            <a:r>
              <a:rPr lang="en-US" sz="2200" b="1" dirty="0">
                <a:solidFill>
                  <a:schemeClr val="accent3"/>
                </a:solidFill>
              </a:rPr>
              <a:t>Monica Gandhi, MD, MPH</a:t>
            </a:r>
          </a:p>
          <a:p>
            <a:pPr marL="0" indent="0">
              <a:spcBef>
                <a:spcPts val="0"/>
              </a:spcBef>
              <a:spcAft>
                <a:spcPts val="0"/>
              </a:spcAft>
              <a:buNone/>
              <a:defRPr/>
            </a:pPr>
            <a:r>
              <a:rPr lang="en-US" sz="2000" i="1" dirty="0"/>
              <a:t>Professor of Medicine </a:t>
            </a:r>
            <a:br>
              <a:rPr lang="en-US" sz="2000" i="1" dirty="0"/>
            </a:br>
            <a:r>
              <a:rPr lang="en-US" sz="2000" dirty="0"/>
              <a:t>Division of HIV, Infectious Diseases, and </a:t>
            </a:r>
            <a:br>
              <a:rPr lang="en-US" sz="2000" dirty="0"/>
            </a:br>
            <a:r>
              <a:rPr lang="en-US" sz="2000" dirty="0"/>
              <a:t>Global Medicine</a:t>
            </a:r>
            <a:br>
              <a:rPr lang="en-US" sz="2000" dirty="0"/>
            </a:br>
            <a:r>
              <a:rPr lang="en-US" sz="2000" dirty="0"/>
              <a:t>University of California, San Francisco</a:t>
            </a:r>
            <a:br>
              <a:rPr lang="en-US" sz="2000" i="1" dirty="0"/>
            </a:br>
            <a:r>
              <a:rPr lang="en-US" sz="2000" i="1" dirty="0"/>
              <a:t>Medical Director</a:t>
            </a:r>
            <a:br>
              <a:rPr lang="en-US" sz="2000" i="1" dirty="0"/>
            </a:br>
            <a:r>
              <a:rPr lang="en-US" sz="2000" dirty="0"/>
              <a:t>Ward 86 HIV Clinic</a:t>
            </a:r>
            <a:br>
              <a:rPr lang="en-US" sz="2000" dirty="0"/>
            </a:br>
            <a:r>
              <a:rPr lang="en-US" sz="2000" dirty="0"/>
              <a:t>San Francisco General Hospital</a:t>
            </a:r>
            <a:br>
              <a:rPr lang="en-US" sz="2000" dirty="0"/>
            </a:br>
            <a:r>
              <a:rPr lang="en-US" sz="2000" dirty="0"/>
              <a:t>San Francisco, California</a:t>
            </a:r>
          </a:p>
          <a:p>
            <a:pPr marL="0" indent="0">
              <a:spcBef>
                <a:spcPts val="0"/>
              </a:spcBef>
              <a:spcAft>
                <a:spcPts val="0"/>
              </a:spcAft>
              <a:buNone/>
            </a:pPr>
            <a:endParaRPr lang="en-US" sz="2000" dirty="0"/>
          </a:p>
        </p:txBody>
      </p:sp>
      <p:sp>
        <p:nvSpPr>
          <p:cNvPr id="6" name="Content Placeholder 1">
            <a:extLst>
              <a:ext uri="{FF2B5EF4-FFF2-40B4-BE49-F238E27FC236}">
                <a16:creationId xmlns:a16="http://schemas.microsoft.com/office/drawing/2014/main" id="{D68DFB7A-5860-4ABB-9CC2-94942DC4382B}"/>
              </a:ext>
            </a:extLst>
          </p:cNvPr>
          <p:cNvSpPr>
            <a:spLocks noGrp="1"/>
          </p:cNvSpPr>
          <p:nvPr>
            <p:ph sz="half" idx="2"/>
          </p:nvPr>
        </p:nvSpPr>
        <p:spPr/>
        <p:txBody>
          <a:bodyPr/>
          <a:lstStyle/>
          <a:p>
            <a:pPr marL="0" indent="0">
              <a:spcBef>
                <a:spcPts val="0"/>
              </a:spcBef>
              <a:spcAft>
                <a:spcPts val="0"/>
              </a:spcAft>
              <a:buNone/>
              <a:defRPr/>
            </a:pPr>
            <a:r>
              <a:rPr lang="en-US" sz="2200" b="1" dirty="0">
                <a:solidFill>
                  <a:schemeClr val="accent3"/>
                </a:solidFill>
              </a:rPr>
              <a:t>Patrick W.G. Mallon, MB, </a:t>
            </a:r>
            <a:r>
              <a:rPr lang="en-US" sz="2200" b="1" dirty="0" err="1">
                <a:solidFill>
                  <a:schemeClr val="accent3"/>
                </a:solidFill>
              </a:rPr>
              <a:t>BCh</a:t>
            </a:r>
            <a:r>
              <a:rPr lang="en-US" sz="2200" b="1" dirty="0">
                <a:solidFill>
                  <a:schemeClr val="accent3"/>
                </a:solidFill>
              </a:rPr>
              <a:t>, PhD, FRACP, FRCPI</a:t>
            </a:r>
          </a:p>
          <a:p>
            <a:pPr marL="0" indent="0">
              <a:spcBef>
                <a:spcPts val="0"/>
              </a:spcBef>
              <a:spcAft>
                <a:spcPts val="0"/>
              </a:spcAft>
              <a:buNone/>
              <a:defRPr/>
            </a:pPr>
            <a:r>
              <a:rPr lang="en-US" sz="2000" i="1" dirty="0"/>
              <a:t>Professor of Microbial Diseases</a:t>
            </a:r>
          </a:p>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lang="en-US" sz="2000" dirty="0"/>
              <a:t>Centre for Experimental Pathogen Host Research</a:t>
            </a:r>
          </a:p>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lang="en-US" sz="2000" dirty="0"/>
              <a:t>University College Dublin</a:t>
            </a:r>
          </a:p>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lang="en-US" sz="2000" dirty="0"/>
              <a:t>Dublin, Ireland</a:t>
            </a:r>
          </a:p>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endParaRPr lang="en-US" sz="2000" dirty="0"/>
          </a:p>
        </p:txBody>
      </p:sp>
    </p:spTree>
    <p:extLst>
      <p:ext uri="{BB962C8B-B14F-4D97-AF65-F5344CB8AC3E}">
        <p14:creationId xmlns:p14="http://schemas.microsoft.com/office/powerpoint/2010/main" val="1508317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Faculty 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04675" y="1513047"/>
            <a:ext cx="10877529" cy="4650686"/>
          </a:xfrm>
        </p:spPr>
        <p:txBody>
          <a:bodyPr rtlCol="0">
            <a:noAutofit/>
          </a:bodyPr>
          <a:lstStyle/>
          <a:p>
            <a:pPr marL="0" indent="0">
              <a:lnSpc>
                <a:spcPct val="80000"/>
              </a:lnSpc>
              <a:buClr>
                <a:srgbClr val="682E74"/>
              </a:buClr>
              <a:buNone/>
              <a:defRPr/>
            </a:pPr>
            <a:r>
              <a:rPr kumimoji="0" lang="fi-FI" altLang="en-US" b="1" i="0" u="none" strike="noStrike" kern="0" cap="none" spc="0" normalizeH="0" baseline="0" noProof="0" dirty="0">
                <a:ln>
                  <a:noFill/>
                </a:ln>
                <a:solidFill>
                  <a:srgbClr val="E1471D"/>
                </a:solidFill>
                <a:effectLst/>
                <a:uLnTx/>
                <a:uFillTx/>
                <a:latin typeface="+mn-lt"/>
              </a:rPr>
              <a:t>Joseph J. Eron, Jr., MD</a:t>
            </a:r>
            <a:r>
              <a:rPr kumimoji="0" lang="en-US" b="1" i="0" u="none" strike="noStrike" kern="0" cap="none" spc="0" normalizeH="0" baseline="0" noProof="0" dirty="0">
                <a:ln>
                  <a:noFill/>
                </a:ln>
                <a:solidFill>
                  <a:srgbClr val="E1471D"/>
                </a:solidFill>
                <a:effectLst/>
                <a:uLnTx/>
                <a:uFillTx/>
                <a:latin typeface="+mn-lt"/>
              </a:rPr>
              <a:t>: </a:t>
            </a:r>
            <a:r>
              <a:rPr lang="en-US" i="1" dirty="0">
                <a:latin typeface="+mn-lt"/>
              </a:rPr>
              <a:t>consultant/advisor/speaker:</a:t>
            </a:r>
            <a:r>
              <a:rPr lang="en-US" dirty="0">
                <a:latin typeface="+mn-lt"/>
              </a:rPr>
              <a:t> Gilead Sciences, GlaxoSmithKline, Janssen, Merck, ViiV Healthcare; </a:t>
            </a:r>
            <a:r>
              <a:rPr lang="en-US" i="1" dirty="0">
                <a:latin typeface="+mn-lt"/>
              </a:rPr>
              <a:t>researcher: </a:t>
            </a:r>
            <a:r>
              <a:rPr lang="en-US" dirty="0">
                <a:latin typeface="+mn-lt"/>
              </a:rPr>
              <a:t>Gilead Sciences, </a:t>
            </a:r>
            <a:r>
              <a:rPr lang="en-US" dirty="0" err="1">
                <a:latin typeface="+mn-lt"/>
              </a:rPr>
              <a:t>ViiV</a:t>
            </a:r>
            <a:r>
              <a:rPr lang="en-US" dirty="0">
                <a:latin typeface="+mn-lt"/>
              </a:rPr>
              <a:t> Healthcare.</a:t>
            </a:r>
            <a:endParaRPr lang="en-US" altLang="en-US" dirty="0">
              <a:latin typeface="+mn-lt"/>
            </a:endParaRPr>
          </a:p>
          <a:p>
            <a:pPr marL="0" indent="0">
              <a:lnSpc>
                <a:spcPct val="80000"/>
              </a:lnSpc>
              <a:buClr>
                <a:srgbClr val="000000"/>
              </a:buClr>
              <a:buNone/>
              <a:defRPr/>
            </a:pPr>
            <a:r>
              <a:rPr lang="en-US" b="1" dirty="0">
                <a:solidFill>
                  <a:schemeClr val="accent3"/>
                </a:solidFill>
                <a:latin typeface="+mn-lt"/>
              </a:rPr>
              <a:t>Monica Gandhi, MD, MPH</a:t>
            </a:r>
            <a:r>
              <a:rPr lang="en-US" b="1" dirty="0">
                <a:solidFill>
                  <a:srgbClr val="E1471D"/>
                </a:solidFill>
                <a:latin typeface="+mn-lt"/>
              </a:rPr>
              <a:t>,</a:t>
            </a:r>
            <a:r>
              <a:rPr lang="en-US" dirty="0">
                <a:latin typeface="+mn-lt"/>
              </a:rPr>
              <a:t> has no relevant financial relationships to disclose.</a:t>
            </a:r>
            <a:endParaRPr lang="en-US" dirty="0">
              <a:highlight>
                <a:srgbClr val="FFFF00"/>
              </a:highlight>
              <a:latin typeface="+mn-lt"/>
            </a:endParaRPr>
          </a:p>
          <a:p>
            <a:pPr marL="0" indent="0">
              <a:lnSpc>
                <a:spcPct val="80000"/>
              </a:lnSpc>
              <a:buClr>
                <a:srgbClr val="000000"/>
              </a:buClr>
              <a:buNone/>
              <a:defRPr/>
            </a:pPr>
            <a:r>
              <a:rPr lang="en-US" b="1" dirty="0">
                <a:solidFill>
                  <a:schemeClr val="accent3"/>
                </a:solidFill>
                <a:latin typeface="+mn-lt"/>
              </a:rPr>
              <a:t>Patrick W.G. Mallon, MB, </a:t>
            </a:r>
            <a:r>
              <a:rPr lang="en-US" b="1" dirty="0" err="1">
                <a:solidFill>
                  <a:schemeClr val="accent3"/>
                </a:solidFill>
                <a:latin typeface="+mn-lt"/>
              </a:rPr>
              <a:t>BCh</a:t>
            </a:r>
            <a:r>
              <a:rPr lang="en-US" b="1" dirty="0">
                <a:solidFill>
                  <a:schemeClr val="accent3"/>
                </a:solidFill>
                <a:latin typeface="+mn-lt"/>
              </a:rPr>
              <a:t>, PhD, FRACP, FRCPI</a:t>
            </a:r>
            <a:r>
              <a:rPr kumimoji="0" lang="en-US" altLang="en-US" b="1" i="0" u="none" strike="noStrike" kern="0" cap="none" spc="0" normalizeH="0" baseline="0" noProof="0" dirty="0">
                <a:ln>
                  <a:noFill/>
                </a:ln>
                <a:solidFill>
                  <a:srgbClr val="E1471D"/>
                </a:solidFill>
                <a:effectLst/>
                <a:uLnTx/>
                <a:uFillTx/>
                <a:latin typeface="+mn-lt"/>
              </a:rPr>
              <a:t>: </a:t>
            </a:r>
            <a:r>
              <a:rPr kumimoji="0" lang="en-US" altLang="en-US" i="1" u="none" strike="noStrike" kern="0" cap="none" spc="0" normalizeH="0" baseline="0" noProof="0" dirty="0">
                <a:ln>
                  <a:noFill/>
                </a:ln>
                <a:effectLst/>
                <a:uLnTx/>
                <a:uFillTx/>
                <a:latin typeface="+mn-lt"/>
              </a:rPr>
              <a:t>consultant/advisor/speaker: </a:t>
            </a:r>
            <a:r>
              <a:rPr kumimoji="0" lang="en-US" altLang="en-US" u="none" strike="noStrike" kern="0" cap="none" spc="0" normalizeH="0" baseline="0" noProof="0" dirty="0">
                <a:ln>
                  <a:noFill/>
                </a:ln>
                <a:effectLst/>
                <a:uLnTx/>
                <a:uFillTx/>
                <a:latin typeface="+mn-lt"/>
              </a:rPr>
              <a:t>AstraZeneca, Gilead Sciences, Merck Sharp &amp; Dohme, </a:t>
            </a:r>
            <a:r>
              <a:rPr kumimoji="0" lang="en-US" altLang="en-US" u="none" strike="noStrike" kern="0" cap="none" spc="0" normalizeH="0" baseline="0" noProof="0" dirty="0" err="1">
                <a:ln>
                  <a:noFill/>
                </a:ln>
                <a:effectLst/>
                <a:uLnTx/>
                <a:uFillTx/>
                <a:latin typeface="+mn-lt"/>
              </a:rPr>
              <a:t>ViiV</a:t>
            </a:r>
            <a:r>
              <a:rPr kumimoji="0" lang="en-US" altLang="en-US" u="none" strike="noStrike" kern="0" cap="none" spc="0" normalizeH="0" baseline="0" noProof="0" dirty="0">
                <a:ln>
                  <a:noFill/>
                </a:ln>
                <a:effectLst/>
                <a:uLnTx/>
                <a:uFillTx/>
                <a:latin typeface="+mn-lt"/>
              </a:rPr>
              <a:t> Healthcare</a:t>
            </a:r>
            <a:r>
              <a:rPr lang="en-US" dirty="0">
                <a:latin typeface="+mn-lt"/>
              </a:rPr>
              <a:t>.</a:t>
            </a:r>
          </a:p>
          <a:p>
            <a:pPr marL="0" indent="0">
              <a:lnSpc>
                <a:spcPct val="80000"/>
              </a:lnSpc>
              <a:buClr>
                <a:srgbClr val="000000"/>
              </a:buClr>
              <a:buNone/>
              <a:defRPr/>
            </a:pPr>
            <a:endParaRPr lang="en-US" dirty="0">
              <a:latin typeface="+mn-lt"/>
            </a:endParaRPr>
          </a:p>
          <a:p>
            <a:pPr marL="0" indent="0">
              <a:buClr>
                <a:schemeClr val="accent6"/>
              </a:buClr>
              <a:buNone/>
              <a:defRPr/>
            </a:pPr>
            <a:endParaRPr lang="en-US" dirty="0">
              <a:latin typeface="+mn-lt"/>
            </a:endParaRPr>
          </a:p>
          <a:p>
            <a:pPr marL="0" indent="0">
              <a:buNone/>
            </a:pPr>
            <a:endParaRPr lang="en-US" dirty="0">
              <a:latin typeface="+mn-lt"/>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6">
            <a:extLst>
              <a:ext uri="{FF2B5EF4-FFF2-40B4-BE49-F238E27FC236}">
                <a16:creationId xmlns:a16="http://schemas.microsoft.com/office/drawing/2014/main" id="{BF0A1BCB-4573-42FC-B2B5-F4F0EB65AB50}"/>
              </a:ext>
            </a:extLst>
          </p:cNvPr>
          <p:cNvSpPr>
            <a:spLocks noGrp="1" noChangeArrowheads="1"/>
          </p:cNvSpPr>
          <p:nvPr>
            <p:ph type="subTitle" idx="1"/>
          </p:nvPr>
        </p:nvSpPr>
        <p:spPr bwMode="invGray">
          <a:xfrm>
            <a:off x="609600" y="4041650"/>
            <a:ext cx="5181600" cy="2227070"/>
          </a:xfrm>
        </p:spPr>
        <p:txBody>
          <a:bodyPr/>
          <a:lstStyle/>
          <a:p>
            <a:pPr eaLnBrk="1" hangingPunct="1">
              <a:spcBef>
                <a:spcPct val="0"/>
              </a:spcBef>
              <a:spcAft>
                <a:spcPct val="0"/>
              </a:spcAft>
            </a:pPr>
            <a:r>
              <a:rPr lang="en-US" dirty="0">
                <a:effectLst/>
                <a:latin typeface="+mn-lt"/>
              </a:rPr>
              <a:t>Patrick W.G. Mallon, MB, </a:t>
            </a:r>
            <a:r>
              <a:rPr lang="en-US" dirty="0" err="1">
                <a:effectLst/>
                <a:latin typeface="+mn-lt"/>
              </a:rPr>
              <a:t>BCh</a:t>
            </a:r>
            <a:r>
              <a:rPr lang="en-US" dirty="0">
                <a:effectLst/>
                <a:latin typeface="+mn-lt"/>
              </a:rPr>
              <a:t>, PhD, FRACP, FRCPI</a:t>
            </a:r>
          </a:p>
          <a:p>
            <a:pPr eaLnBrk="1" hangingPunct="1">
              <a:spcBef>
                <a:spcPct val="0"/>
              </a:spcBef>
              <a:spcAft>
                <a:spcPct val="0"/>
              </a:spcAft>
            </a:pPr>
            <a:r>
              <a:rPr lang="en-US" sz="1600" b="0" i="1" dirty="0">
                <a:latin typeface="+mn-lt"/>
              </a:rPr>
              <a:t>Professor of Microbial Diseases</a:t>
            </a:r>
          </a:p>
          <a:p>
            <a:pPr eaLnBrk="1" hangingPunct="1">
              <a:spcBef>
                <a:spcPct val="0"/>
              </a:spcBef>
              <a:spcAft>
                <a:spcPct val="0"/>
              </a:spcAft>
            </a:pPr>
            <a:r>
              <a:rPr lang="en-US" sz="1600" b="0" dirty="0">
                <a:latin typeface="+mn-lt"/>
              </a:rPr>
              <a:t>Centre for Experimental Pathogen Host Research</a:t>
            </a:r>
          </a:p>
          <a:p>
            <a:pPr eaLnBrk="1" hangingPunct="1">
              <a:spcBef>
                <a:spcPct val="0"/>
              </a:spcBef>
              <a:spcAft>
                <a:spcPct val="0"/>
              </a:spcAft>
            </a:pPr>
            <a:r>
              <a:rPr lang="en-US" altLang="en-US" sz="1600" b="0" dirty="0">
                <a:latin typeface="+mn-lt"/>
              </a:rPr>
              <a:t>University College Dublin</a:t>
            </a:r>
          </a:p>
          <a:p>
            <a:pPr eaLnBrk="1" hangingPunct="1">
              <a:spcBef>
                <a:spcPct val="0"/>
              </a:spcBef>
              <a:spcAft>
                <a:spcPct val="0"/>
              </a:spcAft>
            </a:pPr>
            <a:r>
              <a:rPr lang="en-US" altLang="en-US" sz="1600" b="0" dirty="0">
                <a:latin typeface="+mn-lt"/>
              </a:rPr>
              <a:t>Dublin, Ireland</a:t>
            </a:r>
          </a:p>
        </p:txBody>
      </p:sp>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p:txBody>
          <a:bodyPr>
            <a:normAutofit/>
          </a:bodyPr>
          <a:lstStyle/>
          <a:p>
            <a:pPr eaLnBrk="1" hangingPunct="1"/>
            <a:r>
              <a:rPr lang="en-US" dirty="0"/>
              <a:t>State-of-the-Art Overview of Key Updates in </a:t>
            </a:r>
            <a:br>
              <a:rPr lang="en-US" dirty="0"/>
            </a:br>
            <a:r>
              <a:rPr lang="en-US" dirty="0"/>
              <a:t>Initial HIV Treatment</a:t>
            </a:r>
            <a:endParaRPr lang="en-US" altLang="en-US" sz="4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6A8BF-CF95-F347-9C1D-09FD4C4AB710}"/>
              </a:ext>
            </a:extLst>
          </p:cNvPr>
          <p:cNvSpPr>
            <a:spLocks noGrp="1"/>
          </p:cNvSpPr>
          <p:nvPr>
            <p:ph type="title"/>
          </p:nvPr>
        </p:nvSpPr>
        <p:spPr/>
        <p:txBody>
          <a:bodyPr/>
          <a:lstStyle/>
          <a:p>
            <a:r>
              <a:rPr lang="en-US" b="1" dirty="0"/>
              <a:t>In Danger: UNAIDS Global AIDS Update 2022</a:t>
            </a:r>
            <a:endParaRPr lang="en-US" dirty="0"/>
          </a:p>
        </p:txBody>
      </p:sp>
      <p:sp>
        <p:nvSpPr>
          <p:cNvPr id="5" name="Content Placeholder 4">
            <a:extLst>
              <a:ext uri="{FF2B5EF4-FFF2-40B4-BE49-F238E27FC236}">
                <a16:creationId xmlns:a16="http://schemas.microsoft.com/office/drawing/2014/main" id="{77EED9B2-8697-3F4A-0A13-845F0C55AAD6}"/>
              </a:ext>
            </a:extLst>
          </p:cNvPr>
          <p:cNvSpPr>
            <a:spLocks noGrp="1"/>
          </p:cNvSpPr>
          <p:nvPr>
            <p:ph idx="1"/>
          </p:nvPr>
        </p:nvSpPr>
        <p:spPr/>
        <p:txBody>
          <a:bodyPr/>
          <a:lstStyle/>
          <a:p>
            <a:r>
              <a:rPr lang="en-US" sz="2400" dirty="0"/>
              <a:t>“Progress in prevention and treatment is faltering around the world, putting millions of people in grave danger”</a:t>
            </a:r>
          </a:p>
        </p:txBody>
      </p:sp>
      <p:pic>
        <p:nvPicPr>
          <p:cNvPr id="4" name="Picture 3">
            <a:extLst>
              <a:ext uri="{FF2B5EF4-FFF2-40B4-BE49-F238E27FC236}">
                <a16:creationId xmlns:a16="http://schemas.microsoft.com/office/drawing/2014/main" id="{AEE71116-9728-A456-FDBE-23CF4131013B}"/>
              </a:ext>
            </a:extLst>
          </p:cNvPr>
          <p:cNvPicPr>
            <a:picLocks noChangeAspect="1"/>
          </p:cNvPicPr>
          <p:nvPr/>
        </p:nvPicPr>
        <p:blipFill rotWithShape="1">
          <a:blip r:embed="rId2"/>
          <a:srcRect l="4459" t="11866" r="3400"/>
          <a:stretch/>
        </p:blipFill>
        <p:spPr>
          <a:xfrm>
            <a:off x="1523998" y="2305633"/>
            <a:ext cx="8647613" cy="3970269"/>
          </a:xfrm>
          <a:prstGeom prst="rect">
            <a:avLst/>
          </a:prstGeom>
        </p:spPr>
      </p:pic>
      <p:sp>
        <p:nvSpPr>
          <p:cNvPr id="6" name="Text Box 15">
            <a:extLst>
              <a:ext uri="{FF2B5EF4-FFF2-40B4-BE49-F238E27FC236}">
                <a16:creationId xmlns:a16="http://schemas.microsoft.com/office/drawing/2014/main" id="{9053BB4F-59F6-33E3-9DDD-78CC10939200}"/>
              </a:ext>
            </a:extLst>
          </p:cNvPr>
          <p:cNvSpPr txBox="1">
            <a:spLocks noChangeArrowheads="1"/>
          </p:cNvSpPr>
          <p:nvPr/>
        </p:nvSpPr>
        <p:spPr bwMode="auto">
          <a:xfrm>
            <a:off x="414232" y="6388072"/>
            <a:ext cx="7851317"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www.unaids.org/en/resources/documents/2022/in-danger-global-aids-update.</a:t>
            </a:r>
          </a:p>
        </p:txBody>
      </p:sp>
    </p:spTree>
    <p:extLst>
      <p:ext uri="{BB962C8B-B14F-4D97-AF65-F5344CB8AC3E}">
        <p14:creationId xmlns:p14="http://schemas.microsoft.com/office/powerpoint/2010/main" val="9436811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A54CA-6CA3-3D12-C978-2A9885FBB818}"/>
              </a:ext>
            </a:extLst>
          </p:cNvPr>
          <p:cNvSpPr>
            <a:spLocks noGrp="1"/>
          </p:cNvSpPr>
          <p:nvPr>
            <p:ph type="title"/>
          </p:nvPr>
        </p:nvSpPr>
        <p:spPr/>
        <p:txBody>
          <a:bodyPr/>
          <a:lstStyle/>
          <a:p>
            <a:r>
              <a:rPr lang="en-US" dirty="0"/>
              <a:t>First-line Initial ART Regimens for Most Adults and Adolescents With HIV</a:t>
            </a:r>
          </a:p>
        </p:txBody>
      </p:sp>
      <p:graphicFrame>
        <p:nvGraphicFramePr>
          <p:cNvPr id="4" name="Group 32">
            <a:extLst>
              <a:ext uri="{FF2B5EF4-FFF2-40B4-BE49-F238E27FC236}">
                <a16:creationId xmlns:a16="http://schemas.microsoft.com/office/drawing/2014/main" id="{E87E4548-7AE3-67F3-D7CB-F6F84C0FC121}"/>
              </a:ext>
            </a:extLst>
          </p:cNvPr>
          <p:cNvGraphicFramePr>
            <a:graphicFrameLocks noGrp="1"/>
          </p:cNvGraphicFramePr>
          <p:nvPr>
            <p:extLst>
              <p:ext uri="{D42A27DB-BD31-4B8C-83A1-F6EECF244321}">
                <p14:modId xmlns:p14="http://schemas.microsoft.com/office/powerpoint/2010/main" val="4040241577"/>
              </p:ext>
            </p:extLst>
          </p:nvPr>
        </p:nvGraphicFramePr>
        <p:xfrm>
          <a:off x="723901" y="1597360"/>
          <a:ext cx="10758302" cy="3305520"/>
        </p:xfrm>
        <a:graphic>
          <a:graphicData uri="http://schemas.openxmlformats.org/drawingml/2006/table">
            <a:tbl>
              <a:tblPr/>
              <a:tblGrid>
                <a:gridCol w="2655989">
                  <a:extLst>
                    <a:ext uri="{9D8B030D-6E8A-4147-A177-3AD203B41FA5}">
                      <a16:colId xmlns:a16="http://schemas.microsoft.com/office/drawing/2014/main" val="3874425182"/>
                    </a:ext>
                  </a:extLst>
                </a:gridCol>
                <a:gridCol w="2469299">
                  <a:extLst>
                    <a:ext uri="{9D8B030D-6E8A-4147-A177-3AD203B41FA5}">
                      <a16:colId xmlns:a16="http://schemas.microsoft.com/office/drawing/2014/main" val="2359479453"/>
                    </a:ext>
                  </a:extLst>
                </a:gridCol>
                <a:gridCol w="3478609">
                  <a:extLst>
                    <a:ext uri="{9D8B030D-6E8A-4147-A177-3AD203B41FA5}">
                      <a16:colId xmlns:a16="http://schemas.microsoft.com/office/drawing/2014/main" val="2868304210"/>
                    </a:ext>
                  </a:extLst>
                </a:gridCol>
                <a:gridCol w="2154405">
                  <a:extLst>
                    <a:ext uri="{9D8B030D-6E8A-4147-A177-3AD203B41FA5}">
                      <a16:colId xmlns:a16="http://schemas.microsoft.com/office/drawing/2014/main" val="3086162502"/>
                    </a:ext>
                  </a:extLst>
                </a:gridCol>
              </a:tblGrid>
              <a:tr h="24278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Calibri" panose="020F0502020204030204" pitchFamily="34" charset="0"/>
                          <a:ea typeface="MS PGothic" charset="-128"/>
                        </a:rPr>
                        <a:t>DHHS</a:t>
                      </a:r>
                      <a:r>
                        <a:rPr kumimoji="0" lang="en-US" altLang="en-US" sz="1800" b="1" i="0" u="none" strike="noStrike" cap="none" normalizeH="0" baseline="30000" dirty="0">
                          <a:ln>
                            <a:noFill/>
                          </a:ln>
                          <a:solidFill>
                            <a:schemeClr val="tx1"/>
                          </a:solidFill>
                          <a:effectLst/>
                          <a:latin typeface="Calibri" panose="020F0502020204030204" pitchFamily="34" charset="0"/>
                          <a:ea typeface="MS PGothic" charset="-128"/>
                        </a:rPr>
                        <a:t>1</a:t>
                      </a:r>
                    </a:p>
                  </a:txBody>
                  <a:tcPr marL="91407" marR="91407" marT="72000" marB="72000" anchor="ctr" horzOverflow="overflow">
                    <a:lnL>
                      <a:noFill/>
                    </a:lnL>
                    <a:lnR>
                      <a:noFill/>
                    </a:lnR>
                    <a:lnT>
                      <a:noFill/>
                    </a:lnT>
                    <a:lnB w="381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altLang="en-US" sz="1800" b="1" i="0" u="none" strike="noStrike" cap="none" normalizeH="0" baseline="0" dirty="0">
                          <a:ln>
                            <a:noFill/>
                          </a:ln>
                          <a:solidFill>
                            <a:schemeClr val="tx1"/>
                          </a:solidFill>
                          <a:effectLst/>
                          <a:latin typeface="Calibri" panose="020F0502020204030204" pitchFamily="34" charset="0"/>
                          <a:ea typeface="MS PGothic" charset="-128"/>
                        </a:rPr>
                        <a:t>IAS-USA</a:t>
                      </a:r>
                      <a:r>
                        <a:rPr kumimoji="0" lang="en-US" altLang="en-US" sz="1800" b="1" i="0" u="none" strike="noStrike" cap="none" normalizeH="0" baseline="30000" dirty="0">
                          <a:ln>
                            <a:noFill/>
                          </a:ln>
                          <a:solidFill>
                            <a:schemeClr val="tx1"/>
                          </a:solidFill>
                          <a:effectLst/>
                          <a:latin typeface="Calibri" panose="020F0502020204030204" pitchFamily="34" charset="0"/>
                          <a:ea typeface="MS PGothic" charset="-128"/>
                        </a:rPr>
                        <a:t>2</a:t>
                      </a:r>
                    </a:p>
                  </a:txBody>
                  <a:tcPr marL="91407" marR="91407" marT="72000" marB="72000" anchor="ctr" horzOverflow="overflow">
                    <a:lnL>
                      <a:noFill/>
                    </a:lnL>
                    <a:lnR>
                      <a:noFill/>
                    </a:lnR>
                    <a:lnT>
                      <a:noFill/>
                    </a:lnT>
                    <a:lnB w="381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Calibri" panose="020F0502020204030204" pitchFamily="34" charset="0"/>
                          <a:ea typeface="MS PGothic" charset="-128"/>
                        </a:rPr>
                        <a:t>EACS</a:t>
                      </a:r>
                      <a:r>
                        <a:rPr kumimoji="0" lang="en-US" altLang="en-US" sz="1800" b="1" i="0" u="none" strike="noStrike" cap="none" normalizeH="0" baseline="30000" dirty="0">
                          <a:ln>
                            <a:noFill/>
                          </a:ln>
                          <a:solidFill>
                            <a:schemeClr val="tx1"/>
                          </a:solidFill>
                          <a:effectLst/>
                          <a:latin typeface="Calibri" panose="020F0502020204030204" pitchFamily="34" charset="0"/>
                          <a:ea typeface="MS PGothic" charset="-128"/>
                        </a:rPr>
                        <a:t>3</a:t>
                      </a:r>
                    </a:p>
                  </a:txBody>
                  <a:tcPr marL="91407" marR="91407" marT="72000" marB="72000" anchor="ctr" horzOverflow="overflow">
                    <a:lnL>
                      <a:noFill/>
                    </a:lnL>
                    <a:lnR>
                      <a:noFill/>
                    </a:lnR>
                    <a:lnT>
                      <a:noFill/>
                    </a:lnT>
                    <a:lnB w="381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Calibri" panose="020F0502020204030204" pitchFamily="34" charset="0"/>
                          <a:ea typeface="MS PGothic" charset="-128"/>
                        </a:rPr>
                        <a:t>WHO</a:t>
                      </a:r>
                      <a:r>
                        <a:rPr kumimoji="0" lang="en-US" altLang="en-US" sz="1800" b="1" i="0" u="none" strike="noStrike" cap="none" normalizeH="0" baseline="30000" dirty="0">
                          <a:ln>
                            <a:noFill/>
                          </a:ln>
                          <a:solidFill>
                            <a:schemeClr val="tx1"/>
                          </a:solidFill>
                          <a:effectLst/>
                          <a:latin typeface="Calibri" panose="020F0502020204030204" pitchFamily="34" charset="0"/>
                          <a:ea typeface="MS PGothic" charset="-128"/>
                        </a:rPr>
                        <a:t>4</a:t>
                      </a:r>
                    </a:p>
                  </a:txBody>
                  <a:tcPr marL="91407" marR="91407" marT="72000" marB="72000" anchor="ctr" horzOverflow="overflow">
                    <a:lnL>
                      <a:noFill/>
                    </a:lnL>
                    <a:lnR>
                      <a:noFill/>
                    </a:lnR>
                    <a:lnT>
                      <a:noFill/>
                    </a:lnT>
                    <a:lnB w="381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242789">
                <a:tc>
                  <a:txBody>
                    <a:bodyPr/>
                    <a:lstStyle/>
                    <a:p>
                      <a:pPr marL="285750" marR="0" lvl="0" indent="-285750" algn="l" defTabSz="914400" rtl="0" eaLnBrk="1" fontAlgn="base" latinLnBrk="0" hangingPunct="1">
                        <a:lnSpc>
                          <a:spcPct val="100000"/>
                        </a:lnSpc>
                        <a:spcBef>
                          <a:spcPct val="0"/>
                        </a:spcBef>
                        <a:spcAft>
                          <a:spcPct val="0"/>
                        </a:spcAft>
                        <a:buClr>
                          <a:srgbClr val="141415"/>
                        </a:buClr>
                        <a:buSzTx/>
                        <a:buFont typeface="Wingdings" panose="05000000000000000000" pitchFamily="2" charset="2"/>
                        <a:buChar char="§"/>
                        <a:tabLst/>
                      </a:pPr>
                      <a:r>
                        <a:rPr kumimoji="0" lang="en-US" altLang="en-US" sz="1800" b="0" i="0" u="none" strike="noStrike" cap="none" normalizeH="0" baseline="0" dirty="0">
                          <a:ln>
                            <a:noFill/>
                          </a:ln>
                          <a:solidFill>
                            <a:schemeClr val="bg1"/>
                          </a:solidFill>
                          <a:effectLst/>
                          <a:latin typeface="Calibri" panose="020F0502020204030204" pitchFamily="34" charset="0"/>
                          <a:ea typeface="MS PGothic" charset="-128"/>
                        </a:rPr>
                        <a:t>BIC/FTC/TAF </a:t>
                      </a:r>
                    </a:p>
                    <a:p>
                      <a:pPr marL="285750" marR="0" lvl="0" indent="-285750" algn="l" defTabSz="914400" rtl="0" eaLnBrk="1" fontAlgn="base" latinLnBrk="0" hangingPunct="1">
                        <a:lnSpc>
                          <a:spcPct val="100000"/>
                        </a:lnSpc>
                        <a:spcBef>
                          <a:spcPct val="0"/>
                        </a:spcBef>
                        <a:spcAft>
                          <a:spcPct val="0"/>
                        </a:spcAft>
                        <a:buClr>
                          <a:srgbClr val="141415"/>
                        </a:buClr>
                        <a:buSzTx/>
                        <a:buFont typeface="Wingdings" panose="05000000000000000000" pitchFamily="2" charset="2"/>
                        <a:buChar char="§"/>
                        <a:tabLst/>
                      </a:pPr>
                      <a:r>
                        <a:rPr kumimoji="0" lang="en-US" altLang="en-US" sz="1800" b="0" i="0" u="none" strike="noStrike" cap="none" normalizeH="0" baseline="0" dirty="0">
                          <a:ln>
                            <a:noFill/>
                          </a:ln>
                          <a:solidFill>
                            <a:schemeClr val="bg1"/>
                          </a:solidFill>
                          <a:effectLst/>
                          <a:latin typeface="Calibri" panose="020F0502020204030204" pitchFamily="34" charset="0"/>
                          <a:ea typeface="MS PGothic" charset="-128"/>
                        </a:rPr>
                        <a:t>DTG/3TC/ABC*</a:t>
                      </a:r>
                      <a:endParaRPr kumimoji="0" lang="en-US" altLang="en-US" sz="1800" b="0" i="1" u="none" strike="noStrike" cap="none" normalizeH="0" baseline="0" dirty="0">
                        <a:ln>
                          <a:noFill/>
                        </a:ln>
                        <a:solidFill>
                          <a:schemeClr val="bg1"/>
                        </a:solidFill>
                        <a:effectLst/>
                        <a:latin typeface="Calibri" panose="020F0502020204030204" pitchFamily="34" charset="0"/>
                        <a:ea typeface="MS PGothic" charset="-128"/>
                      </a:endParaRPr>
                    </a:p>
                    <a:p>
                      <a:pPr marL="285750" marR="0" lvl="0" indent="-285750" algn="l" defTabSz="914400" rtl="0" eaLnBrk="1" fontAlgn="base" latinLnBrk="0" hangingPunct="1">
                        <a:lnSpc>
                          <a:spcPct val="100000"/>
                        </a:lnSpc>
                        <a:spcBef>
                          <a:spcPct val="0"/>
                        </a:spcBef>
                        <a:spcAft>
                          <a:spcPct val="0"/>
                        </a:spcAft>
                        <a:buClr>
                          <a:srgbClr val="141415"/>
                        </a:buClr>
                        <a:buSzTx/>
                        <a:buFont typeface="Wingdings" panose="05000000000000000000" pitchFamily="2" charset="2"/>
                        <a:buChar char="§"/>
                        <a:tabLst/>
                      </a:pPr>
                      <a:r>
                        <a:rPr kumimoji="0" lang="en-US" altLang="en-US" sz="1800" b="0" i="0" u="none" strike="noStrike" cap="none" normalizeH="0" baseline="0" dirty="0">
                          <a:ln>
                            <a:noFill/>
                          </a:ln>
                          <a:solidFill>
                            <a:schemeClr val="bg1"/>
                          </a:solidFill>
                          <a:effectLst/>
                          <a:latin typeface="Calibri" panose="020F0502020204030204" pitchFamily="34" charset="0"/>
                          <a:ea typeface="MS PGothic" charset="-128"/>
                        </a:rPr>
                        <a:t>DTG + (FTC or 3TC) + (TAF or TDF) </a:t>
                      </a:r>
                    </a:p>
                    <a:p>
                      <a:pPr marL="285750" marR="0" lvl="0" indent="-285750" algn="l" defTabSz="914400" rtl="0" eaLnBrk="1" fontAlgn="base" latinLnBrk="0" hangingPunct="1">
                        <a:lnSpc>
                          <a:spcPct val="100000"/>
                        </a:lnSpc>
                        <a:spcBef>
                          <a:spcPct val="0"/>
                        </a:spcBef>
                        <a:spcAft>
                          <a:spcPct val="0"/>
                        </a:spcAft>
                        <a:buClr>
                          <a:srgbClr val="141415"/>
                        </a:buClr>
                        <a:buSzTx/>
                        <a:buFont typeface="Wingdings" panose="05000000000000000000" pitchFamily="2" charset="2"/>
                        <a:buChar char="§"/>
                        <a:tabLst/>
                      </a:pPr>
                      <a:r>
                        <a:rPr kumimoji="0" lang="en-US" altLang="en-US" sz="1800" b="0" i="0" u="none" strike="noStrike" cap="none" normalizeH="0" baseline="0" dirty="0">
                          <a:ln>
                            <a:noFill/>
                          </a:ln>
                          <a:solidFill>
                            <a:schemeClr val="bg1"/>
                          </a:solidFill>
                          <a:effectLst/>
                          <a:latin typeface="Calibri" panose="020F0502020204030204" pitchFamily="34" charset="0"/>
                          <a:ea typeface="MS PGothic" charset="-128"/>
                        </a:rPr>
                        <a:t>DTG/3TC</a:t>
                      </a:r>
                      <a:r>
                        <a:rPr kumimoji="0" lang="en-US" altLang="en-US" sz="1800" b="0" i="0" u="none" strike="noStrike" cap="none" normalizeH="0" baseline="30000" dirty="0">
                          <a:ln>
                            <a:noFill/>
                          </a:ln>
                          <a:solidFill>
                            <a:schemeClr val="bg1"/>
                          </a:solidFill>
                          <a:effectLst/>
                          <a:latin typeface="Calibri" panose="020F0502020204030204" pitchFamily="34" charset="0"/>
                          <a:ea typeface="MS PGothic" charset="-128"/>
                        </a:rPr>
                        <a:t>†</a:t>
                      </a:r>
                    </a:p>
                  </a:txBody>
                  <a:tcPr marL="91407" marR="91407" marT="72000" marB="72000" horzOverflow="overflow">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ct val="0"/>
                        </a:spcBef>
                        <a:spcAft>
                          <a:spcPct val="0"/>
                        </a:spcAft>
                        <a:buClr>
                          <a:srgbClr val="141415"/>
                        </a:buClr>
                        <a:buSzTx/>
                        <a:buFont typeface="Wingdings" panose="05000000000000000000" pitchFamily="2" charset="2"/>
                        <a:buChar char="§"/>
                        <a:tabLst/>
                      </a:pPr>
                      <a:r>
                        <a:rPr kumimoji="0" lang="en-US" altLang="en-US" sz="1800" b="0" i="0" u="none" strike="noStrike" cap="none" normalizeH="0" baseline="0" dirty="0">
                          <a:ln>
                            <a:noFill/>
                          </a:ln>
                          <a:solidFill>
                            <a:schemeClr val="bg1"/>
                          </a:solidFill>
                          <a:effectLst/>
                          <a:latin typeface="Calibri" panose="020F0502020204030204" pitchFamily="34" charset="0"/>
                          <a:ea typeface="MS PGothic" charset="-128"/>
                        </a:rPr>
                        <a:t>BIC/FTC/TAF</a:t>
                      </a:r>
                    </a:p>
                    <a:p>
                      <a:pPr marL="342900" marR="0" lvl="0" indent="-342900" algn="l" defTabSz="914400" rtl="0" eaLnBrk="1" fontAlgn="base" latinLnBrk="0" hangingPunct="1">
                        <a:lnSpc>
                          <a:spcPct val="100000"/>
                        </a:lnSpc>
                        <a:spcBef>
                          <a:spcPct val="0"/>
                        </a:spcBef>
                        <a:spcAft>
                          <a:spcPct val="0"/>
                        </a:spcAft>
                        <a:buClr>
                          <a:srgbClr val="141415"/>
                        </a:buClr>
                        <a:buSzTx/>
                        <a:buFont typeface="Wingdings" panose="05000000000000000000" pitchFamily="2" charset="2"/>
                        <a:buChar char="§"/>
                        <a:tabLst/>
                      </a:pPr>
                      <a:r>
                        <a:rPr kumimoji="0" lang="en-US" altLang="en-US" sz="1800" b="0" i="0" u="none" strike="noStrike" cap="none" normalizeH="0" baseline="0" dirty="0">
                          <a:ln>
                            <a:noFill/>
                          </a:ln>
                          <a:solidFill>
                            <a:schemeClr val="bg1"/>
                          </a:solidFill>
                          <a:effectLst/>
                          <a:latin typeface="Calibri" panose="020F0502020204030204" pitchFamily="34" charset="0"/>
                          <a:ea typeface="MS PGothic" charset="-128"/>
                        </a:rPr>
                        <a:t>DTG + FTC/TAF</a:t>
                      </a:r>
                    </a:p>
                    <a:p>
                      <a:pPr marL="342900" marR="0" lvl="0" indent="-342900" algn="l" defTabSz="914400" rtl="0" eaLnBrk="1" fontAlgn="base" latinLnBrk="0" hangingPunct="1">
                        <a:lnSpc>
                          <a:spcPct val="100000"/>
                        </a:lnSpc>
                        <a:spcBef>
                          <a:spcPct val="0"/>
                        </a:spcBef>
                        <a:spcAft>
                          <a:spcPct val="0"/>
                        </a:spcAft>
                        <a:buClr>
                          <a:srgbClr val="141415"/>
                        </a:buClr>
                        <a:buSzTx/>
                        <a:buFont typeface="Wingdings" panose="05000000000000000000" pitchFamily="2" charset="2"/>
                        <a:buChar char="§"/>
                        <a:tabLst/>
                      </a:pPr>
                      <a:r>
                        <a:rPr kumimoji="0" lang="en-US" altLang="en-US" sz="1800" b="0" i="0" u="none" strike="noStrike" cap="none" normalizeH="0" baseline="0" dirty="0">
                          <a:ln>
                            <a:noFill/>
                          </a:ln>
                          <a:solidFill>
                            <a:schemeClr val="bg1"/>
                          </a:solidFill>
                          <a:effectLst/>
                          <a:latin typeface="Calibri" panose="020F0502020204030204" pitchFamily="34" charset="0"/>
                          <a:ea typeface="MS PGothic" charset="-128"/>
                        </a:rPr>
                        <a:t>DTG + FTC/TDF</a:t>
                      </a:r>
                    </a:p>
                    <a:p>
                      <a:pPr marL="342900" marR="0" lvl="0" indent="-342900" algn="l" defTabSz="914400" rtl="0" eaLnBrk="1" fontAlgn="base" latinLnBrk="0" hangingPunct="1">
                        <a:lnSpc>
                          <a:spcPct val="100000"/>
                        </a:lnSpc>
                        <a:spcBef>
                          <a:spcPct val="0"/>
                        </a:spcBef>
                        <a:spcAft>
                          <a:spcPct val="0"/>
                        </a:spcAft>
                        <a:buClr>
                          <a:srgbClr val="141415"/>
                        </a:buClr>
                        <a:buSzTx/>
                        <a:buFont typeface="Wingdings" panose="05000000000000000000" pitchFamily="2" charset="2"/>
                        <a:buChar char="§"/>
                        <a:tabLst/>
                      </a:pPr>
                      <a:r>
                        <a:rPr kumimoji="0" lang="en-US" altLang="en-US" sz="1800" b="0" i="0" u="none" strike="noStrike" cap="none" normalizeH="0" baseline="0" dirty="0">
                          <a:ln>
                            <a:noFill/>
                          </a:ln>
                          <a:solidFill>
                            <a:schemeClr val="bg1"/>
                          </a:solidFill>
                          <a:effectLst/>
                          <a:latin typeface="Calibri" panose="020F0502020204030204" pitchFamily="34" charset="0"/>
                          <a:ea typeface="MS PGothic" charset="-128"/>
                        </a:rPr>
                        <a:t>DTG + 3TC/TDF</a:t>
                      </a:r>
                    </a:p>
                    <a:p>
                      <a:pPr marL="342900" marR="0" lvl="0" indent="-342900" algn="l" defTabSz="914400" rtl="0" eaLnBrk="1" fontAlgn="base" latinLnBrk="0" hangingPunct="1">
                        <a:lnSpc>
                          <a:spcPct val="100000"/>
                        </a:lnSpc>
                        <a:spcBef>
                          <a:spcPct val="0"/>
                        </a:spcBef>
                        <a:spcAft>
                          <a:spcPct val="0"/>
                        </a:spcAft>
                        <a:buClr>
                          <a:srgbClr val="141415"/>
                        </a:buClr>
                        <a:buSzTx/>
                        <a:buFont typeface="Wingdings" panose="05000000000000000000" pitchFamily="2" charset="2"/>
                        <a:buChar char="§"/>
                        <a:tabLst/>
                      </a:pPr>
                      <a:r>
                        <a:rPr kumimoji="0" lang="en-US" altLang="en-US" sz="1800" b="0" i="0" u="none" strike="noStrike" cap="none" normalizeH="0" baseline="0" dirty="0">
                          <a:ln>
                            <a:noFill/>
                          </a:ln>
                          <a:solidFill>
                            <a:schemeClr val="bg1"/>
                          </a:solidFill>
                          <a:effectLst/>
                          <a:latin typeface="Calibri" panose="020F0502020204030204" pitchFamily="34" charset="0"/>
                          <a:ea typeface="MS PGothic" charset="-128"/>
                        </a:rPr>
                        <a:t>DTG/3TC</a:t>
                      </a:r>
                      <a:r>
                        <a:rPr kumimoji="0" lang="en-US" altLang="en-US" sz="1800" b="0" i="0" u="none" strike="noStrike" cap="none" normalizeH="0" baseline="30000" dirty="0">
                          <a:ln>
                            <a:noFill/>
                          </a:ln>
                          <a:solidFill>
                            <a:schemeClr val="bg1"/>
                          </a:solidFill>
                          <a:effectLst/>
                          <a:latin typeface="Calibri" panose="020F0502020204030204" pitchFamily="34" charset="0"/>
                          <a:ea typeface="MS PGothic" charset="-128"/>
                        </a:rPr>
                        <a:t>†‡</a:t>
                      </a:r>
                    </a:p>
                  </a:txBody>
                  <a:tcPr marL="91407" marR="91407" marT="72000" marB="72000" horzOverflow="overflow">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ct val="0"/>
                        </a:spcAft>
                        <a:buClr>
                          <a:srgbClr val="141415"/>
                        </a:buClr>
                        <a:buSzTx/>
                        <a:buFont typeface="Wingdings" panose="05000000000000000000" pitchFamily="2" charset="2"/>
                        <a:buChar char="§"/>
                        <a:tabLst/>
                      </a:pPr>
                      <a:r>
                        <a:rPr kumimoji="0" lang="en-US" altLang="en-US" sz="1800" b="0" i="0" u="none" strike="noStrike" cap="none" normalizeH="0" baseline="0" dirty="0">
                          <a:ln>
                            <a:noFill/>
                          </a:ln>
                          <a:solidFill>
                            <a:schemeClr val="bg1"/>
                          </a:solidFill>
                          <a:effectLst/>
                          <a:latin typeface="Calibri" panose="020F0502020204030204" pitchFamily="34" charset="0"/>
                          <a:ea typeface="MS PGothic" charset="-128"/>
                        </a:rPr>
                        <a:t>DTG/3TC/ABC* or DTG + 3TC/ABC</a:t>
                      </a:r>
                    </a:p>
                    <a:p>
                      <a:pPr marL="285750" marR="0" lvl="0" indent="-285750" algn="l" defTabSz="914400" rtl="0" eaLnBrk="1" fontAlgn="base" latinLnBrk="0" hangingPunct="1">
                        <a:lnSpc>
                          <a:spcPct val="100000"/>
                        </a:lnSpc>
                        <a:spcBef>
                          <a:spcPct val="0"/>
                        </a:spcBef>
                        <a:spcAft>
                          <a:spcPct val="0"/>
                        </a:spcAft>
                        <a:buClr>
                          <a:srgbClr val="141415"/>
                        </a:buClr>
                        <a:buSzTx/>
                        <a:buFont typeface="Wingdings" panose="05000000000000000000" pitchFamily="2" charset="2"/>
                        <a:buChar char="§"/>
                        <a:tabLst/>
                      </a:pPr>
                      <a:r>
                        <a:rPr kumimoji="0" lang="en-US" altLang="en-US" sz="1800" b="0" i="0" u="none" strike="noStrike" cap="none" normalizeH="0" baseline="0" dirty="0">
                          <a:ln>
                            <a:noFill/>
                          </a:ln>
                          <a:solidFill>
                            <a:schemeClr val="bg1"/>
                          </a:solidFill>
                          <a:effectLst/>
                          <a:latin typeface="Calibri" panose="020F0502020204030204" pitchFamily="34" charset="0"/>
                          <a:ea typeface="MS PGothic" charset="-128"/>
                        </a:rPr>
                        <a:t>BIC/FTC/TAF</a:t>
                      </a:r>
                    </a:p>
                    <a:p>
                      <a:pPr marL="285750" marR="0" lvl="0" indent="-285750" algn="l" defTabSz="914400" rtl="0" eaLnBrk="1" fontAlgn="base" latinLnBrk="0" hangingPunct="1">
                        <a:lnSpc>
                          <a:spcPct val="100000"/>
                        </a:lnSpc>
                        <a:spcBef>
                          <a:spcPct val="0"/>
                        </a:spcBef>
                        <a:spcAft>
                          <a:spcPct val="0"/>
                        </a:spcAft>
                        <a:buClr>
                          <a:srgbClr val="141415"/>
                        </a:buClr>
                        <a:buSzTx/>
                        <a:buFont typeface="Wingdings" panose="05000000000000000000" pitchFamily="2" charset="2"/>
                        <a:buChar char="§"/>
                        <a:tabLst/>
                      </a:pPr>
                      <a:r>
                        <a:rPr kumimoji="0" lang="en-US" altLang="en-US" sz="1800" b="0" i="0" u="none" strike="noStrike" cap="none" normalizeH="0" baseline="0" dirty="0">
                          <a:ln>
                            <a:noFill/>
                          </a:ln>
                          <a:solidFill>
                            <a:schemeClr val="bg1"/>
                          </a:solidFill>
                          <a:effectLst/>
                          <a:latin typeface="Calibri" panose="020F0502020204030204" pitchFamily="34" charset="0"/>
                          <a:ea typeface="MS PGothic" charset="-128"/>
                        </a:rPr>
                        <a:t>DTG + FTC/TAF or (FTC or 3TC)/TDF</a:t>
                      </a:r>
                    </a:p>
                    <a:p>
                      <a:pPr marL="285750" marR="0" lvl="0" indent="-285750" algn="l" defTabSz="914400" rtl="0" eaLnBrk="1" fontAlgn="base" latinLnBrk="0" hangingPunct="1">
                        <a:lnSpc>
                          <a:spcPct val="100000"/>
                        </a:lnSpc>
                        <a:spcBef>
                          <a:spcPct val="0"/>
                        </a:spcBef>
                        <a:spcAft>
                          <a:spcPct val="0"/>
                        </a:spcAft>
                        <a:buClr>
                          <a:srgbClr val="141415"/>
                        </a:buClr>
                        <a:buSzTx/>
                        <a:buFont typeface="Wingdings" panose="05000000000000000000" pitchFamily="2" charset="2"/>
                        <a:buChar char="§"/>
                        <a:tabLst/>
                      </a:pPr>
                      <a:r>
                        <a:rPr kumimoji="0" lang="en-US" altLang="en-US" sz="1800" b="0" i="0" u="none" strike="noStrike" cap="none" normalizeH="0" baseline="0" dirty="0">
                          <a:ln>
                            <a:noFill/>
                          </a:ln>
                          <a:solidFill>
                            <a:schemeClr val="bg1"/>
                          </a:solidFill>
                          <a:effectLst/>
                          <a:latin typeface="Calibri" panose="020F0502020204030204" pitchFamily="34" charset="0"/>
                          <a:ea typeface="MS PGothic" charset="-128"/>
                        </a:rPr>
                        <a:t>RAL QD or BID + FTC/TAF or (FTC or 3TC)/TDF</a:t>
                      </a:r>
                    </a:p>
                    <a:p>
                      <a:pPr marL="285750" marR="0" lvl="0" indent="-285750" algn="l" defTabSz="914400" rtl="0" eaLnBrk="1" fontAlgn="base" latinLnBrk="0" hangingPunct="1">
                        <a:lnSpc>
                          <a:spcPct val="100000"/>
                        </a:lnSpc>
                        <a:spcBef>
                          <a:spcPct val="0"/>
                        </a:spcBef>
                        <a:spcAft>
                          <a:spcPct val="0"/>
                        </a:spcAft>
                        <a:buClr>
                          <a:srgbClr val="141415"/>
                        </a:buClr>
                        <a:buSzTx/>
                        <a:buFont typeface="Wingdings" panose="05000000000000000000" pitchFamily="2" charset="2"/>
                        <a:buChar char="§"/>
                        <a:tabLst/>
                      </a:pPr>
                      <a:r>
                        <a:rPr kumimoji="0" lang="en-US" altLang="en-US" sz="1800" b="0" i="0" u="none" strike="noStrike" cap="none" normalizeH="0" baseline="0" dirty="0">
                          <a:ln>
                            <a:noFill/>
                          </a:ln>
                          <a:solidFill>
                            <a:schemeClr val="bg1"/>
                          </a:solidFill>
                          <a:effectLst/>
                          <a:latin typeface="Calibri" panose="020F0502020204030204" pitchFamily="34" charset="0"/>
                          <a:ea typeface="MS PGothic" charset="-128"/>
                        </a:rPr>
                        <a:t>DTG/3TC or DTG + (FTC or 3TC)</a:t>
                      </a:r>
                    </a:p>
                    <a:p>
                      <a:pPr marL="285750" marR="0" lvl="0" indent="-285750" algn="l" defTabSz="914400" rtl="0" eaLnBrk="1" fontAlgn="base" latinLnBrk="0" hangingPunct="1">
                        <a:lnSpc>
                          <a:spcPct val="100000"/>
                        </a:lnSpc>
                        <a:spcBef>
                          <a:spcPct val="0"/>
                        </a:spcBef>
                        <a:spcAft>
                          <a:spcPct val="0"/>
                        </a:spcAft>
                        <a:buClr>
                          <a:srgbClr val="141415"/>
                        </a:buClr>
                        <a:buSzTx/>
                        <a:buFont typeface="Wingdings" panose="05000000000000000000" pitchFamily="2" charset="2"/>
                        <a:buChar char="§"/>
                        <a:tabLst/>
                      </a:pPr>
                      <a:r>
                        <a:rPr kumimoji="0" lang="en-US" altLang="en-US" sz="1800" b="0" i="0" u="none" strike="noStrike" cap="none" normalizeH="0" baseline="0" dirty="0">
                          <a:ln>
                            <a:noFill/>
                          </a:ln>
                          <a:solidFill>
                            <a:schemeClr val="bg1"/>
                          </a:solidFill>
                          <a:effectLst/>
                          <a:latin typeface="Calibri" panose="020F0502020204030204" pitchFamily="34" charset="0"/>
                          <a:ea typeface="MS PGothic" charset="-128"/>
                        </a:rPr>
                        <a:t>DOR/3TC/TDF or DOR + FTC/TAF or (FTC or 3TC)/TDF</a:t>
                      </a:r>
                    </a:p>
                  </a:txBody>
                  <a:tcPr marL="91407" marR="91407" marT="72000" marB="72000" horzOverflow="overflow">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ct val="0"/>
                        </a:spcBef>
                        <a:spcAft>
                          <a:spcPct val="0"/>
                        </a:spcAft>
                        <a:buClr>
                          <a:srgbClr val="141415"/>
                        </a:buClr>
                        <a:buSzTx/>
                        <a:buFont typeface="Wingdings" panose="05000000000000000000" pitchFamily="2" charset="2"/>
                        <a:buChar char="§"/>
                        <a:tabLst/>
                      </a:pPr>
                      <a:r>
                        <a:rPr kumimoji="0" lang="en-US" altLang="en-US" sz="1800" b="0" i="0" u="none" strike="noStrike" cap="none" normalizeH="0" baseline="0" dirty="0">
                          <a:ln>
                            <a:noFill/>
                          </a:ln>
                          <a:solidFill>
                            <a:schemeClr val="bg1"/>
                          </a:solidFill>
                          <a:effectLst/>
                          <a:latin typeface="Calibri" panose="020F0502020204030204" pitchFamily="34" charset="0"/>
                          <a:ea typeface="MS PGothic" charset="-128"/>
                        </a:rPr>
                        <a:t>DTG + 3TC (or FTC) + TDF</a:t>
                      </a:r>
                      <a:endParaRPr kumimoji="0" lang="en-US" altLang="en-US" sz="1800" b="0" i="0" u="none" strike="noStrike" cap="none" normalizeH="0" baseline="30000" dirty="0">
                        <a:ln>
                          <a:noFill/>
                        </a:ln>
                        <a:solidFill>
                          <a:schemeClr val="bg1"/>
                        </a:solidFill>
                        <a:effectLst/>
                        <a:latin typeface="Calibri" panose="020F0502020204030204" pitchFamily="34" charset="0"/>
                        <a:ea typeface="MS PGothic" charset="-128"/>
                      </a:endParaRPr>
                    </a:p>
                  </a:txBody>
                  <a:tcPr marL="91407" marR="91407" marT="72000" marB="72000" horzOverflow="overflow">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1"/>
                  </a:ext>
                </a:extLst>
              </a:tr>
            </a:tbl>
          </a:graphicData>
        </a:graphic>
      </p:graphicFrame>
      <p:sp>
        <p:nvSpPr>
          <p:cNvPr id="5" name="Text Box 11">
            <a:extLst>
              <a:ext uri="{FF2B5EF4-FFF2-40B4-BE49-F238E27FC236}">
                <a16:creationId xmlns:a16="http://schemas.microsoft.com/office/drawing/2014/main" id="{F5A8BDEF-C73F-184E-A859-88F509F3687D}"/>
              </a:ext>
            </a:extLst>
          </p:cNvPr>
          <p:cNvSpPr txBox="1">
            <a:spLocks noChangeArrowheads="1"/>
          </p:cNvSpPr>
          <p:nvPr/>
        </p:nvSpPr>
        <p:spPr bwMode="auto">
          <a:xfrm>
            <a:off x="391567" y="6189363"/>
            <a:ext cx="858724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DHHS ART Guidelines. 2022. 2. Saag. JAMA. 2020;324:1651. 3. EACS Guidelines v 11.0. </a:t>
            </a:r>
          </a:p>
          <a:p>
            <a:pPr marL="0" marR="0" lvl="0" indent="0" algn="l" defTabSz="4572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4. WHO. July 2021. www.who.int/publications/i/item/9789240031593. </a:t>
            </a:r>
          </a:p>
        </p:txBody>
      </p:sp>
      <p:sp>
        <p:nvSpPr>
          <p:cNvPr id="6" name="TextBox 5">
            <a:extLst>
              <a:ext uri="{FF2B5EF4-FFF2-40B4-BE49-F238E27FC236}">
                <a16:creationId xmlns:a16="http://schemas.microsoft.com/office/drawing/2014/main" id="{472C7BA8-B83D-5109-8BC5-1D3E23047B44}"/>
              </a:ext>
            </a:extLst>
          </p:cNvPr>
          <p:cNvSpPr txBox="1"/>
          <p:nvPr/>
        </p:nvSpPr>
        <p:spPr bwMode="auto">
          <a:xfrm>
            <a:off x="724492" y="4906997"/>
            <a:ext cx="107140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cs typeface="Arial" panose="020B0604020202020204" pitchFamily="34" charset="0"/>
              </a:rPr>
              <a:t>*If </a:t>
            </a: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cs typeface="Arial" panose="020B0604020202020204" pitchFamily="34" charset="0"/>
              </a:rPr>
              <a:t>HLA-B*5701 negative and without chronic HBV.</a:t>
            </a: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cs typeface="Arial" panose="020B0604020202020204" pitchFamily="34" charset="0"/>
              </a:rPr>
              <a:t> </a:t>
            </a:r>
            <a:r>
              <a:rPr kumimoji="0" lang="en-US" sz="1200" b="0" i="0" u="none" strike="noStrike" kern="1200" cap="none" spc="0" normalizeH="0" baseline="30000" noProof="0" dirty="0">
                <a:ln>
                  <a:noFill/>
                </a:ln>
                <a:solidFill>
                  <a:srgbClr val="455560">
                    <a:lumMod val="10000"/>
                  </a:srgbClr>
                </a:solidFill>
                <a:effectLst/>
                <a:uLnTx/>
                <a:uFillTx/>
                <a:latin typeface="Calibri" panose="020F0502020204030204" pitchFamily="34" charset="0"/>
                <a:cs typeface="Arial" panose="020B060402020202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Except for individuals with baseline HIV-1 RNA &gt; 500,000 copies/mL, with HBV, or for whom results of HIV genotypic resistance testing or HBV testing are not yet available. </a:t>
            </a:r>
            <a:r>
              <a:rPr kumimoji="0" lang="en-US" sz="1200" b="0" i="0" u="none" strike="noStrike" kern="1200" cap="none" spc="0" normalizeH="0" baseline="30000" noProof="0" dirty="0">
                <a:ln>
                  <a:noFill/>
                </a:ln>
                <a:solidFill>
                  <a:srgbClr val="455560">
                    <a:lumMod val="10000"/>
                  </a:srgbClr>
                </a:solidFill>
                <a:effectLst/>
                <a:uLnTx/>
                <a:uFillTx/>
                <a:latin typeface="Calibri" panose="020F0502020204030204" pitchFamily="34" charset="0"/>
                <a:cs typeface="Arial" panose="020B0604020202020204" pitchFamily="34" charset="0"/>
              </a:rPr>
              <a:t>‡</a:t>
            </a: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cs typeface="Arial" panose="020B0604020202020204" pitchFamily="34" charset="0"/>
              </a:rPr>
              <a:t>Possibly not suitable for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individuals with baseline </a:t>
            </a: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cs typeface="Arial" panose="020B0604020202020204" pitchFamily="34" charset="0"/>
              </a:rPr>
              <a:t>CD4+ cell count &lt;200 cells/mm</a:t>
            </a:r>
            <a:r>
              <a:rPr kumimoji="0" lang="en-US" sz="1200" b="0" i="0" u="none" strike="noStrike" kern="1200" cap="none" spc="0" normalizeH="0" baseline="30000" noProof="0" dirty="0">
                <a:ln>
                  <a:noFill/>
                </a:ln>
                <a:solidFill>
                  <a:srgbClr val="455560">
                    <a:lumMod val="10000"/>
                  </a:srgbClr>
                </a:solidFill>
                <a:effectLst/>
                <a:uLnTx/>
                <a:uFillTx/>
                <a:latin typeface="Calibri" panose="020F0502020204030204" pitchFamily="34" charset="0"/>
                <a:cs typeface="Arial" panose="020B0604020202020204" pitchFamily="34" charset="0"/>
              </a:rPr>
              <a:t>3</a:t>
            </a: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cs typeface="Arial" panose="020B0604020202020204" pitchFamily="34" charset="0"/>
              </a:rPr>
              <a:t>. </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129042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CCDD0-4A3A-9185-2515-5E3B43F0BD24}"/>
              </a:ext>
            </a:extLst>
          </p:cNvPr>
          <p:cNvSpPr>
            <a:spLocks noGrp="1"/>
          </p:cNvSpPr>
          <p:nvPr>
            <p:ph type="title"/>
          </p:nvPr>
        </p:nvSpPr>
        <p:spPr/>
        <p:txBody>
          <a:bodyPr/>
          <a:lstStyle/>
          <a:p>
            <a:r>
              <a:rPr lang="en-US" dirty="0"/>
              <a:t>Initial ART With BIC/FTC/TAF: </a:t>
            </a:r>
            <a:br>
              <a:rPr lang="en-US" dirty="0"/>
            </a:br>
            <a:r>
              <a:rPr lang="en-US" dirty="0"/>
              <a:t>Newest Oral INSTI Now With Data Through 5 Yr</a:t>
            </a:r>
          </a:p>
        </p:txBody>
      </p:sp>
      <p:sp>
        <p:nvSpPr>
          <p:cNvPr id="8" name="Content Placeholder 7">
            <a:extLst>
              <a:ext uri="{FF2B5EF4-FFF2-40B4-BE49-F238E27FC236}">
                <a16:creationId xmlns:a16="http://schemas.microsoft.com/office/drawing/2014/main" id="{5AFFD31A-03EF-1BCB-5C76-DBF827F96DD4}"/>
              </a:ext>
            </a:extLst>
          </p:cNvPr>
          <p:cNvSpPr>
            <a:spLocks noGrp="1"/>
          </p:cNvSpPr>
          <p:nvPr>
            <p:ph sz="half" idx="1"/>
          </p:nvPr>
        </p:nvSpPr>
        <p:spPr>
          <a:xfrm>
            <a:off x="601819" y="1510730"/>
            <a:ext cx="4904901" cy="4678738"/>
          </a:xfrm>
        </p:spPr>
        <p:txBody>
          <a:bodyPr/>
          <a:lstStyle/>
          <a:p>
            <a:pPr>
              <a:spcAft>
                <a:spcPts val="300"/>
              </a:spcAft>
            </a:pPr>
            <a:r>
              <a:rPr lang="en-US" sz="2200" dirty="0"/>
              <a:t>Studies 1489 and 1490: BIC/FTC/TAF noninferior to DTG-based ART for </a:t>
            </a:r>
            <a:br>
              <a:rPr lang="en-US" sz="2200" dirty="0"/>
            </a:br>
            <a:r>
              <a:rPr lang="sv-SE" sz="2200" dirty="0"/>
              <a:t>HIV-1 RNA &lt;50 c/mL</a:t>
            </a:r>
            <a:r>
              <a:rPr lang="en-US" sz="2200" baseline="30000" dirty="0"/>
              <a:t>1</a:t>
            </a:r>
            <a:r>
              <a:rPr lang="sv-SE" sz="2400" dirty="0"/>
              <a:t> </a:t>
            </a:r>
            <a:endParaRPr lang="en-US" sz="2200" dirty="0"/>
          </a:p>
          <a:p>
            <a:pPr lvl="1">
              <a:spcAft>
                <a:spcPts val="300"/>
              </a:spcAft>
            </a:pPr>
            <a:r>
              <a:rPr lang="en-US" sz="2000" dirty="0"/>
              <a:t>Randomized through Wk 144</a:t>
            </a:r>
          </a:p>
          <a:p>
            <a:pPr lvl="1">
              <a:spcAft>
                <a:spcPts val="300"/>
              </a:spcAft>
            </a:pPr>
            <a:r>
              <a:rPr lang="en-US" sz="2000" dirty="0"/>
              <a:t>OLE Wk 145-240</a:t>
            </a:r>
          </a:p>
          <a:p>
            <a:pPr>
              <a:spcAft>
                <a:spcPts val="300"/>
              </a:spcAft>
            </a:pPr>
            <a:r>
              <a:rPr lang="en-US" sz="2200" dirty="0"/>
              <a:t>Pooled BIC/FTC/TAF population</a:t>
            </a:r>
            <a:r>
              <a:rPr lang="en-US" sz="2200" baseline="30000" dirty="0"/>
              <a:t>2</a:t>
            </a:r>
            <a:endParaRPr lang="en-US" sz="2200" dirty="0"/>
          </a:p>
          <a:p>
            <a:pPr lvl="1">
              <a:spcAft>
                <a:spcPts val="300"/>
              </a:spcAft>
            </a:pPr>
            <a:r>
              <a:rPr lang="en-US" sz="2000" dirty="0"/>
              <a:t>N = 634 in randomized phase; n = 506 in OLE</a:t>
            </a:r>
            <a:endParaRPr lang="en-US" sz="2000" baseline="30000" dirty="0"/>
          </a:p>
          <a:p>
            <a:pPr lvl="1">
              <a:spcAft>
                <a:spcPts val="300"/>
              </a:spcAft>
            </a:pPr>
            <a:r>
              <a:rPr lang="en-US" sz="2000" dirty="0"/>
              <a:t>Wk 240 HIV-1 RNA &lt;50 c/mL (missing = excluded): 99% (426/432)</a:t>
            </a:r>
          </a:p>
          <a:p>
            <a:pPr lvl="1">
              <a:spcAft>
                <a:spcPts val="300"/>
              </a:spcAft>
            </a:pPr>
            <a:r>
              <a:rPr lang="en-US" sz="2000" dirty="0"/>
              <a:t>Wk 240 median CD4+ cell count increase from baseline: 317 cells/mm</a:t>
            </a:r>
            <a:r>
              <a:rPr lang="en-US" sz="2000" baseline="30000" dirty="0"/>
              <a:t>3</a:t>
            </a:r>
          </a:p>
        </p:txBody>
      </p:sp>
      <p:sp>
        <p:nvSpPr>
          <p:cNvPr id="6" name="Text Box 11">
            <a:extLst>
              <a:ext uri="{FF2B5EF4-FFF2-40B4-BE49-F238E27FC236}">
                <a16:creationId xmlns:a16="http://schemas.microsoft.com/office/drawing/2014/main" id="{EDD98F57-9DAE-B16A-8DAD-EE70AF15013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Orkin. Lancet HIV. 2020;7:e389. 2. Sax. AIDS 2022. Abstr EPB150. </a:t>
            </a:r>
          </a:p>
        </p:txBody>
      </p:sp>
      <p:graphicFrame>
        <p:nvGraphicFramePr>
          <p:cNvPr id="12" name="Group 3">
            <a:extLst>
              <a:ext uri="{FF2B5EF4-FFF2-40B4-BE49-F238E27FC236}">
                <a16:creationId xmlns:a16="http://schemas.microsoft.com/office/drawing/2014/main" id="{A230363D-F550-E8B7-0CAE-7E5F4A16DFB0}"/>
              </a:ext>
            </a:extLst>
          </p:cNvPr>
          <p:cNvGraphicFramePr>
            <a:graphicFrameLocks/>
          </p:cNvGraphicFramePr>
          <p:nvPr>
            <p:extLst>
              <p:ext uri="{D42A27DB-BD31-4B8C-83A1-F6EECF244321}">
                <p14:modId xmlns:p14="http://schemas.microsoft.com/office/powerpoint/2010/main" val="3910911568"/>
              </p:ext>
            </p:extLst>
          </p:nvPr>
        </p:nvGraphicFramePr>
        <p:xfrm>
          <a:off x="5750077" y="1593849"/>
          <a:ext cx="6020453" cy="3291968"/>
        </p:xfrm>
        <a:graphic>
          <a:graphicData uri="http://schemas.openxmlformats.org/drawingml/2006/table">
            <a:tbl>
              <a:tblPr/>
              <a:tblGrid>
                <a:gridCol w="796032">
                  <a:extLst>
                    <a:ext uri="{9D8B030D-6E8A-4147-A177-3AD203B41FA5}">
                      <a16:colId xmlns:a16="http://schemas.microsoft.com/office/drawing/2014/main" val="20000"/>
                    </a:ext>
                  </a:extLst>
                </a:gridCol>
                <a:gridCol w="1203306">
                  <a:extLst>
                    <a:ext uri="{9D8B030D-6E8A-4147-A177-3AD203B41FA5}">
                      <a16:colId xmlns:a16="http://schemas.microsoft.com/office/drawing/2014/main" val="20001"/>
                    </a:ext>
                  </a:extLst>
                </a:gridCol>
                <a:gridCol w="1008925">
                  <a:extLst>
                    <a:ext uri="{9D8B030D-6E8A-4147-A177-3AD203B41FA5}">
                      <a16:colId xmlns:a16="http://schemas.microsoft.com/office/drawing/2014/main" val="2420743372"/>
                    </a:ext>
                  </a:extLst>
                </a:gridCol>
                <a:gridCol w="1188720">
                  <a:extLst>
                    <a:ext uri="{9D8B030D-6E8A-4147-A177-3AD203B41FA5}">
                      <a16:colId xmlns:a16="http://schemas.microsoft.com/office/drawing/2014/main" val="950608859"/>
                    </a:ext>
                  </a:extLst>
                </a:gridCol>
                <a:gridCol w="814545">
                  <a:extLst>
                    <a:ext uri="{9D8B030D-6E8A-4147-A177-3AD203B41FA5}">
                      <a16:colId xmlns:a16="http://schemas.microsoft.com/office/drawing/2014/main" val="1944377199"/>
                    </a:ext>
                  </a:extLst>
                </a:gridCol>
                <a:gridCol w="1008925">
                  <a:extLst>
                    <a:ext uri="{9D8B030D-6E8A-4147-A177-3AD203B41FA5}">
                      <a16:colId xmlns:a16="http://schemas.microsoft.com/office/drawing/2014/main" val="703470974"/>
                    </a:ext>
                  </a:extLst>
                </a:gridCol>
              </a:tblGrid>
              <a:tr h="176914">
                <a:tc gridSpan="6">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Virologic Failure With BIC/FTC/TAF at Wk 240 (n = 6)</a:t>
                      </a:r>
                      <a:r>
                        <a:rPr kumimoji="0" lang="en-US" sz="1400" b="1" i="0" u="none" strike="noStrike" cap="none" normalizeH="0" baseline="30000" dirty="0">
                          <a:ln>
                            <a:noFill/>
                          </a:ln>
                          <a:solidFill>
                            <a:schemeClr val="tx1"/>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3000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extLst>
                  <a:ext uri="{0D108BD9-81ED-4DB2-BD59-A6C34878D82A}">
                    <a16:rowId xmlns:a16="http://schemas.microsoft.com/office/drawing/2014/main" val="1025106238"/>
                  </a:ext>
                </a:extLst>
              </a:tr>
              <a:tr h="17691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Patient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Adherence, % (Blinded/ OLE)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BL HIV-1 RNA, c/mL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BL CD4+ Count, Cells/mm</a:t>
                      </a:r>
                      <a:r>
                        <a:rPr kumimoji="0" lang="en-US" sz="1400" b="1" i="0" u="none" strike="noStrike" cap="none" normalizeH="0" baseline="30000" dirty="0">
                          <a:ln>
                            <a:noFill/>
                          </a:ln>
                          <a:solidFill>
                            <a:schemeClr val="tx1"/>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HIV-1 RNA, c/mL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7857391"/>
                  </a:ext>
                </a:extLst>
              </a:tr>
              <a:tr h="247667">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Wk 240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Wk 252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889433259"/>
                  </a:ext>
                </a:extLst>
              </a:tr>
              <a:tr h="1769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96/96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≤100,000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200 to &lt;350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007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91/92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&gt;100,000- 400,000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200 to &lt;350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62104854"/>
                  </a:ext>
                </a:extLst>
              </a:tr>
              <a:tr h="1769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99/99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≤100,000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350 to &lt;500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28727825"/>
                  </a:ext>
                </a:extLst>
              </a:tr>
              <a:tr h="3007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&gt;100,000-400,000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 to &lt;200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5611208"/>
                  </a:ext>
                </a:extLst>
              </a:tr>
              <a:tr h="1769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86/87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≤100,000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200 to &lt;350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14295446"/>
                  </a:ext>
                </a:extLst>
              </a:tr>
              <a:tr h="1769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99/98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&gt;400,000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200 to &lt;350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Lost to f/u</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76078910"/>
                  </a:ext>
                </a:extLst>
              </a:tr>
            </a:tbl>
          </a:graphicData>
        </a:graphic>
      </p:graphicFrame>
      <p:graphicFrame>
        <p:nvGraphicFramePr>
          <p:cNvPr id="13" name="Group 3">
            <a:extLst>
              <a:ext uri="{FF2B5EF4-FFF2-40B4-BE49-F238E27FC236}">
                <a16:creationId xmlns:a16="http://schemas.microsoft.com/office/drawing/2014/main" id="{1E2D8C56-F6AD-361E-CAD5-8BA048C3B1E9}"/>
              </a:ext>
            </a:extLst>
          </p:cNvPr>
          <p:cNvGraphicFramePr>
            <a:graphicFrameLocks/>
          </p:cNvGraphicFramePr>
          <p:nvPr>
            <p:extLst>
              <p:ext uri="{D42A27DB-BD31-4B8C-83A1-F6EECF244321}">
                <p14:modId xmlns:p14="http://schemas.microsoft.com/office/powerpoint/2010/main" val="3056411373"/>
              </p:ext>
            </p:extLst>
          </p:nvPr>
        </p:nvGraphicFramePr>
        <p:xfrm>
          <a:off x="5750077" y="4977201"/>
          <a:ext cx="6020453" cy="1219264"/>
        </p:xfrm>
        <a:graphic>
          <a:graphicData uri="http://schemas.openxmlformats.org/drawingml/2006/table">
            <a:tbl>
              <a:tblPr/>
              <a:tblGrid>
                <a:gridCol w="3101445">
                  <a:extLst>
                    <a:ext uri="{9D8B030D-6E8A-4147-A177-3AD203B41FA5}">
                      <a16:colId xmlns:a16="http://schemas.microsoft.com/office/drawing/2014/main" val="20000"/>
                    </a:ext>
                  </a:extLst>
                </a:gridCol>
                <a:gridCol w="2919008">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Resistance Through Wk 240,</a:t>
                      </a:r>
                      <a:r>
                        <a:rPr lang="en-US" sz="1400" b="1" baseline="30000" dirty="0">
                          <a:solidFill>
                            <a:schemeClr val="tx1"/>
                          </a:solidFill>
                        </a:rPr>
                        <a:t>1</a:t>
                      </a:r>
                      <a:r>
                        <a:rPr kumimoji="0" lang="en-GB" sz="1400" b="1" i="0" u="none" strike="noStrike" cap="none" normalizeH="0" baseline="0" dirty="0">
                          <a:ln>
                            <a:noFill/>
                          </a:ln>
                          <a:solidFill>
                            <a:schemeClr val="tx1"/>
                          </a:solidFill>
                          <a:effectLst/>
                          <a:latin typeface="Calibri" panose="020F0502020204030204" pitchFamily="34" charset="0"/>
                        </a:rPr>
                        <a:t>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BIC/FTC/TAF (n = 634)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785739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Met resistance testing criteria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NRTI resistance detected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62104854"/>
                  </a:ext>
                </a:extLst>
              </a:tr>
              <a:tr h="0">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INSTI resistance detected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28727825"/>
                  </a:ext>
                </a:extLst>
              </a:tr>
            </a:tbl>
          </a:graphicData>
        </a:graphic>
      </p:graphicFrame>
    </p:spTree>
    <p:extLst>
      <p:ext uri="{BB962C8B-B14F-4D97-AF65-F5344CB8AC3E}">
        <p14:creationId xmlns:p14="http://schemas.microsoft.com/office/powerpoint/2010/main" val="1659089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5120E07E-835B-48D5-8D58-712E7F79249A}"/>
              </a:ext>
            </a:extLst>
          </p:cNvPr>
          <p:cNvSpPr>
            <a:spLocks noGrp="1" noChangeArrowheads="1"/>
          </p:cNvSpPr>
          <p:nvPr>
            <p:ph type="title"/>
          </p:nvPr>
        </p:nvSpPr>
        <p:spPr/>
        <p:txBody>
          <a:bodyPr/>
          <a:lstStyle/>
          <a:p>
            <a:pPr eaLnBrk="1" hangingPunct="1"/>
            <a:r>
              <a:rPr lang="en-US" altLang="en-US" dirty="0"/>
              <a:t>ALLIANCE: BIC/FTC/TAF vs DTG + FTC/TDF for </a:t>
            </a:r>
            <a:br>
              <a:rPr lang="en-US" altLang="en-US" dirty="0"/>
            </a:br>
            <a:r>
              <a:rPr lang="en-US" altLang="en-US" dirty="0"/>
              <a:t>Initial HIV/HBV Coinfection Treatment</a:t>
            </a:r>
          </a:p>
        </p:txBody>
      </p:sp>
      <p:sp>
        <p:nvSpPr>
          <p:cNvPr id="6" name="Content Placeholder 5">
            <a:extLst>
              <a:ext uri="{FF2B5EF4-FFF2-40B4-BE49-F238E27FC236}">
                <a16:creationId xmlns:a16="http://schemas.microsoft.com/office/drawing/2014/main" id="{85E5F4E1-D0E4-79DC-D27B-7AA3026992EF}"/>
              </a:ext>
            </a:extLst>
          </p:cNvPr>
          <p:cNvSpPr>
            <a:spLocks noGrp="1"/>
          </p:cNvSpPr>
          <p:nvPr>
            <p:ph idx="1"/>
          </p:nvPr>
        </p:nvSpPr>
        <p:spPr>
          <a:xfrm>
            <a:off x="604675" y="1513047"/>
            <a:ext cx="3480407" cy="4650686"/>
          </a:xfrm>
        </p:spPr>
        <p:txBody>
          <a:bodyPr/>
          <a:lstStyle/>
          <a:p>
            <a:pPr marL="0" indent="0" algn="ctr">
              <a:buNone/>
            </a:pPr>
            <a:r>
              <a:rPr kumimoji="0" lang="en-US" sz="2000" b="1" i="0" u="none" strike="noStrike" kern="1200" cap="none" spc="0" normalizeH="0" baseline="0" noProof="0" dirty="0">
                <a:ln>
                  <a:noFill/>
                </a:ln>
                <a:solidFill>
                  <a:schemeClr val="accent4"/>
                </a:solidFill>
                <a:effectLst/>
                <a:uLnTx/>
                <a:uFillTx/>
              </a:rPr>
              <a:t>Wk 48 Virologic Outcomes (Coprimary Endpoints)</a:t>
            </a:r>
          </a:p>
          <a:p>
            <a:r>
              <a:rPr kumimoji="0" lang="en-US" sz="2000" i="0" u="none" strike="noStrike" kern="1200" cap="none" spc="0" normalizeH="0" baseline="0" noProof="0" dirty="0">
                <a:ln>
                  <a:noFill/>
                </a:ln>
                <a:solidFill>
                  <a:srgbClr val="000000"/>
                </a:solidFill>
                <a:effectLst/>
                <a:uLnTx/>
                <a:uFillTx/>
              </a:rPr>
              <a:t>HIV-RNA &lt;50 copies/mL </a:t>
            </a:r>
            <a:r>
              <a:rPr kumimoji="0" lang="en-US" sz="2000" b="1" i="0" u="none" strike="noStrike" kern="1200" cap="none" spc="0" normalizeH="0" baseline="0" noProof="0" dirty="0">
                <a:ln>
                  <a:noFill/>
                </a:ln>
                <a:solidFill>
                  <a:schemeClr val="accent1"/>
                </a:solidFill>
                <a:effectLst/>
                <a:uLnTx/>
                <a:uFillTx/>
              </a:rPr>
              <a:t>95%</a:t>
            </a:r>
            <a:r>
              <a:rPr kumimoji="0" lang="en-US" sz="2000" i="0" u="none" strike="noStrike" kern="1200" cap="none" spc="0" normalizeH="0" baseline="0" noProof="0" dirty="0">
                <a:ln>
                  <a:noFill/>
                </a:ln>
                <a:solidFill>
                  <a:srgbClr val="000000"/>
                </a:solidFill>
                <a:effectLst/>
                <a:uLnTx/>
                <a:uFillTx/>
              </a:rPr>
              <a:t> with </a:t>
            </a:r>
            <a:r>
              <a:rPr kumimoji="0" lang="en-US" sz="2000" b="1" i="0" u="none" strike="noStrike" kern="1200" cap="none" spc="0" normalizeH="0" baseline="0" noProof="0" dirty="0">
                <a:ln>
                  <a:noFill/>
                </a:ln>
                <a:solidFill>
                  <a:schemeClr val="accent1"/>
                </a:solidFill>
                <a:effectLst/>
                <a:uLnTx/>
                <a:uFillTx/>
              </a:rPr>
              <a:t>BIC/FTC/TAF </a:t>
            </a:r>
            <a:r>
              <a:rPr kumimoji="0" lang="en-US" sz="2000" i="0" u="none" strike="noStrike" kern="1200" cap="none" spc="0" normalizeH="0" baseline="0" noProof="0" dirty="0">
                <a:ln>
                  <a:noFill/>
                </a:ln>
                <a:solidFill>
                  <a:srgbClr val="000000"/>
                </a:solidFill>
                <a:effectLst/>
                <a:uLnTx/>
                <a:uFillTx/>
              </a:rPr>
              <a:t>vs </a:t>
            </a:r>
            <a:r>
              <a:rPr kumimoji="0" lang="en-US" sz="2000" b="1" i="0" u="none" strike="noStrike" kern="1200" cap="none" spc="0" normalizeH="0" baseline="0" noProof="0" dirty="0">
                <a:ln>
                  <a:noFill/>
                </a:ln>
                <a:solidFill>
                  <a:schemeClr val="accent3"/>
                </a:solidFill>
                <a:effectLst/>
                <a:uLnTx/>
                <a:uFillTx/>
              </a:rPr>
              <a:t>91%</a:t>
            </a:r>
            <a:r>
              <a:rPr kumimoji="0" lang="en-US" sz="2000" i="0" u="none" strike="noStrike" kern="1200" cap="none" spc="0" normalizeH="0" baseline="0" noProof="0" dirty="0">
                <a:ln>
                  <a:noFill/>
                </a:ln>
                <a:solidFill>
                  <a:srgbClr val="000000"/>
                </a:solidFill>
                <a:effectLst/>
                <a:uLnTx/>
                <a:uFillTx/>
              </a:rPr>
              <a:t> with </a:t>
            </a:r>
            <a:r>
              <a:rPr kumimoji="0" lang="en-US" sz="2000" b="1" i="0" u="none" strike="noStrike" kern="1200" cap="none" spc="0" normalizeH="0" baseline="0" noProof="0" dirty="0">
                <a:ln>
                  <a:noFill/>
                </a:ln>
                <a:solidFill>
                  <a:schemeClr val="accent3"/>
                </a:solidFill>
                <a:effectLst/>
                <a:uLnTx/>
                <a:uFillTx/>
              </a:rPr>
              <a:t>DTG + FTC/TDF</a:t>
            </a:r>
          </a:p>
          <a:p>
            <a:pPr lvl="1"/>
            <a:r>
              <a:rPr kumimoji="0" lang="el-GR" sz="18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Δ</a:t>
            </a:r>
            <a:r>
              <a:rPr kumimoji="0" 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4.1%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(95.001% CI: -2.5 to 10.8; </a:t>
            </a: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=.21)</a:t>
            </a:r>
          </a:p>
          <a:p>
            <a:r>
              <a:rPr kumimoji="0" lang="en-US" sz="2000" b="0" i="0" u="none" strike="noStrike" kern="1200" cap="none" spc="0" normalizeH="0" noProof="0" dirty="0">
                <a:ln>
                  <a:noFill/>
                </a:ln>
                <a:solidFill>
                  <a:srgbClr val="000000"/>
                </a:solidFill>
                <a:effectLst/>
                <a:uLnTx/>
                <a:uFillTx/>
                <a:latin typeface="Calibri" panose="020F0502020204030204" pitchFamily="34" charset="0"/>
                <a:ea typeface="+mn-ea"/>
                <a:cs typeface="+mn-cs"/>
              </a:rPr>
              <a:t>HBV DNA </a:t>
            </a:r>
            <a:r>
              <a:rPr kumimoji="0" lang="en-US" sz="1800" b="0" i="0" u="none" strike="noStrike" kern="1200" cap="none" spc="0" normalizeH="0" noProof="0" dirty="0">
                <a:ln>
                  <a:noFill/>
                </a:ln>
                <a:solidFill>
                  <a:srgbClr val="000000"/>
                </a:solidFill>
                <a:effectLst/>
                <a:uLnTx/>
                <a:uFillTx/>
                <a:latin typeface="Calibri" panose="020F0502020204030204" pitchFamily="34" charset="0"/>
                <a:ea typeface="+mn-ea"/>
                <a:cs typeface="+mn-cs"/>
              </a:rPr>
              <a:t>&lt;29 IU/mL </a:t>
            </a:r>
            <a:r>
              <a:rPr kumimoji="0" lang="en-US" sz="1800" b="1" i="0" u="none" strike="noStrike" kern="1200" cap="none" spc="0" normalizeH="0" noProof="0" dirty="0">
                <a:ln>
                  <a:noFill/>
                </a:ln>
                <a:solidFill>
                  <a:schemeClr val="accent1"/>
                </a:solidFill>
                <a:effectLst/>
                <a:uLnTx/>
                <a:uFillTx/>
                <a:latin typeface="Calibri" panose="020F0502020204030204" pitchFamily="34" charset="0"/>
                <a:ea typeface="+mn-ea"/>
                <a:cs typeface="+mn-cs"/>
              </a:rPr>
              <a:t>63%</a:t>
            </a:r>
            <a:r>
              <a:rPr kumimoji="0" lang="en-US" sz="1800" b="0" i="0" u="none" strike="noStrike" kern="1200" cap="none" spc="0" normalizeH="0" noProof="0" dirty="0">
                <a:ln>
                  <a:noFill/>
                </a:ln>
                <a:solidFill>
                  <a:srgbClr val="000000"/>
                </a:solidFill>
                <a:effectLst/>
                <a:uLnTx/>
                <a:uFillTx/>
                <a:latin typeface="Calibri" panose="020F0502020204030204" pitchFamily="34" charset="0"/>
                <a:ea typeface="+mn-ea"/>
                <a:cs typeface="+mn-cs"/>
              </a:rPr>
              <a:t> with </a:t>
            </a:r>
            <a:r>
              <a:rPr kumimoji="0" lang="en-US" sz="1800" b="1" i="0" u="none" strike="noStrike" kern="1200" cap="none" spc="0" normalizeH="0" noProof="0" dirty="0">
                <a:ln>
                  <a:noFill/>
                </a:ln>
                <a:solidFill>
                  <a:schemeClr val="accent1"/>
                </a:solidFill>
                <a:effectLst/>
                <a:uLnTx/>
                <a:uFillTx/>
                <a:latin typeface="Calibri" panose="020F0502020204030204" pitchFamily="34" charset="0"/>
                <a:ea typeface="+mn-ea"/>
                <a:cs typeface="+mn-cs"/>
              </a:rPr>
              <a:t>BIC/FTC/TAF </a:t>
            </a:r>
            <a:r>
              <a:rPr kumimoji="0" lang="en-US" sz="1800" b="0" i="0" u="none" strike="noStrike" kern="1200" cap="none" spc="0" normalizeH="0" noProof="0" dirty="0">
                <a:ln>
                  <a:noFill/>
                </a:ln>
                <a:solidFill>
                  <a:srgbClr val="000000"/>
                </a:solidFill>
                <a:effectLst/>
                <a:uLnTx/>
                <a:uFillTx/>
                <a:latin typeface="Calibri" panose="020F0502020204030204" pitchFamily="34" charset="0"/>
                <a:ea typeface="+mn-ea"/>
                <a:cs typeface="+mn-cs"/>
              </a:rPr>
              <a:t>vs </a:t>
            </a:r>
            <a:r>
              <a:rPr kumimoji="0" lang="en-US" sz="1800" b="1" i="0" u="none" strike="noStrike" kern="1200" cap="none" spc="0" normalizeH="0" noProof="0" dirty="0">
                <a:ln>
                  <a:noFill/>
                </a:ln>
                <a:solidFill>
                  <a:schemeClr val="accent3"/>
                </a:solidFill>
                <a:effectLst/>
                <a:uLnTx/>
                <a:uFillTx/>
                <a:latin typeface="Calibri" panose="020F0502020204030204" pitchFamily="34" charset="0"/>
                <a:ea typeface="+mn-ea"/>
                <a:cs typeface="+mn-cs"/>
              </a:rPr>
              <a:t>43%</a:t>
            </a:r>
            <a:r>
              <a:rPr kumimoji="0" lang="en-US" sz="1800" b="0" i="0" u="none" strike="noStrike" kern="1200" cap="none" spc="0" normalizeH="0" noProof="0" dirty="0">
                <a:ln>
                  <a:noFill/>
                </a:ln>
                <a:solidFill>
                  <a:srgbClr val="000000"/>
                </a:solidFill>
                <a:effectLst/>
                <a:uLnTx/>
                <a:uFillTx/>
                <a:latin typeface="Calibri" panose="020F0502020204030204" pitchFamily="34" charset="0"/>
                <a:ea typeface="+mn-ea"/>
                <a:cs typeface="+mn-cs"/>
              </a:rPr>
              <a:t> with </a:t>
            </a:r>
            <a:r>
              <a:rPr kumimoji="0" lang="en-US" sz="1800" b="1" i="0" u="none" strike="noStrike" kern="1200" cap="none" spc="0" normalizeH="0" noProof="0" dirty="0">
                <a:ln>
                  <a:noFill/>
                </a:ln>
                <a:solidFill>
                  <a:schemeClr val="accent3"/>
                </a:solidFill>
                <a:effectLst/>
                <a:uLnTx/>
                <a:uFillTx/>
                <a:latin typeface="Calibri" panose="020F0502020204030204" pitchFamily="34" charset="0"/>
                <a:ea typeface="+mn-ea"/>
                <a:cs typeface="+mn-cs"/>
              </a:rPr>
              <a:t>DTG + FTC/TDF</a:t>
            </a:r>
          </a:p>
          <a:p>
            <a:pPr lvl="1"/>
            <a:r>
              <a:rPr kumimoji="0" lang="pl-PL" sz="1800" b="0" i="0" u="none" strike="noStrike" kern="1200" cap="none" spc="0" normalizeH="0" noProof="0" dirty="0">
                <a:ln>
                  <a:noFill/>
                </a:ln>
                <a:solidFill>
                  <a:srgbClr val="000000"/>
                </a:solidFill>
                <a:effectLst/>
                <a:uLnTx/>
                <a:uFillTx/>
                <a:latin typeface="Calibri" panose="020F0502020204030204" pitchFamily="34" charset="0"/>
                <a:ea typeface="+mn-ea"/>
                <a:cs typeface="+mn-cs"/>
              </a:rPr>
              <a:t>Δ16.6%</a:t>
            </a:r>
            <a:r>
              <a:rPr kumimoji="0" lang="en-US" sz="1800" b="0" i="0" u="none" strike="noStrike" kern="1200" cap="none" spc="0" normalizeH="0" noProof="0" dirty="0">
                <a:ln>
                  <a:noFill/>
                </a:ln>
                <a:solidFill>
                  <a:srgbClr val="000000"/>
                </a:solidFill>
                <a:effectLst/>
                <a:uLnTx/>
                <a:uFillTx/>
                <a:latin typeface="Calibri" panose="020F0502020204030204" pitchFamily="34" charset="0"/>
                <a:ea typeface="+mn-ea"/>
                <a:cs typeface="+mn-cs"/>
              </a:rPr>
              <a:t> </a:t>
            </a:r>
            <a:r>
              <a:rPr kumimoji="0" lang="pl-PL" sz="1800" b="0" i="0" u="none" strike="noStrike" kern="1200" cap="none" spc="0" normalizeH="0" noProof="0" dirty="0">
                <a:ln>
                  <a:noFill/>
                </a:ln>
                <a:solidFill>
                  <a:srgbClr val="000000"/>
                </a:solidFill>
                <a:effectLst/>
                <a:uLnTx/>
                <a:uFillTx/>
                <a:latin typeface="Calibri" panose="020F0502020204030204" pitchFamily="34" charset="0"/>
                <a:ea typeface="+mn-ea"/>
                <a:cs typeface="+mn-cs"/>
              </a:rPr>
              <a:t>(95.001% CI: </a:t>
            </a:r>
            <a:br>
              <a:rPr kumimoji="0" lang="en-US" sz="1800" b="0" i="0" u="none" strike="noStrike" kern="1200" cap="none" spc="0" normalizeH="0" noProof="0" dirty="0">
                <a:ln>
                  <a:noFill/>
                </a:ln>
                <a:solidFill>
                  <a:srgbClr val="000000"/>
                </a:solidFill>
                <a:effectLst/>
                <a:uLnTx/>
                <a:uFillTx/>
                <a:latin typeface="Calibri" panose="020F0502020204030204" pitchFamily="34" charset="0"/>
                <a:ea typeface="+mn-ea"/>
                <a:cs typeface="+mn-cs"/>
              </a:rPr>
            </a:br>
            <a:r>
              <a:rPr kumimoji="0" lang="pl-PL" sz="1800" b="0" i="0" u="none" strike="noStrike" kern="1200" cap="none" spc="0" normalizeH="0" noProof="0" dirty="0">
                <a:ln>
                  <a:noFill/>
                </a:ln>
                <a:solidFill>
                  <a:srgbClr val="000000"/>
                </a:solidFill>
                <a:effectLst/>
                <a:uLnTx/>
                <a:uFillTx/>
                <a:latin typeface="Calibri" panose="020F0502020204030204" pitchFamily="34" charset="0"/>
                <a:ea typeface="+mn-ea"/>
                <a:cs typeface="+mn-cs"/>
              </a:rPr>
              <a:t>5.9</a:t>
            </a:r>
            <a:r>
              <a:rPr kumimoji="0" lang="en-US" sz="1800" b="0" i="0" u="none" strike="noStrike" kern="1200" cap="none" spc="0" normalizeH="0" noProof="0" dirty="0">
                <a:ln>
                  <a:noFill/>
                </a:ln>
                <a:solidFill>
                  <a:srgbClr val="000000"/>
                </a:solidFill>
                <a:effectLst/>
                <a:uLnTx/>
                <a:uFillTx/>
                <a:latin typeface="Calibri" panose="020F0502020204030204" pitchFamily="34" charset="0"/>
                <a:ea typeface="+mn-ea"/>
                <a:cs typeface="+mn-cs"/>
              </a:rPr>
              <a:t>-</a:t>
            </a:r>
            <a:r>
              <a:rPr kumimoji="0" lang="pl-PL" sz="1800" b="0" i="0" u="none" strike="noStrike" kern="1200" cap="none" spc="0" normalizeH="0" noProof="0" dirty="0">
                <a:ln>
                  <a:noFill/>
                </a:ln>
                <a:solidFill>
                  <a:srgbClr val="000000"/>
                </a:solidFill>
                <a:effectLst/>
                <a:uLnTx/>
                <a:uFillTx/>
                <a:latin typeface="Calibri" panose="020F0502020204030204" pitchFamily="34" charset="0"/>
                <a:ea typeface="+mn-ea"/>
                <a:cs typeface="+mn-cs"/>
              </a:rPr>
              <a:t>27.3</a:t>
            </a:r>
            <a:r>
              <a:rPr kumimoji="0" lang="en-US" sz="1800" b="0" i="0" u="none" strike="noStrike" kern="1200" cap="none" spc="0" normalizeH="0" noProof="0" dirty="0">
                <a:ln>
                  <a:noFill/>
                </a:ln>
                <a:solidFill>
                  <a:srgbClr val="000000"/>
                </a:solidFill>
                <a:effectLst/>
                <a:uLnTx/>
                <a:uFillTx/>
                <a:latin typeface="Calibri" panose="020F0502020204030204" pitchFamily="34" charset="0"/>
                <a:ea typeface="+mn-ea"/>
                <a:cs typeface="+mn-cs"/>
              </a:rPr>
              <a:t>; </a:t>
            </a:r>
            <a:r>
              <a:rPr kumimoji="0" lang="pl-PL" sz="1800" b="0" i="1" u="none" strike="noStrike" kern="1200" cap="none" spc="0" normalizeH="0" noProof="0" dirty="0">
                <a:ln>
                  <a:noFill/>
                </a:ln>
                <a:solidFill>
                  <a:srgbClr val="000000"/>
                </a:solidFill>
                <a:effectLst/>
                <a:uLnTx/>
                <a:uFillTx/>
                <a:latin typeface="Calibri" panose="020F0502020204030204" pitchFamily="34" charset="0"/>
                <a:ea typeface="+mn-ea"/>
                <a:cs typeface="+mn-cs"/>
              </a:rPr>
              <a:t>P</a:t>
            </a:r>
            <a:r>
              <a:rPr kumimoji="0" lang="pl-PL" sz="1800" b="0" i="0" u="none" strike="noStrike" kern="1200" cap="none" spc="0" normalizeH="0" noProof="0" dirty="0">
                <a:ln>
                  <a:noFill/>
                </a:ln>
                <a:solidFill>
                  <a:srgbClr val="000000"/>
                </a:solidFill>
                <a:effectLst/>
                <a:uLnTx/>
                <a:uFillTx/>
                <a:latin typeface="Calibri" panose="020F0502020204030204" pitchFamily="34" charset="0"/>
                <a:ea typeface="+mn-ea"/>
                <a:cs typeface="+mn-cs"/>
              </a:rPr>
              <a:t> =</a:t>
            </a:r>
            <a:r>
              <a:rPr kumimoji="0" lang="en-US" sz="1800" b="0" i="0" u="none" strike="noStrike" kern="1200" cap="none" spc="0" normalizeH="0" noProof="0" dirty="0">
                <a:ln>
                  <a:noFill/>
                </a:ln>
                <a:solidFill>
                  <a:srgbClr val="000000"/>
                </a:solidFill>
                <a:effectLst/>
                <a:uLnTx/>
                <a:uFillTx/>
                <a:latin typeface="Calibri" panose="020F0502020204030204" pitchFamily="34" charset="0"/>
                <a:ea typeface="+mn-ea"/>
                <a:cs typeface="+mn-cs"/>
              </a:rPr>
              <a:t> </a:t>
            </a:r>
            <a:r>
              <a:rPr kumimoji="0" lang="pl-PL" sz="1800" b="0" i="0" u="none" strike="noStrike" kern="1200" cap="none" spc="0" normalizeH="0" noProof="0" dirty="0">
                <a:ln>
                  <a:noFill/>
                </a:ln>
                <a:solidFill>
                  <a:srgbClr val="000000"/>
                </a:solidFill>
                <a:effectLst/>
                <a:uLnTx/>
                <a:uFillTx/>
                <a:latin typeface="Calibri" panose="020F0502020204030204" pitchFamily="34" charset="0"/>
                <a:ea typeface="+mn-ea"/>
                <a:cs typeface="+mn-cs"/>
              </a:rPr>
              <a:t>.0023</a:t>
            </a:r>
            <a:r>
              <a:rPr kumimoji="0" lang="en-US" sz="1800" b="0" i="0" u="none" strike="noStrike" kern="1200" cap="none" spc="0" normalizeH="0" noProof="0" dirty="0">
                <a:ln>
                  <a:noFill/>
                </a:ln>
                <a:solidFill>
                  <a:srgbClr val="000000"/>
                </a:solidFill>
                <a:effectLst/>
                <a:uLnTx/>
                <a:uFillTx/>
                <a:latin typeface="Calibri" panose="020F0502020204030204" pitchFamily="34" charset="0"/>
                <a:ea typeface="+mn-ea"/>
                <a:cs typeface="+mn-cs"/>
              </a:rPr>
              <a:t>)</a:t>
            </a:r>
            <a:endParaRPr kumimoji="0" lang="pl-PL" sz="1800" b="0" i="0" u="none" strike="noStrike" kern="1200" cap="none" spc="0" normalizeH="0" noProof="0" dirty="0">
              <a:ln>
                <a:noFill/>
              </a:ln>
              <a:solidFill>
                <a:srgbClr val="000000"/>
              </a:solidFill>
              <a:effectLst/>
              <a:uLnTx/>
              <a:uFillTx/>
              <a:latin typeface="Calibri" panose="020F0502020204030204" pitchFamily="34" charset="0"/>
              <a:ea typeface="+mn-ea"/>
              <a:cs typeface="+mn-cs"/>
            </a:endParaRPr>
          </a:p>
          <a:p>
            <a:endParaRPr kumimoji="0" lang="en-US" sz="1800" b="0" i="0" u="none" strike="noStrike" kern="1200" cap="none" spc="0" normalizeH="0" noProof="0" dirty="0">
              <a:ln>
                <a:noFill/>
              </a:ln>
              <a:solidFill>
                <a:srgbClr val="000000"/>
              </a:solidFill>
              <a:effectLst/>
              <a:uLnTx/>
              <a:uFillTx/>
              <a:latin typeface="Calibri" panose="020F0502020204030204" pitchFamily="34" charset="0"/>
              <a:ea typeface="+mn-ea"/>
              <a:cs typeface="+mn-cs"/>
            </a:endParaRPr>
          </a:p>
          <a:p>
            <a:endParaRPr kumimoji="0" lang="en-US" sz="2000" i="0" u="none" strike="noStrike" kern="1200" cap="none" spc="0" normalizeH="0" baseline="0" noProof="0" dirty="0">
              <a:ln>
                <a:noFill/>
              </a:ln>
              <a:solidFill>
                <a:srgbClr val="000000"/>
              </a:solidFill>
              <a:effectLst/>
              <a:uLnTx/>
              <a:uFillTx/>
            </a:endParaRPr>
          </a:p>
          <a:p>
            <a:endParaRPr kumimoji="0" lang="en-US" sz="2000" i="0" u="none" strike="noStrike" kern="1200" cap="none" spc="0" normalizeH="0" baseline="0" noProof="0" dirty="0">
              <a:ln>
                <a:noFill/>
              </a:ln>
              <a:solidFill>
                <a:srgbClr val="000000"/>
              </a:solidFill>
              <a:effectLst/>
              <a:uLnTx/>
              <a:uFillTx/>
            </a:endParaRPr>
          </a:p>
          <a:p>
            <a:endParaRPr lang="en-US" sz="2000" dirty="0"/>
          </a:p>
        </p:txBody>
      </p:sp>
      <p:sp>
        <p:nvSpPr>
          <p:cNvPr id="4" name="TextBox 3">
            <a:extLst>
              <a:ext uri="{FF2B5EF4-FFF2-40B4-BE49-F238E27FC236}">
                <a16:creationId xmlns:a16="http://schemas.microsoft.com/office/drawing/2014/main" id="{B5F8A7F2-8A71-D24A-86DE-16AC075A67D5}"/>
              </a:ext>
            </a:extLst>
          </p:cNvPr>
          <p:cNvSpPr txBox="1"/>
          <p:nvPr/>
        </p:nvSpPr>
        <p:spPr bwMode="auto">
          <a:xfrm>
            <a:off x="4842510" y="5951286"/>
            <a:ext cx="24302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&lt;.05. </a:t>
            </a:r>
            <a:r>
              <a:rPr kumimoji="0" lang="en-US" sz="1400" b="0" i="0" u="none" strike="noStrike" kern="1200" cap="none" spc="0" normalizeH="0" baseline="30000" noProof="0" dirty="0">
                <a:ln>
                  <a:noFill/>
                </a:ln>
                <a:solidFill>
                  <a:srgbClr val="000000"/>
                </a:solidFill>
                <a:effectLst/>
                <a:uLnTx/>
                <a:uFillTx/>
                <a:latin typeface="Arial" panose="020B0604020202020204" pitchFamily="34" charset="0"/>
                <a:cs typeface="Arial" panose="020B0604020202020204" pitchFamily="34" charset="0"/>
              </a:rPr>
              <a:t>†</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&lt;.01. </a:t>
            </a:r>
          </a:p>
        </p:txBody>
      </p:sp>
      <p:sp>
        <p:nvSpPr>
          <p:cNvPr id="53" name="Text Box 15">
            <a:extLst>
              <a:ext uri="{FF2B5EF4-FFF2-40B4-BE49-F238E27FC236}">
                <a16:creationId xmlns:a16="http://schemas.microsoft.com/office/drawing/2014/main" id="{CD042490-73A1-9A42-A5DA-85A872DE97A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Avihingsanon. AIDS 2022. Abstr OALBX0105.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54" name="Rectangle 3">
            <a:extLst>
              <a:ext uri="{FF2B5EF4-FFF2-40B4-BE49-F238E27FC236}">
                <a16:creationId xmlns:a16="http://schemas.microsoft.com/office/drawing/2014/main" id="{5E66E87F-0E63-864B-B192-E821FDDA9343}"/>
              </a:ext>
            </a:extLst>
          </p:cNvPr>
          <p:cNvSpPr txBox="1">
            <a:spLocks noChangeArrowheads="1"/>
          </p:cNvSpPr>
          <p:nvPr/>
        </p:nvSpPr>
        <p:spPr>
          <a:xfrm>
            <a:off x="604676" y="1350904"/>
            <a:ext cx="3448482" cy="850368"/>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cxnSp>
        <p:nvCxnSpPr>
          <p:cNvPr id="5" name="Straight Connector 4">
            <a:extLst>
              <a:ext uri="{FF2B5EF4-FFF2-40B4-BE49-F238E27FC236}">
                <a16:creationId xmlns:a16="http://schemas.microsoft.com/office/drawing/2014/main" id="{9C3FF626-4928-1153-0392-A698E4E71655}"/>
              </a:ext>
            </a:extLst>
          </p:cNvPr>
          <p:cNvCxnSpPr/>
          <p:nvPr/>
        </p:nvCxnSpPr>
        <p:spPr bwMode="auto">
          <a:xfrm>
            <a:off x="4975860" y="2155515"/>
            <a:ext cx="0" cy="150281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896964ED-E306-149E-B4D9-9207A590018B}"/>
              </a:ext>
            </a:extLst>
          </p:cNvPr>
          <p:cNvCxnSpPr/>
          <p:nvPr/>
        </p:nvCxnSpPr>
        <p:spPr bwMode="auto">
          <a:xfrm>
            <a:off x="4979670" y="3658325"/>
            <a:ext cx="2865120"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9AC03BE6-6393-F223-AD3A-3B86B4DB5B6B}"/>
              </a:ext>
            </a:extLst>
          </p:cNvPr>
          <p:cNvCxnSpPr/>
          <p:nvPr/>
        </p:nvCxnSpPr>
        <p:spPr bwMode="auto">
          <a:xfrm>
            <a:off x="4911852" y="217075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0D107C46-8412-7146-7E37-0C92E015B540}"/>
              </a:ext>
            </a:extLst>
          </p:cNvPr>
          <p:cNvCxnSpPr/>
          <p:nvPr/>
        </p:nvCxnSpPr>
        <p:spPr bwMode="auto">
          <a:xfrm>
            <a:off x="4911852" y="265843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CBCD8886-83E3-FF2D-1539-FC8E9AD55887}"/>
              </a:ext>
            </a:extLst>
          </p:cNvPr>
          <p:cNvCxnSpPr/>
          <p:nvPr/>
        </p:nvCxnSpPr>
        <p:spPr bwMode="auto">
          <a:xfrm>
            <a:off x="4911852" y="315373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87B3225B-0E29-00FC-85DC-B8E995147E0A}"/>
              </a:ext>
            </a:extLst>
          </p:cNvPr>
          <p:cNvCxnSpPr/>
          <p:nvPr/>
        </p:nvCxnSpPr>
        <p:spPr bwMode="auto">
          <a:xfrm>
            <a:off x="4911852" y="365665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FF7433E2-C3B1-8EBF-5304-E6CFFD59C572}"/>
              </a:ext>
            </a:extLst>
          </p:cNvPr>
          <p:cNvCxnSpPr>
            <a:cxnSpLocks/>
          </p:cNvCxnSpPr>
          <p:nvPr/>
        </p:nvCxnSpPr>
        <p:spPr bwMode="auto">
          <a:xfrm rot="16200000">
            <a:off x="4943856" y="368865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BEC55DFF-AB7E-5587-52AA-2E097885D5F8}"/>
              </a:ext>
            </a:extLst>
          </p:cNvPr>
          <p:cNvCxnSpPr>
            <a:cxnSpLocks/>
          </p:cNvCxnSpPr>
          <p:nvPr/>
        </p:nvCxnSpPr>
        <p:spPr bwMode="auto">
          <a:xfrm rot="16200000">
            <a:off x="5637276" y="368865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16FB3659-2BC5-FE30-6224-3B2786D9C9F2}"/>
              </a:ext>
            </a:extLst>
          </p:cNvPr>
          <p:cNvCxnSpPr>
            <a:cxnSpLocks/>
          </p:cNvCxnSpPr>
          <p:nvPr/>
        </p:nvCxnSpPr>
        <p:spPr bwMode="auto">
          <a:xfrm rot="16200000">
            <a:off x="6315456" y="368865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16ED27CA-A2AE-7F02-2CBF-6FFA484F518F}"/>
              </a:ext>
            </a:extLst>
          </p:cNvPr>
          <p:cNvCxnSpPr>
            <a:cxnSpLocks/>
          </p:cNvCxnSpPr>
          <p:nvPr/>
        </p:nvCxnSpPr>
        <p:spPr bwMode="auto">
          <a:xfrm rot="16200000">
            <a:off x="6997446" y="368865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D740DD1B-3880-A591-3133-8B427A28F1AD}"/>
              </a:ext>
            </a:extLst>
          </p:cNvPr>
          <p:cNvCxnSpPr>
            <a:cxnSpLocks/>
          </p:cNvCxnSpPr>
          <p:nvPr/>
        </p:nvCxnSpPr>
        <p:spPr bwMode="auto">
          <a:xfrm rot="16200000">
            <a:off x="7683246" y="3688659"/>
            <a:ext cx="64008" cy="0"/>
          </a:xfrm>
          <a:prstGeom prst="line">
            <a:avLst/>
          </a:prstGeom>
          <a:noFill/>
          <a:ln w="28575" cap="flat" cmpd="sng" algn="ctr">
            <a:solidFill>
              <a:schemeClr val="bg1"/>
            </a:solidFill>
            <a:prstDash val="solid"/>
            <a:round/>
            <a:headEnd type="none" w="med" len="med"/>
            <a:tailEnd type="none" w="med" len="med"/>
          </a:ln>
          <a:effectLst/>
        </p:spPr>
      </p:cxnSp>
      <p:sp>
        <p:nvSpPr>
          <p:cNvPr id="11" name="TextBox 10">
            <a:extLst>
              <a:ext uri="{FF2B5EF4-FFF2-40B4-BE49-F238E27FC236}">
                <a16:creationId xmlns:a16="http://schemas.microsoft.com/office/drawing/2014/main" id="{A29B903E-C627-AD1D-8958-52276870533F}"/>
              </a:ext>
            </a:extLst>
          </p:cNvPr>
          <p:cNvSpPr txBox="1"/>
          <p:nvPr/>
        </p:nvSpPr>
        <p:spPr bwMode="auto">
          <a:xfrm>
            <a:off x="4612005" y="2078422"/>
            <a:ext cx="2667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23" name="TextBox 22">
            <a:extLst>
              <a:ext uri="{FF2B5EF4-FFF2-40B4-BE49-F238E27FC236}">
                <a16:creationId xmlns:a16="http://schemas.microsoft.com/office/drawing/2014/main" id="{FD025482-4C0F-ED8B-DCBE-F0B7299352BB}"/>
              </a:ext>
            </a:extLst>
          </p:cNvPr>
          <p:cNvSpPr txBox="1"/>
          <p:nvPr/>
        </p:nvSpPr>
        <p:spPr bwMode="auto">
          <a:xfrm>
            <a:off x="4612005" y="2566102"/>
            <a:ext cx="2667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24" name="TextBox 23">
            <a:extLst>
              <a:ext uri="{FF2B5EF4-FFF2-40B4-BE49-F238E27FC236}">
                <a16:creationId xmlns:a16="http://schemas.microsoft.com/office/drawing/2014/main" id="{AD16C735-CBEC-9646-F231-83473BC31E97}"/>
              </a:ext>
            </a:extLst>
          </p:cNvPr>
          <p:cNvSpPr txBox="1"/>
          <p:nvPr/>
        </p:nvSpPr>
        <p:spPr bwMode="auto">
          <a:xfrm>
            <a:off x="4612005" y="3061402"/>
            <a:ext cx="2667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25" name="TextBox 24">
            <a:extLst>
              <a:ext uri="{FF2B5EF4-FFF2-40B4-BE49-F238E27FC236}">
                <a16:creationId xmlns:a16="http://schemas.microsoft.com/office/drawing/2014/main" id="{9585709D-14A6-2E79-AC87-52B1F943B0BB}"/>
              </a:ext>
            </a:extLst>
          </p:cNvPr>
          <p:cNvSpPr txBox="1"/>
          <p:nvPr/>
        </p:nvSpPr>
        <p:spPr bwMode="auto">
          <a:xfrm>
            <a:off x="4612005" y="3556702"/>
            <a:ext cx="2667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26" name="TextBox 25">
            <a:extLst>
              <a:ext uri="{FF2B5EF4-FFF2-40B4-BE49-F238E27FC236}">
                <a16:creationId xmlns:a16="http://schemas.microsoft.com/office/drawing/2014/main" id="{CC52F161-BB67-FAF1-964D-E4551338F691}"/>
              </a:ext>
            </a:extLst>
          </p:cNvPr>
          <p:cNvSpPr txBox="1"/>
          <p:nvPr/>
        </p:nvSpPr>
        <p:spPr bwMode="auto">
          <a:xfrm>
            <a:off x="4842510" y="3688658"/>
            <a:ext cx="2667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27" name="TextBox 26">
            <a:extLst>
              <a:ext uri="{FF2B5EF4-FFF2-40B4-BE49-F238E27FC236}">
                <a16:creationId xmlns:a16="http://schemas.microsoft.com/office/drawing/2014/main" id="{E4BB3488-A496-37A7-242F-C09C64EB4AC5}"/>
              </a:ext>
            </a:extLst>
          </p:cNvPr>
          <p:cNvSpPr txBox="1"/>
          <p:nvPr/>
        </p:nvSpPr>
        <p:spPr bwMode="auto">
          <a:xfrm>
            <a:off x="5539740" y="3688658"/>
            <a:ext cx="2667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28" name="TextBox 27">
            <a:extLst>
              <a:ext uri="{FF2B5EF4-FFF2-40B4-BE49-F238E27FC236}">
                <a16:creationId xmlns:a16="http://schemas.microsoft.com/office/drawing/2014/main" id="{3D9C1B8D-CD21-3C76-C062-9A1D8103C2B8}"/>
              </a:ext>
            </a:extLst>
          </p:cNvPr>
          <p:cNvSpPr txBox="1"/>
          <p:nvPr/>
        </p:nvSpPr>
        <p:spPr bwMode="auto">
          <a:xfrm>
            <a:off x="6214110" y="3688658"/>
            <a:ext cx="2667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29" name="TextBox 28">
            <a:extLst>
              <a:ext uri="{FF2B5EF4-FFF2-40B4-BE49-F238E27FC236}">
                <a16:creationId xmlns:a16="http://schemas.microsoft.com/office/drawing/2014/main" id="{6EB95748-4D42-1B83-9033-9636101FE52F}"/>
              </a:ext>
            </a:extLst>
          </p:cNvPr>
          <p:cNvSpPr txBox="1"/>
          <p:nvPr/>
        </p:nvSpPr>
        <p:spPr bwMode="auto">
          <a:xfrm>
            <a:off x="6899910" y="3688658"/>
            <a:ext cx="2667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30" name="TextBox 29">
            <a:extLst>
              <a:ext uri="{FF2B5EF4-FFF2-40B4-BE49-F238E27FC236}">
                <a16:creationId xmlns:a16="http://schemas.microsoft.com/office/drawing/2014/main" id="{2920BEBB-C5ED-4CC2-A099-D147163D7240}"/>
              </a:ext>
            </a:extLst>
          </p:cNvPr>
          <p:cNvSpPr txBox="1"/>
          <p:nvPr/>
        </p:nvSpPr>
        <p:spPr bwMode="auto">
          <a:xfrm>
            <a:off x="7589520" y="3688658"/>
            <a:ext cx="2667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31" name="TextBox 30">
            <a:extLst>
              <a:ext uri="{FF2B5EF4-FFF2-40B4-BE49-F238E27FC236}">
                <a16:creationId xmlns:a16="http://schemas.microsoft.com/office/drawing/2014/main" id="{57758DE4-C6CB-BD2A-1BBF-42D769773219}"/>
              </a:ext>
            </a:extLst>
          </p:cNvPr>
          <p:cNvSpPr txBox="1"/>
          <p:nvPr/>
        </p:nvSpPr>
        <p:spPr bwMode="auto">
          <a:xfrm rot="16200000">
            <a:off x="3835910" y="2829753"/>
            <a:ext cx="153314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Participants (%)</a:t>
            </a:r>
          </a:p>
        </p:txBody>
      </p:sp>
      <p:sp>
        <p:nvSpPr>
          <p:cNvPr id="32" name="TextBox 31">
            <a:extLst>
              <a:ext uri="{FF2B5EF4-FFF2-40B4-BE49-F238E27FC236}">
                <a16:creationId xmlns:a16="http://schemas.microsoft.com/office/drawing/2014/main" id="{505A59B6-D886-7245-2296-3EE1583D717A}"/>
              </a:ext>
            </a:extLst>
          </p:cNvPr>
          <p:cNvSpPr txBox="1"/>
          <p:nvPr/>
        </p:nvSpPr>
        <p:spPr bwMode="auto">
          <a:xfrm>
            <a:off x="4991101" y="1604329"/>
            <a:ext cx="276757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Loss</a:t>
            </a:r>
            <a:endParaRPr kumimoji="0" lang="en-US" sz="16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endParaRPr>
          </a:p>
        </p:txBody>
      </p:sp>
      <p:sp>
        <p:nvSpPr>
          <p:cNvPr id="12" name="Oval 11">
            <a:extLst>
              <a:ext uri="{FF2B5EF4-FFF2-40B4-BE49-F238E27FC236}">
                <a16:creationId xmlns:a16="http://schemas.microsoft.com/office/drawing/2014/main" id="{405DC2D4-3B1E-8ECD-4263-733EA830464C}"/>
              </a:ext>
            </a:extLst>
          </p:cNvPr>
          <p:cNvSpPr/>
          <p:nvPr/>
        </p:nvSpPr>
        <p:spPr bwMode="auto">
          <a:xfrm>
            <a:off x="4918984" y="3589156"/>
            <a:ext cx="96491" cy="96491"/>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 name="Oval 33">
            <a:extLst>
              <a:ext uri="{FF2B5EF4-FFF2-40B4-BE49-F238E27FC236}">
                <a16:creationId xmlns:a16="http://schemas.microsoft.com/office/drawing/2014/main" id="{AE150409-C0FB-BF8A-7712-BBDBF30A7F56}"/>
              </a:ext>
            </a:extLst>
          </p:cNvPr>
          <p:cNvSpPr/>
          <p:nvPr/>
        </p:nvSpPr>
        <p:spPr bwMode="auto">
          <a:xfrm>
            <a:off x="5612404" y="3391036"/>
            <a:ext cx="96491" cy="96491"/>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5" name="Oval 34">
            <a:extLst>
              <a:ext uri="{FF2B5EF4-FFF2-40B4-BE49-F238E27FC236}">
                <a16:creationId xmlns:a16="http://schemas.microsoft.com/office/drawing/2014/main" id="{EA50E317-5748-DB39-98CE-BA9135B25B18}"/>
              </a:ext>
            </a:extLst>
          </p:cNvPr>
          <p:cNvSpPr/>
          <p:nvPr/>
        </p:nvSpPr>
        <p:spPr bwMode="auto">
          <a:xfrm>
            <a:off x="6302014" y="3181486"/>
            <a:ext cx="96491" cy="96491"/>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6" name="Oval 35">
            <a:extLst>
              <a:ext uri="{FF2B5EF4-FFF2-40B4-BE49-F238E27FC236}">
                <a16:creationId xmlns:a16="http://schemas.microsoft.com/office/drawing/2014/main" id="{844B0C33-AEF2-0595-A7B4-1659AA970F93}"/>
              </a:ext>
            </a:extLst>
          </p:cNvPr>
          <p:cNvSpPr/>
          <p:nvPr/>
        </p:nvSpPr>
        <p:spPr bwMode="auto">
          <a:xfrm>
            <a:off x="6972574" y="3048136"/>
            <a:ext cx="96491" cy="96491"/>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7" name="Oval 36">
            <a:extLst>
              <a:ext uri="{FF2B5EF4-FFF2-40B4-BE49-F238E27FC236}">
                <a16:creationId xmlns:a16="http://schemas.microsoft.com/office/drawing/2014/main" id="{B8B46A04-C30B-E2FC-FB28-C191111C760E}"/>
              </a:ext>
            </a:extLst>
          </p:cNvPr>
          <p:cNvSpPr/>
          <p:nvPr/>
        </p:nvSpPr>
        <p:spPr bwMode="auto">
          <a:xfrm>
            <a:off x="7662184" y="2971936"/>
            <a:ext cx="96491" cy="96491"/>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 name="Freeform: Shape 12">
            <a:extLst>
              <a:ext uri="{FF2B5EF4-FFF2-40B4-BE49-F238E27FC236}">
                <a16:creationId xmlns:a16="http://schemas.microsoft.com/office/drawing/2014/main" id="{36F7CF8D-BC51-707F-A7EA-AD1153F856E8}"/>
              </a:ext>
            </a:extLst>
          </p:cNvPr>
          <p:cNvSpPr/>
          <p:nvPr/>
        </p:nvSpPr>
        <p:spPr bwMode="auto">
          <a:xfrm>
            <a:off x="4960620" y="3022055"/>
            <a:ext cx="2754630" cy="621030"/>
          </a:xfrm>
          <a:custGeom>
            <a:avLst/>
            <a:gdLst>
              <a:gd name="connsiteX0" fmla="*/ 0 w 2754630"/>
              <a:gd name="connsiteY0" fmla="*/ 621030 h 621030"/>
              <a:gd name="connsiteX1" fmla="*/ 704850 w 2754630"/>
              <a:gd name="connsiteY1" fmla="*/ 415290 h 621030"/>
              <a:gd name="connsiteX2" fmla="*/ 1390650 w 2754630"/>
              <a:gd name="connsiteY2" fmla="*/ 201930 h 621030"/>
              <a:gd name="connsiteX3" fmla="*/ 2068830 w 2754630"/>
              <a:gd name="connsiteY3" fmla="*/ 80010 h 621030"/>
              <a:gd name="connsiteX4" fmla="*/ 2754630 w 2754630"/>
              <a:gd name="connsiteY4" fmla="*/ 0 h 6210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4630" h="621030">
                <a:moveTo>
                  <a:pt x="0" y="621030"/>
                </a:moveTo>
                <a:lnTo>
                  <a:pt x="704850" y="415290"/>
                </a:lnTo>
                <a:lnTo>
                  <a:pt x="1390650" y="201930"/>
                </a:lnTo>
                <a:lnTo>
                  <a:pt x="2068830" y="80010"/>
                </a:lnTo>
                <a:lnTo>
                  <a:pt x="275463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9" name="TextBox 38">
            <a:extLst>
              <a:ext uri="{FF2B5EF4-FFF2-40B4-BE49-F238E27FC236}">
                <a16:creationId xmlns:a16="http://schemas.microsoft.com/office/drawing/2014/main" id="{4E461F6D-815B-69D5-3B0C-D7462118E9A6}"/>
              </a:ext>
            </a:extLst>
          </p:cNvPr>
          <p:cNvSpPr txBox="1"/>
          <p:nvPr/>
        </p:nvSpPr>
        <p:spPr bwMode="auto">
          <a:xfrm>
            <a:off x="6888366" y="2871771"/>
            <a:ext cx="2667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40" name="TextBox 39">
            <a:extLst>
              <a:ext uri="{FF2B5EF4-FFF2-40B4-BE49-F238E27FC236}">
                <a16:creationId xmlns:a16="http://schemas.microsoft.com/office/drawing/2014/main" id="{18FC07C8-52F1-4E10-FDD9-4087BA9DCBC6}"/>
              </a:ext>
            </a:extLst>
          </p:cNvPr>
          <p:cNvSpPr txBox="1"/>
          <p:nvPr/>
        </p:nvSpPr>
        <p:spPr bwMode="auto">
          <a:xfrm>
            <a:off x="6206376" y="2997501"/>
            <a:ext cx="2667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41" name="Oval 40">
            <a:extLst>
              <a:ext uri="{FF2B5EF4-FFF2-40B4-BE49-F238E27FC236}">
                <a16:creationId xmlns:a16="http://schemas.microsoft.com/office/drawing/2014/main" id="{E6E568AA-BFF5-8E45-A104-CF1FD43694E6}"/>
              </a:ext>
            </a:extLst>
          </p:cNvPr>
          <p:cNvSpPr/>
          <p:nvPr/>
        </p:nvSpPr>
        <p:spPr bwMode="auto">
          <a:xfrm>
            <a:off x="4918984" y="3589156"/>
            <a:ext cx="96491" cy="96491"/>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2" name="Oval 41">
            <a:extLst>
              <a:ext uri="{FF2B5EF4-FFF2-40B4-BE49-F238E27FC236}">
                <a16:creationId xmlns:a16="http://schemas.microsoft.com/office/drawing/2014/main" id="{5D431BC5-919C-FD9E-F633-117E5D9DE369}"/>
              </a:ext>
            </a:extLst>
          </p:cNvPr>
          <p:cNvSpPr/>
          <p:nvPr/>
        </p:nvSpPr>
        <p:spPr bwMode="auto">
          <a:xfrm>
            <a:off x="5616214" y="3558676"/>
            <a:ext cx="96491" cy="96491"/>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3" name="Oval 42">
            <a:extLst>
              <a:ext uri="{FF2B5EF4-FFF2-40B4-BE49-F238E27FC236}">
                <a16:creationId xmlns:a16="http://schemas.microsoft.com/office/drawing/2014/main" id="{1D5A3054-05B1-D8A1-79B8-81B5DB64D8FC}"/>
              </a:ext>
            </a:extLst>
          </p:cNvPr>
          <p:cNvSpPr/>
          <p:nvPr/>
        </p:nvSpPr>
        <p:spPr bwMode="auto">
          <a:xfrm>
            <a:off x="6298204" y="3471046"/>
            <a:ext cx="96491" cy="96491"/>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4" name="Oval 43">
            <a:extLst>
              <a:ext uri="{FF2B5EF4-FFF2-40B4-BE49-F238E27FC236}">
                <a16:creationId xmlns:a16="http://schemas.microsoft.com/office/drawing/2014/main" id="{E970B212-FBDE-9D58-EC33-80F36FBFA037}"/>
              </a:ext>
            </a:extLst>
          </p:cNvPr>
          <p:cNvSpPr/>
          <p:nvPr/>
        </p:nvSpPr>
        <p:spPr bwMode="auto">
          <a:xfrm>
            <a:off x="6980194" y="3387226"/>
            <a:ext cx="96491" cy="96491"/>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5" name="Oval 44">
            <a:extLst>
              <a:ext uri="{FF2B5EF4-FFF2-40B4-BE49-F238E27FC236}">
                <a16:creationId xmlns:a16="http://schemas.microsoft.com/office/drawing/2014/main" id="{7B81CF39-A4F8-8713-E0C1-4287DCAF4230}"/>
              </a:ext>
            </a:extLst>
          </p:cNvPr>
          <p:cNvSpPr/>
          <p:nvPr/>
        </p:nvSpPr>
        <p:spPr bwMode="auto">
          <a:xfrm>
            <a:off x="7665994" y="3311026"/>
            <a:ext cx="96491" cy="96491"/>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 name="Freeform: Shape 21">
            <a:extLst>
              <a:ext uri="{FF2B5EF4-FFF2-40B4-BE49-F238E27FC236}">
                <a16:creationId xmlns:a16="http://schemas.microsoft.com/office/drawing/2014/main" id="{D02EEFCD-587D-4798-8DBC-A19F684A4165}"/>
              </a:ext>
            </a:extLst>
          </p:cNvPr>
          <p:cNvSpPr/>
          <p:nvPr/>
        </p:nvSpPr>
        <p:spPr bwMode="auto">
          <a:xfrm>
            <a:off x="4968240" y="3357335"/>
            <a:ext cx="2747010" cy="281940"/>
          </a:xfrm>
          <a:custGeom>
            <a:avLst/>
            <a:gdLst>
              <a:gd name="connsiteX0" fmla="*/ 0 w 2747010"/>
              <a:gd name="connsiteY0" fmla="*/ 281940 h 281940"/>
              <a:gd name="connsiteX1" fmla="*/ 693420 w 2747010"/>
              <a:gd name="connsiteY1" fmla="*/ 247650 h 281940"/>
              <a:gd name="connsiteX2" fmla="*/ 1375410 w 2747010"/>
              <a:gd name="connsiteY2" fmla="*/ 163830 h 281940"/>
              <a:gd name="connsiteX3" fmla="*/ 2061210 w 2747010"/>
              <a:gd name="connsiteY3" fmla="*/ 83820 h 281940"/>
              <a:gd name="connsiteX4" fmla="*/ 2747010 w 2747010"/>
              <a:gd name="connsiteY4" fmla="*/ 0 h 281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7010" h="281940">
                <a:moveTo>
                  <a:pt x="0" y="281940"/>
                </a:moveTo>
                <a:lnTo>
                  <a:pt x="693420" y="247650"/>
                </a:lnTo>
                <a:lnTo>
                  <a:pt x="1375410" y="163830"/>
                </a:lnTo>
                <a:lnTo>
                  <a:pt x="2061210" y="83820"/>
                </a:lnTo>
                <a:lnTo>
                  <a:pt x="274701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7" name="TextBox 46">
            <a:extLst>
              <a:ext uri="{FF2B5EF4-FFF2-40B4-BE49-F238E27FC236}">
                <a16:creationId xmlns:a16="http://schemas.microsoft.com/office/drawing/2014/main" id="{2E7EFD13-8145-9C20-48E4-BA58756189BE}"/>
              </a:ext>
            </a:extLst>
          </p:cNvPr>
          <p:cNvSpPr txBox="1"/>
          <p:nvPr/>
        </p:nvSpPr>
        <p:spPr bwMode="auto">
          <a:xfrm>
            <a:off x="7784140" y="2853514"/>
            <a:ext cx="602093" cy="30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1" fontAlgn="auto" latinLnBrk="0" hangingPunct="1">
              <a:lnSpc>
                <a:spcPts val="12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12.6%</a:t>
            </a:r>
            <a:b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15/119</a:t>
            </a:r>
            <a:endPar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endParaRPr>
          </a:p>
        </p:txBody>
      </p:sp>
      <p:sp>
        <p:nvSpPr>
          <p:cNvPr id="48" name="TextBox 47">
            <a:extLst>
              <a:ext uri="{FF2B5EF4-FFF2-40B4-BE49-F238E27FC236}">
                <a16:creationId xmlns:a16="http://schemas.microsoft.com/office/drawing/2014/main" id="{E1D84579-7FAE-07D4-1B35-DC2EE4837B96}"/>
              </a:ext>
            </a:extLst>
          </p:cNvPr>
          <p:cNvSpPr txBox="1"/>
          <p:nvPr/>
        </p:nvSpPr>
        <p:spPr bwMode="auto">
          <a:xfrm>
            <a:off x="7784140" y="3238190"/>
            <a:ext cx="602093" cy="30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1" fontAlgn="auto" latinLnBrk="0" hangingPunct="1">
              <a:lnSpc>
                <a:spcPts val="12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5.8%</a:t>
            </a:r>
            <a:b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7/121</a:t>
            </a:r>
            <a:endPar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endParaRPr>
          </a:p>
        </p:txBody>
      </p:sp>
      <p:cxnSp>
        <p:nvCxnSpPr>
          <p:cNvPr id="49" name="Straight Connector 48">
            <a:extLst>
              <a:ext uri="{FF2B5EF4-FFF2-40B4-BE49-F238E27FC236}">
                <a16:creationId xmlns:a16="http://schemas.microsoft.com/office/drawing/2014/main" id="{1A928E69-A28F-D838-09C7-1D7731161901}"/>
              </a:ext>
            </a:extLst>
          </p:cNvPr>
          <p:cNvCxnSpPr/>
          <p:nvPr/>
        </p:nvCxnSpPr>
        <p:spPr bwMode="auto">
          <a:xfrm>
            <a:off x="8528685" y="2155515"/>
            <a:ext cx="0" cy="150281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AFB67C6C-31F5-5460-A0FE-92009F96A2BB}"/>
              </a:ext>
            </a:extLst>
          </p:cNvPr>
          <p:cNvCxnSpPr/>
          <p:nvPr/>
        </p:nvCxnSpPr>
        <p:spPr bwMode="auto">
          <a:xfrm>
            <a:off x="8532495" y="3658325"/>
            <a:ext cx="2865120"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75ABE561-DFDF-A815-25AC-E332AFF18530}"/>
              </a:ext>
            </a:extLst>
          </p:cNvPr>
          <p:cNvCxnSpPr/>
          <p:nvPr/>
        </p:nvCxnSpPr>
        <p:spPr bwMode="auto">
          <a:xfrm>
            <a:off x="8464677" y="217075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5FE340E8-7643-9D19-37E3-3F5F2EF24C38}"/>
              </a:ext>
            </a:extLst>
          </p:cNvPr>
          <p:cNvCxnSpPr/>
          <p:nvPr/>
        </p:nvCxnSpPr>
        <p:spPr bwMode="auto">
          <a:xfrm>
            <a:off x="8464677" y="265843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9E1ABCE4-427C-DFCB-79B4-032B73589C89}"/>
              </a:ext>
            </a:extLst>
          </p:cNvPr>
          <p:cNvCxnSpPr/>
          <p:nvPr/>
        </p:nvCxnSpPr>
        <p:spPr bwMode="auto">
          <a:xfrm>
            <a:off x="8464677" y="315373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E1527E94-1336-6196-311C-66345289CF0B}"/>
              </a:ext>
            </a:extLst>
          </p:cNvPr>
          <p:cNvCxnSpPr/>
          <p:nvPr/>
        </p:nvCxnSpPr>
        <p:spPr bwMode="auto">
          <a:xfrm>
            <a:off x="8464677" y="365665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E1EC1551-8710-33D9-6858-0DB560435787}"/>
              </a:ext>
            </a:extLst>
          </p:cNvPr>
          <p:cNvCxnSpPr>
            <a:cxnSpLocks/>
          </p:cNvCxnSpPr>
          <p:nvPr/>
        </p:nvCxnSpPr>
        <p:spPr bwMode="auto">
          <a:xfrm rot="16200000">
            <a:off x="8496681" y="368865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AB584FA9-12C0-042E-8616-2633796C4F72}"/>
              </a:ext>
            </a:extLst>
          </p:cNvPr>
          <p:cNvCxnSpPr>
            <a:cxnSpLocks/>
          </p:cNvCxnSpPr>
          <p:nvPr/>
        </p:nvCxnSpPr>
        <p:spPr bwMode="auto">
          <a:xfrm rot="16200000">
            <a:off x="9190101" y="368865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BC6AB50B-AF8A-AC64-DEA2-2537223A92F0}"/>
              </a:ext>
            </a:extLst>
          </p:cNvPr>
          <p:cNvCxnSpPr>
            <a:cxnSpLocks/>
          </p:cNvCxnSpPr>
          <p:nvPr/>
        </p:nvCxnSpPr>
        <p:spPr bwMode="auto">
          <a:xfrm rot="16200000">
            <a:off x="9868281" y="368865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2807A83F-1F5C-86D5-55DA-89E2EBB61FA3}"/>
              </a:ext>
            </a:extLst>
          </p:cNvPr>
          <p:cNvCxnSpPr>
            <a:cxnSpLocks/>
          </p:cNvCxnSpPr>
          <p:nvPr/>
        </p:nvCxnSpPr>
        <p:spPr bwMode="auto">
          <a:xfrm rot="16200000">
            <a:off x="10550271" y="368865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35702463-0027-284B-DF8A-AA1346656005}"/>
              </a:ext>
            </a:extLst>
          </p:cNvPr>
          <p:cNvCxnSpPr>
            <a:cxnSpLocks/>
          </p:cNvCxnSpPr>
          <p:nvPr/>
        </p:nvCxnSpPr>
        <p:spPr bwMode="auto">
          <a:xfrm rot="16200000">
            <a:off x="11236071" y="3688659"/>
            <a:ext cx="64008" cy="0"/>
          </a:xfrm>
          <a:prstGeom prst="line">
            <a:avLst/>
          </a:prstGeom>
          <a:noFill/>
          <a:ln w="28575" cap="flat" cmpd="sng" algn="ctr">
            <a:solidFill>
              <a:schemeClr val="bg1"/>
            </a:solidFill>
            <a:prstDash val="solid"/>
            <a:round/>
            <a:headEnd type="none" w="med" len="med"/>
            <a:tailEnd type="none" w="med" len="med"/>
          </a:ln>
          <a:effectLst/>
        </p:spPr>
      </p:cxnSp>
      <p:sp>
        <p:nvSpPr>
          <p:cNvPr id="62" name="TextBox 61">
            <a:extLst>
              <a:ext uri="{FF2B5EF4-FFF2-40B4-BE49-F238E27FC236}">
                <a16:creationId xmlns:a16="http://schemas.microsoft.com/office/drawing/2014/main" id="{A936B9DB-6DF4-A536-6A18-C3660A30DF8B}"/>
              </a:ext>
            </a:extLst>
          </p:cNvPr>
          <p:cNvSpPr txBox="1"/>
          <p:nvPr/>
        </p:nvSpPr>
        <p:spPr bwMode="auto">
          <a:xfrm>
            <a:off x="8164830" y="2078422"/>
            <a:ext cx="2667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63" name="TextBox 62">
            <a:extLst>
              <a:ext uri="{FF2B5EF4-FFF2-40B4-BE49-F238E27FC236}">
                <a16:creationId xmlns:a16="http://schemas.microsoft.com/office/drawing/2014/main" id="{589E995F-2F33-782B-5A59-A0C3F58B6CCE}"/>
              </a:ext>
            </a:extLst>
          </p:cNvPr>
          <p:cNvSpPr txBox="1"/>
          <p:nvPr/>
        </p:nvSpPr>
        <p:spPr bwMode="auto">
          <a:xfrm>
            <a:off x="8164830" y="2566102"/>
            <a:ext cx="2667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64" name="TextBox 63">
            <a:extLst>
              <a:ext uri="{FF2B5EF4-FFF2-40B4-BE49-F238E27FC236}">
                <a16:creationId xmlns:a16="http://schemas.microsoft.com/office/drawing/2014/main" id="{1C4D2B0D-EEE5-13A8-59F1-5A2AA2282ABC}"/>
              </a:ext>
            </a:extLst>
          </p:cNvPr>
          <p:cNvSpPr txBox="1"/>
          <p:nvPr/>
        </p:nvSpPr>
        <p:spPr bwMode="auto">
          <a:xfrm>
            <a:off x="8164830" y="3061402"/>
            <a:ext cx="2667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65" name="TextBox 64">
            <a:extLst>
              <a:ext uri="{FF2B5EF4-FFF2-40B4-BE49-F238E27FC236}">
                <a16:creationId xmlns:a16="http://schemas.microsoft.com/office/drawing/2014/main" id="{875A5F26-2948-F714-090A-49BD32CEB11C}"/>
              </a:ext>
            </a:extLst>
          </p:cNvPr>
          <p:cNvSpPr txBox="1"/>
          <p:nvPr/>
        </p:nvSpPr>
        <p:spPr bwMode="auto">
          <a:xfrm>
            <a:off x="8164830" y="3556702"/>
            <a:ext cx="2667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66" name="TextBox 65">
            <a:extLst>
              <a:ext uri="{FF2B5EF4-FFF2-40B4-BE49-F238E27FC236}">
                <a16:creationId xmlns:a16="http://schemas.microsoft.com/office/drawing/2014/main" id="{FF53F213-CA37-99A2-58FB-56CE2382693D}"/>
              </a:ext>
            </a:extLst>
          </p:cNvPr>
          <p:cNvSpPr txBox="1"/>
          <p:nvPr/>
        </p:nvSpPr>
        <p:spPr bwMode="auto">
          <a:xfrm>
            <a:off x="8395335" y="3688658"/>
            <a:ext cx="2667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67" name="TextBox 66">
            <a:extLst>
              <a:ext uri="{FF2B5EF4-FFF2-40B4-BE49-F238E27FC236}">
                <a16:creationId xmlns:a16="http://schemas.microsoft.com/office/drawing/2014/main" id="{5B394496-3EE4-B922-C9F7-EE3EEDBE2621}"/>
              </a:ext>
            </a:extLst>
          </p:cNvPr>
          <p:cNvSpPr txBox="1"/>
          <p:nvPr/>
        </p:nvSpPr>
        <p:spPr bwMode="auto">
          <a:xfrm>
            <a:off x="9092565" y="3688658"/>
            <a:ext cx="2667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68" name="TextBox 67">
            <a:extLst>
              <a:ext uri="{FF2B5EF4-FFF2-40B4-BE49-F238E27FC236}">
                <a16:creationId xmlns:a16="http://schemas.microsoft.com/office/drawing/2014/main" id="{BF86F81B-2A12-D8CE-90EB-641A1384C5C5}"/>
              </a:ext>
            </a:extLst>
          </p:cNvPr>
          <p:cNvSpPr txBox="1"/>
          <p:nvPr/>
        </p:nvSpPr>
        <p:spPr bwMode="auto">
          <a:xfrm>
            <a:off x="9766935" y="3688658"/>
            <a:ext cx="2667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69" name="TextBox 68">
            <a:extLst>
              <a:ext uri="{FF2B5EF4-FFF2-40B4-BE49-F238E27FC236}">
                <a16:creationId xmlns:a16="http://schemas.microsoft.com/office/drawing/2014/main" id="{9B2BAEC8-8D27-AAE1-FD95-50C40D96971C}"/>
              </a:ext>
            </a:extLst>
          </p:cNvPr>
          <p:cNvSpPr txBox="1"/>
          <p:nvPr/>
        </p:nvSpPr>
        <p:spPr bwMode="auto">
          <a:xfrm>
            <a:off x="10452735" y="3688658"/>
            <a:ext cx="2667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70" name="TextBox 69">
            <a:extLst>
              <a:ext uri="{FF2B5EF4-FFF2-40B4-BE49-F238E27FC236}">
                <a16:creationId xmlns:a16="http://schemas.microsoft.com/office/drawing/2014/main" id="{70C0AEA5-E182-3ED0-A02A-AC0A8D344FA6}"/>
              </a:ext>
            </a:extLst>
          </p:cNvPr>
          <p:cNvSpPr txBox="1"/>
          <p:nvPr/>
        </p:nvSpPr>
        <p:spPr bwMode="auto">
          <a:xfrm>
            <a:off x="11142345" y="3688658"/>
            <a:ext cx="2667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72" name="TextBox 71">
            <a:extLst>
              <a:ext uri="{FF2B5EF4-FFF2-40B4-BE49-F238E27FC236}">
                <a16:creationId xmlns:a16="http://schemas.microsoft.com/office/drawing/2014/main" id="{49F34E8D-AF3C-9DFD-9498-1738D993B06F}"/>
              </a:ext>
            </a:extLst>
          </p:cNvPr>
          <p:cNvSpPr txBox="1"/>
          <p:nvPr/>
        </p:nvSpPr>
        <p:spPr bwMode="auto">
          <a:xfrm>
            <a:off x="8568300" y="1604329"/>
            <a:ext cx="274319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Serconversion</a:t>
            </a:r>
            <a:endParaRPr kumimoji="0" lang="en-US" sz="16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endParaRPr>
          </a:p>
        </p:txBody>
      </p:sp>
      <p:sp>
        <p:nvSpPr>
          <p:cNvPr id="73" name="Oval 72">
            <a:extLst>
              <a:ext uri="{FF2B5EF4-FFF2-40B4-BE49-F238E27FC236}">
                <a16:creationId xmlns:a16="http://schemas.microsoft.com/office/drawing/2014/main" id="{5659782E-F717-D2B4-B54C-5FD52FD8AC31}"/>
              </a:ext>
            </a:extLst>
          </p:cNvPr>
          <p:cNvSpPr/>
          <p:nvPr/>
        </p:nvSpPr>
        <p:spPr bwMode="auto">
          <a:xfrm>
            <a:off x="8471809" y="3589156"/>
            <a:ext cx="96491" cy="96491"/>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4" name="Oval 73">
            <a:extLst>
              <a:ext uri="{FF2B5EF4-FFF2-40B4-BE49-F238E27FC236}">
                <a16:creationId xmlns:a16="http://schemas.microsoft.com/office/drawing/2014/main" id="{E98EE15D-AC39-B54F-53D1-D1681ECF6CE7}"/>
              </a:ext>
            </a:extLst>
          </p:cNvPr>
          <p:cNvSpPr/>
          <p:nvPr/>
        </p:nvSpPr>
        <p:spPr bwMode="auto">
          <a:xfrm>
            <a:off x="9165229" y="3418044"/>
            <a:ext cx="96491" cy="96491"/>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5" name="Oval 74">
            <a:extLst>
              <a:ext uri="{FF2B5EF4-FFF2-40B4-BE49-F238E27FC236}">
                <a16:creationId xmlns:a16="http://schemas.microsoft.com/office/drawing/2014/main" id="{CDDC3C6D-5752-9E00-C5C8-6B370241579B}"/>
              </a:ext>
            </a:extLst>
          </p:cNvPr>
          <p:cNvSpPr/>
          <p:nvPr/>
        </p:nvSpPr>
        <p:spPr bwMode="auto">
          <a:xfrm>
            <a:off x="9847219" y="3380301"/>
            <a:ext cx="96491" cy="96491"/>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6" name="Oval 75">
            <a:extLst>
              <a:ext uri="{FF2B5EF4-FFF2-40B4-BE49-F238E27FC236}">
                <a16:creationId xmlns:a16="http://schemas.microsoft.com/office/drawing/2014/main" id="{4C8481A0-2281-511A-521D-E8E6F5D9FE8A}"/>
              </a:ext>
            </a:extLst>
          </p:cNvPr>
          <p:cNvSpPr/>
          <p:nvPr/>
        </p:nvSpPr>
        <p:spPr bwMode="auto">
          <a:xfrm>
            <a:off x="10533018" y="3226720"/>
            <a:ext cx="96491" cy="96491"/>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7" name="Oval 76">
            <a:extLst>
              <a:ext uri="{FF2B5EF4-FFF2-40B4-BE49-F238E27FC236}">
                <a16:creationId xmlns:a16="http://schemas.microsoft.com/office/drawing/2014/main" id="{F28B3871-F1E3-8006-BCA0-C6ED7BF329EB}"/>
              </a:ext>
            </a:extLst>
          </p:cNvPr>
          <p:cNvSpPr/>
          <p:nvPr/>
        </p:nvSpPr>
        <p:spPr bwMode="auto">
          <a:xfrm>
            <a:off x="11215009" y="3177190"/>
            <a:ext cx="96491" cy="96491"/>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2" name="Oval 81">
            <a:extLst>
              <a:ext uri="{FF2B5EF4-FFF2-40B4-BE49-F238E27FC236}">
                <a16:creationId xmlns:a16="http://schemas.microsoft.com/office/drawing/2014/main" id="{2896E3DF-97A0-953E-F651-3139E6B4E847}"/>
              </a:ext>
            </a:extLst>
          </p:cNvPr>
          <p:cNvSpPr/>
          <p:nvPr/>
        </p:nvSpPr>
        <p:spPr bwMode="auto">
          <a:xfrm>
            <a:off x="9169039" y="3558676"/>
            <a:ext cx="96491" cy="96491"/>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3" name="Oval 82">
            <a:extLst>
              <a:ext uri="{FF2B5EF4-FFF2-40B4-BE49-F238E27FC236}">
                <a16:creationId xmlns:a16="http://schemas.microsoft.com/office/drawing/2014/main" id="{DF39FC62-C4C6-B8DF-C557-BF812443B846}"/>
              </a:ext>
            </a:extLst>
          </p:cNvPr>
          <p:cNvSpPr/>
          <p:nvPr/>
        </p:nvSpPr>
        <p:spPr bwMode="auto">
          <a:xfrm>
            <a:off x="9852039" y="3511958"/>
            <a:ext cx="96491" cy="96491"/>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4" name="Oval 83">
            <a:extLst>
              <a:ext uri="{FF2B5EF4-FFF2-40B4-BE49-F238E27FC236}">
                <a16:creationId xmlns:a16="http://schemas.microsoft.com/office/drawing/2014/main" id="{E6F32115-AB3B-5CA3-4A24-BBE4E21F999F}"/>
              </a:ext>
            </a:extLst>
          </p:cNvPr>
          <p:cNvSpPr/>
          <p:nvPr/>
        </p:nvSpPr>
        <p:spPr bwMode="auto">
          <a:xfrm>
            <a:off x="10533019" y="3476640"/>
            <a:ext cx="96491" cy="96491"/>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5" name="Oval 84">
            <a:extLst>
              <a:ext uri="{FF2B5EF4-FFF2-40B4-BE49-F238E27FC236}">
                <a16:creationId xmlns:a16="http://schemas.microsoft.com/office/drawing/2014/main" id="{04B65F1B-FCE9-E865-1387-0722C8F366BC}"/>
              </a:ext>
            </a:extLst>
          </p:cNvPr>
          <p:cNvSpPr/>
          <p:nvPr/>
        </p:nvSpPr>
        <p:spPr bwMode="auto">
          <a:xfrm>
            <a:off x="11218819" y="3428703"/>
            <a:ext cx="96491" cy="96491"/>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3" name="Freeform: Shape 32">
            <a:extLst>
              <a:ext uri="{FF2B5EF4-FFF2-40B4-BE49-F238E27FC236}">
                <a16:creationId xmlns:a16="http://schemas.microsoft.com/office/drawing/2014/main" id="{1D76E592-D297-3E14-A9BB-E1740DB92EC1}"/>
              </a:ext>
            </a:extLst>
          </p:cNvPr>
          <p:cNvSpPr/>
          <p:nvPr/>
        </p:nvSpPr>
        <p:spPr bwMode="auto">
          <a:xfrm>
            <a:off x="8526992" y="3223985"/>
            <a:ext cx="2747433" cy="414867"/>
          </a:xfrm>
          <a:custGeom>
            <a:avLst/>
            <a:gdLst>
              <a:gd name="connsiteX0" fmla="*/ 0 w 2747433"/>
              <a:gd name="connsiteY0" fmla="*/ 414867 h 414867"/>
              <a:gd name="connsiteX1" fmla="*/ 706966 w 2747433"/>
              <a:gd name="connsiteY1" fmla="*/ 254000 h 414867"/>
              <a:gd name="connsiteX2" fmla="*/ 1375833 w 2747433"/>
              <a:gd name="connsiteY2" fmla="*/ 211667 h 414867"/>
              <a:gd name="connsiteX3" fmla="*/ 2061633 w 2747433"/>
              <a:gd name="connsiteY3" fmla="*/ 42333 h 414867"/>
              <a:gd name="connsiteX4" fmla="*/ 2747433 w 2747433"/>
              <a:gd name="connsiteY4" fmla="*/ 0 h 414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7433" h="414867">
                <a:moveTo>
                  <a:pt x="0" y="414867"/>
                </a:moveTo>
                <a:lnTo>
                  <a:pt x="706966" y="254000"/>
                </a:lnTo>
                <a:lnTo>
                  <a:pt x="1375833" y="211667"/>
                </a:lnTo>
                <a:lnTo>
                  <a:pt x="2061633" y="42333"/>
                </a:lnTo>
                <a:lnTo>
                  <a:pt x="2747433"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81" name="Oval 80">
            <a:extLst>
              <a:ext uri="{FF2B5EF4-FFF2-40B4-BE49-F238E27FC236}">
                <a16:creationId xmlns:a16="http://schemas.microsoft.com/office/drawing/2014/main" id="{02811C37-842D-1195-0A9A-0F8747958316}"/>
              </a:ext>
            </a:extLst>
          </p:cNvPr>
          <p:cNvSpPr/>
          <p:nvPr/>
        </p:nvSpPr>
        <p:spPr bwMode="auto">
          <a:xfrm>
            <a:off x="8471809" y="3589156"/>
            <a:ext cx="96491" cy="96491"/>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8" name="Freeform: Shape 37">
            <a:extLst>
              <a:ext uri="{FF2B5EF4-FFF2-40B4-BE49-F238E27FC236}">
                <a16:creationId xmlns:a16="http://schemas.microsoft.com/office/drawing/2014/main" id="{39582F9A-BF77-F88F-FD54-2E69226DEB39}"/>
              </a:ext>
            </a:extLst>
          </p:cNvPr>
          <p:cNvSpPr/>
          <p:nvPr/>
        </p:nvSpPr>
        <p:spPr bwMode="auto">
          <a:xfrm>
            <a:off x="8522758" y="3477985"/>
            <a:ext cx="2755900" cy="169333"/>
          </a:xfrm>
          <a:custGeom>
            <a:avLst/>
            <a:gdLst>
              <a:gd name="connsiteX0" fmla="*/ 0 w 2755900"/>
              <a:gd name="connsiteY0" fmla="*/ 169333 h 169333"/>
              <a:gd name="connsiteX1" fmla="*/ 694267 w 2755900"/>
              <a:gd name="connsiteY1" fmla="*/ 131233 h 169333"/>
              <a:gd name="connsiteX2" fmla="*/ 1388534 w 2755900"/>
              <a:gd name="connsiteY2" fmla="*/ 84667 h 169333"/>
              <a:gd name="connsiteX3" fmla="*/ 2057400 w 2755900"/>
              <a:gd name="connsiteY3" fmla="*/ 50800 h 169333"/>
              <a:gd name="connsiteX4" fmla="*/ 2755900 w 2755900"/>
              <a:gd name="connsiteY4" fmla="*/ 0 h 1693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5900" h="169333">
                <a:moveTo>
                  <a:pt x="0" y="169333"/>
                </a:moveTo>
                <a:lnTo>
                  <a:pt x="694267" y="131233"/>
                </a:lnTo>
                <a:lnTo>
                  <a:pt x="1388534" y="84667"/>
                </a:lnTo>
                <a:lnTo>
                  <a:pt x="2057400" y="50800"/>
                </a:lnTo>
                <a:lnTo>
                  <a:pt x="275590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87" name="TextBox 86">
            <a:extLst>
              <a:ext uri="{FF2B5EF4-FFF2-40B4-BE49-F238E27FC236}">
                <a16:creationId xmlns:a16="http://schemas.microsoft.com/office/drawing/2014/main" id="{29F4037A-CC00-5ACF-4DC3-D589A720DC00}"/>
              </a:ext>
            </a:extLst>
          </p:cNvPr>
          <p:cNvSpPr txBox="1"/>
          <p:nvPr/>
        </p:nvSpPr>
        <p:spPr bwMode="auto">
          <a:xfrm>
            <a:off x="11368090" y="3010036"/>
            <a:ext cx="602093" cy="30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1" fontAlgn="auto" latinLnBrk="0" hangingPunct="1">
              <a:lnSpc>
                <a:spcPts val="12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8.4%</a:t>
            </a:r>
            <a:b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10/119</a:t>
            </a:r>
            <a:endPar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endParaRPr>
          </a:p>
        </p:txBody>
      </p:sp>
      <p:sp>
        <p:nvSpPr>
          <p:cNvPr id="88" name="TextBox 87">
            <a:extLst>
              <a:ext uri="{FF2B5EF4-FFF2-40B4-BE49-F238E27FC236}">
                <a16:creationId xmlns:a16="http://schemas.microsoft.com/office/drawing/2014/main" id="{8287D360-57D8-3279-05A7-20A5336AD43E}"/>
              </a:ext>
            </a:extLst>
          </p:cNvPr>
          <p:cNvSpPr txBox="1"/>
          <p:nvPr/>
        </p:nvSpPr>
        <p:spPr bwMode="auto">
          <a:xfrm>
            <a:off x="11368090" y="3359789"/>
            <a:ext cx="602093" cy="30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1" fontAlgn="auto" latinLnBrk="0" hangingPunct="1">
              <a:lnSpc>
                <a:spcPts val="12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3.3%</a:t>
            </a:r>
            <a:b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4/121</a:t>
            </a:r>
            <a:endPar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endParaRPr>
          </a:p>
        </p:txBody>
      </p:sp>
      <p:cxnSp>
        <p:nvCxnSpPr>
          <p:cNvPr id="89" name="Straight Connector 88">
            <a:extLst>
              <a:ext uri="{FF2B5EF4-FFF2-40B4-BE49-F238E27FC236}">
                <a16:creationId xmlns:a16="http://schemas.microsoft.com/office/drawing/2014/main" id="{1EF9D137-5F78-0F35-A2F1-1527D859466A}"/>
              </a:ext>
            </a:extLst>
          </p:cNvPr>
          <p:cNvCxnSpPr/>
          <p:nvPr/>
        </p:nvCxnSpPr>
        <p:spPr bwMode="auto">
          <a:xfrm>
            <a:off x="4975860" y="4007296"/>
            <a:ext cx="0" cy="150281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9E2A898F-3409-7994-5C25-DCA1B8303187}"/>
              </a:ext>
            </a:extLst>
          </p:cNvPr>
          <p:cNvCxnSpPr/>
          <p:nvPr/>
        </p:nvCxnSpPr>
        <p:spPr bwMode="auto">
          <a:xfrm>
            <a:off x="4979670" y="5510106"/>
            <a:ext cx="2865120"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A943ECB6-0F4A-B858-2355-BFDF429B2B26}"/>
              </a:ext>
            </a:extLst>
          </p:cNvPr>
          <p:cNvCxnSpPr/>
          <p:nvPr/>
        </p:nvCxnSpPr>
        <p:spPr bwMode="auto">
          <a:xfrm>
            <a:off x="4911852" y="402253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B5D4449D-EFAB-6F41-9FD1-398BB3235967}"/>
              </a:ext>
            </a:extLst>
          </p:cNvPr>
          <p:cNvCxnSpPr/>
          <p:nvPr/>
        </p:nvCxnSpPr>
        <p:spPr bwMode="auto">
          <a:xfrm>
            <a:off x="4911852" y="451021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E4986601-DF43-EAD8-8FCB-1E549BA8CF2A}"/>
              </a:ext>
            </a:extLst>
          </p:cNvPr>
          <p:cNvCxnSpPr/>
          <p:nvPr/>
        </p:nvCxnSpPr>
        <p:spPr bwMode="auto">
          <a:xfrm>
            <a:off x="4911852" y="500551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7380E0DF-21E4-03A4-9832-1649402C1236}"/>
              </a:ext>
            </a:extLst>
          </p:cNvPr>
          <p:cNvCxnSpPr/>
          <p:nvPr/>
        </p:nvCxnSpPr>
        <p:spPr bwMode="auto">
          <a:xfrm>
            <a:off x="4911852" y="550843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0728B9CD-B0AA-B038-B186-EA8FF09452B7}"/>
              </a:ext>
            </a:extLst>
          </p:cNvPr>
          <p:cNvCxnSpPr>
            <a:cxnSpLocks/>
          </p:cNvCxnSpPr>
          <p:nvPr/>
        </p:nvCxnSpPr>
        <p:spPr bwMode="auto">
          <a:xfrm rot="16200000">
            <a:off x="4943856" y="554044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674161E5-EE4B-BCE4-DAB8-899D7009D4B4}"/>
              </a:ext>
            </a:extLst>
          </p:cNvPr>
          <p:cNvCxnSpPr>
            <a:cxnSpLocks/>
          </p:cNvCxnSpPr>
          <p:nvPr/>
        </p:nvCxnSpPr>
        <p:spPr bwMode="auto">
          <a:xfrm rot="16200000">
            <a:off x="5637276" y="554044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656828AC-B8A9-01BD-303E-D694683B696D}"/>
              </a:ext>
            </a:extLst>
          </p:cNvPr>
          <p:cNvCxnSpPr>
            <a:cxnSpLocks/>
          </p:cNvCxnSpPr>
          <p:nvPr/>
        </p:nvCxnSpPr>
        <p:spPr bwMode="auto">
          <a:xfrm rot="16200000">
            <a:off x="6315456" y="554044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C53CF7B0-8F69-38C6-6595-F0572FB86C97}"/>
              </a:ext>
            </a:extLst>
          </p:cNvPr>
          <p:cNvCxnSpPr>
            <a:cxnSpLocks/>
          </p:cNvCxnSpPr>
          <p:nvPr/>
        </p:nvCxnSpPr>
        <p:spPr bwMode="auto">
          <a:xfrm rot="16200000">
            <a:off x="6997446" y="554044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BAD5AD25-46B4-D12A-C26A-1F2A5DD20C32}"/>
              </a:ext>
            </a:extLst>
          </p:cNvPr>
          <p:cNvCxnSpPr>
            <a:cxnSpLocks/>
          </p:cNvCxnSpPr>
          <p:nvPr/>
        </p:nvCxnSpPr>
        <p:spPr bwMode="auto">
          <a:xfrm rot="16200000">
            <a:off x="7683246" y="5540440"/>
            <a:ext cx="64008" cy="0"/>
          </a:xfrm>
          <a:prstGeom prst="line">
            <a:avLst/>
          </a:prstGeom>
          <a:noFill/>
          <a:ln w="28575" cap="flat" cmpd="sng" algn="ctr">
            <a:solidFill>
              <a:schemeClr val="bg1"/>
            </a:solidFill>
            <a:prstDash val="solid"/>
            <a:round/>
            <a:headEnd type="none" w="med" len="med"/>
            <a:tailEnd type="none" w="med" len="med"/>
          </a:ln>
          <a:effectLst/>
        </p:spPr>
      </p:cxnSp>
      <p:sp>
        <p:nvSpPr>
          <p:cNvPr id="100" name="TextBox 99">
            <a:extLst>
              <a:ext uri="{FF2B5EF4-FFF2-40B4-BE49-F238E27FC236}">
                <a16:creationId xmlns:a16="http://schemas.microsoft.com/office/drawing/2014/main" id="{9D229E90-5160-39BA-5461-A411DCD6F2D2}"/>
              </a:ext>
            </a:extLst>
          </p:cNvPr>
          <p:cNvSpPr txBox="1"/>
          <p:nvPr/>
        </p:nvSpPr>
        <p:spPr bwMode="auto">
          <a:xfrm>
            <a:off x="4612005" y="3930203"/>
            <a:ext cx="2667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101" name="TextBox 100">
            <a:extLst>
              <a:ext uri="{FF2B5EF4-FFF2-40B4-BE49-F238E27FC236}">
                <a16:creationId xmlns:a16="http://schemas.microsoft.com/office/drawing/2014/main" id="{B5ACC57A-E81D-737B-D257-9D2B89BF7E47}"/>
              </a:ext>
            </a:extLst>
          </p:cNvPr>
          <p:cNvSpPr txBox="1"/>
          <p:nvPr/>
        </p:nvSpPr>
        <p:spPr bwMode="auto">
          <a:xfrm>
            <a:off x="4612005" y="4417883"/>
            <a:ext cx="2667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02" name="TextBox 101">
            <a:extLst>
              <a:ext uri="{FF2B5EF4-FFF2-40B4-BE49-F238E27FC236}">
                <a16:creationId xmlns:a16="http://schemas.microsoft.com/office/drawing/2014/main" id="{DF355B4C-C12F-C7B7-2786-2F067D7D28BB}"/>
              </a:ext>
            </a:extLst>
          </p:cNvPr>
          <p:cNvSpPr txBox="1"/>
          <p:nvPr/>
        </p:nvSpPr>
        <p:spPr bwMode="auto">
          <a:xfrm>
            <a:off x="4612005" y="4913183"/>
            <a:ext cx="2667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103" name="TextBox 102">
            <a:extLst>
              <a:ext uri="{FF2B5EF4-FFF2-40B4-BE49-F238E27FC236}">
                <a16:creationId xmlns:a16="http://schemas.microsoft.com/office/drawing/2014/main" id="{A48E2161-05F8-2AE7-3D79-FE33AC49C685}"/>
              </a:ext>
            </a:extLst>
          </p:cNvPr>
          <p:cNvSpPr txBox="1"/>
          <p:nvPr/>
        </p:nvSpPr>
        <p:spPr bwMode="auto">
          <a:xfrm>
            <a:off x="4612005" y="5408483"/>
            <a:ext cx="2667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04" name="TextBox 103">
            <a:extLst>
              <a:ext uri="{FF2B5EF4-FFF2-40B4-BE49-F238E27FC236}">
                <a16:creationId xmlns:a16="http://schemas.microsoft.com/office/drawing/2014/main" id="{9C25B366-D4CC-B3C8-7CEA-F5538633D12B}"/>
              </a:ext>
            </a:extLst>
          </p:cNvPr>
          <p:cNvSpPr txBox="1"/>
          <p:nvPr/>
        </p:nvSpPr>
        <p:spPr bwMode="auto">
          <a:xfrm>
            <a:off x="4842510" y="5540439"/>
            <a:ext cx="2667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05" name="TextBox 104">
            <a:extLst>
              <a:ext uri="{FF2B5EF4-FFF2-40B4-BE49-F238E27FC236}">
                <a16:creationId xmlns:a16="http://schemas.microsoft.com/office/drawing/2014/main" id="{DDADC42C-7E80-B2AA-AF23-296F6FD3E360}"/>
              </a:ext>
            </a:extLst>
          </p:cNvPr>
          <p:cNvSpPr txBox="1"/>
          <p:nvPr/>
        </p:nvSpPr>
        <p:spPr bwMode="auto">
          <a:xfrm>
            <a:off x="5539740" y="5540439"/>
            <a:ext cx="2667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106" name="TextBox 105">
            <a:extLst>
              <a:ext uri="{FF2B5EF4-FFF2-40B4-BE49-F238E27FC236}">
                <a16:creationId xmlns:a16="http://schemas.microsoft.com/office/drawing/2014/main" id="{75A5386B-A42E-957A-D7B2-6D8641228FD1}"/>
              </a:ext>
            </a:extLst>
          </p:cNvPr>
          <p:cNvSpPr txBox="1"/>
          <p:nvPr/>
        </p:nvSpPr>
        <p:spPr bwMode="auto">
          <a:xfrm>
            <a:off x="6214110" y="5540439"/>
            <a:ext cx="2667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107" name="TextBox 106">
            <a:extLst>
              <a:ext uri="{FF2B5EF4-FFF2-40B4-BE49-F238E27FC236}">
                <a16:creationId xmlns:a16="http://schemas.microsoft.com/office/drawing/2014/main" id="{DD2DF6A4-74D9-B038-D073-1B94E2A98443}"/>
              </a:ext>
            </a:extLst>
          </p:cNvPr>
          <p:cNvSpPr txBox="1"/>
          <p:nvPr/>
        </p:nvSpPr>
        <p:spPr bwMode="auto">
          <a:xfrm>
            <a:off x="6899910" y="5540439"/>
            <a:ext cx="2667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108" name="TextBox 107">
            <a:extLst>
              <a:ext uri="{FF2B5EF4-FFF2-40B4-BE49-F238E27FC236}">
                <a16:creationId xmlns:a16="http://schemas.microsoft.com/office/drawing/2014/main" id="{E6AED166-7498-C437-E337-99CA1DD89471}"/>
              </a:ext>
            </a:extLst>
          </p:cNvPr>
          <p:cNvSpPr txBox="1"/>
          <p:nvPr/>
        </p:nvSpPr>
        <p:spPr bwMode="auto">
          <a:xfrm>
            <a:off x="7589520" y="5540439"/>
            <a:ext cx="2667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109" name="TextBox 108">
            <a:extLst>
              <a:ext uri="{FF2B5EF4-FFF2-40B4-BE49-F238E27FC236}">
                <a16:creationId xmlns:a16="http://schemas.microsoft.com/office/drawing/2014/main" id="{438C535C-DD4C-E679-BB56-A2E6D3D888BD}"/>
              </a:ext>
            </a:extLst>
          </p:cNvPr>
          <p:cNvSpPr txBox="1"/>
          <p:nvPr/>
        </p:nvSpPr>
        <p:spPr bwMode="auto">
          <a:xfrm rot="16200000">
            <a:off x="3835910" y="4681534"/>
            <a:ext cx="153314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Participants</a:t>
            </a:r>
            <a:r>
              <a:rPr lang="en-US" sz="1200" b="1" dirty="0">
                <a:solidFill>
                  <a:srgbClr val="000000"/>
                </a:solidFill>
                <a:latin typeface="Calibri" panose="020F0502020204030204" pitchFamily="34" charset="0"/>
              </a:rPr>
              <a:t> (</a:t>
            </a: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11" name="Oval 110">
            <a:extLst>
              <a:ext uri="{FF2B5EF4-FFF2-40B4-BE49-F238E27FC236}">
                <a16:creationId xmlns:a16="http://schemas.microsoft.com/office/drawing/2014/main" id="{C0C7DB15-2A2D-6A0B-8590-2BDC795C60DF}"/>
              </a:ext>
            </a:extLst>
          </p:cNvPr>
          <p:cNvSpPr/>
          <p:nvPr/>
        </p:nvSpPr>
        <p:spPr bwMode="auto">
          <a:xfrm>
            <a:off x="4918984" y="5440937"/>
            <a:ext cx="96491" cy="96491"/>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2" name="Oval 111">
            <a:extLst>
              <a:ext uri="{FF2B5EF4-FFF2-40B4-BE49-F238E27FC236}">
                <a16:creationId xmlns:a16="http://schemas.microsoft.com/office/drawing/2014/main" id="{F66D7DB9-BB9E-B426-8FE7-D4387D66D525}"/>
              </a:ext>
            </a:extLst>
          </p:cNvPr>
          <p:cNvSpPr/>
          <p:nvPr/>
        </p:nvSpPr>
        <p:spPr bwMode="auto">
          <a:xfrm>
            <a:off x="5612404" y="5166912"/>
            <a:ext cx="96491" cy="96491"/>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3" name="Oval 112">
            <a:extLst>
              <a:ext uri="{FF2B5EF4-FFF2-40B4-BE49-F238E27FC236}">
                <a16:creationId xmlns:a16="http://schemas.microsoft.com/office/drawing/2014/main" id="{2E8469F4-09DD-6182-D9D1-AB9B0A38764D}"/>
              </a:ext>
            </a:extLst>
          </p:cNvPr>
          <p:cNvSpPr/>
          <p:nvPr/>
        </p:nvSpPr>
        <p:spPr bwMode="auto">
          <a:xfrm>
            <a:off x="6303721" y="4897627"/>
            <a:ext cx="96491" cy="96491"/>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4" name="Oval 113">
            <a:extLst>
              <a:ext uri="{FF2B5EF4-FFF2-40B4-BE49-F238E27FC236}">
                <a16:creationId xmlns:a16="http://schemas.microsoft.com/office/drawing/2014/main" id="{0DB02FEE-3AB2-B3D6-D205-083056ED73BE}"/>
              </a:ext>
            </a:extLst>
          </p:cNvPr>
          <p:cNvSpPr/>
          <p:nvPr/>
        </p:nvSpPr>
        <p:spPr bwMode="auto">
          <a:xfrm>
            <a:off x="6980194" y="4285699"/>
            <a:ext cx="96491" cy="96491"/>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5" name="Oval 114">
            <a:extLst>
              <a:ext uri="{FF2B5EF4-FFF2-40B4-BE49-F238E27FC236}">
                <a16:creationId xmlns:a16="http://schemas.microsoft.com/office/drawing/2014/main" id="{7F8C3A68-B692-47DC-D875-3DE44B693E15}"/>
              </a:ext>
            </a:extLst>
          </p:cNvPr>
          <p:cNvSpPr/>
          <p:nvPr/>
        </p:nvSpPr>
        <p:spPr bwMode="auto">
          <a:xfrm>
            <a:off x="7662184" y="4170427"/>
            <a:ext cx="96491" cy="96491"/>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1" name="Oval 120">
            <a:extLst>
              <a:ext uri="{FF2B5EF4-FFF2-40B4-BE49-F238E27FC236}">
                <a16:creationId xmlns:a16="http://schemas.microsoft.com/office/drawing/2014/main" id="{4826ACF2-B6D6-5731-7A00-96B1DFF6CB8C}"/>
              </a:ext>
            </a:extLst>
          </p:cNvPr>
          <p:cNvSpPr/>
          <p:nvPr/>
        </p:nvSpPr>
        <p:spPr bwMode="auto">
          <a:xfrm>
            <a:off x="6298204" y="5039063"/>
            <a:ext cx="96491" cy="96491"/>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2" name="Oval 121">
            <a:extLst>
              <a:ext uri="{FF2B5EF4-FFF2-40B4-BE49-F238E27FC236}">
                <a16:creationId xmlns:a16="http://schemas.microsoft.com/office/drawing/2014/main" id="{07D7CD26-7AD7-4810-01B6-FD870B53021F}"/>
              </a:ext>
            </a:extLst>
          </p:cNvPr>
          <p:cNvSpPr/>
          <p:nvPr/>
        </p:nvSpPr>
        <p:spPr bwMode="auto">
          <a:xfrm>
            <a:off x="6980194" y="4982584"/>
            <a:ext cx="96491" cy="96491"/>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3" name="Oval 122">
            <a:extLst>
              <a:ext uri="{FF2B5EF4-FFF2-40B4-BE49-F238E27FC236}">
                <a16:creationId xmlns:a16="http://schemas.microsoft.com/office/drawing/2014/main" id="{2C651008-F731-5FBD-047B-44329C756A4C}"/>
              </a:ext>
            </a:extLst>
          </p:cNvPr>
          <p:cNvSpPr/>
          <p:nvPr/>
        </p:nvSpPr>
        <p:spPr bwMode="auto">
          <a:xfrm>
            <a:off x="7665994" y="4722661"/>
            <a:ext cx="96491" cy="96491"/>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6" name="Freeform: Shape 45">
            <a:extLst>
              <a:ext uri="{FF2B5EF4-FFF2-40B4-BE49-F238E27FC236}">
                <a16:creationId xmlns:a16="http://schemas.microsoft.com/office/drawing/2014/main" id="{DE2B1A6D-13D0-CE29-BF8C-EF83008945A5}"/>
              </a:ext>
            </a:extLst>
          </p:cNvPr>
          <p:cNvSpPr/>
          <p:nvPr/>
        </p:nvSpPr>
        <p:spPr bwMode="auto">
          <a:xfrm>
            <a:off x="4969933" y="4220633"/>
            <a:ext cx="2747434" cy="1270000"/>
          </a:xfrm>
          <a:custGeom>
            <a:avLst/>
            <a:gdLst>
              <a:gd name="connsiteX0" fmla="*/ 0 w 2747434"/>
              <a:gd name="connsiteY0" fmla="*/ 1270000 h 1270000"/>
              <a:gd name="connsiteX1" fmla="*/ 702734 w 2747434"/>
              <a:gd name="connsiteY1" fmla="*/ 990600 h 1270000"/>
              <a:gd name="connsiteX2" fmla="*/ 1384300 w 2747434"/>
              <a:gd name="connsiteY2" fmla="*/ 715434 h 1270000"/>
              <a:gd name="connsiteX3" fmla="*/ 2065867 w 2747434"/>
              <a:gd name="connsiteY3" fmla="*/ 118534 h 1270000"/>
              <a:gd name="connsiteX4" fmla="*/ 2747434 w 2747434"/>
              <a:gd name="connsiteY4" fmla="*/ 0 h 127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7434" h="1270000">
                <a:moveTo>
                  <a:pt x="0" y="1270000"/>
                </a:moveTo>
                <a:lnTo>
                  <a:pt x="702734" y="990600"/>
                </a:lnTo>
                <a:lnTo>
                  <a:pt x="1384300" y="715434"/>
                </a:lnTo>
                <a:lnTo>
                  <a:pt x="2065867" y="118534"/>
                </a:lnTo>
                <a:lnTo>
                  <a:pt x="2747434"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26" name="TextBox 125">
            <a:extLst>
              <a:ext uri="{FF2B5EF4-FFF2-40B4-BE49-F238E27FC236}">
                <a16:creationId xmlns:a16="http://schemas.microsoft.com/office/drawing/2014/main" id="{8F8F2C40-CC89-C111-5006-F58FC5389308}"/>
              </a:ext>
            </a:extLst>
          </p:cNvPr>
          <p:cNvSpPr txBox="1"/>
          <p:nvPr/>
        </p:nvSpPr>
        <p:spPr bwMode="auto">
          <a:xfrm>
            <a:off x="6887469" y="4130943"/>
            <a:ext cx="266700" cy="143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30000" noProof="0" dirty="0">
                <a:ln>
                  <a:noFill/>
                </a:ln>
                <a:solidFill>
                  <a:srgbClr val="000000"/>
                </a:solidFill>
                <a:effectLst/>
                <a:uLnTx/>
                <a:uFillTx/>
                <a:latin typeface="Arial" panose="020B0604020202020204" pitchFamily="34" charset="0"/>
                <a:cs typeface="Arial" panose="020B0604020202020204" pitchFamily="34" charset="0"/>
              </a:rPr>
              <a:t>†</a:t>
            </a:r>
            <a:endPar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endParaRPr>
          </a:p>
        </p:txBody>
      </p:sp>
      <p:sp>
        <p:nvSpPr>
          <p:cNvPr id="119" name="Oval 118">
            <a:extLst>
              <a:ext uri="{FF2B5EF4-FFF2-40B4-BE49-F238E27FC236}">
                <a16:creationId xmlns:a16="http://schemas.microsoft.com/office/drawing/2014/main" id="{B2086D90-A1E8-3423-6A46-512334B24192}"/>
              </a:ext>
            </a:extLst>
          </p:cNvPr>
          <p:cNvSpPr/>
          <p:nvPr/>
        </p:nvSpPr>
        <p:spPr bwMode="auto">
          <a:xfrm>
            <a:off x="4918984" y="5440937"/>
            <a:ext cx="96491" cy="96491"/>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0" name="Oval 119">
            <a:extLst>
              <a:ext uri="{FF2B5EF4-FFF2-40B4-BE49-F238E27FC236}">
                <a16:creationId xmlns:a16="http://schemas.microsoft.com/office/drawing/2014/main" id="{28372ECC-D078-A8A4-92DE-E4932422724F}"/>
              </a:ext>
            </a:extLst>
          </p:cNvPr>
          <p:cNvSpPr/>
          <p:nvPr/>
        </p:nvSpPr>
        <p:spPr bwMode="auto">
          <a:xfrm>
            <a:off x="5616214" y="5195549"/>
            <a:ext cx="96491" cy="96491"/>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5" name="Freeform: Shape 124">
            <a:extLst>
              <a:ext uri="{FF2B5EF4-FFF2-40B4-BE49-F238E27FC236}">
                <a16:creationId xmlns:a16="http://schemas.microsoft.com/office/drawing/2014/main" id="{38896770-5AFE-BAE1-A940-45A65FC94D10}"/>
              </a:ext>
            </a:extLst>
          </p:cNvPr>
          <p:cNvSpPr/>
          <p:nvPr/>
        </p:nvSpPr>
        <p:spPr bwMode="auto">
          <a:xfrm>
            <a:off x="4965700" y="4770967"/>
            <a:ext cx="2760133" cy="711200"/>
          </a:xfrm>
          <a:custGeom>
            <a:avLst/>
            <a:gdLst>
              <a:gd name="connsiteX0" fmla="*/ 0 w 2760133"/>
              <a:gd name="connsiteY0" fmla="*/ 711200 h 711200"/>
              <a:gd name="connsiteX1" fmla="*/ 702733 w 2760133"/>
              <a:gd name="connsiteY1" fmla="*/ 474133 h 711200"/>
              <a:gd name="connsiteX2" fmla="*/ 1392767 w 2760133"/>
              <a:gd name="connsiteY2" fmla="*/ 304800 h 711200"/>
              <a:gd name="connsiteX3" fmla="*/ 2065867 w 2760133"/>
              <a:gd name="connsiteY3" fmla="*/ 266700 h 711200"/>
              <a:gd name="connsiteX4" fmla="*/ 2760133 w 2760133"/>
              <a:gd name="connsiteY4" fmla="*/ 0 h 711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0133" h="711200">
                <a:moveTo>
                  <a:pt x="0" y="711200"/>
                </a:moveTo>
                <a:lnTo>
                  <a:pt x="702733" y="474133"/>
                </a:lnTo>
                <a:lnTo>
                  <a:pt x="1392767" y="304800"/>
                </a:lnTo>
                <a:lnTo>
                  <a:pt x="2065867" y="266700"/>
                </a:lnTo>
                <a:lnTo>
                  <a:pt x="2760133"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28" name="TextBox 127">
            <a:extLst>
              <a:ext uri="{FF2B5EF4-FFF2-40B4-BE49-F238E27FC236}">
                <a16:creationId xmlns:a16="http://schemas.microsoft.com/office/drawing/2014/main" id="{58F0F942-82E1-9AC4-6CC4-3ED2DDC34729}"/>
              </a:ext>
            </a:extLst>
          </p:cNvPr>
          <p:cNvSpPr txBox="1"/>
          <p:nvPr/>
        </p:nvSpPr>
        <p:spPr bwMode="auto">
          <a:xfrm>
            <a:off x="4960620" y="5738823"/>
            <a:ext cx="275463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Wk</a:t>
            </a:r>
          </a:p>
        </p:txBody>
      </p:sp>
      <p:sp>
        <p:nvSpPr>
          <p:cNvPr id="129" name="TextBox 128">
            <a:extLst>
              <a:ext uri="{FF2B5EF4-FFF2-40B4-BE49-F238E27FC236}">
                <a16:creationId xmlns:a16="http://schemas.microsoft.com/office/drawing/2014/main" id="{A49588A4-2BEC-BB76-D5E6-85B847E0D73E}"/>
              </a:ext>
            </a:extLst>
          </p:cNvPr>
          <p:cNvSpPr txBox="1"/>
          <p:nvPr/>
        </p:nvSpPr>
        <p:spPr bwMode="auto">
          <a:xfrm>
            <a:off x="7784140" y="4094924"/>
            <a:ext cx="602093" cy="30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1" fontAlgn="auto" latinLnBrk="0" hangingPunct="1">
              <a:lnSpc>
                <a:spcPts val="12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25.6%</a:t>
            </a:r>
            <a:b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23/90</a:t>
            </a:r>
            <a:endPar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endParaRPr>
          </a:p>
        </p:txBody>
      </p:sp>
      <p:sp>
        <p:nvSpPr>
          <p:cNvPr id="130" name="TextBox 129">
            <a:extLst>
              <a:ext uri="{FF2B5EF4-FFF2-40B4-BE49-F238E27FC236}">
                <a16:creationId xmlns:a16="http://schemas.microsoft.com/office/drawing/2014/main" id="{D7F405E9-E4C7-49F6-D22B-5020B68C15F9}"/>
              </a:ext>
            </a:extLst>
          </p:cNvPr>
          <p:cNvSpPr txBox="1"/>
          <p:nvPr/>
        </p:nvSpPr>
        <p:spPr bwMode="auto">
          <a:xfrm>
            <a:off x="7784140" y="4650958"/>
            <a:ext cx="602093" cy="30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1" fontAlgn="auto" latinLnBrk="0" hangingPunct="1">
              <a:lnSpc>
                <a:spcPts val="12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14.4%</a:t>
            </a:r>
            <a:b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14/97</a:t>
            </a:r>
            <a:endPar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endParaRPr>
          </a:p>
        </p:txBody>
      </p:sp>
      <p:cxnSp>
        <p:nvCxnSpPr>
          <p:cNvPr id="132" name="Straight Connector 131">
            <a:extLst>
              <a:ext uri="{FF2B5EF4-FFF2-40B4-BE49-F238E27FC236}">
                <a16:creationId xmlns:a16="http://schemas.microsoft.com/office/drawing/2014/main" id="{43715CB9-5043-B4A9-F2BD-35E2F3F8CB2D}"/>
              </a:ext>
            </a:extLst>
          </p:cNvPr>
          <p:cNvCxnSpPr/>
          <p:nvPr/>
        </p:nvCxnSpPr>
        <p:spPr bwMode="auto">
          <a:xfrm>
            <a:off x="8528685" y="3994596"/>
            <a:ext cx="0" cy="150281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2469E576-6CE4-9CFA-C6B6-82C48F40FF17}"/>
              </a:ext>
            </a:extLst>
          </p:cNvPr>
          <p:cNvCxnSpPr/>
          <p:nvPr/>
        </p:nvCxnSpPr>
        <p:spPr bwMode="auto">
          <a:xfrm>
            <a:off x="8532495" y="5497406"/>
            <a:ext cx="2865120"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0071D9B3-7729-071E-3BE8-60E5AEA66D78}"/>
              </a:ext>
            </a:extLst>
          </p:cNvPr>
          <p:cNvCxnSpPr/>
          <p:nvPr/>
        </p:nvCxnSpPr>
        <p:spPr bwMode="auto">
          <a:xfrm>
            <a:off x="8464677" y="400983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7EA439CB-6ECD-EB3E-D643-43924B5086C2}"/>
              </a:ext>
            </a:extLst>
          </p:cNvPr>
          <p:cNvCxnSpPr/>
          <p:nvPr/>
        </p:nvCxnSpPr>
        <p:spPr bwMode="auto">
          <a:xfrm>
            <a:off x="8464677" y="449751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868C5F28-6D8A-7724-79D8-DE0FEE4C663F}"/>
              </a:ext>
            </a:extLst>
          </p:cNvPr>
          <p:cNvCxnSpPr/>
          <p:nvPr/>
        </p:nvCxnSpPr>
        <p:spPr bwMode="auto">
          <a:xfrm>
            <a:off x="8464677" y="499281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67A4D0FE-6CF4-D9BC-3BDA-E2216CBABAE5}"/>
              </a:ext>
            </a:extLst>
          </p:cNvPr>
          <p:cNvCxnSpPr/>
          <p:nvPr/>
        </p:nvCxnSpPr>
        <p:spPr bwMode="auto">
          <a:xfrm>
            <a:off x="8464677" y="549573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A9EFE20C-2BBB-A719-1A73-CB5A9B212044}"/>
              </a:ext>
            </a:extLst>
          </p:cNvPr>
          <p:cNvCxnSpPr>
            <a:cxnSpLocks/>
          </p:cNvCxnSpPr>
          <p:nvPr/>
        </p:nvCxnSpPr>
        <p:spPr bwMode="auto">
          <a:xfrm rot="16200000">
            <a:off x="8496681" y="552774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DDA50E75-FDDC-31F1-E42B-B3C7D7B1FA04}"/>
              </a:ext>
            </a:extLst>
          </p:cNvPr>
          <p:cNvCxnSpPr>
            <a:cxnSpLocks/>
          </p:cNvCxnSpPr>
          <p:nvPr/>
        </p:nvCxnSpPr>
        <p:spPr bwMode="auto">
          <a:xfrm rot="16200000">
            <a:off x="9190101" y="552774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AC0B61F0-3B7A-C3E3-ADC2-80B08A8427F5}"/>
              </a:ext>
            </a:extLst>
          </p:cNvPr>
          <p:cNvCxnSpPr>
            <a:cxnSpLocks/>
          </p:cNvCxnSpPr>
          <p:nvPr/>
        </p:nvCxnSpPr>
        <p:spPr bwMode="auto">
          <a:xfrm rot="16200000">
            <a:off x="9868281" y="552774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D0440A67-B356-D3A5-3977-0A9CF8AF9436}"/>
              </a:ext>
            </a:extLst>
          </p:cNvPr>
          <p:cNvCxnSpPr>
            <a:cxnSpLocks/>
          </p:cNvCxnSpPr>
          <p:nvPr/>
        </p:nvCxnSpPr>
        <p:spPr bwMode="auto">
          <a:xfrm rot="16200000">
            <a:off x="10550271" y="552774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4C15A097-587A-6162-3C1A-94A1CFD23D0E}"/>
              </a:ext>
            </a:extLst>
          </p:cNvPr>
          <p:cNvCxnSpPr>
            <a:cxnSpLocks/>
          </p:cNvCxnSpPr>
          <p:nvPr/>
        </p:nvCxnSpPr>
        <p:spPr bwMode="auto">
          <a:xfrm rot="16200000">
            <a:off x="11236071" y="5527740"/>
            <a:ext cx="64008" cy="0"/>
          </a:xfrm>
          <a:prstGeom prst="line">
            <a:avLst/>
          </a:prstGeom>
          <a:noFill/>
          <a:ln w="28575" cap="flat" cmpd="sng" algn="ctr">
            <a:solidFill>
              <a:schemeClr val="bg1"/>
            </a:solidFill>
            <a:prstDash val="solid"/>
            <a:round/>
            <a:headEnd type="none" w="med" len="med"/>
            <a:tailEnd type="none" w="med" len="med"/>
          </a:ln>
          <a:effectLst/>
        </p:spPr>
      </p:cxnSp>
      <p:sp>
        <p:nvSpPr>
          <p:cNvPr id="143" name="TextBox 142">
            <a:extLst>
              <a:ext uri="{FF2B5EF4-FFF2-40B4-BE49-F238E27FC236}">
                <a16:creationId xmlns:a16="http://schemas.microsoft.com/office/drawing/2014/main" id="{AA422D15-9C86-EAA7-1E26-886842D848B2}"/>
              </a:ext>
            </a:extLst>
          </p:cNvPr>
          <p:cNvSpPr txBox="1"/>
          <p:nvPr/>
        </p:nvSpPr>
        <p:spPr bwMode="auto">
          <a:xfrm>
            <a:off x="8164830" y="3917503"/>
            <a:ext cx="2667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144" name="TextBox 143">
            <a:extLst>
              <a:ext uri="{FF2B5EF4-FFF2-40B4-BE49-F238E27FC236}">
                <a16:creationId xmlns:a16="http://schemas.microsoft.com/office/drawing/2014/main" id="{3D330284-292A-4383-338B-C4570F60BD4C}"/>
              </a:ext>
            </a:extLst>
          </p:cNvPr>
          <p:cNvSpPr txBox="1"/>
          <p:nvPr/>
        </p:nvSpPr>
        <p:spPr bwMode="auto">
          <a:xfrm>
            <a:off x="8164830" y="4405183"/>
            <a:ext cx="2667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45" name="TextBox 144">
            <a:extLst>
              <a:ext uri="{FF2B5EF4-FFF2-40B4-BE49-F238E27FC236}">
                <a16:creationId xmlns:a16="http://schemas.microsoft.com/office/drawing/2014/main" id="{5CE54B89-6878-6564-97B4-A8B92E1BDA15}"/>
              </a:ext>
            </a:extLst>
          </p:cNvPr>
          <p:cNvSpPr txBox="1"/>
          <p:nvPr/>
        </p:nvSpPr>
        <p:spPr bwMode="auto">
          <a:xfrm>
            <a:off x="8164830" y="4900483"/>
            <a:ext cx="2667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146" name="TextBox 145">
            <a:extLst>
              <a:ext uri="{FF2B5EF4-FFF2-40B4-BE49-F238E27FC236}">
                <a16:creationId xmlns:a16="http://schemas.microsoft.com/office/drawing/2014/main" id="{A6B4DE2A-CA92-3C98-7505-5072E56D9EB6}"/>
              </a:ext>
            </a:extLst>
          </p:cNvPr>
          <p:cNvSpPr txBox="1"/>
          <p:nvPr/>
        </p:nvSpPr>
        <p:spPr bwMode="auto">
          <a:xfrm>
            <a:off x="8164830" y="5395783"/>
            <a:ext cx="2667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47" name="TextBox 146">
            <a:extLst>
              <a:ext uri="{FF2B5EF4-FFF2-40B4-BE49-F238E27FC236}">
                <a16:creationId xmlns:a16="http://schemas.microsoft.com/office/drawing/2014/main" id="{BAE67BCC-0C02-431B-845C-885C3A3E533E}"/>
              </a:ext>
            </a:extLst>
          </p:cNvPr>
          <p:cNvSpPr txBox="1"/>
          <p:nvPr/>
        </p:nvSpPr>
        <p:spPr bwMode="auto">
          <a:xfrm>
            <a:off x="8395335" y="5527739"/>
            <a:ext cx="2667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48" name="TextBox 147">
            <a:extLst>
              <a:ext uri="{FF2B5EF4-FFF2-40B4-BE49-F238E27FC236}">
                <a16:creationId xmlns:a16="http://schemas.microsoft.com/office/drawing/2014/main" id="{3E00ABEC-8974-C1F7-D49E-5B2DF563E3F7}"/>
              </a:ext>
            </a:extLst>
          </p:cNvPr>
          <p:cNvSpPr txBox="1"/>
          <p:nvPr/>
        </p:nvSpPr>
        <p:spPr bwMode="auto">
          <a:xfrm>
            <a:off x="9092565" y="5527739"/>
            <a:ext cx="2667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149" name="TextBox 148">
            <a:extLst>
              <a:ext uri="{FF2B5EF4-FFF2-40B4-BE49-F238E27FC236}">
                <a16:creationId xmlns:a16="http://schemas.microsoft.com/office/drawing/2014/main" id="{643872C6-1223-B18D-30DE-4AD39D533E98}"/>
              </a:ext>
            </a:extLst>
          </p:cNvPr>
          <p:cNvSpPr txBox="1"/>
          <p:nvPr/>
        </p:nvSpPr>
        <p:spPr bwMode="auto">
          <a:xfrm>
            <a:off x="9766935" y="5527739"/>
            <a:ext cx="2667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150" name="TextBox 149">
            <a:extLst>
              <a:ext uri="{FF2B5EF4-FFF2-40B4-BE49-F238E27FC236}">
                <a16:creationId xmlns:a16="http://schemas.microsoft.com/office/drawing/2014/main" id="{D5EA4945-9999-5F46-6464-0D482BF28418}"/>
              </a:ext>
            </a:extLst>
          </p:cNvPr>
          <p:cNvSpPr txBox="1"/>
          <p:nvPr/>
        </p:nvSpPr>
        <p:spPr bwMode="auto">
          <a:xfrm>
            <a:off x="10452735" y="5527739"/>
            <a:ext cx="2667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151" name="TextBox 150">
            <a:extLst>
              <a:ext uri="{FF2B5EF4-FFF2-40B4-BE49-F238E27FC236}">
                <a16:creationId xmlns:a16="http://schemas.microsoft.com/office/drawing/2014/main" id="{6B0CE066-DC56-4E19-4E2F-EC02C3BD66E6}"/>
              </a:ext>
            </a:extLst>
          </p:cNvPr>
          <p:cNvSpPr txBox="1"/>
          <p:nvPr/>
        </p:nvSpPr>
        <p:spPr bwMode="auto">
          <a:xfrm>
            <a:off x="11142345" y="5527739"/>
            <a:ext cx="2667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152" name="Oval 151">
            <a:extLst>
              <a:ext uri="{FF2B5EF4-FFF2-40B4-BE49-F238E27FC236}">
                <a16:creationId xmlns:a16="http://schemas.microsoft.com/office/drawing/2014/main" id="{B5BFFA8D-2236-14B6-0547-0883781D07A7}"/>
              </a:ext>
            </a:extLst>
          </p:cNvPr>
          <p:cNvSpPr/>
          <p:nvPr/>
        </p:nvSpPr>
        <p:spPr bwMode="auto">
          <a:xfrm>
            <a:off x="8471809" y="5428237"/>
            <a:ext cx="96491" cy="96491"/>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3" name="Oval 152">
            <a:extLst>
              <a:ext uri="{FF2B5EF4-FFF2-40B4-BE49-F238E27FC236}">
                <a16:creationId xmlns:a16="http://schemas.microsoft.com/office/drawing/2014/main" id="{50ACF186-8431-6B75-2BAF-81F07ACD1F8F}"/>
              </a:ext>
            </a:extLst>
          </p:cNvPr>
          <p:cNvSpPr/>
          <p:nvPr/>
        </p:nvSpPr>
        <p:spPr bwMode="auto">
          <a:xfrm>
            <a:off x="9165229" y="5158678"/>
            <a:ext cx="96491" cy="96491"/>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4" name="Oval 153">
            <a:extLst>
              <a:ext uri="{FF2B5EF4-FFF2-40B4-BE49-F238E27FC236}">
                <a16:creationId xmlns:a16="http://schemas.microsoft.com/office/drawing/2014/main" id="{04C84A3C-BBEE-7BF4-ACC3-AD97DDF84B6E}"/>
              </a:ext>
            </a:extLst>
          </p:cNvPr>
          <p:cNvSpPr/>
          <p:nvPr/>
        </p:nvSpPr>
        <p:spPr bwMode="auto">
          <a:xfrm>
            <a:off x="9842986" y="4893394"/>
            <a:ext cx="96491" cy="96491"/>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5" name="Oval 154">
            <a:extLst>
              <a:ext uri="{FF2B5EF4-FFF2-40B4-BE49-F238E27FC236}">
                <a16:creationId xmlns:a16="http://schemas.microsoft.com/office/drawing/2014/main" id="{52E81EFB-F16C-4C90-9058-575BEDCC07CF}"/>
              </a:ext>
            </a:extLst>
          </p:cNvPr>
          <p:cNvSpPr/>
          <p:nvPr/>
        </p:nvSpPr>
        <p:spPr bwMode="auto">
          <a:xfrm>
            <a:off x="10533018" y="4392520"/>
            <a:ext cx="96491" cy="96491"/>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6" name="Oval 155">
            <a:extLst>
              <a:ext uri="{FF2B5EF4-FFF2-40B4-BE49-F238E27FC236}">
                <a16:creationId xmlns:a16="http://schemas.microsoft.com/office/drawing/2014/main" id="{23061C5A-23DD-0359-4F7B-945DC5C9D179}"/>
              </a:ext>
            </a:extLst>
          </p:cNvPr>
          <p:cNvSpPr/>
          <p:nvPr/>
        </p:nvSpPr>
        <p:spPr bwMode="auto">
          <a:xfrm>
            <a:off x="11215009" y="4286957"/>
            <a:ext cx="96491" cy="96491"/>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8" name="Oval 157">
            <a:extLst>
              <a:ext uri="{FF2B5EF4-FFF2-40B4-BE49-F238E27FC236}">
                <a16:creationId xmlns:a16="http://schemas.microsoft.com/office/drawing/2014/main" id="{0F6954B0-00C3-AF3C-BE1F-A53CD464001D}"/>
              </a:ext>
            </a:extLst>
          </p:cNvPr>
          <p:cNvSpPr/>
          <p:nvPr/>
        </p:nvSpPr>
        <p:spPr bwMode="auto">
          <a:xfrm>
            <a:off x="9842985" y="5080310"/>
            <a:ext cx="96491" cy="96491"/>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9" name="Oval 158">
            <a:extLst>
              <a:ext uri="{FF2B5EF4-FFF2-40B4-BE49-F238E27FC236}">
                <a16:creationId xmlns:a16="http://schemas.microsoft.com/office/drawing/2014/main" id="{50FE0804-F18F-E1E8-44F3-8341C46273DA}"/>
              </a:ext>
            </a:extLst>
          </p:cNvPr>
          <p:cNvSpPr/>
          <p:nvPr/>
        </p:nvSpPr>
        <p:spPr bwMode="auto">
          <a:xfrm>
            <a:off x="10533019" y="5078321"/>
            <a:ext cx="96491" cy="96491"/>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0" name="Oval 159">
            <a:extLst>
              <a:ext uri="{FF2B5EF4-FFF2-40B4-BE49-F238E27FC236}">
                <a16:creationId xmlns:a16="http://schemas.microsoft.com/office/drawing/2014/main" id="{F3642E59-389A-A86F-21E3-6E3606305385}"/>
              </a:ext>
            </a:extLst>
          </p:cNvPr>
          <p:cNvSpPr/>
          <p:nvPr/>
        </p:nvSpPr>
        <p:spPr bwMode="auto">
          <a:xfrm>
            <a:off x="11218819" y="4873787"/>
            <a:ext cx="96491" cy="96491"/>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4" name="TextBox 163">
            <a:extLst>
              <a:ext uri="{FF2B5EF4-FFF2-40B4-BE49-F238E27FC236}">
                <a16:creationId xmlns:a16="http://schemas.microsoft.com/office/drawing/2014/main" id="{D0EC0559-C0E0-2447-C8F7-330E65F23CEF}"/>
              </a:ext>
            </a:extLst>
          </p:cNvPr>
          <p:cNvSpPr txBox="1"/>
          <p:nvPr/>
        </p:nvSpPr>
        <p:spPr bwMode="auto">
          <a:xfrm>
            <a:off x="11368090" y="4175049"/>
            <a:ext cx="602093" cy="30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1" fontAlgn="auto" latinLnBrk="0" hangingPunct="1">
              <a:lnSpc>
                <a:spcPts val="12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23.3%</a:t>
            </a:r>
            <a:b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21/90</a:t>
            </a:r>
            <a:endPar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endParaRPr>
          </a:p>
        </p:txBody>
      </p:sp>
      <p:sp>
        <p:nvSpPr>
          <p:cNvPr id="165" name="TextBox 164">
            <a:extLst>
              <a:ext uri="{FF2B5EF4-FFF2-40B4-BE49-F238E27FC236}">
                <a16:creationId xmlns:a16="http://schemas.microsoft.com/office/drawing/2014/main" id="{8C3AAF03-C297-1A1D-DD85-3BA97FBA791C}"/>
              </a:ext>
            </a:extLst>
          </p:cNvPr>
          <p:cNvSpPr txBox="1"/>
          <p:nvPr/>
        </p:nvSpPr>
        <p:spPr bwMode="auto">
          <a:xfrm>
            <a:off x="11368090" y="4790893"/>
            <a:ext cx="602093" cy="30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1" fontAlgn="auto" latinLnBrk="0" hangingPunct="1">
              <a:lnSpc>
                <a:spcPts val="12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11.3%</a:t>
            </a:r>
            <a:b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11/97</a:t>
            </a:r>
            <a:endPar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endParaRPr>
          </a:p>
        </p:txBody>
      </p:sp>
      <p:sp>
        <p:nvSpPr>
          <p:cNvPr id="166" name="Freeform: Shape 165">
            <a:extLst>
              <a:ext uri="{FF2B5EF4-FFF2-40B4-BE49-F238E27FC236}">
                <a16:creationId xmlns:a16="http://schemas.microsoft.com/office/drawing/2014/main" id="{C6F3D772-07B0-9FEF-DD8A-7EA6E97EDB55}"/>
              </a:ext>
            </a:extLst>
          </p:cNvPr>
          <p:cNvSpPr/>
          <p:nvPr/>
        </p:nvSpPr>
        <p:spPr bwMode="auto">
          <a:xfrm>
            <a:off x="8531225" y="4339167"/>
            <a:ext cx="2743200" cy="1143000"/>
          </a:xfrm>
          <a:custGeom>
            <a:avLst/>
            <a:gdLst>
              <a:gd name="connsiteX0" fmla="*/ 0 w 2743200"/>
              <a:gd name="connsiteY0" fmla="*/ 1143000 h 1143000"/>
              <a:gd name="connsiteX1" fmla="*/ 690033 w 2743200"/>
              <a:gd name="connsiteY1" fmla="*/ 872066 h 1143000"/>
              <a:gd name="connsiteX2" fmla="*/ 1371600 w 2743200"/>
              <a:gd name="connsiteY2" fmla="*/ 601133 h 1143000"/>
              <a:gd name="connsiteX3" fmla="*/ 2057400 w 2743200"/>
              <a:gd name="connsiteY3" fmla="*/ 105833 h 1143000"/>
              <a:gd name="connsiteX4" fmla="*/ 2743200 w 2743200"/>
              <a:gd name="connsiteY4" fmla="*/ 0 h 1143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3200" h="1143000">
                <a:moveTo>
                  <a:pt x="0" y="1143000"/>
                </a:moveTo>
                <a:lnTo>
                  <a:pt x="690033" y="872066"/>
                </a:lnTo>
                <a:lnTo>
                  <a:pt x="1371600" y="601133"/>
                </a:lnTo>
                <a:lnTo>
                  <a:pt x="2057400" y="105833"/>
                </a:lnTo>
                <a:lnTo>
                  <a:pt x="274320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62" name="Oval 161">
            <a:extLst>
              <a:ext uri="{FF2B5EF4-FFF2-40B4-BE49-F238E27FC236}">
                <a16:creationId xmlns:a16="http://schemas.microsoft.com/office/drawing/2014/main" id="{5F870D3A-ADA7-451E-A068-8DF19ADA870C}"/>
              </a:ext>
            </a:extLst>
          </p:cNvPr>
          <p:cNvSpPr/>
          <p:nvPr/>
        </p:nvSpPr>
        <p:spPr bwMode="auto">
          <a:xfrm>
            <a:off x="8471809" y="5428237"/>
            <a:ext cx="96491" cy="96491"/>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7" name="Oval 156">
            <a:extLst>
              <a:ext uri="{FF2B5EF4-FFF2-40B4-BE49-F238E27FC236}">
                <a16:creationId xmlns:a16="http://schemas.microsoft.com/office/drawing/2014/main" id="{F3974F51-BC7E-B331-CECA-5CC468F00DE3}"/>
              </a:ext>
            </a:extLst>
          </p:cNvPr>
          <p:cNvSpPr/>
          <p:nvPr/>
        </p:nvSpPr>
        <p:spPr bwMode="auto">
          <a:xfrm>
            <a:off x="9169039" y="5195210"/>
            <a:ext cx="96491" cy="96491"/>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7" name="Freeform: Shape 166">
            <a:extLst>
              <a:ext uri="{FF2B5EF4-FFF2-40B4-BE49-F238E27FC236}">
                <a16:creationId xmlns:a16="http://schemas.microsoft.com/office/drawing/2014/main" id="{CFF5A40B-9771-11ED-483D-96CCD2F89969}"/>
              </a:ext>
            </a:extLst>
          </p:cNvPr>
          <p:cNvSpPr/>
          <p:nvPr/>
        </p:nvSpPr>
        <p:spPr bwMode="auto">
          <a:xfrm>
            <a:off x="8514292" y="4919133"/>
            <a:ext cx="2751666" cy="558800"/>
          </a:xfrm>
          <a:custGeom>
            <a:avLst/>
            <a:gdLst>
              <a:gd name="connsiteX0" fmla="*/ 0 w 2751666"/>
              <a:gd name="connsiteY0" fmla="*/ 558800 h 558800"/>
              <a:gd name="connsiteX1" fmla="*/ 706966 w 2751666"/>
              <a:gd name="connsiteY1" fmla="*/ 321734 h 558800"/>
              <a:gd name="connsiteX2" fmla="*/ 1375833 w 2751666"/>
              <a:gd name="connsiteY2" fmla="*/ 215900 h 558800"/>
              <a:gd name="connsiteX3" fmla="*/ 2070100 w 2751666"/>
              <a:gd name="connsiteY3" fmla="*/ 207434 h 558800"/>
              <a:gd name="connsiteX4" fmla="*/ 2751666 w 2751666"/>
              <a:gd name="connsiteY4" fmla="*/ 0 h 55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1666" h="558800">
                <a:moveTo>
                  <a:pt x="0" y="558800"/>
                </a:moveTo>
                <a:lnTo>
                  <a:pt x="706966" y="321734"/>
                </a:lnTo>
                <a:lnTo>
                  <a:pt x="1375833" y="215900"/>
                </a:lnTo>
                <a:lnTo>
                  <a:pt x="2070100" y="207434"/>
                </a:lnTo>
                <a:lnTo>
                  <a:pt x="2751666"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69" name="TextBox 168">
            <a:extLst>
              <a:ext uri="{FF2B5EF4-FFF2-40B4-BE49-F238E27FC236}">
                <a16:creationId xmlns:a16="http://schemas.microsoft.com/office/drawing/2014/main" id="{585B261C-E5EE-1A94-BE66-0B98CDFCC72E}"/>
              </a:ext>
            </a:extLst>
          </p:cNvPr>
          <p:cNvSpPr txBox="1"/>
          <p:nvPr/>
        </p:nvSpPr>
        <p:spPr bwMode="auto">
          <a:xfrm>
            <a:off x="10444527" y="4219743"/>
            <a:ext cx="2667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30000" noProof="0" dirty="0">
                <a:ln>
                  <a:noFill/>
                </a:ln>
                <a:solidFill>
                  <a:srgbClr val="000000"/>
                </a:solidFill>
                <a:effectLst/>
                <a:uLnTx/>
                <a:uFillTx/>
                <a:latin typeface="Arial" panose="020B0604020202020204" pitchFamily="34" charset="0"/>
                <a:cs typeface="Arial" panose="020B060402020202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70" name="TextBox 169">
            <a:extLst>
              <a:ext uri="{FF2B5EF4-FFF2-40B4-BE49-F238E27FC236}">
                <a16:creationId xmlns:a16="http://schemas.microsoft.com/office/drawing/2014/main" id="{F846FFF0-1E34-D8BD-1263-330BD96C40EA}"/>
              </a:ext>
            </a:extLst>
          </p:cNvPr>
          <p:cNvSpPr txBox="1"/>
          <p:nvPr/>
        </p:nvSpPr>
        <p:spPr bwMode="auto">
          <a:xfrm>
            <a:off x="11117627" y="4130353"/>
            <a:ext cx="2667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71" name="TextBox 170">
            <a:extLst>
              <a:ext uri="{FF2B5EF4-FFF2-40B4-BE49-F238E27FC236}">
                <a16:creationId xmlns:a16="http://schemas.microsoft.com/office/drawing/2014/main" id="{0CE0F403-3B4B-04C7-1EBF-36C949A9FCE1}"/>
              </a:ext>
            </a:extLst>
          </p:cNvPr>
          <p:cNvSpPr txBox="1"/>
          <p:nvPr/>
        </p:nvSpPr>
        <p:spPr bwMode="auto">
          <a:xfrm>
            <a:off x="8542020" y="5738823"/>
            <a:ext cx="275463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Wk</a:t>
            </a:r>
          </a:p>
        </p:txBody>
      </p:sp>
      <p:sp>
        <p:nvSpPr>
          <p:cNvPr id="172" name="TextBox 171">
            <a:extLst>
              <a:ext uri="{FF2B5EF4-FFF2-40B4-BE49-F238E27FC236}">
                <a16:creationId xmlns:a16="http://schemas.microsoft.com/office/drawing/2014/main" id="{0962BED2-06E7-65AB-B932-6BFDFEF94644}"/>
              </a:ext>
            </a:extLst>
          </p:cNvPr>
          <p:cNvSpPr txBox="1"/>
          <p:nvPr/>
        </p:nvSpPr>
        <p:spPr bwMode="auto">
          <a:xfrm rot="16200000">
            <a:off x="3566487" y="2766303"/>
            <a:ext cx="14680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HBsAg</a:t>
            </a:r>
            <a:endParaRPr kumimoji="0" lang="en-US" sz="16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endParaRPr>
          </a:p>
        </p:txBody>
      </p:sp>
      <p:sp>
        <p:nvSpPr>
          <p:cNvPr id="173" name="TextBox 172">
            <a:extLst>
              <a:ext uri="{FF2B5EF4-FFF2-40B4-BE49-F238E27FC236}">
                <a16:creationId xmlns:a16="http://schemas.microsoft.com/office/drawing/2014/main" id="{263D8651-A23C-F294-AB4A-BC4F86FD2B9C}"/>
              </a:ext>
            </a:extLst>
          </p:cNvPr>
          <p:cNvSpPr txBox="1"/>
          <p:nvPr/>
        </p:nvSpPr>
        <p:spPr bwMode="auto">
          <a:xfrm rot="16200000">
            <a:off x="3290843" y="4701744"/>
            <a:ext cx="20501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ts val="12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HBeAg</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lang="en-US" sz="1100" b="1" dirty="0">
                <a:solidFill>
                  <a:srgbClr val="000000"/>
                </a:solidFill>
                <a:latin typeface="Calibri" panose="020F0502020204030204" pitchFamily="34" charset="0"/>
              </a:rPr>
              <a:t>I</a:t>
            </a:r>
            <a:r>
              <a:rPr kumimoji="0" lang="en-US"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Participants HBeAg+ at Baseline</a:t>
            </a:r>
            <a:endParaRPr kumimoji="0" lang="en-US" sz="16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endParaRPr>
          </a:p>
        </p:txBody>
      </p:sp>
      <p:sp>
        <p:nvSpPr>
          <p:cNvPr id="174" name="Oval 173">
            <a:extLst>
              <a:ext uri="{FF2B5EF4-FFF2-40B4-BE49-F238E27FC236}">
                <a16:creationId xmlns:a16="http://schemas.microsoft.com/office/drawing/2014/main" id="{0CAF86A8-ED09-C171-2661-CD552FE1A6EF}"/>
              </a:ext>
            </a:extLst>
          </p:cNvPr>
          <p:cNvSpPr/>
          <p:nvPr/>
        </p:nvSpPr>
        <p:spPr bwMode="auto">
          <a:xfrm>
            <a:off x="6986785" y="1964774"/>
            <a:ext cx="96491" cy="96491"/>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5" name="TextBox 174">
            <a:extLst>
              <a:ext uri="{FF2B5EF4-FFF2-40B4-BE49-F238E27FC236}">
                <a16:creationId xmlns:a16="http://schemas.microsoft.com/office/drawing/2014/main" id="{09FA521F-4915-E83D-675B-C1F752EBEAC3}"/>
              </a:ext>
            </a:extLst>
          </p:cNvPr>
          <p:cNvSpPr txBox="1"/>
          <p:nvPr/>
        </p:nvSpPr>
        <p:spPr bwMode="auto">
          <a:xfrm>
            <a:off x="7259291" y="1954007"/>
            <a:ext cx="1238914" cy="162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1" fontAlgn="auto" latinLnBrk="0" hangingPunct="1">
              <a:lnSpc>
                <a:spcPts val="12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BIC/FTC/TAF  </a:t>
            </a:r>
          </a:p>
        </p:txBody>
      </p:sp>
      <p:cxnSp>
        <p:nvCxnSpPr>
          <p:cNvPr id="176" name="Straight Connector 175">
            <a:extLst>
              <a:ext uri="{FF2B5EF4-FFF2-40B4-BE49-F238E27FC236}">
                <a16:creationId xmlns:a16="http://schemas.microsoft.com/office/drawing/2014/main" id="{F047E0FB-D09F-50B0-FFD2-5031EC430EAA}"/>
              </a:ext>
            </a:extLst>
          </p:cNvPr>
          <p:cNvCxnSpPr>
            <a:cxnSpLocks/>
          </p:cNvCxnSpPr>
          <p:nvPr/>
        </p:nvCxnSpPr>
        <p:spPr bwMode="auto">
          <a:xfrm>
            <a:off x="6888055" y="2013020"/>
            <a:ext cx="292612" cy="0"/>
          </a:xfrm>
          <a:prstGeom prst="line">
            <a:avLst/>
          </a:prstGeom>
          <a:noFill/>
          <a:ln w="28575" cap="flat" cmpd="sng" algn="ctr">
            <a:solidFill>
              <a:schemeClr val="accent1"/>
            </a:solidFill>
            <a:prstDash val="solid"/>
            <a:round/>
            <a:headEnd type="none" w="med" len="med"/>
            <a:tailEnd type="none" w="med" len="med"/>
          </a:ln>
          <a:effectLst/>
        </p:spPr>
      </p:cxnSp>
      <p:sp>
        <p:nvSpPr>
          <p:cNvPr id="178" name="Oval 177">
            <a:extLst>
              <a:ext uri="{FF2B5EF4-FFF2-40B4-BE49-F238E27FC236}">
                <a16:creationId xmlns:a16="http://schemas.microsoft.com/office/drawing/2014/main" id="{25634FAE-7BC9-6075-2254-4DD73F81E735}"/>
              </a:ext>
            </a:extLst>
          </p:cNvPr>
          <p:cNvSpPr/>
          <p:nvPr/>
        </p:nvSpPr>
        <p:spPr bwMode="auto">
          <a:xfrm>
            <a:off x="8643715" y="1970690"/>
            <a:ext cx="96491" cy="96491"/>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179" name="Straight Connector 178">
            <a:extLst>
              <a:ext uri="{FF2B5EF4-FFF2-40B4-BE49-F238E27FC236}">
                <a16:creationId xmlns:a16="http://schemas.microsoft.com/office/drawing/2014/main" id="{246FF6B9-CDAF-A250-9416-6E59D6C2C38E}"/>
              </a:ext>
            </a:extLst>
          </p:cNvPr>
          <p:cNvCxnSpPr>
            <a:cxnSpLocks/>
          </p:cNvCxnSpPr>
          <p:nvPr/>
        </p:nvCxnSpPr>
        <p:spPr bwMode="auto">
          <a:xfrm>
            <a:off x="8544985" y="2013020"/>
            <a:ext cx="292612" cy="0"/>
          </a:xfrm>
          <a:prstGeom prst="line">
            <a:avLst/>
          </a:prstGeom>
          <a:noFill/>
          <a:ln w="28575" cap="flat" cmpd="sng" algn="ctr">
            <a:solidFill>
              <a:schemeClr val="accent3"/>
            </a:solidFill>
            <a:prstDash val="solid"/>
            <a:round/>
            <a:headEnd type="none" w="med" len="med"/>
            <a:tailEnd type="none" w="med" len="med"/>
          </a:ln>
          <a:effectLst/>
        </p:spPr>
      </p:cxnSp>
      <p:sp>
        <p:nvSpPr>
          <p:cNvPr id="3" name="TextBox 2">
            <a:extLst>
              <a:ext uri="{FF2B5EF4-FFF2-40B4-BE49-F238E27FC236}">
                <a16:creationId xmlns:a16="http://schemas.microsoft.com/office/drawing/2014/main" id="{BD49C487-1BB4-6A73-22B3-C5D34863BB96}"/>
              </a:ext>
            </a:extLst>
          </p:cNvPr>
          <p:cNvSpPr txBox="1"/>
          <p:nvPr/>
        </p:nvSpPr>
        <p:spPr bwMode="auto">
          <a:xfrm>
            <a:off x="8917637" y="1954007"/>
            <a:ext cx="1238914" cy="162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1" fontAlgn="auto" latinLnBrk="0" hangingPunct="1">
              <a:lnSpc>
                <a:spcPts val="12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DTG + FTC/TDF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D5A23-8594-AAA2-DF3D-1C20B0E8A385}"/>
              </a:ext>
            </a:extLst>
          </p:cNvPr>
          <p:cNvSpPr>
            <a:spLocks noGrp="1"/>
          </p:cNvSpPr>
          <p:nvPr>
            <p:ph type="title"/>
          </p:nvPr>
        </p:nvSpPr>
        <p:spPr/>
        <p:txBody>
          <a:bodyPr/>
          <a:lstStyle/>
          <a:p>
            <a:r>
              <a:rPr lang="en-US" dirty="0"/>
              <a:t>ADVANCE: Weight Change Over 192 Wk by Sex</a:t>
            </a:r>
          </a:p>
        </p:txBody>
      </p:sp>
      <p:sp>
        <p:nvSpPr>
          <p:cNvPr id="8" name="TextBox 7">
            <a:extLst>
              <a:ext uri="{FF2B5EF4-FFF2-40B4-BE49-F238E27FC236}">
                <a16:creationId xmlns:a16="http://schemas.microsoft.com/office/drawing/2014/main" id="{5B7F1793-989F-06C6-6264-033DE4281D04}"/>
              </a:ext>
            </a:extLst>
          </p:cNvPr>
          <p:cNvSpPr txBox="1"/>
          <p:nvPr/>
        </p:nvSpPr>
        <p:spPr bwMode="auto">
          <a:xfrm>
            <a:off x="3321407" y="1547273"/>
            <a:ext cx="9551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20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Female</a:t>
            </a:r>
          </a:p>
        </p:txBody>
      </p:sp>
      <p:sp>
        <p:nvSpPr>
          <p:cNvPr id="12" name="Text Box 11">
            <a:extLst>
              <a:ext uri="{FF2B5EF4-FFF2-40B4-BE49-F238E27FC236}">
                <a16:creationId xmlns:a16="http://schemas.microsoft.com/office/drawing/2014/main" id="{B5B8730D-1146-3987-A644-C40FAE22156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Venter. AIDS 2022. Abstr PELBB01</a:t>
            </a:r>
            <a:r>
              <a:rPr lang="en-US" altLang="en-US" sz="1200" b="0" spc="-10" dirty="0">
                <a:solidFill>
                  <a:schemeClr val="bg2"/>
                </a:solidFill>
                <a:latin typeface="Calibri" panose="020F0502020204030204" pitchFamily="34" charset="0"/>
              </a:rPr>
              <a:t>. </a:t>
            </a:r>
            <a:endParaRPr lang="en-US" altLang="en-US" sz="1200" b="0" dirty="0">
              <a:solidFill>
                <a:schemeClr val="bg2"/>
              </a:solidFill>
              <a:latin typeface="Calibri" panose="020F0502020204030204" pitchFamily="34" charset="0"/>
            </a:endParaRPr>
          </a:p>
        </p:txBody>
      </p:sp>
      <p:cxnSp>
        <p:nvCxnSpPr>
          <p:cNvPr id="4" name="Straight Connector 3">
            <a:extLst>
              <a:ext uri="{FF2B5EF4-FFF2-40B4-BE49-F238E27FC236}">
                <a16:creationId xmlns:a16="http://schemas.microsoft.com/office/drawing/2014/main" id="{1AC43DDB-45D8-E7E0-1266-A08059882455}"/>
              </a:ext>
            </a:extLst>
          </p:cNvPr>
          <p:cNvCxnSpPr/>
          <p:nvPr/>
        </p:nvCxnSpPr>
        <p:spPr bwMode="auto">
          <a:xfrm>
            <a:off x="1476037" y="1947383"/>
            <a:ext cx="0" cy="2800999"/>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2F64899C-5DB0-D8AB-36BA-90BC4B36BDAC}"/>
              </a:ext>
            </a:extLst>
          </p:cNvPr>
          <p:cNvCxnSpPr>
            <a:cxnSpLocks/>
          </p:cNvCxnSpPr>
          <p:nvPr/>
        </p:nvCxnSpPr>
        <p:spPr bwMode="auto">
          <a:xfrm>
            <a:off x="1397130" y="1961309"/>
            <a:ext cx="78907"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7E62A503-99A3-052C-4AF4-F5AD4C739CDA}"/>
              </a:ext>
            </a:extLst>
          </p:cNvPr>
          <p:cNvCxnSpPr>
            <a:cxnSpLocks/>
          </p:cNvCxnSpPr>
          <p:nvPr/>
        </p:nvCxnSpPr>
        <p:spPr bwMode="auto">
          <a:xfrm>
            <a:off x="1397130" y="2351206"/>
            <a:ext cx="78907"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4F26787D-BE9E-B75F-FE49-BACCDD2D785B}"/>
              </a:ext>
            </a:extLst>
          </p:cNvPr>
          <p:cNvCxnSpPr>
            <a:cxnSpLocks/>
          </p:cNvCxnSpPr>
          <p:nvPr/>
        </p:nvCxnSpPr>
        <p:spPr bwMode="auto">
          <a:xfrm>
            <a:off x="1397130" y="2755027"/>
            <a:ext cx="78907"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5650A045-7EF6-E556-A136-781D2A663DA4}"/>
              </a:ext>
            </a:extLst>
          </p:cNvPr>
          <p:cNvCxnSpPr>
            <a:cxnSpLocks/>
          </p:cNvCxnSpPr>
          <p:nvPr/>
        </p:nvCxnSpPr>
        <p:spPr bwMode="auto">
          <a:xfrm>
            <a:off x="1397130" y="3144924"/>
            <a:ext cx="78907"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A26CCA11-CFAD-5544-4DE1-E303BC60BCCD}"/>
              </a:ext>
            </a:extLst>
          </p:cNvPr>
          <p:cNvCxnSpPr>
            <a:cxnSpLocks/>
          </p:cNvCxnSpPr>
          <p:nvPr/>
        </p:nvCxnSpPr>
        <p:spPr bwMode="auto">
          <a:xfrm>
            <a:off x="1397130" y="3553386"/>
            <a:ext cx="78907"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62387F9E-0537-A950-CAAF-EC180297C41A}"/>
              </a:ext>
            </a:extLst>
          </p:cNvPr>
          <p:cNvCxnSpPr>
            <a:cxnSpLocks/>
          </p:cNvCxnSpPr>
          <p:nvPr/>
        </p:nvCxnSpPr>
        <p:spPr bwMode="auto">
          <a:xfrm>
            <a:off x="1397130" y="3943283"/>
            <a:ext cx="78907"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C88BBDA0-9460-3D93-345E-7EBE9D063198}"/>
              </a:ext>
            </a:extLst>
          </p:cNvPr>
          <p:cNvCxnSpPr>
            <a:cxnSpLocks/>
          </p:cNvCxnSpPr>
          <p:nvPr/>
        </p:nvCxnSpPr>
        <p:spPr bwMode="auto">
          <a:xfrm>
            <a:off x="1397130" y="4347104"/>
            <a:ext cx="78907"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893A803E-2B3F-CA55-4904-CBED37C5F412}"/>
              </a:ext>
            </a:extLst>
          </p:cNvPr>
          <p:cNvCxnSpPr>
            <a:cxnSpLocks/>
          </p:cNvCxnSpPr>
          <p:nvPr/>
        </p:nvCxnSpPr>
        <p:spPr bwMode="auto">
          <a:xfrm>
            <a:off x="1397130" y="4732127"/>
            <a:ext cx="78907" cy="0"/>
          </a:xfrm>
          <a:prstGeom prst="line">
            <a:avLst/>
          </a:prstGeom>
          <a:noFill/>
          <a:ln w="28575" cap="flat" cmpd="sng" algn="ctr">
            <a:solidFill>
              <a:schemeClr val="bg1"/>
            </a:solidFill>
            <a:prstDash val="solid"/>
            <a:round/>
            <a:headEnd type="none" w="med" len="med"/>
            <a:tailEnd type="none" w="med" len="med"/>
          </a:ln>
          <a:effectLst/>
        </p:spPr>
      </p:cxnSp>
      <p:sp>
        <p:nvSpPr>
          <p:cNvPr id="21" name="TextBox 20">
            <a:extLst>
              <a:ext uri="{FF2B5EF4-FFF2-40B4-BE49-F238E27FC236}">
                <a16:creationId xmlns:a16="http://schemas.microsoft.com/office/drawing/2014/main" id="{D43A1DE3-661F-9F48-6ECE-BEA115ECABA5}"/>
              </a:ext>
            </a:extLst>
          </p:cNvPr>
          <p:cNvSpPr txBox="1"/>
          <p:nvPr/>
        </p:nvSpPr>
        <p:spPr bwMode="auto">
          <a:xfrm>
            <a:off x="1049123" y="1807420"/>
            <a:ext cx="4106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22" name="TextBox 21">
            <a:extLst>
              <a:ext uri="{FF2B5EF4-FFF2-40B4-BE49-F238E27FC236}">
                <a16:creationId xmlns:a16="http://schemas.microsoft.com/office/drawing/2014/main" id="{5FD4B881-5F57-D5DC-0CA5-712EEDE0E2FA}"/>
              </a:ext>
            </a:extLst>
          </p:cNvPr>
          <p:cNvSpPr txBox="1"/>
          <p:nvPr/>
        </p:nvSpPr>
        <p:spPr bwMode="auto">
          <a:xfrm>
            <a:off x="1049123" y="2192675"/>
            <a:ext cx="4106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23" name="TextBox 22">
            <a:extLst>
              <a:ext uri="{FF2B5EF4-FFF2-40B4-BE49-F238E27FC236}">
                <a16:creationId xmlns:a16="http://schemas.microsoft.com/office/drawing/2014/main" id="{343C72CE-1690-79C9-B948-D161FEFD49F4}"/>
              </a:ext>
            </a:extLst>
          </p:cNvPr>
          <p:cNvSpPr txBox="1"/>
          <p:nvPr/>
        </p:nvSpPr>
        <p:spPr bwMode="auto">
          <a:xfrm>
            <a:off x="1049123" y="2601139"/>
            <a:ext cx="4106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24" name="TextBox 23">
            <a:extLst>
              <a:ext uri="{FF2B5EF4-FFF2-40B4-BE49-F238E27FC236}">
                <a16:creationId xmlns:a16="http://schemas.microsoft.com/office/drawing/2014/main" id="{3C7CC673-169C-B885-76CB-AC3C8640BE4B}"/>
              </a:ext>
            </a:extLst>
          </p:cNvPr>
          <p:cNvSpPr txBox="1"/>
          <p:nvPr/>
        </p:nvSpPr>
        <p:spPr bwMode="auto">
          <a:xfrm>
            <a:off x="1049123" y="2986394"/>
            <a:ext cx="4106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25" name="TextBox 24">
            <a:extLst>
              <a:ext uri="{FF2B5EF4-FFF2-40B4-BE49-F238E27FC236}">
                <a16:creationId xmlns:a16="http://schemas.microsoft.com/office/drawing/2014/main" id="{52058C0D-8336-FFC5-8FA2-B9D1B1FEE72C}"/>
              </a:ext>
            </a:extLst>
          </p:cNvPr>
          <p:cNvSpPr txBox="1"/>
          <p:nvPr/>
        </p:nvSpPr>
        <p:spPr bwMode="auto">
          <a:xfrm>
            <a:off x="1049123" y="3394855"/>
            <a:ext cx="4106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26" name="TextBox 25">
            <a:extLst>
              <a:ext uri="{FF2B5EF4-FFF2-40B4-BE49-F238E27FC236}">
                <a16:creationId xmlns:a16="http://schemas.microsoft.com/office/drawing/2014/main" id="{F47238EA-460F-84B7-58D2-E928A504D0D7}"/>
              </a:ext>
            </a:extLst>
          </p:cNvPr>
          <p:cNvSpPr txBox="1"/>
          <p:nvPr/>
        </p:nvSpPr>
        <p:spPr bwMode="auto">
          <a:xfrm>
            <a:off x="1049123" y="3780110"/>
            <a:ext cx="4106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27" name="TextBox 26">
            <a:extLst>
              <a:ext uri="{FF2B5EF4-FFF2-40B4-BE49-F238E27FC236}">
                <a16:creationId xmlns:a16="http://schemas.microsoft.com/office/drawing/2014/main" id="{0254CFFC-CDCA-01EB-4038-81EF3F56C673}"/>
              </a:ext>
            </a:extLst>
          </p:cNvPr>
          <p:cNvSpPr txBox="1"/>
          <p:nvPr/>
        </p:nvSpPr>
        <p:spPr bwMode="auto">
          <a:xfrm>
            <a:off x="1049123" y="4188574"/>
            <a:ext cx="4106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28" name="TextBox 27">
            <a:extLst>
              <a:ext uri="{FF2B5EF4-FFF2-40B4-BE49-F238E27FC236}">
                <a16:creationId xmlns:a16="http://schemas.microsoft.com/office/drawing/2014/main" id="{3E40ECEE-1048-BE15-2D76-504532FA7D12}"/>
              </a:ext>
            </a:extLst>
          </p:cNvPr>
          <p:cNvSpPr txBox="1"/>
          <p:nvPr/>
        </p:nvSpPr>
        <p:spPr bwMode="auto">
          <a:xfrm>
            <a:off x="1049123" y="4573829"/>
            <a:ext cx="4106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9" name="TextBox 28">
            <a:extLst>
              <a:ext uri="{FF2B5EF4-FFF2-40B4-BE49-F238E27FC236}">
                <a16:creationId xmlns:a16="http://schemas.microsoft.com/office/drawing/2014/main" id="{6DF48121-0333-52A2-9037-E5701C89C99D}"/>
              </a:ext>
            </a:extLst>
          </p:cNvPr>
          <p:cNvSpPr txBox="1"/>
          <p:nvPr/>
        </p:nvSpPr>
        <p:spPr bwMode="auto">
          <a:xfrm rot="16200000">
            <a:off x="-122176" y="3125805"/>
            <a:ext cx="21118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Weight Difference (kg)</a:t>
            </a:r>
          </a:p>
        </p:txBody>
      </p:sp>
      <p:sp>
        <p:nvSpPr>
          <p:cNvPr id="30" name="TextBox 29">
            <a:extLst>
              <a:ext uri="{FF2B5EF4-FFF2-40B4-BE49-F238E27FC236}">
                <a16:creationId xmlns:a16="http://schemas.microsoft.com/office/drawing/2014/main" id="{E7C4584B-74C3-A0D4-5AA5-EDF42C4587FE}"/>
              </a:ext>
            </a:extLst>
          </p:cNvPr>
          <p:cNvSpPr txBox="1"/>
          <p:nvPr/>
        </p:nvSpPr>
        <p:spPr bwMode="auto">
          <a:xfrm>
            <a:off x="1322922" y="4990198"/>
            <a:ext cx="32479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cxnSp>
        <p:nvCxnSpPr>
          <p:cNvPr id="32" name="Straight Connector 31">
            <a:extLst>
              <a:ext uri="{FF2B5EF4-FFF2-40B4-BE49-F238E27FC236}">
                <a16:creationId xmlns:a16="http://schemas.microsoft.com/office/drawing/2014/main" id="{6E00DF25-465E-BA9C-A6E4-80FC838A2705}"/>
              </a:ext>
            </a:extLst>
          </p:cNvPr>
          <p:cNvCxnSpPr/>
          <p:nvPr/>
        </p:nvCxnSpPr>
        <p:spPr bwMode="auto">
          <a:xfrm>
            <a:off x="1476037" y="4935381"/>
            <a:ext cx="4428109"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ECC92F62-A196-17DD-C7A1-0E91A2FC9322}"/>
              </a:ext>
            </a:extLst>
          </p:cNvPr>
          <p:cNvCxnSpPr>
            <a:cxnSpLocks/>
          </p:cNvCxnSpPr>
          <p:nvPr/>
        </p:nvCxnSpPr>
        <p:spPr bwMode="auto">
          <a:xfrm rot="16200000">
            <a:off x="1445868" y="4974834"/>
            <a:ext cx="78907"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E13A7BA0-9527-B58F-E39A-F60676BBA01E}"/>
              </a:ext>
            </a:extLst>
          </p:cNvPr>
          <p:cNvCxnSpPr>
            <a:cxnSpLocks/>
          </p:cNvCxnSpPr>
          <p:nvPr/>
        </p:nvCxnSpPr>
        <p:spPr bwMode="auto">
          <a:xfrm rot="16200000">
            <a:off x="2002863" y="4974834"/>
            <a:ext cx="78907"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590A5805-B69C-D40C-C654-7C1AE08DEEF0}"/>
              </a:ext>
            </a:extLst>
          </p:cNvPr>
          <p:cNvCxnSpPr>
            <a:cxnSpLocks/>
          </p:cNvCxnSpPr>
          <p:nvPr/>
        </p:nvCxnSpPr>
        <p:spPr bwMode="auto">
          <a:xfrm rot="16200000">
            <a:off x="2545935" y="4974835"/>
            <a:ext cx="78907"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3166A473-A0EF-E81D-81A5-63DE99F01EF1}"/>
              </a:ext>
            </a:extLst>
          </p:cNvPr>
          <p:cNvCxnSpPr>
            <a:cxnSpLocks/>
          </p:cNvCxnSpPr>
          <p:nvPr/>
        </p:nvCxnSpPr>
        <p:spPr bwMode="auto">
          <a:xfrm rot="16200000">
            <a:off x="3098287" y="4974835"/>
            <a:ext cx="78907"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5F5A0FCC-6872-3AB7-845E-6B65741C243B}"/>
              </a:ext>
            </a:extLst>
          </p:cNvPr>
          <p:cNvCxnSpPr>
            <a:cxnSpLocks/>
          </p:cNvCxnSpPr>
          <p:nvPr/>
        </p:nvCxnSpPr>
        <p:spPr bwMode="auto">
          <a:xfrm rot="16200000">
            <a:off x="3655282" y="4974835"/>
            <a:ext cx="78907"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0F45E99B-D7EA-6E5C-D52D-E69218D3A82F}"/>
              </a:ext>
            </a:extLst>
          </p:cNvPr>
          <p:cNvCxnSpPr>
            <a:cxnSpLocks/>
          </p:cNvCxnSpPr>
          <p:nvPr/>
        </p:nvCxnSpPr>
        <p:spPr bwMode="auto">
          <a:xfrm rot="16200000">
            <a:off x="4198354" y="4974836"/>
            <a:ext cx="78907"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DE4280EF-5306-194D-E95F-0D9211729E6C}"/>
              </a:ext>
            </a:extLst>
          </p:cNvPr>
          <p:cNvCxnSpPr>
            <a:cxnSpLocks/>
          </p:cNvCxnSpPr>
          <p:nvPr/>
        </p:nvCxnSpPr>
        <p:spPr bwMode="auto">
          <a:xfrm rot="16200000">
            <a:off x="4764631" y="4974835"/>
            <a:ext cx="78907"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805CE23B-E90A-109D-88AC-567A30C719CB}"/>
              </a:ext>
            </a:extLst>
          </p:cNvPr>
          <p:cNvCxnSpPr>
            <a:cxnSpLocks/>
          </p:cNvCxnSpPr>
          <p:nvPr/>
        </p:nvCxnSpPr>
        <p:spPr bwMode="auto">
          <a:xfrm rot="16200000">
            <a:off x="5321626" y="4974835"/>
            <a:ext cx="78907"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D9228BED-4978-52AF-08E6-C142B75E691D}"/>
              </a:ext>
            </a:extLst>
          </p:cNvPr>
          <p:cNvCxnSpPr>
            <a:cxnSpLocks/>
          </p:cNvCxnSpPr>
          <p:nvPr/>
        </p:nvCxnSpPr>
        <p:spPr bwMode="auto">
          <a:xfrm rot="16200000">
            <a:off x="5864698" y="4974836"/>
            <a:ext cx="78907" cy="0"/>
          </a:xfrm>
          <a:prstGeom prst="line">
            <a:avLst/>
          </a:prstGeom>
          <a:noFill/>
          <a:ln w="28575" cap="flat" cmpd="sng" algn="ctr">
            <a:solidFill>
              <a:schemeClr val="bg1"/>
            </a:solidFill>
            <a:prstDash val="solid"/>
            <a:round/>
            <a:headEnd type="none" w="med" len="med"/>
            <a:tailEnd type="none" w="med" len="med"/>
          </a:ln>
          <a:effectLst/>
        </p:spPr>
      </p:cxnSp>
      <p:sp>
        <p:nvSpPr>
          <p:cNvPr id="43" name="TextBox 42">
            <a:extLst>
              <a:ext uri="{FF2B5EF4-FFF2-40B4-BE49-F238E27FC236}">
                <a16:creationId xmlns:a16="http://schemas.microsoft.com/office/drawing/2014/main" id="{87804345-6462-DB08-6919-C57878F5C6E8}"/>
              </a:ext>
            </a:extLst>
          </p:cNvPr>
          <p:cNvSpPr txBox="1"/>
          <p:nvPr/>
        </p:nvSpPr>
        <p:spPr bwMode="auto">
          <a:xfrm>
            <a:off x="1879917" y="4990198"/>
            <a:ext cx="32479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44" name="TextBox 43">
            <a:extLst>
              <a:ext uri="{FF2B5EF4-FFF2-40B4-BE49-F238E27FC236}">
                <a16:creationId xmlns:a16="http://schemas.microsoft.com/office/drawing/2014/main" id="{3F119169-6993-0C7D-6624-AE27845CFD18}"/>
              </a:ext>
            </a:extLst>
          </p:cNvPr>
          <p:cNvSpPr txBox="1"/>
          <p:nvPr/>
        </p:nvSpPr>
        <p:spPr bwMode="auto">
          <a:xfrm>
            <a:off x="2422987" y="4990198"/>
            <a:ext cx="32479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45" name="TextBox 44">
            <a:extLst>
              <a:ext uri="{FF2B5EF4-FFF2-40B4-BE49-F238E27FC236}">
                <a16:creationId xmlns:a16="http://schemas.microsoft.com/office/drawing/2014/main" id="{8CD1F278-AD5E-628A-A0F0-FAD7364FE535}"/>
              </a:ext>
            </a:extLst>
          </p:cNvPr>
          <p:cNvSpPr txBox="1"/>
          <p:nvPr/>
        </p:nvSpPr>
        <p:spPr bwMode="auto">
          <a:xfrm>
            <a:off x="2975340" y="4990198"/>
            <a:ext cx="32479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72</a:t>
            </a:r>
          </a:p>
        </p:txBody>
      </p:sp>
      <p:sp>
        <p:nvSpPr>
          <p:cNvPr id="46" name="TextBox 45">
            <a:extLst>
              <a:ext uri="{FF2B5EF4-FFF2-40B4-BE49-F238E27FC236}">
                <a16:creationId xmlns:a16="http://schemas.microsoft.com/office/drawing/2014/main" id="{10088489-D6FC-F7DB-5942-C696DA37D87A}"/>
              </a:ext>
            </a:extLst>
          </p:cNvPr>
          <p:cNvSpPr txBox="1"/>
          <p:nvPr/>
        </p:nvSpPr>
        <p:spPr bwMode="auto">
          <a:xfrm>
            <a:off x="3555543" y="4990198"/>
            <a:ext cx="32479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96</a:t>
            </a:r>
          </a:p>
        </p:txBody>
      </p:sp>
      <p:sp>
        <p:nvSpPr>
          <p:cNvPr id="47" name="TextBox 46">
            <a:extLst>
              <a:ext uri="{FF2B5EF4-FFF2-40B4-BE49-F238E27FC236}">
                <a16:creationId xmlns:a16="http://schemas.microsoft.com/office/drawing/2014/main" id="{FFC9D76F-C7BF-F579-FDEB-641496674412}"/>
              </a:ext>
            </a:extLst>
          </p:cNvPr>
          <p:cNvSpPr txBox="1"/>
          <p:nvPr/>
        </p:nvSpPr>
        <p:spPr bwMode="auto">
          <a:xfrm>
            <a:off x="4093972" y="4990198"/>
            <a:ext cx="32479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120</a:t>
            </a:r>
          </a:p>
        </p:txBody>
      </p:sp>
      <p:sp>
        <p:nvSpPr>
          <p:cNvPr id="48" name="TextBox 47">
            <a:extLst>
              <a:ext uri="{FF2B5EF4-FFF2-40B4-BE49-F238E27FC236}">
                <a16:creationId xmlns:a16="http://schemas.microsoft.com/office/drawing/2014/main" id="{BEEACEA8-2C83-9AE7-730B-FFB413937548}"/>
              </a:ext>
            </a:extLst>
          </p:cNvPr>
          <p:cNvSpPr txBox="1"/>
          <p:nvPr/>
        </p:nvSpPr>
        <p:spPr bwMode="auto">
          <a:xfrm>
            <a:off x="4632400" y="4990198"/>
            <a:ext cx="32479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144</a:t>
            </a:r>
          </a:p>
        </p:txBody>
      </p:sp>
      <p:sp>
        <p:nvSpPr>
          <p:cNvPr id="49" name="TextBox 48">
            <a:extLst>
              <a:ext uri="{FF2B5EF4-FFF2-40B4-BE49-F238E27FC236}">
                <a16:creationId xmlns:a16="http://schemas.microsoft.com/office/drawing/2014/main" id="{E0C2EC06-5F3F-EAA9-6B86-4EE8BBDE1ABA}"/>
              </a:ext>
            </a:extLst>
          </p:cNvPr>
          <p:cNvSpPr txBox="1"/>
          <p:nvPr/>
        </p:nvSpPr>
        <p:spPr bwMode="auto">
          <a:xfrm>
            <a:off x="5198678" y="4990198"/>
            <a:ext cx="32479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168</a:t>
            </a:r>
          </a:p>
        </p:txBody>
      </p:sp>
      <p:sp>
        <p:nvSpPr>
          <p:cNvPr id="50" name="TextBox 49">
            <a:extLst>
              <a:ext uri="{FF2B5EF4-FFF2-40B4-BE49-F238E27FC236}">
                <a16:creationId xmlns:a16="http://schemas.microsoft.com/office/drawing/2014/main" id="{F6028C70-63D5-EFE2-FA61-FE784A725E4C}"/>
              </a:ext>
            </a:extLst>
          </p:cNvPr>
          <p:cNvSpPr txBox="1"/>
          <p:nvPr/>
        </p:nvSpPr>
        <p:spPr bwMode="auto">
          <a:xfrm>
            <a:off x="5727823" y="4990198"/>
            <a:ext cx="32479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192</a:t>
            </a:r>
          </a:p>
        </p:txBody>
      </p:sp>
      <p:sp>
        <p:nvSpPr>
          <p:cNvPr id="51" name="TextBox 50">
            <a:extLst>
              <a:ext uri="{FF2B5EF4-FFF2-40B4-BE49-F238E27FC236}">
                <a16:creationId xmlns:a16="http://schemas.microsoft.com/office/drawing/2014/main" id="{7416DB93-30F1-7111-7B52-99593FD3A69D}"/>
              </a:ext>
            </a:extLst>
          </p:cNvPr>
          <p:cNvSpPr txBox="1"/>
          <p:nvPr/>
        </p:nvSpPr>
        <p:spPr bwMode="auto">
          <a:xfrm>
            <a:off x="1459814" y="5270498"/>
            <a:ext cx="44443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Wk Since Enrollment</a:t>
            </a:r>
          </a:p>
        </p:txBody>
      </p:sp>
      <p:sp>
        <p:nvSpPr>
          <p:cNvPr id="52" name="Oval 51">
            <a:extLst>
              <a:ext uri="{FF2B5EF4-FFF2-40B4-BE49-F238E27FC236}">
                <a16:creationId xmlns:a16="http://schemas.microsoft.com/office/drawing/2014/main" id="{EA6FEB9D-A538-94CB-ED78-0FB73D5BEE23}"/>
              </a:ext>
            </a:extLst>
          </p:cNvPr>
          <p:cNvSpPr/>
          <p:nvPr/>
        </p:nvSpPr>
        <p:spPr bwMode="auto">
          <a:xfrm>
            <a:off x="1448274" y="4699445"/>
            <a:ext cx="72390" cy="7239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Oval 52">
            <a:extLst>
              <a:ext uri="{FF2B5EF4-FFF2-40B4-BE49-F238E27FC236}">
                <a16:creationId xmlns:a16="http://schemas.microsoft.com/office/drawing/2014/main" id="{5B438410-95A6-2DA7-E68E-B0BA48E83C48}"/>
              </a:ext>
            </a:extLst>
          </p:cNvPr>
          <p:cNvSpPr/>
          <p:nvPr/>
        </p:nvSpPr>
        <p:spPr bwMode="auto">
          <a:xfrm>
            <a:off x="1558764" y="4566095"/>
            <a:ext cx="72390" cy="7239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Oval 53">
            <a:extLst>
              <a:ext uri="{FF2B5EF4-FFF2-40B4-BE49-F238E27FC236}">
                <a16:creationId xmlns:a16="http://schemas.microsoft.com/office/drawing/2014/main" id="{1EB31DEF-C66F-02D3-758F-7D19DD864D9D}"/>
              </a:ext>
            </a:extLst>
          </p:cNvPr>
          <p:cNvSpPr/>
          <p:nvPr/>
        </p:nvSpPr>
        <p:spPr bwMode="auto">
          <a:xfrm>
            <a:off x="1737834" y="4310825"/>
            <a:ext cx="72390" cy="7239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Oval 54">
            <a:extLst>
              <a:ext uri="{FF2B5EF4-FFF2-40B4-BE49-F238E27FC236}">
                <a16:creationId xmlns:a16="http://schemas.microsoft.com/office/drawing/2014/main" id="{1D93217B-7C2D-BFE8-532A-580833F8C396}"/>
              </a:ext>
            </a:extLst>
          </p:cNvPr>
          <p:cNvSpPr/>
          <p:nvPr/>
        </p:nvSpPr>
        <p:spPr bwMode="auto">
          <a:xfrm>
            <a:off x="2008344" y="3926015"/>
            <a:ext cx="72390" cy="7239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Oval 55">
            <a:extLst>
              <a:ext uri="{FF2B5EF4-FFF2-40B4-BE49-F238E27FC236}">
                <a16:creationId xmlns:a16="http://schemas.microsoft.com/office/drawing/2014/main" id="{FF221A88-2DFF-F780-1778-021AAB38EC0E}"/>
              </a:ext>
            </a:extLst>
          </p:cNvPr>
          <p:cNvSpPr/>
          <p:nvPr/>
        </p:nvSpPr>
        <p:spPr bwMode="auto">
          <a:xfrm>
            <a:off x="2286474" y="3655505"/>
            <a:ext cx="72390" cy="7239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Oval 56">
            <a:extLst>
              <a:ext uri="{FF2B5EF4-FFF2-40B4-BE49-F238E27FC236}">
                <a16:creationId xmlns:a16="http://schemas.microsoft.com/office/drawing/2014/main" id="{1C8A7191-C841-2B05-A732-9D47B05CF609}"/>
              </a:ext>
            </a:extLst>
          </p:cNvPr>
          <p:cNvSpPr/>
          <p:nvPr/>
        </p:nvSpPr>
        <p:spPr bwMode="auto">
          <a:xfrm>
            <a:off x="2560794" y="3423095"/>
            <a:ext cx="72390" cy="7239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Oval 57">
            <a:extLst>
              <a:ext uri="{FF2B5EF4-FFF2-40B4-BE49-F238E27FC236}">
                <a16:creationId xmlns:a16="http://schemas.microsoft.com/office/drawing/2014/main" id="{47E4BB58-8F89-4321-4CD6-A5BF978C0F12}"/>
              </a:ext>
            </a:extLst>
          </p:cNvPr>
          <p:cNvSpPr/>
          <p:nvPr/>
        </p:nvSpPr>
        <p:spPr bwMode="auto">
          <a:xfrm>
            <a:off x="2842734" y="3312605"/>
            <a:ext cx="72390" cy="7239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Oval 58">
            <a:extLst>
              <a:ext uri="{FF2B5EF4-FFF2-40B4-BE49-F238E27FC236}">
                <a16:creationId xmlns:a16="http://schemas.microsoft.com/office/drawing/2014/main" id="{CE3AD6EB-9791-31A1-1472-13FC5CE23BD8}"/>
              </a:ext>
            </a:extLst>
          </p:cNvPr>
          <p:cNvSpPr/>
          <p:nvPr/>
        </p:nvSpPr>
        <p:spPr bwMode="auto">
          <a:xfrm>
            <a:off x="3117054" y="3198305"/>
            <a:ext cx="72390" cy="7239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Oval 59">
            <a:extLst>
              <a:ext uri="{FF2B5EF4-FFF2-40B4-BE49-F238E27FC236}">
                <a16:creationId xmlns:a16="http://schemas.microsoft.com/office/drawing/2014/main" id="{541085D4-E5FB-A681-FDCF-E339CB06006C}"/>
              </a:ext>
            </a:extLst>
          </p:cNvPr>
          <p:cNvSpPr/>
          <p:nvPr/>
        </p:nvSpPr>
        <p:spPr bwMode="auto">
          <a:xfrm>
            <a:off x="3391374" y="3133535"/>
            <a:ext cx="72390" cy="7239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Oval 60">
            <a:extLst>
              <a:ext uri="{FF2B5EF4-FFF2-40B4-BE49-F238E27FC236}">
                <a16:creationId xmlns:a16="http://schemas.microsoft.com/office/drawing/2014/main" id="{DE59A545-70F3-A8F7-E412-EB1C8254DD49}"/>
              </a:ext>
            </a:extLst>
          </p:cNvPr>
          <p:cNvSpPr/>
          <p:nvPr/>
        </p:nvSpPr>
        <p:spPr bwMode="auto">
          <a:xfrm>
            <a:off x="3669504" y="3095435"/>
            <a:ext cx="72390" cy="7239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Oval 61">
            <a:extLst>
              <a:ext uri="{FF2B5EF4-FFF2-40B4-BE49-F238E27FC236}">
                <a16:creationId xmlns:a16="http://schemas.microsoft.com/office/drawing/2014/main" id="{4CFCAC8E-D03E-C247-0FDF-7BBE85134F0C}"/>
              </a:ext>
            </a:extLst>
          </p:cNvPr>
          <p:cNvSpPr/>
          <p:nvPr/>
        </p:nvSpPr>
        <p:spPr bwMode="auto">
          <a:xfrm>
            <a:off x="4770594" y="2752535"/>
            <a:ext cx="72390" cy="7239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Oval 62">
            <a:extLst>
              <a:ext uri="{FF2B5EF4-FFF2-40B4-BE49-F238E27FC236}">
                <a16:creationId xmlns:a16="http://schemas.microsoft.com/office/drawing/2014/main" id="{41900595-B9D4-6451-E268-F732BF69045B}"/>
              </a:ext>
            </a:extLst>
          </p:cNvPr>
          <p:cNvSpPr/>
          <p:nvPr/>
        </p:nvSpPr>
        <p:spPr bwMode="auto">
          <a:xfrm>
            <a:off x="5326854" y="2584895"/>
            <a:ext cx="72390" cy="7239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Oval 63">
            <a:extLst>
              <a:ext uri="{FF2B5EF4-FFF2-40B4-BE49-F238E27FC236}">
                <a16:creationId xmlns:a16="http://schemas.microsoft.com/office/drawing/2014/main" id="{C6E459EC-14DD-34CF-7F3D-5C182BB9E313}"/>
              </a:ext>
            </a:extLst>
          </p:cNvPr>
          <p:cNvSpPr/>
          <p:nvPr/>
        </p:nvSpPr>
        <p:spPr bwMode="auto">
          <a:xfrm>
            <a:off x="5883114" y="2714435"/>
            <a:ext cx="72390" cy="7239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Freeform: Shape 64">
            <a:extLst>
              <a:ext uri="{FF2B5EF4-FFF2-40B4-BE49-F238E27FC236}">
                <a16:creationId xmlns:a16="http://schemas.microsoft.com/office/drawing/2014/main" id="{F11BB263-1B4F-3287-8B4F-F31100A1ADAE}"/>
              </a:ext>
            </a:extLst>
          </p:cNvPr>
          <p:cNvSpPr/>
          <p:nvPr/>
        </p:nvSpPr>
        <p:spPr bwMode="auto">
          <a:xfrm>
            <a:off x="1489710" y="2609850"/>
            <a:ext cx="4434840" cy="2125980"/>
          </a:xfrm>
          <a:custGeom>
            <a:avLst/>
            <a:gdLst>
              <a:gd name="connsiteX0" fmla="*/ 0 w 4434840"/>
              <a:gd name="connsiteY0" fmla="*/ 2125980 h 2125980"/>
              <a:gd name="connsiteX1" fmla="*/ 106680 w 4434840"/>
              <a:gd name="connsiteY1" fmla="*/ 1988820 h 2125980"/>
              <a:gd name="connsiteX2" fmla="*/ 285750 w 4434840"/>
              <a:gd name="connsiteY2" fmla="*/ 1737360 h 2125980"/>
              <a:gd name="connsiteX3" fmla="*/ 560070 w 4434840"/>
              <a:gd name="connsiteY3" fmla="*/ 1344930 h 2125980"/>
              <a:gd name="connsiteX4" fmla="*/ 838200 w 4434840"/>
              <a:gd name="connsiteY4" fmla="*/ 1070610 h 2125980"/>
              <a:gd name="connsiteX5" fmla="*/ 1112520 w 4434840"/>
              <a:gd name="connsiteY5" fmla="*/ 845820 h 2125980"/>
              <a:gd name="connsiteX6" fmla="*/ 1383030 w 4434840"/>
              <a:gd name="connsiteY6" fmla="*/ 731520 h 2125980"/>
              <a:gd name="connsiteX7" fmla="*/ 1668780 w 4434840"/>
              <a:gd name="connsiteY7" fmla="*/ 617220 h 2125980"/>
              <a:gd name="connsiteX8" fmla="*/ 1927860 w 4434840"/>
              <a:gd name="connsiteY8" fmla="*/ 556260 h 2125980"/>
              <a:gd name="connsiteX9" fmla="*/ 2221230 w 4434840"/>
              <a:gd name="connsiteY9" fmla="*/ 518160 h 2125980"/>
              <a:gd name="connsiteX10" fmla="*/ 3322320 w 4434840"/>
              <a:gd name="connsiteY10" fmla="*/ 179070 h 2125980"/>
              <a:gd name="connsiteX11" fmla="*/ 3878580 w 4434840"/>
              <a:gd name="connsiteY11" fmla="*/ 0 h 2125980"/>
              <a:gd name="connsiteX12" fmla="*/ 4434840 w 4434840"/>
              <a:gd name="connsiteY12" fmla="*/ 137160 h 212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34840" h="2125980">
                <a:moveTo>
                  <a:pt x="0" y="2125980"/>
                </a:moveTo>
                <a:lnTo>
                  <a:pt x="106680" y="1988820"/>
                </a:lnTo>
                <a:lnTo>
                  <a:pt x="285750" y="1737360"/>
                </a:lnTo>
                <a:lnTo>
                  <a:pt x="560070" y="1344930"/>
                </a:lnTo>
                <a:lnTo>
                  <a:pt x="838200" y="1070610"/>
                </a:lnTo>
                <a:lnTo>
                  <a:pt x="1112520" y="845820"/>
                </a:lnTo>
                <a:lnTo>
                  <a:pt x="1383030" y="731520"/>
                </a:lnTo>
                <a:lnTo>
                  <a:pt x="1668780" y="617220"/>
                </a:lnTo>
                <a:lnTo>
                  <a:pt x="1927860" y="556260"/>
                </a:lnTo>
                <a:lnTo>
                  <a:pt x="2221230" y="518160"/>
                </a:lnTo>
                <a:lnTo>
                  <a:pt x="3322320" y="179070"/>
                </a:lnTo>
                <a:lnTo>
                  <a:pt x="3878580" y="0"/>
                </a:lnTo>
                <a:lnTo>
                  <a:pt x="4434840" y="137160"/>
                </a:lnTo>
              </a:path>
            </a:pathLst>
          </a:custGeom>
          <a:noFill/>
          <a:ln w="28575">
            <a:solidFill>
              <a:schemeClr val="accent1"/>
            </a:solidFill>
            <a:miter lim="800000"/>
            <a:headEnd/>
            <a:tailEnd/>
          </a:ln>
        </p:spPr>
        <p:txBody>
          <a:bodyPr rtlCol="0" anchor="ctr"/>
          <a:lstStyle/>
          <a:p>
            <a:pPr algn="ctr"/>
            <a:endParaRPr lang="en-US" dirty="0"/>
          </a:p>
        </p:txBody>
      </p:sp>
      <p:grpSp>
        <p:nvGrpSpPr>
          <p:cNvPr id="71" name="Group 70">
            <a:extLst>
              <a:ext uri="{FF2B5EF4-FFF2-40B4-BE49-F238E27FC236}">
                <a16:creationId xmlns:a16="http://schemas.microsoft.com/office/drawing/2014/main" id="{1978E121-0EB1-7104-82D1-DFC75B97E01E}"/>
              </a:ext>
            </a:extLst>
          </p:cNvPr>
          <p:cNvGrpSpPr/>
          <p:nvPr/>
        </p:nvGrpSpPr>
        <p:grpSpPr>
          <a:xfrm>
            <a:off x="1540730" y="4538352"/>
            <a:ext cx="108458" cy="132708"/>
            <a:chOff x="4086352" y="3140282"/>
            <a:chExt cx="108458" cy="337420"/>
          </a:xfrm>
        </p:grpSpPr>
        <p:cxnSp>
          <p:nvCxnSpPr>
            <p:cNvPr id="67" name="Straight Connector 66">
              <a:extLst>
                <a:ext uri="{FF2B5EF4-FFF2-40B4-BE49-F238E27FC236}">
                  <a16:creationId xmlns:a16="http://schemas.microsoft.com/office/drawing/2014/main" id="{2067C677-7A4D-3C37-F1E4-5359C9557C4B}"/>
                </a:ext>
              </a:extLst>
            </p:cNvPr>
            <p:cNvCxnSpPr/>
            <p:nvPr/>
          </p:nvCxnSpPr>
          <p:spPr bwMode="auto">
            <a:xfrm>
              <a:off x="4141470" y="3146769"/>
              <a:ext cx="0" cy="330933"/>
            </a:xfrm>
            <a:prstGeom prst="line">
              <a:avLst/>
            </a:prstGeom>
            <a:noFill/>
            <a:ln w="28575" cap="flat" cmpd="sng" algn="ctr">
              <a:solidFill>
                <a:schemeClr val="accent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AA520797-DB19-2D9E-E9E5-26B117F52990}"/>
                </a:ext>
              </a:extLst>
            </p:cNvPr>
            <p:cNvCxnSpPr/>
            <p:nvPr/>
          </p:nvCxnSpPr>
          <p:spPr bwMode="auto">
            <a:xfrm>
              <a:off x="4086352" y="3140282"/>
              <a:ext cx="108458" cy="0"/>
            </a:xfrm>
            <a:prstGeom prst="line">
              <a:avLst/>
            </a:prstGeom>
            <a:noFill/>
            <a:ln w="28575" cap="flat" cmpd="sng" algn="ctr">
              <a:solidFill>
                <a:schemeClr val="accent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5BE2024E-B879-DC4D-4E32-90ECE24390B4}"/>
                </a:ext>
              </a:extLst>
            </p:cNvPr>
            <p:cNvCxnSpPr/>
            <p:nvPr/>
          </p:nvCxnSpPr>
          <p:spPr bwMode="auto">
            <a:xfrm>
              <a:off x="4086352" y="3467942"/>
              <a:ext cx="108458"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2" name="Group 71">
            <a:extLst>
              <a:ext uri="{FF2B5EF4-FFF2-40B4-BE49-F238E27FC236}">
                <a16:creationId xmlns:a16="http://schemas.microsoft.com/office/drawing/2014/main" id="{90C16AEC-D65E-3A2A-7D09-6F61FB5BD5C2}"/>
              </a:ext>
            </a:extLst>
          </p:cNvPr>
          <p:cNvGrpSpPr/>
          <p:nvPr/>
        </p:nvGrpSpPr>
        <p:grpSpPr>
          <a:xfrm>
            <a:off x="1719800" y="4283082"/>
            <a:ext cx="108458" cy="132708"/>
            <a:chOff x="4086352" y="3140282"/>
            <a:chExt cx="108458" cy="337420"/>
          </a:xfrm>
        </p:grpSpPr>
        <p:cxnSp>
          <p:nvCxnSpPr>
            <p:cNvPr id="73" name="Straight Connector 72">
              <a:extLst>
                <a:ext uri="{FF2B5EF4-FFF2-40B4-BE49-F238E27FC236}">
                  <a16:creationId xmlns:a16="http://schemas.microsoft.com/office/drawing/2014/main" id="{920AE586-8D23-D7D3-CFC5-8822874D3432}"/>
                </a:ext>
              </a:extLst>
            </p:cNvPr>
            <p:cNvCxnSpPr/>
            <p:nvPr/>
          </p:nvCxnSpPr>
          <p:spPr bwMode="auto">
            <a:xfrm>
              <a:off x="4141470" y="3146769"/>
              <a:ext cx="0" cy="330933"/>
            </a:xfrm>
            <a:prstGeom prst="line">
              <a:avLst/>
            </a:prstGeom>
            <a:noFill/>
            <a:ln w="28575" cap="flat" cmpd="sng" algn="ctr">
              <a:solidFill>
                <a:schemeClr val="accent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C07F3A7A-C895-D2B9-2135-F0F157903B5B}"/>
                </a:ext>
              </a:extLst>
            </p:cNvPr>
            <p:cNvCxnSpPr/>
            <p:nvPr/>
          </p:nvCxnSpPr>
          <p:spPr bwMode="auto">
            <a:xfrm>
              <a:off x="4086352" y="3140282"/>
              <a:ext cx="108458" cy="0"/>
            </a:xfrm>
            <a:prstGeom prst="line">
              <a:avLst/>
            </a:prstGeom>
            <a:noFill/>
            <a:ln w="28575" cap="flat" cmpd="sng" algn="ctr">
              <a:solidFill>
                <a:schemeClr val="accent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4D25406B-2E07-2078-0BDC-8D8D614347ED}"/>
                </a:ext>
              </a:extLst>
            </p:cNvPr>
            <p:cNvCxnSpPr/>
            <p:nvPr/>
          </p:nvCxnSpPr>
          <p:spPr bwMode="auto">
            <a:xfrm>
              <a:off x="4086352" y="3467942"/>
              <a:ext cx="108458"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6" name="Group 75">
            <a:extLst>
              <a:ext uri="{FF2B5EF4-FFF2-40B4-BE49-F238E27FC236}">
                <a16:creationId xmlns:a16="http://schemas.microsoft.com/office/drawing/2014/main" id="{90C071A4-9BF4-17A6-9876-BB3A1A542B3E}"/>
              </a:ext>
            </a:extLst>
          </p:cNvPr>
          <p:cNvGrpSpPr/>
          <p:nvPr/>
        </p:nvGrpSpPr>
        <p:grpSpPr>
          <a:xfrm>
            <a:off x="1994120" y="3852552"/>
            <a:ext cx="108458" cy="235334"/>
            <a:chOff x="4086352" y="3140282"/>
            <a:chExt cx="108458" cy="337420"/>
          </a:xfrm>
        </p:grpSpPr>
        <p:cxnSp>
          <p:nvCxnSpPr>
            <p:cNvPr id="77" name="Straight Connector 76">
              <a:extLst>
                <a:ext uri="{FF2B5EF4-FFF2-40B4-BE49-F238E27FC236}">
                  <a16:creationId xmlns:a16="http://schemas.microsoft.com/office/drawing/2014/main" id="{4721C940-0D47-F18B-3399-0BFB1FDCD4A5}"/>
                </a:ext>
              </a:extLst>
            </p:cNvPr>
            <p:cNvCxnSpPr/>
            <p:nvPr/>
          </p:nvCxnSpPr>
          <p:spPr bwMode="auto">
            <a:xfrm>
              <a:off x="4141470" y="3146769"/>
              <a:ext cx="0" cy="330933"/>
            </a:xfrm>
            <a:prstGeom prst="line">
              <a:avLst/>
            </a:prstGeom>
            <a:noFill/>
            <a:ln w="28575"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31D7370B-DF90-DD8B-68D6-DB87434FBEDA}"/>
                </a:ext>
              </a:extLst>
            </p:cNvPr>
            <p:cNvCxnSpPr/>
            <p:nvPr/>
          </p:nvCxnSpPr>
          <p:spPr bwMode="auto">
            <a:xfrm>
              <a:off x="4086352" y="3140282"/>
              <a:ext cx="108458" cy="0"/>
            </a:xfrm>
            <a:prstGeom prst="line">
              <a:avLst/>
            </a:prstGeom>
            <a:noFill/>
            <a:ln w="28575"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1F7C2648-20C6-2372-A533-4715A5B6C2E6}"/>
                </a:ext>
              </a:extLst>
            </p:cNvPr>
            <p:cNvCxnSpPr/>
            <p:nvPr/>
          </p:nvCxnSpPr>
          <p:spPr bwMode="auto">
            <a:xfrm>
              <a:off x="4086352" y="3467942"/>
              <a:ext cx="108458"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80" name="Group 79">
            <a:extLst>
              <a:ext uri="{FF2B5EF4-FFF2-40B4-BE49-F238E27FC236}">
                <a16:creationId xmlns:a16="http://schemas.microsoft.com/office/drawing/2014/main" id="{22275D4B-CFC6-E801-875F-78495FF731A2}"/>
              </a:ext>
            </a:extLst>
          </p:cNvPr>
          <p:cNvGrpSpPr/>
          <p:nvPr/>
        </p:nvGrpSpPr>
        <p:grpSpPr>
          <a:xfrm>
            <a:off x="2272250" y="3547752"/>
            <a:ext cx="108458" cy="277488"/>
            <a:chOff x="4086352" y="3140282"/>
            <a:chExt cx="108458" cy="337420"/>
          </a:xfrm>
        </p:grpSpPr>
        <p:cxnSp>
          <p:nvCxnSpPr>
            <p:cNvPr id="81" name="Straight Connector 80">
              <a:extLst>
                <a:ext uri="{FF2B5EF4-FFF2-40B4-BE49-F238E27FC236}">
                  <a16:creationId xmlns:a16="http://schemas.microsoft.com/office/drawing/2014/main" id="{889E9D8F-9ED6-7CCB-A8CA-49C7977AFEF5}"/>
                </a:ext>
              </a:extLst>
            </p:cNvPr>
            <p:cNvCxnSpPr/>
            <p:nvPr/>
          </p:nvCxnSpPr>
          <p:spPr bwMode="auto">
            <a:xfrm>
              <a:off x="4141470" y="3146769"/>
              <a:ext cx="0" cy="330933"/>
            </a:xfrm>
            <a:prstGeom prst="line">
              <a:avLst/>
            </a:prstGeom>
            <a:noFill/>
            <a:ln w="28575"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65E8D676-D221-1326-AC59-DF1E410161BE}"/>
                </a:ext>
              </a:extLst>
            </p:cNvPr>
            <p:cNvCxnSpPr/>
            <p:nvPr/>
          </p:nvCxnSpPr>
          <p:spPr bwMode="auto">
            <a:xfrm>
              <a:off x="4086352" y="3140282"/>
              <a:ext cx="108458" cy="0"/>
            </a:xfrm>
            <a:prstGeom prst="line">
              <a:avLst/>
            </a:prstGeom>
            <a:noFill/>
            <a:ln w="28575"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350DEC5A-E4F3-FE32-B9EA-8E8161528A53}"/>
                </a:ext>
              </a:extLst>
            </p:cNvPr>
            <p:cNvCxnSpPr/>
            <p:nvPr/>
          </p:nvCxnSpPr>
          <p:spPr bwMode="auto">
            <a:xfrm>
              <a:off x="4086352" y="3467942"/>
              <a:ext cx="108458"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84" name="Group 83">
            <a:extLst>
              <a:ext uri="{FF2B5EF4-FFF2-40B4-BE49-F238E27FC236}">
                <a16:creationId xmlns:a16="http://schemas.microsoft.com/office/drawing/2014/main" id="{941AE833-EA16-5F04-49E5-8AB7B1D77D93}"/>
              </a:ext>
            </a:extLst>
          </p:cNvPr>
          <p:cNvGrpSpPr/>
          <p:nvPr/>
        </p:nvGrpSpPr>
        <p:grpSpPr>
          <a:xfrm>
            <a:off x="2538950" y="3292482"/>
            <a:ext cx="108458" cy="334638"/>
            <a:chOff x="4086352" y="3140282"/>
            <a:chExt cx="108458" cy="337420"/>
          </a:xfrm>
        </p:grpSpPr>
        <p:cxnSp>
          <p:nvCxnSpPr>
            <p:cNvPr id="85" name="Straight Connector 84">
              <a:extLst>
                <a:ext uri="{FF2B5EF4-FFF2-40B4-BE49-F238E27FC236}">
                  <a16:creationId xmlns:a16="http://schemas.microsoft.com/office/drawing/2014/main" id="{97492372-FA9E-C037-08F6-D93A52115FA0}"/>
                </a:ext>
              </a:extLst>
            </p:cNvPr>
            <p:cNvCxnSpPr/>
            <p:nvPr/>
          </p:nvCxnSpPr>
          <p:spPr bwMode="auto">
            <a:xfrm>
              <a:off x="4141470" y="3146769"/>
              <a:ext cx="0" cy="330933"/>
            </a:xfrm>
            <a:prstGeom prst="line">
              <a:avLst/>
            </a:prstGeom>
            <a:noFill/>
            <a:ln w="28575"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5790C8E9-E213-AFA9-D0D7-65A3B51C3828}"/>
                </a:ext>
              </a:extLst>
            </p:cNvPr>
            <p:cNvCxnSpPr/>
            <p:nvPr/>
          </p:nvCxnSpPr>
          <p:spPr bwMode="auto">
            <a:xfrm>
              <a:off x="4086352" y="3140282"/>
              <a:ext cx="108458" cy="0"/>
            </a:xfrm>
            <a:prstGeom prst="line">
              <a:avLst/>
            </a:prstGeom>
            <a:noFill/>
            <a:ln w="28575"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34B8A23F-1FC5-132D-48FA-0BF67413D924}"/>
                </a:ext>
              </a:extLst>
            </p:cNvPr>
            <p:cNvCxnSpPr/>
            <p:nvPr/>
          </p:nvCxnSpPr>
          <p:spPr bwMode="auto">
            <a:xfrm>
              <a:off x="4086352" y="3467942"/>
              <a:ext cx="108458"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88" name="Group 87">
            <a:extLst>
              <a:ext uri="{FF2B5EF4-FFF2-40B4-BE49-F238E27FC236}">
                <a16:creationId xmlns:a16="http://schemas.microsoft.com/office/drawing/2014/main" id="{54CD1B70-920C-D21A-6AD4-54F55574F811}"/>
              </a:ext>
            </a:extLst>
          </p:cNvPr>
          <p:cNvGrpSpPr/>
          <p:nvPr/>
        </p:nvGrpSpPr>
        <p:grpSpPr>
          <a:xfrm>
            <a:off x="2820890" y="3143891"/>
            <a:ext cx="108458" cy="403859"/>
            <a:chOff x="4086352" y="3140282"/>
            <a:chExt cx="108458" cy="337420"/>
          </a:xfrm>
        </p:grpSpPr>
        <p:cxnSp>
          <p:nvCxnSpPr>
            <p:cNvPr id="89" name="Straight Connector 88">
              <a:extLst>
                <a:ext uri="{FF2B5EF4-FFF2-40B4-BE49-F238E27FC236}">
                  <a16:creationId xmlns:a16="http://schemas.microsoft.com/office/drawing/2014/main" id="{69C0C6D5-250A-FEAF-96B0-9ABC786F32C2}"/>
                </a:ext>
              </a:extLst>
            </p:cNvPr>
            <p:cNvCxnSpPr/>
            <p:nvPr/>
          </p:nvCxnSpPr>
          <p:spPr bwMode="auto">
            <a:xfrm>
              <a:off x="4141470" y="3146769"/>
              <a:ext cx="0" cy="330933"/>
            </a:xfrm>
            <a:prstGeom prst="line">
              <a:avLst/>
            </a:prstGeom>
            <a:noFill/>
            <a:ln w="28575"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BC082F4A-9AE1-FF0D-B253-9DA280FD3F4C}"/>
                </a:ext>
              </a:extLst>
            </p:cNvPr>
            <p:cNvCxnSpPr/>
            <p:nvPr/>
          </p:nvCxnSpPr>
          <p:spPr bwMode="auto">
            <a:xfrm>
              <a:off x="4086352" y="3140282"/>
              <a:ext cx="108458" cy="0"/>
            </a:xfrm>
            <a:prstGeom prst="line">
              <a:avLst/>
            </a:prstGeom>
            <a:noFill/>
            <a:ln w="28575"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BEB14411-C8C1-2000-5715-898B58F246CF}"/>
                </a:ext>
              </a:extLst>
            </p:cNvPr>
            <p:cNvCxnSpPr/>
            <p:nvPr/>
          </p:nvCxnSpPr>
          <p:spPr bwMode="auto">
            <a:xfrm>
              <a:off x="4086352" y="3467942"/>
              <a:ext cx="108458"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 name="Group 91">
            <a:extLst>
              <a:ext uri="{FF2B5EF4-FFF2-40B4-BE49-F238E27FC236}">
                <a16:creationId xmlns:a16="http://schemas.microsoft.com/office/drawing/2014/main" id="{99066487-A7DF-CBF0-05E7-0E8BF23A24DC}"/>
              </a:ext>
            </a:extLst>
          </p:cNvPr>
          <p:cNvGrpSpPr/>
          <p:nvPr/>
        </p:nvGrpSpPr>
        <p:grpSpPr>
          <a:xfrm>
            <a:off x="3095210" y="3018161"/>
            <a:ext cx="108458" cy="437505"/>
            <a:chOff x="4086352" y="3140282"/>
            <a:chExt cx="108458" cy="337420"/>
          </a:xfrm>
        </p:grpSpPr>
        <p:cxnSp>
          <p:nvCxnSpPr>
            <p:cNvPr id="93" name="Straight Connector 92">
              <a:extLst>
                <a:ext uri="{FF2B5EF4-FFF2-40B4-BE49-F238E27FC236}">
                  <a16:creationId xmlns:a16="http://schemas.microsoft.com/office/drawing/2014/main" id="{4AF5F110-D6FC-E258-457D-8D180DD703C2}"/>
                </a:ext>
              </a:extLst>
            </p:cNvPr>
            <p:cNvCxnSpPr/>
            <p:nvPr/>
          </p:nvCxnSpPr>
          <p:spPr bwMode="auto">
            <a:xfrm>
              <a:off x="4141470" y="3146769"/>
              <a:ext cx="0" cy="330933"/>
            </a:xfrm>
            <a:prstGeom prst="line">
              <a:avLst/>
            </a:prstGeom>
            <a:noFill/>
            <a:ln w="28575"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6E7AE848-7B75-0A91-5A43-ED7877D32DA9}"/>
                </a:ext>
              </a:extLst>
            </p:cNvPr>
            <p:cNvCxnSpPr/>
            <p:nvPr/>
          </p:nvCxnSpPr>
          <p:spPr bwMode="auto">
            <a:xfrm>
              <a:off x="4086352" y="3140282"/>
              <a:ext cx="108458" cy="0"/>
            </a:xfrm>
            <a:prstGeom prst="line">
              <a:avLst/>
            </a:prstGeom>
            <a:noFill/>
            <a:ln w="28575"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7BB2DACD-4033-0C79-F6DD-E1AC51AAABD7}"/>
                </a:ext>
              </a:extLst>
            </p:cNvPr>
            <p:cNvCxnSpPr/>
            <p:nvPr/>
          </p:nvCxnSpPr>
          <p:spPr bwMode="auto">
            <a:xfrm>
              <a:off x="4086352" y="3467942"/>
              <a:ext cx="108458"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6" name="Group 95">
            <a:extLst>
              <a:ext uri="{FF2B5EF4-FFF2-40B4-BE49-F238E27FC236}">
                <a16:creationId xmlns:a16="http://schemas.microsoft.com/office/drawing/2014/main" id="{3023C794-D865-E4C3-9218-B5C5A3ADB618}"/>
              </a:ext>
            </a:extLst>
          </p:cNvPr>
          <p:cNvGrpSpPr/>
          <p:nvPr/>
        </p:nvGrpSpPr>
        <p:grpSpPr>
          <a:xfrm>
            <a:off x="3373340" y="2945771"/>
            <a:ext cx="108458" cy="437505"/>
            <a:chOff x="4086352" y="3140282"/>
            <a:chExt cx="108458" cy="337420"/>
          </a:xfrm>
        </p:grpSpPr>
        <p:cxnSp>
          <p:nvCxnSpPr>
            <p:cNvPr id="97" name="Straight Connector 96">
              <a:extLst>
                <a:ext uri="{FF2B5EF4-FFF2-40B4-BE49-F238E27FC236}">
                  <a16:creationId xmlns:a16="http://schemas.microsoft.com/office/drawing/2014/main" id="{4BD5AE30-0C32-A030-ADDE-6454D9EC2107}"/>
                </a:ext>
              </a:extLst>
            </p:cNvPr>
            <p:cNvCxnSpPr/>
            <p:nvPr/>
          </p:nvCxnSpPr>
          <p:spPr bwMode="auto">
            <a:xfrm>
              <a:off x="4141470" y="3146769"/>
              <a:ext cx="0" cy="330933"/>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7CA4B976-2C8B-2272-34BC-FFC7435BD51A}"/>
                </a:ext>
              </a:extLst>
            </p:cNvPr>
            <p:cNvCxnSpPr/>
            <p:nvPr/>
          </p:nvCxnSpPr>
          <p:spPr bwMode="auto">
            <a:xfrm>
              <a:off x="4086352" y="3140282"/>
              <a:ext cx="108458" cy="0"/>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8DFAC7AE-08F7-48B1-0DB6-585985017F13}"/>
                </a:ext>
              </a:extLst>
            </p:cNvPr>
            <p:cNvCxnSpPr/>
            <p:nvPr/>
          </p:nvCxnSpPr>
          <p:spPr bwMode="auto">
            <a:xfrm>
              <a:off x="4086352" y="3467942"/>
              <a:ext cx="108458"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0" name="Group 99">
            <a:extLst>
              <a:ext uri="{FF2B5EF4-FFF2-40B4-BE49-F238E27FC236}">
                <a16:creationId xmlns:a16="http://schemas.microsoft.com/office/drawing/2014/main" id="{F1C3D35F-2F38-6763-797E-D17E47571603}"/>
              </a:ext>
            </a:extLst>
          </p:cNvPr>
          <p:cNvGrpSpPr/>
          <p:nvPr/>
        </p:nvGrpSpPr>
        <p:grpSpPr>
          <a:xfrm>
            <a:off x="3655280" y="2911481"/>
            <a:ext cx="108458" cy="471795"/>
            <a:chOff x="4086352" y="3140282"/>
            <a:chExt cx="108458" cy="337420"/>
          </a:xfrm>
        </p:grpSpPr>
        <p:cxnSp>
          <p:nvCxnSpPr>
            <p:cNvPr id="101" name="Straight Connector 100">
              <a:extLst>
                <a:ext uri="{FF2B5EF4-FFF2-40B4-BE49-F238E27FC236}">
                  <a16:creationId xmlns:a16="http://schemas.microsoft.com/office/drawing/2014/main" id="{F5A8028A-0342-E702-3E13-178A9D3EE00E}"/>
                </a:ext>
              </a:extLst>
            </p:cNvPr>
            <p:cNvCxnSpPr/>
            <p:nvPr/>
          </p:nvCxnSpPr>
          <p:spPr bwMode="auto">
            <a:xfrm>
              <a:off x="4141470" y="3146769"/>
              <a:ext cx="0" cy="330933"/>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492CFED8-8FFA-4E54-46F5-AA7D7DFA1BD8}"/>
                </a:ext>
              </a:extLst>
            </p:cNvPr>
            <p:cNvCxnSpPr/>
            <p:nvPr/>
          </p:nvCxnSpPr>
          <p:spPr bwMode="auto">
            <a:xfrm>
              <a:off x="4086352" y="3140282"/>
              <a:ext cx="108458" cy="0"/>
            </a:xfrm>
            <a:prstGeom prst="line">
              <a:avLst/>
            </a:prstGeom>
            <a:noFill/>
            <a:ln w="28575"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FB7C1594-A202-BBE8-D3D1-6EBC4FF3949F}"/>
                </a:ext>
              </a:extLst>
            </p:cNvPr>
            <p:cNvCxnSpPr/>
            <p:nvPr/>
          </p:nvCxnSpPr>
          <p:spPr bwMode="auto">
            <a:xfrm>
              <a:off x="4086352" y="3467942"/>
              <a:ext cx="108458"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4" name="Group 103">
            <a:extLst>
              <a:ext uri="{FF2B5EF4-FFF2-40B4-BE49-F238E27FC236}">
                <a16:creationId xmlns:a16="http://schemas.microsoft.com/office/drawing/2014/main" id="{4D6FD623-4D0C-8D68-8300-846F9DC47C50}"/>
              </a:ext>
            </a:extLst>
          </p:cNvPr>
          <p:cNvGrpSpPr/>
          <p:nvPr/>
        </p:nvGrpSpPr>
        <p:grpSpPr>
          <a:xfrm>
            <a:off x="4762355" y="2504903"/>
            <a:ext cx="108458" cy="590530"/>
            <a:chOff x="4086352" y="3140282"/>
            <a:chExt cx="108458" cy="337420"/>
          </a:xfrm>
        </p:grpSpPr>
        <p:cxnSp>
          <p:nvCxnSpPr>
            <p:cNvPr id="105" name="Straight Connector 104">
              <a:extLst>
                <a:ext uri="{FF2B5EF4-FFF2-40B4-BE49-F238E27FC236}">
                  <a16:creationId xmlns:a16="http://schemas.microsoft.com/office/drawing/2014/main" id="{D42A4E2D-D788-A6CC-F94A-35088FF594E5}"/>
                </a:ext>
              </a:extLst>
            </p:cNvPr>
            <p:cNvCxnSpPr/>
            <p:nvPr/>
          </p:nvCxnSpPr>
          <p:spPr bwMode="auto">
            <a:xfrm>
              <a:off x="4141470" y="3146769"/>
              <a:ext cx="0" cy="330933"/>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492E0155-C47C-1720-8FA4-35F71937DCAA}"/>
                </a:ext>
              </a:extLst>
            </p:cNvPr>
            <p:cNvCxnSpPr/>
            <p:nvPr/>
          </p:nvCxnSpPr>
          <p:spPr bwMode="auto">
            <a:xfrm>
              <a:off x="4086352" y="3140282"/>
              <a:ext cx="108458" cy="0"/>
            </a:xfrm>
            <a:prstGeom prst="line">
              <a:avLst/>
            </a:prstGeom>
            <a:noFill/>
            <a:ln w="28575"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9A6461BE-349B-4BC1-76E8-46E17DD35541}"/>
                </a:ext>
              </a:extLst>
            </p:cNvPr>
            <p:cNvCxnSpPr/>
            <p:nvPr/>
          </p:nvCxnSpPr>
          <p:spPr bwMode="auto">
            <a:xfrm>
              <a:off x="4086352" y="3467942"/>
              <a:ext cx="108458"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8" name="Group 107">
            <a:extLst>
              <a:ext uri="{FF2B5EF4-FFF2-40B4-BE49-F238E27FC236}">
                <a16:creationId xmlns:a16="http://schemas.microsoft.com/office/drawing/2014/main" id="{2B1F4539-B42C-3B93-6455-896B61E9BC20}"/>
              </a:ext>
            </a:extLst>
          </p:cNvPr>
          <p:cNvGrpSpPr/>
          <p:nvPr/>
        </p:nvGrpSpPr>
        <p:grpSpPr>
          <a:xfrm>
            <a:off x="5314805" y="2367743"/>
            <a:ext cx="108458" cy="541170"/>
            <a:chOff x="4086352" y="3140282"/>
            <a:chExt cx="108458" cy="337420"/>
          </a:xfrm>
        </p:grpSpPr>
        <p:cxnSp>
          <p:nvCxnSpPr>
            <p:cNvPr id="109" name="Straight Connector 108">
              <a:extLst>
                <a:ext uri="{FF2B5EF4-FFF2-40B4-BE49-F238E27FC236}">
                  <a16:creationId xmlns:a16="http://schemas.microsoft.com/office/drawing/2014/main" id="{0D8FE41F-BAFA-480D-5B1C-FB4D9AB59FEE}"/>
                </a:ext>
              </a:extLst>
            </p:cNvPr>
            <p:cNvCxnSpPr/>
            <p:nvPr/>
          </p:nvCxnSpPr>
          <p:spPr bwMode="auto">
            <a:xfrm>
              <a:off x="4141470" y="3146769"/>
              <a:ext cx="0" cy="330933"/>
            </a:xfrm>
            <a:prstGeom prst="line">
              <a:avLst/>
            </a:prstGeom>
            <a:noFill/>
            <a:ln w="28575"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0CC42A49-88C6-DF2C-69C3-3947EC8EA75D}"/>
                </a:ext>
              </a:extLst>
            </p:cNvPr>
            <p:cNvCxnSpPr/>
            <p:nvPr/>
          </p:nvCxnSpPr>
          <p:spPr bwMode="auto">
            <a:xfrm>
              <a:off x="4086352" y="3140282"/>
              <a:ext cx="108458" cy="0"/>
            </a:xfrm>
            <a:prstGeom prst="line">
              <a:avLst/>
            </a:prstGeom>
            <a:noFill/>
            <a:ln w="28575"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28998B22-D4EA-CB95-55D2-949C07452F57}"/>
                </a:ext>
              </a:extLst>
            </p:cNvPr>
            <p:cNvCxnSpPr/>
            <p:nvPr/>
          </p:nvCxnSpPr>
          <p:spPr bwMode="auto">
            <a:xfrm>
              <a:off x="4086352" y="3467942"/>
              <a:ext cx="108458"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2" name="Group 111">
            <a:extLst>
              <a:ext uri="{FF2B5EF4-FFF2-40B4-BE49-F238E27FC236}">
                <a16:creationId xmlns:a16="http://schemas.microsoft.com/office/drawing/2014/main" id="{4121A48B-8E3D-E96E-0BF6-6BDF04A49E0B}"/>
              </a:ext>
            </a:extLst>
          </p:cNvPr>
          <p:cNvGrpSpPr/>
          <p:nvPr/>
        </p:nvGrpSpPr>
        <p:grpSpPr>
          <a:xfrm>
            <a:off x="5863445" y="2504903"/>
            <a:ext cx="108458" cy="481485"/>
            <a:chOff x="4086352" y="3140282"/>
            <a:chExt cx="108458" cy="337420"/>
          </a:xfrm>
        </p:grpSpPr>
        <p:cxnSp>
          <p:nvCxnSpPr>
            <p:cNvPr id="113" name="Straight Connector 112">
              <a:extLst>
                <a:ext uri="{FF2B5EF4-FFF2-40B4-BE49-F238E27FC236}">
                  <a16:creationId xmlns:a16="http://schemas.microsoft.com/office/drawing/2014/main" id="{01B7A8B0-462E-DC55-0FD4-C99A98B733EE}"/>
                </a:ext>
              </a:extLst>
            </p:cNvPr>
            <p:cNvCxnSpPr/>
            <p:nvPr/>
          </p:nvCxnSpPr>
          <p:spPr bwMode="auto">
            <a:xfrm>
              <a:off x="4141470" y="3146769"/>
              <a:ext cx="0" cy="330933"/>
            </a:xfrm>
            <a:prstGeom prst="line">
              <a:avLst/>
            </a:prstGeom>
            <a:noFill/>
            <a:ln w="2857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05FDE0B5-EEC3-7F7A-BA50-DE79BFE0C130}"/>
                </a:ext>
              </a:extLst>
            </p:cNvPr>
            <p:cNvCxnSpPr/>
            <p:nvPr/>
          </p:nvCxnSpPr>
          <p:spPr bwMode="auto">
            <a:xfrm>
              <a:off x="4086352" y="3140282"/>
              <a:ext cx="108458" cy="0"/>
            </a:xfrm>
            <a:prstGeom prst="line">
              <a:avLst/>
            </a:prstGeom>
            <a:noFill/>
            <a:ln w="28575"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5B352DAE-2972-A119-5C18-3A636C7DA7A4}"/>
                </a:ext>
              </a:extLst>
            </p:cNvPr>
            <p:cNvCxnSpPr/>
            <p:nvPr/>
          </p:nvCxnSpPr>
          <p:spPr bwMode="auto">
            <a:xfrm>
              <a:off x="4086352" y="3467942"/>
              <a:ext cx="108458" cy="0"/>
            </a:xfrm>
            <a:prstGeom prst="line">
              <a:avLst/>
            </a:prstGeom>
            <a:noFill/>
            <a:ln w="28575" cap="flat" cmpd="sng" algn="ctr">
              <a:solidFill>
                <a:schemeClr val="accent1"/>
              </a:solidFill>
              <a:prstDash val="solid"/>
              <a:round/>
              <a:headEnd type="none" w="med" len="med"/>
              <a:tailEnd type="none" w="med" len="med"/>
            </a:ln>
            <a:effectLst/>
          </p:spPr>
        </p:cxnSp>
      </p:grpSp>
      <p:sp>
        <p:nvSpPr>
          <p:cNvPr id="116" name="Oval 115">
            <a:extLst>
              <a:ext uri="{FF2B5EF4-FFF2-40B4-BE49-F238E27FC236}">
                <a16:creationId xmlns:a16="http://schemas.microsoft.com/office/drawing/2014/main" id="{FE13078C-BAB0-96FC-B28A-2BC02052CCD0}"/>
              </a:ext>
            </a:extLst>
          </p:cNvPr>
          <p:cNvSpPr/>
          <p:nvPr/>
        </p:nvSpPr>
        <p:spPr bwMode="auto">
          <a:xfrm>
            <a:off x="1454044" y="4700947"/>
            <a:ext cx="72390" cy="7239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Oval 116">
            <a:extLst>
              <a:ext uri="{FF2B5EF4-FFF2-40B4-BE49-F238E27FC236}">
                <a16:creationId xmlns:a16="http://schemas.microsoft.com/office/drawing/2014/main" id="{B3B5933E-77BA-5CE7-E6BE-84BAFE7394B1}"/>
              </a:ext>
            </a:extLst>
          </p:cNvPr>
          <p:cNvSpPr/>
          <p:nvPr/>
        </p:nvSpPr>
        <p:spPr bwMode="auto">
          <a:xfrm>
            <a:off x="1549294" y="4704757"/>
            <a:ext cx="72390" cy="7239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Oval 117">
            <a:extLst>
              <a:ext uri="{FF2B5EF4-FFF2-40B4-BE49-F238E27FC236}">
                <a16:creationId xmlns:a16="http://schemas.microsoft.com/office/drawing/2014/main" id="{F2B91B2D-08CC-4C02-902C-245384D2BEA8}"/>
              </a:ext>
            </a:extLst>
          </p:cNvPr>
          <p:cNvSpPr/>
          <p:nvPr/>
        </p:nvSpPr>
        <p:spPr bwMode="auto">
          <a:xfrm>
            <a:off x="1720744" y="4575217"/>
            <a:ext cx="72390" cy="7239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Oval 118">
            <a:extLst>
              <a:ext uri="{FF2B5EF4-FFF2-40B4-BE49-F238E27FC236}">
                <a16:creationId xmlns:a16="http://schemas.microsoft.com/office/drawing/2014/main" id="{F20A53F8-1660-C6FF-9BC1-9E49A18D0738}"/>
              </a:ext>
            </a:extLst>
          </p:cNvPr>
          <p:cNvSpPr/>
          <p:nvPr/>
        </p:nvSpPr>
        <p:spPr bwMode="auto">
          <a:xfrm>
            <a:off x="1987444" y="4373287"/>
            <a:ext cx="72390" cy="7239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Oval 119">
            <a:extLst>
              <a:ext uri="{FF2B5EF4-FFF2-40B4-BE49-F238E27FC236}">
                <a16:creationId xmlns:a16="http://schemas.microsoft.com/office/drawing/2014/main" id="{F547AE04-3A50-1251-8ABE-08F14761C22F}"/>
              </a:ext>
            </a:extLst>
          </p:cNvPr>
          <p:cNvSpPr/>
          <p:nvPr/>
        </p:nvSpPr>
        <p:spPr bwMode="auto">
          <a:xfrm>
            <a:off x="2261764" y="4194217"/>
            <a:ext cx="72390" cy="7239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Oval 120">
            <a:extLst>
              <a:ext uri="{FF2B5EF4-FFF2-40B4-BE49-F238E27FC236}">
                <a16:creationId xmlns:a16="http://schemas.microsoft.com/office/drawing/2014/main" id="{395EC016-790A-9C22-124E-24599D7462DF}"/>
              </a:ext>
            </a:extLst>
          </p:cNvPr>
          <p:cNvSpPr/>
          <p:nvPr/>
        </p:nvSpPr>
        <p:spPr bwMode="auto">
          <a:xfrm>
            <a:off x="2543704" y="4079917"/>
            <a:ext cx="72390" cy="7239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Oval 121">
            <a:extLst>
              <a:ext uri="{FF2B5EF4-FFF2-40B4-BE49-F238E27FC236}">
                <a16:creationId xmlns:a16="http://schemas.microsoft.com/office/drawing/2014/main" id="{2C2DFDD2-0424-87C1-53D9-C0E02091535D}"/>
              </a:ext>
            </a:extLst>
          </p:cNvPr>
          <p:cNvSpPr/>
          <p:nvPr/>
        </p:nvSpPr>
        <p:spPr bwMode="auto">
          <a:xfrm>
            <a:off x="2814214" y="3992287"/>
            <a:ext cx="72390" cy="7239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Oval 122">
            <a:extLst>
              <a:ext uri="{FF2B5EF4-FFF2-40B4-BE49-F238E27FC236}">
                <a16:creationId xmlns:a16="http://schemas.microsoft.com/office/drawing/2014/main" id="{BDFC08A6-2360-18F0-E13B-73B565FFF78E}"/>
              </a:ext>
            </a:extLst>
          </p:cNvPr>
          <p:cNvSpPr/>
          <p:nvPr/>
        </p:nvSpPr>
        <p:spPr bwMode="auto">
          <a:xfrm>
            <a:off x="3096154" y="3862747"/>
            <a:ext cx="72390" cy="7239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Oval 123">
            <a:extLst>
              <a:ext uri="{FF2B5EF4-FFF2-40B4-BE49-F238E27FC236}">
                <a16:creationId xmlns:a16="http://schemas.microsoft.com/office/drawing/2014/main" id="{A6145E0C-3833-C6C8-0553-A452B2261EBA}"/>
              </a:ext>
            </a:extLst>
          </p:cNvPr>
          <p:cNvSpPr/>
          <p:nvPr/>
        </p:nvSpPr>
        <p:spPr bwMode="auto">
          <a:xfrm>
            <a:off x="3374284" y="3900847"/>
            <a:ext cx="72390" cy="7239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Oval 124">
            <a:extLst>
              <a:ext uri="{FF2B5EF4-FFF2-40B4-BE49-F238E27FC236}">
                <a16:creationId xmlns:a16="http://schemas.microsoft.com/office/drawing/2014/main" id="{21E40165-02CA-4EC1-D171-BA3C6B530985}"/>
              </a:ext>
            </a:extLst>
          </p:cNvPr>
          <p:cNvSpPr/>
          <p:nvPr/>
        </p:nvSpPr>
        <p:spPr bwMode="auto">
          <a:xfrm>
            <a:off x="3648604" y="3759877"/>
            <a:ext cx="72390" cy="7239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Oval 125">
            <a:extLst>
              <a:ext uri="{FF2B5EF4-FFF2-40B4-BE49-F238E27FC236}">
                <a16:creationId xmlns:a16="http://schemas.microsoft.com/office/drawing/2014/main" id="{E847F9E7-5E97-BFF0-2B8B-FD74182781FD}"/>
              </a:ext>
            </a:extLst>
          </p:cNvPr>
          <p:cNvSpPr/>
          <p:nvPr/>
        </p:nvSpPr>
        <p:spPr bwMode="auto">
          <a:xfrm>
            <a:off x="4753504" y="3336967"/>
            <a:ext cx="72390" cy="7239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Oval 126">
            <a:extLst>
              <a:ext uri="{FF2B5EF4-FFF2-40B4-BE49-F238E27FC236}">
                <a16:creationId xmlns:a16="http://schemas.microsoft.com/office/drawing/2014/main" id="{794683E4-FAFC-82D3-9448-D67D4F3B0684}"/>
              </a:ext>
            </a:extLst>
          </p:cNvPr>
          <p:cNvSpPr/>
          <p:nvPr/>
        </p:nvSpPr>
        <p:spPr bwMode="auto">
          <a:xfrm>
            <a:off x="5309764" y="3375067"/>
            <a:ext cx="72390" cy="7239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Oval 127">
            <a:extLst>
              <a:ext uri="{FF2B5EF4-FFF2-40B4-BE49-F238E27FC236}">
                <a16:creationId xmlns:a16="http://schemas.microsoft.com/office/drawing/2014/main" id="{9E958AA5-D341-C0A0-B6E5-710951624EF5}"/>
              </a:ext>
            </a:extLst>
          </p:cNvPr>
          <p:cNvSpPr/>
          <p:nvPr/>
        </p:nvSpPr>
        <p:spPr bwMode="auto">
          <a:xfrm>
            <a:off x="5862214" y="3394117"/>
            <a:ext cx="72390" cy="7239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Freeform: Shape 128">
            <a:extLst>
              <a:ext uri="{FF2B5EF4-FFF2-40B4-BE49-F238E27FC236}">
                <a16:creationId xmlns:a16="http://schemas.microsoft.com/office/drawing/2014/main" id="{AB46140F-1321-16A6-0657-A474FB5C366D}"/>
              </a:ext>
            </a:extLst>
          </p:cNvPr>
          <p:cNvSpPr/>
          <p:nvPr/>
        </p:nvSpPr>
        <p:spPr bwMode="auto">
          <a:xfrm>
            <a:off x="1482090" y="3368040"/>
            <a:ext cx="4427220" cy="1371600"/>
          </a:xfrm>
          <a:custGeom>
            <a:avLst/>
            <a:gdLst>
              <a:gd name="connsiteX0" fmla="*/ 0 w 4427220"/>
              <a:gd name="connsiteY0" fmla="*/ 1367790 h 1371600"/>
              <a:gd name="connsiteX1" fmla="*/ 106680 w 4427220"/>
              <a:gd name="connsiteY1" fmla="*/ 1371600 h 1371600"/>
              <a:gd name="connsiteX2" fmla="*/ 278130 w 4427220"/>
              <a:gd name="connsiteY2" fmla="*/ 1234440 h 1371600"/>
              <a:gd name="connsiteX3" fmla="*/ 541020 w 4427220"/>
              <a:gd name="connsiteY3" fmla="*/ 1040130 h 1371600"/>
              <a:gd name="connsiteX4" fmla="*/ 815340 w 4427220"/>
              <a:gd name="connsiteY4" fmla="*/ 861060 h 1371600"/>
              <a:gd name="connsiteX5" fmla="*/ 1104900 w 4427220"/>
              <a:gd name="connsiteY5" fmla="*/ 746760 h 1371600"/>
              <a:gd name="connsiteX6" fmla="*/ 1371600 w 4427220"/>
              <a:gd name="connsiteY6" fmla="*/ 655320 h 1371600"/>
              <a:gd name="connsiteX7" fmla="*/ 1653540 w 4427220"/>
              <a:gd name="connsiteY7" fmla="*/ 525780 h 1371600"/>
              <a:gd name="connsiteX8" fmla="*/ 1924050 w 4427220"/>
              <a:gd name="connsiteY8" fmla="*/ 571500 h 1371600"/>
              <a:gd name="connsiteX9" fmla="*/ 2209800 w 4427220"/>
              <a:gd name="connsiteY9" fmla="*/ 419100 h 1371600"/>
              <a:gd name="connsiteX10" fmla="*/ 3310890 w 4427220"/>
              <a:gd name="connsiteY10" fmla="*/ 0 h 1371600"/>
              <a:gd name="connsiteX11" fmla="*/ 3878580 w 4427220"/>
              <a:gd name="connsiteY11" fmla="*/ 38100 h 1371600"/>
              <a:gd name="connsiteX12" fmla="*/ 4427220 w 4427220"/>
              <a:gd name="connsiteY12" fmla="*/ 6096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27220" h="1371600">
                <a:moveTo>
                  <a:pt x="0" y="1367790"/>
                </a:moveTo>
                <a:lnTo>
                  <a:pt x="106680" y="1371600"/>
                </a:lnTo>
                <a:lnTo>
                  <a:pt x="278130" y="1234440"/>
                </a:lnTo>
                <a:lnTo>
                  <a:pt x="541020" y="1040130"/>
                </a:lnTo>
                <a:lnTo>
                  <a:pt x="815340" y="861060"/>
                </a:lnTo>
                <a:lnTo>
                  <a:pt x="1104900" y="746760"/>
                </a:lnTo>
                <a:lnTo>
                  <a:pt x="1371600" y="655320"/>
                </a:lnTo>
                <a:lnTo>
                  <a:pt x="1653540" y="525780"/>
                </a:lnTo>
                <a:lnTo>
                  <a:pt x="1924050" y="571500"/>
                </a:lnTo>
                <a:lnTo>
                  <a:pt x="2209800" y="419100"/>
                </a:lnTo>
                <a:lnTo>
                  <a:pt x="3310890" y="0"/>
                </a:lnTo>
                <a:lnTo>
                  <a:pt x="3878580" y="38100"/>
                </a:lnTo>
                <a:lnTo>
                  <a:pt x="4427220" y="60960"/>
                </a:lnTo>
              </a:path>
            </a:pathLst>
          </a:custGeom>
          <a:noFill/>
          <a:ln w="28575">
            <a:solidFill>
              <a:schemeClr val="accent3"/>
            </a:solidFill>
            <a:miter lim="800000"/>
            <a:headEnd/>
            <a:tailEnd/>
          </a:ln>
        </p:spPr>
        <p:txBody>
          <a:bodyPr rtlCol="0" anchor="ctr"/>
          <a:lstStyle/>
          <a:p>
            <a:pPr algn="ctr"/>
            <a:endParaRPr lang="en-US" dirty="0"/>
          </a:p>
        </p:txBody>
      </p:sp>
      <p:grpSp>
        <p:nvGrpSpPr>
          <p:cNvPr id="130" name="Group 129">
            <a:extLst>
              <a:ext uri="{FF2B5EF4-FFF2-40B4-BE49-F238E27FC236}">
                <a16:creationId xmlns:a16="http://schemas.microsoft.com/office/drawing/2014/main" id="{11762D84-0E3C-6F77-AF09-62493DE8CFB3}"/>
              </a:ext>
            </a:extLst>
          </p:cNvPr>
          <p:cNvGrpSpPr/>
          <p:nvPr/>
        </p:nvGrpSpPr>
        <p:grpSpPr>
          <a:xfrm>
            <a:off x="1521574" y="4700175"/>
            <a:ext cx="108458" cy="86000"/>
            <a:chOff x="4086352" y="3140282"/>
            <a:chExt cx="108458" cy="337420"/>
          </a:xfrm>
        </p:grpSpPr>
        <p:cxnSp>
          <p:nvCxnSpPr>
            <p:cNvPr id="131" name="Straight Connector 130">
              <a:extLst>
                <a:ext uri="{FF2B5EF4-FFF2-40B4-BE49-F238E27FC236}">
                  <a16:creationId xmlns:a16="http://schemas.microsoft.com/office/drawing/2014/main" id="{040071DE-F39A-EF2F-25EB-B571A914325C}"/>
                </a:ext>
              </a:extLst>
            </p:cNvPr>
            <p:cNvCxnSpPr/>
            <p:nvPr/>
          </p:nvCxnSpPr>
          <p:spPr bwMode="auto">
            <a:xfrm>
              <a:off x="4141470" y="3146769"/>
              <a:ext cx="0" cy="330933"/>
            </a:xfrm>
            <a:prstGeom prst="line">
              <a:avLst/>
            </a:prstGeom>
            <a:noFill/>
            <a:ln w="28575" cap="flat" cmpd="sng" algn="ctr">
              <a:solidFill>
                <a:schemeClr val="accent3"/>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122E8842-A096-CFAC-1AA3-0351708AF305}"/>
                </a:ext>
              </a:extLst>
            </p:cNvPr>
            <p:cNvCxnSpPr/>
            <p:nvPr/>
          </p:nvCxnSpPr>
          <p:spPr bwMode="auto">
            <a:xfrm>
              <a:off x="4086352" y="3140282"/>
              <a:ext cx="108458" cy="0"/>
            </a:xfrm>
            <a:prstGeom prst="line">
              <a:avLst/>
            </a:prstGeom>
            <a:noFill/>
            <a:ln w="28575" cap="flat" cmpd="sng" algn="ctr">
              <a:solidFill>
                <a:schemeClr val="accent3"/>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EA03D378-D16D-E2BC-FF53-1E3337B61B6D}"/>
                </a:ext>
              </a:extLst>
            </p:cNvPr>
            <p:cNvCxnSpPr/>
            <p:nvPr/>
          </p:nvCxnSpPr>
          <p:spPr bwMode="auto">
            <a:xfrm>
              <a:off x="4086352" y="3467942"/>
              <a:ext cx="108458"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4" name="Group 133">
            <a:extLst>
              <a:ext uri="{FF2B5EF4-FFF2-40B4-BE49-F238E27FC236}">
                <a16:creationId xmlns:a16="http://schemas.microsoft.com/office/drawing/2014/main" id="{C4A593FF-7DB7-3A7F-3478-8F24DCD76B33}"/>
              </a:ext>
            </a:extLst>
          </p:cNvPr>
          <p:cNvGrpSpPr/>
          <p:nvPr/>
        </p:nvGrpSpPr>
        <p:grpSpPr>
          <a:xfrm>
            <a:off x="1700644" y="4543964"/>
            <a:ext cx="108458" cy="134135"/>
            <a:chOff x="4086352" y="3140282"/>
            <a:chExt cx="108458" cy="337420"/>
          </a:xfrm>
        </p:grpSpPr>
        <p:cxnSp>
          <p:nvCxnSpPr>
            <p:cNvPr id="135" name="Straight Connector 134">
              <a:extLst>
                <a:ext uri="{FF2B5EF4-FFF2-40B4-BE49-F238E27FC236}">
                  <a16:creationId xmlns:a16="http://schemas.microsoft.com/office/drawing/2014/main" id="{1560BC73-BF8D-F47C-E808-D38BF39C3230}"/>
                </a:ext>
              </a:extLst>
            </p:cNvPr>
            <p:cNvCxnSpPr/>
            <p:nvPr/>
          </p:nvCxnSpPr>
          <p:spPr bwMode="auto">
            <a:xfrm>
              <a:off x="4141470" y="3146769"/>
              <a:ext cx="0" cy="330933"/>
            </a:xfrm>
            <a:prstGeom prst="line">
              <a:avLst/>
            </a:prstGeom>
            <a:noFill/>
            <a:ln w="28575" cap="flat" cmpd="sng" algn="ctr">
              <a:solidFill>
                <a:schemeClr val="accent3"/>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B050DA70-B18A-9F9A-48E0-E73442E229AB}"/>
                </a:ext>
              </a:extLst>
            </p:cNvPr>
            <p:cNvCxnSpPr/>
            <p:nvPr/>
          </p:nvCxnSpPr>
          <p:spPr bwMode="auto">
            <a:xfrm>
              <a:off x="4086352" y="3140282"/>
              <a:ext cx="108458" cy="0"/>
            </a:xfrm>
            <a:prstGeom prst="line">
              <a:avLst/>
            </a:prstGeom>
            <a:noFill/>
            <a:ln w="28575" cap="flat" cmpd="sng" algn="ctr">
              <a:solidFill>
                <a:schemeClr val="accent3"/>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02EA76B8-991F-3660-9047-B37C66E7CF37}"/>
                </a:ext>
              </a:extLst>
            </p:cNvPr>
            <p:cNvCxnSpPr/>
            <p:nvPr/>
          </p:nvCxnSpPr>
          <p:spPr bwMode="auto">
            <a:xfrm>
              <a:off x="4086352" y="3467942"/>
              <a:ext cx="108458"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8" name="Group 137">
            <a:extLst>
              <a:ext uri="{FF2B5EF4-FFF2-40B4-BE49-F238E27FC236}">
                <a16:creationId xmlns:a16="http://schemas.microsoft.com/office/drawing/2014/main" id="{550DDCAD-C2EF-A023-4AE2-20B11609BEFE}"/>
              </a:ext>
            </a:extLst>
          </p:cNvPr>
          <p:cNvGrpSpPr/>
          <p:nvPr/>
        </p:nvGrpSpPr>
        <p:grpSpPr>
          <a:xfrm>
            <a:off x="1971154" y="4292504"/>
            <a:ext cx="108458" cy="217649"/>
            <a:chOff x="4086352" y="3140282"/>
            <a:chExt cx="108458" cy="337420"/>
          </a:xfrm>
        </p:grpSpPr>
        <p:cxnSp>
          <p:nvCxnSpPr>
            <p:cNvPr id="139" name="Straight Connector 138">
              <a:extLst>
                <a:ext uri="{FF2B5EF4-FFF2-40B4-BE49-F238E27FC236}">
                  <a16:creationId xmlns:a16="http://schemas.microsoft.com/office/drawing/2014/main" id="{3B0CA1CD-1F41-C0E8-8188-802BBA6844D9}"/>
                </a:ext>
              </a:extLst>
            </p:cNvPr>
            <p:cNvCxnSpPr/>
            <p:nvPr/>
          </p:nvCxnSpPr>
          <p:spPr bwMode="auto">
            <a:xfrm>
              <a:off x="4141470" y="3146769"/>
              <a:ext cx="0" cy="330933"/>
            </a:xfrm>
            <a:prstGeom prst="line">
              <a:avLst/>
            </a:prstGeom>
            <a:noFill/>
            <a:ln w="28575" cap="flat" cmpd="sng" algn="ctr">
              <a:solidFill>
                <a:schemeClr val="accent3"/>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BF1B2D8A-6729-2C4B-CD98-D9A4767097E1}"/>
                </a:ext>
              </a:extLst>
            </p:cNvPr>
            <p:cNvCxnSpPr/>
            <p:nvPr/>
          </p:nvCxnSpPr>
          <p:spPr bwMode="auto">
            <a:xfrm>
              <a:off x="4086352" y="3140282"/>
              <a:ext cx="108458" cy="0"/>
            </a:xfrm>
            <a:prstGeom prst="line">
              <a:avLst/>
            </a:prstGeom>
            <a:noFill/>
            <a:ln w="28575" cap="flat" cmpd="sng" algn="ctr">
              <a:solidFill>
                <a:schemeClr val="accent3"/>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6A7BCDDE-75B4-AD15-CFE9-4F47DE922816}"/>
                </a:ext>
              </a:extLst>
            </p:cNvPr>
            <p:cNvCxnSpPr/>
            <p:nvPr/>
          </p:nvCxnSpPr>
          <p:spPr bwMode="auto">
            <a:xfrm>
              <a:off x="4086352" y="3467942"/>
              <a:ext cx="108458"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2" name="Group 141">
            <a:extLst>
              <a:ext uri="{FF2B5EF4-FFF2-40B4-BE49-F238E27FC236}">
                <a16:creationId xmlns:a16="http://schemas.microsoft.com/office/drawing/2014/main" id="{AB8006D9-A00B-2369-4441-478EA960290E}"/>
              </a:ext>
            </a:extLst>
          </p:cNvPr>
          <p:cNvGrpSpPr/>
          <p:nvPr/>
        </p:nvGrpSpPr>
        <p:grpSpPr>
          <a:xfrm>
            <a:off x="2249284" y="4086764"/>
            <a:ext cx="108458" cy="286523"/>
            <a:chOff x="4086352" y="3140282"/>
            <a:chExt cx="108458" cy="337420"/>
          </a:xfrm>
        </p:grpSpPr>
        <p:cxnSp>
          <p:nvCxnSpPr>
            <p:cNvPr id="143" name="Straight Connector 142">
              <a:extLst>
                <a:ext uri="{FF2B5EF4-FFF2-40B4-BE49-F238E27FC236}">
                  <a16:creationId xmlns:a16="http://schemas.microsoft.com/office/drawing/2014/main" id="{CE6BFDDD-0E85-9FB0-A5C4-5E8F61420177}"/>
                </a:ext>
              </a:extLst>
            </p:cNvPr>
            <p:cNvCxnSpPr/>
            <p:nvPr/>
          </p:nvCxnSpPr>
          <p:spPr bwMode="auto">
            <a:xfrm>
              <a:off x="4141470" y="3146769"/>
              <a:ext cx="0" cy="330933"/>
            </a:xfrm>
            <a:prstGeom prst="line">
              <a:avLst/>
            </a:prstGeom>
            <a:noFill/>
            <a:ln w="28575" cap="flat" cmpd="sng" algn="ctr">
              <a:solidFill>
                <a:schemeClr val="accent3"/>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A469354A-5DF6-6226-0C01-F56D737D8CB5}"/>
                </a:ext>
              </a:extLst>
            </p:cNvPr>
            <p:cNvCxnSpPr/>
            <p:nvPr/>
          </p:nvCxnSpPr>
          <p:spPr bwMode="auto">
            <a:xfrm>
              <a:off x="4086352" y="3140282"/>
              <a:ext cx="108458" cy="0"/>
            </a:xfrm>
            <a:prstGeom prst="line">
              <a:avLst/>
            </a:prstGeom>
            <a:noFill/>
            <a:ln w="28575" cap="flat" cmpd="sng" algn="ctr">
              <a:solidFill>
                <a:schemeClr val="accent3"/>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F9568334-B521-1BB1-5034-6037EA3AC570}"/>
                </a:ext>
              </a:extLst>
            </p:cNvPr>
            <p:cNvCxnSpPr/>
            <p:nvPr/>
          </p:nvCxnSpPr>
          <p:spPr bwMode="auto">
            <a:xfrm>
              <a:off x="4086352" y="3467942"/>
              <a:ext cx="108458"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6" name="Group 145">
            <a:extLst>
              <a:ext uri="{FF2B5EF4-FFF2-40B4-BE49-F238E27FC236}">
                <a16:creationId xmlns:a16="http://schemas.microsoft.com/office/drawing/2014/main" id="{4225269A-F5BF-7D63-8379-E578F2E93E4D}"/>
              </a:ext>
            </a:extLst>
          </p:cNvPr>
          <p:cNvGrpSpPr/>
          <p:nvPr/>
        </p:nvGrpSpPr>
        <p:grpSpPr>
          <a:xfrm>
            <a:off x="2523603" y="3965235"/>
            <a:ext cx="108458" cy="327268"/>
            <a:chOff x="4086352" y="3140282"/>
            <a:chExt cx="108458" cy="337420"/>
          </a:xfrm>
        </p:grpSpPr>
        <p:cxnSp>
          <p:nvCxnSpPr>
            <p:cNvPr id="147" name="Straight Connector 146">
              <a:extLst>
                <a:ext uri="{FF2B5EF4-FFF2-40B4-BE49-F238E27FC236}">
                  <a16:creationId xmlns:a16="http://schemas.microsoft.com/office/drawing/2014/main" id="{104F87CF-E582-A2D5-6416-46428E7CF8D7}"/>
                </a:ext>
              </a:extLst>
            </p:cNvPr>
            <p:cNvCxnSpPr/>
            <p:nvPr/>
          </p:nvCxnSpPr>
          <p:spPr bwMode="auto">
            <a:xfrm>
              <a:off x="4141470" y="3146769"/>
              <a:ext cx="0" cy="330933"/>
            </a:xfrm>
            <a:prstGeom prst="line">
              <a:avLst/>
            </a:prstGeom>
            <a:noFill/>
            <a:ln w="28575" cap="flat" cmpd="sng" algn="ctr">
              <a:solidFill>
                <a:schemeClr val="accent3"/>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5FA3E388-D201-4A46-5963-F5CE4FD35174}"/>
                </a:ext>
              </a:extLst>
            </p:cNvPr>
            <p:cNvCxnSpPr/>
            <p:nvPr/>
          </p:nvCxnSpPr>
          <p:spPr bwMode="auto">
            <a:xfrm>
              <a:off x="4086352" y="3140282"/>
              <a:ext cx="108458" cy="0"/>
            </a:xfrm>
            <a:prstGeom prst="line">
              <a:avLst/>
            </a:prstGeom>
            <a:noFill/>
            <a:ln w="28575" cap="flat" cmpd="sng" algn="ctr">
              <a:solidFill>
                <a:schemeClr val="accent3"/>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72DCBE61-C88C-39AF-6208-CA84F5642677}"/>
                </a:ext>
              </a:extLst>
            </p:cNvPr>
            <p:cNvCxnSpPr/>
            <p:nvPr/>
          </p:nvCxnSpPr>
          <p:spPr bwMode="auto">
            <a:xfrm>
              <a:off x="4086352" y="3467942"/>
              <a:ext cx="108458"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0" name="Group 149">
            <a:extLst>
              <a:ext uri="{FF2B5EF4-FFF2-40B4-BE49-F238E27FC236}">
                <a16:creationId xmlns:a16="http://schemas.microsoft.com/office/drawing/2014/main" id="{5697647C-230B-041D-9ED9-B6B87554A1AF}"/>
              </a:ext>
            </a:extLst>
          </p:cNvPr>
          <p:cNvGrpSpPr/>
          <p:nvPr/>
        </p:nvGrpSpPr>
        <p:grpSpPr>
          <a:xfrm>
            <a:off x="2806432" y="3852551"/>
            <a:ext cx="108458" cy="365117"/>
            <a:chOff x="4086352" y="3140282"/>
            <a:chExt cx="108458" cy="337420"/>
          </a:xfrm>
        </p:grpSpPr>
        <p:cxnSp>
          <p:nvCxnSpPr>
            <p:cNvPr id="151" name="Straight Connector 150">
              <a:extLst>
                <a:ext uri="{FF2B5EF4-FFF2-40B4-BE49-F238E27FC236}">
                  <a16:creationId xmlns:a16="http://schemas.microsoft.com/office/drawing/2014/main" id="{92514625-CB48-4D6C-B74A-F9DFF0BA415C}"/>
                </a:ext>
              </a:extLst>
            </p:cNvPr>
            <p:cNvCxnSpPr/>
            <p:nvPr/>
          </p:nvCxnSpPr>
          <p:spPr bwMode="auto">
            <a:xfrm>
              <a:off x="4141470" y="3146769"/>
              <a:ext cx="0" cy="330933"/>
            </a:xfrm>
            <a:prstGeom prst="line">
              <a:avLst/>
            </a:prstGeom>
            <a:noFill/>
            <a:ln w="28575" cap="flat" cmpd="sng" algn="ctr">
              <a:solidFill>
                <a:schemeClr val="accent3"/>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638A9DA7-C85D-7C8B-653F-38230EA66185}"/>
                </a:ext>
              </a:extLst>
            </p:cNvPr>
            <p:cNvCxnSpPr/>
            <p:nvPr/>
          </p:nvCxnSpPr>
          <p:spPr bwMode="auto">
            <a:xfrm>
              <a:off x="4086352" y="3140282"/>
              <a:ext cx="108458" cy="0"/>
            </a:xfrm>
            <a:prstGeom prst="line">
              <a:avLst/>
            </a:prstGeom>
            <a:noFill/>
            <a:ln w="28575" cap="flat" cmpd="sng" algn="ctr">
              <a:solidFill>
                <a:schemeClr val="accent3"/>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1764CFFA-B2B1-5D4B-0726-610EDB41E40F}"/>
                </a:ext>
              </a:extLst>
            </p:cNvPr>
            <p:cNvCxnSpPr/>
            <p:nvPr/>
          </p:nvCxnSpPr>
          <p:spPr bwMode="auto">
            <a:xfrm>
              <a:off x="4086352" y="3467942"/>
              <a:ext cx="108458"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4" name="Group 153">
            <a:extLst>
              <a:ext uri="{FF2B5EF4-FFF2-40B4-BE49-F238E27FC236}">
                <a16:creationId xmlns:a16="http://schemas.microsoft.com/office/drawing/2014/main" id="{18CBAA78-EF78-8E6A-7F97-99172B7F5E93}"/>
              </a:ext>
            </a:extLst>
          </p:cNvPr>
          <p:cNvGrpSpPr/>
          <p:nvPr/>
        </p:nvGrpSpPr>
        <p:grpSpPr>
          <a:xfrm>
            <a:off x="3069322" y="3700151"/>
            <a:ext cx="108458" cy="386611"/>
            <a:chOff x="4086352" y="3140282"/>
            <a:chExt cx="108458" cy="337420"/>
          </a:xfrm>
        </p:grpSpPr>
        <p:cxnSp>
          <p:nvCxnSpPr>
            <p:cNvPr id="155" name="Straight Connector 154">
              <a:extLst>
                <a:ext uri="{FF2B5EF4-FFF2-40B4-BE49-F238E27FC236}">
                  <a16:creationId xmlns:a16="http://schemas.microsoft.com/office/drawing/2014/main" id="{E864031D-4511-BCC0-F384-61DB4E0E7BE8}"/>
                </a:ext>
              </a:extLst>
            </p:cNvPr>
            <p:cNvCxnSpPr/>
            <p:nvPr/>
          </p:nvCxnSpPr>
          <p:spPr bwMode="auto">
            <a:xfrm>
              <a:off x="4141470" y="3146769"/>
              <a:ext cx="0" cy="330933"/>
            </a:xfrm>
            <a:prstGeom prst="line">
              <a:avLst/>
            </a:prstGeom>
            <a:noFill/>
            <a:ln w="28575" cap="flat" cmpd="sng" algn="ctr">
              <a:solidFill>
                <a:schemeClr val="accent3"/>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AF9E424C-7F30-2720-CB51-939CE86511E3}"/>
                </a:ext>
              </a:extLst>
            </p:cNvPr>
            <p:cNvCxnSpPr/>
            <p:nvPr/>
          </p:nvCxnSpPr>
          <p:spPr bwMode="auto">
            <a:xfrm>
              <a:off x="4086352" y="3140282"/>
              <a:ext cx="108458" cy="0"/>
            </a:xfrm>
            <a:prstGeom prst="line">
              <a:avLst/>
            </a:prstGeom>
            <a:noFill/>
            <a:ln w="28575" cap="flat" cmpd="sng" algn="ctr">
              <a:solidFill>
                <a:schemeClr val="accent3"/>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84F6932E-373F-718C-969F-550B9BE2B3C9}"/>
                </a:ext>
              </a:extLst>
            </p:cNvPr>
            <p:cNvCxnSpPr/>
            <p:nvPr/>
          </p:nvCxnSpPr>
          <p:spPr bwMode="auto">
            <a:xfrm>
              <a:off x="4086352" y="3467942"/>
              <a:ext cx="108458"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8" name="Group 157">
            <a:extLst>
              <a:ext uri="{FF2B5EF4-FFF2-40B4-BE49-F238E27FC236}">
                <a16:creationId xmlns:a16="http://schemas.microsoft.com/office/drawing/2014/main" id="{9AC77870-1DB3-C074-2AD0-264FE34F39A2}"/>
              </a:ext>
            </a:extLst>
          </p:cNvPr>
          <p:cNvGrpSpPr/>
          <p:nvPr/>
        </p:nvGrpSpPr>
        <p:grpSpPr>
          <a:xfrm>
            <a:off x="3355072" y="3734441"/>
            <a:ext cx="108458" cy="394371"/>
            <a:chOff x="4086352" y="3140282"/>
            <a:chExt cx="108458" cy="337420"/>
          </a:xfrm>
        </p:grpSpPr>
        <p:cxnSp>
          <p:nvCxnSpPr>
            <p:cNvPr id="159" name="Straight Connector 158">
              <a:extLst>
                <a:ext uri="{FF2B5EF4-FFF2-40B4-BE49-F238E27FC236}">
                  <a16:creationId xmlns:a16="http://schemas.microsoft.com/office/drawing/2014/main" id="{F0C7EB80-C0F3-1022-8C8B-475759187780}"/>
                </a:ext>
              </a:extLst>
            </p:cNvPr>
            <p:cNvCxnSpPr/>
            <p:nvPr/>
          </p:nvCxnSpPr>
          <p:spPr bwMode="auto">
            <a:xfrm>
              <a:off x="4141470" y="3146769"/>
              <a:ext cx="0" cy="330933"/>
            </a:xfrm>
            <a:prstGeom prst="line">
              <a:avLst/>
            </a:prstGeom>
            <a:noFill/>
            <a:ln w="28575" cap="flat" cmpd="sng" algn="ctr">
              <a:solidFill>
                <a:schemeClr val="accent3"/>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00CB82FC-4F5E-87D6-428C-7A23B99DEB96}"/>
                </a:ext>
              </a:extLst>
            </p:cNvPr>
            <p:cNvCxnSpPr/>
            <p:nvPr/>
          </p:nvCxnSpPr>
          <p:spPr bwMode="auto">
            <a:xfrm>
              <a:off x="4086352" y="3140282"/>
              <a:ext cx="108458" cy="0"/>
            </a:xfrm>
            <a:prstGeom prst="line">
              <a:avLst/>
            </a:prstGeom>
            <a:noFill/>
            <a:ln w="28575" cap="flat" cmpd="sng" algn="ctr">
              <a:solidFill>
                <a:schemeClr val="accent3"/>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A10B2726-6CCD-2FBE-295A-AAD046A9BE09}"/>
                </a:ext>
              </a:extLst>
            </p:cNvPr>
            <p:cNvCxnSpPr/>
            <p:nvPr/>
          </p:nvCxnSpPr>
          <p:spPr bwMode="auto">
            <a:xfrm>
              <a:off x="4086352" y="3467942"/>
              <a:ext cx="108458"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2" name="Group 161">
            <a:extLst>
              <a:ext uri="{FF2B5EF4-FFF2-40B4-BE49-F238E27FC236}">
                <a16:creationId xmlns:a16="http://schemas.microsoft.com/office/drawing/2014/main" id="{7DFD28CE-DBA1-F671-F355-E63A94DC2B91}"/>
              </a:ext>
            </a:extLst>
          </p:cNvPr>
          <p:cNvGrpSpPr/>
          <p:nvPr/>
        </p:nvGrpSpPr>
        <p:grpSpPr>
          <a:xfrm>
            <a:off x="3629209" y="3581668"/>
            <a:ext cx="108458" cy="462722"/>
            <a:chOff x="4086352" y="3140282"/>
            <a:chExt cx="108458" cy="337420"/>
          </a:xfrm>
        </p:grpSpPr>
        <p:cxnSp>
          <p:nvCxnSpPr>
            <p:cNvPr id="163" name="Straight Connector 162">
              <a:extLst>
                <a:ext uri="{FF2B5EF4-FFF2-40B4-BE49-F238E27FC236}">
                  <a16:creationId xmlns:a16="http://schemas.microsoft.com/office/drawing/2014/main" id="{32CCF21C-7FFC-8CA9-12BF-347EC0830CFC}"/>
                </a:ext>
              </a:extLst>
            </p:cNvPr>
            <p:cNvCxnSpPr/>
            <p:nvPr/>
          </p:nvCxnSpPr>
          <p:spPr bwMode="auto">
            <a:xfrm>
              <a:off x="4141470" y="3146769"/>
              <a:ext cx="0" cy="330933"/>
            </a:xfrm>
            <a:prstGeom prst="line">
              <a:avLst/>
            </a:prstGeom>
            <a:noFill/>
            <a:ln w="28575" cap="flat" cmpd="sng" algn="ctr">
              <a:solidFill>
                <a:schemeClr val="accent3"/>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208867B2-E24F-AFCF-F85E-E9D163ADE311}"/>
                </a:ext>
              </a:extLst>
            </p:cNvPr>
            <p:cNvCxnSpPr/>
            <p:nvPr/>
          </p:nvCxnSpPr>
          <p:spPr bwMode="auto">
            <a:xfrm>
              <a:off x="4086352" y="3140282"/>
              <a:ext cx="108458" cy="0"/>
            </a:xfrm>
            <a:prstGeom prst="line">
              <a:avLst/>
            </a:prstGeom>
            <a:noFill/>
            <a:ln w="28575" cap="flat" cmpd="sng" algn="ctr">
              <a:solidFill>
                <a:schemeClr val="accent3"/>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A62DF27B-7AF0-8EF4-2556-BC26630E7D03}"/>
                </a:ext>
              </a:extLst>
            </p:cNvPr>
            <p:cNvCxnSpPr/>
            <p:nvPr/>
          </p:nvCxnSpPr>
          <p:spPr bwMode="auto">
            <a:xfrm>
              <a:off x="4086352" y="3467942"/>
              <a:ext cx="108458"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6" name="Group 165">
            <a:extLst>
              <a:ext uri="{FF2B5EF4-FFF2-40B4-BE49-F238E27FC236}">
                <a16:creationId xmlns:a16="http://schemas.microsoft.com/office/drawing/2014/main" id="{8B985C12-428C-982F-F4F6-F7932B671076}"/>
              </a:ext>
            </a:extLst>
          </p:cNvPr>
          <p:cNvGrpSpPr/>
          <p:nvPr/>
        </p:nvGrpSpPr>
        <p:grpSpPr>
          <a:xfrm>
            <a:off x="4734109" y="3063507"/>
            <a:ext cx="108458" cy="650595"/>
            <a:chOff x="4086352" y="3140282"/>
            <a:chExt cx="108458" cy="337420"/>
          </a:xfrm>
        </p:grpSpPr>
        <p:cxnSp>
          <p:nvCxnSpPr>
            <p:cNvPr id="167" name="Straight Connector 166">
              <a:extLst>
                <a:ext uri="{FF2B5EF4-FFF2-40B4-BE49-F238E27FC236}">
                  <a16:creationId xmlns:a16="http://schemas.microsoft.com/office/drawing/2014/main" id="{AD03B782-F7BE-AFCB-7AEE-2C86DC1C165C}"/>
                </a:ext>
              </a:extLst>
            </p:cNvPr>
            <p:cNvCxnSpPr/>
            <p:nvPr/>
          </p:nvCxnSpPr>
          <p:spPr bwMode="auto">
            <a:xfrm>
              <a:off x="4141470" y="3146769"/>
              <a:ext cx="0" cy="330933"/>
            </a:xfrm>
            <a:prstGeom prst="line">
              <a:avLst/>
            </a:prstGeom>
            <a:noFill/>
            <a:ln w="28575" cap="flat" cmpd="sng" algn="ctr">
              <a:solidFill>
                <a:schemeClr val="accent3"/>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0799B974-101D-33E9-421E-B8BC72772780}"/>
                </a:ext>
              </a:extLst>
            </p:cNvPr>
            <p:cNvCxnSpPr/>
            <p:nvPr/>
          </p:nvCxnSpPr>
          <p:spPr bwMode="auto">
            <a:xfrm>
              <a:off x="4086352" y="3140282"/>
              <a:ext cx="108458" cy="0"/>
            </a:xfrm>
            <a:prstGeom prst="line">
              <a:avLst/>
            </a:prstGeom>
            <a:noFill/>
            <a:ln w="28575" cap="flat" cmpd="sng" algn="ctr">
              <a:solidFill>
                <a:schemeClr val="accent3"/>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57C6D81F-0183-4A15-22EE-6DDD34E9C33A}"/>
                </a:ext>
              </a:extLst>
            </p:cNvPr>
            <p:cNvCxnSpPr/>
            <p:nvPr/>
          </p:nvCxnSpPr>
          <p:spPr bwMode="auto">
            <a:xfrm>
              <a:off x="4086352" y="3467942"/>
              <a:ext cx="108458"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0" name="Group 169">
            <a:extLst>
              <a:ext uri="{FF2B5EF4-FFF2-40B4-BE49-F238E27FC236}">
                <a16:creationId xmlns:a16="http://schemas.microsoft.com/office/drawing/2014/main" id="{9BE8492E-3666-36C7-203D-BF085F19256A}"/>
              </a:ext>
            </a:extLst>
          </p:cNvPr>
          <p:cNvGrpSpPr/>
          <p:nvPr/>
        </p:nvGrpSpPr>
        <p:grpSpPr>
          <a:xfrm>
            <a:off x="5286559" y="3132087"/>
            <a:ext cx="108458" cy="570545"/>
            <a:chOff x="4086352" y="3140282"/>
            <a:chExt cx="108458" cy="337420"/>
          </a:xfrm>
        </p:grpSpPr>
        <p:cxnSp>
          <p:nvCxnSpPr>
            <p:cNvPr id="171" name="Straight Connector 170">
              <a:extLst>
                <a:ext uri="{FF2B5EF4-FFF2-40B4-BE49-F238E27FC236}">
                  <a16:creationId xmlns:a16="http://schemas.microsoft.com/office/drawing/2014/main" id="{FD0FC27F-0040-81DB-2BF0-FB7DE29787E0}"/>
                </a:ext>
              </a:extLst>
            </p:cNvPr>
            <p:cNvCxnSpPr/>
            <p:nvPr/>
          </p:nvCxnSpPr>
          <p:spPr bwMode="auto">
            <a:xfrm>
              <a:off x="4141470" y="3146769"/>
              <a:ext cx="0" cy="330933"/>
            </a:xfrm>
            <a:prstGeom prst="line">
              <a:avLst/>
            </a:prstGeom>
            <a:noFill/>
            <a:ln w="28575" cap="flat" cmpd="sng" algn="ctr">
              <a:solidFill>
                <a:schemeClr val="accent3"/>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94EE7F3E-40AE-7C45-D89E-A71E55BF01BE}"/>
                </a:ext>
              </a:extLst>
            </p:cNvPr>
            <p:cNvCxnSpPr/>
            <p:nvPr/>
          </p:nvCxnSpPr>
          <p:spPr bwMode="auto">
            <a:xfrm>
              <a:off x="4086352" y="3140282"/>
              <a:ext cx="108458" cy="0"/>
            </a:xfrm>
            <a:prstGeom prst="line">
              <a:avLst/>
            </a:prstGeom>
            <a:noFill/>
            <a:ln w="28575" cap="flat" cmpd="sng" algn="ctr">
              <a:solidFill>
                <a:schemeClr val="accent3"/>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4A539868-2D50-7010-A896-AE3BE03BF13C}"/>
                </a:ext>
              </a:extLst>
            </p:cNvPr>
            <p:cNvCxnSpPr/>
            <p:nvPr/>
          </p:nvCxnSpPr>
          <p:spPr bwMode="auto">
            <a:xfrm>
              <a:off x="4086352" y="3467942"/>
              <a:ext cx="108458"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4" name="Group 173">
            <a:extLst>
              <a:ext uri="{FF2B5EF4-FFF2-40B4-BE49-F238E27FC236}">
                <a16:creationId xmlns:a16="http://schemas.microsoft.com/office/drawing/2014/main" id="{8FEC5F84-92AD-D0D8-4CE2-04D361764C90}"/>
              </a:ext>
            </a:extLst>
          </p:cNvPr>
          <p:cNvGrpSpPr/>
          <p:nvPr/>
        </p:nvGrpSpPr>
        <p:grpSpPr>
          <a:xfrm>
            <a:off x="5846629" y="3147327"/>
            <a:ext cx="108458" cy="580567"/>
            <a:chOff x="4086352" y="3140282"/>
            <a:chExt cx="108458" cy="337420"/>
          </a:xfrm>
        </p:grpSpPr>
        <p:cxnSp>
          <p:nvCxnSpPr>
            <p:cNvPr id="175" name="Straight Connector 174">
              <a:extLst>
                <a:ext uri="{FF2B5EF4-FFF2-40B4-BE49-F238E27FC236}">
                  <a16:creationId xmlns:a16="http://schemas.microsoft.com/office/drawing/2014/main" id="{658B6E3F-E866-B105-5C16-5EEDDD9FC04E}"/>
                </a:ext>
              </a:extLst>
            </p:cNvPr>
            <p:cNvCxnSpPr/>
            <p:nvPr/>
          </p:nvCxnSpPr>
          <p:spPr bwMode="auto">
            <a:xfrm>
              <a:off x="4141470" y="3146769"/>
              <a:ext cx="0" cy="330933"/>
            </a:xfrm>
            <a:prstGeom prst="line">
              <a:avLst/>
            </a:prstGeom>
            <a:noFill/>
            <a:ln w="28575" cap="flat" cmpd="sng" algn="ctr">
              <a:solidFill>
                <a:schemeClr val="accent3"/>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5B26BDD5-757C-586D-BDDD-55C207B27518}"/>
                </a:ext>
              </a:extLst>
            </p:cNvPr>
            <p:cNvCxnSpPr/>
            <p:nvPr/>
          </p:nvCxnSpPr>
          <p:spPr bwMode="auto">
            <a:xfrm>
              <a:off x="4086352" y="3140282"/>
              <a:ext cx="108458" cy="0"/>
            </a:xfrm>
            <a:prstGeom prst="line">
              <a:avLst/>
            </a:prstGeom>
            <a:noFill/>
            <a:ln w="28575" cap="flat" cmpd="sng" algn="ctr">
              <a:solidFill>
                <a:schemeClr val="accent3"/>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3D6DE37B-769C-0C16-74BC-B00915DDFD13}"/>
                </a:ext>
              </a:extLst>
            </p:cNvPr>
            <p:cNvCxnSpPr/>
            <p:nvPr/>
          </p:nvCxnSpPr>
          <p:spPr bwMode="auto">
            <a:xfrm>
              <a:off x="4086352" y="3467942"/>
              <a:ext cx="108458" cy="0"/>
            </a:xfrm>
            <a:prstGeom prst="line">
              <a:avLst/>
            </a:prstGeom>
            <a:noFill/>
            <a:ln w="28575" cap="flat" cmpd="sng" algn="ctr">
              <a:solidFill>
                <a:schemeClr val="accent3"/>
              </a:solidFill>
              <a:prstDash val="solid"/>
              <a:round/>
              <a:headEnd type="none" w="med" len="med"/>
              <a:tailEnd type="none" w="med" len="med"/>
            </a:ln>
            <a:effectLst/>
          </p:spPr>
        </p:cxnSp>
      </p:grpSp>
      <p:sp>
        <p:nvSpPr>
          <p:cNvPr id="178" name="Oval 177">
            <a:extLst>
              <a:ext uri="{FF2B5EF4-FFF2-40B4-BE49-F238E27FC236}">
                <a16:creationId xmlns:a16="http://schemas.microsoft.com/office/drawing/2014/main" id="{791D81AA-8BF8-AEA7-0C6E-2F6FA924449D}"/>
              </a:ext>
            </a:extLst>
          </p:cNvPr>
          <p:cNvSpPr/>
          <p:nvPr/>
        </p:nvSpPr>
        <p:spPr bwMode="auto">
          <a:xfrm>
            <a:off x="1442454" y="4704757"/>
            <a:ext cx="72390" cy="7239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79" name="Group 178">
            <a:extLst>
              <a:ext uri="{FF2B5EF4-FFF2-40B4-BE49-F238E27FC236}">
                <a16:creationId xmlns:a16="http://schemas.microsoft.com/office/drawing/2014/main" id="{2D67F14C-7EF8-BB5C-8113-3EEE47199589}"/>
              </a:ext>
            </a:extLst>
          </p:cNvPr>
          <p:cNvGrpSpPr/>
          <p:nvPr/>
        </p:nvGrpSpPr>
        <p:grpSpPr>
          <a:xfrm>
            <a:off x="1526601" y="4608122"/>
            <a:ext cx="108458" cy="107931"/>
            <a:chOff x="4086352" y="3140282"/>
            <a:chExt cx="108458" cy="337420"/>
          </a:xfrm>
        </p:grpSpPr>
        <p:cxnSp>
          <p:nvCxnSpPr>
            <p:cNvPr id="180" name="Straight Connector 179">
              <a:extLst>
                <a:ext uri="{FF2B5EF4-FFF2-40B4-BE49-F238E27FC236}">
                  <a16:creationId xmlns:a16="http://schemas.microsoft.com/office/drawing/2014/main" id="{CD0F44CA-8DB0-8483-13B7-02072E5876D2}"/>
                </a:ext>
              </a:extLst>
            </p:cNvPr>
            <p:cNvCxnSpPr/>
            <p:nvPr/>
          </p:nvCxnSpPr>
          <p:spPr bwMode="auto">
            <a:xfrm>
              <a:off x="4141470" y="3146769"/>
              <a:ext cx="0" cy="330933"/>
            </a:xfrm>
            <a:prstGeom prst="line">
              <a:avLst/>
            </a:prstGeom>
            <a:noFill/>
            <a:ln w="28575" cap="flat" cmpd="sng" algn="ctr">
              <a:solidFill>
                <a:schemeClr val="accent4"/>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B7D93B96-0968-1810-1FA5-CA27691939B5}"/>
                </a:ext>
              </a:extLst>
            </p:cNvPr>
            <p:cNvCxnSpPr/>
            <p:nvPr/>
          </p:nvCxnSpPr>
          <p:spPr bwMode="auto">
            <a:xfrm>
              <a:off x="4086352" y="3140282"/>
              <a:ext cx="108458" cy="0"/>
            </a:xfrm>
            <a:prstGeom prst="line">
              <a:avLst/>
            </a:prstGeom>
            <a:noFill/>
            <a:ln w="28575" cap="flat" cmpd="sng" algn="ctr">
              <a:solidFill>
                <a:schemeClr val="accent4"/>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129F30C3-6DB7-E4E7-6FC3-7AB11DCE82AC}"/>
                </a:ext>
              </a:extLst>
            </p:cNvPr>
            <p:cNvCxnSpPr/>
            <p:nvPr/>
          </p:nvCxnSpPr>
          <p:spPr bwMode="auto">
            <a:xfrm>
              <a:off x="4086352" y="3467942"/>
              <a:ext cx="108458" cy="0"/>
            </a:xfrm>
            <a:prstGeom prst="line">
              <a:avLst/>
            </a:prstGeom>
            <a:noFill/>
            <a:ln w="28575" cap="flat" cmpd="sng" algn="ctr">
              <a:solidFill>
                <a:schemeClr val="accent4"/>
              </a:solidFill>
              <a:prstDash val="solid"/>
              <a:round/>
              <a:headEnd type="none" w="med" len="med"/>
              <a:tailEnd type="none" w="med" len="med"/>
            </a:ln>
            <a:effectLst/>
          </p:spPr>
        </p:cxnSp>
      </p:grpSp>
      <p:sp>
        <p:nvSpPr>
          <p:cNvPr id="183" name="Oval 182">
            <a:extLst>
              <a:ext uri="{FF2B5EF4-FFF2-40B4-BE49-F238E27FC236}">
                <a16:creationId xmlns:a16="http://schemas.microsoft.com/office/drawing/2014/main" id="{6D9C73D2-9798-BAFA-2494-809F7F7B6532}"/>
              </a:ext>
            </a:extLst>
          </p:cNvPr>
          <p:cNvSpPr/>
          <p:nvPr/>
        </p:nvSpPr>
        <p:spPr bwMode="auto">
          <a:xfrm>
            <a:off x="1537704" y="4632283"/>
            <a:ext cx="72390" cy="7239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Oval 183">
            <a:extLst>
              <a:ext uri="{FF2B5EF4-FFF2-40B4-BE49-F238E27FC236}">
                <a16:creationId xmlns:a16="http://schemas.microsoft.com/office/drawing/2014/main" id="{3BA57593-81F5-C09B-BF5D-37C03578A42C}"/>
              </a:ext>
            </a:extLst>
          </p:cNvPr>
          <p:cNvSpPr/>
          <p:nvPr/>
        </p:nvSpPr>
        <p:spPr bwMode="auto">
          <a:xfrm>
            <a:off x="1724394" y="4632283"/>
            <a:ext cx="72390" cy="7239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Oval 184">
            <a:extLst>
              <a:ext uri="{FF2B5EF4-FFF2-40B4-BE49-F238E27FC236}">
                <a16:creationId xmlns:a16="http://schemas.microsoft.com/office/drawing/2014/main" id="{BDF12563-7E01-D0F6-998C-5611EDB52258}"/>
              </a:ext>
            </a:extLst>
          </p:cNvPr>
          <p:cNvSpPr/>
          <p:nvPr/>
        </p:nvSpPr>
        <p:spPr bwMode="auto">
          <a:xfrm>
            <a:off x="1998714" y="4628557"/>
            <a:ext cx="72390" cy="7239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Oval 185">
            <a:extLst>
              <a:ext uri="{FF2B5EF4-FFF2-40B4-BE49-F238E27FC236}">
                <a16:creationId xmlns:a16="http://schemas.microsoft.com/office/drawing/2014/main" id="{D375E4A7-04BC-C4BF-F928-398C6825EB4C}"/>
              </a:ext>
            </a:extLst>
          </p:cNvPr>
          <p:cNvSpPr/>
          <p:nvPr/>
        </p:nvSpPr>
        <p:spPr bwMode="auto">
          <a:xfrm>
            <a:off x="2273034" y="4483777"/>
            <a:ext cx="72390" cy="7239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Oval 186">
            <a:extLst>
              <a:ext uri="{FF2B5EF4-FFF2-40B4-BE49-F238E27FC236}">
                <a16:creationId xmlns:a16="http://schemas.microsoft.com/office/drawing/2014/main" id="{AC9FFA02-2B85-BDD6-72A9-BA384A6C0383}"/>
              </a:ext>
            </a:extLst>
          </p:cNvPr>
          <p:cNvSpPr/>
          <p:nvPr/>
        </p:nvSpPr>
        <p:spPr bwMode="auto">
          <a:xfrm>
            <a:off x="2547354" y="4365667"/>
            <a:ext cx="72390" cy="7239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Oval 187">
            <a:extLst>
              <a:ext uri="{FF2B5EF4-FFF2-40B4-BE49-F238E27FC236}">
                <a16:creationId xmlns:a16="http://schemas.microsoft.com/office/drawing/2014/main" id="{6E1F2A13-AF8A-BF61-06EB-5DC5C766B894}"/>
              </a:ext>
            </a:extLst>
          </p:cNvPr>
          <p:cNvSpPr/>
          <p:nvPr/>
        </p:nvSpPr>
        <p:spPr bwMode="auto">
          <a:xfrm>
            <a:off x="2829294" y="4255177"/>
            <a:ext cx="72390" cy="7239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Oval 188">
            <a:extLst>
              <a:ext uri="{FF2B5EF4-FFF2-40B4-BE49-F238E27FC236}">
                <a16:creationId xmlns:a16="http://schemas.microsoft.com/office/drawing/2014/main" id="{A43AB4E3-60B7-FC76-B783-59A91492CBB3}"/>
              </a:ext>
            </a:extLst>
          </p:cNvPr>
          <p:cNvSpPr/>
          <p:nvPr/>
        </p:nvSpPr>
        <p:spPr bwMode="auto">
          <a:xfrm>
            <a:off x="3107424" y="4182787"/>
            <a:ext cx="72390" cy="7239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Oval 189">
            <a:extLst>
              <a:ext uri="{FF2B5EF4-FFF2-40B4-BE49-F238E27FC236}">
                <a16:creationId xmlns:a16="http://schemas.microsoft.com/office/drawing/2014/main" id="{7749809B-0E6D-21FE-D888-43CA4AED8133}"/>
              </a:ext>
            </a:extLst>
          </p:cNvPr>
          <p:cNvSpPr/>
          <p:nvPr/>
        </p:nvSpPr>
        <p:spPr bwMode="auto">
          <a:xfrm>
            <a:off x="3381744" y="4095157"/>
            <a:ext cx="72390" cy="7239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Oval 190">
            <a:extLst>
              <a:ext uri="{FF2B5EF4-FFF2-40B4-BE49-F238E27FC236}">
                <a16:creationId xmlns:a16="http://schemas.microsoft.com/office/drawing/2014/main" id="{77CEB2FD-A4A1-121D-3BF3-4D639BB48613}"/>
              </a:ext>
            </a:extLst>
          </p:cNvPr>
          <p:cNvSpPr/>
          <p:nvPr/>
        </p:nvSpPr>
        <p:spPr bwMode="auto">
          <a:xfrm>
            <a:off x="3663684" y="4083727"/>
            <a:ext cx="72390" cy="7239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Oval 191">
            <a:extLst>
              <a:ext uri="{FF2B5EF4-FFF2-40B4-BE49-F238E27FC236}">
                <a16:creationId xmlns:a16="http://schemas.microsoft.com/office/drawing/2014/main" id="{E9E42B04-9A64-B770-F5D0-F0BA5D7275EB}"/>
              </a:ext>
            </a:extLst>
          </p:cNvPr>
          <p:cNvSpPr/>
          <p:nvPr/>
        </p:nvSpPr>
        <p:spPr bwMode="auto">
          <a:xfrm>
            <a:off x="4764774" y="3839887"/>
            <a:ext cx="72390" cy="7239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Oval 192">
            <a:extLst>
              <a:ext uri="{FF2B5EF4-FFF2-40B4-BE49-F238E27FC236}">
                <a16:creationId xmlns:a16="http://schemas.microsoft.com/office/drawing/2014/main" id="{208E8448-0186-DD0E-18FE-C783E925E28E}"/>
              </a:ext>
            </a:extLst>
          </p:cNvPr>
          <p:cNvSpPr/>
          <p:nvPr/>
        </p:nvSpPr>
        <p:spPr bwMode="auto">
          <a:xfrm>
            <a:off x="5317224" y="3645577"/>
            <a:ext cx="72390" cy="7239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Oval 193">
            <a:extLst>
              <a:ext uri="{FF2B5EF4-FFF2-40B4-BE49-F238E27FC236}">
                <a16:creationId xmlns:a16="http://schemas.microsoft.com/office/drawing/2014/main" id="{9C6B2F74-9A96-0506-EED2-324151741412}"/>
              </a:ext>
            </a:extLst>
          </p:cNvPr>
          <p:cNvSpPr/>
          <p:nvPr/>
        </p:nvSpPr>
        <p:spPr bwMode="auto">
          <a:xfrm>
            <a:off x="5877294" y="3740827"/>
            <a:ext cx="72390" cy="7239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96" name="Group 195">
            <a:extLst>
              <a:ext uri="{FF2B5EF4-FFF2-40B4-BE49-F238E27FC236}">
                <a16:creationId xmlns:a16="http://schemas.microsoft.com/office/drawing/2014/main" id="{618BED20-2158-D256-B24B-944479B44BBD}"/>
              </a:ext>
            </a:extLst>
          </p:cNvPr>
          <p:cNvGrpSpPr/>
          <p:nvPr/>
        </p:nvGrpSpPr>
        <p:grpSpPr>
          <a:xfrm>
            <a:off x="1705671" y="4676786"/>
            <a:ext cx="108458" cy="187218"/>
            <a:chOff x="4086352" y="3140282"/>
            <a:chExt cx="108458" cy="337420"/>
          </a:xfrm>
        </p:grpSpPr>
        <p:cxnSp>
          <p:nvCxnSpPr>
            <p:cNvPr id="197" name="Straight Connector 196">
              <a:extLst>
                <a:ext uri="{FF2B5EF4-FFF2-40B4-BE49-F238E27FC236}">
                  <a16:creationId xmlns:a16="http://schemas.microsoft.com/office/drawing/2014/main" id="{CB04FD8B-9AD3-0B5F-3685-F2288FFFA7EE}"/>
                </a:ext>
              </a:extLst>
            </p:cNvPr>
            <p:cNvCxnSpPr/>
            <p:nvPr/>
          </p:nvCxnSpPr>
          <p:spPr bwMode="auto">
            <a:xfrm>
              <a:off x="4141470" y="3146769"/>
              <a:ext cx="0" cy="330933"/>
            </a:xfrm>
            <a:prstGeom prst="line">
              <a:avLst/>
            </a:prstGeom>
            <a:noFill/>
            <a:ln w="28575" cap="flat" cmpd="sng" algn="ctr">
              <a:solidFill>
                <a:schemeClr val="accent4"/>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C1A082BD-5D78-EB0D-1561-BB9830CCCF50}"/>
                </a:ext>
              </a:extLst>
            </p:cNvPr>
            <p:cNvCxnSpPr/>
            <p:nvPr/>
          </p:nvCxnSpPr>
          <p:spPr bwMode="auto">
            <a:xfrm>
              <a:off x="4086352" y="3140282"/>
              <a:ext cx="108458" cy="0"/>
            </a:xfrm>
            <a:prstGeom prst="line">
              <a:avLst/>
            </a:prstGeom>
            <a:noFill/>
            <a:ln w="28575" cap="flat" cmpd="sng" algn="ctr">
              <a:solidFill>
                <a:schemeClr val="accent4"/>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39A0D591-9BF4-BD17-E230-D30899E1B624}"/>
                </a:ext>
              </a:extLst>
            </p:cNvPr>
            <p:cNvCxnSpPr/>
            <p:nvPr/>
          </p:nvCxnSpPr>
          <p:spPr bwMode="auto">
            <a:xfrm>
              <a:off x="4086352" y="3467942"/>
              <a:ext cx="108458"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200" name="Group 199">
            <a:extLst>
              <a:ext uri="{FF2B5EF4-FFF2-40B4-BE49-F238E27FC236}">
                <a16:creationId xmlns:a16="http://schemas.microsoft.com/office/drawing/2014/main" id="{A4709B77-9117-4E93-34E9-2C15411A94E1}"/>
              </a:ext>
            </a:extLst>
          </p:cNvPr>
          <p:cNvGrpSpPr/>
          <p:nvPr/>
        </p:nvGrpSpPr>
        <p:grpSpPr>
          <a:xfrm>
            <a:off x="1979991" y="4524385"/>
            <a:ext cx="108458" cy="287001"/>
            <a:chOff x="4086352" y="3140282"/>
            <a:chExt cx="108458" cy="337420"/>
          </a:xfrm>
        </p:grpSpPr>
        <p:cxnSp>
          <p:nvCxnSpPr>
            <p:cNvPr id="201" name="Straight Connector 200">
              <a:extLst>
                <a:ext uri="{FF2B5EF4-FFF2-40B4-BE49-F238E27FC236}">
                  <a16:creationId xmlns:a16="http://schemas.microsoft.com/office/drawing/2014/main" id="{C6B87C3F-D196-6137-AE30-2227865E3C1D}"/>
                </a:ext>
              </a:extLst>
            </p:cNvPr>
            <p:cNvCxnSpPr/>
            <p:nvPr/>
          </p:nvCxnSpPr>
          <p:spPr bwMode="auto">
            <a:xfrm>
              <a:off x="4141470" y="3146769"/>
              <a:ext cx="0" cy="330933"/>
            </a:xfrm>
            <a:prstGeom prst="line">
              <a:avLst/>
            </a:prstGeom>
            <a:noFill/>
            <a:ln w="28575" cap="flat" cmpd="sng" algn="ctr">
              <a:solidFill>
                <a:schemeClr val="accent4"/>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C52EF356-DA41-4C75-6934-513FF7FE5D93}"/>
                </a:ext>
              </a:extLst>
            </p:cNvPr>
            <p:cNvCxnSpPr/>
            <p:nvPr/>
          </p:nvCxnSpPr>
          <p:spPr bwMode="auto">
            <a:xfrm>
              <a:off x="4086352" y="3140282"/>
              <a:ext cx="108458" cy="0"/>
            </a:xfrm>
            <a:prstGeom prst="line">
              <a:avLst/>
            </a:prstGeom>
            <a:noFill/>
            <a:ln w="28575" cap="flat" cmpd="sng" algn="ctr">
              <a:solidFill>
                <a:schemeClr val="accent4"/>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EFAC54BE-E359-385E-614D-B355212B8B14}"/>
                </a:ext>
              </a:extLst>
            </p:cNvPr>
            <p:cNvCxnSpPr/>
            <p:nvPr/>
          </p:nvCxnSpPr>
          <p:spPr bwMode="auto">
            <a:xfrm>
              <a:off x="4086352" y="3467942"/>
              <a:ext cx="108458"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204" name="Group 203">
            <a:extLst>
              <a:ext uri="{FF2B5EF4-FFF2-40B4-BE49-F238E27FC236}">
                <a16:creationId xmlns:a16="http://schemas.microsoft.com/office/drawing/2014/main" id="{CDDE61EF-BAF0-715A-3C3B-2FFBF5F3C250}"/>
              </a:ext>
            </a:extLst>
          </p:cNvPr>
          <p:cNvGrpSpPr/>
          <p:nvPr/>
        </p:nvGrpSpPr>
        <p:grpSpPr>
          <a:xfrm>
            <a:off x="2261931" y="4352935"/>
            <a:ext cx="108458" cy="324884"/>
            <a:chOff x="4086352" y="3140282"/>
            <a:chExt cx="108458" cy="337420"/>
          </a:xfrm>
        </p:grpSpPr>
        <p:cxnSp>
          <p:nvCxnSpPr>
            <p:cNvPr id="205" name="Straight Connector 204">
              <a:extLst>
                <a:ext uri="{FF2B5EF4-FFF2-40B4-BE49-F238E27FC236}">
                  <a16:creationId xmlns:a16="http://schemas.microsoft.com/office/drawing/2014/main" id="{EBB0E013-9D6C-1B6E-709E-82F6EEF07C13}"/>
                </a:ext>
              </a:extLst>
            </p:cNvPr>
            <p:cNvCxnSpPr/>
            <p:nvPr/>
          </p:nvCxnSpPr>
          <p:spPr bwMode="auto">
            <a:xfrm>
              <a:off x="4141470" y="3146769"/>
              <a:ext cx="0" cy="330933"/>
            </a:xfrm>
            <a:prstGeom prst="line">
              <a:avLst/>
            </a:prstGeom>
            <a:noFill/>
            <a:ln w="28575" cap="flat" cmpd="sng" algn="ctr">
              <a:solidFill>
                <a:schemeClr val="accent4"/>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5849BA4C-16F1-7752-0829-F30DF107D5A8}"/>
                </a:ext>
              </a:extLst>
            </p:cNvPr>
            <p:cNvCxnSpPr/>
            <p:nvPr/>
          </p:nvCxnSpPr>
          <p:spPr bwMode="auto">
            <a:xfrm>
              <a:off x="4086352" y="3140282"/>
              <a:ext cx="108458" cy="0"/>
            </a:xfrm>
            <a:prstGeom prst="line">
              <a:avLst/>
            </a:prstGeom>
            <a:noFill/>
            <a:ln w="28575" cap="flat" cmpd="sng" algn="ctr">
              <a:solidFill>
                <a:schemeClr val="accent4"/>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2217DD79-5B4F-9F3E-BE9B-2183CE09A1CB}"/>
                </a:ext>
              </a:extLst>
            </p:cNvPr>
            <p:cNvCxnSpPr/>
            <p:nvPr/>
          </p:nvCxnSpPr>
          <p:spPr bwMode="auto">
            <a:xfrm>
              <a:off x="4086352" y="3467942"/>
              <a:ext cx="108458"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208" name="Group 207">
            <a:extLst>
              <a:ext uri="{FF2B5EF4-FFF2-40B4-BE49-F238E27FC236}">
                <a16:creationId xmlns:a16="http://schemas.microsoft.com/office/drawing/2014/main" id="{67CF0172-A0BA-6729-BA2E-C62555E0C9F5}"/>
              </a:ext>
            </a:extLst>
          </p:cNvPr>
          <p:cNvGrpSpPr/>
          <p:nvPr/>
        </p:nvGrpSpPr>
        <p:grpSpPr>
          <a:xfrm>
            <a:off x="2536251" y="4211965"/>
            <a:ext cx="108458" cy="385070"/>
            <a:chOff x="4086352" y="3140282"/>
            <a:chExt cx="108458" cy="337420"/>
          </a:xfrm>
        </p:grpSpPr>
        <p:cxnSp>
          <p:nvCxnSpPr>
            <p:cNvPr id="209" name="Straight Connector 208">
              <a:extLst>
                <a:ext uri="{FF2B5EF4-FFF2-40B4-BE49-F238E27FC236}">
                  <a16:creationId xmlns:a16="http://schemas.microsoft.com/office/drawing/2014/main" id="{6E79EB77-F3AE-DE1C-E273-FC66A36B21F3}"/>
                </a:ext>
              </a:extLst>
            </p:cNvPr>
            <p:cNvCxnSpPr/>
            <p:nvPr/>
          </p:nvCxnSpPr>
          <p:spPr bwMode="auto">
            <a:xfrm>
              <a:off x="4141470" y="3146769"/>
              <a:ext cx="0" cy="330933"/>
            </a:xfrm>
            <a:prstGeom prst="line">
              <a:avLst/>
            </a:prstGeom>
            <a:noFill/>
            <a:ln w="28575" cap="flat" cmpd="sng" algn="ctr">
              <a:solidFill>
                <a:schemeClr val="accent4"/>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4BB74653-2AE2-595F-E018-3F8810AD3EDF}"/>
                </a:ext>
              </a:extLst>
            </p:cNvPr>
            <p:cNvCxnSpPr/>
            <p:nvPr/>
          </p:nvCxnSpPr>
          <p:spPr bwMode="auto">
            <a:xfrm>
              <a:off x="4086352" y="3140282"/>
              <a:ext cx="108458" cy="0"/>
            </a:xfrm>
            <a:prstGeom prst="line">
              <a:avLst/>
            </a:prstGeom>
            <a:noFill/>
            <a:ln w="28575" cap="flat" cmpd="sng" algn="ctr">
              <a:solidFill>
                <a:schemeClr val="accent4"/>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A66A6F5A-DDD2-359B-15BC-909AD159E526}"/>
                </a:ext>
              </a:extLst>
            </p:cNvPr>
            <p:cNvCxnSpPr/>
            <p:nvPr/>
          </p:nvCxnSpPr>
          <p:spPr bwMode="auto">
            <a:xfrm>
              <a:off x="4086352" y="3467942"/>
              <a:ext cx="108458"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212" name="Group 211">
            <a:extLst>
              <a:ext uri="{FF2B5EF4-FFF2-40B4-BE49-F238E27FC236}">
                <a16:creationId xmlns:a16="http://schemas.microsoft.com/office/drawing/2014/main" id="{EE62EC82-B225-BD3D-1042-A301EA39529D}"/>
              </a:ext>
            </a:extLst>
          </p:cNvPr>
          <p:cNvGrpSpPr/>
          <p:nvPr/>
        </p:nvGrpSpPr>
        <p:grpSpPr>
          <a:xfrm>
            <a:off x="2818191" y="4078615"/>
            <a:ext cx="108458" cy="442620"/>
            <a:chOff x="4086352" y="3140282"/>
            <a:chExt cx="108458" cy="337420"/>
          </a:xfrm>
        </p:grpSpPr>
        <p:cxnSp>
          <p:nvCxnSpPr>
            <p:cNvPr id="213" name="Straight Connector 212">
              <a:extLst>
                <a:ext uri="{FF2B5EF4-FFF2-40B4-BE49-F238E27FC236}">
                  <a16:creationId xmlns:a16="http://schemas.microsoft.com/office/drawing/2014/main" id="{459BEDB0-F01E-AECF-40AD-9A208001F768}"/>
                </a:ext>
              </a:extLst>
            </p:cNvPr>
            <p:cNvCxnSpPr/>
            <p:nvPr/>
          </p:nvCxnSpPr>
          <p:spPr bwMode="auto">
            <a:xfrm>
              <a:off x="4141470" y="3146769"/>
              <a:ext cx="0" cy="330933"/>
            </a:xfrm>
            <a:prstGeom prst="line">
              <a:avLst/>
            </a:prstGeom>
            <a:noFill/>
            <a:ln w="28575" cap="flat" cmpd="sng" algn="ctr">
              <a:solidFill>
                <a:schemeClr val="accent4"/>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25F78988-1DC2-AD8D-9622-8555AE5AEBBF}"/>
                </a:ext>
              </a:extLst>
            </p:cNvPr>
            <p:cNvCxnSpPr/>
            <p:nvPr/>
          </p:nvCxnSpPr>
          <p:spPr bwMode="auto">
            <a:xfrm>
              <a:off x="4086352" y="3140282"/>
              <a:ext cx="108458" cy="0"/>
            </a:xfrm>
            <a:prstGeom prst="line">
              <a:avLst/>
            </a:prstGeom>
            <a:noFill/>
            <a:ln w="28575" cap="flat" cmpd="sng" algn="ctr">
              <a:solidFill>
                <a:schemeClr val="accent4"/>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4D886091-D492-644E-E7DF-92D630982A40}"/>
                </a:ext>
              </a:extLst>
            </p:cNvPr>
            <p:cNvCxnSpPr/>
            <p:nvPr/>
          </p:nvCxnSpPr>
          <p:spPr bwMode="auto">
            <a:xfrm>
              <a:off x="4086352" y="3467942"/>
              <a:ext cx="108458"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216" name="Group 215">
            <a:extLst>
              <a:ext uri="{FF2B5EF4-FFF2-40B4-BE49-F238E27FC236}">
                <a16:creationId xmlns:a16="http://schemas.microsoft.com/office/drawing/2014/main" id="{0BD756D1-E026-CCEE-66E2-2AEAE1879805}"/>
              </a:ext>
            </a:extLst>
          </p:cNvPr>
          <p:cNvGrpSpPr/>
          <p:nvPr/>
        </p:nvGrpSpPr>
        <p:grpSpPr>
          <a:xfrm>
            <a:off x="3092511" y="4017655"/>
            <a:ext cx="108458" cy="428022"/>
            <a:chOff x="4086352" y="3140282"/>
            <a:chExt cx="108458" cy="337420"/>
          </a:xfrm>
        </p:grpSpPr>
        <p:cxnSp>
          <p:nvCxnSpPr>
            <p:cNvPr id="217" name="Straight Connector 216">
              <a:extLst>
                <a:ext uri="{FF2B5EF4-FFF2-40B4-BE49-F238E27FC236}">
                  <a16:creationId xmlns:a16="http://schemas.microsoft.com/office/drawing/2014/main" id="{101223EF-F790-9408-F8F2-E41CFE25544D}"/>
                </a:ext>
              </a:extLst>
            </p:cNvPr>
            <p:cNvCxnSpPr/>
            <p:nvPr/>
          </p:nvCxnSpPr>
          <p:spPr bwMode="auto">
            <a:xfrm>
              <a:off x="4141470" y="3146769"/>
              <a:ext cx="0" cy="330933"/>
            </a:xfrm>
            <a:prstGeom prst="line">
              <a:avLst/>
            </a:prstGeom>
            <a:noFill/>
            <a:ln w="28575" cap="flat" cmpd="sng" algn="ctr">
              <a:solidFill>
                <a:schemeClr val="accent4"/>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49B7268D-56BA-D103-0160-774EE7D781F0}"/>
                </a:ext>
              </a:extLst>
            </p:cNvPr>
            <p:cNvCxnSpPr/>
            <p:nvPr/>
          </p:nvCxnSpPr>
          <p:spPr bwMode="auto">
            <a:xfrm>
              <a:off x="4086352" y="3140282"/>
              <a:ext cx="108458" cy="0"/>
            </a:xfrm>
            <a:prstGeom prst="line">
              <a:avLst/>
            </a:prstGeom>
            <a:noFill/>
            <a:ln w="28575" cap="flat" cmpd="sng" algn="ctr">
              <a:solidFill>
                <a:schemeClr val="accent4"/>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5F1B403C-6257-9404-8C8D-1EC1C1AFC463}"/>
                </a:ext>
              </a:extLst>
            </p:cNvPr>
            <p:cNvCxnSpPr/>
            <p:nvPr/>
          </p:nvCxnSpPr>
          <p:spPr bwMode="auto">
            <a:xfrm>
              <a:off x="4086352" y="3467942"/>
              <a:ext cx="108458"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220" name="Group 219">
            <a:extLst>
              <a:ext uri="{FF2B5EF4-FFF2-40B4-BE49-F238E27FC236}">
                <a16:creationId xmlns:a16="http://schemas.microsoft.com/office/drawing/2014/main" id="{DF1F252B-68B9-AAD9-ADBC-CEB3396806E8}"/>
              </a:ext>
            </a:extLst>
          </p:cNvPr>
          <p:cNvGrpSpPr/>
          <p:nvPr/>
        </p:nvGrpSpPr>
        <p:grpSpPr>
          <a:xfrm>
            <a:off x="3370641" y="3903355"/>
            <a:ext cx="108458" cy="476294"/>
            <a:chOff x="4086352" y="3140282"/>
            <a:chExt cx="108458" cy="337420"/>
          </a:xfrm>
        </p:grpSpPr>
        <p:cxnSp>
          <p:nvCxnSpPr>
            <p:cNvPr id="221" name="Straight Connector 220">
              <a:extLst>
                <a:ext uri="{FF2B5EF4-FFF2-40B4-BE49-F238E27FC236}">
                  <a16:creationId xmlns:a16="http://schemas.microsoft.com/office/drawing/2014/main" id="{4466A895-32B6-4DEF-B2D9-F331C0266F98}"/>
                </a:ext>
              </a:extLst>
            </p:cNvPr>
            <p:cNvCxnSpPr/>
            <p:nvPr/>
          </p:nvCxnSpPr>
          <p:spPr bwMode="auto">
            <a:xfrm>
              <a:off x="4141470" y="3146769"/>
              <a:ext cx="0" cy="330933"/>
            </a:xfrm>
            <a:prstGeom prst="line">
              <a:avLst/>
            </a:prstGeom>
            <a:noFill/>
            <a:ln w="28575" cap="flat" cmpd="sng" algn="ctr">
              <a:solidFill>
                <a:schemeClr val="accent4"/>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83D702D3-FCA9-5F09-F10C-55491EF8F4C9}"/>
                </a:ext>
              </a:extLst>
            </p:cNvPr>
            <p:cNvCxnSpPr/>
            <p:nvPr/>
          </p:nvCxnSpPr>
          <p:spPr bwMode="auto">
            <a:xfrm>
              <a:off x="4086352" y="3140282"/>
              <a:ext cx="108458" cy="0"/>
            </a:xfrm>
            <a:prstGeom prst="line">
              <a:avLst/>
            </a:prstGeom>
            <a:noFill/>
            <a:ln w="28575" cap="flat" cmpd="sng" algn="ctr">
              <a:solidFill>
                <a:schemeClr val="accent4"/>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AE1C8A15-8433-ECC5-B9ED-8AD65940E2FD}"/>
                </a:ext>
              </a:extLst>
            </p:cNvPr>
            <p:cNvCxnSpPr/>
            <p:nvPr/>
          </p:nvCxnSpPr>
          <p:spPr bwMode="auto">
            <a:xfrm>
              <a:off x="4086352" y="3467942"/>
              <a:ext cx="108458"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224" name="Group 223">
            <a:extLst>
              <a:ext uri="{FF2B5EF4-FFF2-40B4-BE49-F238E27FC236}">
                <a16:creationId xmlns:a16="http://schemas.microsoft.com/office/drawing/2014/main" id="{7789D161-20A9-2CD7-D8D7-AB2E82EDC638}"/>
              </a:ext>
            </a:extLst>
          </p:cNvPr>
          <p:cNvGrpSpPr/>
          <p:nvPr/>
        </p:nvGrpSpPr>
        <p:grpSpPr>
          <a:xfrm>
            <a:off x="3637341" y="3872875"/>
            <a:ext cx="108458" cy="476294"/>
            <a:chOff x="4086352" y="3140282"/>
            <a:chExt cx="108458" cy="337420"/>
          </a:xfrm>
        </p:grpSpPr>
        <p:cxnSp>
          <p:nvCxnSpPr>
            <p:cNvPr id="225" name="Straight Connector 224">
              <a:extLst>
                <a:ext uri="{FF2B5EF4-FFF2-40B4-BE49-F238E27FC236}">
                  <a16:creationId xmlns:a16="http://schemas.microsoft.com/office/drawing/2014/main" id="{FC424D85-3ACF-8F51-03BC-37AE2F28A147}"/>
                </a:ext>
              </a:extLst>
            </p:cNvPr>
            <p:cNvCxnSpPr/>
            <p:nvPr/>
          </p:nvCxnSpPr>
          <p:spPr bwMode="auto">
            <a:xfrm>
              <a:off x="4141470" y="3146769"/>
              <a:ext cx="0" cy="330933"/>
            </a:xfrm>
            <a:prstGeom prst="line">
              <a:avLst/>
            </a:prstGeom>
            <a:noFill/>
            <a:ln w="28575" cap="flat" cmpd="sng" algn="ctr">
              <a:solidFill>
                <a:schemeClr val="accent4"/>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60B44E18-D333-3026-1814-FEEC57CF1265}"/>
                </a:ext>
              </a:extLst>
            </p:cNvPr>
            <p:cNvCxnSpPr/>
            <p:nvPr/>
          </p:nvCxnSpPr>
          <p:spPr bwMode="auto">
            <a:xfrm>
              <a:off x="4086352" y="3140282"/>
              <a:ext cx="108458" cy="0"/>
            </a:xfrm>
            <a:prstGeom prst="line">
              <a:avLst/>
            </a:prstGeom>
            <a:noFill/>
            <a:ln w="28575" cap="flat" cmpd="sng" algn="ctr">
              <a:solidFill>
                <a:schemeClr val="accent4"/>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0DD22CE2-7C09-D52C-002C-5B875F78277B}"/>
                </a:ext>
              </a:extLst>
            </p:cNvPr>
            <p:cNvCxnSpPr/>
            <p:nvPr/>
          </p:nvCxnSpPr>
          <p:spPr bwMode="auto">
            <a:xfrm>
              <a:off x="4086352" y="3467942"/>
              <a:ext cx="108458"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228" name="Group 227">
            <a:extLst>
              <a:ext uri="{FF2B5EF4-FFF2-40B4-BE49-F238E27FC236}">
                <a16:creationId xmlns:a16="http://schemas.microsoft.com/office/drawing/2014/main" id="{5DFAF6B1-C41B-4B20-417C-6C54E95E067A}"/>
              </a:ext>
            </a:extLst>
          </p:cNvPr>
          <p:cNvGrpSpPr/>
          <p:nvPr/>
        </p:nvGrpSpPr>
        <p:grpSpPr>
          <a:xfrm>
            <a:off x="4746051" y="3491879"/>
            <a:ext cx="108458" cy="795262"/>
            <a:chOff x="4086352" y="3140282"/>
            <a:chExt cx="108458" cy="327660"/>
          </a:xfrm>
        </p:grpSpPr>
        <p:cxnSp>
          <p:nvCxnSpPr>
            <p:cNvPr id="229" name="Straight Connector 228">
              <a:extLst>
                <a:ext uri="{FF2B5EF4-FFF2-40B4-BE49-F238E27FC236}">
                  <a16:creationId xmlns:a16="http://schemas.microsoft.com/office/drawing/2014/main" id="{B0361886-839F-732F-46C6-4B3EAF4A3476}"/>
                </a:ext>
              </a:extLst>
            </p:cNvPr>
            <p:cNvCxnSpPr>
              <a:cxnSpLocks/>
            </p:cNvCxnSpPr>
            <p:nvPr/>
          </p:nvCxnSpPr>
          <p:spPr bwMode="auto">
            <a:xfrm>
              <a:off x="4141470" y="3146769"/>
              <a:ext cx="0" cy="319484"/>
            </a:xfrm>
            <a:prstGeom prst="line">
              <a:avLst/>
            </a:prstGeom>
            <a:noFill/>
            <a:ln w="28575" cap="flat" cmpd="sng" algn="ctr">
              <a:solidFill>
                <a:schemeClr val="accent4"/>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A5E1A6A3-C25C-1A01-E752-C4B7D85C7C36}"/>
                </a:ext>
              </a:extLst>
            </p:cNvPr>
            <p:cNvCxnSpPr/>
            <p:nvPr/>
          </p:nvCxnSpPr>
          <p:spPr bwMode="auto">
            <a:xfrm>
              <a:off x="4086352" y="3140282"/>
              <a:ext cx="108458" cy="0"/>
            </a:xfrm>
            <a:prstGeom prst="line">
              <a:avLst/>
            </a:prstGeom>
            <a:noFill/>
            <a:ln w="28575" cap="flat" cmpd="sng" algn="ctr">
              <a:solidFill>
                <a:schemeClr val="accent4"/>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3CDF6E6D-40D6-F85E-3307-CDB5D058BFCC}"/>
                </a:ext>
              </a:extLst>
            </p:cNvPr>
            <p:cNvCxnSpPr/>
            <p:nvPr/>
          </p:nvCxnSpPr>
          <p:spPr bwMode="auto">
            <a:xfrm>
              <a:off x="4086352" y="3467942"/>
              <a:ext cx="108458"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233" name="Group 232">
            <a:extLst>
              <a:ext uri="{FF2B5EF4-FFF2-40B4-BE49-F238E27FC236}">
                <a16:creationId xmlns:a16="http://schemas.microsoft.com/office/drawing/2014/main" id="{381514B5-DC19-D595-18B0-D5061F48B233}"/>
              </a:ext>
            </a:extLst>
          </p:cNvPr>
          <p:cNvGrpSpPr/>
          <p:nvPr/>
        </p:nvGrpSpPr>
        <p:grpSpPr>
          <a:xfrm>
            <a:off x="5302311" y="3324239"/>
            <a:ext cx="108458" cy="701644"/>
            <a:chOff x="4086352" y="3140282"/>
            <a:chExt cx="108458" cy="327660"/>
          </a:xfrm>
        </p:grpSpPr>
        <p:cxnSp>
          <p:nvCxnSpPr>
            <p:cNvPr id="234" name="Straight Connector 233">
              <a:extLst>
                <a:ext uri="{FF2B5EF4-FFF2-40B4-BE49-F238E27FC236}">
                  <a16:creationId xmlns:a16="http://schemas.microsoft.com/office/drawing/2014/main" id="{F2ACAAA6-590F-0C9B-1F1F-A009382AC2B5}"/>
                </a:ext>
              </a:extLst>
            </p:cNvPr>
            <p:cNvCxnSpPr>
              <a:cxnSpLocks/>
            </p:cNvCxnSpPr>
            <p:nvPr/>
          </p:nvCxnSpPr>
          <p:spPr bwMode="auto">
            <a:xfrm>
              <a:off x="4141470" y="3146769"/>
              <a:ext cx="0" cy="319484"/>
            </a:xfrm>
            <a:prstGeom prst="line">
              <a:avLst/>
            </a:prstGeom>
            <a:noFill/>
            <a:ln w="28575" cap="flat" cmpd="sng" algn="ctr">
              <a:solidFill>
                <a:schemeClr val="accent4"/>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0AAD53E2-6BD2-D406-BC23-A333DE00F096}"/>
                </a:ext>
              </a:extLst>
            </p:cNvPr>
            <p:cNvCxnSpPr/>
            <p:nvPr/>
          </p:nvCxnSpPr>
          <p:spPr bwMode="auto">
            <a:xfrm>
              <a:off x="4086352" y="3140282"/>
              <a:ext cx="108458" cy="0"/>
            </a:xfrm>
            <a:prstGeom prst="line">
              <a:avLst/>
            </a:prstGeom>
            <a:noFill/>
            <a:ln w="28575" cap="flat" cmpd="sng" algn="ctr">
              <a:solidFill>
                <a:schemeClr val="accent4"/>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67734D49-4348-5B0D-5DFE-3195673FF503}"/>
                </a:ext>
              </a:extLst>
            </p:cNvPr>
            <p:cNvCxnSpPr/>
            <p:nvPr/>
          </p:nvCxnSpPr>
          <p:spPr bwMode="auto">
            <a:xfrm>
              <a:off x="4086352" y="3467942"/>
              <a:ext cx="108458"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237" name="Group 236">
            <a:extLst>
              <a:ext uri="{FF2B5EF4-FFF2-40B4-BE49-F238E27FC236}">
                <a16:creationId xmlns:a16="http://schemas.microsoft.com/office/drawing/2014/main" id="{33A15079-910E-B0D5-AF78-242447214944}"/>
              </a:ext>
            </a:extLst>
          </p:cNvPr>
          <p:cNvGrpSpPr/>
          <p:nvPr/>
        </p:nvGrpSpPr>
        <p:grpSpPr>
          <a:xfrm>
            <a:off x="5862381" y="3389008"/>
            <a:ext cx="108458" cy="761153"/>
            <a:chOff x="4086352" y="3140282"/>
            <a:chExt cx="108458" cy="327660"/>
          </a:xfrm>
        </p:grpSpPr>
        <p:cxnSp>
          <p:nvCxnSpPr>
            <p:cNvPr id="238" name="Straight Connector 237">
              <a:extLst>
                <a:ext uri="{FF2B5EF4-FFF2-40B4-BE49-F238E27FC236}">
                  <a16:creationId xmlns:a16="http://schemas.microsoft.com/office/drawing/2014/main" id="{945D3557-7518-9CE0-5FA3-F99DEC1E84BD}"/>
                </a:ext>
              </a:extLst>
            </p:cNvPr>
            <p:cNvCxnSpPr>
              <a:cxnSpLocks/>
            </p:cNvCxnSpPr>
            <p:nvPr/>
          </p:nvCxnSpPr>
          <p:spPr bwMode="auto">
            <a:xfrm>
              <a:off x="4141470" y="3146769"/>
              <a:ext cx="0" cy="319484"/>
            </a:xfrm>
            <a:prstGeom prst="line">
              <a:avLst/>
            </a:prstGeom>
            <a:noFill/>
            <a:ln w="28575" cap="flat" cmpd="sng" algn="ctr">
              <a:solidFill>
                <a:schemeClr val="accent4"/>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4DD93855-82FA-F908-51EA-15733191030E}"/>
                </a:ext>
              </a:extLst>
            </p:cNvPr>
            <p:cNvCxnSpPr/>
            <p:nvPr/>
          </p:nvCxnSpPr>
          <p:spPr bwMode="auto">
            <a:xfrm>
              <a:off x="4086352" y="3140282"/>
              <a:ext cx="108458" cy="0"/>
            </a:xfrm>
            <a:prstGeom prst="line">
              <a:avLst/>
            </a:prstGeom>
            <a:noFill/>
            <a:ln w="28575" cap="flat" cmpd="sng" algn="ctr">
              <a:solidFill>
                <a:schemeClr val="accent4"/>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83058CF1-B8AF-3438-CE57-2406D91EDA1A}"/>
                </a:ext>
              </a:extLst>
            </p:cNvPr>
            <p:cNvCxnSpPr/>
            <p:nvPr/>
          </p:nvCxnSpPr>
          <p:spPr bwMode="auto">
            <a:xfrm>
              <a:off x="4086352" y="3467942"/>
              <a:ext cx="108458" cy="0"/>
            </a:xfrm>
            <a:prstGeom prst="line">
              <a:avLst/>
            </a:prstGeom>
            <a:noFill/>
            <a:ln w="28575" cap="flat" cmpd="sng" algn="ctr">
              <a:solidFill>
                <a:schemeClr val="accent4"/>
              </a:solidFill>
              <a:prstDash val="solid"/>
              <a:round/>
              <a:headEnd type="none" w="med" len="med"/>
              <a:tailEnd type="none" w="med" len="med"/>
            </a:ln>
            <a:effectLst/>
          </p:spPr>
        </p:cxnSp>
      </p:grpSp>
      <p:sp>
        <p:nvSpPr>
          <p:cNvPr id="241" name="TextBox 240">
            <a:extLst>
              <a:ext uri="{FF2B5EF4-FFF2-40B4-BE49-F238E27FC236}">
                <a16:creationId xmlns:a16="http://schemas.microsoft.com/office/drawing/2014/main" id="{616B2D7A-E7AD-C314-9AD9-4F6FBCB35A4B}"/>
              </a:ext>
            </a:extLst>
          </p:cNvPr>
          <p:cNvSpPr txBox="1"/>
          <p:nvPr/>
        </p:nvSpPr>
        <p:spPr bwMode="auto">
          <a:xfrm>
            <a:off x="1843236" y="2049190"/>
            <a:ext cx="1794054" cy="633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400"/>
              </a:lnSpc>
              <a:spcBef>
                <a:spcPct val="50000"/>
              </a:spcBef>
              <a:spcAft>
                <a:spcPct val="0"/>
              </a:spcAft>
              <a:buClrTx/>
              <a:buFontTx/>
              <a:buNone/>
            </a:pPr>
            <a:r>
              <a:rPr lang="en-US" sz="1400" b="0" dirty="0">
                <a:solidFill>
                  <a:schemeClr val="bg1"/>
                </a:solidFill>
                <a:latin typeface="Calibri" panose="020F0502020204030204" pitchFamily="34" charset="0"/>
              </a:rPr>
              <a:t>DTG + FTC/TAF</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DTG + FTC/TDF</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EFV/FTC/TDF</a:t>
            </a:r>
          </a:p>
        </p:txBody>
      </p:sp>
      <p:grpSp>
        <p:nvGrpSpPr>
          <p:cNvPr id="244" name="Group 243">
            <a:extLst>
              <a:ext uri="{FF2B5EF4-FFF2-40B4-BE49-F238E27FC236}">
                <a16:creationId xmlns:a16="http://schemas.microsoft.com/office/drawing/2014/main" id="{5F9A8CD9-9A49-C818-C074-34867B56ABBE}"/>
              </a:ext>
            </a:extLst>
          </p:cNvPr>
          <p:cNvGrpSpPr/>
          <p:nvPr/>
        </p:nvGrpSpPr>
        <p:grpSpPr>
          <a:xfrm>
            <a:off x="1481701" y="3665064"/>
            <a:ext cx="4445104" cy="1097280"/>
            <a:chOff x="1481701" y="3665064"/>
            <a:chExt cx="4445104" cy="1097280"/>
          </a:xfrm>
        </p:grpSpPr>
        <p:sp>
          <p:nvSpPr>
            <p:cNvPr id="242" name="Freeform: Shape 241">
              <a:extLst>
                <a:ext uri="{FF2B5EF4-FFF2-40B4-BE49-F238E27FC236}">
                  <a16:creationId xmlns:a16="http://schemas.microsoft.com/office/drawing/2014/main" id="{C728FA2D-7C43-5FC9-8FE6-AEF3AAFB81C8}"/>
                </a:ext>
              </a:extLst>
            </p:cNvPr>
            <p:cNvSpPr/>
            <p:nvPr/>
          </p:nvSpPr>
          <p:spPr bwMode="auto">
            <a:xfrm>
              <a:off x="1481701" y="3672529"/>
              <a:ext cx="3881535" cy="1089815"/>
            </a:xfrm>
            <a:custGeom>
              <a:avLst/>
              <a:gdLst>
                <a:gd name="connsiteX0" fmla="*/ 0 w 3881535"/>
                <a:gd name="connsiteY0" fmla="*/ 1071154 h 1089815"/>
                <a:gd name="connsiteX1" fmla="*/ 100771 w 3881535"/>
                <a:gd name="connsiteY1" fmla="*/ 1089815 h 1089815"/>
                <a:gd name="connsiteX2" fmla="*/ 276186 w 3881535"/>
                <a:gd name="connsiteY2" fmla="*/ 1089815 h 1089815"/>
                <a:gd name="connsiteX3" fmla="*/ 556105 w 3881535"/>
                <a:gd name="connsiteY3" fmla="*/ 992777 h 1089815"/>
                <a:gd name="connsiteX4" fmla="*/ 843488 w 3881535"/>
                <a:gd name="connsiteY4" fmla="*/ 847220 h 1089815"/>
                <a:gd name="connsiteX5" fmla="*/ 1112209 w 3881535"/>
                <a:gd name="connsiteY5" fmla="*/ 724055 h 1089815"/>
                <a:gd name="connsiteX6" fmla="*/ 1388395 w 3881535"/>
                <a:gd name="connsiteY6" fmla="*/ 615820 h 1089815"/>
                <a:gd name="connsiteX7" fmla="*/ 1675778 w 3881535"/>
                <a:gd name="connsiteY7" fmla="*/ 541175 h 1089815"/>
                <a:gd name="connsiteX8" fmla="*/ 1951964 w 3881535"/>
                <a:gd name="connsiteY8" fmla="*/ 455334 h 1089815"/>
                <a:gd name="connsiteX9" fmla="*/ 2220686 w 3881535"/>
                <a:gd name="connsiteY9" fmla="*/ 444137 h 1089815"/>
                <a:gd name="connsiteX10" fmla="*/ 3325430 w 3881535"/>
                <a:gd name="connsiteY10" fmla="*/ 201541 h 1089815"/>
                <a:gd name="connsiteX11" fmla="*/ 3881535 w 3881535"/>
                <a:gd name="connsiteY11" fmla="*/ 0 h 1089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81535" h="1089815">
                  <a:moveTo>
                    <a:pt x="0" y="1071154"/>
                  </a:moveTo>
                  <a:lnTo>
                    <a:pt x="100771" y="1089815"/>
                  </a:lnTo>
                  <a:lnTo>
                    <a:pt x="276186" y="1089815"/>
                  </a:lnTo>
                  <a:lnTo>
                    <a:pt x="556105" y="992777"/>
                  </a:lnTo>
                  <a:lnTo>
                    <a:pt x="843488" y="847220"/>
                  </a:lnTo>
                  <a:lnTo>
                    <a:pt x="1112209" y="724055"/>
                  </a:lnTo>
                  <a:lnTo>
                    <a:pt x="1388395" y="615820"/>
                  </a:lnTo>
                  <a:lnTo>
                    <a:pt x="1675778" y="541175"/>
                  </a:lnTo>
                  <a:lnTo>
                    <a:pt x="1951964" y="455334"/>
                  </a:lnTo>
                  <a:lnTo>
                    <a:pt x="2220686" y="444137"/>
                  </a:lnTo>
                  <a:lnTo>
                    <a:pt x="3325430" y="201541"/>
                  </a:lnTo>
                  <a:lnTo>
                    <a:pt x="3881535" y="0"/>
                  </a:lnTo>
                </a:path>
              </a:pathLst>
            </a:custGeom>
            <a:noFill/>
            <a:ln w="28575">
              <a:solidFill>
                <a:schemeClr val="accent4"/>
              </a:solidFill>
              <a:miter lim="800000"/>
              <a:headEnd/>
              <a:tailEnd/>
            </a:ln>
          </p:spPr>
          <p:txBody>
            <a:bodyPr rtlCol="0" anchor="ctr"/>
            <a:lstStyle/>
            <a:p>
              <a:pPr algn="ctr"/>
              <a:endParaRPr lang="en-US" dirty="0"/>
            </a:p>
          </p:txBody>
        </p:sp>
        <p:sp>
          <p:nvSpPr>
            <p:cNvPr id="243" name="Freeform: Shape 242">
              <a:extLst>
                <a:ext uri="{FF2B5EF4-FFF2-40B4-BE49-F238E27FC236}">
                  <a16:creationId xmlns:a16="http://schemas.microsoft.com/office/drawing/2014/main" id="{8E6868BB-EE05-6572-309B-6ECF6B57317E}"/>
                </a:ext>
              </a:extLst>
            </p:cNvPr>
            <p:cNvSpPr/>
            <p:nvPr/>
          </p:nvSpPr>
          <p:spPr bwMode="auto">
            <a:xfrm>
              <a:off x="5366968" y="3665064"/>
              <a:ext cx="559837" cy="104503"/>
            </a:xfrm>
            <a:custGeom>
              <a:avLst/>
              <a:gdLst>
                <a:gd name="connsiteX0" fmla="*/ 0 w 559837"/>
                <a:gd name="connsiteY0" fmla="*/ 0 h 104503"/>
                <a:gd name="connsiteX1" fmla="*/ 559837 w 559837"/>
                <a:gd name="connsiteY1" fmla="*/ 104503 h 104503"/>
              </a:gdLst>
              <a:ahLst/>
              <a:cxnLst>
                <a:cxn ang="0">
                  <a:pos x="connsiteX0" y="connsiteY0"/>
                </a:cxn>
                <a:cxn ang="0">
                  <a:pos x="connsiteX1" y="connsiteY1"/>
                </a:cxn>
              </a:cxnLst>
              <a:rect l="l" t="t" r="r" b="b"/>
              <a:pathLst>
                <a:path w="559837" h="104503">
                  <a:moveTo>
                    <a:pt x="0" y="0"/>
                  </a:moveTo>
                  <a:lnTo>
                    <a:pt x="559837" y="104503"/>
                  </a:lnTo>
                </a:path>
              </a:pathLst>
            </a:custGeom>
            <a:noFill/>
            <a:ln w="28575">
              <a:solidFill>
                <a:schemeClr val="accent4"/>
              </a:solidFill>
              <a:miter lim="800000"/>
              <a:headEnd/>
              <a:tailEnd/>
            </a:ln>
          </p:spPr>
          <p:txBody>
            <a:bodyPr rtlCol="0" anchor="ctr"/>
            <a:lstStyle/>
            <a:p>
              <a:pPr algn="ctr"/>
              <a:endParaRPr lang="en-US" dirty="0"/>
            </a:p>
          </p:txBody>
        </p:sp>
      </p:grpSp>
      <p:sp>
        <p:nvSpPr>
          <p:cNvPr id="249" name="Oval 248">
            <a:extLst>
              <a:ext uri="{FF2B5EF4-FFF2-40B4-BE49-F238E27FC236}">
                <a16:creationId xmlns:a16="http://schemas.microsoft.com/office/drawing/2014/main" id="{7599F38A-54E1-B688-6B32-38C7A8FCD7FE}"/>
              </a:ext>
            </a:extLst>
          </p:cNvPr>
          <p:cNvSpPr/>
          <p:nvPr/>
        </p:nvSpPr>
        <p:spPr bwMode="auto">
          <a:xfrm>
            <a:off x="1735167" y="2489207"/>
            <a:ext cx="72390" cy="7239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51" name="Straight Connector 250">
            <a:extLst>
              <a:ext uri="{FF2B5EF4-FFF2-40B4-BE49-F238E27FC236}">
                <a16:creationId xmlns:a16="http://schemas.microsoft.com/office/drawing/2014/main" id="{7E24BD72-4455-3D4A-E22E-D0DCCA7FF9D0}"/>
              </a:ext>
            </a:extLst>
          </p:cNvPr>
          <p:cNvCxnSpPr/>
          <p:nvPr/>
        </p:nvCxnSpPr>
        <p:spPr bwMode="auto">
          <a:xfrm>
            <a:off x="1638367" y="2526639"/>
            <a:ext cx="267644" cy="0"/>
          </a:xfrm>
          <a:prstGeom prst="line">
            <a:avLst/>
          </a:prstGeom>
          <a:noFill/>
          <a:ln w="28575" cap="flat" cmpd="sng" algn="ctr">
            <a:solidFill>
              <a:schemeClr val="accent4"/>
            </a:solidFill>
            <a:prstDash val="solid"/>
            <a:round/>
            <a:headEnd type="none" w="med" len="med"/>
            <a:tailEnd type="none" w="med" len="med"/>
          </a:ln>
          <a:effectLst/>
        </p:spPr>
      </p:cxnSp>
      <p:sp>
        <p:nvSpPr>
          <p:cNvPr id="252" name="Oval 251">
            <a:extLst>
              <a:ext uri="{FF2B5EF4-FFF2-40B4-BE49-F238E27FC236}">
                <a16:creationId xmlns:a16="http://schemas.microsoft.com/office/drawing/2014/main" id="{6D1AF27E-145B-2546-ECC6-18A55F95822C}"/>
              </a:ext>
            </a:extLst>
          </p:cNvPr>
          <p:cNvSpPr/>
          <p:nvPr/>
        </p:nvSpPr>
        <p:spPr bwMode="auto">
          <a:xfrm>
            <a:off x="1735167" y="2306327"/>
            <a:ext cx="72390" cy="7239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53" name="Straight Connector 252">
            <a:extLst>
              <a:ext uri="{FF2B5EF4-FFF2-40B4-BE49-F238E27FC236}">
                <a16:creationId xmlns:a16="http://schemas.microsoft.com/office/drawing/2014/main" id="{DF2298E8-00E5-BB28-5FF4-C95A7EE82D16}"/>
              </a:ext>
            </a:extLst>
          </p:cNvPr>
          <p:cNvCxnSpPr/>
          <p:nvPr/>
        </p:nvCxnSpPr>
        <p:spPr bwMode="auto">
          <a:xfrm>
            <a:off x="1638367" y="2347493"/>
            <a:ext cx="267644" cy="0"/>
          </a:xfrm>
          <a:prstGeom prst="line">
            <a:avLst/>
          </a:prstGeom>
          <a:noFill/>
          <a:ln w="28575" cap="flat" cmpd="sng" algn="ctr">
            <a:solidFill>
              <a:schemeClr val="accent3"/>
            </a:solidFill>
            <a:prstDash val="solid"/>
            <a:round/>
            <a:headEnd type="none" w="med" len="med"/>
            <a:tailEnd type="none" w="med" len="med"/>
          </a:ln>
          <a:effectLst/>
        </p:spPr>
      </p:cxnSp>
      <p:sp>
        <p:nvSpPr>
          <p:cNvPr id="254" name="Oval 253">
            <a:extLst>
              <a:ext uri="{FF2B5EF4-FFF2-40B4-BE49-F238E27FC236}">
                <a16:creationId xmlns:a16="http://schemas.microsoft.com/office/drawing/2014/main" id="{0850F900-1E43-A5A3-DE32-F3A842C2EB15}"/>
              </a:ext>
            </a:extLst>
          </p:cNvPr>
          <p:cNvSpPr/>
          <p:nvPr/>
        </p:nvSpPr>
        <p:spPr bwMode="auto">
          <a:xfrm>
            <a:off x="1735167" y="2134644"/>
            <a:ext cx="72390" cy="7239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55" name="Straight Connector 254">
            <a:extLst>
              <a:ext uri="{FF2B5EF4-FFF2-40B4-BE49-F238E27FC236}">
                <a16:creationId xmlns:a16="http://schemas.microsoft.com/office/drawing/2014/main" id="{51D91176-10AF-C27B-01F9-6B02D47F1239}"/>
              </a:ext>
            </a:extLst>
          </p:cNvPr>
          <p:cNvCxnSpPr/>
          <p:nvPr/>
        </p:nvCxnSpPr>
        <p:spPr bwMode="auto">
          <a:xfrm>
            <a:off x="1638367" y="2172076"/>
            <a:ext cx="267644" cy="0"/>
          </a:xfrm>
          <a:prstGeom prst="line">
            <a:avLst/>
          </a:prstGeom>
          <a:noFill/>
          <a:ln w="28575" cap="flat" cmpd="sng" algn="ctr">
            <a:solidFill>
              <a:schemeClr val="accent1"/>
            </a:solidFill>
            <a:prstDash val="solid"/>
            <a:round/>
            <a:headEnd type="none" w="med" len="med"/>
            <a:tailEnd type="none" w="med" len="med"/>
          </a:ln>
          <a:effectLst/>
        </p:spPr>
      </p:cxnSp>
      <p:sp>
        <p:nvSpPr>
          <p:cNvPr id="499" name="TextBox 498">
            <a:extLst>
              <a:ext uri="{FF2B5EF4-FFF2-40B4-BE49-F238E27FC236}">
                <a16:creationId xmlns:a16="http://schemas.microsoft.com/office/drawing/2014/main" id="{3CAA8D02-E0F0-C522-76AC-351B4ED4ACEB}"/>
              </a:ext>
            </a:extLst>
          </p:cNvPr>
          <p:cNvSpPr txBox="1"/>
          <p:nvPr/>
        </p:nvSpPr>
        <p:spPr bwMode="auto">
          <a:xfrm>
            <a:off x="8889449" y="1547273"/>
            <a:ext cx="7280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20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Male</a:t>
            </a:r>
          </a:p>
        </p:txBody>
      </p:sp>
      <p:cxnSp>
        <p:nvCxnSpPr>
          <p:cNvPr id="500" name="Straight Connector 499">
            <a:extLst>
              <a:ext uri="{FF2B5EF4-FFF2-40B4-BE49-F238E27FC236}">
                <a16:creationId xmlns:a16="http://schemas.microsoft.com/office/drawing/2014/main" id="{9D74D83F-4D9B-F886-5C80-750EF0547723}"/>
              </a:ext>
            </a:extLst>
          </p:cNvPr>
          <p:cNvCxnSpPr/>
          <p:nvPr/>
        </p:nvCxnSpPr>
        <p:spPr bwMode="auto">
          <a:xfrm>
            <a:off x="7044079" y="1947383"/>
            <a:ext cx="0" cy="2800999"/>
          </a:xfrm>
          <a:prstGeom prst="line">
            <a:avLst/>
          </a:prstGeom>
          <a:noFill/>
          <a:ln w="28575" cap="flat" cmpd="sng" algn="ctr">
            <a:solidFill>
              <a:schemeClr val="bg1"/>
            </a:solidFill>
            <a:prstDash val="solid"/>
            <a:round/>
            <a:headEnd type="none" w="med" len="med"/>
            <a:tailEnd type="none" w="med" len="med"/>
          </a:ln>
          <a:effectLst/>
        </p:spPr>
      </p:cxnSp>
      <p:cxnSp>
        <p:nvCxnSpPr>
          <p:cNvPr id="501" name="Straight Connector 500">
            <a:extLst>
              <a:ext uri="{FF2B5EF4-FFF2-40B4-BE49-F238E27FC236}">
                <a16:creationId xmlns:a16="http://schemas.microsoft.com/office/drawing/2014/main" id="{C5F07C8C-BAF7-0444-6079-51757338E0E1}"/>
              </a:ext>
            </a:extLst>
          </p:cNvPr>
          <p:cNvCxnSpPr>
            <a:cxnSpLocks/>
          </p:cNvCxnSpPr>
          <p:nvPr/>
        </p:nvCxnSpPr>
        <p:spPr bwMode="auto">
          <a:xfrm>
            <a:off x="6965172" y="1961309"/>
            <a:ext cx="78907" cy="0"/>
          </a:xfrm>
          <a:prstGeom prst="line">
            <a:avLst/>
          </a:prstGeom>
          <a:noFill/>
          <a:ln w="28575" cap="flat" cmpd="sng" algn="ctr">
            <a:solidFill>
              <a:schemeClr val="bg1"/>
            </a:solidFill>
            <a:prstDash val="solid"/>
            <a:round/>
            <a:headEnd type="none" w="med" len="med"/>
            <a:tailEnd type="none" w="med" len="med"/>
          </a:ln>
          <a:effectLst/>
        </p:spPr>
      </p:cxnSp>
      <p:cxnSp>
        <p:nvCxnSpPr>
          <p:cNvPr id="502" name="Straight Connector 501">
            <a:extLst>
              <a:ext uri="{FF2B5EF4-FFF2-40B4-BE49-F238E27FC236}">
                <a16:creationId xmlns:a16="http://schemas.microsoft.com/office/drawing/2014/main" id="{96C685EF-A95B-C899-3A29-DF6CC242DAC7}"/>
              </a:ext>
            </a:extLst>
          </p:cNvPr>
          <p:cNvCxnSpPr>
            <a:cxnSpLocks/>
          </p:cNvCxnSpPr>
          <p:nvPr/>
        </p:nvCxnSpPr>
        <p:spPr bwMode="auto">
          <a:xfrm>
            <a:off x="6965172" y="2351206"/>
            <a:ext cx="78907" cy="0"/>
          </a:xfrm>
          <a:prstGeom prst="line">
            <a:avLst/>
          </a:prstGeom>
          <a:noFill/>
          <a:ln w="28575" cap="flat" cmpd="sng" algn="ctr">
            <a:solidFill>
              <a:schemeClr val="bg1"/>
            </a:solidFill>
            <a:prstDash val="solid"/>
            <a:round/>
            <a:headEnd type="none" w="med" len="med"/>
            <a:tailEnd type="none" w="med" len="med"/>
          </a:ln>
          <a:effectLst/>
        </p:spPr>
      </p:cxnSp>
      <p:cxnSp>
        <p:nvCxnSpPr>
          <p:cNvPr id="503" name="Straight Connector 502">
            <a:extLst>
              <a:ext uri="{FF2B5EF4-FFF2-40B4-BE49-F238E27FC236}">
                <a16:creationId xmlns:a16="http://schemas.microsoft.com/office/drawing/2014/main" id="{B75CB63A-9510-2363-8589-8CEB4534958A}"/>
              </a:ext>
            </a:extLst>
          </p:cNvPr>
          <p:cNvCxnSpPr>
            <a:cxnSpLocks/>
          </p:cNvCxnSpPr>
          <p:nvPr/>
        </p:nvCxnSpPr>
        <p:spPr bwMode="auto">
          <a:xfrm>
            <a:off x="6965172" y="2755027"/>
            <a:ext cx="78907" cy="0"/>
          </a:xfrm>
          <a:prstGeom prst="line">
            <a:avLst/>
          </a:prstGeom>
          <a:noFill/>
          <a:ln w="28575" cap="flat" cmpd="sng" algn="ctr">
            <a:solidFill>
              <a:schemeClr val="bg1"/>
            </a:solidFill>
            <a:prstDash val="solid"/>
            <a:round/>
            <a:headEnd type="none" w="med" len="med"/>
            <a:tailEnd type="none" w="med" len="med"/>
          </a:ln>
          <a:effectLst/>
        </p:spPr>
      </p:cxnSp>
      <p:cxnSp>
        <p:nvCxnSpPr>
          <p:cNvPr id="504" name="Straight Connector 503">
            <a:extLst>
              <a:ext uri="{FF2B5EF4-FFF2-40B4-BE49-F238E27FC236}">
                <a16:creationId xmlns:a16="http://schemas.microsoft.com/office/drawing/2014/main" id="{EF49A7E2-A802-4D2E-F3FC-0B4B728CE381}"/>
              </a:ext>
            </a:extLst>
          </p:cNvPr>
          <p:cNvCxnSpPr>
            <a:cxnSpLocks/>
          </p:cNvCxnSpPr>
          <p:nvPr/>
        </p:nvCxnSpPr>
        <p:spPr bwMode="auto">
          <a:xfrm>
            <a:off x="6965172" y="3144924"/>
            <a:ext cx="78907" cy="0"/>
          </a:xfrm>
          <a:prstGeom prst="line">
            <a:avLst/>
          </a:prstGeom>
          <a:noFill/>
          <a:ln w="28575" cap="flat" cmpd="sng" algn="ctr">
            <a:solidFill>
              <a:schemeClr val="bg1"/>
            </a:solidFill>
            <a:prstDash val="solid"/>
            <a:round/>
            <a:headEnd type="none" w="med" len="med"/>
            <a:tailEnd type="none" w="med" len="med"/>
          </a:ln>
          <a:effectLst/>
        </p:spPr>
      </p:cxnSp>
      <p:cxnSp>
        <p:nvCxnSpPr>
          <p:cNvPr id="505" name="Straight Connector 504">
            <a:extLst>
              <a:ext uri="{FF2B5EF4-FFF2-40B4-BE49-F238E27FC236}">
                <a16:creationId xmlns:a16="http://schemas.microsoft.com/office/drawing/2014/main" id="{0C1CA94E-03AE-ADD9-7410-FCABF43EBFAE}"/>
              </a:ext>
            </a:extLst>
          </p:cNvPr>
          <p:cNvCxnSpPr>
            <a:cxnSpLocks/>
          </p:cNvCxnSpPr>
          <p:nvPr/>
        </p:nvCxnSpPr>
        <p:spPr bwMode="auto">
          <a:xfrm>
            <a:off x="6965172" y="3553386"/>
            <a:ext cx="78907" cy="0"/>
          </a:xfrm>
          <a:prstGeom prst="line">
            <a:avLst/>
          </a:prstGeom>
          <a:noFill/>
          <a:ln w="28575" cap="flat" cmpd="sng" algn="ctr">
            <a:solidFill>
              <a:schemeClr val="bg1"/>
            </a:solidFill>
            <a:prstDash val="solid"/>
            <a:round/>
            <a:headEnd type="none" w="med" len="med"/>
            <a:tailEnd type="none" w="med" len="med"/>
          </a:ln>
          <a:effectLst/>
        </p:spPr>
      </p:cxnSp>
      <p:cxnSp>
        <p:nvCxnSpPr>
          <p:cNvPr id="506" name="Straight Connector 505">
            <a:extLst>
              <a:ext uri="{FF2B5EF4-FFF2-40B4-BE49-F238E27FC236}">
                <a16:creationId xmlns:a16="http://schemas.microsoft.com/office/drawing/2014/main" id="{3AED2795-53C8-4F20-4BAA-6B15F2F027F9}"/>
              </a:ext>
            </a:extLst>
          </p:cNvPr>
          <p:cNvCxnSpPr>
            <a:cxnSpLocks/>
          </p:cNvCxnSpPr>
          <p:nvPr/>
        </p:nvCxnSpPr>
        <p:spPr bwMode="auto">
          <a:xfrm>
            <a:off x="6965172" y="3943283"/>
            <a:ext cx="78907" cy="0"/>
          </a:xfrm>
          <a:prstGeom prst="line">
            <a:avLst/>
          </a:prstGeom>
          <a:noFill/>
          <a:ln w="28575" cap="flat" cmpd="sng" algn="ctr">
            <a:solidFill>
              <a:schemeClr val="bg1"/>
            </a:solidFill>
            <a:prstDash val="solid"/>
            <a:round/>
            <a:headEnd type="none" w="med" len="med"/>
            <a:tailEnd type="none" w="med" len="med"/>
          </a:ln>
          <a:effectLst/>
        </p:spPr>
      </p:cxnSp>
      <p:cxnSp>
        <p:nvCxnSpPr>
          <p:cNvPr id="507" name="Straight Connector 506">
            <a:extLst>
              <a:ext uri="{FF2B5EF4-FFF2-40B4-BE49-F238E27FC236}">
                <a16:creationId xmlns:a16="http://schemas.microsoft.com/office/drawing/2014/main" id="{FEB2A591-FB57-A2FE-D5C0-71C9403CC92C}"/>
              </a:ext>
            </a:extLst>
          </p:cNvPr>
          <p:cNvCxnSpPr>
            <a:cxnSpLocks/>
          </p:cNvCxnSpPr>
          <p:nvPr/>
        </p:nvCxnSpPr>
        <p:spPr bwMode="auto">
          <a:xfrm>
            <a:off x="6965172" y="4347104"/>
            <a:ext cx="78907" cy="0"/>
          </a:xfrm>
          <a:prstGeom prst="line">
            <a:avLst/>
          </a:prstGeom>
          <a:noFill/>
          <a:ln w="28575" cap="flat" cmpd="sng" algn="ctr">
            <a:solidFill>
              <a:schemeClr val="bg1"/>
            </a:solidFill>
            <a:prstDash val="solid"/>
            <a:round/>
            <a:headEnd type="none" w="med" len="med"/>
            <a:tailEnd type="none" w="med" len="med"/>
          </a:ln>
          <a:effectLst/>
        </p:spPr>
      </p:cxnSp>
      <p:cxnSp>
        <p:nvCxnSpPr>
          <p:cNvPr id="508" name="Straight Connector 507">
            <a:extLst>
              <a:ext uri="{FF2B5EF4-FFF2-40B4-BE49-F238E27FC236}">
                <a16:creationId xmlns:a16="http://schemas.microsoft.com/office/drawing/2014/main" id="{EAC3501A-32BB-45E5-812D-CB05B427C058}"/>
              </a:ext>
            </a:extLst>
          </p:cNvPr>
          <p:cNvCxnSpPr>
            <a:cxnSpLocks/>
          </p:cNvCxnSpPr>
          <p:nvPr/>
        </p:nvCxnSpPr>
        <p:spPr bwMode="auto">
          <a:xfrm>
            <a:off x="6965172" y="4732127"/>
            <a:ext cx="78907" cy="0"/>
          </a:xfrm>
          <a:prstGeom prst="line">
            <a:avLst/>
          </a:prstGeom>
          <a:noFill/>
          <a:ln w="28575" cap="flat" cmpd="sng" algn="ctr">
            <a:solidFill>
              <a:schemeClr val="bg1"/>
            </a:solidFill>
            <a:prstDash val="solid"/>
            <a:round/>
            <a:headEnd type="none" w="med" len="med"/>
            <a:tailEnd type="none" w="med" len="med"/>
          </a:ln>
          <a:effectLst/>
        </p:spPr>
      </p:cxnSp>
      <p:sp>
        <p:nvSpPr>
          <p:cNvPr id="509" name="TextBox 508">
            <a:extLst>
              <a:ext uri="{FF2B5EF4-FFF2-40B4-BE49-F238E27FC236}">
                <a16:creationId xmlns:a16="http://schemas.microsoft.com/office/drawing/2014/main" id="{10434A44-D40F-3DEB-8146-03CB3E6BF8C5}"/>
              </a:ext>
            </a:extLst>
          </p:cNvPr>
          <p:cNvSpPr txBox="1"/>
          <p:nvPr/>
        </p:nvSpPr>
        <p:spPr bwMode="auto">
          <a:xfrm>
            <a:off x="6617165" y="1807420"/>
            <a:ext cx="4106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510" name="TextBox 509">
            <a:extLst>
              <a:ext uri="{FF2B5EF4-FFF2-40B4-BE49-F238E27FC236}">
                <a16:creationId xmlns:a16="http://schemas.microsoft.com/office/drawing/2014/main" id="{89993145-6706-1EB0-432A-E82C3BEAED6F}"/>
              </a:ext>
            </a:extLst>
          </p:cNvPr>
          <p:cNvSpPr txBox="1"/>
          <p:nvPr/>
        </p:nvSpPr>
        <p:spPr bwMode="auto">
          <a:xfrm>
            <a:off x="6617165" y="2192675"/>
            <a:ext cx="4106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511" name="TextBox 510">
            <a:extLst>
              <a:ext uri="{FF2B5EF4-FFF2-40B4-BE49-F238E27FC236}">
                <a16:creationId xmlns:a16="http://schemas.microsoft.com/office/drawing/2014/main" id="{BD0BEEC3-B8FF-C00A-75E3-07BCBD07E687}"/>
              </a:ext>
            </a:extLst>
          </p:cNvPr>
          <p:cNvSpPr txBox="1"/>
          <p:nvPr/>
        </p:nvSpPr>
        <p:spPr bwMode="auto">
          <a:xfrm>
            <a:off x="6617165" y="2601139"/>
            <a:ext cx="4106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512" name="TextBox 511">
            <a:extLst>
              <a:ext uri="{FF2B5EF4-FFF2-40B4-BE49-F238E27FC236}">
                <a16:creationId xmlns:a16="http://schemas.microsoft.com/office/drawing/2014/main" id="{B43A82C3-F22C-34C9-7091-018B19890AE9}"/>
              </a:ext>
            </a:extLst>
          </p:cNvPr>
          <p:cNvSpPr txBox="1"/>
          <p:nvPr/>
        </p:nvSpPr>
        <p:spPr bwMode="auto">
          <a:xfrm>
            <a:off x="6617165" y="2986394"/>
            <a:ext cx="4106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513" name="TextBox 512">
            <a:extLst>
              <a:ext uri="{FF2B5EF4-FFF2-40B4-BE49-F238E27FC236}">
                <a16:creationId xmlns:a16="http://schemas.microsoft.com/office/drawing/2014/main" id="{824265B1-762C-136A-AB1D-23F9EE4D43CF}"/>
              </a:ext>
            </a:extLst>
          </p:cNvPr>
          <p:cNvSpPr txBox="1"/>
          <p:nvPr/>
        </p:nvSpPr>
        <p:spPr bwMode="auto">
          <a:xfrm>
            <a:off x="6617165" y="3394855"/>
            <a:ext cx="4106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514" name="TextBox 513">
            <a:extLst>
              <a:ext uri="{FF2B5EF4-FFF2-40B4-BE49-F238E27FC236}">
                <a16:creationId xmlns:a16="http://schemas.microsoft.com/office/drawing/2014/main" id="{70AE9336-FE78-539C-90C6-6C9372047D46}"/>
              </a:ext>
            </a:extLst>
          </p:cNvPr>
          <p:cNvSpPr txBox="1"/>
          <p:nvPr/>
        </p:nvSpPr>
        <p:spPr bwMode="auto">
          <a:xfrm>
            <a:off x="6617165" y="3780110"/>
            <a:ext cx="4106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515" name="TextBox 514">
            <a:extLst>
              <a:ext uri="{FF2B5EF4-FFF2-40B4-BE49-F238E27FC236}">
                <a16:creationId xmlns:a16="http://schemas.microsoft.com/office/drawing/2014/main" id="{78D5F66E-0571-76C3-BBF5-71CB8ADCA874}"/>
              </a:ext>
            </a:extLst>
          </p:cNvPr>
          <p:cNvSpPr txBox="1"/>
          <p:nvPr/>
        </p:nvSpPr>
        <p:spPr bwMode="auto">
          <a:xfrm>
            <a:off x="6617165" y="4188574"/>
            <a:ext cx="4106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516" name="TextBox 515">
            <a:extLst>
              <a:ext uri="{FF2B5EF4-FFF2-40B4-BE49-F238E27FC236}">
                <a16:creationId xmlns:a16="http://schemas.microsoft.com/office/drawing/2014/main" id="{C58B11E8-82EE-6343-5D18-F8B688901D95}"/>
              </a:ext>
            </a:extLst>
          </p:cNvPr>
          <p:cNvSpPr txBox="1"/>
          <p:nvPr/>
        </p:nvSpPr>
        <p:spPr bwMode="auto">
          <a:xfrm>
            <a:off x="6617165" y="4573829"/>
            <a:ext cx="4106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517" name="TextBox 516">
            <a:extLst>
              <a:ext uri="{FF2B5EF4-FFF2-40B4-BE49-F238E27FC236}">
                <a16:creationId xmlns:a16="http://schemas.microsoft.com/office/drawing/2014/main" id="{B93C90F7-2685-E577-7FA0-B933729CE2E9}"/>
              </a:ext>
            </a:extLst>
          </p:cNvPr>
          <p:cNvSpPr txBox="1"/>
          <p:nvPr/>
        </p:nvSpPr>
        <p:spPr bwMode="auto">
          <a:xfrm rot="16200000">
            <a:off x="5445866" y="3125805"/>
            <a:ext cx="21118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Weight Difference (kg)</a:t>
            </a:r>
          </a:p>
        </p:txBody>
      </p:sp>
      <p:sp>
        <p:nvSpPr>
          <p:cNvPr id="518" name="TextBox 517">
            <a:extLst>
              <a:ext uri="{FF2B5EF4-FFF2-40B4-BE49-F238E27FC236}">
                <a16:creationId xmlns:a16="http://schemas.microsoft.com/office/drawing/2014/main" id="{581F3E98-BFB5-D6E8-52EB-AEDC6CA86B20}"/>
              </a:ext>
            </a:extLst>
          </p:cNvPr>
          <p:cNvSpPr txBox="1"/>
          <p:nvPr/>
        </p:nvSpPr>
        <p:spPr bwMode="auto">
          <a:xfrm>
            <a:off x="6890964" y="4990198"/>
            <a:ext cx="32479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cxnSp>
        <p:nvCxnSpPr>
          <p:cNvPr id="519" name="Straight Connector 518">
            <a:extLst>
              <a:ext uri="{FF2B5EF4-FFF2-40B4-BE49-F238E27FC236}">
                <a16:creationId xmlns:a16="http://schemas.microsoft.com/office/drawing/2014/main" id="{05C40AEC-E463-F2C7-2E3E-303CBA947909}"/>
              </a:ext>
            </a:extLst>
          </p:cNvPr>
          <p:cNvCxnSpPr/>
          <p:nvPr/>
        </p:nvCxnSpPr>
        <p:spPr bwMode="auto">
          <a:xfrm>
            <a:off x="7044079" y="4935381"/>
            <a:ext cx="4428109" cy="0"/>
          </a:xfrm>
          <a:prstGeom prst="line">
            <a:avLst/>
          </a:prstGeom>
          <a:noFill/>
          <a:ln w="28575" cap="flat" cmpd="sng" algn="ctr">
            <a:solidFill>
              <a:schemeClr val="bg1"/>
            </a:solidFill>
            <a:prstDash val="solid"/>
            <a:round/>
            <a:headEnd type="none" w="med" len="med"/>
            <a:tailEnd type="none" w="med" len="med"/>
          </a:ln>
          <a:effectLst/>
        </p:spPr>
      </p:cxnSp>
      <p:cxnSp>
        <p:nvCxnSpPr>
          <p:cNvPr id="520" name="Straight Connector 519">
            <a:extLst>
              <a:ext uri="{FF2B5EF4-FFF2-40B4-BE49-F238E27FC236}">
                <a16:creationId xmlns:a16="http://schemas.microsoft.com/office/drawing/2014/main" id="{9AA4BD3F-5203-EBC6-68FD-68AC6DD62AA4}"/>
              </a:ext>
            </a:extLst>
          </p:cNvPr>
          <p:cNvCxnSpPr>
            <a:cxnSpLocks/>
          </p:cNvCxnSpPr>
          <p:nvPr/>
        </p:nvCxnSpPr>
        <p:spPr bwMode="auto">
          <a:xfrm rot="16200000">
            <a:off x="7013910" y="4974834"/>
            <a:ext cx="78907" cy="0"/>
          </a:xfrm>
          <a:prstGeom prst="line">
            <a:avLst/>
          </a:prstGeom>
          <a:noFill/>
          <a:ln w="28575" cap="flat" cmpd="sng" algn="ctr">
            <a:solidFill>
              <a:schemeClr val="bg1"/>
            </a:solidFill>
            <a:prstDash val="solid"/>
            <a:round/>
            <a:headEnd type="none" w="med" len="med"/>
            <a:tailEnd type="none" w="med" len="med"/>
          </a:ln>
          <a:effectLst/>
        </p:spPr>
      </p:cxnSp>
      <p:cxnSp>
        <p:nvCxnSpPr>
          <p:cNvPr id="521" name="Straight Connector 520">
            <a:extLst>
              <a:ext uri="{FF2B5EF4-FFF2-40B4-BE49-F238E27FC236}">
                <a16:creationId xmlns:a16="http://schemas.microsoft.com/office/drawing/2014/main" id="{CBFE33EA-91BF-7FC5-77C1-C92A0337A389}"/>
              </a:ext>
            </a:extLst>
          </p:cNvPr>
          <p:cNvCxnSpPr>
            <a:cxnSpLocks/>
          </p:cNvCxnSpPr>
          <p:nvPr/>
        </p:nvCxnSpPr>
        <p:spPr bwMode="auto">
          <a:xfrm rot="16200000">
            <a:off x="7570905" y="4974834"/>
            <a:ext cx="78907" cy="0"/>
          </a:xfrm>
          <a:prstGeom prst="line">
            <a:avLst/>
          </a:prstGeom>
          <a:noFill/>
          <a:ln w="28575" cap="flat" cmpd="sng" algn="ctr">
            <a:solidFill>
              <a:schemeClr val="bg1"/>
            </a:solidFill>
            <a:prstDash val="solid"/>
            <a:round/>
            <a:headEnd type="none" w="med" len="med"/>
            <a:tailEnd type="none" w="med" len="med"/>
          </a:ln>
          <a:effectLst/>
        </p:spPr>
      </p:cxnSp>
      <p:cxnSp>
        <p:nvCxnSpPr>
          <p:cNvPr id="522" name="Straight Connector 521">
            <a:extLst>
              <a:ext uri="{FF2B5EF4-FFF2-40B4-BE49-F238E27FC236}">
                <a16:creationId xmlns:a16="http://schemas.microsoft.com/office/drawing/2014/main" id="{FC8873AD-483A-7DA9-D145-E9469C89FE52}"/>
              </a:ext>
            </a:extLst>
          </p:cNvPr>
          <p:cNvCxnSpPr>
            <a:cxnSpLocks/>
          </p:cNvCxnSpPr>
          <p:nvPr/>
        </p:nvCxnSpPr>
        <p:spPr bwMode="auto">
          <a:xfrm rot="16200000">
            <a:off x="8113977" y="4974835"/>
            <a:ext cx="78907" cy="0"/>
          </a:xfrm>
          <a:prstGeom prst="line">
            <a:avLst/>
          </a:prstGeom>
          <a:noFill/>
          <a:ln w="28575" cap="flat" cmpd="sng" algn="ctr">
            <a:solidFill>
              <a:schemeClr val="bg1"/>
            </a:solidFill>
            <a:prstDash val="solid"/>
            <a:round/>
            <a:headEnd type="none" w="med" len="med"/>
            <a:tailEnd type="none" w="med" len="med"/>
          </a:ln>
          <a:effectLst/>
        </p:spPr>
      </p:cxnSp>
      <p:cxnSp>
        <p:nvCxnSpPr>
          <p:cNvPr id="523" name="Straight Connector 522">
            <a:extLst>
              <a:ext uri="{FF2B5EF4-FFF2-40B4-BE49-F238E27FC236}">
                <a16:creationId xmlns:a16="http://schemas.microsoft.com/office/drawing/2014/main" id="{E1FDBEFF-0326-0789-3F90-10719E6595EF}"/>
              </a:ext>
            </a:extLst>
          </p:cNvPr>
          <p:cNvCxnSpPr>
            <a:cxnSpLocks/>
          </p:cNvCxnSpPr>
          <p:nvPr/>
        </p:nvCxnSpPr>
        <p:spPr bwMode="auto">
          <a:xfrm rot="16200000">
            <a:off x="8666329" y="4974835"/>
            <a:ext cx="78907" cy="0"/>
          </a:xfrm>
          <a:prstGeom prst="line">
            <a:avLst/>
          </a:prstGeom>
          <a:noFill/>
          <a:ln w="28575" cap="flat" cmpd="sng" algn="ctr">
            <a:solidFill>
              <a:schemeClr val="bg1"/>
            </a:solidFill>
            <a:prstDash val="solid"/>
            <a:round/>
            <a:headEnd type="none" w="med" len="med"/>
            <a:tailEnd type="none" w="med" len="med"/>
          </a:ln>
          <a:effectLst/>
        </p:spPr>
      </p:cxnSp>
      <p:cxnSp>
        <p:nvCxnSpPr>
          <p:cNvPr id="524" name="Straight Connector 523">
            <a:extLst>
              <a:ext uri="{FF2B5EF4-FFF2-40B4-BE49-F238E27FC236}">
                <a16:creationId xmlns:a16="http://schemas.microsoft.com/office/drawing/2014/main" id="{145FEB35-BC1B-E16C-CDC7-6CB198A4B1DA}"/>
              </a:ext>
            </a:extLst>
          </p:cNvPr>
          <p:cNvCxnSpPr>
            <a:cxnSpLocks/>
          </p:cNvCxnSpPr>
          <p:nvPr/>
        </p:nvCxnSpPr>
        <p:spPr bwMode="auto">
          <a:xfrm rot="16200000">
            <a:off x="9223324" y="4974835"/>
            <a:ext cx="78907" cy="0"/>
          </a:xfrm>
          <a:prstGeom prst="line">
            <a:avLst/>
          </a:prstGeom>
          <a:noFill/>
          <a:ln w="28575" cap="flat" cmpd="sng" algn="ctr">
            <a:solidFill>
              <a:schemeClr val="bg1"/>
            </a:solidFill>
            <a:prstDash val="solid"/>
            <a:round/>
            <a:headEnd type="none" w="med" len="med"/>
            <a:tailEnd type="none" w="med" len="med"/>
          </a:ln>
          <a:effectLst/>
        </p:spPr>
      </p:cxnSp>
      <p:cxnSp>
        <p:nvCxnSpPr>
          <p:cNvPr id="525" name="Straight Connector 524">
            <a:extLst>
              <a:ext uri="{FF2B5EF4-FFF2-40B4-BE49-F238E27FC236}">
                <a16:creationId xmlns:a16="http://schemas.microsoft.com/office/drawing/2014/main" id="{66803DA0-0B4F-2FDE-01A6-4538E921B60C}"/>
              </a:ext>
            </a:extLst>
          </p:cNvPr>
          <p:cNvCxnSpPr>
            <a:cxnSpLocks/>
          </p:cNvCxnSpPr>
          <p:nvPr/>
        </p:nvCxnSpPr>
        <p:spPr bwMode="auto">
          <a:xfrm rot="16200000">
            <a:off x="9766396" y="4974836"/>
            <a:ext cx="78907" cy="0"/>
          </a:xfrm>
          <a:prstGeom prst="line">
            <a:avLst/>
          </a:prstGeom>
          <a:noFill/>
          <a:ln w="28575" cap="flat" cmpd="sng" algn="ctr">
            <a:solidFill>
              <a:schemeClr val="bg1"/>
            </a:solidFill>
            <a:prstDash val="solid"/>
            <a:round/>
            <a:headEnd type="none" w="med" len="med"/>
            <a:tailEnd type="none" w="med" len="med"/>
          </a:ln>
          <a:effectLst/>
        </p:spPr>
      </p:cxnSp>
      <p:cxnSp>
        <p:nvCxnSpPr>
          <p:cNvPr id="526" name="Straight Connector 525">
            <a:extLst>
              <a:ext uri="{FF2B5EF4-FFF2-40B4-BE49-F238E27FC236}">
                <a16:creationId xmlns:a16="http://schemas.microsoft.com/office/drawing/2014/main" id="{94352FD5-5F41-C0C2-A148-5CEA930099BB}"/>
              </a:ext>
            </a:extLst>
          </p:cNvPr>
          <p:cNvCxnSpPr>
            <a:cxnSpLocks/>
          </p:cNvCxnSpPr>
          <p:nvPr/>
        </p:nvCxnSpPr>
        <p:spPr bwMode="auto">
          <a:xfrm rot="16200000">
            <a:off x="10332673" y="4974835"/>
            <a:ext cx="78907" cy="0"/>
          </a:xfrm>
          <a:prstGeom prst="line">
            <a:avLst/>
          </a:prstGeom>
          <a:noFill/>
          <a:ln w="28575" cap="flat" cmpd="sng" algn="ctr">
            <a:solidFill>
              <a:schemeClr val="bg1"/>
            </a:solidFill>
            <a:prstDash val="solid"/>
            <a:round/>
            <a:headEnd type="none" w="med" len="med"/>
            <a:tailEnd type="none" w="med" len="med"/>
          </a:ln>
          <a:effectLst/>
        </p:spPr>
      </p:cxnSp>
      <p:cxnSp>
        <p:nvCxnSpPr>
          <p:cNvPr id="527" name="Straight Connector 526">
            <a:extLst>
              <a:ext uri="{FF2B5EF4-FFF2-40B4-BE49-F238E27FC236}">
                <a16:creationId xmlns:a16="http://schemas.microsoft.com/office/drawing/2014/main" id="{81A4149A-CCE4-27A0-A22C-C8CFB428ED36}"/>
              </a:ext>
            </a:extLst>
          </p:cNvPr>
          <p:cNvCxnSpPr>
            <a:cxnSpLocks/>
          </p:cNvCxnSpPr>
          <p:nvPr/>
        </p:nvCxnSpPr>
        <p:spPr bwMode="auto">
          <a:xfrm rot="16200000">
            <a:off x="10889668" y="4974835"/>
            <a:ext cx="78907" cy="0"/>
          </a:xfrm>
          <a:prstGeom prst="line">
            <a:avLst/>
          </a:prstGeom>
          <a:noFill/>
          <a:ln w="28575" cap="flat" cmpd="sng" algn="ctr">
            <a:solidFill>
              <a:schemeClr val="bg1"/>
            </a:solidFill>
            <a:prstDash val="solid"/>
            <a:round/>
            <a:headEnd type="none" w="med" len="med"/>
            <a:tailEnd type="none" w="med" len="med"/>
          </a:ln>
          <a:effectLst/>
        </p:spPr>
      </p:cxnSp>
      <p:cxnSp>
        <p:nvCxnSpPr>
          <p:cNvPr id="528" name="Straight Connector 527">
            <a:extLst>
              <a:ext uri="{FF2B5EF4-FFF2-40B4-BE49-F238E27FC236}">
                <a16:creationId xmlns:a16="http://schemas.microsoft.com/office/drawing/2014/main" id="{403CDCA7-1290-9FFA-1A12-010155943DD7}"/>
              </a:ext>
            </a:extLst>
          </p:cNvPr>
          <p:cNvCxnSpPr>
            <a:cxnSpLocks/>
          </p:cNvCxnSpPr>
          <p:nvPr/>
        </p:nvCxnSpPr>
        <p:spPr bwMode="auto">
          <a:xfrm rot="16200000">
            <a:off x="11432740" y="4974836"/>
            <a:ext cx="78907" cy="0"/>
          </a:xfrm>
          <a:prstGeom prst="line">
            <a:avLst/>
          </a:prstGeom>
          <a:noFill/>
          <a:ln w="28575" cap="flat" cmpd="sng" algn="ctr">
            <a:solidFill>
              <a:schemeClr val="bg1"/>
            </a:solidFill>
            <a:prstDash val="solid"/>
            <a:round/>
            <a:headEnd type="none" w="med" len="med"/>
            <a:tailEnd type="none" w="med" len="med"/>
          </a:ln>
          <a:effectLst/>
        </p:spPr>
      </p:cxnSp>
      <p:sp>
        <p:nvSpPr>
          <p:cNvPr id="529" name="TextBox 528">
            <a:extLst>
              <a:ext uri="{FF2B5EF4-FFF2-40B4-BE49-F238E27FC236}">
                <a16:creationId xmlns:a16="http://schemas.microsoft.com/office/drawing/2014/main" id="{F6F3284B-CAA8-D897-48A2-EFC957D4F927}"/>
              </a:ext>
            </a:extLst>
          </p:cNvPr>
          <p:cNvSpPr txBox="1"/>
          <p:nvPr/>
        </p:nvSpPr>
        <p:spPr bwMode="auto">
          <a:xfrm>
            <a:off x="7447959" y="4990198"/>
            <a:ext cx="32479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530" name="TextBox 529">
            <a:extLst>
              <a:ext uri="{FF2B5EF4-FFF2-40B4-BE49-F238E27FC236}">
                <a16:creationId xmlns:a16="http://schemas.microsoft.com/office/drawing/2014/main" id="{AED53CF6-6A18-DA8F-AE25-6CF2D5FDAACA}"/>
              </a:ext>
            </a:extLst>
          </p:cNvPr>
          <p:cNvSpPr txBox="1"/>
          <p:nvPr/>
        </p:nvSpPr>
        <p:spPr bwMode="auto">
          <a:xfrm>
            <a:off x="7991029" y="4990198"/>
            <a:ext cx="32479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531" name="TextBox 530">
            <a:extLst>
              <a:ext uri="{FF2B5EF4-FFF2-40B4-BE49-F238E27FC236}">
                <a16:creationId xmlns:a16="http://schemas.microsoft.com/office/drawing/2014/main" id="{091BA3FB-B62B-AF29-567A-7D213B0A95B2}"/>
              </a:ext>
            </a:extLst>
          </p:cNvPr>
          <p:cNvSpPr txBox="1"/>
          <p:nvPr/>
        </p:nvSpPr>
        <p:spPr bwMode="auto">
          <a:xfrm>
            <a:off x="8543382" y="4990198"/>
            <a:ext cx="32479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72</a:t>
            </a:r>
          </a:p>
        </p:txBody>
      </p:sp>
      <p:sp>
        <p:nvSpPr>
          <p:cNvPr id="532" name="TextBox 531">
            <a:extLst>
              <a:ext uri="{FF2B5EF4-FFF2-40B4-BE49-F238E27FC236}">
                <a16:creationId xmlns:a16="http://schemas.microsoft.com/office/drawing/2014/main" id="{1EA73819-6463-12F5-ACFE-3DCFA95ED560}"/>
              </a:ext>
            </a:extLst>
          </p:cNvPr>
          <p:cNvSpPr txBox="1"/>
          <p:nvPr/>
        </p:nvSpPr>
        <p:spPr bwMode="auto">
          <a:xfrm>
            <a:off x="9123585" y="4990198"/>
            <a:ext cx="32479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96</a:t>
            </a:r>
          </a:p>
        </p:txBody>
      </p:sp>
      <p:sp>
        <p:nvSpPr>
          <p:cNvPr id="533" name="TextBox 532">
            <a:extLst>
              <a:ext uri="{FF2B5EF4-FFF2-40B4-BE49-F238E27FC236}">
                <a16:creationId xmlns:a16="http://schemas.microsoft.com/office/drawing/2014/main" id="{102F2C05-B5FA-2B84-2484-C1A6EBE0FBED}"/>
              </a:ext>
            </a:extLst>
          </p:cNvPr>
          <p:cNvSpPr txBox="1"/>
          <p:nvPr/>
        </p:nvSpPr>
        <p:spPr bwMode="auto">
          <a:xfrm>
            <a:off x="9662014" y="4990198"/>
            <a:ext cx="32479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120</a:t>
            </a:r>
          </a:p>
        </p:txBody>
      </p:sp>
      <p:sp>
        <p:nvSpPr>
          <p:cNvPr id="534" name="TextBox 533">
            <a:extLst>
              <a:ext uri="{FF2B5EF4-FFF2-40B4-BE49-F238E27FC236}">
                <a16:creationId xmlns:a16="http://schemas.microsoft.com/office/drawing/2014/main" id="{3928F3B8-576A-0CCD-1FD0-4259A64DF996}"/>
              </a:ext>
            </a:extLst>
          </p:cNvPr>
          <p:cNvSpPr txBox="1"/>
          <p:nvPr/>
        </p:nvSpPr>
        <p:spPr bwMode="auto">
          <a:xfrm>
            <a:off x="10200442" y="4990198"/>
            <a:ext cx="32479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144</a:t>
            </a:r>
          </a:p>
        </p:txBody>
      </p:sp>
      <p:sp>
        <p:nvSpPr>
          <p:cNvPr id="535" name="TextBox 534">
            <a:extLst>
              <a:ext uri="{FF2B5EF4-FFF2-40B4-BE49-F238E27FC236}">
                <a16:creationId xmlns:a16="http://schemas.microsoft.com/office/drawing/2014/main" id="{20647BA0-65DC-0903-1B60-08656505A93A}"/>
              </a:ext>
            </a:extLst>
          </p:cNvPr>
          <p:cNvSpPr txBox="1"/>
          <p:nvPr/>
        </p:nvSpPr>
        <p:spPr bwMode="auto">
          <a:xfrm>
            <a:off x="10766720" y="4990198"/>
            <a:ext cx="32479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168</a:t>
            </a:r>
          </a:p>
        </p:txBody>
      </p:sp>
      <p:sp>
        <p:nvSpPr>
          <p:cNvPr id="536" name="TextBox 535">
            <a:extLst>
              <a:ext uri="{FF2B5EF4-FFF2-40B4-BE49-F238E27FC236}">
                <a16:creationId xmlns:a16="http://schemas.microsoft.com/office/drawing/2014/main" id="{F21FC639-6530-9D51-AF79-878ACE7564D5}"/>
              </a:ext>
            </a:extLst>
          </p:cNvPr>
          <p:cNvSpPr txBox="1"/>
          <p:nvPr/>
        </p:nvSpPr>
        <p:spPr bwMode="auto">
          <a:xfrm>
            <a:off x="11295865" y="4990198"/>
            <a:ext cx="32479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192</a:t>
            </a:r>
          </a:p>
        </p:txBody>
      </p:sp>
      <p:sp>
        <p:nvSpPr>
          <p:cNvPr id="538" name="Oval 537">
            <a:extLst>
              <a:ext uri="{FF2B5EF4-FFF2-40B4-BE49-F238E27FC236}">
                <a16:creationId xmlns:a16="http://schemas.microsoft.com/office/drawing/2014/main" id="{142FBDD2-6C61-4E18-B8DC-83D37C815403}"/>
              </a:ext>
            </a:extLst>
          </p:cNvPr>
          <p:cNvSpPr/>
          <p:nvPr/>
        </p:nvSpPr>
        <p:spPr bwMode="auto">
          <a:xfrm>
            <a:off x="7016316" y="4699445"/>
            <a:ext cx="72390" cy="7239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0" name="Oval 599">
            <a:extLst>
              <a:ext uri="{FF2B5EF4-FFF2-40B4-BE49-F238E27FC236}">
                <a16:creationId xmlns:a16="http://schemas.microsoft.com/office/drawing/2014/main" id="{E4FB4D06-17E1-3937-0DB1-C5DE4B624AAC}"/>
              </a:ext>
            </a:extLst>
          </p:cNvPr>
          <p:cNvSpPr/>
          <p:nvPr/>
        </p:nvSpPr>
        <p:spPr bwMode="auto">
          <a:xfrm>
            <a:off x="7016316" y="4696972"/>
            <a:ext cx="72390" cy="7239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614" name="Group 613">
            <a:extLst>
              <a:ext uri="{FF2B5EF4-FFF2-40B4-BE49-F238E27FC236}">
                <a16:creationId xmlns:a16="http://schemas.microsoft.com/office/drawing/2014/main" id="{C8F27742-7AE9-6030-6ABB-614E6AD108D8}"/>
              </a:ext>
            </a:extLst>
          </p:cNvPr>
          <p:cNvGrpSpPr/>
          <p:nvPr/>
        </p:nvGrpSpPr>
        <p:grpSpPr>
          <a:xfrm>
            <a:off x="7115284" y="4480095"/>
            <a:ext cx="108458" cy="148462"/>
            <a:chOff x="4086352" y="3140282"/>
            <a:chExt cx="108458" cy="337420"/>
          </a:xfrm>
        </p:grpSpPr>
        <p:cxnSp>
          <p:nvCxnSpPr>
            <p:cNvPr id="615" name="Straight Connector 614">
              <a:extLst>
                <a:ext uri="{FF2B5EF4-FFF2-40B4-BE49-F238E27FC236}">
                  <a16:creationId xmlns:a16="http://schemas.microsoft.com/office/drawing/2014/main" id="{3C14056E-6A72-32A2-F658-81B5C459919B}"/>
                </a:ext>
              </a:extLst>
            </p:cNvPr>
            <p:cNvCxnSpPr/>
            <p:nvPr/>
          </p:nvCxnSpPr>
          <p:spPr bwMode="auto">
            <a:xfrm>
              <a:off x="4141470" y="3146769"/>
              <a:ext cx="0" cy="330933"/>
            </a:xfrm>
            <a:prstGeom prst="line">
              <a:avLst/>
            </a:prstGeom>
            <a:noFill/>
            <a:ln w="28575" cap="flat" cmpd="sng" algn="ctr">
              <a:solidFill>
                <a:schemeClr val="accent1"/>
              </a:solidFill>
              <a:prstDash val="solid"/>
              <a:round/>
              <a:headEnd type="none" w="med" len="med"/>
              <a:tailEnd type="none" w="med" len="med"/>
            </a:ln>
            <a:effectLst/>
          </p:spPr>
        </p:cxnSp>
        <p:cxnSp>
          <p:nvCxnSpPr>
            <p:cNvPr id="616" name="Straight Connector 615">
              <a:extLst>
                <a:ext uri="{FF2B5EF4-FFF2-40B4-BE49-F238E27FC236}">
                  <a16:creationId xmlns:a16="http://schemas.microsoft.com/office/drawing/2014/main" id="{0534B347-DC50-2482-58B9-67ABB7CDB130}"/>
                </a:ext>
              </a:extLst>
            </p:cNvPr>
            <p:cNvCxnSpPr/>
            <p:nvPr/>
          </p:nvCxnSpPr>
          <p:spPr bwMode="auto">
            <a:xfrm>
              <a:off x="4086352" y="3140282"/>
              <a:ext cx="108458" cy="0"/>
            </a:xfrm>
            <a:prstGeom prst="line">
              <a:avLst/>
            </a:prstGeom>
            <a:noFill/>
            <a:ln w="28575" cap="flat" cmpd="sng" algn="ctr">
              <a:solidFill>
                <a:schemeClr val="accent1"/>
              </a:solidFill>
              <a:prstDash val="solid"/>
              <a:round/>
              <a:headEnd type="none" w="med" len="med"/>
              <a:tailEnd type="none" w="med" len="med"/>
            </a:ln>
            <a:effectLst/>
          </p:spPr>
        </p:cxnSp>
        <p:cxnSp>
          <p:nvCxnSpPr>
            <p:cNvPr id="617" name="Straight Connector 616">
              <a:extLst>
                <a:ext uri="{FF2B5EF4-FFF2-40B4-BE49-F238E27FC236}">
                  <a16:creationId xmlns:a16="http://schemas.microsoft.com/office/drawing/2014/main" id="{748C5FBA-0FC5-7C3A-0348-EA5922EAF947}"/>
                </a:ext>
              </a:extLst>
            </p:cNvPr>
            <p:cNvCxnSpPr/>
            <p:nvPr/>
          </p:nvCxnSpPr>
          <p:spPr bwMode="auto">
            <a:xfrm>
              <a:off x="4086352" y="3467942"/>
              <a:ext cx="108458" cy="0"/>
            </a:xfrm>
            <a:prstGeom prst="line">
              <a:avLst/>
            </a:prstGeom>
            <a:noFill/>
            <a:ln w="28575" cap="flat" cmpd="sng" algn="ctr">
              <a:solidFill>
                <a:schemeClr val="accent1"/>
              </a:solidFill>
              <a:prstDash val="solid"/>
              <a:round/>
              <a:headEnd type="none" w="med" len="med"/>
              <a:tailEnd type="none" w="med" len="med"/>
            </a:ln>
            <a:effectLst/>
          </p:spPr>
        </p:cxnSp>
      </p:grpSp>
      <p:sp>
        <p:nvSpPr>
          <p:cNvPr id="727" name="Oval 726">
            <a:extLst>
              <a:ext uri="{FF2B5EF4-FFF2-40B4-BE49-F238E27FC236}">
                <a16:creationId xmlns:a16="http://schemas.microsoft.com/office/drawing/2014/main" id="{CBE75F52-C12A-EA44-73EE-FD720F0040E2}"/>
              </a:ext>
            </a:extLst>
          </p:cNvPr>
          <p:cNvSpPr/>
          <p:nvPr/>
        </p:nvSpPr>
        <p:spPr bwMode="auto">
          <a:xfrm>
            <a:off x="7303209" y="2489207"/>
            <a:ext cx="72390" cy="7239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728" name="Straight Connector 727">
            <a:extLst>
              <a:ext uri="{FF2B5EF4-FFF2-40B4-BE49-F238E27FC236}">
                <a16:creationId xmlns:a16="http://schemas.microsoft.com/office/drawing/2014/main" id="{A8D4443C-1FCA-E081-1298-0AD40B6D5493}"/>
              </a:ext>
            </a:extLst>
          </p:cNvPr>
          <p:cNvCxnSpPr/>
          <p:nvPr/>
        </p:nvCxnSpPr>
        <p:spPr bwMode="auto">
          <a:xfrm>
            <a:off x="7206409" y="2526639"/>
            <a:ext cx="267644" cy="0"/>
          </a:xfrm>
          <a:prstGeom prst="line">
            <a:avLst/>
          </a:prstGeom>
          <a:noFill/>
          <a:ln w="28575" cap="flat" cmpd="sng" algn="ctr">
            <a:solidFill>
              <a:schemeClr val="accent4"/>
            </a:solidFill>
            <a:prstDash val="solid"/>
            <a:round/>
            <a:headEnd type="none" w="med" len="med"/>
            <a:tailEnd type="none" w="med" len="med"/>
          </a:ln>
          <a:effectLst/>
        </p:spPr>
      </p:cxnSp>
      <p:sp>
        <p:nvSpPr>
          <p:cNvPr id="729" name="Oval 728">
            <a:extLst>
              <a:ext uri="{FF2B5EF4-FFF2-40B4-BE49-F238E27FC236}">
                <a16:creationId xmlns:a16="http://schemas.microsoft.com/office/drawing/2014/main" id="{8606F0D1-E5B6-C35A-4204-0BE0638CE187}"/>
              </a:ext>
            </a:extLst>
          </p:cNvPr>
          <p:cNvSpPr/>
          <p:nvPr/>
        </p:nvSpPr>
        <p:spPr bwMode="auto">
          <a:xfrm>
            <a:off x="7303209" y="2306327"/>
            <a:ext cx="72390" cy="7239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730" name="Straight Connector 729">
            <a:extLst>
              <a:ext uri="{FF2B5EF4-FFF2-40B4-BE49-F238E27FC236}">
                <a16:creationId xmlns:a16="http://schemas.microsoft.com/office/drawing/2014/main" id="{3F19BBF6-84D0-447F-749A-D2A1FFD837CC}"/>
              </a:ext>
            </a:extLst>
          </p:cNvPr>
          <p:cNvCxnSpPr/>
          <p:nvPr/>
        </p:nvCxnSpPr>
        <p:spPr bwMode="auto">
          <a:xfrm>
            <a:off x="7206409" y="2347493"/>
            <a:ext cx="267644" cy="0"/>
          </a:xfrm>
          <a:prstGeom prst="line">
            <a:avLst/>
          </a:prstGeom>
          <a:noFill/>
          <a:ln w="28575" cap="flat" cmpd="sng" algn="ctr">
            <a:solidFill>
              <a:schemeClr val="accent3"/>
            </a:solidFill>
            <a:prstDash val="solid"/>
            <a:round/>
            <a:headEnd type="none" w="med" len="med"/>
            <a:tailEnd type="none" w="med" len="med"/>
          </a:ln>
          <a:effectLst/>
        </p:spPr>
      </p:cxnSp>
      <p:sp>
        <p:nvSpPr>
          <p:cNvPr id="731" name="Oval 730">
            <a:extLst>
              <a:ext uri="{FF2B5EF4-FFF2-40B4-BE49-F238E27FC236}">
                <a16:creationId xmlns:a16="http://schemas.microsoft.com/office/drawing/2014/main" id="{F12C1A43-C855-ED1B-9085-B20D3F9A1316}"/>
              </a:ext>
            </a:extLst>
          </p:cNvPr>
          <p:cNvSpPr/>
          <p:nvPr/>
        </p:nvSpPr>
        <p:spPr bwMode="auto">
          <a:xfrm>
            <a:off x="7303209" y="2134644"/>
            <a:ext cx="72390" cy="7239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732" name="Straight Connector 731">
            <a:extLst>
              <a:ext uri="{FF2B5EF4-FFF2-40B4-BE49-F238E27FC236}">
                <a16:creationId xmlns:a16="http://schemas.microsoft.com/office/drawing/2014/main" id="{6CC51A56-94B9-224A-B288-FE35E36293D6}"/>
              </a:ext>
            </a:extLst>
          </p:cNvPr>
          <p:cNvCxnSpPr/>
          <p:nvPr/>
        </p:nvCxnSpPr>
        <p:spPr bwMode="auto">
          <a:xfrm>
            <a:off x="7206409" y="2172076"/>
            <a:ext cx="267644" cy="0"/>
          </a:xfrm>
          <a:prstGeom prst="line">
            <a:avLst/>
          </a:prstGeom>
          <a:noFill/>
          <a:ln w="28575" cap="flat" cmpd="sng" algn="ctr">
            <a:solidFill>
              <a:schemeClr val="accent1"/>
            </a:solidFill>
            <a:prstDash val="solid"/>
            <a:round/>
            <a:headEnd type="none" w="med" len="med"/>
            <a:tailEnd type="none" w="med" len="med"/>
          </a:ln>
          <a:effectLst/>
        </p:spPr>
      </p:cxnSp>
      <p:sp>
        <p:nvSpPr>
          <p:cNvPr id="734" name="Oval 733">
            <a:extLst>
              <a:ext uri="{FF2B5EF4-FFF2-40B4-BE49-F238E27FC236}">
                <a16:creationId xmlns:a16="http://schemas.microsoft.com/office/drawing/2014/main" id="{53C8A5BF-287F-2698-4523-EDAC9B4CD413}"/>
              </a:ext>
            </a:extLst>
          </p:cNvPr>
          <p:cNvSpPr/>
          <p:nvPr/>
        </p:nvSpPr>
        <p:spPr bwMode="auto">
          <a:xfrm>
            <a:off x="7134504" y="4512833"/>
            <a:ext cx="72390" cy="7239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5" name="Oval 734">
            <a:extLst>
              <a:ext uri="{FF2B5EF4-FFF2-40B4-BE49-F238E27FC236}">
                <a16:creationId xmlns:a16="http://schemas.microsoft.com/office/drawing/2014/main" id="{C4360A51-994B-8808-E46E-6D65F6133A72}"/>
              </a:ext>
            </a:extLst>
          </p:cNvPr>
          <p:cNvSpPr/>
          <p:nvPr/>
        </p:nvSpPr>
        <p:spPr bwMode="auto">
          <a:xfrm>
            <a:off x="7314808" y="4229498"/>
            <a:ext cx="72390" cy="7239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6" name="Oval 735">
            <a:extLst>
              <a:ext uri="{FF2B5EF4-FFF2-40B4-BE49-F238E27FC236}">
                <a16:creationId xmlns:a16="http://schemas.microsoft.com/office/drawing/2014/main" id="{20CDDF2D-2335-ADA0-ACE0-E7C2D312C987}"/>
              </a:ext>
            </a:extLst>
          </p:cNvPr>
          <p:cNvSpPr/>
          <p:nvPr/>
        </p:nvSpPr>
        <p:spPr bwMode="auto">
          <a:xfrm>
            <a:off x="7589602" y="4077888"/>
            <a:ext cx="72390" cy="7239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7" name="Oval 736">
            <a:extLst>
              <a:ext uri="{FF2B5EF4-FFF2-40B4-BE49-F238E27FC236}">
                <a16:creationId xmlns:a16="http://schemas.microsoft.com/office/drawing/2014/main" id="{708CA9DF-4252-51A0-A49F-7596A7162E83}"/>
              </a:ext>
            </a:extLst>
          </p:cNvPr>
          <p:cNvSpPr/>
          <p:nvPr/>
        </p:nvSpPr>
        <p:spPr bwMode="auto">
          <a:xfrm>
            <a:off x="7859658" y="3954705"/>
            <a:ext cx="72390" cy="7239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8" name="Oval 737">
            <a:extLst>
              <a:ext uri="{FF2B5EF4-FFF2-40B4-BE49-F238E27FC236}">
                <a16:creationId xmlns:a16="http://schemas.microsoft.com/office/drawing/2014/main" id="{0ED48E2F-A929-9A46-F702-216EE5F8A7BA}"/>
              </a:ext>
            </a:extLst>
          </p:cNvPr>
          <p:cNvSpPr/>
          <p:nvPr/>
        </p:nvSpPr>
        <p:spPr bwMode="auto">
          <a:xfrm>
            <a:off x="8143927" y="3769930"/>
            <a:ext cx="72390" cy="7239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9" name="Oval 738">
            <a:extLst>
              <a:ext uri="{FF2B5EF4-FFF2-40B4-BE49-F238E27FC236}">
                <a16:creationId xmlns:a16="http://schemas.microsoft.com/office/drawing/2014/main" id="{427054D5-0295-A04D-8A51-27BE2F5566B7}"/>
              </a:ext>
            </a:extLst>
          </p:cNvPr>
          <p:cNvSpPr/>
          <p:nvPr/>
        </p:nvSpPr>
        <p:spPr bwMode="auto">
          <a:xfrm>
            <a:off x="8413983" y="3817309"/>
            <a:ext cx="72390" cy="7239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0" name="Oval 739">
            <a:extLst>
              <a:ext uri="{FF2B5EF4-FFF2-40B4-BE49-F238E27FC236}">
                <a16:creationId xmlns:a16="http://schemas.microsoft.com/office/drawing/2014/main" id="{F7EBCCD6-4413-534D-43D9-E885D592437E}"/>
              </a:ext>
            </a:extLst>
          </p:cNvPr>
          <p:cNvSpPr/>
          <p:nvPr/>
        </p:nvSpPr>
        <p:spPr bwMode="auto">
          <a:xfrm>
            <a:off x="8693515" y="3760455"/>
            <a:ext cx="72390" cy="7239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1" name="Oval 740">
            <a:extLst>
              <a:ext uri="{FF2B5EF4-FFF2-40B4-BE49-F238E27FC236}">
                <a16:creationId xmlns:a16="http://schemas.microsoft.com/office/drawing/2014/main" id="{15DAA7E0-EA32-0D5F-E3E0-83F0AC4B047E}"/>
              </a:ext>
            </a:extLst>
          </p:cNvPr>
          <p:cNvSpPr/>
          <p:nvPr/>
        </p:nvSpPr>
        <p:spPr bwMode="auto">
          <a:xfrm>
            <a:off x="8968308" y="3656223"/>
            <a:ext cx="72390" cy="7239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2" name="Oval 741">
            <a:extLst>
              <a:ext uri="{FF2B5EF4-FFF2-40B4-BE49-F238E27FC236}">
                <a16:creationId xmlns:a16="http://schemas.microsoft.com/office/drawing/2014/main" id="{02A7CB39-E844-68B2-29AC-E871EA9F91FF}"/>
              </a:ext>
            </a:extLst>
          </p:cNvPr>
          <p:cNvSpPr/>
          <p:nvPr/>
        </p:nvSpPr>
        <p:spPr bwMode="auto">
          <a:xfrm>
            <a:off x="9247840" y="3623058"/>
            <a:ext cx="72390" cy="7239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3" name="Oval 742">
            <a:extLst>
              <a:ext uri="{FF2B5EF4-FFF2-40B4-BE49-F238E27FC236}">
                <a16:creationId xmlns:a16="http://schemas.microsoft.com/office/drawing/2014/main" id="{E1D5E66D-6BD2-4250-6CF7-425AF0E26B1B}"/>
              </a:ext>
            </a:extLst>
          </p:cNvPr>
          <p:cNvSpPr/>
          <p:nvPr/>
        </p:nvSpPr>
        <p:spPr bwMode="auto">
          <a:xfrm>
            <a:off x="10342277" y="3286672"/>
            <a:ext cx="72390" cy="7239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4" name="Oval 743">
            <a:extLst>
              <a:ext uri="{FF2B5EF4-FFF2-40B4-BE49-F238E27FC236}">
                <a16:creationId xmlns:a16="http://schemas.microsoft.com/office/drawing/2014/main" id="{7605D27A-3465-C0F8-D9A1-500DFF3CA4D9}"/>
              </a:ext>
            </a:extLst>
          </p:cNvPr>
          <p:cNvSpPr/>
          <p:nvPr/>
        </p:nvSpPr>
        <p:spPr bwMode="auto">
          <a:xfrm>
            <a:off x="10891865" y="3272458"/>
            <a:ext cx="72390" cy="7239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5" name="Oval 744">
            <a:extLst>
              <a:ext uri="{FF2B5EF4-FFF2-40B4-BE49-F238E27FC236}">
                <a16:creationId xmlns:a16="http://schemas.microsoft.com/office/drawing/2014/main" id="{74DB9F61-558B-6A6B-9FF6-8A09FCAB6318}"/>
              </a:ext>
            </a:extLst>
          </p:cNvPr>
          <p:cNvSpPr/>
          <p:nvPr/>
        </p:nvSpPr>
        <p:spPr bwMode="auto">
          <a:xfrm>
            <a:off x="11446191" y="3225080"/>
            <a:ext cx="72390" cy="7239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6" name="Freeform: Shape 745">
            <a:extLst>
              <a:ext uri="{FF2B5EF4-FFF2-40B4-BE49-F238E27FC236}">
                <a16:creationId xmlns:a16="http://schemas.microsoft.com/office/drawing/2014/main" id="{294070C6-2F0A-E033-9367-9625247A131C}"/>
              </a:ext>
            </a:extLst>
          </p:cNvPr>
          <p:cNvSpPr/>
          <p:nvPr/>
        </p:nvSpPr>
        <p:spPr bwMode="auto">
          <a:xfrm>
            <a:off x="7045144" y="3264361"/>
            <a:ext cx="4429865" cy="1468725"/>
          </a:xfrm>
          <a:custGeom>
            <a:avLst/>
            <a:gdLst>
              <a:gd name="connsiteX0" fmla="*/ 0 w 4429865"/>
              <a:gd name="connsiteY0" fmla="*/ 1468725 h 1468725"/>
              <a:gd name="connsiteX1" fmla="*/ 123183 w 4429865"/>
              <a:gd name="connsiteY1" fmla="*/ 1283950 h 1468725"/>
              <a:gd name="connsiteX2" fmla="*/ 298483 w 4429865"/>
              <a:gd name="connsiteY2" fmla="*/ 999680 h 1468725"/>
              <a:gd name="connsiteX3" fmla="*/ 587490 w 4429865"/>
              <a:gd name="connsiteY3" fmla="*/ 838594 h 1468725"/>
              <a:gd name="connsiteX4" fmla="*/ 852808 w 4429865"/>
              <a:gd name="connsiteY4" fmla="*/ 724887 h 1468725"/>
              <a:gd name="connsiteX5" fmla="*/ 1132340 w 4429865"/>
              <a:gd name="connsiteY5" fmla="*/ 540112 h 1468725"/>
              <a:gd name="connsiteX6" fmla="*/ 1397658 w 4429865"/>
              <a:gd name="connsiteY6" fmla="*/ 587490 h 1468725"/>
              <a:gd name="connsiteX7" fmla="*/ 1696141 w 4429865"/>
              <a:gd name="connsiteY7" fmla="*/ 525898 h 1468725"/>
              <a:gd name="connsiteX8" fmla="*/ 1961459 w 4429865"/>
              <a:gd name="connsiteY8" fmla="*/ 421666 h 1468725"/>
              <a:gd name="connsiteX9" fmla="*/ 2245729 w 4429865"/>
              <a:gd name="connsiteY9" fmla="*/ 397977 h 1468725"/>
              <a:gd name="connsiteX10" fmla="*/ 3340166 w 4429865"/>
              <a:gd name="connsiteY10" fmla="*/ 56854 h 1468725"/>
              <a:gd name="connsiteX11" fmla="*/ 3885016 w 4429865"/>
              <a:gd name="connsiteY11" fmla="*/ 33164 h 1468725"/>
              <a:gd name="connsiteX12" fmla="*/ 4429865 w 4429865"/>
              <a:gd name="connsiteY12" fmla="*/ 0 h 1468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29865" h="1468725">
                <a:moveTo>
                  <a:pt x="0" y="1468725"/>
                </a:moveTo>
                <a:lnTo>
                  <a:pt x="123183" y="1283950"/>
                </a:lnTo>
                <a:lnTo>
                  <a:pt x="298483" y="999680"/>
                </a:lnTo>
                <a:lnTo>
                  <a:pt x="587490" y="838594"/>
                </a:lnTo>
                <a:lnTo>
                  <a:pt x="852808" y="724887"/>
                </a:lnTo>
                <a:lnTo>
                  <a:pt x="1132340" y="540112"/>
                </a:lnTo>
                <a:lnTo>
                  <a:pt x="1397658" y="587490"/>
                </a:lnTo>
                <a:lnTo>
                  <a:pt x="1696141" y="525898"/>
                </a:lnTo>
                <a:lnTo>
                  <a:pt x="1961459" y="421666"/>
                </a:lnTo>
                <a:lnTo>
                  <a:pt x="2245729" y="397977"/>
                </a:lnTo>
                <a:lnTo>
                  <a:pt x="3340166" y="56854"/>
                </a:lnTo>
                <a:lnTo>
                  <a:pt x="3885016" y="33164"/>
                </a:lnTo>
                <a:lnTo>
                  <a:pt x="4429865" y="0"/>
                </a:lnTo>
              </a:path>
            </a:pathLst>
          </a:custGeom>
          <a:noFill/>
          <a:ln w="28575">
            <a:solidFill>
              <a:schemeClr val="accent1"/>
            </a:solidFill>
            <a:miter lim="800000"/>
            <a:headEnd/>
            <a:tailEnd/>
          </a:ln>
        </p:spPr>
        <p:txBody>
          <a:bodyPr rtlCol="0" anchor="ctr"/>
          <a:lstStyle/>
          <a:p>
            <a:pPr algn="ctr"/>
            <a:endParaRPr lang="en-US" dirty="0"/>
          </a:p>
        </p:txBody>
      </p:sp>
      <p:grpSp>
        <p:nvGrpSpPr>
          <p:cNvPr id="747" name="Group 746">
            <a:extLst>
              <a:ext uri="{FF2B5EF4-FFF2-40B4-BE49-F238E27FC236}">
                <a16:creationId xmlns:a16="http://schemas.microsoft.com/office/drawing/2014/main" id="{2B9A24EC-3DFB-104E-7ABB-3D1B70E8D1EA}"/>
              </a:ext>
            </a:extLst>
          </p:cNvPr>
          <p:cNvGrpSpPr/>
          <p:nvPr/>
        </p:nvGrpSpPr>
        <p:grpSpPr>
          <a:xfrm>
            <a:off x="7299555" y="4146321"/>
            <a:ext cx="108458" cy="233327"/>
            <a:chOff x="4086352" y="3140282"/>
            <a:chExt cx="108458" cy="337420"/>
          </a:xfrm>
        </p:grpSpPr>
        <p:cxnSp>
          <p:nvCxnSpPr>
            <p:cNvPr id="748" name="Straight Connector 747">
              <a:extLst>
                <a:ext uri="{FF2B5EF4-FFF2-40B4-BE49-F238E27FC236}">
                  <a16:creationId xmlns:a16="http://schemas.microsoft.com/office/drawing/2014/main" id="{BCCBF114-4FE8-755B-EA1C-63A933971FB5}"/>
                </a:ext>
              </a:extLst>
            </p:cNvPr>
            <p:cNvCxnSpPr/>
            <p:nvPr/>
          </p:nvCxnSpPr>
          <p:spPr bwMode="auto">
            <a:xfrm>
              <a:off x="4141470" y="3146769"/>
              <a:ext cx="0" cy="330933"/>
            </a:xfrm>
            <a:prstGeom prst="line">
              <a:avLst/>
            </a:prstGeom>
            <a:noFill/>
            <a:ln w="28575" cap="flat" cmpd="sng" algn="ctr">
              <a:solidFill>
                <a:schemeClr val="accent1"/>
              </a:solidFill>
              <a:prstDash val="solid"/>
              <a:round/>
              <a:headEnd type="none" w="med" len="med"/>
              <a:tailEnd type="none" w="med" len="med"/>
            </a:ln>
            <a:effectLst/>
          </p:spPr>
        </p:cxnSp>
        <p:cxnSp>
          <p:nvCxnSpPr>
            <p:cNvPr id="749" name="Straight Connector 748">
              <a:extLst>
                <a:ext uri="{FF2B5EF4-FFF2-40B4-BE49-F238E27FC236}">
                  <a16:creationId xmlns:a16="http://schemas.microsoft.com/office/drawing/2014/main" id="{384D7824-2851-03C4-EF83-D39426FDE752}"/>
                </a:ext>
              </a:extLst>
            </p:cNvPr>
            <p:cNvCxnSpPr/>
            <p:nvPr/>
          </p:nvCxnSpPr>
          <p:spPr bwMode="auto">
            <a:xfrm>
              <a:off x="4086352" y="3140282"/>
              <a:ext cx="108458" cy="0"/>
            </a:xfrm>
            <a:prstGeom prst="line">
              <a:avLst/>
            </a:prstGeom>
            <a:noFill/>
            <a:ln w="28575" cap="flat" cmpd="sng" algn="ctr">
              <a:solidFill>
                <a:schemeClr val="accent1"/>
              </a:solidFill>
              <a:prstDash val="solid"/>
              <a:round/>
              <a:headEnd type="none" w="med" len="med"/>
              <a:tailEnd type="none" w="med" len="med"/>
            </a:ln>
            <a:effectLst/>
          </p:spPr>
        </p:cxnSp>
        <p:cxnSp>
          <p:nvCxnSpPr>
            <p:cNvPr id="750" name="Straight Connector 749">
              <a:extLst>
                <a:ext uri="{FF2B5EF4-FFF2-40B4-BE49-F238E27FC236}">
                  <a16:creationId xmlns:a16="http://schemas.microsoft.com/office/drawing/2014/main" id="{63B32F23-6CC5-DAA4-AADB-D93472343088}"/>
                </a:ext>
              </a:extLst>
            </p:cNvPr>
            <p:cNvCxnSpPr/>
            <p:nvPr/>
          </p:nvCxnSpPr>
          <p:spPr bwMode="auto">
            <a:xfrm>
              <a:off x="4086352" y="3467942"/>
              <a:ext cx="108458"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51" name="Group 750">
            <a:extLst>
              <a:ext uri="{FF2B5EF4-FFF2-40B4-BE49-F238E27FC236}">
                <a16:creationId xmlns:a16="http://schemas.microsoft.com/office/drawing/2014/main" id="{5B814EFC-39BD-B435-B48A-7392F66F57D7}"/>
              </a:ext>
            </a:extLst>
          </p:cNvPr>
          <p:cNvGrpSpPr/>
          <p:nvPr/>
        </p:nvGrpSpPr>
        <p:grpSpPr>
          <a:xfrm>
            <a:off x="7570746" y="3955096"/>
            <a:ext cx="108458" cy="311511"/>
            <a:chOff x="4086352" y="3140282"/>
            <a:chExt cx="108458" cy="337420"/>
          </a:xfrm>
        </p:grpSpPr>
        <p:cxnSp>
          <p:nvCxnSpPr>
            <p:cNvPr id="752" name="Straight Connector 751">
              <a:extLst>
                <a:ext uri="{FF2B5EF4-FFF2-40B4-BE49-F238E27FC236}">
                  <a16:creationId xmlns:a16="http://schemas.microsoft.com/office/drawing/2014/main" id="{2AB22EA8-D09F-27E0-726C-96BAD9B43C3F}"/>
                </a:ext>
              </a:extLst>
            </p:cNvPr>
            <p:cNvCxnSpPr/>
            <p:nvPr/>
          </p:nvCxnSpPr>
          <p:spPr bwMode="auto">
            <a:xfrm>
              <a:off x="4141470" y="3146769"/>
              <a:ext cx="0" cy="330933"/>
            </a:xfrm>
            <a:prstGeom prst="line">
              <a:avLst/>
            </a:prstGeom>
            <a:noFill/>
            <a:ln w="28575" cap="flat" cmpd="sng" algn="ctr">
              <a:solidFill>
                <a:schemeClr val="accent1"/>
              </a:solidFill>
              <a:prstDash val="solid"/>
              <a:round/>
              <a:headEnd type="none" w="med" len="med"/>
              <a:tailEnd type="none" w="med" len="med"/>
            </a:ln>
            <a:effectLst/>
          </p:spPr>
        </p:cxnSp>
        <p:cxnSp>
          <p:nvCxnSpPr>
            <p:cNvPr id="753" name="Straight Connector 752">
              <a:extLst>
                <a:ext uri="{FF2B5EF4-FFF2-40B4-BE49-F238E27FC236}">
                  <a16:creationId xmlns:a16="http://schemas.microsoft.com/office/drawing/2014/main" id="{2A144525-4C2A-8CD9-E222-9F09276ED356}"/>
                </a:ext>
              </a:extLst>
            </p:cNvPr>
            <p:cNvCxnSpPr/>
            <p:nvPr/>
          </p:nvCxnSpPr>
          <p:spPr bwMode="auto">
            <a:xfrm>
              <a:off x="4086352" y="3140282"/>
              <a:ext cx="108458" cy="0"/>
            </a:xfrm>
            <a:prstGeom prst="line">
              <a:avLst/>
            </a:prstGeom>
            <a:noFill/>
            <a:ln w="28575" cap="flat" cmpd="sng" algn="ctr">
              <a:solidFill>
                <a:schemeClr val="accent1"/>
              </a:solidFill>
              <a:prstDash val="solid"/>
              <a:round/>
              <a:headEnd type="none" w="med" len="med"/>
              <a:tailEnd type="none" w="med" len="med"/>
            </a:ln>
            <a:effectLst/>
          </p:spPr>
        </p:cxnSp>
        <p:cxnSp>
          <p:nvCxnSpPr>
            <p:cNvPr id="754" name="Straight Connector 753">
              <a:extLst>
                <a:ext uri="{FF2B5EF4-FFF2-40B4-BE49-F238E27FC236}">
                  <a16:creationId xmlns:a16="http://schemas.microsoft.com/office/drawing/2014/main" id="{001FAECD-8562-B8CB-46A0-D565BFA8ADB5}"/>
                </a:ext>
              </a:extLst>
            </p:cNvPr>
            <p:cNvCxnSpPr/>
            <p:nvPr/>
          </p:nvCxnSpPr>
          <p:spPr bwMode="auto">
            <a:xfrm>
              <a:off x="4086352" y="3467942"/>
              <a:ext cx="108458"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55" name="Group 754">
            <a:extLst>
              <a:ext uri="{FF2B5EF4-FFF2-40B4-BE49-F238E27FC236}">
                <a16:creationId xmlns:a16="http://schemas.microsoft.com/office/drawing/2014/main" id="{1109DA85-334C-1060-9688-FE4608651968}"/>
              </a:ext>
            </a:extLst>
          </p:cNvPr>
          <p:cNvGrpSpPr/>
          <p:nvPr/>
        </p:nvGrpSpPr>
        <p:grpSpPr>
          <a:xfrm>
            <a:off x="7845414" y="3798640"/>
            <a:ext cx="108458" cy="395577"/>
            <a:chOff x="4086352" y="3140282"/>
            <a:chExt cx="108458" cy="337420"/>
          </a:xfrm>
        </p:grpSpPr>
        <p:cxnSp>
          <p:nvCxnSpPr>
            <p:cNvPr id="756" name="Straight Connector 755">
              <a:extLst>
                <a:ext uri="{FF2B5EF4-FFF2-40B4-BE49-F238E27FC236}">
                  <a16:creationId xmlns:a16="http://schemas.microsoft.com/office/drawing/2014/main" id="{83311726-8A6E-E17F-C10A-E99B51634D87}"/>
                </a:ext>
              </a:extLst>
            </p:cNvPr>
            <p:cNvCxnSpPr/>
            <p:nvPr/>
          </p:nvCxnSpPr>
          <p:spPr bwMode="auto">
            <a:xfrm>
              <a:off x="4141470" y="3146769"/>
              <a:ext cx="0" cy="330933"/>
            </a:xfrm>
            <a:prstGeom prst="line">
              <a:avLst/>
            </a:prstGeom>
            <a:noFill/>
            <a:ln w="28575" cap="flat" cmpd="sng" algn="ctr">
              <a:solidFill>
                <a:schemeClr val="accent1"/>
              </a:solidFill>
              <a:prstDash val="solid"/>
              <a:round/>
              <a:headEnd type="none" w="med" len="med"/>
              <a:tailEnd type="none" w="med" len="med"/>
            </a:ln>
            <a:effectLst/>
          </p:spPr>
        </p:cxnSp>
        <p:cxnSp>
          <p:nvCxnSpPr>
            <p:cNvPr id="757" name="Straight Connector 756">
              <a:extLst>
                <a:ext uri="{FF2B5EF4-FFF2-40B4-BE49-F238E27FC236}">
                  <a16:creationId xmlns:a16="http://schemas.microsoft.com/office/drawing/2014/main" id="{76784096-238F-6A31-EC8C-BA6A6D999B35}"/>
                </a:ext>
              </a:extLst>
            </p:cNvPr>
            <p:cNvCxnSpPr/>
            <p:nvPr/>
          </p:nvCxnSpPr>
          <p:spPr bwMode="auto">
            <a:xfrm>
              <a:off x="4086352" y="3140282"/>
              <a:ext cx="108458" cy="0"/>
            </a:xfrm>
            <a:prstGeom prst="line">
              <a:avLst/>
            </a:prstGeom>
            <a:noFill/>
            <a:ln w="28575" cap="flat" cmpd="sng" algn="ctr">
              <a:solidFill>
                <a:schemeClr val="accent1"/>
              </a:solidFill>
              <a:prstDash val="solid"/>
              <a:round/>
              <a:headEnd type="none" w="med" len="med"/>
              <a:tailEnd type="none" w="med" len="med"/>
            </a:ln>
            <a:effectLst/>
          </p:spPr>
        </p:cxnSp>
        <p:cxnSp>
          <p:nvCxnSpPr>
            <p:cNvPr id="758" name="Straight Connector 757">
              <a:extLst>
                <a:ext uri="{FF2B5EF4-FFF2-40B4-BE49-F238E27FC236}">
                  <a16:creationId xmlns:a16="http://schemas.microsoft.com/office/drawing/2014/main" id="{6E36AD22-12FD-CDF3-3129-376ACAAACFE6}"/>
                </a:ext>
              </a:extLst>
            </p:cNvPr>
            <p:cNvCxnSpPr/>
            <p:nvPr/>
          </p:nvCxnSpPr>
          <p:spPr bwMode="auto">
            <a:xfrm>
              <a:off x="4086352" y="3467942"/>
              <a:ext cx="108458"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59" name="Group 758">
            <a:extLst>
              <a:ext uri="{FF2B5EF4-FFF2-40B4-BE49-F238E27FC236}">
                <a16:creationId xmlns:a16="http://schemas.microsoft.com/office/drawing/2014/main" id="{9BCF9F07-5878-AD94-F661-C1BD9D934ABE}"/>
              </a:ext>
            </a:extLst>
          </p:cNvPr>
          <p:cNvGrpSpPr/>
          <p:nvPr/>
        </p:nvGrpSpPr>
        <p:grpSpPr>
          <a:xfrm>
            <a:off x="8123558" y="3610892"/>
            <a:ext cx="108458" cy="433495"/>
            <a:chOff x="4086352" y="3140282"/>
            <a:chExt cx="108458" cy="337420"/>
          </a:xfrm>
        </p:grpSpPr>
        <p:cxnSp>
          <p:nvCxnSpPr>
            <p:cNvPr id="760" name="Straight Connector 759">
              <a:extLst>
                <a:ext uri="{FF2B5EF4-FFF2-40B4-BE49-F238E27FC236}">
                  <a16:creationId xmlns:a16="http://schemas.microsoft.com/office/drawing/2014/main" id="{4DDE50A4-4649-6448-01EC-D15E2787FDED}"/>
                </a:ext>
              </a:extLst>
            </p:cNvPr>
            <p:cNvCxnSpPr/>
            <p:nvPr/>
          </p:nvCxnSpPr>
          <p:spPr bwMode="auto">
            <a:xfrm>
              <a:off x="4141470" y="3146769"/>
              <a:ext cx="0" cy="330933"/>
            </a:xfrm>
            <a:prstGeom prst="line">
              <a:avLst/>
            </a:prstGeom>
            <a:noFill/>
            <a:ln w="28575" cap="flat" cmpd="sng" algn="ctr">
              <a:solidFill>
                <a:schemeClr val="accent1"/>
              </a:solidFill>
              <a:prstDash val="solid"/>
              <a:round/>
              <a:headEnd type="none" w="med" len="med"/>
              <a:tailEnd type="none" w="med" len="med"/>
            </a:ln>
            <a:effectLst/>
          </p:spPr>
        </p:cxnSp>
        <p:cxnSp>
          <p:nvCxnSpPr>
            <p:cNvPr id="761" name="Straight Connector 760">
              <a:extLst>
                <a:ext uri="{FF2B5EF4-FFF2-40B4-BE49-F238E27FC236}">
                  <a16:creationId xmlns:a16="http://schemas.microsoft.com/office/drawing/2014/main" id="{F49050C8-B4F0-62E5-9BD1-E91D3DC02620}"/>
                </a:ext>
              </a:extLst>
            </p:cNvPr>
            <p:cNvCxnSpPr/>
            <p:nvPr/>
          </p:nvCxnSpPr>
          <p:spPr bwMode="auto">
            <a:xfrm>
              <a:off x="4086352" y="3140282"/>
              <a:ext cx="108458" cy="0"/>
            </a:xfrm>
            <a:prstGeom prst="line">
              <a:avLst/>
            </a:prstGeom>
            <a:noFill/>
            <a:ln w="28575" cap="flat" cmpd="sng" algn="ctr">
              <a:solidFill>
                <a:schemeClr val="accent1"/>
              </a:solidFill>
              <a:prstDash val="solid"/>
              <a:round/>
              <a:headEnd type="none" w="med" len="med"/>
              <a:tailEnd type="none" w="med" len="med"/>
            </a:ln>
            <a:effectLst/>
          </p:spPr>
        </p:cxnSp>
        <p:cxnSp>
          <p:nvCxnSpPr>
            <p:cNvPr id="762" name="Straight Connector 761">
              <a:extLst>
                <a:ext uri="{FF2B5EF4-FFF2-40B4-BE49-F238E27FC236}">
                  <a16:creationId xmlns:a16="http://schemas.microsoft.com/office/drawing/2014/main" id="{8844174E-F4B5-6473-BA9C-7A1161DEDD55}"/>
                </a:ext>
              </a:extLst>
            </p:cNvPr>
            <p:cNvCxnSpPr/>
            <p:nvPr/>
          </p:nvCxnSpPr>
          <p:spPr bwMode="auto">
            <a:xfrm>
              <a:off x="4086352" y="3467942"/>
              <a:ext cx="108458"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63" name="Group 762">
            <a:extLst>
              <a:ext uri="{FF2B5EF4-FFF2-40B4-BE49-F238E27FC236}">
                <a16:creationId xmlns:a16="http://schemas.microsoft.com/office/drawing/2014/main" id="{BA60943E-C90A-FB71-AA17-8C6DFC6129F8}"/>
              </a:ext>
            </a:extLst>
          </p:cNvPr>
          <p:cNvGrpSpPr/>
          <p:nvPr/>
        </p:nvGrpSpPr>
        <p:grpSpPr>
          <a:xfrm>
            <a:off x="8398226" y="3635229"/>
            <a:ext cx="108458" cy="482176"/>
            <a:chOff x="4086352" y="3140282"/>
            <a:chExt cx="108458" cy="337420"/>
          </a:xfrm>
        </p:grpSpPr>
        <p:cxnSp>
          <p:nvCxnSpPr>
            <p:cNvPr id="764" name="Straight Connector 763">
              <a:extLst>
                <a:ext uri="{FF2B5EF4-FFF2-40B4-BE49-F238E27FC236}">
                  <a16:creationId xmlns:a16="http://schemas.microsoft.com/office/drawing/2014/main" id="{A2F19566-0148-A8B8-8C38-09118B9CCF0E}"/>
                </a:ext>
              </a:extLst>
            </p:cNvPr>
            <p:cNvCxnSpPr/>
            <p:nvPr/>
          </p:nvCxnSpPr>
          <p:spPr bwMode="auto">
            <a:xfrm>
              <a:off x="4141470" y="3146769"/>
              <a:ext cx="0" cy="330933"/>
            </a:xfrm>
            <a:prstGeom prst="line">
              <a:avLst/>
            </a:prstGeom>
            <a:noFill/>
            <a:ln w="28575" cap="flat" cmpd="sng" algn="ctr">
              <a:solidFill>
                <a:schemeClr val="accent1"/>
              </a:solidFill>
              <a:prstDash val="solid"/>
              <a:round/>
              <a:headEnd type="none" w="med" len="med"/>
              <a:tailEnd type="none" w="med" len="med"/>
            </a:ln>
            <a:effectLst/>
          </p:spPr>
        </p:cxnSp>
        <p:cxnSp>
          <p:nvCxnSpPr>
            <p:cNvPr id="765" name="Straight Connector 764">
              <a:extLst>
                <a:ext uri="{FF2B5EF4-FFF2-40B4-BE49-F238E27FC236}">
                  <a16:creationId xmlns:a16="http://schemas.microsoft.com/office/drawing/2014/main" id="{927D0A33-5746-1498-F1B4-3FCB412C540B}"/>
                </a:ext>
              </a:extLst>
            </p:cNvPr>
            <p:cNvCxnSpPr/>
            <p:nvPr/>
          </p:nvCxnSpPr>
          <p:spPr bwMode="auto">
            <a:xfrm>
              <a:off x="4086352" y="3140282"/>
              <a:ext cx="108458" cy="0"/>
            </a:xfrm>
            <a:prstGeom prst="line">
              <a:avLst/>
            </a:prstGeom>
            <a:noFill/>
            <a:ln w="28575" cap="flat" cmpd="sng" algn="ctr">
              <a:solidFill>
                <a:schemeClr val="accent1"/>
              </a:solidFill>
              <a:prstDash val="solid"/>
              <a:round/>
              <a:headEnd type="none" w="med" len="med"/>
              <a:tailEnd type="none" w="med" len="med"/>
            </a:ln>
            <a:effectLst/>
          </p:spPr>
        </p:cxnSp>
        <p:cxnSp>
          <p:nvCxnSpPr>
            <p:cNvPr id="766" name="Straight Connector 765">
              <a:extLst>
                <a:ext uri="{FF2B5EF4-FFF2-40B4-BE49-F238E27FC236}">
                  <a16:creationId xmlns:a16="http://schemas.microsoft.com/office/drawing/2014/main" id="{8F690B65-9740-43E6-B57D-466FFA5D6A85}"/>
                </a:ext>
              </a:extLst>
            </p:cNvPr>
            <p:cNvCxnSpPr/>
            <p:nvPr/>
          </p:nvCxnSpPr>
          <p:spPr bwMode="auto">
            <a:xfrm>
              <a:off x="4086352" y="3467942"/>
              <a:ext cx="108458"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67" name="Group 766">
            <a:extLst>
              <a:ext uri="{FF2B5EF4-FFF2-40B4-BE49-F238E27FC236}">
                <a16:creationId xmlns:a16="http://schemas.microsoft.com/office/drawing/2014/main" id="{BF7530C6-D78F-7118-2D9A-77AC77E2132E}"/>
              </a:ext>
            </a:extLst>
          </p:cNvPr>
          <p:cNvGrpSpPr/>
          <p:nvPr/>
        </p:nvGrpSpPr>
        <p:grpSpPr>
          <a:xfrm>
            <a:off x="8669417" y="3569170"/>
            <a:ext cx="108458" cy="472904"/>
            <a:chOff x="4086352" y="3140282"/>
            <a:chExt cx="108458" cy="337420"/>
          </a:xfrm>
        </p:grpSpPr>
        <p:cxnSp>
          <p:nvCxnSpPr>
            <p:cNvPr id="768" name="Straight Connector 767">
              <a:extLst>
                <a:ext uri="{FF2B5EF4-FFF2-40B4-BE49-F238E27FC236}">
                  <a16:creationId xmlns:a16="http://schemas.microsoft.com/office/drawing/2014/main" id="{3A6E75B2-2BC4-C9FB-635D-EF19A90F0409}"/>
                </a:ext>
              </a:extLst>
            </p:cNvPr>
            <p:cNvCxnSpPr/>
            <p:nvPr/>
          </p:nvCxnSpPr>
          <p:spPr bwMode="auto">
            <a:xfrm>
              <a:off x="4141470" y="3146769"/>
              <a:ext cx="0" cy="330933"/>
            </a:xfrm>
            <a:prstGeom prst="line">
              <a:avLst/>
            </a:prstGeom>
            <a:noFill/>
            <a:ln w="28575" cap="flat" cmpd="sng" algn="ctr">
              <a:solidFill>
                <a:schemeClr val="accent1"/>
              </a:solidFill>
              <a:prstDash val="solid"/>
              <a:round/>
              <a:headEnd type="none" w="med" len="med"/>
              <a:tailEnd type="none" w="med" len="med"/>
            </a:ln>
            <a:effectLst/>
          </p:spPr>
        </p:cxnSp>
        <p:cxnSp>
          <p:nvCxnSpPr>
            <p:cNvPr id="769" name="Straight Connector 768">
              <a:extLst>
                <a:ext uri="{FF2B5EF4-FFF2-40B4-BE49-F238E27FC236}">
                  <a16:creationId xmlns:a16="http://schemas.microsoft.com/office/drawing/2014/main" id="{82A1D5D8-90A6-147D-E365-67C8DB1A4D4D}"/>
                </a:ext>
              </a:extLst>
            </p:cNvPr>
            <p:cNvCxnSpPr/>
            <p:nvPr/>
          </p:nvCxnSpPr>
          <p:spPr bwMode="auto">
            <a:xfrm>
              <a:off x="4086352" y="3140282"/>
              <a:ext cx="108458" cy="0"/>
            </a:xfrm>
            <a:prstGeom prst="line">
              <a:avLst/>
            </a:prstGeom>
            <a:noFill/>
            <a:ln w="28575" cap="flat" cmpd="sng" algn="ctr">
              <a:solidFill>
                <a:schemeClr val="accent1"/>
              </a:solidFill>
              <a:prstDash val="solid"/>
              <a:round/>
              <a:headEnd type="none" w="med" len="med"/>
              <a:tailEnd type="none" w="med" len="med"/>
            </a:ln>
            <a:effectLst/>
          </p:spPr>
        </p:cxnSp>
        <p:cxnSp>
          <p:nvCxnSpPr>
            <p:cNvPr id="770" name="Straight Connector 769">
              <a:extLst>
                <a:ext uri="{FF2B5EF4-FFF2-40B4-BE49-F238E27FC236}">
                  <a16:creationId xmlns:a16="http://schemas.microsoft.com/office/drawing/2014/main" id="{FBC19FF4-399E-FE09-5229-536180F4C882}"/>
                </a:ext>
              </a:extLst>
            </p:cNvPr>
            <p:cNvCxnSpPr/>
            <p:nvPr/>
          </p:nvCxnSpPr>
          <p:spPr bwMode="auto">
            <a:xfrm>
              <a:off x="4086352" y="3467942"/>
              <a:ext cx="108458"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71" name="Group 770">
            <a:extLst>
              <a:ext uri="{FF2B5EF4-FFF2-40B4-BE49-F238E27FC236}">
                <a16:creationId xmlns:a16="http://schemas.microsoft.com/office/drawing/2014/main" id="{7A98526B-2702-C8D2-1A60-69AB7D70C718}"/>
              </a:ext>
            </a:extLst>
          </p:cNvPr>
          <p:cNvGrpSpPr/>
          <p:nvPr/>
        </p:nvGrpSpPr>
        <p:grpSpPr>
          <a:xfrm>
            <a:off x="8951038" y="3447480"/>
            <a:ext cx="108458" cy="487653"/>
            <a:chOff x="4086352" y="3140282"/>
            <a:chExt cx="108458" cy="337420"/>
          </a:xfrm>
        </p:grpSpPr>
        <p:cxnSp>
          <p:nvCxnSpPr>
            <p:cNvPr id="772" name="Straight Connector 771">
              <a:extLst>
                <a:ext uri="{FF2B5EF4-FFF2-40B4-BE49-F238E27FC236}">
                  <a16:creationId xmlns:a16="http://schemas.microsoft.com/office/drawing/2014/main" id="{50A9EC19-FFAE-30C6-CF3D-2576E50C7746}"/>
                </a:ext>
              </a:extLst>
            </p:cNvPr>
            <p:cNvCxnSpPr/>
            <p:nvPr/>
          </p:nvCxnSpPr>
          <p:spPr bwMode="auto">
            <a:xfrm>
              <a:off x="4141470" y="3146769"/>
              <a:ext cx="0" cy="330933"/>
            </a:xfrm>
            <a:prstGeom prst="line">
              <a:avLst/>
            </a:prstGeom>
            <a:noFill/>
            <a:ln w="28575" cap="flat" cmpd="sng" algn="ctr">
              <a:solidFill>
                <a:schemeClr val="accent1"/>
              </a:solidFill>
              <a:prstDash val="solid"/>
              <a:round/>
              <a:headEnd type="none" w="med" len="med"/>
              <a:tailEnd type="none" w="med" len="med"/>
            </a:ln>
            <a:effectLst/>
          </p:spPr>
        </p:cxnSp>
        <p:cxnSp>
          <p:nvCxnSpPr>
            <p:cNvPr id="773" name="Straight Connector 772">
              <a:extLst>
                <a:ext uri="{FF2B5EF4-FFF2-40B4-BE49-F238E27FC236}">
                  <a16:creationId xmlns:a16="http://schemas.microsoft.com/office/drawing/2014/main" id="{6C118E74-5D03-6946-DCAE-B85A672CC115}"/>
                </a:ext>
              </a:extLst>
            </p:cNvPr>
            <p:cNvCxnSpPr/>
            <p:nvPr/>
          </p:nvCxnSpPr>
          <p:spPr bwMode="auto">
            <a:xfrm>
              <a:off x="4086352" y="3140282"/>
              <a:ext cx="108458" cy="0"/>
            </a:xfrm>
            <a:prstGeom prst="line">
              <a:avLst/>
            </a:prstGeom>
            <a:noFill/>
            <a:ln w="28575" cap="flat" cmpd="sng" algn="ctr">
              <a:solidFill>
                <a:schemeClr val="accent1"/>
              </a:solidFill>
              <a:prstDash val="solid"/>
              <a:round/>
              <a:headEnd type="none" w="med" len="med"/>
              <a:tailEnd type="none" w="med" len="med"/>
            </a:ln>
            <a:effectLst/>
          </p:spPr>
        </p:cxnSp>
        <p:cxnSp>
          <p:nvCxnSpPr>
            <p:cNvPr id="774" name="Straight Connector 773">
              <a:extLst>
                <a:ext uri="{FF2B5EF4-FFF2-40B4-BE49-F238E27FC236}">
                  <a16:creationId xmlns:a16="http://schemas.microsoft.com/office/drawing/2014/main" id="{1C6BA90D-0CB0-A17F-2AFC-2EFE0F98B71B}"/>
                </a:ext>
              </a:extLst>
            </p:cNvPr>
            <p:cNvCxnSpPr/>
            <p:nvPr/>
          </p:nvCxnSpPr>
          <p:spPr bwMode="auto">
            <a:xfrm>
              <a:off x="4086352" y="3467942"/>
              <a:ext cx="108458"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75" name="Group 774">
            <a:extLst>
              <a:ext uri="{FF2B5EF4-FFF2-40B4-BE49-F238E27FC236}">
                <a16:creationId xmlns:a16="http://schemas.microsoft.com/office/drawing/2014/main" id="{C4709736-0771-2244-FA89-5682F820A2EF}"/>
              </a:ext>
            </a:extLst>
          </p:cNvPr>
          <p:cNvGrpSpPr/>
          <p:nvPr/>
        </p:nvGrpSpPr>
        <p:grpSpPr>
          <a:xfrm>
            <a:off x="9232660" y="3423143"/>
            <a:ext cx="108458" cy="477704"/>
            <a:chOff x="4086352" y="3140282"/>
            <a:chExt cx="108458" cy="337420"/>
          </a:xfrm>
        </p:grpSpPr>
        <p:cxnSp>
          <p:nvCxnSpPr>
            <p:cNvPr id="776" name="Straight Connector 775">
              <a:extLst>
                <a:ext uri="{FF2B5EF4-FFF2-40B4-BE49-F238E27FC236}">
                  <a16:creationId xmlns:a16="http://schemas.microsoft.com/office/drawing/2014/main" id="{83A1CCF7-DC42-98CD-842D-16529A4B408C}"/>
                </a:ext>
              </a:extLst>
            </p:cNvPr>
            <p:cNvCxnSpPr/>
            <p:nvPr/>
          </p:nvCxnSpPr>
          <p:spPr bwMode="auto">
            <a:xfrm>
              <a:off x="4141470" y="3146769"/>
              <a:ext cx="0" cy="330933"/>
            </a:xfrm>
            <a:prstGeom prst="line">
              <a:avLst/>
            </a:prstGeom>
            <a:noFill/>
            <a:ln w="28575" cap="flat" cmpd="sng" algn="ctr">
              <a:solidFill>
                <a:schemeClr val="accent1"/>
              </a:solidFill>
              <a:prstDash val="solid"/>
              <a:round/>
              <a:headEnd type="none" w="med" len="med"/>
              <a:tailEnd type="none" w="med" len="med"/>
            </a:ln>
            <a:effectLst/>
          </p:spPr>
        </p:cxnSp>
        <p:cxnSp>
          <p:nvCxnSpPr>
            <p:cNvPr id="777" name="Straight Connector 776">
              <a:extLst>
                <a:ext uri="{FF2B5EF4-FFF2-40B4-BE49-F238E27FC236}">
                  <a16:creationId xmlns:a16="http://schemas.microsoft.com/office/drawing/2014/main" id="{A3999698-2ADA-0F91-7ACB-43E60D6F8648}"/>
                </a:ext>
              </a:extLst>
            </p:cNvPr>
            <p:cNvCxnSpPr/>
            <p:nvPr/>
          </p:nvCxnSpPr>
          <p:spPr bwMode="auto">
            <a:xfrm>
              <a:off x="4086352" y="3140282"/>
              <a:ext cx="108458" cy="0"/>
            </a:xfrm>
            <a:prstGeom prst="line">
              <a:avLst/>
            </a:prstGeom>
            <a:noFill/>
            <a:ln w="28575" cap="flat" cmpd="sng" algn="ctr">
              <a:solidFill>
                <a:schemeClr val="accent1"/>
              </a:solidFill>
              <a:prstDash val="solid"/>
              <a:round/>
              <a:headEnd type="none" w="med" len="med"/>
              <a:tailEnd type="none" w="med" len="med"/>
            </a:ln>
            <a:effectLst/>
          </p:spPr>
        </p:cxnSp>
        <p:cxnSp>
          <p:nvCxnSpPr>
            <p:cNvPr id="778" name="Straight Connector 777">
              <a:extLst>
                <a:ext uri="{FF2B5EF4-FFF2-40B4-BE49-F238E27FC236}">
                  <a16:creationId xmlns:a16="http://schemas.microsoft.com/office/drawing/2014/main" id="{93C990A2-297A-ACB9-5A36-39BA0592BF5B}"/>
                </a:ext>
              </a:extLst>
            </p:cNvPr>
            <p:cNvCxnSpPr/>
            <p:nvPr/>
          </p:nvCxnSpPr>
          <p:spPr bwMode="auto">
            <a:xfrm>
              <a:off x="4086352" y="3467942"/>
              <a:ext cx="108458"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79" name="Group 778">
            <a:extLst>
              <a:ext uri="{FF2B5EF4-FFF2-40B4-BE49-F238E27FC236}">
                <a16:creationId xmlns:a16="http://schemas.microsoft.com/office/drawing/2014/main" id="{7A828F5A-7F43-C3FA-177E-9D7172217D48}"/>
              </a:ext>
            </a:extLst>
          </p:cNvPr>
          <p:cNvGrpSpPr/>
          <p:nvPr/>
        </p:nvGrpSpPr>
        <p:grpSpPr>
          <a:xfrm>
            <a:off x="10327854" y="2978111"/>
            <a:ext cx="108458" cy="694417"/>
            <a:chOff x="4086352" y="3140282"/>
            <a:chExt cx="108458" cy="337420"/>
          </a:xfrm>
        </p:grpSpPr>
        <p:cxnSp>
          <p:nvCxnSpPr>
            <p:cNvPr id="780" name="Straight Connector 779">
              <a:extLst>
                <a:ext uri="{FF2B5EF4-FFF2-40B4-BE49-F238E27FC236}">
                  <a16:creationId xmlns:a16="http://schemas.microsoft.com/office/drawing/2014/main" id="{D6914682-26FB-0697-6168-FF2C971C2329}"/>
                </a:ext>
              </a:extLst>
            </p:cNvPr>
            <p:cNvCxnSpPr/>
            <p:nvPr/>
          </p:nvCxnSpPr>
          <p:spPr bwMode="auto">
            <a:xfrm>
              <a:off x="4141470" y="3146769"/>
              <a:ext cx="0" cy="330933"/>
            </a:xfrm>
            <a:prstGeom prst="line">
              <a:avLst/>
            </a:prstGeom>
            <a:noFill/>
            <a:ln w="28575" cap="flat" cmpd="sng" algn="ctr">
              <a:solidFill>
                <a:schemeClr val="accent1"/>
              </a:solidFill>
              <a:prstDash val="solid"/>
              <a:round/>
              <a:headEnd type="none" w="med" len="med"/>
              <a:tailEnd type="none" w="med" len="med"/>
            </a:ln>
            <a:effectLst/>
          </p:spPr>
        </p:cxnSp>
        <p:cxnSp>
          <p:nvCxnSpPr>
            <p:cNvPr id="781" name="Straight Connector 780">
              <a:extLst>
                <a:ext uri="{FF2B5EF4-FFF2-40B4-BE49-F238E27FC236}">
                  <a16:creationId xmlns:a16="http://schemas.microsoft.com/office/drawing/2014/main" id="{12752CC1-3193-3FF6-3D0B-5AF6F52B64CE}"/>
                </a:ext>
              </a:extLst>
            </p:cNvPr>
            <p:cNvCxnSpPr/>
            <p:nvPr/>
          </p:nvCxnSpPr>
          <p:spPr bwMode="auto">
            <a:xfrm>
              <a:off x="4086352" y="3140282"/>
              <a:ext cx="108458" cy="0"/>
            </a:xfrm>
            <a:prstGeom prst="line">
              <a:avLst/>
            </a:prstGeom>
            <a:noFill/>
            <a:ln w="28575" cap="flat" cmpd="sng" algn="ctr">
              <a:solidFill>
                <a:schemeClr val="accent1"/>
              </a:solidFill>
              <a:prstDash val="solid"/>
              <a:round/>
              <a:headEnd type="none" w="med" len="med"/>
              <a:tailEnd type="none" w="med" len="med"/>
            </a:ln>
            <a:effectLst/>
          </p:spPr>
        </p:cxnSp>
        <p:cxnSp>
          <p:nvCxnSpPr>
            <p:cNvPr id="782" name="Straight Connector 781">
              <a:extLst>
                <a:ext uri="{FF2B5EF4-FFF2-40B4-BE49-F238E27FC236}">
                  <a16:creationId xmlns:a16="http://schemas.microsoft.com/office/drawing/2014/main" id="{54768AA2-AADD-D84F-2DD1-E2716B1867D5}"/>
                </a:ext>
              </a:extLst>
            </p:cNvPr>
            <p:cNvCxnSpPr/>
            <p:nvPr/>
          </p:nvCxnSpPr>
          <p:spPr bwMode="auto">
            <a:xfrm>
              <a:off x="4086352" y="3467942"/>
              <a:ext cx="108458"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83" name="Group 782">
            <a:extLst>
              <a:ext uri="{FF2B5EF4-FFF2-40B4-BE49-F238E27FC236}">
                <a16:creationId xmlns:a16="http://schemas.microsoft.com/office/drawing/2014/main" id="{E5EFC27F-138C-58CF-0235-540DFA452870}"/>
              </a:ext>
            </a:extLst>
          </p:cNvPr>
          <p:cNvGrpSpPr/>
          <p:nvPr/>
        </p:nvGrpSpPr>
        <p:grpSpPr>
          <a:xfrm>
            <a:off x="10877189" y="2998972"/>
            <a:ext cx="108458" cy="636258"/>
            <a:chOff x="4086352" y="3140282"/>
            <a:chExt cx="108458" cy="337420"/>
          </a:xfrm>
        </p:grpSpPr>
        <p:cxnSp>
          <p:nvCxnSpPr>
            <p:cNvPr id="784" name="Straight Connector 783">
              <a:extLst>
                <a:ext uri="{FF2B5EF4-FFF2-40B4-BE49-F238E27FC236}">
                  <a16:creationId xmlns:a16="http://schemas.microsoft.com/office/drawing/2014/main" id="{D8EB6F42-9DC0-B851-7A9E-641A1FC7E597}"/>
                </a:ext>
              </a:extLst>
            </p:cNvPr>
            <p:cNvCxnSpPr/>
            <p:nvPr/>
          </p:nvCxnSpPr>
          <p:spPr bwMode="auto">
            <a:xfrm>
              <a:off x="4141470" y="3146769"/>
              <a:ext cx="0" cy="330933"/>
            </a:xfrm>
            <a:prstGeom prst="line">
              <a:avLst/>
            </a:prstGeom>
            <a:noFill/>
            <a:ln w="28575" cap="flat" cmpd="sng" algn="ctr">
              <a:solidFill>
                <a:schemeClr val="accent1"/>
              </a:solidFill>
              <a:prstDash val="solid"/>
              <a:round/>
              <a:headEnd type="none" w="med" len="med"/>
              <a:tailEnd type="none" w="med" len="med"/>
            </a:ln>
            <a:effectLst/>
          </p:spPr>
        </p:cxnSp>
        <p:cxnSp>
          <p:nvCxnSpPr>
            <p:cNvPr id="785" name="Straight Connector 784">
              <a:extLst>
                <a:ext uri="{FF2B5EF4-FFF2-40B4-BE49-F238E27FC236}">
                  <a16:creationId xmlns:a16="http://schemas.microsoft.com/office/drawing/2014/main" id="{12C4D036-C0D1-F63C-9E59-00536D3020A8}"/>
                </a:ext>
              </a:extLst>
            </p:cNvPr>
            <p:cNvCxnSpPr/>
            <p:nvPr/>
          </p:nvCxnSpPr>
          <p:spPr bwMode="auto">
            <a:xfrm>
              <a:off x="4086352" y="3140282"/>
              <a:ext cx="108458" cy="0"/>
            </a:xfrm>
            <a:prstGeom prst="line">
              <a:avLst/>
            </a:prstGeom>
            <a:noFill/>
            <a:ln w="28575" cap="flat" cmpd="sng" algn="ctr">
              <a:solidFill>
                <a:schemeClr val="accent1"/>
              </a:solidFill>
              <a:prstDash val="solid"/>
              <a:round/>
              <a:headEnd type="none" w="med" len="med"/>
              <a:tailEnd type="none" w="med" len="med"/>
            </a:ln>
            <a:effectLst/>
          </p:spPr>
        </p:cxnSp>
        <p:cxnSp>
          <p:nvCxnSpPr>
            <p:cNvPr id="786" name="Straight Connector 785">
              <a:extLst>
                <a:ext uri="{FF2B5EF4-FFF2-40B4-BE49-F238E27FC236}">
                  <a16:creationId xmlns:a16="http://schemas.microsoft.com/office/drawing/2014/main" id="{4485CF09-50FB-FD2C-2B7F-30CE08940EBF}"/>
                </a:ext>
              </a:extLst>
            </p:cNvPr>
            <p:cNvCxnSpPr/>
            <p:nvPr/>
          </p:nvCxnSpPr>
          <p:spPr bwMode="auto">
            <a:xfrm>
              <a:off x="4086352" y="3467942"/>
              <a:ext cx="108458"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87" name="Group 786">
            <a:extLst>
              <a:ext uri="{FF2B5EF4-FFF2-40B4-BE49-F238E27FC236}">
                <a16:creationId xmlns:a16="http://schemas.microsoft.com/office/drawing/2014/main" id="{805B0BFB-BD9C-1753-50F4-D6E27599354F}"/>
              </a:ext>
            </a:extLst>
          </p:cNvPr>
          <p:cNvGrpSpPr/>
          <p:nvPr/>
        </p:nvGrpSpPr>
        <p:grpSpPr>
          <a:xfrm>
            <a:off x="11430001" y="2964204"/>
            <a:ext cx="108458" cy="604965"/>
            <a:chOff x="4086352" y="3140282"/>
            <a:chExt cx="108458" cy="337420"/>
          </a:xfrm>
        </p:grpSpPr>
        <p:cxnSp>
          <p:nvCxnSpPr>
            <p:cNvPr id="788" name="Straight Connector 787">
              <a:extLst>
                <a:ext uri="{FF2B5EF4-FFF2-40B4-BE49-F238E27FC236}">
                  <a16:creationId xmlns:a16="http://schemas.microsoft.com/office/drawing/2014/main" id="{7FFBA807-22D0-6C91-4F09-A5D5F0959113}"/>
                </a:ext>
              </a:extLst>
            </p:cNvPr>
            <p:cNvCxnSpPr/>
            <p:nvPr/>
          </p:nvCxnSpPr>
          <p:spPr bwMode="auto">
            <a:xfrm>
              <a:off x="4141470" y="3146769"/>
              <a:ext cx="0" cy="330933"/>
            </a:xfrm>
            <a:prstGeom prst="line">
              <a:avLst/>
            </a:prstGeom>
            <a:noFill/>
            <a:ln w="28575" cap="flat" cmpd="sng" algn="ctr">
              <a:solidFill>
                <a:schemeClr val="accent1"/>
              </a:solidFill>
              <a:prstDash val="solid"/>
              <a:round/>
              <a:headEnd type="none" w="med" len="med"/>
              <a:tailEnd type="none" w="med" len="med"/>
            </a:ln>
            <a:effectLst/>
          </p:spPr>
        </p:cxnSp>
        <p:cxnSp>
          <p:nvCxnSpPr>
            <p:cNvPr id="789" name="Straight Connector 788">
              <a:extLst>
                <a:ext uri="{FF2B5EF4-FFF2-40B4-BE49-F238E27FC236}">
                  <a16:creationId xmlns:a16="http://schemas.microsoft.com/office/drawing/2014/main" id="{192C4748-6A3F-FA28-52AF-B0672F807889}"/>
                </a:ext>
              </a:extLst>
            </p:cNvPr>
            <p:cNvCxnSpPr/>
            <p:nvPr/>
          </p:nvCxnSpPr>
          <p:spPr bwMode="auto">
            <a:xfrm>
              <a:off x="4086352" y="3140282"/>
              <a:ext cx="108458" cy="0"/>
            </a:xfrm>
            <a:prstGeom prst="line">
              <a:avLst/>
            </a:prstGeom>
            <a:noFill/>
            <a:ln w="28575" cap="flat" cmpd="sng" algn="ctr">
              <a:solidFill>
                <a:schemeClr val="accent1"/>
              </a:solidFill>
              <a:prstDash val="solid"/>
              <a:round/>
              <a:headEnd type="none" w="med" len="med"/>
              <a:tailEnd type="none" w="med" len="med"/>
            </a:ln>
            <a:effectLst/>
          </p:spPr>
        </p:cxnSp>
        <p:cxnSp>
          <p:nvCxnSpPr>
            <p:cNvPr id="790" name="Straight Connector 789">
              <a:extLst>
                <a:ext uri="{FF2B5EF4-FFF2-40B4-BE49-F238E27FC236}">
                  <a16:creationId xmlns:a16="http://schemas.microsoft.com/office/drawing/2014/main" id="{FB86CE6F-F55B-C9E4-FD3A-771F2589438F}"/>
                </a:ext>
              </a:extLst>
            </p:cNvPr>
            <p:cNvCxnSpPr/>
            <p:nvPr/>
          </p:nvCxnSpPr>
          <p:spPr bwMode="auto">
            <a:xfrm>
              <a:off x="4086352" y="3467942"/>
              <a:ext cx="108458" cy="0"/>
            </a:xfrm>
            <a:prstGeom prst="line">
              <a:avLst/>
            </a:prstGeom>
            <a:noFill/>
            <a:ln w="28575" cap="flat" cmpd="sng" algn="ctr">
              <a:solidFill>
                <a:schemeClr val="accent1"/>
              </a:solidFill>
              <a:prstDash val="solid"/>
              <a:round/>
              <a:headEnd type="none" w="med" len="med"/>
              <a:tailEnd type="none" w="med" len="med"/>
            </a:ln>
            <a:effectLst/>
          </p:spPr>
        </p:cxnSp>
      </p:grpSp>
      <p:sp>
        <p:nvSpPr>
          <p:cNvPr id="791" name="Oval 790">
            <a:extLst>
              <a:ext uri="{FF2B5EF4-FFF2-40B4-BE49-F238E27FC236}">
                <a16:creationId xmlns:a16="http://schemas.microsoft.com/office/drawing/2014/main" id="{B936A9AB-EC56-A671-F2C0-9A2108C0C398}"/>
              </a:ext>
            </a:extLst>
          </p:cNvPr>
          <p:cNvSpPr/>
          <p:nvPr/>
        </p:nvSpPr>
        <p:spPr bwMode="auto">
          <a:xfrm>
            <a:off x="7110190" y="4592668"/>
            <a:ext cx="72390" cy="7239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2" name="Oval 791">
            <a:extLst>
              <a:ext uri="{FF2B5EF4-FFF2-40B4-BE49-F238E27FC236}">
                <a16:creationId xmlns:a16="http://schemas.microsoft.com/office/drawing/2014/main" id="{D7007790-505B-E2B6-80C3-0A50C6BA08B2}"/>
              </a:ext>
            </a:extLst>
          </p:cNvPr>
          <p:cNvSpPr/>
          <p:nvPr/>
        </p:nvSpPr>
        <p:spPr bwMode="auto">
          <a:xfrm>
            <a:off x="7290984" y="4408397"/>
            <a:ext cx="72390" cy="7239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3" name="Oval 792">
            <a:extLst>
              <a:ext uri="{FF2B5EF4-FFF2-40B4-BE49-F238E27FC236}">
                <a16:creationId xmlns:a16="http://schemas.microsoft.com/office/drawing/2014/main" id="{31294629-499C-3A19-323A-7145A6B493F2}"/>
              </a:ext>
            </a:extLst>
          </p:cNvPr>
          <p:cNvSpPr/>
          <p:nvPr/>
        </p:nvSpPr>
        <p:spPr bwMode="auto">
          <a:xfrm>
            <a:off x="7569128" y="4311046"/>
            <a:ext cx="72390" cy="7239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4" name="Oval 793">
            <a:extLst>
              <a:ext uri="{FF2B5EF4-FFF2-40B4-BE49-F238E27FC236}">
                <a16:creationId xmlns:a16="http://schemas.microsoft.com/office/drawing/2014/main" id="{38194F3F-BC74-2758-6C31-23C74A4CCCD6}"/>
              </a:ext>
            </a:extLst>
          </p:cNvPr>
          <p:cNvSpPr/>
          <p:nvPr/>
        </p:nvSpPr>
        <p:spPr bwMode="auto">
          <a:xfrm>
            <a:off x="7840318" y="4235496"/>
            <a:ext cx="72390" cy="7239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5" name="Oval 794">
            <a:extLst>
              <a:ext uri="{FF2B5EF4-FFF2-40B4-BE49-F238E27FC236}">
                <a16:creationId xmlns:a16="http://schemas.microsoft.com/office/drawing/2014/main" id="{9875E039-7AB7-6191-64FF-416A55788668}"/>
              </a:ext>
            </a:extLst>
          </p:cNvPr>
          <p:cNvSpPr/>
          <p:nvPr/>
        </p:nvSpPr>
        <p:spPr bwMode="auto">
          <a:xfrm>
            <a:off x="8121939" y="4120761"/>
            <a:ext cx="72390" cy="7239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6" name="Oval 795">
            <a:extLst>
              <a:ext uri="{FF2B5EF4-FFF2-40B4-BE49-F238E27FC236}">
                <a16:creationId xmlns:a16="http://schemas.microsoft.com/office/drawing/2014/main" id="{DB608255-8CAF-4DFD-2390-71C297DBAC7C}"/>
              </a:ext>
            </a:extLst>
          </p:cNvPr>
          <p:cNvSpPr/>
          <p:nvPr/>
        </p:nvSpPr>
        <p:spPr bwMode="auto">
          <a:xfrm>
            <a:off x="8393130" y="4155529"/>
            <a:ext cx="72390" cy="7239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7" name="Oval 796">
            <a:extLst>
              <a:ext uri="{FF2B5EF4-FFF2-40B4-BE49-F238E27FC236}">
                <a16:creationId xmlns:a16="http://schemas.microsoft.com/office/drawing/2014/main" id="{A97D0DA7-AAC8-8D72-7E2A-15DBAF542FA0}"/>
              </a:ext>
            </a:extLst>
          </p:cNvPr>
          <p:cNvSpPr/>
          <p:nvPr/>
        </p:nvSpPr>
        <p:spPr bwMode="auto">
          <a:xfrm>
            <a:off x="8671274" y="4141621"/>
            <a:ext cx="72390" cy="7239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8" name="Oval 797">
            <a:extLst>
              <a:ext uri="{FF2B5EF4-FFF2-40B4-BE49-F238E27FC236}">
                <a16:creationId xmlns:a16="http://schemas.microsoft.com/office/drawing/2014/main" id="{0F0CEC21-CC35-1606-30D9-0A8D1949CE3F}"/>
              </a:ext>
            </a:extLst>
          </p:cNvPr>
          <p:cNvSpPr/>
          <p:nvPr/>
        </p:nvSpPr>
        <p:spPr bwMode="auto">
          <a:xfrm>
            <a:off x="8945942" y="4030364"/>
            <a:ext cx="72390" cy="7239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9" name="Oval 798">
            <a:extLst>
              <a:ext uri="{FF2B5EF4-FFF2-40B4-BE49-F238E27FC236}">
                <a16:creationId xmlns:a16="http://schemas.microsoft.com/office/drawing/2014/main" id="{BD2E4BBC-ACEF-E736-9F2A-5B8CFADBBD39}"/>
              </a:ext>
            </a:extLst>
          </p:cNvPr>
          <p:cNvSpPr/>
          <p:nvPr/>
        </p:nvSpPr>
        <p:spPr bwMode="auto">
          <a:xfrm>
            <a:off x="9227563" y="3988642"/>
            <a:ext cx="72390" cy="7239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0" name="Oval 799">
            <a:extLst>
              <a:ext uri="{FF2B5EF4-FFF2-40B4-BE49-F238E27FC236}">
                <a16:creationId xmlns:a16="http://schemas.microsoft.com/office/drawing/2014/main" id="{667E6AF0-AE67-C4D9-275E-CC1F5C993D3B}"/>
              </a:ext>
            </a:extLst>
          </p:cNvPr>
          <p:cNvSpPr/>
          <p:nvPr/>
        </p:nvSpPr>
        <p:spPr bwMode="auto">
          <a:xfrm>
            <a:off x="10322757" y="3790464"/>
            <a:ext cx="72390" cy="7239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1" name="Oval 800">
            <a:extLst>
              <a:ext uri="{FF2B5EF4-FFF2-40B4-BE49-F238E27FC236}">
                <a16:creationId xmlns:a16="http://schemas.microsoft.com/office/drawing/2014/main" id="{374E81AD-DDDD-4BF9-AC33-9F17528B5746}"/>
              </a:ext>
            </a:extLst>
          </p:cNvPr>
          <p:cNvSpPr/>
          <p:nvPr/>
        </p:nvSpPr>
        <p:spPr bwMode="auto">
          <a:xfrm>
            <a:off x="10872092" y="3727882"/>
            <a:ext cx="72390" cy="7239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2" name="Oval 801">
            <a:extLst>
              <a:ext uri="{FF2B5EF4-FFF2-40B4-BE49-F238E27FC236}">
                <a16:creationId xmlns:a16="http://schemas.microsoft.com/office/drawing/2014/main" id="{A939DE0F-9D60-F6CD-6566-A2FEFF5BAA03}"/>
              </a:ext>
            </a:extLst>
          </p:cNvPr>
          <p:cNvSpPr/>
          <p:nvPr/>
        </p:nvSpPr>
        <p:spPr bwMode="auto">
          <a:xfrm>
            <a:off x="11424904" y="3717452"/>
            <a:ext cx="72390" cy="7239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803" name="Group 802">
            <a:extLst>
              <a:ext uri="{FF2B5EF4-FFF2-40B4-BE49-F238E27FC236}">
                <a16:creationId xmlns:a16="http://schemas.microsoft.com/office/drawing/2014/main" id="{B33FC56F-C537-5B2C-4FDF-0EAEB5C1D65F}"/>
              </a:ext>
            </a:extLst>
          </p:cNvPr>
          <p:cNvGrpSpPr/>
          <p:nvPr/>
        </p:nvGrpSpPr>
        <p:grpSpPr>
          <a:xfrm>
            <a:off x="7094407" y="4561587"/>
            <a:ext cx="108458" cy="139360"/>
            <a:chOff x="4086352" y="3140282"/>
            <a:chExt cx="108458" cy="337420"/>
          </a:xfrm>
        </p:grpSpPr>
        <p:cxnSp>
          <p:nvCxnSpPr>
            <p:cNvPr id="804" name="Straight Connector 803">
              <a:extLst>
                <a:ext uri="{FF2B5EF4-FFF2-40B4-BE49-F238E27FC236}">
                  <a16:creationId xmlns:a16="http://schemas.microsoft.com/office/drawing/2014/main" id="{923D55E1-0AC7-12B1-AA6B-95D3DB9681B0}"/>
                </a:ext>
              </a:extLst>
            </p:cNvPr>
            <p:cNvCxnSpPr/>
            <p:nvPr/>
          </p:nvCxnSpPr>
          <p:spPr bwMode="auto">
            <a:xfrm>
              <a:off x="4141470" y="3146769"/>
              <a:ext cx="0" cy="330933"/>
            </a:xfrm>
            <a:prstGeom prst="line">
              <a:avLst/>
            </a:prstGeom>
            <a:noFill/>
            <a:ln w="28575" cap="flat" cmpd="sng" algn="ctr">
              <a:solidFill>
                <a:schemeClr val="accent3"/>
              </a:solidFill>
              <a:prstDash val="solid"/>
              <a:round/>
              <a:headEnd type="none" w="med" len="med"/>
              <a:tailEnd type="none" w="med" len="med"/>
            </a:ln>
            <a:effectLst/>
          </p:spPr>
        </p:cxnSp>
        <p:cxnSp>
          <p:nvCxnSpPr>
            <p:cNvPr id="805" name="Straight Connector 804">
              <a:extLst>
                <a:ext uri="{FF2B5EF4-FFF2-40B4-BE49-F238E27FC236}">
                  <a16:creationId xmlns:a16="http://schemas.microsoft.com/office/drawing/2014/main" id="{98387EBE-19FD-3093-84CE-6CF8D1E7BDA3}"/>
                </a:ext>
              </a:extLst>
            </p:cNvPr>
            <p:cNvCxnSpPr/>
            <p:nvPr/>
          </p:nvCxnSpPr>
          <p:spPr bwMode="auto">
            <a:xfrm>
              <a:off x="4086352" y="3140282"/>
              <a:ext cx="108458" cy="0"/>
            </a:xfrm>
            <a:prstGeom prst="line">
              <a:avLst/>
            </a:prstGeom>
            <a:noFill/>
            <a:ln w="28575" cap="flat" cmpd="sng" algn="ctr">
              <a:solidFill>
                <a:schemeClr val="accent3"/>
              </a:solidFill>
              <a:prstDash val="solid"/>
              <a:round/>
              <a:headEnd type="none" w="med" len="med"/>
              <a:tailEnd type="none" w="med" len="med"/>
            </a:ln>
            <a:effectLst/>
          </p:spPr>
        </p:cxnSp>
        <p:cxnSp>
          <p:nvCxnSpPr>
            <p:cNvPr id="806" name="Straight Connector 805">
              <a:extLst>
                <a:ext uri="{FF2B5EF4-FFF2-40B4-BE49-F238E27FC236}">
                  <a16:creationId xmlns:a16="http://schemas.microsoft.com/office/drawing/2014/main" id="{65722B3C-ED53-CBA6-0F31-F8327DB75B11}"/>
                </a:ext>
              </a:extLst>
            </p:cNvPr>
            <p:cNvCxnSpPr/>
            <p:nvPr/>
          </p:nvCxnSpPr>
          <p:spPr bwMode="auto">
            <a:xfrm>
              <a:off x="4086352" y="3467942"/>
              <a:ext cx="108458"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807" name="Group 806">
            <a:extLst>
              <a:ext uri="{FF2B5EF4-FFF2-40B4-BE49-F238E27FC236}">
                <a16:creationId xmlns:a16="http://schemas.microsoft.com/office/drawing/2014/main" id="{DE03A5FC-1058-632A-F631-8048E8D9C86F}"/>
              </a:ext>
            </a:extLst>
          </p:cNvPr>
          <p:cNvGrpSpPr/>
          <p:nvPr/>
        </p:nvGrpSpPr>
        <p:grpSpPr>
          <a:xfrm>
            <a:off x="7271724" y="4342547"/>
            <a:ext cx="108458" cy="219037"/>
            <a:chOff x="4086352" y="3140282"/>
            <a:chExt cx="108458" cy="337420"/>
          </a:xfrm>
        </p:grpSpPr>
        <p:cxnSp>
          <p:nvCxnSpPr>
            <p:cNvPr id="808" name="Straight Connector 807">
              <a:extLst>
                <a:ext uri="{FF2B5EF4-FFF2-40B4-BE49-F238E27FC236}">
                  <a16:creationId xmlns:a16="http://schemas.microsoft.com/office/drawing/2014/main" id="{130FDAC9-B9CC-9E0F-7CD8-E535434AD53A}"/>
                </a:ext>
              </a:extLst>
            </p:cNvPr>
            <p:cNvCxnSpPr/>
            <p:nvPr/>
          </p:nvCxnSpPr>
          <p:spPr bwMode="auto">
            <a:xfrm>
              <a:off x="4141470" y="3146769"/>
              <a:ext cx="0" cy="330933"/>
            </a:xfrm>
            <a:prstGeom prst="line">
              <a:avLst/>
            </a:prstGeom>
            <a:noFill/>
            <a:ln w="28575" cap="flat" cmpd="sng" algn="ctr">
              <a:solidFill>
                <a:schemeClr val="accent3"/>
              </a:solidFill>
              <a:prstDash val="solid"/>
              <a:round/>
              <a:headEnd type="none" w="med" len="med"/>
              <a:tailEnd type="none" w="med" len="med"/>
            </a:ln>
            <a:effectLst/>
          </p:spPr>
        </p:cxnSp>
        <p:cxnSp>
          <p:nvCxnSpPr>
            <p:cNvPr id="809" name="Straight Connector 808">
              <a:extLst>
                <a:ext uri="{FF2B5EF4-FFF2-40B4-BE49-F238E27FC236}">
                  <a16:creationId xmlns:a16="http://schemas.microsoft.com/office/drawing/2014/main" id="{83712775-0EEC-41C3-7457-E5030B4968B4}"/>
                </a:ext>
              </a:extLst>
            </p:cNvPr>
            <p:cNvCxnSpPr/>
            <p:nvPr/>
          </p:nvCxnSpPr>
          <p:spPr bwMode="auto">
            <a:xfrm>
              <a:off x="4086352" y="3140282"/>
              <a:ext cx="108458" cy="0"/>
            </a:xfrm>
            <a:prstGeom prst="line">
              <a:avLst/>
            </a:prstGeom>
            <a:noFill/>
            <a:ln w="28575" cap="flat" cmpd="sng" algn="ctr">
              <a:solidFill>
                <a:schemeClr val="accent3"/>
              </a:solidFill>
              <a:prstDash val="solid"/>
              <a:round/>
              <a:headEnd type="none" w="med" len="med"/>
              <a:tailEnd type="none" w="med" len="med"/>
            </a:ln>
            <a:effectLst/>
          </p:spPr>
        </p:cxnSp>
        <p:cxnSp>
          <p:nvCxnSpPr>
            <p:cNvPr id="810" name="Straight Connector 809">
              <a:extLst>
                <a:ext uri="{FF2B5EF4-FFF2-40B4-BE49-F238E27FC236}">
                  <a16:creationId xmlns:a16="http://schemas.microsoft.com/office/drawing/2014/main" id="{398AAFE9-BF26-EECE-B230-9B51EFE21CA1}"/>
                </a:ext>
              </a:extLst>
            </p:cNvPr>
            <p:cNvCxnSpPr/>
            <p:nvPr/>
          </p:nvCxnSpPr>
          <p:spPr bwMode="auto">
            <a:xfrm>
              <a:off x="4086352" y="3467942"/>
              <a:ext cx="108458"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811" name="Group 810">
            <a:extLst>
              <a:ext uri="{FF2B5EF4-FFF2-40B4-BE49-F238E27FC236}">
                <a16:creationId xmlns:a16="http://schemas.microsoft.com/office/drawing/2014/main" id="{7FF5BD9E-2290-B8F3-F704-AAE4727F0641}"/>
              </a:ext>
            </a:extLst>
          </p:cNvPr>
          <p:cNvGrpSpPr/>
          <p:nvPr/>
        </p:nvGrpSpPr>
        <p:grpSpPr>
          <a:xfrm>
            <a:off x="7553345" y="4210429"/>
            <a:ext cx="108458" cy="285921"/>
            <a:chOff x="4086352" y="3140282"/>
            <a:chExt cx="108458" cy="337420"/>
          </a:xfrm>
        </p:grpSpPr>
        <p:cxnSp>
          <p:nvCxnSpPr>
            <p:cNvPr id="812" name="Straight Connector 811">
              <a:extLst>
                <a:ext uri="{FF2B5EF4-FFF2-40B4-BE49-F238E27FC236}">
                  <a16:creationId xmlns:a16="http://schemas.microsoft.com/office/drawing/2014/main" id="{4CCF0531-3E3A-1A2E-3922-EF42445D494B}"/>
                </a:ext>
              </a:extLst>
            </p:cNvPr>
            <p:cNvCxnSpPr/>
            <p:nvPr/>
          </p:nvCxnSpPr>
          <p:spPr bwMode="auto">
            <a:xfrm>
              <a:off x="4141470" y="3146769"/>
              <a:ext cx="0" cy="330933"/>
            </a:xfrm>
            <a:prstGeom prst="line">
              <a:avLst/>
            </a:prstGeom>
            <a:noFill/>
            <a:ln w="28575" cap="flat" cmpd="sng" algn="ctr">
              <a:solidFill>
                <a:schemeClr val="accent3"/>
              </a:solidFill>
              <a:prstDash val="solid"/>
              <a:round/>
              <a:headEnd type="none" w="med" len="med"/>
              <a:tailEnd type="none" w="med" len="med"/>
            </a:ln>
            <a:effectLst/>
          </p:spPr>
        </p:cxnSp>
        <p:cxnSp>
          <p:nvCxnSpPr>
            <p:cNvPr id="813" name="Straight Connector 812">
              <a:extLst>
                <a:ext uri="{FF2B5EF4-FFF2-40B4-BE49-F238E27FC236}">
                  <a16:creationId xmlns:a16="http://schemas.microsoft.com/office/drawing/2014/main" id="{93730F10-94DC-7E8A-15D3-23C90C32130B}"/>
                </a:ext>
              </a:extLst>
            </p:cNvPr>
            <p:cNvCxnSpPr/>
            <p:nvPr/>
          </p:nvCxnSpPr>
          <p:spPr bwMode="auto">
            <a:xfrm>
              <a:off x="4086352" y="3140282"/>
              <a:ext cx="108458" cy="0"/>
            </a:xfrm>
            <a:prstGeom prst="line">
              <a:avLst/>
            </a:prstGeom>
            <a:noFill/>
            <a:ln w="28575" cap="flat" cmpd="sng" algn="ctr">
              <a:solidFill>
                <a:schemeClr val="accent3"/>
              </a:solidFill>
              <a:prstDash val="solid"/>
              <a:round/>
              <a:headEnd type="none" w="med" len="med"/>
              <a:tailEnd type="none" w="med" len="med"/>
            </a:ln>
            <a:effectLst/>
          </p:spPr>
        </p:cxnSp>
        <p:cxnSp>
          <p:nvCxnSpPr>
            <p:cNvPr id="814" name="Straight Connector 813">
              <a:extLst>
                <a:ext uri="{FF2B5EF4-FFF2-40B4-BE49-F238E27FC236}">
                  <a16:creationId xmlns:a16="http://schemas.microsoft.com/office/drawing/2014/main" id="{7CEA7380-5893-EAAD-131F-CF6F77817868}"/>
                </a:ext>
              </a:extLst>
            </p:cNvPr>
            <p:cNvCxnSpPr/>
            <p:nvPr/>
          </p:nvCxnSpPr>
          <p:spPr bwMode="auto">
            <a:xfrm>
              <a:off x="4086352" y="3467942"/>
              <a:ext cx="108458"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815" name="Group 814">
            <a:extLst>
              <a:ext uri="{FF2B5EF4-FFF2-40B4-BE49-F238E27FC236}">
                <a16:creationId xmlns:a16="http://schemas.microsoft.com/office/drawing/2014/main" id="{9CA36DE3-E754-0F51-BC86-7B8B5D77822D}"/>
              </a:ext>
            </a:extLst>
          </p:cNvPr>
          <p:cNvGrpSpPr/>
          <p:nvPr/>
        </p:nvGrpSpPr>
        <p:grpSpPr>
          <a:xfrm>
            <a:off x="7821059" y="4109602"/>
            <a:ext cx="108458" cy="332435"/>
            <a:chOff x="4086352" y="3140282"/>
            <a:chExt cx="108458" cy="337420"/>
          </a:xfrm>
        </p:grpSpPr>
        <p:cxnSp>
          <p:nvCxnSpPr>
            <p:cNvPr id="816" name="Straight Connector 815">
              <a:extLst>
                <a:ext uri="{FF2B5EF4-FFF2-40B4-BE49-F238E27FC236}">
                  <a16:creationId xmlns:a16="http://schemas.microsoft.com/office/drawing/2014/main" id="{A96AEF5C-5951-F96A-2B26-B61D88ED4203}"/>
                </a:ext>
              </a:extLst>
            </p:cNvPr>
            <p:cNvCxnSpPr/>
            <p:nvPr/>
          </p:nvCxnSpPr>
          <p:spPr bwMode="auto">
            <a:xfrm>
              <a:off x="4141470" y="3146769"/>
              <a:ext cx="0" cy="330933"/>
            </a:xfrm>
            <a:prstGeom prst="line">
              <a:avLst/>
            </a:prstGeom>
            <a:noFill/>
            <a:ln w="28575" cap="flat" cmpd="sng" algn="ctr">
              <a:solidFill>
                <a:schemeClr val="accent3"/>
              </a:solidFill>
              <a:prstDash val="solid"/>
              <a:round/>
              <a:headEnd type="none" w="med" len="med"/>
              <a:tailEnd type="none" w="med" len="med"/>
            </a:ln>
            <a:effectLst/>
          </p:spPr>
        </p:cxnSp>
        <p:cxnSp>
          <p:nvCxnSpPr>
            <p:cNvPr id="817" name="Straight Connector 816">
              <a:extLst>
                <a:ext uri="{FF2B5EF4-FFF2-40B4-BE49-F238E27FC236}">
                  <a16:creationId xmlns:a16="http://schemas.microsoft.com/office/drawing/2014/main" id="{EFAB3F76-CAD6-F68D-2E24-77F23CF82050}"/>
                </a:ext>
              </a:extLst>
            </p:cNvPr>
            <p:cNvCxnSpPr/>
            <p:nvPr/>
          </p:nvCxnSpPr>
          <p:spPr bwMode="auto">
            <a:xfrm>
              <a:off x="4086352" y="3140282"/>
              <a:ext cx="108458" cy="0"/>
            </a:xfrm>
            <a:prstGeom prst="line">
              <a:avLst/>
            </a:prstGeom>
            <a:noFill/>
            <a:ln w="28575" cap="flat" cmpd="sng" algn="ctr">
              <a:solidFill>
                <a:schemeClr val="accent3"/>
              </a:solidFill>
              <a:prstDash val="solid"/>
              <a:round/>
              <a:headEnd type="none" w="med" len="med"/>
              <a:tailEnd type="none" w="med" len="med"/>
            </a:ln>
            <a:effectLst/>
          </p:spPr>
        </p:cxnSp>
        <p:cxnSp>
          <p:nvCxnSpPr>
            <p:cNvPr id="818" name="Straight Connector 817">
              <a:extLst>
                <a:ext uri="{FF2B5EF4-FFF2-40B4-BE49-F238E27FC236}">
                  <a16:creationId xmlns:a16="http://schemas.microsoft.com/office/drawing/2014/main" id="{3FBCDAD8-B121-0D7D-4FF8-73986161FA4C}"/>
                </a:ext>
              </a:extLst>
            </p:cNvPr>
            <p:cNvCxnSpPr/>
            <p:nvPr/>
          </p:nvCxnSpPr>
          <p:spPr bwMode="auto">
            <a:xfrm>
              <a:off x="4086352" y="3467942"/>
              <a:ext cx="108458"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819" name="Group 818">
            <a:extLst>
              <a:ext uri="{FF2B5EF4-FFF2-40B4-BE49-F238E27FC236}">
                <a16:creationId xmlns:a16="http://schemas.microsoft.com/office/drawing/2014/main" id="{B22D2A9A-D754-2790-0A44-CA48EBE92F1F}"/>
              </a:ext>
            </a:extLst>
          </p:cNvPr>
          <p:cNvGrpSpPr/>
          <p:nvPr/>
        </p:nvGrpSpPr>
        <p:grpSpPr>
          <a:xfrm>
            <a:off x="8102680" y="3967053"/>
            <a:ext cx="108458" cy="382116"/>
            <a:chOff x="4086352" y="3140282"/>
            <a:chExt cx="108458" cy="337420"/>
          </a:xfrm>
        </p:grpSpPr>
        <p:cxnSp>
          <p:nvCxnSpPr>
            <p:cNvPr id="820" name="Straight Connector 819">
              <a:extLst>
                <a:ext uri="{FF2B5EF4-FFF2-40B4-BE49-F238E27FC236}">
                  <a16:creationId xmlns:a16="http://schemas.microsoft.com/office/drawing/2014/main" id="{FAAD8B6B-EAC5-6F3F-08AD-348655C44895}"/>
                </a:ext>
              </a:extLst>
            </p:cNvPr>
            <p:cNvCxnSpPr/>
            <p:nvPr/>
          </p:nvCxnSpPr>
          <p:spPr bwMode="auto">
            <a:xfrm>
              <a:off x="4141470" y="3146769"/>
              <a:ext cx="0" cy="330933"/>
            </a:xfrm>
            <a:prstGeom prst="line">
              <a:avLst/>
            </a:prstGeom>
            <a:noFill/>
            <a:ln w="28575" cap="flat" cmpd="sng" algn="ctr">
              <a:solidFill>
                <a:schemeClr val="accent3"/>
              </a:solidFill>
              <a:prstDash val="solid"/>
              <a:round/>
              <a:headEnd type="none" w="med" len="med"/>
              <a:tailEnd type="none" w="med" len="med"/>
            </a:ln>
            <a:effectLst/>
          </p:spPr>
        </p:cxnSp>
        <p:cxnSp>
          <p:nvCxnSpPr>
            <p:cNvPr id="821" name="Straight Connector 820">
              <a:extLst>
                <a:ext uri="{FF2B5EF4-FFF2-40B4-BE49-F238E27FC236}">
                  <a16:creationId xmlns:a16="http://schemas.microsoft.com/office/drawing/2014/main" id="{7CE5F5CC-7469-ED9B-C383-698DD491A368}"/>
                </a:ext>
              </a:extLst>
            </p:cNvPr>
            <p:cNvCxnSpPr/>
            <p:nvPr/>
          </p:nvCxnSpPr>
          <p:spPr bwMode="auto">
            <a:xfrm>
              <a:off x="4086352" y="3140282"/>
              <a:ext cx="108458" cy="0"/>
            </a:xfrm>
            <a:prstGeom prst="line">
              <a:avLst/>
            </a:prstGeom>
            <a:noFill/>
            <a:ln w="28575" cap="flat" cmpd="sng" algn="ctr">
              <a:solidFill>
                <a:schemeClr val="accent3"/>
              </a:solidFill>
              <a:prstDash val="solid"/>
              <a:round/>
              <a:headEnd type="none" w="med" len="med"/>
              <a:tailEnd type="none" w="med" len="med"/>
            </a:ln>
            <a:effectLst/>
          </p:spPr>
        </p:cxnSp>
        <p:cxnSp>
          <p:nvCxnSpPr>
            <p:cNvPr id="822" name="Straight Connector 821">
              <a:extLst>
                <a:ext uri="{FF2B5EF4-FFF2-40B4-BE49-F238E27FC236}">
                  <a16:creationId xmlns:a16="http://schemas.microsoft.com/office/drawing/2014/main" id="{E6F82C03-F6EA-E530-C98A-31CE013BD0C9}"/>
                </a:ext>
              </a:extLst>
            </p:cNvPr>
            <p:cNvCxnSpPr/>
            <p:nvPr/>
          </p:nvCxnSpPr>
          <p:spPr bwMode="auto">
            <a:xfrm>
              <a:off x="4086352" y="3467942"/>
              <a:ext cx="108458"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823" name="Group 822">
            <a:extLst>
              <a:ext uri="{FF2B5EF4-FFF2-40B4-BE49-F238E27FC236}">
                <a16:creationId xmlns:a16="http://schemas.microsoft.com/office/drawing/2014/main" id="{3D92437B-E588-1357-78ED-EBA865BD211E}"/>
              </a:ext>
            </a:extLst>
          </p:cNvPr>
          <p:cNvGrpSpPr/>
          <p:nvPr/>
        </p:nvGrpSpPr>
        <p:grpSpPr>
          <a:xfrm>
            <a:off x="8373871" y="4012251"/>
            <a:ext cx="108458" cy="386779"/>
            <a:chOff x="4086352" y="3140282"/>
            <a:chExt cx="108458" cy="337420"/>
          </a:xfrm>
        </p:grpSpPr>
        <p:cxnSp>
          <p:nvCxnSpPr>
            <p:cNvPr id="824" name="Straight Connector 823">
              <a:extLst>
                <a:ext uri="{FF2B5EF4-FFF2-40B4-BE49-F238E27FC236}">
                  <a16:creationId xmlns:a16="http://schemas.microsoft.com/office/drawing/2014/main" id="{C51AB6F6-F6F7-9A82-C4F0-79D3A49B7B43}"/>
                </a:ext>
              </a:extLst>
            </p:cNvPr>
            <p:cNvCxnSpPr/>
            <p:nvPr/>
          </p:nvCxnSpPr>
          <p:spPr bwMode="auto">
            <a:xfrm>
              <a:off x="4141470" y="3146769"/>
              <a:ext cx="0" cy="330933"/>
            </a:xfrm>
            <a:prstGeom prst="line">
              <a:avLst/>
            </a:prstGeom>
            <a:noFill/>
            <a:ln w="28575" cap="flat" cmpd="sng" algn="ctr">
              <a:solidFill>
                <a:schemeClr val="accent3"/>
              </a:solidFill>
              <a:prstDash val="solid"/>
              <a:round/>
              <a:headEnd type="none" w="med" len="med"/>
              <a:tailEnd type="none" w="med" len="med"/>
            </a:ln>
            <a:effectLst/>
          </p:spPr>
        </p:cxnSp>
        <p:cxnSp>
          <p:nvCxnSpPr>
            <p:cNvPr id="825" name="Straight Connector 824">
              <a:extLst>
                <a:ext uri="{FF2B5EF4-FFF2-40B4-BE49-F238E27FC236}">
                  <a16:creationId xmlns:a16="http://schemas.microsoft.com/office/drawing/2014/main" id="{4DC5D34B-44CE-71E6-47A5-8494B7357242}"/>
                </a:ext>
              </a:extLst>
            </p:cNvPr>
            <p:cNvCxnSpPr/>
            <p:nvPr/>
          </p:nvCxnSpPr>
          <p:spPr bwMode="auto">
            <a:xfrm>
              <a:off x="4086352" y="3140282"/>
              <a:ext cx="108458" cy="0"/>
            </a:xfrm>
            <a:prstGeom prst="line">
              <a:avLst/>
            </a:prstGeom>
            <a:noFill/>
            <a:ln w="28575" cap="flat" cmpd="sng" algn="ctr">
              <a:solidFill>
                <a:schemeClr val="accent3"/>
              </a:solidFill>
              <a:prstDash val="solid"/>
              <a:round/>
              <a:headEnd type="none" w="med" len="med"/>
              <a:tailEnd type="none" w="med" len="med"/>
            </a:ln>
            <a:effectLst/>
          </p:spPr>
        </p:cxnSp>
        <p:cxnSp>
          <p:nvCxnSpPr>
            <p:cNvPr id="826" name="Straight Connector 825">
              <a:extLst>
                <a:ext uri="{FF2B5EF4-FFF2-40B4-BE49-F238E27FC236}">
                  <a16:creationId xmlns:a16="http://schemas.microsoft.com/office/drawing/2014/main" id="{1464CF3B-7C84-0279-DA80-ADE390E41540}"/>
                </a:ext>
              </a:extLst>
            </p:cNvPr>
            <p:cNvCxnSpPr/>
            <p:nvPr/>
          </p:nvCxnSpPr>
          <p:spPr bwMode="auto">
            <a:xfrm>
              <a:off x="4086352" y="3467942"/>
              <a:ext cx="108458"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827" name="Group 826">
            <a:extLst>
              <a:ext uri="{FF2B5EF4-FFF2-40B4-BE49-F238E27FC236}">
                <a16:creationId xmlns:a16="http://schemas.microsoft.com/office/drawing/2014/main" id="{658D259F-26B9-B1EE-2CCC-537D9AB87803}"/>
              </a:ext>
            </a:extLst>
          </p:cNvPr>
          <p:cNvGrpSpPr/>
          <p:nvPr/>
        </p:nvGrpSpPr>
        <p:grpSpPr>
          <a:xfrm>
            <a:off x="8652015" y="3991391"/>
            <a:ext cx="108458" cy="396450"/>
            <a:chOff x="4086352" y="3140282"/>
            <a:chExt cx="108458" cy="337420"/>
          </a:xfrm>
        </p:grpSpPr>
        <p:cxnSp>
          <p:nvCxnSpPr>
            <p:cNvPr id="828" name="Straight Connector 827">
              <a:extLst>
                <a:ext uri="{FF2B5EF4-FFF2-40B4-BE49-F238E27FC236}">
                  <a16:creationId xmlns:a16="http://schemas.microsoft.com/office/drawing/2014/main" id="{088FDACA-D52D-FCCE-9577-6B61A9AB3C68}"/>
                </a:ext>
              </a:extLst>
            </p:cNvPr>
            <p:cNvCxnSpPr/>
            <p:nvPr/>
          </p:nvCxnSpPr>
          <p:spPr bwMode="auto">
            <a:xfrm>
              <a:off x="4141470" y="3146769"/>
              <a:ext cx="0" cy="330933"/>
            </a:xfrm>
            <a:prstGeom prst="line">
              <a:avLst/>
            </a:prstGeom>
            <a:noFill/>
            <a:ln w="28575" cap="flat" cmpd="sng" algn="ctr">
              <a:solidFill>
                <a:schemeClr val="accent3"/>
              </a:solidFill>
              <a:prstDash val="solid"/>
              <a:round/>
              <a:headEnd type="none" w="med" len="med"/>
              <a:tailEnd type="none" w="med" len="med"/>
            </a:ln>
            <a:effectLst/>
          </p:spPr>
        </p:cxnSp>
        <p:cxnSp>
          <p:nvCxnSpPr>
            <p:cNvPr id="829" name="Straight Connector 828">
              <a:extLst>
                <a:ext uri="{FF2B5EF4-FFF2-40B4-BE49-F238E27FC236}">
                  <a16:creationId xmlns:a16="http://schemas.microsoft.com/office/drawing/2014/main" id="{D0651E9D-7485-A371-A595-C79F4A71B599}"/>
                </a:ext>
              </a:extLst>
            </p:cNvPr>
            <p:cNvCxnSpPr/>
            <p:nvPr/>
          </p:nvCxnSpPr>
          <p:spPr bwMode="auto">
            <a:xfrm>
              <a:off x="4086352" y="3140282"/>
              <a:ext cx="108458" cy="0"/>
            </a:xfrm>
            <a:prstGeom prst="line">
              <a:avLst/>
            </a:prstGeom>
            <a:noFill/>
            <a:ln w="28575" cap="flat" cmpd="sng" algn="ctr">
              <a:solidFill>
                <a:schemeClr val="accent3"/>
              </a:solidFill>
              <a:prstDash val="solid"/>
              <a:round/>
              <a:headEnd type="none" w="med" len="med"/>
              <a:tailEnd type="none" w="med" len="med"/>
            </a:ln>
            <a:effectLst/>
          </p:spPr>
        </p:cxnSp>
        <p:cxnSp>
          <p:nvCxnSpPr>
            <p:cNvPr id="830" name="Straight Connector 829">
              <a:extLst>
                <a:ext uri="{FF2B5EF4-FFF2-40B4-BE49-F238E27FC236}">
                  <a16:creationId xmlns:a16="http://schemas.microsoft.com/office/drawing/2014/main" id="{77307ECF-8BFF-A57F-B1DC-01D1B9F65DA0}"/>
                </a:ext>
              </a:extLst>
            </p:cNvPr>
            <p:cNvCxnSpPr/>
            <p:nvPr/>
          </p:nvCxnSpPr>
          <p:spPr bwMode="auto">
            <a:xfrm>
              <a:off x="4086352" y="3467942"/>
              <a:ext cx="108458"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831" name="Group 830">
            <a:extLst>
              <a:ext uri="{FF2B5EF4-FFF2-40B4-BE49-F238E27FC236}">
                <a16:creationId xmlns:a16="http://schemas.microsoft.com/office/drawing/2014/main" id="{9E044F9F-FF4C-E213-CB63-58723CB7F02D}"/>
              </a:ext>
            </a:extLst>
          </p:cNvPr>
          <p:cNvGrpSpPr/>
          <p:nvPr/>
        </p:nvGrpSpPr>
        <p:grpSpPr>
          <a:xfrm>
            <a:off x="8926683" y="3834933"/>
            <a:ext cx="108458" cy="448101"/>
            <a:chOff x="4086352" y="3140282"/>
            <a:chExt cx="108458" cy="337420"/>
          </a:xfrm>
        </p:grpSpPr>
        <p:cxnSp>
          <p:nvCxnSpPr>
            <p:cNvPr id="832" name="Straight Connector 831">
              <a:extLst>
                <a:ext uri="{FF2B5EF4-FFF2-40B4-BE49-F238E27FC236}">
                  <a16:creationId xmlns:a16="http://schemas.microsoft.com/office/drawing/2014/main" id="{7547D463-7307-5ECE-D0E3-714CBEB1E290}"/>
                </a:ext>
              </a:extLst>
            </p:cNvPr>
            <p:cNvCxnSpPr/>
            <p:nvPr/>
          </p:nvCxnSpPr>
          <p:spPr bwMode="auto">
            <a:xfrm>
              <a:off x="4141470" y="3146769"/>
              <a:ext cx="0" cy="330933"/>
            </a:xfrm>
            <a:prstGeom prst="line">
              <a:avLst/>
            </a:prstGeom>
            <a:noFill/>
            <a:ln w="28575" cap="flat" cmpd="sng" algn="ctr">
              <a:solidFill>
                <a:schemeClr val="accent3"/>
              </a:solidFill>
              <a:prstDash val="solid"/>
              <a:round/>
              <a:headEnd type="none" w="med" len="med"/>
              <a:tailEnd type="none" w="med" len="med"/>
            </a:ln>
            <a:effectLst/>
          </p:spPr>
        </p:cxnSp>
        <p:cxnSp>
          <p:nvCxnSpPr>
            <p:cNvPr id="833" name="Straight Connector 832">
              <a:extLst>
                <a:ext uri="{FF2B5EF4-FFF2-40B4-BE49-F238E27FC236}">
                  <a16:creationId xmlns:a16="http://schemas.microsoft.com/office/drawing/2014/main" id="{E6795F1A-777E-2869-102B-0A8106AD11DE}"/>
                </a:ext>
              </a:extLst>
            </p:cNvPr>
            <p:cNvCxnSpPr/>
            <p:nvPr/>
          </p:nvCxnSpPr>
          <p:spPr bwMode="auto">
            <a:xfrm>
              <a:off x="4086352" y="3140282"/>
              <a:ext cx="108458" cy="0"/>
            </a:xfrm>
            <a:prstGeom prst="line">
              <a:avLst/>
            </a:prstGeom>
            <a:noFill/>
            <a:ln w="28575" cap="flat" cmpd="sng" algn="ctr">
              <a:solidFill>
                <a:schemeClr val="accent3"/>
              </a:solidFill>
              <a:prstDash val="solid"/>
              <a:round/>
              <a:headEnd type="none" w="med" len="med"/>
              <a:tailEnd type="none" w="med" len="med"/>
            </a:ln>
            <a:effectLst/>
          </p:spPr>
        </p:cxnSp>
        <p:cxnSp>
          <p:nvCxnSpPr>
            <p:cNvPr id="834" name="Straight Connector 833">
              <a:extLst>
                <a:ext uri="{FF2B5EF4-FFF2-40B4-BE49-F238E27FC236}">
                  <a16:creationId xmlns:a16="http://schemas.microsoft.com/office/drawing/2014/main" id="{72A285C8-28E0-8640-7B5C-19B4BFCB12C6}"/>
                </a:ext>
              </a:extLst>
            </p:cNvPr>
            <p:cNvCxnSpPr/>
            <p:nvPr/>
          </p:nvCxnSpPr>
          <p:spPr bwMode="auto">
            <a:xfrm>
              <a:off x="4086352" y="3467942"/>
              <a:ext cx="108458"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835" name="Group 834">
            <a:extLst>
              <a:ext uri="{FF2B5EF4-FFF2-40B4-BE49-F238E27FC236}">
                <a16:creationId xmlns:a16="http://schemas.microsoft.com/office/drawing/2014/main" id="{C5EB712F-7180-3937-55FB-B013C5671179}"/>
              </a:ext>
            </a:extLst>
          </p:cNvPr>
          <p:cNvGrpSpPr/>
          <p:nvPr/>
        </p:nvGrpSpPr>
        <p:grpSpPr>
          <a:xfrm>
            <a:off x="9208132" y="3810595"/>
            <a:ext cx="108458" cy="448101"/>
            <a:chOff x="4086352" y="3140282"/>
            <a:chExt cx="108458" cy="337420"/>
          </a:xfrm>
        </p:grpSpPr>
        <p:cxnSp>
          <p:nvCxnSpPr>
            <p:cNvPr id="836" name="Straight Connector 835">
              <a:extLst>
                <a:ext uri="{FF2B5EF4-FFF2-40B4-BE49-F238E27FC236}">
                  <a16:creationId xmlns:a16="http://schemas.microsoft.com/office/drawing/2014/main" id="{D8FE3256-67E5-C330-AE2C-C39E8277DF46}"/>
                </a:ext>
              </a:extLst>
            </p:cNvPr>
            <p:cNvCxnSpPr/>
            <p:nvPr/>
          </p:nvCxnSpPr>
          <p:spPr bwMode="auto">
            <a:xfrm>
              <a:off x="4141470" y="3146769"/>
              <a:ext cx="0" cy="330933"/>
            </a:xfrm>
            <a:prstGeom prst="line">
              <a:avLst/>
            </a:prstGeom>
            <a:noFill/>
            <a:ln w="28575" cap="flat" cmpd="sng" algn="ctr">
              <a:solidFill>
                <a:schemeClr val="accent3"/>
              </a:solidFill>
              <a:prstDash val="solid"/>
              <a:round/>
              <a:headEnd type="none" w="med" len="med"/>
              <a:tailEnd type="none" w="med" len="med"/>
            </a:ln>
            <a:effectLst/>
          </p:spPr>
        </p:cxnSp>
        <p:cxnSp>
          <p:nvCxnSpPr>
            <p:cNvPr id="837" name="Straight Connector 836">
              <a:extLst>
                <a:ext uri="{FF2B5EF4-FFF2-40B4-BE49-F238E27FC236}">
                  <a16:creationId xmlns:a16="http://schemas.microsoft.com/office/drawing/2014/main" id="{2961C01E-BFD1-2D33-B055-2503B9482739}"/>
                </a:ext>
              </a:extLst>
            </p:cNvPr>
            <p:cNvCxnSpPr/>
            <p:nvPr/>
          </p:nvCxnSpPr>
          <p:spPr bwMode="auto">
            <a:xfrm>
              <a:off x="4086352" y="3140282"/>
              <a:ext cx="108458" cy="0"/>
            </a:xfrm>
            <a:prstGeom prst="line">
              <a:avLst/>
            </a:prstGeom>
            <a:noFill/>
            <a:ln w="28575" cap="flat" cmpd="sng" algn="ctr">
              <a:solidFill>
                <a:schemeClr val="accent3"/>
              </a:solidFill>
              <a:prstDash val="solid"/>
              <a:round/>
              <a:headEnd type="none" w="med" len="med"/>
              <a:tailEnd type="none" w="med" len="med"/>
            </a:ln>
            <a:effectLst/>
          </p:spPr>
        </p:cxnSp>
        <p:cxnSp>
          <p:nvCxnSpPr>
            <p:cNvPr id="838" name="Straight Connector 837">
              <a:extLst>
                <a:ext uri="{FF2B5EF4-FFF2-40B4-BE49-F238E27FC236}">
                  <a16:creationId xmlns:a16="http://schemas.microsoft.com/office/drawing/2014/main" id="{92CDC28F-618C-6AA1-8276-C1C08B533753}"/>
                </a:ext>
              </a:extLst>
            </p:cNvPr>
            <p:cNvCxnSpPr/>
            <p:nvPr/>
          </p:nvCxnSpPr>
          <p:spPr bwMode="auto">
            <a:xfrm>
              <a:off x="4086352" y="3467942"/>
              <a:ext cx="108458"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839" name="Group 838">
            <a:extLst>
              <a:ext uri="{FF2B5EF4-FFF2-40B4-BE49-F238E27FC236}">
                <a16:creationId xmlns:a16="http://schemas.microsoft.com/office/drawing/2014/main" id="{6AAA84EB-BC55-BC35-1B0D-FA984F6F02BD}"/>
              </a:ext>
            </a:extLst>
          </p:cNvPr>
          <p:cNvGrpSpPr/>
          <p:nvPr/>
        </p:nvGrpSpPr>
        <p:grpSpPr>
          <a:xfrm>
            <a:off x="10306803" y="3473348"/>
            <a:ext cx="108458" cy="712536"/>
            <a:chOff x="4086352" y="3140282"/>
            <a:chExt cx="108458" cy="327660"/>
          </a:xfrm>
        </p:grpSpPr>
        <p:cxnSp>
          <p:nvCxnSpPr>
            <p:cNvPr id="840" name="Straight Connector 839">
              <a:extLst>
                <a:ext uri="{FF2B5EF4-FFF2-40B4-BE49-F238E27FC236}">
                  <a16:creationId xmlns:a16="http://schemas.microsoft.com/office/drawing/2014/main" id="{6AA6DE36-F6FB-0DD4-05BB-91FBAB599F89}"/>
                </a:ext>
              </a:extLst>
            </p:cNvPr>
            <p:cNvCxnSpPr>
              <a:cxnSpLocks/>
            </p:cNvCxnSpPr>
            <p:nvPr/>
          </p:nvCxnSpPr>
          <p:spPr bwMode="auto">
            <a:xfrm>
              <a:off x="4141470" y="3146769"/>
              <a:ext cx="0" cy="319743"/>
            </a:xfrm>
            <a:prstGeom prst="line">
              <a:avLst/>
            </a:prstGeom>
            <a:noFill/>
            <a:ln w="28575" cap="flat" cmpd="sng" algn="ctr">
              <a:solidFill>
                <a:schemeClr val="accent3"/>
              </a:solidFill>
              <a:prstDash val="solid"/>
              <a:round/>
              <a:headEnd type="none" w="med" len="med"/>
              <a:tailEnd type="none" w="med" len="med"/>
            </a:ln>
            <a:effectLst/>
          </p:spPr>
        </p:cxnSp>
        <p:cxnSp>
          <p:nvCxnSpPr>
            <p:cNvPr id="841" name="Straight Connector 840">
              <a:extLst>
                <a:ext uri="{FF2B5EF4-FFF2-40B4-BE49-F238E27FC236}">
                  <a16:creationId xmlns:a16="http://schemas.microsoft.com/office/drawing/2014/main" id="{F03227F4-4793-A481-1DEE-FE69D51776D4}"/>
                </a:ext>
              </a:extLst>
            </p:cNvPr>
            <p:cNvCxnSpPr/>
            <p:nvPr/>
          </p:nvCxnSpPr>
          <p:spPr bwMode="auto">
            <a:xfrm>
              <a:off x="4086352" y="3140282"/>
              <a:ext cx="108458" cy="0"/>
            </a:xfrm>
            <a:prstGeom prst="line">
              <a:avLst/>
            </a:prstGeom>
            <a:noFill/>
            <a:ln w="28575" cap="flat" cmpd="sng" algn="ctr">
              <a:solidFill>
                <a:schemeClr val="accent3"/>
              </a:solidFill>
              <a:prstDash val="solid"/>
              <a:round/>
              <a:headEnd type="none" w="med" len="med"/>
              <a:tailEnd type="none" w="med" len="med"/>
            </a:ln>
            <a:effectLst/>
          </p:spPr>
        </p:cxnSp>
        <p:cxnSp>
          <p:nvCxnSpPr>
            <p:cNvPr id="842" name="Straight Connector 841">
              <a:extLst>
                <a:ext uri="{FF2B5EF4-FFF2-40B4-BE49-F238E27FC236}">
                  <a16:creationId xmlns:a16="http://schemas.microsoft.com/office/drawing/2014/main" id="{0917731B-B24B-D52F-FFE0-2FA1C4FDF52B}"/>
                </a:ext>
              </a:extLst>
            </p:cNvPr>
            <p:cNvCxnSpPr/>
            <p:nvPr/>
          </p:nvCxnSpPr>
          <p:spPr bwMode="auto">
            <a:xfrm>
              <a:off x="4086352" y="3467942"/>
              <a:ext cx="108458"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845" name="Group 844">
            <a:extLst>
              <a:ext uri="{FF2B5EF4-FFF2-40B4-BE49-F238E27FC236}">
                <a16:creationId xmlns:a16="http://schemas.microsoft.com/office/drawing/2014/main" id="{4BC35B51-9829-8DB5-9036-C00B9232FB17}"/>
              </a:ext>
            </a:extLst>
          </p:cNvPr>
          <p:cNvGrpSpPr/>
          <p:nvPr/>
        </p:nvGrpSpPr>
        <p:grpSpPr>
          <a:xfrm>
            <a:off x="10856138" y="3483778"/>
            <a:ext cx="108458" cy="558295"/>
            <a:chOff x="4086352" y="3140282"/>
            <a:chExt cx="108458" cy="327660"/>
          </a:xfrm>
        </p:grpSpPr>
        <p:cxnSp>
          <p:nvCxnSpPr>
            <p:cNvPr id="846" name="Straight Connector 845">
              <a:extLst>
                <a:ext uri="{FF2B5EF4-FFF2-40B4-BE49-F238E27FC236}">
                  <a16:creationId xmlns:a16="http://schemas.microsoft.com/office/drawing/2014/main" id="{E4541E05-F77A-D5FD-4DF3-4EAC2D866245}"/>
                </a:ext>
              </a:extLst>
            </p:cNvPr>
            <p:cNvCxnSpPr>
              <a:cxnSpLocks/>
            </p:cNvCxnSpPr>
            <p:nvPr/>
          </p:nvCxnSpPr>
          <p:spPr bwMode="auto">
            <a:xfrm>
              <a:off x="4141470" y="3146769"/>
              <a:ext cx="0" cy="319743"/>
            </a:xfrm>
            <a:prstGeom prst="line">
              <a:avLst/>
            </a:prstGeom>
            <a:noFill/>
            <a:ln w="28575" cap="flat" cmpd="sng" algn="ctr">
              <a:solidFill>
                <a:schemeClr val="accent3"/>
              </a:solidFill>
              <a:prstDash val="solid"/>
              <a:round/>
              <a:headEnd type="none" w="med" len="med"/>
              <a:tailEnd type="none" w="med" len="med"/>
            </a:ln>
            <a:effectLst/>
          </p:spPr>
        </p:cxnSp>
        <p:cxnSp>
          <p:nvCxnSpPr>
            <p:cNvPr id="847" name="Straight Connector 846">
              <a:extLst>
                <a:ext uri="{FF2B5EF4-FFF2-40B4-BE49-F238E27FC236}">
                  <a16:creationId xmlns:a16="http://schemas.microsoft.com/office/drawing/2014/main" id="{00EEB243-660D-EB81-D914-3FC856705FBA}"/>
                </a:ext>
              </a:extLst>
            </p:cNvPr>
            <p:cNvCxnSpPr/>
            <p:nvPr/>
          </p:nvCxnSpPr>
          <p:spPr bwMode="auto">
            <a:xfrm>
              <a:off x="4086352" y="3140282"/>
              <a:ext cx="108458" cy="0"/>
            </a:xfrm>
            <a:prstGeom prst="line">
              <a:avLst/>
            </a:prstGeom>
            <a:noFill/>
            <a:ln w="28575" cap="flat" cmpd="sng" algn="ctr">
              <a:solidFill>
                <a:schemeClr val="accent3"/>
              </a:solidFill>
              <a:prstDash val="solid"/>
              <a:round/>
              <a:headEnd type="none" w="med" len="med"/>
              <a:tailEnd type="none" w="med" len="med"/>
            </a:ln>
            <a:effectLst/>
          </p:spPr>
        </p:cxnSp>
        <p:cxnSp>
          <p:nvCxnSpPr>
            <p:cNvPr id="848" name="Straight Connector 847">
              <a:extLst>
                <a:ext uri="{FF2B5EF4-FFF2-40B4-BE49-F238E27FC236}">
                  <a16:creationId xmlns:a16="http://schemas.microsoft.com/office/drawing/2014/main" id="{5787F3AB-0705-5CCF-3D01-BC25BF6BF3B6}"/>
                </a:ext>
              </a:extLst>
            </p:cNvPr>
            <p:cNvCxnSpPr/>
            <p:nvPr/>
          </p:nvCxnSpPr>
          <p:spPr bwMode="auto">
            <a:xfrm>
              <a:off x="4086352" y="3467942"/>
              <a:ext cx="108458"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849" name="Group 848">
            <a:extLst>
              <a:ext uri="{FF2B5EF4-FFF2-40B4-BE49-F238E27FC236}">
                <a16:creationId xmlns:a16="http://schemas.microsoft.com/office/drawing/2014/main" id="{8484F7D3-F14D-0F20-91E8-71482741CF62}"/>
              </a:ext>
            </a:extLst>
          </p:cNvPr>
          <p:cNvGrpSpPr/>
          <p:nvPr/>
        </p:nvGrpSpPr>
        <p:grpSpPr>
          <a:xfrm>
            <a:off x="11412427" y="3494209"/>
            <a:ext cx="108458" cy="518042"/>
            <a:chOff x="4086352" y="3140282"/>
            <a:chExt cx="108458" cy="327660"/>
          </a:xfrm>
        </p:grpSpPr>
        <p:cxnSp>
          <p:nvCxnSpPr>
            <p:cNvPr id="850" name="Straight Connector 849">
              <a:extLst>
                <a:ext uri="{FF2B5EF4-FFF2-40B4-BE49-F238E27FC236}">
                  <a16:creationId xmlns:a16="http://schemas.microsoft.com/office/drawing/2014/main" id="{093BD57E-E2FD-CD11-15D4-36FCDE85CB51}"/>
                </a:ext>
              </a:extLst>
            </p:cNvPr>
            <p:cNvCxnSpPr>
              <a:cxnSpLocks/>
            </p:cNvCxnSpPr>
            <p:nvPr/>
          </p:nvCxnSpPr>
          <p:spPr bwMode="auto">
            <a:xfrm>
              <a:off x="4141470" y="3146769"/>
              <a:ext cx="0" cy="319743"/>
            </a:xfrm>
            <a:prstGeom prst="line">
              <a:avLst/>
            </a:prstGeom>
            <a:noFill/>
            <a:ln w="28575" cap="flat" cmpd="sng" algn="ctr">
              <a:solidFill>
                <a:schemeClr val="accent3"/>
              </a:solidFill>
              <a:prstDash val="solid"/>
              <a:round/>
              <a:headEnd type="none" w="med" len="med"/>
              <a:tailEnd type="none" w="med" len="med"/>
            </a:ln>
            <a:effectLst/>
          </p:spPr>
        </p:cxnSp>
        <p:cxnSp>
          <p:nvCxnSpPr>
            <p:cNvPr id="851" name="Straight Connector 850">
              <a:extLst>
                <a:ext uri="{FF2B5EF4-FFF2-40B4-BE49-F238E27FC236}">
                  <a16:creationId xmlns:a16="http://schemas.microsoft.com/office/drawing/2014/main" id="{92A56F7F-53AF-1EC0-5D65-9AF17101F95E}"/>
                </a:ext>
              </a:extLst>
            </p:cNvPr>
            <p:cNvCxnSpPr/>
            <p:nvPr/>
          </p:nvCxnSpPr>
          <p:spPr bwMode="auto">
            <a:xfrm>
              <a:off x="4086352" y="3140282"/>
              <a:ext cx="108458" cy="0"/>
            </a:xfrm>
            <a:prstGeom prst="line">
              <a:avLst/>
            </a:prstGeom>
            <a:noFill/>
            <a:ln w="28575" cap="flat" cmpd="sng" algn="ctr">
              <a:solidFill>
                <a:schemeClr val="accent3"/>
              </a:solidFill>
              <a:prstDash val="solid"/>
              <a:round/>
              <a:headEnd type="none" w="med" len="med"/>
              <a:tailEnd type="none" w="med" len="med"/>
            </a:ln>
            <a:effectLst/>
          </p:spPr>
        </p:cxnSp>
        <p:cxnSp>
          <p:nvCxnSpPr>
            <p:cNvPr id="852" name="Straight Connector 851">
              <a:extLst>
                <a:ext uri="{FF2B5EF4-FFF2-40B4-BE49-F238E27FC236}">
                  <a16:creationId xmlns:a16="http://schemas.microsoft.com/office/drawing/2014/main" id="{E3A9E907-7C38-72F8-D82F-1A9F2ACD4481}"/>
                </a:ext>
              </a:extLst>
            </p:cNvPr>
            <p:cNvCxnSpPr/>
            <p:nvPr/>
          </p:nvCxnSpPr>
          <p:spPr bwMode="auto">
            <a:xfrm>
              <a:off x="4086352" y="3467942"/>
              <a:ext cx="108458" cy="0"/>
            </a:xfrm>
            <a:prstGeom prst="line">
              <a:avLst/>
            </a:prstGeom>
            <a:noFill/>
            <a:ln w="28575" cap="flat" cmpd="sng" algn="ctr">
              <a:solidFill>
                <a:schemeClr val="accent3"/>
              </a:solidFill>
              <a:prstDash val="solid"/>
              <a:round/>
              <a:headEnd type="none" w="med" len="med"/>
              <a:tailEnd type="none" w="med" len="med"/>
            </a:ln>
            <a:effectLst/>
          </p:spPr>
        </p:cxnSp>
      </p:grpSp>
      <p:sp>
        <p:nvSpPr>
          <p:cNvPr id="854" name="Oval 853">
            <a:extLst>
              <a:ext uri="{FF2B5EF4-FFF2-40B4-BE49-F238E27FC236}">
                <a16:creationId xmlns:a16="http://schemas.microsoft.com/office/drawing/2014/main" id="{C9B1DB74-7131-2E13-7624-25B1511A2BB4}"/>
              </a:ext>
            </a:extLst>
          </p:cNvPr>
          <p:cNvSpPr/>
          <p:nvPr/>
        </p:nvSpPr>
        <p:spPr bwMode="auto">
          <a:xfrm>
            <a:off x="7012976" y="4699252"/>
            <a:ext cx="72390" cy="7239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5" name="Oval 854">
            <a:extLst>
              <a:ext uri="{FF2B5EF4-FFF2-40B4-BE49-F238E27FC236}">
                <a16:creationId xmlns:a16="http://schemas.microsoft.com/office/drawing/2014/main" id="{37081A44-1AF4-493A-F724-DC2FFF90E35A}"/>
              </a:ext>
            </a:extLst>
          </p:cNvPr>
          <p:cNvSpPr/>
          <p:nvPr/>
        </p:nvSpPr>
        <p:spPr bwMode="auto">
          <a:xfrm>
            <a:off x="7117280" y="4758358"/>
            <a:ext cx="72390" cy="7239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6" name="Oval 855">
            <a:extLst>
              <a:ext uri="{FF2B5EF4-FFF2-40B4-BE49-F238E27FC236}">
                <a16:creationId xmlns:a16="http://schemas.microsoft.com/office/drawing/2014/main" id="{7E3BC711-A165-8C89-625D-84DA20CE4F30}"/>
              </a:ext>
            </a:extLst>
          </p:cNvPr>
          <p:cNvSpPr/>
          <p:nvPr/>
        </p:nvSpPr>
        <p:spPr bwMode="auto">
          <a:xfrm>
            <a:off x="7294597" y="4727067"/>
            <a:ext cx="72390" cy="7239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7" name="Oval 856">
            <a:extLst>
              <a:ext uri="{FF2B5EF4-FFF2-40B4-BE49-F238E27FC236}">
                <a16:creationId xmlns:a16="http://schemas.microsoft.com/office/drawing/2014/main" id="{04AADD7F-1FBA-45AE-AD35-475A4A2191B7}"/>
              </a:ext>
            </a:extLst>
          </p:cNvPr>
          <p:cNvSpPr/>
          <p:nvPr/>
        </p:nvSpPr>
        <p:spPr bwMode="auto">
          <a:xfrm>
            <a:off x="7576219" y="4664484"/>
            <a:ext cx="72390" cy="7239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8" name="Oval 857">
            <a:extLst>
              <a:ext uri="{FF2B5EF4-FFF2-40B4-BE49-F238E27FC236}">
                <a16:creationId xmlns:a16="http://schemas.microsoft.com/office/drawing/2014/main" id="{D50512A8-CEEB-69BA-AC99-2E27D60B85D2}"/>
              </a:ext>
            </a:extLst>
          </p:cNvPr>
          <p:cNvSpPr/>
          <p:nvPr/>
        </p:nvSpPr>
        <p:spPr bwMode="auto">
          <a:xfrm>
            <a:off x="7861317" y="4661008"/>
            <a:ext cx="72390" cy="7239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9" name="Oval 858">
            <a:extLst>
              <a:ext uri="{FF2B5EF4-FFF2-40B4-BE49-F238E27FC236}">
                <a16:creationId xmlns:a16="http://schemas.microsoft.com/office/drawing/2014/main" id="{0AB2E95F-07DF-81CD-05BF-C869AA893526}"/>
              </a:ext>
            </a:extLst>
          </p:cNvPr>
          <p:cNvSpPr/>
          <p:nvPr/>
        </p:nvSpPr>
        <p:spPr bwMode="auto">
          <a:xfrm>
            <a:off x="8132508" y="4608856"/>
            <a:ext cx="72390" cy="7239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0" name="Oval 859">
            <a:extLst>
              <a:ext uri="{FF2B5EF4-FFF2-40B4-BE49-F238E27FC236}">
                <a16:creationId xmlns:a16="http://schemas.microsoft.com/office/drawing/2014/main" id="{80B2820A-729C-7CFF-7DA2-91422F37C7CA}"/>
              </a:ext>
            </a:extLst>
          </p:cNvPr>
          <p:cNvSpPr/>
          <p:nvPr/>
        </p:nvSpPr>
        <p:spPr bwMode="auto">
          <a:xfrm>
            <a:off x="8407176" y="4542797"/>
            <a:ext cx="72390" cy="7239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1" name="Oval 860">
            <a:extLst>
              <a:ext uri="{FF2B5EF4-FFF2-40B4-BE49-F238E27FC236}">
                <a16:creationId xmlns:a16="http://schemas.microsoft.com/office/drawing/2014/main" id="{DAF05ABE-0709-A27A-2F38-ABB7DB105A97}"/>
              </a:ext>
            </a:extLst>
          </p:cNvPr>
          <p:cNvSpPr/>
          <p:nvPr/>
        </p:nvSpPr>
        <p:spPr bwMode="auto">
          <a:xfrm>
            <a:off x="8685320" y="4504552"/>
            <a:ext cx="72390" cy="7239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2" name="Oval 861">
            <a:extLst>
              <a:ext uri="{FF2B5EF4-FFF2-40B4-BE49-F238E27FC236}">
                <a16:creationId xmlns:a16="http://schemas.microsoft.com/office/drawing/2014/main" id="{BA61DF2F-3CD5-3B03-6F92-242D7627BAB4}"/>
              </a:ext>
            </a:extLst>
          </p:cNvPr>
          <p:cNvSpPr/>
          <p:nvPr/>
        </p:nvSpPr>
        <p:spPr bwMode="auto">
          <a:xfrm>
            <a:off x="8953035" y="4535844"/>
            <a:ext cx="72390" cy="7239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3" name="Oval 862">
            <a:extLst>
              <a:ext uri="{FF2B5EF4-FFF2-40B4-BE49-F238E27FC236}">
                <a16:creationId xmlns:a16="http://schemas.microsoft.com/office/drawing/2014/main" id="{F65295C1-976D-6177-C9D0-87A56349B663}"/>
              </a:ext>
            </a:extLst>
          </p:cNvPr>
          <p:cNvSpPr/>
          <p:nvPr/>
        </p:nvSpPr>
        <p:spPr bwMode="auto">
          <a:xfrm>
            <a:off x="9234657" y="4490645"/>
            <a:ext cx="72390" cy="7239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4" name="Oval 863">
            <a:extLst>
              <a:ext uri="{FF2B5EF4-FFF2-40B4-BE49-F238E27FC236}">
                <a16:creationId xmlns:a16="http://schemas.microsoft.com/office/drawing/2014/main" id="{8BA3505D-82FB-7B78-EA07-2588A833D532}"/>
              </a:ext>
            </a:extLst>
          </p:cNvPr>
          <p:cNvSpPr/>
          <p:nvPr/>
        </p:nvSpPr>
        <p:spPr bwMode="auto">
          <a:xfrm>
            <a:off x="10336804" y="4226407"/>
            <a:ext cx="72390" cy="7239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5" name="Oval 864">
            <a:extLst>
              <a:ext uri="{FF2B5EF4-FFF2-40B4-BE49-F238E27FC236}">
                <a16:creationId xmlns:a16="http://schemas.microsoft.com/office/drawing/2014/main" id="{C9659231-B65B-FA8B-F897-5D73D8A7DEEB}"/>
              </a:ext>
            </a:extLst>
          </p:cNvPr>
          <p:cNvSpPr/>
          <p:nvPr/>
        </p:nvSpPr>
        <p:spPr bwMode="auto">
          <a:xfrm>
            <a:off x="10889616" y="4417632"/>
            <a:ext cx="72390" cy="7239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6" name="Oval 865">
            <a:extLst>
              <a:ext uri="{FF2B5EF4-FFF2-40B4-BE49-F238E27FC236}">
                <a16:creationId xmlns:a16="http://schemas.microsoft.com/office/drawing/2014/main" id="{0DF93C40-C027-1EDF-C85E-AEA8B1E9FA24}"/>
              </a:ext>
            </a:extLst>
          </p:cNvPr>
          <p:cNvSpPr/>
          <p:nvPr/>
        </p:nvSpPr>
        <p:spPr bwMode="auto">
          <a:xfrm>
            <a:off x="11438951" y="4508029"/>
            <a:ext cx="72390" cy="7239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867" name="Group 866">
            <a:extLst>
              <a:ext uri="{FF2B5EF4-FFF2-40B4-BE49-F238E27FC236}">
                <a16:creationId xmlns:a16="http://schemas.microsoft.com/office/drawing/2014/main" id="{7FD3B987-0291-7888-8E17-43F0EFD04865}"/>
              </a:ext>
            </a:extLst>
          </p:cNvPr>
          <p:cNvGrpSpPr/>
          <p:nvPr/>
        </p:nvGrpSpPr>
        <p:grpSpPr>
          <a:xfrm>
            <a:off x="7104837" y="4724997"/>
            <a:ext cx="108458" cy="139360"/>
            <a:chOff x="4086352" y="3140282"/>
            <a:chExt cx="108458" cy="337420"/>
          </a:xfrm>
        </p:grpSpPr>
        <p:cxnSp>
          <p:nvCxnSpPr>
            <p:cNvPr id="868" name="Straight Connector 867">
              <a:extLst>
                <a:ext uri="{FF2B5EF4-FFF2-40B4-BE49-F238E27FC236}">
                  <a16:creationId xmlns:a16="http://schemas.microsoft.com/office/drawing/2014/main" id="{6FA21172-846F-9483-74B4-12949CE9F914}"/>
                </a:ext>
              </a:extLst>
            </p:cNvPr>
            <p:cNvCxnSpPr/>
            <p:nvPr/>
          </p:nvCxnSpPr>
          <p:spPr bwMode="auto">
            <a:xfrm>
              <a:off x="4141470" y="3146769"/>
              <a:ext cx="0" cy="330933"/>
            </a:xfrm>
            <a:prstGeom prst="line">
              <a:avLst/>
            </a:prstGeom>
            <a:noFill/>
            <a:ln w="28575" cap="flat" cmpd="sng" algn="ctr">
              <a:solidFill>
                <a:schemeClr val="accent4"/>
              </a:solidFill>
              <a:prstDash val="solid"/>
              <a:round/>
              <a:headEnd type="none" w="med" len="med"/>
              <a:tailEnd type="none" w="med" len="med"/>
            </a:ln>
            <a:effectLst/>
          </p:spPr>
        </p:cxnSp>
        <p:cxnSp>
          <p:nvCxnSpPr>
            <p:cNvPr id="869" name="Straight Connector 868">
              <a:extLst>
                <a:ext uri="{FF2B5EF4-FFF2-40B4-BE49-F238E27FC236}">
                  <a16:creationId xmlns:a16="http://schemas.microsoft.com/office/drawing/2014/main" id="{3A60FB6D-5DCA-108E-547B-87007BFA8D6A}"/>
                </a:ext>
              </a:extLst>
            </p:cNvPr>
            <p:cNvCxnSpPr/>
            <p:nvPr/>
          </p:nvCxnSpPr>
          <p:spPr bwMode="auto">
            <a:xfrm>
              <a:off x="4086352" y="3140282"/>
              <a:ext cx="108458" cy="0"/>
            </a:xfrm>
            <a:prstGeom prst="line">
              <a:avLst/>
            </a:prstGeom>
            <a:noFill/>
            <a:ln w="28575" cap="flat" cmpd="sng" algn="ctr">
              <a:solidFill>
                <a:schemeClr val="accent4"/>
              </a:solidFill>
              <a:prstDash val="solid"/>
              <a:round/>
              <a:headEnd type="none" w="med" len="med"/>
              <a:tailEnd type="none" w="med" len="med"/>
            </a:ln>
            <a:effectLst/>
          </p:spPr>
        </p:cxnSp>
        <p:cxnSp>
          <p:nvCxnSpPr>
            <p:cNvPr id="870" name="Straight Connector 869">
              <a:extLst>
                <a:ext uri="{FF2B5EF4-FFF2-40B4-BE49-F238E27FC236}">
                  <a16:creationId xmlns:a16="http://schemas.microsoft.com/office/drawing/2014/main" id="{E2AF1B7A-A083-DE37-CB79-81ABAE1BE149}"/>
                </a:ext>
              </a:extLst>
            </p:cNvPr>
            <p:cNvCxnSpPr/>
            <p:nvPr/>
          </p:nvCxnSpPr>
          <p:spPr bwMode="auto">
            <a:xfrm>
              <a:off x="4086352" y="3467942"/>
              <a:ext cx="108458" cy="0"/>
            </a:xfrm>
            <a:prstGeom prst="line">
              <a:avLst/>
            </a:prstGeom>
            <a:noFill/>
            <a:ln w="28575" cap="flat" cmpd="sng" algn="ctr">
              <a:solidFill>
                <a:schemeClr val="accent4"/>
              </a:solidFill>
              <a:prstDash val="solid"/>
              <a:round/>
              <a:headEnd type="none" w="med" len="med"/>
              <a:tailEnd type="none" w="med" len="med"/>
            </a:ln>
            <a:effectLst/>
          </p:spPr>
        </p:cxnSp>
      </p:grpSp>
      <p:sp>
        <p:nvSpPr>
          <p:cNvPr id="871" name="Freeform: Shape 870">
            <a:extLst>
              <a:ext uri="{FF2B5EF4-FFF2-40B4-BE49-F238E27FC236}">
                <a16:creationId xmlns:a16="http://schemas.microsoft.com/office/drawing/2014/main" id="{F60DBF4C-1EEC-DA62-3CF4-779D07A9D03E}"/>
              </a:ext>
            </a:extLst>
          </p:cNvPr>
          <p:cNvSpPr/>
          <p:nvPr/>
        </p:nvSpPr>
        <p:spPr bwMode="auto">
          <a:xfrm>
            <a:off x="7047486" y="4259087"/>
            <a:ext cx="4439881" cy="538905"/>
          </a:xfrm>
          <a:custGeom>
            <a:avLst/>
            <a:gdLst>
              <a:gd name="connsiteX0" fmla="*/ 0 w 4439881"/>
              <a:gd name="connsiteY0" fmla="*/ 479800 h 538905"/>
              <a:gd name="connsiteX1" fmla="*/ 107781 w 4439881"/>
              <a:gd name="connsiteY1" fmla="*/ 538905 h 538905"/>
              <a:gd name="connsiteX2" fmla="*/ 285098 w 4439881"/>
              <a:gd name="connsiteY2" fmla="*/ 497184 h 538905"/>
              <a:gd name="connsiteX3" fmla="*/ 570196 w 4439881"/>
              <a:gd name="connsiteY3" fmla="*/ 448508 h 538905"/>
              <a:gd name="connsiteX4" fmla="*/ 844864 w 4439881"/>
              <a:gd name="connsiteY4" fmla="*/ 441555 h 538905"/>
              <a:gd name="connsiteX5" fmla="*/ 1129962 w 4439881"/>
              <a:gd name="connsiteY5" fmla="*/ 378972 h 538905"/>
              <a:gd name="connsiteX6" fmla="*/ 1394199 w 4439881"/>
              <a:gd name="connsiteY6" fmla="*/ 309436 h 538905"/>
              <a:gd name="connsiteX7" fmla="*/ 1682774 w 4439881"/>
              <a:gd name="connsiteY7" fmla="*/ 278145 h 538905"/>
              <a:gd name="connsiteX8" fmla="*/ 1943535 w 4439881"/>
              <a:gd name="connsiteY8" fmla="*/ 319867 h 538905"/>
              <a:gd name="connsiteX9" fmla="*/ 2225156 w 4439881"/>
              <a:gd name="connsiteY9" fmla="*/ 264238 h 538905"/>
              <a:gd name="connsiteX10" fmla="*/ 3334257 w 4439881"/>
              <a:gd name="connsiteY10" fmla="*/ 0 h 538905"/>
              <a:gd name="connsiteX11" fmla="*/ 3880116 w 4439881"/>
              <a:gd name="connsiteY11" fmla="*/ 194702 h 538905"/>
              <a:gd name="connsiteX12" fmla="*/ 4439881 w 4439881"/>
              <a:gd name="connsiteY12" fmla="*/ 281622 h 538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39881" h="538905">
                <a:moveTo>
                  <a:pt x="0" y="479800"/>
                </a:moveTo>
                <a:lnTo>
                  <a:pt x="107781" y="538905"/>
                </a:lnTo>
                <a:lnTo>
                  <a:pt x="285098" y="497184"/>
                </a:lnTo>
                <a:lnTo>
                  <a:pt x="570196" y="448508"/>
                </a:lnTo>
                <a:lnTo>
                  <a:pt x="844864" y="441555"/>
                </a:lnTo>
                <a:lnTo>
                  <a:pt x="1129962" y="378972"/>
                </a:lnTo>
                <a:lnTo>
                  <a:pt x="1394199" y="309436"/>
                </a:lnTo>
                <a:lnTo>
                  <a:pt x="1682774" y="278145"/>
                </a:lnTo>
                <a:lnTo>
                  <a:pt x="1943535" y="319867"/>
                </a:lnTo>
                <a:lnTo>
                  <a:pt x="2225156" y="264238"/>
                </a:lnTo>
                <a:lnTo>
                  <a:pt x="3334257" y="0"/>
                </a:lnTo>
                <a:lnTo>
                  <a:pt x="3880116" y="194702"/>
                </a:lnTo>
                <a:lnTo>
                  <a:pt x="4439881" y="281622"/>
                </a:lnTo>
              </a:path>
            </a:pathLst>
          </a:custGeom>
          <a:noFill/>
          <a:ln w="28575">
            <a:solidFill>
              <a:schemeClr val="accent4"/>
            </a:solidFill>
            <a:miter lim="800000"/>
            <a:headEnd/>
            <a:tailEnd/>
          </a:ln>
        </p:spPr>
        <p:txBody>
          <a:bodyPr rtlCol="0" anchor="ctr"/>
          <a:lstStyle/>
          <a:p>
            <a:pPr algn="ctr"/>
            <a:endParaRPr lang="en-US" dirty="0"/>
          </a:p>
        </p:txBody>
      </p:sp>
      <p:grpSp>
        <p:nvGrpSpPr>
          <p:cNvPr id="872" name="Group 871">
            <a:extLst>
              <a:ext uri="{FF2B5EF4-FFF2-40B4-BE49-F238E27FC236}">
                <a16:creationId xmlns:a16="http://schemas.microsoft.com/office/drawing/2014/main" id="{2568E4A3-7F99-BB02-A18B-5C7936A0EEDE}"/>
              </a:ext>
            </a:extLst>
          </p:cNvPr>
          <p:cNvGrpSpPr/>
          <p:nvPr/>
        </p:nvGrpSpPr>
        <p:grpSpPr>
          <a:xfrm>
            <a:off x="7278677" y="4645030"/>
            <a:ext cx="108458" cy="243683"/>
            <a:chOff x="4086352" y="3140282"/>
            <a:chExt cx="108458" cy="337420"/>
          </a:xfrm>
        </p:grpSpPr>
        <p:cxnSp>
          <p:nvCxnSpPr>
            <p:cNvPr id="873" name="Straight Connector 872">
              <a:extLst>
                <a:ext uri="{FF2B5EF4-FFF2-40B4-BE49-F238E27FC236}">
                  <a16:creationId xmlns:a16="http://schemas.microsoft.com/office/drawing/2014/main" id="{5EEE4037-DB77-8BB2-0C95-8EAC28FF3697}"/>
                </a:ext>
              </a:extLst>
            </p:cNvPr>
            <p:cNvCxnSpPr/>
            <p:nvPr/>
          </p:nvCxnSpPr>
          <p:spPr bwMode="auto">
            <a:xfrm>
              <a:off x="4141470" y="3146769"/>
              <a:ext cx="0" cy="330933"/>
            </a:xfrm>
            <a:prstGeom prst="line">
              <a:avLst/>
            </a:prstGeom>
            <a:noFill/>
            <a:ln w="28575" cap="flat" cmpd="sng" algn="ctr">
              <a:solidFill>
                <a:schemeClr val="accent4"/>
              </a:solidFill>
              <a:prstDash val="solid"/>
              <a:round/>
              <a:headEnd type="none" w="med" len="med"/>
              <a:tailEnd type="none" w="med" len="med"/>
            </a:ln>
            <a:effectLst/>
          </p:spPr>
        </p:cxnSp>
        <p:cxnSp>
          <p:nvCxnSpPr>
            <p:cNvPr id="874" name="Straight Connector 873">
              <a:extLst>
                <a:ext uri="{FF2B5EF4-FFF2-40B4-BE49-F238E27FC236}">
                  <a16:creationId xmlns:a16="http://schemas.microsoft.com/office/drawing/2014/main" id="{A431F1DB-DA71-831B-25E2-6E9C95312BD6}"/>
                </a:ext>
              </a:extLst>
            </p:cNvPr>
            <p:cNvCxnSpPr/>
            <p:nvPr/>
          </p:nvCxnSpPr>
          <p:spPr bwMode="auto">
            <a:xfrm>
              <a:off x="4086352" y="3140282"/>
              <a:ext cx="108458" cy="0"/>
            </a:xfrm>
            <a:prstGeom prst="line">
              <a:avLst/>
            </a:prstGeom>
            <a:noFill/>
            <a:ln w="28575" cap="flat" cmpd="sng" algn="ctr">
              <a:solidFill>
                <a:schemeClr val="accent4"/>
              </a:solidFill>
              <a:prstDash val="solid"/>
              <a:round/>
              <a:headEnd type="none" w="med" len="med"/>
              <a:tailEnd type="none" w="med" len="med"/>
            </a:ln>
            <a:effectLst/>
          </p:spPr>
        </p:cxnSp>
        <p:cxnSp>
          <p:nvCxnSpPr>
            <p:cNvPr id="875" name="Straight Connector 874">
              <a:extLst>
                <a:ext uri="{FF2B5EF4-FFF2-40B4-BE49-F238E27FC236}">
                  <a16:creationId xmlns:a16="http://schemas.microsoft.com/office/drawing/2014/main" id="{94A2AC5E-0ABE-F898-E2E3-F9A220A85A2B}"/>
                </a:ext>
              </a:extLst>
            </p:cNvPr>
            <p:cNvCxnSpPr/>
            <p:nvPr/>
          </p:nvCxnSpPr>
          <p:spPr bwMode="auto">
            <a:xfrm>
              <a:off x="4086352" y="3467942"/>
              <a:ext cx="108458"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876" name="Group 875">
            <a:extLst>
              <a:ext uri="{FF2B5EF4-FFF2-40B4-BE49-F238E27FC236}">
                <a16:creationId xmlns:a16="http://schemas.microsoft.com/office/drawing/2014/main" id="{A799AE76-BDE7-875C-A5D0-54944DBA2117}"/>
              </a:ext>
            </a:extLst>
          </p:cNvPr>
          <p:cNvGrpSpPr/>
          <p:nvPr/>
        </p:nvGrpSpPr>
        <p:grpSpPr>
          <a:xfrm>
            <a:off x="7560298" y="4544202"/>
            <a:ext cx="108458" cy="319726"/>
            <a:chOff x="4086352" y="3140282"/>
            <a:chExt cx="108458" cy="337420"/>
          </a:xfrm>
        </p:grpSpPr>
        <p:cxnSp>
          <p:nvCxnSpPr>
            <p:cNvPr id="877" name="Straight Connector 876">
              <a:extLst>
                <a:ext uri="{FF2B5EF4-FFF2-40B4-BE49-F238E27FC236}">
                  <a16:creationId xmlns:a16="http://schemas.microsoft.com/office/drawing/2014/main" id="{57B6034B-DDBD-48A6-D61E-E3C963BE3070}"/>
                </a:ext>
              </a:extLst>
            </p:cNvPr>
            <p:cNvCxnSpPr/>
            <p:nvPr/>
          </p:nvCxnSpPr>
          <p:spPr bwMode="auto">
            <a:xfrm>
              <a:off x="4141470" y="3146769"/>
              <a:ext cx="0" cy="330933"/>
            </a:xfrm>
            <a:prstGeom prst="line">
              <a:avLst/>
            </a:prstGeom>
            <a:noFill/>
            <a:ln w="28575" cap="flat" cmpd="sng" algn="ctr">
              <a:solidFill>
                <a:schemeClr val="accent4"/>
              </a:solidFill>
              <a:prstDash val="solid"/>
              <a:round/>
              <a:headEnd type="none" w="med" len="med"/>
              <a:tailEnd type="none" w="med" len="med"/>
            </a:ln>
            <a:effectLst/>
          </p:spPr>
        </p:cxnSp>
        <p:cxnSp>
          <p:nvCxnSpPr>
            <p:cNvPr id="878" name="Straight Connector 877">
              <a:extLst>
                <a:ext uri="{FF2B5EF4-FFF2-40B4-BE49-F238E27FC236}">
                  <a16:creationId xmlns:a16="http://schemas.microsoft.com/office/drawing/2014/main" id="{8080D5D9-E267-DD37-5B8D-1ED168107A40}"/>
                </a:ext>
              </a:extLst>
            </p:cNvPr>
            <p:cNvCxnSpPr/>
            <p:nvPr/>
          </p:nvCxnSpPr>
          <p:spPr bwMode="auto">
            <a:xfrm>
              <a:off x="4086352" y="3140282"/>
              <a:ext cx="108458" cy="0"/>
            </a:xfrm>
            <a:prstGeom prst="line">
              <a:avLst/>
            </a:prstGeom>
            <a:noFill/>
            <a:ln w="28575" cap="flat" cmpd="sng" algn="ctr">
              <a:solidFill>
                <a:schemeClr val="accent4"/>
              </a:solidFill>
              <a:prstDash val="solid"/>
              <a:round/>
              <a:headEnd type="none" w="med" len="med"/>
              <a:tailEnd type="none" w="med" len="med"/>
            </a:ln>
            <a:effectLst/>
          </p:spPr>
        </p:cxnSp>
        <p:cxnSp>
          <p:nvCxnSpPr>
            <p:cNvPr id="879" name="Straight Connector 878">
              <a:extLst>
                <a:ext uri="{FF2B5EF4-FFF2-40B4-BE49-F238E27FC236}">
                  <a16:creationId xmlns:a16="http://schemas.microsoft.com/office/drawing/2014/main" id="{7FAD306A-B795-3B8C-0EDD-7EDAE9332F79}"/>
                </a:ext>
              </a:extLst>
            </p:cNvPr>
            <p:cNvCxnSpPr/>
            <p:nvPr/>
          </p:nvCxnSpPr>
          <p:spPr bwMode="auto">
            <a:xfrm>
              <a:off x="4086352" y="3467942"/>
              <a:ext cx="108458"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880" name="Group 879">
            <a:extLst>
              <a:ext uri="{FF2B5EF4-FFF2-40B4-BE49-F238E27FC236}">
                <a16:creationId xmlns:a16="http://schemas.microsoft.com/office/drawing/2014/main" id="{2F78FA76-5625-AF97-6B6E-BF0566D4B760}"/>
              </a:ext>
            </a:extLst>
          </p:cNvPr>
          <p:cNvGrpSpPr/>
          <p:nvPr/>
        </p:nvGrpSpPr>
        <p:grpSpPr>
          <a:xfrm>
            <a:off x="7845396" y="4537247"/>
            <a:ext cx="108458" cy="340711"/>
            <a:chOff x="4086352" y="3140282"/>
            <a:chExt cx="108458" cy="337420"/>
          </a:xfrm>
        </p:grpSpPr>
        <p:cxnSp>
          <p:nvCxnSpPr>
            <p:cNvPr id="881" name="Straight Connector 880">
              <a:extLst>
                <a:ext uri="{FF2B5EF4-FFF2-40B4-BE49-F238E27FC236}">
                  <a16:creationId xmlns:a16="http://schemas.microsoft.com/office/drawing/2014/main" id="{B5CB2F2E-BE43-04A4-84B6-996A9B161212}"/>
                </a:ext>
              </a:extLst>
            </p:cNvPr>
            <p:cNvCxnSpPr/>
            <p:nvPr/>
          </p:nvCxnSpPr>
          <p:spPr bwMode="auto">
            <a:xfrm>
              <a:off x="4141470" y="3146769"/>
              <a:ext cx="0" cy="330933"/>
            </a:xfrm>
            <a:prstGeom prst="line">
              <a:avLst/>
            </a:prstGeom>
            <a:noFill/>
            <a:ln w="28575" cap="flat" cmpd="sng" algn="ctr">
              <a:solidFill>
                <a:schemeClr val="accent4"/>
              </a:solidFill>
              <a:prstDash val="solid"/>
              <a:round/>
              <a:headEnd type="none" w="med" len="med"/>
              <a:tailEnd type="none" w="med" len="med"/>
            </a:ln>
            <a:effectLst/>
          </p:spPr>
        </p:cxnSp>
        <p:cxnSp>
          <p:nvCxnSpPr>
            <p:cNvPr id="882" name="Straight Connector 881">
              <a:extLst>
                <a:ext uri="{FF2B5EF4-FFF2-40B4-BE49-F238E27FC236}">
                  <a16:creationId xmlns:a16="http://schemas.microsoft.com/office/drawing/2014/main" id="{79FD397D-93D1-804A-359C-DDAD79D7DA4A}"/>
                </a:ext>
              </a:extLst>
            </p:cNvPr>
            <p:cNvCxnSpPr/>
            <p:nvPr/>
          </p:nvCxnSpPr>
          <p:spPr bwMode="auto">
            <a:xfrm>
              <a:off x="4086352" y="3140282"/>
              <a:ext cx="108458" cy="0"/>
            </a:xfrm>
            <a:prstGeom prst="line">
              <a:avLst/>
            </a:prstGeom>
            <a:noFill/>
            <a:ln w="28575" cap="flat" cmpd="sng" algn="ctr">
              <a:solidFill>
                <a:schemeClr val="accent4"/>
              </a:solidFill>
              <a:prstDash val="solid"/>
              <a:round/>
              <a:headEnd type="none" w="med" len="med"/>
              <a:tailEnd type="none" w="med" len="med"/>
            </a:ln>
            <a:effectLst/>
          </p:spPr>
        </p:cxnSp>
        <p:cxnSp>
          <p:nvCxnSpPr>
            <p:cNvPr id="883" name="Straight Connector 882">
              <a:extLst>
                <a:ext uri="{FF2B5EF4-FFF2-40B4-BE49-F238E27FC236}">
                  <a16:creationId xmlns:a16="http://schemas.microsoft.com/office/drawing/2014/main" id="{E9652BA8-0E14-8BCC-3FFA-369C94A0FCF8}"/>
                </a:ext>
              </a:extLst>
            </p:cNvPr>
            <p:cNvCxnSpPr/>
            <p:nvPr/>
          </p:nvCxnSpPr>
          <p:spPr bwMode="auto">
            <a:xfrm>
              <a:off x="4086352" y="3467942"/>
              <a:ext cx="108458"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884" name="Group 883">
            <a:extLst>
              <a:ext uri="{FF2B5EF4-FFF2-40B4-BE49-F238E27FC236}">
                <a16:creationId xmlns:a16="http://schemas.microsoft.com/office/drawing/2014/main" id="{51AD7D87-1B0F-B301-5CB1-064C56DF3839}"/>
              </a:ext>
            </a:extLst>
          </p:cNvPr>
          <p:cNvGrpSpPr/>
          <p:nvPr/>
        </p:nvGrpSpPr>
        <p:grpSpPr>
          <a:xfrm>
            <a:off x="8116587" y="4471187"/>
            <a:ext cx="108458" cy="361573"/>
            <a:chOff x="4086352" y="3140282"/>
            <a:chExt cx="108458" cy="337420"/>
          </a:xfrm>
        </p:grpSpPr>
        <p:cxnSp>
          <p:nvCxnSpPr>
            <p:cNvPr id="885" name="Straight Connector 884">
              <a:extLst>
                <a:ext uri="{FF2B5EF4-FFF2-40B4-BE49-F238E27FC236}">
                  <a16:creationId xmlns:a16="http://schemas.microsoft.com/office/drawing/2014/main" id="{E60B3D78-2073-59A8-2E03-4C95C39D0704}"/>
                </a:ext>
              </a:extLst>
            </p:cNvPr>
            <p:cNvCxnSpPr/>
            <p:nvPr/>
          </p:nvCxnSpPr>
          <p:spPr bwMode="auto">
            <a:xfrm>
              <a:off x="4141470" y="3146769"/>
              <a:ext cx="0" cy="330933"/>
            </a:xfrm>
            <a:prstGeom prst="line">
              <a:avLst/>
            </a:prstGeom>
            <a:noFill/>
            <a:ln w="28575" cap="flat" cmpd="sng" algn="ctr">
              <a:solidFill>
                <a:schemeClr val="accent4"/>
              </a:solidFill>
              <a:prstDash val="solid"/>
              <a:round/>
              <a:headEnd type="none" w="med" len="med"/>
              <a:tailEnd type="none" w="med" len="med"/>
            </a:ln>
            <a:effectLst/>
          </p:spPr>
        </p:cxnSp>
        <p:cxnSp>
          <p:nvCxnSpPr>
            <p:cNvPr id="886" name="Straight Connector 885">
              <a:extLst>
                <a:ext uri="{FF2B5EF4-FFF2-40B4-BE49-F238E27FC236}">
                  <a16:creationId xmlns:a16="http://schemas.microsoft.com/office/drawing/2014/main" id="{0F45FEEE-0368-AE82-3C38-3FD445C063AD}"/>
                </a:ext>
              </a:extLst>
            </p:cNvPr>
            <p:cNvCxnSpPr/>
            <p:nvPr/>
          </p:nvCxnSpPr>
          <p:spPr bwMode="auto">
            <a:xfrm>
              <a:off x="4086352" y="3140282"/>
              <a:ext cx="108458" cy="0"/>
            </a:xfrm>
            <a:prstGeom prst="line">
              <a:avLst/>
            </a:prstGeom>
            <a:noFill/>
            <a:ln w="28575" cap="flat" cmpd="sng" algn="ctr">
              <a:solidFill>
                <a:schemeClr val="accent4"/>
              </a:solidFill>
              <a:prstDash val="solid"/>
              <a:round/>
              <a:headEnd type="none" w="med" len="med"/>
              <a:tailEnd type="none" w="med" len="med"/>
            </a:ln>
            <a:effectLst/>
          </p:spPr>
        </p:cxnSp>
        <p:cxnSp>
          <p:nvCxnSpPr>
            <p:cNvPr id="887" name="Straight Connector 886">
              <a:extLst>
                <a:ext uri="{FF2B5EF4-FFF2-40B4-BE49-F238E27FC236}">
                  <a16:creationId xmlns:a16="http://schemas.microsoft.com/office/drawing/2014/main" id="{E205FD0C-DCED-97AB-33B8-04E73A606411}"/>
                </a:ext>
              </a:extLst>
            </p:cNvPr>
            <p:cNvCxnSpPr/>
            <p:nvPr/>
          </p:nvCxnSpPr>
          <p:spPr bwMode="auto">
            <a:xfrm>
              <a:off x="4086352" y="3467942"/>
              <a:ext cx="108458"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888" name="Group 887">
            <a:extLst>
              <a:ext uri="{FF2B5EF4-FFF2-40B4-BE49-F238E27FC236}">
                <a16:creationId xmlns:a16="http://schemas.microsoft.com/office/drawing/2014/main" id="{D0AD55AE-998B-8414-7451-A2D4A9A61390}"/>
              </a:ext>
            </a:extLst>
          </p:cNvPr>
          <p:cNvGrpSpPr/>
          <p:nvPr/>
        </p:nvGrpSpPr>
        <p:grpSpPr>
          <a:xfrm>
            <a:off x="8394731" y="4405129"/>
            <a:ext cx="108458" cy="351548"/>
            <a:chOff x="4086352" y="3140282"/>
            <a:chExt cx="108458" cy="337420"/>
          </a:xfrm>
        </p:grpSpPr>
        <p:cxnSp>
          <p:nvCxnSpPr>
            <p:cNvPr id="889" name="Straight Connector 888">
              <a:extLst>
                <a:ext uri="{FF2B5EF4-FFF2-40B4-BE49-F238E27FC236}">
                  <a16:creationId xmlns:a16="http://schemas.microsoft.com/office/drawing/2014/main" id="{EF1D28C0-6457-B5FD-4B1A-570452A78106}"/>
                </a:ext>
              </a:extLst>
            </p:cNvPr>
            <p:cNvCxnSpPr/>
            <p:nvPr/>
          </p:nvCxnSpPr>
          <p:spPr bwMode="auto">
            <a:xfrm>
              <a:off x="4141470" y="3146769"/>
              <a:ext cx="0" cy="330933"/>
            </a:xfrm>
            <a:prstGeom prst="line">
              <a:avLst/>
            </a:prstGeom>
            <a:noFill/>
            <a:ln w="28575" cap="flat" cmpd="sng" algn="ctr">
              <a:solidFill>
                <a:schemeClr val="accent4"/>
              </a:solidFill>
              <a:prstDash val="solid"/>
              <a:round/>
              <a:headEnd type="none" w="med" len="med"/>
              <a:tailEnd type="none" w="med" len="med"/>
            </a:ln>
            <a:effectLst/>
          </p:spPr>
        </p:cxnSp>
        <p:cxnSp>
          <p:nvCxnSpPr>
            <p:cNvPr id="890" name="Straight Connector 889">
              <a:extLst>
                <a:ext uri="{FF2B5EF4-FFF2-40B4-BE49-F238E27FC236}">
                  <a16:creationId xmlns:a16="http://schemas.microsoft.com/office/drawing/2014/main" id="{6E9A9DC3-9EFA-3B26-E482-9FC72EE3AA44}"/>
                </a:ext>
              </a:extLst>
            </p:cNvPr>
            <p:cNvCxnSpPr/>
            <p:nvPr/>
          </p:nvCxnSpPr>
          <p:spPr bwMode="auto">
            <a:xfrm>
              <a:off x="4086352" y="3140282"/>
              <a:ext cx="108458" cy="0"/>
            </a:xfrm>
            <a:prstGeom prst="line">
              <a:avLst/>
            </a:prstGeom>
            <a:noFill/>
            <a:ln w="28575" cap="flat" cmpd="sng" algn="ctr">
              <a:solidFill>
                <a:schemeClr val="accent4"/>
              </a:solidFill>
              <a:prstDash val="solid"/>
              <a:round/>
              <a:headEnd type="none" w="med" len="med"/>
              <a:tailEnd type="none" w="med" len="med"/>
            </a:ln>
            <a:effectLst/>
          </p:spPr>
        </p:cxnSp>
        <p:cxnSp>
          <p:nvCxnSpPr>
            <p:cNvPr id="891" name="Straight Connector 890">
              <a:extLst>
                <a:ext uri="{FF2B5EF4-FFF2-40B4-BE49-F238E27FC236}">
                  <a16:creationId xmlns:a16="http://schemas.microsoft.com/office/drawing/2014/main" id="{96E25655-8EEE-138A-1630-8974CFA218D5}"/>
                </a:ext>
              </a:extLst>
            </p:cNvPr>
            <p:cNvCxnSpPr/>
            <p:nvPr/>
          </p:nvCxnSpPr>
          <p:spPr bwMode="auto">
            <a:xfrm>
              <a:off x="4086352" y="3467942"/>
              <a:ext cx="108458"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892" name="Group 891">
            <a:extLst>
              <a:ext uri="{FF2B5EF4-FFF2-40B4-BE49-F238E27FC236}">
                <a16:creationId xmlns:a16="http://schemas.microsoft.com/office/drawing/2014/main" id="{CBD0E1F6-1AF9-85D2-A7B1-FA8F953D11F7}"/>
              </a:ext>
            </a:extLst>
          </p:cNvPr>
          <p:cNvGrpSpPr/>
          <p:nvPr/>
        </p:nvGrpSpPr>
        <p:grpSpPr>
          <a:xfrm>
            <a:off x="8669399" y="4349500"/>
            <a:ext cx="108458" cy="390140"/>
            <a:chOff x="4086352" y="3140282"/>
            <a:chExt cx="108458" cy="337420"/>
          </a:xfrm>
        </p:grpSpPr>
        <p:cxnSp>
          <p:nvCxnSpPr>
            <p:cNvPr id="893" name="Straight Connector 892">
              <a:extLst>
                <a:ext uri="{FF2B5EF4-FFF2-40B4-BE49-F238E27FC236}">
                  <a16:creationId xmlns:a16="http://schemas.microsoft.com/office/drawing/2014/main" id="{7A596044-6092-A59C-2CD5-38DFA7CC2E49}"/>
                </a:ext>
              </a:extLst>
            </p:cNvPr>
            <p:cNvCxnSpPr/>
            <p:nvPr/>
          </p:nvCxnSpPr>
          <p:spPr bwMode="auto">
            <a:xfrm>
              <a:off x="4141470" y="3146769"/>
              <a:ext cx="0" cy="330933"/>
            </a:xfrm>
            <a:prstGeom prst="line">
              <a:avLst/>
            </a:prstGeom>
            <a:noFill/>
            <a:ln w="28575" cap="flat" cmpd="sng" algn="ctr">
              <a:solidFill>
                <a:schemeClr val="accent4"/>
              </a:solidFill>
              <a:prstDash val="solid"/>
              <a:round/>
              <a:headEnd type="none" w="med" len="med"/>
              <a:tailEnd type="none" w="med" len="med"/>
            </a:ln>
            <a:effectLst/>
          </p:spPr>
        </p:cxnSp>
        <p:cxnSp>
          <p:nvCxnSpPr>
            <p:cNvPr id="894" name="Straight Connector 893">
              <a:extLst>
                <a:ext uri="{FF2B5EF4-FFF2-40B4-BE49-F238E27FC236}">
                  <a16:creationId xmlns:a16="http://schemas.microsoft.com/office/drawing/2014/main" id="{692B142C-9F1D-7BB9-F0D5-1B38D2F5C64B}"/>
                </a:ext>
              </a:extLst>
            </p:cNvPr>
            <p:cNvCxnSpPr/>
            <p:nvPr/>
          </p:nvCxnSpPr>
          <p:spPr bwMode="auto">
            <a:xfrm>
              <a:off x="4086352" y="3140282"/>
              <a:ext cx="108458" cy="0"/>
            </a:xfrm>
            <a:prstGeom prst="line">
              <a:avLst/>
            </a:prstGeom>
            <a:noFill/>
            <a:ln w="28575" cap="flat" cmpd="sng" algn="ctr">
              <a:solidFill>
                <a:schemeClr val="accent4"/>
              </a:solidFill>
              <a:prstDash val="solid"/>
              <a:round/>
              <a:headEnd type="none" w="med" len="med"/>
              <a:tailEnd type="none" w="med" len="med"/>
            </a:ln>
            <a:effectLst/>
          </p:spPr>
        </p:cxnSp>
        <p:cxnSp>
          <p:nvCxnSpPr>
            <p:cNvPr id="895" name="Straight Connector 894">
              <a:extLst>
                <a:ext uri="{FF2B5EF4-FFF2-40B4-BE49-F238E27FC236}">
                  <a16:creationId xmlns:a16="http://schemas.microsoft.com/office/drawing/2014/main" id="{6BA1C59B-8F17-8A0C-6960-14810914A395}"/>
                </a:ext>
              </a:extLst>
            </p:cNvPr>
            <p:cNvCxnSpPr/>
            <p:nvPr/>
          </p:nvCxnSpPr>
          <p:spPr bwMode="auto">
            <a:xfrm>
              <a:off x="4086352" y="3467942"/>
              <a:ext cx="108458"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896" name="Group 895">
            <a:extLst>
              <a:ext uri="{FF2B5EF4-FFF2-40B4-BE49-F238E27FC236}">
                <a16:creationId xmlns:a16="http://schemas.microsoft.com/office/drawing/2014/main" id="{CBDFE29B-345F-A6D9-112A-BE2A1417C6C5}"/>
              </a:ext>
            </a:extLst>
          </p:cNvPr>
          <p:cNvGrpSpPr/>
          <p:nvPr/>
        </p:nvGrpSpPr>
        <p:grpSpPr>
          <a:xfrm>
            <a:off x="8937112" y="4377314"/>
            <a:ext cx="108458" cy="402440"/>
            <a:chOff x="4086352" y="3140282"/>
            <a:chExt cx="108458" cy="337420"/>
          </a:xfrm>
        </p:grpSpPr>
        <p:cxnSp>
          <p:nvCxnSpPr>
            <p:cNvPr id="897" name="Straight Connector 896">
              <a:extLst>
                <a:ext uri="{FF2B5EF4-FFF2-40B4-BE49-F238E27FC236}">
                  <a16:creationId xmlns:a16="http://schemas.microsoft.com/office/drawing/2014/main" id="{E17A16CC-5D07-86F0-60D4-27293C68FF1B}"/>
                </a:ext>
              </a:extLst>
            </p:cNvPr>
            <p:cNvCxnSpPr/>
            <p:nvPr/>
          </p:nvCxnSpPr>
          <p:spPr bwMode="auto">
            <a:xfrm>
              <a:off x="4141470" y="3146769"/>
              <a:ext cx="0" cy="330933"/>
            </a:xfrm>
            <a:prstGeom prst="line">
              <a:avLst/>
            </a:prstGeom>
            <a:noFill/>
            <a:ln w="28575" cap="flat" cmpd="sng" algn="ctr">
              <a:solidFill>
                <a:schemeClr val="accent4"/>
              </a:solidFill>
              <a:prstDash val="solid"/>
              <a:round/>
              <a:headEnd type="none" w="med" len="med"/>
              <a:tailEnd type="none" w="med" len="med"/>
            </a:ln>
            <a:effectLst/>
          </p:spPr>
        </p:cxnSp>
        <p:cxnSp>
          <p:nvCxnSpPr>
            <p:cNvPr id="898" name="Straight Connector 897">
              <a:extLst>
                <a:ext uri="{FF2B5EF4-FFF2-40B4-BE49-F238E27FC236}">
                  <a16:creationId xmlns:a16="http://schemas.microsoft.com/office/drawing/2014/main" id="{8084BF20-EDE1-A4C3-5FCB-9E0A826D8229}"/>
                </a:ext>
              </a:extLst>
            </p:cNvPr>
            <p:cNvCxnSpPr/>
            <p:nvPr/>
          </p:nvCxnSpPr>
          <p:spPr bwMode="auto">
            <a:xfrm>
              <a:off x="4086352" y="3140282"/>
              <a:ext cx="108458" cy="0"/>
            </a:xfrm>
            <a:prstGeom prst="line">
              <a:avLst/>
            </a:prstGeom>
            <a:noFill/>
            <a:ln w="28575" cap="flat" cmpd="sng" algn="ctr">
              <a:solidFill>
                <a:schemeClr val="accent4"/>
              </a:solidFill>
              <a:prstDash val="solid"/>
              <a:round/>
              <a:headEnd type="none" w="med" len="med"/>
              <a:tailEnd type="none" w="med" len="med"/>
            </a:ln>
            <a:effectLst/>
          </p:spPr>
        </p:cxnSp>
        <p:cxnSp>
          <p:nvCxnSpPr>
            <p:cNvPr id="899" name="Straight Connector 898">
              <a:extLst>
                <a:ext uri="{FF2B5EF4-FFF2-40B4-BE49-F238E27FC236}">
                  <a16:creationId xmlns:a16="http://schemas.microsoft.com/office/drawing/2014/main" id="{288FF830-BDCD-4FFB-0E93-811ED01BB6AF}"/>
                </a:ext>
              </a:extLst>
            </p:cNvPr>
            <p:cNvCxnSpPr/>
            <p:nvPr/>
          </p:nvCxnSpPr>
          <p:spPr bwMode="auto">
            <a:xfrm>
              <a:off x="4086352" y="3467942"/>
              <a:ext cx="108458"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900" name="Group 899">
            <a:extLst>
              <a:ext uri="{FF2B5EF4-FFF2-40B4-BE49-F238E27FC236}">
                <a16:creationId xmlns:a16="http://schemas.microsoft.com/office/drawing/2014/main" id="{1CA34274-82E5-2955-FEAF-DFCF01B0406E}"/>
              </a:ext>
            </a:extLst>
          </p:cNvPr>
          <p:cNvGrpSpPr/>
          <p:nvPr/>
        </p:nvGrpSpPr>
        <p:grpSpPr>
          <a:xfrm>
            <a:off x="9215256" y="4318208"/>
            <a:ext cx="108458" cy="428300"/>
            <a:chOff x="4086352" y="3140282"/>
            <a:chExt cx="108458" cy="337420"/>
          </a:xfrm>
        </p:grpSpPr>
        <p:cxnSp>
          <p:nvCxnSpPr>
            <p:cNvPr id="901" name="Straight Connector 900">
              <a:extLst>
                <a:ext uri="{FF2B5EF4-FFF2-40B4-BE49-F238E27FC236}">
                  <a16:creationId xmlns:a16="http://schemas.microsoft.com/office/drawing/2014/main" id="{1C7454E8-B8F3-DDA1-03A3-3590526068A8}"/>
                </a:ext>
              </a:extLst>
            </p:cNvPr>
            <p:cNvCxnSpPr/>
            <p:nvPr/>
          </p:nvCxnSpPr>
          <p:spPr bwMode="auto">
            <a:xfrm>
              <a:off x="4141470" y="3146769"/>
              <a:ext cx="0" cy="330933"/>
            </a:xfrm>
            <a:prstGeom prst="line">
              <a:avLst/>
            </a:prstGeom>
            <a:noFill/>
            <a:ln w="28575" cap="flat" cmpd="sng" algn="ctr">
              <a:solidFill>
                <a:schemeClr val="accent4"/>
              </a:solidFill>
              <a:prstDash val="solid"/>
              <a:round/>
              <a:headEnd type="none" w="med" len="med"/>
              <a:tailEnd type="none" w="med" len="med"/>
            </a:ln>
            <a:effectLst/>
          </p:spPr>
        </p:cxnSp>
        <p:cxnSp>
          <p:nvCxnSpPr>
            <p:cNvPr id="902" name="Straight Connector 901">
              <a:extLst>
                <a:ext uri="{FF2B5EF4-FFF2-40B4-BE49-F238E27FC236}">
                  <a16:creationId xmlns:a16="http://schemas.microsoft.com/office/drawing/2014/main" id="{A73C3B2A-337E-5C3D-7CD3-3460F499707C}"/>
                </a:ext>
              </a:extLst>
            </p:cNvPr>
            <p:cNvCxnSpPr/>
            <p:nvPr/>
          </p:nvCxnSpPr>
          <p:spPr bwMode="auto">
            <a:xfrm>
              <a:off x="4086352" y="3140282"/>
              <a:ext cx="108458" cy="0"/>
            </a:xfrm>
            <a:prstGeom prst="line">
              <a:avLst/>
            </a:prstGeom>
            <a:noFill/>
            <a:ln w="28575" cap="flat" cmpd="sng" algn="ctr">
              <a:solidFill>
                <a:schemeClr val="accent4"/>
              </a:solidFill>
              <a:prstDash val="solid"/>
              <a:round/>
              <a:headEnd type="none" w="med" len="med"/>
              <a:tailEnd type="none" w="med" len="med"/>
            </a:ln>
            <a:effectLst/>
          </p:spPr>
        </p:cxnSp>
        <p:cxnSp>
          <p:nvCxnSpPr>
            <p:cNvPr id="903" name="Straight Connector 902">
              <a:extLst>
                <a:ext uri="{FF2B5EF4-FFF2-40B4-BE49-F238E27FC236}">
                  <a16:creationId xmlns:a16="http://schemas.microsoft.com/office/drawing/2014/main" id="{4CF63B10-A4F9-9B93-BE0F-E38C796C1F3A}"/>
                </a:ext>
              </a:extLst>
            </p:cNvPr>
            <p:cNvCxnSpPr/>
            <p:nvPr/>
          </p:nvCxnSpPr>
          <p:spPr bwMode="auto">
            <a:xfrm>
              <a:off x="4086352" y="3467942"/>
              <a:ext cx="108458"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904" name="Group 903">
            <a:extLst>
              <a:ext uri="{FF2B5EF4-FFF2-40B4-BE49-F238E27FC236}">
                <a16:creationId xmlns:a16="http://schemas.microsoft.com/office/drawing/2014/main" id="{F9B5EEA7-D215-7A5F-695C-8FC9CB6B8371}"/>
              </a:ext>
            </a:extLst>
          </p:cNvPr>
          <p:cNvGrpSpPr/>
          <p:nvPr/>
        </p:nvGrpSpPr>
        <p:grpSpPr>
          <a:xfrm>
            <a:off x="10320880" y="3984439"/>
            <a:ext cx="108458" cy="587530"/>
            <a:chOff x="4086352" y="3140282"/>
            <a:chExt cx="108458" cy="332634"/>
          </a:xfrm>
        </p:grpSpPr>
        <p:cxnSp>
          <p:nvCxnSpPr>
            <p:cNvPr id="905" name="Straight Connector 904">
              <a:extLst>
                <a:ext uri="{FF2B5EF4-FFF2-40B4-BE49-F238E27FC236}">
                  <a16:creationId xmlns:a16="http://schemas.microsoft.com/office/drawing/2014/main" id="{416B8EB2-DC24-50C7-B8E5-1851EEBFC5FC}"/>
                </a:ext>
              </a:extLst>
            </p:cNvPr>
            <p:cNvCxnSpPr>
              <a:cxnSpLocks/>
            </p:cNvCxnSpPr>
            <p:nvPr/>
          </p:nvCxnSpPr>
          <p:spPr bwMode="auto">
            <a:xfrm>
              <a:off x="4141470" y="3146769"/>
              <a:ext cx="0" cy="326147"/>
            </a:xfrm>
            <a:prstGeom prst="line">
              <a:avLst/>
            </a:prstGeom>
            <a:noFill/>
            <a:ln w="28575" cap="flat" cmpd="sng" algn="ctr">
              <a:solidFill>
                <a:schemeClr val="accent4"/>
              </a:solidFill>
              <a:prstDash val="solid"/>
              <a:round/>
              <a:headEnd type="none" w="med" len="med"/>
              <a:tailEnd type="none" w="med" len="med"/>
            </a:ln>
            <a:effectLst/>
          </p:spPr>
        </p:cxnSp>
        <p:cxnSp>
          <p:nvCxnSpPr>
            <p:cNvPr id="906" name="Straight Connector 905">
              <a:extLst>
                <a:ext uri="{FF2B5EF4-FFF2-40B4-BE49-F238E27FC236}">
                  <a16:creationId xmlns:a16="http://schemas.microsoft.com/office/drawing/2014/main" id="{5D4B291A-62B6-E2C8-F31B-1B7B806FA4DC}"/>
                </a:ext>
              </a:extLst>
            </p:cNvPr>
            <p:cNvCxnSpPr/>
            <p:nvPr/>
          </p:nvCxnSpPr>
          <p:spPr bwMode="auto">
            <a:xfrm>
              <a:off x="4086352" y="3140282"/>
              <a:ext cx="108458" cy="0"/>
            </a:xfrm>
            <a:prstGeom prst="line">
              <a:avLst/>
            </a:prstGeom>
            <a:noFill/>
            <a:ln w="28575" cap="flat" cmpd="sng" algn="ctr">
              <a:solidFill>
                <a:schemeClr val="accent4"/>
              </a:solidFill>
              <a:prstDash val="solid"/>
              <a:round/>
              <a:headEnd type="none" w="med" len="med"/>
              <a:tailEnd type="none" w="med" len="med"/>
            </a:ln>
            <a:effectLst/>
          </p:spPr>
        </p:cxnSp>
        <p:cxnSp>
          <p:nvCxnSpPr>
            <p:cNvPr id="907" name="Straight Connector 906">
              <a:extLst>
                <a:ext uri="{FF2B5EF4-FFF2-40B4-BE49-F238E27FC236}">
                  <a16:creationId xmlns:a16="http://schemas.microsoft.com/office/drawing/2014/main" id="{683C0BE1-0F69-DB4A-18F4-0633D5D63A93}"/>
                </a:ext>
              </a:extLst>
            </p:cNvPr>
            <p:cNvCxnSpPr/>
            <p:nvPr/>
          </p:nvCxnSpPr>
          <p:spPr bwMode="auto">
            <a:xfrm>
              <a:off x="4086352" y="3467942"/>
              <a:ext cx="108458"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908" name="Group 907">
            <a:extLst>
              <a:ext uri="{FF2B5EF4-FFF2-40B4-BE49-F238E27FC236}">
                <a16:creationId xmlns:a16="http://schemas.microsoft.com/office/drawing/2014/main" id="{A07E752C-0731-3685-5FA6-6223228C211D}"/>
              </a:ext>
            </a:extLst>
          </p:cNvPr>
          <p:cNvGrpSpPr/>
          <p:nvPr/>
        </p:nvGrpSpPr>
        <p:grpSpPr>
          <a:xfrm>
            <a:off x="10870215" y="4189565"/>
            <a:ext cx="108458" cy="550075"/>
            <a:chOff x="4086352" y="3140282"/>
            <a:chExt cx="108458" cy="337420"/>
          </a:xfrm>
        </p:grpSpPr>
        <p:cxnSp>
          <p:nvCxnSpPr>
            <p:cNvPr id="909" name="Straight Connector 908">
              <a:extLst>
                <a:ext uri="{FF2B5EF4-FFF2-40B4-BE49-F238E27FC236}">
                  <a16:creationId xmlns:a16="http://schemas.microsoft.com/office/drawing/2014/main" id="{116F3AB5-3F2E-4AA7-95C5-245277A4EC7E}"/>
                </a:ext>
              </a:extLst>
            </p:cNvPr>
            <p:cNvCxnSpPr/>
            <p:nvPr/>
          </p:nvCxnSpPr>
          <p:spPr bwMode="auto">
            <a:xfrm>
              <a:off x="4141470" y="3146769"/>
              <a:ext cx="0" cy="330933"/>
            </a:xfrm>
            <a:prstGeom prst="line">
              <a:avLst/>
            </a:prstGeom>
            <a:noFill/>
            <a:ln w="28575" cap="flat" cmpd="sng" algn="ctr">
              <a:solidFill>
                <a:schemeClr val="accent4"/>
              </a:solidFill>
              <a:prstDash val="solid"/>
              <a:round/>
              <a:headEnd type="none" w="med" len="med"/>
              <a:tailEnd type="none" w="med" len="med"/>
            </a:ln>
            <a:effectLst/>
          </p:spPr>
        </p:cxnSp>
        <p:cxnSp>
          <p:nvCxnSpPr>
            <p:cNvPr id="910" name="Straight Connector 909">
              <a:extLst>
                <a:ext uri="{FF2B5EF4-FFF2-40B4-BE49-F238E27FC236}">
                  <a16:creationId xmlns:a16="http://schemas.microsoft.com/office/drawing/2014/main" id="{2045D1E0-EC83-F630-68F2-B20B50BD038B}"/>
                </a:ext>
              </a:extLst>
            </p:cNvPr>
            <p:cNvCxnSpPr/>
            <p:nvPr/>
          </p:nvCxnSpPr>
          <p:spPr bwMode="auto">
            <a:xfrm>
              <a:off x="4086352" y="3140282"/>
              <a:ext cx="108458" cy="0"/>
            </a:xfrm>
            <a:prstGeom prst="line">
              <a:avLst/>
            </a:prstGeom>
            <a:noFill/>
            <a:ln w="28575" cap="flat" cmpd="sng" algn="ctr">
              <a:solidFill>
                <a:schemeClr val="accent4"/>
              </a:solidFill>
              <a:prstDash val="solid"/>
              <a:round/>
              <a:headEnd type="none" w="med" len="med"/>
              <a:tailEnd type="none" w="med" len="med"/>
            </a:ln>
            <a:effectLst/>
          </p:spPr>
        </p:cxnSp>
        <p:cxnSp>
          <p:nvCxnSpPr>
            <p:cNvPr id="911" name="Straight Connector 910">
              <a:extLst>
                <a:ext uri="{FF2B5EF4-FFF2-40B4-BE49-F238E27FC236}">
                  <a16:creationId xmlns:a16="http://schemas.microsoft.com/office/drawing/2014/main" id="{5ED72C0B-D44F-BF92-5030-84CE4E082008}"/>
                </a:ext>
              </a:extLst>
            </p:cNvPr>
            <p:cNvCxnSpPr/>
            <p:nvPr/>
          </p:nvCxnSpPr>
          <p:spPr bwMode="auto">
            <a:xfrm>
              <a:off x="4086352" y="3467942"/>
              <a:ext cx="108458"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913" name="Group 912">
            <a:extLst>
              <a:ext uri="{FF2B5EF4-FFF2-40B4-BE49-F238E27FC236}">
                <a16:creationId xmlns:a16="http://schemas.microsoft.com/office/drawing/2014/main" id="{84168F13-7E7A-5519-0E69-8D020D232D68}"/>
              </a:ext>
            </a:extLst>
          </p:cNvPr>
          <p:cNvGrpSpPr/>
          <p:nvPr/>
        </p:nvGrpSpPr>
        <p:grpSpPr>
          <a:xfrm>
            <a:off x="11419550" y="4279962"/>
            <a:ext cx="108458" cy="550075"/>
            <a:chOff x="4086352" y="3140282"/>
            <a:chExt cx="108458" cy="337420"/>
          </a:xfrm>
        </p:grpSpPr>
        <p:cxnSp>
          <p:nvCxnSpPr>
            <p:cNvPr id="914" name="Straight Connector 913">
              <a:extLst>
                <a:ext uri="{FF2B5EF4-FFF2-40B4-BE49-F238E27FC236}">
                  <a16:creationId xmlns:a16="http://schemas.microsoft.com/office/drawing/2014/main" id="{F2E16380-C952-4464-0840-E847A74FECD9}"/>
                </a:ext>
              </a:extLst>
            </p:cNvPr>
            <p:cNvCxnSpPr/>
            <p:nvPr/>
          </p:nvCxnSpPr>
          <p:spPr bwMode="auto">
            <a:xfrm>
              <a:off x="4141470" y="3146769"/>
              <a:ext cx="0" cy="330933"/>
            </a:xfrm>
            <a:prstGeom prst="line">
              <a:avLst/>
            </a:prstGeom>
            <a:noFill/>
            <a:ln w="28575" cap="flat" cmpd="sng" algn="ctr">
              <a:solidFill>
                <a:schemeClr val="accent4"/>
              </a:solidFill>
              <a:prstDash val="solid"/>
              <a:round/>
              <a:headEnd type="none" w="med" len="med"/>
              <a:tailEnd type="none" w="med" len="med"/>
            </a:ln>
            <a:effectLst/>
          </p:spPr>
        </p:cxnSp>
        <p:cxnSp>
          <p:nvCxnSpPr>
            <p:cNvPr id="915" name="Straight Connector 914">
              <a:extLst>
                <a:ext uri="{FF2B5EF4-FFF2-40B4-BE49-F238E27FC236}">
                  <a16:creationId xmlns:a16="http://schemas.microsoft.com/office/drawing/2014/main" id="{5F7848BB-EEC8-D789-958B-7378B72BB8D2}"/>
                </a:ext>
              </a:extLst>
            </p:cNvPr>
            <p:cNvCxnSpPr/>
            <p:nvPr/>
          </p:nvCxnSpPr>
          <p:spPr bwMode="auto">
            <a:xfrm>
              <a:off x="4086352" y="3140282"/>
              <a:ext cx="108458" cy="0"/>
            </a:xfrm>
            <a:prstGeom prst="line">
              <a:avLst/>
            </a:prstGeom>
            <a:noFill/>
            <a:ln w="28575" cap="flat" cmpd="sng" algn="ctr">
              <a:solidFill>
                <a:schemeClr val="accent4"/>
              </a:solidFill>
              <a:prstDash val="solid"/>
              <a:round/>
              <a:headEnd type="none" w="med" len="med"/>
              <a:tailEnd type="none" w="med" len="med"/>
            </a:ln>
            <a:effectLst/>
          </p:spPr>
        </p:cxnSp>
        <p:cxnSp>
          <p:nvCxnSpPr>
            <p:cNvPr id="916" name="Straight Connector 915">
              <a:extLst>
                <a:ext uri="{FF2B5EF4-FFF2-40B4-BE49-F238E27FC236}">
                  <a16:creationId xmlns:a16="http://schemas.microsoft.com/office/drawing/2014/main" id="{31D281BB-DC8D-0038-1111-97D89B382B3F}"/>
                </a:ext>
              </a:extLst>
            </p:cNvPr>
            <p:cNvCxnSpPr/>
            <p:nvPr/>
          </p:nvCxnSpPr>
          <p:spPr bwMode="auto">
            <a:xfrm>
              <a:off x="4086352" y="3467942"/>
              <a:ext cx="108458" cy="0"/>
            </a:xfrm>
            <a:prstGeom prst="line">
              <a:avLst/>
            </a:prstGeom>
            <a:noFill/>
            <a:ln w="28575" cap="flat" cmpd="sng" algn="ctr">
              <a:solidFill>
                <a:schemeClr val="accent4"/>
              </a:solidFill>
              <a:prstDash val="solid"/>
              <a:round/>
              <a:headEnd type="none" w="med" len="med"/>
              <a:tailEnd type="none" w="med" len="med"/>
            </a:ln>
            <a:effectLst/>
          </p:spPr>
        </p:cxnSp>
      </p:grpSp>
      <p:sp>
        <p:nvSpPr>
          <p:cNvPr id="3" name="TextBox 2">
            <a:extLst>
              <a:ext uri="{FF2B5EF4-FFF2-40B4-BE49-F238E27FC236}">
                <a16:creationId xmlns:a16="http://schemas.microsoft.com/office/drawing/2014/main" id="{809A2F94-C017-DE09-34E1-68CBCF3AC235}"/>
              </a:ext>
            </a:extLst>
          </p:cNvPr>
          <p:cNvSpPr txBox="1"/>
          <p:nvPr/>
        </p:nvSpPr>
        <p:spPr bwMode="auto">
          <a:xfrm>
            <a:off x="7071566" y="5270498"/>
            <a:ext cx="44443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Wk Since Enrollment</a:t>
            </a:r>
          </a:p>
        </p:txBody>
      </p:sp>
      <p:sp>
        <p:nvSpPr>
          <p:cNvPr id="9" name="TextBox 8">
            <a:extLst>
              <a:ext uri="{FF2B5EF4-FFF2-40B4-BE49-F238E27FC236}">
                <a16:creationId xmlns:a16="http://schemas.microsoft.com/office/drawing/2014/main" id="{9921F1F2-B697-FF8A-3E54-2335573C916A}"/>
              </a:ext>
            </a:extLst>
          </p:cNvPr>
          <p:cNvSpPr txBox="1"/>
          <p:nvPr/>
        </p:nvSpPr>
        <p:spPr bwMode="auto">
          <a:xfrm>
            <a:off x="7417941" y="2051621"/>
            <a:ext cx="1794054" cy="633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400"/>
              </a:lnSpc>
              <a:spcBef>
                <a:spcPct val="50000"/>
              </a:spcBef>
              <a:spcAft>
                <a:spcPct val="0"/>
              </a:spcAft>
              <a:buClrTx/>
              <a:buFontTx/>
              <a:buNone/>
            </a:pPr>
            <a:r>
              <a:rPr lang="en-US" sz="1400" b="0" dirty="0">
                <a:solidFill>
                  <a:schemeClr val="bg1"/>
                </a:solidFill>
                <a:latin typeface="Calibri" panose="020F0502020204030204" pitchFamily="34" charset="0"/>
              </a:rPr>
              <a:t>DTG + FTC/TAF</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DTG + FTC/TDF</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EFV/FTC/TDF</a:t>
            </a:r>
          </a:p>
        </p:txBody>
      </p:sp>
      <p:sp>
        <p:nvSpPr>
          <p:cNvPr id="33" name="Freeform: Shape 32">
            <a:extLst>
              <a:ext uri="{FF2B5EF4-FFF2-40B4-BE49-F238E27FC236}">
                <a16:creationId xmlns:a16="http://schemas.microsoft.com/office/drawing/2014/main" id="{CAAF28AA-C6DF-7452-DC2C-49D79ADAFFB6}"/>
              </a:ext>
            </a:extLst>
          </p:cNvPr>
          <p:cNvSpPr/>
          <p:nvPr/>
        </p:nvSpPr>
        <p:spPr bwMode="auto">
          <a:xfrm>
            <a:off x="7139763" y="3747977"/>
            <a:ext cx="4332767" cy="882502"/>
          </a:xfrm>
          <a:custGeom>
            <a:avLst/>
            <a:gdLst>
              <a:gd name="connsiteX0" fmla="*/ 0 w 4332767"/>
              <a:gd name="connsiteY0" fmla="*/ 882502 h 882502"/>
              <a:gd name="connsiteX1" fmla="*/ 186070 w 4332767"/>
              <a:gd name="connsiteY1" fmla="*/ 696432 h 882502"/>
              <a:gd name="connsiteX2" fmla="*/ 467832 w 4332767"/>
              <a:gd name="connsiteY2" fmla="*/ 600739 h 882502"/>
              <a:gd name="connsiteX3" fmla="*/ 738963 w 4332767"/>
              <a:gd name="connsiteY3" fmla="*/ 526311 h 882502"/>
              <a:gd name="connsiteX4" fmla="*/ 1020725 w 4332767"/>
              <a:gd name="connsiteY4" fmla="*/ 409353 h 882502"/>
              <a:gd name="connsiteX5" fmla="*/ 1291856 w 4332767"/>
              <a:gd name="connsiteY5" fmla="*/ 446567 h 882502"/>
              <a:gd name="connsiteX6" fmla="*/ 1568302 w 4332767"/>
              <a:gd name="connsiteY6" fmla="*/ 430618 h 882502"/>
              <a:gd name="connsiteX7" fmla="*/ 1844749 w 4332767"/>
              <a:gd name="connsiteY7" fmla="*/ 318976 h 882502"/>
              <a:gd name="connsiteX8" fmla="*/ 2126511 w 4332767"/>
              <a:gd name="connsiteY8" fmla="*/ 276446 h 882502"/>
              <a:gd name="connsiteX9" fmla="*/ 3226981 w 4332767"/>
              <a:gd name="connsiteY9" fmla="*/ 74428 h 882502"/>
              <a:gd name="connsiteX10" fmla="*/ 3769242 w 4332767"/>
              <a:gd name="connsiteY10" fmla="*/ 10632 h 882502"/>
              <a:gd name="connsiteX11" fmla="*/ 4332767 w 4332767"/>
              <a:gd name="connsiteY11" fmla="*/ 0 h 882502"/>
              <a:gd name="connsiteX12" fmla="*/ 4332767 w 4332767"/>
              <a:gd name="connsiteY12" fmla="*/ 0 h 882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32767" h="882502">
                <a:moveTo>
                  <a:pt x="0" y="882502"/>
                </a:moveTo>
                <a:lnTo>
                  <a:pt x="186070" y="696432"/>
                </a:lnTo>
                <a:lnTo>
                  <a:pt x="467832" y="600739"/>
                </a:lnTo>
                <a:lnTo>
                  <a:pt x="738963" y="526311"/>
                </a:lnTo>
                <a:lnTo>
                  <a:pt x="1020725" y="409353"/>
                </a:lnTo>
                <a:lnTo>
                  <a:pt x="1291856" y="446567"/>
                </a:lnTo>
                <a:lnTo>
                  <a:pt x="1568302" y="430618"/>
                </a:lnTo>
                <a:lnTo>
                  <a:pt x="1844749" y="318976"/>
                </a:lnTo>
                <a:lnTo>
                  <a:pt x="2126511" y="276446"/>
                </a:lnTo>
                <a:lnTo>
                  <a:pt x="3226981" y="74428"/>
                </a:lnTo>
                <a:lnTo>
                  <a:pt x="3769242" y="10632"/>
                </a:lnTo>
                <a:lnTo>
                  <a:pt x="4332767" y="0"/>
                </a:lnTo>
                <a:lnTo>
                  <a:pt x="4332767" y="0"/>
                </a:lnTo>
              </a:path>
            </a:pathLst>
          </a:custGeom>
          <a:noFill/>
          <a:ln w="28575">
            <a:solidFill>
              <a:schemeClr val="accent3"/>
            </a:solidFill>
            <a:miter lim="800000"/>
            <a:headEnd/>
            <a:tailEnd/>
          </a:ln>
        </p:spPr>
        <p:txBody>
          <a:bodyPr rtlCol="0" anchor="ctr"/>
          <a:lstStyle/>
          <a:p>
            <a:pPr algn="ctr"/>
            <a:endParaRPr lang="en-US">
              <a:ln>
                <a:solidFill>
                  <a:schemeClr val="accent3"/>
                </a:solidFill>
              </a:ln>
            </a:endParaRPr>
          </a:p>
        </p:txBody>
      </p:sp>
    </p:spTree>
    <p:extLst>
      <p:ext uri="{BB962C8B-B14F-4D97-AF65-F5344CB8AC3E}">
        <p14:creationId xmlns:p14="http://schemas.microsoft.com/office/powerpoint/2010/main" val="42503181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104AF-8EAB-7F79-13C1-97BCD0CD89B3}"/>
              </a:ext>
            </a:extLst>
          </p:cNvPr>
          <p:cNvSpPr>
            <a:spLocks noGrp="1"/>
          </p:cNvSpPr>
          <p:nvPr>
            <p:ph type="title"/>
          </p:nvPr>
        </p:nvSpPr>
        <p:spPr/>
        <p:txBody>
          <a:bodyPr/>
          <a:lstStyle/>
          <a:p>
            <a:r>
              <a:rPr lang="en-US" dirty="0"/>
              <a:t>Metabolic Implications for Weight Gain With Initial ART</a:t>
            </a:r>
          </a:p>
        </p:txBody>
      </p:sp>
      <p:sp>
        <p:nvSpPr>
          <p:cNvPr id="3" name="Content Placeholder 2">
            <a:extLst>
              <a:ext uri="{FF2B5EF4-FFF2-40B4-BE49-F238E27FC236}">
                <a16:creationId xmlns:a16="http://schemas.microsoft.com/office/drawing/2014/main" id="{0F92A5F7-0F33-35FB-C39B-F22D0E726474}"/>
              </a:ext>
            </a:extLst>
          </p:cNvPr>
          <p:cNvSpPr>
            <a:spLocks noGrp="1"/>
          </p:cNvSpPr>
          <p:nvPr>
            <p:ph sz="half" idx="1"/>
          </p:nvPr>
        </p:nvSpPr>
        <p:spPr>
          <a:xfrm>
            <a:off x="601820" y="1510730"/>
            <a:ext cx="6394670" cy="4678738"/>
          </a:xfrm>
        </p:spPr>
        <p:txBody>
          <a:bodyPr/>
          <a:lstStyle/>
          <a:p>
            <a:r>
              <a:rPr lang="en-US" sz="1800" dirty="0">
                <a:solidFill>
                  <a:schemeClr val="bg1"/>
                </a:solidFill>
              </a:rPr>
              <a:t>Studies 1489 and 1490: </a:t>
            </a:r>
            <a:r>
              <a:rPr lang="en-US" sz="1800" dirty="0">
                <a:solidFill>
                  <a:srgbClr val="000000"/>
                </a:solidFill>
              </a:rPr>
              <a:t>m</a:t>
            </a:r>
            <a:r>
              <a:rPr kumimoji="0" lang="en-US" altLang="en-US" sz="1800" b="0" i="0" u="none" strike="noStrike" kern="0" cap="none" spc="0" normalizeH="0" baseline="0" noProof="0" dirty="0">
                <a:ln>
                  <a:noFill/>
                </a:ln>
                <a:solidFill>
                  <a:srgbClr val="000000"/>
                </a:solidFill>
                <a:effectLst/>
                <a:uLnTx/>
                <a:uFillTx/>
              </a:rPr>
              <a:t>etabolic complication incidence </a:t>
            </a:r>
            <a:r>
              <a:rPr kumimoji="0" lang="en-US" altLang="en-US" sz="1800" b="1" i="0" u="none" strike="noStrike" kern="0" cap="none" spc="0" normalizeH="0" baseline="0" noProof="0" dirty="0">
                <a:ln>
                  <a:noFill/>
                </a:ln>
                <a:solidFill>
                  <a:srgbClr val="000000"/>
                </a:solidFill>
                <a:effectLst/>
                <a:uLnTx/>
                <a:uFillTx/>
              </a:rPr>
              <a:t>similar between BIC and DTG arms</a:t>
            </a:r>
            <a:r>
              <a:rPr kumimoji="0" lang="en-US" altLang="en-US" sz="1800" b="0" i="0" u="none" strike="noStrike" kern="0" cap="none" spc="0" normalizeH="0" baseline="30000" noProof="0" dirty="0">
                <a:ln>
                  <a:noFill/>
                </a:ln>
                <a:solidFill>
                  <a:srgbClr val="000000"/>
                </a:solidFill>
                <a:effectLst/>
                <a:uLnTx/>
                <a:uFillTx/>
              </a:rPr>
              <a:t>1</a:t>
            </a:r>
            <a:endParaRPr lang="en-US" sz="1800" dirty="0"/>
          </a:p>
          <a:p>
            <a:endParaRPr lang="en-US" sz="1600" dirty="0"/>
          </a:p>
        </p:txBody>
      </p:sp>
      <p:sp>
        <p:nvSpPr>
          <p:cNvPr id="4" name="Content Placeholder 3">
            <a:extLst>
              <a:ext uri="{FF2B5EF4-FFF2-40B4-BE49-F238E27FC236}">
                <a16:creationId xmlns:a16="http://schemas.microsoft.com/office/drawing/2014/main" id="{7682BF0E-757E-119D-D5CB-AD3717F38415}"/>
              </a:ext>
            </a:extLst>
          </p:cNvPr>
          <p:cNvSpPr>
            <a:spLocks noGrp="1"/>
          </p:cNvSpPr>
          <p:nvPr>
            <p:ph sz="half" idx="2"/>
          </p:nvPr>
        </p:nvSpPr>
        <p:spPr>
          <a:xfrm>
            <a:off x="7152640" y="1510730"/>
            <a:ext cx="4329564" cy="4679462"/>
          </a:xfrm>
        </p:spPr>
        <p:txBody>
          <a:bodyPr/>
          <a:lstStyle/>
          <a:p>
            <a:r>
              <a:rPr kumimoji="0" lang="en-US" altLang="en-US" sz="1800" b="0" i="0" u="none" strike="noStrike" kern="0" cap="none" spc="0" normalizeH="0" baseline="0" noProof="0" dirty="0">
                <a:ln>
                  <a:noFill/>
                </a:ln>
                <a:solidFill>
                  <a:srgbClr val="000000"/>
                </a:solidFill>
                <a:effectLst/>
                <a:uLnTx/>
                <a:uFillTx/>
              </a:rPr>
              <a:t>ADVANCE: metabolic syndrome risk </a:t>
            </a:r>
            <a:r>
              <a:rPr kumimoji="0" lang="en-US" altLang="en-US" sz="1800" b="1" i="0" u="none" strike="noStrike" kern="0" cap="none" spc="0" normalizeH="0" baseline="0" noProof="0" dirty="0">
                <a:ln>
                  <a:noFill/>
                </a:ln>
                <a:solidFill>
                  <a:srgbClr val="000000"/>
                </a:solidFill>
                <a:effectLst/>
                <a:uLnTx/>
                <a:uFillTx/>
              </a:rPr>
              <a:t>significantly higher for DTG + FTC/TAF (</a:t>
            </a:r>
            <a:r>
              <a:rPr kumimoji="0" lang="en-US" altLang="en-US" sz="1800" b="1" i="1" u="none" strike="noStrike" kern="0" cap="none" spc="0" normalizeH="0" baseline="0" noProof="0" dirty="0">
                <a:ln>
                  <a:noFill/>
                </a:ln>
                <a:solidFill>
                  <a:srgbClr val="000000"/>
                </a:solidFill>
                <a:effectLst/>
                <a:uLnTx/>
                <a:uFillTx/>
              </a:rPr>
              <a:t>P</a:t>
            </a:r>
            <a:r>
              <a:rPr kumimoji="0" lang="en-US" altLang="en-US" sz="1800" b="1" i="0" u="none" strike="noStrike" kern="0" cap="none" spc="0" normalizeH="0" baseline="0" noProof="0" dirty="0">
                <a:ln>
                  <a:noFill/>
                </a:ln>
                <a:solidFill>
                  <a:srgbClr val="000000"/>
                </a:solidFill>
                <a:effectLst/>
                <a:uLnTx/>
                <a:uFillTx/>
              </a:rPr>
              <a:t> &lt;.05)</a:t>
            </a:r>
            <a:r>
              <a:rPr kumimoji="0" lang="en-US" altLang="en-US" sz="1800" b="0" i="0" u="none" strike="noStrike" kern="0" cap="none" spc="0" normalizeH="0" baseline="0" noProof="0" dirty="0">
                <a:ln>
                  <a:noFill/>
                </a:ln>
                <a:solidFill>
                  <a:srgbClr val="000000"/>
                </a:solidFill>
                <a:effectLst/>
                <a:uLnTx/>
                <a:uFillTx/>
              </a:rPr>
              <a:t> </a:t>
            </a:r>
            <a:r>
              <a:rPr kumimoji="0" lang="en-US" altLang="en-US" sz="1800" b="1" i="0" u="none" strike="noStrike" kern="0" cap="none" spc="0" normalizeH="0" baseline="0" noProof="0" dirty="0">
                <a:ln>
                  <a:noFill/>
                </a:ln>
                <a:solidFill>
                  <a:schemeClr val="accent3"/>
                </a:solidFill>
                <a:effectLst/>
                <a:uLnTx/>
                <a:uFillTx/>
              </a:rPr>
              <a:t>for all patients and for women subgroup</a:t>
            </a:r>
            <a:r>
              <a:rPr kumimoji="0" lang="en-US" altLang="en-US" sz="1800" b="0" i="0" u="none" strike="noStrike" kern="0" cap="none" spc="0" normalizeH="0" baseline="30000" noProof="0" dirty="0">
                <a:ln>
                  <a:noFill/>
                </a:ln>
                <a:solidFill>
                  <a:srgbClr val="000000"/>
                </a:solidFill>
                <a:effectLst/>
                <a:uLnTx/>
                <a:uFillTx/>
              </a:rPr>
              <a:t>2</a:t>
            </a:r>
          </a:p>
        </p:txBody>
      </p:sp>
      <p:graphicFrame>
        <p:nvGraphicFramePr>
          <p:cNvPr id="5" name="Group 3">
            <a:extLst>
              <a:ext uri="{FF2B5EF4-FFF2-40B4-BE49-F238E27FC236}">
                <a16:creationId xmlns:a16="http://schemas.microsoft.com/office/drawing/2014/main" id="{F3270DDA-C98C-D98D-9DD9-FD729855D37C}"/>
              </a:ext>
            </a:extLst>
          </p:cNvPr>
          <p:cNvGraphicFramePr>
            <a:graphicFrameLocks/>
          </p:cNvGraphicFramePr>
          <p:nvPr>
            <p:extLst>
              <p:ext uri="{D42A27DB-BD31-4B8C-83A1-F6EECF244321}">
                <p14:modId xmlns:p14="http://schemas.microsoft.com/office/powerpoint/2010/main" val="1123995115"/>
              </p:ext>
            </p:extLst>
          </p:nvPr>
        </p:nvGraphicFramePr>
        <p:xfrm>
          <a:off x="7282826" y="2618033"/>
          <a:ext cx="4223373" cy="2286064"/>
        </p:xfrm>
        <a:graphic>
          <a:graphicData uri="http://schemas.openxmlformats.org/drawingml/2006/table">
            <a:tbl>
              <a:tblPr/>
              <a:tblGrid>
                <a:gridCol w="1527603">
                  <a:extLst>
                    <a:ext uri="{9D8B030D-6E8A-4147-A177-3AD203B41FA5}">
                      <a16:colId xmlns:a16="http://schemas.microsoft.com/office/drawing/2014/main" val="20000"/>
                    </a:ext>
                  </a:extLst>
                </a:gridCol>
                <a:gridCol w="898590">
                  <a:extLst>
                    <a:ext uri="{9D8B030D-6E8A-4147-A177-3AD203B41FA5}">
                      <a16:colId xmlns:a16="http://schemas.microsoft.com/office/drawing/2014/main" val="20001"/>
                    </a:ext>
                  </a:extLst>
                </a:gridCol>
                <a:gridCol w="898590">
                  <a:extLst>
                    <a:ext uri="{9D8B030D-6E8A-4147-A177-3AD203B41FA5}">
                      <a16:colId xmlns:a16="http://schemas.microsoft.com/office/drawing/2014/main" val="1057186927"/>
                    </a:ext>
                  </a:extLst>
                </a:gridCol>
                <a:gridCol w="898590">
                  <a:extLst>
                    <a:ext uri="{9D8B030D-6E8A-4147-A177-3AD203B41FA5}">
                      <a16:colId xmlns:a16="http://schemas.microsoft.com/office/drawing/2014/main" val="703470974"/>
                    </a:ext>
                  </a:extLst>
                </a:gridCol>
              </a:tblGrid>
              <a:tr h="5216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Treatment-Emergent Metabolic Syndrome Through Wk 192,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DTG + FTC/TAF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DTG + FTC/TDF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EFV/</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FTC/TDF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7857391"/>
                  </a:ext>
                </a:extLst>
              </a:tr>
              <a:tr h="2860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9CE0A2"/>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40000"/>
                        <a:lumOff val="60000"/>
                      </a:schemeClr>
                    </a:solidFill>
                  </a:tcPr>
                </a:tc>
                <a:extLst>
                  <a:ext uri="{0D108BD9-81ED-4DB2-BD59-A6C34878D82A}">
                    <a16:rowId xmlns:a16="http://schemas.microsoft.com/office/drawing/2014/main" val="10002"/>
                  </a:ext>
                </a:extLst>
              </a:tr>
              <a:tr h="2860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Women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EFD0"/>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extLst>
                  <a:ext uri="{0D108BD9-81ED-4DB2-BD59-A6C34878D82A}">
                    <a16:rowId xmlns:a16="http://schemas.microsoft.com/office/drawing/2014/main" val="4062104854"/>
                  </a:ext>
                </a:extLst>
              </a:tr>
              <a:tr h="2860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9CE0A2"/>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40000"/>
                        <a:lumOff val="60000"/>
                      </a:schemeClr>
                    </a:solidFill>
                  </a:tcPr>
                </a:tc>
                <a:extLst>
                  <a:ext uri="{0D108BD9-81ED-4DB2-BD59-A6C34878D82A}">
                    <a16:rowId xmlns:a16="http://schemas.microsoft.com/office/drawing/2014/main" val="1028727825"/>
                  </a:ext>
                </a:extLst>
              </a:tr>
            </a:tbl>
          </a:graphicData>
        </a:graphic>
      </p:graphicFrame>
      <p:sp>
        <p:nvSpPr>
          <p:cNvPr id="6" name="Text Box 11">
            <a:extLst>
              <a:ext uri="{FF2B5EF4-FFF2-40B4-BE49-F238E27FC236}">
                <a16:creationId xmlns:a16="http://schemas.microsoft.com/office/drawing/2014/main" id="{A7FA176A-4816-4507-7DEA-A0561791179D}"/>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1. </a:t>
            </a:r>
            <a:r>
              <a:rPr lang="en-US" altLang="en-US" sz="1200" b="0" spc="-10" dirty="0">
                <a:solidFill>
                  <a:schemeClr val="bg2"/>
                </a:solidFill>
                <a:latin typeface="Calibri" panose="020F0502020204030204" pitchFamily="34" charset="0"/>
              </a:rPr>
              <a:t>Daar. IDWeek 2021. Abstr 69. 2. </a:t>
            </a:r>
            <a:r>
              <a:rPr lang="en-US" altLang="en-US" sz="1200" b="0" dirty="0">
                <a:solidFill>
                  <a:schemeClr val="bg2"/>
                </a:solidFill>
                <a:latin typeface="Calibri" panose="020F0502020204030204" pitchFamily="34" charset="0"/>
              </a:rPr>
              <a:t>Venter. AIDS 2022. Abstr PELBB01. </a:t>
            </a:r>
          </a:p>
        </p:txBody>
      </p:sp>
      <p:graphicFrame>
        <p:nvGraphicFramePr>
          <p:cNvPr id="7" name="Group 3">
            <a:extLst>
              <a:ext uri="{FF2B5EF4-FFF2-40B4-BE49-F238E27FC236}">
                <a16:creationId xmlns:a16="http://schemas.microsoft.com/office/drawing/2014/main" id="{D46FD6A4-8780-010B-CB7A-2AD92D500487}"/>
              </a:ext>
            </a:extLst>
          </p:cNvPr>
          <p:cNvGraphicFramePr>
            <a:graphicFrameLocks/>
          </p:cNvGraphicFramePr>
          <p:nvPr>
            <p:extLst>
              <p:ext uri="{D42A27DB-BD31-4B8C-83A1-F6EECF244321}">
                <p14:modId xmlns:p14="http://schemas.microsoft.com/office/powerpoint/2010/main" val="2850610020"/>
              </p:ext>
            </p:extLst>
          </p:nvPr>
        </p:nvGraphicFramePr>
        <p:xfrm>
          <a:off x="719138" y="2060998"/>
          <a:ext cx="6277352" cy="4297760"/>
        </p:xfrm>
        <a:graphic>
          <a:graphicData uri="http://schemas.openxmlformats.org/drawingml/2006/table">
            <a:tbl>
              <a:tblPr/>
              <a:tblGrid>
                <a:gridCol w="1078781">
                  <a:extLst>
                    <a:ext uri="{9D8B030D-6E8A-4147-A177-3AD203B41FA5}">
                      <a16:colId xmlns:a16="http://schemas.microsoft.com/office/drawing/2014/main" val="20000"/>
                    </a:ext>
                  </a:extLst>
                </a:gridCol>
                <a:gridCol w="1243039">
                  <a:extLst>
                    <a:ext uri="{9D8B030D-6E8A-4147-A177-3AD203B41FA5}">
                      <a16:colId xmlns:a16="http://schemas.microsoft.com/office/drawing/2014/main" val="2128469596"/>
                    </a:ext>
                  </a:extLst>
                </a:gridCol>
                <a:gridCol w="988883">
                  <a:extLst>
                    <a:ext uri="{9D8B030D-6E8A-4147-A177-3AD203B41FA5}">
                      <a16:colId xmlns:a16="http://schemas.microsoft.com/office/drawing/2014/main" val="20001"/>
                    </a:ext>
                  </a:extLst>
                </a:gridCol>
                <a:gridCol w="988883">
                  <a:extLst>
                    <a:ext uri="{9D8B030D-6E8A-4147-A177-3AD203B41FA5}">
                      <a16:colId xmlns:a16="http://schemas.microsoft.com/office/drawing/2014/main" val="20002"/>
                    </a:ext>
                  </a:extLst>
                </a:gridCol>
                <a:gridCol w="988883">
                  <a:extLst>
                    <a:ext uri="{9D8B030D-6E8A-4147-A177-3AD203B41FA5}">
                      <a16:colId xmlns:a16="http://schemas.microsoft.com/office/drawing/2014/main" val="2369624048"/>
                    </a:ext>
                  </a:extLst>
                </a:gridCol>
                <a:gridCol w="988883">
                  <a:extLst>
                    <a:ext uri="{9D8B030D-6E8A-4147-A177-3AD203B41FA5}">
                      <a16:colId xmlns:a16="http://schemas.microsoft.com/office/drawing/2014/main" val="2526583489"/>
                    </a:ext>
                  </a:extLst>
                </a:gridCol>
              </a:tblGrid>
              <a:tr h="246416">
                <a:tc rowSpan="2"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Treatment-Emergent Metabolic Complication Through Wk 144</a:t>
                      </a:r>
                    </a:p>
                  </a:txBody>
                  <a:tcPr marL="121699" marR="121699" marT="45728" marB="45728" anchor="ctr" horzOverflow="overflow">
                    <a:lnL w="12700" cap="flat" cmpd="sng" algn="ctr">
                      <a:noFill/>
                      <a:prstDash val="solid"/>
                      <a:round/>
                      <a:headEnd type="none" w="med" len="med"/>
                      <a:tailEnd type="none" w="med" len="med"/>
                    </a:lnL>
                    <a:lnR w="12700" cmpd="sng">
                      <a:noFill/>
                      <a:prstDash val="soli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Study 1489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Study 1490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505880245"/>
                  </a:ext>
                </a:extLst>
              </a:tr>
              <a:tr h="246416">
                <a:tc gridSpan="2"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Treatment-Emergent Metabolic Complication Through </a:t>
                      </a:r>
                      <a:r>
                        <a:rPr kumimoji="0" lang="en-GB" sz="1400" b="1" i="0" u="none" strike="noStrike" cap="none" normalizeH="0" baseline="0" dirty="0" err="1">
                          <a:ln>
                            <a:noFill/>
                          </a:ln>
                          <a:solidFill>
                            <a:schemeClr val="tx1"/>
                          </a:solidFill>
                          <a:effectLst/>
                          <a:latin typeface="Calibri" panose="020F0502020204030204" pitchFamily="34" charset="0"/>
                        </a:rPr>
                        <a:t>Wk</a:t>
                      </a:r>
                      <a:r>
                        <a:rPr kumimoji="0" lang="en-GB" sz="1400" b="1" i="0" u="none" strike="noStrike" cap="none" normalizeH="0" baseline="0" dirty="0">
                          <a:ln>
                            <a:noFill/>
                          </a:ln>
                          <a:solidFill>
                            <a:schemeClr val="tx1"/>
                          </a:solidFill>
                          <a:effectLst/>
                          <a:latin typeface="Calibri" panose="020F0502020204030204" pitchFamily="34" charset="0"/>
                        </a:rPr>
                        <a:t> 144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BIC/FTC/ TAF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DTG/</a:t>
                      </a:r>
                      <a:br>
                        <a:rPr kumimoji="0" lang="en-US" sz="1400" b="1" i="0" u="none" strike="noStrike" cap="none" normalizeH="0" baseline="0" dirty="0">
                          <a:ln>
                            <a:noFill/>
                          </a:ln>
                          <a:solidFill>
                            <a:schemeClr val="bg1"/>
                          </a:solidFill>
                          <a:effectLst/>
                          <a:latin typeface="Calibri" panose="020F0502020204030204" pitchFamily="34" charset="0"/>
                        </a:rPr>
                      </a:br>
                      <a:r>
                        <a:rPr kumimoji="0" lang="en-US" sz="1400" b="1" i="0" u="none" strike="noStrike" cap="none" normalizeH="0" baseline="0" dirty="0">
                          <a:ln>
                            <a:noFill/>
                          </a:ln>
                          <a:solidFill>
                            <a:schemeClr val="bg1"/>
                          </a:solidFill>
                          <a:effectLst/>
                          <a:latin typeface="Calibri" panose="020F0502020204030204" pitchFamily="34" charset="0"/>
                        </a:rPr>
                        <a:t>ABC/3TC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BIC/FTC/ TAF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DTG + FTC/TAF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1"/>
                  </a:ext>
                </a:extLst>
              </a:tr>
              <a:tr h="5508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Diabetes,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Overall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Nonblack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accent2">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accent5">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accent2">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rgbClr val="9CE0A2"/>
                    </a:solidFill>
                  </a:tcPr>
                </a:tc>
                <a:extLst>
                  <a:ext uri="{0D108BD9-81ED-4DB2-BD59-A6C34878D82A}">
                    <a16:rowId xmlns:a16="http://schemas.microsoft.com/office/drawing/2014/main" val="10002"/>
                  </a:ext>
                </a:extLst>
              </a:tr>
              <a:tr h="5508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HTN,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Overall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Nonblack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EFD0"/>
                    </a:solidFill>
                  </a:tcPr>
                </a:tc>
                <a:extLst>
                  <a:ext uri="{0D108BD9-81ED-4DB2-BD59-A6C34878D82A}">
                    <a16:rowId xmlns:a16="http://schemas.microsoft.com/office/drawing/2014/main" val="10003"/>
                  </a:ext>
                </a:extLst>
              </a:tr>
              <a:tr h="5508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BMI change, kg/m</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Overall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Nonblack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+2.9</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9CE0A2"/>
                    </a:solidFill>
                  </a:tcPr>
                </a:tc>
                <a:extLst>
                  <a:ext uri="{0D108BD9-81ED-4DB2-BD59-A6C34878D82A}">
                    <a16:rowId xmlns:a16="http://schemas.microsoft.com/office/drawing/2014/main" val="10004"/>
                  </a:ext>
                </a:extLst>
              </a:tr>
            </a:tbl>
          </a:graphicData>
        </a:graphic>
      </p:graphicFrame>
      <p:cxnSp>
        <p:nvCxnSpPr>
          <p:cNvPr id="9" name="Straight Connector 8">
            <a:extLst>
              <a:ext uri="{FF2B5EF4-FFF2-40B4-BE49-F238E27FC236}">
                <a16:creationId xmlns:a16="http://schemas.microsoft.com/office/drawing/2014/main" id="{4FF153A2-60AC-74CB-9C5E-36FBD3CC18B8}"/>
              </a:ext>
            </a:extLst>
          </p:cNvPr>
          <p:cNvCxnSpPr>
            <a:cxnSpLocks/>
          </p:cNvCxnSpPr>
          <p:nvPr/>
        </p:nvCxnSpPr>
        <p:spPr bwMode="auto">
          <a:xfrm>
            <a:off x="3060628" y="2346960"/>
            <a:ext cx="1920240" cy="0"/>
          </a:xfrm>
          <a:prstGeom prst="line">
            <a:avLst/>
          </a:prstGeom>
          <a:noFill/>
          <a:ln w="28575" cap="flat" cmpd="sng" algn="ctr">
            <a:solidFill>
              <a:schemeClr val="tx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1BEBC336-4D34-788D-8D8D-7D4BC2AF516F}"/>
              </a:ext>
            </a:extLst>
          </p:cNvPr>
          <p:cNvCxnSpPr>
            <a:cxnSpLocks/>
          </p:cNvCxnSpPr>
          <p:nvPr/>
        </p:nvCxnSpPr>
        <p:spPr bwMode="auto">
          <a:xfrm>
            <a:off x="5078717" y="2346960"/>
            <a:ext cx="1920240" cy="0"/>
          </a:xfrm>
          <a:prstGeom prst="line">
            <a:avLst/>
          </a:prstGeom>
          <a:noFill/>
          <a:ln w="2857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1234720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E82A1-94CB-08C6-9B07-3F8510C6EAB0}"/>
              </a:ext>
            </a:extLst>
          </p:cNvPr>
          <p:cNvSpPr>
            <a:spLocks noGrp="1"/>
          </p:cNvSpPr>
          <p:nvPr>
            <p:ph type="title"/>
          </p:nvPr>
        </p:nvSpPr>
        <p:spPr/>
        <p:txBody>
          <a:bodyPr/>
          <a:lstStyle/>
          <a:p>
            <a:r>
              <a:rPr lang="en-US" dirty="0"/>
              <a:t>Patient Case</a:t>
            </a:r>
          </a:p>
        </p:txBody>
      </p:sp>
      <p:sp>
        <p:nvSpPr>
          <p:cNvPr id="3" name="Content Placeholder 2">
            <a:extLst>
              <a:ext uri="{FF2B5EF4-FFF2-40B4-BE49-F238E27FC236}">
                <a16:creationId xmlns:a16="http://schemas.microsoft.com/office/drawing/2014/main" id="{85DF7017-9602-900D-F31B-20C4ABAA37B4}"/>
              </a:ext>
            </a:extLst>
          </p:cNvPr>
          <p:cNvSpPr>
            <a:spLocks noGrp="1"/>
          </p:cNvSpPr>
          <p:nvPr>
            <p:ph idx="1"/>
          </p:nvPr>
        </p:nvSpPr>
        <p:spPr/>
        <p:txBody>
          <a:bodyPr/>
          <a:lstStyle/>
          <a:p>
            <a:pPr>
              <a:spcAft>
                <a:spcPts val="0"/>
              </a:spcAft>
            </a:pPr>
            <a:r>
              <a:rPr lang="en-US" sz="2400" dirty="0"/>
              <a:t>TG woman receiving </a:t>
            </a:r>
            <a:r>
              <a:rPr lang="en-US" sz="2400" b="1" dirty="0">
                <a:solidFill>
                  <a:schemeClr val="accent3"/>
                </a:solidFill>
              </a:rPr>
              <a:t>gender-affirming therapy </a:t>
            </a:r>
            <a:r>
              <a:rPr lang="en-US" sz="2400" dirty="0"/>
              <a:t>(IM estrogen every 2 wk and spironolactone), newly diagnosed with HIV; HIV-1 RNA: 37,400 c/mL; CD4+ cell count: 307 cells/mm</a:t>
            </a:r>
            <a:r>
              <a:rPr lang="en-US" sz="2400" baseline="30000" dirty="0"/>
              <a:t>3</a:t>
            </a:r>
          </a:p>
          <a:p>
            <a:pPr>
              <a:spcAft>
                <a:spcPts val="0"/>
              </a:spcAft>
            </a:pPr>
            <a:r>
              <a:rPr lang="en-US" sz="2400" dirty="0"/>
              <a:t>Currently in a nonmonogamous partnership</a:t>
            </a:r>
          </a:p>
          <a:p>
            <a:pPr>
              <a:spcAft>
                <a:spcPts val="0"/>
              </a:spcAft>
            </a:pPr>
            <a:r>
              <a:rPr lang="en-US" sz="2400" dirty="0"/>
              <a:t>She is interested in starting ART but is very concerned that it will interfere with her gender-affirming care</a:t>
            </a:r>
          </a:p>
          <a:p>
            <a:pPr>
              <a:spcAft>
                <a:spcPts val="0"/>
              </a:spcAft>
            </a:pPr>
            <a:r>
              <a:rPr lang="en-US" sz="2400" dirty="0"/>
              <a:t>She has never been in an HIV clinic before, and she asks if she can </a:t>
            </a:r>
            <a:r>
              <a:rPr lang="en-US" sz="2400" b="1" dirty="0">
                <a:solidFill>
                  <a:schemeClr val="accent3"/>
                </a:solidFill>
              </a:rPr>
              <a:t>consolidate her gender-affirming care with her HIV care at the same clinic</a:t>
            </a:r>
          </a:p>
          <a:p>
            <a:pPr>
              <a:spcAft>
                <a:spcPts val="0"/>
              </a:spcAft>
            </a:pPr>
            <a:r>
              <a:rPr lang="en-US" sz="2400" dirty="0"/>
              <a:t>She has a very busy life and requests a </a:t>
            </a:r>
            <a:r>
              <a:rPr lang="en-US" sz="2400" b="1" dirty="0">
                <a:solidFill>
                  <a:schemeClr val="accent3"/>
                </a:solidFill>
              </a:rPr>
              <a:t>simple regimen</a:t>
            </a:r>
          </a:p>
          <a:p>
            <a:pPr>
              <a:spcAft>
                <a:spcPts val="0"/>
              </a:spcAft>
            </a:pPr>
            <a:r>
              <a:rPr lang="en-US" sz="2400" dirty="0"/>
              <a:t>She is </a:t>
            </a:r>
            <a:r>
              <a:rPr lang="en-US" sz="2400" b="1" dirty="0">
                <a:solidFill>
                  <a:schemeClr val="accent3"/>
                </a:solidFill>
              </a:rPr>
              <a:t>very concerned about her weight/body image:</a:t>
            </a:r>
            <a:r>
              <a:rPr lang="en-US" sz="2400" dirty="0"/>
              <a:t> she feels her gender-affirming treatments have made her gain weight; she also has bone health concerns with ART</a:t>
            </a:r>
          </a:p>
        </p:txBody>
      </p:sp>
    </p:spTree>
    <p:extLst>
      <p:ext uri="{BB962C8B-B14F-4D97-AF65-F5344CB8AC3E}">
        <p14:creationId xmlns:p14="http://schemas.microsoft.com/office/powerpoint/2010/main" val="21421909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E49B6-5637-4E21-5DAA-435A579CB830}"/>
              </a:ext>
            </a:extLst>
          </p:cNvPr>
          <p:cNvSpPr>
            <a:spLocks noGrp="1"/>
          </p:cNvSpPr>
          <p:nvPr>
            <p:ph type="title"/>
          </p:nvPr>
        </p:nvSpPr>
        <p:spPr/>
        <p:txBody>
          <a:bodyPr/>
          <a:lstStyle/>
          <a:p>
            <a:r>
              <a:rPr lang="en-US" dirty="0"/>
              <a:t>ART and Gender-Affirming Care</a:t>
            </a:r>
          </a:p>
        </p:txBody>
      </p:sp>
      <p:sp>
        <p:nvSpPr>
          <p:cNvPr id="4" name="Text Box 11">
            <a:extLst>
              <a:ext uri="{FF2B5EF4-FFF2-40B4-BE49-F238E27FC236}">
                <a16:creationId xmlns:a16="http://schemas.microsoft.com/office/drawing/2014/main" id="{211AD0EA-A826-6EF0-188A-828F995D32A9}"/>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sv-SE" altLang="en-US" sz="1200" b="0" dirty="0">
                <a:solidFill>
                  <a:schemeClr val="bg2"/>
                </a:solidFill>
                <a:latin typeface="Calibri" panose="020F0502020204030204" pitchFamily="34" charset="0"/>
              </a:rPr>
              <a:t>Cirrincione. Expert Opin Drug Metab Toxicol. 2020;16:565.</a:t>
            </a:r>
            <a:endParaRPr lang="en-US" altLang="en-US" sz="1200" b="0" dirty="0">
              <a:solidFill>
                <a:schemeClr val="bg2"/>
              </a:solidFill>
              <a:latin typeface="Calibri" panose="020F0502020204030204" pitchFamily="34" charset="0"/>
            </a:endParaRPr>
          </a:p>
        </p:txBody>
      </p:sp>
      <p:sp>
        <p:nvSpPr>
          <p:cNvPr id="6" name="Rectangle: Diagonal Corners Rounded 5">
            <a:extLst>
              <a:ext uri="{FF2B5EF4-FFF2-40B4-BE49-F238E27FC236}">
                <a16:creationId xmlns:a16="http://schemas.microsoft.com/office/drawing/2014/main" id="{535BC26E-F7D4-781B-24F0-A54D3C530732}"/>
              </a:ext>
            </a:extLst>
          </p:cNvPr>
          <p:cNvSpPr/>
          <p:nvPr/>
        </p:nvSpPr>
        <p:spPr bwMode="auto">
          <a:xfrm>
            <a:off x="716295" y="1607837"/>
            <a:ext cx="5409297" cy="3200400"/>
          </a:xfrm>
          <a:prstGeom prst="round2DiagRect">
            <a:avLst>
              <a:gd name="adj1" fmla="val 16246"/>
              <a:gd name="adj2" fmla="val 0"/>
            </a:avLst>
          </a:prstGeom>
          <a:solidFill>
            <a:schemeClr val="accent2">
              <a:lumMod val="20000"/>
              <a:lumOff val="80000"/>
            </a:schemeClr>
          </a:solidFill>
          <a:ln w="0">
            <a:noFill/>
            <a:miter lim="800000"/>
            <a:headEnd/>
            <a:tailEnd/>
          </a:ln>
        </p:spPr>
        <p:txBody>
          <a:bodyPr rtlCol="0" anchor="ctr"/>
          <a:lstStyle/>
          <a:p>
            <a:pPr algn="ctr">
              <a:spcBef>
                <a:spcPts val="600"/>
              </a:spcBef>
            </a:pPr>
            <a:r>
              <a:rPr lang="en-US" sz="2400" b="0" dirty="0">
                <a:solidFill>
                  <a:schemeClr val="bg1"/>
                </a:solidFill>
                <a:latin typeface="+mn-lt"/>
              </a:rPr>
              <a:t>“Antiretrovirals including nucleos(t)ide reverse transcriptase inhibitors, nonnucleoside reverse transcriptase inhibitors rilpivirine or doravirine, and unboosted integrase inhibitors, </a:t>
            </a:r>
            <a:r>
              <a:rPr lang="en-US" sz="2400" dirty="0">
                <a:solidFill>
                  <a:schemeClr val="bg1"/>
                </a:solidFill>
                <a:latin typeface="+mn-lt"/>
              </a:rPr>
              <a:t>are not expected to have clinically significant effects on gender-affirming hormonal therapy concentrations.</a:t>
            </a:r>
            <a:r>
              <a:rPr lang="en-US" sz="2400" b="0" dirty="0">
                <a:solidFill>
                  <a:schemeClr val="bg1"/>
                </a:solidFill>
                <a:latin typeface="+mn-lt"/>
              </a:rPr>
              <a:t>”</a:t>
            </a:r>
            <a:r>
              <a:rPr lang="en-US" sz="2400" dirty="0">
                <a:solidFill>
                  <a:schemeClr val="bg1"/>
                </a:solidFill>
                <a:latin typeface="+mn-lt"/>
              </a:rPr>
              <a:t> </a:t>
            </a:r>
          </a:p>
        </p:txBody>
      </p:sp>
      <p:sp>
        <p:nvSpPr>
          <p:cNvPr id="7" name="Rectangle: Diagonal Corners Rounded 6">
            <a:extLst>
              <a:ext uri="{FF2B5EF4-FFF2-40B4-BE49-F238E27FC236}">
                <a16:creationId xmlns:a16="http://schemas.microsoft.com/office/drawing/2014/main" id="{1BD4A3DC-6CF2-0E08-0F5D-6A3D7C1CF9F8}"/>
              </a:ext>
            </a:extLst>
          </p:cNvPr>
          <p:cNvSpPr/>
          <p:nvPr/>
        </p:nvSpPr>
        <p:spPr bwMode="auto">
          <a:xfrm>
            <a:off x="5930997" y="3254278"/>
            <a:ext cx="5577840" cy="2834640"/>
          </a:xfrm>
          <a:prstGeom prst="round2DiagRect">
            <a:avLst>
              <a:gd name="adj1" fmla="val 16246"/>
              <a:gd name="adj2" fmla="val 0"/>
            </a:avLst>
          </a:prstGeom>
          <a:solidFill>
            <a:schemeClr val="accent5">
              <a:lumMod val="20000"/>
              <a:lumOff val="80000"/>
            </a:schemeClr>
          </a:solidFill>
          <a:ln w="0">
            <a:noFill/>
            <a:miter lim="800000"/>
            <a:headEnd/>
            <a:tailEnd/>
          </a:ln>
        </p:spPr>
        <p:txBody>
          <a:bodyPr rtlCol="0" anchor="ctr"/>
          <a:lstStyle/>
          <a:p>
            <a:pPr algn="ctr"/>
            <a:r>
              <a:rPr lang="en-US" sz="2400" b="0" dirty="0">
                <a:solidFill>
                  <a:schemeClr val="bg1"/>
                </a:solidFill>
                <a:latin typeface="+mn-lt"/>
              </a:rPr>
              <a:t>“Trans individuals taking GAHT may have an </a:t>
            </a:r>
            <a:r>
              <a:rPr lang="en-US" sz="2400" dirty="0">
                <a:solidFill>
                  <a:schemeClr val="bg1"/>
                </a:solidFill>
                <a:latin typeface="+mn-lt"/>
              </a:rPr>
              <a:t>elevated risk for depression, cardiovascular disease, hyperlipidemia, and altered bone mineral density</a:t>
            </a:r>
            <a:r>
              <a:rPr lang="en-US" sz="2400" b="0" dirty="0">
                <a:solidFill>
                  <a:schemeClr val="bg1"/>
                </a:solidFill>
                <a:latin typeface="+mn-lt"/>
              </a:rPr>
              <a:t>; therefore, ARVs or direct acting antiviral agents with </a:t>
            </a:r>
            <a:r>
              <a:rPr lang="en-US" sz="2400" dirty="0">
                <a:solidFill>
                  <a:schemeClr val="bg1"/>
                </a:solidFill>
                <a:latin typeface="+mn-lt"/>
              </a:rPr>
              <a:t>minimal influence </a:t>
            </a:r>
            <a:r>
              <a:rPr lang="en-US" sz="2400" b="0" dirty="0">
                <a:solidFill>
                  <a:schemeClr val="bg1"/>
                </a:solidFill>
                <a:latin typeface="+mn-lt"/>
              </a:rPr>
              <a:t>on these conditions are recommended.”</a:t>
            </a:r>
          </a:p>
        </p:txBody>
      </p:sp>
    </p:spTree>
    <p:extLst>
      <p:ext uri="{BB962C8B-B14F-4D97-AF65-F5344CB8AC3E}">
        <p14:creationId xmlns:p14="http://schemas.microsoft.com/office/powerpoint/2010/main" val="26696637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6">
            <a:extLst>
              <a:ext uri="{FF2B5EF4-FFF2-40B4-BE49-F238E27FC236}">
                <a16:creationId xmlns:a16="http://schemas.microsoft.com/office/drawing/2014/main" id="{BF0A1BCB-4573-42FC-B2B5-F4F0EB65AB50}"/>
              </a:ext>
            </a:extLst>
          </p:cNvPr>
          <p:cNvSpPr>
            <a:spLocks noGrp="1" noChangeArrowheads="1"/>
          </p:cNvSpPr>
          <p:nvPr>
            <p:ph type="subTitle" idx="1"/>
          </p:nvPr>
        </p:nvSpPr>
        <p:spPr bwMode="invGray"/>
        <p:txBody>
          <a:bodyPr/>
          <a:lstStyle/>
          <a:p>
            <a:pPr eaLnBrk="1" hangingPunct="1">
              <a:spcBef>
                <a:spcPct val="0"/>
              </a:spcBef>
              <a:spcAft>
                <a:spcPct val="0"/>
              </a:spcAft>
            </a:pPr>
            <a:r>
              <a:rPr lang="en-US" dirty="0"/>
              <a:t>Monica Gandhi, MD, MPH</a:t>
            </a:r>
            <a:endParaRPr lang="en-US" altLang="en-US" dirty="0"/>
          </a:p>
          <a:p>
            <a:pPr eaLnBrk="1" hangingPunct="1">
              <a:spcBef>
                <a:spcPct val="0"/>
              </a:spcBef>
              <a:spcAft>
                <a:spcPct val="0"/>
              </a:spcAft>
            </a:pPr>
            <a:r>
              <a:rPr lang="en-US" sz="1600" b="0" i="1" dirty="0"/>
              <a:t>Professor of Medicine </a:t>
            </a:r>
            <a:br>
              <a:rPr lang="en-US" sz="1600" dirty="0"/>
            </a:br>
            <a:r>
              <a:rPr lang="en-US" sz="1600" b="0" dirty="0"/>
              <a:t>Division of HIV, Infectious Diseases, and Global Medicine</a:t>
            </a:r>
            <a:br>
              <a:rPr lang="en-US" sz="1600" b="0" dirty="0"/>
            </a:br>
            <a:r>
              <a:rPr lang="en-US" sz="1600" b="0" dirty="0"/>
              <a:t>University of California, San Francisco</a:t>
            </a:r>
            <a:br>
              <a:rPr lang="en-US" sz="1600" dirty="0"/>
            </a:br>
            <a:r>
              <a:rPr lang="en-US" sz="1600" b="0" i="1" dirty="0"/>
              <a:t>Medical Director</a:t>
            </a:r>
            <a:br>
              <a:rPr lang="en-US" sz="1600" dirty="0"/>
            </a:br>
            <a:r>
              <a:rPr lang="en-US" sz="1600" b="0" dirty="0"/>
              <a:t>Ward 86 HIV Clinic</a:t>
            </a:r>
            <a:br>
              <a:rPr lang="en-US" sz="1600" b="0" dirty="0"/>
            </a:br>
            <a:r>
              <a:rPr lang="en-US" sz="1600" b="0" dirty="0"/>
              <a:t>San Francisco General Hospital</a:t>
            </a:r>
            <a:br>
              <a:rPr lang="en-US" sz="1600" b="0" dirty="0"/>
            </a:br>
            <a:r>
              <a:rPr lang="en-US" sz="1600" b="0" dirty="0"/>
              <a:t>San Francisco, California</a:t>
            </a:r>
            <a:endParaRPr lang="en-US" altLang="en-US" sz="1600" b="0" dirty="0"/>
          </a:p>
        </p:txBody>
      </p:sp>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p:txBody>
          <a:bodyPr>
            <a:normAutofit/>
          </a:bodyPr>
          <a:lstStyle/>
          <a:p>
            <a:pPr eaLnBrk="1" hangingPunct="1"/>
            <a:r>
              <a:rPr lang="en-US" dirty="0"/>
              <a:t>Advances in Switch Strategies for Patients </a:t>
            </a:r>
            <a:br>
              <a:rPr lang="en-US" dirty="0"/>
            </a:br>
            <a:r>
              <a:rPr lang="en-US" dirty="0"/>
              <a:t>With Viral Suppression on Current ART</a:t>
            </a:r>
            <a:endParaRPr lang="en-US" altLang="en-US" sz="4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57C1A-8807-427B-AAC0-0D2589E701F5}"/>
              </a:ext>
            </a:extLst>
          </p:cNvPr>
          <p:cNvSpPr>
            <a:spLocks noGrp="1"/>
          </p:cNvSpPr>
          <p:nvPr>
            <p:ph type="title"/>
          </p:nvPr>
        </p:nvSpPr>
        <p:spPr/>
        <p:txBody>
          <a:bodyPr/>
          <a:lstStyle/>
          <a:p>
            <a:r>
              <a:rPr lang="en-US" dirty="0"/>
              <a:t>LA IM CAB + RPV: FDA- and EMA-Approved and Guideline-Supported Switch Option</a:t>
            </a:r>
          </a:p>
        </p:txBody>
      </p:sp>
      <p:sp>
        <p:nvSpPr>
          <p:cNvPr id="3" name="Content Placeholder 2">
            <a:extLst>
              <a:ext uri="{FF2B5EF4-FFF2-40B4-BE49-F238E27FC236}">
                <a16:creationId xmlns:a16="http://schemas.microsoft.com/office/drawing/2014/main" id="{833CBE99-9A65-4E97-A3B3-0203148058FB}"/>
              </a:ext>
            </a:extLst>
          </p:cNvPr>
          <p:cNvSpPr>
            <a:spLocks noGrp="1"/>
          </p:cNvSpPr>
          <p:nvPr>
            <p:ph idx="1"/>
          </p:nvPr>
        </p:nvSpPr>
        <p:spPr/>
        <p:txBody>
          <a:bodyPr/>
          <a:lstStyle/>
          <a:p>
            <a:pPr>
              <a:spcAft>
                <a:spcPts val="0"/>
              </a:spcAft>
            </a:pPr>
            <a:r>
              <a:rPr lang="en-US" sz="2000" b="1" dirty="0"/>
              <a:t>Indication: </a:t>
            </a:r>
            <a:r>
              <a:rPr lang="en-US" sz="2000" dirty="0"/>
              <a:t>As complete regimen for treatment of HIV-1 infection in adults who are </a:t>
            </a:r>
            <a:r>
              <a:rPr lang="en-US" sz="2000" b="1" dirty="0">
                <a:solidFill>
                  <a:schemeClr val="accent3"/>
                </a:solidFill>
              </a:rPr>
              <a:t>virologically suppressed</a:t>
            </a:r>
            <a:r>
              <a:rPr lang="en-US" sz="2000" dirty="0"/>
              <a:t> on a stable ART regimen; </a:t>
            </a:r>
            <a:r>
              <a:rPr lang="en-US" sz="2000" b="1" dirty="0">
                <a:solidFill>
                  <a:schemeClr val="accent3"/>
                </a:solidFill>
              </a:rPr>
              <a:t>no history of treatment failure </a:t>
            </a:r>
            <a:r>
              <a:rPr lang="en-US" sz="2000" dirty="0"/>
              <a:t>and no known or suspected resistance to either CAB or RPV (EMA: or </a:t>
            </a:r>
            <a:r>
              <a:rPr lang="en-US" sz="2000" dirty="0">
                <a:effectLst/>
                <a:latin typeface="+mn-lt"/>
              </a:rPr>
              <a:t>agents of the NNRTI and INSTI class)</a:t>
            </a:r>
            <a:r>
              <a:rPr lang="en-US" sz="2000" dirty="0"/>
              <a:t> </a:t>
            </a:r>
          </a:p>
        </p:txBody>
      </p:sp>
      <p:graphicFrame>
        <p:nvGraphicFramePr>
          <p:cNvPr id="11" name="Group 3">
            <a:extLst>
              <a:ext uri="{FF2B5EF4-FFF2-40B4-BE49-F238E27FC236}">
                <a16:creationId xmlns:a16="http://schemas.microsoft.com/office/drawing/2014/main" id="{E4A858F0-A63D-4EC3-A6E6-E1AA64EB041C}"/>
              </a:ext>
            </a:extLst>
          </p:cNvPr>
          <p:cNvGraphicFramePr>
            <a:graphicFrameLocks/>
          </p:cNvGraphicFramePr>
          <p:nvPr/>
        </p:nvGraphicFramePr>
        <p:xfrm>
          <a:off x="767238" y="2431439"/>
          <a:ext cx="10332720" cy="1950800"/>
        </p:xfrm>
        <a:graphic>
          <a:graphicData uri="http://schemas.openxmlformats.org/drawingml/2006/table">
            <a:tbl>
              <a:tblPr/>
              <a:tblGrid>
                <a:gridCol w="914400">
                  <a:extLst>
                    <a:ext uri="{9D8B030D-6E8A-4147-A177-3AD203B41FA5}">
                      <a16:colId xmlns:a16="http://schemas.microsoft.com/office/drawing/2014/main" val="20000"/>
                    </a:ext>
                  </a:extLst>
                </a:gridCol>
                <a:gridCol w="2592411">
                  <a:extLst>
                    <a:ext uri="{9D8B030D-6E8A-4147-A177-3AD203B41FA5}">
                      <a16:colId xmlns:a16="http://schemas.microsoft.com/office/drawing/2014/main" val="20001"/>
                    </a:ext>
                  </a:extLst>
                </a:gridCol>
                <a:gridCol w="3351189">
                  <a:extLst>
                    <a:ext uri="{9D8B030D-6E8A-4147-A177-3AD203B41FA5}">
                      <a16:colId xmlns:a16="http://schemas.microsoft.com/office/drawing/2014/main" val="20002"/>
                    </a:ext>
                  </a:extLst>
                </a:gridCol>
                <a:gridCol w="3474720">
                  <a:extLst>
                    <a:ext uri="{9D8B030D-6E8A-4147-A177-3AD203B41FA5}">
                      <a16:colId xmlns:a16="http://schemas.microsoft.com/office/drawing/2014/main" val="20003"/>
                    </a:ext>
                  </a:extLst>
                </a:gridCol>
              </a:tblGrid>
              <a:tr h="183836">
                <a:tc gridSpan="4">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rgbClr val="FFFF00"/>
                          </a:solidFill>
                          <a:effectLst/>
                          <a:latin typeface="Calibri" panose="020F0502020204030204" pitchFamily="34" charset="0"/>
                        </a:rPr>
                        <a:t>Dosing for Q1M Regimen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3183194290"/>
                  </a:ext>
                </a:extLst>
              </a:tr>
              <a:tr h="312515">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Drug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rPr>
                        <a:t>Optional</a:t>
                      </a:r>
                      <a:r>
                        <a:rPr kumimoji="0" lang="en-US" sz="1400" b="1" i="0" u="none" strike="noStrike" cap="none" normalizeH="0" baseline="0" dirty="0">
                          <a:ln>
                            <a:noFill/>
                          </a:ln>
                          <a:solidFill>
                            <a:schemeClr val="tx1"/>
                          </a:solidFill>
                          <a:effectLst/>
                          <a:latin typeface="Calibri" panose="020F0502020204030204" pitchFamily="34" charset="0"/>
                        </a:rPr>
                        <a:t> Oral Lead-in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IM (Gluteal) Initiation Injections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(1-Time Dosing)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IM (Gluteal) Continuation Injections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(Once-Monthly Dosing)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2344118900"/>
                  </a:ext>
                </a:extLst>
              </a:tr>
              <a:tr h="31251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Drug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~1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On Last Day of Oral Lead-in or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Current ART Dosing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Begin 1 Mo After Initiation Injections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1"/>
                  </a:ext>
                </a:extLst>
              </a:tr>
              <a:tr h="1838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mg once daily with meal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600 mg (3 mL)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400 mg (2 mL)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38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RPV</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mg once daily with meal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900 mg (3 mL)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600 mg (2 mL)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graphicFrame>
        <p:nvGraphicFramePr>
          <p:cNvPr id="14" name="Group 3">
            <a:extLst>
              <a:ext uri="{FF2B5EF4-FFF2-40B4-BE49-F238E27FC236}">
                <a16:creationId xmlns:a16="http://schemas.microsoft.com/office/drawing/2014/main" id="{CD4D3636-4817-4D35-98A1-7B5F2EADB855}"/>
              </a:ext>
            </a:extLst>
          </p:cNvPr>
          <p:cNvGraphicFramePr>
            <a:graphicFrameLocks/>
          </p:cNvGraphicFramePr>
          <p:nvPr/>
        </p:nvGraphicFramePr>
        <p:xfrm>
          <a:off x="767238" y="4419300"/>
          <a:ext cx="10332720" cy="1950800"/>
        </p:xfrm>
        <a:graphic>
          <a:graphicData uri="http://schemas.openxmlformats.org/drawingml/2006/table">
            <a:tbl>
              <a:tblPr/>
              <a:tblGrid>
                <a:gridCol w="914400">
                  <a:extLst>
                    <a:ext uri="{9D8B030D-6E8A-4147-A177-3AD203B41FA5}">
                      <a16:colId xmlns:a16="http://schemas.microsoft.com/office/drawing/2014/main" val="20000"/>
                    </a:ext>
                  </a:extLst>
                </a:gridCol>
                <a:gridCol w="2612960">
                  <a:extLst>
                    <a:ext uri="{9D8B030D-6E8A-4147-A177-3AD203B41FA5}">
                      <a16:colId xmlns:a16="http://schemas.microsoft.com/office/drawing/2014/main" val="20001"/>
                    </a:ext>
                  </a:extLst>
                </a:gridCol>
                <a:gridCol w="3330640">
                  <a:extLst>
                    <a:ext uri="{9D8B030D-6E8A-4147-A177-3AD203B41FA5}">
                      <a16:colId xmlns:a16="http://schemas.microsoft.com/office/drawing/2014/main" val="20002"/>
                    </a:ext>
                  </a:extLst>
                </a:gridCol>
                <a:gridCol w="3474720">
                  <a:extLst>
                    <a:ext uri="{9D8B030D-6E8A-4147-A177-3AD203B41FA5}">
                      <a16:colId xmlns:a16="http://schemas.microsoft.com/office/drawing/2014/main" val="20003"/>
                    </a:ext>
                  </a:extLst>
                </a:gridCol>
              </a:tblGrid>
              <a:tr h="124406">
                <a:tc gridSpan="4">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rgbClr val="FFFF00"/>
                          </a:solidFill>
                          <a:effectLst/>
                          <a:latin typeface="Calibri" panose="020F0502020204030204" pitchFamily="34" charset="0"/>
                        </a:rPr>
                        <a:t>Dosing for Q2M Regimen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2513231882"/>
                  </a:ext>
                </a:extLst>
              </a:tr>
              <a:tr h="211486">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Drug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rPr>
                        <a:t>Optional </a:t>
                      </a:r>
                      <a:r>
                        <a:rPr kumimoji="0" lang="en-US" sz="1400" b="1" i="0" u="none" strike="noStrike" cap="none" normalizeH="0" baseline="0" dirty="0">
                          <a:ln>
                            <a:noFill/>
                          </a:ln>
                          <a:solidFill>
                            <a:schemeClr val="tx1"/>
                          </a:solidFill>
                          <a:effectLst/>
                          <a:latin typeface="Calibri" panose="020F0502020204030204" pitchFamily="34" charset="0"/>
                        </a:rPr>
                        <a:t>Oral Lead-in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IM (Gluteal) Initiation Injections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(2-Time Dosing)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IM (Gluteal) Continuation Injections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(Every-2-Mo Dosing)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2344118900"/>
                  </a:ext>
                </a:extLst>
              </a:tr>
              <a:tr h="211486">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Drug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~1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On Last Day of Oral Lead-in or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Current ART Dosing and 1 Mo Later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Begin 2 Mo After Second Initiation Injections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1"/>
                  </a:ext>
                </a:extLst>
              </a:tr>
              <a:tr h="1244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mg once daily with meal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600 mg (3 mL)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600 mg (3 mL)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244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RPV</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mg once daily with meal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900 mg (3 mL)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900 mg (3 mL)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4" name="Text Box 11">
            <a:extLst>
              <a:ext uri="{FF2B5EF4-FFF2-40B4-BE49-F238E27FC236}">
                <a16:creationId xmlns:a16="http://schemas.microsoft.com/office/drawing/2014/main" id="{22B66D97-A62B-7469-332F-0EA49BFB9F2B}"/>
              </a:ext>
            </a:extLst>
          </p:cNvPr>
          <p:cNvSpPr txBox="1">
            <a:spLocks noChangeArrowheads="1"/>
          </p:cNvSpPr>
          <p:nvPr/>
        </p:nvSpPr>
        <p:spPr bwMode="auto">
          <a:xfrm>
            <a:off x="433387" y="6366294"/>
            <a:ext cx="883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FDA extended-release CAB + RPV injections. EMA prolonged-release CAB injection.</a:t>
            </a:r>
            <a:r>
              <a:rPr lang="en-US" sz="1200" b="0" dirty="0">
                <a:solidFill>
                  <a:srgbClr val="455560"/>
                </a:solidFill>
                <a:latin typeface="Calibri" panose="020F0502020204030204" pitchFamily="34" charset="0"/>
              </a:rPr>
              <a:t> EMA prolonged-release RPV injection.</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1320128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57C1A-8807-427B-AAC0-0D2589E701F5}"/>
              </a:ext>
            </a:extLst>
          </p:cNvPr>
          <p:cNvSpPr>
            <a:spLocks noGrp="1"/>
          </p:cNvSpPr>
          <p:nvPr>
            <p:ph type="title"/>
          </p:nvPr>
        </p:nvSpPr>
        <p:spPr/>
        <p:txBody>
          <a:bodyPr/>
          <a:lstStyle/>
          <a:p>
            <a:r>
              <a:rPr lang="en-US" dirty="0"/>
              <a:t>LA IM CAB + RPV: FDA- and EMA-Approved and Guideline-Supported Switch Option</a:t>
            </a:r>
          </a:p>
        </p:txBody>
      </p:sp>
      <p:sp>
        <p:nvSpPr>
          <p:cNvPr id="3" name="Content Placeholder 2">
            <a:extLst>
              <a:ext uri="{FF2B5EF4-FFF2-40B4-BE49-F238E27FC236}">
                <a16:creationId xmlns:a16="http://schemas.microsoft.com/office/drawing/2014/main" id="{833CBE99-9A65-4E97-A3B3-0203148058FB}"/>
              </a:ext>
            </a:extLst>
          </p:cNvPr>
          <p:cNvSpPr>
            <a:spLocks noGrp="1"/>
          </p:cNvSpPr>
          <p:nvPr>
            <p:ph idx="1"/>
          </p:nvPr>
        </p:nvSpPr>
        <p:spPr/>
        <p:txBody>
          <a:bodyPr/>
          <a:lstStyle/>
          <a:p>
            <a:pPr>
              <a:spcAft>
                <a:spcPts val="0"/>
              </a:spcAft>
            </a:pPr>
            <a:r>
              <a:rPr lang="en-US" sz="2000" b="1" dirty="0"/>
              <a:t>Indication: </a:t>
            </a:r>
            <a:r>
              <a:rPr lang="en-US" sz="2000" dirty="0"/>
              <a:t>As complete regimen for treatment of HIV-1 infection in adults who are </a:t>
            </a:r>
            <a:r>
              <a:rPr lang="en-US" sz="2000" b="1" dirty="0">
                <a:solidFill>
                  <a:schemeClr val="accent3"/>
                </a:solidFill>
              </a:rPr>
              <a:t>virologically suppressed</a:t>
            </a:r>
            <a:r>
              <a:rPr lang="en-US" sz="2000" dirty="0"/>
              <a:t> on a stable ART regimen; </a:t>
            </a:r>
            <a:r>
              <a:rPr lang="en-US" sz="2000" b="1" dirty="0">
                <a:solidFill>
                  <a:schemeClr val="accent3"/>
                </a:solidFill>
              </a:rPr>
              <a:t>no history of treatment failure </a:t>
            </a:r>
            <a:r>
              <a:rPr lang="en-US" sz="2000" dirty="0"/>
              <a:t>and no known or suspected resistance to either CAB or RPV (EMA: or </a:t>
            </a:r>
            <a:r>
              <a:rPr lang="en-US" sz="2000" dirty="0">
                <a:effectLst/>
                <a:latin typeface="+mn-lt"/>
              </a:rPr>
              <a:t>agents of the NNRTI and INSTI class)</a:t>
            </a:r>
            <a:r>
              <a:rPr lang="en-US" sz="2000" dirty="0"/>
              <a:t> </a:t>
            </a:r>
          </a:p>
        </p:txBody>
      </p:sp>
      <p:sp>
        <p:nvSpPr>
          <p:cNvPr id="7" name="Text Box 11">
            <a:extLst>
              <a:ext uri="{FF2B5EF4-FFF2-40B4-BE49-F238E27FC236}">
                <a16:creationId xmlns:a16="http://schemas.microsoft.com/office/drawing/2014/main" id="{5011701D-99FC-4869-A769-B2ABDE17016E}"/>
              </a:ext>
            </a:extLst>
          </p:cNvPr>
          <p:cNvSpPr txBox="1">
            <a:spLocks noChangeArrowheads="1"/>
          </p:cNvSpPr>
          <p:nvPr/>
        </p:nvSpPr>
        <p:spPr bwMode="auto">
          <a:xfrm>
            <a:off x="433387" y="6366294"/>
            <a:ext cx="883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FDA extended-release CAB + RPV injections. EMA prolonged-release CAB injection.</a:t>
            </a:r>
            <a:r>
              <a:rPr lang="en-US" sz="1200" b="0" dirty="0">
                <a:solidFill>
                  <a:srgbClr val="455560"/>
                </a:solidFill>
                <a:latin typeface="Calibri" panose="020F0502020204030204" pitchFamily="34" charset="0"/>
              </a:rPr>
              <a:t> EMA prolonged-release RPV injection.</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11" name="Group 3">
            <a:extLst>
              <a:ext uri="{FF2B5EF4-FFF2-40B4-BE49-F238E27FC236}">
                <a16:creationId xmlns:a16="http://schemas.microsoft.com/office/drawing/2014/main" id="{E4A858F0-A63D-4EC3-A6E6-E1AA64EB041C}"/>
              </a:ext>
            </a:extLst>
          </p:cNvPr>
          <p:cNvGraphicFramePr>
            <a:graphicFrameLocks/>
          </p:cNvGraphicFramePr>
          <p:nvPr/>
        </p:nvGraphicFramePr>
        <p:xfrm>
          <a:off x="767238" y="2431439"/>
          <a:ext cx="10332720" cy="1950800"/>
        </p:xfrm>
        <a:graphic>
          <a:graphicData uri="http://schemas.openxmlformats.org/drawingml/2006/table">
            <a:tbl>
              <a:tblPr/>
              <a:tblGrid>
                <a:gridCol w="914400">
                  <a:extLst>
                    <a:ext uri="{9D8B030D-6E8A-4147-A177-3AD203B41FA5}">
                      <a16:colId xmlns:a16="http://schemas.microsoft.com/office/drawing/2014/main" val="20000"/>
                    </a:ext>
                  </a:extLst>
                </a:gridCol>
                <a:gridCol w="2592411">
                  <a:extLst>
                    <a:ext uri="{9D8B030D-6E8A-4147-A177-3AD203B41FA5}">
                      <a16:colId xmlns:a16="http://schemas.microsoft.com/office/drawing/2014/main" val="20001"/>
                    </a:ext>
                  </a:extLst>
                </a:gridCol>
                <a:gridCol w="3351189">
                  <a:extLst>
                    <a:ext uri="{9D8B030D-6E8A-4147-A177-3AD203B41FA5}">
                      <a16:colId xmlns:a16="http://schemas.microsoft.com/office/drawing/2014/main" val="20002"/>
                    </a:ext>
                  </a:extLst>
                </a:gridCol>
                <a:gridCol w="3474720">
                  <a:extLst>
                    <a:ext uri="{9D8B030D-6E8A-4147-A177-3AD203B41FA5}">
                      <a16:colId xmlns:a16="http://schemas.microsoft.com/office/drawing/2014/main" val="20003"/>
                    </a:ext>
                  </a:extLst>
                </a:gridCol>
              </a:tblGrid>
              <a:tr h="183836">
                <a:tc gridSpan="4">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rgbClr val="FFFF00"/>
                          </a:solidFill>
                          <a:effectLst/>
                          <a:latin typeface="Calibri" panose="020F0502020204030204" pitchFamily="34" charset="0"/>
                        </a:rPr>
                        <a:t>Dosing for Q1M Regimen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3183194290"/>
                  </a:ext>
                </a:extLst>
              </a:tr>
              <a:tr h="312515">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Drug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rPr>
                        <a:t>Optional</a:t>
                      </a:r>
                      <a:r>
                        <a:rPr kumimoji="0" lang="en-US" sz="1400" b="1" i="0" u="none" strike="noStrike" cap="none" normalizeH="0" baseline="0" dirty="0">
                          <a:ln>
                            <a:noFill/>
                          </a:ln>
                          <a:solidFill>
                            <a:schemeClr val="tx1"/>
                          </a:solidFill>
                          <a:effectLst/>
                          <a:latin typeface="Calibri" panose="020F0502020204030204" pitchFamily="34" charset="0"/>
                        </a:rPr>
                        <a:t> Oral Lead-in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IM (Gluteal) Initiation Injections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(1-Time Dosing)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IM (Gluteal) Continuation Injections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(Once-Monthly Dosing)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2344118900"/>
                  </a:ext>
                </a:extLst>
              </a:tr>
              <a:tr h="31251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Drug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~1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On Last Day of Oral Lead-in or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Current ART Dosing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Begin 1 Mo After Initiation Injections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1"/>
                  </a:ext>
                </a:extLst>
              </a:tr>
              <a:tr h="1838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mg once daily with meal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600 mg (3 mL)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400 mg (2 mL)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38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RPV</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mg once daily with meal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900 mg (3 mL)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600 mg (2 mL)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graphicFrame>
        <p:nvGraphicFramePr>
          <p:cNvPr id="14" name="Group 3">
            <a:extLst>
              <a:ext uri="{FF2B5EF4-FFF2-40B4-BE49-F238E27FC236}">
                <a16:creationId xmlns:a16="http://schemas.microsoft.com/office/drawing/2014/main" id="{CD4D3636-4817-4D35-98A1-7B5F2EADB855}"/>
              </a:ext>
            </a:extLst>
          </p:cNvPr>
          <p:cNvGraphicFramePr>
            <a:graphicFrameLocks/>
          </p:cNvGraphicFramePr>
          <p:nvPr/>
        </p:nvGraphicFramePr>
        <p:xfrm>
          <a:off x="767238" y="4419300"/>
          <a:ext cx="10332720" cy="1950800"/>
        </p:xfrm>
        <a:graphic>
          <a:graphicData uri="http://schemas.openxmlformats.org/drawingml/2006/table">
            <a:tbl>
              <a:tblPr/>
              <a:tblGrid>
                <a:gridCol w="914400">
                  <a:extLst>
                    <a:ext uri="{9D8B030D-6E8A-4147-A177-3AD203B41FA5}">
                      <a16:colId xmlns:a16="http://schemas.microsoft.com/office/drawing/2014/main" val="20000"/>
                    </a:ext>
                  </a:extLst>
                </a:gridCol>
                <a:gridCol w="2612960">
                  <a:extLst>
                    <a:ext uri="{9D8B030D-6E8A-4147-A177-3AD203B41FA5}">
                      <a16:colId xmlns:a16="http://schemas.microsoft.com/office/drawing/2014/main" val="20001"/>
                    </a:ext>
                  </a:extLst>
                </a:gridCol>
                <a:gridCol w="3330640">
                  <a:extLst>
                    <a:ext uri="{9D8B030D-6E8A-4147-A177-3AD203B41FA5}">
                      <a16:colId xmlns:a16="http://schemas.microsoft.com/office/drawing/2014/main" val="20002"/>
                    </a:ext>
                  </a:extLst>
                </a:gridCol>
                <a:gridCol w="3474720">
                  <a:extLst>
                    <a:ext uri="{9D8B030D-6E8A-4147-A177-3AD203B41FA5}">
                      <a16:colId xmlns:a16="http://schemas.microsoft.com/office/drawing/2014/main" val="20003"/>
                    </a:ext>
                  </a:extLst>
                </a:gridCol>
              </a:tblGrid>
              <a:tr h="124406">
                <a:tc gridSpan="4">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rgbClr val="FFFF00"/>
                          </a:solidFill>
                          <a:effectLst/>
                          <a:latin typeface="Calibri" panose="020F0502020204030204" pitchFamily="34" charset="0"/>
                        </a:rPr>
                        <a:t>Dosing for Q2M Regimen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2513231882"/>
                  </a:ext>
                </a:extLst>
              </a:tr>
              <a:tr h="211486">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Drug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rPr>
                        <a:t>Optional </a:t>
                      </a:r>
                      <a:r>
                        <a:rPr kumimoji="0" lang="en-US" sz="1400" b="1" i="0" u="none" strike="noStrike" cap="none" normalizeH="0" baseline="0" dirty="0">
                          <a:ln>
                            <a:noFill/>
                          </a:ln>
                          <a:solidFill>
                            <a:schemeClr val="tx1"/>
                          </a:solidFill>
                          <a:effectLst/>
                          <a:latin typeface="Calibri" panose="020F0502020204030204" pitchFamily="34" charset="0"/>
                        </a:rPr>
                        <a:t>Oral Lead-in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IM (Gluteal) Initiation Injections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(2-Time Dosing)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IM (Gluteal) Continuation Injections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(Every-2-Mo Dosing)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2344118900"/>
                  </a:ext>
                </a:extLst>
              </a:tr>
              <a:tr h="211486">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Drug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~1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On Last Day of Oral Lead-in or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Current ART Dosing and 1 Mo Later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Begin 2 Mo After Second Initiation Injections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1"/>
                  </a:ext>
                </a:extLst>
              </a:tr>
              <a:tr h="1244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mg once daily with meal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600 mg (3 mL)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600 mg (3 mL)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244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RPV</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mg once daily with meal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900 mg (3 mL)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900 mg (3 mL)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8" name="Arrow: Right 7">
            <a:extLst>
              <a:ext uri="{FF2B5EF4-FFF2-40B4-BE49-F238E27FC236}">
                <a16:creationId xmlns:a16="http://schemas.microsoft.com/office/drawing/2014/main" id="{675AB69E-EDC3-74D0-89E3-096CEC9FE0BD}"/>
              </a:ext>
            </a:extLst>
          </p:cNvPr>
          <p:cNvSpPr/>
          <p:nvPr/>
        </p:nvSpPr>
        <p:spPr bwMode="auto">
          <a:xfrm>
            <a:off x="73892" y="2494116"/>
            <a:ext cx="2056918" cy="999827"/>
          </a:xfrm>
          <a:prstGeom prst="rightArrow">
            <a:avLst>
              <a:gd name="adj1" fmla="val 72669"/>
              <a:gd name="adj2" fmla="val 38174"/>
            </a:avLst>
          </a:prstGeom>
          <a:solidFill>
            <a:srgbClr val="FFFF00"/>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600" b="0" dirty="0">
                <a:solidFill>
                  <a:schemeClr val="bg1"/>
                </a:solidFill>
                <a:latin typeface="Calibri" panose="020F0502020204030204" pitchFamily="34" charset="0"/>
              </a:rPr>
              <a:t>New in 2022 based on analysis of FLAIR extension</a:t>
            </a:r>
          </a:p>
        </p:txBody>
      </p:sp>
      <p:sp>
        <p:nvSpPr>
          <p:cNvPr id="9" name="Rectangle 8">
            <a:extLst>
              <a:ext uri="{FF2B5EF4-FFF2-40B4-BE49-F238E27FC236}">
                <a16:creationId xmlns:a16="http://schemas.microsoft.com/office/drawing/2014/main" id="{013C53B5-1428-2A6B-BE8F-F8C835739A47}"/>
              </a:ext>
            </a:extLst>
          </p:cNvPr>
          <p:cNvSpPr/>
          <p:nvPr/>
        </p:nvSpPr>
        <p:spPr bwMode="auto">
          <a:xfrm>
            <a:off x="2151426" y="2855618"/>
            <a:ext cx="720436" cy="274320"/>
          </a:xfrm>
          <a:prstGeom prst="rect">
            <a:avLst/>
          </a:prstGeom>
          <a:noFill/>
          <a:ln w="38100">
            <a:solidFill>
              <a:srgbClr val="FFFF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Arrow: Right 9">
            <a:extLst>
              <a:ext uri="{FF2B5EF4-FFF2-40B4-BE49-F238E27FC236}">
                <a16:creationId xmlns:a16="http://schemas.microsoft.com/office/drawing/2014/main" id="{2FCB3822-29C8-E5AA-757E-26DDBDC32577}"/>
              </a:ext>
            </a:extLst>
          </p:cNvPr>
          <p:cNvSpPr/>
          <p:nvPr/>
        </p:nvSpPr>
        <p:spPr bwMode="auto">
          <a:xfrm>
            <a:off x="2732649" y="4172229"/>
            <a:ext cx="2119100" cy="822960"/>
          </a:xfrm>
          <a:prstGeom prst="rightArrow">
            <a:avLst>
              <a:gd name="adj1" fmla="val 72669"/>
              <a:gd name="adj2" fmla="val 42885"/>
            </a:avLst>
          </a:prstGeom>
          <a:solidFill>
            <a:srgbClr val="FFFF00"/>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600" b="0" dirty="0">
                <a:solidFill>
                  <a:schemeClr val="bg1"/>
                </a:solidFill>
                <a:latin typeface="Calibri" panose="020F0502020204030204" pitchFamily="34" charset="0"/>
              </a:rPr>
              <a:t>New in 2022 based on ATLAS-2M</a:t>
            </a:r>
          </a:p>
        </p:txBody>
      </p:sp>
      <p:sp>
        <p:nvSpPr>
          <p:cNvPr id="12" name="Rectangle 11">
            <a:extLst>
              <a:ext uri="{FF2B5EF4-FFF2-40B4-BE49-F238E27FC236}">
                <a16:creationId xmlns:a16="http://schemas.microsoft.com/office/drawing/2014/main" id="{8961CA1D-30AC-5778-9731-00F0202081BF}"/>
              </a:ext>
            </a:extLst>
          </p:cNvPr>
          <p:cNvSpPr/>
          <p:nvPr/>
        </p:nvSpPr>
        <p:spPr bwMode="auto">
          <a:xfrm>
            <a:off x="4871536" y="4443007"/>
            <a:ext cx="2046500" cy="274320"/>
          </a:xfrm>
          <a:prstGeom prst="rect">
            <a:avLst/>
          </a:prstGeom>
          <a:noFill/>
          <a:ln w="38100">
            <a:solidFill>
              <a:srgbClr val="FFFF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4081901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63CF562-5779-437C-9BEB-DFC1ADA55716}"/>
              </a:ext>
            </a:extLst>
          </p:cNvPr>
          <p:cNvSpPr>
            <a:spLocks noGrp="1"/>
          </p:cNvSpPr>
          <p:nvPr>
            <p:ph type="title"/>
          </p:nvPr>
        </p:nvSpPr>
        <p:spPr/>
        <p:txBody>
          <a:bodyPr/>
          <a:lstStyle/>
          <a:p>
            <a:r>
              <a:rPr lang="en-US" dirty="0"/>
              <a:t>LA IM CAB + RPV: Resistance With VF in Clinical Trials</a:t>
            </a:r>
          </a:p>
        </p:txBody>
      </p:sp>
      <p:sp>
        <p:nvSpPr>
          <p:cNvPr id="2" name="Content Placeholder 1">
            <a:extLst>
              <a:ext uri="{FF2B5EF4-FFF2-40B4-BE49-F238E27FC236}">
                <a16:creationId xmlns:a16="http://schemas.microsoft.com/office/drawing/2014/main" id="{43935124-3730-42C8-9835-7F5CDD493A4D}"/>
              </a:ext>
            </a:extLst>
          </p:cNvPr>
          <p:cNvSpPr>
            <a:spLocks noGrp="1"/>
          </p:cNvSpPr>
          <p:nvPr>
            <p:ph idx="1"/>
          </p:nvPr>
        </p:nvSpPr>
        <p:spPr/>
        <p:txBody>
          <a:bodyPr/>
          <a:lstStyle/>
          <a:p>
            <a:endParaRPr lang="en-US" dirty="0"/>
          </a:p>
          <a:p>
            <a:endParaRPr lang="en-US" dirty="0"/>
          </a:p>
          <a:p>
            <a:endParaRPr lang="en-US" dirty="0"/>
          </a:p>
          <a:p>
            <a:endParaRPr lang="en-US" dirty="0"/>
          </a:p>
          <a:p>
            <a:endParaRPr lang="en-US" dirty="0"/>
          </a:p>
          <a:p>
            <a:endParaRPr lang="en-US" dirty="0"/>
          </a:p>
          <a:p>
            <a:endParaRPr lang="en-US" dirty="0"/>
          </a:p>
        </p:txBody>
      </p:sp>
      <p:sp>
        <p:nvSpPr>
          <p:cNvPr id="10" name="Text Box 15">
            <a:extLst>
              <a:ext uri="{FF2B5EF4-FFF2-40B4-BE49-F238E27FC236}">
                <a16:creationId xmlns:a16="http://schemas.microsoft.com/office/drawing/2014/main" id="{1F230739-CD50-47A0-8008-CC3D7E7A7A03}"/>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1. </a:t>
            </a:r>
            <a:r>
              <a:rPr kumimoji="0" lang="nn-NO"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Orkin. NEJM. 2020;382:1124. </a:t>
            </a: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2. Orkin. Lancet HIV. 2021;8:e668. 3. Orkin. IAS 2021. </a:t>
            </a:r>
            <a:r>
              <a:rPr kumimoji="0" lang="fr-FR"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Abstr</a:t>
            </a: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OAB0302. 4. </a:t>
            </a:r>
            <a:r>
              <a:rPr kumimoji="0" lang="de-DE"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Swindells. NEJM. 2020;382:1112. </a:t>
            </a:r>
            <a:r>
              <a:rPr lang="de-DE" altLang="en-US" sz="1200" b="0" spc="-10" dirty="0">
                <a:solidFill>
                  <a:srgbClr val="455560"/>
                </a:solidFill>
                <a:latin typeface="Calibri" panose="020F0502020204030204" pitchFamily="34" charset="0"/>
                <a:cs typeface="Calibri" panose="020F0502020204030204" pitchFamily="34" charset="0"/>
              </a:rPr>
              <a:t>5</a:t>
            </a:r>
            <a:r>
              <a:rPr kumimoji="0" lang="de-DE"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Overton. Lancet. 2021;396:1994. 6. Jaeger. Lancet HIV. 2021;8:e679. 7. Overton. CROI 2022. Abstr 479.</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aphicFrame>
        <p:nvGraphicFramePr>
          <p:cNvPr id="7" name="Table 6">
            <a:extLst>
              <a:ext uri="{FF2B5EF4-FFF2-40B4-BE49-F238E27FC236}">
                <a16:creationId xmlns:a16="http://schemas.microsoft.com/office/drawing/2014/main" id="{EC19DC72-DC20-8FE5-C9FD-816A9FA0AC9A}"/>
              </a:ext>
            </a:extLst>
          </p:cNvPr>
          <p:cNvGraphicFramePr>
            <a:graphicFrameLocks noGrp="1"/>
          </p:cNvGraphicFramePr>
          <p:nvPr>
            <p:extLst>
              <p:ext uri="{D42A27DB-BD31-4B8C-83A1-F6EECF244321}">
                <p14:modId xmlns:p14="http://schemas.microsoft.com/office/powerpoint/2010/main" val="2088954754"/>
              </p:ext>
            </p:extLst>
          </p:nvPr>
        </p:nvGraphicFramePr>
        <p:xfrm>
          <a:off x="720682" y="1611951"/>
          <a:ext cx="10785518" cy="3505188"/>
        </p:xfrm>
        <a:graphic>
          <a:graphicData uri="http://schemas.openxmlformats.org/drawingml/2006/table">
            <a:tbl>
              <a:tblPr firstRow="1" bandRow="1"/>
              <a:tblGrid>
                <a:gridCol w="2426742">
                  <a:extLst>
                    <a:ext uri="{9D8B030D-6E8A-4147-A177-3AD203B41FA5}">
                      <a16:colId xmlns:a16="http://schemas.microsoft.com/office/drawing/2014/main" val="20000"/>
                    </a:ext>
                  </a:extLst>
                </a:gridCol>
                <a:gridCol w="2156096">
                  <a:extLst>
                    <a:ext uri="{9D8B030D-6E8A-4147-A177-3AD203B41FA5}">
                      <a16:colId xmlns:a16="http://schemas.microsoft.com/office/drawing/2014/main" val="3128166157"/>
                    </a:ext>
                  </a:extLst>
                </a:gridCol>
                <a:gridCol w="3326542">
                  <a:extLst>
                    <a:ext uri="{9D8B030D-6E8A-4147-A177-3AD203B41FA5}">
                      <a16:colId xmlns:a16="http://schemas.microsoft.com/office/drawing/2014/main" val="69088455"/>
                    </a:ext>
                  </a:extLst>
                </a:gridCol>
                <a:gridCol w="2876138">
                  <a:extLst>
                    <a:ext uri="{9D8B030D-6E8A-4147-A177-3AD203B41FA5}">
                      <a16:colId xmlns:a16="http://schemas.microsoft.com/office/drawing/2014/main" val="2549387189"/>
                    </a:ext>
                  </a:extLst>
                </a:gridCol>
              </a:tblGrid>
              <a:tr h="222441">
                <a:tc>
                  <a:txBody>
                    <a:bodyPr/>
                    <a:lstStyle>
                      <a:lvl1pPr marL="0" marR="0" indent="0" algn="r" defTabSz="914400" rtl="0" latinLnBrk="0">
                        <a:lnSpc>
                          <a:spcPct val="100000"/>
                        </a:lnSpc>
                        <a:spcBef>
                          <a:spcPts val="0"/>
                        </a:spcBef>
                        <a:spcAft>
                          <a:spcPts val="0"/>
                        </a:spcAft>
                        <a:buClrTx/>
                        <a:buSzTx/>
                        <a:buFontTx/>
                        <a:buNone/>
                        <a:tabLst/>
                        <a:defRPr sz="1200" b="1" i="0" u="none" strike="noStrike" cap="none" spc="0" baseline="0">
                          <a:solidFill>
                            <a:schemeClr val="lt1"/>
                          </a:solidFill>
                          <a:uFillTx/>
                          <a:latin typeface="Arial"/>
                          <a:sym typeface="Arial"/>
                        </a:defRPr>
                      </a:lvl1pPr>
                      <a:lvl2pPr marL="0" marR="0" indent="457200" algn="r" defTabSz="914400" rtl="0" latinLnBrk="0">
                        <a:lnSpc>
                          <a:spcPct val="100000"/>
                        </a:lnSpc>
                        <a:spcBef>
                          <a:spcPts val="0"/>
                        </a:spcBef>
                        <a:spcAft>
                          <a:spcPts val="0"/>
                        </a:spcAft>
                        <a:buClrTx/>
                        <a:buSzTx/>
                        <a:buFontTx/>
                        <a:buNone/>
                        <a:tabLst/>
                        <a:defRPr sz="1200" b="1" i="0" u="none" strike="noStrike" cap="none" spc="0" baseline="0">
                          <a:solidFill>
                            <a:schemeClr val="lt1"/>
                          </a:solidFill>
                          <a:uFillTx/>
                          <a:latin typeface="Arial"/>
                          <a:sym typeface="Arial"/>
                        </a:defRPr>
                      </a:lvl2pPr>
                      <a:lvl3pPr marL="0" marR="0" indent="914400" algn="r" defTabSz="914400" rtl="0" latinLnBrk="0">
                        <a:lnSpc>
                          <a:spcPct val="100000"/>
                        </a:lnSpc>
                        <a:spcBef>
                          <a:spcPts val="0"/>
                        </a:spcBef>
                        <a:spcAft>
                          <a:spcPts val="0"/>
                        </a:spcAft>
                        <a:buClrTx/>
                        <a:buSzTx/>
                        <a:buFontTx/>
                        <a:buNone/>
                        <a:tabLst/>
                        <a:defRPr sz="1200" b="1" i="0" u="none" strike="noStrike" cap="none" spc="0" baseline="0">
                          <a:solidFill>
                            <a:schemeClr val="lt1"/>
                          </a:solidFill>
                          <a:uFillTx/>
                          <a:latin typeface="Arial"/>
                          <a:sym typeface="Arial"/>
                        </a:defRPr>
                      </a:lvl3pPr>
                      <a:lvl4pPr marL="0" marR="0" indent="1371600" algn="r" defTabSz="914400" rtl="0" latinLnBrk="0">
                        <a:lnSpc>
                          <a:spcPct val="100000"/>
                        </a:lnSpc>
                        <a:spcBef>
                          <a:spcPts val="0"/>
                        </a:spcBef>
                        <a:spcAft>
                          <a:spcPts val="0"/>
                        </a:spcAft>
                        <a:buClrTx/>
                        <a:buSzTx/>
                        <a:buFontTx/>
                        <a:buNone/>
                        <a:tabLst/>
                        <a:defRPr sz="1200" b="1" i="0" u="none" strike="noStrike" cap="none" spc="0" baseline="0">
                          <a:solidFill>
                            <a:schemeClr val="lt1"/>
                          </a:solidFill>
                          <a:uFillTx/>
                          <a:latin typeface="Arial"/>
                          <a:sym typeface="Arial"/>
                        </a:defRPr>
                      </a:lvl4pPr>
                      <a:lvl5pPr marL="0" marR="0" indent="1828800" algn="r" defTabSz="914400" rtl="0" latinLnBrk="0">
                        <a:lnSpc>
                          <a:spcPct val="100000"/>
                        </a:lnSpc>
                        <a:spcBef>
                          <a:spcPts val="0"/>
                        </a:spcBef>
                        <a:spcAft>
                          <a:spcPts val="0"/>
                        </a:spcAft>
                        <a:buClrTx/>
                        <a:buSzTx/>
                        <a:buFontTx/>
                        <a:buNone/>
                        <a:tabLst/>
                        <a:defRPr sz="1200" b="1" i="0" u="none" strike="noStrike" cap="none" spc="0" baseline="0">
                          <a:solidFill>
                            <a:schemeClr val="lt1"/>
                          </a:solidFill>
                          <a:uFillTx/>
                          <a:latin typeface="Arial"/>
                          <a:sym typeface="Arial"/>
                        </a:defRPr>
                      </a:lvl5pPr>
                      <a:lvl6pPr marL="0" marR="0" indent="2286000" algn="r" defTabSz="914400" rtl="0" latinLnBrk="0">
                        <a:lnSpc>
                          <a:spcPct val="100000"/>
                        </a:lnSpc>
                        <a:spcBef>
                          <a:spcPts val="0"/>
                        </a:spcBef>
                        <a:spcAft>
                          <a:spcPts val="0"/>
                        </a:spcAft>
                        <a:buClrTx/>
                        <a:buSzTx/>
                        <a:buFontTx/>
                        <a:buNone/>
                        <a:tabLst/>
                        <a:defRPr sz="1200" b="1" i="0" u="none" strike="noStrike" cap="none" spc="0" baseline="0">
                          <a:solidFill>
                            <a:schemeClr val="lt1"/>
                          </a:solidFill>
                          <a:uFillTx/>
                          <a:latin typeface="Arial"/>
                          <a:sym typeface="Arial"/>
                        </a:defRPr>
                      </a:lvl6pPr>
                      <a:lvl7pPr marL="0" marR="0" indent="2743200" algn="r" defTabSz="914400" rtl="0" latinLnBrk="0">
                        <a:lnSpc>
                          <a:spcPct val="100000"/>
                        </a:lnSpc>
                        <a:spcBef>
                          <a:spcPts val="0"/>
                        </a:spcBef>
                        <a:spcAft>
                          <a:spcPts val="0"/>
                        </a:spcAft>
                        <a:buClrTx/>
                        <a:buSzTx/>
                        <a:buFontTx/>
                        <a:buNone/>
                        <a:tabLst/>
                        <a:defRPr sz="1200" b="1" i="0" u="none" strike="noStrike" cap="none" spc="0" baseline="0">
                          <a:solidFill>
                            <a:schemeClr val="lt1"/>
                          </a:solidFill>
                          <a:uFillTx/>
                          <a:latin typeface="Arial"/>
                          <a:sym typeface="Arial"/>
                        </a:defRPr>
                      </a:lvl7pPr>
                      <a:lvl8pPr marL="0" marR="0" indent="3200400" algn="r" defTabSz="914400" rtl="0" latinLnBrk="0">
                        <a:lnSpc>
                          <a:spcPct val="100000"/>
                        </a:lnSpc>
                        <a:spcBef>
                          <a:spcPts val="0"/>
                        </a:spcBef>
                        <a:spcAft>
                          <a:spcPts val="0"/>
                        </a:spcAft>
                        <a:buClrTx/>
                        <a:buSzTx/>
                        <a:buFontTx/>
                        <a:buNone/>
                        <a:tabLst/>
                        <a:defRPr sz="1200" b="1" i="0" u="none" strike="noStrike" cap="none" spc="0" baseline="0">
                          <a:solidFill>
                            <a:schemeClr val="lt1"/>
                          </a:solidFill>
                          <a:uFillTx/>
                          <a:latin typeface="Arial"/>
                          <a:sym typeface="Arial"/>
                        </a:defRPr>
                      </a:lvl8pPr>
                      <a:lvl9pPr marL="0" marR="0" indent="3657600" algn="r" defTabSz="914400" rtl="0" latinLnBrk="0">
                        <a:lnSpc>
                          <a:spcPct val="100000"/>
                        </a:lnSpc>
                        <a:spcBef>
                          <a:spcPts val="0"/>
                        </a:spcBef>
                        <a:spcAft>
                          <a:spcPts val="0"/>
                        </a:spcAft>
                        <a:buClrTx/>
                        <a:buSzTx/>
                        <a:buFontTx/>
                        <a:buNone/>
                        <a:tabLst/>
                        <a:defRPr sz="1200" b="1" i="0" u="none" strike="noStrike" cap="none" spc="0" baseline="0">
                          <a:solidFill>
                            <a:schemeClr val="lt1"/>
                          </a:solidFill>
                          <a:uFillTx/>
                          <a:latin typeface="Arial"/>
                          <a:sym typeface="Arial"/>
                        </a:defRPr>
                      </a:lvl9pPr>
                    </a:lstStyle>
                    <a:p>
                      <a:pPr algn="l"/>
                      <a:r>
                        <a:rPr lang="en-US" sz="2000" dirty="0">
                          <a:latin typeface="+mn-lt"/>
                        </a:rPr>
                        <a:t>Study</a:t>
                      </a:r>
                    </a:p>
                  </a:txBody>
                  <a:tcPr marL="121881" marR="121881" marT="45714" marB="45714"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algn="ctr" defTabSz="914400" rtl="0" eaLnBrk="1" latinLnBrk="0" hangingPunct="1"/>
                      <a:r>
                        <a:rPr lang="en-US" sz="2000" b="1" kern="1200" dirty="0">
                          <a:solidFill>
                            <a:schemeClr val="tx1"/>
                          </a:solidFill>
                          <a:latin typeface="+mn-lt"/>
                          <a:ea typeface="+mn-ea"/>
                          <a:cs typeface="+mn-cs"/>
                        </a:rPr>
                        <a:t>Confirmed Virologic Failure, n/N</a:t>
                      </a:r>
                    </a:p>
                  </a:txBody>
                  <a:tcPr marL="121881" marR="121881" marT="45714" marB="45714"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b="1" dirty="0">
                          <a:solidFill>
                            <a:schemeClr val="tx1"/>
                          </a:solidFill>
                          <a:latin typeface="+mn-lt"/>
                        </a:rPr>
                        <a:t>INSTI RAMs</a:t>
                      </a:r>
                      <a:endParaRPr lang="en-US" sz="2000" dirty="0">
                        <a:solidFill>
                          <a:schemeClr val="tx1"/>
                        </a:solidFill>
                        <a:latin typeface="+mn-lt"/>
                      </a:endParaRPr>
                    </a:p>
                  </a:txBody>
                  <a:tcPr marL="121881" marR="121881" marT="45714" marB="45714"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algn="ctr" defTabSz="914400" rtl="0" eaLnBrk="1" latinLnBrk="0" hangingPunct="1"/>
                      <a:r>
                        <a:rPr lang="en-US" sz="2000" b="1" kern="1200" dirty="0">
                          <a:solidFill>
                            <a:schemeClr val="tx1"/>
                          </a:solidFill>
                          <a:latin typeface="+mn-lt"/>
                          <a:ea typeface="+mn-ea"/>
                          <a:cs typeface="+mn-cs"/>
                        </a:rPr>
                        <a:t>Time of VF</a:t>
                      </a:r>
                    </a:p>
                  </a:txBody>
                  <a:tcPr marL="121881" marR="121881" marT="45714" marB="45714"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393554">
                <a:tc>
                  <a:txBody>
                    <a:bodyPr/>
                    <a:lst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dk1"/>
                          </a:solidFill>
                          <a:uFillTx/>
                          <a:latin typeface="Arial"/>
                          <a:sym typeface="Arial"/>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dk1"/>
                          </a:solidFill>
                          <a:uFillTx/>
                          <a:latin typeface="Arial"/>
                          <a:sym typeface="Arial"/>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dk1"/>
                          </a:solidFill>
                          <a:uFillTx/>
                          <a:latin typeface="Arial"/>
                          <a:sym typeface="Arial"/>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dk1"/>
                          </a:solidFill>
                          <a:uFillTx/>
                          <a:latin typeface="Arial"/>
                          <a:sym typeface="Arial"/>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dk1"/>
                          </a:solidFill>
                          <a:uFillTx/>
                          <a:latin typeface="Arial"/>
                          <a:sym typeface="Arial"/>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dk1"/>
                          </a:solidFill>
                          <a:uFillTx/>
                          <a:latin typeface="Arial"/>
                          <a:sym typeface="Arial"/>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dk1"/>
                          </a:solidFill>
                          <a:uFillTx/>
                          <a:latin typeface="Arial"/>
                          <a:sym typeface="Arial"/>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dk1"/>
                          </a:solidFill>
                          <a:uFillTx/>
                          <a:latin typeface="Arial"/>
                          <a:sym typeface="Arial"/>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dk1"/>
                          </a:solidFill>
                          <a:uFillTx/>
                          <a:latin typeface="Arial"/>
                          <a:sym typeface="Arial"/>
                        </a:defRPr>
                      </a:lvl9pPr>
                    </a:lstStyle>
                    <a:p>
                      <a:pPr algn="l"/>
                      <a:r>
                        <a:rPr lang="en-US" sz="2000" b="1" dirty="0">
                          <a:solidFill>
                            <a:schemeClr val="bg2">
                              <a:lumMod val="10000"/>
                            </a:schemeClr>
                          </a:solidFill>
                          <a:latin typeface="+mn-lt"/>
                        </a:rPr>
                        <a:t>FLAIR</a:t>
                      </a:r>
                      <a:r>
                        <a:rPr lang="en-US" sz="2000" b="1" i="0" u="none" strike="noStrike" kern="1200" cap="none" spc="0" baseline="30000" dirty="0">
                          <a:solidFill>
                            <a:schemeClr val="bg2">
                              <a:lumMod val="10000"/>
                            </a:schemeClr>
                          </a:solidFill>
                          <a:uFillTx/>
                          <a:latin typeface="Arial"/>
                          <a:ea typeface="+mn-ea"/>
                          <a:cs typeface="+mn-cs"/>
                          <a:sym typeface="Arial"/>
                        </a:rPr>
                        <a:t>1-3</a:t>
                      </a:r>
                      <a:endParaRPr lang="en-US" sz="2000" b="1" dirty="0">
                        <a:solidFill>
                          <a:schemeClr val="bg2">
                            <a:lumMod val="10000"/>
                          </a:schemeClr>
                        </a:solidFill>
                        <a:latin typeface="+mn-lt"/>
                      </a:endParaRP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2000" b="0" dirty="0">
                          <a:solidFill>
                            <a:schemeClr val="bg2">
                              <a:lumMod val="10000"/>
                            </a:schemeClr>
                          </a:solidFill>
                          <a:latin typeface="+mn-lt"/>
                        </a:rPr>
                        <a:t>4/283</a:t>
                      </a: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marL="0" algn="ctr" defTabSz="914400" rtl="0" eaLnBrk="1" latinLnBrk="0" hangingPunct="1"/>
                      <a:r>
                        <a:rPr lang="en-US" sz="2000" b="0" kern="1200" dirty="0">
                          <a:solidFill>
                            <a:schemeClr val="bg2">
                              <a:lumMod val="10000"/>
                            </a:schemeClr>
                          </a:solidFill>
                          <a:latin typeface="+mn-lt"/>
                          <a:ea typeface="+mn-ea"/>
                          <a:cs typeface="+mn-cs"/>
                        </a:rPr>
                        <a:t>N155H, R263K, G140R, Q148R</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marL="0" algn="ctr" defTabSz="914400" rtl="0" eaLnBrk="1" latinLnBrk="0" hangingPunct="1"/>
                      <a:r>
                        <a:rPr lang="en-US" sz="2000" b="0" kern="1200" dirty="0">
                          <a:solidFill>
                            <a:schemeClr val="bg2">
                              <a:lumMod val="10000"/>
                            </a:schemeClr>
                          </a:solidFill>
                          <a:latin typeface="+mn-lt"/>
                          <a:ea typeface="+mn-ea"/>
                          <a:cs typeface="+mn-cs"/>
                        </a:rPr>
                        <a:t>Wk 20, 28, 48, 108</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001"/>
                  </a:ext>
                </a:extLst>
              </a:tr>
              <a:tr h="280630">
                <a:tc>
                  <a:txBody>
                    <a:bodyPr/>
                    <a:lst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dk1"/>
                          </a:solidFill>
                          <a:uFillTx/>
                          <a:latin typeface="Arial"/>
                          <a:sym typeface="Arial"/>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dk1"/>
                          </a:solidFill>
                          <a:uFillTx/>
                          <a:latin typeface="Arial"/>
                          <a:sym typeface="Arial"/>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dk1"/>
                          </a:solidFill>
                          <a:uFillTx/>
                          <a:latin typeface="Arial"/>
                          <a:sym typeface="Arial"/>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dk1"/>
                          </a:solidFill>
                          <a:uFillTx/>
                          <a:latin typeface="Arial"/>
                          <a:sym typeface="Arial"/>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dk1"/>
                          </a:solidFill>
                          <a:uFillTx/>
                          <a:latin typeface="Arial"/>
                          <a:sym typeface="Arial"/>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dk1"/>
                          </a:solidFill>
                          <a:uFillTx/>
                          <a:latin typeface="Arial"/>
                          <a:sym typeface="Arial"/>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dk1"/>
                          </a:solidFill>
                          <a:uFillTx/>
                          <a:latin typeface="Arial"/>
                          <a:sym typeface="Arial"/>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dk1"/>
                          </a:solidFill>
                          <a:uFillTx/>
                          <a:latin typeface="Arial"/>
                          <a:sym typeface="Arial"/>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dk1"/>
                          </a:solidFill>
                          <a:uFillTx/>
                          <a:latin typeface="Arial"/>
                          <a:sym typeface="Arial"/>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1" dirty="0">
                          <a:solidFill>
                            <a:schemeClr val="bg2">
                              <a:lumMod val="10000"/>
                            </a:schemeClr>
                          </a:solidFill>
                          <a:latin typeface="+mn-lt"/>
                        </a:rPr>
                        <a:t>ATLAS</a:t>
                      </a:r>
                      <a:r>
                        <a:rPr lang="en-US" sz="2000" b="1" baseline="30000" dirty="0">
                          <a:solidFill>
                            <a:schemeClr val="bg2">
                              <a:lumMod val="10000"/>
                            </a:schemeClr>
                          </a:solidFill>
                          <a:latin typeface="+mn-lt"/>
                        </a:rPr>
                        <a:t>4</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0" dirty="0">
                          <a:solidFill>
                            <a:schemeClr val="bg2">
                              <a:lumMod val="10000"/>
                            </a:schemeClr>
                          </a:solidFill>
                          <a:latin typeface="+mn-lt"/>
                        </a:rPr>
                        <a:t>3/308</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p>
                      <a:pPr marL="0" algn="ctr" defTabSz="914400" rtl="0" eaLnBrk="1" latinLnBrk="0" hangingPunct="1"/>
                      <a:r>
                        <a:rPr lang="en-US" sz="2000" b="0" kern="1200" dirty="0">
                          <a:solidFill>
                            <a:schemeClr val="bg2">
                              <a:lumMod val="10000"/>
                            </a:schemeClr>
                          </a:solidFill>
                          <a:latin typeface="+mn-lt"/>
                          <a:ea typeface="+mn-ea"/>
                          <a:cs typeface="+mn-cs"/>
                        </a:rPr>
                        <a:t>N155H</a:t>
                      </a:r>
                    </a:p>
                  </a:txBody>
                  <a:tcPr anchor="ctr">
                    <a:lnL w="12700" cmpd="sng">
                      <a:noFill/>
                    </a:lnL>
                    <a:lnR w="12700" cmpd="sng">
                      <a:noFill/>
                    </a:lnR>
                    <a:lnT w="12700" cmpd="sng">
                      <a:noFill/>
                      <a:prstDash val="solid"/>
                    </a:lnT>
                    <a:lnB w="12700" cmpd="sng">
                      <a:noFill/>
                    </a:lnB>
                    <a:lnTlToBr w="12700" cmpd="sng">
                      <a:noFill/>
                      <a:prstDash val="solid"/>
                    </a:lnTlToBr>
                    <a:lnBlToTr w="12700" cmpd="sng">
                      <a:noFill/>
                      <a:prstDash val="solid"/>
                    </a:lnBlToTr>
                    <a:solidFill>
                      <a:srgbClr val="FFFFFF">
                        <a:lumMod val="95000"/>
                      </a:srgbClr>
                    </a:solidFill>
                  </a:tcPr>
                </a:tc>
                <a:tc>
                  <a:txBody>
                    <a:bodyPr/>
                    <a:lstStyle/>
                    <a:p>
                      <a:pPr marL="0" algn="ctr" defTabSz="914400" rtl="0" eaLnBrk="1" latinLnBrk="0" hangingPunct="1"/>
                      <a:r>
                        <a:rPr lang="en-US" sz="2000" b="0" kern="1200" dirty="0">
                          <a:solidFill>
                            <a:schemeClr val="bg2">
                              <a:lumMod val="10000"/>
                            </a:schemeClr>
                          </a:solidFill>
                          <a:latin typeface="+mn-lt"/>
                          <a:ea typeface="+mn-ea"/>
                          <a:cs typeface="+mn-cs"/>
                        </a:rPr>
                        <a:t>Wk 8, 12, 20</a:t>
                      </a:r>
                    </a:p>
                  </a:txBody>
                  <a:tcPr anchor="ctr">
                    <a:lnL w="12700" cmpd="sng">
                      <a:noFill/>
                    </a:lnL>
                    <a:lnR w="12700" cmpd="sng">
                      <a:noFill/>
                    </a:lnR>
                    <a:lnT w="12700" cmpd="sng">
                      <a:noFill/>
                      <a:prstDash val="solid"/>
                    </a:lnT>
                    <a:lnB w="12700" cmpd="sng">
                      <a:noFill/>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10003"/>
                  </a:ext>
                </a:extLst>
              </a:tr>
              <a:tr h="393554">
                <a:tc>
                  <a:txBody>
                    <a:bodyPr/>
                    <a:lst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dk1"/>
                          </a:solidFill>
                          <a:uFillTx/>
                          <a:latin typeface="Arial"/>
                          <a:sym typeface="Arial"/>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dk1"/>
                          </a:solidFill>
                          <a:uFillTx/>
                          <a:latin typeface="Arial"/>
                          <a:sym typeface="Arial"/>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dk1"/>
                          </a:solidFill>
                          <a:uFillTx/>
                          <a:latin typeface="Arial"/>
                          <a:sym typeface="Arial"/>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dk1"/>
                          </a:solidFill>
                          <a:uFillTx/>
                          <a:latin typeface="Arial"/>
                          <a:sym typeface="Arial"/>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dk1"/>
                          </a:solidFill>
                          <a:uFillTx/>
                          <a:latin typeface="Arial"/>
                          <a:sym typeface="Arial"/>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dk1"/>
                          </a:solidFill>
                          <a:uFillTx/>
                          <a:latin typeface="Arial"/>
                          <a:sym typeface="Arial"/>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dk1"/>
                          </a:solidFill>
                          <a:uFillTx/>
                          <a:latin typeface="Arial"/>
                          <a:sym typeface="Arial"/>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dk1"/>
                          </a:solidFill>
                          <a:uFillTx/>
                          <a:latin typeface="Arial"/>
                          <a:sym typeface="Arial"/>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dk1"/>
                          </a:solidFill>
                          <a:uFillTx/>
                          <a:latin typeface="Arial"/>
                          <a:sym typeface="Arial"/>
                        </a:defRPr>
                      </a:lvl9pPr>
                    </a:lstStyle>
                    <a:p>
                      <a:pPr algn="l"/>
                      <a:r>
                        <a:rPr lang="en-US" sz="2000" b="1" dirty="0">
                          <a:solidFill>
                            <a:schemeClr val="bg2">
                              <a:lumMod val="10000"/>
                            </a:schemeClr>
                          </a:solidFill>
                          <a:latin typeface="+mn-lt"/>
                        </a:rPr>
                        <a:t>ATLAS 2M, Q8W</a:t>
                      </a:r>
                      <a:r>
                        <a:rPr lang="en-US" sz="2000" b="1" i="0" u="none" strike="noStrike" kern="1200" cap="none" spc="0" baseline="30000" dirty="0">
                          <a:solidFill>
                            <a:schemeClr val="bg2">
                              <a:lumMod val="10000"/>
                            </a:schemeClr>
                          </a:solidFill>
                          <a:uFillTx/>
                          <a:latin typeface="Arial"/>
                          <a:ea typeface="+mn-ea"/>
                          <a:cs typeface="+mn-cs"/>
                          <a:sym typeface="Arial"/>
                        </a:rPr>
                        <a:t>5-7</a:t>
                      </a:r>
                      <a:endParaRPr lang="en-US" sz="2000" b="1" dirty="0">
                        <a:solidFill>
                          <a:schemeClr val="bg2">
                            <a:lumMod val="10000"/>
                          </a:schemeClr>
                        </a:solidFill>
                        <a:latin typeface="+mn-lt"/>
                      </a:endParaRP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2000" b="0" dirty="0">
                          <a:solidFill>
                            <a:schemeClr val="bg2">
                              <a:lumMod val="10000"/>
                            </a:schemeClr>
                          </a:solidFill>
                          <a:latin typeface="+mn-lt"/>
                        </a:rPr>
                        <a:t>11/522</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algn="ctr" defTabSz="914400" rtl="0" eaLnBrk="1" latinLnBrk="0" hangingPunct="1"/>
                      <a:r>
                        <a:rPr lang="en-US" sz="2000" b="0" kern="1200" dirty="0">
                          <a:solidFill>
                            <a:schemeClr val="bg2">
                              <a:lumMod val="10000"/>
                            </a:schemeClr>
                          </a:solidFill>
                          <a:latin typeface="+mn-lt"/>
                          <a:ea typeface="+mn-ea"/>
                          <a:cs typeface="+mn-cs"/>
                        </a:rPr>
                        <a:t>Q148Q/R, N155N/H</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algn="ctr" defTabSz="914400" rtl="0" eaLnBrk="1" latinLnBrk="0" hangingPunct="1"/>
                      <a:r>
                        <a:rPr lang="en-US" sz="2000" b="0" kern="1200" dirty="0">
                          <a:solidFill>
                            <a:schemeClr val="bg2">
                              <a:lumMod val="10000"/>
                            </a:schemeClr>
                          </a:solidFill>
                          <a:latin typeface="+mn-lt"/>
                          <a:ea typeface="+mn-ea"/>
                          <a:cs typeface="+mn-cs"/>
                        </a:rPr>
                        <a:t>Before Wk 24: n =7</a:t>
                      </a:r>
                    </a:p>
                    <a:p>
                      <a:pPr marL="0" algn="ctr" defTabSz="914400" rtl="0" eaLnBrk="1" latinLnBrk="0" hangingPunct="1"/>
                      <a:r>
                        <a:rPr lang="en-US" sz="2000" b="0" kern="1200" dirty="0">
                          <a:solidFill>
                            <a:schemeClr val="bg2">
                              <a:lumMod val="10000"/>
                            </a:schemeClr>
                          </a:solidFill>
                          <a:latin typeface="+mn-lt"/>
                          <a:ea typeface="+mn-ea"/>
                          <a:cs typeface="+mn-cs"/>
                        </a:rPr>
                        <a:t>Wk 24-48: n =1</a:t>
                      </a:r>
                    </a:p>
                    <a:p>
                      <a:pPr marL="0" algn="ctr" defTabSz="914400" rtl="0" eaLnBrk="1" latinLnBrk="0" hangingPunct="1"/>
                      <a:r>
                        <a:rPr lang="en-US" sz="2000" b="0" kern="1200" dirty="0">
                          <a:solidFill>
                            <a:schemeClr val="bg2">
                              <a:lumMod val="10000"/>
                            </a:schemeClr>
                          </a:solidFill>
                          <a:latin typeface="+mn-lt"/>
                          <a:ea typeface="+mn-ea"/>
                          <a:cs typeface="+mn-cs"/>
                        </a:rPr>
                        <a:t>Wk 88: n =1</a:t>
                      </a:r>
                    </a:p>
                    <a:p>
                      <a:pPr marL="0" algn="ctr" defTabSz="914400" rtl="0" eaLnBrk="1" latinLnBrk="0" hangingPunct="1"/>
                      <a:r>
                        <a:rPr lang="en-US" sz="2000" b="0" kern="1200" dirty="0">
                          <a:solidFill>
                            <a:schemeClr val="bg2">
                              <a:lumMod val="10000"/>
                            </a:schemeClr>
                          </a:solidFill>
                          <a:latin typeface="+mn-lt"/>
                          <a:ea typeface="+mn-ea"/>
                          <a:cs typeface="+mn-cs"/>
                        </a:rPr>
                        <a:t>Wk 96-152: n =2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005"/>
                  </a:ext>
                </a:extLst>
              </a:tr>
              <a:tr h="393554">
                <a:tc>
                  <a:txBody>
                    <a:bodyPr/>
                    <a:lstStyle/>
                    <a:p>
                      <a:pPr algn="l"/>
                      <a:r>
                        <a:rPr lang="en-US" sz="2000" b="1" dirty="0">
                          <a:solidFill>
                            <a:schemeClr val="bg2">
                              <a:lumMod val="10000"/>
                            </a:schemeClr>
                          </a:solidFill>
                          <a:latin typeface="+mn-lt"/>
                        </a:rPr>
                        <a:t>ATLAS 2M, Q4W</a:t>
                      </a:r>
                      <a:r>
                        <a:rPr lang="en-US" sz="2000" b="1" baseline="30000" dirty="0">
                          <a:solidFill>
                            <a:schemeClr val="bg2">
                              <a:lumMod val="10000"/>
                            </a:schemeClr>
                          </a:solidFill>
                          <a:latin typeface="+mn-lt"/>
                        </a:rPr>
                        <a:t>5-7</a:t>
                      </a:r>
                      <a:endParaRPr lang="en-US" sz="2000" b="1" dirty="0">
                        <a:solidFill>
                          <a:schemeClr val="bg2">
                            <a:lumMod val="10000"/>
                          </a:schemeClr>
                        </a:solidFill>
                        <a:latin typeface="+mn-lt"/>
                      </a:endParaRP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2000" b="0" dirty="0">
                          <a:solidFill>
                            <a:schemeClr val="bg2">
                              <a:lumMod val="10000"/>
                            </a:schemeClr>
                          </a:solidFill>
                          <a:latin typeface="+mn-lt"/>
                        </a:rPr>
                        <a:t>2/523</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algn="ctr" defTabSz="914400" rtl="0" eaLnBrk="1" latinLnBrk="0" hangingPunct="1"/>
                      <a:r>
                        <a:rPr lang="en-US" sz="2000" b="0" kern="1200" dirty="0">
                          <a:solidFill>
                            <a:schemeClr val="bg2">
                              <a:lumMod val="10000"/>
                            </a:schemeClr>
                          </a:solidFill>
                          <a:latin typeface="+mn-lt"/>
                          <a:ea typeface="+mn-ea"/>
                          <a:cs typeface="+mn-cs"/>
                        </a:rPr>
                        <a:t>N155N/H, E138E/K, Q148R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algn="ctr" defTabSz="914400" rtl="0" eaLnBrk="1" latinLnBrk="0" hangingPunct="1"/>
                      <a:r>
                        <a:rPr lang="en-US" sz="2000" b="0" kern="1200" dirty="0">
                          <a:solidFill>
                            <a:schemeClr val="bg2">
                              <a:lumMod val="10000"/>
                            </a:schemeClr>
                          </a:solidFill>
                          <a:latin typeface="+mn-lt"/>
                          <a:ea typeface="+mn-ea"/>
                          <a:cs typeface="+mn-cs"/>
                        </a:rPr>
                        <a:t>Before Wk 32: n =2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61299142"/>
                  </a:ext>
                </a:extLst>
              </a:tr>
            </a:tbl>
          </a:graphicData>
        </a:graphic>
      </p:graphicFrame>
    </p:spTree>
    <p:extLst>
      <p:ext uri="{BB962C8B-B14F-4D97-AF65-F5344CB8AC3E}">
        <p14:creationId xmlns:p14="http://schemas.microsoft.com/office/powerpoint/2010/main" val="12733427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63CF562-5779-437C-9BEB-DFC1ADA55716}"/>
              </a:ext>
            </a:extLst>
          </p:cNvPr>
          <p:cNvSpPr>
            <a:spLocks noGrp="1"/>
          </p:cNvSpPr>
          <p:nvPr>
            <p:ph type="title"/>
          </p:nvPr>
        </p:nvSpPr>
        <p:spPr/>
        <p:txBody>
          <a:bodyPr/>
          <a:lstStyle/>
          <a:p>
            <a:r>
              <a:rPr lang="en-US" dirty="0"/>
              <a:t>Factors That May Contribute to Risk of </a:t>
            </a:r>
            <a:br>
              <a:rPr lang="en-US" dirty="0"/>
            </a:br>
            <a:r>
              <a:rPr lang="en-US" dirty="0"/>
              <a:t>Treatment Failure With LA IM CAB + RPV</a:t>
            </a:r>
          </a:p>
        </p:txBody>
      </p:sp>
      <p:sp>
        <p:nvSpPr>
          <p:cNvPr id="2" name="Content Placeholder 1">
            <a:extLst>
              <a:ext uri="{FF2B5EF4-FFF2-40B4-BE49-F238E27FC236}">
                <a16:creationId xmlns:a16="http://schemas.microsoft.com/office/drawing/2014/main" id="{43935124-3730-42C8-9835-7F5CDD493A4D}"/>
              </a:ext>
            </a:extLst>
          </p:cNvPr>
          <p:cNvSpPr>
            <a:spLocks noGrp="1"/>
          </p:cNvSpPr>
          <p:nvPr>
            <p:ph idx="1"/>
          </p:nvPr>
        </p:nvSpPr>
        <p:spPr/>
        <p:txBody>
          <a:bodyPr/>
          <a:lstStyle/>
          <a:p>
            <a:r>
              <a:rPr lang="en-US" sz="2400" dirty="0"/>
              <a:t>Post hoc pooled analysis of ATLAS, FLAIR, ATLAS-2M: 13/1039 (1.25%) with confirmed virologic failure</a:t>
            </a:r>
          </a:p>
          <a:p>
            <a:endParaRPr lang="en-US" sz="2400" dirty="0"/>
          </a:p>
          <a:p>
            <a:endParaRPr lang="en-US" sz="2400" dirty="0"/>
          </a:p>
          <a:p>
            <a:endParaRPr lang="en-US" sz="2400" dirty="0"/>
          </a:p>
          <a:p>
            <a:endParaRPr lang="en-US" sz="2400" dirty="0"/>
          </a:p>
          <a:p>
            <a:endParaRPr lang="en-US" sz="2400" dirty="0"/>
          </a:p>
          <a:p>
            <a:endParaRPr lang="en-US" sz="2400" dirty="0"/>
          </a:p>
          <a:p>
            <a:r>
              <a:rPr lang="en-US" sz="2400" dirty="0"/>
              <a:t>Q8W dosing was not a significant factor</a:t>
            </a:r>
          </a:p>
          <a:p>
            <a:endParaRPr lang="en-US" sz="2400" dirty="0"/>
          </a:p>
        </p:txBody>
      </p:sp>
      <p:sp>
        <p:nvSpPr>
          <p:cNvPr id="10" name="Text Box 15">
            <a:extLst>
              <a:ext uri="{FF2B5EF4-FFF2-40B4-BE49-F238E27FC236}">
                <a16:creationId xmlns:a16="http://schemas.microsoft.com/office/drawing/2014/main" id="{1F230739-CD50-47A0-8008-CC3D7E7A7A03}"/>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Cutrell. AIDS. 2021;35:1333.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aphicFrame>
        <p:nvGraphicFramePr>
          <p:cNvPr id="11" name="Group 3">
            <a:extLst>
              <a:ext uri="{FF2B5EF4-FFF2-40B4-BE49-F238E27FC236}">
                <a16:creationId xmlns:a16="http://schemas.microsoft.com/office/drawing/2014/main" id="{DCCF4633-5462-4B84-9644-67FFB0469854}"/>
              </a:ext>
            </a:extLst>
          </p:cNvPr>
          <p:cNvGraphicFramePr>
            <a:graphicFrameLocks/>
          </p:cNvGraphicFramePr>
          <p:nvPr>
            <p:extLst>
              <p:ext uri="{D42A27DB-BD31-4B8C-83A1-F6EECF244321}">
                <p14:modId xmlns:p14="http://schemas.microsoft.com/office/powerpoint/2010/main" val="2077862482"/>
              </p:ext>
            </p:extLst>
          </p:nvPr>
        </p:nvGraphicFramePr>
        <p:xfrm>
          <a:off x="6109585" y="2291683"/>
          <a:ext cx="5638802" cy="2499424"/>
        </p:xfrm>
        <a:graphic>
          <a:graphicData uri="http://schemas.openxmlformats.org/drawingml/2006/table">
            <a:tbl>
              <a:tblPr/>
              <a:tblGrid>
                <a:gridCol w="1163531">
                  <a:extLst>
                    <a:ext uri="{9D8B030D-6E8A-4147-A177-3AD203B41FA5}">
                      <a16:colId xmlns:a16="http://schemas.microsoft.com/office/drawing/2014/main" val="20000"/>
                    </a:ext>
                  </a:extLst>
                </a:gridCol>
                <a:gridCol w="1247262">
                  <a:extLst>
                    <a:ext uri="{9D8B030D-6E8A-4147-A177-3AD203B41FA5}">
                      <a16:colId xmlns:a16="http://schemas.microsoft.com/office/drawing/2014/main" val="20001"/>
                    </a:ext>
                  </a:extLst>
                </a:gridCol>
                <a:gridCol w="1308104">
                  <a:extLst>
                    <a:ext uri="{9D8B030D-6E8A-4147-A177-3AD203B41FA5}">
                      <a16:colId xmlns:a16="http://schemas.microsoft.com/office/drawing/2014/main" val="703470974"/>
                    </a:ext>
                  </a:extLst>
                </a:gridCol>
                <a:gridCol w="1919905">
                  <a:extLst>
                    <a:ext uri="{9D8B030D-6E8A-4147-A177-3AD203B41FA5}">
                      <a16:colId xmlns:a16="http://schemas.microsoft.com/office/drawing/2014/main" val="1110287622"/>
                    </a:ext>
                  </a:extLst>
                </a:gridCol>
              </a:tblGrid>
              <a:tr h="2368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Baseline Factors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Patients,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CVF,</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 %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s-ES" sz="2000" b="1" i="0" u="none" strike="noStrike" cap="none" normalizeH="0" baseline="0" dirty="0">
                          <a:ln>
                            <a:noFill/>
                          </a:ln>
                          <a:solidFill>
                            <a:schemeClr val="tx1"/>
                          </a:solidFill>
                          <a:effectLst/>
                          <a:latin typeface="Calibri" panose="020F0502020204030204" pitchFamily="34" charset="0"/>
                        </a:rPr>
                        <a:t>HIV-1 RNA </a:t>
                      </a:r>
                      <a:br>
                        <a:rPr kumimoji="0" lang="es-ES" sz="2000" b="1" i="0" u="none" strike="noStrike" cap="none" normalizeH="0" baseline="0" dirty="0">
                          <a:ln>
                            <a:noFill/>
                          </a:ln>
                          <a:solidFill>
                            <a:schemeClr val="tx1"/>
                          </a:solidFill>
                          <a:effectLst/>
                          <a:latin typeface="Calibri" panose="020F0502020204030204" pitchFamily="34" charset="0"/>
                        </a:rPr>
                      </a:br>
                      <a:r>
                        <a:rPr kumimoji="0" lang="es-ES" sz="2000" b="1" i="0" u="none" strike="noStrike" cap="none" normalizeH="0" baseline="0" dirty="0">
                          <a:ln>
                            <a:noFill/>
                          </a:ln>
                          <a:solidFill>
                            <a:schemeClr val="tx1"/>
                          </a:solidFill>
                          <a:effectLst/>
                          <a:latin typeface="Calibri" panose="020F0502020204030204" pitchFamily="34" charset="0"/>
                        </a:rPr>
                        <a:t>&lt;50 c/mL, %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7857391"/>
                  </a:ext>
                </a:extLst>
              </a:tr>
              <a:tr h="2810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70.5 (732)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0.41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94.8 (694)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810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26.2 (272)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0.37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96.0 (261)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810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3.37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25.7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71.4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62104854"/>
                  </a:ext>
                </a:extLst>
              </a:tr>
            </a:tbl>
          </a:graphicData>
        </a:graphic>
      </p:graphicFrame>
      <p:graphicFrame>
        <p:nvGraphicFramePr>
          <p:cNvPr id="13" name="Group 3">
            <a:extLst>
              <a:ext uri="{FF2B5EF4-FFF2-40B4-BE49-F238E27FC236}">
                <a16:creationId xmlns:a16="http://schemas.microsoft.com/office/drawing/2014/main" id="{1447FEFC-C01F-BAF3-8157-BEF39236C150}"/>
              </a:ext>
            </a:extLst>
          </p:cNvPr>
          <p:cNvGraphicFramePr>
            <a:graphicFrameLocks/>
          </p:cNvGraphicFramePr>
          <p:nvPr>
            <p:extLst>
              <p:ext uri="{D42A27DB-BD31-4B8C-83A1-F6EECF244321}">
                <p14:modId xmlns:p14="http://schemas.microsoft.com/office/powerpoint/2010/main" val="2141013711"/>
              </p:ext>
            </p:extLst>
          </p:nvPr>
        </p:nvGraphicFramePr>
        <p:xfrm>
          <a:off x="495300" y="2291683"/>
          <a:ext cx="5486400" cy="3200480"/>
        </p:xfrm>
        <a:graphic>
          <a:graphicData uri="http://schemas.openxmlformats.org/drawingml/2006/table">
            <a:tbl>
              <a:tblPr/>
              <a:tblGrid>
                <a:gridCol w="246888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188720">
                  <a:extLst>
                    <a:ext uri="{9D8B030D-6E8A-4147-A177-3AD203B41FA5}">
                      <a16:colId xmlns:a16="http://schemas.microsoft.com/office/drawing/2014/main" val="703470974"/>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OR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1" u="none" strike="noStrike" cap="none" normalizeH="0" baseline="0" dirty="0">
                          <a:ln>
                            <a:noFill/>
                          </a:ln>
                          <a:solidFill>
                            <a:schemeClr val="tx1"/>
                          </a:solidFill>
                          <a:effectLst/>
                          <a:latin typeface="Calibri" panose="020F0502020204030204" pitchFamily="34" charset="0"/>
                        </a:rPr>
                        <a:t>P</a:t>
                      </a:r>
                      <a:r>
                        <a:rPr kumimoji="0" lang="en-US" sz="2000" b="1" i="0" u="none" strike="noStrike" cap="none" normalizeH="0" baseline="0" dirty="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7857391"/>
                  </a:ext>
                </a:extLst>
              </a:tr>
              <a:tr h="2810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RPV RAMs at </a:t>
                      </a:r>
                      <a:r>
                        <a:rPr kumimoji="0" lang="en-US" sz="2000" b="1" i="0" u="none" strike="noStrike" cap="none" normalizeH="0" baseline="0" dirty="0">
                          <a:ln>
                            <a:noFill/>
                          </a:ln>
                          <a:solidFill>
                            <a:schemeClr val="bg2">
                              <a:lumMod val="10000"/>
                            </a:schemeClr>
                          </a:solidFill>
                          <a:effectLst/>
                          <a:latin typeface="Calibri" panose="020F0502020204030204" pitchFamily="34" charset="0"/>
                        </a:rPr>
                        <a:t>baseline</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40.36 </a:t>
                      </a:r>
                    </a:p>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(8.81 to &gt;99)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810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dirty="0">
                          <a:ln>
                            <a:noFill/>
                          </a:ln>
                          <a:solidFill>
                            <a:schemeClr val="bg2">
                              <a:lumMod val="10000"/>
                            </a:schemeClr>
                          </a:solidFill>
                          <a:effectLst/>
                          <a:latin typeface="Calibri" panose="020F0502020204030204" pitchFamily="34" charset="0"/>
                        </a:rPr>
                        <a:t>Baseline</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HIV-1 subtype A6/A1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5.92 </a:t>
                      </a:r>
                    </a:p>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(1.62-22.89)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62104854"/>
                  </a:ext>
                </a:extLst>
              </a:tr>
              <a:tr h="2810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BMI ≥30 kg/m</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2</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at </a:t>
                      </a:r>
                      <a:r>
                        <a:rPr kumimoji="0" lang="en-US" sz="2000" b="1" i="0" u="none" strike="noStrike" cap="none" normalizeH="0" baseline="0" dirty="0">
                          <a:ln>
                            <a:noFill/>
                          </a:ln>
                          <a:solidFill>
                            <a:schemeClr val="bg2">
                              <a:lumMod val="10000"/>
                            </a:schemeClr>
                          </a:solidFill>
                          <a:effectLst/>
                          <a:latin typeface="Calibri" panose="020F0502020204030204" pitchFamily="34" charset="0"/>
                        </a:rPr>
                        <a:t>baseline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1.13 </a:t>
                      </a:r>
                    </a:p>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(1.02-1.24)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28727825"/>
                  </a:ext>
                </a:extLst>
              </a:tr>
              <a:tr h="2810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Lower log</a:t>
                      </a:r>
                      <a:r>
                        <a:rPr kumimoji="0" lang="en-US" sz="2000" b="0" i="0" u="none" strike="noStrike" cap="none" normalizeH="0" baseline="-25000" dirty="0">
                          <a:ln>
                            <a:noFill/>
                          </a:ln>
                          <a:solidFill>
                            <a:schemeClr val="bg2">
                              <a:lumMod val="10000"/>
                            </a:schemeClr>
                          </a:solidFill>
                          <a:effectLst/>
                          <a:latin typeface="Calibri" panose="020F0502020204030204" pitchFamily="34" charset="0"/>
                        </a:rPr>
                        <a:t>2</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Wk 8 RPV trough concentration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5.00 </a:t>
                      </a:r>
                    </a:p>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(1.79-16.67)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5611208"/>
                  </a:ext>
                </a:extLst>
              </a:tr>
            </a:tbl>
          </a:graphicData>
        </a:graphic>
      </p:graphicFrame>
      <p:sp>
        <p:nvSpPr>
          <p:cNvPr id="4" name="Rectangle 3">
            <a:extLst>
              <a:ext uri="{FF2B5EF4-FFF2-40B4-BE49-F238E27FC236}">
                <a16:creationId xmlns:a16="http://schemas.microsoft.com/office/drawing/2014/main" id="{509D2AB8-F38D-FCD2-24A7-E3FA1531A07E}"/>
              </a:ext>
            </a:extLst>
          </p:cNvPr>
          <p:cNvSpPr/>
          <p:nvPr/>
        </p:nvSpPr>
        <p:spPr bwMode="auto">
          <a:xfrm>
            <a:off x="6109585" y="4398264"/>
            <a:ext cx="5638802" cy="392843"/>
          </a:xfrm>
          <a:prstGeom prst="rect">
            <a:avLst/>
          </a:prstGeom>
          <a:noFill/>
          <a:ln w="381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3614389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61772-2AA5-21F6-CFCD-0B575E5E7695}"/>
              </a:ext>
            </a:extLst>
          </p:cNvPr>
          <p:cNvSpPr>
            <a:spLocks noGrp="1"/>
          </p:cNvSpPr>
          <p:nvPr>
            <p:ph type="title"/>
          </p:nvPr>
        </p:nvSpPr>
        <p:spPr/>
        <p:txBody>
          <a:bodyPr/>
          <a:lstStyle/>
          <a:p>
            <a:r>
              <a:rPr lang="en-US" dirty="0"/>
              <a:t>ISRs and Treatment Satisfaction With LA IM CAB + RPV</a:t>
            </a:r>
          </a:p>
        </p:txBody>
      </p:sp>
      <p:sp>
        <p:nvSpPr>
          <p:cNvPr id="5" name="Text Box 11">
            <a:extLst>
              <a:ext uri="{FF2B5EF4-FFF2-40B4-BE49-F238E27FC236}">
                <a16:creationId xmlns:a16="http://schemas.microsoft.com/office/drawing/2014/main" id="{03D00C25-473F-4727-95B5-91C5A8A1F81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1. Chamay. AIDS 2022. Abstr EPB182. 2. </a:t>
            </a:r>
            <a:r>
              <a:rPr lang="en-US" altLang="en-US" sz="1200" b="0" spc="-10" dirty="0">
                <a:solidFill>
                  <a:schemeClr val="bg2"/>
                </a:solidFill>
                <a:latin typeface="Calibri" panose="020F0502020204030204" pitchFamily="34" charset="0"/>
              </a:rPr>
              <a:t>Overton. CROI 2022. Abstr 479.</a:t>
            </a:r>
            <a:endParaRPr lang="en-US" altLang="en-US" sz="1200" b="0" dirty="0">
              <a:solidFill>
                <a:schemeClr val="bg2"/>
              </a:solidFill>
              <a:latin typeface="Calibri" panose="020F0502020204030204" pitchFamily="34" charset="0"/>
            </a:endParaRPr>
          </a:p>
        </p:txBody>
      </p:sp>
      <p:sp>
        <p:nvSpPr>
          <p:cNvPr id="7" name="Content Placeholder 2">
            <a:extLst>
              <a:ext uri="{FF2B5EF4-FFF2-40B4-BE49-F238E27FC236}">
                <a16:creationId xmlns:a16="http://schemas.microsoft.com/office/drawing/2014/main" id="{4D872798-61D7-1205-285D-541DDE0A311E}"/>
              </a:ext>
            </a:extLst>
          </p:cNvPr>
          <p:cNvSpPr txBox="1">
            <a:spLocks/>
          </p:cNvSpPr>
          <p:nvPr/>
        </p:nvSpPr>
        <p:spPr bwMode="auto">
          <a:xfrm>
            <a:off x="657235" y="4804252"/>
            <a:ext cx="10877529" cy="1461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altLang="en-US" sz="2200" b="0" kern="0" dirty="0"/>
              <a:t>HIV treatment satisfaction questionnaire scores from participants without prior CAB in ATLAS-2M</a:t>
            </a:r>
            <a:r>
              <a:rPr lang="en-US" sz="2200" b="0" baseline="30000" dirty="0">
                <a:solidFill>
                  <a:schemeClr val="bg1"/>
                </a:solidFill>
                <a:latin typeface="+mn-lt"/>
              </a:rPr>
              <a:t>2</a:t>
            </a:r>
            <a:r>
              <a:rPr lang="en-US" altLang="en-US" sz="2200" b="0" kern="0" dirty="0"/>
              <a:t> </a:t>
            </a:r>
          </a:p>
          <a:p>
            <a:pPr lvl="1">
              <a:spcAft>
                <a:spcPts val="0"/>
              </a:spcAft>
            </a:pPr>
            <a:r>
              <a:rPr lang="en-US" altLang="en-US" sz="2000" b="0" kern="0" dirty="0"/>
              <a:t>Total mean scores </a:t>
            </a:r>
            <a:r>
              <a:rPr lang="en-US" altLang="en-US" sz="2000" kern="0" dirty="0"/>
              <a:t>significantly improved </a:t>
            </a:r>
            <a:r>
              <a:rPr lang="en-US" altLang="en-US" sz="2000" b="0" kern="0" dirty="0"/>
              <a:t>from BL to Wk 152 for both groups</a:t>
            </a:r>
          </a:p>
          <a:p>
            <a:pPr lvl="1">
              <a:spcAft>
                <a:spcPts val="0"/>
              </a:spcAft>
            </a:pPr>
            <a:r>
              <a:rPr lang="en-US" altLang="en-US" sz="2000" b="0" kern="0" dirty="0"/>
              <a:t>Adjusted mean change from BL </a:t>
            </a:r>
            <a:r>
              <a:rPr lang="en-US" altLang="en-US" sz="2000" kern="0" dirty="0"/>
              <a:t>significantly favored Q8W dosing</a:t>
            </a:r>
            <a:r>
              <a:rPr lang="en-US" altLang="en-US" sz="2000" b="0" kern="0" dirty="0"/>
              <a:t> at Wk 24, 48, and 152 </a:t>
            </a:r>
          </a:p>
        </p:txBody>
      </p:sp>
      <p:sp>
        <p:nvSpPr>
          <p:cNvPr id="9" name="TextBox 8">
            <a:extLst>
              <a:ext uri="{FF2B5EF4-FFF2-40B4-BE49-F238E27FC236}">
                <a16:creationId xmlns:a16="http://schemas.microsoft.com/office/drawing/2014/main" id="{E913BFA4-EAD4-1FD3-E414-FA40712410D1}"/>
              </a:ext>
            </a:extLst>
          </p:cNvPr>
          <p:cNvSpPr txBox="1"/>
          <p:nvPr/>
        </p:nvSpPr>
        <p:spPr bwMode="auto">
          <a:xfrm>
            <a:off x="3154774" y="1341440"/>
            <a:ext cx="61014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dirty="0">
                <a:solidFill>
                  <a:schemeClr val="bg1"/>
                </a:solidFill>
                <a:latin typeface="+mn-lt"/>
              </a:rPr>
              <a:t>ISRs Through Wk 96 in FLAIR and ATLAS-2M</a:t>
            </a:r>
            <a:r>
              <a:rPr lang="en-US" baseline="30000" dirty="0">
                <a:solidFill>
                  <a:schemeClr val="bg1"/>
                </a:solidFill>
                <a:latin typeface="+mn-lt"/>
              </a:rPr>
              <a:t>1</a:t>
            </a:r>
          </a:p>
        </p:txBody>
      </p:sp>
      <p:sp>
        <p:nvSpPr>
          <p:cNvPr id="11" name="Rectangle 10">
            <a:extLst>
              <a:ext uri="{FF2B5EF4-FFF2-40B4-BE49-F238E27FC236}">
                <a16:creationId xmlns:a16="http://schemas.microsoft.com/office/drawing/2014/main" id="{1098DE9A-ABB0-F342-CA88-050E0CE0284B}"/>
              </a:ext>
            </a:extLst>
          </p:cNvPr>
          <p:cNvSpPr/>
          <p:nvPr/>
        </p:nvSpPr>
        <p:spPr bwMode="auto">
          <a:xfrm>
            <a:off x="8404128" y="1451444"/>
            <a:ext cx="3278367" cy="1465095"/>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 name="Straight Connector 3">
            <a:extLst>
              <a:ext uri="{FF2B5EF4-FFF2-40B4-BE49-F238E27FC236}">
                <a16:creationId xmlns:a16="http://schemas.microsoft.com/office/drawing/2014/main" id="{0C531F52-74D0-945A-C5E7-F46CE2923105}"/>
              </a:ext>
            </a:extLst>
          </p:cNvPr>
          <p:cNvCxnSpPr>
            <a:cxnSpLocks/>
          </p:cNvCxnSpPr>
          <p:nvPr/>
        </p:nvCxnSpPr>
        <p:spPr bwMode="auto">
          <a:xfrm>
            <a:off x="1441938" y="1658783"/>
            <a:ext cx="0" cy="2739166"/>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8930F998-EEFC-3DDE-4406-BFF79E3D4DC7}"/>
              </a:ext>
            </a:extLst>
          </p:cNvPr>
          <p:cNvCxnSpPr/>
          <p:nvPr/>
        </p:nvCxnSpPr>
        <p:spPr bwMode="auto">
          <a:xfrm>
            <a:off x="1350498" y="165878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F9978816-5C7C-D48E-98A6-13AFD3234F0C}"/>
              </a:ext>
            </a:extLst>
          </p:cNvPr>
          <p:cNvCxnSpPr/>
          <p:nvPr/>
        </p:nvCxnSpPr>
        <p:spPr bwMode="auto">
          <a:xfrm>
            <a:off x="1350498" y="220159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67BE3BD9-DA65-3FE6-B722-665C84C895CE}"/>
              </a:ext>
            </a:extLst>
          </p:cNvPr>
          <p:cNvCxnSpPr/>
          <p:nvPr/>
        </p:nvCxnSpPr>
        <p:spPr bwMode="auto">
          <a:xfrm>
            <a:off x="1350498" y="275897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BF4222BD-000C-2944-EF20-B267C4415FE4}"/>
              </a:ext>
            </a:extLst>
          </p:cNvPr>
          <p:cNvCxnSpPr/>
          <p:nvPr/>
        </p:nvCxnSpPr>
        <p:spPr bwMode="auto">
          <a:xfrm>
            <a:off x="1350498" y="330178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E3CAEB9B-4DC5-ADAE-D7E7-C551A6CD841F}"/>
              </a:ext>
            </a:extLst>
          </p:cNvPr>
          <p:cNvCxnSpPr/>
          <p:nvPr/>
        </p:nvCxnSpPr>
        <p:spPr bwMode="auto">
          <a:xfrm>
            <a:off x="1350498" y="384824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0A3F4A70-C98C-FB46-2D34-0575F112818B}"/>
              </a:ext>
            </a:extLst>
          </p:cNvPr>
          <p:cNvCxnSpPr/>
          <p:nvPr/>
        </p:nvCxnSpPr>
        <p:spPr bwMode="auto">
          <a:xfrm>
            <a:off x="1350498" y="440562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F841BB44-8802-2DCD-DC8D-A07A46BED74F}"/>
              </a:ext>
            </a:extLst>
          </p:cNvPr>
          <p:cNvCxnSpPr>
            <a:cxnSpLocks/>
          </p:cNvCxnSpPr>
          <p:nvPr/>
        </p:nvCxnSpPr>
        <p:spPr bwMode="auto">
          <a:xfrm>
            <a:off x="1441573" y="4405626"/>
            <a:ext cx="10001178" cy="0"/>
          </a:xfrm>
          <a:prstGeom prst="line">
            <a:avLst/>
          </a:prstGeom>
          <a:noFill/>
          <a:ln w="28575" cap="flat" cmpd="sng" algn="ctr">
            <a:solidFill>
              <a:schemeClr val="bg1"/>
            </a:solidFill>
            <a:prstDash val="solid"/>
            <a:round/>
            <a:headEnd type="none" w="med" len="med"/>
            <a:tailEnd type="none" w="med" len="med"/>
          </a:ln>
          <a:effectLst/>
        </p:spPr>
      </p:cxnSp>
      <p:sp>
        <p:nvSpPr>
          <p:cNvPr id="25" name="TextBox 24">
            <a:extLst>
              <a:ext uri="{FF2B5EF4-FFF2-40B4-BE49-F238E27FC236}">
                <a16:creationId xmlns:a16="http://schemas.microsoft.com/office/drawing/2014/main" id="{D4F3E9C6-B95A-301D-A85C-A9B519599DFB}"/>
              </a:ext>
            </a:extLst>
          </p:cNvPr>
          <p:cNvSpPr txBox="1"/>
          <p:nvPr/>
        </p:nvSpPr>
        <p:spPr bwMode="auto">
          <a:xfrm>
            <a:off x="921193" y="1551061"/>
            <a:ext cx="40437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27" name="TextBox 26">
            <a:extLst>
              <a:ext uri="{FF2B5EF4-FFF2-40B4-BE49-F238E27FC236}">
                <a16:creationId xmlns:a16="http://schemas.microsoft.com/office/drawing/2014/main" id="{ACDC20A2-2F28-669D-343A-6FF6B66893F9}"/>
              </a:ext>
            </a:extLst>
          </p:cNvPr>
          <p:cNvSpPr txBox="1"/>
          <p:nvPr/>
        </p:nvSpPr>
        <p:spPr bwMode="auto">
          <a:xfrm>
            <a:off x="921193" y="2082943"/>
            <a:ext cx="40437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28" name="TextBox 27">
            <a:extLst>
              <a:ext uri="{FF2B5EF4-FFF2-40B4-BE49-F238E27FC236}">
                <a16:creationId xmlns:a16="http://schemas.microsoft.com/office/drawing/2014/main" id="{9C14CBB1-F8BD-2091-D091-FF207F505E1A}"/>
              </a:ext>
            </a:extLst>
          </p:cNvPr>
          <p:cNvSpPr txBox="1"/>
          <p:nvPr/>
        </p:nvSpPr>
        <p:spPr bwMode="auto">
          <a:xfrm>
            <a:off x="921193" y="2648251"/>
            <a:ext cx="40437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9" name="TextBox 28">
            <a:extLst>
              <a:ext uri="{FF2B5EF4-FFF2-40B4-BE49-F238E27FC236}">
                <a16:creationId xmlns:a16="http://schemas.microsoft.com/office/drawing/2014/main" id="{1CE29D34-77D7-FF68-4AE4-0E877CB9701D}"/>
              </a:ext>
            </a:extLst>
          </p:cNvPr>
          <p:cNvSpPr txBox="1"/>
          <p:nvPr/>
        </p:nvSpPr>
        <p:spPr bwMode="auto">
          <a:xfrm>
            <a:off x="921193" y="3186780"/>
            <a:ext cx="40437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30" name="TextBox 29">
            <a:extLst>
              <a:ext uri="{FF2B5EF4-FFF2-40B4-BE49-F238E27FC236}">
                <a16:creationId xmlns:a16="http://schemas.microsoft.com/office/drawing/2014/main" id="{2CFF8EB8-CD79-CE88-B3F9-2BFC3E73C4DE}"/>
              </a:ext>
            </a:extLst>
          </p:cNvPr>
          <p:cNvSpPr txBox="1"/>
          <p:nvPr/>
        </p:nvSpPr>
        <p:spPr bwMode="auto">
          <a:xfrm>
            <a:off x="921193" y="3733873"/>
            <a:ext cx="40437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1" name="TextBox 30">
            <a:extLst>
              <a:ext uri="{FF2B5EF4-FFF2-40B4-BE49-F238E27FC236}">
                <a16:creationId xmlns:a16="http://schemas.microsoft.com/office/drawing/2014/main" id="{9B5A31BC-1AE5-2326-BEC8-B922C6844A98}"/>
              </a:ext>
            </a:extLst>
          </p:cNvPr>
          <p:cNvSpPr txBox="1"/>
          <p:nvPr/>
        </p:nvSpPr>
        <p:spPr bwMode="auto">
          <a:xfrm>
            <a:off x="921193" y="4287614"/>
            <a:ext cx="40437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2" name="TextBox 31">
            <a:extLst>
              <a:ext uri="{FF2B5EF4-FFF2-40B4-BE49-F238E27FC236}">
                <a16:creationId xmlns:a16="http://schemas.microsoft.com/office/drawing/2014/main" id="{92CEEB71-7D84-A49F-CF8F-149449226B32}"/>
              </a:ext>
            </a:extLst>
          </p:cNvPr>
          <p:cNvSpPr txBox="1"/>
          <p:nvPr/>
        </p:nvSpPr>
        <p:spPr bwMode="auto">
          <a:xfrm rot="16200000">
            <a:off x="-186148" y="2920644"/>
            <a:ext cx="202601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Participants With ISRs (%)</a:t>
            </a:r>
          </a:p>
        </p:txBody>
      </p:sp>
      <p:sp>
        <p:nvSpPr>
          <p:cNvPr id="34" name="Rectangle 33">
            <a:extLst>
              <a:ext uri="{FF2B5EF4-FFF2-40B4-BE49-F238E27FC236}">
                <a16:creationId xmlns:a16="http://schemas.microsoft.com/office/drawing/2014/main" id="{3851043B-F936-D195-C4B4-7041BBA37418}"/>
              </a:ext>
            </a:extLst>
          </p:cNvPr>
          <p:cNvSpPr/>
          <p:nvPr/>
        </p:nvSpPr>
        <p:spPr bwMode="auto">
          <a:xfrm>
            <a:off x="1646335" y="2411982"/>
            <a:ext cx="107493" cy="134632"/>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Rectangle 34">
            <a:extLst>
              <a:ext uri="{FF2B5EF4-FFF2-40B4-BE49-F238E27FC236}">
                <a16:creationId xmlns:a16="http://schemas.microsoft.com/office/drawing/2014/main" id="{B69D91D0-7D55-9060-2BD4-60CEFDB6F8BF}"/>
              </a:ext>
            </a:extLst>
          </p:cNvPr>
          <p:cNvSpPr/>
          <p:nvPr/>
        </p:nvSpPr>
        <p:spPr bwMode="auto">
          <a:xfrm>
            <a:off x="1646335" y="2521506"/>
            <a:ext cx="107493" cy="62716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Rectangle 35">
            <a:extLst>
              <a:ext uri="{FF2B5EF4-FFF2-40B4-BE49-F238E27FC236}">
                <a16:creationId xmlns:a16="http://schemas.microsoft.com/office/drawing/2014/main" id="{920D4F59-2C78-03EC-C492-386CF1A93589}"/>
              </a:ext>
            </a:extLst>
          </p:cNvPr>
          <p:cNvSpPr/>
          <p:nvPr/>
        </p:nvSpPr>
        <p:spPr bwMode="auto">
          <a:xfrm>
            <a:off x="1646335" y="3147580"/>
            <a:ext cx="107493" cy="1250369"/>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Rectangle 36">
            <a:extLst>
              <a:ext uri="{FF2B5EF4-FFF2-40B4-BE49-F238E27FC236}">
                <a16:creationId xmlns:a16="http://schemas.microsoft.com/office/drawing/2014/main" id="{F6BCD261-BA6A-8227-D9A6-8DABEBFC8E42}"/>
              </a:ext>
            </a:extLst>
          </p:cNvPr>
          <p:cNvSpPr/>
          <p:nvPr/>
        </p:nvSpPr>
        <p:spPr bwMode="auto">
          <a:xfrm>
            <a:off x="1513912" y="2437601"/>
            <a:ext cx="107493" cy="134632"/>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Rectangle 37">
            <a:extLst>
              <a:ext uri="{FF2B5EF4-FFF2-40B4-BE49-F238E27FC236}">
                <a16:creationId xmlns:a16="http://schemas.microsoft.com/office/drawing/2014/main" id="{C7EC4D04-1D96-A043-3656-A154AD0E889A}"/>
              </a:ext>
            </a:extLst>
          </p:cNvPr>
          <p:cNvSpPr/>
          <p:nvPr/>
        </p:nvSpPr>
        <p:spPr bwMode="auto">
          <a:xfrm>
            <a:off x="1513912" y="2489640"/>
            <a:ext cx="107493" cy="63872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989CA55D-C5E8-96E0-200C-3303AF106DAE}"/>
              </a:ext>
            </a:extLst>
          </p:cNvPr>
          <p:cNvSpPr/>
          <p:nvPr/>
        </p:nvSpPr>
        <p:spPr bwMode="auto">
          <a:xfrm>
            <a:off x="1513912" y="3128366"/>
            <a:ext cx="107493" cy="1269583"/>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248FCA8C-B712-D09D-9E17-E200DBFE917A}"/>
              </a:ext>
            </a:extLst>
          </p:cNvPr>
          <p:cNvSpPr/>
          <p:nvPr/>
        </p:nvSpPr>
        <p:spPr bwMode="auto">
          <a:xfrm>
            <a:off x="2044444" y="3191109"/>
            <a:ext cx="107493" cy="134632"/>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2B69A41A-6E20-7703-914C-DB3A47EC99DC}"/>
              </a:ext>
            </a:extLst>
          </p:cNvPr>
          <p:cNvSpPr/>
          <p:nvPr/>
        </p:nvSpPr>
        <p:spPr bwMode="auto">
          <a:xfrm>
            <a:off x="2044444" y="3207440"/>
            <a:ext cx="107493" cy="63423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6BE621AC-AA24-747A-73BB-079ED838A7B1}"/>
              </a:ext>
            </a:extLst>
          </p:cNvPr>
          <p:cNvSpPr/>
          <p:nvPr/>
        </p:nvSpPr>
        <p:spPr bwMode="auto">
          <a:xfrm>
            <a:off x="2044444" y="3429000"/>
            <a:ext cx="107493" cy="968949"/>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85692A95-54BE-9767-F09B-563FE55E4105}"/>
              </a:ext>
            </a:extLst>
          </p:cNvPr>
          <p:cNvSpPr/>
          <p:nvPr/>
        </p:nvSpPr>
        <p:spPr bwMode="auto">
          <a:xfrm>
            <a:off x="1912021" y="2777525"/>
            <a:ext cx="107493" cy="134632"/>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1615E1F2-4D56-2700-984A-264097C86E4F}"/>
              </a:ext>
            </a:extLst>
          </p:cNvPr>
          <p:cNvSpPr/>
          <p:nvPr/>
        </p:nvSpPr>
        <p:spPr bwMode="auto">
          <a:xfrm>
            <a:off x="1912021" y="2797745"/>
            <a:ext cx="107493" cy="37583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27A5972B-91B3-000B-7246-C7C9C11A6B65}"/>
              </a:ext>
            </a:extLst>
          </p:cNvPr>
          <p:cNvSpPr/>
          <p:nvPr/>
        </p:nvSpPr>
        <p:spPr bwMode="auto">
          <a:xfrm>
            <a:off x="1912021" y="3147580"/>
            <a:ext cx="107493" cy="1250369"/>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24569E1A-689B-0392-BDF0-9D357634F36D}"/>
              </a:ext>
            </a:extLst>
          </p:cNvPr>
          <p:cNvSpPr/>
          <p:nvPr/>
        </p:nvSpPr>
        <p:spPr bwMode="auto">
          <a:xfrm>
            <a:off x="2462343" y="3409801"/>
            <a:ext cx="107493" cy="134632"/>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B8EAA701-0530-69D1-7609-ECD511AD31E8}"/>
              </a:ext>
            </a:extLst>
          </p:cNvPr>
          <p:cNvSpPr/>
          <p:nvPr/>
        </p:nvSpPr>
        <p:spPr bwMode="auto">
          <a:xfrm>
            <a:off x="2462343" y="3429000"/>
            <a:ext cx="107493" cy="41267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7ACDE3E6-643B-E635-09E6-CDFF8FC40B07}"/>
              </a:ext>
            </a:extLst>
          </p:cNvPr>
          <p:cNvSpPr/>
          <p:nvPr/>
        </p:nvSpPr>
        <p:spPr bwMode="auto">
          <a:xfrm>
            <a:off x="2462343" y="3568534"/>
            <a:ext cx="107493" cy="829415"/>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5BB20C1E-E922-8827-4BA8-8E169BC814CC}"/>
              </a:ext>
            </a:extLst>
          </p:cNvPr>
          <p:cNvSpPr/>
          <p:nvPr/>
        </p:nvSpPr>
        <p:spPr bwMode="auto">
          <a:xfrm>
            <a:off x="2888480" y="3502124"/>
            <a:ext cx="107493" cy="63423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3D76A4C1-4507-8CA7-F54C-355A676A6698}"/>
              </a:ext>
            </a:extLst>
          </p:cNvPr>
          <p:cNvSpPr/>
          <p:nvPr/>
        </p:nvSpPr>
        <p:spPr bwMode="auto">
          <a:xfrm>
            <a:off x="2888480" y="3682314"/>
            <a:ext cx="107493" cy="715635"/>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76BC92DE-A4C0-CBE1-4191-F6B554393A71}"/>
              </a:ext>
            </a:extLst>
          </p:cNvPr>
          <p:cNvSpPr/>
          <p:nvPr/>
        </p:nvSpPr>
        <p:spPr bwMode="auto">
          <a:xfrm>
            <a:off x="2756057" y="3367492"/>
            <a:ext cx="107493" cy="134632"/>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DB081A74-2037-B894-BAA9-3B9731C8CF3E}"/>
              </a:ext>
            </a:extLst>
          </p:cNvPr>
          <p:cNvSpPr/>
          <p:nvPr/>
        </p:nvSpPr>
        <p:spPr bwMode="auto">
          <a:xfrm>
            <a:off x="2756057" y="3380920"/>
            <a:ext cx="107493" cy="37583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5F5C1EE8-1624-4BEE-5327-B643F519CBD1}"/>
              </a:ext>
            </a:extLst>
          </p:cNvPr>
          <p:cNvSpPr/>
          <p:nvPr/>
        </p:nvSpPr>
        <p:spPr bwMode="auto">
          <a:xfrm>
            <a:off x="2756057" y="3568534"/>
            <a:ext cx="107493" cy="829415"/>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E4C49DE4-6B7E-C016-51DB-49BABFA885F7}"/>
              </a:ext>
            </a:extLst>
          </p:cNvPr>
          <p:cNvSpPr/>
          <p:nvPr/>
        </p:nvSpPr>
        <p:spPr bwMode="auto">
          <a:xfrm>
            <a:off x="3300373" y="3481458"/>
            <a:ext cx="107493" cy="63423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115DE7B9-F748-B952-759E-8CF80E334191}"/>
              </a:ext>
            </a:extLst>
          </p:cNvPr>
          <p:cNvSpPr/>
          <p:nvPr/>
        </p:nvSpPr>
        <p:spPr bwMode="auto">
          <a:xfrm>
            <a:off x="3300373" y="3624650"/>
            <a:ext cx="107493" cy="773300"/>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0F1768B8-5E62-186A-469D-F4B034FFD692}"/>
              </a:ext>
            </a:extLst>
          </p:cNvPr>
          <p:cNvSpPr/>
          <p:nvPr/>
        </p:nvSpPr>
        <p:spPr bwMode="auto">
          <a:xfrm>
            <a:off x="3579843" y="3542915"/>
            <a:ext cx="107493" cy="37583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4F57BD5A-9476-96B9-792F-D111703C79E0}"/>
              </a:ext>
            </a:extLst>
          </p:cNvPr>
          <p:cNvSpPr/>
          <p:nvPr/>
        </p:nvSpPr>
        <p:spPr bwMode="auto">
          <a:xfrm>
            <a:off x="3579843" y="3682314"/>
            <a:ext cx="107493" cy="715635"/>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F6AB3B42-6440-7F1E-72C1-F2F8F63A1F79}"/>
              </a:ext>
            </a:extLst>
          </p:cNvPr>
          <p:cNvSpPr/>
          <p:nvPr/>
        </p:nvSpPr>
        <p:spPr bwMode="auto">
          <a:xfrm>
            <a:off x="3712266" y="3575279"/>
            <a:ext cx="107493" cy="183513"/>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6C7AD2F3-9460-D630-8C84-B09E710011D3}"/>
              </a:ext>
            </a:extLst>
          </p:cNvPr>
          <p:cNvSpPr/>
          <p:nvPr/>
        </p:nvSpPr>
        <p:spPr bwMode="auto">
          <a:xfrm>
            <a:off x="3712266" y="3600475"/>
            <a:ext cx="107493" cy="63423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C662FC9C-BCED-D521-D9B3-E232D991E549}"/>
              </a:ext>
            </a:extLst>
          </p:cNvPr>
          <p:cNvSpPr/>
          <p:nvPr/>
        </p:nvSpPr>
        <p:spPr bwMode="auto">
          <a:xfrm>
            <a:off x="3712266" y="3731495"/>
            <a:ext cx="107493" cy="666454"/>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3853ABFD-C831-A7BC-3D39-34DF10386D09}"/>
              </a:ext>
            </a:extLst>
          </p:cNvPr>
          <p:cNvSpPr/>
          <p:nvPr/>
        </p:nvSpPr>
        <p:spPr bwMode="auto">
          <a:xfrm>
            <a:off x="4128275" y="3643977"/>
            <a:ext cx="107493" cy="63423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7F5FFB84-B5FB-9728-BD29-1E08CC4CE9CA}"/>
              </a:ext>
            </a:extLst>
          </p:cNvPr>
          <p:cNvSpPr/>
          <p:nvPr/>
        </p:nvSpPr>
        <p:spPr bwMode="auto">
          <a:xfrm>
            <a:off x="4128275" y="3763712"/>
            <a:ext cx="107493" cy="63423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7562839E-DF2D-D007-614C-9560E264FBB6}"/>
              </a:ext>
            </a:extLst>
          </p:cNvPr>
          <p:cNvSpPr/>
          <p:nvPr/>
        </p:nvSpPr>
        <p:spPr bwMode="auto">
          <a:xfrm>
            <a:off x="4423879" y="3542915"/>
            <a:ext cx="107493" cy="37583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CF5DB1FE-1AC4-75FB-7234-2D85754CFEBC}"/>
              </a:ext>
            </a:extLst>
          </p:cNvPr>
          <p:cNvSpPr/>
          <p:nvPr/>
        </p:nvSpPr>
        <p:spPr bwMode="auto">
          <a:xfrm>
            <a:off x="4423879" y="3643978"/>
            <a:ext cx="107493" cy="753972"/>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1B5A0D98-C912-A2EF-7421-FC3997F73D6E}"/>
              </a:ext>
            </a:extLst>
          </p:cNvPr>
          <p:cNvSpPr/>
          <p:nvPr/>
        </p:nvSpPr>
        <p:spPr bwMode="auto">
          <a:xfrm>
            <a:off x="4556302" y="3681007"/>
            <a:ext cx="107493" cy="183513"/>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61795E2F-56D4-1BA1-D1F2-EF4F09178268}"/>
              </a:ext>
            </a:extLst>
          </p:cNvPr>
          <p:cNvSpPr/>
          <p:nvPr/>
        </p:nvSpPr>
        <p:spPr bwMode="auto">
          <a:xfrm>
            <a:off x="4556302" y="3708000"/>
            <a:ext cx="107493" cy="63423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2E80AB7C-0CE8-1AC5-3F67-FD7184F1EADB}"/>
              </a:ext>
            </a:extLst>
          </p:cNvPr>
          <p:cNvSpPr/>
          <p:nvPr/>
        </p:nvSpPr>
        <p:spPr bwMode="auto">
          <a:xfrm>
            <a:off x="4556302" y="3763711"/>
            <a:ext cx="107493" cy="63423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6A09EC1B-277E-BFB1-CFBA-347E4A8B9052}"/>
              </a:ext>
            </a:extLst>
          </p:cNvPr>
          <p:cNvSpPr/>
          <p:nvPr/>
        </p:nvSpPr>
        <p:spPr bwMode="auto">
          <a:xfrm>
            <a:off x="4997025" y="3672769"/>
            <a:ext cx="107493" cy="183513"/>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CAE6A246-C312-C015-18C2-13AE30A1011C}"/>
              </a:ext>
            </a:extLst>
          </p:cNvPr>
          <p:cNvSpPr/>
          <p:nvPr/>
        </p:nvSpPr>
        <p:spPr bwMode="auto">
          <a:xfrm>
            <a:off x="4997025" y="3708000"/>
            <a:ext cx="107493" cy="63423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6241D6BF-C501-34DC-F546-A0903CA12621}"/>
              </a:ext>
            </a:extLst>
          </p:cNvPr>
          <p:cNvSpPr/>
          <p:nvPr/>
        </p:nvSpPr>
        <p:spPr bwMode="auto">
          <a:xfrm>
            <a:off x="4997025" y="3797643"/>
            <a:ext cx="107493" cy="600305"/>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14635ED4-756E-5AD1-6947-7E22F9F334A1}"/>
              </a:ext>
            </a:extLst>
          </p:cNvPr>
          <p:cNvSpPr/>
          <p:nvPr/>
        </p:nvSpPr>
        <p:spPr bwMode="auto">
          <a:xfrm>
            <a:off x="5272376" y="3350333"/>
            <a:ext cx="107493" cy="37583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90CC8694-D5C0-E6C0-9F47-3FBAD4A8B340}"/>
              </a:ext>
            </a:extLst>
          </p:cNvPr>
          <p:cNvSpPr/>
          <p:nvPr/>
        </p:nvSpPr>
        <p:spPr bwMode="auto">
          <a:xfrm>
            <a:off x="5272376" y="3502124"/>
            <a:ext cx="107493" cy="895826"/>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70CB1B25-63BB-B3F2-90A3-FC1B3F00747E}"/>
              </a:ext>
            </a:extLst>
          </p:cNvPr>
          <p:cNvSpPr/>
          <p:nvPr/>
        </p:nvSpPr>
        <p:spPr bwMode="auto">
          <a:xfrm>
            <a:off x="5404799" y="3578032"/>
            <a:ext cx="107493" cy="183513"/>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241211C5-E18A-0088-EFC6-1FD86B2FD0FC}"/>
              </a:ext>
            </a:extLst>
          </p:cNvPr>
          <p:cNvSpPr/>
          <p:nvPr/>
        </p:nvSpPr>
        <p:spPr bwMode="auto">
          <a:xfrm>
            <a:off x="5404799" y="3600475"/>
            <a:ext cx="107493" cy="74176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38C29D85-B7EA-ABE4-8ADB-761C494FDD39}"/>
              </a:ext>
            </a:extLst>
          </p:cNvPr>
          <p:cNvSpPr/>
          <p:nvPr/>
        </p:nvSpPr>
        <p:spPr bwMode="auto">
          <a:xfrm>
            <a:off x="5404799" y="3681007"/>
            <a:ext cx="107493" cy="716941"/>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6ED1493C-061A-E583-E18E-26095BA9DDE9}"/>
              </a:ext>
            </a:extLst>
          </p:cNvPr>
          <p:cNvSpPr/>
          <p:nvPr/>
        </p:nvSpPr>
        <p:spPr bwMode="auto">
          <a:xfrm>
            <a:off x="5822436" y="3709202"/>
            <a:ext cx="107493" cy="183513"/>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735F10EE-C58E-BD1D-84CC-3633AA8C7E66}"/>
              </a:ext>
            </a:extLst>
          </p:cNvPr>
          <p:cNvSpPr/>
          <p:nvPr/>
        </p:nvSpPr>
        <p:spPr bwMode="auto">
          <a:xfrm>
            <a:off x="5822436" y="3740624"/>
            <a:ext cx="107493" cy="28893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EE3041A2-8BCA-41A4-4D39-5C36C06F6FD6}"/>
              </a:ext>
            </a:extLst>
          </p:cNvPr>
          <p:cNvSpPr/>
          <p:nvPr/>
        </p:nvSpPr>
        <p:spPr bwMode="auto">
          <a:xfrm>
            <a:off x="5822436" y="3797643"/>
            <a:ext cx="107493" cy="600305"/>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C7170528-BAE5-0099-DF5F-AC45C6D1A7F6}"/>
              </a:ext>
            </a:extLst>
          </p:cNvPr>
          <p:cNvSpPr/>
          <p:nvPr/>
        </p:nvSpPr>
        <p:spPr bwMode="auto">
          <a:xfrm>
            <a:off x="6104319" y="3717440"/>
            <a:ext cx="107493" cy="183513"/>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25547A5E-917D-EAFD-FF5F-0553FD84B6C5}"/>
              </a:ext>
            </a:extLst>
          </p:cNvPr>
          <p:cNvSpPr/>
          <p:nvPr/>
        </p:nvSpPr>
        <p:spPr bwMode="auto">
          <a:xfrm>
            <a:off x="6104319" y="3740624"/>
            <a:ext cx="107493" cy="28893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164FF90D-78A7-E1B8-6BCC-1273F311168F}"/>
              </a:ext>
            </a:extLst>
          </p:cNvPr>
          <p:cNvSpPr/>
          <p:nvPr/>
        </p:nvSpPr>
        <p:spPr bwMode="auto">
          <a:xfrm>
            <a:off x="6104319" y="3835607"/>
            <a:ext cx="107493" cy="562341"/>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B67722F7-0B0C-EFF3-2CB7-73A18B23DFDE}"/>
              </a:ext>
            </a:extLst>
          </p:cNvPr>
          <p:cNvSpPr/>
          <p:nvPr/>
        </p:nvSpPr>
        <p:spPr bwMode="auto">
          <a:xfrm>
            <a:off x="6247634" y="3732632"/>
            <a:ext cx="107493" cy="28893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B46404FE-AF6E-4326-9AF7-1F331B7E7557}"/>
              </a:ext>
            </a:extLst>
          </p:cNvPr>
          <p:cNvSpPr/>
          <p:nvPr/>
        </p:nvSpPr>
        <p:spPr bwMode="auto">
          <a:xfrm>
            <a:off x="6247634" y="3848243"/>
            <a:ext cx="107493" cy="549705"/>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60925493-FA4A-B9AD-DE82-5FFA12A80223}"/>
              </a:ext>
            </a:extLst>
          </p:cNvPr>
          <p:cNvSpPr/>
          <p:nvPr/>
        </p:nvSpPr>
        <p:spPr bwMode="auto">
          <a:xfrm>
            <a:off x="6646156" y="3797643"/>
            <a:ext cx="107493" cy="183513"/>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C0E84731-E0CF-DF95-CE98-6BC082494D3B}"/>
              </a:ext>
            </a:extLst>
          </p:cNvPr>
          <p:cNvSpPr/>
          <p:nvPr/>
        </p:nvSpPr>
        <p:spPr bwMode="auto">
          <a:xfrm>
            <a:off x="6646156" y="3817579"/>
            <a:ext cx="107493" cy="28893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108F92DF-9F5C-7608-C887-1E2C0F9AABF2}"/>
              </a:ext>
            </a:extLst>
          </p:cNvPr>
          <p:cNvSpPr/>
          <p:nvPr/>
        </p:nvSpPr>
        <p:spPr bwMode="auto">
          <a:xfrm>
            <a:off x="6646156" y="3899141"/>
            <a:ext cx="107493" cy="49880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3BD06C97-0D75-96F3-7889-E72B2A829F5E}"/>
              </a:ext>
            </a:extLst>
          </p:cNvPr>
          <p:cNvSpPr/>
          <p:nvPr/>
        </p:nvSpPr>
        <p:spPr bwMode="auto">
          <a:xfrm>
            <a:off x="6956935" y="3769550"/>
            <a:ext cx="107493" cy="183513"/>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81222685-7372-EA7E-9586-402AFC8B18A3}"/>
              </a:ext>
            </a:extLst>
          </p:cNvPr>
          <p:cNvSpPr/>
          <p:nvPr/>
        </p:nvSpPr>
        <p:spPr bwMode="auto">
          <a:xfrm>
            <a:off x="6956935" y="3785994"/>
            <a:ext cx="107493" cy="28893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7E612231-416F-03D6-04F1-FF1A42DC0AF6}"/>
              </a:ext>
            </a:extLst>
          </p:cNvPr>
          <p:cNvSpPr/>
          <p:nvPr/>
        </p:nvSpPr>
        <p:spPr bwMode="auto">
          <a:xfrm>
            <a:off x="6956935" y="3864520"/>
            <a:ext cx="107493" cy="533428"/>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BAB2655E-DA9B-F16E-696B-5FD700A3F041}"/>
              </a:ext>
            </a:extLst>
          </p:cNvPr>
          <p:cNvSpPr/>
          <p:nvPr/>
        </p:nvSpPr>
        <p:spPr bwMode="auto">
          <a:xfrm>
            <a:off x="7086880" y="3940129"/>
            <a:ext cx="107493" cy="28893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Rectangle 92">
            <a:extLst>
              <a:ext uri="{FF2B5EF4-FFF2-40B4-BE49-F238E27FC236}">
                <a16:creationId xmlns:a16="http://schemas.microsoft.com/office/drawing/2014/main" id="{6573EC6B-6EB4-2F94-6932-0B84F8FF5B3A}"/>
              </a:ext>
            </a:extLst>
          </p:cNvPr>
          <p:cNvSpPr/>
          <p:nvPr/>
        </p:nvSpPr>
        <p:spPr bwMode="auto">
          <a:xfrm>
            <a:off x="7086880" y="4002838"/>
            <a:ext cx="107493" cy="411480"/>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94C9A814-8085-E841-C44C-1DCE51F0B72B}"/>
              </a:ext>
            </a:extLst>
          </p:cNvPr>
          <p:cNvSpPr/>
          <p:nvPr/>
        </p:nvSpPr>
        <p:spPr bwMode="auto">
          <a:xfrm>
            <a:off x="7496318" y="3840003"/>
            <a:ext cx="107493" cy="28893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296AA2E1-C642-C422-8B5F-3C550EB9CDAE}"/>
              </a:ext>
            </a:extLst>
          </p:cNvPr>
          <p:cNvSpPr/>
          <p:nvPr/>
        </p:nvSpPr>
        <p:spPr bwMode="auto">
          <a:xfrm>
            <a:off x="7496318" y="3899141"/>
            <a:ext cx="107493" cy="49880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1C73CC78-D9E0-27AD-C24F-F34409519A39}"/>
              </a:ext>
            </a:extLst>
          </p:cNvPr>
          <p:cNvSpPr/>
          <p:nvPr/>
        </p:nvSpPr>
        <p:spPr bwMode="auto">
          <a:xfrm>
            <a:off x="7797194" y="3835607"/>
            <a:ext cx="107493" cy="11745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4336C5AB-6115-C8FE-5D33-A88C9BD8FD03}"/>
              </a:ext>
            </a:extLst>
          </p:cNvPr>
          <p:cNvSpPr/>
          <p:nvPr/>
        </p:nvSpPr>
        <p:spPr bwMode="auto">
          <a:xfrm>
            <a:off x="7797194" y="3847739"/>
            <a:ext cx="107493" cy="28893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Rectangle 97">
            <a:extLst>
              <a:ext uri="{FF2B5EF4-FFF2-40B4-BE49-F238E27FC236}">
                <a16:creationId xmlns:a16="http://schemas.microsoft.com/office/drawing/2014/main" id="{2304D6FF-5031-7E32-C5EE-631DBCB7C751}"/>
              </a:ext>
            </a:extLst>
          </p:cNvPr>
          <p:cNvSpPr/>
          <p:nvPr/>
        </p:nvSpPr>
        <p:spPr bwMode="auto">
          <a:xfrm>
            <a:off x="7797194" y="3930462"/>
            <a:ext cx="107493" cy="467485"/>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472E172D-773E-6954-2D18-F9D7EDA9AECA}"/>
              </a:ext>
            </a:extLst>
          </p:cNvPr>
          <p:cNvSpPr/>
          <p:nvPr/>
        </p:nvSpPr>
        <p:spPr bwMode="auto">
          <a:xfrm>
            <a:off x="7933118" y="3913868"/>
            <a:ext cx="107493" cy="11745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Rectangle 99">
            <a:extLst>
              <a:ext uri="{FF2B5EF4-FFF2-40B4-BE49-F238E27FC236}">
                <a16:creationId xmlns:a16="http://schemas.microsoft.com/office/drawing/2014/main" id="{18ED5467-F385-3B9D-8321-7272D56AC05D}"/>
              </a:ext>
            </a:extLst>
          </p:cNvPr>
          <p:cNvSpPr/>
          <p:nvPr/>
        </p:nvSpPr>
        <p:spPr bwMode="auto">
          <a:xfrm>
            <a:off x="7933118" y="3938357"/>
            <a:ext cx="107493" cy="28893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Rectangle 100">
            <a:extLst>
              <a:ext uri="{FF2B5EF4-FFF2-40B4-BE49-F238E27FC236}">
                <a16:creationId xmlns:a16="http://schemas.microsoft.com/office/drawing/2014/main" id="{0FFC279F-9695-A8E2-EBA6-427A457D6803}"/>
              </a:ext>
            </a:extLst>
          </p:cNvPr>
          <p:cNvSpPr/>
          <p:nvPr/>
        </p:nvSpPr>
        <p:spPr bwMode="auto">
          <a:xfrm>
            <a:off x="7933118" y="3959489"/>
            <a:ext cx="107493" cy="43845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Rectangle 101">
            <a:extLst>
              <a:ext uri="{FF2B5EF4-FFF2-40B4-BE49-F238E27FC236}">
                <a16:creationId xmlns:a16="http://schemas.microsoft.com/office/drawing/2014/main" id="{24C0FAE8-F684-CFD9-AF0C-E98C2FF2E09A}"/>
              </a:ext>
            </a:extLst>
          </p:cNvPr>
          <p:cNvSpPr/>
          <p:nvPr/>
        </p:nvSpPr>
        <p:spPr bwMode="auto">
          <a:xfrm>
            <a:off x="8349823" y="3866722"/>
            <a:ext cx="107493" cy="2539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88043EBD-62BA-F6C3-47B4-C38AA10503ED}"/>
              </a:ext>
            </a:extLst>
          </p:cNvPr>
          <p:cNvSpPr/>
          <p:nvPr/>
        </p:nvSpPr>
        <p:spPr bwMode="auto">
          <a:xfrm>
            <a:off x="8349823" y="3959489"/>
            <a:ext cx="107493" cy="438459"/>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4433E7BD-BE49-579A-59D4-6CE67034C3E3}"/>
              </a:ext>
            </a:extLst>
          </p:cNvPr>
          <p:cNvSpPr/>
          <p:nvPr/>
        </p:nvSpPr>
        <p:spPr bwMode="auto">
          <a:xfrm>
            <a:off x="8628235" y="3843815"/>
            <a:ext cx="107493" cy="2539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79AEA23A-4938-16FF-A8B0-537C755C71DB}"/>
              </a:ext>
            </a:extLst>
          </p:cNvPr>
          <p:cNvSpPr/>
          <p:nvPr/>
        </p:nvSpPr>
        <p:spPr bwMode="auto">
          <a:xfrm>
            <a:off x="8628235" y="3981156"/>
            <a:ext cx="107493" cy="416792"/>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A222CE40-02FF-5177-6FCE-9B4B6309BBC9}"/>
              </a:ext>
            </a:extLst>
          </p:cNvPr>
          <p:cNvSpPr/>
          <p:nvPr/>
        </p:nvSpPr>
        <p:spPr bwMode="auto">
          <a:xfrm>
            <a:off x="8760040" y="3922181"/>
            <a:ext cx="107493" cy="2539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8E6510EE-4609-2D40-1C60-67E37B14B768}"/>
              </a:ext>
            </a:extLst>
          </p:cNvPr>
          <p:cNvSpPr/>
          <p:nvPr/>
        </p:nvSpPr>
        <p:spPr bwMode="auto">
          <a:xfrm>
            <a:off x="8760040" y="4004904"/>
            <a:ext cx="107493" cy="393043"/>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Rectangle 107">
            <a:extLst>
              <a:ext uri="{FF2B5EF4-FFF2-40B4-BE49-F238E27FC236}">
                <a16:creationId xmlns:a16="http://schemas.microsoft.com/office/drawing/2014/main" id="{4B0811DA-0ECC-702B-7FEA-44AE25BF274A}"/>
              </a:ext>
            </a:extLst>
          </p:cNvPr>
          <p:cNvSpPr/>
          <p:nvPr/>
        </p:nvSpPr>
        <p:spPr bwMode="auto">
          <a:xfrm>
            <a:off x="9203328" y="3950465"/>
            <a:ext cx="107493" cy="2539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Rectangle 108">
            <a:extLst>
              <a:ext uri="{FF2B5EF4-FFF2-40B4-BE49-F238E27FC236}">
                <a16:creationId xmlns:a16="http://schemas.microsoft.com/office/drawing/2014/main" id="{0530A6EE-0650-035E-5377-CDBDD03FDF35}"/>
              </a:ext>
            </a:extLst>
          </p:cNvPr>
          <p:cNvSpPr/>
          <p:nvPr/>
        </p:nvSpPr>
        <p:spPr bwMode="auto">
          <a:xfrm>
            <a:off x="9203328" y="4004904"/>
            <a:ext cx="107493" cy="393043"/>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B9E88CE0-2E94-894F-6C0B-DA5C229E2695}"/>
              </a:ext>
            </a:extLst>
          </p:cNvPr>
          <p:cNvSpPr/>
          <p:nvPr/>
        </p:nvSpPr>
        <p:spPr bwMode="auto">
          <a:xfrm>
            <a:off x="9482574" y="3936931"/>
            <a:ext cx="107493" cy="11745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Rectangle 110">
            <a:extLst>
              <a:ext uri="{FF2B5EF4-FFF2-40B4-BE49-F238E27FC236}">
                <a16:creationId xmlns:a16="http://schemas.microsoft.com/office/drawing/2014/main" id="{8DBD8696-1D5D-2311-0C95-7B19195FA7DE}"/>
              </a:ext>
            </a:extLst>
          </p:cNvPr>
          <p:cNvSpPr/>
          <p:nvPr/>
        </p:nvSpPr>
        <p:spPr bwMode="auto">
          <a:xfrm>
            <a:off x="9482574" y="3945774"/>
            <a:ext cx="107493" cy="28893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Rectangle 111">
            <a:extLst>
              <a:ext uri="{FF2B5EF4-FFF2-40B4-BE49-F238E27FC236}">
                <a16:creationId xmlns:a16="http://schemas.microsoft.com/office/drawing/2014/main" id="{0C7A3E57-E816-3587-F034-1342612F521E}"/>
              </a:ext>
            </a:extLst>
          </p:cNvPr>
          <p:cNvSpPr/>
          <p:nvPr/>
        </p:nvSpPr>
        <p:spPr bwMode="auto">
          <a:xfrm>
            <a:off x="9482574" y="4041374"/>
            <a:ext cx="107493" cy="356573"/>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Rectangle 113">
            <a:extLst>
              <a:ext uri="{FF2B5EF4-FFF2-40B4-BE49-F238E27FC236}">
                <a16:creationId xmlns:a16="http://schemas.microsoft.com/office/drawing/2014/main" id="{C16EDF36-C559-D0D5-7572-BADB178CE636}"/>
              </a:ext>
            </a:extLst>
          </p:cNvPr>
          <p:cNvSpPr/>
          <p:nvPr/>
        </p:nvSpPr>
        <p:spPr bwMode="auto">
          <a:xfrm>
            <a:off x="9618498" y="3950641"/>
            <a:ext cx="107493" cy="28893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Rectangle 114">
            <a:extLst>
              <a:ext uri="{FF2B5EF4-FFF2-40B4-BE49-F238E27FC236}">
                <a16:creationId xmlns:a16="http://schemas.microsoft.com/office/drawing/2014/main" id="{8533A096-D094-E469-0349-78DA08CD457F}"/>
              </a:ext>
            </a:extLst>
          </p:cNvPr>
          <p:cNvSpPr/>
          <p:nvPr/>
        </p:nvSpPr>
        <p:spPr bwMode="auto">
          <a:xfrm>
            <a:off x="9618498" y="4021569"/>
            <a:ext cx="107493" cy="37637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Rectangle 115">
            <a:extLst>
              <a:ext uri="{FF2B5EF4-FFF2-40B4-BE49-F238E27FC236}">
                <a16:creationId xmlns:a16="http://schemas.microsoft.com/office/drawing/2014/main" id="{D89C9570-BBC1-38F4-F936-52B8AFBFCBC4}"/>
              </a:ext>
            </a:extLst>
          </p:cNvPr>
          <p:cNvSpPr/>
          <p:nvPr/>
        </p:nvSpPr>
        <p:spPr bwMode="auto">
          <a:xfrm>
            <a:off x="10039909" y="3897813"/>
            <a:ext cx="107493" cy="28893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Rectangle 116">
            <a:extLst>
              <a:ext uri="{FF2B5EF4-FFF2-40B4-BE49-F238E27FC236}">
                <a16:creationId xmlns:a16="http://schemas.microsoft.com/office/drawing/2014/main" id="{4A40382F-0A75-8BAA-B531-B210C1DF61DD}"/>
              </a:ext>
            </a:extLst>
          </p:cNvPr>
          <p:cNvSpPr/>
          <p:nvPr/>
        </p:nvSpPr>
        <p:spPr bwMode="auto">
          <a:xfrm>
            <a:off x="10039909" y="3959489"/>
            <a:ext cx="107493" cy="43845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Rectangle 117">
            <a:extLst>
              <a:ext uri="{FF2B5EF4-FFF2-40B4-BE49-F238E27FC236}">
                <a16:creationId xmlns:a16="http://schemas.microsoft.com/office/drawing/2014/main" id="{10BADE73-9914-F5CF-0E7B-4BEA1674D7B9}"/>
              </a:ext>
            </a:extLst>
          </p:cNvPr>
          <p:cNvSpPr/>
          <p:nvPr/>
        </p:nvSpPr>
        <p:spPr bwMode="auto">
          <a:xfrm>
            <a:off x="10314595" y="3936931"/>
            <a:ext cx="107493" cy="11745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Rectangle 118">
            <a:extLst>
              <a:ext uri="{FF2B5EF4-FFF2-40B4-BE49-F238E27FC236}">
                <a16:creationId xmlns:a16="http://schemas.microsoft.com/office/drawing/2014/main" id="{C6D46A7E-51CF-280F-6989-DB7428A41638}"/>
              </a:ext>
            </a:extLst>
          </p:cNvPr>
          <p:cNvSpPr/>
          <p:nvPr/>
        </p:nvSpPr>
        <p:spPr bwMode="auto">
          <a:xfrm>
            <a:off x="10314595" y="3954012"/>
            <a:ext cx="107493" cy="28893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Rectangle 119">
            <a:extLst>
              <a:ext uri="{FF2B5EF4-FFF2-40B4-BE49-F238E27FC236}">
                <a16:creationId xmlns:a16="http://schemas.microsoft.com/office/drawing/2014/main" id="{B9E3EDFD-E32A-5FD8-DDAD-5047EF6AC459}"/>
              </a:ext>
            </a:extLst>
          </p:cNvPr>
          <p:cNvSpPr/>
          <p:nvPr/>
        </p:nvSpPr>
        <p:spPr bwMode="auto">
          <a:xfrm>
            <a:off x="10314595" y="4060813"/>
            <a:ext cx="107493" cy="337134"/>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Rectangle 120">
            <a:extLst>
              <a:ext uri="{FF2B5EF4-FFF2-40B4-BE49-F238E27FC236}">
                <a16:creationId xmlns:a16="http://schemas.microsoft.com/office/drawing/2014/main" id="{1B94EDE4-F77E-C17A-650D-BEE605BCAE6B}"/>
              </a:ext>
            </a:extLst>
          </p:cNvPr>
          <p:cNvSpPr/>
          <p:nvPr/>
        </p:nvSpPr>
        <p:spPr bwMode="auto">
          <a:xfrm>
            <a:off x="10458758" y="3969883"/>
            <a:ext cx="107493" cy="11745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Rectangle 121">
            <a:extLst>
              <a:ext uri="{FF2B5EF4-FFF2-40B4-BE49-F238E27FC236}">
                <a16:creationId xmlns:a16="http://schemas.microsoft.com/office/drawing/2014/main" id="{DED6EB2C-1FB8-5D80-E952-16FB3E79AA6F}"/>
              </a:ext>
            </a:extLst>
          </p:cNvPr>
          <p:cNvSpPr/>
          <p:nvPr/>
        </p:nvSpPr>
        <p:spPr bwMode="auto">
          <a:xfrm>
            <a:off x="10458758" y="3986964"/>
            <a:ext cx="107493" cy="28893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Rectangle 122">
            <a:extLst>
              <a:ext uri="{FF2B5EF4-FFF2-40B4-BE49-F238E27FC236}">
                <a16:creationId xmlns:a16="http://schemas.microsoft.com/office/drawing/2014/main" id="{7A79215B-4EB5-45EB-1ACE-9D34E980953C}"/>
              </a:ext>
            </a:extLst>
          </p:cNvPr>
          <p:cNvSpPr/>
          <p:nvPr/>
        </p:nvSpPr>
        <p:spPr bwMode="auto">
          <a:xfrm>
            <a:off x="10458758" y="4004904"/>
            <a:ext cx="107493" cy="393043"/>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Rectangle 123">
            <a:extLst>
              <a:ext uri="{FF2B5EF4-FFF2-40B4-BE49-F238E27FC236}">
                <a16:creationId xmlns:a16="http://schemas.microsoft.com/office/drawing/2014/main" id="{03844494-A5AC-1B6B-BD8B-2A56BF7D006B}"/>
              </a:ext>
            </a:extLst>
          </p:cNvPr>
          <p:cNvSpPr/>
          <p:nvPr/>
        </p:nvSpPr>
        <p:spPr bwMode="auto">
          <a:xfrm>
            <a:off x="10859574" y="4004077"/>
            <a:ext cx="107493" cy="28893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Rectangle 124">
            <a:extLst>
              <a:ext uri="{FF2B5EF4-FFF2-40B4-BE49-F238E27FC236}">
                <a16:creationId xmlns:a16="http://schemas.microsoft.com/office/drawing/2014/main" id="{3E950EC6-6D44-F92B-67D8-80158A0998A9}"/>
              </a:ext>
            </a:extLst>
          </p:cNvPr>
          <p:cNvSpPr/>
          <p:nvPr/>
        </p:nvSpPr>
        <p:spPr bwMode="auto">
          <a:xfrm>
            <a:off x="10859574" y="4074931"/>
            <a:ext cx="107493" cy="32301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Rectangle 125">
            <a:extLst>
              <a:ext uri="{FF2B5EF4-FFF2-40B4-BE49-F238E27FC236}">
                <a16:creationId xmlns:a16="http://schemas.microsoft.com/office/drawing/2014/main" id="{24D31506-6831-B9C4-107A-033D5C266F5C}"/>
              </a:ext>
            </a:extLst>
          </p:cNvPr>
          <p:cNvSpPr/>
          <p:nvPr/>
        </p:nvSpPr>
        <p:spPr bwMode="auto">
          <a:xfrm>
            <a:off x="11286659" y="4002913"/>
            <a:ext cx="107493" cy="11745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Rectangle 126">
            <a:extLst>
              <a:ext uri="{FF2B5EF4-FFF2-40B4-BE49-F238E27FC236}">
                <a16:creationId xmlns:a16="http://schemas.microsoft.com/office/drawing/2014/main" id="{8DCAC8C2-6513-E772-B8F9-EA29813013C4}"/>
              </a:ext>
            </a:extLst>
          </p:cNvPr>
          <p:cNvSpPr/>
          <p:nvPr/>
        </p:nvSpPr>
        <p:spPr bwMode="auto">
          <a:xfrm>
            <a:off x="11286659" y="4019735"/>
            <a:ext cx="107493" cy="28893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Rectangle 127">
            <a:extLst>
              <a:ext uri="{FF2B5EF4-FFF2-40B4-BE49-F238E27FC236}">
                <a16:creationId xmlns:a16="http://schemas.microsoft.com/office/drawing/2014/main" id="{7F64E17B-0785-4D53-9C50-47BCE84A6688}"/>
              </a:ext>
            </a:extLst>
          </p:cNvPr>
          <p:cNvSpPr/>
          <p:nvPr/>
        </p:nvSpPr>
        <p:spPr bwMode="auto">
          <a:xfrm>
            <a:off x="11286659" y="4041374"/>
            <a:ext cx="107493" cy="356573"/>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Rectangle 128">
            <a:extLst>
              <a:ext uri="{FF2B5EF4-FFF2-40B4-BE49-F238E27FC236}">
                <a16:creationId xmlns:a16="http://schemas.microsoft.com/office/drawing/2014/main" id="{7F31DD27-69FA-DE46-2A1F-9B906D47B3B3}"/>
              </a:ext>
            </a:extLst>
          </p:cNvPr>
          <p:cNvSpPr/>
          <p:nvPr/>
        </p:nvSpPr>
        <p:spPr bwMode="auto">
          <a:xfrm>
            <a:off x="11154854" y="3954012"/>
            <a:ext cx="107493" cy="28893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Rectangle 129">
            <a:extLst>
              <a:ext uri="{FF2B5EF4-FFF2-40B4-BE49-F238E27FC236}">
                <a16:creationId xmlns:a16="http://schemas.microsoft.com/office/drawing/2014/main" id="{05295EF8-F684-D9F8-8A75-139E88684D50}"/>
              </a:ext>
            </a:extLst>
          </p:cNvPr>
          <p:cNvSpPr/>
          <p:nvPr/>
        </p:nvSpPr>
        <p:spPr bwMode="auto">
          <a:xfrm>
            <a:off x="11154854" y="4060813"/>
            <a:ext cx="107493" cy="337134"/>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aphicFrame>
        <p:nvGraphicFramePr>
          <p:cNvPr id="33" name="Table 33">
            <a:extLst>
              <a:ext uri="{FF2B5EF4-FFF2-40B4-BE49-F238E27FC236}">
                <a16:creationId xmlns:a16="http://schemas.microsoft.com/office/drawing/2014/main" id="{9C6D2F80-BAD2-4D6C-80A2-CE2E62781073}"/>
              </a:ext>
            </a:extLst>
          </p:cNvPr>
          <p:cNvGraphicFramePr>
            <a:graphicFrameLocks noGrp="1"/>
          </p:cNvGraphicFramePr>
          <p:nvPr>
            <p:extLst>
              <p:ext uri="{D42A27DB-BD31-4B8C-83A1-F6EECF244321}">
                <p14:modId xmlns:p14="http://schemas.microsoft.com/office/powerpoint/2010/main" val="4181525102"/>
              </p:ext>
            </p:extLst>
          </p:nvPr>
        </p:nvGraphicFramePr>
        <p:xfrm>
          <a:off x="1396218" y="4404376"/>
          <a:ext cx="10095120" cy="259080"/>
        </p:xfrm>
        <a:graphic>
          <a:graphicData uri="http://schemas.openxmlformats.org/drawingml/2006/table">
            <a:tbl>
              <a:tblPr firstRow="1" bandRow="1">
                <a:tableStyleId>{93296810-A885-4BE3-A3E7-6D5BEEA58F35}</a:tableStyleId>
              </a:tblPr>
              <a:tblGrid>
                <a:gridCol w="420630">
                  <a:extLst>
                    <a:ext uri="{9D8B030D-6E8A-4147-A177-3AD203B41FA5}">
                      <a16:colId xmlns:a16="http://schemas.microsoft.com/office/drawing/2014/main" val="3655040992"/>
                    </a:ext>
                  </a:extLst>
                </a:gridCol>
                <a:gridCol w="420630">
                  <a:extLst>
                    <a:ext uri="{9D8B030D-6E8A-4147-A177-3AD203B41FA5}">
                      <a16:colId xmlns:a16="http://schemas.microsoft.com/office/drawing/2014/main" val="2883888108"/>
                    </a:ext>
                  </a:extLst>
                </a:gridCol>
                <a:gridCol w="420630">
                  <a:extLst>
                    <a:ext uri="{9D8B030D-6E8A-4147-A177-3AD203B41FA5}">
                      <a16:colId xmlns:a16="http://schemas.microsoft.com/office/drawing/2014/main" val="3462851939"/>
                    </a:ext>
                  </a:extLst>
                </a:gridCol>
                <a:gridCol w="420630">
                  <a:extLst>
                    <a:ext uri="{9D8B030D-6E8A-4147-A177-3AD203B41FA5}">
                      <a16:colId xmlns:a16="http://schemas.microsoft.com/office/drawing/2014/main" val="2046510800"/>
                    </a:ext>
                  </a:extLst>
                </a:gridCol>
                <a:gridCol w="420630">
                  <a:extLst>
                    <a:ext uri="{9D8B030D-6E8A-4147-A177-3AD203B41FA5}">
                      <a16:colId xmlns:a16="http://schemas.microsoft.com/office/drawing/2014/main" val="2718756503"/>
                    </a:ext>
                  </a:extLst>
                </a:gridCol>
                <a:gridCol w="420630">
                  <a:extLst>
                    <a:ext uri="{9D8B030D-6E8A-4147-A177-3AD203B41FA5}">
                      <a16:colId xmlns:a16="http://schemas.microsoft.com/office/drawing/2014/main" val="2628019438"/>
                    </a:ext>
                  </a:extLst>
                </a:gridCol>
                <a:gridCol w="420630">
                  <a:extLst>
                    <a:ext uri="{9D8B030D-6E8A-4147-A177-3AD203B41FA5}">
                      <a16:colId xmlns:a16="http://schemas.microsoft.com/office/drawing/2014/main" val="4217177379"/>
                    </a:ext>
                  </a:extLst>
                </a:gridCol>
                <a:gridCol w="420630">
                  <a:extLst>
                    <a:ext uri="{9D8B030D-6E8A-4147-A177-3AD203B41FA5}">
                      <a16:colId xmlns:a16="http://schemas.microsoft.com/office/drawing/2014/main" val="3778255159"/>
                    </a:ext>
                  </a:extLst>
                </a:gridCol>
                <a:gridCol w="420630">
                  <a:extLst>
                    <a:ext uri="{9D8B030D-6E8A-4147-A177-3AD203B41FA5}">
                      <a16:colId xmlns:a16="http://schemas.microsoft.com/office/drawing/2014/main" val="93651646"/>
                    </a:ext>
                  </a:extLst>
                </a:gridCol>
                <a:gridCol w="420630">
                  <a:extLst>
                    <a:ext uri="{9D8B030D-6E8A-4147-A177-3AD203B41FA5}">
                      <a16:colId xmlns:a16="http://schemas.microsoft.com/office/drawing/2014/main" val="1135232404"/>
                    </a:ext>
                  </a:extLst>
                </a:gridCol>
                <a:gridCol w="420630">
                  <a:extLst>
                    <a:ext uri="{9D8B030D-6E8A-4147-A177-3AD203B41FA5}">
                      <a16:colId xmlns:a16="http://schemas.microsoft.com/office/drawing/2014/main" val="165700624"/>
                    </a:ext>
                  </a:extLst>
                </a:gridCol>
                <a:gridCol w="420630">
                  <a:extLst>
                    <a:ext uri="{9D8B030D-6E8A-4147-A177-3AD203B41FA5}">
                      <a16:colId xmlns:a16="http://schemas.microsoft.com/office/drawing/2014/main" val="2445837285"/>
                    </a:ext>
                  </a:extLst>
                </a:gridCol>
                <a:gridCol w="420630">
                  <a:extLst>
                    <a:ext uri="{9D8B030D-6E8A-4147-A177-3AD203B41FA5}">
                      <a16:colId xmlns:a16="http://schemas.microsoft.com/office/drawing/2014/main" val="3524696675"/>
                    </a:ext>
                  </a:extLst>
                </a:gridCol>
                <a:gridCol w="420630">
                  <a:extLst>
                    <a:ext uri="{9D8B030D-6E8A-4147-A177-3AD203B41FA5}">
                      <a16:colId xmlns:a16="http://schemas.microsoft.com/office/drawing/2014/main" val="3112430681"/>
                    </a:ext>
                  </a:extLst>
                </a:gridCol>
                <a:gridCol w="420630">
                  <a:extLst>
                    <a:ext uri="{9D8B030D-6E8A-4147-A177-3AD203B41FA5}">
                      <a16:colId xmlns:a16="http://schemas.microsoft.com/office/drawing/2014/main" val="1075602754"/>
                    </a:ext>
                  </a:extLst>
                </a:gridCol>
                <a:gridCol w="420630">
                  <a:extLst>
                    <a:ext uri="{9D8B030D-6E8A-4147-A177-3AD203B41FA5}">
                      <a16:colId xmlns:a16="http://schemas.microsoft.com/office/drawing/2014/main" val="3424942483"/>
                    </a:ext>
                  </a:extLst>
                </a:gridCol>
                <a:gridCol w="420630">
                  <a:extLst>
                    <a:ext uri="{9D8B030D-6E8A-4147-A177-3AD203B41FA5}">
                      <a16:colId xmlns:a16="http://schemas.microsoft.com/office/drawing/2014/main" val="92657553"/>
                    </a:ext>
                  </a:extLst>
                </a:gridCol>
                <a:gridCol w="420630">
                  <a:extLst>
                    <a:ext uri="{9D8B030D-6E8A-4147-A177-3AD203B41FA5}">
                      <a16:colId xmlns:a16="http://schemas.microsoft.com/office/drawing/2014/main" val="980128756"/>
                    </a:ext>
                  </a:extLst>
                </a:gridCol>
                <a:gridCol w="420630">
                  <a:extLst>
                    <a:ext uri="{9D8B030D-6E8A-4147-A177-3AD203B41FA5}">
                      <a16:colId xmlns:a16="http://schemas.microsoft.com/office/drawing/2014/main" val="1857166220"/>
                    </a:ext>
                  </a:extLst>
                </a:gridCol>
                <a:gridCol w="420630">
                  <a:extLst>
                    <a:ext uri="{9D8B030D-6E8A-4147-A177-3AD203B41FA5}">
                      <a16:colId xmlns:a16="http://schemas.microsoft.com/office/drawing/2014/main" val="4094905534"/>
                    </a:ext>
                  </a:extLst>
                </a:gridCol>
                <a:gridCol w="420630">
                  <a:extLst>
                    <a:ext uri="{9D8B030D-6E8A-4147-A177-3AD203B41FA5}">
                      <a16:colId xmlns:a16="http://schemas.microsoft.com/office/drawing/2014/main" val="657118062"/>
                    </a:ext>
                  </a:extLst>
                </a:gridCol>
                <a:gridCol w="420630">
                  <a:extLst>
                    <a:ext uri="{9D8B030D-6E8A-4147-A177-3AD203B41FA5}">
                      <a16:colId xmlns:a16="http://schemas.microsoft.com/office/drawing/2014/main" val="2494932940"/>
                    </a:ext>
                  </a:extLst>
                </a:gridCol>
                <a:gridCol w="420630">
                  <a:extLst>
                    <a:ext uri="{9D8B030D-6E8A-4147-A177-3AD203B41FA5}">
                      <a16:colId xmlns:a16="http://schemas.microsoft.com/office/drawing/2014/main" val="284349156"/>
                    </a:ext>
                  </a:extLst>
                </a:gridCol>
                <a:gridCol w="420630">
                  <a:extLst>
                    <a:ext uri="{9D8B030D-6E8A-4147-A177-3AD203B41FA5}">
                      <a16:colId xmlns:a16="http://schemas.microsoft.com/office/drawing/2014/main" val="3556736892"/>
                    </a:ext>
                  </a:extLst>
                </a:gridCol>
              </a:tblGrid>
              <a:tr h="215444">
                <a:tc>
                  <a:txBody>
                    <a:bodyPr/>
                    <a:lstStyle/>
                    <a:p>
                      <a:pPr algn="ctr"/>
                      <a:r>
                        <a:rPr lang="en-US" sz="1400" b="0" dirty="0">
                          <a:solidFill>
                            <a:schemeClr val="bg1"/>
                          </a:solidFill>
                        </a:rPr>
                        <a:t>W4</a:t>
                      </a:r>
                    </a:p>
                  </a:txBody>
                  <a:tcPr marL="0" marR="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noFill/>
                  </a:tcPr>
                </a:tc>
                <a:tc>
                  <a:txBody>
                    <a:bodyPr/>
                    <a:lstStyle/>
                    <a:p>
                      <a:pPr algn="ctr"/>
                      <a:r>
                        <a:rPr lang="en-US" sz="1400" b="0" dirty="0">
                          <a:solidFill>
                            <a:schemeClr val="bg1"/>
                          </a:solidFill>
                        </a:rPr>
                        <a:t>W8</a:t>
                      </a:r>
                    </a:p>
                  </a:txBody>
                  <a:tcPr marL="0" marR="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noFill/>
                  </a:tcPr>
                </a:tc>
                <a:tc>
                  <a:txBody>
                    <a:bodyPr/>
                    <a:lstStyle/>
                    <a:p>
                      <a:pPr algn="ctr"/>
                      <a:r>
                        <a:rPr lang="en-US" sz="1400" b="0" dirty="0">
                          <a:solidFill>
                            <a:schemeClr val="bg1"/>
                          </a:solidFill>
                        </a:rPr>
                        <a:t>W12</a:t>
                      </a:r>
                    </a:p>
                  </a:txBody>
                  <a:tcPr marL="0" marR="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noFill/>
                  </a:tcPr>
                </a:tc>
                <a:tc>
                  <a:txBody>
                    <a:bodyPr/>
                    <a:lstStyle/>
                    <a:p>
                      <a:pPr algn="ctr"/>
                      <a:r>
                        <a:rPr lang="en-US" sz="1400" b="0" dirty="0">
                          <a:solidFill>
                            <a:schemeClr val="bg1"/>
                          </a:solidFill>
                        </a:rPr>
                        <a:t>W16</a:t>
                      </a:r>
                    </a:p>
                  </a:txBody>
                  <a:tcPr marL="0" marR="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noFill/>
                  </a:tcPr>
                </a:tc>
                <a:tc>
                  <a:txBody>
                    <a:bodyPr/>
                    <a:lstStyle/>
                    <a:p>
                      <a:pPr algn="ctr"/>
                      <a:r>
                        <a:rPr lang="en-US" sz="1400" b="0" dirty="0">
                          <a:solidFill>
                            <a:schemeClr val="bg1"/>
                          </a:solidFill>
                        </a:rPr>
                        <a:t>W20</a:t>
                      </a:r>
                    </a:p>
                  </a:txBody>
                  <a:tcPr marL="0" marR="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noFill/>
                  </a:tcPr>
                </a:tc>
                <a:tc>
                  <a:txBody>
                    <a:bodyPr/>
                    <a:lstStyle/>
                    <a:p>
                      <a:pPr algn="ctr"/>
                      <a:r>
                        <a:rPr lang="en-US" sz="1400" b="0" dirty="0">
                          <a:solidFill>
                            <a:schemeClr val="bg1"/>
                          </a:solidFill>
                        </a:rPr>
                        <a:t>W24</a:t>
                      </a:r>
                    </a:p>
                  </a:txBody>
                  <a:tcPr marL="0" marR="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noFill/>
                  </a:tcPr>
                </a:tc>
                <a:tc>
                  <a:txBody>
                    <a:bodyPr/>
                    <a:lstStyle/>
                    <a:p>
                      <a:pPr algn="ctr"/>
                      <a:r>
                        <a:rPr lang="en-US" sz="1400" b="0" dirty="0">
                          <a:solidFill>
                            <a:schemeClr val="bg1"/>
                          </a:solidFill>
                        </a:rPr>
                        <a:t>W28</a:t>
                      </a:r>
                    </a:p>
                  </a:txBody>
                  <a:tcPr marL="0" marR="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noFill/>
                  </a:tcPr>
                </a:tc>
                <a:tc>
                  <a:txBody>
                    <a:bodyPr/>
                    <a:lstStyle/>
                    <a:p>
                      <a:pPr algn="ctr"/>
                      <a:r>
                        <a:rPr lang="en-US" sz="1400" b="0" dirty="0">
                          <a:solidFill>
                            <a:schemeClr val="bg1"/>
                          </a:solidFill>
                        </a:rPr>
                        <a:t>W32</a:t>
                      </a:r>
                    </a:p>
                  </a:txBody>
                  <a:tcPr marL="0" marR="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noFill/>
                  </a:tcPr>
                </a:tc>
                <a:tc>
                  <a:txBody>
                    <a:bodyPr/>
                    <a:lstStyle/>
                    <a:p>
                      <a:pPr algn="ctr"/>
                      <a:r>
                        <a:rPr lang="en-US" sz="1400" b="0" dirty="0">
                          <a:solidFill>
                            <a:schemeClr val="bg1"/>
                          </a:solidFill>
                        </a:rPr>
                        <a:t>W36</a:t>
                      </a:r>
                    </a:p>
                  </a:txBody>
                  <a:tcPr marL="0" marR="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noFill/>
                  </a:tcPr>
                </a:tc>
                <a:tc>
                  <a:txBody>
                    <a:bodyPr/>
                    <a:lstStyle/>
                    <a:p>
                      <a:pPr algn="ctr"/>
                      <a:r>
                        <a:rPr lang="en-US" sz="1400" b="0" dirty="0">
                          <a:solidFill>
                            <a:schemeClr val="bg1"/>
                          </a:solidFill>
                        </a:rPr>
                        <a:t>W40</a:t>
                      </a:r>
                    </a:p>
                  </a:txBody>
                  <a:tcPr marL="0" marR="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noFill/>
                  </a:tcPr>
                </a:tc>
                <a:tc>
                  <a:txBody>
                    <a:bodyPr/>
                    <a:lstStyle/>
                    <a:p>
                      <a:pPr algn="ctr"/>
                      <a:r>
                        <a:rPr lang="en-US" sz="1400" b="0" dirty="0">
                          <a:solidFill>
                            <a:schemeClr val="bg1"/>
                          </a:solidFill>
                        </a:rPr>
                        <a:t>W44</a:t>
                      </a:r>
                    </a:p>
                  </a:txBody>
                  <a:tcPr marL="0" marR="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noFill/>
                  </a:tcPr>
                </a:tc>
                <a:tc>
                  <a:txBody>
                    <a:bodyPr/>
                    <a:lstStyle/>
                    <a:p>
                      <a:pPr algn="ctr"/>
                      <a:r>
                        <a:rPr lang="en-US" sz="1400" b="0" dirty="0">
                          <a:solidFill>
                            <a:schemeClr val="bg1"/>
                          </a:solidFill>
                        </a:rPr>
                        <a:t>W48</a:t>
                      </a:r>
                    </a:p>
                  </a:txBody>
                  <a:tcPr marL="0" marR="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noFill/>
                  </a:tcPr>
                </a:tc>
                <a:tc>
                  <a:txBody>
                    <a:bodyPr/>
                    <a:lstStyle/>
                    <a:p>
                      <a:pPr algn="ctr"/>
                      <a:r>
                        <a:rPr lang="en-US" sz="1400" b="0" dirty="0">
                          <a:solidFill>
                            <a:schemeClr val="bg1"/>
                          </a:solidFill>
                        </a:rPr>
                        <a:t>W52</a:t>
                      </a:r>
                    </a:p>
                  </a:txBody>
                  <a:tcPr marL="0" marR="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noFill/>
                  </a:tcPr>
                </a:tc>
                <a:tc>
                  <a:txBody>
                    <a:bodyPr/>
                    <a:lstStyle/>
                    <a:p>
                      <a:pPr algn="ctr"/>
                      <a:r>
                        <a:rPr lang="en-US" sz="1400" b="0" dirty="0">
                          <a:solidFill>
                            <a:schemeClr val="bg1"/>
                          </a:solidFill>
                        </a:rPr>
                        <a:t>W56</a:t>
                      </a:r>
                    </a:p>
                  </a:txBody>
                  <a:tcPr marL="0" marR="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noFill/>
                  </a:tcPr>
                </a:tc>
                <a:tc>
                  <a:txBody>
                    <a:bodyPr/>
                    <a:lstStyle/>
                    <a:p>
                      <a:pPr algn="ctr"/>
                      <a:r>
                        <a:rPr lang="en-US" sz="1400" b="0" dirty="0">
                          <a:solidFill>
                            <a:schemeClr val="bg1"/>
                          </a:solidFill>
                        </a:rPr>
                        <a:t>W60</a:t>
                      </a:r>
                    </a:p>
                  </a:txBody>
                  <a:tcPr marL="0" marR="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noFill/>
                  </a:tcPr>
                </a:tc>
                <a:tc>
                  <a:txBody>
                    <a:bodyPr/>
                    <a:lstStyle/>
                    <a:p>
                      <a:pPr algn="ctr"/>
                      <a:r>
                        <a:rPr lang="en-US" sz="1400" b="0" dirty="0">
                          <a:solidFill>
                            <a:schemeClr val="bg1"/>
                          </a:solidFill>
                        </a:rPr>
                        <a:t>W64</a:t>
                      </a:r>
                    </a:p>
                  </a:txBody>
                  <a:tcPr marL="0" marR="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noFill/>
                  </a:tcPr>
                </a:tc>
                <a:tc>
                  <a:txBody>
                    <a:bodyPr/>
                    <a:lstStyle/>
                    <a:p>
                      <a:pPr algn="ctr"/>
                      <a:r>
                        <a:rPr lang="en-US" sz="1400" b="0" dirty="0">
                          <a:solidFill>
                            <a:schemeClr val="bg1"/>
                          </a:solidFill>
                        </a:rPr>
                        <a:t>W68</a:t>
                      </a:r>
                    </a:p>
                  </a:txBody>
                  <a:tcPr marL="0" marR="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noFill/>
                  </a:tcPr>
                </a:tc>
                <a:tc>
                  <a:txBody>
                    <a:bodyPr/>
                    <a:lstStyle/>
                    <a:p>
                      <a:pPr algn="ctr"/>
                      <a:r>
                        <a:rPr lang="en-US" sz="1400" b="0" dirty="0">
                          <a:solidFill>
                            <a:schemeClr val="bg1"/>
                          </a:solidFill>
                        </a:rPr>
                        <a:t>W72</a:t>
                      </a:r>
                    </a:p>
                  </a:txBody>
                  <a:tcPr marL="0" marR="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noFill/>
                  </a:tcPr>
                </a:tc>
                <a:tc>
                  <a:txBody>
                    <a:bodyPr/>
                    <a:lstStyle/>
                    <a:p>
                      <a:pPr algn="ctr"/>
                      <a:r>
                        <a:rPr lang="en-US" sz="1400" b="0" dirty="0">
                          <a:solidFill>
                            <a:schemeClr val="bg1"/>
                          </a:solidFill>
                        </a:rPr>
                        <a:t>W76</a:t>
                      </a:r>
                    </a:p>
                  </a:txBody>
                  <a:tcPr marL="0" marR="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noFill/>
                  </a:tcPr>
                </a:tc>
                <a:tc>
                  <a:txBody>
                    <a:bodyPr/>
                    <a:lstStyle/>
                    <a:p>
                      <a:pPr algn="ctr"/>
                      <a:r>
                        <a:rPr lang="en-US" sz="1400" b="0" dirty="0">
                          <a:solidFill>
                            <a:schemeClr val="bg1"/>
                          </a:solidFill>
                        </a:rPr>
                        <a:t>W80</a:t>
                      </a:r>
                    </a:p>
                  </a:txBody>
                  <a:tcPr marL="0" marR="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noFill/>
                  </a:tcPr>
                </a:tc>
                <a:tc>
                  <a:txBody>
                    <a:bodyPr/>
                    <a:lstStyle/>
                    <a:p>
                      <a:pPr algn="ctr"/>
                      <a:r>
                        <a:rPr lang="en-US" sz="1400" b="0" dirty="0">
                          <a:solidFill>
                            <a:schemeClr val="bg1"/>
                          </a:solidFill>
                        </a:rPr>
                        <a:t>W84</a:t>
                      </a:r>
                    </a:p>
                  </a:txBody>
                  <a:tcPr marL="0" marR="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noFill/>
                  </a:tcPr>
                </a:tc>
                <a:tc>
                  <a:txBody>
                    <a:bodyPr/>
                    <a:lstStyle/>
                    <a:p>
                      <a:pPr algn="ctr"/>
                      <a:r>
                        <a:rPr lang="en-US" sz="1400" b="0" dirty="0">
                          <a:solidFill>
                            <a:schemeClr val="bg1"/>
                          </a:solidFill>
                        </a:rPr>
                        <a:t>W88</a:t>
                      </a:r>
                    </a:p>
                  </a:txBody>
                  <a:tcPr marL="0" marR="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noFill/>
                  </a:tcPr>
                </a:tc>
                <a:tc>
                  <a:txBody>
                    <a:bodyPr/>
                    <a:lstStyle/>
                    <a:p>
                      <a:pPr algn="ctr"/>
                      <a:r>
                        <a:rPr lang="en-US" sz="1400" b="0" dirty="0">
                          <a:solidFill>
                            <a:schemeClr val="bg1"/>
                          </a:solidFill>
                        </a:rPr>
                        <a:t>W92</a:t>
                      </a:r>
                    </a:p>
                  </a:txBody>
                  <a:tcPr marL="0" marR="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noFill/>
                  </a:tcPr>
                </a:tc>
                <a:tc>
                  <a:txBody>
                    <a:bodyPr/>
                    <a:lstStyle/>
                    <a:p>
                      <a:pPr algn="ctr"/>
                      <a:r>
                        <a:rPr lang="en-US" sz="1400" b="0" dirty="0">
                          <a:solidFill>
                            <a:schemeClr val="bg1"/>
                          </a:solidFill>
                        </a:rPr>
                        <a:t>W96</a:t>
                      </a:r>
                    </a:p>
                  </a:txBody>
                  <a:tcPr marL="0" marR="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noFill/>
                  </a:tcPr>
                </a:tc>
                <a:extLst>
                  <a:ext uri="{0D108BD9-81ED-4DB2-BD59-A6C34878D82A}">
                    <a16:rowId xmlns:a16="http://schemas.microsoft.com/office/drawing/2014/main" val="1320578781"/>
                  </a:ext>
                </a:extLst>
              </a:tr>
            </a:tbl>
          </a:graphicData>
        </a:graphic>
      </p:graphicFrame>
      <p:sp>
        <p:nvSpPr>
          <p:cNvPr id="131" name="TextBox 130">
            <a:extLst>
              <a:ext uri="{FF2B5EF4-FFF2-40B4-BE49-F238E27FC236}">
                <a16:creationId xmlns:a16="http://schemas.microsoft.com/office/drawing/2014/main" id="{20D76EE9-5D0A-B28B-9A4D-8C9A9D97C715}"/>
              </a:ext>
            </a:extLst>
          </p:cNvPr>
          <p:cNvSpPr txBox="1"/>
          <p:nvPr/>
        </p:nvSpPr>
        <p:spPr bwMode="auto">
          <a:xfrm>
            <a:off x="9037560" y="1930777"/>
            <a:ext cx="2769056" cy="81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ts val="1400"/>
              </a:lnSpc>
              <a:spcBef>
                <a:spcPct val="50000"/>
              </a:spcBef>
            </a:pPr>
            <a:r>
              <a:rPr lang="en-US" sz="1400" b="0" dirty="0">
                <a:solidFill>
                  <a:schemeClr val="bg1"/>
                </a:solidFill>
                <a:latin typeface="Calibri" panose="020F0502020204030204" pitchFamily="34" charset="0"/>
              </a:rPr>
              <a:t>CAB + RPV LA Q8W Grade1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CAB + RPV LA Q4W Grade1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Grade 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Grade 3</a:t>
            </a:r>
          </a:p>
        </p:txBody>
      </p:sp>
      <p:sp>
        <p:nvSpPr>
          <p:cNvPr id="132" name="Rectangle 131">
            <a:extLst>
              <a:ext uri="{FF2B5EF4-FFF2-40B4-BE49-F238E27FC236}">
                <a16:creationId xmlns:a16="http://schemas.microsoft.com/office/drawing/2014/main" id="{A0DDDDA1-EBAB-71FF-E714-50C6B53FDDE6}"/>
              </a:ext>
            </a:extLst>
          </p:cNvPr>
          <p:cNvSpPr/>
          <p:nvPr/>
        </p:nvSpPr>
        <p:spPr bwMode="auto">
          <a:xfrm>
            <a:off x="8988328" y="1994702"/>
            <a:ext cx="98464" cy="98464"/>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Rectangle 132">
            <a:extLst>
              <a:ext uri="{FF2B5EF4-FFF2-40B4-BE49-F238E27FC236}">
                <a16:creationId xmlns:a16="http://schemas.microsoft.com/office/drawing/2014/main" id="{C019ED0A-5717-EB22-803E-66AC902001C1}"/>
              </a:ext>
            </a:extLst>
          </p:cNvPr>
          <p:cNvSpPr/>
          <p:nvPr/>
        </p:nvSpPr>
        <p:spPr bwMode="auto">
          <a:xfrm>
            <a:off x="8988328" y="2186503"/>
            <a:ext cx="98464" cy="98464"/>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Rectangle 133">
            <a:extLst>
              <a:ext uri="{FF2B5EF4-FFF2-40B4-BE49-F238E27FC236}">
                <a16:creationId xmlns:a16="http://schemas.microsoft.com/office/drawing/2014/main" id="{09DEFFBC-72AC-6DD0-132C-B3A6ED342D5B}"/>
              </a:ext>
            </a:extLst>
          </p:cNvPr>
          <p:cNvSpPr/>
          <p:nvPr/>
        </p:nvSpPr>
        <p:spPr bwMode="auto">
          <a:xfrm>
            <a:off x="8988328" y="2364922"/>
            <a:ext cx="98464" cy="9846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Rectangle 134">
            <a:extLst>
              <a:ext uri="{FF2B5EF4-FFF2-40B4-BE49-F238E27FC236}">
                <a16:creationId xmlns:a16="http://schemas.microsoft.com/office/drawing/2014/main" id="{603520F6-90EE-B03D-17D4-3408018BCAE8}"/>
              </a:ext>
            </a:extLst>
          </p:cNvPr>
          <p:cNvSpPr/>
          <p:nvPr/>
        </p:nvSpPr>
        <p:spPr bwMode="auto">
          <a:xfrm>
            <a:off x="8988328" y="2547802"/>
            <a:ext cx="98464" cy="9846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237205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8EE4F-651A-2CE7-5564-22F8B5144387}"/>
              </a:ext>
            </a:extLst>
          </p:cNvPr>
          <p:cNvSpPr>
            <a:spLocks noGrp="1"/>
          </p:cNvSpPr>
          <p:nvPr>
            <p:ph type="title"/>
          </p:nvPr>
        </p:nvSpPr>
        <p:spPr/>
        <p:txBody>
          <a:bodyPr/>
          <a:lstStyle/>
          <a:p>
            <a:r>
              <a:rPr lang="en-US" dirty="0"/>
              <a:t>Switching With M184V/I</a:t>
            </a:r>
          </a:p>
        </p:txBody>
      </p:sp>
    </p:spTree>
    <p:extLst>
      <p:ext uri="{BB962C8B-B14F-4D97-AF65-F5344CB8AC3E}">
        <p14:creationId xmlns:p14="http://schemas.microsoft.com/office/powerpoint/2010/main" val="23723137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altLang="en-US" dirty="0"/>
              <a:t>SALSA Post hoc</a:t>
            </a:r>
            <a:r>
              <a:rPr lang="en-US" dirty="0"/>
              <a:t>: Wk 48 Viral Suppression With Switch to DTG/3TC by BL Archived Resistance</a:t>
            </a:r>
          </a:p>
        </p:txBody>
      </p:sp>
      <p:sp>
        <p:nvSpPr>
          <p:cNvPr id="3" name="Content Placeholder 2">
            <a:extLst>
              <a:ext uri="{FF2B5EF4-FFF2-40B4-BE49-F238E27FC236}">
                <a16:creationId xmlns:a16="http://schemas.microsoft.com/office/drawing/2014/main" id="{6540EE16-1542-E979-0F79-777E5CD0B79D}"/>
              </a:ext>
            </a:extLst>
          </p:cNvPr>
          <p:cNvSpPr>
            <a:spLocks noGrp="1"/>
          </p:cNvSpPr>
          <p:nvPr>
            <p:ph idx="1"/>
          </p:nvPr>
        </p:nvSpPr>
        <p:spPr/>
        <p:txBody>
          <a:bodyPr/>
          <a:lstStyle/>
          <a:p>
            <a:r>
              <a:rPr lang="en-US" sz="2000" dirty="0"/>
              <a:t>Multicenter, randomized, open-label, noninferiority phase III study of switching to DTG/3TC vs continuing 3-drug ART in virologically suppressed patients</a:t>
            </a:r>
          </a:p>
        </p:txBody>
      </p:sp>
      <p:sp>
        <p:nvSpPr>
          <p:cNvPr id="12" name="Text Box 15">
            <a:extLst>
              <a:ext uri="{FF2B5EF4-FFF2-40B4-BE49-F238E27FC236}">
                <a16:creationId xmlns:a16="http://schemas.microsoft.com/office/drawing/2014/main" id="{36FE28B3-2E9C-4131-A17A-E75C1559652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Underwood. CROI 2022. Abstr 481.</a:t>
            </a:r>
            <a:endParaRPr lang="en-US" altLang="en-US" sz="1200" b="0" dirty="0">
              <a:solidFill>
                <a:schemeClr val="bg2"/>
              </a:solidFill>
              <a:latin typeface="Calibri" panose="020F0502020204030204" pitchFamily="34" charset="0"/>
            </a:endParaRPr>
          </a:p>
        </p:txBody>
      </p:sp>
      <p:graphicFrame>
        <p:nvGraphicFramePr>
          <p:cNvPr id="11" name="Group 32">
            <a:extLst>
              <a:ext uri="{FF2B5EF4-FFF2-40B4-BE49-F238E27FC236}">
                <a16:creationId xmlns:a16="http://schemas.microsoft.com/office/drawing/2014/main" id="{00E95CD2-D6D0-4A4F-9A7F-CC3F63258357}"/>
              </a:ext>
            </a:extLst>
          </p:cNvPr>
          <p:cNvGraphicFramePr>
            <a:graphicFrameLocks noGrp="1"/>
          </p:cNvGraphicFramePr>
          <p:nvPr>
            <p:extLst>
              <p:ext uri="{D42A27DB-BD31-4B8C-83A1-F6EECF244321}">
                <p14:modId xmlns:p14="http://schemas.microsoft.com/office/powerpoint/2010/main" val="3981872696"/>
              </p:ext>
            </p:extLst>
          </p:nvPr>
        </p:nvGraphicFramePr>
        <p:xfrm>
          <a:off x="520597" y="2160136"/>
          <a:ext cx="5573712" cy="3810112"/>
        </p:xfrm>
        <a:graphic>
          <a:graphicData uri="http://schemas.openxmlformats.org/drawingml/2006/table">
            <a:tbl>
              <a:tblPr/>
              <a:tblGrid>
                <a:gridCol w="2342211">
                  <a:extLst>
                    <a:ext uri="{9D8B030D-6E8A-4147-A177-3AD203B41FA5}">
                      <a16:colId xmlns:a16="http://schemas.microsoft.com/office/drawing/2014/main" val="20000"/>
                    </a:ext>
                  </a:extLst>
                </a:gridCol>
                <a:gridCol w="1517108">
                  <a:extLst>
                    <a:ext uri="{9D8B030D-6E8A-4147-A177-3AD203B41FA5}">
                      <a16:colId xmlns:a16="http://schemas.microsoft.com/office/drawing/2014/main" val="20001"/>
                    </a:ext>
                  </a:extLst>
                </a:gridCol>
                <a:gridCol w="1714393">
                  <a:extLst>
                    <a:ext uri="{9D8B030D-6E8A-4147-A177-3AD203B41FA5}">
                      <a16:colId xmlns:a16="http://schemas.microsoft.com/office/drawing/2014/main" val="20002"/>
                    </a:ext>
                  </a:extLst>
                </a:gridCol>
              </a:tblGrid>
              <a:tr h="12059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HIV-1 RNA &lt;40 c/mL and TND by BL Resistance,</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 (n/N)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DTG/3TC</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Current</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3-Drug ART</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2133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Overall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 (155/192)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83 (153/185)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2133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major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 (44/54)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 (32/40)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2133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 major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 (111/138)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83 (121/145)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Major NRTI</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TAM*</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A62V</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M184V</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M181I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87 (13/15)</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86 (6/7)</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80 (4/5)</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80 (4/5)</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NA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 (11/16)</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80 (4/5)</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75 (3/4)</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50 (2/4)</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100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2133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Major NNRTI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 (21/28)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76 (13/17)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95936809"/>
                  </a:ext>
                </a:extLst>
              </a:tr>
              <a:tr h="22133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Major PI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93 (13/14)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 (9/12)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15752892"/>
                  </a:ext>
                </a:extLst>
              </a:tr>
            </a:tbl>
          </a:graphicData>
        </a:graphic>
      </p:graphicFrame>
      <p:graphicFrame>
        <p:nvGraphicFramePr>
          <p:cNvPr id="13" name="Group 32">
            <a:extLst>
              <a:ext uri="{FF2B5EF4-FFF2-40B4-BE49-F238E27FC236}">
                <a16:creationId xmlns:a16="http://schemas.microsoft.com/office/drawing/2014/main" id="{CB749F93-6726-5349-B27A-FE9690F2B532}"/>
              </a:ext>
            </a:extLst>
          </p:cNvPr>
          <p:cNvGraphicFramePr>
            <a:graphicFrameLocks noGrp="1"/>
          </p:cNvGraphicFramePr>
          <p:nvPr>
            <p:extLst>
              <p:ext uri="{D42A27DB-BD31-4B8C-83A1-F6EECF244321}">
                <p14:modId xmlns:p14="http://schemas.microsoft.com/office/powerpoint/2010/main" val="1005249504"/>
              </p:ext>
            </p:extLst>
          </p:nvPr>
        </p:nvGraphicFramePr>
        <p:xfrm>
          <a:off x="6274568" y="2158165"/>
          <a:ext cx="5490210" cy="3048064"/>
        </p:xfrm>
        <a:graphic>
          <a:graphicData uri="http://schemas.openxmlformats.org/drawingml/2006/table">
            <a:tbl>
              <a:tblPr/>
              <a:tblGrid>
                <a:gridCol w="2377440">
                  <a:extLst>
                    <a:ext uri="{9D8B030D-6E8A-4147-A177-3AD203B41FA5}">
                      <a16:colId xmlns:a16="http://schemas.microsoft.com/office/drawing/2014/main" val="20000"/>
                    </a:ext>
                  </a:extLst>
                </a:gridCol>
                <a:gridCol w="1461367">
                  <a:extLst>
                    <a:ext uri="{9D8B030D-6E8A-4147-A177-3AD203B41FA5}">
                      <a16:colId xmlns:a16="http://schemas.microsoft.com/office/drawing/2014/main" val="20001"/>
                    </a:ext>
                  </a:extLst>
                </a:gridCol>
                <a:gridCol w="1651403">
                  <a:extLst>
                    <a:ext uri="{9D8B030D-6E8A-4147-A177-3AD203B41FA5}">
                      <a16:colId xmlns:a16="http://schemas.microsoft.com/office/drawing/2014/main" val="20002"/>
                    </a:ext>
                  </a:extLst>
                </a:gridCol>
              </a:tblGrid>
              <a:tr h="12059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HIV-1 RNA &lt;40 c/mL and TND by BL Resistance,</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 (n/N)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DTG/3TC</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Current</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3-Drug ART</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2133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Prespecified INSTI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78 (46/59)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 (43/54)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21337">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Major INSTI</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Y143H</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Q148R</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Y143C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100 (1/1)</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100 (1/1)</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100 (4/4)</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100 (2/2)</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100 (1/1)</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100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21337">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Minor INSTI</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T97A</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E138K</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100 (8/8)</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100 (3/3)</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100 (2/2)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 (4/5)</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80 (4/5)</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NA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14" name="TextBox 13">
            <a:extLst>
              <a:ext uri="{FF2B5EF4-FFF2-40B4-BE49-F238E27FC236}">
                <a16:creationId xmlns:a16="http://schemas.microsoft.com/office/drawing/2014/main" id="{1EAA81B2-4BE0-E949-90C9-6F2157317B63}"/>
              </a:ext>
            </a:extLst>
          </p:cNvPr>
          <p:cNvSpPr txBox="1"/>
          <p:nvPr/>
        </p:nvSpPr>
        <p:spPr bwMode="auto">
          <a:xfrm>
            <a:off x="609759" y="5991428"/>
            <a:ext cx="36483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*M41L, D67N, K70R, L210W, T215F/Y, K219E/Q.</a:t>
            </a:r>
          </a:p>
        </p:txBody>
      </p:sp>
      <p:sp>
        <p:nvSpPr>
          <p:cNvPr id="15" name="Content Placeholder 2">
            <a:extLst>
              <a:ext uri="{FF2B5EF4-FFF2-40B4-BE49-F238E27FC236}">
                <a16:creationId xmlns:a16="http://schemas.microsoft.com/office/drawing/2014/main" id="{AAE0CDA1-E823-EA45-9A0D-1CF5847F64FA}"/>
              </a:ext>
            </a:extLst>
          </p:cNvPr>
          <p:cNvSpPr txBox="1">
            <a:spLocks/>
          </p:cNvSpPr>
          <p:nvPr/>
        </p:nvSpPr>
        <p:spPr bwMode="auto">
          <a:xfrm>
            <a:off x="6247934" y="5315739"/>
            <a:ext cx="5573712" cy="781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lvl="0">
              <a:spcAft>
                <a:spcPts val="0"/>
              </a:spcAft>
              <a:buClr>
                <a:srgbClr val="000000"/>
              </a:buClr>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No participant in either arm </a:t>
            </a:r>
            <a:r>
              <a:rPr lang="en-US" sz="2200" b="0" kern="0" dirty="0">
                <a:solidFill>
                  <a:srgbClr val="000000"/>
                </a:solidFill>
              </a:rPr>
              <a:t>met confirmed virologic withdrawal criteria</a:t>
            </a:r>
            <a:endParaRPr lang="en-US" sz="2200" kern="0" dirty="0">
              <a:solidFill>
                <a:srgbClr val="000000"/>
              </a:solidFill>
            </a:endParaRPr>
          </a:p>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4909562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AEAEA-5EC9-49C1-8F81-214B7CCEDFB2}"/>
              </a:ext>
            </a:extLst>
          </p:cNvPr>
          <p:cNvSpPr>
            <a:spLocks noGrp="1"/>
          </p:cNvSpPr>
          <p:nvPr>
            <p:ph type="title"/>
          </p:nvPr>
        </p:nvSpPr>
        <p:spPr/>
        <p:txBody>
          <a:bodyPr/>
          <a:lstStyle/>
          <a:p>
            <a:r>
              <a:rPr lang="en-US" dirty="0"/>
              <a:t>SOLAR 3D: Switching to DTG/3TC in Patients With History of M184V/I or Virologic Failure</a:t>
            </a:r>
          </a:p>
        </p:txBody>
      </p:sp>
      <p:sp>
        <p:nvSpPr>
          <p:cNvPr id="4" name="Content Placeholder 3">
            <a:extLst>
              <a:ext uri="{FF2B5EF4-FFF2-40B4-BE49-F238E27FC236}">
                <a16:creationId xmlns:a16="http://schemas.microsoft.com/office/drawing/2014/main" id="{A8CABB90-55BC-0176-C480-6AC86960E955}"/>
              </a:ext>
            </a:extLst>
          </p:cNvPr>
          <p:cNvSpPr>
            <a:spLocks noGrp="1"/>
          </p:cNvSpPr>
          <p:nvPr>
            <p:ph idx="1"/>
          </p:nvPr>
        </p:nvSpPr>
        <p:spPr/>
        <p:txBody>
          <a:bodyPr/>
          <a:lstStyle/>
          <a:p>
            <a:r>
              <a:rPr lang="en-US" sz="2200" dirty="0"/>
              <a:t>Prospective, open-label comparative trial of switch to DTG/3TC in patients with </a:t>
            </a:r>
            <a:r>
              <a:rPr lang="en-US" altLang="en-US" sz="2200" dirty="0"/>
              <a:t>HIV-1 RNA &lt;50 c/mL for ≥6 mo on 2-,3-, or 4-drug ART and earlier VF AND/OR confirmed HIV-1 RNA &gt;200 c/mL AND/OR documented genotypic or phenotypic resistance</a:t>
            </a:r>
          </a:p>
          <a:p>
            <a:endParaRPr lang="en-US" sz="2200" dirty="0"/>
          </a:p>
          <a:p>
            <a:endParaRPr lang="en-US" sz="2200" dirty="0"/>
          </a:p>
          <a:p>
            <a:endParaRPr lang="en-US" sz="2200" dirty="0"/>
          </a:p>
          <a:p>
            <a:endParaRPr lang="en-US" sz="2200" dirty="0"/>
          </a:p>
          <a:p>
            <a:pPr lvl="0"/>
            <a:r>
              <a:rPr lang="en-US" sz="2200" noProof="0" dirty="0"/>
              <a:t>No cases of </a:t>
            </a:r>
            <a:r>
              <a:rPr lang="en-US" sz="2200" dirty="0"/>
              <a:t>CVF </a:t>
            </a:r>
            <a:r>
              <a:rPr lang="en-US" sz="2200" noProof="0" dirty="0"/>
              <a:t>across treatment arms and no cases of treatment-emergent resistance; </a:t>
            </a:r>
            <a:r>
              <a:rPr kumimoji="0" lang="en-US" sz="2200" b="0" i="0" u="none" strike="noStrike" kern="1200" cap="none" spc="0" normalizeH="0" baseline="0" noProof="0" dirty="0">
                <a:ln>
                  <a:noFill/>
                </a:ln>
                <a:solidFill>
                  <a:srgbClr val="455560">
                    <a:lumMod val="10000"/>
                  </a:srgbClr>
                </a:solidFill>
                <a:effectLst/>
                <a:uLnTx/>
                <a:uFillTx/>
                <a:cs typeface="Calibri" panose="020F0502020204030204" pitchFamily="34" charset="0"/>
              </a:rPr>
              <a:t>no patients discontinued for lack of efficacy</a:t>
            </a:r>
            <a:endParaRPr lang="en-US" sz="2200" noProof="0" dirty="0"/>
          </a:p>
          <a:p>
            <a:r>
              <a:rPr lang="en-US" sz="2200" noProof="0" dirty="0"/>
              <a:t>All patients with viral load blips resuppressed; occurrence of blips and TND similar across treatment arms</a:t>
            </a:r>
            <a:endParaRPr lang="en-US" sz="2200" dirty="0"/>
          </a:p>
          <a:p>
            <a:endParaRPr lang="en-US" sz="2200" dirty="0"/>
          </a:p>
        </p:txBody>
      </p:sp>
      <p:sp>
        <p:nvSpPr>
          <p:cNvPr id="194" name="Text Box 15">
            <a:extLst>
              <a:ext uri="{FF2B5EF4-FFF2-40B4-BE49-F238E27FC236}">
                <a16:creationId xmlns:a16="http://schemas.microsoft.com/office/drawing/2014/main" id="{37C9E9F0-968E-4A34-9744-8B4E4563FE74}"/>
              </a:ext>
            </a:extLst>
          </p:cNvPr>
          <p:cNvSpPr txBox="1">
            <a:spLocks noChangeArrowheads="1"/>
          </p:cNvSpPr>
          <p:nvPr/>
        </p:nvSpPr>
        <p:spPr bwMode="auto">
          <a:xfrm>
            <a:off x="429685" y="637198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Blick. EACS 2021. Abstr PE2/65.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77" name="Group 155">
            <a:extLst>
              <a:ext uri="{FF2B5EF4-FFF2-40B4-BE49-F238E27FC236}">
                <a16:creationId xmlns:a16="http://schemas.microsoft.com/office/drawing/2014/main" id="{2871167C-F790-504F-8997-9A062A8B3A34}"/>
              </a:ext>
            </a:extLst>
          </p:cNvPr>
          <p:cNvGraphicFramePr>
            <a:graphicFrameLocks/>
          </p:cNvGraphicFramePr>
          <p:nvPr>
            <p:extLst>
              <p:ext uri="{D42A27DB-BD31-4B8C-83A1-F6EECF244321}">
                <p14:modId xmlns:p14="http://schemas.microsoft.com/office/powerpoint/2010/main" val="4072526038"/>
              </p:ext>
            </p:extLst>
          </p:nvPr>
        </p:nvGraphicFramePr>
        <p:xfrm>
          <a:off x="719137" y="2719668"/>
          <a:ext cx="10763066" cy="1768402"/>
        </p:xfrm>
        <a:graphic>
          <a:graphicData uri="http://schemas.openxmlformats.org/drawingml/2006/table">
            <a:tbl>
              <a:tblPr/>
              <a:tblGrid>
                <a:gridCol w="6314295">
                  <a:extLst>
                    <a:ext uri="{9D8B030D-6E8A-4147-A177-3AD203B41FA5}">
                      <a16:colId xmlns:a16="http://schemas.microsoft.com/office/drawing/2014/main" val="20000"/>
                    </a:ext>
                  </a:extLst>
                </a:gridCol>
                <a:gridCol w="2482655">
                  <a:extLst>
                    <a:ext uri="{9D8B030D-6E8A-4147-A177-3AD203B41FA5}">
                      <a16:colId xmlns:a16="http://schemas.microsoft.com/office/drawing/2014/main" val="20001"/>
                    </a:ext>
                  </a:extLst>
                </a:gridCol>
                <a:gridCol w="1966116">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Wk 48 Outcome in ITT-E Population, n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800" b="1" dirty="0">
                          <a:latin typeface="Calibri" panose="020F0502020204030204" pitchFamily="34" charset="0"/>
                          <a:cs typeface="Calibri" panose="020F0502020204030204" pitchFamily="34" charset="0"/>
                        </a:rPr>
                        <a:t>Historical M184V/I </a:t>
                      </a:r>
                    </a:p>
                    <a:p>
                      <a:pPr algn="ctr"/>
                      <a:r>
                        <a:rPr lang="en-US" sz="1800" b="1" dirty="0">
                          <a:latin typeface="Calibri" panose="020F0502020204030204" pitchFamily="34" charset="0"/>
                          <a:cs typeface="Calibri" panose="020F0502020204030204" pitchFamily="34" charset="0"/>
                        </a:rPr>
                        <a:t>(n = 50)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800" b="1" dirty="0">
                          <a:latin typeface="Calibri" panose="020F0502020204030204" pitchFamily="34" charset="0"/>
                          <a:cs typeface="Calibri" panose="020F0502020204030204" pitchFamily="34" charset="0"/>
                        </a:rPr>
                        <a:t>No M184V/I</a:t>
                      </a:r>
                    </a:p>
                    <a:p>
                      <a:pPr algn="ctr"/>
                      <a:r>
                        <a:rPr lang="en-US" sz="1800" b="1" dirty="0">
                          <a:latin typeface="Calibri" panose="020F0502020204030204" pitchFamily="34" charset="0"/>
                          <a:cs typeface="Calibri" panose="020F0502020204030204" pitchFamily="34" charset="0"/>
                        </a:rPr>
                        <a:t>(n = 50)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HIV-1 RNA ≥50 copies/mL</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 (2)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 (6)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HIV-1 RNA &lt;50 copies/mL</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46 (92)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44 (88)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852443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No virologic data</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 (6)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 (6)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2713894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E6620-6745-C604-F154-9E0B92C89F38}"/>
              </a:ext>
            </a:extLst>
          </p:cNvPr>
          <p:cNvSpPr>
            <a:spLocks noGrp="1"/>
          </p:cNvSpPr>
          <p:nvPr>
            <p:ph type="title"/>
          </p:nvPr>
        </p:nvSpPr>
        <p:spPr/>
        <p:txBody>
          <a:bodyPr/>
          <a:lstStyle/>
          <a:p>
            <a:r>
              <a:rPr lang="en-US" dirty="0"/>
              <a:t>Switching to BIC/FTC/TAF in Patients With </a:t>
            </a:r>
            <a:br>
              <a:rPr lang="en-US" dirty="0"/>
            </a:br>
            <a:r>
              <a:rPr lang="en-US" dirty="0"/>
              <a:t>History of or Archived M184V/I</a:t>
            </a:r>
          </a:p>
        </p:txBody>
      </p:sp>
      <p:sp>
        <p:nvSpPr>
          <p:cNvPr id="3" name="Content Placeholder 2">
            <a:extLst>
              <a:ext uri="{FF2B5EF4-FFF2-40B4-BE49-F238E27FC236}">
                <a16:creationId xmlns:a16="http://schemas.microsoft.com/office/drawing/2014/main" id="{A33E710D-3615-7E13-64F8-5470D538BB3A}"/>
              </a:ext>
            </a:extLst>
          </p:cNvPr>
          <p:cNvSpPr>
            <a:spLocks noGrp="1"/>
          </p:cNvSpPr>
          <p:nvPr>
            <p:ph sz="half" idx="1"/>
          </p:nvPr>
        </p:nvSpPr>
        <p:spPr>
          <a:xfrm>
            <a:off x="601820" y="1510730"/>
            <a:ext cx="4952674" cy="4678738"/>
          </a:xfrm>
        </p:spPr>
        <p:txBody>
          <a:bodyPr/>
          <a:lstStyle/>
          <a:p>
            <a:r>
              <a:rPr lang="en-US" sz="2400" dirty="0"/>
              <a:t>Pooled data from 6 trials of switch to BIC/FTC/TAF in virologically suppressed PWH</a:t>
            </a:r>
          </a:p>
          <a:p>
            <a:r>
              <a:rPr lang="en-US" sz="2400" dirty="0"/>
              <a:t>Preexisting resistance by historical GT and/or baseline proviral DNA </a:t>
            </a:r>
          </a:p>
          <a:p>
            <a:r>
              <a:rPr lang="en-US" sz="2400" dirty="0"/>
              <a:t>N =1825 switched to BIC/FTC/TAF with baseline GT and follow-up HIV-1 RNA data available</a:t>
            </a:r>
          </a:p>
          <a:p>
            <a:pPr lvl="1"/>
            <a:r>
              <a:rPr lang="en-US" sz="2200" dirty="0"/>
              <a:t>n =182 (10%) with preexisting M184V/I </a:t>
            </a:r>
          </a:p>
          <a:p>
            <a:pPr lvl="1"/>
            <a:r>
              <a:rPr lang="en-US" sz="2200" dirty="0"/>
              <a:t>No treatment-emergent resistance to BIC/FTC/TAF</a:t>
            </a:r>
          </a:p>
          <a:p>
            <a:endParaRPr lang="en-US" sz="2000" dirty="0"/>
          </a:p>
        </p:txBody>
      </p:sp>
      <p:sp>
        <p:nvSpPr>
          <p:cNvPr id="4" name="Text Box 15">
            <a:extLst>
              <a:ext uri="{FF2B5EF4-FFF2-40B4-BE49-F238E27FC236}">
                <a16:creationId xmlns:a16="http://schemas.microsoft.com/office/drawing/2014/main" id="{6659D6AF-F655-8389-70CF-5DDE3F6F25A8}"/>
              </a:ext>
            </a:extLst>
          </p:cNvPr>
          <p:cNvSpPr txBox="1">
            <a:spLocks noChangeArrowheads="1"/>
          </p:cNvSpPr>
          <p:nvPr/>
        </p:nvSpPr>
        <p:spPr bwMode="auto">
          <a:xfrm>
            <a:off x="429685" y="637198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Sax. AIDS. 2022;36:1511.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8" name="Chart 7">
            <a:extLst>
              <a:ext uri="{FF2B5EF4-FFF2-40B4-BE49-F238E27FC236}">
                <a16:creationId xmlns:a16="http://schemas.microsoft.com/office/drawing/2014/main" id="{9873FDA7-4FCA-2761-1393-AAD34EE1FDF0}"/>
              </a:ext>
            </a:extLst>
          </p:cNvPr>
          <p:cNvGraphicFramePr/>
          <p:nvPr>
            <p:extLst>
              <p:ext uri="{D42A27DB-BD31-4B8C-83A1-F6EECF244321}">
                <p14:modId xmlns:p14="http://schemas.microsoft.com/office/powerpoint/2010/main" val="1370957997"/>
              </p:ext>
            </p:extLst>
          </p:nvPr>
        </p:nvGraphicFramePr>
        <p:xfrm>
          <a:off x="8672191" y="1409701"/>
          <a:ext cx="3271654" cy="439102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Table 9">
            <a:extLst>
              <a:ext uri="{FF2B5EF4-FFF2-40B4-BE49-F238E27FC236}">
                <a16:creationId xmlns:a16="http://schemas.microsoft.com/office/drawing/2014/main" id="{317B08E1-992B-83F8-B5AA-91EBCA428B02}"/>
              </a:ext>
            </a:extLst>
          </p:cNvPr>
          <p:cNvGraphicFramePr>
            <a:graphicFrameLocks noGrp="1"/>
          </p:cNvGraphicFramePr>
          <p:nvPr>
            <p:extLst>
              <p:ext uri="{D42A27DB-BD31-4B8C-83A1-F6EECF244321}">
                <p14:modId xmlns:p14="http://schemas.microsoft.com/office/powerpoint/2010/main" val="4227291586"/>
              </p:ext>
            </p:extLst>
          </p:nvPr>
        </p:nvGraphicFramePr>
        <p:xfrm>
          <a:off x="5095790" y="1571478"/>
          <a:ext cx="3822808" cy="3890211"/>
        </p:xfrm>
        <a:graphic>
          <a:graphicData uri="http://schemas.openxmlformats.org/drawingml/2006/table">
            <a:tbl>
              <a:tblPr firstRow="1" bandRow="1">
                <a:tableStyleId>{93296810-A885-4BE3-A3E7-6D5BEEA58F35}</a:tableStyleId>
              </a:tblPr>
              <a:tblGrid>
                <a:gridCol w="3822808">
                  <a:extLst>
                    <a:ext uri="{9D8B030D-6E8A-4147-A177-3AD203B41FA5}">
                      <a16:colId xmlns:a16="http://schemas.microsoft.com/office/drawing/2014/main" val="945797428"/>
                    </a:ext>
                  </a:extLst>
                </a:gridCol>
              </a:tblGrid>
              <a:tr h="299247">
                <a:tc>
                  <a:txBody>
                    <a:bodyPr/>
                    <a:lstStyle/>
                    <a:p>
                      <a:pPr algn="r"/>
                      <a:r>
                        <a:rPr lang="en-US" sz="1400" b="0" dirty="0">
                          <a:solidFill>
                            <a:schemeClr val="bg1"/>
                          </a:solidFill>
                        </a:rPr>
                        <a:t>Pooled BIC/FTC/TAF with baseline data</a:t>
                      </a:r>
                    </a:p>
                  </a:txBody>
                  <a:tcPr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52712847"/>
                  </a:ext>
                </a:extLst>
              </a:tr>
              <a:tr h="299247">
                <a:tc>
                  <a:txBody>
                    <a:bodyPr/>
                    <a:lstStyle/>
                    <a:p>
                      <a:pPr algn="r"/>
                      <a:r>
                        <a:rPr lang="en-US" sz="1400" b="0" dirty="0">
                          <a:solidFill>
                            <a:schemeClr val="bg1"/>
                          </a:solidFill>
                        </a:rPr>
                        <a:t>Wild-type M184</a:t>
                      </a:r>
                    </a:p>
                  </a:txBody>
                  <a:tcPr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62711391"/>
                  </a:ext>
                </a:extLst>
              </a:tr>
              <a:tr h="299247">
                <a:tc>
                  <a:txBody>
                    <a:bodyPr/>
                    <a:lstStyle/>
                    <a:p>
                      <a:pPr algn="r"/>
                      <a:r>
                        <a:rPr lang="en-US" sz="1400" b="0" dirty="0">
                          <a:solidFill>
                            <a:schemeClr val="bg1"/>
                          </a:solidFill>
                        </a:rPr>
                        <a:t>M184V/I</a:t>
                      </a:r>
                    </a:p>
                  </a:txBody>
                  <a:tcPr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21459913"/>
                  </a:ext>
                </a:extLst>
              </a:tr>
              <a:tr h="299247">
                <a:tc>
                  <a:txBody>
                    <a:bodyPr/>
                    <a:lstStyle/>
                    <a:p>
                      <a:pPr algn="r"/>
                      <a:r>
                        <a:rPr lang="en-US" sz="1400" b="0" dirty="0">
                          <a:solidFill>
                            <a:schemeClr val="bg1"/>
                          </a:solidFill>
                        </a:rPr>
                        <a:t>M184V/I alone</a:t>
                      </a:r>
                    </a:p>
                  </a:txBody>
                  <a:tcPr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16014154"/>
                  </a:ext>
                </a:extLst>
              </a:tr>
              <a:tr h="299247">
                <a:tc>
                  <a:txBody>
                    <a:bodyPr/>
                    <a:lstStyle/>
                    <a:p>
                      <a:pPr algn="r"/>
                      <a:r>
                        <a:rPr lang="en-US" sz="1400" b="0" dirty="0">
                          <a:solidFill>
                            <a:schemeClr val="bg1"/>
                          </a:solidFill>
                        </a:rPr>
                        <a:t>M184V/I + other resistance</a:t>
                      </a:r>
                    </a:p>
                  </a:txBody>
                  <a:tcPr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53320869"/>
                  </a:ext>
                </a:extLst>
              </a:tr>
              <a:tr h="299247">
                <a:tc>
                  <a:txBody>
                    <a:bodyPr/>
                    <a:lstStyle/>
                    <a:p>
                      <a:pPr algn="r"/>
                      <a:r>
                        <a:rPr lang="en-US" sz="1400" b="0" dirty="0">
                          <a:solidFill>
                            <a:schemeClr val="bg1"/>
                          </a:solidFill>
                        </a:rPr>
                        <a:t>M184V/I + K65N/R</a:t>
                      </a:r>
                    </a:p>
                  </a:txBody>
                  <a:tcPr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7048319"/>
                  </a:ext>
                </a:extLst>
              </a:tr>
              <a:tr h="299247">
                <a:tc>
                  <a:txBody>
                    <a:bodyPr/>
                    <a:lstStyle/>
                    <a:p>
                      <a:pPr algn="r"/>
                      <a:r>
                        <a:rPr lang="en-US" sz="1400" b="0" dirty="0">
                          <a:solidFill>
                            <a:schemeClr val="bg1"/>
                          </a:solidFill>
                        </a:rPr>
                        <a:t>M184V/I + ≥1 TAM</a:t>
                      </a:r>
                    </a:p>
                  </a:txBody>
                  <a:tcPr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07049384"/>
                  </a:ext>
                </a:extLst>
              </a:tr>
              <a:tr h="299247">
                <a:tc>
                  <a:txBody>
                    <a:bodyPr/>
                    <a:lstStyle/>
                    <a:p>
                      <a:pPr algn="r"/>
                      <a:r>
                        <a:rPr lang="en-US" sz="1400" b="0" dirty="0">
                          <a:solidFill>
                            <a:schemeClr val="bg1"/>
                          </a:solidFill>
                        </a:rPr>
                        <a:t>M184V/I + 1-2 TAMs</a:t>
                      </a:r>
                    </a:p>
                  </a:txBody>
                  <a:tcPr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09077346"/>
                  </a:ext>
                </a:extLst>
              </a:tr>
              <a:tr h="299247">
                <a:tc>
                  <a:txBody>
                    <a:bodyPr/>
                    <a:lstStyle/>
                    <a:p>
                      <a:pPr algn="r"/>
                      <a:r>
                        <a:rPr lang="en-US" sz="1400" b="0" dirty="0">
                          <a:solidFill>
                            <a:schemeClr val="bg1"/>
                          </a:solidFill>
                        </a:rPr>
                        <a:t>M184V/I + 3 TAMs</a:t>
                      </a:r>
                    </a:p>
                  </a:txBody>
                  <a:tcPr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23729198"/>
                  </a:ext>
                </a:extLst>
              </a:tr>
              <a:tr h="299247">
                <a:tc>
                  <a:txBody>
                    <a:bodyPr/>
                    <a:lstStyle/>
                    <a:p>
                      <a:pPr algn="r"/>
                      <a:r>
                        <a:rPr lang="en-US" sz="1400" b="0" dirty="0">
                          <a:solidFill>
                            <a:schemeClr val="bg1"/>
                          </a:solidFill>
                        </a:rPr>
                        <a:t>M184V/I + K70E, L74I/V, Y115F, and /or Q151M</a:t>
                      </a:r>
                    </a:p>
                  </a:txBody>
                  <a:tcPr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54398932"/>
                  </a:ext>
                </a:extLst>
              </a:tr>
              <a:tr h="299247">
                <a:tc>
                  <a:txBody>
                    <a:bodyPr/>
                    <a:lstStyle/>
                    <a:p>
                      <a:pPr algn="r"/>
                      <a:r>
                        <a:rPr lang="en-US" sz="1400" b="0" dirty="0">
                          <a:solidFill>
                            <a:schemeClr val="bg1"/>
                          </a:solidFill>
                        </a:rPr>
                        <a:t>M184V/I + NNRTI-R</a:t>
                      </a:r>
                    </a:p>
                  </a:txBody>
                  <a:tcPr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19404356"/>
                  </a:ext>
                </a:extLst>
              </a:tr>
              <a:tr h="299247">
                <a:tc>
                  <a:txBody>
                    <a:bodyPr/>
                    <a:lstStyle/>
                    <a:p>
                      <a:pPr algn="r"/>
                      <a:r>
                        <a:rPr lang="en-US" sz="1400" b="0" dirty="0">
                          <a:solidFill>
                            <a:schemeClr val="bg1"/>
                          </a:solidFill>
                        </a:rPr>
                        <a:t>M184V/I + PI-R</a:t>
                      </a:r>
                    </a:p>
                  </a:txBody>
                  <a:tcPr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7260920"/>
                  </a:ext>
                </a:extLst>
              </a:tr>
              <a:tr h="299247">
                <a:tc>
                  <a:txBody>
                    <a:bodyPr/>
                    <a:lstStyle/>
                    <a:p>
                      <a:pPr algn="r"/>
                      <a:r>
                        <a:rPr lang="en-US" sz="1400" b="0" dirty="0">
                          <a:solidFill>
                            <a:schemeClr val="bg1"/>
                          </a:solidFill>
                        </a:rPr>
                        <a:t>M184V/I + INSTI-R</a:t>
                      </a:r>
                    </a:p>
                  </a:txBody>
                  <a:tcPr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52344461"/>
                  </a:ext>
                </a:extLst>
              </a:tr>
            </a:tbl>
          </a:graphicData>
        </a:graphic>
      </p:graphicFrame>
      <p:graphicFrame>
        <p:nvGraphicFramePr>
          <p:cNvPr id="11" name="Table 9">
            <a:extLst>
              <a:ext uri="{FF2B5EF4-FFF2-40B4-BE49-F238E27FC236}">
                <a16:creationId xmlns:a16="http://schemas.microsoft.com/office/drawing/2014/main" id="{DCF3230E-DA54-81E5-EB01-B09F050DA5A5}"/>
              </a:ext>
            </a:extLst>
          </p:cNvPr>
          <p:cNvGraphicFramePr>
            <a:graphicFrameLocks noGrp="1"/>
          </p:cNvGraphicFramePr>
          <p:nvPr>
            <p:extLst>
              <p:ext uri="{D42A27DB-BD31-4B8C-83A1-F6EECF244321}">
                <p14:modId xmlns:p14="http://schemas.microsoft.com/office/powerpoint/2010/main" val="2465402675"/>
              </p:ext>
            </p:extLst>
          </p:nvPr>
        </p:nvGraphicFramePr>
        <p:xfrm>
          <a:off x="8915758" y="1542907"/>
          <a:ext cx="1143000" cy="3876821"/>
        </p:xfrm>
        <a:graphic>
          <a:graphicData uri="http://schemas.openxmlformats.org/drawingml/2006/table">
            <a:tbl>
              <a:tblPr firstRow="1" bandRow="1">
                <a:tableStyleId>{93296810-A885-4BE3-A3E7-6D5BEEA58F35}</a:tableStyleId>
              </a:tblPr>
              <a:tblGrid>
                <a:gridCol w="1143000">
                  <a:extLst>
                    <a:ext uri="{9D8B030D-6E8A-4147-A177-3AD203B41FA5}">
                      <a16:colId xmlns:a16="http://schemas.microsoft.com/office/drawing/2014/main" val="945797428"/>
                    </a:ext>
                  </a:extLst>
                </a:gridCol>
              </a:tblGrid>
              <a:tr h="298217">
                <a:tc>
                  <a:txBody>
                    <a:bodyPr/>
                    <a:lstStyle/>
                    <a:p>
                      <a:pPr algn="l"/>
                      <a:r>
                        <a:rPr lang="en-US" sz="1400" b="0" dirty="0">
                          <a:solidFill>
                            <a:schemeClr val="tx1"/>
                          </a:solidFill>
                        </a:rPr>
                        <a:t>1803/1825</a:t>
                      </a:r>
                    </a:p>
                  </a:txBody>
                  <a:tcPr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52712847"/>
                  </a:ext>
                </a:extLst>
              </a:tr>
              <a:tr h="298217">
                <a:tc>
                  <a:txBody>
                    <a:bodyPr/>
                    <a:lstStyle/>
                    <a:p>
                      <a:pPr algn="l"/>
                      <a:r>
                        <a:rPr lang="en-US" sz="1400" b="0" dirty="0">
                          <a:solidFill>
                            <a:schemeClr val="bg1"/>
                          </a:solidFill>
                        </a:rPr>
                        <a:t>1624/1643</a:t>
                      </a:r>
                    </a:p>
                  </a:txBody>
                  <a:tcPr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62711391"/>
                  </a:ext>
                </a:extLst>
              </a:tr>
              <a:tr h="298217">
                <a:tc>
                  <a:txBody>
                    <a:bodyPr/>
                    <a:lstStyle/>
                    <a:p>
                      <a:pPr algn="l"/>
                      <a:r>
                        <a:rPr lang="en-US" sz="1400" b="0" dirty="0">
                          <a:solidFill>
                            <a:schemeClr val="tx1"/>
                          </a:solidFill>
                        </a:rPr>
                        <a:t>179/182</a:t>
                      </a:r>
                    </a:p>
                  </a:txBody>
                  <a:tcPr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21459913"/>
                  </a:ext>
                </a:extLst>
              </a:tr>
              <a:tr h="298217">
                <a:tc>
                  <a:txBody>
                    <a:bodyPr/>
                    <a:lstStyle/>
                    <a:p>
                      <a:pPr algn="l"/>
                      <a:r>
                        <a:rPr lang="en-US" sz="1400" b="0" dirty="0">
                          <a:solidFill>
                            <a:schemeClr val="tx1"/>
                          </a:solidFill>
                        </a:rPr>
                        <a:t>34/35</a:t>
                      </a:r>
                    </a:p>
                  </a:txBody>
                  <a:tcPr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16014154"/>
                  </a:ext>
                </a:extLst>
              </a:tr>
              <a:tr h="298217">
                <a:tc>
                  <a:txBody>
                    <a:bodyPr/>
                    <a:lstStyle/>
                    <a:p>
                      <a:pPr algn="l"/>
                      <a:r>
                        <a:rPr lang="en-US" sz="1400" b="0" dirty="0">
                          <a:solidFill>
                            <a:schemeClr val="tx1"/>
                          </a:solidFill>
                        </a:rPr>
                        <a:t>145/147</a:t>
                      </a:r>
                    </a:p>
                  </a:txBody>
                  <a:tcPr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53320869"/>
                  </a:ext>
                </a:extLst>
              </a:tr>
              <a:tr h="298217">
                <a:tc>
                  <a:txBody>
                    <a:bodyPr/>
                    <a:lstStyle/>
                    <a:p>
                      <a:pPr algn="l"/>
                      <a:r>
                        <a:rPr lang="en-US" sz="1400" b="0" dirty="0">
                          <a:solidFill>
                            <a:schemeClr val="tx1"/>
                          </a:solidFill>
                        </a:rPr>
                        <a:t>8/8</a:t>
                      </a:r>
                    </a:p>
                  </a:txBody>
                  <a:tcPr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7048319"/>
                  </a:ext>
                </a:extLst>
              </a:tr>
              <a:tr h="298217">
                <a:tc>
                  <a:txBody>
                    <a:bodyPr/>
                    <a:lstStyle/>
                    <a:p>
                      <a:pPr algn="l"/>
                      <a:r>
                        <a:rPr lang="en-US" sz="1400" b="0" dirty="0">
                          <a:solidFill>
                            <a:schemeClr val="tx1"/>
                          </a:solidFill>
                        </a:rPr>
                        <a:t>71/72</a:t>
                      </a:r>
                    </a:p>
                  </a:txBody>
                  <a:tcPr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07049384"/>
                  </a:ext>
                </a:extLst>
              </a:tr>
              <a:tr h="298217">
                <a:tc>
                  <a:txBody>
                    <a:bodyPr/>
                    <a:lstStyle/>
                    <a:p>
                      <a:pPr algn="l"/>
                      <a:r>
                        <a:rPr lang="en-US" sz="1400" b="0" dirty="0">
                          <a:solidFill>
                            <a:schemeClr val="tx1"/>
                          </a:solidFill>
                        </a:rPr>
                        <a:t>32/33</a:t>
                      </a:r>
                    </a:p>
                  </a:txBody>
                  <a:tcPr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09077346"/>
                  </a:ext>
                </a:extLst>
              </a:tr>
              <a:tr h="298217">
                <a:tc>
                  <a:txBody>
                    <a:bodyPr/>
                    <a:lstStyle/>
                    <a:p>
                      <a:pPr algn="l"/>
                      <a:r>
                        <a:rPr lang="en-US" sz="1400" b="0" dirty="0">
                          <a:solidFill>
                            <a:schemeClr val="tx1"/>
                          </a:solidFill>
                        </a:rPr>
                        <a:t>39/39</a:t>
                      </a:r>
                    </a:p>
                  </a:txBody>
                  <a:tcPr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23729198"/>
                  </a:ext>
                </a:extLst>
              </a:tr>
              <a:tr h="298217">
                <a:tc>
                  <a:txBody>
                    <a:bodyPr/>
                    <a:lstStyle/>
                    <a:p>
                      <a:pPr algn="l"/>
                      <a:r>
                        <a:rPr lang="en-US" sz="1400" b="0" dirty="0">
                          <a:solidFill>
                            <a:schemeClr val="tx1"/>
                          </a:solidFill>
                        </a:rPr>
                        <a:t>27/27</a:t>
                      </a:r>
                    </a:p>
                  </a:txBody>
                  <a:tcPr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54398932"/>
                  </a:ext>
                </a:extLst>
              </a:tr>
              <a:tr h="298217">
                <a:tc>
                  <a:txBody>
                    <a:bodyPr/>
                    <a:lstStyle/>
                    <a:p>
                      <a:pPr algn="l"/>
                      <a:r>
                        <a:rPr lang="en-US" sz="1400" b="0" dirty="0">
                          <a:solidFill>
                            <a:schemeClr val="tx1"/>
                          </a:solidFill>
                        </a:rPr>
                        <a:t>96/97</a:t>
                      </a:r>
                    </a:p>
                  </a:txBody>
                  <a:tcPr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19404356"/>
                  </a:ext>
                </a:extLst>
              </a:tr>
              <a:tr h="298217">
                <a:tc>
                  <a:txBody>
                    <a:bodyPr/>
                    <a:lstStyle/>
                    <a:p>
                      <a:pPr algn="l"/>
                      <a:r>
                        <a:rPr lang="en-US" sz="1400" b="0" dirty="0">
                          <a:solidFill>
                            <a:schemeClr val="tx1"/>
                          </a:solidFill>
                        </a:rPr>
                        <a:t>50/50</a:t>
                      </a:r>
                    </a:p>
                  </a:txBody>
                  <a:tcPr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7260920"/>
                  </a:ext>
                </a:extLst>
              </a:tr>
              <a:tr h="298217">
                <a:tc>
                  <a:txBody>
                    <a:bodyPr/>
                    <a:lstStyle/>
                    <a:p>
                      <a:pPr algn="l"/>
                      <a:r>
                        <a:rPr lang="en-US" sz="1400" b="0" dirty="0">
                          <a:solidFill>
                            <a:schemeClr val="tx1"/>
                          </a:solidFill>
                        </a:rPr>
                        <a:t>4/4</a:t>
                      </a:r>
                    </a:p>
                  </a:txBody>
                  <a:tcPr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52344461"/>
                  </a:ext>
                </a:extLst>
              </a:tr>
            </a:tbl>
          </a:graphicData>
        </a:graphic>
      </p:graphicFrame>
      <p:sp>
        <p:nvSpPr>
          <p:cNvPr id="12" name="TextBox 11">
            <a:extLst>
              <a:ext uri="{FF2B5EF4-FFF2-40B4-BE49-F238E27FC236}">
                <a16:creationId xmlns:a16="http://schemas.microsoft.com/office/drawing/2014/main" id="{2F4D6967-34F8-77CC-6B5E-32368D622438}"/>
              </a:ext>
            </a:extLst>
          </p:cNvPr>
          <p:cNvSpPr txBox="1"/>
          <p:nvPr/>
        </p:nvSpPr>
        <p:spPr bwMode="auto">
          <a:xfrm>
            <a:off x="8948416" y="1275875"/>
            <a:ext cx="628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n/n</a:t>
            </a:r>
          </a:p>
        </p:txBody>
      </p:sp>
      <p:sp>
        <p:nvSpPr>
          <p:cNvPr id="13" name="TextBox 12">
            <a:extLst>
              <a:ext uri="{FF2B5EF4-FFF2-40B4-BE49-F238E27FC236}">
                <a16:creationId xmlns:a16="http://schemas.microsoft.com/office/drawing/2014/main" id="{C50F6B19-E195-2BE9-8C1D-2BAC8E0452BB}"/>
              </a:ext>
            </a:extLst>
          </p:cNvPr>
          <p:cNvSpPr txBox="1"/>
          <p:nvPr/>
        </p:nvSpPr>
        <p:spPr bwMode="auto">
          <a:xfrm>
            <a:off x="11189868" y="1275875"/>
            <a:ext cx="628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14" name="TextBox 13">
            <a:extLst>
              <a:ext uri="{FF2B5EF4-FFF2-40B4-BE49-F238E27FC236}">
                <a16:creationId xmlns:a16="http://schemas.microsoft.com/office/drawing/2014/main" id="{FE9849CD-2208-A3B3-1998-F01AB495843C}"/>
              </a:ext>
            </a:extLst>
          </p:cNvPr>
          <p:cNvSpPr txBox="1"/>
          <p:nvPr/>
        </p:nvSpPr>
        <p:spPr bwMode="auto">
          <a:xfrm>
            <a:off x="8834116" y="5666248"/>
            <a:ext cx="28956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Participants With HIV-1 RNA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&lt;50 copies/mL at Last Visit</a:t>
            </a:r>
          </a:p>
        </p:txBody>
      </p:sp>
    </p:spTree>
    <p:extLst>
      <p:ext uri="{BB962C8B-B14F-4D97-AF65-F5344CB8AC3E}">
        <p14:creationId xmlns:p14="http://schemas.microsoft.com/office/powerpoint/2010/main" val="18228026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7E80D-8DDD-B9DE-CCAD-8613C78F0DEE}"/>
              </a:ext>
            </a:extLst>
          </p:cNvPr>
          <p:cNvSpPr>
            <a:spLocks noGrp="1"/>
          </p:cNvSpPr>
          <p:nvPr>
            <p:ph type="title"/>
          </p:nvPr>
        </p:nvSpPr>
        <p:spPr/>
        <p:txBody>
          <a:bodyPr/>
          <a:lstStyle/>
          <a:p>
            <a:r>
              <a:rPr lang="en-US" dirty="0"/>
              <a:t>Switching for Weight Gain</a:t>
            </a:r>
          </a:p>
        </p:txBody>
      </p:sp>
    </p:spTree>
    <p:extLst>
      <p:ext uri="{BB962C8B-B14F-4D97-AF65-F5344CB8AC3E}">
        <p14:creationId xmlns:p14="http://schemas.microsoft.com/office/powerpoint/2010/main" val="10527985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2" name="Group 261">
            <a:extLst>
              <a:ext uri="{FF2B5EF4-FFF2-40B4-BE49-F238E27FC236}">
                <a16:creationId xmlns:a16="http://schemas.microsoft.com/office/drawing/2014/main" id="{D92DFD2F-F9BC-0CCD-ACF2-9EA9497CA15C}"/>
              </a:ext>
            </a:extLst>
          </p:cNvPr>
          <p:cNvGrpSpPr/>
          <p:nvPr/>
        </p:nvGrpSpPr>
        <p:grpSpPr>
          <a:xfrm>
            <a:off x="8864388" y="3504724"/>
            <a:ext cx="99624" cy="441114"/>
            <a:chOff x="3298821" y="3163082"/>
            <a:chExt cx="99624" cy="131645"/>
          </a:xfrm>
        </p:grpSpPr>
        <p:cxnSp>
          <p:nvCxnSpPr>
            <p:cNvPr id="263" name="Straight Connector 262">
              <a:extLst>
                <a:ext uri="{FF2B5EF4-FFF2-40B4-BE49-F238E27FC236}">
                  <a16:creationId xmlns:a16="http://schemas.microsoft.com/office/drawing/2014/main" id="{235A027B-C016-780D-C5B3-BD9108771555}"/>
                </a:ext>
              </a:extLst>
            </p:cNvPr>
            <p:cNvCxnSpPr/>
            <p:nvPr/>
          </p:nvCxnSpPr>
          <p:spPr bwMode="auto">
            <a:xfrm>
              <a:off x="3348633" y="3163082"/>
              <a:ext cx="0" cy="131001"/>
            </a:xfrm>
            <a:prstGeom prst="line">
              <a:avLst/>
            </a:prstGeom>
            <a:noFill/>
            <a:ln w="28575" cap="flat" cmpd="sng" algn="ctr">
              <a:solidFill>
                <a:schemeClr val="bg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5816ACB2-F9DA-A37C-C32A-9C882994F28E}"/>
                </a:ext>
              </a:extLst>
            </p:cNvPr>
            <p:cNvCxnSpPr/>
            <p:nvPr/>
          </p:nvCxnSpPr>
          <p:spPr bwMode="auto">
            <a:xfrm>
              <a:off x="3298821" y="3163082"/>
              <a:ext cx="99624" cy="0"/>
            </a:xfrm>
            <a:prstGeom prst="line">
              <a:avLst/>
            </a:prstGeom>
            <a:noFill/>
            <a:ln w="28575" cap="flat" cmpd="sng" algn="ctr">
              <a:solidFill>
                <a:schemeClr val="bg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8B4A4535-0887-8F47-2AF5-CF2B9AE4FF98}"/>
                </a:ext>
              </a:extLst>
            </p:cNvPr>
            <p:cNvCxnSpPr/>
            <p:nvPr/>
          </p:nvCxnSpPr>
          <p:spPr bwMode="auto">
            <a:xfrm>
              <a:off x="3298821" y="3294727"/>
              <a:ext cx="99624" cy="0"/>
            </a:xfrm>
            <a:prstGeom prst="line">
              <a:avLst/>
            </a:prstGeom>
            <a:noFill/>
            <a:ln w="28575" cap="flat" cmpd="sng" algn="ctr">
              <a:solidFill>
                <a:schemeClr val="bg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B49D44C8-DF15-81E6-B808-573E6B9607EE}"/>
                </a:ext>
              </a:extLst>
            </p:cNvPr>
            <p:cNvCxnSpPr/>
            <p:nvPr/>
          </p:nvCxnSpPr>
          <p:spPr bwMode="auto">
            <a:xfrm>
              <a:off x="3298821" y="3232782"/>
              <a:ext cx="99624" cy="0"/>
            </a:xfrm>
            <a:prstGeom prst="line">
              <a:avLst/>
            </a:prstGeom>
            <a:noFill/>
            <a:ln w="28575" cap="flat" cmpd="sng" algn="ctr">
              <a:solidFill>
                <a:schemeClr val="bg1"/>
              </a:solidFill>
              <a:prstDash val="solid"/>
              <a:round/>
              <a:headEnd type="none" w="med" len="med"/>
              <a:tailEnd type="none" w="med" len="med"/>
            </a:ln>
            <a:effectLst/>
          </p:spPr>
        </p:cxnSp>
      </p:grpSp>
      <p:grpSp>
        <p:nvGrpSpPr>
          <p:cNvPr id="307" name="Group 306">
            <a:extLst>
              <a:ext uri="{FF2B5EF4-FFF2-40B4-BE49-F238E27FC236}">
                <a16:creationId xmlns:a16="http://schemas.microsoft.com/office/drawing/2014/main" id="{F6BFCEFC-8CB0-C358-1C0D-50FA6C0BB513}"/>
              </a:ext>
            </a:extLst>
          </p:cNvPr>
          <p:cNvGrpSpPr/>
          <p:nvPr/>
        </p:nvGrpSpPr>
        <p:grpSpPr>
          <a:xfrm>
            <a:off x="9259880" y="3285964"/>
            <a:ext cx="99624" cy="606410"/>
            <a:chOff x="3298821" y="3163082"/>
            <a:chExt cx="99624" cy="131645"/>
          </a:xfrm>
        </p:grpSpPr>
        <p:cxnSp>
          <p:nvCxnSpPr>
            <p:cNvPr id="308" name="Straight Connector 307">
              <a:extLst>
                <a:ext uri="{FF2B5EF4-FFF2-40B4-BE49-F238E27FC236}">
                  <a16:creationId xmlns:a16="http://schemas.microsoft.com/office/drawing/2014/main" id="{BE0EDBC0-7277-4BA3-0165-F6C1F027C9F7}"/>
                </a:ext>
              </a:extLst>
            </p:cNvPr>
            <p:cNvCxnSpPr/>
            <p:nvPr/>
          </p:nvCxnSpPr>
          <p:spPr bwMode="auto">
            <a:xfrm>
              <a:off x="3348633" y="3163082"/>
              <a:ext cx="0" cy="131001"/>
            </a:xfrm>
            <a:prstGeom prst="line">
              <a:avLst/>
            </a:prstGeom>
            <a:noFill/>
            <a:ln w="28575" cap="flat" cmpd="sng" algn="ctr">
              <a:solidFill>
                <a:schemeClr val="bg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C3066976-DA6F-AE45-5253-09E470A11B96}"/>
                </a:ext>
              </a:extLst>
            </p:cNvPr>
            <p:cNvCxnSpPr/>
            <p:nvPr/>
          </p:nvCxnSpPr>
          <p:spPr bwMode="auto">
            <a:xfrm>
              <a:off x="3298821" y="3163082"/>
              <a:ext cx="99624" cy="0"/>
            </a:xfrm>
            <a:prstGeom prst="line">
              <a:avLst/>
            </a:prstGeom>
            <a:noFill/>
            <a:ln w="28575" cap="flat" cmpd="sng" algn="ctr">
              <a:solidFill>
                <a:schemeClr val="bg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EA7B7EB4-8767-1260-EBF9-83DC2E848649}"/>
                </a:ext>
              </a:extLst>
            </p:cNvPr>
            <p:cNvCxnSpPr/>
            <p:nvPr/>
          </p:nvCxnSpPr>
          <p:spPr bwMode="auto">
            <a:xfrm>
              <a:off x="3298821" y="3294727"/>
              <a:ext cx="99624" cy="0"/>
            </a:xfrm>
            <a:prstGeom prst="line">
              <a:avLst/>
            </a:prstGeom>
            <a:noFill/>
            <a:ln w="28575" cap="flat" cmpd="sng" algn="ctr">
              <a:solidFill>
                <a:schemeClr val="bg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35D9EB53-5AFE-A08B-618C-190395213E58}"/>
                </a:ext>
              </a:extLst>
            </p:cNvPr>
            <p:cNvCxnSpPr/>
            <p:nvPr/>
          </p:nvCxnSpPr>
          <p:spPr bwMode="auto">
            <a:xfrm>
              <a:off x="3298821" y="3235294"/>
              <a:ext cx="99624"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3" name="Group 312">
            <a:extLst>
              <a:ext uri="{FF2B5EF4-FFF2-40B4-BE49-F238E27FC236}">
                <a16:creationId xmlns:a16="http://schemas.microsoft.com/office/drawing/2014/main" id="{4D66C412-CF7B-55D7-DD31-8A59205132EF}"/>
              </a:ext>
            </a:extLst>
          </p:cNvPr>
          <p:cNvGrpSpPr/>
          <p:nvPr/>
        </p:nvGrpSpPr>
        <p:grpSpPr>
          <a:xfrm>
            <a:off x="9862935" y="2851202"/>
            <a:ext cx="99624" cy="653519"/>
            <a:chOff x="3298821" y="3163082"/>
            <a:chExt cx="99624" cy="131645"/>
          </a:xfrm>
        </p:grpSpPr>
        <p:cxnSp>
          <p:nvCxnSpPr>
            <p:cNvPr id="314" name="Straight Connector 313">
              <a:extLst>
                <a:ext uri="{FF2B5EF4-FFF2-40B4-BE49-F238E27FC236}">
                  <a16:creationId xmlns:a16="http://schemas.microsoft.com/office/drawing/2014/main" id="{FE5E43E4-DDAD-B608-ECB8-DC4C6055519B}"/>
                </a:ext>
              </a:extLst>
            </p:cNvPr>
            <p:cNvCxnSpPr/>
            <p:nvPr/>
          </p:nvCxnSpPr>
          <p:spPr bwMode="auto">
            <a:xfrm>
              <a:off x="3348633" y="3163082"/>
              <a:ext cx="0" cy="131001"/>
            </a:xfrm>
            <a:prstGeom prst="line">
              <a:avLst/>
            </a:prstGeom>
            <a:noFill/>
            <a:ln w="28575" cap="flat" cmpd="sng" algn="ctr">
              <a:solidFill>
                <a:schemeClr val="bg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9E20D5E7-A77C-3BFD-2373-E23A10B955B8}"/>
                </a:ext>
              </a:extLst>
            </p:cNvPr>
            <p:cNvCxnSpPr/>
            <p:nvPr/>
          </p:nvCxnSpPr>
          <p:spPr bwMode="auto">
            <a:xfrm>
              <a:off x="3298821" y="3163082"/>
              <a:ext cx="99624" cy="0"/>
            </a:xfrm>
            <a:prstGeom prst="line">
              <a:avLst/>
            </a:prstGeom>
            <a:noFill/>
            <a:ln w="28575" cap="flat" cmpd="sng" algn="ctr">
              <a:solidFill>
                <a:schemeClr val="bg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44E344FA-A525-542B-6634-16E5A447A308}"/>
                </a:ext>
              </a:extLst>
            </p:cNvPr>
            <p:cNvCxnSpPr/>
            <p:nvPr/>
          </p:nvCxnSpPr>
          <p:spPr bwMode="auto">
            <a:xfrm>
              <a:off x="3298821" y="3294727"/>
              <a:ext cx="99624" cy="0"/>
            </a:xfrm>
            <a:prstGeom prst="line">
              <a:avLst/>
            </a:prstGeom>
            <a:noFill/>
            <a:ln w="28575" cap="flat" cmpd="sng" algn="ctr">
              <a:solidFill>
                <a:schemeClr val="bg1"/>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8E9962D9-9E3E-46F2-C578-C3628F116211}"/>
                </a:ext>
              </a:extLst>
            </p:cNvPr>
            <p:cNvCxnSpPr/>
            <p:nvPr/>
          </p:nvCxnSpPr>
          <p:spPr bwMode="auto">
            <a:xfrm>
              <a:off x="3298821" y="3176532"/>
              <a:ext cx="99624" cy="0"/>
            </a:xfrm>
            <a:prstGeom prst="line">
              <a:avLst/>
            </a:prstGeom>
            <a:noFill/>
            <a:ln w="28575" cap="flat" cmpd="sng" algn="ctr">
              <a:solidFill>
                <a:schemeClr val="bg1"/>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D292FDEA-7AC2-31BD-2622-8AEE008FA1C2}"/>
                </a:ext>
              </a:extLst>
            </p:cNvPr>
            <p:cNvCxnSpPr/>
            <p:nvPr/>
          </p:nvCxnSpPr>
          <p:spPr bwMode="auto">
            <a:xfrm>
              <a:off x="3298821" y="3257715"/>
              <a:ext cx="99624" cy="0"/>
            </a:xfrm>
            <a:prstGeom prst="line">
              <a:avLst/>
            </a:prstGeom>
            <a:noFill/>
            <a:ln w="28575" cap="flat" cmpd="sng" algn="ctr">
              <a:solidFill>
                <a:schemeClr val="bg1"/>
              </a:solidFill>
              <a:prstDash val="solid"/>
              <a:round/>
              <a:headEnd type="none" w="med" len="med"/>
              <a:tailEnd type="none" w="med" len="med"/>
            </a:ln>
            <a:effectLst/>
          </p:spPr>
        </p:cxnSp>
      </p:grpSp>
      <p:grpSp>
        <p:nvGrpSpPr>
          <p:cNvPr id="320" name="Group 319">
            <a:extLst>
              <a:ext uri="{FF2B5EF4-FFF2-40B4-BE49-F238E27FC236}">
                <a16:creationId xmlns:a16="http://schemas.microsoft.com/office/drawing/2014/main" id="{596EAE6D-1834-7889-401B-6426077D7840}"/>
              </a:ext>
            </a:extLst>
          </p:cNvPr>
          <p:cNvGrpSpPr/>
          <p:nvPr/>
        </p:nvGrpSpPr>
        <p:grpSpPr>
          <a:xfrm>
            <a:off x="10460380" y="2767054"/>
            <a:ext cx="99624" cy="1080782"/>
            <a:chOff x="3298821" y="3163082"/>
            <a:chExt cx="99624" cy="131645"/>
          </a:xfrm>
        </p:grpSpPr>
        <p:cxnSp>
          <p:nvCxnSpPr>
            <p:cNvPr id="321" name="Straight Connector 320">
              <a:extLst>
                <a:ext uri="{FF2B5EF4-FFF2-40B4-BE49-F238E27FC236}">
                  <a16:creationId xmlns:a16="http://schemas.microsoft.com/office/drawing/2014/main" id="{6DC914F9-C566-8712-3CBD-320C5D135859}"/>
                </a:ext>
              </a:extLst>
            </p:cNvPr>
            <p:cNvCxnSpPr/>
            <p:nvPr/>
          </p:nvCxnSpPr>
          <p:spPr bwMode="auto">
            <a:xfrm>
              <a:off x="3348633" y="3163082"/>
              <a:ext cx="0" cy="131001"/>
            </a:xfrm>
            <a:prstGeom prst="line">
              <a:avLst/>
            </a:prstGeom>
            <a:noFill/>
            <a:ln w="28575" cap="flat" cmpd="sng" algn="ctr">
              <a:solidFill>
                <a:schemeClr val="bg1"/>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28CC70B7-6F38-7399-D273-6585E40FD50A}"/>
                </a:ext>
              </a:extLst>
            </p:cNvPr>
            <p:cNvCxnSpPr/>
            <p:nvPr/>
          </p:nvCxnSpPr>
          <p:spPr bwMode="auto">
            <a:xfrm>
              <a:off x="3298821" y="3163082"/>
              <a:ext cx="99624" cy="0"/>
            </a:xfrm>
            <a:prstGeom prst="line">
              <a:avLst/>
            </a:prstGeom>
            <a:noFill/>
            <a:ln w="28575" cap="flat" cmpd="sng" algn="ctr">
              <a:solidFill>
                <a:schemeClr val="bg1"/>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10FE1EBB-BDDD-E1B5-5804-B77D1BAEC1AF}"/>
                </a:ext>
              </a:extLst>
            </p:cNvPr>
            <p:cNvCxnSpPr/>
            <p:nvPr/>
          </p:nvCxnSpPr>
          <p:spPr bwMode="auto">
            <a:xfrm>
              <a:off x="3298821" y="3294727"/>
              <a:ext cx="99624" cy="0"/>
            </a:xfrm>
            <a:prstGeom prst="line">
              <a:avLst/>
            </a:prstGeom>
            <a:noFill/>
            <a:ln w="28575" cap="flat" cmpd="sng" algn="ctr">
              <a:solidFill>
                <a:schemeClr val="bg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129FB30C-B12B-5D12-9995-DE589F5E953B}"/>
                </a:ext>
              </a:extLst>
            </p:cNvPr>
            <p:cNvCxnSpPr/>
            <p:nvPr/>
          </p:nvCxnSpPr>
          <p:spPr bwMode="auto">
            <a:xfrm>
              <a:off x="3298821" y="3217498"/>
              <a:ext cx="99624" cy="0"/>
            </a:xfrm>
            <a:prstGeom prst="line">
              <a:avLst/>
            </a:prstGeom>
            <a:noFill/>
            <a:ln w="28575" cap="flat" cmpd="sng" algn="ctr">
              <a:solidFill>
                <a:schemeClr val="bg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37D6B366-E849-4DE2-7642-08F332F85C3B}"/>
                </a:ext>
              </a:extLst>
            </p:cNvPr>
            <p:cNvCxnSpPr/>
            <p:nvPr/>
          </p:nvCxnSpPr>
          <p:spPr bwMode="auto">
            <a:xfrm>
              <a:off x="3298821" y="3230835"/>
              <a:ext cx="99624" cy="0"/>
            </a:xfrm>
            <a:prstGeom prst="line">
              <a:avLst/>
            </a:prstGeom>
            <a:noFill/>
            <a:ln w="28575" cap="flat" cmpd="sng" algn="ctr">
              <a:solidFill>
                <a:schemeClr val="bg1"/>
              </a:solidFill>
              <a:prstDash val="solid"/>
              <a:round/>
              <a:headEnd type="none" w="med" len="med"/>
              <a:tailEnd type="none" w="med" len="med"/>
            </a:ln>
            <a:effectLst/>
          </p:spPr>
        </p:cxnSp>
      </p:grpSp>
      <p:grpSp>
        <p:nvGrpSpPr>
          <p:cNvPr id="331" name="Group 330">
            <a:extLst>
              <a:ext uri="{FF2B5EF4-FFF2-40B4-BE49-F238E27FC236}">
                <a16:creationId xmlns:a16="http://schemas.microsoft.com/office/drawing/2014/main" id="{A48CD281-0F3C-1F04-524C-34D5566D96BE}"/>
              </a:ext>
            </a:extLst>
          </p:cNvPr>
          <p:cNvGrpSpPr/>
          <p:nvPr/>
        </p:nvGrpSpPr>
        <p:grpSpPr>
          <a:xfrm>
            <a:off x="11066241" y="2593149"/>
            <a:ext cx="99624" cy="1167759"/>
            <a:chOff x="3298821" y="3163082"/>
            <a:chExt cx="99624" cy="131645"/>
          </a:xfrm>
        </p:grpSpPr>
        <p:cxnSp>
          <p:nvCxnSpPr>
            <p:cNvPr id="332" name="Straight Connector 331">
              <a:extLst>
                <a:ext uri="{FF2B5EF4-FFF2-40B4-BE49-F238E27FC236}">
                  <a16:creationId xmlns:a16="http://schemas.microsoft.com/office/drawing/2014/main" id="{9FA6093F-E976-F66B-727E-3204B8142FD5}"/>
                </a:ext>
              </a:extLst>
            </p:cNvPr>
            <p:cNvCxnSpPr/>
            <p:nvPr/>
          </p:nvCxnSpPr>
          <p:spPr bwMode="auto">
            <a:xfrm>
              <a:off x="3348633" y="3163082"/>
              <a:ext cx="0" cy="131001"/>
            </a:xfrm>
            <a:prstGeom prst="line">
              <a:avLst/>
            </a:prstGeom>
            <a:noFill/>
            <a:ln w="28575" cap="flat" cmpd="sng" algn="ctr">
              <a:solidFill>
                <a:schemeClr val="bg1"/>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F606EF85-DE7E-4437-9F68-02FDFAC16FFD}"/>
                </a:ext>
              </a:extLst>
            </p:cNvPr>
            <p:cNvCxnSpPr/>
            <p:nvPr/>
          </p:nvCxnSpPr>
          <p:spPr bwMode="auto">
            <a:xfrm>
              <a:off x="3298821" y="3163082"/>
              <a:ext cx="99624" cy="0"/>
            </a:xfrm>
            <a:prstGeom prst="line">
              <a:avLst/>
            </a:prstGeom>
            <a:noFill/>
            <a:ln w="28575" cap="flat" cmpd="sng" algn="ctr">
              <a:solidFill>
                <a:schemeClr val="bg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FDB7C1CC-E42A-2EDE-22DE-276B53449593}"/>
                </a:ext>
              </a:extLst>
            </p:cNvPr>
            <p:cNvCxnSpPr/>
            <p:nvPr/>
          </p:nvCxnSpPr>
          <p:spPr bwMode="auto">
            <a:xfrm>
              <a:off x="3298821" y="3294727"/>
              <a:ext cx="99624" cy="0"/>
            </a:xfrm>
            <a:prstGeom prst="line">
              <a:avLst/>
            </a:prstGeom>
            <a:noFill/>
            <a:ln w="28575" cap="flat" cmpd="sng" algn="ctr">
              <a:solidFill>
                <a:schemeClr val="bg1"/>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7F57680A-D079-9B09-0154-F82FC74C7D7F}"/>
                </a:ext>
              </a:extLst>
            </p:cNvPr>
            <p:cNvCxnSpPr/>
            <p:nvPr/>
          </p:nvCxnSpPr>
          <p:spPr bwMode="auto">
            <a:xfrm>
              <a:off x="3298821" y="3217203"/>
              <a:ext cx="99624" cy="0"/>
            </a:xfrm>
            <a:prstGeom prst="line">
              <a:avLst/>
            </a:prstGeom>
            <a:noFill/>
            <a:ln w="28575" cap="flat" cmpd="sng" algn="ctr">
              <a:solidFill>
                <a:schemeClr val="bg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901A3C3A-050A-68BF-3BC5-012D81F353B1}"/>
                </a:ext>
              </a:extLst>
            </p:cNvPr>
            <p:cNvCxnSpPr/>
            <p:nvPr/>
          </p:nvCxnSpPr>
          <p:spPr bwMode="auto">
            <a:xfrm>
              <a:off x="3298821" y="3235923"/>
              <a:ext cx="99624" cy="0"/>
            </a:xfrm>
            <a:prstGeom prst="line">
              <a:avLst/>
            </a:prstGeom>
            <a:noFill/>
            <a:ln w="28575" cap="flat" cmpd="sng" algn="ctr">
              <a:solidFill>
                <a:schemeClr val="bg1"/>
              </a:solidFill>
              <a:prstDash val="solid"/>
              <a:round/>
              <a:headEnd type="none" w="med" len="med"/>
              <a:tailEnd type="none" w="med" len="med"/>
            </a:ln>
            <a:effectLst/>
          </p:spPr>
        </p:cxnSp>
      </p:grpSp>
      <p:sp>
        <p:nvSpPr>
          <p:cNvPr id="65" name="Oval 64">
            <a:extLst>
              <a:ext uri="{FF2B5EF4-FFF2-40B4-BE49-F238E27FC236}">
                <a16:creationId xmlns:a16="http://schemas.microsoft.com/office/drawing/2014/main" id="{F7ADC5AA-0586-05F8-EA39-CC044E25A9D6}"/>
              </a:ext>
            </a:extLst>
          </p:cNvPr>
          <p:cNvSpPr/>
          <p:nvPr/>
        </p:nvSpPr>
        <p:spPr bwMode="auto">
          <a:xfrm>
            <a:off x="2941872" y="3636381"/>
            <a:ext cx="97601" cy="97601"/>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Oval 65">
            <a:extLst>
              <a:ext uri="{FF2B5EF4-FFF2-40B4-BE49-F238E27FC236}">
                <a16:creationId xmlns:a16="http://schemas.microsoft.com/office/drawing/2014/main" id="{0BE52143-B24D-5E1B-C87B-7BBA8E551AFC}"/>
              </a:ext>
            </a:extLst>
          </p:cNvPr>
          <p:cNvSpPr/>
          <p:nvPr/>
        </p:nvSpPr>
        <p:spPr bwMode="auto">
          <a:xfrm>
            <a:off x="3539612" y="3412228"/>
            <a:ext cx="97601" cy="97601"/>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Oval 66">
            <a:extLst>
              <a:ext uri="{FF2B5EF4-FFF2-40B4-BE49-F238E27FC236}">
                <a16:creationId xmlns:a16="http://schemas.microsoft.com/office/drawing/2014/main" id="{9A0493EC-B76A-7E13-E98F-A24DD26E3001}"/>
              </a:ext>
            </a:extLst>
          </p:cNvPr>
          <p:cNvSpPr/>
          <p:nvPr/>
        </p:nvSpPr>
        <p:spPr bwMode="auto">
          <a:xfrm>
            <a:off x="4140910" y="3362417"/>
            <a:ext cx="97601" cy="97601"/>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Oval 61">
            <a:extLst>
              <a:ext uri="{FF2B5EF4-FFF2-40B4-BE49-F238E27FC236}">
                <a16:creationId xmlns:a16="http://schemas.microsoft.com/office/drawing/2014/main" id="{E79E8113-7778-F4E0-873D-D878D5C569A5}"/>
              </a:ext>
            </a:extLst>
          </p:cNvPr>
          <p:cNvSpPr/>
          <p:nvPr/>
        </p:nvSpPr>
        <p:spPr bwMode="auto">
          <a:xfrm>
            <a:off x="1781971" y="3839185"/>
            <a:ext cx="97601" cy="97601"/>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Oval 62">
            <a:extLst>
              <a:ext uri="{FF2B5EF4-FFF2-40B4-BE49-F238E27FC236}">
                <a16:creationId xmlns:a16="http://schemas.microsoft.com/office/drawing/2014/main" id="{C6AE17E6-1BC3-8FB6-6335-BF64731A18F9}"/>
              </a:ext>
            </a:extLst>
          </p:cNvPr>
          <p:cNvSpPr/>
          <p:nvPr/>
        </p:nvSpPr>
        <p:spPr bwMode="auto">
          <a:xfrm>
            <a:off x="1931406" y="3743120"/>
            <a:ext cx="97601" cy="97601"/>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Oval 63">
            <a:extLst>
              <a:ext uri="{FF2B5EF4-FFF2-40B4-BE49-F238E27FC236}">
                <a16:creationId xmlns:a16="http://schemas.microsoft.com/office/drawing/2014/main" id="{2F12F65D-61C2-09BD-7FDC-79578CB280A1}"/>
              </a:ext>
            </a:extLst>
          </p:cNvPr>
          <p:cNvSpPr/>
          <p:nvPr/>
        </p:nvSpPr>
        <p:spPr bwMode="auto">
          <a:xfrm>
            <a:off x="2344132" y="3760910"/>
            <a:ext cx="97601" cy="97601"/>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Freeform: Shape 67">
            <a:extLst>
              <a:ext uri="{FF2B5EF4-FFF2-40B4-BE49-F238E27FC236}">
                <a16:creationId xmlns:a16="http://schemas.microsoft.com/office/drawing/2014/main" id="{6895F647-3603-91DC-0CA2-DABB34EC725A}"/>
              </a:ext>
            </a:extLst>
          </p:cNvPr>
          <p:cNvSpPr/>
          <p:nvPr/>
        </p:nvSpPr>
        <p:spPr bwMode="auto">
          <a:xfrm>
            <a:off x="1835552" y="3412693"/>
            <a:ext cx="2351823" cy="476768"/>
          </a:xfrm>
          <a:custGeom>
            <a:avLst/>
            <a:gdLst>
              <a:gd name="connsiteX0" fmla="*/ 0 w 2351823"/>
              <a:gd name="connsiteY0" fmla="*/ 476768 h 476768"/>
              <a:gd name="connsiteX1" fmla="*/ 138761 w 2351823"/>
              <a:gd name="connsiteY1" fmla="*/ 384261 h 476768"/>
              <a:gd name="connsiteX2" fmla="*/ 555045 w 2351823"/>
              <a:gd name="connsiteY2" fmla="*/ 402051 h 476768"/>
              <a:gd name="connsiteX3" fmla="*/ 1145669 w 2351823"/>
              <a:gd name="connsiteY3" fmla="*/ 273964 h 476768"/>
              <a:gd name="connsiteX4" fmla="*/ 1757641 w 2351823"/>
              <a:gd name="connsiteY4" fmla="*/ 39137 h 476768"/>
              <a:gd name="connsiteX5" fmla="*/ 2351823 w 2351823"/>
              <a:gd name="connsiteY5" fmla="*/ 0 h 476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51823" h="476768">
                <a:moveTo>
                  <a:pt x="0" y="476768"/>
                </a:moveTo>
                <a:lnTo>
                  <a:pt x="138761" y="384261"/>
                </a:lnTo>
                <a:lnTo>
                  <a:pt x="555045" y="402051"/>
                </a:lnTo>
                <a:lnTo>
                  <a:pt x="1145669" y="273964"/>
                </a:lnTo>
                <a:lnTo>
                  <a:pt x="1757641" y="39137"/>
                </a:lnTo>
                <a:lnTo>
                  <a:pt x="2351823" y="0"/>
                </a:lnTo>
              </a:path>
            </a:pathLst>
          </a:custGeom>
          <a:noFill/>
          <a:ln w="28575">
            <a:solidFill>
              <a:schemeClr val="accent1"/>
            </a:solidFill>
            <a:miter lim="800000"/>
            <a:headEnd/>
            <a:tailEnd/>
          </a:ln>
        </p:spPr>
        <p:txBody>
          <a:bodyPr rtlCol="0" anchor="ctr"/>
          <a:lstStyle/>
          <a:p>
            <a:pPr algn="ctr"/>
            <a:endParaRPr lang="en-US" dirty="0"/>
          </a:p>
        </p:txBody>
      </p:sp>
      <p:grpSp>
        <p:nvGrpSpPr>
          <p:cNvPr id="74" name="Group 73">
            <a:extLst>
              <a:ext uri="{FF2B5EF4-FFF2-40B4-BE49-F238E27FC236}">
                <a16:creationId xmlns:a16="http://schemas.microsoft.com/office/drawing/2014/main" id="{1430C71B-C848-9CED-2580-09505F36E830}"/>
              </a:ext>
            </a:extLst>
          </p:cNvPr>
          <p:cNvGrpSpPr/>
          <p:nvPr/>
        </p:nvGrpSpPr>
        <p:grpSpPr>
          <a:xfrm>
            <a:off x="2938891" y="3542885"/>
            <a:ext cx="99624" cy="235716"/>
            <a:chOff x="3298821" y="3163082"/>
            <a:chExt cx="99624" cy="131645"/>
          </a:xfrm>
        </p:grpSpPr>
        <p:cxnSp>
          <p:nvCxnSpPr>
            <p:cNvPr id="70" name="Straight Connector 69">
              <a:extLst>
                <a:ext uri="{FF2B5EF4-FFF2-40B4-BE49-F238E27FC236}">
                  <a16:creationId xmlns:a16="http://schemas.microsoft.com/office/drawing/2014/main" id="{3C037031-93AF-289C-0400-B7D2050D8387}"/>
                </a:ext>
              </a:extLst>
            </p:cNvPr>
            <p:cNvCxnSpPr/>
            <p:nvPr/>
          </p:nvCxnSpPr>
          <p:spPr bwMode="auto">
            <a:xfrm>
              <a:off x="3348633" y="3163082"/>
              <a:ext cx="0" cy="131001"/>
            </a:xfrm>
            <a:prstGeom prst="line">
              <a:avLst/>
            </a:prstGeom>
            <a:noFill/>
            <a:ln w="28575"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7CE7917D-C3C0-78AC-0479-FE0D931719C9}"/>
                </a:ext>
              </a:extLst>
            </p:cNvPr>
            <p:cNvCxnSpPr/>
            <p:nvPr/>
          </p:nvCxnSpPr>
          <p:spPr bwMode="auto">
            <a:xfrm>
              <a:off x="3298821" y="3163082"/>
              <a:ext cx="99624" cy="0"/>
            </a:xfrm>
            <a:prstGeom prst="line">
              <a:avLst/>
            </a:prstGeom>
            <a:noFill/>
            <a:ln w="28575" cap="flat" cmpd="sng" algn="ctr">
              <a:solidFill>
                <a:schemeClr val="accent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77DF143F-6138-ADA5-BE06-46D89948AC24}"/>
                </a:ext>
              </a:extLst>
            </p:cNvPr>
            <p:cNvCxnSpPr/>
            <p:nvPr/>
          </p:nvCxnSpPr>
          <p:spPr bwMode="auto">
            <a:xfrm>
              <a:off x="3298821" y="3294727"/>
              <a:ext cx="99624"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5" name="Group 74">
            <a:extLst>
              <a:ext uri="{FF2B5EF4-FFF2-40B4-BE49-F238E27FC236}">
                <a16:creationId xmlns:a16="http://schemas.microsoft.com/office/drawing/2014/main" id="{EA9E8D24-C738-1BB6-6CC7-72E02DC08E53}"/>
              </a:ext>
            </a:extLst>
          </p:cNvPr>
          <p:cNvGrpSpPr/>
          <p:nvPr/>
        </p:nvGrpSpPr>
        <p:grpSpPr>
          <a:xfrm>
            <a:off x="3536631" y="3368544"/>
            <a:ext cx="99624" cy="235716"/>
            <a:chOff x="3298821" y="3163082"/>
            <a:chExt cx="99624" cy="131645"/>
          </a:xfrm>
        </p:grpSpPr>
        <p:cxnSp>
          <p:nvCxnSpPr>
            <p:cNvPr id="76" name="Straight Connector 75">
              <a:extLst>
                <a:ext uri="{FF2B5EF4-FFF2-40B4-BE49-F238E27FC236}">
                  <a16:creationId xmlns:a16="http://schemas.microsoft.com/office/drawing/2014/main" id="{9E82F582-8BE6-7C6B-5D47-51538A64B82F}"/>
                </a:ext>
              </a:extLst>
            </p:cNvPr>
            <p:cNvCxnSpPr/>
            <p:nvPr/>
          </p:nvCxnSpPr>
          <p:spPr bwMode="auto">
            <a:xfrm>
              <a:off x="3348633" y="3163082"/>
              <a:ext cx="0" cy="131001"/>
            </a:xfrm>
            <a:prstGeom prst="line">
              <a:avLst/>
            </a:prstGeom>
            <a:noFill/>
            <a:ln w="28575" cap="flat" cmpd="sng" algn="ctr">
              <a:solidFill>
                <a:schemeClr val="accent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4C31E43E-DFEF-CE61-3D15-C00ED55FE6B7}"/>
                </a:ext>
              </a:extLst>
            </p:cNvPr>
            <p:cNvCxnSpPr/>
            <p:nvPr/>
          </p:nvCxnSpPr>
          <p:spPr bwMode="auto">
            <a:xfrm>
              <a:off x="3298821" y="3163082"/>
              <a:ext cx="99624" cy="0"/>
            </a:xfrm>
            <a:prstGeom prst="line">
              <a:avLst/>
            </a:prstGeom>
            <a:noFill/>
            <a:ln w="28575"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4DF0B487-91DC-788C-36C4-14ABFC0D6C0A}"/>
                </a:ext>
              </a:extLst>
            </p:cNvPr>
            <p:cNvCxnSpPr/>
            <p:nvPr/>
          </p:nvCxnSpPr>
          <p:spPr bwMode="auto">
            <a:xfrm>
              <a:off x="3298821" y="3294727"/>
              <a:ext cx="99624"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9" name="Group 78">
            <a:extLst>
              <a:ext uri="{FF2B5EF4-FFF2-40B4-BE49-F238E27FC236}">
                <a16:creationId xmlns:a16="http://schemas.microsoft.com/office/drawing/2014/main" id="{9B949DFC-220C-B0B2-C174-A397F63DAB21}"/>
              </a:ext>
            </a:extLst>
          </p:cNvPr>
          <p:cNvGrpSpPr/>
          <p:nvPr/>
        </p:nvGrpSpPr>
        <p:grpSpPr>
          <a:xfrm>
            <a:off x="4137929" y="3322291"/>
            <a:ext cx="99624" cy="235716"/>
            <a:chOff x="3298821" y="3163082"/>
            <a:chExt cx="99624" cy="131645"/>
          </a:xfrm>
        </p:grpSpPr>
        <p:cxnSp>
          <p:nvCxnSpPr>
            <p:cNvPr id="80" name="Straight Connector 79">
              <a:extLst>
                <a:ext uri="{FF2B5EF4-FFF2-40B4-BE49-F238E27FC236}">
                  <a16:creationId xmlns:a16="http://schemas.microsoft.com/office/drawing/2014/main" id="{6B8ED33D-1294-21C6-AAC6-2B7E31628215}"/>
                </a:ext>
              </a:extLst>
            </p:cNvPr>
            <p:cNvCxnSpPr/>
            <p:nvPr/>
          </p:nvCxnSpPr>
          <p:spPr bwMode="auto">
            <a:xfrm>
              <a:off x="3348633" y="3163082"/>
              <a:ext cx="0" cy="131001"/>
            </a:xfrm>
            <a:prstGeom prst="line">
              <a:avLst/>
            </a:prstGeom>
            <a:noFill/>
            <a:ln w="28575"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8AD0E6D1-2948-A034-8CE2-FB0C04EBBD65}"/>
                </a:ext>
              </a:extLst>
            </p:cNvPr>
            <p:cNvCxnSpPr/>
            <p:nvPr/>
          </p:nvCxnSpPr>
          <p:spPr bwMode="auto">
            <a:xfrm>
              <a:off x="3298821" y="3163082"/>
              <a:ext cx="99624" cy="0"/>
            </a:xfrm>
            <a:prstGeom prst="line">
              <a:avLst/>
            </a:prstGeom>
            <a:noFill/>
            <a:ln w="28575"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B7B1CA8D-B252-0D4D-4515-99EB141C86A2}"/>
                </a:ext>
              </a:extLst>
            </p:cNvPr>
            <p:cNvCxnSpPr/>
            <p:nvPr/>
          </p:nvCxnSpPr>
          <p:spPr bwMode="auto">
            <a:xfrm>
              <a:off x="3298821" y="3294727"/>
              <a:ext cx="99624" cy="0"/>
            </a:xfrm>
            <a:prstGeom prst="line">
              <a:avLst/>
            </a:prstGeom>
            <a:noFill/>
            <a:ln w="28575" cap="flat" cmpd="sng" algn="ctr">
              <a:solidFill>
                <a:schemeClr val="accent1"/>
              </a:solidFill>
              <a:prstDash val="solid"/>
              <a:round/>
              <a:headEnd type="none" w="med" len="med"/>
              <a:tailEnd type="none" w="med" len="med"/>
            </a:ln>
            <a:effectLst/>
          </p:spPr>
        </p:cxnSp>
      </p:grpSp>
      <p:sp>
        <p:nvSpPr>
          <p:cNvPr id="6" name="Title 5">
            <a:extLst>
              <a:ext uri="{FF2B5EF4-FFF2-40B4-BE49-F238E27FC236}">
                <a16:creationId xmlns:a16="http://schemas.microsoft.com/office/drawing/2014/main" id="{D730861A-FF79-1884-61AA-36D1FD4014FA}"/>
              </a:ext>
            </a:extLst>
          </p:cNvPr>
          <p:cNvSpPr>
            <a:spLocks noGrp="1"/>
          </p:cNvSpPr>
          <p:nvPr>
            <p:ph type="title"/>
          </p:nvPr>
        </p:nvSpPr>
        <p:spPr/>
        <p:txBody>
          <a:bodyPr/>
          <a:lstStyle/>
          <a:p>
            <a:r>
              <a:rPr lang="en-US" dirty="0"/>
              <a:t>TANGO and SALSA Pooled Safety Population: Wk 48 Weight Change With Switch to DTG/3TC by BL NRTI </a:t>
            </a:r>
          </a:p>
        </p:txBody>
      </p:sp>
      <p:sp>
        <p:nvSpPr>
          <p:cNvPr id="8" name="Text Box 15">
            <a:extLst>
              <a:ext uri="{FF2B5EF4-FFF2-40B4-BE49-F238E27FC236}">
                <a16:creationId xmlns:a16="http://schemas.microsoft.com/office/drawing/2014/main" id="{F5731EDF-98A9-9F12-D6E5-FF3514B489A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Scholten. AIDS 2022. Abstr EPB169.</a:t>
            </a:r>
          </a:p>
        </p:txBody>
      </p:sp>
      <p:sp>
        <p:nvSpPr>
          <p:cNvPr id="9" name="TextBox 8">
            <a:extLst>
              <a:ext uri="{FF2B5EF4-FFF2-40B4-BE49-F238E27FC236}">
                <a16:creationId xmlns:a16="http://schemas.microsoft.com/office/drawing/2014/main" id="{93849F11-C6B9-2C45-B7A0-441BAC3F573E}"/>
              </a:ext>
            </a:extLst>
          </p:cNvPr>
          <p:cNvSpPr txBox="1"/>
          <p:nvPr/>
        </p:nvSpPr>
        <p:spPr bwMode="auto">
          <a:xfrm>
            <a:off x="2182541" y="1574775"/>
            <a:ext cx="80788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Mean Change in Weight With Switch to DTG/3TC vs Continuing BL ART by BL NRTI</a:t>
            </a:r>
          </a:p>
        </p:txBody>
      </p:sp>
      <p:sp>
        <p:nvSpPr>
          <p:cNvPr id="16" name="TextBox 15">
            <a:extLst>
              <a:ext uri="{FF2B5EF4-FFF2-40B4-BE49-F238E27FC236}">
                <a16:creationId xmlns:a16="http://schemas.microsoft.com/office/drawing/2014/main" id="{2ED7169D-17FD-CEDD-D30A-33FE82F167B5}"/>
              </a:ext>
            </a:extLst>
          </p:cNvPr>
          <p:cNvSpPr txBox="1"/>
          <p:nvPr/>
        </p:nvSpPr>
        <p:spPr bwMode="auto">
          <a:xfrm>
            <a:off x="5801511" y="4874618"/>
            <a:ext cx="1277099" cy="338554"/>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Study Wk</a:t>
            </a:r>
          </a:p>
        </p:txBody>
      </p:sp>
      <p:sp>
        <p:nvSpPr>
          <p:cNvPr id="17" name="TextBox 16">
            <a:extLst>
              <a:ext uri="{FF2B5EF4-FFF2-40B4-BE49-F238E27FC236}">
                <a16:creationId xmlns:a16="http://schemas.microsoft.com/office/drawing/2014/main" id="{4A802279-5B2D-9A46-4D9E-24FA7361F2E1}"/>
              </a:ext>
            </a:extLst>
          </p:cNvPr>
          <p:cNvSpPr txBox="1"/>
          <p:nvPr/>
        </p:nvSpPr>
        <p:spPr bwMode="auto">
          <a:xfrm rot="16200000">
            <a:off x="-352998" y="3260421"/>
            <a:ext cx="2720513" cy="584775"/>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Adjusted Mean Change in Weight From BL, kg (SE)</a:t>
            </a:r>
          </a:p>
        </p:txBody>
      </p:sp>
      <p:sp>
        <p:nvSpPr>
          <p:cNvPr id="13" name="TextBox 12">
            <a:extLst>
              <a:ext uri="{FF2B5EF4-FFF2-40B4-BE49-F238E27FC236}">
                <a16:creationId xmlns:a16="http://schemas.microsoft.com/office/drawing/2014/main" id="{61FB9EFA-89B6-0109-54C0-671E110233F1}"/>
              </a:ext>
            </a:extLst>
          </p:cNvPr>
          <p:cNvSpPr txBox="1"/>
          <p:nvPr/>
        </p:nvSpPr>
        <p:spPr bwMode="auto">
          <a:xfrm>
            <a:off x="2471336" y="1985004"/>
            <a:ext cx="1277099" cy="338554"/>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On TAF at BL</a:t>
            </a:r>
          </a:p>
        </p:txBody>
      </p:sp>
      <p:sp>
        <p:nvSpPr>
          <p:cNvPr id="14" name="TextBox 13">
            <a:extLst>
              <a:ext uri="{FF2B5EF4-FFF2-40B4-BE49-F238E27FC236}">
                <a16:creationId xmlns:a16="http://schemas.microsoft.com/office/drawing/2014/main" id="{D6F8057D-B6A7-15A6-79C7-92FCC7089910}"/>
              </a:ext>
            </a:extLst>
          </p:cNvPr>
          <p:cNvSpPr txBox="1"/>
          <p:nvPr/>
        </p:nvSpPr>
        <p:spPr bwMode="auto">
          <a:xfrm>
            <a:off x="5884103" y="1985004"/>
            <a:ext cx="1277099" cy="338554"/>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On TDF at BL</a:t>
            </a:r>
          </a:p>
        </p:txBody>
      </p:sp>
      <p:sp>
        <p:nvSpPr>
          <p:cNvPr id="15" name="TextBox 14">
            <a:extLst>
              <a:ext uri="{FF2B5EF4-FFF2-40B4-BE49-F238E27FC236}">
                <a16:creationId xmlns:a16="http://schemas.microsoft.com/office/drawing/2014/main" id="{4B45AD6E-76A9-4B8C-B2E6-8713C72CBE1C}"/>
              </a:ext>
            </a:extLst>
          </p:cNvPr>
          <p:cNvSpPr txBox="1"/>
          <p:nvPr/>
        </p:nvSpPr>
        <p:spPr bwMode="auto">
          <a:xfrm>
            <a:off x="9359504" y="1985004"/>
            <a:ext cx="1407679" cy="338554"/>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On ABC at BL</a:t>
            </a:r>
          </a:p>
        </p:txBody>
      </p:sp>
      <p:sp>
        <p:nvSpPr>
          <p:cNvPr id="22" name="Rectangle: Rounded Corners 21">
            <a:extLst>
              <a:ext uri="{FF2B5EF4-FFF2-40B4-BE49-F238E27FC236}">
                <a16:creationId xmlns:a16="http://schemas.microsoft.com/office/drawing/2014/main" id="{64DCD88D-DE7E-B5EE-B6CC-34BBA2A1500A}"/>
              </a:ext>
            </a:extLst>
          </p:cNvPr>
          <p:cNvSpPr/>
          <p:nvPr/>
        </p:nvSpPr>
        <p:spPr bwMode="auto">
          <a:xfrm>
            <a:off x="950554" y="5311218"/>
            <a:ext cx="10290892" cy="831944"/>
          </a:xfrm>
          <a:prstGeom prst="roundRect">
            <a:avLst/>
          </a:prstGeom>
          <a:solidFill>
            <a:schemeClr val="accent2">
              <a:lumMod val="20000"/>
              <a:lumOff val="80000"/>
            </a:schemeClr>
          </a:solidFill>
          <a:ln w="0">
            <a:noFill/>
            <a:miter lim="800000"/>
            <a:headEnd/>
            <a:tailEnd/>
          </a:ln>
        </p:spPr>
        <p:txBody>
          <a:bodyPr rtlCol="0" anchor="b"/>
          <a:lstStyle/>
          <a:p>
            <a:pPr marL="285750" indent="-285750" eaLnBrk="1" hangingPunct="1">
              <a:spcBef>
                <a:spcPct val="35000"/>
              </a:spcBef>
              <a:spcAft>
                <a:spcPct val="25000"/>
              </a:spcAft>
              <a:buFont typeface="Wingdings" panose="05000000000000000000" pitchFamily="2" charset="2"/>
              <a:buChar char="§"/>
            </a:pPr>
            <a:r>
              <a:rPr lang="en-US" sz="1600" b="0" dirty="0">
                <a:solidFill>
                  <a:schemeClr val="bg1"/>
                </a:solidFill>
                <a:latin typeface="Calibri" panose="020F0502020204030204" pitchFamily="34" charset="0"/>
              </a:rPr>
              <a:t>TANGO included only participants on TAF at BL</a:t>
            </a:r>
          </a:p>
          <a:p>
            <a:pPr marL="285750" indent="-285750" eaLnBrk="1" hangingPunct="1">
              <a:spcBef>
                <a:spcPct val="35000"/>
              </a:spcBef>
              <a:spcAft>
                <a:spcPct val="25000"/>
              </a:spcAft>
              <a:buFont typeface="Wingdings" panose="05000000000000000000" pitchFamily="2" charset="2"/>
              <a:buChar char="§"/>
            </a:pPr>
            <a:r>
              <a:rPr lang="en-US" sz="1600" b="0" dirty="0">
                <a:solidFill>
                  <a:schemeClr val="bg1"/>
                </a:solidFill>
                <a:latin typeface="Calibri" panose="020F0502020204030204" pitchFamily="34" charset="0"/>
              </a:rPr>
              <a:t>In both TANGO and SALSA, BL regimen included PI (9%), NNRTI (28%), or INSTI (63%) </a:t>
            </a:r>
          </a:p>
        </p:txBody>
      </p:sp>
      <p:sp>
        <p:nvSpPr>
          <p:cNvPr id="23" name="TextBox 22">
            <a:extLst>
              <a:ext uri="{FF2B5EF4-FFF2-40B4-BE49-F238E27FC236}">
                <a16:creationId xmlns:a16="http://schemas.microsoft.com/office/drawing/2014/main" id="{C608B864-4A59-480B-129F-E8EB4E7A4CAE}"/>
              </a:ext>
            </a:extLst>
          </p:cNvPr>
          <p:cNvSpPr txBox="1"/>
          <p:nvPr/>
        </p:nvSpPr>
        <p:spPr bwMode="auto">
          <a:xfrm>
            <a:off x="2058324" y="4136884"/>
            <a:ext cx="2265983" cy="461665"/>
          </a:xfrm>
          <a:prstGeom prst="rect">
            <a:avLst/>
          </a:prstGeom>
          <a:solidFill>
            <a:schemeClr val="tx1"/>
          </a:solidFill>
          <a:ln>
            <a:noFill/>
          </a:ln>
        </p:spPr>
        <p:txBody>
          <a:bodyPr wrap="square" rtlCol="0" anchor="ctr">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Treatment difference at Wk 48: 0.04 (95% CI: -0.52 to 0.61) </a:t>
            </a:r>
          </a:p>
        </p:txBody>
      </p:sp>
      <p:sp>
        <p:nvSpPr>
          <p:cNvPr id="27" name="TextBox 26">
            <a:extLst>
              <a:ext uri="{FF2B5EF4-FFF2-40B4-BE49-F238E27FC236}">
                <a16:creationId xmlns:a16="http://schemas.microsoft.com/office/drawing/2014/main" id="{EEA0ED9D-53FE-B491-3345-2D1E537BB767}"/>
              </a:ext>
            </a:extLst>
          </p:cNvPr>
          <p:cNvSpPr txBox="1"/>
          <p:nvPr/>
        </p:nvSpPr>
        <p:spPr bwMode="auto">
          <a:xfrm>
            <a:off x="5375412" y="4165289"/>
            <a:ext cx="2146853" cy="461665"/>
          </a:xfrm>
          <a:prstGeom prst="rect">
            <a:avLst/>
          </a:prstGeom>
          <a:solidFill>
            <a:schemeClr val="tx1"/>
          </a:solidFill>
          <a:ln>
            <a:noFill/>
          </a:ln>
        </p:spPr>
        <p:txBody>
          <a:bodyPr wrap="square" rtlCol="0" anchor="ctr">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Treatment difference at Wk 48: 2.51 (95% CI: 1.34 to 3.68) </a:t>
            </a:r>
          </a:p>
        </p:txBody>
      </p:sp>
      <p:sp>
        <p:nvSpPr>
          <p:cNvPr id="28" name="Rectangle 27">
            <a:extLst>
              <a:ext uri="{FF2B5EF4-FFF2-40B4-BE49-F238E27FC236}">
                <a16:creationId xmlns:a16="http://schemas.microsoft.com/office/drawing/2014/main" id="{3609D5E9-727A-B429-B296-835BF5D69A21}"/>
              </a:ext>
            </a:extLst>
          </p:cNvPr>
          <p:cNvSpPr/>
          <p:nvPr/>
        </p:nvSpPr>
        <p:spPr bwMode="auto">
          <a:xfrm>
            <a:off x="7437120" y="4350401"/>
            <a:ext cx="304800" cy="182880"/>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 name="TextBox 29">
            <a:extLst>
              <a:ext uri="{FF2B5EF4-FFF2-40B4-BE49-F238E27FC236}">
                <a16:creationId xmlns:a16="http://schemas.microsoft.com/office/drawing/2014/main" id="{97960D00-1694-8BFA-BE48-005A0B741E6B}"/>
              </a:ext>
            </a:extLst>
          </p:cNvPr>
          <p:cNvSpPr txBox="1"/>
          <p:nvPr/>
        </p:nvSpPr>
        <p:spPr bwMode="auto">
          <a:xfrm>
            <a:off x="8950571" y="4134256"/>
            <a:ext cx="2278073" cy="461665"/>
          </a:xfrm>
          <a:prstGeom prst="rect">
            <a:avLst/>
          </a:prstGeom>
          <a:solidFill>
            <a:schemeClr val="tx1"/>
          </a:solidFill>
          <a:ln>
            <a:noFill/>
          </a:ln>
        </p:spPr>
        <p:txBody>
          <a:bodyPr wrap="square" rtlCol="0" anchor="ctr">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Treatment difference at Wk 48: 1.10 (95% CI: -0.99 to 3.18) </a:t>
            </a:r>
          </a:p>
        </p:txBody>
      </p:sp>
      <p:cxnSp>
        <p:nvCxnSpPr>
          <p:cNvPr id="3" name="Straight Connector 2">
            <a:extLst>
              <a:ext uri="{FF2B5EF4-FFF2-40B4-BE49-F238E27FC236}">
                <a16:creationId xmlns:a16="http://schemas.microsoft.com/office/drawing/2014/main" id="{A448E8F3-B6D5-CF2C-63A9-151C1C5B4405}"/>
              </a:ext>
            </a:extLst>
          </p:cNvPr>
          <p:cNvCxnSpPr>
            <a:cxnSpLocks/>
          </p:cNvCxnSpPr>
          <p:nvPr/>
        </p:nvCxnSpPr>
        <p:spPr bwMode="auto">
          <a:xfrm>
            <a:off x="1794966" y="2512469"/>
            <a:ext cx="0" cy="208858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0B83C698-11E4-BD25-AC01-F12B71A772B9}"/>
              </a:ext>
            </a:extLst>
          </p:cNvPr>
          <p:cNvCxnSpPr/>
          <p:nvPr/>
        </p:nvCxnSpPr>
        <p:spPr bwMode="auto">
          <a:xfrm>
            <a:off x="1720249" y="2523548"/>
            <a:ext cx="74717"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82C71A0E-E438-519B-A887-D94659456965}"/>
              </a:ext>
            </a:extLst>
          </p:cNvPr>
          <p:cNvCxnSpPr/>
          <p:nvPr/>
        </p:nvCxnSpPr>
        <p:spPr bwMode="auto">
          <a:xfrm>
            <a:off x="1720249" y="2758375"/>
            <a:ext cx="74717"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EB64CE59-56A3-6E29-7EA0-784628D9DD65}"/>
              </a:ext>
            </a:extLst>
          </p:cNvPr>
          <p:cNvCxnSpPr/>
          <p:nvPr/>
        </p:nvCxnSpPr>
        <p:spPr bwMode="auto">
          <a:xfrm>
            <a:off x="1720249" y="2978969"/>
            <a:ext cx="74717"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CCB6F379-76AA-9FE4-4723-211596A1FC90}"/>
              </a:ext>
            </a:extLst>
          </p:cNvPr>
          <p:cNvCxnSpPr/>
          <p:nvPr/>
        </p:nvCxnSpPr>
        <p:spPr bwMode="auto">
          <a:xfrm>
            <a:off x="1720249" y="3213796"/>
            <a:ext cx="74717"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C68E95C6-17FF-1EDB-39CA-4B57EDDDE23A}"/>
              </a:ext>
            </a:extLst>
          </p:cNvPr>
          <p:cNvCxnSpPr/>
          <p:nvPr/>
        </p:nvCxnSpPr>
        <p:spPr bwMode="auto">
          <a:xfrm>
            <a:off x="1720249" y="3437948"/>
            <a:ext cx="74717"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605419DC-8B49-D34D-23C3-CBD145088CCF}"/>
              </a:ext>
            </a:extLst>
          </p:cNvPr>
          <p:cNvCxnSpPr/>
          <p:nvPr/>
        </p:nvCxnSpPr>
        <p:spPr bwMode="auto">
          <a:xfrm>
            <a:off x="1720249" y="3672775"/>
            <a:ext cx="74717"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6B13135B-7EF2-0357-B9B0-0B658294E8FB}"/>
              </a:ext>
            </a:extLst>
          </p:cNvPr>
          <p:cNvCxnSpPr/>
          <p:nvPr/>
        </p:nvCxnSpPr>
        <p:spPr bwMode="auto">
          <a:xfrm>
            <a:off x="1720249" y="3893369"/>
            <a:ext cx="74717"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1E8ADF3D-6D6C-D250-ECFC-3F04F2971E83}"/>
              </a:ext>
            </a:extLst>
          </p:cNvPr>
          <p:cNvCxnSpPr/>
          <p:nvPr/>
        </p:nvCxnSpPr>
        <p:spPr bwMode="auto">
          <a:xfrm>
            <a:off x="1720249" y="4128196"/>
            <a:ext cx="74717"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83BAF3D4-CCC3-04B3-E85F-F8E87FC611F4}"/>
              </a:ext>
            </a:extLst>
          </p:cNvPr>
          <p:cNvCxnSpPr>
            <a:cxnSpLocks/>
          </p:cNvCxnSpPr>
          <p:nvPr/>
        </p:nvCxnSpPr>
        <p:spPr bwMode="auto">
          <a:xfrm>
            <a:off x="1720249" y="4352348"/>
            <a:ext cx="74717"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A25DA7E7-F1A3-9AA6-41E5-399DE030753F}"/>
              </a:ext>
            </a:extLst>
          </p:cNvPr>
          <p:cNvCxnSpPr>
            <a:cxnSpLocks/>
          </p:cNvCxnSpPr>
          <p:nvPr/>
        </p:nvCxnSpPr>
        <p:spPr bwMode="auto">
          <a:xfrm>
            <a:off x="1720249" y="4587175"/>
            <a:ext cx="2604059"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C227BEC3-8A06-2062-1A04-29621FA97E9F}"/>
              </a:ext>
            </a:extLst>
          </p:cNvPr>
          <p:cNvCxnSpPr>
            <a:cxnSpLocks/>
          </p:cNvCxnSpPr>
          <p:nvPr/>
        </p:nvCxnSpPr>
        <p:spPr bwMode="auto">
          <a:xfrm rot="16200000">
            <a:off x="1757940" y="4624533"/>
            <a:ext cx="74717"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AA584926-E071-A212-8B2B-B9245CF0E90E}"/>
              </a:ext>
            </a:extLst>
          </p:cNvPr>
          <p:cNvCxnSpPr>
            <a:cxnSpLocks/>
          </p:cNvCxnSpPr>
          <p:nvPr/>
        </p:nvCxnSpPr>
        <p:spPr bwMode="auto">
          <a:xfrm rot="16200000">
            <a:off x="2366355" y="4624534"/>
            <a:ext cx="74717"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732BD943-BA92-E177-8277-F1BC011BCA9E}"/>
              </a:ext>
            </a:extLst>
          </p:cNvPr>
          <p:cNvCxnSpPr>
            <a:cxnSpLocks/>
          </p:cNvCxnSpPr>
          <p:nvPr/>
        </p:nvCxnSpPr>
        <p:spPr bwMode="auto">
          <a:xfrm rot="16200000">
            <a:off x="2949863" y="4624533"/>
            <a:ext cx="74717"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8D7BD64E-1B84-F139-E4FD-FEB036E13A44}"/>
              </a:ext>
            </a:extLst>
          </p:cNvPr>
          <p:cNvCxnSpPr>
            <a:cxnSpLocks/>
          </p:cNvCxnSpPr>
          <p:nvPr/>
        </p:nvCxnSpPr>
        <p:spPr bwMode="auto">
          <a:xfrm rot="16200000">
            <a:off x="4170251" y="4624534"/>
            <a:ext cx="74717" cy="0"/>
          </a:xfrm>
          <a:prstGeom prst="line">
            <a:avLst/>
          </a:prstGeom>
          <a:noFill/>
          <a:ln w="28575" cap="flat" cmpd="sng" algn="ctr">
            <a:solidFill>
              <a:schemeClr val="bg1"/>
            </a:solidFill>
            <a:prstDash val="solid"/>
            <a:round/>
            <a:headEnd type="none" w="med" len="med"/>
            <a:tailEnd type="none" w="med" len="med"/>
          </a:ln>
          <a:effectLst/>
        </p:spPr>
      </p:cxnSp>
      <p:sp>
        <p:nvSpPr>
          <p:cNvPr id="47" name="TextBox 46">
            <a:extLst>
              <a:ext uri="{FF2B5EF4-FFF2-40B4-BE49-F238E27FC236}">
                <a16:creationId xmlns:a16="http://schemas.microsoft.com/office/drawing/2014/main" id="{39CC74D0-1A50-3599-A074-A6095B97C233}"/>
              </a:ext>
            </a:extLst>
          </p:cNvPr>
          <p:cNvSpPr txBox="1"/>
          <p:nvPr/>
        </p:nvSpPr>
        <p:spPr bwMode="auto">
          <a:xfrm>
            <a:off x="1302447" y="2398808"/>
            <a:ext cx="3824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48" name="TextBox 47">
            <a:extLst>
              <a:ext uri="{FF2B5EF4-FFF2-40B4-BE49-F238E27FC236}">
                <a16:creationId xmlns:a16="http://schemas.microsoft.com/office/drawing/2014/main" id="{5D294C5A-6A42-BDF1-F079-81DFFD69D98B}"/>
              </a:ext>
            </a:extLst>
          </p:cNvPr>
          <p:cNvSpPr txBox="1"/>
          <p:nvPr/>
        </p:nvSpPr>
        <p:spPr bwMode="auto">
          <a:xfrm>
            <a:off x="1302447" y="2644309"/>
            <a:ext cx="3824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49" name="TextBox 48">
            <a:extLst>
              <a:ext uri="{FF2B5EF4-FFF2-40B4-BE49-F238E27FC236}">
                <a16:creationId xmlns:a16="http://schemas.microsoft.com/office/drawing/2014/main" id="{E146B76F-576D-65A8-FDFD-3122D14910F9}"/>
              </a:ext>
            </a:extLst>
          </p:cNvPr>
          <p:cNvSpPr txBox="1"/>
          <p:nvPr/>
        </p:nvSpPr>
        <p:spPr bwMode="auto">
          <a:xfrm>
            <a:off x="1302447" y="2857787"/>
            <a:ext cx="3824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50" name="TextBox 49">
            <a:extLst>
              <a:ext uri="{FF2B5EF4-FFF2-40B4-BE49-F238E27FC236}">
                <a16:creationId xmlns:a16="http://schemas.microsoft.com/office/drawing/2014/main" id="{4AD3938B-497B-D54A-F884-39C123E64176}"/>
              </a:ext>
            </a:extLst>
          </p:cNvPr>
          <p:cNvSpPr txBox="1"/>
          <p:nvPr/>
        </p:nvSpPr>
        <p:spPr bwMode="auto">
          <a:xfrm>
            <a:off x="1302447" y="3096172"/>
            <a:ext cx="3824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51" name="TextBox 50">
            <a:extLst>
              <a:ext uri="{FF2B5EF4-FFF2-40B4-BE49-F238E27FC236}">
                <a16:creationId xmlns:a16="http://schemas.microsoft.com/office/drawing/2014/main" id="{6A06EC51-183B-94CF-10BE-E062500AB10C}"/>
              </a:ext>
            </a:extLst>
          </p:cNvPr>
          <p:cNvSpPr txBox="1"/>
          <p:nvPr/>
        </p:nvSpPr>
        <p:spPr bwMode="auto">
          <a:xfrm>
            <a:off x="1302447" y="3327440"/>
            <a:ext cx="3824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52" name="TextBox 51">
            <a:extLst>
              <a:ext uri="{FF2B5EF4-FFF2-40B4-BE49-F238E27FC236}">
                <a16:creationId xmlns:a16="http://schemas.microsoft.com/office/drawing/2014/main" id="{D5AB110C-8A25-2174-7543-2A5E6198F883}"/>
              </a:ext>
            </a:extLst>
          </p:cNvPr>
          <p:cNvSpPr txBox="1"/>
          <p:nvPr/>
        </p:nvSpPr>
        <p:spPr bwMode="auto">
          <a:xfrm>
            <a:off x="1302447" y="3555151"/>
            <a:ext cx="3824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0.5</a:t>
            </a:r>
          </a:p>
        </p:txBody>
      </p:sp>
      <p:sp>
        <p:nvSpPr>
          <p:cNvPr id="53" name="TextBox 52">
            <a:extLst>
              <a:ext uri="{FF2B5EF4-FFF2-40B4-BE49-F238E27FC236}">
                <a16:creationId xmlns:a16="http://schemas.microsoft.com/office/drawing/2014/main" id="{35BE0B36-4357-1CF5-C8CF-2531033CE5B4}"/>
              </a:ext>
            </a:extLst>
          </p:cNvPr>
          <p:cNvSpPr txBox="1"/>
          <p:nvPr/>
        </p:nvSpPr>
        <p:spPr bwMode="auto">
          <a:xfrm>
            <a:off x="1302447" y="3786419"/>
            <a:ext cx="3824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54" name="TextBox 53">
            <a:extLst>
              <a:ext uri="{FF2B5EF4-FFF2-40B4-BE49-F238E27FC236}">
                <a16:creationId xmlns:a16="http://schemas.microsoft.com/office/drawing/2014/main" id="{2B9AD6B4-CB25-6127-CE7D-B0AC0FD275E2}"/>
              </a:ext>
            </a:extLst>
          </p:cNvPr>
          <p:cNvSpPr txBox="1"/>
          <p:nvPr/>
        </p:nvSpPr>
        <p:spPr bwMode="auto">
          <a:xfrm>
            <a:off x="1211041" y="3999898"/>
            <a:ext cx="4738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-0.5</a:t>
            </a:r>
          </a:p>
        </p:txBody>
      </p:sp>
      <p:sp>
        <p:nvSpPr>
          <p:cNvPr id="55" name="TextBox 54">
            <a:extLst>
              <a:ext uri="{FF2B5EF4-FFF2-40B4-BE49-F238E27FC236}">
                <a16:creationId xmlns:a16="http://schemas.microsoft.com/office/drawing/2014/main" id="{4210C23D-4F9A-AB2B-9806-C1294CCAE756}"/>
              </a:ext>
            </a:extLst>
          </p:cNvPr>
          <p:cNvSpPr txBox="1"/>
          <p:nvPr/>
        </p:nvSpPr>
        <p:spPr bwMode="auto">
          <a:xfrm>
            <a:off x="1211041" y="4248956"/>
            <a:ext cx="4738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56" name="TextBox 55">
            <a:extLst>
              <a:ext uri="{FF2B5EF4-FFF2-40B4-BE49-F238E27FC236}">
                <a16:creationId xmlns:a16="http://schemas.microsoft.com/office/drawing/2014/main" id="{9FBE59F6-AC51-0640-B0CB-1CC1B1282F95}"/>
              </a:ext>
            </a:extLst>
          </p:cNvPr>
          <p:cNvSpPr txBox="1"/>
          <p:nvPr/>
        </p:nvSpPr>
        <p:spPr bwMode="auto">
          <a:xfrm>
            <a:off x="1211041" y="4458877"/>
            <a:ext cx="4738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57" name="TextBox 56">
            <a:extLst>
              <a:ext uri="{FF2B5EF4-FFF2-40B4-BE49-F238E27FC236}">
                <a16:creationId xmlns:a16="http://schemas.microsoft.com/office/drawing/2014/main" id="{39725ADA-EA12-8653-471B-6986A14F1734}"/>
              </a:ext>
            </a:extLst>
          </p:cNvPr>
          <p:cNvSpPr txBox="1"/>
          <p:nvPr/>
        </p:nvSpPr>
        <p:spPr bwMode="auto">
          <a:xfrm>
            <a:off x="1556589" y="4665379"/>
            <a:ext cx="4738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58" name="TextBox 57">
            <a:extLst>
              <a:ext uri="{FF2B5EF4-FFF2-40B4-BE49-F238E27FC236}">
                <a16:creationId xmlns:a16="http://schemas.microsoft.com/office/drawing/2014/main" id="{2F1A3CC2-6029-3AC7-E27A-AB1386F29A78}"/>
              </a:ext>
            </a:extLst>
          </p:cNvPr>
          <p:cNvSpPr txBox="1"/>
          <p:nvPr/>
        </p:nvSpPr>
        <p:spPr bwMode="auto">
          <a:xfrm>
            <a:off x="2175677" y="4665379"/>
            <a:ext cx="4738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59" name="TextBox 58">
            <a:extLst>
              <a:ext uri="{FF2B5EF4-FFF2-40B4-BE49-F238E27FC236}">
                <a16:creationId xmlns:a16="http://schemas.microsoft.com/office/drawing/2014/main" id="{05727DB4-03BE-4DA0-DF42-8932CE67EF39}"/>
              </a:ext>
            </a:extLst>
          </p:cNvPr>
          <p:cNvSpPr txBox="1"/>
          <p:nvPr/>
        </p:nvSpPr>
        <p:spPr bwMode="auto">
          <a:xfrm>
            <a:off x="2748511" y="4665379"/>
            <a:ext cx="4738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60" name="TextBox 59">
            <a:extLst>
              <a:ext uri="{FF2B5EF4-FFF2-40B4-BE49-F238E27FC236}">
                <a16:creationId xmlns:a16="http://schemas.microsoft.com/office/drawing/2014/main" id="{D0A32711-97AF-635D-7ED6-9CD4C375C04B}"/>
              </a:ext>
            </a:extLst>
          </p:cNvPr>
          <p:cNvSpPr txBox="1"/>
          <p:nvPr/>
        </p:nvSpPr>
        <p:spPr bwMode="auto">
          <a:xfrm>
            <a:off x="3367599" y="4665379"/>
            <a:ext cx="4738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61" name="TextBox 60">
            <a:extLst>
              <a:ext uri="{FF2B5EF4-FFF2-40B4-BE49-F238E27FC236}">
                <a16:creationId xmlns:a16="http://schemas.microsoft.com/office/drawing/2014/main" id="{624BD292-3514-79BB-B65D-412A2C62DEEB}"/>
              </a:ext>
            </a:extLst>
          </p:cNvPr>
          <p:cNvSpPr txBox="1"/>
          <p:nvPr/>
        </p:nvSpPr>
        <p:spPr bwMode="auto">
          <a:xfrm>
            <a:off x="3972455" y="4665379"/>
            <a:ext cx="4738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83" name="Oval 82">
            <a:extLst>
              <a:ext uri="{FF2B5EF4-FFF2-40B4-BE49-F238E27FC236}">
                <a16:creationId xmlns:a16="http://schemas.microsoft.com/office/drawing/2014/main" id="{D6CD5218-61A0-B33F-AB86-A8DBE21D6FD2}"/>
              </a:ext>
            </a:extLst>
          </p:cNvPr>
          <p:cNvSpPr/>
          <p:nvPr/>
        </p:nvSpPr>
        <p:spPr bwMode="auto">
          <a:xfrm>
            <a:off x="2037879" y="2432420"/>
            <a:ext cx="97601" cy="97601"/>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Oval 83">
            <a:extLst>
              <a:ext uri="{FF2B5EF4-FFF2-40B4-BE49-F238E27FC236}">
                <a16:creationId xmlns:a16="http://schemas.microsoft.com/office/drawing/2014/main" id="{372D0A8E-79AC-59CE-5319-AD6F36D057AC}"/>
              </a:ext>
            </a:extLst>
          </p:cNvPr>
          <p:cNvSpPr/>
          <p:nvPr/>
        </p:nvSpPr>
        <p:spPr bwMode="auto">
          <a:xfrm>
            <a:off x="2037878" y="2610453"/>
            <a:ext cx="97601" cy="976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Oval 84">
            <a:extLst>
              <a:ext uri="{FF2B5EF4-FFF2-40B4-BE49-F238E27FC236}">
                <a16:creationId xmlns:a16="http://schemas.microsoft.com/office/drawing/2014/main" id="{BEF18909-37E1-BB4D-158D-15F88C19AD06}"/>
              </a:ext>
            </a:extLst>
          </p:cNvPr>
          <p:cNvSpPr/>
          <p:nvPr/>
        </p:nvSpPr>
        <p:spPr bwMode="auto">
          <a:xfrm>
            <a:off x="1771297" y="3842743"/>
            <a:ext cx="97601" cy="976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Oval 85">
            <a:extLst>
              <a:ext uri="{FF2B5EF4-FFF2-40B4-BE49-F238E27FC236}">
                <a16:creationId xmlns:a16="http://schemas.microsoft.com/office/drawing/2014/main" id="{87D9BFAE-C4F9-F8B2-340A-798946EF1FCB}"/>
              </a:ext>
            </a:extLst>
          </p:cNvPr>
          <p:cNvSpPr/>
          <p:nvPr/>
        </p:nvSpPr>
        <p:spPr bwMode="auto">
          <a:xfrm>
            <a:off x="1942080" y="3750235"/>
            <a:ext cx="97601" cy="976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Oval 86">
            <a:extLst>
              <a:ext uri="{FF2B5EF4-FFF2-40B4-BE49-F238E27FC236}">
                <a16:creationId xmlns:a16="http://schemas.microsoft.com/office/drawing/2014/main" id="{14EB09E5-D046-66CF-280D-EBD664FA3A18}"/>
              </a:ext>
            </a:extLst>
          </p:cNvPr>
          <p:cNvSpPr/>
          <p:nvPr/>
        </p:nvSpPr>
        <p:spPr bwMode="auto">
          <a:xfrm>
            <a:off x="2347690" y="3686191"/>
            <a:ext cx="97601" cy="976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Oval 87">
            <a:extLst>
              <a:ext uri="{FF2B5EF4-FFF2-40B4-BE49-F238E27FC236}">
                <a16:creationId xmlns:a16="http://schemas.microsoft.com/office/drawing/2014/main" id="{20B69B82-395D-D098-ACB0-1F56F381DAD2}"/>
              </a:ext>
            </a:extLst>
          </p:cNvPr>
          <p:cNvSpPr/>
          <p:nvPr/>
        </p:nvSpPr>
        <p:spPr bwMode="auto">
          <a:xfrm>
            <a:off x="2956104" y="3575894"/>
            <a:ext cx="97601" cy="976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Oval 88">
            <a:extLst>
              <a:ext uri="{FF2B5EF4-FFF2-40B4-BE49-F238E27FC236}">
                <a16:creationId xmlns:a16="http://schemas.microsoft.com/office/drawing/2014/main" id="{58D78363-CEA1-3306-E62C-4AD554E508CD}"/>
              </a:ext>
            </a:extLst>
          </p:cNvPr>
          <p:cNvSpPr/>
          <p:nvPr/>
        </p:nvSpPr>
        <p:spPr bwMode="auto">
          <a:xfrm>
            <a:off x="3553844" y="3490503"/>
            <a:ext cx="97601" cy="976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Oval 89">
            <a:extLst>
              <a:ext uri="{FF2B5EF4-FFF2-40B4-BE49-F238E27FC236}">
                <a16:creationId xmlns:a16="http://schemas.microsoft.com/office/drawing/2014/main" id="{D715BA39-881F-BEC6-3E0E-E846CFE313A5}"/>
              </a:ext>
            </a:extLst>
          </p:cNvPr>
          <p:cNvSpPr/>
          <p:nvPr/>
        </p:nvSpPr>
        <p:spPr bwMode="auto">
          <a:xfrm>
            <a:off x="4169374" y="3408669"/>
            <a:ext cx="97601" cy="976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Freeform: Shape 90">
            <a:extLst>
              <a:ext uri="{FF2B5EF4-FFF2-40B4-BE49-F238E27FC236}">
                <a16:creationId xmlns:a16="http://schemas.microsoft.com/office/drawing/2014/main" id="{B4DEBB84-383F-17D4-9C75-81F972A31094}"/>
              </a:ext>
            </a:extLst>
          </p:cNvPr>
          <p:cNvSpPr/>
          <p:nvPr/>
        </p:nvSpPr>
        <p:spPr bwMode="auto">
          <a:xfrm>
            <a:off x="1821320" y="3451830"/>
            <a:ext cx="2383845" cy="434074"/>
          </a:xfrm>
          <a:custGeom>
            <a:avLst/>
            <a:gdLst>
              <a:gd name="connsiteX0" fmla="*/ 0 w 2383845"/>
              <a:gd name="connsiteY0" fmla="*/ 434074 h 434074"/>
              <a:gd name="connsiteX1" fmla="*/ 174341 w 2383845"/>
              <a:gd name="connsiteY1" fmla="*/ 352240 h 434074"/>
              <a:gd name="connsiteX2" fmla="*/ 590625 w 2383845"/>
              <a:gd name="connsiteY2" fmla="*/ 295312 h 434074"/>
              <a:gd name="connsiteX3" fmla="*/ 1184807 w 2383845"/>
              <a:gd name="connsiteY3" fmla="*/ 156551 h 434074"/>
              <a:gd name="connsiteX4" fmla="*/ 1789663 w 2383845"/>
              <a:gd name="connsiteY4" fmla="*/ 71160 h 434074"/>
              <a:gd name="connsiteX5" fmla="*/ 2383845 w 2383845"/>
              <a:gd name="connsiteY5" fmla="*/ 0 h 434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83845" h="434074">
                <a:moveTo>
                  <a:pt x="0" y="434074"/>
                </a:moveTo>
                <a:lnTo>
                  <a:pt x="174341" y="352240"/>
                </a:lnTo>
                <a:lnTo>
                  <a:pt x="590625" y="295312"/>
                </a:lnTo>
                <a:lnTo>
                  <a:pt x="1184807" y="156551"/>
                </a:lnTo>
                <a:lnTo>
                  <a:pt x="1789663" y="71160"/>
                </a:lnTo>
                <a:lnTo>
                  <a:pt x="2383845" y="0"/>
                </a:lnTo>
              </a:path>
            </a:pathLst>
          </a:custGeom>
          <a:noFill/>
          <a:ln w="28575">
            <a:solidFill>
              <a:schemeClr val="accent3"/>
            </a:solidFill>
            <a:miter lim="800000"/>
            <a:headEnd/>
            <a:tailEnd/>
          </a:ln>
        </p:spPr>
        <p:txBody>
          <a:bodyPr rtlCol="0" anchor="ctr"/>
          <a:lstStyle/>
          <a:p>
            <a:pPr algn="ctr"/>
            <a:endParaRPr lang="en-US" dirty="0"/>
          </a:p>
        </p:txBody>
      </p:sp>
      <p:cxnSp>
        <p:nvCxnSpPr>
          <p:cNvPr id="92" name="Straight Connector 91">
            <a:extLst>
              <a:ext uri="{FF2B5EF4-FFF2-40B4-BE49-F238E27FC236}">
                <a16:creationId xmlns:a16="http://schemas.microsoft.com/office/drawing/2014/main" id="{A3A7F0F7-6B5C-EFF6-928C-F45E563AE1BC}"/>
              </a:ext>
            </a:extLst>
          </p:cNvPr>
          <p:cNvCxnSpPr>
            <a:cxnSpLocks/>
          </p:cNvCxnSpPr>
          <p:nvPr/>
        </p:nvCxnSpPr>
        <p:spPr bwMode="auto">
          <a:xfrm>
            <a:off x="1770061" y="3893369"/>
            <a:ext cx="2554247" cy="0"/>
          </a:xfrm>
          <a:prstGeom prst="line">
            <a:avLst/>
          </a:prstGeom>
          <a:noFill/>
          <a:ln w="28575" cap="flat" cmpd="sng" algn="ctr">
            <a:solidFill>
              <a:schemeClr val="bg1"/>
            </a:solidFill>
            <a:prstDash val="sysDash"/>
            <a:round/>
            <a:headEnd type="none" w="med" len="med"/>
            <a:tailEnd type="none" w="med" len="med"/>
          </a:ln>
          <a:effectLst/>
        </p:spPr>
      </p:cxnSp>
      <p:sp>
        <p:nvSpPr>
          <p:cNvPr id="94" name="TextBox 93">
            <a:extLst>
              <a:ext uri="{FF2B5EF4-FFF2-40B4-BE49-F238E27FC236}">
                <a16:creationId xmlns:a16="http://schemas.microsoft.com/office/drawing/2014/main" id="{A5551FED-C8A0-877F-B927-125380F2081A}"/>
              </a:ext>
            </a:extLst>
          </p:cNvPr>
          <p:cNvSpPr txBox="1"/>
          <p:nvPr/>
        </p:nvSpPr>
        <p:spPr bwMode="auto">
          <a:xfrm>
            <a:off x="2135598" y="2364454"/>
            <a:ext cx="1986461" cy="453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400"/>
              </a:lnSpc>
              <a:spcBef>
                <a:spcPct val="50000"/>
              </a:spcBef>
              <a:spcAft>
                <a:spcPct val="0"/>
              </a:spcAft>
              <a:buClrTx/>
              <a:buFontTx/>
              <a:buNone/>
            </a:pPr>
            <a:r>
              <a:rPr lang="en-US" sz="1400" b="0" dirty="0">
                <a:solidFill>
                  <a:schemeClr val="bg1"/>
                </a:solidFill>
                <a:latin typeface="Calibri" panose="020F0502020204030204" pitchFamily="34" charset="0"/>
              </a:rPr>
              <a:t>DTG/3TC (N = 451)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Cont. BL ART (N = 462)</a:t>
            </a:r>
          </a:p>
        </p:txBody>
      </p:sp>
      <p:cxnSp>
        <p:nvCxnSpPr>
          <p:cNvPr id="96" name="Straight Connector 95">
            <a:extLst>
              <a:ext uri="{FF2B5EF4-FFF2-40B4-BE49-F238E27FC236}">
                <a16:creationId xmlns:a16="http://schemas.microsoft.com/office/drawing/2014/main" id="{2C3DCA17-1B0F-01E9-045E-2E62832F06AB}"/>
              </a:ext>
            </a:extLst>
          </p:cNvPr>
          <p:cNvCxnSpPr/>
          <p:nvPr/>
        </p:nvCxnSpPr>
        <p:spPr bwMode="auto">
          <a:xfrm>
            <a:off x="1951043" y="2481034"/>
            <a:ext cx="262101" cy="0"/>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A59BA5E5-B972-D720-93EF-5E021BF8E410}"/>
              </a:ext>
            </a:extLst>
          </p:cNvPr>
          <p:cNvCxnSpPr/>
          <p:nvPr/>
        </p:nvCxnSpPr>
        <p:spPr bwMode="auto">
          <a:xfrm>
            <a:off x="1951043" y="2655375"/>
            <a:ext cx="262101" cy="0"/>
          </a:xfrm>
          <a:prstGeom prst="line">
            <a:avLst/>
          </a:prstGeom>
          <a:noFill/>
          <a:ln w="28575" cap="flat" cmpd="sng" algn="ctr">
            <a:solidFill>
              <a:schemeClr val="accent3"/>
            </a:solidFill>
            <a:prstDash val="solid"/>
            <a:round/>
            <a:headEnd type="none" w="med" len="med"/>
            <a:tailEnd type="none" w="med" len="med"/>
          </a:ln>
          <a:effectLst/>
        </p:spPr>
      </p:cxnSp>
      <p:sp>
        <p:nvSpPr>
          <p:cNvPr id="98" name="TextBox 97">
            <a:extLst>
              <a:ext uri="{FF2B5EF4-FFF2-40B4-BE49-F238E27FC236}">
                <a16:creationId xmlns:a16="http://schemas.microsoft.com/office/drawing/2014/main" id="{88E7350A-2E05-5185-18E9-3E094EB91D74}"/>
              </a:ext>
            </a:extLst>
          </p:cNvPr>
          <p:cNvSpPr txBox="1"/>
          <p:nvPr/>
        </p:nvSpPr>
        <p:spPr bwMode="auto">
          <a:xfrm>
            <a:off x="3900998" y="3063659"/>
            <a:ext cx="4738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1.02</a:t>
            </a:r>
          </a:p>
        </p:txBody>
      </p:sp>
      <p:sp>
        <p:nvSpPr>
          <p:cNvPr id="99" name="TextBox 98">
            <a:extLst>
              <a:ext uri="{FF2B5EF4-FFF2-40B4-BE49-F238E27FC236}">
                <a16:creationId xmlns:a16="http://schemas.microsoft.com/office/drawing/2014/main" id="{D0997916-8CA5-A814-003F-30FFA03CBBCB}"/>
              </a:ext>
            </a:extLst>
          </p:cNvPr>
          <p:cNvSpPr txBox="1"/>
          <p:nvPr/>
        </p:nvSpPr>
        <p:spPr bwMode="auto">
          <a:xfrm>
            <a:off x="3900998" y="3540179"/>
            <a:ext cx="4738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0.97</a:t>
            </a:r>
          </a:p>
        </p:txBody>
      </p:sp>
      <p:grpSp>
        <p:nvGrpSpPr>
          <p:cNvPr id="115" name="Group 114">
            <a:extLst>
              <a:ext uri="{FF2B5EF4-FFF2-40B4-BE49-F238E27FC236}">
                <a16:creationId xmlns:a16="http://schemas.microsoft.com/office/drawing/2014/main" id="{B040261B-F7EC-18F8-E6B7-76DF8231AB86}"/>
              </a:ext>
            </a:extLst>
          </p:cNvPr>
          <p:cNvGrpSpPr/>
          <p:nvPr/>
        </p:nvGrpSpPr>
        <p:grpSpPr>
          <a:xfrm>
            <a:off x="5720305" y="3431053"/>
            <a:ext cx="99624" cy="188447"/>
            <a:chOff x="3298821" y="3163082"/>
            <a:chExt cx="99624" cy="131645"/>
          </a:xfrm>
        </p:grpSpPr>
        <p:cxnSp>
          <p:nvCxnSpPr>
            <p:cNvPr id="116" name="Straight Connector 115">
              <a:extLst>
                <a:ext uri="{FF2B5EF4-FFF2-40B4-BE49-F238E27FC236}">
                  <a16:creationId xmlns:a16="http://schemas.microsoft.com/office/drawing/2014/main" id="{1AF5AF5F-599F-E5F3-5768-E325DA93CB26}"/>
                </a:ext>
              </a:extLst>
            </p:cNvPr>
            <p:cNvCxnSpPr/>
            <p:nvPr/>
          </p:nvCxnSpPr>
          <p:spPr bwMode="auto">
            <a:xfrm>
              <a:off x="3348633" y="3163082"/>
              <a:ext cx="0" cy="131001"/>
            </a:xfrm>
            <a:prstGeom prst="line">
              <a:avLst/>
            </a:prstGeom>
            <a:noFill/>
            <a:ln w="28575"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647AA0B1-F01D-CB11-888A-04EA0DD3EB35}"/>
                </a:ext>
              </a:extLst>
            </p:cNvPr>
            <p:cNvCxnSpPr/>
            <p:nvPr/>
          </p:nvCxnSpPr>
          <p:spPr bwMode="auto">
            <a:xfrm>
              <a:off x="3298821" y="3163082"/>
              <a:ext cx="99624" cy="0"/>
            </a:xfrm>
            <a:prstGeom prst="line">
              <a:avLst/>
            </a:prstGeom>
            <a:noFill/>
            <a:ln w="28575"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C013AD5E-89B6-1265-96F1-8C1ED1096050}"/>
                </a:ext>
              </a:extLst>
            </p:cNvPr>
            <p:cNvCxnSpPr/>
            <p:nvPr/>
          </p:nvCxnSpPr>
          <p:spPr bwMode="auto">
            <a:xfrm>
              <a:off x="3298821" y="3294727"/>
              <a:ext cx="99624" cy="0"/>
            </a:xfrm>
            <a:prstGeom prst="line">
              <a:avLst/>
            </a:prstGeom>
            <a:noFill/>
            <a:ln w="28575" cap="flat" cmpd="sng" algn="ctr">
              <a:solidFill>
                <a:schemeClr val="accent1"/>
              </a:solidFill>
              <a:prstDash val="solid"/>
              <a:round/>
              <a:headEnd type="none" w="med" len="med"/>
              <a:tailEnd type="none" w="med" len="med"/>
            </a:ln>
            <a:effectLst/>
          </p:spPr>
        </p:cxnSp>
      </p:grpSp>
      <p:cxnSp>
        <p:nvCxnSpPr>
          <p:cNvPr id="120" name="Straight Connector 119">
            <a:extLst>
              <a:ext uri="{FF2B5EF4-FFF2-40B4-BE49-F238E27FC236}">
                <a16:creationId xmlns:a16="http://schemas.microsoft.com/office/drawing/2014/main" id="{07576CC7-0718-806A-EAB8-3DE33FE76054}"/>
              </a:ext>
            </a:extLst>
          </p:cNvPr>
          <p:cNvCxnSpPr>
            <a:cxnSpLocks/>
          </p:cNvCxnSpPr>
          <p:nvPr/>
        </p:nvCxnSpPr>
        <p:spPr bwMode="auto">
          <a:xfrm>
            <a:off x="5187049" y="2512469"/>
            <a:ext cx="0" cy="2088588"/>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D1C22719-74E2-1548-82EE-F55B78509855}"/>
              </a:ext>
            </a:extLst>
          </p:cNvPr>
          <p:cNvCxnSpPr/>
          <p:nvPr/>
        </p:nvCxnSpPr>
        <p:spPr bwMode="auto">
          <a:xfrm>
            <a:off x="5112332" y="2523548"/>
            <a:ext cx="74717"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AA657F7C-7B98-3BE8-184C-7FE58BD11C25}"/>
              </a:ext>
            </a:extLst>
          </p:cNvPr>
          <p:cNvCxnSpPr/>
          <p:nvPr/>
        </p:nvCxnSpPr>
        <p:spPr bwMode="auto">
          <a:xfrm>
            <a:off x="5112332" y="2758375"/>
            <a:ext cx="74717"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86BD998F-B832-3CFE-9503-C56D74F7E76D}"/>
              </a:ext>
            </a:extLst>
          </p:cNvPr>
          <p:cNvCxnSpPr/>
          <p:nvPr/>
        </p:nvCxnSpPr>
        <p:spPr bwMode="auto">
          <a:xfrm>
            <a:off x="5112332" y="2978969"/>
            <a:ext cx="74717"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7E7AA1AB-BF79-C15C-90B3-4595DE624734}"/>
              </a:ext>
            </a:extLst>
          </p:cNvPr>
          <p:cNvCxnSpPr/>
          <p:nvPr/>
        </p:nvCxnSpPr>
        <p:spPr bwMode="auto">
          <a:xfrm>
            <a:off x="5112332" y="3213796"/>
            <a:ext cx="74717"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7494163B-B3C3-97D3-B9F5-CA02365EF914}"/>
              </a:ext>
            </a:extLst>
          </p:cNvPr>
          <p:cNvCxnSpPr/>
          <p:nvPr/>
        </p:nvCxnSpPr>
        <p:spPr bwMode="auto">
          <a:xfrm>
            <a:off x="5112332" y="3437948"/>
            <a:ext cx="74717"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14436A75-91ED-1635-758F-3EAA43ACB3C5}"/>
              </a:ext>
            </a:extLst>
          </p:cNvPr>
          <p:cNvCxnSpPr/>
          <p:nvPr/>
        </p:nvCxnSpPr>
        <p:spPr bwMode="auto">
          <a:xfrm>
            <a:off x="5112332" y="3672775"/>
            <a:ext cx="74717"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75692A6B-F1FA-69C4-2D94-6FB3C43FEA51}"/>
              </a:ext>
            </a:extLst>
          </p:cNvPr>
          <p:cNvCxnSpPr/>
          <p:nvPr/>
        </p:nvCxnSpPr>
        <p:spPr bwMode="auto">
          <a:xfrm>
            <a:off x="5112332" y="3893369"/>
            <a:ext cx="74717" cy="0"/>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247AA138-3317-F0AE-2039-068EC70F49D5}"/>
              </a:ext>
            </a:extLst>
          </p:cNvPr>
          <p:cNvCxnSpPr/>
          <p:nvPr/>
        </p:nvCxnSpPr>
        <p:spPr bwMode="auto">
          <a:xfrm>
            <a:off x="5112332" y="4128196"/>
            <a:ext cx="74717"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44BB0A68-E586-0E8B-BE78-FCC7FE6DF2A9}"/>
              </a:ext>
            </a:extLst>
          </p:cNvPr>
          <p:cNvCxnSpPr>
            <a:cxnSpLocks/>
          </p:cNvCxnSpPr>
          <p:nvPr/>
        </p:nvCxnSpPr>
        <p:spPr bwMode="auto">
          <a:xfrm>
            <a:off x="5112332" y="4352348"/>
            <a:ext cx="74717"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27EDE94A-B1F8-8626-1B51-48160E929305}"/>
              </a:ext>
            </a:extLst>
          </p:cNvPr>
          <p:cNvCxnSpPr>
            <a:cxnSpLocks/>
          </p:cNvCxnSpPr>
          <p:nvPr/>
        </p:nvCxnSpPr>
        <p:spPr bwMode="auto">
          <a:xfrm>
            <a:off x="5112332" y="4587175"/>
            <a:ext cx="2604059"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EE898BF5-CF5A-D86F-6EBA-00289ED9EF8B}"/>
              </a:ext>
            </a:extLst>
          </p:cNvPr>
          <p:cNvCxnSpPr>
            <a:cxnSpLocks/>
          </p:cNvCxnSpPr>
          <p:nvPr/>
        </p:nvCxnSpPr>
        <p:spPr bwMode="auto">
          <a:xfrm rot="16200000">
            <a:off x="5150023" y="4624533"/>
            <a:ext cx="74717"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1206F17D-A4DE-D272-EE00-9AA60D3B8F58}"/>
              </a:ext>
            </a:extLst>
          </p:cNvPr>
          <p:cNvCxnSpPr>
            <a:cxnSpLocks/>
          </p:cNvCxnSpPr>
          <p:nvPr/>
        </p:nvCxnSpPr>
        <p:spPr bwMode="auto">
          <a:xfrm rot="16200000">
            <a:off x="5758438" y="4624534"/>
            <a:ext cx="74717"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0106CBFB-E16F-A329-7D0C-284EDCB5276E}"/>
              </a:ext>
            </a:extLst>
          </p:cNvPr>
          <p:cNvCxnSpPr>
            <a:cxnSpLocks/>
          </p:cNvCxnSpPr>
          <p:nvPr/>
        </p:nvCxnSpPr>
        <p:spPr bwMode="auto">
          <a:xfrm rot="16200000">
            <a:off x="6341946" y="4624533"/>
            <a:ext cx="74717"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3C2407BC-8994-AA37-639B-EE77B8B75AEA}"/>
              </a:ext>
            </a:extLst>
          </p:cNvPr>
          <p:cNvCxnSpPr>
            <a:cxnSpLocks/>
          </p:cNvCxnSpPr>
          <p:nvPr/>
        </p:nvCxnSpPr>
        <p:spPr bwMode="auto">
          <a:xfrm rot="16200000">
            <a:off x="7562334" y="4624534"/>
            <a:ext cx="74717" cy="0"/>
          </a:xfrm>
          <a:prstGeom prst="line">
            <a:avLst/>
          </a:prstGeom>
          <a:noFill/>
          <a:ln w="28575" cap="flat" cmpd="sng" algn="ctr">
            <a:solidFill>
              <a:schemeClr val="bg1"/>
            </a:solidFill>
            <a:prstDash val="solid"/>
            <a:round/>
            <a:headEnd type="none" w="med" len="med"/>
            <a:tailEnd type="none" w="med" len="med"/>
          </a:ln>
          <a:effectLst/>
        </p:spPr>
      </p:cxnSp>
      <p:sp>
        <p:nvSpPr>
          <p:cNvPr id="135" name="TextBox 134">
            <a:extLst>
              <a:ext uri="{FF2B5EF4-FFF2-40B4-BE49-F238E27FC236}">
                <a16:creationId xmlns:a16="http://schemas.microsoft.com/office/drawing/2014/main" id="{525BEBE5-FCA1-A79E-9A02-A59660B87C57}"/>
              </a:ext>
            </a:extLst>
          </p:cNvPr>
          <p:cNvSpPr txBox="1"/>
          <p:nvPr/>
        </p:nvSpPr>
        <p:spPr bwMode="auto">
          <a:xfrm>
            <a:off x="4694530" y="2398808"/>
            <a:ext cx="3824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136" name="TextBox 135">
            <a:extLst>
              <a:ext uri="{FF2B5EF4-FFF2-40B4-BE49-F238E27FC236}">
                <a16:creationId xmlns:a16="http://schemas.microsoft.com/office/drawing/2014/main" id="{18A00D45-5A46-FA28-7C1F-8CBA838E2B83}"/>
              </a:ext>
            </a:extLst>
          </p:cNvPr>
          <p:cNvSpPr txBox="1"/>
          <p:nvPr/>
        </p:nvSpPr>
        <p:spPr bwMode="auto">
          <a:xfrm>
            <a:off x="4694530" y="2644309"/>
            <a:ext cx="3824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137" name="TextBox 136">
            <a:extLst>
              <a:ext uri="{FF2B5EF4-FFF2-40B4-BE49-F238E27FC236}">
                <a16:creationId xmlns:a16="http://schemas.microsoft.com/office/drawing/2014/main" id="{D70F39C2-F7C1-750C-94A3-DAE71F3CD81E}"/>
              </a:ext>
            </a:extLst>
          </p:cNvPr>
          <p:cNvSpPr txBox="1"/>
          <p:nvPr/>
        </p:nvSpPr>
        <p:spPr bwMode="auto">
          <a:xfrm>
            <a:off x="4694530" y="2857787"/>
            <a:ext cx="3824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38" name="TextBox 137">
            <a:extLst>
              <a:ext uri="{FF2B5EF4-FFF2-40B4-BE49-F238E27FC236}">
                <a16:creationId xmlns:a16="http://schemas.microsoft.com/office/drawing/2014/main" id="{E1B844AD-0E38-F5F3-F739-1E83A0BED5A3}"/>
              </a:ext>
            </a:extLst>
          </p:cNvPr>
          <p:cNvSpPr txBox="1"/>
          <p:nvPr/>
        </p:nvSpPr>
        <p:spPr bwMode="auto">
          <a:xfrm>
            <a:off x="4694530" y="3096172"/>
            <a:ext cx="3824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139" name="TextBox 138">
            <a:extLst>
              <a:ext uri="{FF2B5EF4-FFF2-40B4-BE49-F238E27FC236}">
                <a16:creationId xmlns:a16="http://schemas.microsoft.com/office/drawing/2014/main" id="{A3B184CD-0A23-2C39-A47C-7EA2C25F5080}"/>
              </a:ext>
            </a:extLst>
          </p:cNvPr>
          <p:cNvSpPr txBox="1"/>
          <p:nvPr/>
        </p:nvSpPr>
        <p:spPr bwMode="auto">
          <a:xfrm>
            <a:off x="4694530" y="3327440"/>
            <a:ext cx="3824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140" name="TextBox 139">
            <a:extLst>
              <a:ext uri="{FF2B5EF4-FFF2-40B4-BE49-F238E27FC236}">
                <a16:creationId xmlns:a16="http://schemas.microsoft.com/office/drawing/2014/main" id="{FE908225-E740-0C07-8709-1C0DEC2BD5D1}"/>
              </a:ext>
            </a:extLst>
          </p:cNvPr>
          <p:cNvSpPr txBox="1"/>
          <p:nvPr/>
        </p:nvSpPr>
        <p:spPr bwMode="auto">
          <a:xfrm>
            <a:off x="4694530" y="3555151"/>
            <a:ext cx="3824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0.5</a:t>
            </a:r>
          </a:p>
        </p:txBody>
      </p:sp>
      <p:sp>
        <p:nvSpPr>
          <p:cNvPr id="141" name="TextBox 140">
            <a:extLst>
              <a:ext uri="{FF2B5EF4-FFF2-40B4-BE49-F238E27FC236}">
                <a16:creationId xmlns:a16="http://schemas.microsoft.com/office/drawing/2014/main" id="{EA8989C6-AF21-9F4C-5516-1DD44BAFBAA8}"/>
              </a:ext>
            </a:extLst>
          </p:cNvPr>
          <p:cNvSpPr txBox="1"/>
          <p:nvPr/>
        </p:nvSpPr>
        <p:spPr bwMode="auto">
          <a:xfrm>
            <a:off x="4694530" y="3786419"/>
            <a:ext cx="3824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42" name="TextBox 141">
            <a:extLst>
              <a:ext uri="{FF2B5EF4-FFF2-40B4-BE49-F238E27FC236}">
                <a16:creationId xmlns:a16="http://schemas.microsoft.com/office/drawing/2014/main" id="{5ECFA281-B074-53A5-F970-E2CADA87898D}"/>
              </a:ext>
            </a:extLst>
          </p:cNvPr>
          <p:cNvSpPr txBox="1"/>
          <p:nvPr/>
        </p:nvSpPr>
        <p:spPr bwMode="auto">
          <a:xfrm>
            <a:off x="4603124" y="3999898"/>
            <a:ext cx="4738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-0.5</a:t>
            </a:r>
          </a:p>
        </p:txBody>
      </p:sp>
      <p:sp>
        <p:nvSpPr>
          <p:cNvPr id="143" name="TextBox 142">
            <a:extLst>
              <a:ext uri="{FF2B5EF4-FFF2-40B4-BE49-F238E27FC236}">
                <a16:creationId xmlns:a16="http://schemas.microsoft.com/office/drawing/2014/main" id="{FBA4E71D-8C7C-B313-0D69-3FDC8B09825D}"/>
              </a:ext>
            </a:extLst>
          </p:cNvPr>
          <p:cNvSpPr txBox="1"/>
          <p:nvPr/>
        </p:nvSpPr>
        <p:spPr bwMode="auto">
          <a:xfrm>
            <a:off x="4603124" y="4248956"/>
            <a:ext cx="4738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144" name="TextBox 143">
            <a:extLst>
              <a:ext uri="{FF2B5EF4-FFF2-40B4-BE49-F238E27FC236}">
                <a16:creationId xmlns:a16="http://schemas.microsoft.com/office/drawing/2014/main" id="{6DFBCAFD-C842-3C43-9E4C-FCF8BCA8D978}"/>
              </a:ext>
            </a:extLst>
          </p:cNvPr>
          <p:cNvSpPr txBox="1"/>
          <p:nvPr/>
        </p:nvSpPr>
        <p:spPr bwMode="auto">
          <a:xfrm>
            <a:off x="4603124" y="4458877"/>
            <a:ext cx="4738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145" name="TextBox 144">
            <a:extLst>
              <a:ext uri="{FF2B5EF4-FFF2-40B4-BE49-F238E27FC236}">
                <a16:creationId xmlns:a16="http://schemas.microsoft.com/office/drawing/2014/main" id="{651577B3-919E-E7AB-1532-D042AD001218}"/>
              </a:ext>
            </a:extLst>
          </p:cNvPr>
          <p:cNvSpPr txBox="1"/>
          <p:nvPr/>
        </p:nvSpPr>
        <p:spPr bwMode="auto">
          <a:xfrm>
            <a:off x="4948672" y="4665379"/>
            <a:ext cx="4738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46" name="TextBox 145">
            <a:extLst>
              <a:ext uri="{FF2B5EF4-FFF2-40B4-BE49-F238E27FC236}">
                <a16:creationId xmlns:a16="http://schemas.microsoft.com/office/drawing/2014/main" id="{3631B914-7A8A-5713-2F79-D38CD67757EC}"/>
              </a:ext>
            </a:extLst>
          </p:cNvPr>
          <p:cNvSpPr txBox="1"/>
          <p:nvPr/>
        </p:nvSpPr>
        <p:spPr bwMode="auto">
          <a:xfrm>
            <a:off x="5567760" y="4665379"/>
            <a:ext cx="4738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147" name="TextBox 146">
            <a:extLst>
              <a:ext uri="{FF2B5EF4-FFF2-40B4-BE49-F238E27FC236}">
                <a16:creationId xmlns:a16="http://schemas.microsoft.com/office/drawing/2014/main" id="{5CEC45CC-0884-3A77-D201-14EFF99303E1}"/>
              </a:ext>
            </a:extLst>
          </p:cNvPr>
          <p:cNvSpPr txBox="1"/>
          <p:nvPr/>
        </p:nvSpPr>
        <p:spPr bwMode="auto">
          <a:xfrm>
            <a:off x="6140594" y="4665379"/>
            <a:ext cx="4738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148" name="TextBox 147">
            <a:extLst>
              <a:ext uri="{FF2B5EF4-FFF2-40B4-BE49-F238E27FC236}">
                <a16:creationId xmlns:a16="http://schemas.microsoft.com/office/drawing/2014/main" id="{F69CEDA7-EABE-3AB9-6560-16F633BA1C71}"/>
              </a:ext>
            </a:extLst>
          </p:cNvPr>
          <p:cNvSpPr txBox="1"/>
          <p:nvPr/>
        </p:nvSpPr>
        <p:spPr bwMode="auto">
          <a:xfrm>
            <a:off x="6759682" y="4665379"/>
            <a:ext cx="4738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149" name="TextBox 148">
            <a:extLst>
              <a:ext uri="{FF2B5EF4-FFF2-40B4-BE49-F238E27FC236}">
                <a16:creationId xmlns:a16="http://schemas.microsoft.com/office/drawing/2014/main" id="{F88A1B4D-4B03-D9EF-263F-B306C4CDD4F0}"/>
              </a:ext>
            </a:extLst>
          </p:cNvPr>
          <p:cNvSpPr txBox="1"/>
          <p:nvPr/>
        </p:nvSpPr>
        <p:spPr bwMode="auto">
          <a:xfrm>
            <a:off x="7364538" y="4665379"/>
            <a:ext cx="4738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150" name="Rectangle 149">
            <a:extLst>
              <a:ext uri="{FF2B5EF4-FFF2-40B4-BE49-F238E27FC236}">
                <a16:creationId xmlns:a16="http://schemas.microsoft.com/office/drawing/2014/main" id="{2269ABD2-FAA1-EEF1-C8C8-A50633F4D8A8}"/>
              </a:ext>
            </a:extLst>
          </p:cNvPr>
          <p:cNvSpPr/>
          <p:nvPr/>
        </p:nvSpPr>
        <p:spPr bwMode="auto">
          <a:xfrm>
            <a:off x="5429962" y="2432420"/>
            <a:ext cx="97601" cy="9760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Rectangle 150">
            <a:extLst>
              <a:ext uri="{FF2B5EF4-FFF2-40B4-BE49-F238E27FC236}">
                <a16:creationId xmlns:a16="http://schemas.microsoft.com/office/drawing/2014/main" id="{03CA4F0E-11DE-36E0-8505-EEE492630C05}"/>
              </a:ext>
            </a:extLst>
          </p:cNvPr>
          <p:cNvSpPr/>
          <p:nvPr/>
        </p:nvSpPr>
        <p:spPr bwMode="auto">
          <a:xfrm>
            <a:off x="5429961" y="2610453"/>
            <a:ext cx="97601" cy="9760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TextBox 159">
            <a:extLst>
              <a:ext uri="{FF2B5EF4-FFF2-40B4-BE49-F238E27FC236}">
                <a16:creationId xmlns:a16="http://schemas.microsoft.com/office/drawing/2014/main" id="{57BEF53C-819C-5906-67BC-67B705F2A2B0}"/>
              </a:ext>
            </a:extLst>
          </p:cNvPr>
          <p:cNvSpPr txBox="1"/>
          <p:nvPr/>
        </p:nvSpPr>
        <p:spPr bwMode="auto">
          <a:xfrm>
            <a:off x="5527681" y="2364454"/>
            <a:ext cx="1811907" cy="453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400"/>
              </a:lnSpc>
              <a:spcBef>
                <a:spcPct val="50000"/>
              </a:spcBef>
              <a:spcAft>
                <a:spcPct val="0"/>
              </a:spcAft>
              <a:buClrTx/>
              <a:buFontTx/>
              <a:buNone/>
            </a:pPr>
            <a:r>
              <a:rPr lang="en-US" sz="1400" b="0" dirty="0">
                <a:solidFill>
                  <a:schemeClr val="bg1"/>
                </a:solidFill>
                <a:latin typeface="Calibri" panose="020F0502020204030204" pitchFamily="34" charset="0"/>
              </a:rPr>
              <a:t>DTG/3TC (N = 109)</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Cont. BL ART (N = 109)</a:t>
            </a:r>
          </a:p>
        </p:txBody>
      </p:sp>
      <p:cxnSp>
        <p:nvCxnSpPr>
          <p:cNvPr id="161" name="Straight Connector 160">
            <a:extLst>
              <a:ext uri="{FF2B5EF4-FFF2-40B4-BE49-F238E27FC236}">
                <a16:creationId xmlns:a16="http://schemas.microsoft.com/office/drawing/2014/main" id="{EF4104B3-F5A2-E958-555F-6BB80C1D2657}"/>
              </a:ext>
            </a:extLst>
          </p:cNvPr>
          <p:cNvCxnSpPr/>
          <p:nvPr/>
        </p:nvCxnSpPr>
        <p:spPr bwMode="auto">
          <a:xfrm>
            <a:off x="5343126" y="2476455"/>
            <a:ext cx="262101" cy="0"/>
          </a:xfrm>
          <a:prstGeom prst="line">
            <a:avLst/>
          </a:prstGeom>
          <a:noFill/>
          <a:ln w="28575"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673D3158-0425-2896-8E05-716D30C87782}"/>
              </a:ext>
            </a:extLst>
          </p:cNvPr>
          <p:cNvCxnSpPr/>
          <p:nvPr/>
        </p:nvCxnSpPr>
        <p:spPr bwMode="auto">
          <a:xfrm>
            <a:off x="5343126" y="2663752"/>
            <a:ext cx="262101" cy="0"/>
          </a:xfrm>
          <a:prstGeom prst="line">
            <a:avLst/>
          </a:prstGeom>
          <a:noFill/>
          <a:ln w="28575" cap="flat" cmpd="sng" algn="ctr">
            <a:solidFill>
              <a:schemeClr val="accent3"/>
            </a:solidFill>
            <a:prstDash val="solid"/>
            <a:round/>
            <a:headEnd type="none" w="med" len="med"/>
            <a:tailEnd type="none" w="med" len="med"/>
          </a:ln>
          <a:effectLst/>
        </p:spPr>
      </p:cxnSp>
      <p:sp>
        <p:nvSpPr>
          <p:cNvPr id="163" name="TextBox 162">
            <a:extLst>
              <a:ext uri="{FF2B5EF4-FFF2-40B4-BE49-F238E27FC236}">
                <a16:creationId xmlns:a16="http://schemas.microsoft.com/office/drawing/2014/main" id="{541AFBAA-FF5D-C6D0-D76D-ACD8A9747038}"/>
              </a:ext>
            </a:extLst>
          </p:cNvPr>
          <p:cNvSpPr txBox="1"/>
          <p:nvPr/>
        </p:nvSpPr>
        <p:spPr bwMode="auto">
          <a:xfrm>
            <a:off x="7293081" y="2535145"/>
            <a:ext cx="4738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2.04</a:t>
            </a:r>
          </a:p>
        </p:txBody>
      </p:sp>
      <p:sp>
        <p:nvSpPr>
          <p:cNvPr id="164" name="TextBox 163">
            <a:extLst>
              <a:ext uri="{FF2B5EF4-FFF2-40B4-BE49-F238E27FC236}">
                <a16:creationId xmlns:a16="http://schemas.microsoft.com/office/drawing/2014/main" id="{DE388EFE-A790-DD66-07F3-526EE02D25DD}"/>
              </a:ext>
            </a:extLst>
          </p:cNvPr>
          <p:cNvSpPr txBox="1"/>
          <p:nvPr/>
        </p:nvSpPr>
        <p:spPr bwMode="auto">
          <a:xfrm>
            <a:off x="7293081" y="3618578"/>
            <a:ext cx="4738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-0.47</a:t>
            </a:r>
          </a:p>
        </p:txBody>
      </p:sp>
      <p:sp>
        <p:nvSpPr>
          <p:cNvPr id="165" name="Rectangle 164">
            <a:extLst>
              <a:ext uri="{FF2B5EF4-FFF2-40B4-BE49-F238E27FC236}">
                <a16:creationId xmlns:a16="http://schemas.microsoft.com/office/drawing/2014/main" id="{987F7934-7477-44C4-A429-674C73C81204}"/>
              </a:ext>
            </a:extLst>
          </p:cNvPr>
          <p:cNvSpPr/>
          <p:nvPr/>
        </p:nvSpPr>
        <p:spPr bwMode="auto">
          <a:xfrm>
            <a:off x="5169764" y="3842075"/>
            <a:ext cx="97601" cy="9760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Rectangle 166">
            <a:extLst>
              <a:ext uri="{FF2B5EF4-FFF2-40B4-BE49-F238E27FC236}">
                <a16:creationId xmlns:a16="http://schemas.microsoft.com/office/drawing/2014/main" id="{B12C692B-1F05-3C67-267B-54E0E13D1FD2}"/>
              </a:ext>
            </a:extLst>
          </p:cNvPr>
          <p:cNvSpPr/>
          <p:nvPr/>
        </p:nvSpPr>
        <p:spPr bwMode="auto">
          <a:xfrm>
            <a:off x="5320543" y="3681568"/>
            <a:ext cx="97601" cy="9760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Rectangle 167">
            <a:extLst>
              <a:ext uri="{FF2B5EF4-FFF2-40B4-BE49-F238E27FC236}">
                <a16:creationId xmlns:a16="http://schemas.microsoft.com/office/drawing/2014/main" id="{18E13616-7589-CDC5-B293-E43A75FB8904}"/>
              </a:ext>
            </a:extLst>
          </p:cNvPr>
          <p:cNvSpPr/>
          <p:nvPr/>
        </p:nvSpPr>
        <p:spPr bwMode="auto">
          <a:xfrm>
            <a:off x="5729105" y="3477287"/>
            <a:ext cx="97601" cy="9760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Rectangle 168">
            <a:extLst>
              <a:ext uri="{FF2B5EF4-FFF2-40B4-BE49-F238E27FC236}">
                <a16:creationId xmlns:a16="http://schemas.microsoft.com/office/drawing/2014/main" id="{EE16B8AB-F6E0-496C-6F14-B30685616790}"/>
              </a:ext>
            </a:extLst>
          </p:cNvPr>
          <p:cNvSpPr/>
          <p:nvPr/>
        </p:nvSpPr>
        <p:spPr bwMode="auto">
          <a:xfrm>
            <a:off x="6322492" y="3141683"/>
            <a:ext cx="97601" cy="9760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Rectangle 169">
            <a:extLst>
              <a:ext uri="{FF2B5EF4-FFF2-40B4-BE49-F238E27FC236}">
                <a16:creationId xmlns:a16="http://schemas.microsoft.com/office/drawing/2014/main" id="{5FE63C05-C0AD-1833-F48F-BBF3124593F1}"/>
              </a:ext>
            </a:extLst>
          </p:cNvPr>
          <p:cNvSpPr/>
          <p:nvPr/>
        </p:nvSpPr>
        <p:spPr bwMode="auto">
          <a:xfrm>
            <a:off x="6920743" y="2922811"/>
            <a:ext cx="97601" cy="9760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Rectangle 170">
            <a:extLst>
              <a:ext uri="{FF2B5EF4-FFF2-40B4-BE49-F238E27FC236}">
                <a16:creationId xmlns:a16="http://schemas.microsoft.com/office/drawing/2014/main" id="{5A95731B-7B67-46C9-30F5-CC07A124B510}"/>
              </a:ext>
            </a:extLst>
          </p:cNvPr>
          <p:cNvSpPr/>
          <p:nvPr/>
        </p:nvSpPr>
        <p:spPr bwMode="auto">
          <a:xfrm>
            <a:off x="7528722" y="2908219"/>
            <a:ext cx="97601" cy="9760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Freeform: Shape 171">
            <a:extLst>
              <a:ext uri="{FF2B5EF4-FFF2-40B4-BE49-F238E27FC236}">
                <a16:creationId xmlns:a16="http://schemas.microsoft.com/office/drawing/2014/main" id="{D5962C2D-8C88-73FB-B4D0-C4FD7636D798}"/>
              </a:ext>
            </a:extLst>
          </p:cNvPr>
          <p:cNvSpPr/>
          <p:nvPr/>
        </p:nvSpPr>
        <p:spPr bwMode="auto">
          <a:xfrm>
            <a:off x="5214026" y="2955587"/>
            <a:ext cx="2368685" cy="928992"/>
          </a:xfrm>
          <a:custGeom>
            <a:avLst/>
            <a:gdLst>
              <a:gd name="connsiteX0" fmla="*/ 0 w 2368685"/>
              <a:gd name="connsiteY0" fmla="*/ 928992 h 928992"/>
              <a:gd name="connsiteX1" fmla="*/ 150778 w 2368685"/>
              <a:gd name="connsiteY1" fmla="*/ 768485 h 928992"/>
              <a:gd name="connsiteX2" fmla="*/ 559340 w 2368685"/>
              <a:gd name="connsiteY2" fmla="*/ 564204 h 928992"/>
              <a:gd name="connsiteX3" fmla="*/ 1152727 w 2368685"/>
              <a:gd name="connsiteY3" fmla="*/ 223736 h 928992"/>
              <a:gd name="connsiteX4" fmla="*/ 1755842 w 2368685"/>
              <a:gd name="connsiteY4" fmla="*/ 14592 h 928992"/>
              <a:gd name="connsiteX5" fmla="*/ 2368685 w 2368685"/>
              <a:gd name="connsiteY5" fmla="*/ 0 h 928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8685" h="928992">
                <a:moveTo>
                  <a:pt x="0" y="928992"/>
                </a:moveTo>
                <a:lnTo>
                  <a:pt x="150778" y="768485"/>
                </a:lnTo>
                <a:lnTo>
                  <a:pt x="559340" y="564204"/>
                </a:lnTo>
                <a:lnTo>
                  <a:pt x="1152727" y="223736"/>
                </a:lnTo>
                <a:lnTo>
                  <a:pt x="1755842" y="14592"/>
                </a:lnTo>
                <a:lnTo>
                  <a:pt x="2368685" y="0"/>
                </a:lnTo>
              </a:path>
            </a:pathLst>
          </a:custGeom>
          <a:noFill/>
          <a:ln w="28575">
            <a:solidFill>
              <a:schemeClr val="accent1"/>
            </a:solidFill>
            <a:miter lim="800000"/>
            <a:headEnd/>
            <a:tailEnd/>
          </a:ln>
        </p:spPr>
        <p:txBody>
          <a:bodyPr rtlCol="0" anchor="ctr"/>
          <a:lstStyle/>
          <a:p>
            <a:pPr algn="ctr"/>
            <a:endParaRPr lang="en-US" dirty="0"/>
          </a:p>
        </p:txBody>
      </p:sp>
      <p:grpSp>
        <p:nvGrpSpPr>
          <p:cNvPr id="173" name="Group 172">
            <a:extLst>
              <a:ext uri="{FF2B5EF4-FFF2-40B4-BE49-F238E27FC236}">
                <a16:creationId xmlns:a16="http://schemas.microsoft.com/office/drawing/2014/main" id="{1DA0B0E5-352D-33CA-576F-0586A1E575DC}"/>
              </a:ext>
            </a:extLst>
          </p:cNvPr>
          <p:cNvGrpSpPr/>
          <p:nvPr/>
        </p:nvGrpSpPr>
        <p:grpSpPr>
          <a:xfrm>
            <a:off x="6325142" y="3054816"/>
            <a:ext cx="99624" cy="267475"/>
            <a:chOff x="3298821" y="3163082"/>
            <a:chExt cx="99624" cy="131645"/>
          </a:xfrm>
        </p:grpSpPr>
        <p:cxnSp>
          <p:nvCxnSpPr>
            <p:cNvPr id="174" name="Straight Connector 173">
              <a:extLst>
                <a:ext uri="{FF2B5EF4-FFF2-40B4-BE49-F238E27FC236}">
                  <a16:creationId xmlns:a16="http://schemas.microsoft.com/office/drawing/2014/main" id="{411C016B-CB3D-F322-68A8-332C9D455791}"/>
                </a:ext>
              </a:extLst>
            </p:cNvPr>
            <p:cNvCxnSpPr/>
            <p:nvPr/>
          </p:nvCxnSpPr>
          <p:spPr bwMode="auto">
            <a:xfrm>
              <a:off x="3348633" y="3163082"/>
              <a:ext cx="0" cy="131001"/>
            </a:xfrm>
            <a:prstGeom prst="line">
              <a:avLst/>
            </a:prstGeom>
            <a:noFill/>
            <a:ln w="28575"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212B4EE2-5E0F-CD6E-7BBB-CC8C09F07A80}"/>
                </a:ext>
              </a:extLst>
            </p:cNvPr>
            <p:cNvCxnSpPr/>
            <p:nvPr/>
          </p:nvCxnSpPr>
          <p:spPr bwMode="auto">
            <a:xfrm>
              <a:off x="3298821" y="3163082"/>
              <a:ext cx="99624" cy="0"/>
            </a:xfrm>
            <a:prstGeom prst="line">
              <a:avLst/>
            </a:prstGeom>
            <a:noFill/>
            <a:ln w="28575"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9D15BAFA-0829-0FB2-25FC-ABBF34BC2100}"/>
                </a:ext>
              </a:extLst>
            </p:cNvPr>
            <p:cNvCxnSpPr/>
            <p:nvPr/>
          </p:nvCxnSpPr>
          <p:spPr bwMode="auto">
            <a:xfrm>
              <a:off x="3298821" y="3294727"/>
              <a:ext cx="99624"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7" name="Group 176">
            <a:extLst>
              <a:ext uri="{FF2B5EF4-FFF2-40B4-BE49-F238E27FC236}">
                <a16:creationId xmlns:a16="http://schemas.microsoft.com/office/drawing/2014/main" id="{920A6270-9DF1-409B-4789-BC6E731347F0}"/>
              </a:ext>
            </a:extLst>
          </p:cNvPr>
          <p:cNvGrpSpPr/>
          <p:nvPr/>
        </p:nvGrpSpPr>
        <p:grpSpPr>
          <a:xfrm>
            <a:off x="6920454" y="2800022"/>
            <a:ext cx="99624" cy="357428"/>
            <a:chOff x="3298821" y="3163082"/>
            <a:chExt cx="99624" cy="131645"/>
          </a:xfrm>
        </p:grpSpPr>
        <p:cxnSp>
          <p:nvCxnSpPr>
            <p:cNvPr id="178" name="Straight Connector 177">
              <a:extLst>
                <a:ext uri="{FF2B5EF4-FFF2-40B4-BE49-F238E27FC236}">
                  <a16:creationId xmlns:a16="http://schemas.microsoft.com/office/drawing/2014/main" id="{C1ADD77D-BA6A-C0E8-0861-563F7CD35144}"/>
                </a:ext>
              </a:extLst>
            </p:cNvPr>
            <p:cNvCxnSpPr/>
            <p:nvPr/>
          </p:nvCxnSpPr>
          <p:spPr bwMode="auto">
            <a:xfrm>
              <a:off x="3348633" y="3163082"/>
              <a:ext cx="0" cy="131001"/>
            </a:xfrm>
            <a:prstGeom prst="line">
              <a:avLst/>
            </a:prstGeom>
            <a:noFill/>
            <a:ln w="28575"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3D36F5B9-7C53-5B0F-BAAA-E12CF7A9F39A}"/>
                </a:ext>
              </a:extLst>
            </p:cNvPr>
            <p:cNvCxnSpPr/>
            <p:nvPr/>
          </p:nvCxnSpPr>
          <p:spPr bwMode="auto">
            <a:xfrm>
              <a:off x="3298821" y="3163082"/>
              <a:ext cx="99624" cy="0"/>
            </a:xfrm>
            <a:prstGeom prst="line">
              <a:avLst/>
            </a:prstGeom>
            <a:noFill/>
            <a:ln w="28575"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FFD31DF4-11CC-A177-9110-6474C8CD514E}"/>
                </a:ext>
              </a:extLst>
            </p:cNvPr>
            <p:cNvCxnSpPr/>
            <p:nvPr/>
          </p:nvCxnSpPr>
          <p:spPr bwMode="auto">
            <a:xfrm>
              <a:off x="3298821" y="3294727"/>
              <a:ext cx="99624"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1" name="Group 180">
            <a:extLst>
              <a:ext uri="{FF2B5EF4-FFF2-40B4-BE49-F238E27FC236}">
                <a16:creationId xmlns:a16="http://schemas.microsoft.com/office/drawing/2014/main" id="{6D199B0F-2C04-4817-1C08-8686694F8C3C}"/>
              </a:ext>
            </a:extLst>
          </p:cNvPr>
          <p:cNvGrpSpPr/>
          <p:nvPr/>
        </p:nvGrpSpPr>
        <p:grpSpPr>
          <a:xfrm>
            <a:off x="7520529" y="2754777"/>
            <a:ext cx="99624" cy="400923"/>
            <a:chOff x="3298821" y="3163082"/>
            <a:chExt cx="99624" cy="131645"/>
          </a:xfrm>
        </p:grpSpPr>
        <p:cxnSp>
          <p:nvCxnSpPr>
            <p:cNvPr id="182" name="Straight Connector 181">
              <a:extLst>
                <a:ext uri="{FF2B5EF4-FFF2-40B4-BE49-F238E27FC236}">
                  <a16:creationId xmlns:a16="http://schemas.microsoft.com/office/drawing/2014/main" id="{B2F3FA5F-25D5-536C-2819-788A113352DF}"/>
                </a:ext>
              </a:extLst>
            </p:cNvPr>
            <p:cNvCxnSpPr/>
            <p:nvPr/>
          </p:nvCxnSpPr>
          <p:spPr bwMode="auto">
            <a:xfrm>
              <a:off x="3348633" y="3163082"/>
              <a:ext cx="0" cy="131001"/>
            </a:xfrm>
            <a:prstGeom prst="line">
              <a:avLst/>
            </a:prstGeom>
            <a:noFill/>
            <a:ln w="28575"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A6B5BAAA-F857-EC12-190E-718F15063A9A}"/>
                </a:ext>
              </a:extLst>
            </p:cNvPr>
            <p:cNvCxnSpPr/>
            <p:nvPr/>
          </p:nvCxnSpPr>
          <p:spPr bwMode="auto">
            <a:xfrm>
              <a:off x="3298821" y="3163082"/>
              <a:ext cx="99624" cy="0"/>
            </a:xfrm>
            <a:prstGeom prst="line">
              <a:avLst/>
            </a:prstGeom>
            <a:noFill/>
            <a:ln w="28575"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B4E9D3A1-1D42-41E8-C9E9-2E6B0280CA7E}"/>
                </a:ext>
              </a:extLst>
            </p:cNvPr>
            <p:cNvCxnSpPr/>
            <p:nvPr/>
          </p:nvCxnSpPr>
          <p:spPr bwMode="auto">
            <a:xfrm>
              <a:off x="3298821" y="3294727"/>
              <a:ext cx="99624" cy="0"/>
            </a:xfrm>
            <a:prstGeom prst="line">
              <a:avLst/>
            </a:prstGeom>
            <a:noFill/>
            <a:ln w="28575" cap="flat" cmpd="sng" algn="ctr">
              <a:solidFill>
                <a:schemeClr val="accent1"/>
              </a:solidFill>
              <a:prstDash val="solid"/>
              <a:round/>
              <a:headEnd type="none" w="med" len="med"/>
              <a:tailEnd type="none" w="med" len="med"/>
            </a:ln>
            <a:effectLst/>
          </p:spPr>
        </p:cxnSp>
      </p:grpSp>
      <p:sp>
        <p:nvSpPr>
          <p:cNvPr id="186" name="Rectangle 185">
            <a:extLst>
              <a:ext uri="{FF2B5EF4-FFF2-40B4-BE49-F238E27FC236}">
                <a16:creationId xmlns:a16="http://schemas.microsoft.com/office/drawing/2014/main" id="{59E19271-306C-B538-CB8A-543AEA15D51B}"/>
              </a:ext>
            </a:extLst>
          </p:cNvPr>
          <p:cNvSpPr/>
          <p:nvPr/>
        </p:nvSpPr>
        <p:spPr bwMode="auto">
          <a:xfrm>
            <a:off x="5159863" y="3839184"/>
            <a:ext cx="97601" cy="9760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Rectangle 186">
            <a:extLst>
              <a:ext uri="{FF2B5EF4-FFF2-40B4-BE49-F238E27FC236}">
                <a16:creationId xmlns:a16="http://schemas.microsoft.com/office/drawing/2014/main" id="{3E1B717E-D44F-2C67-99B5-B21E9C15EB90}"/>
              </a:ext>
            </a:extLst>
          </p:cNvPr>
          <p:cNvSpPr/>
          <p:nvPr/>
        </p:nvSpPr>
        <p:spPr bwMode="auto">
          <a:xfrm>
            <a:off x="5336075" y="3817752"/>
            <a:ext cx="97601" cy="9760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Rectangle 187">
            <a:extLst>
              <a:ext uri="{FF2B5EF4-FFF2-40B4-BE49-F238E27FC236}">
                <a16:creationId xmlns:a16="http://schemas.microsoft.com/office/drawing/2014/main" id="{536840EA-F0C8-6010-ED18-34BF7A7E2F36}"/>
              </a:ext>
            </a:extLst>
          </p:cNvPr>
          <p:cNvSpPr/>
          <p:nvPr/>
        </p:nvSpPr>
        <p:spPr bwMode="auto">
          <a:xfrm>
            <a:off x="5738506" y="3948721"/>
            <a:ext cx="97601" cy="9760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Rectangle 188">
            <a:extLst>
              <a:ext uri="{FF2B5EF4-FFF2-40B4-BE49-F238E27FC236}">
                <a16:creationId xmlns:a16="http://schemas.microsoft.com/office/drawing/2014/main" id="{0CF00DBE-F1BE-0562-23AC-C7157247F1EC}"/>
              </a:ext>
            </a:extLst>
          </p:cNvPr>
          <p:cNvSpPr/>
          <p:nvPr/>
        </p:nvSpPr>
        <p:spPr bwMode="auto">
          <a:xfrm>
            <a:off x="6329056" y="4001109"/>
            <a:ext cx="97601" cy="9760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Rectangle 189">
            <a:extLst>
              <a:ext uri="{FF2B5EF4-FFF2-40B4-BE49-F238E27FC236}">
                <a16:creationId xmlns:a16="http://schemas.microsoft.com/office/drawing/2014/main" id="{A14DE44D-3F52-E943-7886-E83A3FCEF4A7}"/>
              </a:ext>
            </a:extLst>
          </p:cNvPr>
          <p:cNvSpPr/>
          <p:nvPr/>
        </p:nvSpPr>
        <p:spPr bwMode="auto">
          <a:xfrm>
            <a:off x="6938656" y="3934434"/>
            <a:ext cx="97601" cy="9760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Rectangle 190">
            <a:extLst>
              <a:ext uri="{FF2B5EF4-FFF2-40B4-BE49-F238E27FC236}">
                <a16:creationId xmlns:a16="http://schemas.microsoft.com/office/drawing/2014/main" id="{56D252A9-A4F5-4F43-5AB8-2C9AD18F76D1}"/>
              </a:ext>
            </a:extLst>
          </p:cNvPr>
          <p:cNvSpPr/>
          <p:nvPr/>
        </p:nvSpPr>
        <p:spPr bwMode="auto">
          <a:xfrm>
            <a:off x="7536350" y="4051115"/>
            <a:ext cx="97601" cy="9760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Freeform: Shape 191">
            <a:extLst>
              <a:ext uri="{FF2B5EF4-FFF2-40B4-BE49-F238E27FC236}">
                <a16:creationId xmlns:a16="http://schemas.microsoft.com/office/drawing/2014/main" id="{411982E0-36B5-3B2F-9879-FDAB0D33D96B}"/>
              </a:ext>
            </a:extLst>
          </p:cNvPr>
          <p:cNvSpPr/>
          <p:nvPr/>
        </p:nvSpPr>
        <p:spPr bwMode="auto">
          <a:xfrm>
            <a:off x="5219700" y="3852863"/>
            <a:ext cx="2383631" cy="252412"/>
          </a:xfrm>
          <a:custGeom>
            <a:avLst/>
            <a:gdLst>
              <a:gd name="connsiteX0" fmla="*/ 0 w 2383631"/>
              <a:gd name="connsiteY0" fmla="*/ 42862 h 252412"/>
              <a:gd name="connsiteX1" fmla="*/ 178594 w 2383631"/>
              <a:gd name="connsiteY1" fmla="*/ 0 h 252412"/>
              <a:gd name="connsiteX2" fmla="*/ 559594 w 2383631"/>
              <a:gd name="connsiteY2" fmla="*/ 150018 h 252412"/>
              <a:gd name="connsiteX3" fmla="*/ 1171575 w 2383631"/>
              <a:gd name="connsiteY3" fmla="*/ 192881 h 252412"/>
              <a:gd name="connsiteX4" fmla="*/ 1778794 w 2383631"/>
              <a:gd name="connsiteY4" fmla="*/ 123825 h 252412"/>
              <a:gd name="connsiteX5" fmla="*/ 2383631 w 2383631"/>
              <a:gd name="connsiteY5" fmla="*/ 252412 h 252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83631" h="252412">
                <a:moveTo>
                  <a:pt x="0" y="42862"/>
                </a:moveTo>
                <a:lnTo>
                  <a:pt x="178594" y="0"/>
                </a:lnTo>
                <a:lnTo>
                  <a:pt x="559594" y="150018"/>
                </a:lnTo>
                <a:lnTo>
                  <a:pt x="1171575" y="192881"/>
                </a:lnTo>
                <a:lnTo>
                  <a:pt x="1778794" y="123825"/>
                </a:lnTo>
                <a:lnTo>
                  <a:pt x="2383631" y="252412"/>
                </a:lnTo>
              </a:path>
            </a:pathLst>
          </a:custGeom>
          <a:noFill/>
          <a:ln w="28575">
            <a:solidFill>
              <a:schemeClr val="accent3"/>
            </a:solidFill>
            <a:miter lim="800000"/>
            <a:headEnd/>
            <a:tailEnd/>
          </a:ln>
        </p:spPr>
        <p:txBody>
          <a:bodyPr rtlCol="0" anchor="ctr"/>
          <a:lstStyle/>
          <a:p>
            <a:pPr algn="ctr"/>
            <a:endParaRPr lang="en-US" dirty="0"/>
          </a:p>
        </p:txBody>
      </p:sp>
      <p:grpSp>
        <p:nvGrpSpPr>
          <p:cNvPr id="193" name="Group 192">
            <a:extLst>
              <a:ext uri="{FF2B5EF4-FFF2-40B4-BE49-F238E27FC236}">
                <a16:creationId xmlns:a16="http://schemas.microsoft.com/office/drawing/2014/main" id="{F8B89E68-6E88-CBB8-BB4B-800EA7C0A9DF}"/>
              </a:ext>
            </a:extLst>
          </p:cNvPr>
          <p:cNvGrpSpPr/>
          <p:nvPr/>
        </p:nvGrpSpPr>
        <p:grpSpPr>
          <a:xfrm>
            <a:off x="5334428" y="3782813"/>
            <a:ext cx="99624" cy="179969"/>
            <a:chOff x="3298821" y="3163082"/>
            <a:chExt cx="99624" cy="131645"/>
          </a:xfrm>
        </p:grpSpPr>
        <p:cxnSp>
          <p:nvCxnSpPr>
            <p:cNvPr id="194" name="Straight Connector 193">
              <a:extLst>
                <a:ext uri="{FF2B5EF4-FFF2-40B4-BE49-F238E27FC236}">
                  <a16:creationId xmlns:a16="http://schemas.microsoft.com/office/drawing/2014/main" id="{5E6098FC-9831-C037-F563-66319060CF69}"/>
                </a:ext>
              </a:extLst>
            </p:cNvPr>
            <p:cNvCxnSpPr/>
            <p:nvPr/>
          </p:nvCxnSpPr>
          <p:spPr bwMode="auto">
            <a:xfrm>
              <a:off x="3348633" y="3163082"/>
              <a:ext cx="0" cy="131001"/>
            </a:xfrm>
            <a:prstGeom prst="line">
              <a:avLst/>
            </a:prstGeom>
            <a:noFill/>
            <a:ln w="28575" cap="flat" cmpd="sng" algn="ctr">
              <a:solidFill>
                <a:schemeClr val="accent3"/>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7FF84CAA-7B78-F919-8B41-9B50D46FCD86}"/>
                </a:ext>
              </a:extLst>
            </p:cNvPr>
            <p:cNvCxnSpPr/>
            <p:nvPr/>
          </p:nvCxnSpPr>
          <p:spPr bwMode="auto">
            <a:xfrm>
              <a:off x="3298821" y="3163082"/>
              <a:ext cx="99624" cy="0"/>
            </a:xfrm>
            <a:prstGeom prst="line">
              <a:avLst/>
            </a:prstGeom>
            <a:noFill/>
            <a:ln w="28575" cap="flat" cmpd="sng" algn="ctr">
              <a:solidFill>
                <a:schemeClr val="accent3"/>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AFEA19BD-4141-92D1-915A-7280F2AD831F}"/>
                </a:ext>
              </a:extLst>
            </p:cNvPr>
            <p:cNvCxnSpPr/>
            <p:nvPr/>
          </p:nvCxnSpPr>
          <p:spPr bwMode="auto">
            <a:xfrm>
              <a:off x="3298821" y="3294727"/>
              <a:ext cx="99624"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7" name="Group 196">
            <a:extLst>
              <a:ext uri="{FF2B5EF4-FFF2-40B4-BE49-F238E27FC236}">
                <a16:creationId xmlns:a16="http://schemas.microsoft.com/office/drawing/2014/main" id="{529931EA-D17D-6873-BDF5-B5DB3F93F96D}"/>
              </a:ext>
            </a:extLst>
          </p:cNvPr>
          <p:cNvGrpSpPr/>
          <p:nvPr/>
        </p:nvGrpSpPr>
        <p:grpSpPr>
          <a:xfrm>
            <a:off x="5729715" y="3892351"/>
            <a:ext cx="99624" cy="223711"/>
            <a:chOff x="3298821" y="3163082"/>
            <a:chExt cx="99624" cy="131645"/>
          </a:xfrm>
        </p:grpSpPr>
        <p:cxnSp>
          <p:nvCxnSpPr>
            <p:cNvPr id="198" name="Straight Connector 197">
              <a:extLst>
                <a:ext uri="{FF2B5EF4-FFF2-40B4-BE49-F238E27FC236}">
                  <a16:creationId xmlns:a16="http://schemas.microsoft.com/office/drawing/2014/main" id="{2D42A60C-C286-D20D-014D-386782D5CE9E}"/>
                </a:ext>
              </a:extLst>
            </p:cNvPr>
            <p:cNvCxnSpPr/>
            <p:nvPr/>
          </p:nvCxnSpPr>
          <p:spPr bwMode="auto">
            <a:xfrm>
              <a:off x="3348633" y="3163082"/>
              <a:ext cx="0" cy="131001"/>
            </a:xfrm>
            <a:prstGeom prst="line">
              <a:avLst/>
            </a:prstGeom>
            <a:noFill/>
            <a:ln w="28575" cap="flat" cmpd="sng" algn="ctr">
              <a:solidFill>
                <a:schemeClr val="accent3"/>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018EF1EF-C1E2-5BC7-E220-5070AAFC4671}"/>
                </a:ext>
              </a:extLst>
            </p:cNvPr>
            <p:cNvCxnSpPr/>
            <p:nvPr/>
          </p:nvCxnSpPr>
          <p:spPr bwMode="auto">
            <a:xfrm>
              <a:off x="3298821" y="3163082"/>
              <a:ext cx="99624" cy="0"/>
            </a:xfrm>
            <a:prstGeom prst="line">
              <a:avLst/>
            </a:prstGeom>
            <a:noFill/>
            <a:ln w="28575" cap="flat" cmpd="sng" algn="ctr">
              <a:solidFill>
                <a:schemeClr val="accent3"/>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8776238E-3B14-1072-6548-21AA6D5DBE7C}"/>
                </a:ext>
              </a:extLst>
            </p:cNvPr>
            <p:cNvCxnSpPr/>
            <p:nvPr/>
          </p:nvCxnSpPr>
          <p:spPr bwMode="auto">
            <a:xfrm>
              <a:off x="3298821" y="3294727"/>
              <a:ext cx="99624"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1" name="Group 200">
            <a:extLst>
              <a:ext uri="{FF2B5EF4-FFF2-40B4-BE49-F238E27FC236}">
                <a16:creationId xmlns:a16="http://schemas.microsoft.com/office/drawing/2014/main" id="{CB5CD24D-E8CE-060B-293A-E31D019D5747}"/>
              </a:ext>
            </a:extLst>
          </p:cNvPr>
          <p:cNvGrpSpPr/>
          <p:nvPr/>
        </p:nvGrpSpPr>
        <p:grpSpPr>
          <a:xfrm>
            <a:off x="6332171" y="3904257"/>
            <a:ext cx="99624" cy="285178"/>
            <a:chOff x="3298821" y="3163082"/>
            <a:chExt cx="99624" cy="131645"/>
          </a:xfrm>
        </p:grpSpPr>
        <p:cxnSp>
          <p:nvCxnSpPr>
            <p:cNvPr id="202" name="Straight Connector 201">
              <a:extLst>
                <a:ext uri="{FF2B5EF4-FFF2-40B4-BE49-F238E27FC236}">
                  <a16:creationId xmlns:a16="http://schemas.microsoft.com/office/drawing/2014/main" id="{A6857136-945C-C62A-7CC3-7840FCDBA4F0}"/>
                </a:ext>
              </a:extLst>
            </p:cNvPr>
            <p:cNvCxnSpPr/>
            <p:nvPr/>
          </p:nvCxnSpPr>
          <p:spPr bwMode="auto">
            <a:xfrm>
              <a:off x="3348633" y="3163082"/>
              <a:ext cx="0" cy="131001"/>
            </a:xfrm>
            <a:prstGeom prst="line">
              <a:avLst/>
            </a:prstGeom>
            <a:noFill/>
            <a:ln w="28575" cap="flat" cmpd="sng" algn="ctr">
              <a:solidFill>
                <a:schemeClr val="accent3"/>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5F2BD582-EC30-4BB6-3C95-FAA454BF09EC}"/>
                </a:ext>
              </a:extLst>
            </p:cNvPr>
            <p:cNvCxnSpPr/>
            <p:nvPr/>
          </p:nvCxnSpPr>
          <p:spPr bwMode="auto">
            <a:xfrm>
              <a:off x="3298821" y="3163082"/>
              <a:ext cx="99624" cy="0"/>
            </a:xfrm>
            <a:prstGeom prst="line">
              <a:avLst/>
            </a:prstGeom>
            <a:noFill/>
            <a:ln w="28575" cap="flat" cmpd="sng" algn="ctr">
              <a:solidFill>
                <a:schemeClr val="accent3"/>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D46E8A73-805F-E66E-6FCD-6983711083BA}"/>
                </a:ext>
              </a:extLst>
            </p:cNvPr>
            <p:cNvCxnSpPr/>
            <p:nvPr/>
          </p:nvCxnSpPr>
          <p:spPr bwMode="auto">
            <a:xfrm>
              <a:off x="3298821" y="3294727"/>
              <a:ext cx="99624"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5" name="Group 204">
            <a:extLst>
              <a:ext uri="{FF2B5EF4-FFF2-40B4-BE49-F238E27FC236}">
                <a16:creationId xmlns:a16="http://schemas.microsoft.com/office/drawing/2014/main" id="{4D1BC452-84AA-E985-86AE-1C0CD2B407A7}"/>
              </a:ext>
            </a:extLst>
          </p:cNvPr>
          <p:cNvGrpSpPr/>
          <p:nvPr/>
        </p:nvGrpSpPr>
        <p:grpSpPr>
          <a:xfrm>
            <a:off x="6941771" y="3813768"/>
            <a:ext cx="99624" cy="334487"/>
            <a:chOff x="3298821" y="3163082"/>
            <a:chExt cx="99624" cy="131645"/>
          </a:xfrm>
        </p:grpSpPr>
        <p:cxnSp>
          <p:nvCxnSpPr>
            <p:cNvPr id="206" name="Straight Connector 205">
              <a:extLst>
                <a:ext uri="{FF2B5EF4-FFF2-40B4-BE49-F238E27FC236}">
                  <a16:creationId xmlns:a16="http://schemas.microsoft.com/office/drawing/2014/main" id="{644E0445-2B2B-858B-0163-7FFE3A15D5A0}"/>
                </a:ext>
              </a:extLst>
            </p:cNvPr>
            <p:cNvCxnSpPr/>
            <p:nvPr/>
          </p:nvCxnSpPr>
          <p:spPr bwMode="auto">
            <a:xfrm>
              <a:off x="3348633" y="3163082"/>
              <a:ext cx="0" cy="131001"/>
            </a:xfrm>
            <a:prstGeom prst="line">
              <a:avLst/>
            </a:prstGeom>
            <a:noFill/>
            <a:ln w="28575" cap="flat" cmpd="sng" algn="ctr">
              <a:solidFill>
                <a:schemeClr val="accent3"/>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485E73B1-935B-9D93-7792-BF4493B59B4A}"/>
                </a:ext>
              </a:extLst>
            </p:cNvPr>
            <p:cNvCxnSpPr/>
            <p:nvPr/>
          </p:nvCxnSpPr>
          <p:spPr bwMode="auto">
            <a:xfrm>
              <a:off x="3298821" y="3163082"/>
              <a:ext cx="99624" cy="0"/>
            </a:xfrm>
            <a:prstGeom prst="line">
              <a:avLst/>
            </a:prstGeom>
            <a:noFill/>
            <a:ln w="28575" cap="flat" cmpd="sng" algn="ctr">
              <a:solidFill>
                <a:schemeClr val="accent3"/>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79DBCDC9-CB47-6059-04A5-80D6B0DDBE9D}"/>
                </a:ext>
              </a:extLst>
            </p:cNvPr>
            <p:cNvCxnSpPr/>
            <p:nvPr/>
          </p:nvCxnSpPr>
          <p:spPr bwMode="auto">
            <a:xfrm>
              <a:off x="3298821" y="3294727"/>
              <a:ext cx="99624"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9" name="Group 208">
            <a:extLst>
              <a:ext uri="{FF2B5EF4-FFF2-40B4-BE49-F238E27FC236}">
                <a16:creationId xmlns:a16="http://schemas.microsoft.com/office/drawing/2014/main" id="{78A4BA7C-CC9B-9A14-E953-A644195F0E79}"/>
              </a:ext>
            </a:extLst>
          </p:cNvPr>
          <p:cNvGrpSpPr/>
          <p:nvPr/>
        </p:nvGrpSpPr>
        <p:grpSpPr>
          <a:xfrm>
            <a:off x="7537084" y="3911399"/>
            <a:ext cx="99624" cy="385107"/>
            <a:chOff x="3298821" y="3163082"/>
            <a:chExt cx="99624" cy="131645"/>
          </a:xfrm>
        </p:grpSpPr>
        <p:cxnSp>
          <p:nvCxnSpPr>
            <p:cNvPr id="210" name="Straight Connector 209">
              <a:extLst>
                <a:ext uri="{FF2B5EF4-FFF2-40B4-BE49-F238E27FC236}">
                  <a16:creationId xmlns:a16="http://schemas.microsoft.com/office/drawing/2014/main" id="{68F02C30-2892-1CBD-5D03-78E5C3A0DA55}"/>
                </a:ext>
              </a:extLst>
            </p:cNvPr>
            <p:cNvCxnSpPr/>
            <p:nvPr/>
          </p:nvCxnSpPr>
          <p:spPr bwMode="auto">
            <a:xfrm>
              <a:off x="3348633" y="3163082"/>
              <a:ext cx="0" cy="131001"/>
            </a:xfrm>
            <a:prstGeom prst="line">
              <a:avLst/>
            </a:prstGeom>
            <a:noFill/>
            <a:ln w="28575" cap="flat" cmpd="sng" algn="ctr">
              <a:solidFill>
                <a:schemeClr val="accent3"/>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A342BED1-6777-E7AC-E9E9-9F52EED576AF}"/>
                </a:ext>
              </a:extLst>
            </p:cNvPr>
            <p:cNvCxnSpPr/>
            <p:nvPr/>
          </p:nvCxnSpPr>
          <p:spPr bwMode="auto">
            <a:xfrm>
              <a:off x="3298821" y="3163082"/>
              <a:ext cx="99624" cy="0"/>
            </a:xfrm>
            <a:prstGeom prst="line">
              <a:avLst/>
            </a:prstGeom>
            <a:noFill/>
            <a:ln w="28575" cap="flat" cmpd="sng" algn="ctr">
              <a:solidFill>
                <a:schemeClr val="accent3"/>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4271F729-39E6-CC59-4A2E-C57EF1DAC7DE}"/>
                </a:ext>
              </a:extLst>
            </p:cNvPr>
            <p:cNvCxnSpPr/>
            <p:nvPr/>
          </p:nvCxnSpPr>
          <p:spPr bwMode="auto">
            <a:xfrm>
              <a:off x="3298821" y="3294727"/>
              <a:ext cx="99624" cy="0"/>
            </a:xfrm>
            <a:prstGeom prst="line">
              <a:avLst/>
            </a:prstGeom>
            <a:noFill/>
            <a:ln w="28575" cap="flat" cmpd="sng" algn="ctr">
              <a:solidFill>
                <a:schemeClr val="accent3"/>
              </a:solidFill>
              <a:prstDash val="solid"/>
              <a:round/>
              <a:headEnd type="none" w="med" len="med"/>
              <a:tailEnd type="none" w="med" len="med"/>
            </a:ln>
            <a:effectLst/>
          </p:spPr>
        </p:cxnSp>
      </p:grpSp>
      <p:cxnSp>
        <p:nvCxnSpPr>
          <p:cNvPr id="159" name="Straight Connector 158">
            <a:extLst>
              <a:ext uri="{FF2B5EF4-FFF2-40B4-BE49-F238E27FC236}">
                <a16:creationId xmlns:a16="http://schemas.microsoft.com/office/drawing/2014/main" id="{4889F3E9-FF5F-1081-D9FD-985D4232C851}"/>
              </a:ext>
            </a:extLst>
          </p:cNvPr>
          <p:cNvCxnSpPr>
            <a:cxnSpLocks/>
          </p:cNvCxnSpPr>
          <p:nvPr/>
        </p:nvCxnSpPr>
        <p:spPr bwMode="auto">
          <a:xfrm>
            <a:off x="5162144" y="3893369"/>
            <a:ext cx="2554247" cy="0"/>
          </a:xfrm>
          <a:prstGeom prst="line">
            <a:avLst/>
          </a:prstGeom>
          <a:noFill/>
          <a:ln w="28575" cap="flat" cmpd="sng" algn="ctr">
            <a:solidFill>
              <a:schemeClr val="bg1"/>
            </a:solidFill>
            <a:prstDash val="sysDash"/>
            <a:round/>
            <a:headEnd type="none" w="med" len="med"/>
            <a:tailEnd type="none" w="med" len="med"/>
          </a:ln>
          <a:effectLst/>
        </p:spPr>
      </p:cxnSp>
      <p:cxnSp>
        <p:nvCxnSpPr>
          <p:cNvPr id="220" name="Straight Connector 219">
            <a:extLst>
              <a:ext uri="{FF2B5EF4-FFF2-40B4-BE49-F238E27FC236}">
                <a16:creationId xmlns:a16="http://schemas.microsoft.com/office/drawing/2014/main" id="{87D5AB34-6FE7-FFF2-ED1C-7B179174DAB6}"/>
              </a:ext>
            </a:extLst>
          </p:cNvPr>
          <p:cNvCxnSpPr>
            <a:cxnSpLocks/>
          </p:cNvCxnSpPr>
          <p:nvPr/>
        </p:nvCxnSpPr>
        <p:spPr bwMode="auto">
          <a:xfrm>
            <a:off x="8733259" y="2512469"/>
            <a:ext cx="0" cy="2088588"/>
          </a:xfrm>
          <a:prstGeom prst="line">
            <a:avLst/>
          </a:prstGeom>
          <a:noFill/>
          <a:ln w="28575" cap="flat" cmpd="sng" algn="ctr">
            <a:solidFill>
              <a:schemeClr val="bg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D8B6348F-1CB3-FBF4-6F1D-2E26A28B7472}"/>
              </a:ext>
            </a:extLst>
          </p:cNvPr>
          <p:cNvCxnSpPr/>
          <p:nvPr/>
        </p:nvCxnSpPr>
        <p:spPr bwMode="auto">
          <a:xfrm>
            <a:off x="8658542" y="2523548"/>
            <a:ext cx="74717" cy="0"/>
          </a:xfrm>
          <a:prstGeom prst="line">
            <a:avLst/>
          </a:prstGeom>
          <a:noFill/>
          <a:ln w="28575" cap="flat" cmpd="sng" algn="ctr">
            <a:solidFill>
              <a:schemeClr val="bg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9A48A103-C6D2-1671-9F4A-80E76CECDDE0}"/>
              </a:ext>
            </a:extLst>
          </p:cNvPr>
          <p:cNvCxnSpPr/>
          <p:nvPr/>
        </p:nvCxnSpPr>
        <p:spPr bwMode="auto">
          <a:xfrm>
            <a:off x="8658542" y="2758375"/>
            <a:ext cx="74717" cy="0"/>
          </a:xfrm>
          <a:prstGeom prst="line">
            <a:avLst/>
          </a:prstGeom>
          <a:noFill/>
          <a:ln w="28575" cap="flat" cmpd="sng" algn="ctr">
            <a:solidFill>
              <a:schemeClr val="bg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FCDEA9BE-43DA-AD66-2343-BF893E46BBF4}"/>
              </a:ext>
            </a:extLst>
          </p:cNvPr>
          <p:cNvCxnSpPr/>
          <p:nvPr/>
        </p:nvCxnSpPr>
        <p:spPr bwMode="auto">
          <a:xfrm>
            <a:off x="8658542" y="2978969"/>
            <a:ext cx="74717" cy="0"/>
          </a:xfrm>
          <a:prstGeom prst="line">
            <a:avLst/>
          </a:prstGeom>
          <a:noFill/>
          <a:ln w="28575" cap="flat" cmpd="sng" algn="ctr">
            <a:solidFill>
              <a:schemeClr val="bg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2B21DECB-53FD-5928-1280-27478E156000}"/>
              </a:ext>
            </a:extLst>
          </p:cNvPr>
          <p:cNvCxnSpPr/>
          <p:nvPr/>
        </p:nvCxnSpPr>
        <p:spPr bwMode="auto">
          <a:xfrm>
            <a:off x="8658542" y="3213796"/>
            <a:ext cx="74717" cy="0"/>
          </a:xfrm>
          <a:prstGeom prst="line">
            <a:avLst/>
          </a:prstGeom>
          <a:noFill/>
          <a:ln w="28575" cap="flat" cmpd="sng" algn="ctr">
            <a:solidFill>
              <a:schemeClr val="bg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DB99851B-1EF8-80D7-D2CA-BFD5C8D60B2B}"/>
              </a:ext>
            </a:extLst>
          </p:cNvPr>
          <p:cNvCxnSpPr/>
          <p:nvPr/>
        </p:nvCxnSpPr>
        <p:spPr bwMode="auto">
          <a:xfrm>
            <a:off x="8658542" y="3437948"/>
            <a:ext cx="74717" cy="0"/>
          </a:xfrm>
          <a:prstGeom prst="line">
            <a:avLst/>
          </a:prstGeom>
          <a:noFill/>
          <a:ln w="28575" cap="flat" cmpd="sng" algn="ctr">
            <a:solidFill>
              <a:schemeClr val="bg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9FBE1D6A-17E1-BDF4-CCB1-4BB552F63C07}"/>
              </a:ext>
            </a:extLst>
          </p:cNvPr>
          <p:cNvCxnSpPr/>
          <p:nvPr/>
        </p:nvCxnSpPr>
        <p:spPr bwMode="auto">
          <a:xfrm>
            <a:off x="8658542" y="3672775"/>
            <a:ext cx="74717" cy="0"/>
          </a:xfrm>
          <a:prstGeom prst="line">
            <a:avLst/>
          </a:prstGeom>
          <a:noFill/>
          <a:ln w="28575" cap="flat" cmpd="sng" algn="ctr">
            <a:solidFill>
              <a:schemeClr val="bg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FDA57A18-11FD-8840-F376-0BCECAB1D153}"/>
              </a:ext>
            </a:extLst>
          </p:cNvPr>
          <p:cNvCxnSpPr/>
          <p:nvPr/>
        </p:nvCxnSpPr>
        <p:spPr bwMode="auto">
          <a:xfrm>
            <a:off x="8658542" y="3893369"/>
            <a:ext cx="74717" cy="0"/>
          </a:xfrm>
          <a:prstGeom prst="line">
            <a:avLst/>
          </a:prstGeom>
          <a:noFill/>
          <a:ln w="28575" cap="flat" cmpd="sng" algn="ctr">
            <a:solidFill>
              <a:schemeClr val="bg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0E67CF1D-1983-4DBA-6D76-CFD6D87DBDF3}"/>
              </a:ext>
            </a:extLst>
          </p:cNvPr>
          <p:cNvCxnSpPr/>
          <p:nvPr/>
        </p:nvCxnSpPr>
        <p:spPr bwMode="auto">
          <a:xfrm>
            <a:off x="8658542" y="4128196"/>
            <a:ext cx="74717" cy="0"/>
          </a:xfrm>
          <a:prstGeom prst="line">
            <a:avLst/>
          </a:prstGeom>
          <a:noFill/>
          <a:ln w="28575" cap="flat" cmpd="sng" algn="ctr">
            <a:solidFill>
              <a:schemeClr val="bg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8302FBFB-6E5C-58CE-C06F-212CBE573F47}"/>
              </a:ext>
            </a:extLst>
          </p:cNvPr>
          <p:cNvCxnSpPr>
            <a:cxnSpLocks/>
          </p:cNvCxnSpPr>
          <p:nvPr/>
        </p:nvCxnSpPr>
        <p:spPr bwMode="auto">
          <a:xfrm>
            <a:off x="8658542" y="4352348"/>
            <a:ext cx="74717" cy="0"/>
          </a:xfrm>
          <a:prstGeom prst="line">
            <a:avLst/>
          </a:prstGeom>
          <a:noFill/>
          <a:ln w="28575" cap="flat" cmpd="sng" algn="ctr">
            <a:solidFill>
              <a:schemeClr val="bg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06DCE6CF-C57A-B184-91E9-A0C3624CB5E0}"/>
              </a:ext>
            </a:extLst>
          </p:cNvPr>
          <p:cNvCxnSpPr>
            <a:cxnSpLocks/>
          </p:cNvCxnSpPr>
          <p:nvPr/>
        </p:nvCxnSpPr>
        <p:spPr bwMode="auto">
          <a:xfrm>
            <a:off x="8658542" y="4587175"/>
            <a:ext cx="2604059" cy="0"/>
          </a:xfrm>
          <a:prstGeom prst="line">
            <a:avLst/>
          </a:prstGeom>
          <a:noFill/>
          <a:ln w="28575" cap="flat" cmpd="sng" algn="ctr">
            <a:solidFill>
              <a:schemeClr val="bg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14A691A5-0EAB-6198-EBC7-692893417450}"/>
              </a:ext>
            </a:extLst>
          </p:cNvPr>
          <p:cNvCxnSpPr>
            <a:cxnSpLocks/>
          </p:cNvCxnSpPr>
          <p:nvPr/>
        </p:nvCxnSpPr>
        <p:spPr bwMode="auto">
          <a:xfrm rot="16200000">
            <a:off x="8696233" y="4624533"/>
            <a:ext cx="74717" cy="0"/>
          </a:xfrm>
          <a:prstGeom prst="line">
            <a:avLst/>
          </a:prstGeom>
          <a:noFill/>
          <a:ln w="28575" cap="flat" cmpd="sng" algn="ctr">
            <a:solidFill>
              <a:schemeClr val="bg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568EB65A-C081-1AFD-BE91-460C10AD573C}"/>
              </a:ext>
            </a:extLst>
          </p:cNvPr>
          <p:cNvCxnSpPr>
            <a:cxnSpLocks/>
          </p:cNvCxnSpPr>
          <p:nvPr/>
        </p:nvCxnSpPr>
        <p:spPr bwMode="auto">
          <a:xfrm rot="16200000">
            <a:off x="9304648" y="4624534"/>
            <a:ext cx="74717" cy="0"/>
          </a:xfrm>
          <a:prstGeom prst="line">
            <a:avLst/>
          </a:prstGeom>
          <a:noFill/>
          <a:ln w="28575" cap="flat" cmpd="sng" algn="ctr">
            <a:solidFill>
              <a:schemeClr val="bg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F188C856-28CF-F0FF-15C5-D6C2E7AB5B87}"/>
              </a:ext>
            </a:extLst>
          </p:cNvPr>
          <p:cNvCxnSpPr>
            <a:cxnSpLocks/>
          </p:cNvCxnSpPr>
          <p:nvPr/>
        </p:nvCxnSpPr>
        <p:spPr bwMode="auto">
          <a:xfrm rot="16200000">
            <a:off x="9888156" y="4624533"/>
            <a:ext cx="74717" cy="0"/>
          </a:xfrm>
          <a:prstGeom prst="line">
            <a:avLst/>
          </a:prstGeom>
          <a:noFill/>
          <a:ln w="28575" cap="flat" cmpd="sng" algn="ctr">
            <a:solidFill>
              <a:schemeClr val="bg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D03EAC3A-BD59-9F18-0086-C307C7C24FF5}"/>
              </a:ext>
            </a:extLst>
          </p:cNvPr>
          <p:cNvCxnSpPr>
            <a:cxnSpLocks/>
          </p:cNvCxnSpPr>
          <p:nvPr/>
        </p:nvCxnSpPr>
        <p:spPr bwMode="auto">
          <a:xfrm rot="16200000">
            <a:off x="11108544" y="4624534"/>
            <a:ext cx="74717" cy="0"/>
          </a:xfrm>
          <a:prstGeom prst="line">
            <a:avLst/>
          </a:prstGeom>
          <a:noFill/>
          <a:ln w="28575" cap="flat" cmpd="sng" algn="ctr">
            <a:solidFill>
              <a:schemeClr val="bg1"/>
            </a:solidFill>
            <a:prstDash val="solid"/>
            <a:round/>
            <a:headEnd type="none" w="med" len="med"/>
            <a:tailEnd type="none" w="med" len="med"/>
          </a:ln>
          <a:effectLst/>
        </p:spPr>
      </p:cxnSp>
      <p:sp>
        <p:nvSpPr>
          <p:cNvPr id="235" name="TextBox 234">
            <a:extLst>
              <a:ext uri="{FF2B5EF4-FFF2-40B4-BE49-F238E27FC236}">
                <a16:creationId xmlns:a16="http://schemas.microsoft.com/office/drawing/2014/main" id="{3F372B5F-D708-4377-2A16-E8882A57D21F}"/>
              </a:ext>
            </a:extLst>
          </p:cNvPr>
          <p:cNvSpPr txBox="1"/>
          <p:nvPr/>
        </p:nvSpPr>
        <p:spPr bwMode="auto">
          <a:xfrm>
            <a:off x="8494882" y="4665379"/>
            <a:ext cx="4738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36" name="TextBox 235">
            <a:extLst>
              <a:ext uri="{FF2B5EF4-FFF2-40B4-BE49-F238E27FC236}">
                <a16:creationId xmlns:a16="http://schemas.microsoft.com/office/drawing/2014/main" id="{043629E7-ED7E-0338-1248-22AD659EC10B}"/>
              </a:ext>
            </a:extLst>
          </p:cNvPr>
          <p:cNvSpPr txBox="1"/>
          <p:nvPr/>
        </p:nvSpPr>
        <p:spPr bwMode="auto">
          <a:xfrm>
            <a:off x="9113970" y="4665379"/>
            <a:ext cx="4738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237" name="TextBox 236">
            <a:extLst>
              <a:ext uri="{FF2B5EF4-FFF2-40B4-BE49-F238E27FC236}">
                <a16:creationId xmlns:a16="http://schemas.microsoft.com/office/drawing/2014/main" id="{99506937-2197-3C6D-E8F8-4549D83FD340}"/>
              </a:ext>
            </a:extLst>
          </p:cNvPr>
          <p:cNvSpPr txBox="1"/>
          <p:nvPr/>
        </p:nvSpPr>
        <p:spPr bwMode="auto">
          <a:xfrm>
            <a:off x="9686804" y="4665379"/>
            <a:ext cx="4738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238" name="TextBox 237">
            <a:extLst>
              <a:ext uri="{FF2B5EF4-FFF2-40B4-BE49-F238E27FC236}">
                <a16:creationId xmlns:a16="http://schemas.microsoft.com/office/drawing/2014/main" id="{AC81B321-F524-634B-FAD5-4AEC8623552A}"/>
              </a:ext>
            </a:extLst>
          </p:cNvPr>
          <p:cNvSpPr txBox="1"/>
          <p:nvPr/>
        </p:nvSpPr>
        <p:spPr bwMode="auto">
          <a:xfrm>
            <a:off x="10305892" y="4665379"/>
            <a:ext cx="4738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239" name="TextBox 238">
            <a:extLst>
              <a:ext uri="{FF2B5EF4-FFF2-40B4-BE49-F238E27FC236}">
                <a16:creationId xmlns:a16="http://schemas.microsoft.com/office/drawing/2014/main" id="{535F254F-A868-177F-B6C1-7DFEB633829D}"/>
              </a:ext>
            </a:extLst>
          </p:cNvPr>
          <p:cNvSpPr txBox="1"/>
          <p:nvPr/>
        </p:nvSpPr>
        <p:spPr bwMode="auto">
          <a:xfrm>
            <a:off x="10910748" y="4665379"/>
            <a:ext cx="4738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240" name="Isosceles Triangle 239">
            <a:extLst>
              <a:ext uri="{FF2B5EF4-FFF2-40B4-BE49-F238E27FC236}">
                <a16:creationId xmlns:a16="http://schemas.microsoft.com/office/drawing/2014/main" id="{3C3975C8-1DDF-2A07-CCE5-7C7C11FAFF18}"/>
              </a:ext>
            </a:extLst>
          </p:cNvPr>
          <p:cNvSpPr/>
          <p:nvPr/>
        </p:nvSpPr>
        <p:spPr bwMode="auto">
          <a:xfrm>
            <a:off x="8976172" y="2432420"/>
            <a:ext cx="97601" cy="97601"/>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1" name="Isosceles Triangle 240">
            <a:extLst>
              <a:ext uri="{FF2B5EF4-FFF2-40B4-BE49-F238E27FC236}">
                <a16:creationId xmlns:a16="http://schemas.microsoft.com/office/drawing/2014/main" id="{96C63B5E-9B98-85A1-4A52-0C82ADD51564}"/>
              </a:ext>
            </a:extLst>
          </p:cNvPr>
          <p:cNvSpPr/>
          <p:nvPr/>
        </p:nvSpPr>
        <p:spPr bwMode="auto">
          <a:xfrm>
            <a:off x="8976171" y="2610453"/>
            <a:ext cx="97601" cy="97601"/>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2" name="TextBox 241">
            <a:extLst>
              <a:ext uri="{FF2B5EF4-FFF2-40B4-BE49-F238E27FC236}">
                <a16:creationId xmlns:a16="http://schemas.microsoft.com/office/drawing/2014/main" id="{9B1B161B-98ED-BEA6-0FA2-53E7CE117D4E}"/>
              </a:ext>
            </a:extLst>
          </p:cNvPr>
          <p:cNvSpPr txBox="1"/>
          <p:nvPr/>
        </p:nvSpPr>
        <p:spPr bwMode="auto">
          <a:xfrm>
            <a:off x="9073891" y="2364454"/>
            <a:ext cx="1796855" cy="453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400"/>
              </a:lnSpc>
              <a:spcBef>
                <a:spcPct val="50000"/>
              </a:spcBef>
              <a:spcAft>
                <a:spcPct val="0"/>
              </a:spcAft>
              <a:buClrTx/>
              <a:buFontTx/>
              <a:buNone/>
            </a:pPr>
            <a:r>
              <a:rPr lang="en-US" sz="1400" b="0" dirty="0">
                <a:solidFill>
                  <a:schemeClr val="bg1"/>
                </a:solidFill>
                <a:latin typeface="Calibri" panose="020F0502020204030204" pitchFamily="34" charset="0"/>
              </a:rPr>
              <a:t>DTG/3TC (N = 45)</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Cont. BL ART (N = 34)</a:t>
            </a:r>
          </a:p>
        </p:txBody>
      </p:sp>
      <p:cxnSp>
        <p:nvCxnSpPr>
          <p:cNvPr id="243" name="Straight Connector 242">
            <a:extLst>
              <a:ext uri="{FF2B5EF4-FFF2-40B4-BE49-F238E27FC236}">
                <a16:creationId xmlns:a16="http://schemas.microsoft.com/office/drawing/2014/main" id="{E18D0EC2-20F5-E908-1C0E-36A5092E8B90}"/>
              </a:ext>
            </a:extLst>
          </p:cNvPr>
          <p:cNvCxnSpPr/>
          <p:nvPr/>
        </p:nvCxnSpPr>
        <p:spPr bwMode="auto">
          <a:xfrm>
            <a:off x="8889336" y="2481034"/>
            <a:ext cx="262101" cy="0"/>
          </a:xfrm>
          <a:prstGeom prst="line">
            <a:avLst/>
          </a:prstGeom>
          <a:noFill/>
          <a:ln w="28575" cap="flat" cmpd="sng" algn="ctr">
            <a:solidFill>
              <a:schemeClr val="accent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A84A2347-7D3C-105C-0A6B-5003294FF3F1}"/>
              </a:ext>
            </a:extLst>
          </p:cNvPr>
          <p:cNvCxnSpPr/>
          <p:nvPr/>
        </p:nvCxnSpPr>
        <p:spPr bwMode="auto">
          <a:xfrm>
            <a:off x="8889336" y="2655375"/>
            <a:ext cx="262101" cy="0"/>
          </a:xfrm>
          <a:prstGeom prst="line">
            <a:avLst/>
          </a:prstGeom>
          <a:noFill/>
          <a:ln w="28575" cap="flat" cmpd="sng" algn="ctr">
            <a:solidFill>
              <a:schemeClr val="accent3"/>
            </a:solidFill>
            <a:prstDash val="solid"/>
            <a:round/>
            <a:headEnd type="none" w="med" len="med"/>
            <a:tailEnd type="none" w="med" len="med"/>
          </a:ln>
          <a:effectLst/>
        </p:spPr>
      </p:cxnSp>
      <p:sp>
        <p:nvSpPr>
          <p:cNvPr id="245" name="TextBox 244">
            <a:extLst>
              <a:ext uri="{FF2B5EF4-FFF2-40B4-BE49-F238E27FC236}">
                <a16:creationId xmlns:a16="http://schemas.microsoft.com/office/drawing/2014/main" id="{31A5F58B-CB82-3639-55C2-1046C6CDBDBD}"/>
              </a:ext>
            </a:extLst>
          </p:cNvPr>
          <p:cNvSpPr txBox="1"/>
          <p:nvPr/>
        </p:nvSpPr>
        <p:spPr bwMode="auto">
          <a:xfrm>
            <a:off x="10839291" y="2346430"/>
            <a:ext cx="4738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2.14</a:t>
            </a:r>
          </a:p>
        </p:txBody>
      </p:sp>
      <p:sp>
        <p:nvSpPr>
          <p:cNvPr id="246" name="TextBox 245">
            <a:extLst>
              <a:ext uri="{FF2B5EF4-FFF2-40B4-BE49-F238E27FC236}">
                <a16:creationId xmlns:a16="http://schemas.microsoft.com/office/drawing/2014/main" id="{5494EE8B-4061-6F01-6C8A-FF6ACC5BBE35}"/>
              </a:ext>
            </a:extLst>
          </p:cNvPr>
          <p:cNvSpPr txBox="1"/>
          <p:nvPr/>
        </p:nvSpPr>
        <p:spPr bwMode="auto">
          <a:xfrm>
            <a:off x="10839291" y="3932759"/>
            <a:ext cx="4738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-1.04</a:t>
            </a:r>
          </a:p>
        </p:txBody>
      </p:sp>
      <p:sp>
        <p:nvSpPr>
          <p:cNvPr id="247" name="Isosceles Triangle 246">
            <a:extLst>
              <a:ext uri="{FF2B5EF4-FFF2-40B4-BE49-F238E27FC236}">
                <a16:creationId xmlns:a16="http://schemas.microsoft.com/office/drawing/2014/main" id="{4A58EC3A-5F7E-B7CA-883C-03797C78D219}"/>
              </a:ext>
            </a:extLst>
          </p:cNvPr>
          <p:cNvSpPr/>
          <p:nvPr/>
        </p:nvSpPr>
        <p:spPr bwMode="auto">
          <a:xfrm>
            <a:off x="8715974" y="3842075"/>
            <a:ext cx="97601" cy="97601"/>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4" name="Isosceles Triangle 293">
            <a:extLst>
              <a:ext uri="{FF2B5EF4-FFF2-40B4-BE49-F238E27FC236}">
                <a16:creationId xmlns:a16="http://schemas.microsoft.com/office/drawing/2014/main" id="{8BDB3538-3437-6188-A47B-6B1DF27ECB87}"/>
              </a:ext>
            </a:extLst>
          </p:cNvPr>
          <p:cNvSpPr/>
          <p:nvPr/>
        </p:nvSpPr>
        <p:spPr bwMode="auto">
          <a:xfrm>
            <a:off x="8860976" y="3765135"/>
            <a:ext cx="97601" cy="97601"/>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5" name="Isosceles Triangle 294">
            <a:extLst>
              <a:ext uri="{FF2B5EF4-FFF2-40B4-BE49-F238E27FC236}">
                <a16:creationId xmlns:a16="http://schemas.microsoft.com/office/drawing/2014/main" id="{6D61A4D4-E5D4-4DC0-EA02-8C02F0B87FA6}"/>
              </a:ext>
            </a:extLst>
          </p:cNvPr>
          <p:cNvSpPr/>
          <p:nvPr/>
        </p:nvSpPr>
        <p:spPr bwMode="auto">
          <a:xfrm>
            <a:off x="9263431" y="3398191"/>
            <a:ext cx="97601" cy="97601"/>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6" name="Isosceles Triangle 295">
            <a:extLst>
              <a:ext uri="{FF2B5EF4-FFF2-40B4-BE49-F238E27FC236}">
                <a16:creationId xmlns:a16="http://schemas.microsoft.com/office/drawing/2014/main" id="{A5CF5202-4B5A-2117-4DE2-471C2E6517BC}"/>
              </a:ext>
            </a:extLst>
          </p:cNvPr>
          <p:cNvSpPr/>
          <p:nvPr/>
        </p:nvSpPr>
        <p:spPr bwMode="auto">
          <a:xfrm>
            <a:off x="9855276" y="3034207"/>
            <a:ext cx="97601" cy="97601"/>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7" name="Isosceles Triangle 296">
            <a:extLst>
              <a:ext uri="{FF2B5EF4-FFF2-40B4-BE49-F238E27FC236}">
                <a16:creationId xmlns:a16="http://schemas.microsoft.com/office/drawing/2014/main" id="{08B01C03-1D58-7101-C915-A84D33702EAB}"/>
              </a:ext>
            </a:extLst>
          </p:cNvPr>
          <p:cNvSpPr/>
          <p:nvPr/>
        </p:nvSpPr>
        <p:spPr bwMode="auto">
          <a:xfrm>
            <a:off x="10464876" y="2992778"/>
            <a:ext cx="97601" cy="97601"/>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8" name="Isosceles Triangle 297">
            <a:extLst>
              <a:ext uri="{FF2B5EF4-FFF2-40B4-BE49-F238E27FC236}">
                <a16:creationId xmlns:a16="http://schemas.microsoft.com/office/drawing/2014/main" id="{FB3BB09D-5BBD-AFE5-BA64-143811B761B4}"/>
              </a:ext>
            </a:extLst>
          </p:cNvPr>
          <p:cNvSpPr/>
          <p:nvPr/>
        </p:nvSpPr>
        <p:spPr bwMode="auto">
          <a:xfrm>
            <a:off x="11062639" y="2874409"/>
            <a:ext cx="97601" cy="97601"/>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9" name="Freeform: Shape 298">
            <a:extLst>
              <a:ext uri="{FF2B5EF4-FFF2-40B4-BE49-F238E27FC236}">
                <a16:creationId xmlns:a16="http://schemas.microsoft.com/office/drawing/2014/main" id="{7A58C6C3-79E6-5B5B-40A9-A5BC2E16B59B}"/>
              </a:ext>
            </a:extLst>
          </p:cNvPr>
          <p:cNvSpPr/>
          <p:nvPr/>
        </p:nvSpPr>
        <p:spPr bwMode="auto">
          <a:xfrm>
            <a:off x="8761299" y="2922233"/>
            <a:ext cx="2358501" cy="979503"/>
          </a:xfrm>
          <a:custGeom>
            <a:avLst/>
            <a:gdLst>
              <a:gd name="connsiteX0" fmla="*/ 0 w 2358501"/>
              <a:gd name="connsiteY0" fmla="*/ 979503 h 979503"/>
              <a:gd name="connsiteX1" fmla="*/ 136125 w 2358501"/>
              <a:gd name="connsiteY1" fmla="*/ 896645 h 979503"/>
              <a:gd name="connsiteX2" fmla="*/ 544497 w 2358501"/>
              <a:gd name="connsiteY2" fmla="*/ 535619 h 979503"/>
              <a:gd name="connsiteX3" fmla="*/ 1139301 w 2358501"/>
              <a:gd name="connsiteY3" fmla="*/ 174594 h 979503"/>
              <a:gd name="connsiteX4" fmla="*/ 1754820 w 2358501"/>
              <a:gd name="connsiteY4" fmla="*/ 118369 h 979503"/>
              <a:gd name="connsiteX5" fmla="*/ 2358501 w 2358501"/>
              <a:gd name="connsiteY5" fmla="*/ 0 h 97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58501" h="979503">
                <a:moveTo>
                  <a:pt x="0" y="979503"/>
                </a:moveTo>
                <a:lnTo>
                  <a:pt x="136125" y="896645"/>
                </a:lnTo>
                <a:lnTo>
                  <a:pt x="544497" y="535619"/>
                </a:lnTo>
                <a:lnTo>
                  <a:pt x="1139301" y="174594"/>
                </a:lnTo>
                <a:lnTo>
                  <a:pt x="1754820" y="118369"/>
                </a:lnTo>
                <a:lnTo>
                  <a:pt x="2358501" y="0"/>
                </a:lnTo>
              </a:path>
            </a:pathLst>
          </a:custGeom>
          <a:noFill/>
          <a:ln w="28575">
            <a:solidFill>
              <a:schemeClr val="accent1"/>
            </a:solidFill>
            <a:miter lim="800000"/>
            <a:headEnd/>
            <a:tailEnd/>
          </a:ln>
        </p:spPr>
        <p:txBody>
          <a:bodyPr rtlCol="0" anchor="ctr"/>
          <a:lstStyle/>
          <a:p>
            <a:pPr algn="ctr"/>
            <a:endParaRPr lang="en-US" dirty="0"/>
          </a:p>
        </p:txBody>
      </p:sp>
      <p:sp>
        <p:nvSpPr>
          <p:cNvPr id="266" name="Isosceles Triangle 265">
            <a:extLst>
              <a:ext uri="{FF2B5EF4-FFF2-40B4-BE49-F238E27FC236}">
                <a16:creationId xmlns:a16="http://schemas.microsoft.com/office/drawing/2014/main" id="{1F2A3406-8224-7378-AAED-F515B0634FF2}"/>
              </a:ext>
            </a:extLst>
          </p:cNvPr>
          <p:cNvSpPr/>
          <p:nvPr/>
        </p:nvSpPr>
        <p:spPr bwMode="auto">
          <a:xfrm>
            <a:off x="8706073" y="3841493"/>
            <a:ext cx="97601" cy="97601"/>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0" name="Isosceles Triangle 299">
            <a:extLst>
              <a:ext uri="{FF2B5EF4-FFF2-40B4-BE49-F238E27FC236}">
                <a16:creationId xmlns:a16="http://schemas.microsoft.com/office/drawing/2014/main" id="{444C2D2A-5213-A646-183A-F6BB6B24AB82}"/>
              </a:ext>
            </a:extLst>
          </p:cNvPr>
          <p:cNvSpPr/>
          <p:nvPr/>
        </p:nvSpPr>
        <p:spPr bwMode="auto">
          <a:xfrm>
            <a:off x="8862302" y="3570389"/>
            <a:ext cx="97601" cy="97601"/>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1" name="Isosceles Triangle 300">
            <a:extLst>
              <a:ext uri="{FF2B5EF4-FFF2-40B4-BE49-F238E27FC236}">
                <a16:creationId xmlns:a16="http://schemas.microsoft.com/office/drawing/2014/main" id="{456DB6C3-63AA-9611-00A0-34A874A94771}"/>
              </a:ext>
            </a:extLst>
          </p:cNvPr>
          <p:cNvSpPr/>
          <p:nvPr/>
        </p:nvSpPr>
        <p:spPr bwMode="auto">
          <a:xfrm>
            <a:off x="9252875" y="3634719"/>
            <a:ext cx="97601" cy="97601"/>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2" name="Isosceles Triangle 301">
            <a:extLst>
              <a:ext uri="{FF2B5EF4-FFF2-40B4-BE49-F238E27FC236}">
                <a16:creationId xmlns:a16="http://schemas.microsoft.com/office/drawing/2014/main" id="{B34B8D87-0F21-EC93-58B6-7920CBFCBB04}"/>
              </a:ext>
            </a:extLst>
          </p:cNvPr>
          <p:cNvSpPr/>
          <p:nvPr/>
        </p:nvSpPr>
        <p:spPr bwMode="auto">
          <a:xfrm>
            <a:off x="9854817" y="3175222"/>
            <a:ext cx="97601" cy="97601"/>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3" name="Isosceles Triangle 302">
            <a:extLst>
              <a:ext uri="{FF2B5EF4-FFF2-40B4-BE49-F238E27FC236}">
                <a16:creationId xmlns:a16="http://schemas.microsoft.com/office/drawing/2014/main" id="{C2CF1EDD-ACD0-427B-2535-2770709AC23F}"/>
              </a:ext>
            </a:extLst>
          </p:cNvPr>
          <p:cNvSpPr/>
          <p:nvPr/>
        </p:nvSpPr>
        <p:spPr bwMode="auto">
          <a:xfrm>
            <a:off x="10465949" y="3487681"/>
            <a:ext cx="97601" cy="97601"/>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4" name="Isosceles Triangle 303">
            <a:extLst>
              <a:ext uri="{FF2B5EF4-FFF2-40B4-BE49-F238E27FC236}">
                <a16:creationId xmlns:a16="http://schemas.microsoft.com/office/drawing/2014/main" id="{2F923AE2-6716-755C-D731-D797366680F2}"/>
              </a:ext>
            </a:extLst>
          </p:cNvPr>
          <p:cNvSpPr/>
          <p:nvPr/>
        </p:nvSpPr>
        <p:spPr bwMode="auto">
          <a:xfrm>
            <a:off x="11072486" y="3372806"/>
            <a:ext cx="97601" cy="97601"/>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5" name="Freeform: Shape 304">
            <a:extLst>
              <a:ext uri="{FF2B5EF4-FFF2-40B4-BE49-F238E27FC236}">
                <a16:creationId xmlns:a16="http://schemas.microsoft.com/office/drawing/2014/main" id="{2F039932-A939-22DA-B845-947D7BEF5EF0}"/>
              </a:ext>
            </a:extLst>
          </p:cNvPr>
          <p:cNvSpPr/>
          <p:nvPr/>
        </p:nvSpPr>
        <p:spPr bwMode="auto">
          <a:xfrm>
            <a:off x="8747366" y="3215717"/>
            <a:ext cx="2361817" cy="693841"/>
          </a:xfrm>
          <a:custGeom>
            <a:avLst/>
            <a:gdLst>
              <a:gd name="connsiteX0" fmla="*/ 0 w 2361817"/>
              <a:gd name="connsiteY0" fmla="*/ 693841 h 693841"/>
              <a:gd name="connsiteX1" fmla="*/ 160824 w 2361817"/>
              <a:gd name="connsiteY1" fmla="*/ 404357 h 693841"/>
              <a:gd name="connsiteX2" fmla="*/ 574371 w 2361817"/>
              <a:gd name="connsiteY2" fmla="*/ 468687 h 693841"/>
              <a:gd name="connsiteX3" fmla="*/ 1167123 w 2361817"/>
              <a:gd name="connsiteY3" fmla="*/ 0 h 693841"/>
              <a:gd name="connsiteX4" fmla="*/ 1764470 w 2361817"/>
              <a:gd name="connsiteY4" fmla="*/ 335433 h 693841"/>
              <a:gd name="connsiteX5" fmla="*/ 2361817 w 2361817"/>
              <a:gd name="connsiteY5" fmla="*/ 192989 h 693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1817" h="693841">
                <a:moveTo>
                  <a:pt x="0" y="693841"/>
                </a:moveTo>
                <a:lnTo>
                  <a:pt x="160824" y="404357"/>
                </a:lnTo>
                <a:lnTo>
                  <a:pt x="574371" y="468687"/>
                </a:lnTo>
                <a:lnTo>
                  <a:pt x="1167123" y="0"/>
                </a:lnTo>
                <a:lnTo>
                  <a:pt x="1764470" y="335433"/>
                </a:lnTo>
                <a:lnTo>
                  <a:pt x="2361817" y="192989"/>
                </a:lnTo>
              </a:path>
            </a:pathLst>
          </a:custGeom>
          <a:noFill/>
          <a:ln w="28575">
            <a:solidFill>
              <a:schemeClr val="accent3"/>
            </a:solidFill>
            <a:miter lim="800000"/>
            <a:headEnd/>
            <a:tailEnd/>
          </a:ln>
        </p:spPr>
        <p:txBody>
          <a:bodyPr rtlCol="0" anchor="ctr"/>
          <a:lstStyle/>
          <a:p>
            <a:pPr algn="ctr"/>
            <a:endParaRPr lang="en-US" dirty="0"/>
          </a:p>
        </p:txBody>
      </p:sp>
      <p:cxnSp>
        <p:nvCxnSpPr>
          <p:cNvPr id="293" name="Straight Connector 292">
            <a:extLst>
              <a:ext uri="{FF2B5EF4-FFF2-40B4-BE49-F238E27FC236}">
                <a16:creationId xmlns:a16="http://schemas.microsoft.com/office/drawing/2014/main" id="{305FB91E-74CF-3102-FEB7-8E0D47F6B588}"/>
              </a:ext>
            </a:extLst>
          </p:cNvPr>
          <p:cNvCxnSpPr>
            <a:cxnSpLocks/>
          </p:cNvCxnSpPr>
          <p:nvPr/>
        </p:nvCxnSpPr>
        <p:spPr bwMode="auto">
          <a:xfrm>
            <a:off x="8714954" y="3893369"/>
            <a:ext cx="2554247" cy="0"/>
          </a:xfrm>
          <a:prstGeom prst="line">
            <a:avLst/>
          </a:prstGeom>
          <a:noFill/>
          <a:ln w="28575" cap="flat" cmpd="sng" algn="ctr">
            <a:solidFill>
              <a:schemeClr val="bg1"/>
            </a:solidFill>
            <a:prstDash val="sysDash"/>
            <a:round/>
            <a:headEnd type="none" w="med" len="med"/>
            <a:tailEnd type="none" w="med" len="med"/>
          </a:ln>
          <a:effectLst/>
        </p:spPr>
      </p:cxnSp>
      <p:sp>
        <p:nvSpPr>
          <p:cNvPr id="337" name="TextBox 336">
            <a:extLst>
              <a:ext uri="{FF2B5EF4-FFF2-40B4-BE49-F238E27FC236}">
                <a16:creationId xmlns:a16="http://schemas.microsoft.com/office/drawing/2014/main" id="{242334F5-16A0-5535-70BD-137FF4FB8D47}"/>
              </a:ext>
            </a:extLst>
          </p:cNvPr>
          <p:cNvSpPr txBox="1"/>
          <p:nvPr/>
        </p:nvSpPr>
        <p:spPr bwMode="auto">
          <a:xfrm>
            <a:off x="8248521" y="2398808"/>
            <a:ext cx="3824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338" name="TextBox 337">
            <a:extLst>
              <a:ext uri="{FF2B5EF4-FFF2-40B4-BE49-F238E27FC236}">
                <a16:creationId xmlns:a16="http://schemas.microsoft.com/office/drawing/2014/main" id="{FC787906-DF5E-03D2-7511-0109364F3C04}"/>
              </a:ext>
            </a:extLst>
          </p:cNvPr>
          <p:cNvSpPr txBox="1"/>
          <p:nvPr/>
        </p:nvSpPr>
        <p:spPr bwMode="auto">
          <a:xfrm>
            <a:off x="8248521" y="2644309"/>
            <a:ext cx="3824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339" name="TextBox 338">
            <a:extLst>
              <a:ext uri="{FF2B5EF4-FFF2-40B4-BE49-F238E27FC236}">
                <a16:creationId xmlns:a16="http://schemas.microsoft.com/office/drawing/2014/main" id="{15174FE6-34B1-86A9-DF98-13089E9C2AD0}"/>
              </a:ext>
            </a:extLst>
          </p:cNvPr>
          <p:cNvSpPr txBox="1"/>
          <p:nvPr/>
        </p:nvSpPr>
        <p:spPr bwMode="auto">
          <a:xfrm>
            <a:off x="8248521" y="2857787"/>
            <a:ext cx="3824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40" name="TextBox 339">
            <a:extLst>
              <a:ext uri="{FF2B5EF4-FFF2-40B4-BE49-F238E27FC236}">
                <a16:creationId xmlns:a16="http://schemas.microsoft.com/office/drawing/2014/main" id="{9F3051A3-B846-5DC0-474C-A64411108AAB}"/>
              </a:ext>
            </a:extLst>
          </p:cNvPr>
          <p:cNvSpPr txBox="1"/>
          <p:nvPr/>
        </p:nvSpPr>
        <p:spPr bwMode="auto">
          <a:xfrm>
            <a:off x="8248521" y="3096172"/>
            <a:ext cx="3824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341" name="TextBox 340">
            <a:extLst>
              <a:ext uri="{FF2B5EF4-FFF2-40B4-BE49-F238E27FC236}">
                <a16:creationId xmlns:a16="http://schemas.microsoft.com/office/drawing/2014/main" id="{1BC13799-6855-E216-5C7B-1D9780C36588}"/>
              </a:ext>
            </a:extLst>
          </p:cNvPr>
          <p:cNvSpPr txBox="1"/>
          <p:nvPr/>
        </p:nvSpPr>
        <p:spPr bwMode="auto">
          <a:xfrm>
            <a:off x="8248521" y="3327440"/>
            <a:ext cx="3824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342" name="TextBox 341">
            <a:extLst>
              <a:ext uri="{FF2B5EF4-FFF2-40B4-BE49-F238E27FC236}">
                <a16:creationId xmlns:a16="http://schemas.microsoft.com/office/drawing/2014/main" id="{9148D4D3-50A8-7326-146B-D4133EE07DE5}"/>
              </a:ext>
            </a:extLst>
          </p:cNvPr>
          <p:cNvSpPr txBox="1"/>
          <p:nvPr/>
        </p:nvSpPr>
        <p:spPr bwMode="auto">
          <a:xfrm>
            <a:off x="8248521" y="3555151"/>
            <a:ext cx="3824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0.5</a:t>
            </a:r>
          </a:p>
        </p:txBody>
      </p:sp>
      <p:sp>
        <p:nvSpPr>
          <p:cNvPr id="343" name="TextBox 342">
            <a:extLst>
              <a:ext uri="{FF2B5EF4-FFF2-40B4-BE49-F238E27FC236}">
                <a16:creationId xmlns:a16="http://schemas.microsoft.com/office/drawing/2014/main" id="{A4B8EB10-1765-104E-824A-040248ABFC1B}"/>
              </a:ext>
            </a:extLst>
          </p:cNvPr>
          <p:cNvSpPr txBox="1"/>
          <p:nvPr/>
        </p:nvSpPr>
        <p:spPr bwMode="auto">
          <a:xfrm>
            <a:off x="8248521" y="3786419"/>
            <a:ext cx="3824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0.0</a:t>
            </a:r>
          </a:p>
        </p:txBody>
      </p:sp>
      <p:sp>
        <p:nvSpPr>
          <p:cNvPr id="344" name="TextBox 343">
            <a:extLst>
              <a:ext uri="{FF2B5EF4-FFF2-40B4-BE49-F238E27FC236}">
                <a16:creationId xmlns:a16="http://schemas.microsoft.com/office/drawing/2014/main" id="{0DB6B4D2-32F5-85EB-1AA8-3F784B3AD08D}"/>
              </a:ext>
            </a:extLst>
          </p:cNvPr>
          <p:cNvSpPr txBox="1"/>
          <p:nvPr/>
        </p:nvSpPr>
        <p:spPr bwMode="auto">
          <a:xfrm>
            <a:off x="8157115" y="3999898"/>
            <a:ext cx="4738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-0.5</a:t>
            </a:r>
          </a:p>
        </p:txBody>
      </p:sp>
      <p:sp>
        <p:nvSpPr>
          <p:cNvPr id="345" name="TextBox 344">
            <a:extLst>
              <a:ext uri="{FF2B5EF4-FFF2-40B4-BE49-F238E27FC236}">
                <a16:creationId xmlns:a16="http://schemas.microsoft.com/office/drawing/2014/main" id="{4AF50B80-5B57-B1AF-2EC5-D73B8FA7B4AA}"/>
              </a:ext>
            </a:extLst>
          </p:cNvPr>
          <p:cNvSpPr txBox="1"/>
          <p:nvPr/>
        </p:nvSpPr>
        <p:spPr bwMode="auto">
          <a:xfrm>
            <a:off x="8157115" y="4248956"/>
            <a:ext cx="4738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346" name="TextBox 345">
            <a:extLst>
              <a:ext uri="{FF2B5EF4-FFF2-40B4-BE49-F238E27FC236}">
                <a16:creationId xmlns:a16="http://schemas.microsoft.com/office/drawing/2014/main" id="{E893EF41-65D9-C433-8E6A-BB3243D25922}"/>
              </a:ext>
            </a:extLst>
          </p:cNvPr>
          <p:cNvSpPr txBox="1"/>
          <p:nvPr/>
        </p:nvSpPr>
        <p:spPr bwMode="auto">
          <a:xfrm>
            <a:off x="8157115" y="4458877"/>
            <a:ext cx="4738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Tree>
    <p:extLst>
      <p:ext uri="{BB962C8B-B14F-4D97-AF65-F5344CB8AC3E}">
        <p14:creationId xmlns:p14="http://schemas.microsoft.com/office/powerpoint/2010/main" val="28216341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4D0D6-112A-5AA7-FBC2-7C585EC727C7}"/>
              </a:ext>
            </a:extLst>
          </p:cNvPr>
          <p:cNvSpPr>
            <a:spLocks noGrp="1"/>
          </p:cNvSpPr>
          <p:nvPr>
            <p:ph type="title"/>
          </p:nvPr>
        </p:nvSpPr>
        <p:spPr/>
        <p:txBody>
          <a:bodyPr/>
          <a:lstStyle/>
          <a:p>
            <a:r>
              <a:rPr lang="en-US" dirty="0"/>
              <a:t>FLAIR and ATLAS-2M: Weight Gain With Switch to LA IM CAB + RPV Similar to Continuing DTG/3TC/ABC</a:t>
            </a:r>
          </a:p>
        </p:txBody>
      </p:sp>
      <p:sp>
        <p:nvSpPr>
          <p:cNvPr id="3" name="Content Placeholder 2">
            <a:extLst>
              <a:ext uri="{FF2B5EF4-FFF2-40B4-BE49-F238E27FC236}">
                <a16:creationId xmlns:a16="http://schemas.microsoft.com/office/drawing/2014/main" id="{025F1196-24CE-F909-4549-DEFEE1F27936}"/>
              </a:ext>
            </a:extLst>
          </p:cNvPr>
          <p:cNvSpPr>
            <a:spLocks noGrp="1"/>
          </p:cNvSpPr>
          <p:nvPr>
            <p:ph idx="1"/>
          </p:nvPr>
        </p:nvSpPr>
        <p:spPr/>
        <p:txBody>
          <a:bodyPr/>
          <a:lstStyle/>
          <a:p>
            <a:r>
              <a:rPr lang="en-US" sz="2400" dirty="0"/>
              <a:t>Lipid, BMI category changes also similar between arms</a:t>
            </a:r>
          </a:p>
          <a:p>
            <a:endParaRPr lang="en-US" sz="2400" dirty="0"/>
          </a:p>
          <a:p>
            <a:endParaRPr lang="en-US" sz="2400" dirty="0"/>
          </a:p>
          <a:p>
            <a:endParaRPr lang="en-US" sz="2400" dirty="0"/>
          </a:p>
          <a:p>
            <a:endParaRPr lang="en-US" sz="2400" dirty="0"/>
          </a:p>
          <a:p>
            <a:endParaRPr lang="en-US" sz="2400" dirty="0"/>
          </a:p>
          <a:p>
            <a:endParaRPr lang="en-US" sz="2400" dirty="0"/>
          </a:p>
        </p:txBody>
      </p:sp>
      <p:sp>
        <p:nvSpPr>
          <p:cNvPr id="5" name="Text Box 11">
            <a:extLst>
              <a:ext uri="{FF2B5EF4-FFF2-40B4-BE49-F238E27FC236}">
                <a16:creationId xmlns:a16="http://schemas.microsoft.com/office/drawing/2014/main" id="{89AE040B-97C7-BAD9-45F4-2B1BB5F92C0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Patel. AIDS 2022. EPB183.</a:t>
            </a:r>
          </a:p>
        </p:txBody>
      </p:sp>
      <p:sp>
        <p:nvSpPr>
          <p:cNvPr id="6" name="TextBox 5">
            <a:extLst>
              <a:ext uri="{FF2B5EF4-FFF2-40B4-BE49-F238E27FC236}">
                <a16:creationId xmlns:a16="http://schemas.microsoft.com/office/drawing/2014/main" id="{FAA2567D-921B-7252-6F04-414AE0DE1B28}"/>
              </a:ext>
            </a:extLst>
          </p:cNvPr>
          <p:cNvSpPr txBox="1"/>
          <p:nvPr/>
        </p:nvSpPr>
        <p:spPr bwMode="auto">
          <a:xfrm>
            <a:off x="1603708" y="2026109"/>
            <a:ext cx="36465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Change in Weight From BL</a:t>
            </a:r>
          </a:p>
        </p:txBody>
      </p:sp>
      <p:sp>
        <p:nvSpPr>
          <p:cNvPr id="7" name="TextBox 6">
            <a:extLst>
              <a:ext uri="{FF2B5EF4-FFF2-40B4-BE49-F238E27FC236}">
                <a16:creationId xmlns:a16="http://schemas.microsoft.com/office/drawing/2014/main" id="{A86EAE85-2237-24B6-B63A-7AA8D48E7AEE}"/>
              </a:ext>
            </a:extLst>
          </p:cNvPr>
          <p:cNvSpPr txBox="1"/>
          <p:nvPr/>
        </p:nvSpPr>
        <p:spPr bwMode="auto">
          <a:xfrm>
            <a:off x="7362103" y="2026109"/>
            <a:ext cx="36465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Participants With ≥10% Weight Increase</a:t>
            </a:r>
          </a:p>
        </p:txBody>
      </p:sp>
      <p:sp>
        <p:nvSpPr>
          <p:cNvPr id="8" name="Left Brace 7">
            <a:extLst>
              <a:ext uri="{FF2B5EF4-FFF2-40B4-BE49-F238E27FC236}">
                <a16:creationId xmlns:a16="http://schemas.microsoft.com/office/drawing/2014/main" id="{7098D673-73E3-A5C2-E34C-A974FF065959}"/>
              </a:ext>
            </a:extLst>
          </p:cNvPr>
          <p:cNvSpPr/>
          <p:nvPr/>
        </p:nvSpPr>
        <p:spPr bwMode="auto">
          <a:xfrm rot="16200000">
            <a:off x="4330358" y="5128404"/>
            <a:ext cx="142304" cy="1474465"/>
          </a:xfrm>
          <a:prstGeom prst="lef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10" name="TextBox 9">
            <a:extLst>
              <a:ext uri="{FF2B5EF4-FFF2-40B4-BE49-F238E27FC236}">
                <a16:creationId xmlns:a16="http://schemas.microsoft.com/office/drawing/2014/main" id="{0EE033E2-BB06-5C2F-7BA0-098B08CFF1F2}"/>
              </a:ext>
            </a:extLst>
          </p:cNvPr>
          <p:cNvSpPr txBox="1"/>
          <p:nvPr/>
        </p:nvSpPr>
        <p:spPr bwMode="auto">
          <a:xfrm>
            <a:off x="3995263" y="5940566"/>
            <a:ext cx="8716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FLAIR</a:t>
            </a:r>
          </a:p>
        </p:txBody>
      </p:sp>
      <p:sp>
        <p:nvSpPr>
          <p:cNvPr id="12" name="TextBox 11">
            <a:extLst>
              <a:ext uri="{FF2B5EF4-FFF2-40B4-BE49-F238E27FC236}">
                <a16:creationId xmlns:a16="http://schemas.microsoft.com/office/drawing/2014/main" id="{2D431BB6-1B51-A16E-2082-06685D7718C8}"/>
              </a:ext>
            </a:extLst>
          </p:cNvPr>
          <p:cNvSpPr txBox="1"/>
          <p:nvPr/>
        </p:nvSpPr>
        <p:spPr bwMode="auto">
          <a:xfrm>
            <a:off x="2252644" y="5956982"/>
            <a:ext cx="13100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ATLAS-2M</a:t>
            </a:r>
          </a:p>
        </p:txBody>
      </p:sp>
      <p:sp>
        <p:nvSpPr>
          <p:cNvPr id="14" name="Left Brace 13">
            <a:extLst>
              <a:ext uri="{FF2B5EF4-FFF2-40B4-BE49-F238E27FC236}">
                <a16:creationId xmlns:a16="http://schemas.microsoft.com/office/drawing/2014/main" id="{762A0242-17B8-8510-23C0-74553F253DAD}"/>
              </a:ext>
            </a:extLst>
          </p:cNvPr>
          <p:cNvSpPr/>
          <p:nvPr/>
        </p:nvSpPr>
        <p:spPr bwMode="auto">
          <a:xfrm rot="16200000">
            <a:off x="2863696" y="5217091"/>
            <a:ext cx="164226" cy="1310029"/>
          </a:xfrm>
          <a:prstGeom prst="lef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11" name="TextBox 10">
            <a:extLst>
              <a:ext uri="{FF2B5EF4-FFF2-40B4-BE49-F238E27FC236}">
                <a16:creationId xmlns:a16="http://schemas.microsoft.com/office/drawing/2014/main" id="{3B7A2FDB-F653-9C75-9ABF-D104B2733C57}"/>
              </a:ext>
            </a:extLst>
          </p:cNvPr>
          <p:cNvSpPr txBox="1"/>
          <p:nvPr/>
        </p:nvSpPr>
        <p:spPr bwMode="auto">
          <a:xfrm>
            <a:off x="429509" y="5353524"/>
            <a:ext cx="1878919" cy="453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400"/>
              </a:lnSpc>
              <a:spcBef>
                <a:spcPct val="50000"/>
              </a:spcBef>
              <a:spcAft>
                <a:spcPct val="0"/>
              </a:spcAft>
              <a:buClrTx/>
              <a:buFontTx/>
              <a:buNone/>
            </a:pPr>
            <a:r>
              <a:rPr lang="en-US" sz="1400" dirty="0">
                <a:solidFill>
                  <a:schemeClr val="bg1"/>
                </a:solidFill>
                <a:latin typeface="Calibri" panose="020F0502020204030204" pitchFamily="34" charset="0"/>
              </a:rPr>
              <a:t>Pre-switch/ continuation INSTI, %: </a:t>
            </a:r>
          </a:p>
        </p:txBody>
      </p:sp>
      <p:sp>
        <p:nvSpPr>
          <p:cNvPr id="17" name="TextBox 16">
            <a:extLst>
              <a:ext uri="{FF2B5EF4-FFF2-40B4-BE49-F238E27FC236}">
                <a16:creationId xmlns:a16="http://schemas.microsoft.com/office/drawing/2014/main" id="{F881B62F-0D73-A8C8-61A9-9CC4CDD9084C}"/>
              </a:ext>
            </a:extLst>
          </p:cNvPr>
          <p:cNvSpPr txBox="1"/>
          <p:nvPr/>
        </p:nvSpPr>
        <p:spPr bwMode="auto">
          <a:xfrm>
            <a:off x="2123976" y="5493658"/>
            <a:ext cx="5303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42</a:t>
            </a:r>
          </a:p>
        </p:txBody>
      </p:sp>
      <p:sp>
        <p:nvSpPr>
          <p:cNvPr id="21" name="TextBox 20">
            <a:extLst>
              <a:ext uri="{FF2B5EF4-FFF2-40B4-BE49-F238E27FC236}">
                <a16:creationId xmlns:a16="http://schemas.microsoft.com/office/drawing/2014/main" id="{71630D96-F8B6-0C1E-D4CA-88C6EDC31402}"/>
              </a:ext>
            </a:extLst>
          </p:cNvPr>
          <p:cNvSpPr txBox="1"/>
          <p:nvPr/>
        </p:nvSpPr>
        <p:spPr bwMode="auto">
          <a:xfrm>
            <a:off x="3438486" y="54867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70</a:t>
            </a:r>
          </a:p>
        </p:txBody>
      </p:sp>
      <p:sp>
        <p:nvSpPr>
          <p:cNvPr id="24" name="TextBox 23">
            <a:extLst>
              <a:ext uri="{FF2B5EF4-FFF2-40B4-BE49-F238E27FC236}">
                <a16:creationId xmlns:a16="http://schemas.microsoft.com/office/drawing/2014/main" id="{EDDE15AF-5948-52D9-88EB-45BDFD236015}"/>
              </a:ext>
            </a:extLst>
          </p:cNvPr>
          <p:cNvSpPr txBox="1"/>
          <p:nvPr/>
        </p:nvSpPr>
        <p:spPr bwMode="auto">
          <a:xfrm>
            <a:off x="4885384" y="5486708"/>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100</a:t>
            </a:r>
          </a:p>
        </p:txBody>
      </p:sp>
      <p:graphicFrame>
        <p:nvGraphicFramePr>
          <p:cNvPr id="19" name="Chart 18">
            <a:extLst>
              <a:ext uri="{FF2B5EF4-FFF2-40B4-BE49-F238E27FC236}">
                <a16:creationId xmlns:a16="http://schemas.microsoft.com/office/drawing/2014/main" id="{E5B2B001-D77D-9256-1C9A-B81B6E0FCBB2}"/>
              </a:ext>
            </a:extLst>
          </p:cNvPr>
          <p:cNvGraphicFramePr/>
          <p:nvPr>
            <p:extLst>
              <p:ext uri="{D42A27DB-BD31-4B8C-83A1-F6EECF244321}">
                <p14:modId xmlns:p14="http://schemas.microsoft.com/office/powerpoint/2010/main" val="222482002"/>
              </p:ext>
            </p:extLst>
          </p:nvPr>
        </p:nvGraphicFramePr>
        <p:xfrm>
          <a:off x="742536" y="1600201"/>
          <a:ext cx="5076241" cy="32599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5" name="Table 26">
            <a:extLst>
              <a:ext uri="{FF2B5EF4-FFF2-40B4-BE49-F238E27FC236}">
                <a16:creationId xmlns:a16="http://schemas.microsoft.com/office/drawing/2014/main" id="{B5D7BCC6-7D4D-2570-BD52-C9F626C87AF2}"/>
              </a:ext>
            </a:extLst>
          </p:cNvPr>
          <p:cNvGraphicFramePr>
            <a:graphicFrameLocks noGrp="1"/>
          </p:cNvGraphicFramePr>
          <p:nvPr>
            <p:extLst>
              <p:ext uri="{D42A27DB-BD31-4B8C-83A1-F6EECF244321}">
                <p14:modId xmlns:p14="http://schemas.microsoft.com/office/powerpoint/2010/main" val="2366241686"/>
              </p:ext>
            </p:extLst>
          </p:nvPr>
        </p:nvGraphicFramePr>
        <p:xfrm>
          <a:off x="1497557" y="4596776"/>
          <a:ext cx="4270434" cy="801915"/>
        </p:xfrm>
        <a:graphic>
          <a:graphicData uri="http://schemas.openxmlformats.org/drawingml/2006/table">
            <a:tbl>
              <a:tblPr firstRow="1" bandRow="1">
                <a:tableStyleId>{93296810-A885-4BE3-A3E7-6D5BEEA58F35}</a:tableStyleId>
              </a:tblPr>
              <a:tblGrid>
                <a:gridCol w="711739">
                  <a:extLst>
                    <a:ext uri="{9D8B030D-6E8A-4147-A177-3AD203B41FA5}">
                      <a16:colId xmlns:a16="http://schemas.microsoft.com/office/drawing/2014/main" val="1733480504"/>
                    </a:ext>
                  </a:extLst>
                </a:gridCol>
                <a:gridCol w="711739">
                  <a:extLst>
                    <a:ext uri="{9D8B030D-6E8A-4147-A177-3AD203B41FA5}">
                      <a16:colId xmlns:a16="http://schemas.microsoft.com/office/drawing/2014/main" val="2218931294"/>
                    </a:ext>
                  </a:extLst>
                </a:gridCol>
                <a:gridCol w="711739">
                  <a:extLst>
                    <a:ext uri="{9D8B030D-6E8A-4147-A177-3AD203B41FA5}">
                      <a16:colId xmlns:a16="http://schemas.microsoft.com/office/drawing/2014/main" val="82979602"/>
                    </a:ext>
                  </a:extLst>
                </a:gridCol>
                <a:gridCol w="711739">
                  <a:extLst>
                    <a:ext uri="{9D8B030D-6E8A-4147-A177-3AD203B41FA5}">
                      <a16:colId xmlns:a16="http://schemas.microsoft.com/office/drawing/2014/main" val="420134565"/>
                    </a:ext>
                  </a:extLst>
                </a:gridCol>
                <a:gridCol w="711739">
                  <a:extLst>
                    <a:ext uri="{9D8B030D-6E8A-4147-A177-3AD203B41FA5}">
                      <a16:colId xmlns:a16="http://schemas.microsoft.com/office/drawing/2014/main" val="3010843964"/>
                    </a:ext>
                  </a:extLst>
                </a:gridCol>
                <a:gridCol w="711739">
                  <a:extLst>
                    <a:ext uri="{9D8B030D-6E8A-4147-A177-3AD203B41FA5}">
                      <a16:colId xmlns:a16="http://schemas.microsoft.com/office/drawing/2014/main" val="4248582485"/>
                    </a:ext>
                  </a:extLst>
                </a:gridCol>
              </a:tblGrid>
              <a:tr h="221919">
                <a:tc>
                  <a:txBody>
                    <a:bodyPr/>
                    <a:lstStyle/>
                    <a:p>
                      <a:pPr algn="ctr">
                        <a:lnSpc>
                          <a:spcPts val="1400"/>
                        </a:lnSpc>
                      </a:pPr>
                      <a:r>
                        <a:rPr lang="en-US" sz="1400" b="0" dirty="0">
                          <a:solidFill>
                            <a:schemeClr val="bg1"/>
                          </a:solidFill>
                        </a:rPr>
                        <a:t>Wk </a:t>
                      </a:r>
                      <a:br>
                        <a:rPr lang="en-US" sz="1400" b="0" dirty="0">
                          <a:solidFill>
                            <a:schemeClr val="bg1"/>
                          </a:solidFill>
                        </a:rPr>
                      </a:br>
                      <a:r>
                        <a:rPr lang="en-US" sz="1400" b="0" dirty="0">
                          <a:solidFill>
                            <a:schemeClr val="bg1"/>
                          </a:solidFill>
                        </a:rPr>
                        <a:t>48</a:t>
                      </a:r>
                    </a:p>
                  </a:txBody>
                  <a:tcPr marL="0" marR="0" marT="0" marB="0">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400"/>
                        </a:lnSpc>
                      </a:pPr>
                      <a:r>
                        <a:rPr lang="en-US" sz="1400" b="0" dirty="0">
                          <a:solidFill>
                            <a:schemeClr val="bg1"/>
                          </a:solidFill>
                        </a:rPr>
                        <a:t>Wk </a:t>
                      </a:r>
                      <a:br>
                        <a:rPr lang="en-US" sz="1400" b="0" dirty="0">
                          <a:solidFill>
                            <a:schemeClr val="bg1"/>
                          </a:solidFill>
                        </a:rPr>
                      </a:br>
                      <a:r>
                        <a:rPr lang="en-US" sz="1400" b="0" dirty="0">
                          <a:solidFill>
                            <a:schemeClr val="bg1"/>
                          </a:solidFill>
                        </a:rPr>
                        <a:t>96</a:t>
                      </a:r>
                    </a:p>
                  </a:txBody>
                  <a:tcPr marL="0" marR="0" marT="0" marB="0">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400"/>
                        </a:lnSpc>
                      </a:pPr>
                      <a:r>
                        <a:rPr lang="en-US" sz="1400" b="0" dirty="0">
                          <a:solidFill>
                            <a:schemeClr val="bg1"/>
                          </a:solidFill>
                        </a:rPr>
                        <a:t>Wk </a:t>
                      </a:r>
                      <a:br>
                        <a:rPr lang="en-US" sz="1400" b="0" dirty="0">
                          <a:solidFill>
                            <a:schemeClr val="bg1"/>
                          </a:solidFill>
                        </a:rPr>
                      </a:br>
                      <a:r>
                        <a:rPr lang="en-US" sz="1400" b="0" dirty="0">
                          <a:solidFill>
                            <a:schemeClr val="bg1"/>
                          </a:solidFill>
                        </a:rPr>
                        <a:t>48</a:t>
                      </a:r>
                    </a:p>
                  </a:txBody>
                  <a:tcPr marL="0" marR="0" marT="0" marB="0">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400"/>
                        </a:lnSpc>
                      </a:pPr>
                      <a:r>
                        <a:rPr lang="en-US" sz="1400" b="0" dirty="0">
                          <a:solidFill>
                            <a:schemeClr val="bg1"/>
                          </a:solidFill>
                        </a:rPr>
                        <a:t>Wk </a:t>
                      </a:r>
                      <a:br>
                        <a:rPr lang="en-US" sz="1400" b="0" dirty="0">
                          <a:solidFill>
                            <a:schemeClr val="bg1"/>
                          </a:solidFill>
                        </a:rPr>
                      </a:br>
                      <a:r>
                        <a:rPr lang="en-US" sz="1400" b="0" dirty="0">
                          <a:solidFill>
                            <a:schemeClr val="bg1"/>
                          </a:solidFill>
                        </a:rPr>
                        <a:t>96</a:t>
                      </a:r>
                    </a:p>
                  </a:txBody>
                  <a:tcPr marL="0" marR="0" marT="0" marB="0">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400"/>
                        </a:lnSpc>
                      </a:pPr>
                      <a:r>
                        <a:rPr lang="en-US" sz="1400" b="0" dirty="0">
                          <a:solidFill>
                            <a:schemeClr val="bg1"/>
                          </a:solidFill>
                        </a:rPr>
                        <a:t>Wk </a:t>
                      </a:r>
                      <a:br>
                        <a:rPr lang="en-US" sz="1400" b="0" dirty="0">
                          <a:solidFill>
                            <a:schemeClr val="bg1"/>
                          </a:solidFill>
                        </a:rPr>
                      </a:br>
                      <a:r>
                        <a:rPr lang="en-US" sz="1400" b="0" dirty="0">
                          <a:solidFill>
                            <a:schemeClr val="bg1"/>
                          </a:solidFill>
                        </a:rPr>
                        <a:t>48</a:t>
                      </a:r>
                    </a:p>
                  </a:txBody>
                  <a:tcPr marL="0" marR="0" marT="0" marB="0">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400"/>
                        </a:lnSpc>
                      </a:pPr>
                      <a:r>
                        <a:rPr lang="en-US" sz="1400" b="0" dirty="0">
                          <a:solidFill>
                            <a:schemeClr val="bg1"/>
                          </a:solidFill>
                        </a:rPr>
                        <a:t>Wk </a:t>
                      </a:r>
                      <a:br>
                        <a:rPr lang="en-US" sz="1400" b="0" dirty="0">
                          <a:solidFill>
                            <a:schemeClr val="bg1"/>
                          </a:solidFill>
                        </a:rPr>
                      </a:br>
                      <a:r>
                        <a:rPr lang="en-US" sz="1400" b="0" dirty="0">
                          <a:solidFill>
                            <a:schemeClr val="bg1"/>
                          </a:solidFill>
                        </a:rPr>
                        <a:t>96</a:t>
                      </a:r>
                    </a:p>
                  </a:txBody>
                  <a:tcPr marL="0" marR="0" marT="0" marB="0">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76902122"/>
                  </a:ext>
                </a:extLst>
              </a:tr>
              <a:tr h="221919">
                <a:tc>
                  <a:txBody>
                    <a:bodyPr/>
                    <a:lstStyle/>
                    <a:p>
                      <a:pPr algn="ctr">
                        <a:lnSpc>
                          <a:spcPts val="1400"/>
                        </a:lnSpc>
                      </a:pPr>
                      <a:r>
                        <a:rPr lang="en-US" sz="1400" b="0" dirty="0">
                          <a:solidFill>
                            <a:schemeClr val="bg1"/>
                          </a:solidFill>
                        </a:rPr>
                        <a:t>(n=306)</a:t>
                      </a:r>
                    </a:p>
                  </a:txBody>
                  <a:tcPr marL="0" marR="0"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400"/>
                        </a:lnSpc>
                      </a:pPr>
                      <a:r>
                        <a:rPr lang="en-US" sz="1400" b="0" dirty="0">
                          <a:solidFill>
                            <a:schemeClr val="bg1"/>
                          </a:solidFill>
                        </a:rPr>
                        <a:t>(n=294)</a:t>
                      </a:r>
                    </a:p>
                  </a:txBody>
                  <a:tcPr marL="0" marR="0"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400"/>
                        </a:lnSpc>
                      </a:pPr>
                      <a:r>
                        <a:rPr lang="en-US" sz="1400" b="0" dirty="0">
                          <a:solidFill>
                            <a:schemeClr val="bg1"/>
                          </a:solidFill>
                        </a:rPr>
                        <a:t>(n=564)</a:t>
                      </a:r>
                    </a:p>
                  </a:txBody>
                  <a:tcPr marL="0" marR="0"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400"/>
                        </a:lnSpc>
                      </a:pPr>
                      <a:r>
                        <a:rPr lang="en-US" sz="1400" b="0" dirty="0">
                          <a:solidFill>
                            <a:schemeClr val="bg1"/>
                          </a:solidFill>
                        </a:rPr>
                        <a:t>(n=531)</a:t>
                      </a:r>
                    </a:p>
                  </a:txBody>
                  <a:tcPr marL="0" marR="0"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400"/>
                        </a:lnSpc>
                      </a:pPr>
                      <a:r>
                        <a:rPr lang="en-US" sz="1400" b="0" dirty="0">
                          <a:solidFill>
                            <a:schemeClr val="bg1"/>
                          </a:solidFill>
                        </a:rPr>
                        <a:t>(n=263)</a:t>
                      </a:r>
                    </a:p>
                  </a:txBody>
                  <a:tcPr marL="0" marR="0"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400"/>
                        </a:lnSpc>
                      </a:pPr>
                      <a:r>
                        <a:rPr lang="en-US" sz="1400" b="0" dirty="0">
                          <a:solidFill>
                            <a:schemeClr val="bg1"/>
                          </a:solidFill>
                        </a:rPr>
                        <a:t>(n=255)</a:t>
                      </a:r>
                    </a:p>
                  </a:txBody>
                  <a:tcPr marL="0" marR="0"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69963066"/>
                  </a:ext>
                </a:extLst>
              </a:tr>
              <a:tr h="221919">
                <a:tc gridSpan="2">
                  <a:txBody>
                    <a:bodyPr/>
                    <a:lstStyle/>
                    <a:p>
                      <a:pPr algn="ctr">
                        <a:lnSpc>
                          <a:spcPts val="1400"/>
                        </a:lnSpc>
                      </a:pPr>
                      <a:r>
                        <a:rPr lang="en-US" sz="1400" b="1" dirty="0">
                          <a:solidFill>
                            <a:schemeClr val="bg1"/>
                          </a:solidFill>
                        </a:rPr>
                        <a:t>Q8W</a:t>
                      </a:r>
                    </a:p>
                  </a:txBody>
                  <a:tcPr marL="0" marR="0"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b="0" dirty="0">
                        <a:solidFill>
                          <a:schemeClr val="bg1"/>
                        </a:solidFill>
                      </a:endParaRPr>
                    </a:p>
                  </a:txBody>
                  <a:tcPr marL="0" marR="0" marT="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tc gridSpan="2">
                  <a:txBody>
                    <a:bodyPr/>
                    <a:lstStyle/>
                    <a:p>
                      <a:pPr algn="ctr">
                        <a:lnSpc>
                          <a:spcPts val="1400"/>
                        </a:lnSpc>
                      </a:pPr>
                      <a:r>
                        <a:rPr lang="en-US" sz="1400" b="1" dirty="0">
                          <a:solidFill>
                            <a:schemeClr val="bg1"/>
                          </a:solidFill>
                        </a:rPr>
                        <a:t>Q4W</a:t>
                      </a:r>
                    </a:p>
                  </a:txBody>
                  <a:tcPr marL="0" marR="0"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b="0" dirty="0">
                        <a:solidFill>
                          <a:schemeClr val="bg1"/>
                        </a:solidFill>
                      </a:endParaRPr>
                    </a:p>
                  </a:txBody>
                  <a:tcPr marL="0" marR="0" marT="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tc gridSpan="2">
                  <a:txBody>
                    <a:bodyPr/>
                    <a:lstStyle/>
                    <a:p>
                      <a:pPr algn="ctr">
                        <a:lnSpc>
                          <a:spcPts val="1400"/>
                        </a:lnSpc>
                      </a:pPr>
                      <a:r>
                        <a:rPr lang="en-US" sz="1400" b="1" dirty="0">
                          <a:solidFill>
                            <a:schemeClr val="bg1"/>
                          </a:solidFill>
                        </a:rPr>
                        <a:t>DTG/3TC/ABC</a:t>
                      </a:r>
                    </a:p>
                  </a:txBody>
                  <a:tcPr marL="0" marR="0"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b="0" dirty="0">
                        <a:solidFill>
                          <a:schemeClr val="bg1"/>
                        </a:solidFill>
                      </a:endParaRPr>
                    </a:p>
                  </a:txBody>
                  <a:tcPr marL="0" marR="0" marT="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853593798"/>
                  </a:ext>
                </a:extLst>
              </a:tr>
            </a:tbl>
          </a:graphicData>
        </a:graphic>
      </p:graphicFrame>
      <p:graphicFrame>
        <p:nvGraphicFramePr>
          <p:cNvPr id="27" name="Chart 26">
            <a:extLst>
              <a:ext uri="{FF2B5EF4-FFF2-40B4-BE49-F238E27FC236}">
                <a16:creationId xmlns:a16="http://schemas.microsoft.com/office/drawing/2014/main" id="{08BB34AB-B4C6-73C9-6623-5A29C99B5B89}"/>
              </a:ext>
            </a:extLst>
          </p:cNvPr>
          <p:cNvGraphicFramePr/>
          <p:nvPr>
            <p:extLst>
              <p:ext uri="{D42A27DB-BD31-4B8C-83A1-F6EECF244321}">
                <p14:modId xmlns:p14="http://schemas.microsoft.com/office/powerpoint/2010/main" val="1632423875"/>
              </p:ext>
            </p:extLst>
          </p:nvPr>
        </p:nvGraphicFramePr>
        <p:xfrm>
          <a:off x="6403351" y="1563447"/>
          <a:ext cx="5076241" cy="3296737"/>
        </p:xfrm>
        <a:graphic>
          <a:graphicData uri="http://schemas.openxmlformats.org/drawingml/2006/chart">
            <c:chart xmlns:c="http://schemas.openxmlformats.org/drawingml/2006/chart" xmlns:r="http://schemas.openxmlformats.org/officeDocument/2006/relationships" r:id="rId4"/>
          </a:graphicData>
        </a:graphic>
      </p:graphicFrame>
      <p:sp>
        <p:nvSpPr>
          <p:cNvPr id="40" name="Left Brace 39">
            <a:extLst>
              <a:ext uri="{FF2B5EF4-FFF2-40B4-BE49-F238E27FC236}">
                <a16:creationId xmlns:a16="http://schemas.microsoft.com/office/drawing/2014/main" id="{D1ECF1FB-1E12-F944-57E0-C7D6FDE77E20}"/>
              </a:ext>
            </a:extLst>
          </p:cNvPr>
          <p:cNvSpPr/>
          <p:nvPr/>
        </p:nvSpPr>
        <p:spPr bwMode="auto">
          <a:xfrm rot="16200000">
            <a:off x="9981648" y="5128404"/>
            <a:ext cx="142304" cy="1474465"/>
          </a:xfrm>
          <a:prstGeom prst="lef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41" name="TextBox 40">
            <a:extLst>
              <a:ext uri="{FF2B5EF4-FFF2-40B4-BE49-F238E27FC236}">
                <a16:creationId xmlns:a16="http://schemas.microsoft.com/office/drawing/2014/main" id="{EC59AFB8-A148-BFC9-A389-6A285488B67B}"/>
              </a:ext>
            </a:extLst>
          </p:cNvPr>
          <p:cNvSpPr txBox="1"/>
          <p:nvPr/>
        </p:nvSpPr>
        <p:spPr bwMode="auto">
          <a:xfrm>
            <a:off x="9646553" y="5940566"/>
            <a:ext cx="8716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FLAIR</a:t>
            </a:r>
          </a:p>
        </p:txBody>
      </p:sp>
      <p:sp>
        <p:nvSpPr>
          <p:cNvPr id="42" name="TextBox 41">
            <a:extLst>
              <a:ext uri="{FF2B5EF4-FFF2-40B4-BE49-F238E27FC236}">
                <a16:creationId xmlns:a16="http://schemas.microsoft.com/office/drawing/2014/main" id="{1CBFEF3F-6B7F-9D3A-E8D1-A71A023AC512}"/>
              </a:ext>
            </a:extLst>
          </p:cNvPr>
          <p:cNvSpPr txBox="1"/>
          <p:nvPr/>
        </p:nvSpPr>
        <p:spPr bwMode="auto">
          <a:xfrm>
            <a:off x="7903934" y="5956982"/>
            <a:ext cx="13100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ATLAS-2M</a:t>
            </a:r>
          </a:p>
        </p:txBody>
      </p:sp>
      <p:sp>
        <p:nvSpPr>
          <p:cNvPr id="43" name="Left Brace 42">
            <a:extLst>
              <a:ext uri="{FF2B5EF4-FFF2-40B4-BE49-F238E27FC236}">
                <a16:creationId xmlns:a16="http://schemas.microsoft.com/office/drawing/2014/main" id="{80E441BF-AA13-D94B-6C9C-358BF05B87B1}"/>
              </a:ext>
            </a:extLst>
          </p:cNvPr>
          <p:cNvSpPr/>
          <p:nvPr/>
        </p:nvSpPr>
        <p:spPr bwMode="auto">
          <a:xfrm rot="16200000">
            <a:off x="8514986" y="5217091"/>
            <a:ext cx="164226" cy="1310029"/>
          </a:xfrm>
          <a:prstGeom prst="lef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44" name="TextBox 43">
            <a:extLst>
              <a:ext uri="{FF2B5EF4-FFF2-40B4-BE49-F238E27FC236}">
                <a16:creationId xmlns:a16="http://schemas.microsoft.com/office/drawing/2014/main" id="{4A3566FF-31FD-2CF5-91CF-82F7E32C6A30}"/>
              </a:ext>
            </a:extLst>
          </p:cNvPr>
          <p:cNvSpPr txBox="1"/>
          <p:nvPr/>
        </p:nvSpPr>
        <p:spPr bwMode="auto">
          <a:xfrm>
            <a:off x="6080799" y="5353524"/>
            <a:ext cx="1878919" cy="453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400"/>
              </a:lnSpc>
              <a:spcBef>
                <a:spcPct val="50000"/>
              </a:spcBef>
              <a:spcAft>
                <a:spcPct val="0"/>
              </a:spcAft>
              <a:buClrTx/>
              <a:buFontTx/>
              <a:buNone/>
            </a:pPr>
            <a:r>
              <a:rPr lang="en-US" sz="1400" dirty="0">
                <a:solidFill>
                  <a:schemeClr val="bg1"/>
                </a:solidFill>
                <a:latin typeface="Calibri" panose="020F0502020204030204" pitchFamily="34" charset="0"/>
              </a:rPr>
              <a:t>Pre-switch/ continuation INSTI, %: </a:t>
            </a:r>
          </a:p>
        </p:txBody>
      </p:sp>
      <p:sp>
        <p:nvSpPr>
          <p:cNvPr id="45" name="TextBox 44">
            <a:extLst>
              <a:ext uri="{FF2B5EF4-FFF2-40B4-BE49-F238E27FC236}">
                <a16:creationId xmlns:a16="http://schemas.microsoft.com/office/drawing/2014/main" id="{7B0B803E-D198-6ACF-AD43-10720C6304EB}"/>
              </a:ext>
            </a:extLst>
          </p:cNvPr>
          <p:cNvSpPr txBox="1"/>
          <p:nvPr/>
        </p:nvSpPr>
        <p:spPr bwMode="auto">
          <a:xfrm>
            <a:off x="7775266" y="5493658"/>
            <a:ext cx="5303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42</a:t>
            </a:r>
          </a:p>
        </p:txBody>
      </p:sp>
      <p:sp>
        <p:nvSpPr>
          <p:cNvPr id="46" name="TextBox 45">
            <a:extLst>
              <a:ext uri="{FF2B5EF4-FFF2-40B4-BE49-F238E27FC236}">
                <a16:creationId xmlns:a16="http://schemas.microsoft.com/office/drawing/2014/main" id="{8E650DAE-8DD2-F5E5-78D4-9DB4FE746557}"/>
              </a:ext>
            </a:extLst>
          </p:cNvPr>
          <p:cNvSpPr txBox="1"/>
          <p:nvPr/>
        </p:nvSpPr>
        <p:spPr bwMode="auto">
          <a:xfrm>
            <a:off x="9089776" y="54867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70</a:t>
            </a:r>
          </a:p>
        </p:txBody>
      </p:sp>
      <p:sp>
        <p:nvSpPr>
          <p:cNvPr id="47" name="TextBox 46">
            <a:extLst>
              <a:ext uri="{FF2B5EF4-FFF2-40B4-BE49-F238E27FC236}">
                <a16:creationId xmlns:a16="http://schemas.microsoft.com/office/drawing/2014/main" id="{23BCF140-5EEF-C22F-1CC6-13D54A7EA012}"/>
              </a:ext>
            </a:extLst>
          </p:cNvPr>
          <p:cNvSpPr txBox="1"/>
          <p:nvPr/>
        </p:nvSpPr>
        <p:spPr bwMode="auto">
          <a:xfrm>
            <a:off x="10536674" y="5486708"/>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100</a:t>
            </a:r>
          </a:p>
        </p:txBody>
      </p:sp>
      <p:graphicFrame>
        <p:nvGraphicFramePr>
          <p:cNvPr id="48" name="Table 26">
            <a:extLst>
              <a:ext uri="{FF2B5EF4-FFF2-40B4-BE49-F238E27FC236}">
                <a16:creationId xmlns:a16="http://schemas.microsoft.com/office/drawing/2014/main" id="{6B1E57D9-0CF2-C5B2-970B-9EB700AF5EB6}"/>
              </a:ext>
            </a:extLst>
          </p:cNvPr>
          <p:cNvGraphicFramePr>
            <a:graphicFrameLocks noGrp="1"/>
          </p:cNvGraphicFramePr>
          <p:nvPr>
            <p:extLst>
              <p:ext uri="{D42A27DB-BD31-4B8C-83A1-F6EECF244321}">
                <p14:modId xmlns:p14="http://schemas.microsoft.com/office/powerpoint/2010/main" val="2560810041"/>
              </p:ext>
            </p:extLst>
          </p:nvPr>
        </p:nvGraphicFramePr>
        <p:xfrm>
          <a:off x="7148847" y="4596776"/>
          <a:ext cx="4270434" cy="801915"/>
        </p:xfrm>
        <a:graphic>
          <a:graphicData uri="http://schemas.openxmlformats.org/drawingml/2006/table">
            <a:tbl>
              <a:tblPr firstRow="1" bandRow="1">
                <a:tableStyleId>{93296810-A885-4BE3-A3E7-6D5BEEA58F35}</a:tableStyleId>
              </a:tblPr>
              <a:tblGrid>
                <a:gridCol w="711739">
                  <a:extLst>
                    <a:ext uri="{9D8B030D-6E8A-4147-A177-3AD203B41FA5}">
                      <a16:colId xmlns:a16="http://schemas.microsoft.com/office/drawing/2014/main" val="1733480504"/>
                    </a:ext>
                  </a:extLst>
                </a:gridCol>
                <a:gridCol w="711739">
                  <a:extLst>
                    <a:ext uri="{9D8B030D-6E8A-4147-A177-3AD203B41FA5}">
                      <a16:colId xmlns:a16="http://schemas.microsoft.com/office/drawing/2014/main" val="2218931294"/>
                    </a:ext>
                  </a:extLst>
                </a:gridCol>
                <a:gridCol w="711739">
                  <a:extLst>
                    <a:ext uri="{9D8B030D-6E8A-4147-A177-3AD203B41FA5}">
                      <a16:colId xmlns:a16="http://schemas.microsoft.com/office/drawing/2014/main" val="82979602"/>
                    </a:ext>
                  </a:extLst>
                </a:gridCol>
                <a:gridCol w="711739">
                  <a:extLst>
                    <a:ext uri="{9D8B030D-6E8A-4147-A177-3AD203B41FA5}">
                      <a16:colId xmlns:a16="http://schemas.microsoft.com/office/drawing/2014/main" val="420134565"/>
                    </a:ext>
                  </a:extLst>
                </a:gridCol>
                <a:gridCol w="711739">
                  <a:extLst>
                    <a:ext uri="{9D8B030D-6E8A-4147-A177-3AD203B41FA5}">
                      <a16:colId xmlns:a16="http://schemas.microsoft.com/office/drawing/2014/main" val="3010843964"/>
                    </a:ext>
                  </a:extLst>
                </a:gridCol>
                <a:gridCol w="711739">
                  <a:extLst>
                    <a:ext uri="{9D8B030D-6E8A-4147-A177-3AD203B41FA5}">
                      <a16:colId xmlns:a16="http://schemas.microsoft.com/office/drawing/2014/main" val="4248582485"/>
                    </a:ext>
                  </a:extLst>
                </a:gridCol>
              </a:tblGrid>
              <a:tr h="221919">
                <a:tc>
                  <a:txBody>
                    <a:bodyPr/>
                    <a:lstStyle/>
                    <a:p>
                      <a:pPr algn="ctr">
                        <a:lnSpc>
                          <a:spcPts val="1400"/>
                        </a:lnSpc>
                      </a:pPr>
                      <a:r>
                        <a:rPr lang="en-US" sz="1400" b="0" dirty="0">
                          <a:solidFill>
                            <a:schemeClr val="bg1"/>
                          </a:solidFill>
                        </a:rPr>
                        <a:t>Wk </a:t>
                      </a:r>
                      <a:br>
                        <a:rPr lang="en-US" sz="1400" b="0" dirty="0">
                          <a:solidFill>
                            <a:schemeClr val="bg1"/>
                          </a:solidFill>
                        </a:rPr>
                      </a:br>
                      <a:r>
                        <a:rPr lang="en-US" sz="1400" b="0" dirty="0">
                          <a:solidFill>
                            <a:schemeClr val="bg1"/>
                          </a:solidFill>
                        </a:rPr>
                        <a:t>48</a:t>
                      </a:r>
                    </a:p>
                  </a:txBody>
                  <a:tcPr marL="0" marR="0" marT="0" marB="0">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400"/>
                        </a:lnSpc>
                      </a:pPr>
                      <a:r>
                        <a:rPr lang="en-US" sz="1400" b="0" dirty="0">
                          <a:solidFill>
                            <a:schemeClr val="bg1"/>
                          </a:solidFill>
                        </a:rPr>
                        <a:t>Wk </a:t>
                      </a:r>
                      <a:br>
                        <a:rPr lang="en-US" sz="1400" b="0" dirty="0">
                          <a:solidFill>
                            <a:schemeClr val="bg1"/>
                          </a:solidFill>
                        </a:rPr>
                      </a:br>
                      <a:r>
                        <a:rPr lang="en-US" sz="1400" b="0" dirty="0">
                          <a:solidFill>
                            <a:schemeClr val="bg1"/>
                          </a:solidFill>
                        </a:rPr>
                        <a:t>96</a:t>
                      </a:r>
                    </a:p>
                  </a:txBody>
                  <a:tcPr marL="0" marR="0" marT="0" marB="0">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400"/>
                        </a:lnSpc>
                      </a:pPr>
                      <a:r>
                        <a:rPr lang="en-US" sz="1400" b="0" dirty="0">
                          <a:solidFill>
                            <a:schemeClr val="bg1"/>
                          </a:solidFill>
                        </a:rPr>
                        <a:t>Wk </a:t>
                      </a:r>
                      <a:br>
                        <a:rPr lang="en-US" sz="1400" b="0" dirty="0">
                          <a:solidFill>
                            <a:schemeClr val="bg1"/>
                          </a:solidFill>
                        </a:rPr>
                      </a:br>
                      <a:r>
                        <a:rPr lang="en-US" sz="1400" b="0" dirty="0">
                          <a:solidFill>
                            <a:schemeClr val="bg1"/>
                          </a:solidFill>
                        </a:rPr>
                        <a:t>48</a:t>
                      </a:r>
                    </a:p>
                  </a:txBody>
                  <a:tcPr marL="0" marR="0" marT="0" marB="0">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400"/>
                        </a:lnSpc>
                      </a:pPr>
                      <a:r>
                        <a:rPr lang="en-US" sz="1400" b="0" dirty="0">
                          <a:solidFill>
                            <a:schemeClr val="bg1"/>
                          </a:solidFill>
                        </a:rPr>
                        <a:t>Wk </a:t>
                      </a:r>
                      <a:br>
                        <a:rPr lang="en-US" sz="1400" b="0" dirty="0">
                          <a:solidFill>
                            <a:schemeClr val="bg1"/>
                          </a:solidFill>
                        </a:rPr>
                      </a:br>
                      <a:r>
                        <a:rPr lang="en-US" sz="1400" b="0" dirty="0">
                          <a:solidFill>
                            <a:schemeClr val="bg1"/>
                          </a:solidFill>
                        </a:rPr>
                        <a:t>96</a:t>
                      </a:r>
                    </a:p>
                  </a:txBody>
                  <a:tcPr marL="0" marR="0" marT="0" marB="0">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400"/>
                        </a:lnSpc>
                      </a:pPr>
                      <a:r>
                        <a:rPr lang="en-US" sz="1400" b="0" dirty="0">
                          <a:solidFill>
                            <a:schemeClr val="bg1"/>
                          </a:solidFill>
                        </a:rPr>
                        <a:t>Wk </a:t>
                      </a:r>
                      <a:br>
                        <a:rPr lang="en-US" sz="1400" b="0" dirty="0">
                          <a:solidFill>
                            <a:schemeClr val="bg1"/>
                          </a:solidFill>
                        </a:rPr>
                      </a:br>
                      <a:r>
                        <a:rPr lang="en-US" sz="1400" b="0" dirty="0">
                          <a:solidFill>
                            <a:schemeClr val="bg1"/>
                          </a:solidFill>
                        </a:rPr>
                        <a:t>48</a:t>
                      </a:r>
                    </a:p>
                  </a:txBody>
                  <a:tcPr marL="0" marR="0" marT="0" marB="0">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400"/>
                        </a:lnSpc>
                      </a:pPr>
                      <a:r>
                        <a:rPr lang="en-US" sz="1400" b="0" dirty="0">
                          <a:solidFill>
                            <a:schemeClr val="bg1"/>
                          </a:solidFill>
                        </a:rPr>
                        <a:t>Wk </a:t>
                      </a:r>
                      <a:br>
                        <a:rPr lang="en-US" sz="1400" b="0" dirty="0">
                          <a:solidFill>
                            <a:schemeClr val="bg1"/>
                          </a:solidFill>
                        </a:rPr>
                      </a:br>
                      <a:r>
                        <a:rPr lang="en-US" sz="1400" b="0" dirty="0">
                          <a:solidFill>
                            <a:schemeClr val="bg1"/>
                          </a:solidFill>
                        </a:rPr>
                        <a:t>96</a:t>
                      </a:r>
                    </a:p>
                  </a:txBody>
                  <a:tcPr marL="0" marR="0" marT="0" marB="0">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76902122"/>
                  </a:ext>
                </a:extLst>
              </a:tr>
              <a:tr h="221919">
                <a:tc>
                  <a:txBody>
                    <a:bodyPr/>
                    <a:lstStyle/>
                    <a:p>
                      <a:pPr algn="ctr">
                        <a:lnSpc>
                          <a:spcPts val="1400"/>
                        </a:lnSpc>
                      </a:pPr>
                      <a:r>
                        <a:rPr lang="en-US" sz="1400" b="0" dirty="0">
                          <a:solidFill>
                            <a:schemeClr val="bg1"/>
                          </a:solidFill>
                        </a:rPr>
                        <a:t>(n=306)</a:t>
                      </a:r>
                    </a:p>
                  </a:txBody>
                  <a:tcPr marL="0" marR="0"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400"/>
                        </a:lnSpc>
                      </a:pPr>
                      <a:r>
                        <a:rPr lang="en-US" sz="1400" b="0" dirty="0">
                          <a:solidFill>
                            <a:schemeClr val="bg1"/>
                          </a:solidFill>
                        </a:rPr>
                        <a:t>(n=294)</a:t>
                      </a:r>
                    </a:p>
                  </a:txBody>
                  <a:tcPr marL="0" marR="0"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400"/>
                        </a:lnSpc>
                      </a:pPr>
                      <a:r>
                        <a:rPr lang="en-US" sz="1400" b="0" dirty="0">
                          <a:solidFill>
                            <a:schemeClr val="bg1"/>
                          </a:solidFill>
                        </a:rPr>
                        <a:t>(n=564)</a:t>
                      </a:r>
                    </a:p>
                  </a:txBody>
                  <a:tcPr marL="0" marR="0"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400"/>
                        </a:lnSpc>
                      </a:pPr>
                      <a:r>
                        <a:rPr lang="en-US" sz="1400" b="0" dirty="0">
                          <a:solidFill>
                            <a:schemeClr val="bg1"/>
                          </a:solidFill>
                        </a:rPr>
                        <a:t>(n=531)</a:t>
                      </a:r>
                    </a:p>
                  </a:txBody>
                  <a:tcPr marL="0" marR="0"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400"/>
                        </a:lnSpc>
                      </a:pPr>
                      <a:r>
                        <a:rPr lang="en-US" sz="1400" b="0" dirty="0">
                          <a:solidFill>
                            <a:schemeClr val="bg1"/>
                          </a:solidFill>
                        </a:rPr>
                        <a:t>(n=263)</a:t>
                      </a:r>
                    </a:p>
                  </a:txBody>
                  <a:tcPr marL="0" marR="0"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400"/>
                        </a:lnSpc>
                      </a:pPr>
                      <a:r>
                        <a:rPr lang="en-US" sz="1400" b="0" dirty="0">
                          <a:solidFill>
                            <a:schemeClr val="bg1"/>
                          </a:solidFill>
                        </a:rPr>
                        <a:t>(n=255)</a:t>
                      </a:r>
                    </a:p>
                  </a:txBody>
                  <a:tcPr marL="0" marR="0"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69963066"/>
                  </a:ext>
                </a:extLst>
              </a:tr>
              <a:tr h="221919">
                <a:tc gridSpan="2">
                  <a:txBody>
                    <a:bodyPr/>
                    <a:lstStyle/>
                    <a:p>
                      <a:pPr algn="ctr">
                        <a:lnSpc>
                          <a:spcPts val="1400"/>
                        </a:lnSpc>
                      </a:pPr>
                      <a:r>
                        <a:rPr lang="en-US" sz="1400" b="1" dirty="0">
                          <a:solidFill>
                            <a:schemeClr val="bg1"/>
                          </a:solidFill>
                        </a:rPr>
                        <a:t>Q8W</a:t>
                      </a:r>
                    </a:p>
                  </a:txBody>
                  <a:tcPr marL="0" marR="0"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b="0" dirty="0">
                        <a:solidFill>
                          <a:schemeClr val="bg1"/>
                        </a:solidFill>
                      </a:endParaRPr>
                    </a:p>
                  </a:txBody>
                  <a:tcPr marL="0" marR="0" marT="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tc gridSpan="2">
                  <a:txBody>
                    <a:bodyPr/>
                    <a:lstStyle/>
                    <a:p>
                      <a:pPr algn="ctr">
                        <a:lnSpc>
                          <a:spcPts val="1400"/>
                        </a:lnSpc>
                      </a:pPr>
                      <a:r>
                        <a:rPr lang="en-US" sz="1400" b="1" dirty="0">
                          <a:solidFill>
                            <a:schemeClr val="bg1"/>
                          </a:solidFill>
                        </a:rPr>
                        <a:t>Q4W</a:t>
                      </a:r>
                    </a:p>
                  </a:txBody>
                  <a:tcPr marL="0" marR="0"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b="0" dirty="0">
                        <a:solidFill>
                          <a:schemeClr val="bg1"/>
                        </a:solidFill>
                      </a:endParaRPr>
                    </a:p>
                  </a:txBody>
                  <a:tcPr marL="0" marR="0" marT="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tc gridSpan="2">
                  <a:txBody>
                    <a:bodyPr/>
                    <a:lstStyle/>
                    <a:p>
                      <a:pPr algn="ctr">
                        <a:lnSpc>
                          <a:spcPts val="1400"/>
                        </a:lnSpc>
                      </a:pPr>
                      <a:r>
                        <a:rPr lang="en-US" sz="1400" b="1" dirty="0">
                          <a:solidFill>
                            <a:schemeClr val="bg1"/>
                          </a:solidFill>
                        </a:rPr>
                        <a:t>ABC/DTC/3TC</a:t>
                      </a:r>
                    </a:p>
                  </a:txBody>
                  <a:tcPr marL="0" marR="0"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b="0" dirty="0">
                        <a:solidFill>
                          <a:schemeClr val="bg1"/>
                        </a:solidFill>
                      </a:endParaRPr>
                    </a:p>
                  </a:txBody>
                  <a:tcPr marL="0" marR="0" marT="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853593798"/>
                  </a:ext>
                </a:extLst>
              </a:tr>
            </a:tbl>
          </a:graphicData>
        </a:graphic>
      </p:graphicFrame>
      <p:sp>
        <p:nvSpPr>
          <p:cNvPr id="49" name="TextBox 48">
            <a:extLst>
              <a:ext uri="{FF2B5EF4-FFF2-40B4-BE49-F238E27FC236}">
                <a16:creationId xmlns:a16="http://schemas.microsoft.com/office/drawing/2014/main" id="{776A7272-70CC-C852-313B-6D5F628BAD63}"/>
              </a:ext>
            </a:extLst>
          </p:cNvPr>
          <p:cNvSpPr txBox="1"/>
          <p:nvPr/>
        </p:nvSpPr>
        <p:spPr bwMode="auto">
          <a:xfrm>
            <a:off x="7362103" y="4282436"/>
            <a:ext cx="36919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l">
              <a:lnSpc>
                <a:spcPct val="100000"/>
              </a:lnSpc>
              <a:spcBef>
                <a:spcPct val="50000"/>
              </a:spcBef>
              <a:spcAft>
                <a:spcPct val="0"/>
              </a:spcAft>
              <a:buClrTx/>
              <a:buFontTx/>
              <a:buNone/>
            </a:pPr>
            <a:r>
              <a:rPr lang="en-US" sz="1200" b="0" dirty="0">
                <a:latin typeface="Calibri" panose="020F0502020204030204" pitchFamily="34" charset="0"/>
              </a:rPr>
              <a:t>n=15</a:t>
            </a:r>
          </a:p>
        </p:txBody>
      </p:sp>
      <p:sp>
        <p:nvSpPr>
          <p:cNvPr id="50" name="TextBox 49">
            <a:extLst>
              <a:ext uri="{FF2B5EF4-FFF2-40B4-BE49-F238E27FC236}">
                <a16:creationId xmlns:a16="http://schemas.microsoft.com/office/drawing/2014/main" id="{7E6235F4-64B9-8A66-72DE-25C4CE54AE74}"/>
              </a:ext>
            </a:extLst>
          </p:cNvPr>
          <p:cNvSpPr txBox="1"/>
          <p:nvPr/>
        </p:nvSpPr>
        <p:spPr bwMode="auto">
          <a:xfrm>
            <a:off x="8067326" y="4282436"/>
            <a:ext cx="36919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l">
              <a:lnSpc>
                <a:spcPct val="100000"/>
              </a:lnSpc>
              <a:spcBef>
                <a:spcPct val="50000"/>
              </a:spcBef>
              <a:spcAft>
                <a:spcPct val="0"/>
              </a:spcAft>
              <a:buClrTx/>
              <a:buFontTx/>
              <a:buNone/>
            </a:pPr>
            <a:r>
              <a:rPr lang="en-US" sz="1200" b="0" dirty="0">
                <a:latin typeface="Calibri" panose="020F0502020204030204" pitchFamily="34" charset="0"/>
              </a:rPr>
              <a:t>n=31</a:t>
            </a:r>
          </a:p>
        </p:txBody>
      </p:sp>
      <p:sp>
        <p:nvSpPr>
          <p:cNvPr id="51" name="TextBox 50">
            <a:extLst>
              <a:ext uri="{FF2B5EF4-FFF2-40B4-BE49-F238E27FC236}">
                <a16:creationId xmlns:a16="http://schemas.microsoft.com/office/drawing/2014/main" id="{033CB550-AA0E-631E-B23A-549EBEB0109D}"/>
              </a:ext>
            </a:extLst>
          </p:cNvPr>
          <p:cNvSpPr txBox="1"/>
          <p:nvPr/>
        </p:nvSpPr>
        <p:spPr bwMode="auto">
          <a:xfrm>
            <a:off x="8778525" y="4282436"/>
            <a:ext cx="36919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l">
              <a:lnSpc>
                <a:spcPct val="100000"/>
              </a:lnSpc>
              <a:spcBef>
                <a:spcPct val="50000"/>
              </a:spcBef>
              <a:spcAft>
                <a:spcPct val="0"/>
              </a:spcAft>
              <a:buClrTx/>
              <a:buFontTx/>
              <a:buNone/>
            </a:pPr>
            <a:r>
              <a:rPr lang="en-US" sz="1200" b="0" dirty="0">
                <a:latin typeface="Calibri" panose="020F0502020204030204" pitchFamily="34" charset="0"/>
              </a:rPr>
              <a:t>n=58</a:t>
            </a:r>
          </a:p>
        </p:txBody>
      </p:sp>
      <p:sp>
        <p:nvSpPr>
          <p:cNvPr id="52" name="TextBox 51">
            <a:extLst>
              <a:ext uri="{FF2B5EF4-FFF2-40B4-BE49-F238E27FC236}">
                <a16:creationId xmlns:a16="http://schemas.microsoft.com/office/drawing/2014/main" id="{F48830DD-96E5-8807-E55D-C9E74A48A5FF}"/>
              </a:ext>
            </a:extLst>
          </p:cNvPr>
          <p:cNvSpPr txBox="1"/>
          <p:nvPr/>
        </p:nvSpPr>
        <p:spPr bwMode="auto">
          <a:xfrm>
            <a:off x="9489725" y="4282436"/>
            <a:ext cx="36919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l">
              <a:lnSpc>
                <a:spcPct val="100000"/>
              </a:lnSpc>
              <a:spcBef>
                <a:spcPct val="50000"/>
              </a:spcBef>
              <a:spcAft>
                <a:spcPct val="0"/>
              </a:spcAft>
              <a:buClrTx/>
              <a:buFontTx/>
              <a:buNone/>
            </a:pPr>
            <a:r>
              <a:rPr lang="en-US" sz="1200" b="0" dirty="0">
                <a:latin typeface="Calibri" panose="020F0502020204030204" pitchFamily="34" charset="0"/>
              </a:rPr>
              <a:t>n=72</a:t>
            </a:r>
          </a:p>
        </p:txBody>
      </p:sp>
      <p:sp>
        <p:nvSpPr>
          <p:cNvPr id="53" name="TextBox 52">
            <a:extLst>
              <a:ext uri="{FF2B5EF4-FFF2-40B4-BE49-F238E27FC236}">
                <a16:creationId xmlns:a16="http://schemas.microsoft.com/office/drawing/2014/main" id="{3854E6BB-5919-C933-B6C9-BA278F1EE78B}"/>
              </a:ext>
            </a:extLst>
          </p:cNvPr>
          <p:cNvSpPr txBox="1"/>
          <p:nvPr/>
        </p:nvSpPr>
        <p:spPr bwMode="auto">
          <a:xfrm>
            <a:off x="10200925" y="4282436"/>
            <a:ext cx="36919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l">
              <a:lnSpc>
                <a:spcPct val="100000"/>
              </a:lnSpc>
              <a:spcBef>
                <a:spcPct val="50000"/>
              </a:spcBef>
              <a:spcAft>
                <a:spcPct val="0"/>
              </a:spcAft>
              <a:buClrTx/>
              <a:buFontTx/>
              <a:buNone/>
            </a:pPr>
            <a:r>
              <a:rPr lang="en-US" sz="1200" b="0" dirty="0">
                <a:latin typeface="Calibri" panose="020F0502020204030204" pitchFamily="34" charset="0"/>
              </a:rPr>
              <a:t>n=27</a:t>
            </a:r>
          </a:p>
        </p:txBody>
      </p:sp>
      <p:sp>
        <p:nvSpPr>
          <p:cNvPr id="54" name="TextBox 53">
            <a:extLst>
              <a:ext uri="{FF2B5EF4-FFF2-40B4-BE49-F238E27FC236}">
                <a16:creationId xmlns:a16="http://schemas.microsoft.com/office/drawing/2014/main" id="{7AFFE0F7-057F-2168-7A5B-75B8E42738BC}"/>
              </a:ext>
            </a:extLst>
          </p:cNvPr>
          <p:cNvSpPr txBox="1"/>
          <p:nvPr/>
        </p:nvSpPr>
        <p:spPr bwMode="auto">
          <a:xfrm>
            <a:off x="10918100" y="4282436"/>
            <a:ext cx="36919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l">
              <a:lnSpc>
                <a:spcPct val="100000"/>
              </a:lnSpc>
              <a:spcBef>
                <a:spcPct val="50000"/>
              </a:spcBef>
              <a:spcAft>
                <a:spcPct val="0"/>
              </a:spcAft>
              <a:buClrTx/>
              <a:buFontTx/>
              <a:buNone/>
            </a:pPr>
            <a:r>
              <a:rPr lang="en-US" sz="1200" b="0" dirty="0">
                <a:latin typeface="Calibri" panose="020F0502020204030204" pitchFamily="34" charset="0"/>
              </a:rPr>
              <a:t>n=33</a:t>
            </a:r>
          </a:p>
        </p:txBody>
      </p:sp>
      <p:sp>
        <p:nvSpPr>
          <p:cNvPr id="13" name="TextBox 12">
            <a:extLst>
              <a:ext uri="{FF2B5EF4-FFF2-40B4-BE49-F238E27FC236}">
                <a16:creationId xmlns:a16="http://schemas.microsoft.com/office/drawing/2014/main" id="{AD5EF929-86C6-52C3-6FF1-DFDDD3F41F04}"/>
              </a:ext>
            </a:extLst>
          </p:cNvPr>
          <p:cNvSpPr txBox="1"/>
          <p:nvPr/>
        </p:nvSpPr>
        <p:spPr bwMode="auto">
          <a:xfrm>
            <a:off x="10852842" y="2723801"/>
            <a:ext cx="418704" cy="301752"/>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13</a:t>
            </a:r>
          </a:p>
        </p:txBody>
      </p:sp>
      <p:sp>
        <p:nvSpPr>
          <p:cNvPr id="20" name="TextBox 19">
            <a:extLst>
              <a:ext uri="{FF2B5EF4-FFF2-40B4-BE49-F238E27FC236}">
                <a16:creationId xmlns:a16="http://schemas.microsoft.com/office/drawing/2014/main" id="{55E40482-8783-F788-79A8-13D384FD48BD}"/>
              </a:ext>
            </a:extLst>
          </p:cNvPr>
          <p:cNvSpPr txBox="1"/>
          <p:nvPr/>
        </p:nvSpPr>
        <p:spPr bwMode="auto">
          <a:xfrm>
            <a:off x="978545" y="2619562"/>
            <a:ext cx="444352" cy="338554"/>
          </a:xfrm>
          <a:prstGeom prst="rect">
            <a:avLst/>
          </a:prstGeom>
          <a:solidFill>
            <a:schemeClr val="tx1"/>
          </a:solidFill>
          <a:ln>
            <a:noFill/>
          </a:ln>
        </p:spPr>
        <p:txBody>
          <a:bodyPr wrap="none" rtlCol="0">
            <a:spAutoFit/>
          </a:bodyPr>
          <a:lstStyle/>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2.0</a:t>
            </a:r>
          </a:p>
        </p:txBody>
      </p:sp>
      <p:sp>
        <p:nvSpPr>
          <p:cNvPr id="23" name="TextBox 22">
            <a:extLst>
              <a:ext uri="{FF2B5EF4-FFF2-40B4-BE49-F238E27FC236}">
                <a16:creationId xmlns:a16="http://schemas.microsoft.com/office/drawing/2014/main" id="{C0110233-EE7F-FD8E-3533-7BE25226974B}"/>
              </a:ext>
            </a:extLst>
          </p:cNvPr>
          <p:cNvSpPr txBox="1"/>
          <p:nvPr/>
        </p:nvSpPr>
        <p:spPr bwMode="auto">
          <a:xfrm>
            <a:off x="959691" y="3497479"/>
            <a:ext cx="444352" cy="338554"/>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30" name="TextBox 29">
            <a:extLst>
              <a:ext uri="{FF2B5EF4-FFF2-40B4-BE49-F238E27FC236}">
                <a16:creationId xmlns:a16="http://schemas.microsoft.com/office/drawing/2014/main" id="{3042197C-B30F-A57D-2F0C-F9FF57688C53}"/>
              </a:ext>
            </a:extLst>
          </p:cNvPr>
          <p:cNvSpPr txBox="1"/>
          <p:nvPr/>
        </p:nvSpPr>
        <p:spPr bwMode="auto">
          <a:xfrm rot="16200000">
            <a:off x="-371589" y="3292734"/>
            <a:ext cx="2529227" cy="281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400"/>
              </a:lnSpc>
              <a:spcBef>
                <a:spcPct val="50000"/>
              </a:spcBef>
              <a:spcAft>
                <a:spcPct val="0"/>
              </a:spcAft>
              <a:buClrTx/>
              <a:buFontTx/>
              <a:buNone/>
            </a:pPr>
            <a:r>
              <a:rPr lang="en-US" sz="1600" dirty="0">
                <a:solidFill>
                  <a:schemeClr val="bg1"/>
                </a:solidFill>
                <a:latin typeface="Calibri" panose="020F0502020204030204" pitchFamily="34" charset="0"/>
              </a:rPr>
              <a:t>Median Weight Change (kg)</a:t>
            </a:r>
          </a:p>
        </p:txBody>
      </p:sp>
    </p:spTree>
    <p:extLst>
      <p:ext uri="{BB962C8B-B14F-4D97-AF65-F5344CB8AC3E}">
        <p14:creationId xmlns:p14="http://schemas.microsoft.com/office/powerpoint/2010/main" val="3329180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74EE83C-12E5-4D66-8A27-8D9A084B3959}"/>
              </a:ext>
            </a:extLst>
          </p:cNvPr>
          <p:cNvSpPr>
            <a:spLocks noGrp="1"/>
          </p:cNvSpPr>
          <p:nvPr>
            <p:ph type="title"/>
          </p:nvPr>
        </p:nvSpPr>
        <p:spPr/>
        <p:txBody>
          <a:bodyPr/>
          <a:lstStyle/>
          <a:p>
            <a:r>
              <a:rPr lang="en-US" dirty="0"/>
              <a:t>Do IT and DEFINE Studies: PWH With Significant Weight Gain on INSTIs + TAF</a:t>
            </a:r>
          </a:p>
        </p:txBody>
      </p:sp>
      <p:sp>
        <p:nvSpPr>
          <p:cNvPr id="5" name="Content Placeholder 4">
            <a:extLst>
              <a:ext uri="{FF2B5EF4-FFF2-40B4-BE49-F238E27FC236}">
                <a16:creationId xmlns:a16="http://schemas.microsoft.com/office/drawing/2014/main" id="{773A9FC7-5FE6-489F-84EC-122D952C8D36}"/>
              </a:ext>
            </a:extLst>
          </p:cNvPr>
          <p:cNvSpPr>
            <a:spLocks noGrp="1"/>
          </p:cNvSpPr>
          <p:nvPr>
            <p:ph sz="half" idx="1"/>
          </p:nvPr>
        </p:nvSpPr>
        <p:spPr/>
        <p:txBody>
          <a:bodyPr/>
          <a:lstStyle/>
          <a:p>
            <a:r>
              <a:rPr lang="en-US" sz="2200" b="1" dirty="0"/>
              <a:t>Do IT (ACTG A5391): </a:t>
            </a:r>
            <a:r>
              <a:rPr lang="en-US" sz="2200" dirty="0"/>
              <a:t>randomized, open-label phase IV study</a:t>
            </a:r>
          </a:p>
          <a:p>
            <a:endParaRPr lang="en-US" sz="2200" dirty="0"/>
          </a:p>
          <a:p>
            <a:endParaRPr lang="en-US" sz="2200" dirty="0"/>
          </a:p>
          <a:p>
            <a:endParaRPr lang="en-US" sz="2200" dirty="0"/>
          </a:p>
          <a:p>
            <a:endParaRPr lang="en-US" sz="2200" dirty="0"/>
          </a:p>
          <a:p>
            <a:pPr marL="0" indent="0">
              <a:buNone/>
            </a:pPr>
            <a:endParaRPr lang="en-US" sz="2200" dirty="0"/>
          </a:p>
          <a:p>
            <a:pPr>
              <a:spcAft>
                <a:spcPts val="0"/>
              </a:spcAft>
            </a:pPr>
            <a:r>
              <a:rPr lang="en-US" sz="2200" dirty="0"/>
              <a:t>Primary endpoint: differences in weight change over 48 wk </a:t>
            </a:r>
          </a:p>
          <a:p>
            <a:pPr>
              <a:spcAft>
                <a:spcPts val="0"/>
              </a:spcAft>
            </a:pPr>
            <a:r>
              <a:rPr lang="en-US" sz="2200" dirty="0"/>
              <a:t>Secondary endpoints: metabolic outcomes, viral load, safety</a:t>
            </a:r>
          </a:p>
          <a:p>
            <a:pPr marL="0" indent="0">
              <a:buNone/>
            </a:pPr>
            <a:endParaRPr lang="en-US" sz="2200" dirty="0"/>
          </a:p>
        </p:txBody>
      </p:sp>
      <p:sp>
        <p:nvSpPr>
          <p:cNvPr id="2" name="Content Placeholder 1">
            <a:extLst>
              <a:ext uri="{FF2B5EF4-FFF2-40B4-BE49-F238E27FC236}">
                <a16:creationId xmlns:a16="http://schemas.microsoft.com/office/drawing/2014/main" id="{B52EDCD7-81D5-4AC1-99FA-1A6D5E1B61F2}"/>
              </a:ext>
            </a:extLst>
          </p:cNvPr>
          <p:cNvSpPr>
            <a:spLocks noGrp="1"/>
          </p:cNvSpPr>
          <p:nvPr>
            <p:ph sz="half" idx="2"/>
          </p:nvPr>
        </p:nvSpPr>
        <p:spPr/>
        <p:txBody>
          <a:body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lang="en-US" sz="2200" b="1" dirty="0">
                <a:solidFill>
                  <a:srgbClr val="000000"/>
                </a:solidFill>
              </a:rPr>
              <a:t>DEFINE: </a:t>
            </a:r>
            <a:r>
              <a:rPr lang="en-US" sz="2200" dirty="0">
                <a:solidFill>
                  <a:srgbClr val="000000"/>
                </a:solidFill>
              </a:rPr>
              <a:t>r</a:t>
            </a: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andomized, open-label phase IV study</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differences in weight change over 24 wk </a:t>
            </a:r>
          </a:p>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metabolic outcomes, viral load, safety</a:t>
            </a:r>
          </a:p>
          <a:p>
            <a:endParaRPr lang="en-US" dirty="0"/>
          </a:p>
        </p:txBody>
      </p:sp>
      <p:sp>
        <p:nvSpPr>
          <p:cNvPr id="6" name="Text Box 45">
            <a:extLst>
              <a:ext uri="{FF2B5EF4-FFF2-40B4-BE49-F238E27FC236}">
                <a16:creationId xmlns:a16="http://schemas.microsoft.com/office/drawing/2014/main" id="{BD0BD1C0-5E67-4525-BECD-B34B46BA6B26}"/>
              </a:ext>
            </a:extLst>
          </p:cNvPr>
          <p:cNvSpPr txBox="1">
            <a:spLocks noChangeArrowheads="1"/>
          </p:cNvSpPr>
          <p:nvPr/>
        </p:nvSpPr>
        <p:spPr bwMode="auto">
          <a:xfrm>
            <a:off x="737155" y="2364198"/>
            <a:ext cx="2344412"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BMI ≥27.5 kg/m</a:t>
            </a:r>
            <a:r>
              <a:rPr kumimoji="0" lang="en-GB" alt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2</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on RAL, DTG, or BIC + FTC/TAF (or 3TC/TAF) with </a:t>
            </a:r>
            <a:r>
              <a:rPr lang="en-GB" altLang="en-US" sz="1800" b="0" dirty="0">
                <a:solidFill>
                  <a:srgbClr val="000000"/>
                </a:solidFill>
                <a:latin typeface="Calibri" panose="020F0502020204030204" pitchFamily="34" charset="0"/>
              </a:rPr>
              <a:t>unintentional </a:t>
            </a:r>
            <a:br>
              <a:rPr lang="en-GB" altLang="en-US" sz="1800" b="0" dirty="0">
                <a:solidFill>
                  <a:srgbClr val="000000"/>
                </a:solidFill>
                <a:latin typeface="Calibri" panose="020F0502020204030204" pitchFamily="34" charset="0"/>
              </a:rPr>
            </a:br>
            <a:r>
              <a:rPr lang="en-GB" altLang="en-US" sz="1800" b="0" dirty="0">
                <a:solidFill>
                  <a:srgbClr val="000000"/>
                </a:solidFill>
                <a:latin typeface="Calibri" panose="020F0502020204030204" pitchFamily="34" charset="0"/>
              </a:rPr>
              <a:t>&gt;10% weight gain over prior 1-3 yr</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222)</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 name="Rectangle 50">
            <a:extLst>
              <a:ext uri="{FF2B5EF4-FFF2-40B4-BE49-F238E27FC236}">
                <a16:creationId xmlns:a16="http://schemas.microsoft.com/office/drawing/2014/main" id="{F822013F-0898-4D33-B60A-072CC7553771}"/>
              </a:ext>
            </a:extLst>
          </p:cNvPr>
          <p:cNvSpPr>
            <a:spLocks noChangeArrowheads="1"/>
          </p:cNvSpPr>
          <p:nvPr/>
        </p:nvSpPr>
        <p:spPr bwMode="auto">
          <a:xfrm>
            <a:off x="3480847" y="3807818"/>
            <a:ext cx="2336019" cy="640080"/>
          </a:xfrm>
          <a:prstGeom prst="rect">
            <a:avLst/>
          </a:prstGeom>
          <a:solidFill>
            <a:schemeClr val="accent3"/>
          </a:solidFill>
          <a:ln>
            <a:noFill/>
          </a:ln>
        </p:spPr>
        <p:txBody>
          <a:bodyPr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Continue INSTI + FTC/TAF (or 3TC/TAF)</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 name="Text Box 45">
            <a:extLst>
              <a:ext uri="{FF2B5EF4-FFF2-40B4-BE49-F238E27FC236}">
                <a16:creationId xmlns:a16="http://schemas.microsoft.com/office/drawing/2014/main" id="{43A7C3F2-518C-4F4D-82A8-F45E7B5C6A4A}"/>
              </a:ext>
            </a:extLst>
          </p:cNvPr>
          <p:cNvSpPr txBox="1">
            <a:spLocks noChangeArrowheads="1"/>
          </p:cNvSpPr>
          <p:nvPr/>
        </p:nvSpPr>
        <p:spPr bwMode="auto">
          <a:xfrm>
            <a:off x="5200075" y="1856621"/>
            <a:ext cx="863777" cy="338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 48</a:t>
            </a:r>
            <a:endParaRPr kumimoji="0" lang="en-US" alt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 name="Rectangle 49">
            <a:extLst>
              <a:ext uri="{FF2B5EF4-FFF2-40B4-BE49-F238E27FC236}">
                <a16:creationId xmlns:a16="http://schemas.microsoft.com/office/drawing/2014/main" id="{15437B56-36C2-48F7-8507-988E1384F65B}"/>
              </a:ext>
            </a:extLst>
          </p:cNvPr>
          <p:cNvSpPr>
            <a:spLocks noChangeArrowheads="1"/>
          </p:cNvSpPr>
          <p:nvPr/>
        </p:nvSpPr>
        <p:spPr bwMode="auto">
          <a:xfrm>
            <a:off x="3480847" y="2328908"/>
            <a:ext cx="2318063" cy="640080"/>
          </a:xfrm>
          <a:prstGeom prst="rect">
            <a:avLst/>
          </a:prstGeom>
          <a:solidFill>
            <a:schemeClr val="accent1"/>
          </a:solidFill>
          <a:ln>
            <a:noFill/>
          </a:ln>
        </p:spPr>
        <p:txBody>
          <a:bodyPr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DOR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100 mg QD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FTC/TAF (or 3TC/TAF</a:t>
            </a:r>
            <a:r>
              <a:rPr lang="en-US" altLang="en-US" sz="1800" dirty="0">
                <a:solidFill>
                  <a:srgbClr val="FFFFFF"/>
                </a:solidFill>
                <a:latin typeface="Calibri" panose="020F0502020204030204" pitchFamily="34" charset="0"/>
              </a:rPr>
              <a: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Line 53">
            <a:extLst>
              <a:ext uri="{FF2B5EF4-FFF2-40B4-BE49-F238E27FC236}">
                <a16:creationId xmlns:a16="http://schemas.microsoft.com/office/drawing/2014/main" id="{181C536A-FC5D-4AB4-9D94-FF9164C4B10E}"/>
              </a:ext>
            </a:extLst>
          </p:cNvPr>
          <p:cNvSpPr>
            <a:spLocks noChangeShapeType="1"/>
          </p:cNvSpPr>
          <p:nvPr/>
        </p:nvSpPr>
        <p:spPr bwMode="auto">
          <a:xfrm>
            <a:off x="3111208" y="3383833"/>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Rectangle 49">
            <a:extLst>
              <a:ext uri="{FF2B5EF4-FFF2-40B4-BE49-F238E27FC236}">
                <a16:creationId xmlns:a16="http://schemas.microsoft.com/office/drawing/2014/main" id="{36F6E089-81E0-44AB-B916-8764EA9234E1}"/>
              </a:ext>
            </a:extLst>
          </p:cNvPr>
          <p:cNvSpPr>
            <a:spLocks noChangeArrowheads="1"/>
          </p:cNvSpPr>
          <p:nvPr/>
        </p:nvSpPr>
        <p:spPr bwMode="auto">
          <a:xfrm>
            <a:off x="3480847" y="3068363"/>
            <a:ext cx="2336019" cy="64008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DOR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100</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mg QD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FTC/TDF (or 3TC/TDF)</a:t>
            </a:r>
          </a:p>
        </p:txBody>
      </p:sp>
      <p:sp>
        <p:nvSpPr>
          <p:cNvPr id="15" name="Text Box 11">
            <a:extLst>
              <a:ext uri="{FF2B5EF4-FFF2-40B4-BE49-F238E27FC236}">
                <a16:creationId xmlns:a16="http://schemas.microsoft.com/office/drawing/2014/main" id="{4E2AB8DA-0F3E-43AF-9150-0E87DBFE7133}"/>
              </a:ext>
            </a:extLst>
          </p:cNvPr>
          <p:cNvSpPr txBox="1">
            <a:spLocks noChangeArrowheads="1"/>
          </p:cNvSpPr>
          <p:nvPr/>
        </p:nvSpPr>
        <p:spPr bwMode="auto">
          <a:xfrm>
            <a:off x="414339" y="635268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NCT04636437. NCT04442737.</a:t>
            </a:r>
          </a:p>
        </p:txBody>
      </p:sp>
      <p:sp>
        <p:nvSpPr>
          <p:cNvPr id="21" name="Line 54">
            <a:extLst>
              <a:ext uri="{FF2B5EF4-FFF2-40B4-BE49-F238E27FC236}">
                <a16:creationId xmlns:a16="http://schemas.microsoft.com/office/drawing/2014/main" id="{A34574A8-8790-417B-B16E-CE3AB2836404}"/>
              </a:ext>
            </a:extLst>
          </p:cNvPr>
          <p:cNvSpPr>
            <a:spLocks noChangeShapeType="1"/>
          </p:cNvSpPr>
          <p:nvPr/>
        </p:nvSpPr>
        <p:spPr bwMode="auto">
          <a:xfrm>
            <a:off x="5793521" y="2132158"/>
            <a:ext cx="0" cy="18288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 name="Text Box 45">
            <a:extLst>
              <a:ext uri="{FF2B5EF4-FFF2-40B4-BE49-F238E27FC236}">
                <a16:creationId xmlns:a16="http://schemas.microsoft.com/office/drawing/2014/main" id="{599C380C-51F8-475D-B1EC-75EBF7FCFE29}"/>
              </a:ext>
            </a:extLst>
          </p:cNvPr>
          <p:cNvSpPr txBox="1">
            <a:spLocks noChangeArrowheads="1"/>
          </p:cNvSpPr>
          <p:nvPr/>
        </p:nvSpPr>
        <p:spPr bwMode="auto">
          <a:xfrm>
            <a:off x="6657650" y="2271537"/>
            <a:ext cx="2146999"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BMI ≥1</a:t>
            </a:r>
            <a:r>
              <a:rPr lang="en-GB" altLang="en-US" sz="1800" b="0" dirty="0">
                <a:solidFill>
                  <a:srgbClr val="000000"/>
                </a:solidFill>
                <a:latin typeface="Calibri" panose="020F0502020204030204" pitchFamily="34" charset="0"/>
                <a:cs typeface="Arial" panose="020B0604020202020204" pitchFamily="34" charset="0"/>
              </a:rPr>
              <a:t>8</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kg/m</a:t>
            </a:r>
            <a:r>
              <a:rPr kumimoji="0" lang="en-GB" alt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2</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time of starting INSTI + FTC/TAF with </a:t>
            </a:r>
            <a:r>
              <a:rPr lang="en-GB" altLang="en-US" sz="1800" b="0" dirty="0">
                <a:solidFill>
                  <a:srgbClr val="000000"/>
                </a:solidFill>
                <a:latin typeface="Calibri" panose="020F0502020204030204" pitchFamily="34" charset="0"/>
              </a:rPr>
              <a:t>unintentional ≥10% weight gain within 36 mo</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a:t>
            </a:r>
            <a:r>
              <a:rPr lang="en-GB" altLang="en-US" sz="1800" b="0" dirty="0">
                <a:solidFill>
                  <a:srgbClr val="000000"/>
                </a:solidFill>
                <a:latin typeface="Calibri" panose="020F0502020204030204" pitchFamily="34" charset="0"/>
                <a:cs typeface="Arial" panose="020B0604020202020204" pitchFamily="34" charset="0"/>
              </a:rPr>
              <a:t>110</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 name="Line 54">
            <a:extLst>
              <a:ext uri="{FF2B5EF4-FFF2-40B4-BE49-F238E27FC236}">
                <a16:creationId xmlns:a16="http://schemas.microsoft.com/office/drawing/2014/main" id="{7F531D9E-66EA-4F5B-B27E-D39EAE1AF40D}"/>
              </a:ext>
            </a:extLst>
          </p:cNvPr>
          <p:cNvSpPr>
            <a:spLocks noChangeShapeType="1"/>
          </p:cNvSpPr>
          <p:nvPr/>
        </p:nvSpPr>
        <p:spPr bwMode="auto">
          <a:xfrm flipV="1">
            <a:off x="8930581" y="2922895"/>
            <a:ext cx="246670" cy="20089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 name="Rectangle 49">
            <a:extLst>
              <a:ext uri="{FF2B5EF4-FFF2-40B4-BE49-F238E27FC236}">
                <a16:creationId xmlns:a16="http://schemas.microsoft.com/office/drawing/2014/main" id="{64671D03-EAA8-4A42-8404-E9B620EB5CF6}"/>
              </a:ext>
            </a:extLst>
          </p:cNvPr>
          <p:cNvSpPr>
            <a:spLocks noChangeArrowheads="1"/>
          </p:cNvSpPr>
          <p:nvPr/>
        </p:nvSpPr>
        <p:spPr bwMode="auto">
          <a:xfrm>
            <a:off x="9272117" y="2386656"/>
            <a:ext cx="2318063" cy="822960"/>
          </a:xfrm>
          <a:prstGeom prst="rect">
            <a:avLst/>
          </a:prstGeom>
          <a:solidFill>
            <a:schemeClr val="accent1"/>
          </a:solidFill>
          <a:ln>
            <a:noFill/>
          </a:ln>
        </p:spPr>
        <p:txBody>
          <a:bodyPr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Immediate Switch:</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DRV/COBI/FTC/TAF</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 name="Rectangle 50">
            <a:extLst>
              <a:ext uri="{FF2B5EF4-FFF2-40B4-BE49-F238E27FC236}">
                <a16:creationId xmlns:a16="http://schemas.microsoft.com/office/drawing/2014/main" id="{8A9D1B88-C7A4-4344-91CC-3D18810F82BA}"/>
              </a:ext>
            </a:extLst>
          </p:cNvPr>
          <p:cNvSpPr>
            <a:spLocks noChangeArrowheads="1"/>
          </p:cNvSpPr>
          <p:nvPr/>
        </p:nvSpPr>
        <p:spPr bwMode="auto">
          <a:xfrm>
            <a:off x="9272117" y="3311857"/>
            <a:ext cx="2336019" cy="822960"/>
          </a:xfrm>
          <a:prstGeom prst="rect">
            <a:avLst/>
          </a:prstGeom>
          <a:solidFill>
            <a:schemeClr val="accent3"/>
          </a:solidFill>
          <a:ln>
            <a:noFill/>
          </a:ln>
        </p:spPr>
        <p:txBody>
          <a:bodyPr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Delayed Switch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(24 wk): DRV/COBI/FTC/TAF</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 name="Text Box 45">
            <a:extLst>
              <a:ext uri="{FF2B5EF4-FFF2-40B4-BE49-F238E27FC236}">
                <a16:creationId xmlns:a16="http://schemas.microsoft.com/office/drawing/2014/main" id="{FCA68C7E-2B76-4ADC-B7F5-3DF3ECF3E2B3}"/>
              </a:ext>
            </a:extLst>
          </p:cNvPr>
          <p:cNvSpPr txBox="1">
            <a:spLocks noChangeArrowheads="1"/>
          </p:cNvSpPr>
          <p:nvPr/>
        </p:nvSpPr>
        <p:spPr bwMode="auto">
          <a:xfrm>
            <a:off x="10959963" y="1915276"/>
            <a:ext cx="863777" cy="338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 </a:t>
            </a:r>
            <a:r>
              <a:rPr lang="en-GB" altLang="en-US" sz="1600" b="1" i="1" dirty="0">
                <a:solidFill>
                  <a:srgbClr val="000000"/>
                </a:solidFill>
                <a:latin typeface="Calibri" panose="020F0502020204030204" pitchFamily="34" charset="0"/>
                <a:cs typeface="Arial" panose="020B0604020202020204" pitchFamily="34" charset="0"/>
              </a:rPr>
              <a:t>24</a:t>
            </a:r>
            <a:endParaRPr kumimoji="0" lang="en-US" alt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 name="Line 54">
            <a:extLst>
              <a:ext uri="{FF2B5EF4-FFF2-40B4-BE49-F238E27FC236}">
                <a16:creationId xmlns:a16="http://schemas.microsoft.com/office/drawing/2014/main" id="{6CD23760-0D05-415B-A1B9-BADB2B72A1BE}"/>
              </a:ext>
            </a:extLst>
          </p:cNvPr>
          <p:cNvSpPr>
            <a:spLocks noChangeShapeType="1"/>
          </p:cNvSpPr>
          <p:nvPr/>
        </p:nvSpPr>
        <p:spPr bwMode="auto">
          <a:xfrm>
            <a:off x="11567445" y="2188503"/>
            <a:ext cx="0" cy="18288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 name="Line 54">
            <a:extLst>
              <a:ext uri="{FF2B5EF4-FFF2-40B4-BE49-F238E27FC236}">
                <a16:creationId xmlns:a16="http://schemas.microsoft.com/office/drawing/2014/main" id="{EE1E713A-A3B0-42BF-A34E-B376397B27C1}"/>
              </a:ext>
            </a:extLst>
          </p:cNvPr>
          <p:cNvSpPr>
            <a:spLocks noChangeShapeType="1"/>
          </p:cNvSpPr>
          <p:nvPr/>
        </p:nvSpPr>
        <p:spPr bwMode="auto">
          <a:xfrm>
            <a:off x="8947130" y="3425009"/>
            <a:ext cx="246670" cy="20089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 name="Line 54">
            <a:extLst>
              <a:ext uri="{FF2B5EF4-FFF2-40B4-BE49-F238E27FC236}">
                <a16:creationId xmlns:a16="http://schemas.microsoft.com/office/drawing/2014/main" id="{1A9D9FA1-3EC9-453D-BE8F-812D96E5905A}"/>
              </a:ext>
            </a:extLst>
          </p:cNvPr>
          <p:cNvSpPr>
            <a:spLocks noChangeShapeType="1"/>
          </p:cNvSpPr>
          <p:nvPr/>
        </p:nvSpPr>
        <p:spPr bwMode="auto">
          <a:xfrm flipV="1">
            <a:off x="3096661" y="2827273"/>
            <a:ext cx="246670" cy="20089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1" name="Line 54">
            <a:extLst>
              <a:ext uri="{FF2B5EF4-FFF2-40B4-BE49-F238E27FC236}">
                <a16:creationId xmlns:a16="http://schemas.microsoft.com/office/drawing/2014/main" id="{3767DEE3-9B78-4B2F-B6C3-2622D264AA89}"/>
              </a:ext>
            </a:extLst>
          </p:cNvPr>
          <p:cNvSpPr>
            <a:spLocks noChangeShapeType="1"/>
          </p:cNvSpPr>
          <p:nvPr/>
        </p:nvSpPr>
        <p:spPr bwMode="auto">
          <a:xfrm>
            <a:off x="3113210" y="3781772"/>
            <a:ext cx="246670" cy="20089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0950993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5CAAB-4DC7-0995-E0D7-035C6CDF8053}"/>
              </a:ext>
            </a:extLst>
          </p:cNvPr>
          <p:cNvSpPr>
            <a:spLocks noGrp="1"/>
          </p:cNvSpPr>
          <p:nvPr>
            <p:ph type="title"/>
          </p:nvPr>
        </p:nvSpPr>
        <p:spPr/>
        <p:txBody>
          <a:bodyPr/>
          <a:lstStyle/>
          <a:p>
            <a:r>
              <a:rPr lang="en-US" dirty="0"/>
              <a:t>Patient Case</a:t>
            </a:r>
          </a:p>
        </p:txBody>
      </p:sp>
      <p:sp>
        <p:nvSpPr>
          <p:cNvPr id="3" name="Content Placeholder 2">
            <a:extLst>
              <a:ext uri="{FF2B5EF4-FFF2-40B4-BE49-F238E27FC236}">
                <a16:creationId xmlns:a16="http://schemas.microsoft.com/office/drawing/2014/main" id="{B385E56A-268C-A442-5EE9-45086E66C7A8}"/>
              </a:ext>
            </a:extLst>
          </p:cNvPr>
          <p:cNvSpPr>
            <a:spLocks noGrp="1"/>
          </p:cNvSpPr>
          <p:nvPr>
            <p:ph idx="1"/>
          </p:nvPr>
        </p:nvSpPr>
        <p:spPr/>
        <p:txBody>
          <a:bodyPr/>
          <a:lstStyle/>
          <a:p>
            <a:pPr>
              <a:spcAft>
                <a:spcPts val="500"/>
              </a:spcAft>
            </a:pPr>
            <a:r>
              <a:rPr lang="en-US" dirty="0"/>
              <a:t>MSM, cannot take pills every day, meth use on weekends, new job, stigma concerns</a:t>
            </a:r>
          </a:p>
          <a:p>
            <a:pPr>
              <a:spcAft>
                <a:spcPts val="500"/>
              </a:spcAft>
            </a:pPr>
            <a:r>
              <a:rPr lang="en-US" dirty="0"/>
              <a:t>He maintains viral suppression (HIV-1 RNA &lt;200 copies/mL) on BIC/FTC/TAF, but you have noticed VL blips on occasion (&lt;1000 copies/mL) and he tells you he forgets his daily pills often—it’s too hard to take every day</a:t>
            </a:r>
          </a:p>
          <a:p>
            <a:pPr>
              <a:spcAft>
                <a:spcPts val="500"/>
              </a:spcAft>
            </a:pPr>
            <a:r>
              <a:rPr lang="en-US" dirty="0"/>
              <a:t>He has never missed a clinic visit</a:t>
            </a:r>
          </a:p>
          <a:p>
            <a:pPr>
              <a:spcAft>
                <a:spcPts val="500"/>
              </a:spcAft>
            </a:pPr>
            <a:r>
              <a:rPr lang="en-US" dirty="0"/>
              <a:t>He has a BMI of 34 kg/m</a:t>
            </a:r>
            <a:r>
              <a:rPr lang="en-US" baseline="30000" dirty="0"/>
              <a:t>2</a:t>
            </a:r>
          </a:p>
          <a:p>
            <a:pPr>
              <a:spcAft>
                <a:spcPts val="500"/>
              </a:spcAft>
            </a:pPr>
            <a:r>
              <a:rPr lang="en-US" dirty="0"/>
              <a:t>You discuss potentially switching to Q4W IM CAB + RPV, but he feels that’s too frequent—he really wants Q8W dosing</a:t>
            </a:r>
          </a:p>
          <a:p>
            <a:pPr>
              <a:spcAft>
                <a:spcPts val="500"/>
              </a:spcAft>
            </a:pPr>
            <a:endParaRPr lang="en-US" dirty="0"/>
          </a:p>
        </p:txBody>
      </p:sp>
    </p:spTree>
    <p:extLst>
      <p:ext uri="{BB962C8B-B14F-4D97-AF65-F5344CB8AC3E}">
        <p14:creationId xmlns:p14="http://schemas.microsoft.com/office/powerpoint/2010/main" val="21625233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FE7E07F-22F0-EB81-264F-8329DD16DCC1}"/>
              </a:ext>
            </a:extLst>
          </p:cNvPr>
          <p:cNvSpPr>
            <a:spLocks noGrp="1"/>
          </p:cNvSpPr>
          <p:nvPr>
            <p:ph type="title"/>
          </p:nvPr>
        </p:nvSpPr>
        <p:spPr/>
        <p:txBody>
          <a:bodyPr/>
          <a:lstStyle/>
          <a:p>
            <a:r>
              <a:rPr lang="en-US" dirty="0"/>
              <a:t>Ward 86 Pilot Program for LA IM ART for Patients With Poor Adherence ONLY WHEN NO OTHER OPTION</a:t>
            </a:r>
          </a:p>
        </p:txBody>
      </p:sp>
      <p:sp>
        <p:nvSpPr>
          <p:cNvPr id="3" name="Content Placeholder 2">
            <a:extLst>
              <a:ext uri="{FF2B5EF4-FFF2-40B4-BE49-F238E27FC236}">
                <a16:creationId xmlns:a16="http://schemas.microsoft.com/office/drawing/2014/main" id="{7D0E0017-C9BE-5FBD-D63C-51C9B91C118A}"/>
              </a:ext>
            </a:extLst>
          </p:cNvPr>
          <p:cNvSpPr>
            <a:spLocks noGrp="1"/>
          </p:cNvSpPr>
          <p:nvPr>
            <p:ph idx="1"/>
          </p:nvPr>
        </p:nvSpPr>
        <p:spPr/>
        <p:txBody>
          <a:bodyPr/>
          <a:lstStyle/>
          <a:p>
            <a:r>
              <a:rPr lang="en-US" sz="2000" dirty="0"/>
              <a:t>Ward 86 patients: 96% Medicaid/Medicare, 4% municipal health insurance or uninsured; 18% Black, 39% Latino; 45% with mental illness; 35% with addiction; 34% marginally housed</a:t>
            </a:r>
          </a:p>
        </p:txBody>
      </p:sp>
      <p:sp>
        <p:nvSpPr>
          <p:cNvPr id="2" name="TextBox 1">
            <a:extLst>
              <a:ext uri="{FF2B5EF4-FFF2-40B4-BE49-F238E27FC236}">
                <a16:creationId xmlns:a16="http://schemas.microsoft.com/office/drawing/2014/main" id="{1687325F-7E1F-3455-466B-058E77330C1B}"/>
              </a:ext>
            </a:extLst>
          </p:cNvPr>
          <p:cNvSpPr txBox="1"/>
          <p:nvPr/>
        </p:nvSpPr>
        <p:spPr bwMode="auto">
          <a:xfrm>
            <a:off x="728109" y="2147738"/>
            <a:ext cx="5212080" cy="2468880"/>
          </a:xfrm>
          <a:prstGeom prst="rect">
            <a:avLst/>
          </a:prstGeom>
          <a:solidFill>
            <a:schemeClr val="accent3">
              <a:lumMod val="20000"/>
              <a:lumOff val="80000"/>
            </a:schemeClr>
          </a:solidFill>
          <a:ln>
            <a:noFill/>
          </a:ln>
        </p:spPr>
        <p:txBody>
          <a:bodyPr wrap="square" rtlCol="0" anchor="ctr">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200" b="1" i="0" u="none" strike="noStrike" kern="1200" cap="none" spc="0" normalizeH="0" baseline="0" noProof="0" dirty="0">
                <a:ln>
                  <a:noFill/>
                </a:ln>
                <a:solidFill>
                  <a:schemeClr val="accent3"/>
                </a:solidFill>
                <a:effectLst/>
                <a:uLnTx/>
                <a:uFillTx/>
                <a:latin typeface="Calibri" panose="020F0502020204030204" pitchFamily="34" charset="0"/>
                <a:ea typeface="+mn-ea"/>
                <a:cs typeface="+mn-cs"/>
              </a:rPr>
              <a:t>Inclusion Criteria of Trials of LA ART</a:t>
            </a:r>
          </a:p>
          <a:p>
            <a:pPr marL="342900" lvl="0" indent="-342900" eaLnBrk="1" fontAlgn="auto" hangingPunct="1">
              <a:spcBef>
                <a:spcPct val="50000"/>
              </a:spcBef>
              <a:buFont typeface="Wingdings" panose="05000000000000000000" pitchFamily="2" charset="2"/>
              <a:buChar char="§"/>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Virologically suppressed </a:t>
            </a:r>
            <a:r>
              <a:rPr lang="en-US" sz="2000" b="0" dirty="0">
                <a:solidFill>
                  <a:srgbClr val="000000"/>
                </a:solidFill>
                <a:latin typeface="Calibri" panose="020F0502020204030204" pitchFamily="34" charset="0"/>
                <a:cs typeface="+mn-cs"/>
              </a:rPr>
              <a:t>oral regimen for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least 16 wk</a:t>
            </a:r>
          </a:p>
          <a:p>
            <a:pPr marL="342900" marR="0" lvl="0" indent="-342900" algn="l" defTabSz="914400" rtl="0" eaLnBrk="1" fontAlgn="auto" latinLnBrk="0" hangingPunct="1">
              <a:lnSpc>
                <a:spcPct val="100000"/>
              </a:lnSpc>
              <a:spcBef>
                <a:spcPct val="5000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 history of virologic failure</a:t>
            </a:r>
          </a:p>
          <a:p>
            <a:pPr marL="342900" marR="0" lvl="0" indent="-342900" algn="l" defTabSz="914400" rtl="0" eaLnBrk="1" fontAlgn="auto" latinLnBrk="0" hangingPunct="1">
              <a:lnSpc>
                <a:spcPct val="100000"/>
              </a:lnSpc>
              <a:spcBef>
                <a:spcPct val="5000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Only K103N </a:t>
            </a:r>
            <a:r>
              <a:rPr lang="en-US" sz="2000" dirty="0">
                <a:solidFill>
                  <a:srgbClr val="000000"/>
                </a:solidFill>
                <a:latin typeface="Calibri" panose="020F0502020204030204" pitchFamily="34" charset="0"/>
              </a:rPr>
              <a:t>and no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INSTI mutations</a:t>
            </a:r>
          </a:p>
          <a:p>
            <a:pPr marL="342900" marR="0" lvl="0" indent="-342900" algn="l" defTabSz="914400" rtl="0" eaLnBrk="1" fontAlgn="auto" latinLnBrk="0" hangingPunct="1">
              <a:lnSpc>
                <a:spcPct val="100000"/>
              </a:lnSpc>
              <a:spcBef>
                <a:spcPct val="5000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Oral CAB + RPV lead-in for 28 days</a:t>
            </a:r>
          </a:p>
        </p:txBody>
      </p:sp>
      <p:sp>
        <p:nvSpPr>
          <p:cNvPr id="5" name="TextBox 4">
            <a:extLst>
              <a:ext uri="{FF2B5EF4-FFF2-40B4-BE49-F238E27FC236}">
                <a16:creationId xmlns:a16="http://schemas.microsoft.com/office/drawing/2014/main" id="{89B3554F-7C91-7356-7101-DA2D078B9BBB}"/>
              </a:ext>
            </a:extLst>
          </p:cNvPr>
          <p:cNvSpPr txBox="1"/>
          <p:nvPr/>
        </p:nvSpPr>
        <p:spPr bwMode="auto">
          <a:xfrm>
            <a:off x="6039679" y="2147738"/>
            <a:ext cx="5760720" cy="2468880"/>
          </a:xfrm>
          <a:prstGeom prst="rect">
            <a:avLst/>
          </a:prstGeom>
          <a:solidFill>
            <a:schemeClr val="accent2">
              <a:lumMod val="20000"/>
              <a:lumOff val="80000"/>
            </a:schemeClr>
          </a:solidFill>
          <a:ln>
            <a:noFill/>
          </a:ln>
        </p:spPr>
        <p:txBody>
          <a:bodyPr wrap="square" rtlCol="0" anchor="ctr">
            <a:spAutoFit/>
          </a:bodyPr>
          <a:lstStyle/>
          <a:p>
            <a:pPr marL="0" marR="0" lvl="0" indent="0" algn="l" defTabSz="914400" rtl="0" eaLnBrk="1" fontAlgn="auto" latinLnBrk="0" hangingPunct="1">
              <a:lnSpc>
                <a:spcPct val="100000"/>
              </a:lnSpc>
              <a:spcBef>
                <a:spcPts val="600"/>
              </a:spcBef>
              <a:spcAft>
                <a:spcPct val="0"/>
              </a:spcAft>
              <a:buClrTx/>
              <a:buSzTx/>
              <a:buFontTx/>
              <a:buNone/>
              <a:tabLst/>
              <a:defRPr/>
            </a:pPr>
            <a:r>
              <a:rPr kumimoji="0" lang="en-US" sz="2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mn-cs"/>
              </a:rPr>
              <a:t>Inclusion Criteria of Ward 86 Pilot</a:t>
            </a:r>
          </a:p>
          <a:p>
            <a:pPr marL="342900" marR="0" lvl="0" indent="-342900" algn="l" defTabSz="914400" rtl="0" eaLnBrk="1" fontAlgn="auto" latinLnBrk="0" hangingPunct="1">
              <a:lnSpc>
                <a:spcPct val="100000"/>
              </a:lnSpc>
              <a:spcBef>
                <a:spcPts val="60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Viral suppression, stable oral therapy not required</a:t>
            </a:r>
          </a:p>
          <a:p>
            <a:pPr marL="342900" marR="0" lvl="0" indent="-342900" algn="l" defTabSz="914400" rtl="0" eaLnBrk="1" fontAlgn="auto" latinLnBrk="0" hangingPunct="1">
              <a:lnSpc>
                <a:spcPct val="100000"/>
              </a:lnSpc>
              <a:spcBef>
                <a:spcPts val="60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Direct-to-inject permitted</a:t>
            </a:r>
          </a:p>
          <a:p>
            <a:pPr marL="342900" marR="0" lvl="0" indent="-342900" algn="l" defTabSz="914400" rtl="0" eaLnBrk="1" fontAlgn="auto" latinLnBrk="0" hangingPunct="1">
              <a:lnSpc>
                <a:spcPct val="100000"/>
              </a:lnSpc>
              <a:spcBef>
                <a:spcPts val="60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 RPV mutations, up to 1 INSTI mutation permitted (nondefining of CAB resistance) </a:t>
            </a:r>
          </a:p>
          <a:p>
            <a:pPr marL="342900" marR="0" lvl="0" indent="-342900" algn="l" defTabSz="914400" rtl="0" eaLnBrk="1" fontAlgn="auto" latinLnBrk="0" hangingPunct="1">
              <a:lnSpc>
                <a:spcPct val="100000"/>
              </a:lnSpc>
              <a:spcBef>
                <a:spcPts val="600"/>
              </a:spcBef>
              <a:spcAft>
                <a:spcPct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STRICT demonstration of coming to clinic Q4W</a:t>
            </a:r>
          </a:p>
          <a:p>
            <a:pPr marL="342900" marR="0" lvl="0" indent="-342900" algn="l" defTabSz="914400" rtl="0" eaLnBrk="1" fontAlgn="auto" latinLnBrk="0" hangingPunct="1">
              <a:lnSpc>
                <a:spcPct val="100000"/>
              </a:lnSpc>
              <a:spcBef>
                <a:spcPts val="60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Biweekly review of all patients</a:t>
            </a:r>
          </a:p>
        </p:txBody>
      </p:sp>
      <p:sp>
        <p:nvSpPr>
          <p:cNvPr id="6" name="TextBox 5">
            <a:extLst>
              <a:ext uri="{FF2B5EF4-FFF2-40B4-BE49-F238E27FC236}">
                <a16:creationId xmlns:a16="http://schemas.microsoft.com/office/drawing/2014/main" id="{DD9D016A-9974-321B-4B68-227B6F133775}"/>
              </a:ext>
            </a:extLst>
          </p:cNvPr>
          <p:cNvSpPr txBox="1"/>
          <p:nvPr/>
        </p:nvSpPr>
        <p:spPr bwMode="auto">
          <a:xfrm>
            <a:off x="728109" y="4695212"/>
            <a:ext cx="11064240" cy="1463040"/>
          </a:xfrm>
          <a:prstGeom prst="rect">
            <a:avLst/>
          </a:prstGeom>
          <a:solidFill>
            <a:schemeClr val="accent5">
              <a:lumMod val="20000"/>
              <a:lumOff val="80000"/>
            </a:schemeClr>
          </a:solidFill>
          <a:ln>
            <a:noFill/>
          </a:ln>
        </p:spPr>
        <p:txBody>
          <a:bodyPr wrap="square" rtlCol="0" anchor="ctr">
            <a:spAutoFit/>
          </a:bodyPr>
          <a:lstStyle/>
          <a:p>
            <a:pPr marL="342900" indent="-342900" algn="l">
              <a:lnSpc>
                <a:spcPct val="100000"/>
              </a:lnSpc>
              <a:spcBef>
                <a:spcPts val="600"/>
              </a:spcBef>
              <a:spcAft>
                <a:spcPct val="0"/>
              </a:spcAft>
              <a:buClrTx/>
              <a:buFont typeface="Wingdings" panose="05000000000000000000" pitchFamily="2" charset="2"/>
              <a:buChar char="§"/>
            </a:pPr>
            <a:r>
              <a:rPr lang="en-US" sz="2200" dirty="0">
                <a:solidFill>
                  <a:schemeClr val="bg1"/>
                </a:solidFill>
                <a:latin typeface="Calibri" panose="020F0502020204030204" pitchFamily="34" charset="0"/>
              </a:rPr>
              <a:t>94</a:t>
            </a:r>
            <a:r>
              <a:rPr lang="en-US" sz="2200" b="0" dirty="0">
                <a:solidFill>
                  <a:schemeClr val="bg1"/>
                </a:solidFill>
                <a:latin typeface="Calibri" panose="020F0502020204030204" pitchFamily="34" charset="0"/>
              </a:rPr>
              <a:t> started to date: </a:t>
            </a:r>
            <a:r>
              <a:rPr lang="en-US" sz="2200" dirty="0">
                <a:solidFill>
                  <a:schemeClr val="bg1"/>
                </a:solidFill>
                <a:latin typeface="Calibri" panose="020F0502020204030204" pitchFamily="34" charset="0"/>
              </a:rPr>
              <a:t>43 </a:t>
            </a:r>
            <a:r>
              <a:rPr lang="en-US" sz="2200" dirty="0" err="1">
                <a:solidFill>
                  <a:schemeClr val="bg1"/>
                </a:solidFill>
                <a:latin typeface="Calibri" panose="020F0502020204030204" pitchFamily="34" charset="0"/>
              </a:rPr>
              <a:t>nonsuppressed</a:t>
            </a:r>
            <a:r>
              <a:rPr lang="en-US" sz="2200" dirty="0">
                <a:solidFill>
                  <a:schemeClr val="bg1"/>
                </a:solidFill>
                <a:latin typeface="Calibri" panose="020F0502020204030204" pitchFamily="34" charset="0"/>
              </a:rPr>
              <a:t> </a:t>
            </a:r>
            <a:r>
              <a:rPr lang="en-US" sz="2200" b="0" dirty="0">
                <a:solidFill>
                  <a:schemeClr val="bg1"/>
                </a:solidFill>
                <a:latin typeface="Calibri" panose="020F0502020204030204" pitchFamily="34" charset="0"/>
              </a:rPr>
              <a:t>(median </a:t>
            </a:r>
            <a:r>
              <a:rPr lang="sv-SE" sz="2200" b="0" dirty="0">
                <a:solidFill>
                  <a:schemeClr val="bg1"/>
                </a:solidFill>
                <a:latin typeface="Calibri" panose="020F0502020204030204" pitchFamily="34" charset="0"/>
              </a:rPr>
              <a:t>HIV-1 RNA: 4.5 log)</a:t>
            </a:r>
            <a:r>
              <a:rPr lang="en-US" sz="2200" b="0" dirty="0">
                <a:solidFill>
                  <a:schemeClr val="bg1"/>
                </a:solidFill>
                <a:latin typeface="Calibri" panose="020F0502020204030204" pitchFamily="34" charset="0"/>
              </a:rPr>
              <a:t>; 47 suppressed; 4 without recent viral load measure</a:t>
            </a:r>
          </a:p>
          <a:p>
            <a:pPr marL="342900" indent="-342900" algn="l">
              <a:lnSpc>
                <a:spcPct val="100000"/>
              </a:lnSpc>
              <a:spcBef>
                <a:spcPts val="600"/>
              </a:spcBef>
              <a:spcAft>
                <a:spcPct val="0"/>
              </a:spcAft>
              <a:buClrTx/>
              <a:buFont typeface="Wingdings" panose="05000000000000000000" pitchFamily="2" charset="2"/>
              <a:buChar char="§"/>
            </a:pPr>
            <a:r>
              <a:rPr lang="en-US" sz="2200" dirty="0">
                <a:solidFill>
                  <a:schemeClr val="bg1"/>
                </a:solidFill>
                <a:latin typeface="Calibri" panose="020F0502020204030204" pitchFamily="34" charset="0"/>
              </a:rPr>
              <a:t>All 43 without viral suppression became suppressed on LA ART </a:t>
            </a:r>
            <a:r>
              <a:rPr lang="en-US" sz="2200" b="0" dirty="0">
                <a:solidFill>
                  <a:schemeClr val="bg1"/>
                </a:solidFill>
                <a:latin typeface="Calibri" panose="020F0502020204030204" pitchFamily="34" charset="0"/>
              </a:rPr>
              <a:t>(median time to suppression: 6.9 </a:t>
            </a:r>
            <a:r>
              <a:rPr lang="en-US" sz="2200" b="0" dirty="0" err="1">
                <a:solidFill>
                  <a:schemeClr val="bg1"/>
                </a:solidFill>
                <a:latin typeface="Calibri" panose="020F0502020204030204" pitchFamily="34" charset="0"/>
              </a:rPr>
              <a:t>wk</a:t>
            </a:r>
            <a:r>
              <a:rPr lang="en-US" sz="2200" b="0" dirty="0">
                <a:solidFill>
                  <a:schemeClr val="bg1"/>
                </a:solidFill>
                <a:latin typeface="Calibri" panose="020F0502020204030204" pitchFamily="34" charset="0"/>
              </a:rPr>
              <a:t>), all 47 who were suppressed maintained suppression on LA ART</a:t>
            </a:r>
          </a:p>
        </p:txBody>
      </p:sp>
      <p:sp>
        <p:nvSpPr>
          <p:cNvPr id="7" name="Text Box 11">
            <a:extLst>
              <a:ext uri="{FF2B5EF4-FFF2-40B4-BE49-F238E27FC236}">
                <a16:creationId xmlns:a16="http://schemas.microsoft.com/office/drawing/2014/main" id="{E7F6873C-2FA3-1D9E-0A74-8DFE23C187A7}"/>
              </a:ext>
            </a:extLst>
          </p:cNvPr>
          <p:cNvSpPr txBox="1">
            <a:spLocks noChangeArrowheads="1"/>
          </p:cNvSpPr>
          <p:nvPr/>
        </p:nvSpPr>
        <p:spPr bwMode="auto">
          <a:xfrm>
            <a:off x="414339" y="635268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Christopoulos. AIDS 2022. Abstr EPB186. Christopoulos. Clin Infect Dis. 2022;Epub. Gandhi. Personal communication. </a:t>
            </a:r>
          </a:p>
        </p:txBody>
      </p:sp>
    </p:spTree>
    <p:extLst>
      <p:ext uri="{BB962C8B-B14F-4D97-AF65-F5344CB8AC3E}">
        <p14:creationId xmlns:p14="http://schemas.microsoft.com/office/powerpoint/2010/main" val="22040733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6">
            <a:extLst>
              <a:ext uri="{FF2B5EF4-FFF2-40B4-BE49-F238E27FC236}">
                <a16:creationId xmlns:a16="http://schemas.microsoft.com/office/drawing/2014/main" id="{BF0A1BCB-4573-42FC-B2B5-F4F0EB65AB50}"/>
              </a:ext>
            </a:extLst>
          </p:cNvPr>
          <p:cNvSpPr>
            <a:spLocks noGrp="1" noChangeArrowheads="1"/>
          </p:cNvSpPr>
          <p:nvPr>
            <p:ph type="subTitle" idx="1"/>
          </p:nvPr>
        </p:nvSpPr>
        <p:spPr bwMode="invGray"/>
        <p:txBody>
          <a:bodyPr/>
          <a:lstStyle/>
          <a:p>
            <a:pPr eaLnBrk="1" hangingPunct="1">
              <a:spcBef>
                <a:spcPct val="0"/>
              </a:spcBef>
              <a:spcAft>
                <a:spcPct val="0"/>
              </a:spcAft>
            </a:pPr>
            <a:r>
              <a:rPr lang="fi-FI" altLang="en-US" dirty="0"/>
              <a:t>Joseph J. Eron, Jr., MD</a:t>
            </a:r>
            <a:endParaRPr lang="en-US" altLang="en-US" dirty="0"/>
          </a:p>
          <a:p>
            <a:pPr eaLnBrk="1" hangingPunct="1">
              <a:spcBef>
                <a:spcPct val="0"/>
              </a:spcBef>
              <a:spcAft>
                <a:spcPct val="0"/>
              </a:spcAft>
            </a:pPr>
            <a:r>
              <a:rPr lang="en-US" altLang="en-US" sz="1600" b="0" i="1" dirty="0"/>
              <a:t>Professor of Medicine and Epidemiology</a:t>
            </a:r>
          </a:p>
          <a:p>
            <a:pPr eaLnBrk="1" hangingPunct="1">
              <a:spcBef>
                <a:spcPct val="0"/>
              </a:spcBef>
              <a:spcAft>
                <a:spcPct val="0"/>
              </a:spcAft>
            </a:pPr>
            <a:r>
              <a:rPr lang="en-US" altLang="en-US" sz="1600" b="0" i="1" dirty="0"/>
              <a:t>Herman and Louise Smith Distinguished Professor</a:t>
            </a:r>
            <a:r>
              <a:rPr lang="en-US" altLang="en-US" sz="1600" b="0" i="1" dirty="0">
                <a:highlight>
                  <a:srgbClr val="FFFF00"/>
                </a:highlight>
              </a:rPr>
              <a:t> </a:t>
            </a:r>
          </a:p>
          <a:p>
            <a:pPr eaLnBrk="1" hangingPunct="1">
              <a:spcBef>
                <a:spcPct val="0"/>
              </a:spcBef>
              <a:spcAft>
                <a:spcPct val="0"/>
              </a:spcAft>
            </a:pPr>
            <a:r>
              <a:rPr lang="en-US" altLang="en-US" sz="1600" b="0" dirty="0"/>
              <a:t>University of North Carolina School of Medicine</a:t>
            </a:r>
          </a:p>
          <a:p>
            <a:pPr eaLnBrk="1" hangingPunct="1">
              <a:spcBef>
                <a:spcPct val="0"/>
              </a:spcBef>
              <a:spcAft>
                <a:spcPct val="0"/>
              </a:spcAft>
            </a:pPr>
            <a:r>
              <a:rPr lang="en-US" altLang="en-US" sz="1600" b="0" i="1" dirty="0"/>
              <a:t>Director, </a:t>
            </a:r>
            <a:r>
              <a:rPr lang="en-US" altLang="en-US" sz="1600" b="0" dirty="0"/>
              <a:t>AIDS Clinical Trials Unit</a:t>
            </a:r>
          </a:p>
          <a:p>
            <a:pPr eaLnBrk="1" hangingPunct="1">
              <a:spcBef>
                <a:spcPct val="0"/>
              </a:spcBef>
              <a:spcAft>
                <a:spcPct val="0"/>
              </a:spcAft>
            </a:pPr>
            <a:r>
              <a:rPr lang="en-US" altLang="en-US" sz="1600" b="0" dirty="0"/>
              <a:t>University of North Carolina</a:t>
            </a:r>
          </a:p>
          <a:p>
            <a:pPr eaLnBrk="1" hangingPunct="1">
              <a:spcBef>
                <a:spcPct val="0"/>
              </a:spcBef>
              <a:spcAft>
                <a:spcPct val="0"/>
              </a:spcAft>
            </a:pPr>
            <a:r>
              <a:rPr lang="en-US" altLang="en-US" sz="1600" b="0" dirty="0"/>
              <a:t>Chapel Hill, North Carolina</a:t>
            </a:r>
          </a:p>
          <a:p>
            <a:pPr eaLnBrk="1" hangingPunct="1">
              <a:spcBef>
                <a:spcPct val="0"/>
              </a:spcBef>
              <a:spcAft>
                <a:spcPct val="0"/>
              </a:spcAft>
            </a:pPr>
            <a:endParaRPr lang="en-US" altLang="en-US" sz="1600" b="0" dirty="0"/>
          </a:p>
        </p:txBody>
      </p:sp>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p:txBody>
          <a:bodyPr>
            <a:normAutofit/>
          </a:bodyPr>
          <a:lstStyle/>
          <a:p>
            <a:pPr eaLnBrk="1" hangingPunct="1"/>
            <a:r>
              <a:rPr lang="en-US" dirty="0"/>
              <a:t>New and Emerging Strategies for </a:t>
            </a:r>
            <a:br>
              <a:rPr lang="en-US" dirty="0"/>
            </a:br>
            <a:r>
              <a:rPr lang="en-US" dirty="0"/>
              <a:t>Patients With Virologic Failure</a:t>
            </a:r>
            <a:endParaRPr lang="en-US" altLang="en-US" sz="4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C8072-D32A-42D4-A789-855227342C27}"/>
              </a:ext>
            </a:extLst>
          </p:cNvPr>
          <p:cNvSpPr>
            <a:spLocks noGrp="1"/>
          </p:cNvSpPr>
          <p:nvPr>
            <p:ph type="title"/>
          </p:nvPr>
        </p:nvSpPr>
        <p:spPr/>
        <p:txBody>
          <a:bodyPr/>
          <a:lstStyle/>
          <a:p>
            <a:r>
              <a:rPr lang="en-US" dirty="0"/>
              <a:t>More Data Support Activity of NRTIs Even With Resistance in Second-line Regimens </a:t>
            </a:r>
          </a:p>
        </p:txBody>
      </p:sp>
      <p:sp>
        <p:nvSpPr>
          <p:cNvPr id="7" name="Content Placeholder 6">
            <a:extLst>
              <a:ext uri="{FF2B5EF4-FFF2-40B4-BE49-F238E27FC236}">
                <a16:creationId xmlns:a16="http://schemas.microsoft.com/office/drawing/2014/main" id="{EB2041C3-8B12-04B4-F4AC-6AFF313C09F4}"/>
              </a:ext>
            </a:extLst>
          </p:cNvPr>
          <p:cNvSpPr>
            <a:spLocks noGrp="1"/>
          </p:cNvSpPr>
          <p:nvPr>
            <p:ph idx="1"/>
          </p:nvPr>
        </p:nvSpPr>
        <p:spPr/>
        <p:txBody>
          <a:bodyPr/>
          <a:lstStyle/>
          <a:p>
            <a:pPr>
              <a:spcAft>
                <a:spcPts val="0"/>
              </a:spcAft>
            </a:pPr>
            <a:r>
              <a:rPr lang="en-US" sz="2400" dirty="0"/>
              <a:t>ERNEST trial previously showed that NRTIs maintain activity in combination with a boosted PI even with extensive NRTI resistance</a:t>
            </a:r>
            <a:r>
              <a:rPr lang="en-US" sz="2400" baseline="30000" dirty="0"/>
              <a:t>1</a:t>
            </a:r>
          </a:p>
          <a:p>
            <a:pPr>
              <a:spcAft>
                <a:spcPts val="0"/>
              </a:spcAft>
            </a:pPr>
            <a:r>
              <a:rPr lang="en-US" sz="2400" b="1" dirty="0"/>
              <a:t>NADIA:</a:t>
            </a:r>
            <a:r>
              <a:rPr lang="en-US" sz="2400" dirty="0"/>
              <a:t> </a:t>
            </a:r>
            <a:r>
              <a:rPr lang="en-US" sz="2400" dirty="0">
                <a:solidFill>
                  <a:srgbClr val="000000"/>
                </a:solidFill>
              </a:rPr>
              <a:t>multicenter, 2 x 2 randomized, open-label, noninferiority phase III trial comparing DTG vs DRV/RTV and 3TC/TDF vs 3TC/ZDV after NNRTI failure</a:t>
            </a:r>
            <a:r>
              <a:rPr kumimoji="0" lang="en-US" sz="2400" b="0" i="0" u="none" strike="noStrike" cap="none" normalizeH="0" baseline="30000" dirty="0">
                <a:ln>
                  <a:noFill/>
                </a:ln>
                <a:solidFill>
                  <a:schemeClr val="bg2">
                    <a:lumMod val="10000"/>
                  </a:schemeClr>
                </a:solidFill>
                <a:effectLst/>
                <a:latin typeface="Calibri" panose="020F0502020204030204" pitchFamily="34" charset="0"/>
              </a:rPr>
              <a:t>2,3</a:t>
            </a:r>
            <a:endParaRPr lang="en-US" sz="2400" dirty="0">
              <a:solidFill>
                <a:srgbClr val="000000"/>
              </a:solidFill>
            </a:endParaRPr>
          </a:p>
          <a:p>
            <a:pPr marL="457200" lvl="1" indent="0">
              <a:spcAft>
                <a:spcPts val="0"/>
              </a:spcAft>
              <a:buNone/>
            </a:pPr>
            <a:endParaRPr lang="en-US" sz="2400" dirty="0"/>
          </a:p>
        </p:txBody>
      </p:sp>
      <p:sp>
        <p:nvSpPr>
          <p:cNvPr id="15" name="Text Box 11">
            <a:extLst>
              <a:ext uri="{FF2B5EF4-FFF2-40B4-BE49-F238E27FC236}">
                <a16:creationId xmlns:a16="http://schemas.microsoft.com/office/drawing/2014/main" id="{C49FB32C-1F30-C277-BE34-8346E71C838A}"/>
              </a:ext>
            </a:extLst>
          </p:cNvPr>
          <p:cNvSpPr txBox="1">
            <a:spLocks noChangeArrowheads="1"/>
          </p:cNvSpPr>
          <p:nvPr/>
        </p:nvSpPr>
        <p:spPr bwMode="auto">
          <a:xfrm>
            <a:off x="361071" y="6397790"/>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r>
              <a:rPr lang="en-US" altLang="en-US" sz="1200" b="0" spc="-10" dirty="0">
                <a:solidFill>
                  <a:schemeClr val="bg2"/>
                </a:solidFill>
                <a:latin typeface="Calibri" panose="020F0502020204030204" pitchFamily="34" charset="0"/>
              </a:rPr>
              <a:t>1. Paton. Lancet HIV. 2017;4:PE341. 2. </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Paton. NEJM. 2021;385:330.</a:t>
            </a:r>
            <a:r>
              <a:rPr kumimoji="0" lang="en-US" altLang="en-US" sz="1200" b="0" i="0" u="none" strike="noStrike" kern="1200" cap="none" spc="-1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 3.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Paton. Lancet HIV. 2022;9:e381.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3" name="Group 3">
            <a:extLst>
              <a:ext uri="{FF2B5EF4-FFF2-40B4-BE49-F238E27FC236}">
                <a16:creationId xmlns:a16="http://schemas.microsoft.com/office/drawing/2014/main" id="{4B704863-62B9-F34E-0B78-34117274CFAB}"/>
              </a:ext>
            </a:extLst>
          </p:cNvPr>
          <p:cNvGraphicFramePr>
            <a:graphicFrameLocks/>
          </p:cNvGraphicFramePr>
          <p:nvPr>
            <p:extLst>
              <p:ext uri="{D42A27DB-BD31-4B8C-83A1-F6EECF244321}">
                <p14:modId xmlns:p14="http://schemas.microsoft.com/office/powerpoint/2010/main" val="689469077"/>
              </p:ext>
            </p:extLst>
          </p:nvPr>
        </p:nvGraphicFramePr>
        <p:xfrm>
          <a:off x="709796" y="3055167"/>
          <a:ext cx="10820577" cy="1585024"/>
        </p:xfrm>
        <a:graphic>
          <a:graphicData uri="http://schemas.openxmlformats.org/drawingml/2006/table">
            <a:tbl>
              <a:tblPr/>
              <a:tblGrid>
                <a:gridCol w="3108960">
                  <a:extLst>
                    <a:ext uri="{9D8B030D-6E8A-4147-A177-3AD203B41FA5}">
                      <a16:colId xmlns:a16="http://schemas.microsoft.com/office/drawing/2014/main" val="20000"/>
                    </a:ext>
                  </a:extLst>
                </a:gridCol>
                <a:gridCol w="1476737">
                  <a:extLst>
                    <a:ext uri="{9D8B030D-6E8A-4147-A177-3AD203B41FA5}">
                      <a16:colId xmlns:a16="http://schemas.microsoft.com/office/drawing/2014/main" val="20001"/>
                    </a:ext>
                  </a:extLst>
                </a:gridCol>
                <a:gridCol w="1454018">
                  <a:extLst>
                    <a:ext uri="{9D8B030D-6E8A-4147-A177-3AD203B41FA5}">
                      <a16:colId xmlns:a16="http://schemas.microsoft.com/office/drawing/2014/main" val="20002"/>
                    </a:ext>
                  </a:extLst>
                </a:gridCol>
                <a:gridCol w="822960">
                  <a:extLst>
                    <a:ext uri="{9D8B030D-6E8A-4147-A177-3AD203B41FA5}">
                      <a16:colId xmlns:a16="http://schemas.microsoft.com/office/drawing/2014/main" val="877748695"/>
                    </a:ext>
                  </a:extLst>
                </a:gridCol>
                <a:gridCol w="1522175">
                  <a:extLst>
                    <a:ext uri="{9D8B030D-6E8A-4147-A177-3AD203B41FA5}">
                      <a16:colId xmlns:a16="http://schemas.microsoft.com/office/drawing/2014/main" val="3515136400"/>
                    </a:ext>
                  </a:extLst>
                </a:gridCol>
                <a:gridCol w="1612767">
                  <a:extLst>
                    <a:ext uri="{9D8B030D-6E8A-4147-A177-3AD203B41FA5}">
                      <a16:colId xmlns:a16="http://schemas.microsoft.com/office/drawing/2014/main" val="4114987002"/>
                    </a:ext>
                  </a:extLst>
                </a:gridCol>
                <a:gridCol w="822960">
                  <a:extLst>
                    <a:ext uri="{9D8B030D-6E8A-4147-A177-3AD203B41FA5}">
                      <a16:colId xmlns:a16="http://schemas.microsoft.com/office/drawing/2014/main" val="392476302"/>
                    </a:ext>
                  </a:extLst>
                </a:gridCol>
              </a:tblGrid>
              <a:tr h="3231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DTG</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DRV/RTV</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 </a:t>
                      </a:r>
                      <a:r>
                        <a:rPr kumimoji="0" lang="en-US" sz="1600" b="1" i="0" u="none" strike="noStrike" cap="none" normalizeH="0" baseline="0" dirty="0">
                          <a:ln>
                            <a:noFill/>
                          </a:ln>
                          <a:solidFill>
                            <a:schemeClr val="tx1"/>
                          </a:solidFill>
                          <a:effectLst/>
                          <a:latin typeface="Calibri" panose="020F0502020204030204" pitchFamily="34" charset="0"/>
                        </a:rPr>
                        <a:t>Value</a:t>
                      </a: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3TC/TDF</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(n = 233)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3TC/ZDV</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 </a:t>
                      </a:r>
                      <a:r>
                        <a:rPr kumimoji="0" lang="en-US" sz="1600" b="1" i="0" u="none" strike="noStrike" cap="none" normalizeH="0" baseline="0" dirty="0">
                          <a:ln>
                            <a:noFill/>
                          </a:ln>
                          <a:solidFill>
                            <a:schemeClr val="tx1"/>
                          </a:solidFill>
                          <a:effectLst/>
                          <a:latin typeface="Calibri" panose="020F0502020204030204" pitchFamily="34" charset="0"/>
                        </a:rPr>
                        <a:t>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1871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Wk 48 HIV-1 RNA &lt;400 c/mL</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0267314"/>
                  </a:ext>
                </a:extLst>
              </a:tr>
              <a:tr h="1871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Wk 96 HIV-1 RNA &lt;400 c/mL</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3</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871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Wk 96 HIV-1 RNA &lt;50 c/mL</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3</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4" name="Rectangle: Rounded Corners 3">
            <a:extLst>
              <a:ext uri="{FF2B5EF4-FFF2-40B4-BE49-F238E27FC236}">
                <a16:creationId xmlns:a16="http://schemas.microsoft.com/office/drawing/2014/main" id="{242F70DA-B9E3-D40B-0575-516E32E2970E}"/>
              </a:ext>
            </a:extLst>
          </p:cNvPr>
          <p:cNvSpPr/>
          <p:nvPr/>
        </p:nvSpPr>
        <p:spPr bwMode="auto">
          <a:xfrm>
            <a:off x="709796" y="4740808"/>
            <a:ext cx="5943923" cy="1585023"/>
          </a:xfrm>
          <a:prstGeom prst="roundRect">
            <a:avLst/>
          </a:prstGeom>
          <a:solidFill>
            <a:schemeClr val="accent5">
              <a:lumMod val="20000"/>
              <a:lumOff val="80000"/>
            </a:schemeClr>
          </a:solidFill>
          <a:ln w="0">
            <a:noFill/>
            <a:miter lim="800000"/>
            <a:headEnd/>
            <a:tailEnd/>
          </a:ln>
        </p:spPr>
        <p:txBody>
          <a:bodyPr rtlCol="0" anchor="ctr"/>
          <a:lstStyle/>
          <a:p>
            <a:pPr>
              <a:spcBef>
                <a:spcPts val="600"/>
              </a:spcBef>
              <a:spcAft>
                <a:spcPts val="0"/>
              </a:spcAft>
            </a:pPr>
            <a:r>
              <a:rPr lang="en-US" sz="2000" b="1" dirty="0">
                <a:solidFill>
                  <a:schemeClr val="bg1"/>
                </a:solidFill>
                <a:latin typeface="+mj-lt"/>
              </a:rPr>
              <a:t>Subgroup analyses</a:t>
            </a:r>
            <a:r>
              <a:rPr lang="en-US" sz="2000" b="1" baseline="30000" dirty="0">
                <a:solidFill>
                  <a:schemeClr val="bg1"/>
                </a:solidFill>
                <a:latin typeface="+mj-lt"/>
              </a:rPr>
              <a:t>3</a:t>
            </a:r>
            <a:r>
              <a:rPr lang="en-US" sz="2000" b="1" dirty="0">
                <a:solidFill>
                  <a:schemeClr val="bg1"/>
                </a:solidFill>
                <a:latin typeface="+mj-lt"/>
              </a:rPr>
              <a:t>:</a:t>
            </a:r>
          </a:p>
          <a:p>
            <a:pPr marL="285750" indent="-285750">
              <a:spcBef>
                <a:spcPts val="600"/>
              </a:spcBef>
              <a:spcAft>
                <a:spcPts val="0"/>
              </a:spcAft>
              <a:buFont typeface="Wingdings" panose="05000000000000000000" pitchFamily="2" charset="2"/>
              <a:buChar char="§"/>
            </a:pPr>
            <a:r>
              <a:rPr lang="en-US" b="0" dirty="0">
                <a:solidFill>
                  <a:schemeClr val="bg1"/>
                </a:solidFill>
                <a:latin typeface="+mj-lt"/>
              </a:rPr>
              <a:t>DTG and DRV/RTV both effective, even with no NRTI activity predicted</a:t>
            </a:r>
          </a:p>
          <a:p>
            <a:pPr marL="285750" indent="-285750">
              <a:spcBef>
                <a:spcPts val="600"/>
              </a:spcBef>
              <a:spcAft>
                <a:spcPts val="0"/>
              </a:spcAft>
              <a:buFont typeface="Wingdings" panose="05000000000000000000" pitchFamily="2" charset="2"/>
              <a:buChar char="§"/>
            </a:pPr>
            <a:r>
              <a:rPr lang="en-US" b="0" dirty="0">
                <a:solidFill>
                  <a:schemeClr val="bg1"/>
                </a:solidFill>
                <a:latin typeface="+mj-lt"/>
              </a:rPr>
              <a:t>TDF efficacy high regardless of baseline K65R/N, </a:t>
            </a:r>
            <a:r>
              <a:rPr kumimoji="0" lang="en-US" b="0" i="0" u="none" strike="noStrike" kern="1200" cap="none" spc="0" normalizeH="0" baseline="0" noProof="0" dirty="0">
                <a:ln>
                  <a:noFill/>
                </a:ln>
                <a:solidFill>
                  <a:schemeClr val="bg1"/>
                </a:solidFill>
                <a:effectLst/>
                <a:uLnTx/>
                <a:uFillTx/>
                <a:latin typeface="+mj-lt"/>
                <a:cs typeface="Arial" panose="020B0604020202020204" pitchFamily="34" charset="0"/>
              </a:rPr>
              <a:t>M184V/I, TDF resistance, or ZDV resistance</a:t>
            </a:r>
            <a:endParaRPr lang="en-US" b="0" dirty="0">
              <a:solidFill>
                <a:schemeClr val="bg1"/>
              </a:solidFill>
              <a:latin typeface="+mj-lt"/>
            </a:endParaRPr>
          </a:p>
        </p:txBody>
      </p:sp>
      <p:sp>
        <p:nvSpPr>
          <p:cNvPr id="6" name="Content Placeholder 2">
            <a:extLst>
              <a:ext uri="{FF2B5EF4-FFF2-40B4-BE49-F238E27FC236}">
                <a16:creationId xmlns:a16="http://schemas.microsoft.com/office/drawing/2014/main" id="{10961FDF-887D-8CE7-CCA7-27D047611BDA}"/>
              </a:ext>
            </a:extLst>
          </p:cNvPr>
          <p:cNvSpPr txBox="1">
            <a:spLocks/>
          </p:cNvSpPr>
          <p:nvPr/>
        </p:nvSpPr>
        <p:spPr bwMode="auto">
          <a:xfrm>
            <a:off x="6773709" y="4740808"/>
            <a:ext cx="4588504" cy="146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2400" b="0" kern="0" dirty="0"/>
              <a:t>Resistance: n = 9 in DTG arm vs n = 0 in DRV arm (</a:t>
            </a:r>
            <a:r>
              <a:rPr lang="en-US" sz="2400" b="0" i="1" kern="0" dirty="0"/>
              <a:t>P</a:t>
            </a:r>
            <a:r>
              <a:rPr lang="en-US" sz="2400" b="0" kern="0" dirty="0"/>
              <a:t> =.0023) </a:t>
            </a:r>
          </a:p>
          <a:p>
            <a:pPr>
              <a:spcAft>
                <a:spcPts val="0"/>
              </a:spcAft>
            </a:pPr>
            <a:r>
              <a:rPr lang="en-US" sz="2400" b="0" kern="0" dirty="0"/>
              <a:t>6/9 with DTG resistance were in ZDV treatment group</a:t>
            </a:r>
          </a:p>
        </p:txBody>
      </p:sp>
    </p:spTree>
    <p:extLst>
      <p:ext uri="{BB962C8B-B14F-4D97-AF65-F5344CB8AC3E}">
        <p14:creationId xmlns:p14="http://schemas.microsoft.com/office/powerpoint/2010/main" val="34645802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D9D207-E4CC-3588-6C28-DD15A9A97962}"/>
              </a:ext>
            </a:extLst>
          </p:cNvPr>
          <p:cNvSpPr>
            <a:spLocks noGrp="1"/>
          </p:cNvSpPr>
          <p:nvPr>
            <p:ph type="title"/>
          </p:nvPr>
        </p:nvSpPr>
        <p:spPr/>
        <p:txBody>
          <a:bodyPr/>
          <a:lstStyle/>
          <a:p>
            <a:r>
              <a:rPr lang="en-US" dirty="0"/>
              <a:t>SAILING: 10-Yr Outcomes With DTG + 2 NRTIs in </a:t>
            </a:r>
            <a:br>
              <a:rPr lang="en-US" dirty="0"/>
            </a:br>
            <a:r>
              <a:rPr lang="en-US" dirty="0"/>
              <a:t>ART-Experienced, INSTI-Naive Participants</a:t>
            </a:r>
          </a:p>
        </p:txBody>
      </p:sp>
      <p:sp>
        <p:nvSpPr>
          <p:cNvPr id="5" name="Content Placeholder 4">
            <a:extLst>
              <a:ext uri="{FF2B5EF4-FFF2-40B4-BE49-F238E27FC236}">
                <a16:creationId xmlns:a16="http://schemas.microsoft.com/office/drawing/2014/main" id="{A3B63259-BD3B-5321-FE29-424CAAC417AE}"/>
              </a:ext>
            </a:extLst>
          </p:cNvPr>
          <p:cNvSpPr>
            <a:spLocks noGrp="1"/>
          </p:cNvSpPr>
          <p:nvPr>
            <p:ph sz="half" idx="1"/>
          </p:nvPr>
        </p:nvSpPr>
        <p:spPr/>
        <p:txBody>
          <a:bodyPr/>
          <a:lstStyle/>
          <a:p>
            <a:pPr>
              <a:spcAft>
                <a:spcPts val="500"/>
              </a:spcAft>
            </a:pPr>
            <a:r>
              <a:rPr lang="en-US" sz="2200" dirty="0"/>
              <a:t>INSTI-naive participants with resistance to ≥2 ARV classes and 1-2 fully active drugs</a:t>
            </a:r>
            <a:r>
              <a:rPr lang="en-US" sz="2200" baseline="30000" dirty="0"/>
              <a:t>1 </a:t>
            </a:r>
          </a:p>
          <a:p>
            <a:pPr lvl="1">
              <a:spcAft>
                <a:spcPts val="500"/>
              </a:spcAft>
            </a:pPr>
            <a:r>
              <a:rPr lang="en-US" sz="2000" dirty="0"/>
              <a:t>WK 48: DTG superior to RAL, each in combination with investigator-selected background therapy</a:t>
            </a:r>
            <a:endParaRPr lang="en-US" sz="2000" baseline="30000" dirty="0"/>
          </a:p>
          <a:p>
            <a:pPr>
              <a:spcAft>
                <a:spcPts val="500"/>
              </a:spcAft>
            </a:pPr>
            <a:r>
              <a:rPr lang="en-US" sz="2200" dirty="0"/>
              <a:t>In previous Wk 48 post hoc analysis of participants with only NRTIs in background therapy</a:t>
            </a:r>
            <a:r>
              <a:rPr lang="en-US" sz="2200" baseline="30000" dirty="0"/>
              <a:t>2</a:t>
            </a:r>
            <a:endParaRPr lang="en-US" sz="2200" dirty="0"/>
          </a:p>
          <a:p>
            <a:pPr lvl="1">
              <a:spcAft>
                <a:spcPts val="500"/>
              </a:spcAft>
            </a:pPr>
            <a:r>
              <a:rPr lang="en-US" sz="2000" dirty="0"/>
              <a:t>PDVF with DTG: 0% (0/32) </a:t>
            </a:r>
          </a:p>
          <a:p>
            <a:pPr lvl="1">
              <a:spcAft>
                <a:spcPts val="500"/>
              </a:spcAft>
            </a:pPr>
            <a:r>
              <a:rPr lang="en-US" sz="2000" dirty="0"/>
              <a:t>PDVF with RAL: 21.9% (7/32)</a:t>
            </a:r>
          </a:p>
          <a:p>
            <a:pPr lvl="1">
              <a:spcAft>
                <a:spcPts val="500"/>
              </a:spcAft>
            </a:pPr>
            <a:r>
              <a:rPr lang="en-US" sz="2000" dirty="0"/>
              <a:t>In those with M184V/I on 3TC or FTC + second NRTI, 0% (0/13) had PDVF with DTG vs 33.3% (4/12) with RAL (</a:t>
            </a:r>
            <a:r>
              <a:rPr lang="en-US" sz="2000" i="1" dirty="0"/>
              <a:t>P</a:t>
            </a:r>
            <a:r>
              <a:rPr lang="en-US" sz="2000" dirty="0"/>
              <a:t> =.026) </a:t>
            </a:r>
          </a:p>
        </p:txBody>
      </p:sp>
      <p:sp>
        <p:nvSpPr>
          <p:cNvPr id="3" name="Content Placeholder 2">
            <a:extLst>
              <a:ext uri="{FF2B5EF4-FFF2-40B4-BE49-F238E27FC236}">
                <a16:creationId xmlns:a16="http://schemas.microsoft.com/office/drawing/2014/main" id="{E910C847-6AF4-F932-AF6A-5FA73931D954}"/>
              </a:ext>
            </a:extLst>
          </p:cNvPr>
          <p:cNvSpPr>
            <a:spLocks noGrp="1"/>
          </p:cNvSpPr>
          <p:nvPr>
            <p:ph sz="half" idx="2"/>
          </p:nvPr>
        </p:nvSpPr>
        <p:spPr/>
        <p:txBody>
          <a:bodyPr/>
          <a:lstStyle/>
          <a:p>
            <a:pPr>
              <a:spcAft>
                <a:spcPts val="400"/>
              </a:spcAft>
            </a:pPr>
            <a:r>
              <a:rPr lang="en-US" sz="2200" dirty="0"/>
              <a:t>10-yr follow-up of 29 participants receiving DTG + only NRTIs</a:t>
            </a:r>
            <a:r>
              <a:rPr lang="en-US" sz="2200" baseline="30000" dirty="0"/>
              <a:t>3</a:t>
            </a:r>
            <a:endParaRPr lang="en-US" sz="2200" dirty="0"/>
          </a:p>
          <a:p>
            <a:pPr>
              <a:spcAft>
                <a:spcPts val="400"/>
              </a:spcAft>
            </a:pPr>
            <a:endParaRPr lang="en-US" sz="2200" dirty="0"/>
          </a:p>
          <a:p>
            <a:pPr>
              <a:spcAft>
                <a:spcPts val="400"/>
              </a:spcAft>
            </a:pPr>
            <a:endParaRPr lang="en-US" sz="2200" dirty="0"/>
          </a:p>
          <a:p>
            <a:pPr>
              <a:spcAft>
                <a:spcPts val="400"/>
              </a:spcAft>
            </a:pPr>
            <a:endParaRPr lang="en-US" sz="2200" dirty="0"/>
          </a:p>
          <a:p>
            <a:pPr>
              <a:spcAft>
                <a:spcPts val="400"/>
              </a:spcAft>
            </a:pPr>
            <a:endParaRPr lang="en-US" sz="2200" dirty="0"/>
          </a:p>
          <a:p>
            <a:pPr>
              <a:spcAft>
                <a:spcPts val="0"/>
              </a:spcAft>
            </a:pPr>
            <a:r>
              <a:rPr lang="en-US" sz="2200" dirty="0"/>
              <a:t>PDVF: 4/29 receiving 2 fully active NRTIs</a:t>
            </a:r>
            <a:r>
              <a:rPr lang="en-US" sz="2200" baseline="30000" dirty="0"/>
              <a:t>3</a:t>
            </a:r>
            <a:endParaRPr lang="en-US" sz="2200" dirty="0"/>
          </a:p>
          <a:p>
            <a:pPr lvl="1">
              <a:spcAft>
                <a:spcPts val="0"/>
              </a:spcAft>
            </a:pPr>
            <a:r>
              <a:rPr lang="en-US" sz="2000" dirty="0"/>
              <a:t>2 had treatment-emergent INSTI substitutions with &lt;4-fold change in DTG susceptibility; no treatment-emergent NRTI resistance</a:t>
            </a:r>
          </a:p>
          <a:p>
            <a:pPr>
              <a:spcAft>
                <a:spcPts val="400"/>
              </a:spcAft>
            </a:pPr>
            <a:endParaRPr lang="en-US" sz="2200" dirty="0"/>
          </a:p>
        </p:txBody>
      </p:sp>
      <p:sp>
        <p:nvSpPr>
          <p:cNvPr id="2" name="Text Box 11">
            <a:extLst>
              <a:ext uri="{FF2B5EF4-FFF2-40B4-BE49-F238E27FC236}">
                <a16:creationId xmlns:a16="http://schemas.microsoft.com/office/drawing/2014/main" id="{ABBEE8F8-D855-8F90-CBDD-8094A9DA46B6}"/>
              </a:ext>
            </a:extLst>
          </p:cNvPr>
          <p:cNvSpPr txBox="1">
            <a:spLocks noChangeArrowheads="1"/>
          </p:cNvSpPr>
          <p:nvPr/>
        </p:nvSpPr>
        <p:spPr bwMode="auto">
          <a:xfrm>
            <a:off x="393791" y="6402811"/>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90000"/>
              </a:lnSpc>
              <a:spcBef>
                <a:spcPts val="1000"/>
              </a:spcBef>
              <a:spcAft>
                <a:spcPts val="700"/>
              </a:spcAft>
              <a:buClr>
                <a:srgbClr val="FEFDDE"/>
              </a:buClr>
              <a:buSzTx/>
              <a:buFont typeface="Wingdings" panose="05000000000000000000" pitchFamily="2" charset="2"/>
              <a:buNone/>
              <a:tabLst/>
              <a:defRPr/>
            </a:pPr>
            <a:r>
              <a:rPr kumimoji="0" lang="de-DE"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1. Cahn. Lancet. 2013;382:700. 2. Demarest. AIDS Res Hum Retroviruses. 2018; 34:343. 3. Wang. AIDS 2022. Abstr EPB158.</a:t>
            </a:r>
          </a:p>
        </p:txBody>
      </p:sp>
      <p:graphicFrame>
        <p:nvGraphicFramePr>
          <p:cNvPr id="8" name="Group 32">
            <a:extLst>
              <a:ext uri="{FF2B5EF4-FFF2-40B4-BE49-F238E27FC236}">
                <a16:creationId xmlns:a16="http://schemas.microsoft.com/office/drawing/2014/main" id="{DC92B891-3B11-6EF5-7627-52269AD749AC}"/>
              </a:ext>
            </a:extLst>
          </p:cNvPr>
          <p:cNvGraphicFramePr>
            <a:graphicFrameLocks noGrp="1"/>
          </p:cNvGraphicFramePr>
          <p:nvPr/>
        </p:nvGraphicFramePr>
        <p:xfrm>
          <a:off x="6270124" y="2380323"/>
          <a:ext cx="5212080" cy="1585024"/>
        </p:xfrm>
        <a:graphic>
          <a:graphicData uri="http://schemas.openxmlformats.org/drawingml/2006/table">
            <a:tbl>
              <a:tblPr/>
              <a:tblGrid>
                <a:gridCol w="265176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1280160">
                  <a:extLst>
                    <a:ext uri="{9D8B030D-6E8A-4147-A177-3AD203B41FA5}">
                      <a16:colId xmlns:a16="http://schemas.microsoft.com/office/drawing/2014/main" val="20002"/>
                    </a:ext>
                  </a:extLst>
                </a:gridCol>
              </a:tblGrid>
              <a:tr h="151023">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Virologic Response, n/N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Last On-Study HIV-1 RNA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471817383"/>
                  </a:ext>
                </a:extLst>
              </a:tr>
              <a:tr h="151023">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Virologic Response, n/N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&lt;50 c/mL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≥50 c/mL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83909">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Received only NRTIs + DTG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23/29 (79)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600" b="0" i="0" u="none" strike="noStrike" cap="none" normalizeH="0" baseline="0" dirty="0">
                          <a:ln>
                            <a:noFill/>
                          </a:ln>
                          <a:solidFill>
                            <a:schemeClr val="bg2">
                              <a:lumMod val="10000"/>
                            </a:schemeClr>
                          </a:solidFill>
                          <a:effectLst/>
                          <a:latin typeface="Calibri" panose="020F0502020204030204" pitchFamily="34" charset="0"/>
                        </a:rPr>
                        <a:t>/29 (21)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468153">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Baseline M184V/I received 3TC or FTC + second NRTI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8/10 (80)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2/10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7" name="TextBox 6">
            <a:extLst>
              <a:ext uri="{FF2B5EF4-FFF2-40B4-BE49-F238E27FC236}">
                <a16:creationId xmlns:a16="http://schemas.microsoft.com/office/drawing/2014/main" id="{5CD96395-09D1-701D-BBF1-7B55F60291B0}"/>
              </a:ext>
            </a:extLst>
          </p:cNvPr>
          <p:cNvSpPr txBox="1"/>
          <p:nvPr/>
        </p:nvSpPr>
        <p:spPr bwMode="auto">
          <a:xfrm>
            <a:off x="4632732" y="4658375"/>
            <a:ext cx="10541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b="0" i="1" dirty="0">
                <a:solidFill>
                  <a:schemeClr val="bg1"/>
                </a:solidFill>
                <a:latin typeface="+mn-lt"/>
              </a:rPr>
              <a:t>P</a:t>
            </a:r>
            <a:r>
              <a:rPr lang="en-US" b="0" dirty="0">
                <a:solidFill>
                  <a:schemeClr val="bg1"/>
                </a:solidFill>
                <a:latin typeface="+mn-lt"/>
              </a:rPr>
              <a:t> = .005</a:t>
            </a:r>
          </a:p>
        </p:txBody>
      </p:sp>
      <p:sp>
        <p:nvSpPr>
          <p:cNvPr id="9" name="Right Brace 8">
            <a:extLst>
              <a:ext uri="{FF2B5EF4-FFF2-40B4-BE49-F238E27FC236}">
                <a16:creationId xmlns:a16="http://schemas.microsoft.com/office/drawing/2014/main" id="{A9CF4948-1558-3578-8E7C-FBA2D77AFD9E}"/>
              </a:ext>
            </a:extLst>
          </p:cNvPr>
          <p:cNvSpPr/>
          <p:nvPr/>
        </p:nvSpPr>
        <p:spPr bwMode="auto">
          <a:xfrm>
            <a:off x="4449852" y="4614441"/>
            <a:ext cx="182880" cy="457200"/>
          </a:xfrm>
          <a:prstGeom prst="rightBrace">
            <a:avLst/>
          </a:prstGeom>
          <a:noFill/>
          <a:ln w="19050" cap="flat" cmpd="sng" algn="ctr">
            <a:solidFill>
              <a:schemeClr val="bg1"/>
            </a:solidFill>
            <a:prstDash val="solid"/>
            <a:round/>
            <a:headEnd type="none" w="med" len="med"/>
            <a:tailEnd type="none" w="med" len="med"/>
          </a:ln>
          <a:effectLst/>
        </p:spPr>
        <p:txBody>
          <a:bodyPr rtlCol="0" anchor="ctr"/>
          <a:lstStyle/>
          <a:p>
            <a:pPr algn="ctr"/>
            <a:endParaRPr lang="en-US" dirty="0"/>
          </a:p>
        </p:txBody>
      </p:sp>
    </p:spTree>
    <p:extLst>
      <p:ext uri="{BB962C8B-B14F-4D97-AF65-F5344CB8AC3E}">
        <p14:creationId xmlns:p14="http://schemas.microsoft.com/office/powerpoint/2010/main" val="36441054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C8072-D32A-42D4-A789-855227342C27}"/>
              </a:ext>
            </a:extLst>
          </p:cNvPr>
          <p:cNvSpPr>
            <a:spLocks noGrp="1"/>
          </p:cNvSpPr>
          <p:nvPr>
            <p:ph type="title"/>
          </p:nvPr>
        </p:nvSpPr>
        <p:spPr/>
        <p:txBody>
          <a:bodyPr/>
          <a:lstStyle/>
          <a:p>
            <a:r>
              <a:rPr lang="en-US" dirty="0"/>
              <a:t>Options for Patients With Extensive Treatment History and Multiclass Resistance</a:t>
            </a:r>
          </a:p>
        </p:txBody>
      </p:sp>
      <p:sp>
        <p:nvSpPr>
          <p:cNvPr id="4" name="Content Placeholder 3">
            <a:extLst>
              <a:ext uri="{FF2B5EF4-FFF2-40B4-BE49-F238E27FC236}">
                <a16:creationId xmlns:a16="http://schemas.microsoft.com/office/drawing/2014/main" id="{426E0491-9D8B-41DF-8D18-3A330F4CBCD6}"/>
              </a:ext>
            </a:extLst>
          </p:cNvPr>
          <p:cNvSpPr>
            <a:spLocks noGrp="1"/>
          </p:cNvSpPr>
          <p:nvPr>
            <p:ph idx="1"/>
          </p:nvPr>
        </p:nvSpPr>
        <p:spPr>
          <a:noFill/>
        </p:spPr>
        <p:txBody>
          <a:bodyPr/>
          <a:lstStyle/>
          <a:p>
            <a:pPr>
              <a:spcAft>
                <a:spcPts val="0"/>
              </a:spcAft>
            </a:pPr>
            <a:r>
              <a:rPr lang="en-US" sz="2400" dirty="0"/>
              <a:t>Drugs with a </a:t>
            </a:r>
            <a:r>
              <a:rPr lang="en-US" sz="2400" b="1" dirty="0">
                <a:solidFill>
                  <a:schemeClr val="accent1"/>
                </a:solidFill>
              </a:rPr>
              <a:t>novel mechanism of action </a:t>
            </a:r>
            <a:r>
              <a:rPr lang="en-US" sz="2400" dirty="0"/>
              <a:t>and no cross-resistance</a:t>
            </a:r>
            <a:endParaRPr lang="en-US" sz="2400" baseline="30000" dirty="0"/>
          </a:p>
        </p:txBody>
      </p:sp>
      <p:sp>
        <p:nvSpPr>
          <p:cNvPr id="8" name="TextBox 7">
            <a:extLst>
              <a:ext uri="{FF2B5EF4-FFF2-40B4-BE49-F238E27FC236}">
                <a16:creationId xmlns:a16="http://schemas.microsoft.com/office/drawing/2014/main" id="{5096F568-9E38-466A-8152-98FF2E4DB1D5}"/>
              </a:ext>
            </a:extLst>
          </p:cNvPr>
          <p:cNvSpPr txBox="1"/>
          <p:nvPr/>
        </p:nvSpPr>
        <p:spPr>
          <a:xfrm>
            <a:off x="397875" y="6388289"/>
            <a:ext cx="6265977" cy="276999"/>
          </a:xfrm>
          <a:prstGeom prst="rect">
            <a:avLst/>
          </a:prstGeom>
          <a:noFill/>
        </p:spPr>
        <p:txBody>
          <a:bodyPr wrap="square" rtlCol="0">
            <a:spAutoFit/>
          </a:bodyPr>
          <a:lstStyle/>
          <a:p>
            <a:r>
              <a:rPr lang="en-US" altLang="en-US" sz="1200" b="0" spc="-10" dirty="0">
                <a:solidFill>
                  <a:schemeClr val="bg2"/>
                </a:solidFill>
                <a:latin typeface="Calibri" panose="020F0502020204030204" pitchFamily="34" charset="0"/>
              </a:rPr>
              <a:t>1. FDA. Ibalizumab-</a:t>
            </a:r>
            <a:r>
              <a:rPr lang="en-US" altLang="en-US" sz="1200" b="0" spc="-10" dirty="0" err="1">
                <a:solidFill>
                  <a:schemeClr val="bg2"/>
                </a:solidFill>
                <a:latin typeface="Calibri" panose="020F0502020204030204" pitchFamily="34" charset="0"/>
              </a:rPr>
              <a:t>uiyk</a:t>
            </a:r>
            <a:r>
              <a:rPr lang="en-US" altLang="en-US" sz="1200" b="0" spc="-10" dirty="0">
                <a:solidFill>
                  <a:schemeClr val="bg2"/>
                </a:solidFill>
                <a:latin typeface="Calibri" panose="020F0502020204030204" pitchFamily="34" charset="0"/>
              </a:rPr>
              <a:t> injection PI. 2. FDA. Fostemsavir PI. 3. FDA. Maraviroc PI. </a:t>
            </a:r>
            <a:endParaRPr lang="en-US" sz="1200" b="0" dirty="0">
              <a:solidFill>
                <a:schemeClr val="bg1"/>
              </a:solidFill>
              <a:latin typeface="Calibri" panose="020F0502020204030204" pitchFamily="34" charset="0"/>
            </a:endParaRPr>
          </a:p>
        </p:txBody>
      </p:sp>
      <p:sp>
        <p:nvSpPr>
          <p:cNvPr id="10" name="Rectangle: Rounded Corners 9">
            <a:extLst>
              <a:ext uri="{FF2B5EF4-FFF2-40B4-BE49-F238E27FC236}">
                <a16:creationId xmlns:a16="http://schemas.microsoft.com/office/drawing/2014/main" id="{F7FE1B86-8C6B-F0BD-1FDB-AF906982F415}"/>
              </a:ext>
            </a:extLst>
          </p:cNvPr>
          <p:cNvSpPr/>
          <p:nvPr/>
        </p:nvSpPr>
        <p:spPr bwMode="auto">
          <a:xfrm>
            <a:off x="762814" y="2121919"/>
            <a:ext cx="5029200" cy="1828800"/>
          </a:xfrm>
          <a:prstGeom prst="roundRect">
            <a:avLst>
              <a:gd name="adj" fmla="val 11905"/>
            </a:avLst>
          </a:prstGeom>
          <a:solidFill>
            <a:schemeClr val="accent2">
              <a:lumMod val="20000"/>
              <a:lumOff val="80000"/>
            </a:schemeClr>
          </a:solidFill>
          <a:ln w="0">
            <a:noFill/>
            <a:miter lim="800000"/>
            <a:headEnd/>
            <a:tailEnd/>
          </a:ln>
        </p:spPr>
        <p:txBody>
          <a:bodyPr rtlCol="0" anchor="ctr"/>
          <a:lstStyle/>
          <a:p>
            <a:pPr marL="285750" lvl="1" indent="-285750">
              <a:spcBef>
                <a:spcPts val="600"/>
              </a:spcBef>
              <a:spcAft>
                <a:spcPts val="0"/>
              </a:spcAft>
              <a:buFont typeface="Arial" panose="020B0604020202020204" pitchFamily="34" charset="0"/>
              <a:buChar char="•"/>
            </a:pPr>
            <a:r>
              <a:rPr lang="en-US" sz="2200" kern="0" dirty="0">
                <a:solidFill>
                  <a:schemeClr val="bg1"/>
                </a:solidFill>
                <a:latin typeface="+mn-lt"/>
              </a:rPr>
              <a:t>Ibalizumab</a:t>
            </a:r>
            <a:r>
              <a:rPr lang="en-US" sz="2200" kern="0" baseline="30000" dirty="0">
                <a:solidFill>
                  <a:schemeClr val="bg1"/>
                </a:solidFill>
                <a:latin typeface="+mn-lt"/>
              </a:rPr>
              <a:t>1</a:t>
            </a:r>
          </a:p>
          <a:p>
            <a:pPr marL="800100" lvl="2" indent="-342900">
              <a:spcBef>
                <a:spcPts val="600"/>
              </a:spcBef>
              <a:spcAft>
                <a:spcPts val="0"/>
              </a:spcAft>
              <a:buFont typeface="Calibri" panose="020F0502020204030204" pitchFamily="34" charset="0"/>
              <a:buChar char="─"/>
            </a:pPr>
            <a:r>
              <a:rPr lang="en-US" sz="2000" b="0" kern="0" dirty="0">
                <a:solidFill>
                  <a:schemeClr val="bg1"/>
                </a:solidFill>
                <a:latin typeface="+mn-lt"/>
              </a:rPr>
              <a:t>IV infusion Q2W</a:t>
            </a:r>
          </a:p>
          <a:p>
            <a:pPr marL="800100" lvl="2" indent="-342900">
              <a:spcBef>
                <a:spcPts val="600"/>
              </a:spcBef>
              <a:spcAft>
                <a:spcPts val="0"/>
              </a:spcAft>
              <a:buFont typeface="Calibri" panose="020F0502020204030204" pitchFamily="34" charset="0"/>
              <a:buChar char="─"/>
            </a:pPr>
            <a:r>
              <a:rPr lang="en-US" sz="2000" b="0" kern="0" dirty="0">
                <a:solidFill>
                  <a:schemeClr val="bg1"/>
                </a:solidFill>
                <a:latin typeface="+mn-lt"/>
              </a:rPr>
              <a:t>Indicated with other ARVs for heavily treatment–experienced adults with MDR HIV and current ART failure</a:t>
            </a:r>
          </a:p>
        </p:txBody>
      </p:sp>
      <p:sp>
        <p:nvSpPr>
          <p:cNvPr id="11" name="Rectangle: Rounded Corners 10">
            <a:extLst>
              <a:ext uri="{FF2B5EF4-FFF2-40B4-BE49-F238E27FC236}">
                <a16:creationId xmlns:a16="http://schemas.microsoft.com/office/drawing/2014/main" id="{EF885631-648D-B831-84F5-34E923953095}"/>
              </a:ext>
            </a:extLst>
          </p:cNvPr>
          <p:cNvSpPr/>
          <p:nvPr/>
        </p:nvSpPr>
        <p:spPr bwMode="auto">
          <a:xfrm>
            <a:off x="759822" y="4013878"/>
            <a:ext cx="5029200" cy="2103120"/>
          </a:xfrm>
          <a:prstGeom prst="roundRect">
            <a:avLst>
              <a:gd name="adj" fmla="val 10607"/>
            </a:avLst>
          </a:prstGeom>
          <a:solidFill>
            <a:schemeClr val="accent3">
              <a:lumMod val="20000"/>
              <a:lumOff val="80000"/>
            </a:schemeClr>
          </a:solidFill>
          <a:ln w="0">
            <a:noFill/>
            <a:miter lim="800000"/>
            <a:headEnd/>
            <a:tailEnd/>
          </a:ln>
        </p:spPr>
        <p:txBody>
          <a:bodyPr rtlCol="0" anchor="ctr"/>
          <a:lstStyle/>
          <a:p>
            <a:pPr marL="342900" lvl="1" indent="-342900">
              <a:spcBef>
                <a:spcPts val="600"/>
              </a:spcBef>
              <a:spcAft>
                <a:spcPts val="0"/>
              </a:spcAft>
              <a:buFont typeface="Arial" panose="020B0604020202020204" pitchFamily="34" charset="0"/>
              <a:buChar char="•"/>
            </a:pPr>
            <a:r>
              <a:rPr lang="en-US" sz="2200" b="1" kern="0" dirty="0">
                <a:solidFill>
                  <a:schemeClr val="bg1"/>
                </a:solidFill>
                <a:latin typeface="+mn-lt"/>
              </a:rPr>
              <a:t>Fostemsavir</a:t>
            </a:r>
            <a:r>
              <a:rPr lang="en-US" sz="2200" kern="0" baseline="30000" dirty="0">
                <a:solidFill>
                  <a:schemeClr val="bg1"/>
                </a:solidFill>
                <a:latin typeface="+mn-lt"/>
              </a:rPr>
              <a:t>2</a:t>
            </a:r>
            <a:endParaRPr lang="en-US" sz="2200" b="1" kern="0" dirty="0">
              <a:solidFill>
                <a:schemeClr val="bg1"/>
              </a:solidFill>
              <a:latin typeface="+mn-lt"/>
            </a:endParaRPr>
          </a:p>
          <a:p>
            <a:pPr marL="800100" lvl="2" indent="-342900">
              <a:spcBef>
                <a:spcPts val="600"/>
              </a:spcBef>
              <a:spcAft>
                <a:spcPts val="0"/>
              </a:spcAft>
              <a:buFont typeface="Calibri" panose="020F0502020204030204" pitchFamily="34" charset="0"/>
              <a:buChar char="─"/>
            </a:pPr>
            <a:r>
              <a:rPr lang="en-US" sz="2000" b="0" kern="0" dirty="0">
                <a:solidFill>
                  <a:schemeClr val="bg1"/>
                </a:solidFill>
                <a:latin typeface="+mn-lt"/>
              </a:rPr>
              <a:t>Oral twice-daily regimen, taken with or without food</a:t>
            </a:r>
          </a:p>
          <a:p>
            <a:pPr marL="800100" lvl="2" indent="-342900">
              <a:spcBef>
                <a:spcPts val="600"/>
              </a:spcBef>
              <a:spcAft>
                <a:spcPts val="0"/>
              </a:spcAft>
              <a:buFont typeface="Calibri" panose="020F0502020204030204" pitchFamily="34" charset="0"/>
              <a:buChar char="─"/>
            </a:pPr>
            <a:r>
              <a:rPr lang="en-US" sz="2000" b="0" kern="0" dirty="0">
                <a:solidFill>
                  <a:schemeClr val="bg1"/>
                </a:solidFill>
                <a:latin typeface="+mn-lt"/>
              </a:rPr>
              <a:t>Indicated with other ARVs for heavily treatment–experienced adults with MDR HIV and current ART failure</a:t>
            </a:r>
          </a:p>
        </p:txBody>
      </p:sp>
      <p:sp>
        <p:nvSpPr>
          <p:cNvPr id="12" name="Rectangle: Rounded Corners 11">
            <a:extLst>
              <a:ext uri="{FF2B5EF4-FFF2-40B4-BE49-F238E27FC236}">
                <a16:creationId xmlns:a16="http://schemas.microsoft.com/office/drawing/2014/main" id="{B088ED87-EBE5-82AB-2F51-3E7413A1F9E3}"/>
              </a:ext>
            </a:extLst>
          </p:cNvPr>
          <p:cNvSpPr/>
          <p:nvPr/>
        </p:nvSpPr>
        <p:spPr bwMode="auto">
          <a:xfrm>
            <a:off x="5857669" y="3196906"/>
            <a:ext cx="5486400" cy="2926080"/>
          </a:xfrm>
          <a:prstGeom prst="roundRect">
            <a:avLst>
              <a:gd name="adj" fmla="val 8385"/>
            </a:avLst>
          </a:prstGeom>
          <a:solidFill>
            <a:srgbClr val="D2ECB6"/>
          </a:solidFill>
          <a:ln w="0">
            <a:noFill/>
            <a:miter lim="800000"/>
            <a:headEnd/>
            <a:tailEnd/>
          </a:ln>
        </p:spPr>
        <p:txBody>
          <a:bodyPr rtlCol="0" anchor="ctr"/>
          <a:lstStyle/>
          <a:p>
            <a:pPr marL="285750" lvl="1" indent="-285750">
              <a:spcBef>
                <a:spcPts val="600"/>
              </a:spcBef>
              <a:spcAft>
                <a:spcPts val="0"/>
              </a:spcAft>
              <a:buFont typeface="Arial" panose="020B0604020202020204" pitchFamily="34" charset="0"/>
              <a:buChar char="•"/>
            </a:pPr>
            <a:r>
              <a:rPr lang="en-US" sz="2200" b="0" kern="0" dirty="0">
                <a:solidFill>
                  <a:schemeClr val="bg1"/>
                </a:solidFill>
                <a:latin typeface="+mn-lt"/>
              </a:rPr>
              <a:t>Emerging: </a:t>
            </a:r>
            <a:r>
              <a:rPr lang="en-US" sz="2200" b="1" kern="0" dirty="0">
                <a:solidFill>
                  <a:schemeClr val="bg1"/>
                </a:solidFill>
                <a:latin typeface="+mn-lt"/>
              </a:rPr>
              <a:t>Lenacapavir</a:t>
            </a:r>
          </a:p>
          <a:p>
            <a:pPr marL="800100" lvl="2" indent="-342900">
              <a:spcBef>
                <a:spcPts val="600"/>
              </a:spcBef>
              <a:spcAft>
                <a:spcPts val="0"/>
              </a:spcAft>
              <a:buFont typeface="Calibri" panose="020F0502020204030204" pitchFamily="34" charset="0"/>
              <a:buChar char="─"/>
            </a:pPr>
            <a:r>
              <a:rPr lang="en-US" sz="2000" b="0" kern="0" dirty="0">
                <a:solidFill>
                  <a:schemeClr val="bg1"/>
                </a:solidFill>
                <a:latin typeface="+mn-lt"/>
              </a:rPr>
              <a:t>First-in-class capsid inhibitor </a:t>
            </a:r>
          </a:p>
          <a:p>
            <a:pPr marL="800100" lvl="2" indent="-342900">
              <a:spcBef>
                <a:spcPts val="600"/>
              </a:spcBef>
              <a:spcAft>
                <a:spcPts val="0"/>
              </a:spcAft>
              <a:buFont typeface="Calibri" panose="020F0502020204030204" pitchFamily="34" charset="0"/>
              <a:buChar char="─"/>
            </a:pPr>
            <a:r>
              <a:rPr lang="en-US" sz="2000" b="0" kern="0" dirty="0">
                <a:solidFill>
                  <a:schemeClr val="bg1"/>
                </a:solidFill>
                <a:latin typeface="+mn-lt"/>
              </a:rPr>
              <a:t>SQ injection Q6M</a:t>
            </a:r>
          </a:p>
          <a:p>
            <a:pPr marL="800100" lvl="2" indent="-342900">
              <a:spcBef>
                <a:spcPts val="600"/>
              </a:spcBef>
              <a:spcAft>
                <a:spcPts val="0"/>
              </a:spcAft>
              <a:buFont typeface="Calibri" panose="020F0502020204030204" pitchFamily="34" charset="0"/>
              <a:buChar char="─"/>
            </a:pPr>
            <a:r>
              <a:rPr lang="en-US" sz="2000" b="0" kern="0" dirty="0">
                <a:solidFill>
                  <a:schemeClr val="bg1"/>
                </a:solidFill>
                <a:latin typeface="+mn-lt"/>
              </a:rPr>
              <a:t>Approved in EU Aug 2022 for use with other ARVs for MDR HIV without available suppressive regimen</a:t>
            </a:r>
          </a:p>
          <a:p>
            <a:pPr marL="800100" lvl="2" indent="-342900">
              <a:spcBef>
                <a:spcPts val="600"/>
              </a:spcBef>
              <a:spcAft>
                <a:spcPts val="0"/>
              </a:spcAft>
              <a:buFont typeface="Calibri" panose="020F0502020204030204" pitchFamily="34" charset="0"/>
              <a:buChar char="─"/>
            </a:pPr>
            <a:r>
              <a:rPr lang="en-US" sz="2000" b="0" kern="0" dirty="0">
                <a:solidFill>
                  <a:schemeClr val="bg1"/>
                </a:solidFill>
                <a:latin typeface="+mn-lt"/>
              </a:rPr>
              <a:t>FDA Prescription Drug User Fee Act action date: Dec 27, 2022</a:t>
            </a:r>
          </a:p>
        </p:txBody>
      </p:sp>
      <p:sp>
        <p:nvSpPr>
          <p:cNvPr id="13" name="Rectangle: Rounded Corners 12">
            <a:extLst>
              <a:ext uri="{FF2B5EF4-FFF2-40B4-BE49-F238E27FC236}">
                <a16:creationId xmlns:a16="http://schemas.microsoft.com/office/drawing/2014/main" id="{3E565B4C-4F5D-3575-054A-B03FE8D161B0}"/>
              </a:ext>
            </a:extLst>
          </p:cNvPr>
          <p:cNvSpPr/>
          <p:nvPr/>
        </p:nvSpPr>
        <p:spPr bwMode="auto">
          <a:xfrm>
            <a:off x="5857669" y="2121919"/>
            <a:ext cx="5486400" cy="1005840"/>
          </a:xfrm>
          <a:prstGeom prst="roundRect">
            <a:avLst>
              <a:gd name="adj" fmla="val 20163"/>
            </a:avLst>
          </a:prstGeom>
          <a:solidFill>
            <a:schemeClr val="accent5">
              <a:lumMod val="20000"/>
              <a:lumOff val="80000"/>
            </a:schemeClr>
          </a:solidFill>
          <a:ln w="0">
            <a:noFill/>
            <a:miter lim="800000"/>
            <a:headEnd/>
            <a:tailEnd/>
          </a:ln>
        </p:spPr>
        <p:txBody>
          <a:bodyPr rtlCol="0" anchor="ctr"/>
          <a:lstStyle/>
          <a:p>
            <a:pPr marL="342900" lvl="1" indent="-342900">
              <a:spcBef>
                <a:spcPts val="600"/>
              </a:spcBef>
              <a:spcAft>
                <a:spcPts val="0"/>
              </a:spcAft>
              <a:buFont typeface="Arial" panose="020B0604020202020204" pitchFamily="34" charset="0"/>
              <a:buChar char="•"/>
            </a:pPr>
            <a:r>
              <a:rPr lang="en-US" sz="2200" kern="0" dirty="0">
                <a:solidFill>
                  <a:schemeClr val="bg1"/>
                </a:solidFill>
                <a:latin typeface="+mn-lt"/>
              </a:rPr>
              <a:t>Maraviroc</a:t>
            </a:r>
            <a:r>
              <a:rPr lang="en-US" sz="2200" kern="0" baseline="30000" dirty="0">
                <a:solidFill>
                  <a:schemeClr val="bg1"/>
                </a:solidFill>
                <a:latin typeface="+mn-lt"/>
              </a:rPr>
              <a:t>3</a:t>
            </a:r>
            <a:r>
              <a:rPr lang="en-US" sz="2200" kern="0" dirty="0">
                <a:solidFill>
                  <a:schemeClr val="bg1"/>
                </a:solidFill>
                <a:latin typeface="+mn-lt"/>
              </a:rPr>
              <a:t>: </a:t>
            </a:r>
            <a:r>
              <a:rPr lang="en-US" sz="2200" b="0" kern="0" dirty="0">
                <a:solidFill>
                  <a:schemeClr val="bg1"/>
                </a:solidFill>
                <a:latin typeface="+mn-lt"/>
              </a:rPr>
              <a:t>only if CCR5-tropic HIV</a:t>
            </a:r>
          </a:p>
          <a:p>
            <a:pPr marL="800100" lvl="2" indent="-342900">
              <a:spcBef>
                <a:spcPts val="600"/>
              </a:spcBef>
              <a:spcAft>
                <a:spcPts val="0"/>
              </a:spcAft>
              <a:buFont typeface="Calibri" panose="020F0502020204030204" pitchFamily="34" charset="0"/>
              <a:buChar char="─"/>
            </a:pPr>
            <a:r>
              <a:rPr lang="en-US" sz="2000" b="0" kern="0" dirty="0">
                <a:solidFill>
                  <a:schemeClr val="bg1"/>
                </a:solidFill>
                <a:latin typeface="+mn-lt"/>
              </a:rPr>
              <a:t>Oral BID regimen with or without food</a:t>
            </a:r>
          </a:p>
        </p:txBody>
      </p:sp>
    </p:spTree>
    <p:extLst>
      <p:ext uri="{BB962C8B-B14F-4D97-AF65-F5344CB8AC3E}">
        <p14:creationId xmlns:p14="http://schemas.microsoft.com/office/powerpoint/2010/main" val="21295373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39D7F-E25F-4D1C-954E-3A4DF74BEF70}"/>
              </a:ext>
            </a:extLst>
          </p:cNvPr>
          <p:cNvSpPr>
            <a:spLocks noGrp="1"/>
          </p:cNvSpPr>
          <p:nvPr>
            <p:ph type="title"/>
          </p:nvPr>
        </p:nvSpPr>
        <p:spPr/>
        <p:txBody>
          <a:bodyPr/>
          <a:lstStyle/>
          <a:p>
            <a:r>
              <a:rPr lang="en-US" dirty="0"/>
              <a:t>CAPELLA: Lenacapavir in Heavily ART-Experienced PWH</a:t>
            </a:r>
          </a:p>
        </p:txBody>
      </p:sp>
      <p:sp>
        <p:nvSpPr>
          <p:cNvPr id="3" name="Content Placeholder 2">
            <a:extLst>
              <a:ext uri="{FF2B5EF4-FFF2-40B4-BE49-F238E27FC236}">
                <a16:creationId xmlns:a16="http://schemas.microsoft.com/office/drawing/2014/main" id="{B93935FF-41FA-48A0-B06A-33CD8A7737B8}"/>
              </a:ext>
            </a:extLst>
          </p:cNvPr>
          <p:cNvSpPr>
            <a:spLocks noGrp="1"/>
          </p:cNvSpPr>
          <p:nvPr>
            <p:ph idx="1"/>
          </p:nvPr>
        </p:nvSpPr>
        <p:spPr/>
        <p:txBody>
          <a:bodyPr/>
          <a:lstStyle/>
          <a:p>
            <a:r>
              <a:rPr lang="en-US" sz="2400" dirty="0"/>
              <a:t>Ongoing, 2-cohort phase II/III trial of LEN: potent, long-acting, first-in-class </a:t>
            </a:r>
            <a:r>
              <a:rPr lang="en-US" sz="2400" b="1" dirty="0"/>
              <a:t>investigational</a:t>
            </a:r>
            <a:r>
              <a:rPr lang="en-US" sz="2400" dirty="0"/>
              <a:t> HIV capsid inhibitor</a:t>
            </a:r>
          </a:p>
          <a:p>
            <a:endParaRPr lang="en-US" sz="2400" dirty="0"/>
          </a:p>
          <a:p>
            <a:endParaRPr lang="en-US" sz="2400" dirty="0"/>
          </a:p>
          <a:p>
            <a:endParaRPr lang="en-US" sz="2400" dirty="0"/>
          </a:p>
          <a:p>
            <a:endParaRPr lang="en-US" sz="2400" dirty="0"/>
          </a:p>
          <a:p>
            <a:endParaRPr lang="en-US" sz="2400" dirty="0"/>
          </a:p>
          <a:p>
            <a:pPr marL="0" indent="0">
              <a:buNone/>
            </a:pPr>
            <a:endParaRPr lang="en-US" sz="2400" dirty="0"/>
          </a:p>
        </p:txBody>
      </p:sp>
      <p:sp>
        <p:nvSpPr>
          <p:cNvPr id="5" name="TextBox 4">
            <a:extLst>
              <a:ext uri="{FF2B5EF4-FFF2-40B4-BE49-F238E27FC236}">
                <a16:creationId xmlns:a16="http://schemas.microsoft.com/office/drawing/2014/main" id="{DF52FCBF-D97A-B145-A0B9-4D2FA432A276}"/>
              </a:ext>
            </a:extLst>
          </p:cNvPr>
          <p:cNvSpPr txBox="1"/>
          <p:nvPr/>
        </p:nvSpPr>
        <p:spPr bwMode="auto">
          <a:xfrm>
            <a:off x="3900379" y="2979972"/>
            <a:ext cx="2598851"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Randomized</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Decline of &lt;0.5 log</a:t>
            </a:r>
            <a:r>
              <a:rPr kumimoji="0" lang="en-US" altLang="en-US" sz="1600" b="0" i="0" u="none" strike="noStrike" kern="1200" cap="none" spc="0" normalizeH="0" baseline="-25000" noProof="0" dirty="0">
                <a:ln>
                  <a:noFill/>
                </a:ln>
                <a:solidFill>
                  <a:srgbClr val="000000"/>
                </a:solidFill>
                <a:effectLst/>
                <a:uLnTx/>
                <a:uFillTx/>
                <a:latin typeface="Calibri" panose="020F0502020204030204" pitchFamily="34" charset="0"/>
                <a:ea typeface="+mn-ea"/>
                <a:cs typeface="Arial" panose="020B0604020202020204" pitchFamily="34" charset="0"/>
              </a:rPr>
              <a:t>10</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c/mL </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(vs screening)</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or ≥400 c/mL</a:t>
            </a:r>
          </a:p>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 name="Text Box 23">
            <a:extLst>
              <a:ext uri="{FF2B5EF4-FFF2-40B4-BE49-F238E27FC236}">
                <a16:creationId xmlns:a16="http://schemas.microsoft.com/office/drawing/2014/main" id="{DF2A79F9-13A8-6742-98DC-B1A1E3573737}"/>
              </a:ext>
            </a:extLst>
          </p:cNvPr>
          <p:cNvSpPr txBox="1">
            <a:spLocks noChangeArrowheads="1"/>
          </p:cNvSpPr>
          <p:nvPr/>
        </p:nvSpPr>
        <p:spPr bwMode="auto">
          <a:xfrm>
            <a:off x="181142" y="2910522"/>
            <a:ext cx="2598851"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HIV-1 RNA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≥400 c/mL, resistance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to ≥2 agents from 3 of 4 main ARV classes, and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 fully active agents from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 main ARV classes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72)</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Rectangle 24">
            <a:extLst>
              <a:ext uri="{FF2B5EF4-FFF2-40B4-BE49-F238E27FC236}">
                <a16:creationId xmlns:a16="http://schemas.microsoft.com/office/drawing/2014/main" id="{518476C5-514F-474A-B1EA-4CB6E494560F}"/>
              </a:ext>
            </a:extLst>
          </p:cNvPr>
          <p:cNvSpPr>
            <a:spLocks noChangeArrowheads="1"/>
          </p:cNvSpPr>
          <p:nvPr/>
        </p:nvSpPr>
        <p:spPr bwMode="auto">
          <a:xfrm>
            <a:off x="6665077" y="2438653"/>
            <a:ext cx="2247021" cy="934049"/>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Oral LEN </a:t>
            </a:r>
            <a:r>
              <a:rPr kumimoji="0" 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Failing Regimen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24)</a:t>
            </a:r>
          </a:p>
        </p:txBody>
      </p:sp>
      <p:sp>
        <p:nvSpPr>
          <p:cNvPr id="13" name="Rectangle 25">
            <a:extLst>
              <a:ext uri="{FF2B5EF4-FFF2-40B4-BE49-F238E27FC236}">
                <a16:creationId xmlns:a16="http://schemas.microsoft.com/office/drawing/2014/main" id="{76894355-7306-794B-848C-C230EA683164}"/>
              </a:ext>
            </a:extLst>
          </p:cNvPr>
          <p:cNvSpPr>
            <a:spLocks noChangeArrowheads="1"/>
          </p:cNvSpPr>
          <p:nvPr/>
        </p:nvSpPr>
        <p:spPr bwMode="auto">
          <a:xfrm>
            <a:off x="6654336" y="4778452"/>
            <a:ext cx="2247021" cy="703263"/>
          </a:xfrm>
          <a:prstGeom prst="rect">
            <a:avLst/>
          </a:prstGeom>
          <a:solidFill>
            <a:schemeClr val="accent4"/>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Oral LEN </a:t>
            </a:r>
            <a:r>
              <a:rPr kumimoji="0" 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OBR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36)</a:t>
            </a:r>
          </a:p>
        </p:txBody>
      </p:sp>
      <p:sp>
        <p:nvSpPr>
          <p:cNvPr id="14" name="Line 26">
            <a:extLst>
              <a:ext uri="{FF2B5EF4-FFF2-40B4-BE49-F238E27FC236}">
                <a16:creationId xmlns:a16="http://schemas.microsoft.com/office/drawing/2014/main" id="{E21D3ABA-D42C-3D4A-81E8-08F63998212E}"/>
              </a:ext>
            </a:extLst>
          </p:cNvPr>
          <p:cNvSpPr>
            <a:spLocks noChangeShapeType="1"/>
          </p:cNvSpPr>
          <p:nvPr/>
        </p:nvSpPr>
        <p:spPr bwMode="auto">
          <a:xfrm>
            <a:off x="6257012" y="3516680"/>
            <a:ext cx="319514" cy="42498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 name="Line 27">
            <a:extLst>
              <a:ext uri="{FF2B5EF4-FFF2-40B4-BE49-F238E27FC236}">
                <a16:creationId xmlns:a16="http://schemas.microsoft.com/office/drawing/2014/main" id="{4FBCE7DF-A697-9D47-B222-4CBACF21EB6D}"/>
              </a:ext>
            </a:extLst>
          </p:cNvPr>
          <p:cNvSpPr>
            <a:spLocks noChangeShapeType="1"/>
          </p:cNvSpPr>
          <p:nvPr/>
        </p:nvSpPr>
        <p:spPr bwMode="auto">
          <a:xfrm flipV="1">
            <a:off x="6257012" y="2911458"/>
            <a:ext cx="319513" cy="38004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Rectangle 28">
            <a:extLst>
              <a:ext uri="{FF2B5EF4-FFF2-40B4-BE49-F238E27FC236}">
                <a16:creationId xmlns:a16="http://schemas.microsoft.com/office/drawing/2014/main" id="{5CB93E28-95CF-8B4F-AF35-183490C38295}"/>
              </a:ext>
            </a:extLst>
          </p:cNvPr>
          <p:cNvSpPr>
            <a:spLocks noChangeArrowheads="1"/>
          </p:cNvSpPr>
          <p:nvPr/>
        </p:nvSpPr>
        <p:spPr bwMode="auto">
          <a:xfrm>
            <a:off x="6654336" y="3464748"/>
            <a:ext cx="2247021" cy="934049"/>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Placebo </a:t>
            </a:r>
            <a:r>
              <a:rPr kumimoji="0" 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Failing Regimen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12)</a:t>
            </a:r>
          </a:p>
        </p:txBody>
      </p:sp>
      <p:sp>
        <p:nvSpPr>
          <p:cNvPr id="22" name="Text Box 23">
            <a:extLst>
              <a:ext uri="{FF2B5EF4-FFF2-40B4-BE49-F238E27FC236}">
                <a16:creationId xmlns:a16="http://schemas.microsoft.com/office/drawing/2014/main" id="{44BA2B18-1135-D64D-A329-57AC33D0779F}"/>
              </a:ext>
            </a:extLst>
          </p:cNvPr>
          <p:cNvSpPr txBox="1">
            <a:spLocks noChangeArrowheads="1"/>
          </p:cNvSpPr>
          <p:nvPr/>
        </p:nvSpPr>
        <p:spPr bwMode="auto">
          <a:xfrm>
            <a:off x="2496234" y="3741367"/>
            <a:ext cx="174000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Repeat</a:t>
            </a:r>
            <a:br>
              <a:rPr kumimoji="0" lang="en-GB"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HIV-1 RNA </a:t>
            </a:r>
            <a:br>
              <a:rPr kumimoji="0" lang="en-GB"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t>
            </a:r>
            <a:r>
              <a:rPr lang="en-GB" altLang="en-US" sz="1600" b="1" dirty="0">
                <a:solidFill>
                  <a:srgbClr val="000000"/>
                </a:solidFill>
                <a:latin typeface="Calibri" panose="020F0502020204030204" pitchFamily="34" charset="0"/>
                <a:cs typeface="Arial" panose="020B0604020202020204" pitchFamily="34" charset="0"/>
              </a:rPr>
              <a:t>s</a:t>
            </a:r>
            <a:r>
              <a:rPr kumimoji="0" lang="en-GB"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creening</a:t>
            </a:r>
          </a:p>
        </p:txBody>
      </p:sp>
      <p:sp>
        <p:nvSpPr>
          <p:cNvPr id="23" name="Line 33">
            <a:extLst>
              <a:ext uri="{FF2B5EF4-FFF2-40B4-BE49-F238E27FC236}">
                <a16:creationId xmlns:a16="http://schemas.microsoft.com/office/drawing/2014/main" id="{B7CA90DA-7408-0448-BCFE-F1A448E9A952}"/>
              </a:ext>
            </a:extLst>
          </p:cNvPr>
          <p:cNvSpPr>
            <a:spLocks noChangeShapeType="1"/>
          </p:cNvSpPr>
          <p:nvPr/>
        </p:nvSpPr>
        <p:spPr bwMode="auto">
          <a:xfrm flipV="1">
            <a:off x="2586893" y="4156866"/>
            <a:ext cx="225963"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 name="TextBox 25">
            <a:extLst>
              <a:ext uri="{FF2B5EF4-FFF2-40B4-BE49-F238E27FC236}">
                <a16:creationId xmlns:a16="http://schemas.microsoft.com/office/drawing/2014/main" id="{775584EB-D14A-B84A-B64E-3E0A1B14ED53}"/>
              </a:ext>
            </a:extLst>
          </p:cNvPr>
          <p:cNvSpPr txBox="1"/>
          <p:nvPr/>
        </p:nvSpPr>
        <p:spPr bwMode="auto">
          <a:xfrm>
            <a:off x="6688012" y="2093644"/>
            <a:ext cx="22359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Functional Monotherapy</a:t>
            </a:r>
          </a:p>
        </p:txBody>
      </p:sp>
      <p:sp>
        <p:nvSpPr>
          <p:cNvPr id="27" name="Rectangle 24">
            <a:extLst>
              <a:ext uri="{FF2B5EF4-FFF2-40B4-BE49-F238E27FC236}">
                <a16:creationId xmlns:a16="http://schemas.microsoft.com/office/drawing/2014/main" id="{59950DA4-F16A-7743-A370-FAA7E3BE61A4}"/>
              </a:ext>
            </a:extLst>
          </p:cNvPr>
          <p:cNvSpPr>
            <a:spLocks noChangeArrowheads="1"/>
          </p:cNvSpPr>
          <p:nvPr/>
        </p:nvSpPr>
        <p:spPr bwMode="auto">
          <a:xfrm>
            <a:off x="9198398" y="2433207"/>
            <a:ext cx="2301548" cy="934049"/>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SC LEN Q6M for 52 wk </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OBR</a:t>
            </a:r>
          </a:p>
        </p:txBody>
      </p:sp>
      <p:sp>
        <p:nvSpPr>
          <p:cNvPr id="28" name="Rectangle 25">
            <a:extLst>
              <a:ext uri="{FF2B5EF4-FFF2-40B4-BE49-F238E27FC236}">
                <a16:creationId xmlns:a16="http://schemas.microsoft.com/office/drawing/2014/main" id="{A74D8CEC-22AB-C544-A923-07A0342BFABE}"/>
              </a:ext>
            </a:extLst>
          </p:cNvPr>
          <p:cNvSpPr>
            <a:spLocks noChangeArrowheads="1"/>
          </p:cNvSpPr>
          <p:nvPr/>
        </p:nvSpPr>
        <p:spPr bwMode="auto">
          <a:xfrm>
            <a:off x="9187657" y="4773006"/>
            <a:ext cx="2301548" cy="703263"/>
          </a:xfrm>
          <a:prstGeom prst="rect">
            <a:avLst/>
          </a:prstGeom>
          <a:solidFill>
            <a:schemeClr val="accent4"/>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SC LEN Q6M for 52 Wk </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OBR</a:t>
            </a:r>
          </a:p>
        </p:txBody>
      </p:sp>
      <p:sp>
        <p:nvSpPr>
          <p:cNvPr id="29" name="Rectangle 28">
            <a:extLst>
              <a:ext uri="{FF2B5EF4-FFF2-40B4-BE49-F238E27FC236}">
                <a16:creationId xmlns:a16="http://schemas.microsoft.com/office/drawing/2014/main" id="{17326234-43CB-EA49-8552-2DB469F3BEC4}"/>
              </a:ext>
            </a:extLst>
          </p:cNvPr>
          <p:cNvSpPr>
            <a:spLocks noChangeArrowheads="1"/>
          </p:cNvSpPr>
          <p:nvPr/>
        </p:nvSpPr>
        <p:spPr bwMode="auto">
          <a:xfrm>
            <a:off x="9187657" y="3459302"/>
            <a:ext cx="2301548" cy="934049"/>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Oral LEN for 14 Days → </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SC LEN Q6M for 52 Wk </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OBR</a:t>
            </a:r>
          </a:p>
        </p:txBody>
      </p:sp>
      <p:sp>
        <p:nvSpPr>
          <p:cNvPr id="30" name="TextBox 29">
            <a:extLst>
              <a:ext uri="{FF2B5EF4-FFF2-40B4-BE49-F238E27FC236}">
                <a16:creationId xmlns:a16="http://schemas.microsoft.com/office/drawing/2014/main" id="{F2F004B6-977C-674D-8F5F-7F5B22B8231D}"/>
              </a:ext>
            </a:extLst>
          </p:cNvPr>
          <p:cNvSpPr txBox="1"/>
          <p:nvPr/>
        </p:nvSpPr>
        <p:spPr bwMode="auto">
          <a:xfrm>
            <a:off x="9269830" y="2098511"/>
            <a:ext cx="20008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Maintenance Therapy</a:t>
            </a:r>
          </a:p>
        </p:txBody>
      </p:sp>
      <p:sp>
        <p:nvSpPr>
          <p:cNvPr id="6" name="TextBox 5">
            <a:extLst>
              <a:ext uri="{FF2B5EF4-FFF2-40B4-BE49-F238E27FC236}">
                <a16:creationId xmlns:a16="http://schemas.microsoft.com/office/drawing/2014/main" id="{814B66F2-2FDD-6544-955D-598077553CBA}"/>
              </a:ext>
            </a:extLst>
          </p:cNvPr>
          <p:cNvSpPr txBox="1"/>
          <p:nvPr/>
        </p:nvSpPr>
        <p:spPr bwMode="auto">
          <a:xfrm>
            <a:off x="5606907" y="5648152"/>
            <a:ext cx="631607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Oral LEN administered as 600 mg on Days 1 and 2, 300 mg on Day 8; SC LEN administered as 927 mg (2 x 1.5 mL) in the abdomen on Day 15 and Q6M thereafter. </a:t>
            </a:r>
          </a:p>
        </p:txBody>
      </p:sp>
      <p:sp>
        <p:nvSpPr>
          <p:cNvPr id="31" name="Line 33">
            <a:extLst>
              <a:ext uri="{FF2B5EF4-FFF2-40B4-BE49-F238E27FC236}">
                <a16:creationId xmlns:a16="http://schemas.microsoft.com/office/drawing/2014/main" id="{BB4E99D7-FE79-864B-A3AF-26F247C76802}"/>
              </a:ext>
            </a:extLst>
          </p:cNvPr>
          <p:cNvSpPr>
            <a:spLocks noChangeShapeType="1"/>
          </p:cNvSpPr>
          <p:nvPr/>
        </p:nvSpPr>
        <p:spPr bwMode="auto">
          <a:xfrm flipV="1">
            <a:off x="8912098" y="2957250"/>
            <a:ext cx="2863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2" name="Line 33">
            <a:extLst>
              <a:ext uri="{FF2B5EF4-FFF2-40B4-BE49-F238E27FC236}">
                <a16:creationId xmlns:a16="http://schemas.microsoft.com/office/drawing/2014/main" id="{96725D01-C96F-1741-B6FC-0D8AE76CD9C3}"/>
              </a:ext>
            </a:extLst>
          </p:cNvPr>
          <p:cNvSpPr>
            <a:spLocks noChangeShapeType="1"/>
          </p:cNvSpPr>
          <p:nvPr/>
        </p:nvSpPr>
        <p:spPr bwMode="auto">
          <a:xfrm flipV="1">
            <a:off x="8901357" y="3926326"/>
            <a:ext cx="2863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3" name="Line 33">
            <a:extLst>
              <a:ext uri="{FF2B5EF4-FFF2-40B4-BE49-F238E27FC236}">
                <a16:creationId xmlns:a16="http://schemas.microsoft.com/office/drawing/2014/main" id="{EC430096-9739-8E40-BBCB-3F7859B1030B}"/>
              </a:ext>
            </a:extLst>
          </p:cNvPr>
          <p:cNvSpPr>
            <a:spLocks noChangeShapeType="1"/>
          </p:cNvSpPr>
          <p:nvPr/>
        </p:nvSpPr>
        <p:spPr bwMode="auto">
          <a:xfrm flipV="1">
            <a:off x="8901357" y="5150428"/>
            <a:ext cx="2863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5" name="Line 26">
            <a:extLst>
              <a:ext uri="{FF2B5EF4-FFF2-40B4-BE49-F238E27FC236}">
                <a16:creationId xmlns:a16="http://schemas.microsoft.com/office/drawing/2014/main" id="{D88F27E3-AE28-4A72-BCB0-0AA916F2DAA8}"/>
              </a:ext>
            </a:extLst>
          </p:cNvPr>
          <p:cNvSpPr>
            <a:spLocks noChangeShapeType="1"/>
          </p:cNvSpPr>
          <p:nvPr/>
        </p:nvSpPr>
        <p:spPr bwMode="auto">
          <a:xfrm>
            <a:off x="4004166" y="4338804"/>
            <a:ext cx="232071" cy="25932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6" name="Line 27">
            <a:extLst>
              <a:ext uri="{FF2B5EF4-FFF2-40B4-BE49-F238E27FC236}">
                <a16:creationId xmlns:a16="http://schemas.microsoft.com/office/drawing/2014/main" id="{899E05F0-2696-4BDE-9E99-5D315FE2D56B}"/>
              </a:ext>
            </a:extLst>
          </p:cNvPr>
          <p:cNvSpPr>
            <a:spLocks noChangeShapeType="1"/>
          </p:cNvSpPr>
          <p:nvPr/>
        </p:nvSpPr>
        <p:spPr bwMode="auto">
          <a:xfrm flipV="1">
            <a:off x="4004166" y="3941661"/>
            <a:ext cx="232071" cy="25932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7" name="TextBox 36">
            <a:extLst>
              <a:ext uri="{FF2B5EF4-FFF2-40B4-BE49-F238E27FC236}">
                <a16:creationId xmlns:a16="http://schemas.microsoft.com/office/drawing/2014/main" id="{E64848D2-28D2-4902-A8EA-2F81B81AC88E}"/>
              </a:ext>
            </a:extLst>
          </p:cNvPr>
          <p:cNvSpPr txBox="1"/>
          <p:nvPr/>
        </p:nvSpPr>
        <p:spPr bwMode="auto">
          <a:xfrm>
            <a:off x="3891458" y="4579657"/>
            <a:ext cx="259885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Nonrandomized</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Decline of ≥0.5 log</a:t>
            </a:r>
            <a:r>
              <a:rPr kumimoji="0" lang="en-US" altLang="en-US" sz="1600" b="0" i="0" u="none" strike="noStrike" kern="1200" cap="none" spc="0" normalizeH="0" baseline="-25000" noProof="0" dirty="0">
                <a:ln>
                  <a:noFill/>
                </a:ln>
                <a:solidFill>
                  <a:srgbClr val="000000"/>
                </a:solidFill>
                <a:effectLst/>
                <a:uLnTx/>
                <a:uFillTx/>
                <a:latin typeface="Calibri" panose="020F0502020204030204" pitchFamily="34" charset="0"/>
                <a:ea typeface="+mn-ea"/>
                <a:cs typeface="Arial" panose="020B0604020202020204" pitchFamily="34" charset="0"/>
              </a:rPr>
              <a:t>10</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c/mL </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(vs screening)</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or &lt;400 c/mL</a:t>
            </a:r>
          </a:p>
        </p:txBody>
      </p:sp>
      <p:sp>
        <p:nvSpPr>
          <p:cNvPr id="38" name="Line 33">
            <a:extLst>
              <a:ext uri="{FF2B5EF4-FFF2-40B4-BE49-F238E27FC236}">
                <a16:creationId xmlns:a16="http://schemas.microsoft.com/office/drawing/2014/main" id="{E7FAA551-6E0C-4708-B9D1-25DD301F0BCE}"/>
              </a:ext>
            </a:extLst>
          </p:cNvPr>
          <p:cNvSpPr>
            <a:spLocks noChangeShapeType="1"/>
          </p:cNvSpPr>
          <p:nvPr/>
        </p:nvSpPr>
        <p:spPr bwMode="auto">
          <a:xfrm flipV="1">
            <a:off x="6330877" y="5150428"/>
            <a:ext cx="2863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9" name="TextBox 38">
            <a:extLst>
              <a:ext uri="{FF2B5EF4-FFF2-40B4-BE49-F238E27FC236}">
                <a16:creationId xmlns:a16="http://schemas.microsoft.com/office/drawing/2014/main" id="{76F68881-EA66-401E-BDD1-20931FC35E82}"/>
              </a:ext>
            </a:extLst>
          </p:cNvPr>
          <p:cNvSpPr txBox="1"/>
          <p:nvPr/>
        </p:nvSpPr>
        <p:spPr bwMode="auto">
          <a:xfrm>
            <a:off x="7788587" y="1869709"/>
            <a:ext cx="259885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i="1" dirty="0">
                <a:solidFill>
                  <a:schemeClr val="bg1"/>
                </a:solidFill>
                <a:latin typeface="Calibri" panose="020F0502020204030204" pitchFamily="34" charset="0"/>
              </a:rPr>
              <a:t>14 Days</a:t>
            </a:r>
            <a:endParaRPr lang="en-US" altLang="en-US" sz="1600" b="1" i="1" dirty="0">
              <a:solidFill>
                <a:schemeClr val="bg1"/>
              </a:solidFill>
              <a:latin typeface="Calibri" panose="020F0502020204030204" pitchFamily="34" charset="0"/>
            </a:endParaRPr>
          </a:p>
          <a:p>
            <a:pPr algn="ctr">
              <a:lnSpc>
                <a:spcPct val="100000"/>
              </a:lnSpc>
              <a:spcBef>
                <a:spcPct val="50000"/>
              </a:spcBef>
              <a:spcAft>
                <a:spcPct val="0"/>
              </a:spcAft>
              <a:buClrTx/>
              <a:buFontTx/>
              <a:buNone/>
            </a:pPr>
            <a:endParaRPr lang="en-US" sz="1600" dirty="0">
              <a:solidFill>
                <a:schemeClr val="bg1"/>
              </a:solidFill>
              <a:latin typeface="Calibri" panose="020F0502020204030204" pitchFamily="34" charset="0"/>
            </a:endParaRPr>
          </a:p>
        </p:txBody>
      </p:sp>
      <p:sp>
        <p:nvSpPr>
          <p:cNvPr id="40" name="Line 33">
            <a:extLst>
              <a:ext uri="{FF2B5EF4-FFF2-40B4-BE49-F238E27FC236}">
                <a16:creationId xmlns:a16="http://schemas.microsoft.com/office/drawing/2014/main" id="{9196C6A7-0188-459E-A883-6FF6E5DD680D}"/>
              </a:ext>
            </a:extLst>
          </p:cNvPr>
          <p:cNvSpPr>
            <a:spLocks noChangeShapeType="1"/>
          </p:cNvSpPr>
          <p:nvPr/>
        </p:nvSpPr>
        <p:spPr bwMode="auto">
          <a:xfrm flipH="1">
            <a:off x="9044507" y="2231555"/>
            <a:ext cx="0" cy="23731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44" name="Text Box 15">
            <a:extLst>
              <a:ext uri="{FF2B5EF4-FFF2-40B4-BE49-F238E27FC236}">
                <a16:creationId xmlns:a16="http://schemas.microsoft.com/office/drawing/2014/main" id="{788150DF-6DB4-46F8-97D6-85EADB6E928B}"/>
              </a:ext>
            </a:extLst>
          </p:cNvPr>
          <p:cNvSpPr txBox="1">
            <a:spLocks noChangeArrowheads="1"/>
          </p:cNvSpPr>
          <p:nvPr/>
        </p:nvSpPr>
        <p:spPr bwMode="auto">
          <a:xfrm>
            <a:off x="415315" y="637619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Segal-Maurer. NEJM. 2022;386:1793. </a:t>
            </a:r>
            <a:r>
              <a:rPr lang="en-US" altLang="en-US" sz="1200" b="0" spc="-10" dirty="0" err="1">
                <a:solidFill>
                  <a:schemeClr val="bg2"/>
                </a:solidFill>
                <a:latin typeface="Calibri" panose="020F0502020204030204" pitchFamily="34" charset="0"/>
              </a:rPr>
              <a:t>Ogbuagu</a:t>
            </a:r>
            <a:r>
              <a:rPr lang="en-US" altLang="en-US" sz="1200" b="0" spc="-10" dirty="0">
                <a:solidFill>
                  <a:schemeClr val="bg2"/>
                </a:solidFill>
                <a:latin typeface="Calibri" panose="020F0502020204030204" pitchFamily="34" charset="0"/>
              </a:rPr>
              <a:t>. CROI 2022.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491.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2518941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altLang="en-US" dirty="0"/>
              <a:t>CAPELLA: LEN </a:t>
            </a:r>
            <a:r>
              <a:rPr lang="en-US" dirty="0"/>
              <a:t>Efficacy at </a:t>
            </a:r>
            <a:r>
              <a:rPr lang="en-US" altLang="en-US" dirty="0"/>
              <a:t>Wk 26 and 52</a:t>
            </a:r>
            <a:endParaRPr lang="en-US" dirty="0"/>
          </a:p>
        </p:txBody>
      </p:sp>
      <p:sp>
        <p:nvSpPr>
          <p:cNvPr id="7" name="Content Placeholder 6">
            <a:extLst>
              <a:ext uri="{FF2B5EF4-FFF2-40B4-BE49-F238E27FC236}">
                <a16:creationId xmlns:a16="http://schemas.microsoft.com/office/drawing/2014/main" id="{90E0B902-4939-FF47-B6C6-9780D757EC4D}"/>
              </a:ext>
            </a:extLst>
          </p:cNvPr>
          <p:cNvSpPr>
            <a:spLocks noGrp="1"/>
          </p:cNvSpPr>
          <p:nvPr>
            <p:ph idx="1"/>
          </p:nvPr>
        </p:nvSpPr>
        <p:spPr>
          <a:xfrm>
            <a:off x="604675" y="1513047"/>
            <a:ext cx="10877529" cy="400110"/>
          </a:xfrm>
        </p:spPr>
        <p:txBody>
          <a:bodyPr/>
          <a:lstStyle/>
          <a:p>
            <a:endParaRPr lang="en-US" sz="2400" dirty="0">
              <a:cs typeface="Calibri" panose="020F0502020204030204" pitchFamily="34" charset="0"/>
            </a:endParaRPr>
          </a:p>
          <a:p>
            <a:endParaRPr lang="en-US" sz="2400" dirty="0">
              <a:cs typeface="Calibri" panose="020F0502020204030204" pitchFamily="34" charset="0"/>
            </a:endParaRPr>
          </a:p>
          <a:p>
            <a:endParaRPr lang="en-US" sz="2400" dirty="0">
              <a:cs typeface="Calibri" panose="020F0502020204030204" pitchFamily="34" charset="0"/>
            </a:endParaRPr>
          </a:p>
          <a:p>
            <a:endParaRPr lang="en-US" sz="2400" dirty="0">
              <a:cs typeface="Calibri" panose="020F0502020204030204" pitchFamily="34" charset="0"/>
            </a:endParaRPr>
          </a:p>
          <a:p>
            <a:endParaRPr lang="en-US" sz="2400" dirty="0">
              <a:cs typeface="Calibri" panose="020F0502020204030204" pitchFamily="34" charset="0"/>
            </a:endParaRPr>
          </a:p>
          <a:p>
            <a:endParaRPr lang="en-US" sz="2400" dirty="0">
              <a:cs typeface="Calibri" panose="020F0502020204030204" pitchFamily="34" charset="0"/>
            </a:endParaRPr>
          </a:p>
          <a:p>
            <a:endParaRPr lang="en-US" sz="2400" dirty="0">
              <a:cs typeface="Calibri" panose="020F0502020204030204" pitchFamily="34" charset="0"/>
            </a:endParaRPr>
          </a:p>
          <a:p>
            <a:endParaRPr lang="en-US" sz="2400" dirty="0">
              <a:cs typeface="Calibri" panose="020F0502020204030204" pitchFamily="34" charset="0"/>
            </a:endParaRPr>
          </a:p>
          <a:p>
            <a:r>
              <a:rPr lang="en-US" sz="2400" dirty="0">
                <a:cs typeface="Calibri" panose="020F0502020204030204" pitchFamily="34" charset="0"/>
              </a:rPr>
              <a:t>CD4+ count increased by 83 cells/mm³ at Wk 52 in randomized cohort</a:t>
            </a:r>
            <a:r>
              <a:rPr lang="en-US" sz="2400" baseline="30000" dirty="0">
                <a:cs typeface="Calibri" panose="020F0502020204030204" pitchFamily="34" charset="0"/>
              </a:rPr>
              <a:t>2</a:t>
            </a:r>
          </a:p>
        </p:txBody>
      </p:sp>
      <p:sp>
        <p:nvSpPr>
          <p:cNvPr id="14" name="Text Box 15">
            <a:extLst>
              <a:ext uri="{FF2B5EF4-FFF2-40B4-BE49-F238E27FC236}">
                <a16:creationId xmlns:a16="http://schemas.microsoft.com/office/drawing/2014/main" id="{638E9AEA-888B-4051-A245-EF446DCAFBE3}"/>
              </a:ext>
            </a:extLst>
          </p:cNvPr>
          <p:cNvSpPr txBox="1">
            <a:spLocks noChangeArrowheads="1"/>
          </p:cNvSpPr>
          <p:nvPr/>
        </p:nvSpPr>
        <p:spPr bwMode="auto">
          <a:xfrm>
            <a:off x="415315" y="637619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Segal-Maurer. NEJM. 2022;386:1793. 2. </a:t>
            </a:r>
            <a:r>
              <a:rPr lang="en-US" altLang="en-US" sz="1200" b="0" spc="-10" dirty="0" err="1">
                <a:solidFill>
                  <a:schemeClr val="bg2"/>
                </a:solidFill>
                <a:latin typeface="Calibri" panose="020F0502020204030204" pitchFamily="34" charset="0"/>
              </a:rPr>
              <a:t>Ogbuagu</a:t>
            </a:r>
            <a:r>
              <a:rPr lang="en-US" altLang="en-US" sz="1200" b="0" spc="-10" dirty="0">
                <a:solidFill>
                  <a:schemeClr val="bg2"/>
                </a:solidFill>
                <a:latin typeface="Calibri" panose="020F0502020204030204" pitchFamily="34" charset="0"/>
              </a:rPr>
              <a:t>. CROI 2022. Abstr 491.</a:t>
            </a:r>
            <a:endParaRPr lang="en-US" altLang="en-US" sz="1200" b="0" dirty="0">
              <a:solidFill>
                <a:schemeClr val="bg2"/>
              </a:solidFill>
              <a:latin typeface="Calibri" panose="020F0502020204030204" pitchFamily="34" charset="0"/>
            </a:endParaRPr>
          </a:p>
        </p:txBody>
      </p:sp>
      <p:sp>
        <p:nvSpPr>
          <p:cNvPr id="20" name="TextBox 19">
            <a:extLst>
              <a:ext uri="{FF2B5EF4-FFF2-40B4-BE49-F238E27FC236}">
                <a16:creationId xmlns:a16="http://schemas.microsoft.com/office/drawing/2014/main" id="{F02938F2-3D24-47DE-A929-7E23E84B3A34}"/>
              </a:ext>
            </a:extLst>
          </p:cNvPr>
          <p:cNvSpPr txBox="1"/>
          <p:nvPr/>
        </p:nvSpPr>
        <p:spPr bwMode="auto">
          <a:xfrm>
            <a:off x="626917" y="1813623"/>
            <a:ext cx="549869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err="1">
                <a:solidFill>
                  <a:schemeClr val="bg1"/>
                </a:solidFill>
                <a:latin typeface="Calibri" panose="020F0502020204030204" pitchFamily="34" charset="0"/>
              </a:rPr>
              <a:t>Wk</a:t>
            </a:r>
            <a:r>
              <a:rPr lang="en-US" sz="2000" b="1" dirty="0">
                <a:solidFill>
                  <a:schemeClr val="bg1"/>
                </a:solidFill>
                <a:latin typeface="Calibri" panose="020F0502020204030204" pitchFamily="34" charset="0"/>
              </a:rPr>
              <a:t> 26 Nonrandomized and Randomized Cohort</a:t>
            </a:r>
            <a:r>
              <a:rPr lang="en-US" sz="2000" b="1" baseline="30000" dirty="0">
                <a:solidFill>
                  <a:schemeClr val="bg1"/>
                </a:solidFill>
                <a:latin typeface="Calibri" panose="020F0502020204030204" pitchFamily="34" charset="0"/>
              </a:rPr>
              <a:t>1</a:t>
            </a:r>
          </a:p>
        </p:txBody>
      </p:sp>
      <p:sp>
        <p:nvSpPr>
          <p:cNvPr id="137" name="TextBox 136">
            <a:extLst>
              <a:ext uri="{FF2B5EF4-FFF2-40B4-BE49-F238E27FC236}">
                <a16:creationId xmlns:a16="http://schemas.microsoft.com/office/drawing/2014/main" id="{77154769-B019-7747-81C4-0004C495DDA6}"/>
              </a:ext>
            </a:extLst>
          </p:cNvPr>
          <p:cNvSpPr txBox="1"/>
          <p:nvPr/>
        </p:nvSpPr>
        <p:spPr bwMode="auto">
          <a:xfrm>
            <a:off x="7481040" y="1813623"/>
            <a:ext cx="3476735" cy="369332"/>
          </a:xfrm>
          <a:prstGeom prst="rect">
            <a:avLst/>
          </a:prstGeom>
          <a:noFill/>
          <a:ln>
            <a:noFill/>
          </a:ln>
        </p:spPr>
        <p:txBody>
          <a:bodyPr wrap="square" rtlCol="0">
            <a:spAutoFit/>
          </a:bodyPr>
          <a:lstStyle/>
          <a:p>
            <a:pPr algn="ctr">
              <a:lnSpc>
                <a:spcPct val="90000"/>
              </a:lnSpc>
              <a:spcBef>
                <a:spcPct val="50000"/>
              </a:spcBef>
              <a:spcAft>
                <a:spcPct val="0"/>
              </a:spcAft>
              <a:buClrTx/>
              <a:buFontTx/>
              <a:buNone/>
            </a:pPr>
            <a:r>
              <a:rPr lang="en-US" sz="2000" b="1" dirty="0" err="1">
                <a:solidFill>
                  <a:schemeClr val="bg1"/>
                </a:solidFill>
                <a:latin typeface="Calibri" panose="020F0502020204030204" pitchFamily="34" charset="0"/>
              </a:rPr>
              <a:t>Wk</a:t>
            </a:r>
            <a:r>
              <a:rPr lang="en-US" sz="2000" b="1" dirty="0">
                <a:solidFill>
                  <a:schemeClr val="bg1"/>
                </a:solidFill>
                <a:latin typeface="Calibri" panose="020F0502020204030204" pitchFamily="34" charset="0"/>
              </a:rPr>
              <a:t> 52 Randomized Cohort</a:t>
            </a:r>
            <a:r>
              <a:rPr lang="en-US" sz="2000" b="1" baseline="30000" dirty="0">
                <a:solidFill>
                  <a:schemeClr val="bg1"/>
                </a:solidFill>
                <a:latin typeface="Calibri" panose="020F0502020204030204" pitchFamily="34" charset="0"/>
              </a:rPr>
              <a:t>2</a:t>
            </a:r>
          </a:p>
        </p:txBody>
      </p:sp>
      <p:grpSp>
        <p:nvGrpSpPr>
          <p:cNvPr id="207" name="Group 206">
            <a:extLst>
              <a:ext uri="{FF2B5EF4-FFF2-40B4-BE49-F238E27FC236}">
                <a16:creationId xmlns:a16="http://schemas.microsoft.com/office/drawing/2014/main" id="{06A214EB-3FAA-F1A5-E288-2EEAF385D6D0}"/>
              </a:ext>
            </a:extLst>
          </p:cNvPr>
          <p:cNvGrpSpPr/>
          <p:nvPr/>
        </p:nvGrpSpPr>
        <p:grpSpPr>
          <a:xfrm>
            <a:off x="6735159" y="2301887"/>
            <a:ext cx="4425473" cy="3316115"/>
            <a:chOff x="6735159" y="2301887"/>
            <a:chExt cx="4425473" cy="3316115"/>
          </a:xfrm>
        </p:grpSpPr>
        <p:cxnSp>
          <p:nvCxnSpPr>
            <p:cNvPr id="65" name="Straight Connector 64">
              <a:extLst>
                <a:ext uri="{FF2B5EF4-FFF2-40B4-BE49-F238E27FC236}">
                  <a16:creationId xmlns:a16="http://schemas.microsoft.com/office/drawing/2014/main" id="{A7669780-366C-DC46-B28A-AC057DE5BE3E}"/>
                </a:ext>
              </a:extLst>
            </p:cNvPr>
            <p:cNvCxnSpPr>
              <a:cxnSpLocks/>
            </p:cNvCxnSpPr>
            <p:nvPr/>
          </p:nvCxnSpPr>
          <p:spPr bwMode="auto">
            <a:xfrm flipV="1">
              <a:off x="7553398" y="2468880"/>
              <a:ext cx="0" cy="256032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15B80DC2-166B-1840-92FE-E19898B43D88}"/>
                </a:ext>
              </a:extLst>
            </p:cNvPr>
            <p:cNvCxnSpPr>
              <a:cxnSpLocks/>
            </p:cNvCxnSpPr>
            <p:nvPr/>
          </p:nvCxnSpPr>
          <p:spPr bwMode="auto">
            <a:xfrm flipH="1">
              <a:off x="7489390" y="247904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3F305CB4-8302-3446-BA79-483E3D4E71E5}"/>
                </a:ext>
              </a:extLst>
            </p:cNvPr>
            <p:cNvCxnSpPr>
              <a:cxnSpLocks/>
            </p:cNvCxnSpPr>
            <p:nvPr/>
          </p:nvCxnSpPr>
          <p:spPr bwMode="auto">
            <a:xfrm flipH="1">
              <a:off x="7489390" y="298907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8B304F26-F013-2D4C-9E17-78FC110306B0}"/>
                </a:ext>
              </a:extLst>
            </p:cNvPr>
            <p:cNvCxnSpPr>
              <a:cxnSpLocks/>
            </p:cNvCxnSpPr>
            <p:nvPr/>
          </p:nvCxnSpPr>
          <p:spPr bwMode="auto">
            <a:xfrm flipH="1">
              <a:off x="7489390" y="349910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0C175CA3-11C3-9C4F-A8DF-84B2FB62A85B}"/>
                </a:ext>
              </a:extLst>
            </p:cNvPr>
            <p:cNvCxnSpPr>
              <a:cxnSpLocks/>
            </p:cNvCxnSpPr>
            <p:nvPr/>
          </p:nvCxnSpPr>
          <p:spPr bwMode="auto">
            <a:xfrm flipH="1">
              <a:off x="7489390" y="400913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CC5114FB-4A46-104A-A68A-634677FA1523}"/>
                </a:ext>
              </a:extLst>
            </p:cNvPr>
            <p:cNvCxnSpPr>
              <a:cxnSpLocks/>
            </p:cNvCxnSpPr>
            <p:nvPr/>
          </p:nvCxnSpPr>
          <p:spPr bwMode="auto">
            <a:xfrm flipH="1">
              <a:off x="7489390" y="4519168"/>
              <a:ext cx="64008" cy="0"/>
            </a:xfrm>
            <a:prstGeom prst="line">
              <a:avLst/>
            </a:prstGeom>
            <a:noFill/>
            <a:ln w="28575" cap="flat" cmpd="sng" algn="ctr">
              <a:solidFill>
                <a:schemeClr val="bg1"/>
              </a:solidFill>
              <a:prstDash val="solid"/>
              <a:round/>
              <a:headEnd type="none" w="med" len="med"/>
              <a:tailEnd type="none" w="med" len="med"/>
            </a:ln>
            <a:effectLst/>
          </p:spPr>
        </p:cxnSp>
        <p:sp>
          <p:nvSpPr>
            <p:cNvPr id="71" name="TextBox 70">
              <a:extLst>
                <a:ext uri="{FF2B5EF4-FFF2-40B4-BE49-F238E27FC236}">
                  <a16:creationId xmlns:a16="http://schemas.microsoft.com/office/drawing/2014/main" id="{B244441C-219A-304C-A229-C316315C1B72}"/>
                </a:ext>
              </a:extLst>
            </p:cNvPr>
            <p:cNvSpPr txBox="1"/>
            <p:nvPr/>
          </p:nvSpPr>
          <p:spPr bwMode="auto">
            <a:xfrm>
              <a:off x="6991929" y="2301887"/>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72" name="TextBox 71">
              <a:extLst>
                <a:ext uri="{FF2B5EF4-FFF2-40B4-BE49-F238E27FC236}">
                  <a16:creationId xmlns:a16="http://schemas.microsoft.com/office/drawing/2014/main" id="{F510FDAF-1CB0-4444-BCA3-A38791A37DA5}"/>
                </a:ext>
              </a:extLst>
            </p:cNvPr>
            <p:cNvSpPr txBox="1"/>
            <p:nvPr/>
          </p:nvSpPr>
          <p:spPr bwMode="auto">
            <a:xfrm>
              <a:off x="6991929" y="2810168"/>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73" name="TextBox 72">
              <a:extLst>
                <a:ext uri="{FF2B5EF4-FFF2-40B4-BE49-F238E27FC236}">
                  <a16:creationId xmlns:a16="http://schemas.microsoft.com/office/drawing/2014/main" id="{EC719549-193B-6643-AE0A-9169FDF8B0B5}"/>
                </a:ext>
              </a:extLst>
            </p:cNvPr>
            <p:cNvSpPr txBox="1"/>
            <p:nvPr/>
          </p:nvSpPr>
          <p:spPr bwMode="auto">
            <a:xfrm>
              <a:off x="6991929" y="3318449"/>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74" name="TextBox 73">
              <a:extLst>
                <a:ext uri="{FF2B5EF4-FFF2-40B4-BE49-F238E27FC236}">
                  <a16:creationId xmlns:a16="http://schemas.microsoft.com/office/drawing/2014/main" id="{D3284469-81B8-324B-AFEC-D721CE9BEDC6}"/>
                </a:ext>
              </a:extLst>
            </p:cNvPr>
            <p:cNvSpPr txBox="1"/>
            <p:nvPr/>
          </p:nvSpPr>
          <p:spPr bwMode="auto">
            <a:xfrm>
              <a:off x="6991929" y="3826730"/>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75" name="TextBox 74">
              <a:extLst>
                <a:ext uri="{FF2B5EF4-FFF2-40B4-BE49-F238E27FC236}">
                  <a16:creationId xmlns:a16="http://schemas.microsoft.com/office/drawing/2014/main" id="{900FEEE7-68B6-B248-A1BF-4A1A80876C10}"/>
                </a:ext>
              </a:extLst>
            </p:cNvPr>
            <p:cNvSpPr txBox="1"/>
            <p:nvPr/>
          </p:nvSpPr>
          <p:spPr bwMode="auto">
            <a:xfrm>
              <a:off x="6991929" y="4335011"/>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76" name="TextBox 75">
              <a:extLst>
                <a:ext uri="{FF2B5EF4-FFF2-40B4-BE49-F238E27FC236}">
                  <a16:creationId xmlns:a16="http://schemas.microsoft.com/office/drawing/2014/main" id="{E759ACDF-7F89-C043-A8C1-BC082F126980}"/>
                </a:ext>
              </a:extLst>
            </p:cNvPr>
            <p:cNvSpPr txBox="1"/>
            <p:nvPr/>
          </p:nvSpPr>
          <p:spPr bwMode="auto">
            <a:xfrm>
              <a:off x="6991929" y="4843293"/>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77" name="TextBox 76">
              <a:extLst>
                <a:ext uri="{FF2B5EF4-FFF2-40B4-BE49-F238E27FC236}">
                  <a16:creationId xmlns:a16="http://schemas.microsoft.com/office/drawing/2014/main" id="{2D880E76-0FA2-F44F-A5DD-F36086C4A5EB}"/>
                </a:ext>
              </a:extLst>
            </p:cNvPr>
            <p:cNvSpPr txBox="1"/>
            <p:nvPr/>
          </p:nvSpPr>
          <p:spPr bwMode="auto">
            <a:xfrm rot="16200000">
              <a:off x="5603069" y="3591788"/>
              <a:ext cx="26335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Participants (%)</a:t>
              </a:r>
            </a:p>
          </p:txBody>
        </p:sp>
        <p:sp>
          <p:nvSpPr>
            <p:cNvPr id="78" name="TextBox 77">
              <a:extLst>
                <a:ext uri="{FF2B5EF4-FFF2-40B4-BE49-F238E27FC236}">
                  <a16:creationId xmlns:a16="http://schemas.microsoft.com/office/drawing/2014/main" id="{E841E854-5263-9E43-B718-4636E0DF5570}"/>
                </a:ext>
              </a:extLst>
            </p:cNvPr>
            <p:cNvSpPr txBox="1"/>
            <p:nvPr/>
          </p:nvSpPr>
          <p:spPr bwMode="auto">
            <a:xfrm>
              <a:off x="7556487" y="5063329"/>
              <a:ext cx="123169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1" dirty="0">
                  <a:solidFill>
                    <a:schemeClr val="bg1"/>
                  </a:solidFill>
                  <a:latin typeface="Calibri" panose="020F0502020204030204" pitchFamily="34" charset="0"/>
                </a:rPr>
                <a:t>Virologic</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Suppression</a:t>
              </a:r>
            </a:p>
          </p:txBody>
        </p:sp>
        <p:cxnSp>
          <p:nvCxnSpPr>
            <p:cNvPr id="97" name="Straight Connector 96">
              <a:extLst>
                <a:ext uri="{FF2B5EF4-FFF2-40B4-BE49-F238E27FC236}">
                  <a16:creationId xmlns:a16="http://schemas.microsoft.com/office/drawing/2014/main" id="{1B940F5A-7CDF-5944-BBD4-9500AA85C152}"/>
                </a:ext>
              </a:extLst>
            </p:cNvPr>
            <p:cNvCxnSpPr>
              <a:cxnSpLocks/>
            </p:cNvCxnSpPr>
            <p:nvPr/>
          </p:nvCxnSpPr>
          <p:spPr bwMode="auto">
            <a:xfrm>
              <a:off x="8170527" y="5029200"/>
              <a:ext cx="0" cy="64008"/>
            </a:xfrm>
            <a:prstGeom prst="line">
              <a:avLst/>
            </a:prstGeom>
            <a:noFill/>
            <a:ln w="28575" cap="flat" cmpd="sng" algn="ctr">
              <a:solidFill>
                <a:schemeClr val="bg1"/>
              </a:solidFill>
              <a:prstDash val="solid"/>
              <a:round/>
              <a:headEnd type="none" w="med" len="med"/>
              <a:tailEnd type="none" w="med" len="med"/>
            </a:ln>
            <a:effectLst/>
          </p:spPr>
        </p:cxnSp>
        <p:grpSp>
          <p:nvGrpSpPr>
            <p:cNvPr id="84" name="Group 83">
              <a:extLst>
                <a:ext uri="{FF2B5EF4-FFF2-40B4-BE49-F238E27FC236}">
                  <a16:creationId xmlns:a16="http://schemas.microsoft.com/office/drawing/2014/main" id="{91855F4B-5172-F244-96D8-D2352DC6BE53}"/>
                </a:ext>
              </a:extLst>
            </p:cNvPr>
            <p:cNvGrpSpPr/>
            <p:nvPr/>
          </p:nvGrpSpPr>
          <p:grpSpPr>
            <a:xfrm>
              <a:off x="10231115" y="4949008"/>
              <a:ext cx="569497" cy="91981"/>
              <a:chOff x="1670050" y="4937896"/>
              <a:chExt cx="569497" cy="91981"/>
            </a:xfrm>
          </p:grpSpPr>
          <p:sp>
            <p:nvSpPr>
              <p:cNvPr id="85" name="Rectangle 84">
                <a:extLst>
                  <a:ext uri="{FF2B5EF4-FFF2-40B4-BE49-F238E27FC236}">
                    <a16:creationId xmlns:a16="http://schemas.microsoft.com/office/drawing/2014/main" id="{EB2540B5-70D6-444E-A5EF-EF4144D00A40}"/>
                  </a:ext>
                </a:extLst>
              </p:cNvPr>
              <p:cNvSpPr/>
              <p:nvPr/>
            </p:nvSpPr>
            <p:spPr bwMode="auto">
              <a:xfrm>
                <a:off x="1670050" y="4939260"/>
                <a:ext cx="283556" cy="9061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1D1045C4-D34E-B941-820D-486E38FA29CC}"/>
                  </a:ext>
                </a:extLst>
              </p:cNvPr>
              <p:cNvSpPr/>
              <p:nvPr/>
            </p:nvSpPr>
            <p:spPr bwMode="auto">
              <a:xfrm>
                <a:off x="1955991" y="4937896"/>
                <a:ext cx="283556" cy="90617"/>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92" name="TextBox 91">
              <a:extLst>
                <a:ext uri="{FF2B5EF4-FFF2-40B4-BE49-F238E27FC236}">
                  <a16:creationId xmlns:a16="http://schemas.microsoft.com/office/drawing/2014/main" id="{64388EA8-8050-DF46-8162-661B9D88D985}"/>
                </a:ext>
              </a:extLst>
            </p:cNvPr>
            <p:cNvSpPr txBox="1"/>
            <p:nvPr/>
          </p:nvSpPr>
          <p:spPr bwMode="auto">
            <a:xfrm>
              <a:off x="10108037" y="4637458"/>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3</a:t>
              </a:r>
            </a:p>
          </p:txBody>
        </p:sp>
        <p:sp>
          <p:nvSpPr>
            <p:cNvPr id="93" name="TextBox 92">
              <a:extLst>
                <a:ext uri="{FF2B5EF4-FFF2-40B4-BE49-F238E27FC236}">
                  <a16:creationId xmlns:a16="http://schemas.microsoft.com/office/drawing/2014/main" id="{96CB38E7-93A5-D149-B99E-4B2EF067383A}"/>
                </a:ext>
              </a:extLst>
            </p:cNvPr>
            <p:cNvSpPr txBox="1"/>
            <p:nvPr/>
          </p:nvSpPr>
          <p:spPr bwMode="auto">
            <a:xfrm>
              <a:off x="10380785" y="4642670"/>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3</a:t>
              </a:r>
            </a:p>
          </p:txBody>
        </p:sp>
        <p:cxnSp>
          <p:nvCxnSpPr>
            <p:cNvPr id="100" name="Straight Connector 99">
              <a:extLst>
                <a:ext uri="{FF2B5EF4-FFF2-40B4-BE49-F238E27FC236}">
                  <a16:creationId xmlns:a16="http://schemas.microsoft.com/office/drawing/2014/main" id="{93737DBC-86FD-9B46-A8B6-AAFF1E736B83}"/>
                </a:ext>
              </a:extLst>
            </p:cNvPr>
            <p:cNvCxnSpPr>
              <a:cxnSpLocks/>
            </p:cNvCxnSpPr>
            <p:nvPr/>
          </p:nvCxnSpPr>
          <p:spPr bwMode="auto">
            <a:xfrm flipH="1">
              <a:off x="7489390" y="5029200"/>
              <a:ext cx="64008" cy="0"/>
            </a:xfrm>
            <a:prstGeom prst="line">
              <a:avLst/>
            </a:prstGeom>
            <a:noFill/>
            <a:ln w="28575" cap="flat" cmpd="sng" algn="ctr">
              <a:solidFill>
                <a:schemeClr val="bg1"/>
              </a:solidFill>
              <a:prstDash val="solid"/>
              <a:round/>
              <a:headEnd type="none" w="med" len="med"/>
              <a:tailEnd type="none" w="med" len="med"/>
            </a:ln>
            <a:effectLst/>
          </p:spPr>
        </p:cxnSp>
        <p:sp>
          <p:nvSpPr>
            <p:cNvPr id="104" name="TextBox 103">
              <a:extLst>
                <a:ext uri="{FF2B5EF4-FFF2-40B4-BE49-F238E27FC236}">
                  <a16:creationId xmlns:a16="http://schemas.microsoft.com/office/drawing/2014/main" id="{BE57ED8E-54BD-154D-A9F6-4D5C65C45795}"/>
                </a:ext>
              </a:extLst>
            </p:cNvPr>
            <p:cNvSpPr txBox="1"/>
            <p:nvPr/>
          </p:nvSpPr>
          <p:spPr bwMode="auto">
            <a:xfrm>
              <a:off x="8739753" y="5082471"/>
              <a:ext cx="123169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1" dirty="0">
                  <a:solidFill>
                    <a:schemeClr val="bg1"/>
                  </a:solidFill>
                  <a:latin typeface="Calibri" panose="020F0502020204030204" pitchFamily="34" charset="0"/>
                </a:rPr>
                <a:t>Virologic</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Failure</a:t>
              </a:r>
            </a:p>
          </p:txBody>
        </p:sp>
        <p:cxnSp>
          <p:nvCxnSpPr>
            <p:cNvPr id="108" name="Straight Connector 107">
              <a:extLst>
                <a:ext uri="{FF2B5EF4-FFF2-40B4-BE49-F238E27FC236}">
                  <a16:creationId xmlns:a16="http://schemas.microsoft.com/office/drawing/2014/main" id="{C2645502-ADB6-124D-BD23-C15E92C38A73}"/>
                </a:ext>
              </a:extLst>
            </p:cNvPr>
            <p:cNvCxnSpPr>
              <a:cxnSpLocks/>
            </p:cNvCxnSpPr>
            <p:nvPr/>
          </p:nvCxnSpPr>
          <p:spPr bwMode="auto">
            <a:xfrm>
              <a:off x="9342665" y="5029200"/>
              <a:ext cx="0" cy="64008"/>
            </a:xfrm>
            <a:prstGeom prst="line">
              <a:avLst/>
            </a:prstGeom>
            <a:noFill/>
            <a:ln w="28575" cap="flat" cmpd="sng" algn="ctr">
              <a:solidFill>
                <a:schemeClr val="bg1"/>
              </a:solidFill>
              <a:prstDash val="solid"/>
              <a:round/>
              <a:headEnd type="none" w="med" len="med"/>
              <a:tailEnd type="none" w="med" len="med"/>
            </a:ln>
            <a:effectLst/>
          </p:spPr>
        </p:cxnSp>
        <p:sp>
          <p:nvSpPr>
            <p:cNvPr id="112" name="TextBox 111">
              <a:extLst>
                <a:ext uri="{FF2B5EF4-FFF2-40B4-BE49-F238E27FC236}">
                  <a16:creationId xmlns:a16="http://schemas.microsoft.com/office/drawing/2014/main" id="{469130C1-02A5-EF41-8EB8-4F46919E1277}"/>
                </a:ext>
              </a:extLst>
            </p:cNvPr>
            <p:cNvSpPr txBox="1"/>
            <p:nvPr/>
          </p:nvSpPr>
          <p:spPr bwMode="auto">
            <a:xfrm>
              <a:off x="9928935" y="5082471"/>
              <a:ext cx="123169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1" dirty="0">
                  <a:solidFill>
                    <a:schemeClr val="bg1"/>
                  </a:solidFill>
                  <a:latin typeface="Calibri" panose="020F0502020204030204" pitchFamily="34" charset="0"/>
                </a:rPr>
                <a:t>No Virologic</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Data</a:t>
              </a:r>
            </a:p>
          </p:txBody>
        </p:sp>
        <p:cxnSp>
          <p:nvCxnSpPr>
            <p:cNvPr id="116" name="Straight Connector 115">
              <a:extLst>
                <a:ext uri="{FF2B5EF4-FFF2-40B4-BE49-F238E27FC236}">
                  <a16:creationId xmlns:a16="http://schemas.microsoft.com/office/drawing/2014/main" id="{3E091259-69A1-DA4E-8E86-F6DBD0212AA1}"/>
                </a:ext>
              </a:extLst>
            </p:cNvPr>
            <p:cNvCxnSpPr>
              <a:cxnSpLocks/>
            </p:cNvCxnSpPr>
            <p:nvPr/>
          </p:nvCxnSpPr>
          <p:spPr bwMode="auto">
            <a:xfrm>
              <a:off x="10521687" y="5029200"/>
              <a:ext cx="0" cy="64008"/>
            </a:xfrm>
            <a:prstGeom prst="line">
              <a:avLst/>
            </a:prstGeom>
            <a:noFill/>
            <a:ln w="28575" cap="flat" cmpd="sng" algn="ctr">
              <a:solidFill>
                <a:schemeClr val="bg1"/>
              </a:solidFill>
              <a:prstDash val="solid"/>
              <a:round/>
              <a:headEnd type="none" w="med" len="med"/>
              <a:tailEnd type="none" w="med" len="med"/>
            </a:ln>
            <a:effectLst/>
          </p:spPr>
        </p:cxnSp>
        <p:grpSp>
          <p:nvGrpSpPr>
            <p:cNvPr id="121" name="Group 120">
              <a:extLst>
                <a:ext uri="{FF2B5EF4-FFF2-40B4-BE49-F238E27FC236}">
                  <a16:creationId xmlns:a16="http://schemas.microsoft.com/office/drawing/2014/main" id="{E5409DE7-2EA7-5845-B96A-128A8E380CB1}"/>
                </a:ext>
              </a:extLst>
            </p:cNvPr>
            <p:cNvGrpSpPr/>
            <p:nvPr/>
          </p:nvGrpSpPr>
          <p:grpSpPr>
            <a:xfrm>
              <a:off x="7873071" y="2844100"/>
              <a:ext cx="569497" cy="2196889"/>
              <a:chOff x="1670050" y="2832988"/>
              <a:chExt cx="569497" cy="2196889"/>
            </a:xfrm>
          </p:grpSpPr>
          <p:sp>
            <p:nvSpPr>
              <p:cNvPr id="125" name="Rectangle 124">
                <a:extLst>
                  <a:ext uri="{FF2B5EF4-FFF2-40B4-BE49-F238E27FC236}">
                    <a16:creationId xmlns:a16="http://schemas.microsoft.com/office/drawing/2014/main" id="{4DECFC31-F2A9-8E47-A55D-47E76B1F5450}"/>
                  </a:ext>
                </a:extLst>
              </p:cNvPr>
              <p:cNvSpPr/>
              <p:nvPr/>
            </p:nvSpPr>
            <p:spPr bwMode="auto">
              <a:xfrm>
                <a:off x="1670050" y="2904816"/>
                <a:ext cx="283556" cy="212506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Rectangle 125">
                <a:extLst>
                  <a:ext uri="{FF2B5EF4-FFF2-40B4-BE49-F238E27FC236}">
                    <a16:creationId xmlns:a16="http://schemas.microsoft.com/office/drawing/2014/main" id="{BFFC2C0A-D546-E74D-83C9-95FDD6B37C28}"/>
                  </a:ext>
                </a:extLst>
              </p:cNvPr>
              <p:cNvSpPr/>
              <p:nvPr/>
            </p:nvSpPr>
            <p:spPr bwMode="auto">
              <a:xfrm>
                <a:off x="1955991" y="2832988"/>
                <a:ext cx="283556" cy="2195526"/>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22" name="TextBox 121">
              <a:extLst>
                <a:ext uri="{FF2B5EF4-FFF2-40B4-BE49-F238E27FC236}">
                  <a16:creationId xmlns:a16="http://schemas.microsoft.com/office/drawing/2014/main" id="{8B9ECBE4-CD3E-0745-AF0D-623319E65CBB}"/>
                </a:ext>
              </a:extLst>
            </p:cNvPr>
            <p:cNvSpPr txBox="1"/>
            <p:nvPr/>
          </p:nvSpPr>
          <p:spPr bwMode="auto">
            <a:xfrm>
              <a:off x="7749993" y="2580069"/>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83</a:t>
              </a:r>
            </a:p>
          </p:txBody>
        </p:sp>
        <p:sp>
          <p:nvSpPr>
            <p:cNvPr id="123" name="TextBox 122">
              <a:extLst>
                <a:ext uri="{FF2B5EF4-FFF2-40B4-BE49-F238E27FC236}">
                  <a16:creationId xmlns:a16="http://schemas.microsoft.com/office/drawing/2014/main" id="{B5BA425B-FE81-7E4B-9513-0803FEA73E4A}"/>
                </a:ext>
              </a:extLst>
            </p:cNvPr>
            <p:cNvSpPr txBox="1"/>
            <p:nvPr/>
          </p:nvSpPr>
          <p:spPr bwMode="auto">
            <a:xfrm>
              <a:off x="8038025" y="2503751"/>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86</a:t>
              </a:r>
            </a:p>
          </p:txBody>
        </p:sp>
        <p:grpSp>
          <p:nvGrpSpPr>
            <p:cNvPr id="129" name="Group 128">
              <a:extLst>
                <a:ext uri="{FF2B5EF4-FFF2-40B4-BE49-F238E27FC236}">
                  <a16:creationId xmlns:a16="http://schemas.microsoft.com/office/drawing/2014/main" id="{26D44CED-3FAC-BF4D-9FB0-B312C0453509}"/>
                </a:ext>
              </a:extLst>
            </p:cNvPr>
            <p:cNvGrpSpPr/>
            <p:nvPr/>
          </p:nvGrpSpPr>
          <p:grpSpPr>
            <a:xfrm>
              <a:off x="9052093" y="4670240"/>
              <a:ext cx="569497" cy="356700"/>
              <a:chOff x="1670050" y="4659128"/>
              <a:chExt cx="569497" cy="356700"/>
            </a:xfrm>
          </p:grpSpPr>
          <p:sp>
            <p:nvSpPr>
              <p:cNvPr id="133" name="Rectangle 132">
                <a:extLst>
                  <a:ext uri="{FF2B5EF4-FFF2-40B4-BE49-F238E27FC236}">
                    <a16:creationId xmlns:a16="http://schemas.microsoft.com/office/drawing/2014/main" id="{15E4EB2C-565B-A44F-9F47-58244A5576EB}"/>
                  </a:ext>
                </a:extLst>
              </p:cNvPr>
              <p:cNvSpPr/>
              <p:nvPr/>
            </p:nvSpPr>
            <p:spPr bwMode="auto">
              <a:xfrm>
                <a:off x="1670050" y="4659128"/>
                <a:ext cx="283556" cy="3567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Rectangle 133">
                <a:extLst>
                  <a:ext uri="{FF2B5EF4-FFF2-40B4-BE49-F238E27FC236}">
                    <a16:creationId xmlns:a16="http://schemas.microsoft.com/office/drawing/2014/main" id="{B085A084-1B57-7D40-948A-DB3E2DF01D4F}"/>
                  </a:ext>
                </a:extLst>
              </p:cNvPr>
              <p:cNvSpPr/>
              <p:nvPr/>
            </p:nvSpPr>
            <p:spPr bwMode="auto">
              <a:xfrm>
                <a:off x="1955991" y="4730040"/>
                <a:ext cx="283556" cy="280695"/>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30" name="TextBox 129">
              <a:extLst>
                <a:ext uri="{FF2B5EF4-FFF2-40B4-BE49-F238E27FC236}">
                  <a16:creationId xmlns:a16="http://schemas.microsoft.com/office/drawing/2014/main" id="{22F7C923-A7A9-AF4D-B206-A62E85ADBB04}"/>
                </a:ext>
              </a:extLst>
            </p:cNvPr>
            <p:cNvSpPr txBox="1"/>
            <p:nvPr/>
          </p:nvSpPr>
          <p:spPr bwMode="auto">
            <a:xfrm>
              <a:off x="8929015" y="4373693"/>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14</a:t>
              </a:r>
            </a:p>
          </p:txBody>
        </p:sp>
        <p:sp>
          <p:nvSpPr>
            <p:cNvPr id="131" name="TextBox 130">
              <a:extLst>
                <a:ext uri="{FF2B5EF4-FFF2-40B4-BE49-F238E27FC236}">
                  <a16:creationId xmlns:a16="http://schemas.microsoft.com/office/drawing/2014/main" id="{2A2FD492-3774-FD4B-B3ED-25925FE61275}"/>
                </a:ext>
              </a:extLst>
            </p:cNvPr>
            <p:cNvSpPr txBox="1"/>
            <p:nvPr/>
          </p:nvSpPr>
          <p:spPr bwMode="auto">
            <a:xfrm>
              <a:off x="9217047" y="4428817"/>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11</a:t>
              </a:r>
            </a:p>
          </p:txBody>
        </p:sp>
        <p:cxnSp>
          <p:nvCxnSpPr>
            <p:cNvPr id="96" name="Straight Connector 95">
              <a:extLst>
                <a:ext uri="{FF2B5EF4-FFF2-40B4-BE49-F238E27FC236}">
                  <a16:creationId xmlns:a16="http://schemas.microsoft.com/office/drawing/2014/main" id="{810B6A85-FEA0-454F-BF24-E59B77A612D4}"/>
                </a:ext>
              </a:extLst>
            </p:cNvPr>
            <p:cNvCxnSpPr>
              <a:cxnSpLocks/>
            </p:cNvCxnSpPr>
            <p:nvPr/>
          </p:nvCxnSpPr>
          <p:spPr bwMode="auto">
            <a:xfrm>
              <a:off x="7530192" y="5029200"/>
              <a:ext cx="3566160" cy="0"/>
            </a:xfrm>
            <a:prstGeom prst="line">
              <a:avLst/>
            </a:prstGeom>
            <a:noFill/>
            <a:ln w="28575" cap="flat" cmpd="sng" algn="ctr">
              <a:solidFill>
                <a:schemeClr val="bg1"/>
              </a:solidFill>
              <a:prstDash val="solid"/>
              <a:round/>
              <a:headEnd type="none" w="med" len="med"/>
              <a:tailEnd type="none" w="med" len="med"/>
            </a:ln>
            <a:effectLst/>
          </p:spPr>
        </p:cxnSp>
        <p:sp>
          <p:nvSpPr>
            <p:cNvPr id="138" name="TextBox 137">
              <a:extLst>
                <a:ext uri="{FF2B5EF4-FFF2-40B4-BE49-F238E27FC236}">
                  <a16:creationId xmlns:a16="http://schemas.microsoft.com/office/drawing/2014/main" id="{4B66923A-4E03-0149-9385-564AEBE0EAED}"/>
                </a:ext>
              </a:extLst>
            </p:cNvPr>
            <p:cNvSpPr txBox="1"/>
            <p:nvPr/>
          </p:nvSpPr>
          <p:spPr bwMode="auto">
            <a:xfrm>
              <a:off x="9028449" y="2477055"/>
              <a:ext cx="19162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HIV-1 RNA Cutoff</a:t>
              </a:r>
            </a:p>
          </p:txBody>
        </p:sp>
        <p:sp>
          <p:nvSpPr>
            <p:cNvPr id="139" name="TextBox 138">
              <a:extLst>
                <a:ext uri="{FF2B5EF4-FFF2-40B4-BE49-F238E27FC236}">
                  <a16:creationId xmlns:a16="http://schemas.microsoft.com/office/drawing/2014/main" id="{1F3903AF-A8B7-B147-8D88-14B94B59B47E}"/>
                </a:ext>
              </a:extLst>
            </p:cNvPr>
            <p:cNvSpPr txBox="1"/>
            <p:nvPr/>
          </p:nvSpPr>
          <p:spPr bwMode="auto">
            <a:xfrm>
              <a:off x="9325078" y="2770428"/>
              <a:ext cx="126173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50 c/mL</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200 c/mL</a:t>
              </a:r>
            </a:p>
          </p:txBody>
        </p:sp>
        <p:sp>
          <p:nvSpPr>
            <p:cNvPr id="140" name="Rectangle 139">
              <a:extLst>
                <a:ext uri="{FF2B5EF4-FFF2-40B4-BE49-F238E27FC236}">
                  <a16:creationId xmlns:a16="http://schemas.microsoft.com/office/drawing/2014/main" id="{F9BE16A6-14DB-3248-9D3B-6B21A715316B}"/>
                </a:ext>
              </a:extLst>
            </p:cNvPr>
            <p:cNvSpPr/>
            <p:nvPr/>
          </p:nvSpPr>
          <p:spPr bwMode="auto">
            <a:xfrm>
              <a:off x="9196635" y="2887333"/>
              <a:ext cx="142379" cy="14237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Rectangle 140">
              <a:extLst>
                <a:ext uri="{FF2B5EF4-FFF2-40B4-BE49-F238E27FC236}">
                  <a16:creationId xmlns:a16="http://schemas.microsoft.com/office/drawing/2014/main" id="{B40A62D7-059C-CD42-82A9-E41A52DF00FB}"/>
                </a:ext>
              </a:extLst>
            </p:cNvPr>
            <p:cNvSpPr/>
            <p:nvPr/>
          </p:nvSpPr>
          <p:spPr bwMode="auto">
            <a:xfrm>
              <a:off x="9196635" y="3160820"/>
              <a:ext cx="142379" cy="142379"/>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42" name="TextBox 141">
            <a:extLst>
              <a:ext uri="{FF2B5EF4-FFF2-40B4-BE49-F238E27FC236}">
                <a16:creationId xmlns:a16="http://schemas.microsoft.com/office/drawing/2014/main" id="{8C17FAE2-32D3-EA49-BE1F-1A97AEC32C95}"/>
              </a:ext>
            </a:extLst>
          </p:cNvPr>
          <p:cNvSpPr txBox="1"/>
          <p:nvPr/>
        </p:nvSpPr>
        <p:spPr bwMode="auto">
          <a:xfrm>
            <a:off x="7147572" y="5542742"/>
            <a:ext cx="624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N = </a:t>
            </a:r>
          </a:p>
        </p:txBody>
      </p:sp>
      <p:grpSp>
        <p:nvGrpSpPr>
          <p:cNvPr id="149" name="Group 148">
            <a:extLst>
              <a:ext uri="{FF2B5EF4-FFF2-40B4-BE49-F238E27FC236}">
                <a16:creationId xmlns:a16="http://schemas.microsoft.com/office/drawing/2014/main" id="{C20B9FB5-C33D-414F-85FF-8C9E19BDA60B}"/>
              </a:ext>
            </a:extLst>
          </p:cNvPr>
          <p:cNvGrpSpPr/>
          <p:nvPr/>
        </p:nvGrpSpPr>
        <p:grpSpPr>
          <a:xfrm>
            <a:off x="7679093" y="5542742"/>
            <a:ext cx="947687" cy="338554"/>
            <a:chOff x="4895228" y="4690985"/>
            <a:chExt cx="947687" cy="338554"/>
          </a:xfrm>
        </p:grpSpPr>
        <p:sp>
          <p:nvSpPr>
            <p:cNvPr id="150" name="TextBox 149">
              <a:extLst>
                <a:ext uri="{FF2B5EF4-FFF2-40B4-BE49-F238E27FC236}">
                  <a16:creationId xmlns:a16="http://schemas.microsoft.com/office/drawing/2014/main" id="{1D18062A-DE93-A142-A192-292C39328544}"/>
                </a:ext>
              </a:extLst>
            </p:cNvPr>
            <p:cNvSpPr txBox="1"/>
            <p:nvPr/>
          </p:nvSpPr>
          <p:spPr bwMode="auto">
            <a:xfrm>
              <a:off x="4895228" y="4690985"/>
              <a:ext cx="624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151" name="TextBox 150">
              <a:extLst>
                <a:ext uri="{FF2B5EF4-FFF2-40B4-BE49-F238E27FC236}">
                  <a16:creationId xmlns:a16="http://schemas.microsoft.com/office/drawing/2014/main" id="{99DD588C-0778-1941-8914-62303837B95E}"/>
                </a:ext>
              </a:extLst>
            </p:cNvPr>
            <p:cNvSpPr txBox="1"/>
            <p:nvPr/>
          </p:nvSpPr>
          <p:spPr bwMode="auto">
            <a:xfrm>
              <a:off x="5218737" y="4690985"/>
              <a:ext cx="624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31</a:t>
              </a:r>
            </a:p>
          </p:txBody>
        </p:sp>
      </p:grpSp>
      <p:grpSp>
        <p:nvGrpSpPr>
          <p:cNvPr id="152" name="Group 151">
            <a:extLst>
              <a:ext uri="{FF2B5EF4-FFF2-40B4-BE49-F238E27FC236}">
                <a16:creationId xmlns:a16="http://schemas.microsoft.com/office/drawing/2014/main" id="{717A1B62-C9BC-224F-A2DE-E1A10D93549A}"/>
              </a:ext>
            </a:extLst>
          </p:cNvPr>
          <p:cNvGrpSpPr/>
          <p:nvPr/>
        </p:nvGrpSpPr>
        <p:grpSpPr>
          <a:xfrm>
            <a:off x="8876360" y="5542742"/>
            <a:ext cx="938543" cy="338554"/>
            <a:chOff x="4922660" y="4690985"/>
            <a:chExt cx="938543" cy="338554"/>
          </a:xfrm>
        </p:grpSpPr>
        <p:sp>
          <p:nvSpPr>
            <p:cNvPr id="153" name="TextBox 152">
              <a:extLst>
                <a:ext uri="{FF2B5EF4-FFF2-40B4-BE49-F238E27FC236}">
                  <a16:creationId xmlns:a16="http://schemas.microsoft.com/office/drawing/2014/main" id="{6282AB62-CB26-2241-8C7E-92589222CFB1}"/>
                </a:ext>
              </a:extLst>
            </p:cNvPr>
            <p:cNvSpPr txBox="1"/>
            <p:nvPr/>
          </p:nvSpPr>
          <p:spPr bwMode="auto">
            <a:xfrm>
              <a:off x="4922660" y="4690985"/>
              <a:ext cx="624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a:t>
              </a:r>
            </a:p>
          </p:txBody>
        </p:sp>
        <p:sp>
          <p:nvSpPr>
            <p:cNvPr id="154" name="TextBox 153">
              <a:extLst>
                <a:ext uri="{FF2B5EF4-FFF2-40B4-BE49-F238E27FC236}">
                  <a16:creationId xmlns:a16="http://schemas.microsoft.com/office/drawing/2014/main" id="{5FF8ACD9-EE02-9845-8833-CB9678CDC04A}"/>
                </a:ext>
              </a:extLst>
            </p:cNvPr>
            <p:cNvSpPr txBox="1"/>
            <p:nvPr/>
          </p:nvSpPr>
          <p:spPr bwMode="auto">
            <a:xfrm>
              <a:off x="5237025" y="4690985"/>
              <a:ext cx="624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grpSp>
      <p:grpSp>
        <p:nvGrpSpPr>
          <p:cNvPr id="155" name="Group 154">
            <a:extLst>
              <a:ext uri="{FF2B5EF4-FFF2-40B4-BE49-F238E27FC236}">
                <a16:creationId xmlns:a16="http://schemas.microsoft.com/office/drawing/2014/main" id="{3165BB5D-41EF-0949-876F-384541D0D799}"/>
              </a:ext>
            </a:extLst>
          </p:cNvPr>
          <p:cNvGrpSpPr/>
          <p:nvPr/>
        </p:nvGrpSpPr>
        <p:grpSpPr>
          <a:xfrm>
            <a:off x="10052915" y="5542742"/>
            <a:ext cx="947687" cy="338554"/>
            <a:chOff x="4922660" y="4690985"/>
            <a:chExt cx="947687" cy="338554"/>
          </a:xfrm>
        </p:grpSpPr>
        <p:sp>
          <p:nvSpPr>
            <p:cNvPr id="156" name="TextBox 155">
              <a:extLst>
                <a:ext uri="{FF2B5EF4-FFF2-40B4-BE49-F238E27FC236}">
                  <a16:creationId xmlns:a16="http://schemas.microsoft.com/office/drawing/2014/main" id="{CB4503D3-69F4-B04C-A759-6EC7EAF69F3F}"/>
                </a:ext>
              </a:extLst>
            </p:cNvPr>
            <p:cNvSpPr txBox="1"/>
            <p:nvPr/>
          </p:nvSpPr>
          <p:spPr bwMode="auto">
            <a:xfrm>
              <a:off x="4922660" y="4690985"/>
              <a:ext cx="624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p>
          </p:txBody>
        </p:sp>
        <p:sp>
          <p:nvSpPr>
            <p:cNvPr id="157" name="TextBox 156">
              <a:extLst>
                <a:ext uri="{FF2B5EF4-FFF2-40B4-BE49-F238E27FC236}">
                  <a16:creationId xmlns:a16="http://schemas.microsoft.com/office/drawing/2014/main" id="{DC42FCC3-D806-ED41-88EA-E46F82C8E322}"/>
                </a:ext>
              </a:extLst>
            </p:cNvPr>
            <p:cNvSpPr txBox="1"/>
            <p:nvPr/>
          </p:nvSpPr>
          <p:spPr bwMode="auto">
            <a:xfrm>
              <a:off x="5246169" y="4690985"/>
              <a:ext cx="624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p>
          </p:txBody>
        </p:sp>
      </p:grpSp>
      <p:grpSp>
        <p:nvGrpSpPr>
          <p:cNvPr id="206" name="Group 205">
            <a:extLst>
              <a:ext uri="{FF2B5EF4-FFF2-40B4-BE49-F238E27FC236}">
                <a16:creationId xmlns:a16="http://schemas.microsoft.com/office/drawing/2014/main" id="{088A6196-7882-76A7-04A9-BE728BB1D867}"/>
              </a:ext>
            </a:extLst>
          </p:cNvPr>
          <p:cNvGrpSpPr/>
          <p:nvPr/>
        </p:nvGrpSpPr>
        <p:grpSpPr>
          <a:xfrm>
            <a:off x="774844" y="2301887"/>
            <a:ext cx="5282615" cy="3296973"/>
            <a:chOff x="418228" y="2301887"/>
            <a:chExt cx="5282615" cy="3296973"/>
          </a:xfrm>
        </p:grpSpPr>
        <p:cxnSp>
          <p:nvCxnSpPr>
            <p:cNvPr id="12" name="Straight Connector 11">
              <a:extLst>
                <a:ext uri="{FF2B5EF4-FFF2-40B4-BE49-F238E27FC236}">
                  <a16:creationId xmlns:a16="http://schemas.microsoft.com/office/drawing/2014/main" id="{DA377956-4CD8-8A45-8948-ABAB8AA4BA68}"/>
                </a:ext>
              </a:extLst>
            </p:cNvPr>
            <p:cNvCxnSpPr/>
            <p:nvPr/>
          </p:nvCxnSpPr>
          <p:spPr bwMode="auto">
            <a:xfrm flipV="1">
              <a:off x="1236467" y="2468880"/>
              <a:ext cx="0" cy="256032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618784B3-9FD7-2B43-836D-D683001F0362}"/>
                </a:ext>
              </a:extLst>
            </p:cNvPr>
            <p:cNvCxnSpPr>
              <a:cxnSpLocks/>
            </p:cNvCxnSpPr>
            <p:nvPr/>
          </p:nvCxnSpPr>
          <p:spPr bwMode="auto">
            <a:xfrm flipH="1">
              <a:off x="1172459" y="247904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5E9376A1-2228-DE40-A308-FF89C8F92673}"/>
                </a:ext>
              </a:extLst>
            </p:cNvPr>
            <p:cNvCxnSpPr>
              <a:cxnSpLocks/>
            </p:cNvCxnSpPr>
            <p:nvPr/>
          </p:nvCxnSpPr>
          <p:spPr bwMode="auto">
            <a:xfrm flipH="1">
              <a:off x="1172459" y="298907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83CF55C7-539F-5C46-88B8-43CCD534E42E}"/>
                </a:ext>
              </a:extLst>
            </p:cNvPr>
            <p:cNvCxnSpPr>
              <a:cxnSpLocks/>
            </p:cNvCxnSpPr>
            <p:nvPr/>
          </p:nvCxnSpPr>
          <p:spPr bwMode="auto">
            <a:xfrm flipH="1">
              <a:off x="1172459" y="349910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D151C5F6-9191-524E-ABD6-B457F744DECE}"/>
                </a:ext>
              </a:extLst>
            </p:cNvPr>
            <p:cNvCxnSpPr>
              <a:cxnSpLocks/>
            </p:cNvCxnSpPr>
            <p:nvPr/>
          </p:nvCxnSpPr>
          <p:spPr bwMode="auto">
            <a:xfrm flipH="1">
              <a:off x="1172459" y="400913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B12A6C6F-764D-D141-A0D8-4F55842B8EA8}"/>
                </a:ext>
              </a:extLst>
            </p:cNvPr>
            <p:cNvCxnSpPr>
              <a:cxnSpLocks/>
            </p:cNvCxnSpPr>
            <p:nvPr/>
          </p:nvCxnSpPr>
          <p:spPr bwMode="auto">
            <a:xfrm flipH="1">
              <a:off x="1172459" y="4519168"/>
              <a:ext cx="64008" cy="0"/>
            </a:xfrm>
            <a:prstGeom prst="line">
              <a:avLst/>
            </a:prstGeom>
            <a:noFill/>
            <a:ln w="28575" cap="flat" cmpd="sng" algn="ctr">
              <a:solidFill>
                <a:schemeClr val="bg1"/>
              </a:solidFill>
              <a:prstDash val="solid"/>
              <a:round/>
              <a:headEnd type="none" w="med" len="med"/>
              <a:tailEnd type="none" w="med" len="med"/>
            </a:ln>
            <a:effectLst/>
          </p:spPr>
        </p:cxnSp>
        <p:sp>
          <p:nvSpPr>
            <p:cNvPr id="38" name="TextBox 37">
              <a:extLst>
                <a:ext uri="{FF2B5EF4-FFF2-40B4-BE49-F238E27FC236}">
                  <a16:creationId xmlns:a16="http://schemas.microsoft.com/office/drawing/2014/main" id="{07303C5C-DFD2-4144-ACC5-FA8EA3FE2292}"/>
                </a:ext>
              </a:extLst>
            </p:cNvPr>
            <p:cNvSpPr txBox="1"/>
            <p:nvPr/>
          </p:nvSpPr>
          <p:spPr bwMode="auto">
            <a:xfrm>
              <a:off x="674998" y="2301887"/>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9" name="TextBox 38">
              <a:extLst>
                <a:ext uri="{FF2B5EF4-FFF2-40B4-BE49-F238E27FC236}">
                  <a16:creationId xmlns:a16="http://schemas.microsoft.com/office/drawing/2014/main" id="{E1355E6B-80B5-D849-A3E3-515E121D2E06}"/>
                </a:ext>
              </a:extLst>
            </p:cNvPr>
            <p:cNvSpPr txBox="1"/>
            <p:nvPr/>
          </p:nvSpPr>
          <p:spPr bwMode="auto">
            <a:xfrm>
              <a:off x="674998" y="2810168"/>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40" name="TextBox 39">
              <a:extLst>
                <a:ext uri="{FF2B5EF4-FFF2-40B4-BE49-F238E27FC236}">
                  <a16:creationId xmlns:a16="http://schemas.microsoft.com/office/drawing/2014/main" id="{2AD2DA48-FEFF-EA4D-9C6C-99CFDA86E6DD}"/>
                </a:ext>
              </a:extLst>
            </p:cNvPr>
            <p:cNvSpPr txBox="1"/>
            <p:nvPr/>
          </p:nvSpPr>
          <p:spPr bwMode="auto">
            <a:xfrm>
              <a:off x="674998" y="3318449"/>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1" name="TextBox 40">
              <a:extLst>
                <a:ext uri="{FF2B5EF4-FFF2-40B4-BE49-F238E27FC236}">
                  <a16:creationId xmlns:a16="http://schemas.microsoft.com/office/drawing/2014/main" id="{7AF6980E-E2FA-C846-A01D-7EAF3A85B063}"/>
                </a:ext>
              </a:extLst>
            </p:cNvPr>
            <p:cNvSpPr txBox="1"/>
            <p:nvPr/>
          </p:nvSpPr>
          <p:spPr bwMode="auto">
            <a:xfrm>
              <a:off x="674998" y="3826730"/>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2" name="TextBox 41">
              <a:extLst>
                <a:ext uri="{FF2B5EF4-FFF2-40B4-BE49-F238E27FC236}">
                  <a16:creationId xmlns:a16="http://schemas.microsoft.com/office/drawing/2014/main" id="{18EFF215-35DB-F846-AB6C-D58C96371E94}"/>
                </a:ext>
              </a:extLst>
            </p:cNvPr>
            <p:cNvSpPr txBox="1"/>
            <p:nvPr/>
          </p:nvSpPr>
          <p:spPr bwMode="auto">
            <a:xfrm>
              <a:off x="674998" y="4335011"/>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3" name="TextBox 42">
              <a:extLst>
                <a:ext uri="{FF2B5EF4-FFF2-40B4-BE49-F238E27FC236}">
                  <a16:creationId xmlns:a16="http://schemas.microsoft.com/office/drawing/2014/main" id="{8509606E-274F-A145-9CE0-23C5311622B7}"/>
                </a:ext>
              </a:extLst>
            </p:cNvPr>
            <p:cNvSpPr txBox="1"/>
            <p:nvPr/>
          </p:nvSpPr>
          <p:spPr bwMode="auto">
            <a:xfrm>
              <a:off x="674998" y="4843293"/>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4" name="TextBox 43">
              <a:extLst>
                <a:ext uri="{FF2B5EF4-FFF2-40B4-BE49-F238E27FC236}">
                  <a16:creationId xmlns:a16="http://schemas.microsoft.com/office/drawing/2014/main" id="{48EFF458-7229-3D4B-B8FD-728ED7D85DDB}"/>
                </a:ext>
              </a:extLst>
            </p:cNvPr>
            <p:cNvSpPr txBox="1"/>
            <p:nvPr/>
          </p:nvSpPr>
          <p:spPr bwMode="auto">
            <a:xfrm rot="16200000">
              <a:off x="-713862" y="3591788"/>
              <a:ext cx="26335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Participants (%)</a:t>
              </a:r>
            </a:p>
          </p:txBody>
        </p:sp>
        <p:sp>
          <p:nvSpPr>
            <p:cNvPr id="45" name="TextBox 44">
              <a:extLst>
                <a:ext uri="{FF2B5EF4-FFF2-40B4-BE49-F238E27FC236}">
                  <a16:creationId xmlns:a16="http://schemas.microsoft.com/office/drawing/2014/main" id="{F651EC8B-7AB0-A848-B9AD-FEDCB25AA776}"/>
                </a:ext>
              </a:extLst>
            </p:cNvPr>
            <p:cNvSpPr txBox="1"/>
            <p:nvPr/>
          </p:nvSpPr>
          <p:spPr bwMode="auto">
            <a:xfrm>
              <a:off x="1265481" y="5063329"/>
              <a:ext cx="123169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1" dirty="0">
                  <a:solidFill>
                    <a:schemeClr val="bg1"/>
                  </a:solidFill>
                  <a:latin typeface="Calibri" panose="020F0502020204030204" pitchFamily="34" charset="0"/>
                </a:rPr>
                <a:t>HIV-1 RNA &lt;50 c/mL</a:t>
              </a:r>
            </a:p>
          </p:txBody>
        </p:sp>
        <p:sp>
          <p:nvSpPr>
            <p:cNvPr id="46" name="TextBox 45">
              <a:extLst>
                <a:ext uri="{FF2B5EF4-FFF2-40B4-BE49-F238E27FC236}">
                  <a16:creationId xmlns:a16="http://schemas.microsoft.com/office/drawing/2014/main" id="{79A99657-1C72-9E4D-9AA9-0DC7E211479B}"/>
                </a:ext>
              </a:extLst>
            </p:cNvPr>
            <p:cNvSpPr txBox="1"/>
            <p:nvPr/>
          </p:nvSpPr>
          <p:spPr bwMode="auto">
            <a:xfrm>
              <a:off x="2448000" y="5063329"/>
              <a:ext cx="123169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1" dirty="0">
                  <a:solidFill>
                    <a:schemeClr val="bg1"/>
                  </a:solidFill>
                  <a:latin typeface="Calibri" panose="020F0502020204030204" pitchFamily="34" charset="0"/>
                </a:rPr>
                <a:t>HIV-1 RNA ≥50 c/mL</a:t>
              </a:r>
            </a:p>
          </p:txBody>
        </p:sp>
        <p:sp>
          <p:nvSpPr>
            <p:cNvPr id="47" name="TextBox 46">
              <a:extLst>
                <a:ext uri="{FF2B5EF4-FFF2-40B4-BE49-F238E27FC236}">
                  <a16:creationId xmlns:a16="http://schemas.microsoft.com/office/drawing/2014/main" id="{4A21DF0B-01FB-0744-93AE-722FFE475176}"/>
                </a:ext>
              </a:extLst>
            </p:cNvPr>
            <p:cNvSpPr txBox="1"/>
            <p:nvPr/>
          </p:nvSpPr>
          <p:spPr bwMode="auto">
            <a:xfrm>
              <a:off x="3676858" y="5063329"/>
              <a:ext cx="1241633"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1" dirty="0">
                  <a:solidFill>
                    <a:schemeClr val="bg1"/>
                  </a:solidFill>
                  <a:latin typeface="Calibri" panose="020F0502020204030204" pitchFamily="34" charset="0"/>
                </a:rPr>
                <a:t>No Virologic</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Data</a:t>
              </a:r>
            </a:p>
          </p:txBody>
        </p:sp>
        <p:grpSp>
          <p:nvGrpSpPr>
            <p:cNvPr id="50" name="Group 49">
              <a:extLst>
                <a:ext uri="{FF2B5EF4-FFF2-40B4-BE49-F238E27FC236}">
                  <a16:creationId xmlns:a16="http://schemas.microsoft.com/office/drawing/2014/main" id="{2CA3602E-4C1E-EC46-A0C5-FE1E6E198A26}"/>
                </a:ext>
              </a:extLst>
            </p:cNvPr>
            <p:cNvGrpSpPr/>
            <p:nvPr/>
          </p:nvGrpSpPr>
          <p:grpSpPr>
            <a:xfrm>
              <a:off x="1600976" y="2863315"/>
              <a:ext cx="569497" cy="2176272"/>
              <a:chOff x="1670050" y="3152643"/>
              <a:chExt cx="569497" cy="1892659"/>
            </a:xfrm>
          </p:grpSpPr>
          <p:sp>
            <p:nvSpPr>
              <p:cNvPr id="48" name="Rectangle 47">
                <a:extLst>
                  <a:ext uri="{FF2B5EF4-FFF2-40B4-BE49-F238E27FC236}">
                    <a16:creationId xmlns:a16="http://schemas.microsoft.com/office/drawing/2014/main" id="{C674A229-DCDA-954E-A694-C068B7F7A289}"/>
                  </a:ext>
                </a:extLst>
              </p:cNvPr>
              <p:cNvSpPr/>
              <p:nvPr/>
            </p:nvSpPr>
            <p:spPr bwMode="auto">
              <a:xfrm>
                <a:off x="1670050" y="3230894"/>
                <a:ext cx="283556" cy="179898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4DEA1CC2-0DFA-534A-8308-CC49FCCAAC3D}"/>
                  </a:ext>
                </a:extLst>
              </p:cNvPr>
              <p:cNvSpPr/>
              <p:nvPr/>
            </p:nvSpPr>
            <p:spPr bwMode="auto">
              <a:xfrm>
                <a:off x="1955991" y="3152643"/>
                <a:ext cx="283556" cy="1892659"/>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1" name="Group 50">
              <a:extLst>
                <a:ext uri="{FF2B5EF4-FFF2-40B4-BE49-F238E27FC236}">
                  <a16:creationId xmlns:a16="http://schemas.microsoft.com/office/drawing/2014/main" id="{BD098814-9750-6D4D-B156-7247473458BF}"/>
                </a:ext>
              </a:extLst>
            </p:cNvPr>
            <p:cNvGrpSpPr/>
            <p:nvPr/>
          </p:nvGrpSpPr>
          <p:grpSpPr>
            <a:xfrm>
              <a:off x="2775208" y="4558080"/>
              <a:ext cx="569497" cy="484631"/>
              <a:chOff x="1670050" y="4656230"/>
              <a:chExt cx="569497" cy="405764"/>
            </a:xfrm>
          </p:grpSpPr>
          <p:sp>
            <p:nvSpPr>
              <p:cNvPr id="52" name="Rectangle 51">
                <a:extLst>
                  <a:ext uri="{FF2B5EF4-FFF2-40B4-BE49-F238E27FC236}">
                    <a16:creationId xmlns:a16="http://schemas.microsoft.com/office/drawing/2014/main" id="{9779BC5D-8A5F-CE47-8E13-95EC532947FC}"/>
                  </a:ext>
                </a:extLst>
              </p:cNvPr>
              <p:cNvSpPr/>
              <p:nvPr/>
            </p:nvSpPr>
            <p:spPr bwMode="auto">
              <a:xfrm>
                <a:off x="1670050" y="4656230"/>
                <a:ext cx="283556" cy="40576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33D09AEB-4A0F-524E-93DE-86C770AFEFC4}"/>
                  </a:ext>
                </a:extLst>
              </p:cNvPr>
              <p:cNvSpPr/>
              <p:nvPr/>
            </p:nvSpPr>
            <p:spPr bwMode="auto">
              <a:xfrm>
                <a:off x="1955991" y="4783230"/>
                <a:ext cx="283556" cy="267958"/>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56" name="Rectangle 55">
              <a:extLst>
                <a:ext uri="{FF2B5EF4-FFF2-40B4-BE49-F238E27FC236}">
                  <a16:creationId xmlns:a16="http://schemas.microsoft.com/office/drawing/2014/main" id="{9C9949E7-5689-B442-8A3A-4B8E2793E3AE}"/>
                </a:ext>
              </a:extLst>
            </p:cNvPr>
            <p:cNvSpPr/>
            <p:nvPr/>
          </p:nvSpPr>
          <p:spPr bwMode="auto">
            <a:xfrm>
              <a:off x="4278207" y="4959349"/>
              <a:ext cx="283556" cy="69847"/>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TextBox 56">
              <a:extLst>
                <a:ext uri="{FF2B5EF4-FFF2-40B4-BE49-F238E27FC236}">
                  <a16:creationId xmlns:a16="http://schemas.microsoft.com/office/drawing/2014/main" id="{63EF443E-36FC-1A48-AC97-4054986889C2}"/>
                </a:ext>
              </a:extLst>
            </p:cNvPr>
            <p:cNvSpPr txBox="1"/>
            <p:nvPr/>
          </p:nvSpPr>
          <p:spPr bwMode="auto">
            <a:xfrm>
              <a:off x="1478336" y="2612979"/>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81</a:t>
              </a:r>
            </a:p>
          </p:txBody>
        </p:sp>
        <p:sp>
          <p:nvSpPr>
            <p:cNvPr id="58" name="TextBox 57">
              <a:extLst>
                <a:ext uri="{FF2B5EF4-FFF2-40B4-BE49-F238E27FC236}">
                  <a16:creationId xmlns:a16="http://schemas.microsoft.com/office/drawing/2014/main" id="{335F7C37-6F33-9A43-8913-513C4CFFAEAB}"/>
                </a:ext>
              </a:extLst>
            </p:cNvPr>
            <p:cNvSpPr txBox="1"/>
            <p:nvPr/>
          </p:nvSpPr>
          <p:spPr bwMode="auto">
            <a:xfrm>
              <a:off x="1767997" y="2523497"/>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83</a:t>
              </a:r>
            </a:p>
          </p:txBody>
        </p:sp>
        <p:sp>
          <p:nvSpPr>
            <p:cNvPr id="59" name="TextBox 58">
              <a:extLst>
                <a:ext uri="{FF2B5EF4-FFF2-40B4-BE49-F238E27FC236}">
                  <a16:creationId xmlns:a16="http://schemas.microsoft.com/office/drawing/2014/main" id="{BE56CECF-E05D-3F42-AB7D-F82481C3976F}"/>
                </a:ext>
              </a:extLst>
            </p:cNvPr>
            <p:cNvSpPr txBox="1"/>
            <p:nvPr/>
          </p:nvSpPr>
          <p:spPr bwMode="auto">
            <a:xfrm>
              <a:off x="2646014" y="4207417"/>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19</a:t>
              </a:r>
            </a:p>
          </p:txBody>
        </p:sp>
        <p:sp>
          <p:nvSpPr>
            <p:cNvPr id="60" name="TextBox 59">
              <a:extLst>
                <a:ext uri="{FF2B5EF4-FFF2-40B4-BE49-F238E27FC236}">
                  <a16:creationId xmlns:a16="http://schemas.microsoft.com/office/drawing/2014/main" id="{6E402A8F-3676-BE47-BE6C-B3B462FD3736}"/>
                </a:ext>
              </a:extLst>
            </p:cNvPr>
            <p:cNvSpPr txBox="1"/>
            <p:nvPr/>
          </p:nvSpPr>
          <p:spPr bwMode="auto">
            <a:xfrm>
              <a:off x="2940162" y="4373441"/>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14</a:t>
              </a:r>
            </a:p>
          </p:txBody>
        </p:sp>
        <p:sp>
          <p:nvSpPr>
            <p:cNvPr id="61" name="TextBox 60">
              <a:extLst>
                <a:ext uri="{FF2B5EF4-FFF2-40B4-BE49-F238E27FC236}">
                  <a16:creationId xmlns:a16="http://schemas.microsoft.com/office/drawing/2014/main" id="{0F0F13B2-65F7-1049-9806-F49578B2A6ED}"/>
                </a:ext>
              </a:extLst>
            </p:cNvPr>
            <p:cNvSpPr txBox="1"/>
            <p:nvPr/>
          </p:nvSpPr>
          <p:spPr bwMode="auto">
            <a:xfrm>
              <a:off x="3859212" y="4670370"/>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0</a:t>
              </a:r>
            </a:p>
          </p:txBody>
        </p:sp>
        <p:sp>
          <p:nvSpPr>
            <p:cNvPr id="62" name="TextBox 61">
              <a:extLst>
                <a:ext uri="{FF2B5EF4-FFF2-40B4-BE49-F238E27FC236}">
                  <a16:creationId xmlns:a16="http://schemas.microsoft.com/office/drawing/2014/main" id="{B4DD4595-A852-DB42-ACB2-3164AB75088F}"/>
                </a:ext>
              </a:extLst>
            </p:cNvPr>
            <p:cNvSpPr txBox="1"/>
            <p:nvPr/>
          </p:nvSpPr>
          <p:spPr bwMode="auto">
            <a:xfrm>
              <a:off x="4155289" y="4601792"/>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3</a:t>
              </a:r>
            </a:p>
          </p:txBody>
        </p:sp>
        <p:cxnSp>
          <p:nvCxnSpPr>
            <p:cNvPr id="15" name="Straight Connector 14">
              <a:extLst>
                <a:ext uri="{FF2B5EF4-FFF2-40B4-BE49-F238E27FC236}">
                  <a16:creationId xmlns:a16="http://schemas.microsoft.com/office/drawing/2014/main" id="{1AF87EFC-5AD2-914E-9AA2-6E5898282F74}"/>
                </a:ext>
              </a:extLst>
            </p:cNvPr>
            <p:cNvCxnSpPr>
              <a:cxnSpLocks/>
            </p:cNvCxnSpPr>
            <p:nvPr/>
          </p:nvCxnSpPr>
          <p:spPr bwMode="auto">
            <a:xfrm>
              <a:off x="1213261" y="5029200"/>
              <a:ext cx="356616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C89B1A36-868E-1944-AC99-37D9D6F95A6E}"/>
                </a:ext>
              </a:extLst>
            </p:cNvPr>
            <p:cNvCxnSpPr>
              <a:cxnSpLocks/>
            </p:cNvCxnSpPr>
            <p:nvPr/>
          </p:nvCxnSpPr>
          <p:spPr bwMode="auto">
            <a:xfrm>
              <a:off x="1881474" y="50292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B8445A58-0CAE-024A-A0FE-E0E2D3A3B59F}"/>
                </a:ext>
              </a:extLst>
            </p:cNvPr>
            <p:cNvCxnSpPr>
              <a:cxnSpLocks/>
            </p:cNvCxnSpPr>
            <p:nvPr/>
          </p:nvCxnSpPr>
          <p:spPr bwMode="auto">
            <a:xfrm>
              <a:off x="3054936" y="50292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A661AA41-E63A-634D-B2C7-B47141925F6C}"/>
                </a:ext>
              </a:extLst>
            </p:cNvPr>
            <p:cNvCxnSpPr>
              <a:cxnSpLocks/>
            </p:cNvCxnSpPr>
            <p:nvPr/>
          </p:nvCxnSpPr>
          <p:spPr bwMode="auto">
            <a:xfrm>
              <a:off x="4271213" y="50292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91E25762-60D4-6849-B3F3-0D4C3189B1DE}"/>
                </a:ext>
              </a:extLst>
            </p:cNvPr>
            <p:cNvCxnSpPr>
              <a:cxnSpLocks/>
            </p:cNvCxnSpPr>
            <p:nvPr/>
          </p:nvCxnSpPr>
          <p:spPr bwMode="auto">
            <a:xfrm flipH="1">
              <a:off x="1172459" y="5029200"/>
              <a:ext cx="64008" cy="0"/>
            </a:xfrm>
            <a:prstGeom prst="line">
              <a:avLst/>
            </a:prstGeom>
            <a:noFill/>
            <a:ln w="28575" cap="flat" cmpd="sng" algn="ctr">
              <a:solidFill>
                <a:schemeClr val="bg1"/>
              </a:solidFill>
              <a:prstDash val="solid"/>
              <a:round/>
              <a:headEnd type="none" w="med" len="med"/>
              <a:tailEnd type="none" w="med" len="med"/>
            </a:ln>
            <a:effectLst/>
          </p:spPr>
        </p:cxnSp>
        <p:sp>
          <p:nvSpPr>
            <p:cNvPr id="185" name="TextBox 184">
              <a:extLst>
                <a:ext uri="{FF2B5EF4-FFF2-40B4-BE49-F238E27FC236}">
                  <a16:creationId xmlns:a16="http://schemas.microsoft.com/office/drawing/2014/main" id="{342FD8EE-0287-B1B4-406A-6C6213750CBB}"/>
                </a:ext>
              </a:extLst>
            </p:cNvPr>
            <p:cNvSpPr txBox="1"/>
            <p:nvPr/>
          </p:nvSpPr>
          <p:spPr bwMode="auto">
            <a:xfrm>
              <a:off x="2661401" y="2477055"/>
              <a:ext cx="19162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Cohort</a:t>
              </a:r>
            </a:p>
          </p:txBody>
        </p:sp>
        <p:sp>
          <p:nvSpPr>
            <p:cNvPr id="187" name="TextBox 186">
              <a:extLst>
                <a:ext uri="{FF2B5EF4-FFF2-40B4-BE49-F238E27FC236}">
                  <a16:creationId xmlns:a16="http://schemas.microsoft.com/office/drawing/2014/main" id="{76EC0602-AE30-469D-2EA9-EA127977F5F1}"/>
                </a:ext>
              </a:extLst>
            </p:cNvPr>
            <p:cNvSpPr txBox="1"/>
            <p:nvPr/>
          </p:nvSpPr>
          <p:spPr bwMode="auto">
            <a:xfrm>
              <a:off x="3433518" y="2759418"/>
              <a:ext cx="22673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Nonrandomized</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Randomized</a:t>
              </a:r>
            </a:p>
          </p:txBody>
        </p:sp>
        <p:sp>
          <p:nvSpPr>
            <p:cNvPr id="189" name="Rectangle 188">
              <a:extLst>
                <a:ext uri="{FF2B5EF4-FFF2-40B4-BE49-F238E27FC236}">
                  <a16:creationId xmlns:a16="http://schemas.microsoft.com/office/drawing/2014/main" id="{5DED05AA-A59B-111C-A83B-F3DF0BD4D7DE}"/>
                </a:ext>
              </a:extLst>
            </p:cNvPr>
            <p:cNvSpPr/>
            <p:nvPr/>
          </p:nvSpPr>
          <p:spPr bwMode="auto">
            <a:xfrm>
              <a:off x="3305075" y="2876323"/>
              <a:ext cx="142379" cy="14237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Rectangle 190">
              <a:extLst>
                <a:ext uri="{FF2B5EF4-FFF2-40B4-BE49-F238E27FC236}">
                  <a16:creationId xmlns:a16="http://schemas.microsoft.com/office/drawing/2014/main" id="{497A8384-A252-8290-D244-F879A8B0BBAD}"/>
                </a:ext>
              </a:extLst>
            </p:cNvPr>
            <p:cNvSpPr/>
            <p:nvPr/>
          </p:nvSpPr>
          <p:spPr bwMode="auto">
            <a:xfrm>
              <a:off x="3305075" y="3149810"/>
              <a:ext cx="142379" cy="142379"/>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93" name="TextBox 192">
            <a:extLst>
              <a:ext uri="{FF2B5EF4-FFF2-40B4-BE49-F238E27FC236}">
                <a16:creationId xmlns:a16="http://schemas.microsoft.com/office/drawing/2014/main" id="{C2EBE3FD-83B5-14E1-8AA2-E5BC8E5815F9}"/>
              </a:ext>
            </a:extLst>
          </p:cNvPr>
          <p:cNvSpPr txBox="1"/>
          <p:nvPr/>
        </p:nvSpPr>
        <p:spPr bwMode="auto">
          <a:xfrm>
            <a:off x="1196909" y="5542742"/>
            <a:ext cx="624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N = </a:t>
            </a:r>
          </a:p>
        </p:txBody>
      </p:sp>
      <p:sp>
        <p:nvSpPr>
          <p:cNvPr id="195" name="TextBox 194">
            <a:extLst>
              <a:ext uri="{FF2B5EF4-FFF2-40B4-BE49-F238E27FC236}">
                <a16:creationId xmlns:a16="http://schemas.microsoft.com/office/drawing/2014/main" id="{BE3BF311-6DA2-9EC3-41F7-817EEDF13295}"/>
              </a:ext>
            </a:extLst>
          </p:cNvPr>
          <p:cNvSpPr txBox="1"/>
          <p:nvPr/>
        </p:nvSpPr>
        <p:spPr bwMode="auto">
          <a:xfrm>
            <a:off x="1755862" y="5542742"/>
            <a:ext cx="624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29</a:t>
            </a:r>
          </a:p>
        </p:txBody>
      </p:sp>
      <p:sp>
        <p:nvSpPr>
          <p:cNvPr id="197" name="TextBox 196">
            <a:extLst>
              <a:ext uri="{FF2B5EF4-FFF2-40B4-BE49-F238E27FC236}">
                <a16:creationId xmlns:a16="http://schemas.microsoft.com/office/drawing/2014/main" id="{773F09C7-771B-E511-E46E-E96E2630504D}"/>
              </a:ext>
            </a:extLst>
          </p:cNvPr>
          <p:cNvSpPr txBox="1"/>
          <p:nvPr/>
        </p:nvSpPr>
        <p:spPr bwMode="auto">
          <a:xfrm>
            <a:off x="2051939" y="5542742"/>
            <a:ext cx="624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199" name="TextBox 198">
            <a:extLst>
              <a:ext uri="{FF2B5EF4-FFF2-40B4-BE49-F238E27FC236}">
                <a16:creationId xmlns:a16="http://schemas.microsoft.com/office/drawing/2014/main" id="{6CB83B23-D06C-7714-F12F-43F78E72E9DE}"/>
              </a:ext>
            </a:extLst>
          </p:cNvPr>
          <p:cNvSpPr txBox="1"/>
          <p:nvPr/>
        </p:nvSpPr>
        <p:spPr bwMode="auto">
          <a:xfrm>
            <a:off x="2925697" y="5542742"/>
            <a:ext cx="624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a:t>
            </a:r>
          </a:p>
        </p:txBody>
      </p:sp>
      <p:sp>
        <p:nvSpPr>
          <p:cNvPr id="201" name="TextBox 200">
            <a:extLst>
              <a:ext uri="{FF2B5EF4-FFF2-40B4-BE49-F238E27FC236}">
                <a16:creationId xmlns:a16="http://schemas.microsoft.com/office/drawing/2014/main" id="{56D21139-FA04-48B9-A401-AD7691EF1F40}"/>
              </a:ext>
            </a:extLst>
          </p:cNvPr>
          <p:cNvSpPr txBox="1"/>
          <p:nvPr/>
        </p:nvSpPr>
        <p:spPr bwMode="auto">
          <a:xfrm>
            <a:off x="3240062" y="5542742"/>
            <a:ext cx="624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a:t>
            </a:r>
          </a:p>
        </p:txBody>
      </p:sp>
      <p:sp>
        <p:nvSpPr>
          <p:cNvPr id="203" name="TextBox 202">
            <a:extLst>
              <a:ext uri="{FF2B5EF4-FFF2-40B4-BE49-F238E27FC236}">
                <a16:creationId xmlns:a16="http://schemas.microsoft.com/office/drawing/2014/main" id="{2C9E98A3-86F9-23E3-570F-551E8009E79F}"/>
              </a:ext>
            </a:extLst>
          </p:cNvPr>
          <p:cNvSpPr txBox="1"/>
          <p:nvPr/>
        </p:nvSpPr>
        <p:spPr bwMode="auto">
          <a:xfrm>
            <a:off x="4138828" y="5542742"/>
            <a:ext cx="624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05" name="TextBox 204">
            <a:extLst>
              <a:ext uri="{FF2B5EF4-FFF2-40B4-BE49-F238E27FC236}">
                <a16:creationId xmlns:a16="http://schemas.microsoft.com/office/drawing/2014/main" id="{36AD1B6E-DD49-42EE-A618-6681CC400751}"/>
              </a:ext>
            </a:extLst>
          </p:cNvPr>
          <p:cNvSpPr txBox="1"/>
          <p:nvPr/>
        </p:nvSpPr>
        <p:spPr bwMode="auto">
          <a:xfrm>
            <a:off x="4444049" y="5542742"/>
            <a:ext cx="624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p>
        </p:txBody>
      </p:sp>
    </p:spTree>
    <p:extLst>
      <p:ext uri="{BB962C8B-B14F-4D97-AF65-F5344CB8AC3E}">
        <p14:creationId xmlns:p14="http://schemas.microsoft.com/office/powerpoint/2010/main" val="28166689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038FE-AFA0-404B-8783-814B69C68B9C}"/>
              </a:ext>
            </a:extLst>
          </p:cNvPr>
          <p:cNvSpPr>
            <a:spLocks noGrp="1"/>
          </p:cNvSpPr>
          <p:nvPr>
            <p:ph type="title"/>
          </p:nvPr>
        </p:nvSpPr>
        <p:spPr/>
        <p:txBody>
          <a:bodyPr/>
          <a:lstStyle/>
          <a:p>
            <a:r>
              <a:rPr lang="en-US" altLang="en-US" dirty="0"/>
              <a:t>CAPELLA: LEN Efficacy by Fully Active Agents, </a:t>
            </a:r>
            <a:br>
              <a:rPr lang="en-US" altLang="en-US" dirty="0"/>
            </a:br>
            <a:r>
              <a:rPr lang="en-US" altLang="en-US" dirty="0"/>
              <a:t>Emergent Resistance, and ISRs</a:t>
            </a:r>
            <a:endParaRPr lang="en-US" dirty="0"/>
          </a:p>
        </p:txBody>
      </p:sp>
      <p:sp>
        <p:nvSpPr>
          <p:cNvPr id="4" name="Content Placeholder 3">
            <a:extLst>
              <a:ext uri="{FF2B5EF4-FFF2-40B4-BE49-F238E27FC236}">
                <a16:creationId xmlns:a16="http://schemas.microsoft.com/office/drawing/2014/main" id="{6D0716A7-73DB-61E1-C208-D57AA152DBE8}"/>
              </a:ext>
            </a:extLst>
          </p:cNvPr>
          <p:cNvSpPr>
            <a:spLocks noGrp="1"/>
          </p:cNvSpPr>
          <p:nvPr>
            <p:ph idx="1"/>
          </p:nvPr>
        </p:nvSpPr>
        <p:spPr/>
        <p:txBody>
          <a:bodyPr/>
          <a:lstStyle/>
          <a:p>
            <a:r>
              <a:rPr lang="en-US" sz="2200" dirty="0"/>
              <a:t>HIV-1 RNA &lt;50 c/mL at Wk 52 in randomized cohort by number of fully active agents in OBR: 94% with 2; 79% with 1; 67% with 0</a:t>
            </a:r>
            <a:r>
              <a:rPr lang="en-US" sz="2200" baseline="30000" dirty="0"/>
              <a:t>1</a:t>
            </a:r>
          </a:p>
        </p:txBody>
      </p:sp>
      <p:sp>
        <p:nvSpPr>
          <p:cNvPr id="8" name="Text Box 15">
            <a:extLst>
              <a:ext uri="{FF2B5EF4-FFF2-40B4-BE49-F238E27FC236}">
                <a16:creationId xmlns:a16="http://schemas.microsoft.com/office/drawing/2014/main" id="{EAAC9BD0-E2F6-4185-AB33-46951B9A3694}"/>
              </a:ext>
            </a:extLst>
          </p:cNvPr>
          <p:cNvSpPr txBox="1">
            <a:spLocks noChangeArrowheads="1"/>
          </p:cNvSpPr>
          <p:nvPr/>
        </p:nvSpPr>
        <p:spPr bwMode="auto">
          <a:xfrm>
            <a:off x="414751" y="637798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Ogbuagu. CROI 2022. Abstr 491. 2.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Margot. AIDS 2022. Abstr EPB240. 3. Kumar. AIDS 2022. Abstr EPB184. </a:t>
            </a:r>
            <a:endParaRPr lang="en-US" altLang="en-US" sz="1200" b="0" dirty="0">
              <a:solidFill>
                <a:schemeClr val="bg2"/>
              </a:solidFill>
              <a:latin typeface="Calibri" panose="020F0502020204030204" pitchFamily="34" charset="0"/>
            </a:endParaRPr>
          </a:p>
        </p:txBody>
      </p:sp>
      <p:graphicFrame>
        <p:nvGraphicFramePr>
          <p:cNvPr id="3" name="Content Placeholder 5">
            <a:extLst>
              <a:ext uri="{FF2B5EF4-FFF2-40B4-BE49-F238E27FC236}">
                <a16:creationId xmlns:a16="http://schemas.microsoft.com/office/drawing/2014/main" id="{EBE8724E-B7A4-462F-3F91-2DFF162102D2}"/>
              </a:ext>
            </a:extLst>
          </p:cNvPr>
          <p:cNvGraphicFramePr>
            <a:graphicFrameLocks/>
          </p:cNvGraphicFramePr>
          <p:nvPr>
            <p:extLst>
              <p:ext uri="{D42A27DB-BD31-4B8C-83A1-F6EECF244321}">
                <p14:modId xmlns:p14="http://schemas.microsoft.com/office/powerpoint/2010/main" val="1085483423"/>
              </p:ext>
            </p:extLst>
          </p:nvPr>
        </p:nvGraphicFramePr>
        <p:xfrm>
          <a:off x="605302" y="2279834"/>
          <a:ext cx="5577840" cy="3912840"/>
        </p:xfrm>
        <a:graphic>
          <a:graphicData uri="http://schemas.openxmlformats.org/drawingml/2006/table">
            <a:tbl>
              <a:tblPr firstRow="1" firstCol="1" bandRow="1">
                <a:tableStyleId>{5C22544A-7EE6-4342-B048-85BDC9FD1C3A}</a:tableStyleId>
              </a:tblPr>
              <a:tblGrid>
                <a:gridCol w="1097280">
                  <a:extLst>
                    <a:ext uri="{9D8B030D-6E8A-4147-A177-3AD203B41FA5}">
                      <a16:colId xmlns:a16="http://schemas.microsoft.com/office/drawing/2014/main" val="3310157934"/>
                    </a:ext>
                  </a:extLst>
                </a:gridCol>
                <a:gridCol w="1005840">
                  <a:extLst>
                    <a:ext uri="{9D8B030D-6E8A-4147-A177-3AD203B41FA5}">
                      <a16:colId xmlns:a16="http://schemas.microsoft.com/office/drawing/2014/main" val="2040107701"/>
                    </a:ext>
                  </a:extLst>
                </a:gridCol>
                <a:gridCol w="1371600">
                  <a:extLst>
                    <a:ext uri="{9D8B030D-6E8A-4147-A177-3AD203B41FA5}">
                      <a16:colId xmlns:a16="http://schemas.microsoft.com/office/drawing/2014/main" val="874804026"/>
                    </a:ext>
                  </a:extLst>
                </a:gridCol>
                <a:gridCol w="822960">
                  <a:extLst>
                    <a:ext uri="{9D8B030D-6E8A-4147-A177-3AD203B41FA5}">
                      <a16:colId xmlns:a16="http://schemas.microsoft.com/office/drawing/2014/main" val="1801000832"/>
                    </a:ext>
                  </a:extLst>
                </a:gridCol>
                <a:gridCol w="1280160">
                  <a:extLst>
                    <a:ext uri="{9D8B030D-6E8A-4147-A177-3AD203B41FA5}">
                      <a16:colId xmlns:a16="http://schemas.microsoft.com/office/drawing/2014/main" val="65055876"/>
                    </a:ext>
                  </a:extLst>
                </a:gridCol>
              </a:tblGrid>
              <a:tr h="532053">
                <a:tc>
                  <a:txBody>
                    <a:bodyPr/>
                    <a:lstStyle/>
                    <a:p>
                      <a:pPr marL="0" marR="0" lvl="0" indent="0" algn="l" defTabSz="1219170" rtl="0" eaLnBrk="1" fontAlgn="auto" latinLnBrk="0" hangingPunct="1">
                        <a:lnSpc>
                          <a:spcPct val="107000"/>
                        </a:lnSpc>
                        <a:spcBef>
                          <a:spcPts val="0"/>
                        </a:spcBef>
                        <a:spcAft>
                          <a:spcPts val="0"/>
                        </a:spcAft>
                        <a:buClrTx/>
                        <a:buSzTx/>
                        <a:buFontTx/>
                        <a:buNone/>
                        <a:tabLst/>
                        <a:defRPr/>
                      </a:pPr>
                      <a:r>
                        <a:rPr kumimoji="0" lang="en-GB" sz="1400" b="1" i="0" u="none" strike="noStrike" kern="12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Participants With LEN Resistance</a:t>
                      </a:r>
                      <a:r>
                        <a:rPr kumimoji="0" lang="en-GB" sz="1400" b="1" i="0" u="none" strike="noStrike" kern="1200" cap="none" spc="0" normalizeH="0" baseline="3000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2</a:t>
                      </a:r>
                    </a:p>
                  </a:txBody>
                  <a:tcPr marT="36000" marB="3600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100000"/>
                        </a:lnSpc>
                        <a:spcAft>
                          <a:spcPts val="0"/>
                        </a:spcAft>
                      </a:pPr>
                      <a:r>
                        <a:rPr lang="en-US" sz="1400" b="1" noProof="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First Visit With LEN Resistance</a:t>
                      </a:r>
                    </a:p>
                  </a:txBody>
                  <a:tcPr marL="68580" marR="6858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100000"/>
                        </a:lnSpc>
                        <a:spcAft>
                          <a:spcPts val="0"/>
                        </a:spcAft>
                      </a:pPr>
                      <a:r>
                        <a:rPr lang="en-US" sz="1400" b="1" noProof="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Capsid RAMs</a:t>
                      </a:r>
                    </a:p>
                  </a:txBody>
                  <a:tcPr marL="68580" marR="6858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100000"/>
                        </a:lnSpc>
                        <a:spcAft>
                          <a:spcPts val="0"/>
                        </a:spcAft>
                      </a:pPr>
                      <a:r>
                        <a:rPr lang="en-US" sz="1400" b="1" noProof="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No. of Fully Active Agents</a:t>
                      </a:r>
                    </a:p>
                  </a:txBody>
                  <a:tcPr marL="68580" marR="6858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100000"/>
                        </a:lnSpc>
                        <a:spcAft>
                          <a:spcPts val="0"/>
                        </a:spcAft>
                      </a:pPr>
                      <a:r>
                        <a:rPr lang="en-US" sz="1400" b="1" noProof="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Reason for LEN Monotherapy</a:t>
                      </a:r>
                    </a:p>
                  </a:txBody>
                  <a:tcPr marL="68580" marR="68580" marT="36000" marB="3600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988609854"/>
                  </a:ext>
                </a:extLst>
              </a:tr>
              <a:tr h="256104">
                <a:tc>
                  <a:txBody>
                    <a:bodyPr/>
                    <a:lstStyle/>
                    <a:p>
                      <a:pPr algn="ctr"/>
                      <a:r>
                        <a:rPr lang="en-US"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a:t>
                      </a:r>
                    </a:p>
                  </a:txBody>
                  <a:tcPr marL="90000" marR="68580"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107000"/>
                        </a:lnSpc>
                        <a:spcAft>
                          <a:spcPts val="0"/>
                        </a:spcAft>
                      </a:pPr>
                      <a:r>
                        <a:rPr lang="en-US" sz="14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Wk 26</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M66I</a:t>
                      </a:r>
                      <a:endParaRPr lang="en-US" sz="1400" dirty="0">
                        <a:solidFill>
                          <a:schemeClr val="bg1"/>
                        </a:solidFill>
                        <a:latin typeface="Calibri" panose="020F0502020204030204" pitchFamily="34"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3</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rowSpan="4">
                  <a:txBody>
                    <a:bodyPr/>
                    <a:lstStyle/>
                    <a:p>
                      <a:pPr algn="ctr"/>
                      <a:r>
                        <a:rPr lang="en-US" sz="1400" dirty="0">
                          <a:solidFill>
                            <a:schemeClr val="bg1"/>
                          </a:solidFill>
                          <a:latin typeface="Calibri" panose="020F0502020204030204" pitchFamily="34" charset="0"/>
                          <a:cs typeface="Calibri" panose="020F0502020204030204" pitchFamily="34" charset="0"/>
                        </a:rPr>
                        <a:t>Lack of adherence to OBR based on plasma concentrations</a:t>
                      </a:r>
                    </a:p>
                  </a:txBody>
                  <a:tcPr marL="68580" marR="6858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78376213"/>
                  </a:ext>
                </a:extLst>
              </a:tr>
              <a:tr h="256104">
                <a:tc>
                  <a:txBody>
                    <a:bodyPr/>
                    <a:lstStyle/>
                    <a:p>
                      <a:pPr algn="ctr"/>
                      <a:r>
                        <a:rPr lang="en-GB"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a:t>
                      </a:r>
                    </a:p>
                  </a:txBody>
                  <a:tcPr marL="90000" marR="68580"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107000"/>
                        </a:lnSpc>
                        <a:spcAft>
                          <a:spcPts val="0"/>
                        </a:spcAft>
                      </a:pPr>
                      <a:r>
                        <a:rPr lang="en-US" sz="1400" dirty="0">
                          <a:solidFill>
                            <a:schemeClr val="bg1"/>
                          </a:solidFill>
                          <a:latin typeface="Calibri" panose="020F0502020204030204" pitchFamily="34" charset="0"/>
                          <a:cs typeface="Calibri" panose="020F0502020204030204" pitchFamily="34" charset="0"/>
                        </a:rPr>
                        <a:t>Wk 4</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M66M/I, K70K/S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2</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vMerge="1">
                  <a:txBody>
                    <a:bodyPr/>
                    <a:lstStyle/>
                    <a:p>
                      <a:pPr algn="ctr"/>
                      <a:endParaRPr lang="en-US" sz="1600" dirty="0">
                        <a:solidFill>
                          <a:schemeClr val="bg1"/>
                        </a:solidFill>
                        <a:latin typeface="Calibri" panose="020F0502020204030204" pitchFamily="34"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39091618"/>
                  </a:ext>
                </a:extLst>
              </a:tr>
              <a:tr h="256104">
                <a:tc>
                  <a:txBody>
                    <a:bodyPr/>
                    <a:lstStyle/>
                    <a:p>
                      <a:pPr algn="ctr"/>
                      <a:r>
                        <a:rPr lang="en-GB"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a:t>
                      </a:r>
                    </a:p>
                  </a:txBody>
                  <a:tcPr marL="90000" marR="68580"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107000"/>
                        </a:lnSpc>
                        <a:spcAft>
                          <a:spcPts val="0"/>
                        </a:spcAft>
                      </a:pPr>
                      <a:r>
                        <a:rPr lang="en-US" sz="1400" dirty="0">
                          <a:solidFill>
                            <a:schemeClr val="bg1"/>
                          </a:solidFill>
                          <a:latin typeface="Calibri" panose="020F0502020204030204" pitchFamily="34" charset="0"/>
                          <a:cs typeface="Calibri" panose="020F0502020204030204" pitchFamily="34" charset="0"/>
                        </a:rPr>
                        <a:t>Wk 10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K70H, A105A/S/T, T107T/N</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2</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vMerge="1">
                  <a:txBody>
                    <a:bodyPr/>
                    <a:lstStyle/>
                    <a:p>
                      <a:pPr algn="ctr"/>
                      <a:endParaRPr lang="en-US" sz="1600" dirty="0">
                        <a:solidFill>
                          <a:schemeClr val="bg1"/>
                        </a:solidFill>
                        <a:latin typeface="Calibri" panose="020F0502020204030204" pitchFamily="34"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31235894"/>
                  </a:ext>
                </a:extLst>
              </a:tr>
              <a:tr h="256104">
                <a:tc>
                  <a:txBody>
                    <a:bodyPr/>
                    <a:lstStyle/>
                    <a:p>
                      <a:pPr algn="ctr"/>
                      <a:r>
                        <a:rPr lang="en-GB"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a:t>
                      </a:r>
                    </a:p>
                  </a:txBody>
                  <a:tcPr marL="90000" marR="68580"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107000"/>
                        </a:lnSpc>
                        <a:spcAft>
                          <a:spcPts val="0"/>
                        </a:spcAft>
                      </a:pPr>
                      <a:r>
                        <a:rPr lang="en-US" sz="1400" dirty="0">
                          <a:solidFill>
                            <a:schemeClr val="bg1"/>
                          </a:solidFill>
                          <a:latin typeface="Calibri" panose="020F0502020204030204" pitchFamily="34" charset="0"/>
                          <a:cs typeface="Calibri" panose="020F0502020204030204" pitchFamily="34" charset="0"/>
                        </a:rPr>
                        <a:t>Wk 4</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Q67H, K70R</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3</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vMerge="1">
                  <a:txBody>
                    <a:bodyPr/>
                    <a:lstStyle/>
                    <a:p>
                      <a:pPr algn="ctr"/>
                      <a:endParaRPr lang="en-US" sz="1600" dirty="0">
                        <a:solidFill>
                          <a:schemeClr val="bg1"/>
                        </a:solidFill>
                        <a:latin typeface="Calibri" panose="020F0502020204030204" pitchFamily="34"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057088820"/>
                  </a:ext>
                </a:extLst>
              </a:tr>
              <a:tr h="256104">
                <a:tc>
                  <a:txBody>
                    <a:bodyPr/>
                    <a:lstStyle/>
                    <a:p>
                      <a:pPr algn="ctr"/>
                      <a:r>
                        <a:rPr lang="en-GB"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5</a:t>
                      </a:r>
                    </a:p>
                  </a:txBody>
                  <a:tcPr marL="90000" marR="68580"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107000"/>
                        </a:lnSpc>
                        <a:spcAft>
                          <a:spcPts val="0"/>
                        </a:spcAft>
                      </a:pPr>
                      <a:r>
                        <a:rPr lang="en-US" sz="1400" dirty="0">
                          <a:solidFill>
                            <a:schemeClr val="bg1"/>
                          </a:solidFill>
                          <a:latin typeface="Calibri" panose="020F0502020204030204" pitchFamily="34" charset="0"/>
                          <a:cs typeface="Calibri" panose="020F0502020204030204" pitchFamily="34" charset="0"/>
                        </a:rPr>
                        <a:t>Wk 10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M66I, N74D, A105T</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rowSpan="4">
                  <a:txBody>
                    <a:bodyPr/>
                    <a:lstStyle/>
                    <a:p>
                      <a:pPr algn="ctr"/>
                      <a:r>
                        <a:rPr lang="en-US" sz="1400" dirty="0">
                          <a:solidFill>
                            <a:schemeClr val="bg1"/>
                          </a:solidFill>
                          <a:latin typeface="Calibri" panose="020F0502020204030204" pitchFamily="34" charset="0"/>
                          <a:cs typeface="Calibri" panose="020F0502020204030204" pitchFamily="34" charset="0"/>
                        </a:rPr>
                        <a:t>No fully active ARVs in OBR</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786321903"/>
                  </a:ext>
                </a:extLst>
              </a:tr>
              <a:tr h="256104">
                <a:tc>
                  <a:txBody>
                    <a:bodyPr/>
                    <a:lstStyle/>
                    <a:p>
                      <a:pPr algn="ctr"/>
                      <a:r>
                        <a:rPr lang="en-GB"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6</a:t>
                      </a:r>
                    </a:p>
                  </a:txBody>
                  <a:tcPr marL="90000" marR="68580"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107000"/>
                        </a:lnSpc>
                        <a:spcAft>
                          <a:spcPts val="0"/>
                        </a:spcAft>
                      </a:pPr>
                      <a:r>
                        <a:rPr lang="en-US" sz="1400" dirty="0">
                          <a:solidFill>
                            <a:schemeClr val="bg1"/>
                          </a:solidFill>
                          <a:latin typeface="Calibri" panose="020F0502020204030204" pitchFamily="34" charset="0"/>
                          <a:cs typeface="Calibri" panose="020F0502020204030204" pitchFamily="34" charset="0"/>
                        </a:rPr>
                        <a:t>Wk 4</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M66M/I</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vMerge="1">
                  <a:txBody>
                    <a:bodyPr/>
                    <a:lstStyle/>
                    <a:p>
                      <a:pPr algn="ctr"/>
                      <a:endParaRPr lang="en-US" sz="1600" dirty="0">
                        <a:solidFill>
                          <a:schemeClr val="bg1"/>
                        </a:solidFill>
                        <a:latin typeface="Calibri" panose="020F0502020204030204" pitchFamily="34"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3401445"/>
                  </a:ext>
                </a:extLst>
              </a:tr>
              <a:tr h="256104">
                <a:tc>
                  <a:txBody>
                    <a:bodyPr/>
                    <a:lstStyle/>
                    <a:p>
                      <a:pPr algn="ctr"/>
                      <a:r>
                        <a:rPr lang="en-GB"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7</a:t>
                      </a:r>
                    </a:p>
                  </a:txBody>
                  <a:tcPr marL="90000" marR="68580"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107000"/>
                        </a:lnSpc>
                        <a:spcAft>
                          <a:spcPts val="0"/>
                        </a:spcAft>
                      </a:pPr>
                      <a:r>
                        <a:rPr lang="en-US" sz="1400" dirty="0">
                          <a:solidFill>
                            <a:schemeClr val="bg1"/>
                          </a:solidFill>
                          <a:latin typeface="Calibri" panose="020F0502020204030204" pitchFamily="34" charset="0"/>
                          <a:cs typeface="Calibri" panose="020F0502020204030204" pitchFamily="34" charset="0"/>
                        </a:rPr>
                        <a:t>Wk 4</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M66M/I, Q67Q/H/N, K70K/R</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1</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vMerge="1">
                  <a:txBody>
                    <a:bodyPr/>
                    <a:lstStyle/>
                    <a:p>
                      <a:pPr algn="ctr"/>
                      <a:endParaRPr lang="en-US" sz="1600" dirty="0">
                        <a:solidFill>
                          <a:schemeClr val="bg1"/>
                        </a:solidFill>
                        <a:latin typeface="Calibri" panose="020F0502020204030204" pitchFamily="34"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76823597"/>
                  </a:ext>
                </a:extLst>
              </a:tr>
              <a:tr h="256104">
                <a:tc>
                  <a:txBody>
                    <a:bodyPr/>
                    <a:lstStyle/>
                    <a:p>
                      <a:pPr algn="ctr"/>
                      <a:r>
                        <a:rPr lang="en-GB"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8</a:t>
                      </a:r>
                    </a:p>
                  </a:txBody>
                  <a:tcPr marL="90000" marR="68580"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107000"/>
                        </a:lnSpc>
                        <a:spcAft>
                          <a:spcPts val="0"/>
                        </a:spcAft>
                      </a:pPr>
                      <a:r>
                        <a:rPr lang="en-US" sz="1400" dirty="0">
                          <a:solidFill>
                            <a:schemeClr val="bg1"/>
                          </a:solidFill>
                          <a:latin typeface="Calibri" panose="020F0502020204030204" pitchFamily="34" charset="0"/>
                          <a:cs typeface="Calibri" panose="020F0502020204030204" pitchFamily="34" charset="0"/>
                        </a:rPr>
                        <a:t>Wk 4</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M66I, T107A</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vMerge="1">
                  <a:txBody>
                    <a:bodyPr/>
                    <a:lstStyle/>
                    <a:p>
                      <a:pPr algn="ctr"/>
                      <a:endParaRPr lang="en-US" sz="1600" dirty="0">
                        <a:solidFill>
                          <a:schemeClr val="bg1"/>
                        </a:solidFill>
                        <a:latin typeface="Calibri" panose="020F0502020204030204" pitchFamily="34"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901107996"/>
                  </a:ext>
                </a:extLst>
              </a:tr>
            </a:tbl>
          </a:graphicData>
        </a:graphic>
      </p:graphicFrame>
      <p:grpSp>
        <p:nvGrpSpPr>
          <p:cNvPr id="6" name="Group 5">
            <a:extLst>
              <a:ext uri="{FF2B5EF4-FFF2-40B4-BE49-F238E27FC236}">
                <a16:creationId xmlns:a16="http://schemas.microsoft.com/office/drawing/2014/main" id="{82C6B73D-E98B-10BF-4E19-208B7A100BD6}"/>
              </a:ext>
            </a:extLst>
          </p:cNvPr>
          <p:cNvGrpSpPr/>
          <p:nvPr/>
        </p:nvGrpSpPr>
        <p:grpSpPr>
          <a:xfrm>
            <a:off x="8821536" y="4849163"/>
            <a:ext cx="2153859" cy="350176"/>
            <a:chOff x="1677308" y="3892566"/>
            <a:chExt cx="2153859" cy="350176"/>
          </a:xfrm>
        </p:grpSpPr>
        <p:grpSp>
          <p:nvGrpSpPr>
            <p:cNvPr id="7" name="Group 6">
              <a:extLst>
                <a:ext uri="{FF2B5EF4-FFF2-40B4-BE49-F238E27FC236}">
                  <a16:creationId xmlns:a16="http://schemas.microsoft.com/office/drawing/2014/main" id="{3769A3AF-BEAB-BF29-A81C-6FCE39A4B0FC}"/>
                </a:ext>
              </a:extLst>
            </p:cNvPr>
            <p:cNvGrpSpPr/>
            <p:nvPr/>
          </p:nvGrpSpPr>
          <p:grpSpPr>
            <a:xfrm>
              <a:off x="1677308" y="3892566"/>
              <a:ext cx="2131619" cy="350176"/>
              <a:chOff x="1677308" y="3867166"/>
              <a:chExt cx="2131619" cy="350176"/>
            </a:xfrm>
          </p:grpSpPr>
          <p:sp>
            <p:nvSpPr>
              <p:cNvPr id="35" name="TextBox 34">
                <a:extLst>
                  <a:ext uri="{FF2B5EF4-FFF2-40B4-BE49-F238E27FC236}">
                    <a16:creationId xmlns:a16="http://schemas.microsoft.com/office/drawing/2014/main" id="{DD7A0A90-08C9-225C-E2A2-7F04228AAED6}"/>
                  </a:ext>
                </a:extLst>
              </p:cNvPr>
              <p:cNvSpPr txBox="1"/>
              <p:nvPr/>
            </p:nvSpPr>
            <p:spPr bwMode="auto">
              <a:xfrm rot="19800000">
                <a:off x="1677308" y="3923672"/>
                <a:ext cx="65594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Swelling</a:t>
                </a:r>
              </a:p>
            </p:txBody>
          </p:sp>
          <p:sp>
            <p:nvSpPr>
              <p:cNvPr id="36" name="TextBox 35">
                <a:extLst>
                  <a:ext uri="{FF2B5EF4-FFF2-40B4-BE49-F238E27FC236}">
                    <a16:creationId xmlns:a16="http://schemas.microsoft.com/office/drawing/2014/main" id="{A8B0B824-ECE1-5D2E-F877-39609A3303FF}"/>
                  </a:ext>
                </a:extLst>
              </p:cNvPr>
              <p:cNvSpPr txBox="1"/>
              <p:nvPr/>
            </p:nvSpPr>
            <p:spPr bwMode="auto">
              <a:xfrm rot="19800000">
                <a:off x="1983201" y="3944110"/>
                <a:ext cx="7377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Erythema</a:t>
                </a:r>
              </a:p>
            </p:txBody>
          </p:sp>
          <p:sp>
            <p:nvSpPr>
              <p:cNvPr id="37" name="TextBox 36">
                <a:extLst>
                  <a:ext uri="{FF2B5EF4-FFF2-40B4-BE49-F238E27FC236}">
                    <a16:creationId xmlns:a16="http://schemas.microsoft.com/office/drawing/2014/main" id="{DF573130-E219-325E-183F-C1C8DB7654F3}"/>
                  </a:ext>
                </a:extLst>
              </p:cNvPr>
              <p:cNvSpPr txBox="1"/>
              <p:nvPr/>
            </p:nvSpPr>
            <p:spPr bwMode="auto">
              <a:xfrm rot="19800000">
                <a:off x="2619925" y="3867166"/>
                <a:ext cx="4299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Pain</a:t>
                </a:r>
              </a:p>
            </p:txBody>
          </p:sp>
          <p:sp>
            <p:nvSpPr>
              <p:cNvPr id="38" name="TextBox 37">
                <a:extLst>
                  <a:ext uri="{FF2B5EF4-FFF2-40B4-BE49-F238E27FC236}">
                    <a16:creationId xmlns:a16="http://schemas.microsoft.com/office/drawing/2014/main" id="{1E79F8BA-2981-3E59-DF0C-4DA9E9C81E32}"/>
                  </a:ext>
                </a:extLst>
              </p:cNvPr>
              <p:cNvSpPr txBox="1"/>
              <p:nvPr/>
            </p:nvSpPr>
            <p:spPr bwMode="auto">
              <a:xfrm rot="19800000">
                <a:off x="2827100" y="3909646"/>
                <a:ext cx="59984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Nodule</a:t>
                </a:r>
              </a:p>
            </p:txBody>
          </p:sp>
          <p:sp>
            <p:nvSpPr>
              <p:cNvPr id="39" name="TextBox 38">
                <a:extLst>
                  <a:ext uri="{FF2B5EF4-FFF2-40B4-BE49-F238E27FC236}">
                    <a16:creationId xmlns:a16="http://schemas.microsoft.com/office/drawing/2014/main" id="{234D4948-8911-FBF2-0372-2BFDD62FAD7E}"/>
                  </a:ext>
                </a:extLst>
              </p:cNvPr>
              <p:cNvSpPr txBox="1"/>
              <p:nvPr/>
            </p:nvSpPr>
            <p:spPr bwMode="auto">
              <a:xfrm rot="19800000">
                <a:off x="3024738" y="3955732"/>
                <a:ext cx="78418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Induration</a:t>
                </a:r>
              </a:p>
            </p:txBody>
          </p:sp>
        </p:grpSp>
        <p:grpSp>
          <p:nvGrpSpPr>
            <p:cNvPr id="10" name="Group 9">
              <a:extLst>
                <a:ext uri="{FF2B5EF4-FFF2-40B4-BE49-F238E27FC236}">
                  <a16:creationId xmlns:a16="http://schemas.microsoft.com/office/drawing/2014/main" id="{64E1B6B4-FC15-552F-A707-54FFD2304B50}"/>
                </a:ext>
              </a:extLst>
            </p:cNvPr>
            <p:cNvGrpSpPr/>
            <p:nvPr/>
          </p:nvGrpSpPr>
          <p:grpSpPr>
            <a:xfrm rot="5400000">
              <a:off x="2903079" y="3055052"/>
              <a:ext cx="62014" cy="1794162"/>
              <a:chOff x="1948606" y="2087880"/>
              <a:chExt cx="1063260" cy="1833245"/>
            </a:xfrm>
          </p:grpSpPr>
          <p:cxnSp>
            <p:nvCxnSpPr>
              <p:cNvPr id="11" name="Straight Connector 10">
                <a:extLst>
                  <a:ext uri="{FF2B5EF4-FFF2-40B4-BE49-F238E27FC236}">
                    <a16:creationId xmlns:a16="http://schemas.microsoft.com/office/drawing/2014/main" id="{88DA6DDB-48C2-D287-442D-4F76ED96E669}"/>
                  </a:ext>
                </a:extLst>
              </p:cNvPr>
              <p:cNvCxnSpPr>
                <a:cxnSpLocks/>
              </p:cNvCxnSpPr>
              <p:nvPr/>
            </p:nvCxnSpPr>
            <p:spPr bwMode="auto">
              <a:xfrm>
                <a:off x="1948606" y="3546475"/>
                <a:ext cx="1063260"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F47A0C69-A762-4D0D-FD84-CEC62E6EDDB7}"/>
                  </a:ext>
                </a:extLst>
              </p:cNvPr>
              <p:cNvCxnSpPr>
                <a:cxnSpLocks/>
              </p:cNvCxnSpPr>
              <p:nvPr/>
            </p:nvCxnSpPr>
            <p:spPr bwMode="auto">
              <a:xfrm>
                <a:off x="1948606" y="3921125"/>
                <a:ext cx="1063260"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3C71A335-309F-6068-DCAC-012F5F8F6958}"/>
                  </a:ext>
                </a:extLst>
              </p:cNvPr>
              <p:cNvCxnSpPr>
                <a:cxnSpLocks/>
              </p:cNvCxnSpPr>
              <p:nvPr/>
            </p:nvCxnSpPr>
            <p:spPr bwMode="auto">
              <a:xfrm>
                <a:off x="1948606" y="2816225"/>
                <a:ext cx="1063260"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E61909EB-F635-AF16-9B7D-8CF3AA553857}"/>
                  </a:ext>
                </a:extLst>
              </p:cNvPr>
              <p:cNvCxnSpPr>
                <a:cxnSpLocks/>
              </p:cNvCxnSpPr>
              <p:nvPr/>
            </p:nvCxnSpPr>
            <p:spPr bwMode="auto">
              <a:xfrm>
                <a:off x="1948606" y="3190875"/>
                <a:ext cx="1063260"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D190C980-0CF9-76B2-80AF-8516BF787F51}"/>
                  </a:ext>
                </a:extLst>
              </p:cNvPr>
              <p:cNvCxnSpPr>
                <a:cxnSpLocks/>
              </p:cNvCxnSpPr>
              <p:nvPr/>
            </p:nvCxnSpPr>
            <p:spPr bwMode="auto">
              <a:xfrm>
                <a:off x="1948606" y="2087880"/>
                <a:ext cx="1063260"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1E18E0CA-FAA3-5827-7054-D7C74B5F3C91}"/>
                  </a:ext>
                </a:extLst>
              </p:cNvPr>
              <p:cNvCxnSpPr>
                <a:cxnSpLocks/>
              </p:cNvCxnSpPr>
              <p:nvPr/>
            </p:nvCxnSpPr>
            <p:spPr bwMode="auto">
              <a:xfrm>
                <a:off x="1948606" y="2462530"/>
                <a:ext cx="1063260" cy="0"/>
              </a:xfrm>
              <a:prstGeom prst="line">
                <a:avLst/>
              </a:prstGeom>
              <a:noFill/>
              <a:ln w="28575" cap="flat" cmpd="sng" algn="ctr">
                <a:solidFill>
                  <a:schemeClr val="bg1"/>
                </a:solidFill>
                <a:prstDash val="solid"/>
                <a:round/>
                <a:headEnd type="none" w="med" len="med"/>
                <a:tailEnd type="none" w="med" len="med"/>
              </a:ln>
              <a:effectLst/>
            </p:spPr>
          </p:cxnSp>
        </p:grpSp>
      </p:grpSp>
      <p:sp>
        <p:nvSpPr>
          <p:cNvPr id="40" name="TextBox 39">
            <a:extLst>
              <a:ext uri="{FF2B5EF4-FFF2-40B4-BE49-F238E27FC236}">
                <a16:creationId xmlns:a16="http://schemas.microsoft.com/office/drawing/2014/main" id="{7A6D91E8-8E07-CAD5-7079-048AECAE5FAE}"/>
              </a:ext>
            </a:extLst>
          </p:cNvPr>
          <p:cNvSpPr txBox="1"/>
          <p:nvPr/>
        </p:nvSpPr>
        <p:spPr bwMode="auto">
          <a:xfrm>
            <a:off x="6521934" y="2309947"/>
            <a:ext cx="49926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Incidence and Severity of ISRs Related to LEN SC*</a:t>
            </a:r>
            <a:r>
              <a:rPr lang="en-US" b="1" baseline="30000" dirty="0">
                <a:solidFill>
                  <a:schemeClr val="bg1"/>
                </a:solidFill>
                <a:latin typeface="Calibri" panose="020F0502020204030204" pitchFamily="34" charset="0"/>
              </a:rPr>
              <a:t>3</a:t>
            </a:r>
          </a:p>
        </p:txBody>
      </p:sp>
      <p:sp>
        <p:nvSpPr>
          <p:cNvPr id="43" name="TextBox 42">
            <a:extLst>
              <a:ext uri="{FF2B5EF4-FFF2-40B4-BE49-F238E27FC236}">
                <a16:creationId xmlns:a16="http://schemas.microsoft.com/office/drawing/2014/main" id="{E056D485-6807-C9DA-63D4-D15094EE9924}"/>
              </a:ext>
            </a:extLst>
          </p:cNvPr>
          <p:cNvSpPr txBox="1"/>
          <p:nvPr/>
        </p:nvSpPr>
        <p:spPr bwMode="auto">
          <a:xfrm>
            <a:off x="7276859" y="2772115"/>
            <a:ext cx="13306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After First SC</a:t>
            </a:r>
          </a:p>
        </p:txBody>
      </p:sp>
      <p:sp>
        <p:nvSpPr>
          <p:cNvPr id="44" name="TextBox 43">
            <a:extLst>
              <a:ext uri="{FF2B5EF4-FFF2-40B4-BE49-F238E27FC236}">
                <a16:creationId xmlns:a16="http://schemas.microsoft.com/office/drawing/2014/main" id="{FDC70DF6-2F0E-CE2E-548E-27278531F861}"/>
              </a:ext>
            </a:extLst>
          </p:cNvPr>
          <p:cNvSpPr txBox="1"/>
          <p:nvPr/>
        </p:nvSpPr>
        <p:spPr bwMode="auto">
          <a:xfrm>
            <a:off x="9352430" y="2772115"/>
            <a:ext cx="15372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After Second SC</a:t>
            </a:r>
          </a:p>
        </p:txBody>
      </p:sp>
      <p:sp>
        <p:nvSpPr>
          <p:cNvPr id="45" name="TextBox 44">
            <a:extLst>
              <a:ext uri="{FF2B5EF4-FFF2-40B4-BE49-F238E27FC236}">
                <a16:creationId xmlns:a16="http://schemas.microsoft.com/office/drawing/2014/main" id="{481BBC35-B962-11F1-CF22-A99E562829D7}"/>
              </a:ext>
            </a:extLst>
          </p:cNvPr>
          <p:cNvSpPr txBox="1"/>
          <p:nvPr/>
        </p:nvSpPr>
        <p:spPr bwMode="auto">
          <a:xfrm>
            <a:off x="11340185" y="3286363"/>
            <a:ext cx="67685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spcAft>
                <a:spcPct val="0"/>
              </a:spcAft>
              <a:buClrTx/>
              <a:buFontTx/>
              <a:buNone/>
            </a:pPr>
            <a:r>
              <a:rPr lang="en-US" sz="1200" b="0" dirty="0">
                <a:solidFill>
                  <a:schemeClr val="bg1"/>
                </a:solidFill>
                <a:latin typeface="Calibri" panose="020F0502020204030204" pitchFamily="34" charset="0"/>
              </a:rPr>
              <a:t>No ISR</a:t>
            </a:r>
          </a:p>
          <a:p>
            <a:pPr algn="l">
              <a:spcAft>
                <a:spcPct val="0"/>
              </a:spcAft>
              <a:buClrTx/>
              <a:buFontTx/>
              <a:buNone/>
            </a:pPr>
            <a:r>
              <a:rPr lang="en-US" sz="1200" dirty="0">
                <a:solidFill>
                  <a:schemeClr val="bg1"/>
                </a:solidFill>
                <a:latin typeface="Calibri" panose="020F0502020204030204" pitchFamily="34" charset="0"/>
              </a:rPr>
              <a:t>Grade 1</a:t>
            </a:r>
          </a:p>
          <a:p>
            <a:pPr algn="l">
              <a:spcAft>
                <a:spcPct val="0"/>
              </a:spcAft>
              <a:buClrTx/>
              <a:buFontTx/>
              <a:buNone/>
            </a:pPr>
            <a:r>
              <a:rPr lang="en-US" sz="1200" dirty="0">
                <a:solidFill>
                  <a:schemeClr val="bg1"/>
                </a:solidFill>
                <a:latin typeface="Calibri" panose="020F0502020204030204" pitchFamily="34" charset="0"/>
              </a:rPr>
              <a:t>Grade 2</a:t>
            </a:r>
          </a:p>
          <a:p>
            <a:pPr algn="l">
              <a:spcAft>
                <a:spcPct val="0"/>
              </a:spcAft>
              <a:buClrTx/>
              <a:buFontTx/>
              <a:buNone/>
            </a:pPr>
            <a:r>
              <a:rPr lang="en-US" sz="1200" dirty="0">
                <a:solidFill>
                  <a:schemeClr val="bg1"/>
                </a:solidFill>
                <a:latin typeface="Calibri" panose="020F0502020204030204" pitchFamily="34" charset="0"/>
              </a:rPr>
              <a:t>Grade 3</a:t>
            </a:r>
            <a:endParaRPr lang="en-US" sz="1200" b="0" dirty="0">
              <a:solidFill>
                <a:schemeClr val="bg1"/>
              </a:solidFill>
              <a:latin typeface="Calibri" panose="020F0502020204030204" pitchFamily="34" charset="0"/>
            </a:endParaRPr>
          </a:p>
        </p:txBody>
      </p:sp>
      <p:sp>
        <p:nvSpPr>
          <p:cNvPr id="46" name="Rectangle 45">
            <a:extLst>
              <a:ext uri="{FF2B5EF4-FFF2-40B4-BE49-F238E27FC236}">
                <a16:creationId xmlns:a16="http://schemas.microsoft.com/office/drawing/2014/main" id="{814C4CA3-F032-4FDD-858E-F265918656B8}"/>
              </a:ext>
            </a:extLst>
          </p:cNvPr>
          <p:cNvSpPr/>
          <p:nvPr/>
        </p:nvSpPr>
        <p:spPr bwMode="auto">
          <a:xfrm>
            <a:off x="11223295" y="3356009"/>
            <a:ext cx="146050" cy="1460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8951546A-19C1-4320-2B90-8D7E71E8F58D}"/>
              </a:ext>
            </a:extLst>
          </p:cNvPr>
          <p:cNvSpPr/>
          <p:nvPr/>
        </p:nvSpPr>
        <p:spPr bwMode="auto">
          <a:xfrm>
            <a:off x="11223295" y="3534933"/>
            <a:ext cx="146050" cy="146050"/>
          </a:xfrm>
          <a:prstGeom prst="rect">
            <a:avLst/>
          </a:prstGeom>
          <a:solidFill>
            <a:schemeClr val="accent3">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771B2A2D-42A9-4AD8-A448-4A543CFA19D0}"/>
              </a:ext>
            </a:extLst>
          </p:cNvPr>
          <p:cNvSpPr/>
          <p:nvPr/>
        </p:nvSpPr>
        <p:spPr bwMode="auto">
          <a:xfrm>
            <a:off x="11223295" y="3713857"/>
            <a:ext cx="146050" cy="146050"/>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BA4B59D3-2106-94CD-7B6D-3FDCDEBC063A}"/>
              </a:ext>
            </a:extLst>
          </p:cNvPr>
          <p:cNvSpPr/>
          <p:nvPr/>
        </p:nvSpPr>
        <p:spPr bwMode="auto">
          <a:xfrm>
            <a:off x="11223295" y="3892782"/>
            <a:ext cx="146050" cy="14605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65" name="Group 64">
            <a:extLst>
              <a:ext uri="{FF2B5EF4-FFF2-40B4-BE49-F238E27FC236}">
                <a16:creationId xmlns:a16="http://schemas.microsoft.com/office/drawing/2014/main" id="{29AD5E98-A7F0-4663-4D04-F53C94EFE0DC}"/>
              </a:ext>
            </a:extLst>
          </p:cNvPr>
          <p:cNvGrpSpPr/>
          <p:nvPr/>
        </p:nvGrpSpPr>
        <p:grpSpPr>
          <a:xfrm>
            <a:off x="6664988" y="2920738"/>
            <a:ext cx="401072" cy="2077842"/>
            <a:chOff x="1662049" y="1964141"/>
            <a:chExt cx="401072" cy="2077842"/>
          </a:xfrm>
        </p:grpSpPr>
        <p:sp>
          <p:nvSpPr>
            <p:cNvPr id="72" name="TextBox 71">
              <a:extLst>
                <a:ext uri="{FF2B5EF4-FFF2-40B4-BE49-F238E27FC236}">
                  <a16:creationId xmlns:a16="http://schemas.microsoft.com/office/drawing/2014/main" id="{1EC18E65-1A9F-193B-42E8-83AF68C591A3}"/>
                </a:ext>
              </a:extLst>
            </p:cNvPr>
            <p:cNvSpPr txBox="1"/>
            <p:nvPr/>
          </p:nvSpPr>
          <p:spPr bwMode="auto">
            <a:xfrm>
              <a:off x="1806320" y="3780373"/>
              <a:ext cx="25680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100" dirty="0">
                  <a:solidFill>
                    <a:schemeClr val="bg1"/>
                  </a:solidFill>
                  <a:latin typeface="Calibri" panose="020F0502020204030204" pitchFamily="34" charset="0"/>
                </a:rPr>
                <a:t>0</a:t>
              </a:r>
              <a:endParaRPr lang="en-US" sz="1100" b="0" dirty="0">
                <a:solidFill>
                  <a:schemeClr val="bg1"/>
                </a:solidFill>
                <a:latin typeface="Calibri" panose="020F0502020204030204" pitchFamily="34" charset="0"/>
              </a:endParaRPr>
            </a:p>
          </p:txBody>
        </p:sp>
        <p:sp>
          <p:nvSpPr>
            <p:cNvPr id="76" name="TextBox 75">
              <a:extLst>
                <a:ext uri="{FF2B5EF4-FFF2-40B4-BE49-F238E27FC236}">
                  <a16:creationId xmlns:a16="http://schemas.microsoft.com/office/drawing/2014/main" id="{425383DC-9993-4176-5028-0C1CB12149FF}"/>
                </a:ext>
              </a:extLst>
            </p:cNvPr>
            <p:cNvSpPr txBox="1"/>
            <p:nvPr/>
          </p:nvSpPr>
          <p:spPr bwMode="auto">
            <a:xfrm>
              <a:off x="1734185" y="3414748"/>
              <a:ext cx="32893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100" dirty="0">
                  <a:solidFill>
                    <a:schemeClr val="bg1"/>
                  </a:solidFill>
                  <a:latin typeface="Calibri" panose="020F0502020204030204" pitchFamily="34" charset="0"/>
                </a:rPr>
                <a:t>20</a:t>
              </a:r>
              <a:endParaRPr lang="en-US" sz="1100" b="0" dirty="0">
                <a:solidFill>
                  <a:schemeClr val="bg1"/>
                </a:solidFill>
                <a:latin typeface="Calibri" panose="020F0502020204030204" pitchFamily="34" charset="0"/>
              </a:endParaRPr>
            </a:p>
          </p:txBody>
        </p:sp>
        <p:sp>
          <p:nvSpPr>
            <p:cNvPr id="77" name="TextBox 76">
              <a:extLst>
                <a:ext uri="{FF2B5EF4-FFF2-40B4-BE49-F238E27FC236}">
                  <a16:creationId xmlns:a16="http://schemas.microsoft.com/office/drawing/2014/main" id="{EE840409-D1E8-1B97-1281-12758CFD24AF}"/>
                </a:ext>
              </a:extLst>
            </p:cNvPr>
            <p:cNvSpPr txBox="1"/>
            <p:nvPr/>
          </p:nvSpPr>
          <p:spPr bwMode="auto">
            <a:xfrm>
              <a:off x="1734185" y="3050705"/>
              <a:ext cx="32893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100" dirty="0">
                  <a:solidFill>
                    <a:schemeClr val="bg1"/>
                  </a:solidFill>
                  <a:latin typeface="Calibri" panose="020F0502020204030204" pitchFamily="34" charset="0"/>
                </a:rPr>
                <a:t>40</a:t>
              </a:r>
              <a:endParaRPr lang="en-US" sz="1100" b="0" dirty="0">
                <a:solidFill>
                  <a:schemeClr val="bg1"/>
                </a:solidFill>
                <a:latin typeface="Calibri" panose="020F0502020204030204" pitchFamily="34" charset="0"/>
              </a:endParaRPr>
            </a:p>
          </p:txBody>
        </p:sp>
        <p:sp>
          <p:nvSpPr>
            <p:cNvPr id="78" name="TextBox 77">
              <a:extLst>
                <a:ext uri="{FF2B5EF4-FFF2-40B4-BE49-F238E27FC236}">
                  <a16:creationId xmlns:a16="http://schemas.microsoft.com/office/drawing/2014/main" id="{C70BC2CE-B571-991E-A52F-4AE1644D44A9}"/>
                </a:ext>
              </a:extLst>
            </p:cNvPr>
            <p:cNvSpPr txBox="1"/>
            <p:nvPr/>
          </p:nvSpPr>
          <p:spPr bwMode="auto">
            <a:xfrm>
              <a:off x="1734185" y="2685080"/>
              <a:ext cx="32893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100" dirty="0">
                  <a:solidFill>
                    <a:schemeClr val="bg1"/>
                  </a:solidFill>
                  <a:latin typeface="Calibri" panose="020F0502020204030204" pitchFamily="34" charset="0"/>
                </a:rPr>
                <a:t>60</a:t>
              </a:r>
              <a:endParaRPr lang="en-US" sz="1100" b="0" dirty="0">
                <a:solidFill>
                  <a:schemeClr val="bg1"/>
                </a:solidFill>
                <a:latin typeface="Calibri" panose="020F0502020204030204" pitchFamily="34" charset="0"/>
              </a:endParaRPr>
            </a:p>
          </p:txBody>
        </p:sp>
        <p:sp>
          <p:nvSpPr>
            <p:cNvPr id="79" name="TextBox 78">
              <a:extLst>
                <a:ext uri="{FF2B5EF4-FFF2-40B4-BE49-F238E27FC236}">
                  <a16:creationId xmlns:a16="http://schemas.microsoft.com/office/drawing/2014/main" id="{0DCC6D5E-1BF6-8E04-9A63-EC61EE69F792}"/>
                </a:ext>
              </a:extLst>
            </p:cNvPr>
            <p:cNvSpPr txBox="1"/>
            <p:nvPr/>
          </p:nvSpPr>
          <p:spPr bwMode="auto">
            <a:xfrm>
              <a:off x="1734185" y="2329766"/>
              <a:ext cx="32893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100" dirty="0">
                  <a:solidFill>
                    <a:schemeClr val="bg1"/>
                  </a:solidFill>
                  <a:latin typeface="Calibri" panose="020F0502020204030204" pitchFamily="34" charset="0"/>
                </a:rPr>
                <a:t>80</a:t>
              </a:r>
              <a:endParaRPr lang="en-US" sz="1100" b="0" dirty="0">
                <a:solidFill>
                  <a:schemeClr val="bg1"/>
                </a:solidFill>
                <a:latin typeface="Calibri" panose="020F0502020204030204" pitchFamily="34" charset="0"/>
              </a:endParaRPr>
            </a:p>
          </p:txBody>
        </p:sp>
        <p:sp>
          <p:nvSpPr>
            <p:cNvPr id="80" name="TextBox 79">
              <a:extLst>
                <a:ext uri="{FF2B5EF4-FFF2-40B4-BE49-F238E27FC236}">
                  <a16:creationId xmlns:a16="http://schemas.microsoft.com/office/drawing/2014/main" id="{C9BC5EA9-079A-E73A-FAB3-B10745445631}"/>
                </a:ext>
              </a:extLst>
            </p:cNvPr>
            <p:cNvSpPr txBox="1"/>
            <p:nvPr/>
          </p:nvSpPr>
          <p:spPr bwMode="auto">
            <a:xfrm>
              <a:off x="1662049" y="1964141"/>
              <a:ext cx="40107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100" dirty="0">
                  <a:solidFill>
                    <a:schemeClr val="bg1"/>
                  </a:solidFill>
                  <a:latin typeface="Calibri" panose="020F0502020204030204" pitchFamily="34" charset="0"/>
                </a:rPr>
                <a:t>100</a:t>
              </a:r>
              <a:endParaRPr lang="en-US" sz="1100" b="0" dirty="0">
                <a:solidFill>
                  <a:schemeClr val="bg1"/>
                </a:solidFill>
                <a:latin typeface="Calibri" panose="020F0502020204030204" pitchFamily="34" charset="0"/>
              </a:endParaRPr>
            </a:p>
          </p:txBody>
        </p:sp>
      </p:grpSp>
      <p:sp>
        <p:nvSpPr>
          <p:cNvPr id="81" name="TextBox 80">
            <a:extLst>
              <a:ext uri="{FF2B5EF4-FFF2-40B4-BE49-F238E27FC236}">
                <a16:creationId xmlns:a16="http://schemas.microsoft.com/office/drawing/2014/main" id="{E99A1EEF-B53D-B8BC-0E66-F699920A9981}"/>
              </a:ext>
            </a:extLst>
          </p:cNvPr>
          <p:cNvSpPr txBox="1"/>
          <p:nvPr/>
        </p:nvSpPr>
        <p:spPr bwMode="auto">
          <a:xfrm rot="16200000">
            <a:off x="6037625" y="3826975"/>
            <a:ext cx="110479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100" b="1" dirty="0">
                <a:solidFill>
                  <a:schemeClr val="bg1"/>
                </a:solidFill>
                <a:latin typeface="Calibri" panose="020F0502020204030204" pitchFamily="34" charset="0"/>
              </a:rPr>
              <a:t>Participants (%)</a:t>
            </a:r>
          </a:p>
        </p:txBody>
      </p:sp>
      <p:sp>
        <p:nvSpPr>
          <p:cNvPr id="82" name="Freeform: Shape 81">
            <a:extLst>
              <a:ext uri="{FF2B5EF4-FFF2-40B4-BE49-F238E27FC236}">
                <a16:creationId xmlns:a16="http://schemas.microsoft.com/office/drawing/2014/main" id="{B3C0AE5A-98A1-56B2-F61A-3B983C7738F8}"/>
              </a:ext>
            </a:extLst>
          </p:cNvPr>
          <p:cNvSpPr/>
          <p:nvPr/>
        </p:nvSpPr>
        <p:spPr bwMode="auto">
          <a:xfrm>
            <a:off x="7040019" y="3044477"/>
            <a:ext cx="3937000" cy="1836420"/>
          </a:xfrm>
          <a:custGeom>
            <a:avLst/>
            <a:gdLst>
              <a:gd name="connsiteX0" fmla="*/ 0 w 3937000"/>
              <a:gd name="connsiteY0" fmla="*/ 0 h 1818640"/>
              <a:gd name="connsiteX1" fmla="*/ 0 w 3937000"/>
              <a:gd name="connsiteY1" fmla="*/ 1818640 h 1818640"/>
              <a:gd name="connsiteX2" fmla="*/ 3937000 w 3937000"/>
              <a:gd name="connsiteY2" fmla="*/ 1818640 h 1818640"/>
            </a:gdLst>
            <a:ahLst/>
            <a:cxnLst>
              <a:cxn ang="0">
                <a:pos x="connsiteX0" y="connsiteY0"/>
              </a:cxn>
              <a:cxn ang="0">
                <a:pos x="connsiteX1" y="connsiteY1"/>
              </a:cxn>
              <a:cxn ang="0">
                <a:pos x="connsiteX2" y="connsiteY2"/>
              </a:cxn>
            </a:cxnLst>
            <a:rect l="l" t="t" r="r" b="b"/>
            <a:pathLst>
              <a:path w="3937000" h="1818640">
                <a:moveTo>
                  <a:pt x="0" y="0"/>
                </a:moveTo>
                <a:lnTo>
                  <a:pt x="0" y="1818640"/>
                </a:lnTo>
                <a:lnTo>
                  <a:pt x="3937000" y="1818640"/>
                </a:lnTo>
              </a:path>
            </a:pathLst>
          </a:custGeom>
          <a:noFill/>
          <a:ln w="28575">
            <a:solidFill>
              <a:schemeClr val="bg1"/>
            </a:solidFill>
            <a:miter lim="800000"/>
            <a:headEnd/>
            <a:tailEnd/>
          </a:ln>
        </p:spPr>
        <p:txBody>
          <a:bodyPr rtlCol="0" anchor="ctr"/>
          <a:lstStyle/>
          <a:p>
            <a:pPr algn="ctr"/>
            <a:endParaRPr lang="en-US" dirty="0"/>
          </a:p>
        </p:txBody>
      </p:sp>
      <p:grpSp>
        <p:nvGrpSpPr>
          <p:cNvPr id="83" name="Group 82">
            <a:extLst>
              <a:ext uri="{FF2B5EF4-FFF2-40B4-BE49-F238E27FC236}">
                <a16:creationId xmlns:a16="http://schemas.microsoft.com/office/drawing/2014/main" id="{5BC86BEF-7E76-ECD6-79CB-1F012D446FA4}"/>
              </a:ext>
            </a:extLst>
          </p:cNvPr>
          <p:cNvGrpSpPr/>
          <p:nvPr/>
        </p:nvGrpSpPr>
        <p:grpSpPr>
          <a:xfrm>
            <a:off x="6980963" y="3044477"/>
            <a:ext cx="59055" cy="1833245"/>
            <a:chOff x="1948606" y="2087880"/>
            <a:chExt cx="1063260" cy="1833245"/>
          </a:xfrm>
        </p:grpSpPr>
        <p:cxnSp>
          <p:nvCxnSpPr>
            <p:cNvPr id="84" name="Straight Connector 83">
              <a:extLst>
                <a:ext uri="{FF2B5EF4-FFF2-40B4-BE49-F238E27FC236}">
                  <a16:creationId xmlns:a16="http://schemas.microsoft.com/office/drawing/2014/main" id="{28D4AA0A-1B10-5163-9D1F-02A472853C29}"/>
                </a:ext>
              </a:extLst>
            </p:cNvPr>
            <p:cNvCxnSpPr>
              <a:cxnSpLocks/>
            </p:cNvCxnSpPr>
            <p:nvPr/>
          </p:nvCxnSpPr>
          <p:spPr bwMode="auto">
            <a:xfrm>
              <a:off x="1948606" y="3546475"/>
              <a:ext cx="1063260"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D0582F91-69BD-FCB8-A9E2-2242AA7D957F}"/>
                </a:ext>
              </a:extLst>
            </p:cNvPr>
            <p:cNvCxnSpPr>
              <a:cxnSpLocks/>
            </p:cNvCxnSpPr>
            <p:nvPr/>
          </p:nvCxnSpPr>
          <p:spPr bwMode="auto">
            <a:xfrm>
              <a:off x="1948606" y="3921125"/>
              <a:ext cx="1063260"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D6B003F8-B425-6A0C-2EA4-5526D2241A17}"/>
                </a:ext>
              </a:extLst>
            </p:cNvPr>
            <p:cNvCxnSpPr>
              <a:cxnSpLocks/>
            </p:cNvCxnSpPr>
            <p:nvPr/>
          </p:nvCxnSpPr>
          <p:spPr bwMode="auto">
            <a:xfrm>
              <a:off x="1948606" y="2816225"/>
              <a:ext cx="1063260"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BEE456EB-3C87-70EB-3831-5FD041CFA261}"/>
                </a:ext>
              </a:extLst>
            </p:cNvPr>
            <p:cNvCxnSpPr>
              <a:cxnSpLocks/>
            </p:cNvCxnSpPr>
            <p:nvPr/>
          </p:nvCxnSpPr>
          <p:spPr bwMode="auto">
            <a:xfrm>
              <a:off x="1948606" y="3190875"/>
              <a:ext cx="1063260"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5BD86545-7234-CB9E-E46E-BC1364A1A8F6}"/>
                </a:ext>
              </a:extLst>
            </p:cNvPr>
            <p:cNvCxnSpPr>
              <a:cxnSpLocks/>
            </p:cNvCxnSpPr>
            <p:nvPr/>
          </p:nvCxnSpPr>
          <p:spPr bwMode="auto">
            <a:xfrm>
              <a:off x="1948606" y="2087880"/>
              <a:ext cx="1063260"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FA62BC0D-C0B7-7103-AF33-2953587D0506}"/>
                </a:ext>
              </a:extLst>
            </p:cNvPr>
            <p:cNvCxnSpPr>
              <a:cxnSpLocks/>
            </p:cNvCxnSpPr>
            <p:nvPr/>
          </p:nvCxnSpPr>
          <p:spPr bwMode="auto">
            <a:xfrm>
              <a:off x="1948606" y="2462530"/>
              <a:ext cx="1063260" cy="0"/>
            </a:xfrm>
            <a:prstGeom prst="line">
              <a:avLst/>
            </a:prstGeom>
            <a:noFill/>
            <a:ln w="28575" cap="flat" cmpd="sng" algn="ctr">
              <a:solidFill>
                <a:schemeClr val="bg1"/>
              </a:solidFill>
              <a:prstDash val="solid"/>
              <a:round/>
              <a:headEnd type="none" w="med" len="med"/>
              <a:tailEnd type="none" w="med" len="med"/>
            </a:ln>
            <a:effectLst/>
          </p:spPr>
        </p:cxnSp>
      </p:grpSp>
      <p:sp>
        <p:nvSpPr>
          <p:cNvPr id="90" name="Rectangle 89">
            <a:extLst>
              <a:ext uri="{FF2B5EF4-FFF2-40B4-BE49-F238E27FC236}">
                <a16:creationId xmlns:a16="http://schemas.microsoft.com/office/drawing/2014/main" id="{5446606D-6251-A6E1-5012-9133C6CA8709}"/>
              </a:ext>
            </a:extLst>
          </p:cNvPr>
          <p:cNvSpPr/>
          <p:nvPr/>
        </p:nvSpPr>
        <p:spPr bwMode="auto">
          <a:xfrm>
            <a:off x="7089245" y="3052097"/>
            <a:ext cx="270780" cy="1333500"/>
          </a:xfrm>
          <a:prstGeom prst="rect">
            <a:avLst/>
          </a:prstGeom>
          <a:solidFill>
            <a:schemeClr val="accent1"/>
          </a:solidFill>
          <a:ln w="0">
            <a:noFill/>
            <a:miter lim="800000"/>
            <a:headEnd/>
            <a:tailEnd/>
          </a:ln>
        </p:spPr>
        <p:txBody>
          <a:bodyPr lIns="9144" rIns="9144"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74</a:t>
            </a:r>
          </a:p>
        </p:txBody>
      </p:sp>
      <p:sp>
        <p:nvSpPr>
          <p:cNvPr id="91" name="Rectangle 90">
            <a:extLst>
              <a:ext uri="{FF2B5EF4-FFF2-40B4-BE49-F238E27FC236}">
                <a16:creationId xmlns:a16="http://schemas.microsoft.com/office/drawing/2014/main" id="{95198F79-8926-C9FB-AF2C-8B9621FF7BC4}"/>
              </a:ext>
            </a:extLst>
          </p:cNvPr>
          <p:cNvSpPr/>
          <p:nvPr/>
        </p:nvSpPr>
        <p:spPr bwMode="auto">
          <a:xfrm>
            <a:off x="7089245" y="4385596"/>
            <a:ext cx="270780" cy="362491"/>
          </a:xfrm>
          <a:prstGeom prst="rect">
            <a:avLst/>
          </a:prstGeom>
          <a:solidFill>
            <a:schemeClr val="accent3">
              <a:lumMod val="20000"/>
              <a:lumOff val="80000"/>
            </a:schemeClr>
          </a:solidFill>
          <a:ln w="0">
            <a:noFill/>
            <a:miter lim="800000"/>
            <a:headEnd/>
            <a:tailEnd/>
          </a:ln>
        </p:spPr>
        <p:txBody>
          <a:bodyPr lIns="9144" rIns="9144" rtlCol="0" anchor="ctr"/>
          <a:lstStyle/>
          <a:p>
            <a:pPr algn="ctr" eaLnBrk="1" hangingPunct="1">
              <a:spcBef>
                <a:spcPct val="35000"/>
              </a:spcBef>
              <a:spcAft>
                <a:spcPct val="25000"/>
              </a:spcAft>
              <a:buClr>
                <a:schemeClr val="folHlink"/>
              </a:buClr>
              <a:buNone/>
            </a:pPr>
            <a:r>
              <a:rPr lang="en-US" sz="1200" b="0" dirty="0">
                <a:solidFill>
                  <a:schemeClr val="bg1"/>
                </a:solidFill>
                <a:latin typeface="Calibri" panose="020F0502020204030204" pitchFamily="34" charset="0"/>
              </a:rPr>
              <a:t>19</a:t>
            </a:r>
          </a:p>
        </p:txBody>
      </p:sp>
      <p:sp>
        <p:nvSpPr>
          <p:cNvPr id="92" name="Rectangle 91">
            <a:extLst>
              <a:ext uri="{FF2B5EF4-FFF2-40B4-BE49-F238E27FC236}">
                <a16:creationId xmlns:a16="http://schemas.microsoft.com/office/drawing/2014/main" id="{E0485DED-BC3A-53EF-499D-14298311AED3}"/>
              </a:ext>
            </a:extLst>
          </p:cNvPr>
          <p:cNvSpPr/>
          <p:nvPr/>
        </p:nvSpPr>
        <p:spPr bwMode="auto">
          <a:xfrm>
            <a:off x="7089245" y="4736970"/>
            <a:ext cx="270780" cy="103749"/>
          </a:xfrm>
          <a:prstGeom prst="rect">
            <a:avLst/>
          </a:prstGeom>
          <a:solidFill>
            <a:schemeClr val="accent3">
              <a:lumMod val="60000"/>
              <a:lumOff val="40000"/>
            </a:schemeClr>
          </a:solidFill>
          <a:ln w="0">
            <a:noFill/>
            <a:miter lim="800000"/>
            <a:headEnd/>
            <a:tailEnd/>
          </a:ln>
        </p:spPr>
        <p:txBody>
          <a:bodyPr lIns="9144" rIns="9144" rtlCol="0" anchor="ctr"/>
          <a:lstStyle/>
          <a:p>
            <a:pPr algn="ctr" eaLnBrk="1" hangingPunct="1">
              <a:spcBef>
                <a:spcPct val="35000"/>
              </a:spcBef>
              <a:spcAft>
                <a:spcPct val="25000"/>
              </a:spcAft>
              <a:buClr>
                <a:schemeClr val="folHlink"/>
              </a:buClr>
              <a:buNone/>
            </a:pPr>
            <a:r>
              <a:rPr lang="en-US" sz="1200" b="0" dirty="0">
                <a:solidFill>
                  <a:schemeClr val="bg1"/>
                </a:solidFill>
                <a:latin typeface="Calibri" panose="020F0502020204030204" pitchFamily="34" charset="0"/>
              </a:rPr>
              <a:t>6</a:t>
            </a:r>
          </a:p>
        </p:txBody>
      </p:sp>
      <p:sp>
        <p:nvSpPr>
          <p:cNvPr id="93" name="Rectangle 92">
            <a:extLst>
              <a:ext uri="{FF2B5EF4-FFF2-40B4-BE49-F238E27FC236}">
                <a16:creationId xmlns:a16="http://schemas.microsoft.com/office/drawing/2014/main" id="{E69080DB-0DB4-356A-1689-E8798BF1CF97}"/>
              </a:ext>
            </a:extLst>
          </p:cNvPr>
          <p:cNvSpPr/>
          <p:nvPr/>
        </p:nvSpPr>
        <p:spPr bwMode="auto">
          <a:xfrm>
            <a:off x="7089245" y="4841813"/>
            <a:ext cx="270780" cy="27432"/>
          </a:xfrm>
          <a:prstGeom prst="rect">
            <a:avLst/>
          </a:prstGeom>
          <a:solidFill>
            <a:schemeClr val="accent3"/>
          </a:solidFill>
          <a:ln w="0">
            <a:noFill/>
            <a:miter lim="800000"/>
            <a:headEnd/>
            <a:tailEnd/>
          </a:ln>
        </p:spPr>
        <p:txBody>
          <a:bodyPr lIns="9144" rIns="9144" rtlCol="0" anchor="ctr"/>
          <a:lstStyle/>
          <a:p>
            <a:pPr algn="ctr" eaLnBrk="1" hangingPunct="1">
              <a:spcBef>
                <a:spcPct val="35000"/>
              </a:spcBef>
              <a:spcAft>
                <a:spcPct val="25000"/>
              </a:spcAft>
              <a:buClr>
                <a:schemeClr val="folHlink"/>
              </a:buClr>
              <a:buNone/>
            </a:pPr>
            <a:endParaRPr lang="en-US" sz="1200" b="0" dirty="0">
              <a:solidFill>
                <a:schemeClr val="bg1"/>
              </a:solidFill>
              <a:latin typeface="Calibri" panose="020F0502020204030204" pitchFamily="34" charset="0"/>
            </a:endParaRPr>
          </a:p>
        </p:txBody>
      </p:sp>
      <p:grpSp>
        <p:nvGrpSpPr>
          <p:cNvPr id="94" name="Group 93">
            <a:extLst>
              <a:ext uri="{FF2B5EF4-FFF2-40B4-BE49-F238E27FC236}">
                <a16:creationId xmlns:a16="http://schemas.microsoft.com/office/drawing/2014/main" id="{784CD568-507F-99C5-8D88-F659DC91875D}"/>
              </a:ext>
            </a:extLst>
          </p:cNvPr>
          <p:cNvGrpSpPr/>
          <p:nvPr/>
        </p:nvGrpSpPr>
        <p:grpSpPr>
          <a:xfrm>
            <a:off x="7274804" y="4678129"/>
            <a:ext cx="256802" cy="261610"/>
            <a:chOff x="2271865" y="3721532"/>
            <a:chExt cx="256802" cy="261610"/>
          </a:xfrm>
        </p:grpSpPr>
        <p:sp>
          <p:nvSpPr>
            <p:cNvPr id="95" name="TextBox 94">
              <a:extLst>
                <a:ext uri="{FF2B5EF4-FFF2-40B4-BE49-F238E27FC236}">
                  <a16:creationId xmlns:a16="http://schemas.microsoft.com/office/drawing/2014/main" id="{9EFFA2AB-C12F-7E56-1B2E-BD96B143BA61}"/>
                </a:ext>
              </a:extLst>
            </p:cNvPr>
            <p:cNvSpPr txBox="1"/>
            <p:nvPr/>
          </p:nvSpPr>
          <p:spPr bwMode="auto">
            <a:xfrm>
              <a:off x="2271865" y="3721532"/>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a:t>
              </a:r>
            </a:p>
          </p:txBody>
        </p:sp>
        <p:cxnSp>
          <p:nvCxnSpPr>
            <p:cNvPr id="96" name="Straight Connector 95">
              <a:extLst>
                <a:ext uri="{FF2B5EF4-FFF2-40B4-BE49-F238E27FC236}">
                  <a16:creationId xmlns:a16="http://schemas.microsoft.com/office/drawing/2014/main" id="{E7A157D5-81C6-5137-6701-2AED3725D47A}"/>
                </a:ext>
              </a:extLst>
            </p:cNvPr>
            <p:cNvCxnSpPr>
              <a:cxnSpLocks/>
            </p:cNvCxnSpPr>
            <p:nvPr/>
          </p:nvCxnSpPr>
          <p:spPr bwMode="auto">
            <a:xfrm flipV="1">
              <a:off x="2272034" y="3855620"/>
              <a:ext cx="102543" cy="43312"/>
            </a:xfrm>
            <a:prstGeom prst="line">
              <a:avLst/>
            </a:prstGeom>
            <a:noFill/>
            <a:ln w="28575" cap="flat" cmpd="sng" algn="ctr">
              <a:solidFill>
                <a:schemeClr val="bg1"/>
              </a:solidFill>
              <a:prstDash val="solid"/>
              <a:round/>
              <a:headEnd type="none" w="med" len="med"/>
              <a:tailEnd type="none" w="med" len="med"/>
            </a:ln>
            <a:effectLst/>
          </p:spPr>
        </p:cxnSp>
      </p:grpSp>
      <p:sp>
        <p:nvSpPr>
          <p:cNvPr id="97" name="Rectangle 96">
            <a:extLst>
              <a:ext uri="{FF2B5EF4-FFF2-40B4-BE49-F238E27FC236}">
                <a16:creationId xmlns:a16="http://schemas.microsoft.com/office/drawing/2014/main" id="{EB8A617B-C2EC-7370-605E-666A927295D2}"/>
              </a:ext>
            </a:extLst>
          </p:cNvPr>
          <p:cNvSpPr/>
          <p:nvPr/>
        </p:nvSpPr>
        <p:spPr bwMode="auto">
          <a:xfrm>
            <a:off x="7447442" y="3052096"/>
            <a:ext cx="270780" cy="1392195"/>
          </a:xfrm>
          <a:prstGeom prst="rect">
            <a:avLst/>
          </a:prstGeom>
          <a:solidFill>
            <a:schemeClr val="accent1"/>
          </a:solidFill>
          <a:ln w="0">
            <a:noFill/>
            <a:miter lim="800000"/>
            <a:headEnd/>
            <a:tailEnd/>
          </a:ln>
        </p:spPr>
        <p:txBody>
          <a:bodyPr lIns="9144" rIns="9144"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76</a:t>
            </a:r>
          </a:p>
        </p:txBody>
      </p:sp>
      <p:sp>
        <p:nvSpPr>
          <p:cNvPr id="98" name="Rectangle 97">
            <a:extLst>
              <a:ext uri="{FF2B5EF4-FFF2-40B4-BE49-F238E27FC236}">
                <a16:creationId xmlns:a16="http://schemas.microsoft.com/office/drawing/2014/main" id="{5B5B33C1-DADA-9DD8-2BD2-34714A5154D6}"/>
              </a:ext>
            </a:extLst>
          </p:cNvPr>
          <p:cNvSpPr/>
          <p:nvPr/>
        </p:nvSpPr>
        <p:spPr bwMode="auto">
          <a:xfrm>
            <a:off x="7447442" y="4444291"/>
            <a:ext cx="270780" cy="279839"/>
          </a:xfrm>
          <a:prstGeom prst="rect">
            <a:avLst/>
          </a:prstGeom>
          <a:solidFill>
            <a:schemeClr val="accent3">
              <a:lumMod val="20000"/>
              <a:lumOff val="80000"/>
            </a:schemeClr>
          </a:solidFill>
          <a:ln w="0">
            <a:noFill/>
            <a:miter lim="800000"/>
            <a:headEnd/>
            <a:tailEnd/>
          </a:ln>
        </p:spPr>
        <p:txBody>
          <a:bodyPr lIns="9144" rIns="9144" rtlCol="0" anchor="ctr"/>
          <a:lstStyle/>
          <a:p>
            <a:pPr algn="ctr" eaLnBrk="1" hangingPunct="1">
              <a:spcBef>
                <a:spcPct val="35000"/>
              </a:spcBef>
              <a:spcAft>
                <a:spcPct val="25000"/>
              </a:spcAft>
              <a:buClr>
                <a:schemeClr val="folHlink"/>
              </a:buClr>
              <a:buNone/>
            </a:pPr>
            <a:r>
              <a:rPr lang="en-US" sz="1200" b="0" dirty="0">
                <a:solidFill>
                  <a:schemeClr val="bg1"/>
                </a:solidFill>
                <a:latin typeface="Calibri" panose="020F0502020204030204" pitchFamily="34" charset="0"/>
              </a:rPr>
              <a:t>15</a:t>
            </a:r>
          </a:p>
        </p:txBody>
      </p:sp>
      <p:sp>
        <p:nvSpPr>
          <p:cNvPr id="99" name="Rectangle 98">
            <a:extLst>
              <a:ext uri="{FF2B5EF4-FFF2-40B4-BE49-F238E27FC236}">
                <a16:creationId xmlns:a16="http://schemas.microsoft.com/office/drawing/2014/main" id="{18A6054E-4D08-3D08-3614-C6815649B866}"/>
              </a:ext>
            </a:extLst>
          </p:cNvPr>
          <p:cNvSpPr/>
          <p:nvPr/>
        </p:nvSpPr>
        <p:spPr bwMode="auto">
          <a:xfrm>
            <a:off x="7447442" y="4722148"/>
            <a:ext cx="270780" cy="118572"/>
          </a:xfrm>
          <a:prstGeom prst="rect">
            <a:avLst/>
          </a:prstGeom>
          <a:solidFill>
            <a:schemeClr val="accent3">
              <a:lumMod val="60000"/>
              <a:lumOff val="40000"/>
            </a:schemeClr>
          </a:solidFill>
          <a:ln w="0">
            <a:noFill/>
            <a:miter lim="800000"/>
            <a:headEnd/>
            <a:tailEnd/>
          </a:ln>
        </p:spPr>
        <p:txBody>
          <a:bodyPr lIns="9144" rIns="9144" rtlCol="0" anchor="ctr"/>
          <a:lstStyle/>
          <a:p>
            <a:pPr algn="ctr" eaLnBrk="1" hangingPunct="1">
              <a:spcBef>
                <a:spcPct val="35000"/>
              </a:spcBef>
              <a:spcAft>
                <a:spcPct val="25000"/>
              </a:spcAft>
              <a:buClr>
                <a:schemeClr val="folHlink"/>
              </a:buClr>
              <a:buNone/>
            </a:pPr>
            <a:r>
              <a:rPr lang="en-US" sz="1200" b="0" dirty="0">
                <a:solidFill>
                  <a:schemeClr val="bg1"/>
                </a:solidFill>
                <a:latin typeface="Calibri" panose="020F0502020204030204" pitchFamily="34" charset="0"/>
              </a:rPr>
              <a:t>7</a:t>
            </a:r>
          </a:p>
        </p:txBody>
      </p:sp>
      <p:sp>
        <p:nvSpPr>
          <p:cNvPr id="100" name="Rectangle 99">
            <a:extLst>
              <a:ext uri="{FF2B5EF4-FFF2-40B4-BE49-F238E27FC236}">
                <a16:creationId xmlns:a16="http://schemas.microsoft.com/office/drawing/2014/main" id="{B055BC14-4229-EF83-3746-76BC9D1C4A00}"/>
              </a:ext>
            </a:extLst>
          </p:cNvPr>
          <p:cNvSpPr/>
          <p:nvPr/>
        </p:nvSpPr>
        <p:spPr bwMode="auto">
          <a:xfrm>
            <a:off x="7447442" y="4841813"/>
            <a:ext cx="270780" cy="27432"/>
          </a:xfrm>
          <a:prstGeom prst="rect">
            <a:avLst/>
          </a:prstGeom>
          <a:solidFill>
            <a:schemeClr val="accent3"/>
          </a:solidFill>
          <a:ln w="0">
            <a:noFill/>
            <a:miter lim="800000"/>
            <a:headEnd/>
            <a:tailEnd/>
          </a:ln>
        </p:spPr>
        <p:txBody>
          <a:bodyPr lIns="9144" rIns="9144" rtlCol="0" anchor="ctr"/>
          <a:lstStyle/>
          <a:p>
            <a:pPr algn="ctr" eaLnBrk="1" hangingPunct="1">
              <a:spcBef>
                <a:spcPct val="35000"/>
              </a:spcBef>
              <a:spcAft>
                <a:spcPct val="25000"/>
              </a:spcAft>
              <a:buClr>
                <a:schemeClr val="folHlink"/>
              </a:buClr>
              <a:buNone/>
            </a:pPr>
            <a:endParaRPr lang="en-US" sz="1200" b="0" dirty="0">
              <a:solidFill>
                <a:schemeClr val="bg1"/>
              </a:solidFill>
              <a:latin typeface="Calibri" panose="020F0502020204030204" pitchFamily="34" charset="0"/>
            </a:endParaRPr>
          </a:p>
        </p:txBody>
      </p:sp>
      <p:grpSp>
        <p:nvGrpSpPr>
          <p:cNvPr id="101" name="Group 100">
            <a:extLst>
              <a:ext uri="{FF2B5EF4-FFF2-40B4-BE49-F238E27FC236}">
                <a16:creationId xmlns:a16="http://schemas.microsoft.com/office/drawing/2014/main" id="{79EF7E01-24C1-FDD7-8708-24A02516B322}"/>
              </a:ext>
            </a:extLst>
          </p:cNvPr>
          <p:cNvGrpSpPr/>
          <p:nvPr/>
        </p:nvGrpSpPr>
        <p:grpSpPr>
          <a:xfrm>
            <a:off x="7633001" y="4678129"/>
            <a:ext cx="256802" cy="261610"/>
            <a:chOff x="2271865" y="3721532"/>
            <a:chExt cx="256802" cy="261610"/>
          </a:xfrm>
        </p:grpSpPr>
        <p:sp>
          <p:nvSpPr>
            <p:cNvPr id="102" name="TextBox 101">
              <a:extLst>
                <a:ext uri="{FF2B5EF4-FFF2-40B4-BE49-F238E27FC236}">
                  <a16:creationId xmlns:a16="http://schemas.microsoft.com/office/drawing/2014/main" id="{24326961-2E3E-9C5D-D7DB-EA8DD584AA96}"/>
                </a:ext>
              </a:extLst>
            </p:cNvPr>
            <p:cNvSpPr txBox="1"/>
            <p:nvPr/>
          </p:nvSpPr>
          <p:spPr bwMode="auto">
            <a:xfrm>
              <a:off x="2271865" y="3721532"/>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a:t>
              </a:r>
            </a:p>
          </p:txBody>
        </p:sp>
        <p:cxnSp>
          <p:nvCxnSpPr>
            <p:cNvPr id="103" name="Straight Connector 102">
              <a:extLst>
                <a:ext uri="{FF2B5EF4-FFF2-40B4-BE49-F238E27FC236}">
                  <a16:creationId xmlns:a16="http://schemas.microsoft.com/office/drawing/2014/main" id="{74C0C41C-BF5D-B864-8BD5-B79DCA325B39}"/>
                </a:ext>
              </a:extLst>
            </p:cNvPr>
            <p:cNvCxnSpPr>
              <a:cxnSpLocks/>
            </p:cNvCxnSpPr>
            <p:nvPr/>
          </p:nvCxnSpPr>
          <p:spPr bwMode="auto">
            <a:xfrm flipV="1">
              <a:off x="2272034" y="3855620"/>
              <a:ext cx="102543" cy="43312"/>
            </a:xfrm>
            <a:prstGeom prst="line">
              <a:avLst/>
            </a:prstGeom>
            <a:noFill/>
            <a:ln w="28575" cap="flat" cmpd="sng" algn="ctr">
              <a:solidFill>
                <a:schemeClr val="bg1"/>
              </a:solidFill>
              <a:prstDash val="solid"/>
              <a:round/>
              <a:headEnd type="none" w="med" len="med"/>
              <a:tailEnd type="none" w="med" len="med"/>
            </a:ln>
            <a:effectLst/>
          </p:spPr>
        </p:cxnSp>
      </p:grpSp>
      <p:sp>
        <p:nvSpPr>
          <p:cNvPr id="104" name="Rectangle 103">
            <a:extLst>
              <a:ext uri="{FF2B5EF4-FFF2-40B4-BE49-F238E27FC236}">
                <a16:creationId xmlns:a16="http://schemas.microsoft.com/office/drawing/2014/main" id="{AC11E67E-BEB0-A919-8DBB-A26FE10C5DC9}"/>
              </a:ext>
            </a:extLst>
          </p:cNvPr>
          <p:cNvSpPr/>
          <p:nvPr/>
        </p:nvSpPr>
        <p:spPr bwMode="auto">
          <a:xfrm>
            <a:off x="7802820" y="3052096"/>
            <a:ext cx="270780" cy="1413934"/>
          </a:xfrm>
          <a:prstGeom prst="rect">
            <a:avLst/>
          </a:prstGeom>
          <a:solidFill>
            <a:schemeClr val="accent1"/>
          </a:solidFill>
          <a:ln w="0">
            <a:noFill/>
            <a:miter lim="800000"/>
            <a:headEnd/>
            <a:tailEnd/>
          </a:ln>
        </p:spPr>
        <p:txBody>
          <a:bodyPr lIns="9144" rIns="9144"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78</a:t>
            </a:r>
          </a:p>
        </p:txBody>
      </p:sp>
      <p:sp>
        <p:nvSpPr>
          <p:cNvPr id="105" name="Rectangle 104">
            <a:extLst>
              <a:ext uri="{FF2B5EF4-FFF2-40B4-BE49-F238E27FC236}">
                <a16:creationId xmlns:a16="http://schemas.microsoft.com/office/drawing/2014/main" id="{DE841346-E00B-2F9B-E249-8C205AE02D46}"/>
              </a:ext>
            </a:extLst>
          </p:cNvPr>
          <p:cNvSpPr/>
          <p:nvPr/>
        </p:nvSpPr>
        <p:spPr bwMode="auto">
          <a:xfrm>
            <a:off x="7802820" y="4466030"/>
            <a:ext cx="270780" cy="282057"/>
          </a:xfrm>
          <a:prstGeom prst="rect">
            <a:avLst/>
          </a:prstGeom>
          <a:solidFill>
            <a:schemeClr val="accent3">
              <a:lumMod val="20000"/>
              <a:lumOff val="80000"/>
            </a:schemeClr>
          </a:solidFill>
          <a:ln w="0">
            <a:noFill/>
            <a:miter lim="800000"/>
            <a:headEnd/>
            <a:tailEnd/>
          </a:ln>
        </p:spPr>
        <p:txBody>
          <a:bodyPr lIns="9144" rIns="9144" rtlCol="0" anchor="ctr"/>
          <a:lstStyle/>
          <a:p>
            <a:pPr algn="ctr" eaLnBrk="1" hangingPunct="1">
              <a:spcBef>
                <a:spcPct val="35000"/>
              </a:spcBef>
              <a:spcAft>
                <a:spcPct val="25000"/>
              </a:spcAft>
              <a:buClr>
                <a:schemeClr val="folHlink"/>
              </a:buClr>
              <a:buNone/>
            </a:pPr>
            <a:r>
              <a:rPr lang="en-US" sz="1200" b="0" dirty="0">
                <a:solidFill>
                  <a:schemeClr val="bg1"/>
                </a:solidFill>
                <a:latin typeface="Calibri" panose="020F0502020204030204" pitchFamily="34" charset="0"/>
              </a:rPr>
              <a:t>14</a:t>
            </a:r>
          </a:p>
        </p:txBody>
      </p:sp>
      <p:sp>
        <p:nvSpPr>
          <p:cNvPr id="106" name="Rectangle 105">
            <a:extLst>
              <a:ext uri="{FF2B5EF4-FFF2-40B4-BE49-F238E27FC236}">
                <a16:creationId xmlns:a16="http://schemas.microsoft.com/office/drawing/2014/main" id="{7F6C1B03-8A5A-4D41-B4AE-360374666EAA}"/>
              </a:ext>
            </a:extLst>
          </p:cNvPr>
          <p:cNvSpPr/>
          <p:nvPr/>
        </p:nvSpPr>
        <p:spPr bwMode="auto">
          <a:xfrm>
            <a:off x="7802820" y="4722148"/>
            <a:ext cx="270780" cy="118572"/>
          </a:xfrm>
          <a:prstGeom prst="rect">
            <a:avLst/>
          </a:prstGeom>
          <a:solidFill>
            <a:schemeClr val="accent3">
              <a:lumMod val="60000"/>
              <a:lumOff val="40000"/>
            </a:schemeClr>
          </a:solidFill>
          <a:ln w="0">
            <a:noFill/>
            <a:miter lim="800000"/>
            <a:headEnd/>
            <a:tailEnd/>
          </a:ln>
        </p:spPr>
        <p:txBody>
          <a:bodyPr lIns="9144" rIns="9144" rtlCol="0" anchor="ctr"/>
          <a:lstStyle/>
          <a:p>
            <a:pPr algn="ctr" eaLnBrk="1" hangingPunct="1">
              <a:spcBef>
                <a:spcPct val="35000"/>
              </a:spcBef>
              <a:spcAft>
                <a:spcPct val="25000"/>
              </a:spcAft>
              <a:buClr>
                <a:schemeClr val="folHlink"/>
              </a:buClr>
              <a:buNone/>
            </a:pPr>
            <a:r>
              <a:rPr lang="en-US" sz="1200" b="0" dirty="0">
                <a:solidFill>
                  <a:schemeClr val="bg1"/>
                </a:solidFill>
                <a:latin typeface="Calibri" panose="020F0502020204030204" pitchFamily="34" charset="0"/>
              </a:rPr>
              <a:t>7</a:t>
            </a:r>
          </a:p>
        </p:txBody>
      </p:sp>
      <p:sp>
        <p:nvSpPr>
          <p:cNvPr id="107" name="Rectangle 106">
            <a:extLst>
              <a:ext uri="{FF2B5EF4-FFF2-40B4-BE49-F238E27FC236}">
                <a16:creationId xmlns:a16="http://schemas.microsoft.com/office/drawing/2014/main" id="{3DDDF7FB-45E3-2FD2-2D41-1F69A2F8404F}"/>
              </a:ext>
            </a:extLst>
          </p:cNvPr>
          <p:cNvSpPr/>
          <p:nvPr/>
        </p:nvSpPr>
        <p:spPr bwMode="auto">
          <a:xfrm>
            <a:off x="7802820" y="4841813"/>
            <a:ext cx="270780" cy="27432"/>
          </a:xfrm>
          <a:prstGeom prst="rect">
            <a:avLst/>
          </a:prstGeom>
          <a:solidFill>
            <a:schemeClr val="accent3"/>
          </a:solidFill>
          <a:ln w="0">
            <a:noFill/>
            <a:miter lim="800000"/>
            <a:headEnd/>
            <a:tailEnd/>
          </a:ln>
        </p:spPr>
        <p:txBody>
          <a:bodyPr lIns="9144" rIns="9144" rtlCol="0" anchor="ctr"/>
          <a:lstStyle/>
          <a:p>
            <a:pPr algn="ctr" eaLnBrk="1" hangingPunct="1">
              <a:spcBef>
                <a:spcPct val="35000"/>
              </a:spcBef>
              <a:spcAft>
                <a:spcPct val="25000"/>
              </a:spcAft>
              <a:buClr>
                <a:schemeClr val="folHlink"/>
              </a:buClr>
              <a:buNone/>
            </a:pPr>
            <a:endParaRPr lang="en-US" sz="1200" b="0" dirty="0">
              <a:solidFill>
                <a:schemeClr val="bg1"/>
              </a:solidFill>
              <a:latin typeface="Calibri" panose="020F0502020204030204" pitchFamily="34" charset="0"/>
            </a:endParaRPr>
          </a:p>
        </p:txBody>
      </p:sp>
      <p:grpSp>
        <p:nvGrpSpPr>
          <p:cNvPr id="108" name="Group 107">
            <a:extLst>
              <a:ext uri="{FF2B5EF4-FFF2-40B4-BE49-F238E27FC236}">
                <a16:creationId xmlns:a16="http://schemas.microsoft.com/office/drawing/2014/main" id="{47A786B0-44AF-0916-0CA7-4A0AD043E342}"/>
              </a:ext>
            </a:extLst>
          </p:cNvPr>
          <p:cNvGrpSpPr/>
          <p:nvPr/>
        </p:nvGrpSpPr>
        <p:grpSpPr>
          <a:xfrm>
            <a:off x="7988379" y="4678129"/>
            <a:ext cx="256802" cy="261610"/>
            <a:chOff x="2271865" y="3721532"/>
            <a:chExt cx="256802" cy="261610"/>
          </a:xfrm>
        </p:grpSpPr>
        <p:sp>
          <p:nvSpPr>
            <p:cNvPr id="109" name="TextBox 108">
              <a:extLst>
                <a:ext uri="{FF2B5EF4-FFF2-40B4-BE49-F238E27FC236}">
                  <a16:creationId xmlns:a16="http://schemas.microsoft.com/office/drawing/2014/main" id="{FBEF3B44-5F22-3D6A-A067-C67AD5E1D422}"/>
                </a:ext>
              </a:extLst>
            </p:cNvPr>
            <p:cNvSpPr txBox="1"/>
            <p:nvPr/>
          </p:nvSpPr>
          <p:spPr bwMode="auto">
            <a:xfrm>
              <a:off x="2271865" y="3721532"/>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a:t>
              </a:r>
            </a:p>
          </p:txBody>
        </p:sp>
        <p:cxnSp>
          <p:nvCxnSpPr>
            <p:cNvPr id="110" name="Straight Connector 109">
              <a:extLst>
                <a:ext uri="{FF2B5EF4-FFF2-40B4-BE49-F238E27FC236}">
                  <a16:creationId xmlns:a16="http://schemas.microsoft.com/office/drawing/2014/main" id="{87616265-7217-47CE-2396-95AFBBA3EFEF}"/>
                </a:ext>
              </a:extLst>
            </p:cNvPr>
            <p:cNvCxnSpPr>
              <a:cxnSpLocks/>
            </p:cNvCxnSpPr>
            <p:nvPr/>
          </p:nvCxnSpPr>
          <p:spPr bwMode="auto">
            <a:xfrm flipV="1">
              <a:off x="2272034" y="3855620"/>
              <a:ext cx="102543" cy="43312"/>
            </a:xfrm>
            <a:prstGeom prst="line">
              <a:avLst/>
            </a:prstGeom>
            <a:noFill/>
            <a:ln w="28575" cap="flat" cmpd="sng" algn="ctr">
              <a:solidFill>
                <a:schemeClr val="bg1"/>
              </a:solidFill>
              <a:prstDash val="solid"/>
              <a:round/>
              <a:headEnd type="none" w="med" len="med"/>
              <a:tailEnd type="none" w="med" len="med"/>
            </a:ln>
            <a:effectLst/>
          </p:spPr>
        </p:cxnSp>
      </p:grpSp>
      <p:sp>
        <p:nvSpPr>
          <p:cNvPr id="111" name="Rectangle 110">
            <a:extLst>
              <a:ext uri="{FF2B5EF4-FFF2-40B4-BE49-F238E27FC236}">
                <a16:creationId xmlns:a16="http://schemas.microsoft.com/office/drawing/2014/main" id="{6FFD272E-F36F-F312-EF06-39577C24615D}"/>
              </a:ext>
            </a:extLst>
          </p:cNvPr>
          <p:cNvSpPr/>
          <p:nvPr/>
        </p:nvSpPr>
        <p:spPr bwMode="auto">
          <a:xfrm>
            <a:off x="8157201" y="3052096"/>
            <a:ext cx="270780" cy="1413934"/>
          </a:xfrm>
          <a:prstGeom prst="rect">
            <a:avLst/>
          </a:prstGeom>
          <a:solidFill>
            <a:schemeClr val="accent1"/>
          </a:solidFill>
          <a:ln w="0">
            <a:noFill/>
            <a:miter lim="800000"/>
            <a:headEnd/>
            <a:tailEnd/>
          </a:ln>
        </p:spPr>
        <p:txBody>
          <a:bodyPr lIns="9144" rIns="9144"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78</a:t>
            </a:r>
          </a:p>
        </p:txBody>
      </p:sp>
      <p:sp>
        <p:nvSpPr>
          <p:cNvPr id="112" name="Rectangle 111">
            <a:extLst>
              <a:ext uri="{FF2B5EF4-FFF2-40B4-BE49-F238E27FC236}">
                <a16:creationId xmlns:a16="http://schemas.microsoft.com/office/drawing/2014/main" id="{FD4E38C7-3E53-1D85-DBE2-73F2A4DC6602}"/>
              </a:ext>
            </a:extLst>
          </p:cNvPr>
          <p:cNvSpPr/>
          <p:nvPr/>
        </p:nvSpPr>
        <p:spPr bwMode="auto">
          <a:xfrm>
            <a:off x="8157201" y="4466030"/>
            <a:ext cx="270780" cy="403215"/>
          </a:xfrm>
          <a:prstGeom prst="rect">
            <a:avLst/>
          </a:prstGeom>
          <a:solidFill>
            <a:schemeClr val="accent3">
              <a:lumMod val="20000"/>
              <a:lumOff val="80000"/>
            </a:schemeClr>
          </a:solidFill>
          <a:ln w="0">
            <a:noFill/>
            <a:miter lim="800000"/>
            <a:headEnd/>
            <a:tailEnd/>
          </a:ln>
        </p:spPr>
        <p:txBody>
          <a:bodyPr lIns="9144" rIns="9144" rtlCol="0" anchor="ctr"/>
          <a:lstStyle/>
          <a:p>
            <a:pPr algn="ctr" eaLnBrk="1" hangingPunct="1">
              <a:spcBef>
                <a:spcPct val="35000"/>
              </a:spcBef>
              <a:spcAft>
                <a:spcPct val="25000"/>
              </a:spcAft>
              <a:buClr>
                <a:schemeClr val="folHlink"/>
              </a:buClr>
              <a:buNone/>
            </a:pPr>
            <a:r>
              <a:rPr lang="en-US" sz="1200" b="0" dirty="0">
                <a:solidFill>
                  <a:schemeClr val="bg1"/>
                </a:solidFill>
                <a:latin typeface="Calibri" panose="020F0502020204030204" pitchFamily="34" charset="0"/>
              </a:rPr>
              <a:t>22</a:t>
            </a:r>
          </a:p>
        </p:txBody>
      </p:sp>
      <p:sp>
        <p:nvSpPr>
          <p:cNvPr id="113" name="Rectangle 112">
            <a:extLst>
              <a:ext uri="{FF2B5EF4-FFF2-40B4-BE49-F238E27FC236}">
                <a16:creationId xmlns:a16="http://schemas.microsoft.com/office/drawing/2014/main" id="{841EBD81-020B-0DF4-5CF4-BB43673423FE}"/>
              </a:ext>
            </a:extLst>
          </p:cNvPr>
          <p:cNvSpPr/>
          <p:nvPr/>
        </p:nvSpPr>
        <p:spPr bwMode="auto">
          <a:xfrm>
            <a:off x="8520119" y="3052096"/>
            <a:ext cx="270780" cy="1617134"/>
          </a:xfrm>
          <a:prstGeom prst="rect">
            <a:avLst/>
          </a:prstGeom>
          <a:solidFill>
            <a:schemeClr val="accent1"/>
          </a:solidFill>
          <a:ln w="0">
            <a:noFill/>
            <a:miter lim="800000"/>
            <a:headEnd/>
            <a:tailEnd/>
          </a:ln>
        </p:spPr>
        <p:txBody>
          <a:bodyPr lIns="9144" rIns="9144"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89</a:t>
            </a:r>
          </a:p>
        </p:txBody>
      </p:sp>
      <p:sp>
        <p:nvSpPr>
          <p:cNvPr id="114" name="Rectangle 113">
            <a:extLst>
              <a:ext uri="{FF2B5EF4-FFF2-40B4-BE49-F238E27FC236}">
                <a16:creationId xmlns:a16="http://schemas.microsoft.com/office/drawing/2014/main" id="{EB293FBE-486F-9FC3-996A-63D215B0B356}"/>
              </a:ext>
            </a:extLst>
          </p:cNvPr>
          <p:cNvSpPr/>
          <p:nvPr/>
        </p:nvSpPr>
        <p:spPr bwMode="auto">
          <a:xfrm>
            <a:off x="8520119" y="4669230"/>
            <a:ext cx="270780" cy="186299"/>
          </a:xfrm>
          <a:prstGeom prst="rect">
            <a:avLst/>
          </a:prstGeom>
          <a:solidFill>
            <a:schemeClr val="accent3">
              <a:lumMod val="20000"/>
              <a:lumOff val="80000"/>
            </a:schemeClr>
          </a:solidFill>
          <a:ln w="0">
            <a:noFill/>
            <a:miter lim="800000"/>
            <a:headEnd/>
            <a:tailEnd/>
          </a:ln>
        </p:spPr>
        <p:txBody>
          <a:bodyPr lIns="9144" rIns="9144" rtlCol="0" anchor="ctr"/>
          <a:lstStyle/>
          <a:p>
            <a:pPr algn="ctr" eaLnBrk="1" hangingPunct="1">
              <a:spcBef>
                <a:spcPct val="35000"/>
              </a:spcBef>
              <a:spcAft>
                <a:spcPct val="25000"/>
              </a:spcAft>
              <a:buClr>
                <a:schemeClr val="folHlink"/>
              </a:buClr>
              <a:buNone/>
            </a:pPr>
            <a:r>
              <a:rPr lang="en-US" sz="1200" b="0" dirty="0">
                <a:solidFill>
                  <a:schemeClr val="bg1"/>
                </a:solidFill>
                <a:latin typeface="Calibri" panose="020F0502020204030204" pitchFamily="34" charset="0"/>
              </a:rPr>
              <a:t>10</a:t>
            </a:r>
          </a:p>
        </p:txBody>
      </p:sp>
      <p:sp>
        <p:nvSpPr>
          <p:cNvPr id="115" name="Rectangle 114">
            <a:extLst>
              <a:ext uri="{FF2B5EF4-FFF2-40B4-BE49-F238E27FC236}">
                <a16:creationId xmlns:a16="http://schemas.microsoft.com/office/drawing/2014/main" id="{6745CFD1-B072-8649-DCB8-968388F003A9}"/>
              </a:ext>
            </a:extLst>
          </p:cNvPr>
          <p:cNvSpPr/>
          <p:nvPr/>
        </p:nvSpPr>
        <p:spPr bwMode="auto">
          <a:xfrm>
            <a:off x="8520119" y="4841813"/>
            <a:ext cx="270780" cy="27432"/>
          </a:xfrm>
          <a:prstGeom prst="rect">
            <a:avLst/>
          </a:prstGeom>
          <a:solidFill>
            <a:schemeClr val="accent3">
              <a:lumMod val="60000"/>
              <a:lumOff val="40000"/>
            </a:schemeClr>
          </a:solidFill>
          <a:ln w="0">
            <a:noFill/>
            <a:miter lim="800000"/>
            <a:headEnd/>
            <a:tailEnd/>
          </a:ln>
        </p:spPr>
        <p:txBody>
          <a:bodyPr lIns="9144" rIns="9144" rtlCol="0" anchor="ctr"/>
          <a:lstStyle/>
          <a:p>
            <a:pPr algn="ctr" eaLnBrk="1" hangingPunct="1">
              <a:spcBef>
                <a:spcPct val="35000"/>
              </a:spcBef>
              <a:spcAft>
                <a:spcPct val="25000"/>
              </a:spcAft>
              <a:buClr>
                <a:schemeClr val="folHlink"/>
              </a:buClr>
              <a:buNone/>
            </a:pPr>
            <a:endParaRPr lang="en-US" sz="1200" b="0" dirty="0">
              <a:solidFill>
                <a:schemeClr val="bg1"/>
              </a:solidFill>
              <a:latin typeface="Calibri" panose="020F0502020204030204" pitchFamily="34" charset="0"/>
            </a:endParaRPr>
          </a:p>
        </p:txBody>
      </p:sp>
      <p:grpSp>
        <p:nvGrpSpPr>
          <p:cNvPr id="116" name="Group 115">
            <a:extLst>
              <a:ext uri="{FF2B5EF4-FFF2-40B4-BE49-F238E27FC236}">
                <a16:creationId xmlns:a16="http://schemas.microsoft.com/office/drawing/2014/main" id="{773560F2-F42B-E254-A3FB-FA8A9E063253}"/>
              </a:ext>
            </a:extLst>
          </p:cNvPr>
          <p:cNvGrpSpPr/>
          <p:nvPr/>
        </p:nvGrpSpPr>
        <p:grpSpPr>
          <a:xfrm>
            <a:off x="8705678" y="4678129"/>
            <a:ext cx="256802" cy="261610"/>
            <a:chOff x="2271865" y="3721532"/>
            <a:chExt cx="256802" cy="261610"/>
          </a:xfrm>
        </p:grpSpPr>
        <p:sp>
          <p:nvSpPr>
            <p:cNvPr id="117" name="TextBox 116">
              <a:extLst>
                <a:ext uri="{FF2B5EF4-FFF2-40B4-BE49-F238E27FC236}">
                  <a16:creationId xmlns:a16="http://schemas.microsoft.com/office/drawing/2014/main" id="{65AB00E5-AC09-274F-9F57-2A3281C71C38}"/>
                </a:ext>
              </a:extLst>
            </p:cNvPr>
            <p:cNvSpPr txBox="1"/>
            <p:nvPr/>
          </p:nvSpPr>
          <p:spPr bwMode="auto">
            <a:xfrm>
              <a:off x="2271865" y="3721532"/>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a:t>
              </a:r>
            </a:p>
          </p:txBody>
        </p:sp>
        <p:cxnSp>
          <p:nvCxnSpPr>
            <p:cNvPr id="118" name="Straight Connector 117">
              <a:extLst>
                <a:ext uri="{FF2B5EF4-FFF2-40B4-BE49-F238E27FC236}">
                  <a16:creationId xmlns:a16="http://schemas.microsoft.com/office/drawing/2014/main" id="{B165DA8F-F660-B569-25A1-BB73F63F6ABB}"/>
                </a:ext>
              </a:extLst>
            </p:cNvPr>
            <p:cNvCxnSpPr>
              <a:cxnSpLocks/>
            </p:cNvCxnSpPr>
            <p:nvPr/>
          </p:nvCxnSpPr>
          <p:spPr bwMode="auto">
            <a:xfrm flipV="1">
              <a:off x="2272034" y="3855620"/>
              <a:ext cx="102543" cy="43312"/>
            </a:xfrm>
            <a:prstGeom prst="line">
              <a:avLst/>
            </a:prstGeom>
            <a:noFill/>
            <a:ln w="28575" cap="flat" cmpd="sng" algn="ctr">
              <a:solidFill>
                <a:schemeClr val="bg1"/>
              </a:solidFill>
              <a:prstDash val="solid"/>
              <a:round/>
              <a:headEnd type="none" w="med" len="med"/>
              <a:tailEnd type="none" w="med" len="med"/>
            </a:ln>
            <a:effectLst/>
          </p:spPr>
        </p:cxnSp>
      </p:grpSp>
      <p:sp>
        <p:nvSpPr>
          <p:cNvPr id="119" name="Rectangle 118">
            <a:extLst>
              <a:ext uri="{FF2B5EF4-FFF2-40B4-BE49-F238E27FC236}">
                <a16:creationId xmlns:a16="http://schemas.microsoft.com/office/drawing/2014/main" id="{BC8E4EFF-4C28-3F05-87BE-B248F8DAC565}"/>
              </a:ext>
            </a:extLst>
          </p:cNvPr>
          <p:cNvSpPr/>
          <p:nvPr/>
        </p:nvSpPr>
        <p:spPr bwMode="auto">
          <a:xfrm>
            <a:off x="9235620" y="3052096"/>
            <a:ext cx="270780" cy="1587501"/>
          </a:xfrm>
          <a:prstGeom prst="rect">
            <a:avLst/>
          </a:prstGeom>
          <a:solidFill>
            <a:schemeClr val="accent1"/>
          </a:solidFill>
          <a:ln w="0">
            <a:noFill/>
            <a:miter lim="800000"/>
            <a:headEnd/>
            <a:tailEnd/>
          </a:ln>
        </p:spPr>
        <p:txBody>
          <a:bodyPr lIns="9144" rIns="9144"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88</a:t>
            </a:r>
          </a:p>
        </p:txBody>
      </p:sp>
      <p:sp>
        <p:nvSpPr>
          <p:cNvPr id="120" name="Rectangle 119">
            <a:extLst>
              <a:ext uri="{FF2B5EF4-FFF2-40B4-BE49-F238E27FC236}">
                <a16:creationId xmlns:a16="http://schemas.microsoft.com/office/drawing/2014/main" id="{5FCD2558-5EBC-08A4-54EC-C8EA269439DA}"/>
              </a:ext>
            </a:extLst>
          </p:cNvPr>
          <p:cNvSpPr/>
          <p:nvPr/>
        </p:nvSpPr>
        <p:spPr bwMode="auto">
          <a:xfrm>
            <a:off x="9235620" y="4639598"/>
            <a:ext cx="270780" cy="177799"/>
          </a:xfrm>
          <a:prstGeom prst="rect">
            <a:avLst/>
          </a:prstGeom>
          <a:solidFill>
            <a:schemeClr val="accent3">
              <a:lumMod val="20000"/>
              <a:lumOff val="80000"/>
            </a:schemeClr>
          </a:solidFill>
          <a:ln w="0">
            <a:noFill/>
            <a:miter lim="800000"/>
            <a:headEnd/>
            <a:tailEnd/>
          </a:ln>
        </p:spPr>
        <p:txBody>
          <a:bodyPr lIns="9144" rIns="9144" rtlCol="0" anchor="ctr"/>
          <a:lstStyle/>
          <a:p>
            <a:pPr algn="ctr" eaLnBrk="1" hangingPunct="1">
              <a:spcBef>
                <a:spcPct val="35000"/>
              </a:spcBef>
              <a:spcAft>
                <a:spcPct val="25000"/>
              </a:spcAft>
              <a:buClr>
                <a:schemeClr val="folHlink"/>
              </a:buClr>
              <a:buNone/>
            </a:pPr>
            <a:r>
              <a:rPr lang="en-US" sz="1200" b="0" dirty="0">
                <a:solidFill>
                  <a:schemeClr val="bg1"/>
                </a:solidFill>
                <a:latin typeface="Calibri" panose="020F0502020204030204" pitchFamily="34" charset="0"/>
              </a:rPr>
              <a:t>10</a:t>
            </a:r>
          </a:p>
        </p:txBody>
      </p:sp>
      <p:sp>
        <p:nvSpPr>
          <p:cNvPr id="121" name="Rectangle 120">
            <a:extLst>
              <a:ext uri="{FF2B5EF4-FFF2-40B4-BE49-F238E27FC236}">
                <a16:creationId xmlns:a16="http://schemas.microsoft.com/office/drawing/2014/main" id="{F43E77D9-F9F7-4E05-26A0-108DC2F0A02E}"/>
              </a:ext>
            </a:extLst>
          </p:cNvPr>
          <p:cNvSpPr/>
          <p:nvPr/>
        </p:nvSpPr>
        <p:spPr bwMode="auto">
          <a:xfrm>
            <a:off x="9235620" y="4817397"/>
            <a:ext cx="270780" cy="51848"/>
          </a:xfrm>
          <a:prstGeom prst="rect">
            <a:avLst/>
          </a:prstGeom>
          <a:solidFill>
            <a:schemeClr val="accent3">
              <a:lumMod val="60000"/>
              <a:lumOff val="40000"/>
            </a:schemeClr>
          </a:solidFill>
          <a:ln w="0">
            <a:noFill/>
            <a:miter lim="800000"/>
            <a:headEnd/>
            <a:tailEnd/>
          </a:ln>
        </p:spPr>
        <p:txBody>
          <a:bodyPr lIns="9144" rIns="9144" rtlCol="0" anchor="ctr"/>
          <a:lstStyle/>
          <a:p>
            <a:pPr algn="ctr" eaLnBrk="1" hangingPunct="1">
              <a:spcBef>
                <a:spcPct val="35000"/>
              </a:spcBef>
              <a:spcAft>
                <a:spcPct val="25000"/>
              </a:spcAft>
              <a:buClr>
                <a:schemeClr val="folHlink"/>
              </a:buClr>
              <a:buNone/>
            </a:pPr>
            <a:endParaRPr lang="en-US" sz="1200" b="0" dirty="0">
              <a:solidFill>
                <a:schemeClr val="bg1"/>
              </a:solidFill>
              <a:latin typeface="Calibri" panose="020F0502020204030204" pitchFamily="34" charset="0"/>
            </a:endParaRPr>
          </a:p>
        </p:txBody>
      </p:sp>
      <p:grpSp>
        <p:nvGrpSpPr>
          <p:cNvPr id="122" name="Group 121">
            <a:extLst>
              <a:ext uri="{FF2B5EF4-FFF2-40B4-BE49-F238E27FC236}">
                <a16:creationId xmlns:a16="http://schemas.microsoft.com/office/drawing/2014/main" id="{A510157F-F825-C19C-7E7F-470C187F3DD6}"/>
              </a:ext>
            </a:extLst>
          </p:cNvPr>
          <p:cNvGrpSpPr/>
          <p:nvPr/>
        </p:nvGrpSpPr>
        <p:grpSpPr>
          <a:xfrm>
            <a:off x="9421179" y="4678129"/>
            <a:ext cx="256802" cy="261610"/>
            <a:chOff x="2271865" y="3721532"/>
            <a:chExt cx="256802" cy="261610"/>
          </a:xfrm>
        </p:grpSpPr>
        <p:sp>
          <p:nvSpPr>
            <p:cNvPr id="123" name="TextBox 122">
              <a:extLst>
                <a:ext uri="{FF2B5EF4-FFF2-40B4-BE49-F238E27FC236}">
                  <a16:creationId xmlns:a16="http://schemas.microsoft.com/office/drawing/2014/main" id="{44DB6737-AE39-20EB-1812-481BBCB53A59}"/>
                </a:ext>
              </a:extLst>
            </p:cNvPr>
            <p:cNvSpPr txBox="1"/>
            <p:nvPr/>
          </p:nvSpPr>
          <p:spPr bwMode="auto">
            <a:xfrm>
              <a:off x="2271865" y="3721532"/>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3</a:t>
              </a:r>
            </a:p>
          </p:txBody>
        </p:sp>
        <p:cxnSp>
          <p:nvCxnSpPr>
            <p:cNvPr id="124" name="Straight Connector 123">
              <a:extLst>
                <a:ext uri="{FF2B5EF4-FFF2-40B4-BE49-F238E27FC236}">
                  <a16:creationId xmlns:a16="http://schemas.microsoft.com/office/drawing/2014/main" id="{6D3A6402-0D7D-315A-BF1B-FB7A27F8E461}"/>
                </a:ext>
              </a:extLst>
            </p:cNvPr>
            <p:cNvCxnSpPr>
              <a:cxnSpLocks/>
            </p:cNvCxnSpPr>
            <p:nvPr/>
          </p:nvCxnSpPr>
          <p:spPr bwMode="auto">
            <a:xfrm flipV="1">
              <a:off x="2272034" y="3855620"/>
              <a:ext cx="102543" cy="43312"/>
            </a:xfrm>
            <a:prstGeom prst="line">
              <a:avLst/>
            </a:prstGeom>
            <a:noFill/>
            <a:ln w="28575" cap="flat" cmpd="sng" algn="ctr">
              <a:solidFill>
                <a:schemeClr val="bg1"/>
              </a:solidFill>
              <a:prstDash val="solid"/>
              <a:round/>
              <a:headEnd type="none" w="med" len="med"/>
              <a:tailEnd type="none" w="med" len="med"/>
            </a:ln>
            <a:effectLst/>
          </p:spPr>
        </p:cxnSp>
      </p:grpSp>
      <p:sp>
        <p:nvSpPr>
          <p:cNvPr id="125" name="Rectangle 124">
            <a:extLst>
              <a:ext uri="{FF2B5EF4-FFF2-40B4-BE49-F238E27FC236}">
                <a16:creationId xmlns:a16="http://schemas.microsoft.com/office/drawing/2014/main" id="{FC865BBC-CAB4-5908-8020-12F299ECEB0C}"/>
              </a:ext>
            </a:extLst>
          </p:cNvPr>
          <p:cNvSpPr/>
          <p:nvPr/>
        </p:nvSpPr>
        <p:spPr bwMode="auto">
          <a:xfrm>
            <a:off x="9592760" y="3052096"/>
            <a:ext cx="270780" cy="1616076"/>
          </a:xfrm>
          <a:prstGeom prst="rect">
            <a:avLst/>
          </a:prstGeom>
          <a:solidFill>
            <a:schemeClr val="accent1"/>
          </a:solidFill>
          <a:ln w="0">
            <a:noFill/>
            <a:miter lim="800000"/>
            <a:headEnd/>
            <a:tailEnd/>
          </a:ln>
        </p:spPr>
        <p:txBody>
          <a:bodyPr lIns="9144" rIns="9144"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89</a:t>
            </a:r>
          </a:p>
        </p:txBody>
      </p:sp>
      <p:sp>
        <p:nvSpPr>
          <p:cNvPr id="126" name="Rectangle 125">
            <a:extLst>
              <a:ext uri="{FF2B5EF4-FFF2-40B4-BE49-F238E27FC236}">
                <a16:creationId xmlns:a16="http://schemas.microsoft.com/office/drawing/2014/main" id="{5CBB54EF-7258-169A-0B45-449FCB578FB5}"/>
              </a:ext>
            </a:extLst>
          </p:cNvPr>
          <p:cNvSpPr/>
          <p:nvPr/>
        </p:nvSpPr>
        <p:spPr bwMode="auto">
          <a:xfrm>
            <a:off x="9592760" y="4668172"/>
            <a:ext cx="270780" cy="149225"/>
          </a:xfrm>
          <a:prstGeom prst="rect">
            <a:avLst/>
          </a:prstGeom>
          <a:solidFill>
            <a:schemeClr val="accent3">
              <a:lumMod val="20000"/>
              <a:lumOff val="80000"/>
            </a:schemeClr>
          </a:solidFill>
          <a:ln w="0">
            <a:noFill/>
            <a:miter lim="800000"/>
            <a:headEnd/>
            <a:tailEnd/>
          </a:ln>
        </p:spPr>
        <p:txBody>
          <a:bodyPr lIns="9144" rIns="9144" rtlCol="0" anchor="ctr"/>
          <a:lstStyle/>
          <a:p>
            <a:pPr algn="ctr" eaLnBrk="1" hangingPunct="1">
              <a:spcBef>
                <a:spcPct val="35000"/>
              </a:spcBef>
              <a:spcAft>
                <a:spcPct val="25000"/>
              </a:spcAft>
              <a:buClr>
                <a:schemeClr val="folHlink"/>
              </a:buClr>
              <a:buNone/>
            </a:pPr>
            <a:r>
              <a:rPr lang="en-US" sz="1200" b="0" dirty="0">
                <a:solidFill>
                  <a:schemeClr val="bg1"/>
                </a:solidFill>
                <a:latin typeface="Calibri" panose="020F0502020204030204" pitchFamily="34" charset="0"/>
              </a:rPr>
              <a:t>8</a:t>
            </a:r>
          </a:p>
        </p:txBody>
      </p:sp>
      <p:sp>
        <p:nvSpPr>
          <p:cNvPr id="127" name="Rectangle 126">
            <a:extLst>
              <a:ext uri="{FF2B5EF4-FFF2-40B4-BE49-F238E27FC236}">
                <a16:creationId xmlns:a16="http://schemas.microsoft.com/office/drawing/2014/main" id="{627F9579-6D82-83CC-1A9B-3B3246C80071}"/>
              </a:ext>
            </a:extLst>
          </p:cNvPr>
          <p:cNvSpPr/>
          <p:nvPr/>
        </p:nvSpPr>
        <p:spPr bwMode="auto">
          <a:xfrm>
            <a:off x="9592760" y="4817397"/>
            <a:ext cx="270780" cy="51848"/>
          </a:xfrm>
          <a:prstGeom prst="rect">
            <a:avLst/>
          </a:prstGeom>
          <a:solidFill>
            <a:schemeClr val="accent3">
              <a:lumMod val="60000"/>
              <a:lumOff val="40000"/>
            </a:schemeClr>
          </a:solidFill>
          <a:ln w="0">
            <a:noFill/>
            <a:miter lim="800000"/>
            <a:headEnd/>
            <a:tailEnd/>
          </a:ln>
        </p:spPr>
        <p:txBody>
          <a:bodyPr lIns="9144" rIns="9144" rtlCol="0" anchor="ctr"/>
          <a:lstStyle/>
          <a:p>
            <a:pPr algn="ctr" eaLnBrk="1" hangingPunct="1">
              <a:spcBef>
                <a:spcPct val="35000"/>
              </a:spcBef>
              <a:spcAft>
                <a:spcPct val="25000"/>
              </a:spcAft>
              <a:buClr>
                <a:schemeClr val="folHlink"/>
              </a:buClr>
              <a:buNone/>
            </a:pPr>
            <a:endParaRPr lang="en-US" sz="1200" b="0" dirty="0">
              <a:solidFill>
                <a:schemeClr val="bg1"/>
              </a:solidFill>
              <a:latin typeface="Calibri" panose="020F0502020204030204" pitchFamily="34" charset="0"/>
            </a:endParaRPr>
          </a:p>
        </p:txBody>
      </p:sp>
      <p:grpSp>
        <p:nvGrpSpPr>
          <p:cNvPr id="128" name="Group 127">
            <a:extLst>
              <a:ext uri="{FF2B5EF4-FFF2-40B4-BE49-F238E27FC236}">
                <a16:creationId xmlns:a16="http://schemas.microsoft.com/office/drawing/2014/main" id="{E281A8FD-F9E6-6C02-DE76-1C4A7A07CF9F}"/>
              </a:ext>
            </a:extLst>
          </p:cNvPr>
          <p:cNvGrpSpPr/>
          <p:nvPr/>
        </p:nvGrpSpPr>
        <p:grpSpPr>
          <a:xfrm>
            <a:off x="9778319" y="4678129"/>
            <a:ext cx="256802" cy="261610"/>
            <a:chOff x="2271865" y="3721532"/>
            <a:chExt cx="256802" cy="261610"/>
          </a:xfrm>
        </p:grpSpPr>
        <p:sp>
          <p:nvSpPr>
            <p:cNvPr id="129" name="TextBox 128">
              <a:extLst>
                <a:ext uri="{FF2B5EF4-FFF2-40B4-BE49-F238E27FC236}">
                  <a16:creationId xmlns:a16="http://schemas.microsoft.com/office/drawing/2014/main" id="{4646B79A-7074-1692-4061-71420650BE88}"/>
                </a:ext>
              </a:extLst>
            </p:cNvPr>
            <p:cNvSpPr txBox="1"/>
            <p:nvPr/>
          </p:nvSpPr>
          <p:spPr bwMode="auto">
            <a:xfrm>
              <a:off x="2271865" y="3721532"/>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3</a:t>
              </a:r>
            </a:p>
          </p:txBody>
        </p:sp>
        <p:cxnSp>
          <p:nvCxnSpPr>
            <p:cNvPr id="130" name="Straight Connector 129">
              <a:extLst>
                <a:ext uri="{FF2B5EF4-FFF2-40B4-BE49-F238E27FC236}">
                  <a16:creationId xmlns:a16="http://schemas.microsoft.com/office/drawing/2014/main" id="{06F4D91A-403E-0EF5-306C-7820E5C1B580}"/>
                </a:ext>
              </a:extLst>
            </p:cNvPr>
            <p:cNvCxnSpPr>
              <a:cxnSpLocks/>
            </p:cNvCxnSpPr>
            <p:nvPr/>
          </p:nvCxnSpPr>
          <p:spPr bwMode="auto">
            <a:xfrm flipV="1">
              <a:off x="2272034" y="3855620"/>
              <a:ext cx="102543" cy="43312"/>
            </a:xfrm>
            <a:prstGeom prst="line">
              <a:avLst/>
            </a:prstGeom>
            <a:noFill/>
            <a:ln w="28575" cap="flat" cmpd="sng" algn="ctr">
              <a:solidFill>
                <a:schemeClr val="bg1"/>
              </a:solidFill>
              <a:prstDash val="solid"/>
              <a:round/>
              <a:headEnd type="none" w="med" len="med"/>
              <a:tailEnd type="none" w="med" len="med"/>
            </a:ln>
            <a:effectLst/>
          </p:spPr>
        </p:cxnSp>
      </p:grpSp>
      <p:sp>
        <p:nvSpPr>
          <p:cNvPr id="131" name="Rectangle 130">
            <a:extLst>
              <a:ext uri="{FF2B5EF4-FFF2-40B4-BE49-F238E27FC236}">
                <a16:creationId xmlns:a16="http://schemas.microsoft.com/office/drawing/2014/main" id="{E304D106-D4E5-794B-24AB-050C36C55C5D}"/>
              </a:ext>
            </a:extLst>
          </p:cNvPr>
          <p:cNvSpPr/>
          <p:nvPr/>
        </p:nvSpPr>
        <p:spPr bwMode="auto">
          <a:xfrm>
            <a:off x="9951534" y="3052096"/>
            <a:ext cx="270780" cy="1440172"/>
          </a:xfrm>
          <a:prstGeom prst="rect">
            <a:avLst/>
          </a:prstGeom>
          <a:solidFill>
            <a:schemeClr val="accent1"/>
          </a:solidFill>
          <a:ln w="0">
            <a:noFill/>
            <a:miter lim="800000"/>
            <a:headEnd/>
            <a:tailEnd/>
          </a:ln>
        </p:spPr>
        <p:txBody>
          <a:bodyPr lIns="9144" rIns="9144"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79</a:t>
            </a:r>
          </a:p>
        </p:txBody>
      </p:sp>
      <p:sp>
        <p:nvSpPr>
          <p:cNvPr id="132" name="Rectangle 131">
            <a:extLst>
              <a:ext uri="{FF2B5EF4-FFF2-40B4-BE49-F238E27FC236}">
                <a16:creationId xmlns:a16="http://schemas.microsoft.com/office/drawing/2014/main" id="{6D220DA3-3E95-5BC1-A26C-92486FE5BE23}"/>
              </a:ext>
            </a:extLst>
          </p:cNvPr>
          <p:cNvSpPr/>
          <p:nvPr/>
        </p:nvSpPr>
        <p:spPr bwMode="auto">
          <a:xfrm>
            <a:off x="9951534" y="4492268"/>
            <a:ext cx="270780" cy="255819"/>
          </a:xfrm>
          <a:prstGeom prst="rect">
            <a:avLst/>
          </a:prstGeom>
          <a:solidFill>
            <a:schemeClr val="accent3">
              <a:lumMod val="20000"/>
              <a:lumOff val="80000"/>
            </a:schemeClr>
          </a:solidFill>
          <a:ln w="0">
            <a:noFill/>
            <a:miter lim="800000"/>
            <a:headEnd/>
            <a:tailEnd/>
          </a:ln>
        </p:spPr>
        <p:txBody>
          <a:bodyPr lIns="9144" rIns="9144" rtlCol="0" anchor="ctr"/>
          <a:lstStyle/>
          <a:p>
            <a:pPr algn="ctr" eaLnBrk="1" hangingPunct="1">
              <a:spcBef>
                <a:spcPct val="35000"/>
              </a:spcBef>
              <a:spcAft>
                <a:spcPct val="25000"/>
              </a:spcAft>
              <a:buClr>
                <a:schemeClr val="folHlink"/>
              </a:buClr>
              <a:buNone/>
            </a:pPr>
            <a:r>
              <a:rPr lang="en-US" sz="1200" b="0" dirty="0">
                <a:solidFill>
                  <a:schemeClr val="bg1"/>
                </a:solidFill>
                <a:latin typeface="Calibri" panose="020F0502020204030204" pitchFamily="34" charset="0"/>
              </a:rPr>
              <a:t>14</a:t>
            </a:r>
          </a:p>
        </p:txBody>
      </p:sp>
      <p:sp>
        <p:nvSpPr>
          <p:cNvPr id="133" name="Rectangle 132">
            <a:extLst>
              <a:ext uri="{FF2B5EF4-FFF2-40B4-BE49-F238E27FC236}">
                <a16:creationId xmlns:a16="http://schemas.microsoft.com/office/drawing/2014/main" id="{96404E4E-127F-8FD6-BD1A-C36E6ACB4CBE}"/>
              </a:ext>
            </a:extLst>
          </p:cNvPr>
          <p:cNvSpPr/>
          <p:nvPr/>
        </p:nvSpPr>
        <p:spPr bwMode="auto">
          <a:xfrm>
            <a:off x="9951534" y="4748087"/>
            <a:ext cx="270780" cy="121158"/>
          </a:xfrm>
          <a:prstGeom prst="rect">
            <a:avLst/>
          </a:prstGeom>
          <a:solidFill>
            <a:schemeClr val="accent3">
              <a:lumMod val="60000"/>
              <a:lumOff val="40000"/>
            </a:schemeClr>
          </a:solidFill>
          <a:ln w="0">
            <a:noFill/>
            <a:miter lim="800000"/>
            <a:headEnd/>
            <a:tailEnd/>
          </a:ln>
        </p:spPr>
        <p:txBody>
          <a:bodyPr lIns="9144" rIns="9144" rtlCol="0" anchor="ctr"/>
          <a:lstStyle/>
          <a:p>
            <a:pPr algn="ctr" eaLnBrk="1" hangingPunct="1">
              <a:spcBef>
                <a:spcPct val="35000"/>
              </a:spcBef>
              <a:spcAft>
                <a:spcPct val="25000"/>
              </a:spcAft>
              <a:buClr>
                <a:schemeClr val="folHlink"/>
              </a:buClr>
              <a:buNone/>
            </a:pPr>
            <a:r>
              <a:rPr lang="en-US" sz="1200" b="0" dirty="0">
                <a:solidFill>
                  <a:schemeClr val="bg1"/>
                </a:solidFill>
                <a:latin typeface="Calibri" panose="020F0502020204030204" pitchFamily="34" charset="0"/>
              </a:rPr>
              <a:t>7</a:t>
            </a:r>
          </a:p>
        </p:txBody>
      </p:sp>
      <p:sp>
        <p:nvSpPr>
          <p:cNvPr id="134" name="Rectangle 133">
            <a:extLst>
              <a:ext uri="{FF2B5EF4-FFF2-40B4-BE49-F238E27FC236}">
                <a16:creationId xmlns:a16="http://schemas.microsoft.com/office/drawing/2014/main" id="{B3CBE552-567C-7C39-AA9C-57DB8D767F15}"/>
              </a:ext>
            </a:extLst>
          </p:cNvPr>
          <p:cNvSpPr/>
          <p:nvPr/>
        </p:nvSpPr>
        <p:spPr bwMode="auto">
          <a:xfrm>
            <a:off x="10301846" y="3052096"/>
            <a:ext cx="270780" cy="1617134"/>
          </a:xfrm>
          <a:prstGeom prst="rect">
            <a:avLst/>
          </a:prstGeom>
          <a:solidFill>
            <a:schemeClr val="accent1"/>
          </a:solidFill>
          <a:ln w="0">
            <a:noFill/>
            <a:miter lim="800000"/>
            <a:headEnd/>
            <a:tailEnd/>
          </a:ln>
        </p:spPr>
        <p:txBody>
          <a:bodyPr lIns="9144" rIns="9144"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89</a:t>
            </a:r>
          </a:p>
        </p:txBody>
      </p:sp>
      <p:sp>
        <p:nvSpPr>
          <p:cNvPr id="135" name="Rectangle 134">
            <a:extLst>
              <a:ext uri="{FF2B5EF4-FFF2-40B4-BE49-F238E27FC236}">
                <a16:creationId xmlns:a16="http://schemas.microsoft.com/office/drawing/2014/main" id="{40337B34-F1DD-C3FD-54E5-EC929840AAC0}"/>
              </a:ext>
            </a:extLst>
          </p:cNvPr>
          <p:cNvSpPr/>
          <p:nvPr/>
        </p:nvSpPr>
        <p:spPr bwMode="auto">
          <a:xfrm>
            <a:off x="10301846" y="4669230"/>
            <a:ext cx="270780" cy="186299"/>
          </a:xfrm>
          <a:prstGeom prst="rect">
            <a:avLst/>
          </a:prstGeom>
          <a:solidFill>
            <a:schemeClr val="accent3">
              <a:lumMod val="20000"/>
              <a:lumOff val="80000"/>
            </a:schemeClr>
          </a:solidFill>
          <a:ln w="0">
            <a:noFill/>
            <a:miter lim="800000"/>
            <a:headEnd/>
            <a:tailEnd/>
          </a:ln>
        </p:spPr>
        <p:txBody>
          <a:bodyPr lIns="9144" rIns="9144" rtlCol="0" anchor="ctr"/>
          <a:lstStyle/>
          <a:p>
            <a:pPr algn="ctr" eaLnBrk="1" hangingPunct="1">
              <a:spcBef>
                <a:spcPct val="35000"/>
              </a:spcBef>
              <a:spcAft>
                <a:spcPct val="25000"/>
              </a:spcAft>
              <a:buClr>
                <a:schemeClr val="folHlink"/>
              </a:buClr>
              <a:buNone/>
            </a:pPr>
            <a:r>
              <a:rPr lang="en-US" sz="1200" b="0" dirty="0">
                <a:solidFill>
                  <a:schemeClr val="bg1"/>
                </a:solidFill>
                <a:latin typeface="Calibri" panose="020F0502020204030204" pitchFamily="34" charset="0"/>
              </a:rPr>
              <a:t>10</a:t>
            </a:r>
          </a:p>
        </p:txBody>
      </p:sp>
      <p:sp>
        <p:nvSpPr>
          <p:cNvPr id="136" name="Rectangle 135">
            <a:extLst>
              <a:ext uri="{FF2B5EF4-FFF2-40B4-BE49-F238E27FC236}">
                <a16:creationId xmlns:a16="http://schemas.microsoft.com/office/drawing/2014/main" id="{731C6819-31D6-6277-58C2-71D3F4B24AC9}"/>
              </a:ext>
            </a:extLst>
          </p:cNvPr>
          <p:cNvSpPr/>
          <p:nvPr/>
        </p:nvSpPr>
        <p:spPr bwMode="auto">
          <a:xfrm>
            <a:off x="10301846" y="4841813"/>
            <a:ext cx="270780" cy="27432"/>
          </a:xfrm>
          <a:prstGeom prst="rect">
            <a:avLst/>
          </a:prstGeom>
          <a:solidFill>
            <a:schemeClr val="accent3">
              <a:lumMod val="60000"/>
              <a:lumOff val="40000"/>
            </a:schemeClr>
          </a:solidFill>
          <a:ln w="0">
            <a:noFill/>
            <a:miter lim="800000"/>
            <a:headEnd/>
            <a:tailEnd/>
          </a:ln>
        </p:spPr>
        <p:txBody>
          <a:bodyPr lIns="9144" rIns="9144" rtlCol="0" anchor="ctr"/>
          <a:lstStyle/>
          <a:p>
            <a:pPr algn="ctr" eaLnBrk="1" hangingPunct="1">
              <a:spcBef>
                <a:spcPct val="35000"/>
              </a:spcBef>
              <a:spcAft>
                <a:spcPct val="25000"/>
              </a:spcAft>
              <a:buClr>
                <a:schemeClr val="folHlink"/>
              </a:buClr>
              <a:buNone/>
            </a:pPr>
            <a:endParaRPr lang="en-US" sz="1200" b="0" dirty="0">
              <a:solidFill>
                <a:schemeClr val="bg1"/>
              </a:solidFill>
              <a:latin typeface="Calibri" panose="020F0502020204030204" pitchFamily="34" charset="0"/>
            </a:endParaRPr>
          </a:p>
        </p:txBody>
      </p:sp>
      <p:grpSp>
        <p:nvGrpSpPr>
          <p:cNvPr id="137" name="Group 136">
            <a:extLst>
              <a:ext uri="{FF2B5EF4-FFF2-40B4-BE49-F238E27FC236}">
                <a16:creationId xmlns:a16="http://schemas.microsoft.com/office/drawing/2014/main" id="{A656BD2F-B19E-B19C-9E66-6EB5BC2E8B6B}"/>
              </a:ext>
            </a:extLst>
          </p:cNvPr>
          <p:cNvGrpSpPr/>
          <p:nvPr/>
        </p:nvGrpSpPr>
        <p:grpSpPr>
          <a:xfrm>
            <a:off x="10487405" y="4678129"/>
            <a:ext cx="256802" cy="261610"/>
            <a:chOff x="2271865" y="3721532"/>
            <a:chExt cx="256802" cy="261610"/>
          </a:xfrm>
        </p:grpSpPr>
        <p:sp>
          <p:nvSpPr>
            <p:cNvPr id="138" name="TextBox 137">
              <a:extLst>
                <a:ext uri="{FF2B5EF4-FFF2-40B4-BE49-F238E27FC236}">
                  <a16:creationId xmlns:a16="http://schemas.microsoft.com/office/drawing/2014/main" id="{337E3A83-55DD-8AA9-849E-D4E6F6D2B50C}"/>
                </a:ext>
              </a:extLst>
            </p:cNvPr>
            <p:cNvSpPr txBox="1"/>
            <p:nvPr/>
          </p:nvSpPr>
          <p:spPr bwMode="auto">
            <a:xfrm>
              <a:off x="2271865" y="3721532"/>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a:t>
              </a:r>
            </a:p>
          </p:txBody>
        </p:sp>
        <p:cxnSp>
          <p:nvCxnSpPr>
            <p:cNvPr id="139" name="Straight Connector 138">
              <a:extLst>
                <a:ext uri="{FF2B5EF4-FFF2-40B4-BE49-F238E27FC236}">
                  <a16:creationId xmlns:a16="http://schemas.microsoft.com/office/drawing/2014/main" id="{C3849BED-1297-1960-DB79-E709441106F6}"/>
                </a:ext>
              </a:extLst>
            </p:cNvPr>
            <p:cNvCxnSpPr>
              <a:cxnSpLocks/>
            </p:cNvCxnSpPr>
            <p:nvPr/>
          </p:nvCxnSpPr>
          <p:spPr bwMode="auto">
            <a:xfrm flipV="1">
              <a:off x="2272034" y="3855620"/>
              <a:ext cx="102543" cy="43312"/>
            </a:xfrm>
            <a:prstGeom prst="line">
              <a:avLst/>
            </a:prstGeom>
            <a:noFill/>
            <a:ln w="28575" cap="flat" cmpd="sng" algn="ctr">
              <a:solidFill>
                <a:schemeClr val="bg1"/>
              </a:solidFill>
              <a:prstDash val="solid"/>
              <a:round/>
              <a:headEnd type="none" w="med" len="med"/>
              <a:tailEnd type="none" w="med" len="med"/>
            </a:ln>
            <a:effectLst/>
          </p:spPr>
        </p:cxnSp>
      </p:grpSp>
      <p:sp>
        <p:nvSpPr>
          <p:cNvPr id="140" name="Rectangle 139">
            <a:extLst>
              <a:ext uri="{FF2B5EF4-FFF2-40B4-BE49-F238E27FC236}">
                <a16:creationId xmlns:a16="http://schemas.microsoft.com/office/drawing/2014/main" id="{F3833979-4732-E1EE-0C32-687A93741F40}"/>
              </a:ext>
            </a:extLst>
          </p:cNvPr>
          <p:cNvSpPr/>
          <p:nvPr/>
        </p:nvSpPr>
        <p:spPr bwMode="auto">
          <a:xfrm>
            <a:off x="10659982" y="3052095"/>
            <a:ext cx="270780" cy="1637149"/>
          </a:xfrm>
          <a:prstGeom prst="rect">
            <a:avLst/>
          </a:prstGeom>
          <a:solidFill>
            <a:schemeClr val="accent1"/>
          </a:solidFill>
          <a:ln w="0">
            <a:noFill/>
            <a:miter lim="800000"/>
            <a:headEnd/>
            <a:tailEnd/>
          </a:ln>
        </p:spPr>
        <p:txBody>
          <a:bodyPr lIns="9144" rIns="9144"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90</a:t>
            </a:r>
          </a:p>
        </p:txBody>
      </p:sp>
      <p:sp>
        <p:nvSpPr>
          <p:cNvPr id="141" name="Rectangle 140">
            <a:extLst>
              <a:ext uri="{FF2B5EF4-FFF2-40B4-BE49-F238E27FC236}">
                <a16:creationId xmlns:a16="http://schemas.microsoft.com/office/drawing/2014/main" id="{9B1AFE8B-A417-63FF-D9B5-A5D44FF4EE5F}"/>
              </a:ext>
            </a:extLst>
          </p:cNvPr>
          <p:cNvSpPr/>
          <p:nvPr/>
        </p:nvSpPr>
        <p:spPr bwMode="auto">
          <a:xfrm>
            <a:off x="10659982" y="4689244"/>
            <a:ext cx="270780" cy="105928"/>
          </a:xfrm>
          <a:prstGeom prst="rect">
            <a:avLst/>
          </a:prstGeom>
          <a:solidFill>
            <a:schemeClr val="accent3">
              <a:lumMod val="20000"/>
              <a:lumOff val="80000"/>
            </a:schemeClr>
          </a:solidFill>
          <a:ln w="0">
            <a:noFill/>
            <a:miter lim="800000"/>
            <a:headEnd/>
            <a:tailEnd/>
          </a:ln>
        </p:spPr>
        <p:txBody>
          <a:bodyPr lIns="9144" rIns="9144" rtlCol="0" anchor="ctr"/>
          <a:lstStyle/>
          <a:p>
            <a:pPr algn="ctr" eaLnBrk="1" hangingPunct="1">
              <a:spcBef>
                <a:spcPct val="35000"/>
              </a:spcBef>
              <a:spcAft>
                <a:spcPct val="25000"/>
              </a:spcAft>
              <a:buClr>
                <a:schemeClr val="folHlink"/>
              </a:buClr>
              <a:buNone/>
            </a:pPr>
            <a:r>
              <a:rPr lang="en-US" sz="1200" b="0" dirty="0">
                <a:solidFill>
                  <a:schemeClr val="bg1"/>
                </a:solidFill>
                <a:latin typeface="Calibri" panose="020F0502020204030204" pitchFamily="34" charset="0"/>
              </a:rPr>
              <a:t>6</a:t>
            </a:r>
          </a:p>
        </p:txBody>
      </p:sp>
      <p:sp>
        <p:nvSpPr>
          <p:cNvPr id="142" name="Rectangle 141">
            <a:extLst>
              <a:ext uri="{FF2B5EF4-FFF2-40B4-BE49-F238E27FC236}">
                <a16:creationId xmlns:a16="http://schemas.microsoft.com/office/drawing/2014/main" id="{45C20A55-1179-4D5B-97CC-98C5CD7ADA3C}"/>
              </a:ext>
            </a:extLst>
          </p:cNvPr>
          <p:cNvSpPr/>
          <p:nvPr/>
        </p:nvSpPr>
        <p:spPr bwMode="auto">
          <a:xfrm>
            <a:off x="10659982" y="4795172"/>
            <a:ext cx="270780" cy="74073"/>
          </a:xfrm>
          <a:prstGeom prst="rect">
            <a:avLst/>
          </a:prstGeom>
          <a:solidFill>
            <a:schemeClr val="accent3">
              <a:lumMod val="60000"/>
              <a:lumOff val="40000"/>
            </a:schemeClr>
          </a:solidFill>
          <a:ln w="0">
            <a:noFill/>
            <a:miter lim="800000"/>
            <a:headEnd/>
            <a:tailEnd/>
          </a:ln>
        </p:spPr>
        <p:txBody>
          <a:bodyPr lIns="9144" rIns="9144" rtlCol="0" anchor="ctr"/>
          <a:lstStyle/>
          <a:p>
            <a:pPr algn="ctr" eaLnBrk="1" hangingPunct="1">
              <a:spcBef>
                <a:spcPct val="35000"/>
              </a:spcBef>
              <a:spcAft>
                <a:spcPct val="25000"/>
              </a:spcAft>
              <a:buClr>
                <a:schemeClr val="folHlink"/>
              </a:buClr>
              <a:buNone/>
            </a:pPr>
            <a:r>
              <a:rPr lang="en-US" sz="1200" b="0" dirty="0">
                <a:solidFill>
                  <a:schemeClr val="bg1"/>
                </a:solidFill>
                <a:latin typeface="Calibri" panose="020F0502020204030204" pitchFamily="34" charset="0"/>
              </a:rPr>
              <a:t>4</a:t>
            </a:r>
          </a:p>
        </p:txBody>
      </p:sp>
      <p:grpSp>
        <p:nvGrpSpPr>
          <p:cNvPr id="143" name="Group 142">
            <a:extLst>
              <a:ext uri="{FF2B5EF4-FFF2-40B4-BE49-F238E27FC236}">
                <a16:creationId xmlns:a16="http://schemas.microsoft.com/office/drawing/2014/main" id="{D0746D04-C679-6B72-3836-D11172EB25FF}"/>
              </a:ext>
            </a:extLst>
          </p:cNvPr>
          <p:cNvGrpSpPr/>
          <p:nvPr/>
        </p:nvGrpSpPr>
        <p:grpSpPr>
          <a:xfrm>
            <a:off x="6680247" y="4849163"/>
            <a:ext cx="2153859" cy="350176"/>
            <a:chOff x="1677308" y="3892566"/>
            <a:chExt cx="2153859" cy="350176"/>
          </a:xfrm>
        </p:grpSpPr>
        <p:grpSp>
          <p:nvGrpSpPr>
            <p:cNvPr id="144" name="Group 143">
              <a:extLst>
                <a:ext uri="{FF2B5EF4-FFF2-40B4-BE49-F238E27FC236}">
                  <a16:creationId xmlns:a16="http://schemas.microsoft.com/office/drawing/2014/main" id="{AFFE17AF-06C3-8408-962D-180BA7ADE753}"/>
                </a:ext>
              </a:extLst>
            </p:cNvPr>
            <p:cNvGrpSpPr/>
            <p:nvPr/>
          </p:nvGrpSpPr>
          <p:grpSpPr>
            <a:xfrm>
              <a:off x="1677308" y="3892566"/>
              <a:ext cx="2131619" cy="350176"/>
              <a:chOff x="1677308" y="3867166"/>
              <a:chExt cx="2131619" cy="350176"/>
            </a:xfrm>
          </p:grpSpPr>
          <p:sp>
            <p:nvSpPr>
              <p:cNvPr id="152" name="TextBox 151">
                <a:extLst>
                  <a:ext uri="{FF2B5EF4-FFF2-40B4-BE49-F238E27FC236}">
                    <a16:creationId xmlns:a16="http://schemas.microsoft.com/office/drawing/2014/main" id="{5A6C602B-9CF6-746F-5EC8-02E1BFE4C567}"/>
                  </a:ext>
                </a:extLst>
              </p:cNvPr>
              <p:cNvSpPr txBox="1"/>
              <p:nvPr/>
            </p:nvSpPr>
            <p:spPr bwMode="auto">
              <a:xfrm rot="19800000">
                <a:off x="1677308" y="3923672"/>
                <a:ext cx="65594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Swelling</a:t>
                </a:r>
              </a:p>
            </p:txBody>
          </p:sp>
          <p:sp>
            <p:nvSpPr>
              <p:cNvPr id="153" name="TextBox 152">
                <a:extLst>
                  <a:ext uri="{FF2B5EF4-FFF2-40B4-BE49-F238E27FC236}">
                    <a16:creationId xmlns:a16="http://schemas.microsoft.com/office/drawing/2014/main" id="{A7C96332-E305-749A-D7F9-C9EB3A531AA3}"/>
                  </a:ext>
                </a:extLst>
              </p:cNvPr>
              <p:cNvSpPr txBox="1"/>
              <p:nvPr/>
            </p:nvSpPr>
            <p:spPr bwMode="auto">
              <a:xfrm rot="19800000">
                <a:off x="1983201" y="3944110"/>
                <a:ext cx="7377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Erythema</a:t>
                </a:r>
              </a:p>
            </p:txBody>
          </p:sp>
          <p:sp>
            <p:nvSpPr>
              <p:cNvPr id="154" name="TextBox 153">
                <a:extLst>
                  <a:ext uri="{FF2B5EF4-FFF2-40B4-BE49-F238E27FC236}">
                    <a16:creationId xmlns:a16="http://schemas.microsoft.com/office/drawing/2014/main" id="{B9A642F2-353B-9654-42F2-0AD45C07AD45}"/>
                  </a:ext>
                </a:extLst>
              </p:cNvPr>
              <p:cNvSpPr txBox="1"/>
              <p:nvPr/>
            </p:nvSpPr>
            <p:spPr bwMode="auto">
              <a:xfrm rot="19800000">
                <a:off x="2619925" y="3867166"/>
                <a:ext cx="4299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Pain</a:t>
                </a:r>
              </a:p>
            </p:txBody>
          </p:sp>
          <p:sp>
            <p:nvSpPr>
              <p:cNvPr id="155" name="TextBox 154">
                <a:extLst>
                  <a:ext uri="{FF2B5EF4-FFF2-40B4-BE49-F238E27FC236}">
                    <a16:creationId xmlns:a16="http://schemas.microsoft.com/office/drawing/2014/main" id="{40A0EE10-6899-A30F-6F2A-F09CE63D7C59}"/>
                  </a:ext>
                </a:extLst>
              </p:cNvPr>
              <p:cNvSpPr txBox="1"/>
              <p:nvPr/>
            </p:nvSpPr>
            <p:spPr bwMode="auto">
              <a:xfrm rot="19800000">
                <a:off x="2827100" y="3909646"/>
                <a:ext cx="59984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Nodule</a:t>
                </a:r>
              </a:p>
            </p:txBody>
          </p:sp>
          <p:sp>
            <p:nvSpPr>
              <p:cNvPr id="156" name="TextBox 155">
                <a:extLst>
                  <a:ext uri="{FF2B5EF4-FFF2-40B4-BE49-F238E27FC236}">
                    <a16:creationId xmlns:a16="http://schemas.microsoft.com/office/drawing/2014/main" id="{FB1DA712-216B-4C8C-D32B-DCCF263F68EE}"/>
                  </a:ext>
                </a:extLst>
              </p:cNvPr>
              <p:cNvSpPr txBox="1"/>
              <p:nvPr/>
            </p:nvSpPr>
            <p:spPr bwMode="auto">
              <a:xfrm rot="19800000">
                <a:off x="3024738" y="3955732"/>
                <a:ext cx="78418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Induration</a:t>
                </a:r>
              </a:p>
            </p:txBody>
          </p:sp>
        </p:grpSp>
        <p:grpSp>
          <p:nvGrpSpPr>
            <p:cNvPr id="145" name="Group 144">
              <a:extLst>
                <a:ext uri="{FF2B5EF4-FFF2-40B4-BE49-F238E27FC236}">
                  <a16:creationId xmlns:a16="http://schemas.microsoft.com/office/drawing/2014/main" id="{330EE66C-48E1-2747-F6E3-53C69CA23FA6}"/>
                </a:ext>
              </a:extLst>
            </p:cNvPr>
            <p:cNvGrpSpPr/>
            <p:nvPr/>
          </p:nvGrpSpPr>
          <p:grpSpPr>
            <a:xfrm rot="5400000">
              <a:off x="2903079" y="3055052"/>
              <a:ext cx="62014" cy="1794162"/>
              <a:chOff x="1948606" y="2087880"/>
              <a:chExt cx="1063260" cy="1833245"/>
            </a:xfrm>
          </p:grpSpPr>
          <p:cxnSp>
            <p:nvCxnSpPr>
              <p:cNvPr id="146" name="Straight Connector 145">
                <a:extLst>
                  <a:ext uri="{FF2B5EF4-FFF2-40B4-BE49-F238E27FC236}">
                    <a16:creationId xmlns:a16="http://schemas.microsoft.com/office/drawing/2014/main" id="{9FE3F9E7-F35D-4B1A-E482-0328AA018A92}"/>
                  </a:ext>
                </a:extLst>
              </p:cNvPr>
              <p:cNvCxnSpPr>
                <a:cxnSpLocks/>
              </p:cNvCxnSpPr>
              <p:nvPr/>
            </p:nvCxnSpPr>
            <p:spPr bwMode="auto">
              <a:xfrm>
                <a:off x="1948606" y="3546475"/>
                <a:ext cx="1063260" cy="0"/>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69CF3BDB-878A-E90A-A2B6-C90E5BE37F6F}"/>
                  </a:ext>
                </a:extLst>
              </p:cNvPr>
              <p:cNvCxnSpPr>
                <a:cxnSpLocks/>
              </p:cNvCxnSpPr>
              <p:nvPr/>
            </p:nvCxnSpPr>
            <p:spPr bwMode="auto">
              <a:xfrm>
                <a:off x="1948606" y="3921125"/>
                <a:ext cx="1063260" cy="0"/>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741FBE78-080E-BAB0-8D3C-ADB3D1832BF6}"/>
                  </a:ext>
                </a:extLst>
              </p:cNvPr>
              <p:cNvCxnSpPr>
                <a:cxnSpLocks/>
              </p:cNvCxnSpPr>
              <p:nvPr/>
            </p:nvCxnSpPr>
            <p:spPr bwMode="auto">
              <a:xfrm>
                <a:off x="1948606" y="2816225"/>
                <a:ext cx="1063260" cy="0"/>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53487C30-7ADA-7BAA-E51B-17BDB28AC3CE}"/>
                  </a:ext>
                </a:extLst>
              </p:cNvPr>
              <p:cNvCxnSpPr>
                <a:cxnSpLocks/>
              </p:cNvCxnSpPr>
              <p:nvPr/>
            </p:nvCxnSpPr>
            <p:spPr bwMode="auto">
              <a:xfrm>
                <a:off x="1948606" y="3190875"/>
                <a:ext cx="1063260"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27DC0DA5-B7EC-AE55-0DB7-99DAFD387ACA}"/>
                  </a:ext>
                </a:extLst>
              </p:cNvPr>
              <p:cNvCxnSpPr>
                <a:cxnSpLocks/>
              </p:cNvCxnSpPr>
              <p:nvPr/>
            </p:nvCxnSpPr>
            <p:spPr bwMode="auto">
              <a:xfrm>
                <a:off x="1948606" y="2087880"/>
                <a:ext cx="1063260" cy="0"/>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17B8B74C-6C72-3EA5-554A-451E609CFA8C}"/>
                  </a:ext>
                </a:extLst>
              </p:cNvPr>
              <p:cNvCxnSpPr>
                <a:cxnSpLocks/>
              </p:cNvCxnSpPr>
              <p:nvPr/>
            </p:nvCxnSpPr>
            <p:spPr bwMode="auto">
              <a:xfrm>
                <a:off x="1948606" y="2462530"/>
                <a:ext cx="1063260"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57" name="TextBox 156">
            <a:extLst>
              <a:ext uri="{FF2B5EF4-FFF2-40B4-BE49-F238E27FC236}">
                <a16:creationId xmlns:a16="http://schemas.microsoft.com/office/drawing/2014/main" id="{5B8AC5A8-6AEC-3AA2-BDD3-FFA3462E2B77}"/>
              </a:ext>
            </a:extLst>
          </p:cNvPr>
          <p:cNvSpPr txBox="1"/>
          <p:nvPr/>
        </p:nvSpPr>
        <p:spPr bwMode="auto">
          <a:xfrm>
            <a:off x="6664032" y="5314317"/>
            <a:ext cx="50344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*Only includes AEs related to LEN as determined by investigator and excludes those not related to it; includes &gt;10% in both studies. </a:t>
            </a:r>
          </a:p>
        </p:txBody>
      </p:sp>
      <p:sp>
        <p:nvSpPr>
          <p:cNvPr id="158" name="TextBox 157">
            <a:extLst>
              <a:ext uri="{FF2B5EF4-FFF2-40B4-BE49-F238E27FC236}">
                <a16:creationId xmlns:a16="http://schemas.microsoft.com/office/drawing/2014/main" id="{6CB99704-80B8-2D95-0887-4F6157BA15EE}"/>
              </a:ext>
            </a:extLst>
          </p:cNvPr>
          <p:cNvSpPr txBox="1"/>
          <p:nvPr/>
        </p:nvSpPr>
        <p:spPr bwMode="auto">
          <a:xfrm>
            <a:off x="6809259" y="5859087"/>
            <a:ext cx="44121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1 d/c due to grade 1 ISR</a:t>
            </a:r>
            <a:endParaRPr lang="en-US" sz="20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4353558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2A84A-B49E-B6BB-319E-04CB5AF692BF}"/>
              </a:ext>
            </a:extLst>
          </p:cNvPr>
          <p:cNvSpPr>
            <a:spLocks noGrp="1"/>
          </p:cNvSpPr>
          <p:nvPr>
            <p:ph type="title"/>
          </p:nvPr>
        </p:nvSpPr>
        <p:spPr/>
        <p:txBody>
          <a:bodyPr/>
          <a:lstStyle/>
          <a:p>
            <a:r>
              <a:rPr lang="en-US" dirty="0"/>
              <a:t>Key Take-Home Points</a:t>
            </a:r>
          </a:p>
        </p:txBody>
      </p:sp>
      <p:sp>
        <p:nvSpPr>
          <p:cNvPr id="3" name="Content Placeholder 2">
            <a:extLst>
              <a:ext uri="{FF2B5EF4-FFF2-40B4-BE49-F238E27FC236}">
                <a16:creationId xmlns:a16="http://schemas.microsoft.com/office/drawing/2014/main" id="{BBE0323F-F08B-6A2C-62D8-F4A5062C48C3}"/>
              </a:ext>
            </a:extLst>
          </p:cNvPr>
          <p:cNvSpPr>
            <a:spLocks noGrp="1"/>
          </p:cNvSpPr>
          <p:nvPr>
            <p:ph idx="1"/>
          </p:nvPr>
        </p:nvSpPr>
        <p:spPr/>
        <p:txBody>
          <a:bodyPr/>
          <a:lstStyle/>
          <a:p>
            <a:r>
              <a:rPr lang="en-US" sz="2000" dirty="0">
                <a:latin typeface="+mn-lt"/>
              </a:rPr>
              <a:t>INSTI-based regimens remain the preferred options for first-line ART</a:t>
            </a:r>
          </a:p>
          <a:p>
            <a:pPr lvl="1"/>
            <a:r>
              <a:rPr lang="en-US" sz="1800" dirty="0">
                <a:latin typeface="+mn-lt"/>
              </a:rPr>
              <a:t>Investigations of weight gain/potential metabolic complications with INSTIs ± TAF continue</a:t>
            </a:r>
          </a:p>
          <a:p>
            <a:pPr lvl="1"/>
            <a:r>
              <a:rPr lang="en-US" sz="1800" dirty="0">
                <a:latin typeface="+mn-lt"/>
              </a:rPr>
              <a:t>BIC/FTC/TAF demonstrated superior HBV outcomes vs DTG + FTC/TDF for initial treatment of HBV/HIV coinfection</a:t>
            </a:r>
          </a:p>
          <a:p>
            <a:r>
              <a:rPr lang="en-US" sz="2000" dirty="0">
                <a:latin typeface="+mn-lt"/>
              </a:rPr>
              <a:t>LA IM CAB + RPV a new, effective switch option for patients with viral suppression</a:t>
            </a:r>
          </a:p>
          <a:p>
            <a:pPr lvl="1"/>
            <a:r>
              <a:rPr lang="en-US" sz="1800" dirty="0">
                <a:latin typeface="+mn-lt"/>
              </a:rPr>
              <a:t>Q4W or Q8W dosing, with or without 4-wk oral lead-in</a:t>
            </a:r>
          </a:p>
          <a:p>
            <a:r>
              <a:rPr lang="en-US" sz="2000" dirty="0">
                <a:latin typeface="+mn-lt"/>
              </a:rPr>
              <a:t>Still awaiting data on effects of switching from INSTI ± TAF for excess weight gain</a:t>
            </a:r>
          </a:p>
          <a:p>
            <a:r>
              <a:rPr lang="en-US" sz="2000" dirty="0">
                <a:latin typeface="+mn-lt"/>
              </a:rPr>
              <a:t>NADIA trial provides additional support for activity of NRTIs (particularly TDF) in patients with NRTI resistance when combined with DTG or boosted PI </a:t>
            </a:r>
          </a:p>
          <a:p>
            <a:r>
              <a:rPr lang="en-US" sz="2000" dirty="0">
                <a:latin typeface="+mn-lt"/>
              </a:rPr>
              <a:t>SC LEN Q6M + OBR demonstrates efficacy and safety in heavily ART-experienced patients experiencing virologic failure: </a:t>
            </a:r>
            <a:r>
              <a:rPr lang="en-US" sz="2000" dirty="0">
                <a:solidFill>
                  <a:schemeClr val="bg1"/>
                </a:solidFill>
                <a:latin typeface="+mn-lt"/>
              </a:rPr>
              <a:t>Approved in EU Aug 2022; FDA action date: Dec 27, 2022</a:t>
            </a:r>
          </a:p>
          <a:p>
            <a:endParaRPr lang="en-US" sz="2000" dirty="0">
              <a:latin typeface="+mn-lt"/>
            </a:endParaRPr>
          </a:p>
          <a:p>
            <a:endParaRPr lang="en-US" sz="2000" dirty="0">
              <a:latin typeface="+mn-lt"/>
            </a:endParaRPr>
          </a:p>
        </p:txBody>
      </p:sp>
    </p:spTree>
    <p:extLst>
      <p:ext uri="{BB962C8B-B14F-4D97-AF65-F5344CB8AC3E}">
        <p14:creationId xmlns:p14="http://schemas.microsoft.com/office/powerpoint/2010/main" val="28931273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Information on </a:t>
            </a:r>
            <a:br>
              <a:rPr lang="en-US" altLang="en-US" sz="4000" dirty="0"/>
            </a:br>
            <a:r>
              <a:rPr lang="en-US" altLang="en-US" sz="4000" dirty="0"/>
              <a:t>Advances in HIV Treatment, Prevention, and Cure </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8" y="1895477"/>
            <a:ext cx="11125041" cy="2605717"/>
          </a:xfrm>
        </p:spPr>
        <p:txBody>
          <a:bodyPr rtlCol="0">
            <a:normAutofit lnSpcReduction="10000"/>
          </a:bodyPr>
          <a:lstStyle/>
          <a:p>
            <a:pPr>
              <a:lnSpc>
                <a:spcPct val="100000"/>
              </a:lnSpc>
              <a:buClr>
                <a:schemeClr val="accent6"/>
              </a:buClr>
              <a:defRPr/>
            </a:pPr>
            <a:r>
              <a:rPr lang="en-US" sz="2400" dirty="0">
                <a:solidFill>
                  <a:srgbClr val="E1471D"/>
                </a:solidFill>
              </a:rPr>
              <a:t>On-Demand video of the symposia presentations </a:t>
            </a:r>
            <a:r>
              <a:rPr lang="en-US" sz="2400" b="0" dirty="0"/>
              <a:t>featuring engaging faculty discussions and expert insights into the latest updates in HIV management </a:t>
            </a:r>
          </a:p>
          <a:p>
            <a:pPr>
              <a:lnSpc>
                <a:spcPct val="100000"/>
              </a:lnSpc>
              <a:buClr>
                <a:schemeClr val="accent6"/>
              </a:buClr>
              <a:defRPr/>
            </a:pPr>
            <a:r>
              <a:rPr lang="en-US" sz="2400" b="0" dirty="0"/>
              <a:t>Additional </a:t>
            </a:r>
            <a:r>
              <a:rPr lang="en-US" sz="2400" dirty="0">
                <a:solidFill>
                  <a:srgbClr val="E1471D"/>
                </a:solidFill>
              </a:rPr>
              <a:t>Downloadable </a:t>
            </a:r>
            <a:r>
              <a:rPr lang="en-US" sz="2400" dirty="0" err="1">
                <a:solidFill>
                  <a:srgbClr val="E1471D"/>
                </a:solidFill>
              </a:rPr>
              <a:t>Slidesets</a:t>
            </a:r>
            <a:r>
              <a:rPr lang="en-US" sz="2400" dirty="0">
                <a:solidFill>
                  <a:srgbClr val="E1471D"/>
                </a:solidFill>
              </a:rPr>
              <a:t> </a:t>
            </a:r>
            <a:r>
              <a:rPr lang="en-US" sz="2400" b="0" dirty="0"/>
              <a:t>including new strategies for HIV prevention and current directions in HIV cure research</a:t>
            </a:r>
          </a:p>
          <a:p>
            <a:pPr eaLnBrk="1" hangingPunct="1">
              <a:buClr>
                <a:schemeClr val="accent6"/>
              </a:buClr>
              <a:defRPr/>
            </a:pPr>
            <a:r>
              <a:rPr lang="en-US" sz="2400" dirty="0">
                <a:solidFill>
                  <a:srgbClr val="E1471D"/>
                </a:solidFill>
              </a:rPr>
              <a:t>ClinicalThought commentaries </a:t>
            </a:r>
            <a:r>
              <a:rPr lang="en-US" sz="2400" b="0" dirty="0"/>
              <a:t>featuring personal insights on the latest advances in HIV care and prevention</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a:xfrm>
            <a:off x="514351" y="4856674"/>
            <a:ext cx="11283950" cy="1155939"/>
          </a:xfrm>
        </p:spPr>
        <p:txBody>
          <a:bodyPr/>
          <a:lstStyle/>
          <a:p>
            <a:pPr marL="0" indent="0">
              <a:buNone/>
            </a:pPr>
            <a:r>
              <a:rPr lang="en-US" sz="2400" b="1" dirty="0">
                <a:solidFill>
                  <a:srgbClr val="00823B"/>
                </a:solidFill>
                <a:hlinkClick r:id="rId3"/>
              </a:rPr>
              <a:t>clinicaloptions.com/</a:t>
            </a:r>
            <a:r>
              <a:rPr lang="en-US" sz="2400" b="1" dirty="0" err="1">
                <a:solidFill>
                  <a:srgbClr val="00823B"/>
                </a:solidFill>
                <a:hlinkClick r:id="rId3"/>
              </a:rPr>
              <a:t>hiv</a:t>
            </a:r>
            <a:endParaRPr lang="en-US" sz="2400" b="1" u="sng" dirty="0">
              <a:solidFill>
                <a:srgbClr val="E1471D"/>
              </a:solidFill>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2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2BC2F46DA33C242801A9CC8A563AD55" ma:contentTypeVersion="1" ma:contentTypeDescription="Create a new document." ma:contentTypeScope="" ma:versionID="0de9bae839d699da518ed3ad5a6c7f1e">
  <xsd:schema xmlns:xsd="http://www.w3.org/2001/XMLSchema" xmlns:xs="http://www.w3.org/2001/XMLSchema" xmlns:p="http://schemas.microsoft.com/office/2006/metadata/properties" xmlns:ns2="d359a8a5-731c-4a71-8636-5ac3511c1690" xmlns:ns3="ac7fc01c-fc81-4510-a6aa-209d5d8b61ca" targetNamespace="http://schemas.microsoft.com/office/2006/metadata/properties" ma:root="true" ma:fieldsID="b906e253b5c3e33846c8189afa7bb5b7" ns2:_="" ns3:_="">
    <xsd:import namespace="d359a8a5-731c-4a71-8636-5ac3511c1690"/>
    <xsd:import namespace="ac7fc01c-fc81-4510-a6aa-209d5d8b61ca"/>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59a8a5-731c-4a71-8636-5ac3511c1690"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c7fc01c-fc81-4510-a6aa-209d5d8b61ca"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Slides - Live"/>
          <xsd:enumeration value="Downloadable Slides from Live"/>
          <xsd:enumeration value="Slides - Live Print"/>
          <xsd:enumeration value="Permissions"/>
          <xsd:enumeration value="Outcomes - Quest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d359a8a5-731c-4a71-8636-5ac3511c1690">A4FR6MYESRRE-1537124778-4</_dlc_DocId>
    <_dlc_DocIdUrl xmlns="d359a8a5-731c-4a71-8636-5ac3511c1690">
      <Url>https://intranet.clinicaloptions.com/mews/hiv/HIV_2022_CCO_HIV_WC_(PRP4588)/Slides_-_Live__01/_layouts/15/DocIdRedir.aspx?ID=A4FR6MYESRRE-1537124778-4</Url>
      <Description>A4FR6MYESRRE-1537124778-4</Description>
    </_dlc_DocIdUrl>
    <Document_x0020_Category xmlns="ac7fc01c-fc81-4510-a6aa-209d5d8b61ca">Downloadable Slides from Live</Document_x0020_Category>
  </documentManagement>
</p:properti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7D56603B-A230-4EA7-9AA8-1BDDAD4656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59a8a5-731c-4a71-8636-5ac3511c1690"/>
    <ds:schemaRef ds:uri="ac7fc01c-fc81-4510-a6aa-209d5d8b61c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5BA55BC3-5A03-47C2-8EC3-D964C3B5E779}">
  <ds:schemaRefs>
    <ds:schemaRef ds:uri="http://schemas.microsoft.com/office/2006/documentManagement/types"/>
    <ds:schemaRef ds:uri="http://purl.org/dc/elements/1.1/"/>
    <ds:schemaRef ds:uri="http://purl.org/dc/dcmitype/"/>
    <ds:schemaRef ds:uri="http://schemas.microsoft.com/office/infopath/2007/PartnerControls"/>
    <ds:schemaRef ds:uri="d359a8a5-731c-4a71-8636-5ac3511c1690"/>
    <ds:schemaRef ds:uri="http://purl.org/dc/terms/"/>
    <ds:schemaRef ds:uri="ac7fc01c-fc81-4510-a6aa-209d5d8b61ca"/>
    <ds:schemaRef ds:uri="http://schemas.microsoft.com/office/2006/metadata/properties"/>
    <ds:schemaRef ds:uri="http://schemas.openxmlformats.org/package/2006/metadata/core-properties"/>
    <ds:schemaRef ds:uri="http://www.w3.org/XML/1998/namespace"/>
  </ds:schemaRefs>
</ds:datastoreItem>
</file>

<file path=customXml/itemProps5.xml><?xml version="1.0" encoding="utf-8"?>
<ds:datastoreItem xmlns:ds="http://schemas.openxmlformats.org/officeDocument/2006/customXml" ds:itemID="{6CF69DF3-F81F-4797-A5FF-4F8E823615D5}">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5833</TotalTime>
  <Words>7223</Words>
  <Application>Microsoft Office PowerPoint</Application>
  <PresentationFormat>Widescreen</PresentationFormat>
  <Paragraphs>1196</Paragraphs>
  <Slides>38</Slides>
  <Notes>31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38</vt:i4>
      </vt:variant>
    </vt:vector>
  </HeadingPairs>
  <TitlesOfParts>
    <vt:vector size="45" baseType="lpstr">
      <vt:lpstr>Arial</vt:lpstr>
      <vt:lpstr>Calibri</vt:lpstr>
      <vt:lpstr>Roboto</vt:lpstr>
      <vt:lpstr>Times</vt:lpstr>
      <vt:lpstr>Wingdings</vt:lpstr>
      <vt:lpstr>2022_CCO_Template</vt:lpstr>
      <vt:lpstr>2_2017_HTAA_Diabetes</vt:lpstr>
      <vt:lpstr>Advances in HIV Treatment</vt:lpstr>
      <vt:lpstr>About These Slides</vt:lpstr>
      <vt:lpstr>Faculty</vt:lpstr>
      <vt:lpstr>Faculty Disclosures</vt:lpstr>
      <vt:lpstr>State-of-the-Art Overview of Key Updates in  Initial HIV Treatment</vt:lpstr>
      <vt:lpstr>In Danger: UNAIDS Global AIDS Update 2022</vt:lpstr>
      <vt:lpstr>First-line Initial ART Regimens for Most Adults and Adolescents With HIV</vt:lpstr>
      <vt:lpstr>Initial ART With BIC/FTC/TAF:  Newest Oral INSTI Now With Data Through 5 Yr</vt:lpstr>
      <vt:lpstr>ALLIANCE: BIC/FTC/TAF vs DTG + FTC/TDF for  Initial HIV/HBV Coinfection Treatment</vt:lpstr>
      <vt:lpstr>ADVANCE: Weight Change Over 192 Wk by Sex</vt:lpstr>
      <vt:lpstr>Metabolic Implications for Weight Gain With Initial ART</vt:lpstr>
      <vt:lpstr>Patient Case</vt:lpstr>
      <vt:lpstr>ART and Gender-Affirming Care</vt:lpstr>
      <vt:lpstr>Advances in Switch Strategies for Patients  With Viral Suppression on Current ART</vt:lpstr>
      <vt:lpstr>LA IM CAB + RPV: FDA- and EMA-Approved and Guideline-Supported Switch Option</vt:lpstr>
      <vt:lpstr>LA IM CAB + RPV: FDA- and EMA-Approved and Guideline-Supported Switch Option</vt:lpstr>
      <vt:lpstr>LA IM CAB + RPV: Resistance With VF in Clinical Trials</vt:lpstr>
      <vt:lpstr>Factors That May Contribute to Risk of  Treatment Failure With LA IM CAB + RPV</vt:lpstr>
      <vt:lpstr>ISRs and Treatment Satisfaction With LA IM CAB + RPV</vt:lpstr>
      <vt:lpstr>Switching With M184V/I</vt:lpstr>
      <vt:lpstr>SALSA Post hoc: Wk 48 Viral Suppression With Switch to DTG/3TC by BL Archived Resistance</vt:lpstr>
      <vt:lpstr>SOLAR 3D: Switching to DTG/3TC in Patients With History of M184V/I or Virologic Failure</vt:lpstr>
      <vt:lpstr>Switching to BIC/FTC/TAF in Patients With  History of or Archived M184V/I</vt:lpstr>
      <vt:lpstr>Switching for Weight Gain</vt:lpstr>
      <vt:lpstr>TANGO and SALSA Pooled Safety Population: Wk 48 Weight Change With Switch to DTG/3TC by BL NRTI </vt:lpstr>
      <vt:lpstr>FLAIR and ATLAS-2M: Weight Gain With Switch to LA IM CAB + RPV Similar to Continuing DTG/3TC/ABC</vt:lpstr>
      <vt:lpstr>Do IT and DEFINE Studies: PWH With Significant Weight Gain on INSTIs + TAF</vt:lpstr>
      <vt:lpstr>Patient Case</vt:lpstr>
      <vt:lpstr>Ward 86 Pilot Program for LA IM ART for Patients With Poor Adherence ONLY WHEN NO OTHER OPTION</vt:lpstr>
      <vt:lpstr>New and Emerging Strategies for  Patients With Virologic Failure</vt:lpstr>
      <vt:lpstr>More Data Support Activity of NRTIs Even With Resistance in Second-line Regimens </vt:lpstr>
      <vt:lpstr>SAILING: 10-Yr Outcomes With DTG + 2 NRTIs in  ART-Experienced, INSTI-Naive Participants</vt:lpstr>
      <vt:lpstr>Options for Patients With Extensive Treatment History and Multiclass Resistance</vt:lpstr>
      <vt:lpstr>CAPELLA: Lenacapavir in Heavily ART-Experienced PWH</vt:lpstr>
      <vt:lpstr>CAPELLA: LEN Efficacy at Wk 26 and 52</vt:lpstr>
      <vt:lpstr>CAPELLA: LEN Efficacy by Fully Active Agents,  Emergent Resistance, and ISRs</vt:lpstr>
      <vt:lpstr>Key Take-Home Points</vt:lpstr>
      <vt:lpstr>Go Online for More CCO Information on  Advances in HIV Treatment, Prevention, and Cure </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Advances in HIV Treatment</dc:title>
  <dc:creator>Preferred User</dc:creator>
  <cp:lastModifiedBy>vwenzel@clinicaloptions.com</cp:lastModifiedBy>
  <cp:revision>14</cp:revision>
  <cp:lastPrinted>2016-09-26T20:21:49Z</cp:lastPrinted>
  <dcterms:created xsi:type="dcterms:W3CDTF">2005-05-27T15:08:01Z</dcterms:created>
  <dcterms:modified xsi:type="dcterms:W3CDTF">2022-10-04T14:49:07Z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8c93bfc2-f1ad-4398-a365-ba14f7681c2f</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0x01010042BC2F46DA33C242801A9CC8A563AD55</vt:lpwstr>
  </property>
  <property fmtid="{D5CDD505-2E9C-101B-9397-08002B2CF9AE}" pid="9" name="MediaServiceImageTags">
    <vt:lpwstr/>
  </property>
</Properties>
</file>