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30"/>
  </p:notesMasterIdLst>
  <p:handoutMasterIdLst>
    <p:handoutMasterId r:id="rId31"/>
  </p:handoutMasterIdLst>
  <p:sldIdLst>
    <p:sldId id="321" r:id="rId7"/>
    <p:sldId id="532" r:id="rId8"/>
    <p:sldId id="1050" r:id="rId9"/>
    <p:sldId id="2145705889" r:id="rId10"/>
    <p:sldId id="2145705880" r:id="rId11"/>
    <p:sldId id="550" r:id="rId12"/>
    <p:sldId id="536" r:id="rId13"/>
    <p:sldId id="1993219249" r:id="rId14"/>
    <p:sldId id="2145705888" r:id="rId15"/>
    <p:sldId id="2145705871" r:id="rId16"/>
    <p:sldId id="2145705872" r:id="rId17"/>
    <p:sldId id="270" r:id="rId18"/>
    <p:sldId id="544" r:id="rId19"/>
    <p:sldId id="545" r:id="rId20"/>
    <p:sldId id="2145705873" r:id="rId21"/>
    <p:sldId id="1993219252" r:id="rId22"/>
    <p:sldId id="1993219253" r:id="rId23"/>
    <p:sldId id="546" r:id="rId24"/>
    <p:sldId id="547" r:id="rId25"/>
    <p:sldId id="548" r:id="rId26"/>
    <p:sldId id="549" r:id="rId27"/>
    <p:sldId id="2145705897" r:id="rId28"/>
    <p:sldId id="318" r:id="rId29"/>
  </p:sldIdLst>
  <p:sldSz cx="12192000" cy="6858000"/>
  <p:notesSz cx="7315200" cy="9601200"/>
  <p:custDataLst>
    <p:tags r:id="rId3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Introduction" id="{04373656-9AAD-4537-B7A3-87DC1E93F0D5}">
          <p14:sldIdLst>
            <p14:sldId id="321"/>
            <p14:sldId id="532"/>
            <p14:sldId id="1050"/>
          </p14:sldIdLst>
        </p14:section>
        <p14:section name="TACKLE: Tixagevimab/Cilgavimab" id="{041DC04F-0501-4781-A0CD-C3814A8F5AD2}">
          <p14:sldIdLst>
            <p14:sldId id="2145705889"/>
            <p14:sldId id="2145705880"/>
            <p14:sldId id="550"/>
          </p14:sldIdLst>
        </p14:section>
        <p14:section name="PINETREE Subanalysis: Remdesivir" id="{53C638FE-DA81-4B0D-ABE0-A627F5915216}">
          <p14:sldIdLst>
            <p14:sldId id="536"/>
            <p14:sldId id="1993219249"/>
            <p14:sldId id="2145705888"/>
          </p14:sldIdLst>
        </p14:section>
        <p14:section name="MOVe-OUT Subanalysis: Molnupiravir" id="{2D9D2D19-1911-4250-BB3F-ED50D75B2609}">
          <p14:sldIdLst>
            <p14:sldId id="2145705871"/>
            <p14:sldId id="2145705872"/>
          </p14:sldIdLst>
        </p14:section>
        <p14:section name="Baricitinib" id="{B848696B-F381-49CB-A7B1-16759F24BB0E}">
          <p14:sldIdLst>
            <p14:sldId id="270"/>
            <p14:sldId id="544"/>
            <p14:sldId id="545"/>
          </p14:sldIdLst>
        </p14:section>
        <p14:section name="COVID-19 Vaccination and Critical Illness" id="{DBE59738-E499-4051-AF25-D2E807A61D5E}">
          <p14:sldIdLst>
            <p14:sldId id="2145705873"/>
            <p14:sldId id="1993219252"/>
            <p14:sldId id="1993219253"/>
          </p14:sldIdLst>
        </p14:section>
        <p14:section name="Predi-COVID Study: Long COVID" id="{CCB01CEE-BB9D-4192-9EC8-9F0970330FBC}">
          <p14:sldIdLst>
            <p14:sldId id="546"/>
            <p14:sldId id="547"/>
            <p14:sldId id="548"/>
            <p14:sldId id="549"/>
          </p14:sldIdLst>
        </p14:section>
        <p14:section name="Summary &amp; More Information" id="{91B51D15-E2BC-4622-A480-DF86E02A7B10}">
          <p14:sldIdLst>
            <p14:sldId id="2145705897"/>
            <p14:sldId id="318"/>
          </p14:sldIdLst>
        </p14:section>
      </p14:sectionLst>
    </p:ex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4" userDrawn="1">
          <p15:clr>
            <a:srgbClr val="A4A3A4"/>
          </p15:clr>
        </p15:guide>
        <p15:guide id="9" pos="7392" userDrawn="1">
          <p15:clr>
            <a:srgbClr val="A4A3A4"/>
          </p15:clr>
        </p15:guide>
        <p15:guide id="10" pos="3843" userDrawn="1">
          <p15:clr>
            <a:srgbClr val="A4A3A4"/>
          </p15:clr>
        </p15:guide>
        <p15:guide id="11" pos="454"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3"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Sarah Anderson" initials="SA" lastIdx="52" clrIdx="14">
    <p:extLst>
      <p:ext uri="{19B8F6BF-5375-455C-9EA6-DF929625EA0E}">
        <p15:presenceInfo xmlns:p15="http://schemas.microsoft.com/office/powerpoint/2012/main" userId="S::sanderson@clinicaloptions.com::7d462797-b6f8-43ff-95d7-bf66d7ed55ab" providerId="AD"/>
      </p:ext>
    </p:extLst>
  </p:cmAuthor>
  <p:cmAuthor id="16" name="Petra Cravens" initials="PC" lastIdx="28" clrIdx="15">
    <p:extLst>
      <p:ext uri="{19B8F6BF-5375-455C-9EA6-DF929625EA0E}">
        <p15:presenceInfo xmlns:p15="http://schemas.microsoft.com/office/powerpoint/2012/main" userId="S::pcravens@clinicaloptions.com::0f94dabc-c4d7-4fca-87b1-40ee2dc41715" providerId="AD"/>
      </p:ext>
    </p:extLst>
  </p:cmAuthor>
  <p:cmAuthor id="17" name="sanderson@clinicaloptions.com" initials="s" lastIdx="91" clrIdx="16">
    <p:extLst>
      <p:ext uri="{19B8F6BF-5375-455C-9EA6-DF929625EA0E}">
        <p15:presenceInfo xmlns:p15="http://schemas.microsoft.com/office/powerpoint/2012/main" userId="sanderson@clinicaloptions.com" providerId="None"/>
      </p:ext>
    </p:extLst>
  </p:cmAuthor>
  <p:cmAuthor id="18" name="Jennifer Blanchette" initials="JB" lastIdx="56" clrIdx="17">
    <p:extLst>
      <p:ext uri="{19B8F6BF-5375-455C-9EA6-DF929625EA0E}">
        <p15:presenceInfo xmlns:p15="http://schemas.microsoft.com/office/powerpoint/2012/main" userId="S::jblanchette@clinicaloptions.com::ffc12744-7917-4d20-83be-446b79fdc927" providerId="AD"/>
      </p:ext>
    </p:extLst>
  </p:cmAuthor>
  <p:cmAuthor id="19" name="Dussadee Royal" initials="DR" lastIdx="3" clrIdx="18">
    <p:extLst>
      <p:ext uri="{19B8F6BF-5375-455C-9EA6-DF929625EA0E}">
        <p15:presenceInfo xmlns:p15="http://schemas.microsoft.com/office/powerpoint/2012/main" userId="S::droyal@clinicaloptions.com::51beead8-6fa0-4b98-aeba-37044af35e17" providerId="AD"/>
      </p:ext>
    </p:extLst>
  </p:cmAuthor>
  <p:cmAuthor id="20" name="Christy Seals" initials="CS" lastIdx="6" clrIdx="19">
    <p:extLst>
      <p:ext uri="{19B8F6BF-5375-455C-9EA6-DF929625EA0E}">
        <p15:presenceInfo xmlns:p15="http://schemas.microsoft.com/office/powerpoint/2012/main" userId="S::cseals@clinicaloptions.com::0852e532-1f9e-4bbf-9b56-be19a9543a31" providerId="AD"/>
      </p:ext>
    </p:extLst>
  </p:cmAuthor>
  <p:cmAuthor id="21" name="clinicaloptions\ggiacona" initials="c" lastIdx="16" clrIdx="20">
    <p:extLst>
      <p:ext uri="{19B8F6BF-5375-455C-9EA6-DF929625EA0E}">
        <p15:presenceInfo xmlns:p15="http://schemas.microsoft.com/office/powerpoint/2012/main" userId="clinicaloptions\ggiacon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4482"/>
    <a:srgbClr val="033453"/>
    <a:srgbClr val="F15D22"/>
    <a:srgbClr val="015873"/>
    <a:srgbClr val="00823B"/>
    <a:srgbClr val="046376"/>
    <a:srgbClr val="01376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76" autoAdjust="0"/>
    <p:restoredTop sz="83266" autoAdjust="0"/>
  </p:normalViewPr>
  <p:slideViewPr>
    <p:cSldViewPr snapToGrid="0" showGuides="1">
      <p:cViewPr varScale="1">
        <p:scale>
          <a:sx n="55" d="100"/>
          <a:sy n="55" d="100"/>
        </p:scale>
        <p:origin x="1024" y="48"/>
      </p:cViewPr>
      <p:guideLst>
        <p:guide orient="horz" pos="4128"/>
        <p:guide orient="horz" pos="1008"/>
        <p:guide orient="horz" pos="4032"/>
        <p:guide orient="horz" pos="151"/>
        <p:guide orient="horz" pos="258"/>
        <p:guide orient="horz" pos="3912"/>
        <p:guide orient="horz"/>
        <p:guide pos="324"/>
        <p:guide pos="7392"/>
        <p:guide pos="3843"/>
        <p:guide pos="454"/>
        <p:guide pos="7233"/>
      </p:guideLst>
    </p:cSldViewPr>
  </p:slideViewPr>
  <p:outlineViewPr>
    <p:cViewPr>
      <p:scale>
        <a:sx n="33" d="100"/>
        <a:sy n="33" d="100"/>
      </p:scale>
      <p:origin x="0" y="0"/>
    </p:cViewPr>
  </p:outlineViewPr>
  <p:notesTextViewPr>
    <p:cViewPr>
      <p:scale>
        <a:sx n="125" d="100"/>
        <a:sy n="125" d="100"/>
      </p:scale>
      <p:origin x="0" y="0"/>
    </p:cViewPr>
  </p:notesText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74512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7129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NE, not evaluable.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01868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67453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NP, nasopharyngeal; PCR, polymerase chain reaction.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29443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721746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N/A, not applicable.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43764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CI, confidence interval; </a:t>
            </a:r>
            <a:r>
              <a:rPr lang="en-US" i="1" dirty="0" err="1"/>
              <a:t>mITT</a:t>
            </a:r>
            <a:r>
              <a:rPr lang="en-US" i="1" dirty="0"/>
              <a:t>, modified intention-to-treat.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95086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72174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alanine aminotransferase; ULN, upper limit of normal; VTE, venous thromboembolism.</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5094380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ECMO, extracorporeal membrane oxygenation; IQR, interquartile range.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29796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ALC, absolute leucocyte count; ALT, alanine aminotransferase; ANC, absolute neutrophil count; AST, aspartate aminotransferase; IQR, interquartile range; ULN, upper limit of normal.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860552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294430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IQR, interquartile range; SD, standard deviation.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594939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mSOFA, Modified Sequential Organ Failure Assessment; OR, odds ratio.</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126741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QoL, quality of life.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42404046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ENT, ear, nose, and throat.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17648767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1402573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QoL, quality of life.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935055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23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200" i="1" kern="0" dirty="0">
                <a:solidFill>
                  <a:schemeClr val="bg2"/>
                </a:solidFill>
                <a:latin typeface="Arial" panose="020B0604020202020204" pitchFamily="34" charset="0"/>
                <a:ea typeface="+mj-ea"/>
                <a:cs typeface="Arial" panose="020B0604020202020204" pitchFamily="34" charset="0"/>
              </a:rPr>
              <a:t>ECCMID, European Congress of Clinical Microbiology and Infectious Diseases. </a:t>
            </a:r>
            <a:endParaRPr lang="en-GB" altLang="en-US" dirty="0">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clinicaloptions.com/infectious-disease" TargetMode="External"/><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dirty="0"/>
              <a:t>Key COVID-19 Studies Influencing </a:t>
            </a:r>
            <a:br>
              <a:rPr lang="en-US" dirty="0"/>
            </a:br>
            <a:r>
              <a:rPr lang="en-US" dirty="0"/>
              <a:t>My Practice Following ECCMID 2022</a:t>
            </a:r>
            <a:endParaRPr lang="en-US" altLang="en-US" sz="4000" dirty="0"/>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388696"/>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This program is supported by educational grants from Merck Sharp &amp; Dohme Corp.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Coverage*</a:t>
            </a:r>
            <a:br>
              <a:rPr lang="en-US" sz="2200" b="1" kern="0" dirty="0">
                <a:solidFill>
                  <a:schemeClr val="bg2"/>
                </a:solidFill>
                <a:latin typeface="Calibri" panose="020F0502020204030204" pitchFamily="34" charset="0"/>
                <a:ea typeface="+mj-ea"/>
                <a:cs typeface="+mj-cs"/>
              </a:rPr>
            </a:br>
            <a:r>
              <a:rPr lang="en-US" sz="1600" i="1" kern="0" dirty="0">
                <a:solidFill>
                  <a:schemeClr val="bg2"/>
                </a:solidFill>
                <a:latin typeface="Calibri" panose="020F0502020204030204" pitchFamily="34" charset="0"/>
                <a:ea typeface="+mj-ea"/>
                <a:cs typeface="+mj-cs"/>
              </a:rPr>
              <a:t>of the 32nd European Congress of Clinical Microbiology and </a:t>
            </a:r>
            <a:br>
              <a:rPr lang="en-US" sz="1600" i="1" kern="0" dirty="0">
                <a:solidFill>
                  <a:schemeClr val="bg2"/>
                </a:solidFill>
                <a:latin typeface="Calibri" panose="020F0502020204030204" pitchFamily="34" charset="0"/>
                <a:ea typeface="+mj-ea"/>
                <a:cs typeface="+mj-cs"/>
              </a:rPr>
            </a:br>
            <a:r>
              <a:rPr lang="en-US" sz="1600" i="1" kern="0" dirty="0">
                <a:solidFill>
                  <a:schemeClr val="bg2"/>
                </a:solidFill>
                <a:latin typeface="Calibri" panose="020F0502020204030204" pitchFamily="34" charset="0"/>
                <a:ea typeface="+mj-ea"/>
                <a:cs typeface="+mj-cs"/>
              </a:rPr>
              <a:t>Infectious Diseases (ECCMID)</a:t>
            </a:r>
            <a:endParaRPr lang="en-US" altLang="en-US" sz="1600" i="1" kern="0" dirty="0">
              <a:solidFill>
                <a:schemeClr val="bg2"/>
              </a:solidFill>
              <a:latin typeface="Calibri" panose="020F0502020204030204" pitchFamily="34" charset="0"/>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9" name="Text Box 19">
            <a:extLst>
              <a:ext uri="{FF2B5EF4-FFF2-40B4-BE49-F238E27FC236}">
                <a16:creationId xmlns:a16="http://schemas.microsoft.com/office/drawing/2014/main" id="{B381AB39-A5B6-4EFA-BAA8-EB7882BA5CEA}"/>
              </a:ext>
            </a:extLst>
          </p:cNvPr>
          <p:cNvSpPr txBox="1">
            <a:spLocks noChangeArrowheads="1"/>
          </p:cNvSpPr>
          <p:nvPr/>
        </p:nvSpPr>
        <p:spPr bwMode="auto">
          <a:xfrm>
            <a:off x="437991" y="60982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and share some or all of these slides in your noncommercial presentations to colleagues or patients</a:t>
            </a:r>
          </a:p>
          <a:p>
            <a:pPr marL="346075" indent="-346075">
              <a:buSzPct val="1000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56CF8A66-BC03-4B81-8FF4-8D2C362F3AA6}"/>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F0FAF4D3-0515-4332-A6CD-933EE9FC57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9" name="Rectangle 7">
              <a:extLst>
                <a:ext uri="{FF2B5EF4-FFF2-40B4-BE49-F238E27FC236}">
                  <a16:creationId xmlns:a16="http://schemas.microsoft.com/office/drawing/2014/main" id="{5BADCE3B-829D-4663-99C7-1D77026E8C8D}"/>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192B1-D9F2-4C72-BF90-E1871302698D}"/>
              </a:ext>
            </a:extLst>
          </p:cNvPr>
          <p:cNvSpPr>
            <a:spLocks noGrp="1"/>
          </p:cNvSpPr>
          <p:nvPr>
            <p:ph type="title"/>
          </p:nvPr>
        </p:nvSpPr>
        <p:spPr/>
        <p:txBody>
          <a:bodyPr/>
          <a:lstStyle/>
          <a:p>
            <a:r>
              <a:rPr lang="en-US" dirty="0"/>
              <a:t>Faculty</a:t>
            </a:r>
          </a:p>
        </p:txBody>
      </p:sp>
      <p:sp>
        <p:nvSpPr>
          <p:cNvPr id="3" name="Content Placeholder 2">
            <a:extLst>
              <a:ext uri="{FF2B5EF4-FFF2-40B4-BE49-F238E27FC236}">
                <a16:creationId xmlns:a16="http://schemas.microsoft.com/office/drawing/2014/main" id="{49D67FF7-6D3D-4310-B81C-DC38AEF568AC}"/>
              </a:ext>
            </a:extLst>
          </p:cNvPr>
          <p:cNvSpPr>
            <a:spLocks noGrp="1"/>
          </p:cNvSpPr>
          <p:nvPr>
            <p:ph idx="1"/>
          </p:nvPr>
        </p:nvSpPr>
        <p:spPr/>
        <p:txBody>
          <a:bodyPr/>
          <a:lstStyle/>
          <a:p>
            <a:pPr marL="0" indent="0">
              <a:spcBef>
                <a:spcPts val="0"/>
              </a:spcBef>
              <a:spcAft>
                <a:spcPts val="0"/>
              </a:spcAft>
              <a:buNone/>
            </a:pPr>
            <a:r>
              <a:rPr lang="en-US" altLang="en-US" b="1" dirty="0">
                <a:solidFill>
                  <a:srgbClr val="E1471D"/>
                </a:solidFill>
              </a:rPr>
              <a:t>Cristina Mussini, MD</a:t>
            </a:r>
          </a:p>
          <a:p>
            <a:pPr marL="0" indent="0">
              <a:spcBef>
                <a:spcPts val="0"/>
              </a:spcBef>
              <a:spcAft>
                <a:spcPts val="0"/>
              </a:spcAft>
              <a:buNone/>
            </a:pPr>
            <a:r>
              <a:rPr lang="en-US" altLang="en-US" sz="2600" i="1" dirty="0"/>
              <a:t>Head of Department of Infectious Diseases and Tropical Medicine</a:t>
            </a:r>
          </a:p>
          <a:p>
            <a:pPr marL="0" indent="0">
              <a:spcBef>
                <a:spcPts val="0"/>
              </a:spcBef>
              <a:spcAft>
                <a:spcPts val="0"/>
              </a:spcAft>
              <a:buNone/>
            </a:pPr>
            <a:r>
              <a:rPr lang="en-US" altLang="en-US" sz="2600" i="1" dirty="0"/>
              <a:t>Full Professor of Infectious Diseases</a:t>
            </a:r>
          </a:p>
          <a:p>
            <a:pPr marL="0" indent="0">
              <a:spcBef>
                <a:spcPts val="0"/>
              </a:spcBef>
              <a:spcAft>
                <a:spcPts val="0"/>
              </a:spcAft>
              <a:buNone/>
            </a:pPr>
            <a:r>
              <a:rPr lang="en-US" altLang="en-US" sz="2600" dirty="0"/>
              <a:t>Infectious Diseases Clinics, </a:t>
            </a:r>
          </a:p>
          <a:p>
            <a:pPr marL="0" indent="0">
              <a:spcBef>
                <a:spcPts val="0"/>
              </a:spcBef>
              <a:spcAft>
                <a:spcPts val="0"/>
              </a:spcAft>
              <a:buNone/>
            </a:pPr>
            <a:r>
              <a:rPr lang="en-US" altLang="en-US" sz="2600" dirty="0"/>
              <a:t>University Hospital</a:t>
            </a:r>
          </a:p>
          <a:p>
            <a:pPr marL="0" indent="0">
              <a:spcBef>
                <a:spcPts val="0"/>
              </a:spcBef>
              <a:spcAft>
                <a:spcPts val="0"/>
              </a:spcAft>
              <a:buNone/>
            </a:pPr>
            <a:r>
              <a:rPr lang="en-US" altLang="en-US" sz="2600" dirty="0"/>
              <a:t>University of Modena and Reggio Emilia</a:t>
            </a:r>
          </a:p>
          <a:p>
            <a:pPr marL="0" indent="0">
              <a:spcBef>
                <a:spcPts val="0"/>
              </a:spcBef>
              <a:spcAft>
                <a:spcPts val="0"/>
              </a:spcAft>
              <a:buNone/>
            </a:pPr>
            <a:r>
              <a:rPr lang="en-US" altLang="en-US" sz="2600" dirty="0"/>
              <a:t>Modena, Italy</a:t>
            </a:r>
          </a:p>
          <a:p>
            <a:pPr marL="0" indent="0">
              <a:spcBef>
                <a:spcPts val="0"/>
              </a:spcBef>
              <a:spcAft>
                <a:spcPts val="0"/>
              </a:spcAft>
              <a:buNone/>
            </a:pPr>
            <a:endParaRPr lang="en-US" sz="2600" dirty="0"/>
          </a:p>
          <a:p>
            <a:pPr marL="0" indent="0">
              <a:spcBef>
                <a:spcPts val="0"/>
              </a:spcBef>
              <a:spcAft>
                <a:spcPts val="0"/>
              </a:spcAft>
              <a:buNone/>
            </a:pPr>
            <a:r>
              <a:rPr lang="en-US" altLang="en-US" sz="2600" b="1" dirty="0">
                <a:solidFill>
                  <a:srgbClr val="E1471D"/>
                </a:solidFill>
              </a:rPr>
              <a:t>Cristina Mussini, MD, </a:t>
            </a:r>
            <a:r>
              <a:rPr lang="en-US" altLang="en-US" sz="2600" dirty="0"/>
              <a:t>has disclosed that she has received consulting fees from AbbVie, Angelini, Gilead Sciences, Janssen, MSD, and ViiV Healthcare and funds for research support from Gilead Sciences, Janssen, MSD, and ViiV Healthcare.</a:t>
            </a:r>
          </a:p>
        </p:txBody>
      </p:sp>
    </p:spTree>
    <p:extLst>
      <p:ext uri="{BB962C8B-B14F-4D97-AF65-F5344CB8AC3E}">
        <p14:creationId xmlns:p14="http://schemas.microsoft.com/office/powerpoint/2010/main" val="705164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TACKLE: Tixagevimab/Cilgavimab for </a:t>
            </a:r>
            <a:br>
              <a:rPr lang="en-US" altLang="en-US" dirty="0"/>
            </a:br>
            <a:r>
              <a:rPr lang="en-US" altLang="en-US" dirty="0"/>
              <a:t>Early Outpatient Treatment of COVID-19</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411287"/>
          </a:xfrm>
        </p:spPr>
        <p:txBody>
          <a:bodyPr/>
          <a:lstStyle/>
          <a:p>
            <a:r>
              <a:rPr lang="en-US" altLang="en-US" sz="2000" dirty="0"/>
              <a:t>Randomized, double-blind, placebo-controlled phase III study</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1">
            <a:extLst>
              <a:ext uri="{FF2B5EF4-FFF2-40B4-BE49-F238E27FC236}">
                <a16:creationId xmlns:a16="http://schemas.microsoft.com/office/drawing/2014/main" id="{B9535736-39F8-2C47-B280-417C542BE40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Montgomery. ECCMID 2022. Abstr O0146.</a:t>
            </a:r>
          </a:p>
        </p:txBody>
      </p:sp>
      <p:sp>
        <p:nvSpPr>
          <p:cNvPr id="11" name="Text Box 45">
            <a:extLst>
              <a:ext uri="{FF2B5EF4-FFF2-40B4-BE49-F238E27FC236}">
                <a16:creationId xmlns:a16="http://schemas.microsoft.com/office/drawing/2014/main" id="{2C06B6A0-4F84-DD43-9679-E567628C4D74}"/>
              </a:ext>
            </a:extLst>
          </p:cNvPr>
          <p:cNvSpPr txBox="1">
            <a:spLocks noChangeArrowheads="1"/>
          </p:cNvSpPr>
          <p:nvPr/>
        </p:nvSpPr>
        <p:spPr bwMode="auto">
          <a:xfrm>
            <a:off x="1214439" y="2236986"/>
            <a:ext cx="256857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Nonhospitalized adults with mild to moderate COVID-19 and symptom onset within ≤7 days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903)</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Rectangle 49">
            <a:extLst>
              <a:ext uri="{FF2B5EF4-FFF2-40B4-BE49-F238E27FC236}">
                <a16:creationId xmlns:a16="http://schemas.microsoft.com/office/drawing/2014/main" id="{68CC1F19-B3D1-B746-A5FE-4B8339B2C545}"/>
              </a:ext>
            </a:extLst>
          </p:cNvPr>
          <p:cNvSpPr>
            <a:spLocks noChangeArrowheads="1"/>
          </p:cNvSpPr>
          <p:nvPr/>
        </p:nvSpPr>
        <p:spPr bwMode="auto">
          <a:xfrm>
            <a:off x="4633914" y="2080772"/>
            <a:ext cx="3790950"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Tixagevimab/Cilgavimab 600 mg*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452)</a:t>
            </a:r>
          </a:p>
        </p:txBody>
      </p:sp>
      <p:sp>
        <p:nvSpPr>
          <p:cNvPr id="15" name="Rectangle 50">
            <a:extLst>
              <a:ext uri="{FF2B5EF4-FFF2-40B4-BE49-F238E27FC236}">
                <a16:creationId xmlns:a16="http://schemas.microsoft.com/office/drawing/2014/main" id="{A350C2B7-9D5D-6644-AA84-A3C59C90A200}"/>
              </a:ext>
            </a:extLst>
          </p:cNvPr>
          <p:cNvSpPr>
            <a:spLocks noChangeArrowheads="1"/>
          </p:cNvSpPr>
          <p:nvPr/>
        </p:nvSpPr>
        <p:spPr bwMode="auto">
          <a:xfrm>
            <a:off x="4633914" y="3025335"/>
            <a:ext cx="3790950" cy="73152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451)</a:t>
            </a:r>
          </a:p>
        </p:txBody>
      </p:sp>
      <p:sp>
        <p:nvSpPr>
          <p:cNvPr id="18" name="Line 53">
            <a:extLst>
              <a:ext uri="{FF2B5EF4-FFF2-40B4-BE49-F238E27FC236}">
                <a16:creationId xmlns:a16="http://schemas.microsoft.com/office/drawing/2014/main" id="{D056D37F-A5EC-1849-BB79-3474B005C820}"/>
              </a:ext>
            </a:extLst>
          </p:cNvPr>
          <p:cNvSpPr>
            <a:spLocks noChangeShapeType="1"/>
          </p:cNvSpPr>
          <p:nvPr/>
        </p:nvSpPr>
        <p:spPr bwMode="auto">
          <a:xfrm>
            <a:off x="3897314" y="303327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Line 54">
            <a:extLst>
              <a:ext uri="{FF2B5EF4-FFF2-40B4-BE49-F238E27FC236}">
                <a16:creationId xmlns:a16="http://schemas.microsoft.com/office/drawing/2014/main" id="{DA7AA5CC-2313-A945-AEB9-17791FD75160}"/>
              </a:ext>
            </a:extLst>
          </p:cNvPr>
          <p:cNvSpPr>
            <a:spLocks noChangeShapeType="1"/>
          </p:cNvSpPr>
          <p:nvPr/>
        </p:nvSpPr>
        <p:spPr bwMode="auto">
          <a:xfrm flipV="1">
            <a:off x="3897314" y="2433197"/>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Rectangle 3">
            <a:extLst>
              <a:ext uri="{FF2B5EF4-FFF2-40B4-BE49-F238E27FC236}">
                <a16:creationId xmlns:a16="http://schemas.microsoft.com/office/drawing/2014/main" id="{D62F8CD0-E0F9-1D40-BB8A-676BE530F283}"/>
              </a:ext>
            </a:extLst>
          </p:cNvPr>
          <p:cNvSpPr txBox="1">
            <a:spLocks noChangeArrowheads="1"/>
          </p:cNvSpPr>
          <p:nvPr/>
        </p:nvSpPr>
        <p:spPr bwMode="auto">
          <a:xfrm>
            <a:off x="657235" y="3978515"/>
            <a:ext cx="10877529" cy="41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Efficacy: composite of either severe COVID-19 or death from any cause through Day 29</a:t>
            </a:r>
          </a:p>
          <a:p>
            <a:pPr lvl="2" indent="-285750">
              <a:buClr>
                <a:srgbClr val="000000"/>
              </a:buClr>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Severe COVID-19: minimum of either pneumonia (fever, cough, tachypnea, or dyspnea and </a:t>
            </a:r>
            <a:b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lung infiltrates) or hypoxemia (oxygen saturation &lt;90% in room air and/or severe respiratory distress), plus a WHO clinical progression scale score of ≥5 </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Safety: adverse event incidence, serious adverse events, and adverse events of special interest</a:t>
            </a:r>
          </a:p>
        </p:txBody>
      </p:sp>
      <p:sp>
        <p:nvSpPr>
          <p:cNvPr id="16" name="TextBox 15">
            <a:extLst>
              <a:ext uri="{FF2B5EF4-FFF2-40B4-BE49-F238E27FC236}">
                <a16:creationId xmlns:a16="http://schemas.microsoft.com/office/drawing/2014/main" id="{745D7430-7B48-4E0C-96E0-FDEA3D634C8A}"/>
              </a:ext>
            </a:extLst>
          </p:cNvPr>
          <p:cNvSpPr txBox="1"/>
          <p:nvPr/>
        </p:nvSpPr>
        <p:spPr bwMode="auto">
          <a:xfrm>
            <a:off x="4627766" y="3736887"/>
            <a:ext cx="39052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*Given as two 3-mL IM injections.</a:t>
            </a:r>
          </a:p>
        </p:txBody>
      </p:sp>
    </p:spTree>
    <p:extLst>
      <p:ext uri="{BB962C8B-B14F-4D97-AF65-F5344CB8AC3E}">
        <p14:creationId xmlns:p14="http://schemas.microsoft.com/office/powerpoint/2010/main" val="1382039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TACKLE: Reduction in Severe COVID-19 or </a:t>
            </a:r>
            <a:br>
              <a:rPr lang="en-US" altLang="en-US" dirty="0"/>
            </a:br>
            <a:r>
              <a:rPr lang="en-US" altLang="en-US" dirty="0"/>
              <a:t>Death With Tixagevimab/Cilgavimab </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411287"/>
          </a:xfrm>
        </p:spPr>
        <p:txBody>
          <a:bodyPr/>
          <a:lstStyle/>
          <a:p>
            <a:r>
              <a:rPr lang="en-US" altLang="en-US" sz="2000" b="0" kern="0" dirty="0"/>
              <a:t>89.6% of individuals had high risk of progression to severe COVID-19</a:t>
            </a:r>
          </a:p>
          <a:p>
            <a:r>
              <a:rPr lang="en-US" altLang="en-US" sz="2000" dirty="0"/>
              <a:t>Tixagevimab/cilgavimab </a:t>
            </a:r>
            <a:r>
              <a:rPr lang="en-US" altLang="en-US" sz="2000" b="1" dirty="0">
                <a:solidFill>
                  <a:schemeClr val="accent3"/>
                </a:solidFill>
              </a:rPr>
              <a:t>reduced the risk of developing severe COVID-19 or death by 50%</a:t>
            </a:r>
            <a:r>
              <a:rPr lang="en-US" altLang="en-US" sz="2000" dirty="0"/>
              <a:t> vs placebo when administered within ≤7 days of symptom onset (</a:t>
            </a:r>
            <a:r>
              <a:rPr lang="en-US" altLang="en-US" sz="2000" i="1" dirty="0"/>
              <a:t>P </a:t>
            </a:r>
            <a:r>
              <a:rPr lang="en-US" altLang="en-US" sz="2000" dirty="0"/>
              <a:t>= .010)</a:t>
            </a:r>
          </a:p>
          <a:p>
            <a:pPr lvl="1"/>
            <a:r>
              <a:rPr lang="en-US" altLang="en-US" sz="2000" dirty="0"/>
              <a:t>Earlier treatment initiation led to </a:t>
            </a:r>
            <a:r>
              <a:rPr lang="en-US" altLang="en-US" sz="2000" b="1" dirty="0"/>
              <a:t>even greater risk reduction</a:t>
            </a:r>
          </a:p>
          <a:p>
            <a:pPr lvl="1"/>
            <a:endParaRPr lang="en-US" altLang="en-US" sz="2000"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1">
            <a:extLst>
              <a:ext uri="{FF2B5EF4-FFF2-40B4-BE49-F238E27FC236}">
                <a16:creationId xmlns:a16="http://schemas.microsoft.com/office/drawing/2014/main" id="{B9535736-39F8-2C47-B280-417C542BE40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Montgomery. ECCMID 2022. Abstr O0146.</a:t>
            </a:r>
          </a:p>
        </p:txBody>
      </p:sp>
      <p:graphicFrame>
        <p:nvGraphicFramePr>
          <p:cNvPr id="11" name="Group 32">
            <a:extLst>
              <a:ext uri="{FF2B5EF4-FFF2-40B4-BE49-F238E27FC236}">
                <a16:creationId xmlns:a16="http://schemas.microsoft.com/office/drawing/2014/main" id="{B06B902D-B526-4E2C-B158-821EF55C424E}"/>
              </a:ext>
            </a:extLst>
          </p:cNvPr>
          <p:cNvGraphicFramePr>
            <a:graphicFrameLocks noGrp="1"/>
          </p:cNvGraphicFramePr>
          <p:nvPr>
            <p:extLst>
              <p:ext uri="{D42A27DB-BD31-4B8C-83A1-F6EECF244321}">
                <p14:modId xmlns:p14="http://schemas.microsoft.com/office/powerpoint/2010/main" val="1826473115"/>
              </p:ext>
            </p:extLst>
          </p:nvPr>
        </p:nvGraphicFramePr>
        <p:xfrm>
          <a:off x="720725" y="3281719"/>
          <a:ext cx="10267688" cy="2926208"/>
        </p:xfrm>
        <a:graphic>
          <a:graphicData uri="http://schemas.openxmlformats.org/drawingml/2006/table">
            <a:tbl>
              <a:tblPr/>
              <a:tblGrid>
                <a:gridCol w="5275015">
                  <a:extLst>
                    <a:ext uri="{9D8B030D-6E8A-4147-A177-3AD203B41FA5}">
                      <a16:colId xmlns:a16="http://schemas.microsoft.com/office/drawing/2014/main" val="20000"/>
                    </a:ext>
                  </a:extLst>
                </a:gridCol>
                <a:gridCol w="4992673">
                  <a:extLst>
                    <a:ext uri="{9D8B030D-6E8A-4147-A177-3AD203B41FA5}">
                      <a16:colId xmlns:a16="http://schemas.microsoft.com/office/drawing/2014/main" val="20001"/>
                    </a:ext>
                  </a:extLst>
                </a:gridCol>
              </a:tblGrid>
              <a:tr h="40429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Days From Symptom Onset at Randomization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Relative Risk Reduction, % (95% CI) Tixagevimab/Cilgavimab vs Placebo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 (NE)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5217878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 (9-98)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8248241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 (37-93)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0820588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 (31-84)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1388574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(30-82)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5993041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(15-71)</a:t>
                      </a:r>
                    </a:p>
                  </a:txBody>
                  <a:tcPr marL="121881" marR="121881" marT="45728" marB="45728"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01040251"/>
                  </a:ext>
                </a:extLst>
              </a:tr>
            </a:tbl>
          </a:graphicData>
        </a:graphic>
      </p:graphicFrame>
    </p:spTree>
    <p:extLst>
      <p:ext uri="{BB962C8B-B14F-4D97-AF65-F5344CB8AC3E}">
        <p14:creationId xmlns:p14="http://schemas.microsoft.com/office/powerpoint/2010/main" val="1403779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TACKLE: Tixagevimab/Cilgavimab Safety</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1">
            <a:extLst>
              <a:ext uri="{FF2B5EF4-FFF2-40B4-BE49-F238E27FC236}">
                <a16:creationId xmlns:a16="http://schemas.microsoft.com/office/drawing/2014/main" id="{B9535736-39F8-2C47-B280-417C542BE40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Montgomery. ECCMID 2022. Abstr O0146.</a:t>
            </a:r>
          </a:p>
        </p:txBody>
      </p:sp>
      <p:graphicFrame>
        <p:nvGraphicFramePr>
          <p:cNvPr id="16" name="Group 32">
            <a:extLst>
              <a:ext uri="{FF2B5EF4-FFF2-40B4-BE49-F238E27FC236}">
                <a16:creationId xmlns:a16="http://schemas.microsoft.com/office/drawing/2014/main" id="{5D38560A-43BB-B541-AA66-6C40D212C43A}"/>
              </a:ext>
            </a:extLst>
          </p:cNvPr>
          <p:cNvGraphicFramePr>
            <a:graphicFrameLocks noGrp="1"/>
          </p:cNvGraphicFramePr>
          <p:nvPr>
            <p:extLst>
              <p:ext uri="{D42A27DB-BD31-4B8C-83A1-F6EECF244321}">
                <p14:modId xmlns:p14="http://schemas.microsoft.com/office/powerpoint/2010/main" val="4206767121"/>
              </p:ext>
            </p:extLst>
          </p:nvPr>
        </p:nvGraphicFramePr>
        <p:xfrm>
          <a:off x="720725" y="1600200"/>
          <a:ext cx="10761663" cy="3474848"/>
        </p:xfrm>
        <a:graphic>
          <a:graphicData uri="http://schemas.openxmlformats.org/drawingml/2006/table">
            <a:tbl>
              <a:tblPr/>
              <a:tblGrid>
                <a:gridCol w="4398379">
                  <a:extLst>
                    <a:ext uri="{9D8B030D-6E8A-4147-A177-3AD203B41FA5}">
                      <a16:colId xmlns:a16="http://schemas.microsoft.com/office/drawing/2014/main" val="20000"/>
                    </a:ext>
                  </a:extLst>
                </a:gridCol>
                <a:gridCol w="3181642">
                  <a:extLst>
                    <a:ext uri="{9D8B030D-6E8A-4147-A177-3AD203B41FA5}">
                      <a16:colId xmlns:a16="http://schemas.microsoft.com/office/drawing/2014/main" val="20001"/>
                    </a:ext>
                  </a:extLst>
                </a:gridCol>
                <a:gridCol w="3181642">
                  <a:extLst>
                    <a:ext uri="{9D8B030D-6E8A-4147-A177-3AD203B41FA5}">
                      <a16:colId xmlns:a16="http://schemas.microsoft.com/office/drawing/2014/main" val="1224784260"/>
                    </a:ext>
                  </a:extLst>
                </a:gridCol>
              </a:tblGrid>
              <a:tr h="40429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Adverse Event,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Tixagevimab/Cilgavimab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(n = 452)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(n = 451)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Mild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5217878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Moderate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8248241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Serious adverse event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0820588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Likely treatment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1388574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adverse event of special interest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5993041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Deaths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01040251"/>
                  </a:ext>
                </a:extLst>
              </a:tr>
            </a:tbl>
          </a:graphicData>
        </a:graphic>
      </p:graphicFrame>
    </p:spTree>
    <p:extLst>
      <p:ext uri="{BB962C8B-B14F-4D97-AF65-F5344CB8AC3E}">
        <p14:creationId xmlns:p14="http://schemas.microsoft.com/office/powerpoint/2010/main" val="175395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31">
            <a:extLst>
              <a:ext uri="{FF2B5EF4-FFF2-40B4-BE49-F238E27FC236}">
                <a16:creationId xmlns:a16="http://schemas.microsoft.com/office/drawing/2014/main" id="{AB04D1A1-E84B-4DD5-BC57-919F9FBC84F2}"/>
              </a:ext>
            </a:extLst>
          </p:cNvPr>
          <p:cNvSpPr txBox="1">
            <a:spLocks noChangeArrowheads="1"/>
          </p:cNvSpPr>
          <p:nvPr/>
        </p:nvSpPr>
        <p:spPr bwMode="auto">
          <a:xfrm>
            <a:off x="9686779" y="2882737"/>
            <a:ext cx="1495435" cy="6485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0000" tIns="46800" rIns="90000" bIns="46800"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Efficacy follow-up</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PINETREE: Remdesivir Efficacy By Time From Symptom Onset to Treatment in Nonhospitalized Patients</a:t>
            </a:r>
          </a:p>
        </p:txBody>
      </p:sp>
      <p:sp>
        <p:nvSpPr>
          <p:cNvPr id="5" name="Content Placeholder 4">
            <a:extLst>
              <a:ext uri="{FF2B5EF4-FFF2-40B4-BE49-F238E27FC236}">
                <a16:creationId xmlns:a16="http://schemas.microsoft.com/office/drawing/2014/main" id="{94A5C51E-1962-48FF-9A1A-5B5E4932DACB}"/>
              </a:ext>
            </a:extLst>
          </p:cNvPr>
          <p:cNvSpPr>
            <a:spLocks noGrp="1"/>
          </p:cNvSpPr>
          <p:nvPr>
            <p:ph idx="1"/>
          </p:nvPr>
        </p:nvSpPr>
        <p:spPr>
          <a:xfrm>
            <a:off x="604675" y="1427983"/>
            <a:ext cx="10877529" cy="1251583"/>
          </a:xfrm>
        </p:spPr>
        <p:txBody>
          <a:bodyPr/>
          <a:lstStyle/>
          <a:p>
            <a:pPr>
              <a:spcAft>
                <a:spcPts val="400"/>
              </a:spcAft>
            </a:pPr>
            <a:r>
              <a:rPr kumimoji="0" lang="en-US" sz="2000" b="0" i="0" u="none" strike="noStrike" kern="0" cap="none" spc="0" normalizeH="0" baseline="0" noProof="0" dirty="0">
                <a:ln>
                  <a:noFill/>
                </a:ln>
                <a:solidFill>
                  <a:srgbClr val="000000"/>
                </a:solidFill>
                <a:effectLst/>
                <a:uLnTx/>
                <a:uFillTx/>
              </a:rPr>
              <a:t>Randomized, double-blind, placebo-controlled phase III trial at 64 sites in United States,</a:t>
            </a:r>
            <a:br>
              <a:rPr kumimoji="0" lang="en-US" sz="2000" b="0" i="0" u="none" strike="noStrike" kern="0" cap="none" spc="0" normalizeH="0" baseline="0" noProof="0" dirty="0">
                <a:ln>
                  <a:noFill/>
                </a:ln>
                <a:solidFill>
                  <a:srgbClr val="000000"/>
                </a:solidFill>
                <a:effectLst/>
                <a:uLnTx/>
                <a:uFillTx/>
              </a:rPr>
            </a:br>
            <a:r>
              <a:rPr kumimoji="0" lang="en-US" sz="2000" b="0" i="0" u="none" strike="noStrike" kern="0" cap="none" spc="0" normalizeH="0" baseline="0" noProof="0" dirty="0">
                <a:ln>
                  <a:noFill/>
                </a:ln>
                <a:solidFill>
                  <a:srgbClr val="000000"/>
                </a:solidFill>
                <a:effectLst/>
                <a:uLnTx/>
                <a:uFillTx/>
              </a:rPr>
              <a:t>Spain, Denmark, and United Kingdom</a:t>
            </a:r>
            <a:r>
              <a:rPr kumimoji="0" lang="en-US" sz="2000" b="0" i="0" u="none" strike="noStrike" kern="0" cap="none" spc="0" normalizeH="0" baseline="30000" noProof="0" dirty="0">
                <a:ln>
                  <a:noFill/>
                </a:ln>
                <a:solidFill>
                  <a:srgbClr val="000000"/>
                </a:solidFill>
                <a:effectLst/>
                <a:uLnTx/>
                <a:uFillTx/>
              </a:rPr>
              <a:t>1</a:t>
            </a:r>
          </a:p>
          <a:p>
            <a:pPr>
              <a:spcAft>
                <a:spcPts val="400"/>
              </a:spcAft>
            </a:pPr>
            <a:endParaRPr lang="en-US" sz="2000" dirty="0">
              <a:solidFill>
                <a:srgbClr val="000000"/>
              </a:solidFill>
            </a:endParaRP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01814" y="2487332"/>
            <a:ext cx="2754392"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Nonhospitalized, high-risk* individuals with PCR-confirmed COVID-19 for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 days and presence of symptoms for ≤7 days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562)</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927326" y="2476672"/>
            <a:ext cx="2131257"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Remdesivir 200 mg IV</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279)</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3927327" y="3288715"/>
            <a:ext cx="2131256" cy="73152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283)</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9267688" y="323582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439124" y="3436153"/>
            <a:ext cx="401515" cy="21832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Text Box 11">
            <a:extLst>
              <a:ext uri="{FF2B5EF4-FFF2-40B4-BE49-F238E27FC236}">
                <a16:creationId xmlns:a16="http://schemas.microsoft.com/office/drawing/2014/main" id="{68B58C23-3297-4447-A482-70028BED805F}"/>
              </a:ext>
            </a:extLst>
          </p:cNvPr>
          <p:cNvSpPr txBox="1">
            <a:spLocks noChangeArrowheads="1"/>
          </p:cNvSpPr>
          <p:nvPr/>
        </p:nvSpPr>
        <p:spPr bwMode="auto">
          <a:xfrm>
            <a:off x="414339" y="638363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kern="1200" dirty="0">
                <a:solidFill>
                  <a:srgbClr val="455560"/>
                </a:solidFill>
                <a:latin typeface="Calibri" panose="020F0502020204030204" pitchFamily="34" charset="0"/>
                <a:ea typeface="+mn-ea"/>
                <a:cs typeface="Arial" panose="020B0604020202020204" pitchFamily="34" charset="0"/>
              </a:rPr>
              <a:t>1. Gottlieb. NEJM</a:t>
            </a:r>
            <a:r>
              <a:rPr lang="en-US" altLang="en-US" sz="1200" b="0" dirty="0">
                <a:solidFill>
                  <a:srgbClr val="455560"/>
                </a:solidFill>
                <a:latin typeface="Calibri" panose="020F0502020204030204" pitchFamily="34" charset="0"/>
              </a:rPr>
              <a:t>. </a:t>
            </a:r>
            <a:r>
              <a:rPr lang="en-US" sz="1200" b="0" dirty="0">
                <a:solidFill>
                  <a:srgbClr val="455560"/>
                </a:solidFill>
                <a:latin typeface="Calibri" panose="020F0502020204030204" pitchFamily="34" charset="0"/>
              </a:rPr>
              <a:t>2022;386:305</a:t>
            </a:r>
            <a:r>
              <a:rPr lang="en-US" altLang="en-US" sz="1200" b="0" kern="1200" dirty="0">
                <a:solidFill>
                  <a:srgbClr val="455560"/>
                </a:solidFill>
                <a:latin typeface="Calibri" panose="020F0502020204030204" pitchFamily="34" charset="0"/>
                <a:ea typeface="+mn-ea"/>
                <a:cs typeface="Arial" panose="020B0604020202020204" pitchFamily="34" charset="0"/>
              </a:rPr>
              <a:t>.</a:t>
            </a:r>
            <a:r>
              <a:rPr lang="en-US" altLang="en-US" sz="1200" b="0" dirty="0">
                <a:solidFill>
                  <a:srgbClr val="455560"/>
                </a:solidFill>
                <a:latin typeface="Calibri" panose="020F0502020204030204" pitchFamily="34" charset="0"/>
              </a:rPr>
              <a:t> 2. Paredes. ECCMID 2022. Abstr L0447.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3" name="Text Box 29">
            <a:extLst>
              <a:ext uri="{FF2B5EF4-FFF2-40B4-BE49-F238E27FC236}">
                <a16:creationId xmlns:a16="http://schemas.microsoft.com/office/drawing/2014/main" id="{9679C40B-FFE8-48BC-8DDE-745D398AB5C3}"/>
              </a:ext>
            </a:extLst>
          </p:cNvPr>
          <p:cNvSpPr txBox="1">
            <a:spLocks noChangeArrowheads="1"/>
          </p:cNvSpPr>
          <p:nvPr/>
        </p:nvSpPr>
        <p:spPr bwMode="auto">
          <a:xfrm>
            <a:off x="4582052" y="2019372"/>
            <a:ext cx="8993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114300" algn="l"/>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1</a:t>
            </a:r>
          </a:p>
        </p:txBody>
      </p:sp>
      <p:sp>
        <p:nvSpPr>
          <p:cNvPr id="26" name="Text Box 29">
            <a:extLst>
              <a:ext uri="{FF2B5EF4-FFF2-40B4-BE49-F238E27FC236}">
                <a16:creationId xmlns:a16="http://schemas.microsoft.com/office/drawing/2014/main" id="{822DDC9F-A3B7-4397-B24B-C6C04F09F156}"/>
              </a:ext>
            </a:extLst>
          </p:cNvPr>
          <p:cNvSpPr txBox="1">
            <a:spLocks noChangeArrowheads="1"/>
          </p:cNvSpPr>
          <p:nvPr/>
        </p:nvSpPr>
        <p:spPr bwMode="auto">
          <a:xfrm>
            <a:off x="7069482" y="2019372"/>
            <a:ext cx="11691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114300" algn="l"/>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Days 2 and 3</a:t>
            </a:r>
          </a:p>
        </p:txBody>
      </p:sp>
      <p:sp>
        <p:nvSpPr>
          <p:cNvPr id="31" name="Text Box 29">
            <a:extLst>
              <a:ext uri="{FF2B5EF4-FFF2-40B4-BE49-F238E27FC236}">
                <a16:creationId xmlns:a16="http://schemas.microsoft.com/office/drawing/2014/main" id="{CAC6CB7A-26D6-4035-A182-288704B42CA2}"/>
              </a:ext>
            </a:extLst>
          </p:cNvPr>
          <p:cNvSpPr txBox="1">
            <a:spLocks noChangeArrowheads="1"/>
          </p:cNvSpPr>
          <p:nvPr/>
        </p:nvSpPr>
        <p:spPr bwMode="auto">
          <a:xfrm>
            <a:off x="9917145" y="2019372"/>
            <a:ext cx="8993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114300" algn="l"/>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28</a:t>
            </a:r>
          </a:p>
        </p:txBody>
      </p:sp>
      <p:sp>
        <p:nvSpPr>
          <p:cNvPr id="32" name="Line 32">
            <a:extLst>
              <a:ext uri="{FF2B5EF4-FFF2-40B4-BE49-F238E27FC236}">
                <a16:creationId xmlns:a16="http://schemas.microsoft.com/office/drawing/2014/main" id="{A69C6C21-238D-4699-B7C5-C68AB3BB8C19}"/>
              </a:ext>
            </a:extLst>
          </p:cNvPr>
          <p:cNvSpPr>
            <a:spLocks noChangeShapeType="1"/>
          </p:cNvSpPr>
          <p:nvPr/>
        </p:nvSpPr>
        <p:spPr bwMode="auto">
          <a:xfrm rot="5400000">
            <a:off x="10324450" y="2366567"/>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Rectangle 49">
            <a:extLst>
              <a:ext uri="{FF2B5EF4-FFF2-40B4-BE49-F238E27FC236}">
                <a16:creationId xmlns:a16="http://schemas.microsoft.com/office/drawing/2014/main" id="{4C61B346-830C-4F2B-9297-CC6CC3158F7B}"/>
              </a:ext>
            </a:extLst>
          </p:cNvPr>
          <p:cNvSpPr>
            <a:spLocks noChangeArrowheads="1"/>
          </p:cNvSpPr>
          <p:nvPr/>
        </p:nvSpPr>
        <p:spPr bwMode="auto">
          <a:xfrm>
            <a:off x="6172881" y="2476672"/>
            <a:ext cx="3104639"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Remdesivir 100 mg IV x 2 days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279)</a:t>
            </a:r>
          </a:p>
        </p:txBody>
      </p:sp>
      <p:sp>
        <p:nvSpPr>
          <p:cNvPr id="34" name="Rectangle 50">
            <a:extLst>
              <a:ext uri="{FF2B5EF4-FFF2-40B4-BE49-F238E27FC236}">
                <a16:creationId xmlns:a16="http://schemas.microsoft.com/office/drawing/2014/main" id="{7683A77A-A7FF-49EE-95D5-B4073FB265A0}"/>
              </a:ext>
            </a:extLst>
          </p:cNvPr>
          <p:cNvSpPr>
            <a:spLocks noChangeArrowheads="1"/>
          </p:cNvSpPr>
          <p:nvPr/>
        </p:nvSpPr>
        <p:spPr bwMode="auto">
          <a:xfrm>
            <a:off x="6172882" y="3290288"/>
            <a:ext cx="3104638" cy="73152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283)</a:t>
            </a:r>
          </a:p>
        </p:txBody>
      </p:sp>
      <p:sp>
        <p:nvSpPr>
          <p:cNvPr id="24" name="Line 32">
            <a:extLst>
              <a:ext uri="{FF2B5EF4-FFF2-40B4-BE49-F238E27FC236}">
                <a16:creationId xmlns:a16="http://schemas.microsoft.com/office/drawing/2014/main" id="{5FDD91E2-6445-466C-9B7D-51D710E02389}"/>
              </a:ext>
            </a:extLst>
          </p:cNvPr>
          <p:cNvSpPr>
            <a:spLocks noChangeShapeType="1"/>
          </p:cNvSpPr>
          <p:nvPr/>
        </p:nvSpPr>
        <p:spPr bwMode="auto">
          <a:xfrm rot="5400000">
            <a:off x="4934081" y="2364454"/>
            <a:ext cx="17865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Line 32">
            <a:extLst>
              <a:ext uri="{FF2B5EF4-FFF2-40B4-BE49-F238E27FC236}">
                <a16:creationId xmlns:a16="http://schemas.microsoft.com/office/drawing/2014/main" id="{65BA4FB2-B0D2-4D23-858D-09C76BCA15DF}"/>
              </a:ext>
            </a:extLst>
          </p:cNvPr>
          <p:cNvSpPr>
            <a:spLocks noChangeShapeType="1"/>
          </p:cNvSpPr>
          <p:nvPr/>
        </p:nvSpPr>
        <p:spPr bwMode="auto">
          <a:xfrm rot="5400000">
            <a:off x="7586612" y="2364454"/>
            <a:ext cx="17865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Content Placeholder 57">
            <a:extLst>
              <a:ext uri="{FF2B5EF4-FFF2-40B4-BE49-F238E27FC236}">
                <a16:creationId xmlns:a16="http://schemas.microsoft.com/office/drawing/2014/main" id="{0A3A0F6C-8988-6C75-CA94-11682F3FB7EC}"/>
              </a:ext>
            </a:extLst>
          </p:cNvPr>
          <p:cNvSpPr txBox="1">
            <a:spLocks/>
          </p:cNvSpPr>
          <p:nvPr/>
        </p:nvSpPr>
        <p:spPr>
          <a:xfrm>
            <a:off x="3840639" y="4030855"/>
            <a:ext cx="6596404" cy="507042"/>
          </a:xfrm>
          <a:prstGeom prst="rect">
            <a:avLst/>
          </a:prstGeom>
        </p:spPr>
        <p:txBody>
          <a:bodyPr/>
          <a:lstStyle/>
          <a:p>
            <a:pPr marR="0" lvl="0" defTabSz="914400" rtl="0" eaLnBrk="0" fontAlgn="base" latinLnBrk="0" hangingPunct="0">
              <a:lnSpc>
                <a:spcPct val="90000"/>
              </a:lnSpc>
              <a:spcBef>
                <a:spcPts val="500"/>
              </a:spcBef>
              <a:spcAft>
                <a:spcPts val="0"/>
              </a:spcAft>
              <a:buClr>
                <a:srgbClr val="8B3D9A"/>
              </a:buClr>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*Patients aged ≥12 yr with risk factors or aged ≥</a:t>
            </a:r>
            <a:r>
              <a:rPr lang="en-US" sz="1400" b="0" kern="0" dirty="0">
                <a:solidFill>
                  <a:srgbClr val="000000"/>
                </a:solidFill>
                <a:latin typeface="Calibri"/>
              </a:rPr>
              <a:t>6</a:t>
            </a: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0 yr. </a:t>
            </a:r>
            <a:r>
              <a:rPr kumimoji="0" lang="en-US" sz="1400" b="0" i="0" u="none" strike="noStrike" kern="0" cap="none" spc="0" normalizeH="0" baseline="30000" noProof="0" dirty="0">
                <a:ln>
                  <a:noFill/>
                </a:ln>
                <a:solidFill>
                  <a:srgbClr val="000000"/>
                </a:solidFill>
                <a:effectLst/>
                <a:uLnTx/>
                <a:uFillTx/>
                <a:latin typeface="Calibri"/>
                <a:ea typeface="+mn-ea"/>
                <a:cs typeface="Arial" panose="020B0604020202020204" pitchFamily="34" charset="0"/>
              </a:rPr>
              <a:t>†</a:t>
            </a: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Stratified according to age, geographic location, and status as an outpatient vs skilled nursing facility patient.</a:t>
            </a:r>
            <a:endParaRPr kumimoji="0" lang="en-US" sz="12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2" name="TextBox 1">
            <a:extLst>
              <a:ext uri="{FF2B5EF4-FFF2-40B4-BE49-F238E27FC236}">
                <a16:creationId xmlns:a16="http://schemas.microsoft.com/office/drawing/2014/main" id="{C8CE12A0-9134-490E-AF7F-117E7084A86A}"/>
              </a:ext>
            </a:extLst>
          </p:cNvPr>
          <p:cNvSpPr txBox="1"/>
          <p:nvPr/>
        </p:nvSpPr>
        <p:spPr bwMode="auto">
          <a:xfrm>
            <a:off x="2767943" y="2081909"/>
            <a:ext cx="15203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Randomized 1:1</a:t>
            </a:r>
            <a:r>
              <a:rPr lang="en-US" sz="1400" b="0" i="1" baseline="30000" dirty="0">
                <a:solidFill>
                  <a:schemeClr val="bg1"/>
                </a:solidFill>
                <a:latin typeface="Calibri" panose="020F0502020204030204" pitchFamily="34" charset="0"/>
              </a:rPr>
              <a:t>†</a:t>
            </a:r>
          </a:p>
        </p:txBody>
      </p:sp>
      <p:cxnSp>
        <p:nvCxnSpPr>
          <p:cNvPr id="4" name="Straight Arrow Connector 3">
            <a:extLst>
              <a:ext uri="{FF2B5EF4-FFF2-40B4-BE49-F238E27FC236}">
                <a16:creationId xmlns:a16="http://schemas.microsoft.com/office/drawing/2014/main" id="{BDC69913-5500-4449-AAE8-5C4715E08336}"/>
              </a:ext>
            </a:extLst>
          </p:cNvPr>
          <p:cNvCxnSpPr>
            <a:cxnSpLocks/>
          </p:cNvCxnSpPr>
          <p:nvPr/>
        </p:nvCxnSpPr>
        <p:spPr bwMode="auto">
          <a:xfrm>
            <a:off x="3568828" y="2398015"/>
            <a:ext cx="0" cy="383404"/>
          </a:xfrm>
          <a:prstGeom prst="straightConnector1">
            <a:avLst/>
          </a:prstGeom>
          <a:noFill/>
          <a:ln w="28575" cap="flat" cmpd="sng" algn="ctr">
            <a:solidFill>
              <a:schemeClr val="bg1"/>
            </a:solidFill>
            <a:prstDash val="solid"/>
            <a:round/>
            <a:headEnd type="none" w="med" len="med"/>
            <a:tailEnd type="triangle"/>
          </a:ln>
          <a:effectLst/>
        </p:spPr>
      </p:cxnSp>
      <p:sp>
        <p:nvSpPr>
          <p:cNvPr id="35" name="Content Placeholder 4">
            <a:extLst>
              <a:ext uri="{FF2B5EF4-FFF2-40B4-BE49-F238E27FC236}">
                <a16:creationId xmlns:a16="http://schemas.microsoft.com/office/drawing/2014/main" id="{8B653672-2C4E-4FE8-A90A-127FCAD85E2D}"/>
              </a:ext>
            </a:extLst>
          </p:cNvPr>
          <p:cNvSpPr txBox="1">
            <a:spLocks/>
          </p:cNvSpPr>
          <p:nvPr/>
        </p:nvSpPr>
        <p:spPr bwMode="auto">
          <a:xfrm>
            <a:off x="590410" y="4567595"/>
            <a:ext cx="10877529"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b="0" kern="0" dirty="0"/>
              <a:t>In previous primary endpoint analysis, remdesivir was associated with 87% reduction in risk for composite primary endpoint of COVID-19</a:t>
            </a:r>
            <a:r>
              <a:rPr lang="en-US" sz="2000" b="0" kern="0" dirty="0">
                <a:latin typeface="Arial" panose="020B0604020202020204" pitchFamily="34" charset="0"/>
                <a:cs typeface="Arial" panose="020B0604020202020204" pitchFamily="34" charset="0"/>
              </a:rPr>
              <a:t>–</a:t>
            </a:r>
            <a:r>
              <a:rPr lang="en-US" sz="2000" b="0" kern="0" dirty="0"/>
              <a:t>related hospitalization or all-cause death by Day 28 vs placebo (</a:t>
            </a:r>
            <a:r>
              <a:rPr lang="en-US" sz="2000" b="0" i="1" kern="0" dirty="0"/>
              <a:t>P</a:t>
            </a:r>
            <a:r>
              <a:rPr lang="en-US" sz="2000" b="0" kern="0" dirty="0"/>
              <a:t> = .008)</a:t>
            </a:r>
            <a:r>
              <a:rPr kumimoji="0" lang="en-US" sz="2000" b="0" i="0" u="none" strike="noStrike" kern="0" cap="none" spc="0" normalizeH="0" baseline="30000" noProof="0" dirty="0">
                <a:ln>
                  <a:noFill/>
                </a:ln>
                <a:solidFill>
                  <a:srgbClr val="000000"/>
                </a:solidFill>
                <a:effectLst/>
                <a:uLnTx/>
                <a:uFillTx/>
              </a:rPr>
              <a:t>1</a:t>
            </a:r>
            <a:r>
              <a:rPr lang="en-US" sz="2000" b="0" kern="0" dirty="0"/>
              <a:t> </a:t>
            </a:r>
          </a:p>
          <a:p>
            <a:pPr>
              <a:spcAft>
                <a:spcPts val="0"/>
              </a:spcAft>
            </a:pPr>
            <a:r>
              <a:rPr lang="en-US" sz="2000" kern="0" dirty="0"/>
              <a:t>Current post-hoc subanalysis </a:t>
            </a:r>
            <a:r>
              <a:rPr lang="en-US" sz="2000" b="0" kern="0" dirty="0"/>
              <a:t>evaluated COVID-19</a:t>
            </a:r>
            <a:r>
              <a:rPr lang="en-US" sz="2000" b="0" kern="0" dirty="0">
                <a:latin typeface="Arial" panose="020B0604020202020204" pitchFamily="34" charset="0"/>
                <a:cs typeface="Arial" panose="020B0604020202020204" pitchFamily="34" charset="0"/>
              </a:rPr>
              <a:t>–</a:t>
            </a:r>
            <a:r>
              <a:rPr lang="en-US" sz="2000" b="0" kern="0" dirty="0"/>
              <a:t>related hospitalizations, medically attended visits, and NP viral RNA copy number by time from symptom onset to treatment initiation and by number of baseline risk factors</a:t>
            </a:r>
            <a:r>
              <a:rPr kumimoji="0" lang="en-US" sz="2000" b="0" i="0" u="none" strike="noStrike" kern="0" cap="none" spc="0" normalizeH="0" baseline="30000" noProof="0" dirty="0">
                <a:ln>
                  <a:noFill/>
                </a:ln>
                <a:solidFill>
                  <a:srgbClr val="000000"/>
                </a:solidFill>
                <a:effectLst/>
                <a:uLnTx/>
                <a:uFillTx/>
              </a:rPr>
              <a:t>2</a:t>
            </a:r>
            <a:endParaRPr lang="en-US" sz="2000" b="0" kern="0" dirty="0"/>
          </a:p>
        </p:txBody>
      </p:sp>
      <p:sp>
        <p:nvSpPr>
          <p:cNvPr id="36" name="Line 53">
            <a:extLst>
              <a:ext uri="{FF2B5EF4-FFF2-40B4-BE49-F238E27FC236}">
                <a16:creationId xmlns:a16="http://schemas.microsoft.com/office/drawing/2014/main" id="{7583D02B-45E4-4CDB-A539-FCD3D666D781}"/>
              </a:ext>
            </a:extLst>
          </p:cNvPr>
          <p:cNvSpPr>
            <a:spLocks noChangeShapeType="1"/>
          </p:cNvSpPr>
          <p:nvPr/>
        </p:nvSpPr>
        <p:spPr bwMode="auto">
          <a:xfrm flipV="1">
            <a:off x="3439124" y="2844147"/>
            <a:ext cx="401515" cy="21832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8" name="Group 27">
            <a:extLst>
              <a:ext uri="{FF2B5EF4-FFF2-40B4-BE49-F238E27FC236}">
                <a16:creationId xmlns:a16="http://schemas.microsoft.com/office/drawing/2014/main" id="{F9B92AB6-43ED-223F-F4A1-DC66609EB267}"/>
              </a:ext>
            </a:extLst>
          </p:cNvPr>
          <p:cNvGrpSpPr/>
          <p:nvPr/>
        </p:nvGrpSpPr>
        <p:grpSpPr>
          <a:xfrm>
            <a:off x="9392911" y="6207927"/>
            <a:ext cx="2488502" cy="454909"/>
            <a:chOff x="9392911" y="6207927"/>
            <a:chExt cx="2488502" cy="454909"/>
          </a:xfrm>
        </p:grpSpPr>
        <p:pic>
          <p:nvPicPr>
            <p:cNvPr id="30" name="Picture 29" descr="A picture containing text, ax, wheel&#10;&#10;Description automatically generated">
              <a:extLst>
                <a:ext uri="{FF2B5EF4-FFF2-40B4-BE49-F238E27FC236}">
                  <a16:creationId xmlns:a16="http://schemas.microsoft.com/office/drawing/2014/main" id="{851916C6-93FE-C401-2D4D-9284AEBD29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7" name="Rectangle 36">
              <a:extLst>
                <a:ext uri="{FF2B5EF4-FFF2-40B4-BE49-F238E27FC236}">
                  <a16:creationId xmlns:a16="http://schemas.microsoft.com/office/drawing/2014/main" id="{0921046E-772E-2C70-ABBB-9900B2AABF4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3">
            <a:extLst>
              <a:ext uri="{FF2B5EF4-FFF2-40B4-BE49-F238E27FC236}">
                <a16:creationId xmlns:a16="http://schemas.microsoft.com/office/drawing/2014/main" id="{50205DBE-F9E3-43EA-99D6-8F9B12C24A52}"/>
              </a:ext>
            </a:extLst>
          </p:cNvPr>
          <p:cNvSpPr>
            <a:spLocks noGrp="1" noChangeArrowheads="1"/>
          </p:cNvSpPr>
          <p:nvPr>
            <p:ph type="title"/>
          </p:nvPr>
        </p:nvSpPr>
        <p:spPr/>
        <p:txBody>
          <a:bodyPr/>
          <a:lstStyle/>
          <a:p>
            <a:pPr eaLnBrk="1" hangingPunct="1"/>
            <a:r>
              <a:rPr lang="en-US" altLang="en-US" dirty="0"/>
              <a:t>PINETREE Subanalysis: Remdesivir Efficacy Based on Time From Symptom Onset to Treatment</a:t>
            </a:r>
          </a:p>
        </p:txBody>
      </p:sp>
      <p:sp>
        <p:nvSpPr>
          <p:cNvPr id="3" name="Content Placeholder 2">
            <a:extLst>
              <a:ext uri="{FF2B5EF4-FFF2-40B4-BE49-F238E27FC236}">
                <a16:creationId xmlns:a16="http://schemas.microsoft.com/office/drawing/2014/main" id="{26901C35-CCF4-4BC1-8BB8-0165A510F66D}"/>
              </a:ext>
            </a:extLst>
          </p:cNvPr>
          <p:cNvSpPr>
            <a:spLocks noGrp="1"/>
          </p:cNvSpPr>
          <p:nvPr>
            <p:ph sz="half" idx="1"/>
          </p:nvPr>
        </p:nvSpPr>
        <p:spPr>
          <a:xfrm>
            <a:off x="601820" y="1510730"/>
            <a:ext cx="4176657" cy="4678738"/>
          </a:xfrm>
        </p:spPr>
        <p:txBody>
          <a:bodyPr/>
          <a:lstStyle/>
          <a:p>
            <a:r>
              <a:rPr lang="en-US" sz="2400" dirty="0"/>
              <a:t>Remdesivir reduced hospitalizations vs placebo when started any time within 7 days from symptom onset</a:t>
            </a:r>
          </a:p>
          <a:p>
            <a:pPr lvl="1"/>
            <a:r>
              <a:rPr lang="en-US" sz="2200" dirty="0"/>
              <a:t>No interaction between treatment and time from symptom onset as a continuous variable (</a:t>
            </a:r>
            <a:r>
              <a:rPr lang="en-US" sz="2200" i="1" dirty="0"/>
              <a:t>P</a:t>
            </a:r>
            <a:r>
              <a:rPr lang="en-US" sz="2200" dirty="0"/>
              <a:t> = .73)</a:t>
            </a:r>
          </a:p>
          <a:p>
            <a:r>
              <a:rPr lang="en-US" sz="2400" dirty="0"/>
              <a:t>Largest reduction in hospitalizations when starting within 5 days of symptom onset vs after </a:t>
            </a:r>
            <a:br>
              <a:rPr lang="en-US" sz="2400" dirty="0"/>
            </a:br>
            <a:r>
              <a:rPr lang="en-US" sz="2400" dirty="0"/>
              <a:t>5 days: 90% vs 81%</a:t>
            </a:r>
          </a:p>
          <a:p>
            <a:endParaRPr lang="en-US" dirty="0"/>
          </a:p>
        </p:txBody>
      </p:sp>
      <p:graphicFrame>
        <p:nvGraphicFramePr>
          <p:cNvPr id="7" name="Group 155">
            <a:extLst>
              <a:ext uri="{FF2B5EF4-FFF2-40B4-BE49-F238E27FC236}">
                <a16:creationId xmlns:a16="http://schemas.microsoft.com/office/drawing/2014/main" id="{22CC8E44-9F62-40DF-A4E1-8617979206F3}"/>
              </a:ext>
            </a:extLst>
          </p:cNvPr>
          <p:cNvGraphicFramePr>
            <a:graphicFrameLocks/>
          </p:cNvGraphicFramePr>
          <p:nvPr>
            <p:extLst>
              <p:ext uri="{D42A27DB-BD31-4B8C-83A1-F6EECF244321}">
                <p14:modId xmlns:p14="http://schemas.microsoft.com/office/powerpoint/2010/main" val="3161773823"/>
              </p:ext>
            </p:extLst>
          </p:nvPr>
        </p:nvGraphicFramePr>
        <p:xfrm>
          <a:off x="4823447" y="1600277"/>
          <a:ext cx="6939281" cy="3688404"/>
        </p:xfrm>
        <a:graphic>
          <a:graphicData uri="http://schemas.openxmlformats.org/drawingml/2006/table">
            <a:tbl>
              <a:tblPr/>
              <a:tblGrid>
                <a:gridCol w="1920240">
                  <a:extLst>
                    <a:ext uri="{9D8B030D-6E8A-4147-A177-3AD203B41FA5}">
                      <a16:colId xmlns:a16="http://schemas.microsoft.com/office/drawing/2014/main" val="20002"/>
                    </a:ext>
                  </a:extLst>
                </a:gridCol>
                <a:gridCol w="1280160">
                  <a:extLst>
                    <a:ext uri="{9D8B030D-6E8A-4147-A177-3AD203B41FA5}">
                      <a16:colId xmlns:a16="http://schemas.microsoft.com/office/drawing/2014/main" val="20003"/>
                    </a:ext>
                  </a:extLst>
                </a:gridCol>
                <a:gridCol w="1280160">
                  <a:extLst>
                    <a:ext uri="{9D8B030D-6E8A-4147-A177-3AD203B41FA5}">
                      <a16:colId xmlns:a16="http://schemas.microsoft.com/office/drawing/2014/main" val="1734420738"/>
                    </a:ext>
                  </a:extLst>
                </a:gridCol>
                <a:gridCol w="1645920">
                  <a:extLst>
                    <a:ext uri="{9D8B030D-6E8A-4147-A177-3AD203B41FA5}">
                      <a16:colId xmlns:a16="http://schemas.microsoft.com/office/drawing/2014/main" val="3033519478"/>
                    </a:ext>
                  </a:extLst>
                </a:gridCol>
                <a:gridCol w="812801">
                  <a:extLst>
                    <a:ext uri="{9D8B030D-6E8A-4147-A177-3AD203B41FA5}">
                      <a16:colId xmlns:a16="http://schemas.microsoft.com/office/drawing/2014/main" val="508935556"/>
                    </a:ext>
                  </a:extLst>
                </a:gridCol>
              </a:tblGrid>
              <a:tr h="1982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Calibri" panose="020F0502020204030204" pitchFamily="34" charset="0"/>
                          <a:cs typeface="Calibri" panose="020F0502020204030204" pitchFamily="34" charset="0"/>
                        </a:rPr>
                        <a:t>Day 28 Outcome,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Calibri" panose="020F0502020204030204" pitchFamily="34" charset="0"/>
                          <a:cs typeface="Calibri" panose="020F0502020204030204" pitchFamily="34" charset="0"/>
                        </a:rPr>
                        <a:t>by Days From Symptom Onset at Tx Initiation</a:t>
                      </a:r>
                    </a:p>
                  </a:txBody>
                  <a:tcPr marL="121881" marR="121881"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dirty="0">
                          <a:latin typeface="Calibri" panose="020F0502020204030204" pitchFamily="34" charset="0"/>
                          <a:cs typeface="Calibri" panose="020F0502020204030204" pitchFamily="34" charset="0"/>
                        </a:rPr>
                        <a:t>Remdesivir, n/N (%)</a:t>
                      </a:r>
                    </a:p>
                  </a:txBody>
                  <a:tcPr marL="121881" marR="121881"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dirty="0">
                          <a:latin typeface="Calibri" panose="020F0502020204030204" pitchFamily="34" charset="0"/>
                          <a:cs typeface="Calibri" panose="020F0502020204030204" pitchFamily="34" charset="0"/>
                        </a:rPr>
                        <a:t>Placebo, n/N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dirty="0">
                          <a:latin typeface="Calibri" panose="020F0502020204030204" pitchFamily="34" charset="0"/>
                          <a:cs typeface="Calibri" panose="020F0502020204030204" pitchFamily="34" charset="0"/>
                        </a:rPr>
                        <a:t>HR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i="1" dirty="0">
                          <a:latin typeface="Calibri" panose="020F0502020204030204" pitchFamily="34" charset="0"/>
                          <a:cs typeface="Calibri" panose="020F0502020204030204" pitchFamily="34" charset="0"/>
                        </a:rPr>
                        <a:t>P </a:t>
                      </a:r>
                      <a:r>
                        <a:rPr lang="en-US" sz="1600" b="1" i="0" dirty="0">
                          <a:latin typeface="Calibri" panose="020F0502020204030204" pitchFamily="34" charset="0"/>
                          <a:cs typeface="Calibri" panose="020F0502020204030204" pitchFamily="34" charset="0"/>
                        </a:rPr>
                        <a:t>Value</a:t>
                      </a:r>
                      <a:endParaRPr lang="en-US" sz="1600" b="1" i="1" dirty="0">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64299434"/>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COVID-19 hospitalizations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≤5 days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≥6 days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Overall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1/201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1/78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2/279 (&lt;1)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9/194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6/89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15/283 (5)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0.10 (0.01-0.82)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0.19 (0.02-1.61)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0.13 (0.03-0.59)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accent3"/>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accent3"/>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accent3"/>
                          </a:solidFill>
                          <a:effectLst/>
                          <a:latin typeface="Calibri" panose="020F0502020204030204" pitchFamily="34" charset="0"/>
                        </a:rPr>
                        <a:t>.03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accent3"/>
                          </a:solidFill>
                          <a:effectLst/>
                          <a:latin typeface="Calibri" panose="020F0502020204030204" pitchFamily="34" charset="0"/>
                        </a:rPr>
                        <a:t>.008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COVID-19</a:t>
                      </a:r>
                      <a:r>
                        <a:rPr kumimoji="0" lang="en-US" sz="16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a:t>
                      </a:r>
                      <a:r>
                        <a:rPr kumimoji="0" lang="en-US" sz="1600" b="0" i="0" u="none" strike="noStrike" cap="none" normalizeH="0" baseline="0" dirty="0">
                          <a:ln>
                            <a:noFill/>
                          </a:ln>
                          <a:solidFill>
                            <a:schemeClr val="bg1"/>
                          </a:solidFill>
                          <a:effectLst/>
                          <a:latin typeface="Calibri" panose="020F0502020204030204" pitchFamily="34" charset="0"/>
                        </a:rPr>
                        <a:t>related medical visits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1"/>
                          </a:solidFill>
                          <a:effectLst/>
                          <a:latin typeface="Calibri" panose="020F0502020204030204" pitchFamily="34" charset="0"/>
                          <a:ea typeface="+mn-ea"/>
                          <a:cs typeface="+mn-cs"/>
                        </a:rPr>
                        <a:t>≤5 days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1"/>
                          </a:solidFill>
                          <a:effectLst/>
                          <a:latin typeface="Calibri" panose="020F0502020204030204" pitchFamily="34" charset="0"/>
                          <a:ea typeface="+mn-ea"/>
                          <a:cs typeface="+mn-cs"/>
                        </a:rPr>
                        <a:t>≥6 days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1"/>
                          </a:solidFill>
                          <a:effectLst/>
                          <a:latin typeface="Calibri" panose="020F0502020204030204" pitchFamily="34" charset="0"/>
                          <a:ea typeface="+mn-ea"/>
                          <a:cs typeface="+mn-cs"/>
                        </a:rPr>
                        <a:t>Overall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1/201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3/78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4/279 (1)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14/194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7/89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21/283 (7)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0.07 (0.01-0.52)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0.44 (0.11-1.77)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0.19 (0.07-0.56)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accent3"/>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accent3"/>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accent3"/>
                          </a:solidFill>
                          <a:effectLst/>
                          <a:latin typeface="Calibri" panose="020F0502020204030204" pitchFamily="34" charset="0"/>
                        </a:rPr>
                        <a:t>.01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accent3"/>
                          </a:solidFill>
                          <a:effectLst/>
                          <a:latin typeface="Calibri" panose="020F0502020204030204" pitchFamily="34" charset="0"/>
                        </a:rPr>
                        <a:t>.003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10" name="Text Box 11">
            <a:extLst>
              <a:ext uri="{FF2B5EF4-FFF2-40B4-BE49-F238E27FC236}">
                <a16:creationId xmlns:a16="http://schemas.microsoft.com/office/drawing/2014/main" id="{D4D553D3-2C54-4090-9D30-A6BDFA95C7D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Paredes. ECCMID 2022. Abstr L0447. </a:t>
            </a:r>
          </a:p>
        </p:txBody>
      </p:sp>
      <p:grpSp>
        <p:nvGrpSpPr>
          <p:cNvPr id="9" name="Group 8">
            <a:extLst>
              <a:ext uri="{FF2B5EF4-FFF2-40B4-BE49-F238E27FC236}">
                <a16:creationId xmlns:a16="http://schemas.microsoft.com/office/drawing/2014/main" id="{E3D62366-0DB3-9D7E-2C0F-19131F44B718}"/>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B45306BA-13BD-79C0-5E42-E0B904AAFD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14">
              <a:extLst>
                <a:ext uri="{FF2B5EF4-FFF2-40B4-BE49-F238E27FC236}">
                  <a16:creationId xmlns:a16="http://schemas.microsoft.com/office/drawing/2014/main" id="{DD31A472-0D19-F3CC-25FE-B35C68FAE7D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825568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3">
            <a:extLst>
              <a:ext uri="{FF2B5EF4-FFF2-40B4-BE49-F238E27FC236}">
                <a16:creationId xmlns:a16="http://schemas.microsoft.com/office/drawing/2014/main" id="{50205DBE-F9E3-43EA-99D6-8F9B12C24A52}"/>
              </a:ext>
            </a:extLst>
          </p:cNvPr>
          <p:cNvSpPr>
            <a:spLocks noGrp="1" noChangeArrowheads="1"/>
          </p:cNvSpPr>
          <p:nvPr>
            <p:ph type="title"/>
          </p:nvPr>
        </p:nvSpPr>
        <p:spPr/>
        <p:txBody>
          <a:bodyPr/>
          <a:lstStyle/>
          <a:p>
            <a:r>
              <a:rPr lang="en-US" altLang="en-US" dirty="0"/>
              <a:t>PINETREE Subanalysis: Remdesivir Efficacy </a:t>
            </a:r>
            <a:br>
              <a:rPr lang="en-US" altLang="en-US" dirty="0"/>
            </a:br>
            <a:r>
              <a:rPr lang="en-US" altLang="en-US" dirty="0"/>
              <a:t>Based on Number of Baseline Risk Factors</a:t>
            </a:r>
          </a:p>
        </p:txBody>
      </p:sp>
      <p:sp>
        <p:nvSpPr>
          <p:cNvPr id="2" name="Content Placeholder 1">
            <a:extLst>
              <a:ext uri="{FF2B5EF4-FFF2-40B4-BE49-F238E27FC236}">
                <a16:creationId xmlns:a16="http://schemas.microsoft.com/office/drawing/2014/main" id="{A5BB1596-75DF-4083-B3FC-7F612793D4A1}"/>
              </a:ext>
            </a:extLst>
          </p:cNvPr>
          <p:cNvSpPr>
            <a:spLocks noGrp="1"/>
          </p:cNvSpPr>
          <p:nvPr>
            <p:ph idx="1"/>
          </p:nvPr>
        </p:nvSpPr>
        <p:spPr/>
        <p:txBody>
          <a:bodyPr/>
          <a:lstStyle/>
          <a:p>
            <a:r>
              <a:rPr lang="en-US" sz="2600" dirty="0"/>
              <a:t>Higher number of risk factors associated with higher risk of hospitalization </a:t>
            </a:r>
          </a:p>
          <a:p>
            <a:r>
              <a:rPr lang="en-US" sz="2600" dirty="0"/>
              <a:t>No difference between remdesivir vs placebo in time-weighted average change in viral load by nasopharyngeal swab up to Day 7</a:t>
            </a:r>
          </a:p>
          <a:p>
            <a:endParaRPr lang="en-US" sz="2600" dirty="0"/>
          </a:p>
        </p:txBody>
      </p:sp>
      <p:sp>
        <p:nvSpPr>
          <p:cNvPr id="10" name="Text Box 11">
            <a:extLst>
              <a:ext uri="{FF2B5EF4-FFF2-40B4-BE49-F238E27FC236}">
                <a16:creationId xmlns:a16="http://schemas.microsoft.com/office/drawing/2014/main" id="{D4D553D3-2C54-4090-9D30-A6BDFA95C7D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Paredes. ECCMID 2022. Abstr L0447.  </a:t>
            </a:r>
          </a:p>
        </p:txBody>
      </p:sp>
      <p:graphicFrame>
        <p:nvGraphicFramePr>
          <p:cNvPr id="14" name="Group 155">
            <a:extLst>
              <a:ext uri="{FF2B5EF4-FFF2-40B4-BE49-F238E27FC236}">
                <a16:creationId xmlns:a16="http://schemas.microsoft.com/office/drawing/2014/main" id="{FA2C7E50-69FF-B474-06A4-7BDA198D9309}"/>
              </a:ext>
            </a:extLst>
          </p:cNvPr>
          <p:cNvGraphicFramePr>
            <a:graphicFrameLocks/>
          </p:cNvGraphicFramePr>
          <p:nvPr>
            <p:extLst>
              <p:ext uri="{D42A27DB-BD31-4B8C-83A1-F6EECF244321}">
                <p14:modId xmlns:p14="http://schemas.microsoft.com/office/powerpoint/2010/main" val="2343477919"/>
              </p:ext>
            </p:extLst>
          </p:nvPr>
        </p:nvGraphicFramePr>
        <p:xfrm>
          <a:off x="709796" y="3035761"/>
          <a:ext cx="10772593" cy="3017844"/>
        </p:xfrm>
        <a:graphic>
          <a:graphicData uri="http://schemas.openxmlformats.org/drawingml/2006/table">
            <a:tbl>
              <a:tblPr/>
              <a:tblGrid>
                <a:gridCol w="3621039">
                  <a:extLst>
                    <a:ext uri="{9D8B030D-6E8A-4147-A177-3AD203B41FA5}">
                      <a16:colId xmlns:a16="http://schemas.microsoft.com/office/drawing/2014/main" val="20002"/>
                    </a:ext>
                  </a:extLst>
                </a:gridCol>
                <a:gridCol w="2172624">
                  <a:extLst>
                    <a:ext uri="{9D8B030D-6E8A-4147-A177-3AD203B41FA5}">
                      <a16:colId xmlns:a16="http://schemas.microsoft.com/office/drawing/2014/main" val="20003"/>
                    </a:ext>
                  </a:extLst>
                </a:gridCol>
                <a:gridCol w="2172624">
                  <a:extLst>
                    <a:ext uri="{9D8B030D-6E8A-4147-A177-3AD203B41FA5}">
                      <a16:colId xmlns:a16="http://schemas.microsoft.com/office/drawing/2014/main" val="1734420738"/>
                    </a:ext>
                  </a:extLst>
                </a:gridCol>
                <a:gridCol w="1810520">
                  <a:extLst>
                    <a:ext uri="{9D8B030D-6E8A-4147-A177-3AD203B41FA5}">
                      <a16:colId xmlns:a16="http://schemas.microsoft.com/office/drawing/2014/main" val="3033519478"/>
                    </a:ext>
                  </a:extLst>
                </a:gridCol>
                <a:gridCol w="995786">
                  <a:extLst>
                    <a:ext uri="{9D8B030D-6E8A-4147-A177-3AD203B41FA5}">
                      <a16:colId xmlns:a16="http://schemas.microsoft.com/office/drawing/2014/main" val="508935556"/>
                    </a:ext>
                  </a:extLst>
                </a:gridCol>
              </a:tblGrid>
              <a:tr h="1982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latin typeface="Calibri" panose="020F0502020204030204" pitchFamily="34" charset="0"/>
                          <a:cs typeface="Calibri" panose="020F0502020204030204" pitchFamily="34" charset="0"/>
                        </a:rPr>
                        <a:t>Day 28 Outcome, by </a:t>
                      </a:r>
                      <a:br>
                        <a:rPr lang="en-US" sz="1800" b="1"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rPr>
                        <a:t>No. of BL Risk Factors</a:t>
                      </a:r>
                    </a:p>
                  </a:txBody>
                  <a:tcPr marL="121881" marR="121881"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latin typeface="Calibri" panose="020F0502020204030204" pitchFamily="34" charset="0"/>
                          <a:cs typeface="Calibri" panose="020F0502020204030204" pitchFamily="34" charset="0"/>
                        </a:rPr>
                        <a:t>Remdesivir, n/N (%)</a:t>
                      </a:r>
                    </a:p>
                  </a:txBody>
                  <a:tcPr marL="121881" marR="121881"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latin typeface="Calibri" panose="020F0502020204030204" pitchFamily="34" charset="0"/>
                          <a:cs typeface="Calibri" panose="020F0502020204030204" pitchFamily="34" charset="0"/>
                        </a:rPr>
                        <a:t>Placebo, n/N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latin typeface="Calibri" panose="020F0502020204030204" pitchFamily="34" charset="0"/>
                          <a:cs typeface="Calibri" panose="020F0502020204030204" pitchFamily="34" charset="0"/>
                        </a:rPr>
                        <a:t>HR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i="1" dirty="0">
                          <a:latin typeface="Calibri" panose="020F0502020204030204" pitchFamily="34" charset="0"/>
                          <a:cs typeface="Calibri" panose="020F0502020204030204" pitchFamily="34" charset="0"/>
                        </a:rPr>
                        <a:t>P </a:t>
                      </a:r>
                      <a:r>
                        <a:rPr lang="en-US" sz="1800" b="1" i="0" dirty="0">
                          <a:latin typeface="Calibri" panose="020F0502020204030204" pitchFamily="34" charset="0"/>
                          <a:cs typeface="Calibri" panose="020F0502020204030204" pitchFamily="34" charset="0"/>
                        </a:rPr>
                        <a:t>Value</a:t>
                      </a:r>
                      <a:endParaRPr lang="en-US" sz="1800" b="1" i="1" dirty="0">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64299434"/>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COVID-19 hospitalizations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rPr>
                        <a:t>1-2 risk factors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rPr>
                        <a:t>≥3 risk factors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rPr>
                        <a:t>Overall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0/159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2/120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2/279 (&lt;1)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4/164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11/119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15/283 (5)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0.16 (0.04-0.73)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0.13 (0.03-0.59)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accent3"/>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accent3"/>
                          </a:solidFill>
                          <a:effectLst/>
                          <a:latin typeface="Calibri" panose="020F0502020204030204" pitchFamily="34" charset="0"/>
                        </a:rPr>
                        <a:t>.02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accent3"/>
                          </a:solidFill>
                          <a:effectLst/>
                          <a:latin typeface="Calibri" panose="020F0502020204030204" pitchFamily="34" charset="0"/>
                        </a:rPr>
                        <a:t>.008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COVID-19</a:t>
                      </a:r>
                      <a:r>
                        <a:rPr kumimoji="0" 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a:t>
                      </a:r>
                      <a:r>
                        <a:rPr kumimoji="0" lang="en-US" sz="1800" b="0" i="0" u="none" strike="noStrike" cap="none" normalizeH="0" baseline="0" dirty="0">
                          <a:ln>
                            <a:noFill/>
                          </a:ln>
                          <a:solidFill>
                            <a:schemeClr val="bg1"/>
                          </a:solidFill>
                          <a:effectLst/>
                          <a:latin typeface="Calibri" panose="020F0502020204030204" pitchFamily="34" charset="0"/>
                        </a:rPr>
                        <a:t>related medical visits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1"/>
                          </a:solidFill>
                          <a:effectLst/>
                          <a:latin typeface="Calibri" panose="020F0502020204030204" pitchFamily="34" charset="0"/>
                          <a:ea typeface="+mn-ea"/>
                          <a:cs typeface="+mn-cs"/>
                        </a:rPr>
                        <a:t>1-2 risk factors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1"/>
                          </a:solidFill>
                          <a:effectLst/>
                          <a:latin typeface="Calibri" panose="020F0502020204030204" pitchFamily="34" charset="0"/>
                          <a:ea typeface="+mn-ea"/>
                          <a:cs typeface="+mn-cs"/>
                        </a:rPr>
                        <a:t>≥3 risk factors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1"/>
                          </a:solidFill>
                          <a:effectLst/>
                          <a:latin typeface="Calibri" panose="020F0502020204030204" pitchFamily="34" charset="0"/>
                          <a:ea typeface="+mn-ea"/>
                          <a:cs typeface="+mn-cs"/>
                        </a:rPr>
                        <a:t>Overall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1/159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3/120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4/279 (1)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6/164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15/119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21/283 (7)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0.19 (0.02-1.58)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0.18 (0.05-0.63)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0.19 (0.07-0.56)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accent3"/>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accent3"/>
                          </a:solidFill>
                          <a:effectLst/>
                          <a:latin typeface="Calibri" panose="020F0502020204030204" pitchFamily="34" charset="0"/>
                        </a:rPr>
                        <a:t>.007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accent3"/>
                          </a:solidFill>
                          <a:effectLst/>
                          <a:latin typeface="Calibri" panose="020F0502020204030204" pitchFamily="34" charset="0"/>
                        </a:rPr>
                        <a:t>.003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grpSp>
        <p:nvGrpSpPr>
          <p:cNvPr id="9" name="Group 8">
            <a:extLst>
              <a:ext uri="{FF2B5EF4-FFF2-40B4-BE49-F238E27FC236}">
                <a16:creationId xmlns:a16="http://schemas.microsoft.com/office/drawing/2014/main" id="{EB7D5C98-8BB1-A2E8-803E-513E6B576DA3}"/>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EE9869CF-B8ED-5671-DFCD-C9BF5D8C0E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15">
              <a:extLst>
                <a:ext uri="{FF2B5EF4-FFF2-40B4-BE49-F238E27FC236}">
                  <a16:creationId xmlns:a16="http://schemas.microsoft.com/office/drawing/2014/main" id="{E23FA232-6C42-3825-3396-B82F2BF86E3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894645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D7BAEC61-72A5-4D1A-B326-6E896AE10BAA}"/>
              </a:ext>
            </a:extLst>
          </p:cNvPr>
          <p:cNvSpPr txBox="1"/>
          <p:nvPr/>
        </p:nvSpPr>
        <p:spPr bwMode="auto">
          <a:xfrm>
            <a:off x="3593839" y="1896019"/>
            <a:ext cx="135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Day 1 </a:t>
            </a: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337046" y="2532898"/>
            <a:ext cx="306272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laboratory-confirmed SARS-CoV-2 and/or symptoms within 5 days of randomization*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1408 in mITT population)</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413" name="Rectangle 25">
            <a:extLst>
              <a:ext uri="{FF2B5EF4-FFF2-40B4-BE49-F238E27FC236}">
                <a16:creationId xmlns:a16="http://schemas.microsoft.com/office/drawing/2014/main" id="{FD07461B-B65E-49D9-8F9A-419AF61467E9}"/>
              </a:ext>
            </a:extLst>
          </p:cNvPr>
          <p:cNvSpPr>
            <a:spLocks noChangeArrowheads="1"/>
          </p:cNvSpPr>
          <p:nvPr/>
        </p:nvSpPr>
        <p:spPr bwMode="auto">
          <a:xfrm>
            <a:off x="4153176" y="2457024"/>
            <a:ext cx="3109613" cy="73152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Molnupiravir 800 mg Q12H</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b="0" dirty="0">
                <a:solidFill>
                  <a:srgbClr val="FFFFFF"/>
                </a:solidFill>
                <a:latin typeface="Calibri" panose="020F0502020204030204" pitchFamily="34" charset="0"/>
                <a:cs typeface="Arial" charset="0"/>
              </a:rPr>
              <a:t>(n = 709)</a:t>
            </a: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20491" name="Line 30">
            <a:extLst>
              <a:ext uri="{FF2B5EF4-FFF2-40B4-BE49-F238E27FC236}">
                <a16:creationId xmlns:a16="http://schemas.microsoft.com/office/drawing/2014/main" id="{D623F409-4E5D-4D89-A755-225144BB0FEC}"/>
              </a:ext>
            </a:extLst>
          </p:cNvPr>
          <p:cNvSpPr>
            <a:spLocks noChangeShapeType="1"/>
          </p:cNvSpPr>
          <p:nvPr/>
        </p:nvSpPr>
        <p:spPr bwMode="auto">
          <a:xfrm rot="16200000">
            <a:off x="7551997" y="2994486"/>
            <a:ext cx="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Rectangle 25">
            <a:extLst>
              <a:ext uri="{FF2B5EF4-FFF2-40B4-BE49-F238E27FC236}">
                <a16:creationId xmlns:a16="http://schemas.microsoft.com/office/drawing/2014/main" id="{6D5D439C-3DFF-4928-9D68-DA11644E074C}"/>
              </a:ext>
            </a:extLst>
          </p:cNvPr>
          <p:cNvSpPr>
            <a:spLocks noChangeArrowheads="1"/>
          </p:cNvSpPr>
          <p:nvPr/>
        </p:nvSpPr>
        <p:spPr bwMode="auto">
          <a:xfrm>
            <a:off x="4159090" y="3265276"/>
            <a:ext cx="3109613" cy="73152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 Q12H</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b="0" dirty="0">
                <a:solidFill>
                  <a:srgbClr val="FFFFFF"/>
                </a:solidFill>
                <a:latin typeface="Calibri" panose="020F0502020204030204" pitchFamily="34" charset="0"/>
                <a:cs typeface="Arial" charset="0"/>
              </a:rPr>
              <a:t>(n = 699)</a:t>
            </a: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36" name="TextBox 35">
            <a:extLst>
              <a:ext uri="{FF2B5EF4-FFF2-40B4-BE49-F238E27FC236}">
                <a16:creationId xmlns:a16="http://schemas.microsoft.com/office/drawing/2014/main" id="{AB304998-E77E-4E56-B158-71979C5314A9}"/>
              </a:ext>
            </a:extLst>
          </p:cNvPr>
          <p:cNvSpPr txBox="1"/>
          <p:nvPr/>
        </p:nvSpPr>
        <p:spPr bwMode="auto">
          <a:xfrm>
            <a:off x="7860017" y="2209113"/>
            <a:ext cx="2121513" cy="1615827"/>
          </a:xfrm>
          <a:prstGeom prst="rect">
            <a:avLst/>
          </a:prstGeom>
          <a:noFill/>
          <a:ln w="1270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Follow-up period</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MOVe-OUT: Molnupiravir for </a:t>
            </a:r>
            <a:br>
              <a:rPr lang="en-US" altLang="en-US" dirty="0"/>
            </a:br>
            <a:r>
              <a:rPr lang="en-US" altLang="en-US" dirty="0"/>
              <a:t>Nonhospitalized Patients With COVID-19  </a:t>
            </a:r>
          </a:p>
        </p:txBody>
      </p:sp>
      <p:sp>
        <p:nvSpPr>
          <p:cNvPr id="17411" name="Content Placeholder 14">
            <a:extLst>
              <a:ext uri="{FF2B5EF4-FFF2-40B4-BE49-F238E27FC236}">
                <a16:creationId xmlns:a16="http://schemas.microsoft.com/office/drawing/2014/main" id="{812C223A-C745-4AC6-9B7E-5CC4E03D06FC}"/>
              </a:ext>
            </a:extLst>
          </p:cNvPr>
          <p:cNvSpPr>
            <a:spLocks noGrp="1"/>
          </p:cNvSpPr>
          <p:nvPr>
            <p:ph idx="1"/>
          </p:nvPr>
        </p:nvSpPr>
        <p:spPr>
          <a:xfrm>
            <a:off x="604675" y="1491781"/>
            <a:ext cx="10877529" cy="4650686"/>
          </a:xfrm>
        </p:spPr>
        <p:txBody>
          <a:bodyPr rtlCol="0">
            <a:noAutofit/>
          </a:bodyPr>
          <a:lstStyle/>
          <a:p>
            <a:pPr marL="171450" indent="-171450">
              <a:lnSpc>
                <a:spcPct val="110000"/>
              </a:lnSpc>
              <a:spcBef>
                <a:spcPts val="500"/>
              </a:spcBef>
              <a:spcAft>
                <a:spcPct val="0"/>
              </a:spcAft>
              <a:defRPr/>
            </a:pPr>
            <a:r>
              <a:rPr lang="en-US" sz="2000" dirty="0"/>
              <a:t>Randomized, placebo-controlled, double-blind phase III trial</a:t>
            </a:r>
            <a:r>
              <a:rPr lang="en-US" sz="2000" baseline="30000" dirty="0"/>
              <a:t>1</a:t>
            </a:r>
          </a:p>
          <a:p>
            <a:pPr marL="0" indent="0">
              <a:lnSpc>
                <a:spcPct val="110000"/>
              </a:lnSpc>
              <a:spcBef>
                <a:spcPts val="500"/>
              </a:spcBef>
              <a:spcAft>
                <a:spcPct val="0"/>
              </a:spcAft>
              <a:buNone/>
              <a:defRPr/>
            </a:pPr>
            <a:endParaRPr lang="en-US" sz="2000" dirty="0"/>
          </a:p>
          <a:p>
            <a:pPr marL="171450" indent="-171450">
              <a:lnSpc>
                <a:spcPct val="110000"/>
              </a:lnSpc>
              <a:spcBef>
                <a:spcPts val="500"/>
              </a:spcBef>
              <a:spcAft>
                <a:spcPct val="0"/>
              </a:spcAft>
              <a:defRPr/>
            </a:pPr>
            <a:endParaRPr lang="en-US" sz="2000" dirty="0"/>
          </a:p>
          <a:p>
            <a:pPr marL="0" indent="0">
              <a:lnSpc>
                <a:spcPct val="110000"/>
              </a:lnSpc>
              <a:spcBef>
                <a:spcPts val="500"/>
              </a:spcBef>
              <a:spcAft>
                <a:spcPct val="0"/>
              </a:spcAft>
              <a:buNone/>
              <a:defRPr/>
            </a:pPr>
            <a:endParaRPr lang="en-US" sz="2000" dirty="0"/>
          </a:p>
          <a:p>
            <a:pPr marL="0" indent="0">
              <a:lnSpc>
                <a:spcPct val="110000"/>
              </a:lnSpc>
              <a:spcBef>
                <a:spcPts val="500"/>
              </a:spcBef>
              <a:spcAft>
                <a:spcPct val="0"/>
              </a:spcAft>
              <a:buNone/>
              <a:defRPr/>
            </a:pPr>
            <a:endParaRPr lang="en-US" sz="2000" dirty="0"/>
          </a:p>
          <a:p>
            <a:pPr marL="171450" indent="-171450">
              <a:lnSpc>
                <a:spcPct val="110000"/>
              </a:lnSpc>
              <a:spcBef>
                <a:spcPts val="500"/>
              </a:spcBef>
              <a:spcAft>
                <a:spcPct val="0"/>
              </a:spcAft>
              <a:defRPr/>
            </a:pPr>
            <a:endParaRPr lang="en-US" sz="2000" dirty="0"/>
          </a:p>
          <a:p>
            <a:pPr marL="171450" indent="-171450">
              <a:lnSpc>
                <a:spcPct val="110000"/>
              </a:lnSpc>
              <a:spcBef>
                <a:spcPts val="500"/>
              </a:spcBef>
              <a:spcAft>
                <a:spcPct val="0"/>
              </a:spcAft>
              <a:defRPr/>
            </a:pPr>
            <a:endParaRPr lang="en-US" sz="2000" dirty="0"/>
          </a:p>
          <a:p>
            <a:pPr marL="171450" indent="-171450">
              <a:lnSpc>
                <a:spcPct val="110000"/>
              </a:lnSpc>
              <a:spcBef>
                <a:spcPts val="500"/>
              </a:spcBef>
              <a:spcAft>
                <a:spcPct val="0"/>
              </a:spcAft>
              <a:defRPr/>
            </a:pPr>
            <a:endParaRPr lang="en-US" sz="2000" dirty="0"/>
          </a:p>
          <a:p>
            <a:pPr marL="171450" indent="-171450">
              <a:lnSpc>
                <a:spcPct val="110000"/>
              </a:lnSpc>
              <a:spcBef>
                <a:spcPts val="500"/>
              </a:spcBef>
              <a:spcAft>
                <a:spcPct val="0"/>
              </a:spcAft>
              <a:defRPr/>
            </a:pPr>
            <a:r>
              <a:rPr lang="en-US" sz="2000" dirty="0"/>
              <a:t>In previous primary endpoint analysis, molnupiravir was associated with 30% reduction in risk for composite primary endpoint of COVID-19</a:t>
            </a:r>
            <a:r>
              <a:rPr lang="en-US" sz="2000" dirty="0">
                <a:latin typeface="Arial" panose="020B0604020202020204" pitchFamily="34" charset="0"/>
                <a:cs typeface="Arial" panose="020B0604020202020204" pitchFamily="34" charset="0"/>
              </a:rPr>
              <a:t>–</a:t>
            </a:r>
            <a:r>
              <a:rPr lang="en-US" sz="2000" dirty="0"/>
              <a:t>related hospitalization or all-cause death through Day 29 vs placebo (6.8% vs 9.7%; 95% CI, -5.9 to -0.1)</a:t>
            </a:r>
            <a:r>
              <a:rPr lang="en-US" sz="2000" baseline="30000" dirty="0"/>
              <a:t>1</a:t>
            </a:r>
            <a:r>
              <a:rPr lang="en-US" sz="2000" dirty="0">
                <a:highlight>
                  <a:srgbClr val="FFFF00"/>
                </a:highlight>
              </a:rPr>
              <a:t> </a:t>
            </a:r>
          </a:p>
          <a:p>
            <a:pPr marL="171450" indent="-171450">
              <a:lnSpc>
                <a:spcPct val="110000"/>
              </a:lnSpc>
              <a:spcBef>
                <a:spcPts val="500"/>
              </a:spcBef>
              <a:spcAft>
                <a:spcPct val="0"/>
              </a:spcAft>
              <a:defRPr/>
            </a:pPr>
            <a:r>
              <a:rPr lang="en-US" sz="2000" b="1" dirty="0"/>
              <a:t>Current analysis of exploratory endpoint</a:t>
            </a:r>
            <a:r>
              <a:rPr lang="en-US" sz="2000" dirty="0"/>
              <a:t>: mean change in SARS-CoV-2 viral load from BL </a:t>
            </a:r>
            <a:br>
              <a:rPr lang="en-US" sz="2000" dirty="0"/>
            </a:br>
            <a:r>
              <a:rPr lang="en-US" sz="2000" dirty="0"/>
              <a:t>in mITT population</a:t>
            </a:r>
            <a:r>
              <a:rPr lang="en-US" sz="2000" baseline="30000" dirty="0"/>
              <a:t>2</a:t>
            </a:r>
            <a:endParaRPr lang="en-US" sz="2000" dirty="0"/>
          </a:p>
          <a:p>
            <a:pPr marL="0" indent="0">
              <a:lnSpc>
                <a:spcPct val="110000"/>
              </a:lnSpc>
              <a:spcBef>
                <a:spcPts val="500"/>
              </a:spcBef>
              <a:spcAft>
                <a:spcPct val="0"/>
              </a:spcAft>
              <a:buNone/>
              <a:defRPr/>
            </a:pPr>
            <a:endParaRPr lang="en-US" sz="2000" dirty="0"/>
          </a:p>
        </p:txBody>
      </p:sp>
      <p:sp>
        <p:nvSpPr>
          <p:cNvPr id="25" name="TextBox 24">
            <a:extLst>
              <a:ext uri="{FF2B5EF4-FFF2-40B4-BE49-F238E27FC236}">
                <a16:creationId xmlns:a16="http://schemas.microsoft.com/office/drawing/2014/main" id="{5C71CD20-6C21-46FE-AC15-E83AFD106566}"/>
              </a:ext>
            </a:extLst>
          </p:cNvPr>
          <p:cNvSpPr txBox="1"/>
          <p:nvPr/>
        </p:nvSpPr>
        <p:spPr bwMode="auto">
          <a:xfrm>
            <a:off x="7363032" y="1680497"/>
            <a:ext cx="14595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Day 29</a:t>
            </a:r>
          </a:p>
        </p:txBody>
      </p:sp>
      <p:sp>
        <p:nvSpPr>
          <p:cNvPr id="26" name="Line 54">
            <a:extLst>
              <a:ext uri="{FF2B5EF4-FFF2-40B4-BE49-F238E27FC236}">
                <a16:creationId xmlns:a16="http://schemas.microsoft.com/office/drawing/2014/main" id="{D4655166-81CB-4563-AC89-25F2DCF49278}"/>
              </a:ext>
            </a:extLst>
          </p:cNvPr>
          <p:cNvSpPr>
            <a:spLocks noChangeShapeType="1"/>
          </p:cNvSpPr>
          <p:nvPr/>
        </p:nvSpPr>
        <p:spPr bwMode="auto">
          <a:xfrm>
            <a:off x="8092824" y="2160637"/>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 name="TextBox 26">
            <a:extLst>
              <a:ext uri="{FF2B5EF4-FFF2-40B4-BE49-F238E27FC236}">
                <a16:creationId xmlns:a16="http://schemas.microsoft.com/office/drawing/2014/main" id="{2A85BA4D-6E53-4968-A989-7BB65B766D01}"/>
              </a:ext>
            </a:extLst>
          </p:cNvPr>
          <p:cNvSpPr txBox="1"/>
          <p:nvPr/>
        </p:nvSpPr>
        <p:spPr bwMode="auto">
          <a:xfrm>
            <a:off x="6447266" y="1895940"/>
            <a:ext cx="135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Day 5</a:t>
            </a:r>
            <a:endParaRPr kumimoji="0" lang="en-US" sz="1400" b="1" i="1"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 name="Line 54">
            <a:extLst>
              <a:ext uri="{FF2B5EF4-FFF2-40B4-BE49-F238E27FC236}">
                <a16:creationId xmlns:a16="http://schemas.microsoft.com/office/drawing/2014/main" id="{C0A1AFC5-2D36-47DE-9AF4-96B573B989BD}"/>
              </a:ext>
            </a:extLst>
          </p:cNvPr>
          <p:cNvSpPr>
            <a:spLocks noChangeShapeType="1"/>
          </p:cNvSpPr>
          <p:nvPr/>
        </p:nvSpPr>
        <p:spPr bwMode="auto">
          <a:xfrm>
            <a:off x="7208766" y="2160637"/>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 name="Line 54">
            <a:extLst>
              <a:ext uri="{FF2B5EF4-FFF2-40B4-BE49-F238E27FC236}">
                <a16:creationId xmlns:a16="http://schemas.microsoft.com/office/drawing/2014/main" id="{4E5B24C0-5640-4A8F-9DE4-7B0B4376FB67}"/>
              </a:ext>
            </a:extLst>
          </p:cNvPr>
          <p:cNvSpPr>
            <a:spLocks noChangeShapeType="1"/>
          </p:cNvSpPr>
          <p:nvPr/>
        </p:nvSpPr>
        <p:spPr bwMode="auto">
          <a:xfrm>
            <a:off x="4153176" y="2149801"/>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 name="TextBox 29">
            <a:extLst>
              <a:ext uri="{FF2B5EF4-FFF2-40B4-BE49-F238E27FC236}">
                <a16:creationId xmlns:a16="http://schemas.microsoft.com/office/drawing/2014/main" id="{9B499BBE-36E7-4841-BD2D-A8E02173A7DF}"/>
              </a:ext>
            </a:extLst>
          </p:cNvPr>
          <p:cNvSpPr txBox="1"/>
          <p:nvPr/>
        </p:nvSpPr>
        <p:spPr bwMode="auto">
          <a:xfrm>
            <a:off x="8958110" y="1895940"/>
            <a:ext cx="1730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Wk 28</a:t>
            </a:r>
          </a:p>
        </p:txBody>
      </p:sp>
      <p:sp>
        <p:nvSpPr>
          <p:cNvPr id="31" name="Line 54">
            <a:extLst>
              <a:ext uri="{FF2B5EF4-FFF2-40B4-BE49-F238E27FC236}">
                <a16:creationId xmlns:a16="http://schemas.microsoft.com/office/drawing/2014/main" id="{7BD69F17-F7D5-4734-AEB4-22391252E86F}"/>
              </a:ext>
            </a:extLst>
          </p:cNvPr>
          <p:cNvSpPr>
            <a:spLocks noChangeShapeType="1"/>
          </p:cNvSpPr>
          <p:nvPr/>
        </p:nvSpPr>
        <p:spPr bwMode="auto">
          <a:xfrm>
            <a:off x="9864264" y="2181210"/>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5" name="Text Box 11">
            <a:extLst>
              <a:ext uri="{FF2B5EF4-FFF2-40B4-BE49-F238E27FC236}">
                <a16:creationId xmlns:a16="http://schemas.microsoft.com/office/drawing/2014/main" id="{B20EF44F-8EEB-4E56-8A97-D184926465D3}"/>
              </a:ext>
            </a:extLst>
          </p:cNvPr>
          <p:cNvSpPr txBox="1">
            <a:spLocks noChangeArrowheads="1"/>
          </p:cNvSpPr>
          <p:nvPr/>
        </p:nvSpPr>
        <p:spPr bwMode="auto">
          <a:xfrm>
            <a:off x="408624" y="6374023"/>
            <a:ext cx="88598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Bernal. NEJM. 2022;386:509. 2. Strizki. ECCMID 2022.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B0008.   </a:t>
            </a:r>
          </a:p>
        </p:txBody>
      </p:sp>
      <p:grpSp>
        <p:nvGrpSpPr>
          <p:cNvPr id="33" name="Group 32">
            <a:extLst>
              <a:ext uri="{FF2B5EF4-FFF2-40B4-BE49-F238E27FC236}">
                <a16:creationId xmlns:a16="http://schemas.microsoft.com/office/drawing/2014/main" id="{0A8A329B-3944-2D4F-8363-DA66E7512FBC}"/>
              </a:ext>
            </a:extLst>
          </p:cNvPr>
          <p:cNvGrpSpPr/>
          <p:nvPr/>
        </p:nvGrpSpPr>
        <p:grpSpPr>
          <a:xfrm>
            <a:off x="9392911" y="6207927"/>
            <a:ext cx="2488502" cy="454909"/>
            <a:chOff x="9392911" y="6207927"/>
            <a:chExt cx="2488502" cy="454909"/>
          </a:xfrm>
        </p:grpSpPr>
        <p:pic>
          <p:nvPicPr>
            <p:cNvPr id="34" name="Picture 33" descr="A picture containing text, ax, wheel&#10;&#10;Description automatically generated">
              <a:extLst>
                <a:ext uri="{FF2B5EF4-FFF2-40B4-BE49-F238E27FC236}">
                  <a16:creationId xmlns:a16="http://schemas.microsoft.com/office/drawing/2014/main" id="{CFA568EA-CACB-BB40-A687-8F7983F365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0" name="Rectangle 8">
              <a:extLst>
                <a:ext uri="{FF2B5EF4-FFF2-40B4-BE49-F238E27FC236}">
                  <a16:creationId xmlns:a16="http://schemas.microsoft.com/office/drawing/2014/main" id="{1D346978-20D2-AB4C-96B1-244944EA6B1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 name="TextBox 1">
            <a:extLst>
              <a:ext uri="{FF2B5EF4-FFF2-40B4-BE49-F238E27FC236}">
                <a16:creationId xmlns:a16="http://schemas.microsoft.com/office/drawing/2014/main" id="{F4AA6A31-A5C9-48FC-82C1-DE3311C6BAC8}"/>
              </a:ext>
            </a:extLst>
          </p:cNvPr>
          <p:cNvSpPr txBox="1"/>
          <p:nvPr/>
        </p:nvSpPr>
        <p:spPr bwMode="auto">
          <a:xfrm>
            <a:off x="4089378" y="3991203"/>
            <a:ext cx="71917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*Inclusion criteria: patients aged 18-60 yr must have ≥1 characteristic or comorbidity associated with increased risk of developing severe illness from COVID-19; age &gt;60 yr was a risk factor.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Stratified by time since onset of signs/symptoms and risk for severe COVID-19.</a:t>
            </a:r>
            <a:endParaRPr lang="en-US" b="0" dirty="0">
              <a:solidFill>
                <a:schemeClr val="bg1"/>
              </a:solidFill>
              <a:latin typeface="Calibri" panose="020F0502020204030204" pitchFamily="34" charset="0"/>
            </a:endParaRPr>
          </a:p>
        </p:txBody>
      </p:sp>
      <p:sp>
        <p:nvSpPr>
          <p:cNvPr id="43" name="Line 53">
            <a:extLst>
              <a:ext uri="{FF2B5EF4-FFF2-40B4-BE49-F238E27FC236}">
                <a16:creationId xmlns:a16="http://schemas.microsoft.com/office/drawing/2014/main" id="{1B5300B0-B8DA-45FC-9744-64A30054467A}"/>
              </a:ext>
            </a:extLst>
          </p:cNvPr>
          <p:cNvSpPr>
            <a:spLocks noChangeShapeType="1"/>
          </p:cNvSpPr>
          <p:nvPr/>
        </p:nvSpPr>
        <p:spPr bwMode="auto">
          <a:xfrm>
            <a:off x="3425693" y="3370144"/>
            <a:ext cx="548640" cy="21832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 name="TextBox 43">
            <a:extLst>
              <a:ext uri="{FF2B5EF4-FFF2-40B4-BE49-F238E27FC236}">
                <a16:creationId xmlns:a16="http://schemas.microsoft.com/office/drawing/2014/main" id="{3EF5A97B-A07E-4F03-A940-C02BE1CAF6D5}"/>
              </a:ext>
            </a:extLst>
          </p:cNvPr>
          <p:cNvSpPr txBox="1"/>
          <p:nvPr/>
        </p:nvSpPr>
        <p:spPr bwMode="auto">
          <a:xfrm>
            <a:off x="2521715" y="2089433"/>
            <a:ext cx="15203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Randomized 1:1</a:t>
            </a:r>
            <a:r>
              <a:rPr lang="en-US" sz="1400" b="0" i="1" baseline="30000" dirty="0">
                <a:solidFill>
                  <a:schemeClr val="bg1"/>
                </a:solidFill>
                <a:latin typeface="Calibri" panose="020F0502020204030204" pitchFamily="34" charset="0"/>
              </a:rPr>
              <a:t>†</a:t>
            </a:r>
          </a:p>
        </p:txBody>
      </p:sp>
      <p:cxnSp>
        <p:nvCxnSpPr>
          <p:cNvPr id="45" name="Straight Arrow Connector 44">
            <a:extLst>
              <a:ext uri="{FF2B5EF4-FFF2-40B4-BE49-F238E27FC236}">
                <a16:creationId xmlns:a16="http://schemas.microsoft.com/office/drawing/2014/main" id="{DA581E63-0147-492D-843B-D9661D1D5065}"/>
              </a:ext>
            </a:extLst>
          </p:cNvPr>
          <p:cNvCxnSpPr>
            <a:cxnSpLocks/>
          </p:cNvCxnSpPr>
          <p:nvPr/>
        </p:nvCxnSpPr>
        <p:spPr bwMode="auto">
          <a:xfrm>
            <a:off x="3514182" y="2365801"/>
            <a:ext cx="0" cy="383404"/>
          </a:xfrm>
          <a:prstGeom prst="straightConnector1">
            <a:avLst/>
          </a:prstGeom>
          <a:noFill/>
          <a:ln w="28575" cap="flat" cmpd="sng" algn="ctr">
            <a:solidFill>
              <a:schemeClr val="bg1"/>
            </a:solidFill>
            <a:prstDash val="solid"/>
            <a:round/>
            <a:headEnd type="none" w="med" len="med"/>
            <a:tailEnd type="triangle"/>
          </a:ln>
          <a:effectLst/>
        </p:spPr>
      </p:cxnSp>
      <p:sp>
        <p:nvSpPr>
          <p:cNvPr id="46" name="Line 53">
            <a:extLst>
              <a:ext uri="{FF2B5EF4-FFF2-40B4-BE49-F238E27FC236}">
                <a16:creationId xmlns:a16="http://schemas.microsoft.com/office/drawing/2014/main" id="{5AAE942D-4281-4058-961A-5783E50E2A1B}"/>
              </a:ext>
            </a:extLst>
          </p:cNvPr>
          <p:cNvSpPr>
            <a:spLocks noChangeShapeType="1"/>
          </p:cNvSpPr>
          <p:nvPr/>
        </p:nvSpPr>
        <p:spPr bwMode="auto">
          <a:xfrm flipV="1">
            <a:off x="3425693" y="2856794"/>
            <a:ext cx="548640" cy="21832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970804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3">
            <a:extLst>
              <a:ext uri="{FF2B5EF4-FFF2-40B4-BE49-F238E27FC236}">
                <a16:creationId xmlns:a16="http://schemas.microsoft.com/office/drawing/2014/main" id="{50205DBE-F9E3-43EA-99D6-8F9B12C24A52}"/>
              </a:ext>
            </a:extLst>
          </p:cNvPr>
          <p:cNvSpPr>
            <a:spLocks noGrp="1" noChangeArrowheads="1"/>
          </p:cNvSpPr>
          <p:nvPr>
            <p:ph type="title"/>
          </p:nvPr>
        </p:nvSpPr>
        <p:spPr/>
        <p:txBody>
          <a:bodyPr/>
          <a:lstStyle/>
          <a:p>
            <a:r>
              <a:rPr lang="en-US" altLang="en-US" dirty="0"/>
              <a:t>MOVe-OUT Exploratory Endpoint: Reduction in </a:t>
            </a:r>
            <a:br>
              <a:rPr lang="en-US" altLang="en-US" dirty="0"/>
            </a:br>
            <a:r>
              <a:rPr lang="en-US" altLang="en-US" dirty="0"/>
              <a:t>SARS-CoV-2 Viral Load With Molnupiravir vs Placebo</a:t>
            </a:r>
          </a:p>
        </p:txBody>
      </p:sp>
      <p:sp>
        <p:nvSpPr>
          <p:cNvPr id="2" name="Content Placeholder 1">
            <a:extLst>
              <a:ext uri="{FF2B5EF4-FFF2-40B4-BE49-F238E27FC236}">
                <a16:creationId xmlns:a16="http://schemas.microsoft.com/office/drawing/2014/main" id="{DBD4BB89-A426-9427-CE6E-B3C19ACF511C}"/>
              </a:ext>
            </a:extLst>
          </p:cNvPr>
          <p:cNvSpPr>
            <a:spLocks noGrp="1"/>
          </p:cNvSpPr>
          <p:nvPr>
            <p:ph idx="1"/>
          </p:nvPr>
        </p:nvSpPr>
        <p:spPr/>
        <p:txBody>
          <a:bodyPr/>
          <a:lstStyle/>
          <a:p>
            <a:r>
              <a:rPr lang="en-US" sz="2600" dirty="0"/>
              <a:t>SARS-CoV-2 RNA detected in 86% of nasopharyngeal swabs at baseline</a:t>
            </a:r>
          </a:p>
          <a:p>
            <a:r>
              <a:rPr lang="en-US" sz="2600" dirty="0"/>
              <a:t>Among patients with detectable viral load at baseline, molnupiravir associated with greater mean reductions in SARS-CoV-2 RNA vs placebo </a:t>
            </a:r>
            <a:br>
              <a:rPr lang="en-US" sz="2600" dirty="0"/>
            </a:br>
            <a:r>
              <a:rPr lang="en-US" sz="2600" dirty="0"/>
              <a:t>from Days 3-10 and no viral rebound through Day 29 </a:t>
            </a:r>
          </a:p>
          <a:p>
            <a:pPr lvl="1"/>
            <a:r>
              <a:rPr lang="en-US" sz="2400" dirty="0"/>
              <a:t>Relative viral load reduction over time for molnupiravir arm vs placebo arm:</a:t>
            </a:r>
          </a:p>
          <a:p>
            <a:pPr lvl="2"/>
            <a:r>
              <a:rPr lang="en-US" sz="2200" dirty="0"/>
              <a:t>Day 3: 38%; Day 5: 50%; Day 10: 31%</a:t>
            </a:r>
          </a:p>
          <a:p>
            <a:pPr lvl="1"/>
            <a:r>
              <a:rPr lang="en-US" sz="2400" dirty="0"/>
              <a:t>Molnupiravir: no infectious virus remaining by Day 3</a:t>
            </a:r>
          </a:p>
          <a:p>
            <a:pPr lvl="1"/>
            <a:r>
              <a:rPr lang="en-US" sz="2400" dirty="0"/>
              <a:t>Placebo: infectious virus present in 21% of patients at Day 3 and 2% at end of treatment</a:t>
            </a:r>
          </a:p>
        </p:txBody>
      </p:sp>
      <p:sp>
        <p:nvSpPr>
          <p:cNvPr id="10" name="Text Box 11">
            <a:extLst>
              <a:ext uri="{FF2B5EF4-FFF2-40B4-BE49-F238E27FC236}">
                <a16:creationId xmlns:a16="http://schemas.microsoft.com/office/drawing/2014/main" id="{D4D553D3-2C54-4090-9D30-A6BDFA95C7D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Strizki</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ECCMID 2022.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B0008.</a:t>
            </a:r>
          </a:p>
        </p:txBody>
      </p:sp>
      <p:grpSp>
        <p:nvGrpSpPr>
          <p:cNvPr id="8" name="Group 7">
            <a:extLst>
              <a:ext uri="{FF2B5EF4-FFF2-40B4-BE49-F238E27FC236}">
                <a16:creationId xmlns:a16="http://schemas.microsoft.com/office/drawing/2014/main" id="{B0B656D4-9486-0E95-52B9-D7E62FB5DEE3}"/>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25D42FE4-355B-4ECC-B85E-F75FF606AE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13">
              <a:extLst>
                <a:ext uri="{FF2B5EF4-FFF2-40B4-BE49-F238E27FC236}">
                  <a16:creationId xmlns:a16="http://schemas.microsoft.com/office/drawing/2014/main" id="{436F5476-CBE3-1C33-EC96-603BBD08827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991051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Retrospective Study of Baricitinib for </a:t>
            </a:r>
            <a:br>
              <a:rPr lang="en-US" altLang="en-US" dirty="0"/>
            </a:br>
            <a:r>
              <a:rPr lang="en-US" altLang="en-US" dirty="0"/>
              <a:t>Critically Ill Patients With COVID-19</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Retrospective review of baricitinib use for COVID-19 in eligible patients during tocilizumab shortage</a:t>
            </a:r>
          </a:p>
          <a:p>
            <a:r>
              <a:rPr lang="en-US" altLang="en-US" dirty="0"/>
              <a:t>Patients hospitalized with COVID-19 eligible for treatment with baricitinib if rapidly progressing and required high-flow nasal cannula or noninvasive ventilation, or if within 24 hr of mechanical ventilation</a:t>
            </a:r>
          </a:p>
          <a:p>
            <a:r>
              <a:rPr lang="en-US" altLang="en-US" dirty="0"/>
              <a:t>Patients were ineligible for baricitinib if ALT &gt;10x ULN, prior tocilizumab use, or contraindications to baricitinib (active VTE or malignancy) </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1">
            <a:extLst>
              <a:ext uri="{FF2B5EF4-FFF2-40B4-BE49-F238E27FC236}">
                <a16:creationId xmlns:a16="http://schemas.microsoft.com/office/drawing/2014/main" id="{B9535736-39F8-2C47-B280-417C542BE40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Deronde. ECCMID 2022. Abstr O0247.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Baricitinib For Critically Ill Patients With COVID-19: Change in WHO Severity Score</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1382553"/>
          </a:xfrm>
        </p:spPr>
        <p:txBody>
          <a:bodyPr/>
          <a:lstStyle/>
          <a:p>
            <a:r>
              <a:rPr lang="en-US" altLang="en-US" sz="2400" dirty="0"/>
              <a:t>207 patients received baricitinib for median duration of 9 days</a:t>
            </a:r>
          </a:p>
          <a:p>
            <a:r>
              <a:rPr lang="en-US" altLang="en-US" sz="2400" dirty="0"/>
              <a:t>WHO Severity Score* changed from 6 (median IQR: 5-6) at start of therapy to </a:t>
            </a:r>
            <a:br>
              <a:rPr lang="en-US" altLang="en-US" sz="2400" dirty="0"/>
            </a:br>
            <a:r>
              <a:rPr lang="en-US" altLang="en-US" sz="2400" dirty="0"/>
              <a:t>6 (median IQR: 5-7) at end of therapy to 0 (median IQR: 0-8) at 30 days</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1">
            <a:extLst>
              <a:ext uri="{FF2B5EF4-FFF2-40B4-BE49-F238E27FC236}">
                <a16:creationId xmlns:a16="http://schemas.microsoft.com/office/drawing/2014/main" id="{B9535736-39F8-2C47-B280-417C542BE40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Deronde. ECCMID 2022. Abstr </a:t>
            </a:r>
            <a:r>
              <a:rPr lang="en-US" altLang="en-US" sz="1200" b="0" dirty="0">
                <a:solidFill>
                  <a:srgbClr val="455560"/>
                </a:solidFill>
                <a:latin typeface="Calibri" panose="020F0502020204030204" pitchFamily="34" charset="0"/>
              </a:rPr>
              <a:t>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0247.</a:t>
            </a:r>
          </a:p>
        </p:txBody>
      </p:sp>
      <p:graphicFrame>
        <p:nvGraphicFramePr>
          <p:cNvPr id="12" name="Group 32">
            <a:extLst>
              <a:ext uri="{FF2B5EF4-FFF2-40B4-BE49-F238E27FC236}">
                <a16:creationId xmlns:a16="http://schemas.microsoft.com/office/drawing/2014/main" id="{50A3DC60-1D89-2F4A-94CD-FEB39C3D9610}"/>
              </a:ext>
            </a:extLst>
          </p:cNvPr>
          <p:cNvGraphicFramePr>
            <a:graphicFrameLocks noGrp="1"/>
          </p:cNvGraphicFramePr>
          <p:nvPr>
            <p:extLst>
              <p:ext uri="{D42A27DB-BD31-4B8C-83A1-F6EECF244321}">
                <p14:modId xmlns:p14="http://schemas.microsoft.com/office/powerpoint/2010/main" val="3476871294"/>
              </p:ext>
            </p:extLst>
          </p:nvPr>
        </p:nvGraphicFramePr>
        <p:xfrm>
          <a:off x="731675" y="2918678"/>
          <a:ext cx="10750528" cy="1889824"/>
        </p:xfrm>
        <a:graphic>
          <a:graphicData uri="http://schemas.openxmlformats.org/drawingml/2006/table">
            <a:tbl>
              <a:tblPr/>
              <a:tblGrid>
                <a:gridCol w="4007392">
                  <a:extLst>
                    <a:ext uri="{9D8B030D-6E8A-4147-A177-3AD203B41FA5}">
                      <a16:colId xmlns:a16="http://schemas.microsoft.com/office/drawing/2014/main" val="20000"/>
                    </a:ext>
                  </a:extLst>
                </a:gridCol>
                <a:gridCol w="3145520">
                  <a:extLst>
                    <a:ext uri="{9D8B030D-6E8A-4147-A177-3AD203B41FA5}">
                      <a16:colId xmlns:a16="http://schemas.microsoft.com/office/drawing/2014/main" val="20001"/>
                    </a:ext>
                  </a:extLst>
                </a:gridCol>
                <a:gridCol w="3597616">
                  <a:extLst>
                    <a:ext uri="{9D8B030D-6E8A-4147-A177-3AD203B41FA5}">
                      <a16:colId xmlns:a16="http://schemas.microsoft.com/office/drawing/2014/main" val="20002"/>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WHO Severity Score,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End of Therapy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2000" b="1" i="0" u="none" strike="noStrike" cap="none" normalizeH="0" baseline="0" dirty="0">
                          <a:ln>
                            <a:noFill/>
                          </a:ln>
                          <a:solidFill>
                            <a:schemeClr val="tx1"/>
                          </a:solidFill>
                          <a:effectLst/>
                          <a:latin typeface="Calibri" panose="020F0502020204030204" pitchFamily="34" charset="0"/>
                        </a:rPr>
                        <a:t>At 30 Days</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Worsened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 change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Improved</a:t>
                      </a:r>
                    </a:p>
                  </a:txBody>
                  <a:tcPr marL="121881" marR="121881" marT="45728" marB="45728" horzOverflow="overflow">
                    <a:lnL w="381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112</a:t>
                      </a:r>
                    </a:p>
                  </a:txBody>
                  <a:tcPr marL="121881" marR="121881" marT="45728" marB="45728" anchor="ctr" horzOverflow="overflow">
                    <a:lnL w="12700" cap="flat" cmpd="sng" algn="ctr">
                      <a:noFill/>
                      <a:prstDash val="solid"/>
                      <a:round/>
                      <a:headEnd type="none" w="med" len="med"/>
                      <a:tailEnd type="none" w="med" len="med"/>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61115095"/>
                  </a:ext>
                </a:extLst>
              </a:tr>
            </a:tbl>
          </a:graphicData>
        </a:graphic>
      </p:graphicFrame>
      <p:sp>
        <p:nvSpPr>
          <p:cNvPr id="2" name="TextBox 1">
            <a:extLst>
              <a:ext uri="{FF2B5EF4-FFF2-40B4-BE49-F238E27FC236}">
                <a16:creationId xmlns:a16="http://schemas.microsoft.com/office/drawing/2014/main" id="{B7EFDCDD-E5A8-CC41-8405-79BFD485520C}"/>
              </a:ext>
            </a:extLst>
          </p:cNvPr>
          <p:cNvSpPr txBox="1"/>
          <p:nvPr/>
        </p:nvSpPr>
        <p:spPr bwMode="auto">
          <a:xfrm>
            <a:off x="719677" y="4907040"/>
            <a:ext cx="1027852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 composite of WHO Severity Score 1-3; 1: not hospitalized and no limitations of activities; 2: not hospitalized, limitation of activities, home oxygen requirement, or both; 3: hospitalized, not requiring supplemental oxygen, and no longer requiring ongoing medical care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(used if hospitalization was extended for infection control reasons); 4: hospitalized, not requiring supplemental oxygen but requiring ongoing medical care (COVID-19</a:t>
            </a:r>
            <a:r>
              <a:rPr kumimoji="0" lang="en-US" sz="1400" b="0" i="0" u="none" strike="noStrike" kern="1200" cap="none" spc="0" normalizeH="0" baseline="0" noProof="0" dirty="0">
                <a:ln>
                  <a:noFill/>
                </a:ln>
                <a:solidFill>
                  <a:srgbClr val="000000"/>
                </a:solidFill>
                <a:effectLst/>
                <a:uLnTx/>
                <a:uFillTx/>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related or other); 5: hospitalized, requiring any supplemental oxygen; 6: hospitalized, requiring noninvasive ventilation or use of high-flow oxygen devices; 7: hospitalized, receiving invasive mechanical ventilation or ECMO; 8: death. </a:t>
            </a:r>
          </a:p>
        </p:txBody>
      </p:sp>
    </p:spTree>
    <p:extLst>
      <p:ext uri="{BB962C8B-B14F-4D97-AF65-F5344CB8AC3E}">
        <p14:creationId xmlns:p14="http://schemas.microsoft.com/office/powerpoint/2010/main" val="532329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Baricitinib for Critically Ill Patients With COVID-19: Patient Disposition and Adverse Events</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1">
            <a:extLst>
              <a:ext uri="{FF2B5EF4-FFF2-40B4-BE49-F238E27FC236}">
                <a16:creationId xmlns:a16="http://schemas.microsoft.com/office/drawing/2014/main" id="{B9535736-39F8-2C47-B280-417C542BE40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Deronde. ECCMID 2022. Abstr O0247.</a:t>
            </a:r>
          </a:p>
        </p:txBody>
      </p:sp>
      <p:graphicFrame>
        <p:nvGraphicFramePr>
          <p:cNvPr id="12" name="Group 32">
            <a:extLst>
              <a:ext uri="{FF2B5EF4-FFF2-40B4-BE49-F238E27FC236}">
                <a16:creationId xmlns:a16="http://schemas.microsoft.com/office/drawing/2014/main" id="{50A3DC60-1D89-2F4A-94CD-FEB39C3D9610}"/>
              </a:ext>
            </a:extLst>
          </p:cNvPr>
          <p:cNvGraphicFramePr>
            <a:graphicFrameLocks noGrp="1"/>
          </p:cNvGraphicFramePr>
          <p:nvPr>
            <p:extLst>
              <p:ext uri="{D42A27DB-BD31-4B8C-83A1-F6EECF244321}">
                <p14:modId xmlns:p14="http://schemas.microsoft.com/office/powerpoint/2010/main" val="1214184242"/>
              </p:ext>
            </p:extLst>
          </p:nvPr>
        </p:nvGraphicFramePr>
        <p:xfrm>
          <a:off x="720725" y="1595511"/>
          <a:ext cx="5380359" cy="2255616"/>
        </p:xfrm>
        <a:graphic>
          <a:graphicData uri="http://schemas.openxmlformats.org/drawingml/2006/table">
            <a:tbl>
              <a:tblPr/>
              <a:tblGrid>
                <a:gridCol w="2404484">
                  <a:extLst>
                    <a:ext uri="{9D8B030D-6E8A-4147-A177-3AD203B41FA5}">
                      <a16:colId xmlns:a16="http://schemas.microsoft.com/office/drawing/2014/main" val="20000"/>
                    </a:ext>
                  </a:extLst>
                </a:gridCol>
                <a:gridCol w="1640585">
                  <a:extLst>
                    <a:ext uri="{9D8B030D-6E8A-4147-A177-3AD203B41FA5}">
                      <a16:colId xmlns:a16="http://schemas.microsoft.com/office/drawing/2014/main" val="20001"/>
                    </a:ext>
                  </a:extLst>
                </a:gridCol>
                <a:gridCol w="1335290">
                  <a:extLst>
                    <a:ext uri="{9D8B030D-6E8A-4147-A177-3AD203B41FA5}">
                      <a16:colId xmlns:a16="http://schemas.microsoft.com/office/drawing/2014/main" val="20002"/>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 Disposition,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End of Therapy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600" b="1" i="0" u="none" strike="noStrike" cap="none" normalizeH="0" baseline="0" dirty="0">
                          <a:ln>
                            <a:noFill/>
                          </a:ln>
                          <a:solidFill>
                            <a:schemeClr val="tx1"/>
                          </a:solidFill>
                          <a:effectLst/>
                          <a:latin typeface="Calibri" panose="020F0502020204030204" pitchFamily="34" charset="0"/>
                        </a:rPr>
                        <a:t>At 30 Days</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Home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Step-down facility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Inpatient, floor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61115095"/>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Inpatient, ICU</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80014717"/>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22520806"/>
                  </a:ext>
                </a:extLst>
              </a:tr>
            </a:tbl>
          </a:graphicData>
        </a:graphic>
      </p:graphicFrame>
      <p:graphicFrame>
        <p:nvGraphicFramePr>
          <p:cNvPr id="11" name="Group 32">
            <a:extLst>
              <a:ext uri="{FF2B5EF4-FFF2-40B4-BE49-F238E27FC236}">
                <a16:creationId xmlns:a16="http://schemas.microsoft.com/office/drawing/2014/main" id="{992940B5-EC50-074C-9DAE-0F9AB76A7217}"/>
              </a:ext>
            </a:extLst>
          </p:cNvPr>
          <p:cNvGraphicFramePr>
            <a:graphicFrameLocks noGrp="1"/>
          </p:cNvGraphicFramePr>
          <p:nvPr>
            <p:extLst>
              <p:ext uri="{D42A27DB-BD31-4B8C-83A1-F6EECF244321}">
                <p14:modId xmlns:p14="http://schemas.microsoft.com/office/powerpoint/2010/main" val="3958992212"/>
              </p:ext>
            </p:extLst>
          </p:nvPr>
        </p:nvGraphicFramePr>
        <p:xfrm>
          <a:off x="6267289" y="1595511"/>
          <a:ext cx="5215100" cy="4206336"/>
        </p:xfrm>
        <a:graphic>
          <a:graphicData uri="http://schemas.openxmlformats.org/drawingml/2006/table">
            <a:tbl>
              <a:tblPr/>
              <a:tblGrid>
                <a:gridCol w="3288191">
                  <a:extLst>
                    <a:ext uri="{9D8B030D-6E8A-4147-A177-3AD203B41FA5}">
                      <a16:colId xmlns:a16="http://schemas.microsoft.com/office/drawing/2014/main" val="20000"/>
                    </a:ext>
                  </a:extLst>
                </a:gridCol>
                <a:gridCol w="1926909">
                  <a:extLst>
                    <a:ext uri="{9D8B030D-6E8A-4147-A177-3AD203B41FA5}">
                      <a16:colId xmlns:a16="http://schemas.microsoft.com/office/drawing/2014/main" val="20001"/>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Adverse Events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Baricitinib (N = 207)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Liver function,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ALT &gt;10x ULN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 &gt;10x ULN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15 (7)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Thromboembolism on imaging,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D-dimer, µ/mL FEU (IQR)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Baseline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Highest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1.39 (0.78 to 2.73)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7.81 (1.9 to &gt;20)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6111509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ALC, cells/µL (IQR)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Baseline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Lowest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800 (600 to 1200)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600 (300 to 800)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8001471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ANC, cells/µL (IQR)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Baseline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Lowest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6800 (4800 to 9525)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4850 (3800 to 7050)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22520806"/>
                  </a:ext>
                </a:extLst>
              </a:tr>
            </a:tbl>
          </a:graphicData>
        </a:graphic>
      </p:graphicFrame>
      <p:graphicFrame>
        <p:nvGraphicFramePr>
          <p:cNvPr id="13" name="Group 32">
            <a:extLst>
              <a:ext uri="{FF2B5EF4-FFF2-40B4-BE49-F238E27FC236}">
                <a16:creationId xmlns:a16="http://schemas.microsoft.com/office/drawing/2014/main" id="{765014FB-BC56-7546-ACE3-2A45C0260CE1}"/>
              </a:ext>
            </a:extLst>
          </p:cNvPr>
          <p:cNvGraphicFramePr>
            <a:graphicFrameLocks noGrp="1"/>
          </p:cNvGraphicFramePr>
          <p:nvPr>
            <p:extLst>
              <p:ext uri="{D42A27DB-BD31-4B8C-83A1-F6EECF244321}">
                <p14:modId xmlns:p14="http://schemas.microsoft.com/office/powerpoint/2010/main" val="3820108110"/>
              </p:ext>
            </p:extLst>
          </p:nvPr>
        </p:nvGraphicFramePr>
        <p:xfrm>
          <a:off x="712938" y="4027819"/>
          <a:ext cx="5377978" cy="2133632"/>
        </p:xfrm>
        <a:graphic>
          <a:graphicData uri="http://schemas.openxmlformats.org/drawingml/2006/table">
            <a:tbl>
              <a:tblPr/>
              <a:tblGrid>
                <a:gridCol w="3304917">
                  <a:extLst>
                    <a:ext uri="{9D8B030D-6E8A-4147-A177-3AD203B41FA5}">
                      <a16:colId xmlns:a16="http://schemas.microsoft.com/office/drawing/2014/main" val="20000"/>
                    </a:ext>
                  </a:extLst>
                </a:gridCol>
                <a:gridCol w="2073061">
                  <a:extLst>
                    <a:ext uri="{9D8B030D-6E8A-4147-A177-3AD203B41FA5}">
                      <a16:colId xmlns:a16="http://schemas.microsoft.com/office/drawing/2014/main" val="20001"/>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Adverse Events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Baricitinib (N = 207)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Infection,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Bacteremia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Bacterial pneumonia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Urinary tract 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Fungemia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Possible pulmonary aspergillosis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34 (16)</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14 (7)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16 (8)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10 (5)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(0.5)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84235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Effect of Prior Vaccination on COVID-19 </a:t>
            </a:r>
            <a:br>
              <a:rPr lang="en-US" altLang="en-US" dirty="0"/>
            </a:br>
            <a:r>
              <a:rPr lang="en-US" altLang="en-US" dirty="0"/>
              <a:t>Progression in Hospitalized Patients</a:t>
            </a:r>
          </a:p>
        </p:txBody>
      </p:sp>
      <p:sp>
        <p:nvSpPr>
          <p:cNvPr id="2" name="Content Placeholder 1">
            <a:extLst>
              <a:ext uri="{FF2B5EF4-FFF2-40B4-BE49-F238E27FC236}">
                <a16:creationId xmlns:a16="http://schemas.microsoft.com/office/drawing/2014/main" id="{45D67B82-A5D9-9EAB-0F8B-64AEAE696EFF}"/>
              </a:ext>
            </a:extLst>
          </p:cNvPr>
          <p:cNvSpPr>
            <a:spLocks noGrp="1"/>
          </p:cNvSpPr>
          <p:nvPr>
            <p:ph idx="1"/>
          </p:nvPr>
        </p:nvSpPr>
        <p:spPr/>
        <p:txBody>
          <a:bodyPr/>
          <a:lstStyle/>
          <a:p>
            <a:r>
              <a:rPr lang="en-US" dirty="0"/>
              <a:t>Retrospective, case-control, single-center study of patients </a:t>
            </a:r>
            <a:br>
              <a:rPr lang="en-US" dirty="0"/>
            </a:br>
            <a:r>
              <a:rPr lang="en-US" dirty="0"/>
              <a:t>hospitalized for COVID-19 in Michigan between December 30, 2020, and September 30, 2021</a:t>
            </a:r>
          </a:p>
          <a:p>
            <a:pPr lvl="1"/>
            <a:r>
              <a:rPr lang="en-US" dirty="0"/>
              <a:t>Included 210 vaccinated patients (39%) and 325 unvaccinated patients (61%)</a:t>
            </a:r>
          </a:p>
          <a:p>
            <a:r>
              <a:rPr lang="en-US" dirty="0"/>
              <a:t>Primary outcome: association between prior COVID-19 vaccination and critical COVID-19 illness, defined as composite of ICU admission, invasive mechanical ventilation, and 28-day mortality</a:t>
            </a:r>
          </a:p>
        </p:txBody>
      </p:sp>
      <p:sp>
        <p:nvSpPr>
          <p:cNvPr id="18" name="Text Box 11">
            <a:extLst>
              <a:ext uri="{FF2B5EF4-FFF2-40B4-BE49-F238E27FC236}">
                <a16:creationId xmlns:a16="http://schemas.microsoft.com/office/drawing/2014/main" id="{68B58C23-3297-4447-A482-70028BED805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Suleyman. ECCMID 2022. Abstr P2004.  </a:t>
            </a:r>
          </a:p>
        </p:txBody>
      </p:sp>
      <p:grpSp>
        <p:nvGrpSpPr>
          <p:cNvPr id="8" name="Group 7">
            <a:extLst>
              <a:ext uri="{FF2B5EF4-FFF2-40B4-BE49-F238E27FC236}">
                <a16:creationId xmlns:a16="http://schemas.microsoft.com/office/drawing/2014/main" id="{AA72E819-0D2E-8855-8903-010B80050366}"/>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FF397242-F3E8-E820-A450-DBDA14F80F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765CCDD0-BF6F-4B3C-BB48-68EEB6A68E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Effect of Prior Vaccination on COVID-19 Progression in Hospitalized Patients: Characteristics and Outcomes</a:t>
            </a:r>
          </a:p>
        </p:txBody>
      </p:sp>
      <p:sp>
        <p:nvSpPr>
          <p:cNvPr id="18" name="Text Box 11">
            <a:extLst>
              <a:ext uri="{FF2B5EF4-FFF2-40B4-BE49-F238E27FC236}">
                <a16:creationId xmlns:a16="http://schemas.microsoft.com/office/drawing/2014/main" id="{68B58C23-3297-4447-A482-70028BED805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Suleyman. ECCMID 2022. Abstr P2004.  </a:t>
            </a:r>
          </a:p>
        </p:txBody>
      </p:sp>
      <p:graphicFrame>
        <p:nvGraphicFramePr>
          <p:cNvPr id="9" name="Group 155">
            <a:extLst>
              <a:ext uri="{FF2B5EF4-FFF2-40B4-BE49-F238E27FC236}">
                <a16:creationId xmlns:a16="http://schemas.microsoft.com/office/drawing/2014/main" id="{98A52CCA-4B97-5CFB-06C8-A98BF7601A06}"/>
              </a:ext>
            </a:extLst>
          </p:cNvPr>
          <p:cNvGraphicFramePr>
            <a:graphicFrameLocks/>
          </p:cNvGraphicFramePr>
          <p:nvPr>
            <p:extLst>
              <p:ext uri="{D42A27DB-BD31-4B8C-83A1-F6EECF244321}">
                <p14:modId xmlns:p14="http://schemas.microsoft.com/office/powerpoint/2010/main" val="2775063953"/>
              </p:ext>
            </p:extLst>
          </p:nvPr>
        </p:nvGraphicFramePr>
        <p:xfrm>
          <a:off x="709582" y="1600200"/>
          <a:ext cx="10772621" cy="4491992"/>
        </p:xfrm>
        <a:graphic>
          <a:graphicData uri="http://schemas.openxmlformats.org/drawingml/2006/table">
            <a:tbl>
              <a:tblPr/>
              <a:tblGrid>
                <a:gridCol w="3713219">
                  <a:extLst>
                    <a:ext uri="{9D8B030D-6E8A-4147-A177-3AD203B41FA5}">
                      <a16:colId xmlns:a16="http://schemas.microsoft.com/office/drawing/2014/main" val="20002"/>
                    </a:ext>
                  </a:extLst>
                </a:gridCol>
                <a:gridCol w="1668562">
                  <a:extLst>
                    <a:ext uri="{9D8B030D-6E8A-4147-A177-3AD203B41FA5}">
                      <a16:colId xmlns:a16="http://schemas.microsoft.com/office/drawing/2014/main" val="20003"/>
                    </a:ext>
                  </a:extLst>
                </a:gridCol>
                <a:gridCol w="2229514">
                  <a:extLst>
                    <a:ext uri="{9D8B030D-6E8A-4147-A177-3AD203B41FA5}">
                      <a16:colId xmlns:a16="http://schemas.microsoft.com/office/drawing/2014/main" val="1734420738"/>
                    </a:ext>
                  </a:extLst>
                </a:gridCol>
                <a:gridCol w="2114699">
                  <a:extLst>
                    <a:ext uri="{9D8B030D-6E8A-4147-A177-3AD203B41FA5}">
                      <a16:colId xmlns:a16="http://schemas.microsoft.com/office/drawing/2014/main" val="3033519478"/>
                    </a:ext>
                  </a:extLst>
                </a:gridCol>
                <a:gridCol w="1046627">
                  <a:extLst>
                    <a:ext uri="{9D8B030D-6E8A-4147-A177-3AD203B41FA5}">
                      <a16:colId xmlns:a16="http://schemas.microsoft.com/office/drawing/2014/main" val="508935556"/>
                    </a:ext>
                  </a:extLst>
                </a:gridCol>
              </a:tblGrid>
              <a:tr h="5614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latin typeface="Calibri" panose="020F0502020204030204" pitchFamily="34" charset="0"/>
                          <a:cs typeface="Calibri" panose="020F0502020204030204" pitchFamily="34" charset="0"/>
                        </a:rPr>
                        <a:t>Characteristic/Outcome</a:t>
                      </a:r>
                    </a:p>
                  </a:txBody>
                  <a:tcPr marL="121881" marR="121881"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latin typeface="Calibri" panose="020F0502020204030204" pitchFamily="34" charset="0"/>
                          <a:cs typeface="Calibri" panose="020F0502020204030204" pitchFamily="34" charset="0"/>
                        </a:rPr>
                        <a:t>All Patients</a:t>
                      </a:r>
                    </a:p>
                    <a:p>
                      <a:pPr algn="ctr"/>
                      <a:r>
                        <a:rPr lang="en-US" sz="1400" b="1" dirty="0">
                          <a:latin typeface="Calibri" panose="020F0502020204030204" pitchFamily="34" charset="0"/>
                          <a:cs typeface="Calibri" panose="020F0502020204030204" pitchFamily="34" charset="0"/>
                        </a:rPr>
                        <a:t> (N = 535)</a:t>
                      </a:r>
                    </a:p>
                  </a:txBody>
                  <a:tcPr marL="121881" marR="121881"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latin typeface="Calibri" panose="020F0502020204030204" pitchFamily="34" charset="0"/>
                          <a:cs typeface="Calibri" panose="020F0502020204030204" pitchFamily="34" charset="0"/>
                        </a:rPr>
                        <a:t>Vaccinated </a:t>
                      </a:r>
                    </a:p>
                    <a:p>
                      <a:pPr algn="ctr"/>
                      <a:r>
                        <a:rPr lang="en-US" sz="1400" b="1" dirty="0">
                          <a:latin typeface="Calibri" panose="020F0502020204030204" pitchFamily="34" charset="0"/>
                          <a:cs typeface="Calibri" panose="020F0502020204030204" pitchFamily="34" charset="0"/>
                        </a:rPr>
                        <a:t>(n = 210)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latin typeface="Calibri" panose="020F0502020204030204" pitchFamily="34" charset="0"/>
                          <a:cs typeface="Calibri" panose="020F0502020204030204" pitchFamily="34" charset="0"/>
                        </a:rPr>
                        <a:t>Unvaccinated </a:t>
                      </a:r>
                    </a:p>
                    <a:p>
                      <a:pPr algn="ctr"/>
                      <a:r>
                        <a:rPr lang="en-US" sz="1400" b="1" dirty="0">
                          <a:latin typeface="Calibri" panose="020F0502020204030204" pitchFamily="34" charset="0"/>
                          <a:cs typeface="Calibri" panose="020F0502020204030204" pitchFamily="34" charset="0"/>
                        </a:rPr>
                        <a:t>(n = 325)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i="1" dirty="0">
                          <a:latin typeface="Calibri" panose="020F0502020204030204" pitchFamily="34" charset="0"/>
                          <a:cs typeface="Calibri" panose="020F0502020204030204" pitchFamily="34" charset="0"/>
                        </a:rPr>
                        <a:t>P </a:t>
                      </a:r>
                      <a:r>
                        <a:rPr lang="en-US" sz="1400" b="1" i="0" dirty="0">
                          <a:latin typeface="Calibri" panose="020F0502020204030204" pitchFamily="34" charset="0"/>
                          <a:cs typeface="Calibri" panose="020F0502020204030204" pitchFamily="34" charset="0"/>
                        </a:rPr>
                        <a:t>Value</a:t>
                      </a:r>
                      <a:endParaRPr lang="en-US" sz="1400" b="1" i="1" dirty="0">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64299434"/>
                  </a:ext>
                </a:extLst>
              </a:tr>
              <a:tr h="3303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Mean age, yr (SD)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 (18)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(13)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(17)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&lt;.001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303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Male,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262 (49.0)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106 (50.5)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156 (48.0)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.577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303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Black,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134 (25.0)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(13.3)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106 (32.6)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&lt;.001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01846236"/>
                  </a:ext>
                </a:extLst>
              </a:tr>
              <a:tr h="3303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Mean BMI, kg/m</a:t>
                      </a:r>
                      <a:r>
                        <a:rPr kumimoji="0" lang="en-US" sz="1400" b="0" i="0" u="none" strike="noStrike" cap="none" normalizeH="0" baseline="30000" dirty="0">
                          <a:ln>
                            <a:noFill/>
                          </a:ln>
                          <a:solidFill>
                            <a:schemeClr val="bg1"/>
                          </a:solidFill>
                          <a:effectLst/>
                          <a:latin typeface="Calibri" panose="020F0502020204030204" pitchFamily="34" charset="0"/>
                        </a:rPr>
                        <a:t>2</a:t>
                      </a:r>
                      <a:r>
                        <a:rPr kumimoji="0" lang="en-US" sz="1400" b="0" i="0" u="none" strike="noStrike" cap="none" normalizeH="0" baseline="0" dirty="0">
                          <a:ln>
                            <a:noFill/>
                          </a:ln>
                          <a:solidFill>
                            <a:schemeClr val="bg1"/>
                          </a:solidFill>
                          <a:effectLst/>
                          <a:latin typeface="Calibri" panose="020F0502020204030204" pitchFamily="34" charset="0"/>
                        </a:rPr>
                        <a:t> (SD)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32.6 (8.8)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31.5 (7.8)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33.4 (9.3)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.013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58506232"/>
                  </a:ext>
                </a:extLst>
              </a:tr>
              <a:tr h="3303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Median number of comorbidities, n (IQR)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(3-7)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&lt;.001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3590412"/>
                  </a:ext>
                </a:extLst>
              </a:tr>
              <a:tr h="12549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Complications,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Acute kidney injury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Acute respiratory distress syndrome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Venous thromboembolism</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Ventilator-associated pneumonia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184 (34.4)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 (15.9)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(8.0)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(34.8)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(5.7)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111 (34.2)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(19.7)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(9.5)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accent3"/>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1"/>
                          </a:solidFill>
                          <a:effectLst/>
                          <a:latin typeface="Calibri" panose="020F0502020204030204" pitchFamily="34" charset="0"/>
                          <a:ea typeface="+mn-ea"/>
                          <a:cs typeface="+mn-cs"/>
                        </a:rPr>
                        <a:t>.885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.003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.016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42099979"/>
                  </a:ext>
                </a:extLst>
              </a:tr>
              <a:tr h="10238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1" i="0" u="none" strike="noStrike" cap="none" normalizeH="0" baseline="0" dirty="0">
                          <a:ln>
                            <a:noFill/>
                          </a:ln>
                          <a:solidFill>
                            <a:schemeClr val="bg1"/>
                          </a:solidFill>
                          <a:effectLst/>
                          <a:latin typeface="Calibri" panose="020F0502020204030204" pitchFamily="34" charset="0"/>
                        </a:rPr>
                        <a:t>Critical COVID-19</a:t>
                      </a:r>
                      <a:r>
                        <a:rPr kumimoji="0" lang="en-US" sz="1400" b="0" i="0" u="none" strike="noStrike" cap="none" normalizeH="0" baseline="0" dirty="0">
                          <a:ln>
                            <a:noFill/>
                          </a:ln>
                          <a:solidFill>
                            <a:schemeClr val="bg1"/>
                          </a:solidFill>
                          <a:effectLst/>
                          <a:latin typeface="Calibri" panose="020F0502020204030204" pitchFamily="34" charset="0"/>
                        </a:rPr>
                        <a:t>,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ICU admission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Invasive mechanical ventilation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28-day mortality</a:t>
                      </a:r>
                    </a:p>
                  </a:txBody>
                  <a:tcPr marL="121881" marR="121881" marT="45774" marB="45774" anchor="ctr" horzOverflow="overflow">
                    <a:lnL w="381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218 (41.0)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207 (38.7)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 (18.5)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 (19.4)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(32.4)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(11.0)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148 (45.5)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139 (42.8)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(21.8)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 (24.9)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.016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.013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&lt;.001</a:t>
                      </a:r>
                    </a:p>
                  </a:txBody>
                  <a:tcPr marL="121881" marR="121881" marT="45774" marB="45774" anchor="ctr" horzOverflow="overflow">
                    <a:lnL w="12700" cap="flat" cmpd="sng" algn="ctr">
                      <a:noFill/>
                      <a:prstDash val="solid"/>
                      <a:round/>
                      <a:headEnd type="none" w="med" len="med"/>
                      <a:tailEnd type="none" w="med" len="med"/>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04581672"/>
                  </a:ext>
                </a:extLst>
              </a:tr>
            </a:tbl>
          </a:graphicData>
        </a:graphic>
      </p:graphicFrame>
      <p:grpSp>
        <p:nvGrpSpPr>
          <p:cNvPr id="8" name="Group 7">
            <a:extLst>
              <a:ext uri="{FF2B5EF4-FFF2-40B4-BE49-F238E27FC236}">
                <a16:creationId xmlns:a16="http://schemas.microsoft.com/office/drawing/2014/main" id="{AB260B6E-4686-0924-92BE-9AE13D82D8D6}"/>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4F52E94D-2094-E37F-39BC-34E6C02DE5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97C1294E-8E83-AFD0-D42B-31950C58F14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581910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a:xfrm>
            <a:off x="609759" y="238127"/>
            <a:ext cx="11064790" cy="1103313"/>
          </a:xfrm>
        </p:spPr>
        <p:txBody>
          <a:bodyPr/>
          <a:lstStyle/>
          <a:p>
            <a:r>
              <a:rPr lang="en-US" altLang="en-US" sz="3000" dirty="0"/>
              <a:t>Effect of Prior Vaccination on COVID-19 Progression in </a:t>
            </a:r>
            <a:br>
              <a:rPr lang="en-US" altLang="en-US" sz="3000" dirty="0"/>
            </a:br>
            <a:r>
              <a:rPr lang="en-US" altLang="en-US" sz="3000" dirty="0"/>
              <a:t>Hospitalized Patients: Independent Predictors of Adverse Outcomes</a:t>
            </a:r>
          </a:p>
        </p:txBody>
      </p:sp>
      <p:sp>
        <p:nvSpPr>
          <p:cNvPr id="2" name="Left Brace 1">
            <a:extLst>
              <a:ext uri="{FF2B5EF4-FFF2-40B4-BE49-F238E27FC236}">
                <a16:creationId xmlns:a16="http://schemas.microsoft.com/office/drawing/2014/main" id="{0B7506F5-D902-B2FF-2CE4-91310BD92ADA}"/>
              </a:ext>
            </a:extLst>
          </p:cNvPr>
          <p:cNvSpPr/>
          <p:nvPr/>
        </p:nvSpPr>
        <p:spPr bwMode="auto">
          <a:xfrm>
            <a:off x="3229916" y="1535172"/>
            <a:ext cx="235524" cy="1482435"/>
          </a:xfrm>
          <a:prstGeom prst="leftBrace">
            <a:avLst/>
          </a:prstGeom>
          <a:solidFill>
            <a:schemeClr val="tx1"/>
          </a:solidFill>
          <a:ln w="1905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B34D7022-78F1-9DF4-C25A-204EE0EEBA86}"/>
              </a:ext>
            </a:extLst>
          </p:cNvPr>
          <p:cNvSpPr txBox="1"/>
          <p:nvPr/>
        </p:nvSpPr>
        <p:spPr bwMode="auto">
          <a:xfrm>
            <a:off x="1075816" y="1814724"/>
            <a:ext cx="196734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Risk of developing critical COVID-19 in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a:t>
            </a:r>
          </a:p>
        </p:txBody>
      </p:sp>
      <p:sp>
        <p:nvSpPr>
          <p:cNvPr id="11" name="Left Brace 10">
            <a:extLst>
              <a:ext uri="{FF2B5EF4-FFF2-40B4-BE49-F238E27FC236}">
                <a16:creationId xmlns:a16="http://schemas.microsoft.com/office/drawing/2014/main" id="{0CF334D2-845C-F911-FDB2-ED462394E04F}"/>
              </a:ext>
            </a:extLst>
          </p:cNvPr>
          <p:cNvSpPr/>
          <p:nvPr/>
        </p:nvSpPr>
        <p:spPr bwMode="auto">
          <a:xfrm>
            <a:off x="3216059" y="3088218"/>
            <a:ext cx="249380" cy="1759527"/>
          </a:xfrm>
          <a:prstGeom prst="leftBrace">
            <a:avLst/>
          </a:prstGeom>
          <a:solidFill>
            <a:schemeClr val="tx1"/>
          </a:solidFill>
          <a:ln w="1905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15E9A644-9F08-0352-587B-154420F863DA}"/>
              </a:ext>
            </a:extLst>
          </p:cNvPr>
          <p:cNvSpPr txBox="1"/>
          <p:nvPr/>
        </p:nvSpPr>
        <p:spPr bwMode="auto">
          <a:xfrm>
            <a:off x="1072396" y="3512383"/>
            <a:ext cx="195349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COVID-19</a:t>
            </a:r>
            <a:r>
              <a:rPr kumimoji="0" lang="en-US" sz="1800" b="0" i="0" u="none" strike="noStrike" kern="1200" cap="none" spc="0" normalizeH="0" baseline="0" noProof="0" dirty="0">
                <a:ln>
                  <a:noFill/>
                </a:ln>
                <a:solidFill>
                  <a:srgbClr val="000000"/>
                </a:solidFill>
                <a:effectLst/>
                <a:uLnTx/>
                <a:uFillTx/>
              </a:rPr>
              <a:t>–</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related 28-day mortality risk in </a:t>
            </a: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a:t>
            </a:r>
          </a:p>
        </p:txBody>
      </p:sp>
      <p:sp>
        <p:nvSpPr>
          <p:cNvPr id="13" name="Left Brace 12">
            <a:extLst>
              <a:ext uri="{FF2B5EF4-FFF2-40B4-BE49-F238E27FC236}">
                <a16:creationId xmlns:a16="http://schemas.microsoft.com/office/drawing/2014/main" id="{1D16CB1F-7B85-0742-4381-93FE604EB1F9}"/>
              </a:ext>
            </a:extLst>
          </p:cNvPr>
          <p:cNvSpPr/>
          <p:nvPr/>
        </p:nvSpPr>
        <p:spPr bwMode="auto">
          <a:xfrm>
            <a:off x="3202205" y="4918356"/>
            <a:ext cx="263234" cy="1496299"/>
          </a:xfrm>
          <a:prstGeom prst="leftBrace">
            <a:avLst/>
          </a:prstGeom>
          <a:solidFill>
            <a:schemeClr val="tx1"/>
          </a:solidFill>
          <a:ln w="1905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6A242F4E-88A8-3E0D-A5FF-ADD2B470CA96}"/>
              </a:ext>
            </a:extLst>
          </p:cNvPr>
          <p:cNvSpPr txBox="1"/>
          <p:nvPr/>
        </p:nvSpPr>
        <p:spPr bwMode="auto">
          <a:xfrm>
            <a:off x="1075816" y="5197102"/>
            <a:ext cx="206432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Risk of developing critical COVID-19 in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vaccinated patients</a:t>
            </a:r>
          </a:p>
        </p:txBody>
      </p:sp>
      <p:graphicFrame>
        <p:nvGraphicFramePr>
          <p:cNvPr id="4" name="Table 4">
            <a:extLst>
              <a:ext uri="{FF2B5EF4-FFF2-40B4-BE49-F238E27FC236}">
                <a16:creationId xmlns:a16="http://schemas.microsoft.com/office/drawing/2014/main" id="{D0D07A79-B327-4F8F-88E3-4556FC5E3782}"/>
              </a:ext>
            </a:extLst>
          </p:cNvPr>
          <p:cNvGraphicFramePr>
            <a:graphicFrameLocks noGrp="1"/>
          </p:cNvGraphicFramePr>
          <p:nvPr>
            <p:extLst>
              <p:ext uri="{D42A27DB-BD31-4B8C-83A1-F6EECF244321}">
                <p14:modId xmlns:p14="http://schemas.microsoft.com/office/powerpoint/2010/main" val="235480619"/>
              </p:ext>
            </p:extLst>
          </p:nvPr>
        </p:nvGraphicFramePr>
        <p:xfrm>
          <a:off x="3124874" y="1408430"/>
          <a:ext cx="7804746" cy="1393959"/>
        </p:xfrm>
        <a:graphic>
          <a:graphicData uri="http://schemas.openxmlformats.org/drawingml/2006/table">
            <a:tbl>
              <a:tblPr firstRow="1" bandRow="1">
                <a:tableStyleId>{93296810-A885-4BE3-A3E7-6D5BEEA58F35}</a:tableStyleId>
              </a:tblPr>
              <a:tblGrid>
                <a:gridCol w="1957955">
                  <a:extLst>
                    <a:ext uri="{9D8B030D-6E8A-4147-A177-3AD203B41FA5}">
                      <a16:colId xmlns:a16="http://schemas.microsoft.com/office/drawing/2014/main" val="2440778834"/>
                    </a:ext>
                  </a:extLst>
                </a:gridCol>
                <a:gridCol w="3583575">
                  <a:extLst>
                    <a:ext uri="{9D8B030D-6E8A-4147-A177-3AD203B41FA5}">
                      <a16:colId xmlns:a16="http://schemas.microsoft.com/office/drawing/2014/main" val="2319670111"/>
                    </a:ext>
                  </a:extLst>
                </a:gridCol>
                <a:gridCol w="596976">
                  <a:extLst>
                    <a:ext uri="{9D8B030D-6E8A-4147-A177-3AD203B41FA5}">
                      <a16:colId xmlns:a16="http://schemas.microsoft.com/office/drawing/2014/main" val="3452715152"/>
                    </a:ext>
                  </a:extLst>
                </a:gridCol>
                <a:gridCol w="995680">
                  <a:extLst>
                    <a:ext uri="{9D8B030D-6E8A-4147-A177-3AD203B41FA5}">
                      <a16:colId xmlns:a16="http://schemas.microsoft.com/office/drawing/2014/main" val="915031497"/>
                    </a:ext>
                  </a:extLst>
                </a:gridCol>
                <a:gridCol w="670560">
                  <a:extLst>
                    <a:ext uri="{9D8B030D-6E8A-4147-A177-3AD203B41FA5}">
                      <a16:colId xmlns:a16="http://schemas.microsoft.com/office/drawing/2014/main" val="3469453909"/>
                    </a:ext>
                  </a:extLst>
                </a:gridCol>
              </a:tblGrid>
              <a:tr h="199137">
                <a:tc>
                  <a:txBody>
                    <a:bodyPr/>
                    <a:lstStyle/>
                    <a:p>
                      <a:pPr algn="r">
                        <a:lnSpc>
                          <a:spcPct val="90000"/>
                        </a:lnSpc>
                      </a:pPr>
                      <a:endParaRPr lang="en-US" sz="1000" dirty="0">
                        <a:solidFill>
                          <a:schemeClr val="bg1"/>
                        </a:solidFill>
                      </a:endParaRPr>
                    </a:p>
                  </a:txBody>
                  <a:tcPr marL="9144" marR="9144" marT="18288" marB="18288">
                    <a:noFill/>
                  </a:tcPr>
                </a:tc>
                <a:tc>
                  <a:txBody>
                    <a:bodyPr/>
                    <a:lstStyle/>
                    <a:p>
                      <a:pPr>
                        <a:lnSpc>
                          <a:spcPct val="90000"/>
                        </a:lnSpc>
                      </a:pPr>
                      <a:endParaRPr lang="en-US" sz="1000" dirty="0">
                        <a:solidFill>
                          <a:schemeClr val="bg1"/>
                        </a:solidFill>
                      </a:endParaRPr>
                    </a:p>
                  </a:txBody>
                  <a:tcPr marL="9144" marR="9144" marT="18288" marB="18288">
                    <a:noFill/>
                  </a:tcPr>
                </a:tc>
                <a:tc>
                  <a:txBody>
                    <a:bodyPr/>
                    <a:lstStyle/>
                    <a:p>
                      <a:pPr algn="ctr">
                        <a:lnSpc>
                          <a:spcPct val="90000"/>
                        </a:lnSpc>
                      </a:pPr>
                      <a:r>
                        <a:rPr lang="en-US" sz="1000" dirty="0">
                          <a:solidFill>
                            <a:schemeClr val="bg1"/>
                          </a:solidFill>
                        </a:rPr>
                        <a:t>OR</a:t>
                      </a:r>
                    </a:p>
                  </a:txBody>
                  <a:tcPr marL="9144" marR="9144" marT="18288" marB="18288">
                    <a:noFill/>
                  </a:tcPr>
                </a:tc>
                <a:tc>
                  <a:txBody>
                    <a:bodyPr/>
                    <a:lstStyle/>
                    <a:p>
                      <a:pPr algn="ctr">
                        <a:lnSpc>
                          <a:spcPct val="90000"/>
                        </a:lnSpc>
                      </a:pPr>
                      <a:r>
                        <a:rPr lang="en-US" sz="1000" dirty="0">
                          <a:solidFill>
                            <a:schemeClr val="bg1"/>
                          </a:solidFill>
                        </a:rPr>
                        <a:t>95% CI</a:t>
                      </a:r>
                    </a:p>
                  </a:txBody>
                  <a:tcPr marL="9144" marR="9144" marT="18288" marB="18288">
                    <a:noFill/>
                  </a:tcPr>
                </a:tc>
                <a:tc>
                  <a:txBody>
                    <a:bodyPr/>
                    <a:lstStyle/>
                    <a:p>
                      <a:pPr algn="ctr">
                        <a:lnSpc>
                          <a:spcPct val="90000"/>
                        </a:lnSpc>
                      </a:pPr>
                      <a:r>
                        <a:rPr lang="en-US" sz="1000" i="1" dirty="0">
                          <a:solidFill>
                            <a:schemeClr val="bg1"/>
                          </a:solidFill>
                        </a:rPr>
                        <a:t>P </a:t>
                      </a:r>
                      <a:r>
                        <a:rPr lang="en-US" sz="1000" i="0" dirty="0">
                          <a:solidFill>
                            <a:schemeClr val="bg1"/>
                          </a:solidFill>
                        </a:rPr>
                        <a:t>V</a:t>
                      </a:r>
                      <a:r>
                        <a:rPr lang="en-US" sz="1000" dirty="0">
                          <a:solidFill>
                            <a:schemeClr val="bg1"/>
                          </a:solidFill>
                        </a:rPr>
                        <a:t>alue</a:t>
                      </a:r>
                    </a:p>
                  </a:txBody>
                  <a:tcPr marL="9144" marR="9144" marT="18288" marB="18288">
                    <a:noFill/>
                  </a:tcPr>
                </a:tc>
                <a:extLst>
                  <a:ext uri="{0D108BD9-81ED-4DB2-BD59-A6C34878D82A}">
                    <a16:rowId xmlns:a16="http://schemas.microsoft.com/office/drawing/2014/main" val="671347513"/>
                  </a:ext>
                </a:extLst>
              </a:tr>
              <a:tr h="199137">
                <a:tc>
                  <a:txBody>
                    <a:bodyPr/>
                    <a:lstStyle/>
                    <a:p>
                      <a:pPr algn="r">
                        <a:lnSpc>
                          <a:spcPct val="90000"/>
                        </a:lnSpc>
                      </a:pPr>
                      <a:r>
                        <a:rPr lang="en-US" sz="1000" dirty="0">
                          <a:solidFill>
                            <a:schemeClr val="bg1"/>
                          </a:solidFill>
                        </a:rPr>
                        <a:t>SpO</a:t>
                      </a:r>
                      <a:r>
                        <a:rPr lang="en-US" sz="1000" baseline="-25000" dirty="0">
                          <a:solidFill>
                            <a:schemeClr val="bg1"/>
                          </a:solidFill>
                        </a:rPr>
                        <a:t>2</a:t>
                      </a:r>
                      <a:r>
                        <a:rPr lang="en-US" sz="1000" dirty="0">
                          <a:solidFill>
                            <a:schemeClr val="bg1"/>
                          </a:solidFill>
                        </a:rPr>
                        <a:t>/FiO</a:t>
                      </a:r>
                      <a:r>
                        <a:rPr lang="en-US" sz="1000" baseline="-25000" dirty="0">
                          <a:solidFill>
                            <a:schemeClr val="bg1"/>
                          </a:solidFill>
                        </a:rPr>
                        <a:t>2</a:t>
                      </a:r>
                      <a:r>
                        <a:rPr lang="en-US" sz="1000" dirty="0">
                          <a:solidFill>
                            <a:schemeClr val="bg1"/>
                          </a:solidFill>
                        </a:rPr>
                        <a:t> on admission</a:t>
                      </a:r>
                    </a:p>
                  </a:txBody>
                  <a:tcPr marL="9144" marR="9144" marT="18288" marB="18288">
                    <a:noFill/>
                  </a:tcPr>
                </a:tc>
                <a:tc>
                  <a:txBody>
                    <a:bodyPr/>
                    <a:lstStyle/>
                    <a:p>
                      <a:pPr>
                        <a:lnSpc>
                          <a:spcPct val="90000"/>
                        </a:lnSpc>
                      </a:pPr>
                      <a:endParaRPr lang="en-US" sz="1000" dirty="0">
                        <a:solidFill>
                          <a:schemeClr val="bg1"/>
                        </a:solidFill>
                      </a:endParaRPr>
                    </a:p>
                  </a:txBody>
                  <a:tcPr marL="9144" marR="9144" marT="18288" marB="18288">
                    <a:noFill/>
                  </a:tcPr>
                </a:tc>
                <a:tc>
                  <a:txBody>
                    <a:bodyPr/>
                    <a:lstStyle/>
                    <a:p>
                      <a:pPr algn="ctr">
                        <a:lnSpc>
                          <a:spcPct val="90000"/>
                        </a:lnSpc>
                      </a:pPr>
                      <a:r>
                        <a:rPr lang="en-US" sz="1000" dirty="0">
                          <a:solidFill>
                            <a:schemeClr val="bg1"/>
                          </a:solidFill>
                        </a:rPr>
                        <a:t>1.01</a:t>
                      </a:r>
                    </a:p>
                  </a:txBody>
                  <a:tcPr marL="9144" marR="9144" marT="18288" marB="18288">
                    <a:noFill/>
                  </a:tcPr>
                </a:tc>
                <a:tc>
                  <a:txBody>
                    <a:bodyPr/>
                    <a:lstStyle/>
                    <a:p>
                      <a:pPr algn="ctr">
                        <a:lnSpc>
                          <a:spcPct val="90000"/>
                        </a:lnSpc>
                      </a:pPr>
                      <a:r>
                        <a:rPr lang="en-US" sz="1000" dirty="0">
                          <a:solidFill>
                            <a:schemeClr val="bg1"/>
                          </a:solidFill>
                        </a:rPr>
                        <a:t>(0.999-1.01)</a:t>
                      </a:r>
                    </a:p>
                  </a:txBody>
                  <a:tcPr marL="9144" marR="9144" marT="18288" marB="18288">
                    <a:noFill/>
                  </a:tcPr>
                </a:tc>
                <a:tc>
                  <a:txBody>
                    <a:bodyPr/>
                    <a:lstStyle/>
                    <a:p>
                      <a:pPr algn="ctr">
                        <a:lnSpc>
                          <a:spcPct val="90000"/>
                        </a:lnSpc>
                      </a:pPr>
                      <a:r>
                        <a:rPr lang="en-US" sz="1000" dirty="0">
                          <a:solidFill>
                            <a:schemeClr val="bg1"/>
                          </a:solidFill>
                        </a:rPr>
                        <a:t>.246</a:t>
                      </a:r>
                    </a:p>
                  </a:txBody>
                  <a:tcPr marL="9144" marR="9144" marT="18288" marB="18288">
                    <a:noFill/>
                  </a:tcPr>
                </a:tc>
                <a:extLst>
                  <a:ext uri="{0D108BD9-81ED-4DB2-BD59-A6C34878D82A}">
                    <a16:rowId xmlns:a16="http://schemas.microsoft.com/office/drawing/2014/main" val="4111195359"/>
                  </a:ext>
                </a:extLst>
              </a:tr>
              <a:tr h="199137">
                <a:tc>
                  <a:txBody>
                    <a:bodyPr/>
                    <a:lstStyle/>
                    <a:p>
                      <a:pPr algn="r">
                        <a:lnSpc>
                          <a:spcPct val="90000"/>
                        </a:lnSpc>
                      </a:pPr>
                      <a:r>
                        <a:rPr lang="en-US" sz="1000" dirty="0">
                          <a:solidFill>
                            <a:schemeClr val="bg1"/>
                          </a:solidFill>
                        </a:rPr>
                        <a:t>mSOFA on presentation</a:t>
                      </a:r>
                    </a:p>
                  </a:txBody>
                  <a:tcPr marL="9144" marR="9144" marT="18288" marB="18288">
                    <a:noFill/>
                  </a:tcPr>
                </a:tc>
                <a:tc>
                  <a:txBody>
                    <a:bodyPr/>
                    <a:lstStyle/>
                    <a:p>
                      <a:pPr>
                        <a:lnSpc>
                          <a:spcPct val="90000"/>
                        </a:lnSpc>
                      </a:pPr>
                      <a:endParaRPr lang="en-US" sz="1000" dirty="0">
                        <a:solidFill>
                          <a:schemeClr val="bg1"/>
                        </a:solidFill>
                      </a:endParaRPr>
                    </a:p>
                  </a:txBody>
                  <a:tcPr marL="9144" marR="9144" marT="18288" marB="18288">
                    <a:noFill/>
                  </a:tcPr>
                </a:tc>
                <a:tc>
                  <a:txBody>
                    <a:bodyPr/>
                    <a:lstStyle/>
                    <a:p>
                      <a:pPr algn="ctr">
                        <a:lnSpc>
                          <a:spcPct val="90000"/>
                        </a:lnSpc>
                      </a:pPr>
                      <a:r>
                        <a:rPr lang="en-US" sz="1000" b="1" dirty="0">
                          <a:solidFill>
                            <a:schemeClr val="bg1"/>
                          </a:solidFill>
                        </a:rPr>
                        <a:t>1.74</a:t>
                      </a:r>
                    </a:p>
                  </a:txBody>
                  <a:tcPr marL="9144" marR="9144" marT="18288" marB="18288">
                    <a:noFill/>
                  </a:tcPr>
                </a:tc>
                <a:tc>
                  <a:txBody>
                    <a:bodyPr/>
                    <a:lstStyle/>
                    <a:p>
                      <a:pPr algn="ctr">
                        <a:lnSpc>
                          <a:spcPct val="90000"/>
                        </a:lnSpc>
                      </a:pPr>
                      <a:r>
                        <a:rPr lang="en-US" sz="1000" dirty="0">
                          <a:solidFill>
                            <a:schemeClr val="bg1"/>
                          </a:solidFill>
                        </a:rPr>
                        <a:t>(1.48-2.06)</a:t>
                      </a:r>
                    </a:p>
                  </a:txBody>
                  <a:tcPr marL="9144" marR="9144" marT="18288" marB="18288">
                    <a:noFill/>
                  </a:tcPr>
                </a:tc>
                <a:tc>
                  <a:txBody>
                    <a:bodyPr/>
                    <a:lstStyle/>
                    <a:p>
                      <a:pPr algn="ctr">
                        <a:lnSpc>
                          <a:spcPct val="90000"/>
                        </a:lnSpc>
                      </a:pPr>
                      <a:r>
                        <a:rPr lang="en-US" sz="1000" b="1" dirty="0">
                          <a:solidFill>
                            <a:schemeClr val="bg1"/>
                          </a:solidFill>
                        </a:rPr>
                        <a:t>&lt;.001</a:t>
                      </a:r>
                    </a:p>
                  </a:txBody>
                  <a:tcPr marL="9144" marR="9144" marT="18288" marB="18288">
                    <a:noFill/>
                  </a:tcPr>
                </a:tc>
                <a:extLst>
                  <a:ext uri="{0D108BD9-81ED-4DB2-BD59-A6C34878D82A}">
                    <a16:rowId xmlns:a16="http://schemas.microsoft.com/office/drawing/2014/main" val="2965346630"/>
                  </a:ext>
                </a:extLst>
              </a:tr>
              <a:tr h="199137">
                <a:tc>
                  <a:txBody>
                    <a:bodyPr/>
                    <a:lstStyle/>
                    <a:p>
                      <a:pPr algn="r">
                        <a:lnSpc>
                          <a:spcPct val="90000"/>
                        </a:lnSpc>
                      </a:pPr>
                      <a:r>
                        <a:rPr lang="en-US" sz="1000" dirty="0">
                          <a:solidFill>
                            <a:schemeClr val="bg1"/>
                          </a:solidFill>
                        </a:rPr>
                        <a:t>Symptom severity</a:t>
                      </a:r>
                    </a:p>
                  </a:txBody>
                  <a:tcPr marL="9144" marR="9144" marT="18288" marB="18288">
                    <a:noFill/>
                  </a:tcPr>
                </a:tc>
                <a:tc>
                  <a:txBody>
                    <a:bodyPr/>
                    <a:lstStyle/>
                    <a:p>
                      <a:pPr>
                        <a:lnSpc>
                          <a:spcPct val="90000"/>
                        </a:lnSpc>
                      </a:pPr>
                      <a:endParaRPr lang="en-US" sz="1000" dirty="0">
                        <a:solidFill>
                          <a:schemeClr val="bg1"/>
                        </a:solidFill>
                      </a:endParaRPr>
                    </a:p>
                  </a:txBody>
                  <a:tcPr marL="9144" marR="9144" marT="18288" marB="18288">
                    <a:noFill/>
                  </a:tcPr>
                </a:tc>
                <a:tc>
                  <a:txBody>
                    <a:bodyPr/>
                    <a:lstStyle/>
                    <a:p>
                      <a:pPr algn="ctr">
                        <a:lnSpc>
                          <a:spcPct val="90000"/>
                        </a:lnSpc>
                      </a:pPr>
                      <a:r>
                        <a:rPr lang="en-US" sz="1000" b="1" dirty="0">
                          <a:solidFill>
                            <a:schemeClr val="bg1"/>
                          </a:solidFill>
                        </a:rPr>
                        <a:t>2.59</a:t>
                      </a:r>
                    </a:p>
                  </a:txBody>
                  <a:tcPr marL="9144" marR="9144" marT="18288" marB="18288">
                    <a:noFill/>
                  </a:tcPr>
                </a:tc>
                <a:tc>
                  <a:txBody>
                    <a:bodyPr/>
                    <a:lstStyle/>
                    <a:p>
                      <a:pPr algn="ctr">
                        <a:lnSpc>
                          <a:spcPct val="90000"/>
                        </a:lnSpc>
                      </a:pPr>
                      <a:r>
                        <a:rPr lang="en-US" sz="1000" dirty="0">
                          <a:solidFill>
                            <a:schemeClr val="bg1"/>
                          </a:solidFill>
                        </a:rPr>
                        <a:t>(1.61-4.16)</a:t>
                      </a:r>
                    </a:p>
                  </a:txBody>
                  <a:tcPr marL="9144" marR="9144" marT="18288" marB="18288">
                    <a:noFill/>
                  </a:tcPr>
                </a:tc>
                <a:tc>
                  <a:txBody>
                    <a:bodyPr/>
                    <a:lstStyle/>
                    <a:p>
                      <a:pPr algn="ctr">
                        <a:lnSpc>
                          <a:spcPct val="90000"/>
                        </a:lnSpc>
                      </a:pPr>
                      <a:r>
                        <a:rPr lang="en-US" sz="1000" b="1" dirty="0">
                          <a:solidFill>
                            <a:schemeClr val="bg1"/>
                          </a:solidFill>
                        </a:rPr>
                        <a:t>&lt;.001</a:t>
                      </a:r>
                    </a:p>
                  </a:txBody>
                  <a:tcPr marL="9144" marR="9144" marT="18288" marB="18288">
                    <a:noFill/>
                  </a:tcPr>
                </a:tc>
                <a:extLst>
                  <a:ext uri="{0D108BD9-81ED-4DB2-BD59-A6C34878D82A}">
                    <a16:rowId xmlns:a16="http://schemas.microsoft.com/office/drawing/2014/main" val="2949316156"/>
                  </a:ext>
                </a:extLst>
              </a:tr>
              <a:tr h="199137">
                <a:tc>
                  <a:txBody>
                    <a:bodyPr/>
                    <a:lstStyle/>
                    <a:p>
                      <a:pPr algn="r">
                        <a:lnSpc>
                          <a:spcPct val="90000"/>
                        </a:lnSpc>
                      </a:pPr>
                      <a:r>
                        <a:rPr lang="en-US" sz="1000" dirty="0">
                          <a:solidFill>
                            <a:schemeClr val="bg1"/>
                          </a:solidFill>
                        </a:rPr>
                        <a:t>Vaccinated</a:t>
                      </a:r>
                    </a:p>
                  </a:txBody>
                  <a:tcPr marL="9144" marR="9144" marT="18288" marB="18288">
                    <a:noFill/>
                  </a:tcPr>
                </a:tc>
                <a:tc>
                  <a:txBody>
                    <a:bodyPr/>
                    <a:lstStyle/>
                    <a:p>
                      <a:pPr>
                        <a:lnSpc>
                          <a:spcPct val="90000"/>
                        </a:lnSpc>
                      </a:pPr>
                      <a:endParaRPr lang="en-US" sz="1000" dirty="0">
                        <a:solidFill>
                          <a:schemeClr val="bg1"/>
                        </a:solidFill>
                      </a:endParaRPr>
                    </a:p>
                  </a:txBody>
                  <a:tcPr marL="9144" marR="9144" marT="18288" marB="18288">
                    <a:noFill/>
                  </a:tcPr>
                </a:tc>
                <a:tc>
                  <a:txBody>
                    <a:bodyPr/>
                    <a:lstStyle/>
                    <a:p>
                      <a:pPr algn="ctr">
                        <a:lnSpc>
                          <a:spcPct val="90000"/>
                        </a:lnSpc>
                      </a:pPr>
                      <a:r>
                        <a:rPr lang="en-US" sz="1000" b="1" dirty="0">
                          <a:solidFill>
                            <a:schemeClr val="bg1"/>
                          </a:solidFill>
                        </a:rPr>
                        <a:t>0.528</a:t>
                      </a:r>
                    </a:p>
                  </a:txBody>
                  <a:tcPr marL="9144" marR="9144" marT="18288" marB="18288">
                    <a:noFill/>
                  </a:tcPr>
                </a:tc>
                <a:tc>
                  <a:txBody>
                    <a:bodyPr/>
                    <a:lstStyle/>
                    <a:p>
                      <a:pPr algn="ctr">
                        <a:lnSpc>
                          <a:spcPct val="90000"/>
                        </a:lnSpc>
                      </a:pPr>
                      <a:r>
                        <a:rPr lang="en-US" sz="1000" dirty="0">
                          <a:solidFill>
                            <a:schemeClr val="bg1"/>
                          </a:solidFill>
                        </a:rPr>
                        <a:t>(0.307-0.910)</a:t>
                      </a:r>
                    </a:p>
                  </a:txBody>
                  <a:tcPr marL="9144" marR="9144" marT="18288" marB="18288">
                    <a:noFill/>
                  </a:tcPr>
                </a:tc>
                <a:tc>
                  <a:txBody>
                    <a:bodyPr/>
                    <a:lstStyle/>
                    <a:p>
                      <a:pPr algn="ctr">
                        <a:lnSpc>
                          <a:spcPct val="90000"/>
                        </a:lnSpc>
                      </a:pPr>
                      <a:r>
                        <a:rPr lang="en-US" sz="1000" b="1" dirty="0">
                          <a:solidFill>
                            <a:schemeClr val="bg1"/>
                          </a:solidFill>
                        </a:rPr>
                        <a:t>.02</a:t>
                      </a:r>
                    </a:p>
                  </a:txBody>
                  <a:tcPr marL="9144" marR="9144" marT="18288" marB="18288">
                    <a:noFill/>
                  </a:tcPr>
                </a:tc>
                <a:extLst>
                  <a:ext uri="{0D108BD9-81ED-4DB2-BD59-A6C34878D82A}">
                    <a16:rowId xmlns:a16="http://schemas.microsoft.com/office/drawing/2014/main" val="2065943835"/>
                  </a:ext>
                </a:extLst>
              </a:tr>
              <a:tr h="199137">
                <a:tc>
                  <a:txBody>
                    <a:bodyPr/>
                    <a:lstStyle/>
                    <a:p>
                      <a:pPr algn="r">
                        <a:lnSpc>
                          <a:spcPct val="90000"/>
                        </a:lnSpc>
                      </a:pPr>
                      <a:r>
                        <a:rPr lang="en-US" sz="1000" dirty="0">
                          <a:solidFill>
                            <a:schemeClr val="bg1"/>
                          </a:solidFill>
                        </a:rPr>
                        <a:t>Immunocompromised state</a:t>
                      </a:r>
                    </a:p>
                  </a:txBody>
                  <a:tcPr marL="9144" marR="9144" marT="18288" marB="18288">
                    <a:noFill/>
                  </a:tcPr>
                </a:tc>
                <a:tc>
                  <a:txBody>
                    <a:bodyPr/>
                    <a:lstStyle/>
                    <a:p>
                      <a:pPr>
                        <a:lnSpc>
                          <a:spcPct val="90000"/>
                        </a:lnSpc>
                      </a:pPr>
                      <a:endParaRPr lang="en-US" sz="1000" dirty="0">
                        <a:solidFill>
                          <a:schemeClr val="bg1"/>
                        </a:solidFill>
                      </a:endParaRPr>
                    </a:p>
                  </a:txBody>
                  <a:tcPr marL="9144" marR="9144" marT="18288" marB="18288">
                    <a:noFill/>
                  </a:tcPr>
                </a:tc>
                <a:tc>
                  <a:txBody>
                    <a:bodyPr/>
                    <a:lstStyle/>
                    <a:p>
                      <a:pPr algn="ctr">
                        <a:lnSpc>
                          <a:spcPct val="90000"/>
                        </a:lnSpc>
                      </a:pPr>
                      <a:r>
                        <a:rPr lang="en-US" sz="1000" dirty="0">
                          <a:solidFill>
                            <a:schemeClr val="bg1"/>
                          </a:solidFill>
                        </a:rPr>
                        <a:t>0.84</a:t>
                      </a:r>
                    </a:p>
                  </a:txBody>
                  <a:tcPr marL="9144" marR="9144" marT="18288" marB="18288">
                    <a:noFill/>
                  </a:tcPr>
                </a:tc>
                <a:tc>
                  <a:txBody>
                    <a:bodyPr/>
                    <a:lstStyle/>
                    <a:p>
                      <a:pPr algn="ctr">
                        <a:lnSpc>
                          <a:spcPct val="90000"/>
                        </a:lnSpc>
                      </a:pPr>
                      <a:r>
                        <a:rPr lang="en-US" sz="1000" dirty="0">
                          <a:solidFill>
                            <a:schemeClr val="bg1"/>
                          </a:solidFill>
                        </a:rPr>
                        <a:t>(0.53-1.34)</a:t>
                      </a:r>
                    </a:p>
                  </a:txBody>
                  <a:tcPr marL="9144" marR="9144" marT="18288" marB="18288">
                    <a:noFill/>
                  </a:tcPr>
                </a:tc>
                <a:tc>
                  <a:txBody>
                    <a:bodyPr/>
                    <a:lstStyle/>
                    <a:p>
                      <a:pPr algn="ctr">
                        <a:lnSpc>
                          <a:spcPct val="90000"/>
                        </a:lnSpc>
                      </a:pPr>
                      <a:r>
                        <a:rPr lang="en-US" sz="1000" dirty="0">
                          <a:solidFill>
                            <a:schemeClr val="bg1"/>
                          </a:solidFill>
                        </a:rPr>
                        <a:t>.462</a:t>
                      </a:r>
                    </a:p>
                  </a:txBody>
                  <a:tcPr marL="9144" marR="9144" marT="18288" marB="18288">
                    <a:noFill/>
                  </a:tcPr>
                </a:tc>
                <a:extLst>
                  <a:ext uri="{0D108BD9-81ED-4DB2-BD59-A6C34878D82A}">
                    <a16:rowId xmlns:a16="http://schemas.microsoft.com/office/drawing/2014/main" val="3330424921"/>
                  </a:ext>
                </a:extLst>
              </a:tr>
              <a:tr h="199137">
                <a:tc>
                  <a:txBody>
                    <a:bodyPr/>
                    <a:lstStyle/>
                    <a:p>
                      <a:pPr algn="r">
                        <a:lnSpc>
                          <a:spcPct val="90000"/>
                        </a:lnSpc>
                      </a:pPr>
                      <a:r>
                        <a:rPr lang="en-US" sz="1000" dirty="0">
                          <a:solidFill>
                            <a:schemeClr val="bg1"/>
                          </a:solidFill>
                        </a:rPr>
                        <a:t>Age</a:t>
                      </a:r>
                    </a:p>
                  </a:txBody>
                  <a:tcPr marL="9144" marR="9144" marT="18288" marB="18288">
                    <a:noFill/>
                  </a:tcPr>
                </a:tc>
                <a:tc>
                  <a:txBody>
                    <a:bodyPr/>
                    <a:lstStyle/>
                    <a:p>
                      <a:pPr>
                        <a:lnSpc>
                          <a:spcPct val="90000"/>
                        </a:lnSpc>
                      </a:pPr>
                      <a:endParaRPr lang="en-US" sz="1000" dirty="0">
                        <a:solidFill>
                          <a:schemeClr val="bg1"/>
                        </a:solidFill>
                      </a:endParaRPr>
                    </a:p>
                  </a:txBody>
                  <a:tcPr marL="9144" marR="9144" marT="18288" marB="18288">
                    <a:noFill/>
                  </a:tcPr>
                </a:tc>
                <a:tc>
                  <a:txBody>
                    <a:bodyPr/>
                    <a:lstStyle/>
                    <a:p>
                      <a:pPr algn="ctr">
                        <a:lnSpc>
                          <a:spcPct val="90000"/>
                        </a:lnSpc>
                      </a:pPr>
                      <a:r>
                        <a:rPr lang="en-US" sz="1000" dirty="0">
                          <a:solidFill>
                            <a:schemeClr val="bg1"/>
                          </a:solidFill>
                        </a:rPr>
                        <a:t>1.01</a:t>
                      </a:r>
                    </a:p>
                  </a:txBody>
                  <a:tcPr marL="9144" marR="9144" marT="18288" marB="18288">
                    <a:noFill/>
                  </a:tcPr>
                </a:tc>
                <a:tc>
                  <a:txBody>
                    <a:bodyPr/>
                    <a:lstStyle/>
                    <a:p>
                      <a:pPr algn="ctr">
                        <a:lnSpc>
                          <a:spcPct val="90000"/>
                        </a:lnSpc>
                      </a:pPr>
                      <a:r>
                        <a:rPr lang="en-US" sz="1000" dirty="0">
                          <a:solidFill>
                            <a:schemeClr val="bg1"/>
                          </a:solidFill>
                        </a:rPr>
                        <a:t>(0.989-1.02)</a:t>
                      </a:r>
                    </a:p>
                  </a:txBody>
                  <a:tcPr marL="9144" marR="9144" marT="18288" marB="18288">
                    <a:noFill/>
                  </a:tcPr>
                </a:tc>
                <a:tc>
                  <a:txBody>
                    <a:bodyPr/>
                    <a:lstStyle/>
                    <a:p>
                      <a:pPr algn="ctr">
                        <a:lnSpc>
                          <a:spcPct val="90000"/>
                        </a:lnSpc>
                      </a:pPr>
                      <a:r>
                        <a:rPr lang="en-US" sz="1000" dirty="0">
                          <a:solidFill>
                            <a:schemeClr val="bg1"/>
                          </a:solidFill>
                        </a:rPr>
                        <a:t>.831</a:t>
                      </a:r>
                    </a:p>
                  </a:txBody>
                  <a:tcPr marL="9144" marR="9144" marT="18288" marB="18288">
                    <a:noFill/>
                  </a:tcPr>
                </a:tc>
                <a:extLst>
                  <a:ext uri="{0D108BD9-81ED-4DB2-BD59-A6C34878D82A}">
                    <a16:rowId xmlns:a16="http://schemas.microsoft.com/office/drawing/2014/main" val="693962798"/>
                  </a:ext>
                </a:extLst>
              </a:tr>
            </a:tbl>
          </a:graphicData>
        </a:graphic>
      </p:graphicFrame>
      <p:graphicFrame>
        <p:nvGraphicFramePr>
          <p:cNvPr id="15" name="Table 4">
            <a:extLst>
              <a:ext uri="{FF2B5EF4-FFF2-40B4-BE49-F238E27FC236}">
                <a16:creationId xmlns:a16="http://schemas.microsoft.com/office/drawing/2014/main" id="{9FDBF476-B11B-4027-9DF8-D9BBFD392C28}"/>
              </a:ext>
            </a:extLst>
          </p:cNvPr>
          <p:cNvGraphicFramePr>
            <a:graphicFrameLocks noGrp="1"/>
          </p:cNvGraphicFramePr>
          <p:nvPr>
            <p:extLst>
              <p:ext uri="{D42A27DB-BD31-4B8C-83A1-F6EECF244321}">
                <p14:modId xmlns:p14="http://schemas.microsoft.com/office/powerpoint/2010/main" val="3501724138"/>
              </p:ext>
            </p:extLst>
          </p:nvPr>
        </p:nvGraphicFramePr>
        <p:xfrm>
          <a:off x="2892055" y="3185609"/>
          <a:ext cx="8057416" cy="1458933"/>
        </p:xfrm>
        <a:graphic>
          <a:graphicData uri="http://schemas.openxmlformats.org/drawingml/2006/table">
            <a:tbl>
              <a:tblPr firstRow="1" bandRow="1">
                <a:tableStyleId>{93296810-A885-4BE3-A3E7-6D5BEEA58F35}</a:tableStyleId>
              </a:tblPr>
              <a:tblGrid>
                <a:gridCol w="2021342">
                  <a:extLst>
                    <a:ext uri="{9D8B030D-6E8A-4147-A177-3AD203B41FA5}">
                      <a16:colId xmlns:a16="http://schemas.microsoft.com/office/drawing/2014/main" val="2440778834"/>
                    </a:ext>
                  </a:extLst>
                </a:gridCol>
                <a:gridCol w="3699590">
                  <a:extLst>
                    <a:ext uri="{9D8B030D-6E8A-4147-A177-3AD203B41FA5}">
                      <a16:colId xmlns:a16="http://schemas.microsoft.com/office/drawing/2014/main" val="2319670111"/>
                    </a:ext>
                  </a:extLst>
                </a:gridCol>
                <a:gridCol w="616302">
                  <a:extLst>
                    <a:ext uri="{9D8B030D-6E8A-4147-A177-3AD203B41FA5}">
                      <a16:colId xmlns:a16="http://schemas.microsoft.com/office/drawing/2014/main" val="3452715152"/>
                    </a:ext>
                  </a:extLst>
                </a:gridCol>
                <a:gridCol w="1027913">
                  <a:extLst>
                    <a:ext uri="{9D8B030D-6E8A-4147-A177-3AD203B41FA5}">
                      <a16:colId xmlns:a16="http://schemas.microsoft.com/office/drawing/2014/main" val="915031497"/>
                    </a:ext>
                  </a:extLst>
                </a:gridCol>
                <a:gridCol w="692269">
                  <a:extLst>
                    <a:ext uri="{9D8B030D-6E8A-4147-A177-3AD203B41FA5}">
                      <a16:colId xmlns:a16="http://schemas.microsoft.com/office/drawing/2014/main" val="3469453909"/>
                    </a:ext>
                  </a:extLst>
                </a:gridCol>
              </a:tblGrid>
              <a:tr h="208419">
                <a:tc>
                  <a:txBody>
                    <a:bodyPr/>
                    <a:lstStyle/>
                    <a:p>
                      <a:pPr algn="r">
                        <a:lnSpc>
                          <a:spcPct val="90000"/>
                        </a:lnSpc>
                      </a:pPr>
                      <a:r>
                        <a:rPr lang="en-US" sz="1000" b="0" dirty="0">
                          <a:solidFill>
                            <a:schemeClr val="bg1"/>
                          </a:solidFill>
                        </a:rPr>
                        <a:t>Intubation</a:t>
                      </a:r>
                    </a:p>
                  </a:txBody>
                  <a:tcPr marL="9144" marR="9144" marT="18288" marB="18288">
                    <a:noFill/>
                  </a:tcPr>
                </a:tc>
                <a:tc>
                  <a:txBody>
                    <a:bodyPr/>
                    <a:lstStyle/>
                    <a:p>
                      <a:pPr>
                        <a:lnSpc>
                          <a:spcPct val="90000"/>
                        </a:lnSpc>
                      </a:pPr>
                      <a:endParaRPr lang="en-US" sz="1000" b="0" dirty="0">
                        <a:solidFill>
                          <a:schemeClr val="bg1"/>
                        </a:solidFill>
                      </a:endParaRPr>
                    </a:p>
                  </a:txBody>
                  <a:tcPr marL="9144" marR="9144" marT="18288" marB="18288">
                    <a:noFill/>
                  </a:tcPr>
                </a:tc>
                <a:tc>
                  <a:txBody>
                    <a:bodyPr/>
                    <a:lstStyle/>
                    <a:p>
                      <a:pPr algn="ctr">
                        <a:lnSpc>
                          <a:spcPct val="90000"/>
                        </a:lnSpc>
                      </a:pPr>
                      <a:r>
                        <a:rPr lang="en-US" sz="1000" b="1" dirty="0">
                          <a:solidFill>
                            <a:schemeClr val="bg1"/>
                          </a:solidFill>
                        </a:rPr>
                        <a:t>4.66</a:t>
                      </a:r>
                    </a:p>
                  </a:txBody>
                  <a:tcPr marL="9144" marR="9144" marT="18288" marB="18288">
                    <a:noFill/>
                  </a:tcPr>
                </a:tc>
                <a:tc>
                  <a:txBody>
                    <a:bodyPr/>
                    <a:lstStyle/>
                    <a:p>
                      <a:pPr algn="ctr">
                        <a:lnSpc>
                          <a:spcPct val="90000"/>
                        </a:lnSpc>
                      </a:pPr>
                      <a:r>
                        <a:rPr lang="en-US" sz="1000" b="0" dirty="0">
                          <a:solidFill>
                            <a:schemeClr val="bg1"/>
                          </a:solidFill>
                        </a:rPr>
                        <a:t>(1.54-14.1)</a:t>
                      </a:r>
                    </a:p>
                  </a:txBody>
                  <a:tcPr marL="9144" marR="9144" marT="18288" marB="18288">
                    <a:noFill/>
                  </a:tcPr>
                </a:tc>
                <a:tc>
                  <a:txBody>
                    <a:bodyPr/>
                    <a:lstStyle/>
                    <a:p>
                      <a:pPr algn="ctr">
                        <a:lnSpc>
                          <a:spcPct val="90000"/>
                        </a:lnSpc>
                      </a:pPr>
                      <a:r>
                        <a:rPr lang="en-US" sz="1000" b="1" dirty="0">
                          <a:solidFill>
                            <a:schemeClr val="bg1"/>
                          </a:solidFill>
                        </a:rPr>
                        <a:t>.006</a:t>
                      </a:r>
                    </a:p>
                  </a:txBody>
                  <a:tcPr marL="9144" marR="9144" marT="18288" marB="18288">
                    <a:noFill/>
                  </a:tcPr>
                </a:tc>
                <a:extLst>
                  <a:ext uri="{0D108BD9-81ED-4DB2-BD59-A6C34878D82A}">
                    <a16:rowId xmlns:a16="http://schemas.microsoft.com/office/drawing/2014/main" val="4111195359"/>
                  </a:ext>
                </a:extLst>
              </a:tr>
              <a:tr h="208419">
                <a:tc>
                  <a:txBody>
                    <a:bodyPr/>
                    <a:lstStyle/>
                    <a:p>
                      <a:pPr algn="r">
                        <a:lnSpc>
                          <a:spcPct val="90000"/>
                        </a:lnSpc>
                      </a:pPr>
                      <a:r>
                        <a:rPr lang="en-US" sz="1000" dirty="0">
                          <a:solidFill>
                            <a:schemeClr val="bg1"/>
                          </a:solidFill>
                        </a:rPr>
                        <a:t>mSOFA on presentation</a:t>
                      </a:r>
                    </a:p>
                  </a:txBody>
                  <a:tcPr marL="9144" marR="9144" marT="18288" marB="18288">
                    <a:noFill/>
                  </a:tcPr>
                </a:tc>
                <a:tc>
                  <a:txBody>
                    <a:bodyPr/>
                    <a:lstStyle/>
                    <a:p>
                      <a:pPr>
                        <a:lnSpc>
                          <a:spcPct val="90000"/>
                        </a:lnSpc>
                      </a:pPr>
                      <a:endParaRPr lang="en-US" sz="1000" dirty="0">
                        <a:solidFill>
                          <a:schemeClr val="bg1"/>
                        </a:solidFill>
                      </a:endParaRPr>
                    </a:p>
                  </a:txBody>
                  <a:tcPr marL="9144" marR="9144" marT="18288" marB="18288">
                    <a:noFill/>
                  </a:tcPr>
                </a:tc>
                <a:tc>
                  <a:txBody>
                    <a:bodyPr/>
                    <a:lstStyle/>
                    <a:p>
                      <a:pPr algn="ctr">
                        <a:lnSpc>
                          <a:spcPct val="90000"/>
                        </a:lnSpc>
                      </a:pPr>
                      <a:r>
                        <a:rPr lang="en-US" sz="1000" b="1" dirty="0">
                          <a:solidFill>
                            <a:schemeClr val="bg1"/>
                          </a:solidFill>
                        </a:rPr>
                        <a:t>1.24</a:t>
                      </a:r>
                    </a:p>
                  </a:txBody>
                  <a:tcPr marL="9144" marR="9144" marT="18288" marB="18288">
                    <a:noFill/>
                  </a:tcPr>
                </a:tc>
                <a:tc>
                  <a:txBody>
                    <a:bodyPr/>
                    <a:lstStyle/>
                    <a:p>
                      <a:pPr algn="ctr">
                        <a:lnSpc>
                          <a:spcPct val="90000"/>
                        </a:lnSpc>
                      </a:pPr>
                      <a:r>
                        <a:rPr lang="en-US" sz="1000" dirty="0">
                          <a:solidFill>
                            <a:schemeClr val="bg1"/>
                          </a:solidFill>
                        </a:rPr>
                        <a:t>(1.04-1.47)</a:t>
                      </a:r>
                    </a:p>
                  </a:txBody>
                  <a:tcPr marL="9144" marR="9144" marT="18288" marB="18288">
                    <a:noFill/>
                  </a:tcPr>
                </a:tc>
                <a:tc>
                  <a:txBody>
                    <a:bodyPr/>
                    <a:lstStyle/>
                    <a:p>
                      <a:pPr algn="ctr">
                        <a:lnSpc>
                          <a:spcPct val="90000"/>
                        </a:lnSpc>
                      </a:pPr>
                      <a:r>
                        <a:rPr lang="en-US" sz="1000" b="1" dirty="0">
                          <a:solidFill>
                            <a:schemeClr val="bg1"/>
                          </a:solidFill>
                        </a:rPr>
                        <a:t>.012</a:t>
                      </a:r>
                    </a:p>
                  </a:txBody>
                  <a:tcPr marL="9144" marR="9144" marT="18288" marB="18288">
                    <a:noFill/>
                  </a:tcPr>
                </a:tc>
                <a:extLst>
                  <a:ext uri="{0D108BD9-81ED-4DB2-BD59-A6C34878D82A}">
                    <a16:rowId xmlns:a16="http://schemas.microsoft.com/office/drawing/2014/main" val="2965346630"/>
                  </a:ext>
                </a:extLst>
              </a:tr>
              <a:tr h="208419">
                <a:tc>
                  <a:txBody>
                    <a:bodyPr/>
                    <a:lstStyle/>
                    <a:p>
                      <a:pPr algn="r">
                        <a:lnSpc>
                          <a:spcPct val="90000"/>
                        </a:lnSpc>
                      </a:pPr>
                      <a:r>
                        <a:rPr lang="en-US" sz="1000" dirty="0">
                          <a:solidFill>
                            <a:schemeClr val="bg1"/>
                          </a:solidFill>
                        </a:rPr>
                        <a:t>Symptom severity</a:t>
                      </a:r>
                    </a:p>
                  </a:txBody>
                  <a:tcPr marL="9144" marR="9144" marT="18288" marB="18288">
                    <a:noFill/>
                  </a:tcPr>
                </a:tc>
                <a:tc>
                  <a:txBody>
                    <a:bodyPr/>
                    <a:lstStyle/>
                    <a:p>
                      <a:pPr>
                        <a:lnSpc>
                          <a:spcPct val="90000"/>
                        </a:lnSpc>
                      </a:pPr>
                      <a:endParaRPr lang="en-US" sz="1000" dirty="0">
                        <a:solidFill>
                          <a:schemeClr val="bg1"/>
                        </a:solidFill>
                      </a:endParaRPr>
                    </a:p>
                  </a:txBody>
                  <a:tcPr marL="9144" marR="9144" marT="18288" marB="18288">
                    <a:noFill/>
                  </a:tcPr>
                </a:tc>
                <a:tc>
                  <a:txBody>
                    <a:bodyPr/>
                    <a:lstStyle/>
                    <a:p>
                      <a:pPr algn="ctr">
                        <a:lnSpc>
                          <a:spcPct val="90000"/>
                        </a:lnSpc>
                      </a:pPr>
                      <a:r>
                        <a:rPr lang="en-US" sz="1000" b="1" dirty="0">
                          <a:solidFill>
                            <a:schemeClr val="bg1"/>
                          </a:solidFill>
                        </a:rPr>
                        <a:t>17.4</a:t>
                      </a:r>
                    </a:p>
                  </a:txBody>
                  <a:tcPr marL="9144" marR="9144" marT="18288" marB="18288">
                    <a:noFill/>
                  </a:tcPr>
                </a:tc>
                <a:tc>
                  <a:txBody>
                    <a:bodyPr/>
                    <a:lstStyle/>
                    <a:p>
                      <a:pPr algn="ctr">
                        <a:lnSpc>
                          <a:spcPct val="90000"/>
                        </a:lnSpc>
                      </a:pPr>
                      <a:r>
                        <a:rPr lang="en-US" sz="1000" dirty="0">
                          <a:solidFill>
                            <a:schemeClr val="bg1"/>
                          </a:solidFill>
                        </a:rPr>
                        <a:t>(5.58-54.1)</a:t>
                      </a:r>
                    </a:p>
                  </a:txBody>
                  <a:tcPr marL="9144" marR="9144" marT="18288" marB="18288">
                    <a:noFill/>
                  </a:tcPr>
                </a:tc>
                <a:tc>
                  <a:txBody>
                    <a:bodyPr/>
                    <a:lstStyle/>
                    <a:p>
                      <a:pPr algn="ctr">
                        <a:lnSpc>
                          <a:spcPct val="90000"/>
                        </a:lnSpc>
                      </a:pPr>
                      <a:r>
                        <a:rPr lang="en-US" sz="1000" b="1" dirty="0">
                          <a:solidFill>
                            <a:schemeClr val="bg1"/>
                          </a:solidFill>
                        </a:rPr>
                        <a:t>&lt;.001</a:t>
                      </a:r>
                    </a:p>
                  </a:txBody>
                  <a:tcPr marL="9144" marR="9144" marT="18288" marB="18288">
                    <a:noFill/>
                  </a:tcPr>
                </a:tc>
                <a:extLst>
                  <a:ext uri="{0D108BD9-81ED-4DB2-BD59-A6C34878D82A}">
                    <a16:rowId xmlns:a16="http://schemas.microsoft.com/office/drawing/2014/main" val="2949316156"/>
                  </a:ext>
                </a:extLst>
              </a:tr>
              <a:tr h="208419">
                <a:tc>
                  <a:txBody>
                    <a:bodyPr/>
                    <a:lstStyle/>
                    <a:p>
                      <a:pPr algn="r">
                        <a:lnSpc>
                          <a:spcPct val="90000"/>
                        </a:lnSpc>
                      </a:pPr>
                      <a:r>
                        <a:rPr lang="en-US" sz="1000" dirty="0">
                          <a:solidFill>
                            <a:schemeClr val="bg1"/>
                          </a:solidFill>
                        </a:rPr>
                        <a:t>Vaccinated</a:t>
                      </a:r>
                    </a:p>
                  </a:txBody>
                  <a:tcPr marL="9144" marR="9144" marT="18288" marB="18288">
                    <a:noFill/>
                  </a:tcPr>
                </a:tc>
                <a:tc>
                  <a:txBody>
                    <a:bodyPr/>
                    <a:lstStyle/>
                    <a:p>
                      <a:pPr>
                        <a:lnSpc>
                          <a:spcPct val="90000"/>
                        </a:lnSpc>
                      </a:pPr>
                      <a:endParaRPr lang="en-US" sz="1000" dirty="0">
                        <a:solidFill>
                          <a:schemeClr val="bg1"/>
                        </a:solidFill>
                      </a:endParaRPr>
                    </a:p>
                  </a:txBody>
                  <a:tcPr marL="9144" marR="9144" marT="18288" marB="18288">
                    <a:noFill/>
                  </a:tcPr>
                </a:tc>
                <a:tc>
                  <a:txBody>
                    <a:bodyPr/>
                    <a:lstStyle/>
                    <a:p>
                      <a:pPr algn="ctr">
                        <a:lnSpc>
                          <a:spcPct val="90000"/>
                        </a:lnSpc>
                      </a:pPr>
                      <a:r>
                        <a:rPr lang="en-US" sz="1000" b="1" dirty="0">
                          <a:solidFill>
                            <a:schemeClr val="bg1"/>
                          </a:solidFill>
                        </a:rPr>
                        <a:t>0.184</a:t>
                      </a:r>
                    </a:p>
                  </a:txBody>
                  <a:tcPr marL="9144" marR="9144" marT="18288" marB="18288">
                    <a:noFill/>
                  </a:tcPr>
                </a:tc>
                <a:tc>
                  <a:txBody>
                    <a:bodyPr/>
                    <a:lstStyle/>
                    <a:p>
                      <a:pPr algn="ctr">
                        <a:lnSpc>
                          <a:spcPct val="90000"/>
                        </a:lnSpc>
                      </a:pPr>
                      <a:r>
                        <a:rPr lang="en-US" sz="1000" dirty="0">
                          <a:solidFill>
                            <a:schemeClr val="bg1"/>
                          </a:solidFill>
                        </a:rPr>
                        <a:t>(0.77-0.440)</a:t>
                      </a:r>
                    </a:p>
                  </a:txBody>
                  <a:tcPr marL="9144" marR="9144" marT="18288" marB="18288">
                    <a:noFill/>
                  </a:tcPr>
                </a:tc>
                <a:tc>
                  <a:txBody>
                    <a:bodyPr/>
                    <a:lstStyle/>
                    <a:p>
                      <a:pPr algn="ctr">
                        <a:lnSpc>
                          <a:spcPct val="90000"/>
                        </a:lnSpc>
                      </a:pPr>
                      <a:r>
                        <a:rPr lang="en-US" sz="1000" b="1" dirty="0">
                          <a:solidFill>
                            <a:schemeClr val="bg1"/>
                          </a:solidFill>
                        </a:rPr>
                        <a:t>&lt;.001</a:t>
                      </a:r>
                    </a:p>
                  </a:txBody>
                  <a:tcPr marL="9144" marR="9144" marT="18288" marB="18288">
                    <a:noFill/>
                  </a:tcPr>
                </a:tc>
                <a:extLst>
                  <a:ext uri="{0D108BD9-81ED-4DB2-BD59-A6C34878D82A}">
                    <a16:rowId xmlns:a16="http://schemas.microsoft.com/office/drawing/2014/main" val="2065943835"/>
                  </a:ext>
                </a:extLst>
              </a:tr>
              <a:tr h="208419">
                <a:tc>
                  <a:txBody>
                    <a:bodyPr/>
                    <a:lstStyle/>
                    <a:p>
                      <a:pPr algn="r">
                        <a:lnSpc>
                          <a:spcPct val="90000"/>
                        </a:lnSpc>
                      </a:pPr>
                      <a:r>
                        <a:rPr lang="en-US" sz="1000" dirty="0">
                          <a:solidFill>
                            <a:schemeClr val="bg1"/>
                          </a:solidFill>
                        </a:rPr>
                        <a:t>Immunocompromised state</a:t>
                      </a:r>
                    </a:p>
                  </a:txBody>
                  <a:tcPr marL="9144" marR="9144" marT="18288" marB="18288">
                    <a:noFill/>
                  </a:tcPr>
                </a:tc>
                <a:tc>
                  <a:txBody>
                    <a:bodyPr/>
                    <a:lstStyle/>
                    <a:p>
                      <a:pPr>
                        <a:lnSpc>
                          <a:spcPct val="90000"/>
                        </a:lnSpc>
                      </a:pPr>
                      <a:endParaRPr lang="en-US" sz="1000" dirty="0">
                        <a:solidFill>
                          <a:schemeClr val="bg1"/>
                        </a:solidFill>
                      </a:endParaRPr>
                    </a:p>
                  </a:txBody>
                  <a:tcPr marL="9144" marR="9144" marT="18288" marB="18288">
                    <a:noFill/>
                  </a:tcPr>
                </a:tc>
                <a:tc>
                  <a:txBody>
                    <a:bodyPr/>
                    <a:lstStyle/>
                    <a:p>
                      <a:pPr algn="ctr">
                        <a:lnSpc>
                          <a:spcPct val="90000"/>
                        </a:lnSpc>
                      </a:pPr>
                      <a:r>
                        <a:rPr lang="en-US" sz="1000" dirty="0">
                          <a:solidFill>
                            <a:schemeClr val="bg1"/>
                          </a:solidFill>
                        </a:rPr>
                        <a:t>1.18</a:t>
                      </a:r>
                    </a:p>
                  </a:txBody>
                  <a:tcPr marL="9144" marR="9144" marT="18288" marB="18288">
                    <a:noFill/>
                  </a:tcPr>
                </a:tc>
                <a:tc>
                  <a:txBody>
                    <a:bodyPr/>
                    <a:lstStyle/>
                    <a:p>
                      <a:pPr algn="ctr">
                        <a:lnSpc>
                          <a:spcPct val="90000"/>
                        </a:lnSpc>
                      </a:pPr>
                      <a:r>
                        <a:rPr lang="en-US" sz="1000" dirty="0">
                          <a:solidFill>
                            <a:schemeClr val="bg1"/>
                          </a:solidFill>
                        </a:rPr>
                        <a:t>(0.566-2.47)</a:t>
                      </a:r>
                    </a:p>
                  </a:txBody>
                  <a:tcPr marL="9144" marR="9144" marT="18288" marB="18288">
                    <a:noFill/>
                  </a:tcPr>
                </a:tc>
                <a:tc>
                  <a:txBody>
                    <a:bodyPr/>
                    <a:lstStyle/>
                    <a:p>
                      <a:pPr algn="ctr">
                        <a:lnSpc>
                          <a:spcPct val="90000"/>
                        </a:lnSpc>
                      </a:pPr>
                      <a:r>
                        <a:rPr lang="en-US" sz="1000" dirty="0">
                          <a:solidFill>
                            <a:schemeClr val="bg1"/>
                          </a:solidFill>
                        </a:rPr>
                        <a:t>.655</a:t>
                      </a:r>
                    </a:p>
                  </a:txBody>
                  <a:tcPr marL="9144" marR="9144" marT="18288" marB="18288">
                    <a:noFill/>
                  </a:tcPr>
                </a:tc>
                <a:extLst>
                  <a:ext uri="{0D108BD9-81ED-4DB2-BD59-A6C34878D82A}">
                    <a16:rowId xmlns:a16="http://schemas.microsoft.com/office/drawing/2014/main" val="3330424921"/>
                  </a:ext>
                </a:extLst>
              </a:tr>
              <a:tr h="208419">
                <a:tc>
                  <a:txBody>
                    <a:bodyPr/>
                    <a:lstStyle/>
                    <a:p>
                      <a:pPr algn="r">
                        <a:lnSpc>
                          <a:spcPct val="90000"/>
                        </a:lnSpc>
                      </a:pPr>
                      <a:r>
                        <a:rPr lang="en-US" sz="1000" dirty="0">
                          <a:solidFill>
                            <a:schemeClr val="bg1"/>
                          </a:solidFill>
                        </a:rPr>
                        <a:t>Black race</a:t>
                      </a:r>
                    </a:p>
                  </a:txBody>
                  <a:tcPr marL="9144" marR="9144" marT="18288" marB="18288">
                    <a:noFill/>
                  </a:tcPr>
                </a:tc>
                <a:tc>
                  <a:txBody>
                    <a:bodyPr/>
                    <a:lstStyle/>
                    <a:p>
                      <a:pPr>
                        <a:lnSpc>
                          <a:spcPct val="90000"/>
                        </a:lnSpc>
                      </a:pPr>
                      <a:endParaRPr lang="en-US" sz="1000" dirty="0">
                        <a:solidFill>
                          <a:schemeClr val="bg1"/>
                        </a:solidFill>
                      </a:endParaRPr>
                    </a:p>
                  </a:txBody>
                  <a:tcPr marL="9144" marR="9144" marT="18288" marB="18288">
                    <a:noFill/>
                  </a:tcPr>
                </a:tc>
                <a:tc>
                  <a:txBody>
                    <a:bodyPr/>
                    <a:lstStyle/>
                    <a:p>
                      <a:pPr algn="ctr">
                        <a:lnSpc>
                          <a:spcPct val="90000"/>
                        </a:lnSpc>
                      </a:pPr>
                      <a:r>
                        <a:rPr lang="en-US" sz="1000" dirty="0">
                          <a:solidFill>
                            <a:schemeClr val="bg1"/>
                          </a:solidFill>
                        </a:rPr>
                        <a:t>0.532</a:t>
                      </a:r>
                    </a:p>
                  </a:txBody>
                  <a:tcPr marL="9144" marR="9144" marT="18288" marB="18288">
                    <a:noFill/>
                  </a:tcPr>
                </a:tc>
                <a:tc>
                  <a:txBody>
                    <a:bodyPr/>
                    <a:lstStyle/>
                    <a:p>
                      <a:pPr algn="ctr">
                        <a:lnSpc>
                          <a:spcPct val="90000"/>
                        </a:lnSpc>
                      </a:pPr>
                      <a:r>
                        <a:rPr lang="en-US" sz="1000" dirty="0">
                          <a:solidFill>
                            <a:schemeClr val="bg1"/>
                          </a:solidFill>
                        </a:rPr>
                        <a:t>(0.222-1.28)</a:t>
                      </a:r>
                    </a:p>
                  </a:txBody>
                  <a:tcPr marL="9144" marR="9144" marT="18288" marB="18288">
                    <a:noFill/>
                  </a:tcPr>
                </a:tc>
                <a:tc>
                  <a:txBody>
                    <a:bodyPr/>
                    <a:lstStyle/>
                    <a:p>
                      <a:pPr algn="ctr">
                        <a:lnSpc>
                          <a:spcPct val="90000"/>
                        </a:lnSpc>
                      </a:pPr>
                      <a:r>
                        <a:rPr lang="en-US" sz="1000" dirty="0">
                          <a:solidFill>
                            <a:schemeClr val="bg1"/>
                          </a:solidFill>
                        </a:rPr>
                        <a:t>.158</a:t>
                      </a:r>
                    </a:p>
                  </a:txBody>
                  <a:tcPr marL="9144" marR="9144" marT="18288" marB="18288">
                    <a:noFill/>
                  </a:tcPr>
                </a:tc>
                <a:extLst>
                  <a:ext uri="{0D108BD9-81ED-4DB2-BD59-A6C34878D82A}">
                    <a16:rowId xmlns:a16="http://schemas.microsoft.com/office/drawing/2014/main" val="693962798"/>
                  </a:ext>
                </a:extLst>
              </a:tr>
              <a:tr h="208419">
                <a:tc>
                  <a:txBody>
                    <a:bodyPr/>
                    <a:lstStyle/>
                    <a:p>
                      <a:pPr marL="0" marR="0" lvl="0" indent="0" algn="r" defTabSz="914400" rtl="0" eaLnBrk="1" fontAlgn="auto" latinLnBrk="0" hangingPunct="1">
                        <a:lnSpc>
                          <a:spcPct val="90000"/>
                        </a:lnSpc>
                        <a:spcBef>
                          <a:spcPts val="0"/>
                        </a:spcBef>
                        <a:spcAft>
                          <a:spcPts val="0"/>
                        </a:spcAft>
                        <a:buClrTx/>
                        <a:buSzTx/>
                        <a:buFontTx/>
                        <a:buNone/>
                        <a:tabLst/>
                        <a:defRPr/>
                      </a:pPr>
                      <a:r>
                        <a:rPr lang="en-US" sz="1000" dirty="0">
                          <a:solidFill>
                            <a:schemeClr val="bg1"/>
                          </a:solidFill>
                        </a:rPr>
                        <a:t>Age</a:t>
                      </a:r>
                    </a:p>
                  </a:txBody>
                  <a:tcPr marL="9144" marR="9144" marT="18288" marB="18288">
                    <a:noFill/>
                  </a:tcPr>
                </a:tc>
                <a:tc>
                  <a:txBody>
                    <a:bodyPr/>
                    <a:lstStyle/>
                    <a:p>
                      <a:pPr>
                        <a:lnSpc>
                          <a:spcPct val="90000"/>
                        </a:lnSpc>
                      </a:pPr>
                      <a:endParaRPr lang="en-US" sz="1000" dirty="0">
                        <a:solidFill>
                          <a:schemeClr val="bg1"/>
                        </a:solidFill>
                      </a:endParaRPr>
                    </a:p>
                  </a:txBody>
                  <a:tcPr marL="9144" marR="9144" marT="18288" marB="18288">
                    <a:noFill/>
                  </a:tcPr>
                </a:tc>
                <a:tc>
                  <a:txBody>
                    <a:bodyPr/>
                    <a:lstStyle/>
                    <a:p>
                      <a:pPr algn="ctr">
                        <a:lnSpc>
                          <a:spcPct val="90000"/>
                        </a:lnSpc>
                      </a:pPr>
                      <a:r>
                        <a:rPr lang="en-US" sz="1000" b="1" dirty="0">
                          <a:solidFill>
                            <a:schemeClr val="bg1"/>
                          </a:solidFill>
                        </a:rPr>
                        <a:t>1.05</a:t>
                      </a:r>
                    </a:p>
                  </a:txBody>
                  <a:tcPr marL="9144" marR="9144" marT="18288" marB="18288">
                    <a:noFill/>
                  </a:tcPr>
                </a:tc>
                <a:tc>
                  <a:txBody>
                    <a:bodyPr/>
                    <a:lstStyle/>
                    <a:p>
                      <a:pPr algn="ctr">
                        <a:lnSpc>
                          <a:spcPct val="90000"/>
                        </a:lnSpc>
                      </a:pPr>
                      <a:r>
                        <a:rPr lang="en-US" sz="1000" dirty="0">
                          <a:solidFill>
                            <a:schemeClr val="bg1"/>
                          </a:solidFill>
                        </a:rPr>
                        <a:t>(1.02-1.08)</a:t>
                      </a:r>
                    </a:p>
                  </a:txBody>
                  <a:tcPr marL="9144" marR="9144" marT="18288" marB="18288">
                    <a:noFill/>
                  </a:tcPr>
                </a:tc>
                <a:tc>
                  <a:txBody>
                    <a:bodyPr/>
                    <a:lstStyle/>
                    <a:p>
                      <a:pPr algn="ctr">
                        <a:lnSpc>
                          <a:spcPct val="90000"/>
                        </a:lnSpc>
                      </a:pPr>
                      <a:r>
                        <a:rPr lang="en-US" sz="1000" b="1" dirty="0">
                          <a:solidFill>
                            <a:schemeClr val="bg1"/>
                          </a:solidFill>
                        </a:rPr>
                        <a:t>&lt;.001</a:t>
                      </a:r>
                    </a:p>
                  </a:txBody>
                  <a:tcPr marL="9144" marR="9144" marT="18288" marB="18288">
                    <a:noFill/>
                  </a:tcPr>
                </a:tc>
                <a:extLst>
                  <a:ext uri="{0D108BD9-81ED-4DB2-BD59-A6C34878D82A}">
                    <a16:rowId xmlns:a16="http://schemas.microsoft.com/office/drawing/2014/main" val="4076214279"/>
                  </a:ext>
                </a:extLst>
              </a:tr>
            </a:tbl>
          </a:graphicData>
        </a:graphic>
      </p:graphicFrame>
      <p:graphicFrame>
        <p:nvGraphicFramePr>
          <p:cNvPr id="16" name="Table 4">
            <a:extLst>
              <a:ext uri="{FF2B5EF4-FFF2-40B4-BE49-F238E27FC236}">
                <a16:creationId xmlns:a16="http://schemas.microsoft.com/office/drawing/2014/main" id="{ED120B2A-60AA-4DE0-9C32-84994BE5227F}"/>
              </a:ext>
            </a:extLst>
          </p:cNvPr>
          <p:cNvGraphicFramePr>
            <a:graphicFrameLocks noGrp="1"/>
          </p:cNvGraphicFramePr>
          <p:nvPr>
            <p:extLst>
              <p:ext uri="{D42A27DB-BD31-4B8C-83A1-F6EECF244321}">
                <p14:modId xmlns:p14="http://schemas.microsoft.com/office/powerpoint/2010/main" val="3040976544"/>
              </p:ext>
            </p:extLst>
          </p:nvPr>
        </p:nvGraphicFramePr>
        <p:xfrm>
          <a:off x="3118880" y="5040023"/>
          <a:ext cx="7804746" cy="1186705"/>
        </p:xfrm>
        <a:graphic>
          <a:graphicData uri="http://schemas.openxmlformats.org/drawingml/2006/table">
            <a:tbl>
              <a:tblPr firstRow="1" bandRow="1">
                <a:tableStyleId>{93296810-A885-4BE3-A3E7-6D5BEEA58F35}</a:tableStyleId>
              </a:tblPr>
              <a:tblGrid>
                <a:gridCol w="1957955">
                  <a:extLst>
                    <a:ext uri="{9D8B030D-6E8A-4147-A177-3AD203B41FA5}">
                      <a16:colId xmlns:a16="http://schemas.microsoft.com/office/drawing/2014/main" val="2440778834"/>
                    </a:ext>
                  </a:extLst>
                </a:gridCol>
                <a:gridCol w="3583575">
                  <a:extLst>
                    <a:ext uri="{9D8B030D-6E8A-4147-A177-3AD203B41FA5}">
                      <a16:colId xmlns:a16="http://schemas.microsoft.com/office/drawing/2014/main" val="2319670111"/>
                    </a:ext>
                  </a:extLst>
                </a:gridCol>
                <a:gridCol w="596976">
                  <a:extLst>
                    <a:ext uri="{9D8B030D-6E8A-4147-A177-3AD203B41FA5}">
                      <a16:colId xmlns:a16="http://schemas.microsoft.com/office/drawing/2014/main" val="3452715152"/>
                    </a:ext>
                  </a:extLst>
                </a:gridCol>
                <a:gridCol w="995680">
                  <a:extLst>
                    <a:ext uri="{9D8B030D-6E8A-4147-A177-3AD203B41FA5}">
                      <a16:colId xmlns:a16="http://schemas.microsoft.com/office/drawing/2014/main" val="915031497"/>
                    </a:ext>
                  </a:extLst>
                </a:gridCol>
                <a:gridCol w="670560">
                  <a:extLst>
                    <a:ext uri="{9D8B030D-6E8A-4147-A177-3AD203B41FA5}">
                      <a16:colId xmlns:a16="http://schemas.microsoft.com/office/drawing/2014/main" val="3469453909"/>
                    </a:ext>
                  </a:extLst>
                </a:gridCol>
              </a:tblGrid>
              <a:tr h="237341">
                <a:tc>
                  <a:txBody>
                    <a:bodyPr/>
                    <a:lstStyle/>
                    <a:p>
                      <a:pPr algn="r">
                        <a:lnSpc>
                          <a:spcPct val="90000"/>
                        </a:lnSpc>
                      </a:pPr>
                      <a:r>
                        <a:rPr lang="en-US" sz="1000" b="0" dirty="0">
                          <a:solidFill>
                            <a:schemeClr val="bg1"/>
                          </a:solidFill>
                        </a:rPr>
                        <a:t>SpO</a:t>
                      </a:r>
                      <a:r>
                        <a:rPr lang="en-US" sz="1000" b="0" baseline="-25000" dirty="0">
                          <a:solidFill>
                            <a:schemeClr val="bg1"/>
                          </a:solidFill>
                        </a:rPr>
                        <a:t>2</a:t>
                      </a:r>
                      <a:r>
                        <a:rPr lang="en-US" sz="1000" b="0" dirty="0">
                          <a:solidFill>
                            <a:schemeClr val="bg1"/>
                          </a:solidFill>
                        </a:rPr>
                        <a:t>/FiO</a:t>
                      </a:r>
                      <a:r>
                        <a:rPr lang="en-US" sz="1000" b="0" baseline="-25000" dirty="0">
                          <a:solidFill>
                            <a:schemeClr val="bg1"/>
                          </a:solidFill>
                        </a:rPr>
                        <a:t>2</a:t>
                      </a:r>
                      <a:r>
                        <a:rPr lang="en-US" sz="1000" b="0" dirty="0">
                          <a:solidFill>
                            <a:schemeClr val="bg1"/>
                          </a:solidFill>
                        </a:rPr>
                        <a:t> on admission</a:t>
                      </a:r>
                    </a:p>
                  </a:txBody>
                  <a:tcPr marL="9144" marR="9144" marT="18288" marB="18288">
                    <a:noFill/>
                  </a:tcPr>
                </a:tc>
                <a:tc>
                  <a:txBody>
                    <a:bodyPr/>
                    <a:lstStyle/>
                    <a:p>
                      <a:pPr>
                        <a:lnSpc>
                          <a:spcPct val="90000"/>
                        </a:lnSpc>
                      </a:pPr>
                      <a:endParaRPr lang="en-US" sz="1000" b="0" dirty="0">
                        <a:solidFill>
                          <a:schemeClr val="bg1"/>
                        </a:solidFill>
                      </a:endParaRPr>
                    </a:p>
                  </a:txBody>
                  <a:tcPr marL="9144" marR="9144" marT="18288" marB="18288">
                    <a:noFill/>
                  </a:tcPr>
                </a:tc>
                <a:tc>
                  <a:txBody>
                    <a:bodyPr/>
                    <a:lstStyle/>
                    <a:p>
                      <a:pPr algn="ctr">
                        <a:lnSpc>
                          <a:spcPct val="90000"/>
                        </a:lnSpc>
                      </a:pPr>
                      <a:r>
                        <a:rPr lang="en-US" sz="1000" b="0" dirty="0">
                          <a:solidFill>
                            <a:schemeClr val="bg1"/>
                          </a:solidFill>
                        </a:rPr>
                        <a:t>1.01</a:t>
                      </a:r>
                    </a:p>
                  </a:txBody>
                  <a:tcPr marL="9144" marR="9144" marT="18288" marB="18288">
                    <a:noFill/>
                  </a:tcPr>
                </a:tc>
                <a:tc>
                  <a:txBody>
                    <a:bodyPr/>
                    <a:lstStyle/>
                    <a:p>
                      <a:pPr algn="ctr">
                        <a:lnSpc>
                          <a:spcPct val="90000"/>
                        </a:lnSpc>
                      </a:pPr>
                      <a:r>
                        <a:rPr lang="en-US" sz="1000" b="0" dirty="0">
                          <a:solidFill>
                            <a:schemeClr val="bg1"/>
                          </a:solidFill>
                        </a:rPr>
                        <a:t>(0.995-1.01)</a:t>
                      </a:r>
                    </a:p>
                  </a:txBody>
                  <a:tcPr marL="9144" marR="9144" marT="18288" marB="18288">
                    <a:noFill/>
                  </a:tcPr>
                </a:tc>
                <a:tc>
                  <a:txBody>
                    <a:bodyPr/>
                    <a:lstStyle/>
                    <a:p>
                      <a:pPr algn="ctr">
                        <a:lnSpc>
                          <a:spcPct val="90000"/>
                        </a:lnSpc>
                      </a:pPr>
                      <a:r>
                        <a:rPr lang="en-US" sz="1000" b="0" dirty="0">
                          <a:solidFill>
                            <a:schemeClr val="bg1"/>
                          </a:solidFill>
                        </a:rPr>
                        <a:t>.986</a:t>
                      </a:r>
                    </a:p>
                  </a:txBody>
                  <a:tcPr marL="9144" marR="9144" marT="18288" marB="18288">
                    <a:noFill/>
                  </a:tcPr>
                </a:tc>
                <a:extLst>
                  <a:ext uri="{0D108BD9-81ED-4DB2-BD59-A6C34878D82A}">
                    <a16:rowId xmlns:a16="http://schemas.microsoft.com/office/drawing/2014/main" val="4111195359"/>
                  </a:ext>
                </a:extLst>
              </a:tr>
              <a:tr h="237341">
                <a:tc>
                  <a:txBody>
                    <a:bodyPr/>
                    <a:lstStyle/>
                    <a:p>
                      <a:pPr algn="r">
                        <a:lnSpc>
                          <a:spcPct val="90000"/>
                        </a:lnSpc>
                      </a:pPr>
                      <a:r>
                        <a:rPr lang="en-US" sz="1000" dirty="0">
                          <a:solidFill>
                            <a:schemeClr val="bg1"/>
                          </a:solidFill>
                        </a:rPr>
                        <a:t>mSOFA on presentation</a:t>
                      </a:r>
                    </a:p>
                  </a:txBody>
                  <a:tcPr marL="9144" marR="9144" marT="18288" marB="18288">
                    <a:noFill/>
                  </a:tcPr>
                </a:tc>
                <a:tc>
                  <a:txBody>
                    <a:bodyPr/>
                    <a:lstStyle/>
                    <a:p>
                      <a:pPr>
                        <a:lnSpc>
                          <a:spcPct val="90000"/>
                        </a:lnSpc>
                      </a:pPr>
                      <a:endParaRPr lang="en-US" sz="1000" dirty="0">
                        <a:solidFill>
                          <a:schemeClr val="bg1"/>
                        </a:solidFill>
                      </a:endParaRPr>
                    </a:p>
                  </a:txBody>
                  <a:tcPr marL="9144" marR="9144" marT="18288" marB="18288">
                    <a:noFill/>
                  </a:tcPr>
                </a:tc>
                <a:tc>
                  <a:txBody>
                    <a:bodyPr/>
                    <a:lstStyle/>
                    <a:p>
                      <a:pPr algn="ctr">
                        <a:lnSpc>
                          <a:spcPct val="90000"/>
                        </a:lnSpc>
                      </a:pPr>
                      <a:r>
                        <a:rPr lang="en-US" sz="1000" b="1" dirty="0">
                          <a:solidFill>
                            <a:schemeClr val="bg1"/>
                          </a:solidFill>
                        </a:rPr>
                        <a:t>1.64</a:t>
                      </a:r>
                    </a:p>
                  </a:txBody>
                  <a:tcPr marL="9144" marR="9144" marT="18288" marB="18288">
                    <a:noFill/>
                  </a:tcPr>
                </a:tc>
                <a:tc>
                  <a:txBody>
                    <a:bodyPr/>
                    <a:lstStyle/>
                    <a:p>
                      <a:pPr algn="ctr">
                        <a:lnSpc>
                          <a:spcPct val="90000"/>
                        </a:lnSpc>
                      </a:pPr>
                      <a:r>
                        <a:rPr lang="en-US" sz="1000" dirty="0">
                          <a:solidFill>
                            <a:schemeClr val="bg1"/>
                          </a:solidFill>
                        </a:rPr>
                        <a:t>(1.31-2.05)</a:t>
                      </a:r>
                    </a:p>
                  </a:txBody>
                  <a:tcPr marL="9144" marR="9144" marT="18288" marB="18288">
                    <a:noFill/>
                  </a:tcPr>
                </a:tc>
                <a:tc>
                  <a:txBody>
                    <a:bodyPr/>
                    <a:lstStyle/>
                    <a:p>
                      <a:pPr algn="ctr">
                        <a:lnSpc>
                          <a:spcPct val="90000"/>
                        </a:lnSpc>
                      </a:pPr>
                      <a:r>
                        <a:rPr lang="en-US" sz="1000" b="1" dirty="0">
                          <a:solidFill>
                            <a:schemeClr val="bg1"/>
                          </a:solidFill>
                        </a:rPr>
                        <a:t>&lt;.001</a:t>
                      </a:r>
                    </a:p>
                  </a:txBody>
                  <a:tcPr marL="9144" marR="9144" marT="18288" marB="18288">
                    <a:noFill/>
                  </a:tcPr>
                </a:tc>
                <a:extLst>
                  <a:ext uri="{0D108BD9-81ED-4DB2-BD59-A6C34878D82A}">
                    <a16:rowId xmlns:a16="http://schemas.microsoft.com/office/drawing/2014/main" val="2965346630"/>
                  </a:ext>
                </a:extLst>
              </a:tr>
              <a:tr h="237341">
                <a:tc>
                  <a:txBody>
                    <a:bodyPr/>
                    <a:lstStyle/>
                    <a:p>
                      <a:pPr algn="r">
                        <a:lnSpc>
                          <a:spcPct val="90000"/>
                        </a:lnSpc>
                      </a:pPr>
                      <a:r>
                        <a:rPr lang="en-US" sz="1000" dirty="0">
                          <a:solidFill>
                            <a:schemeClr val="bg1"/>
                          </a:solidFill>
                        </a:rPr>
                        <a:t>Symptom severity</a:t>
                      </a:r>
                    </a:p>
                  </a:txBody>
                  <a:tcPr marL="9144" marR="9144" marT="18288" marB="18288">
                    <a:noFill/>
                  </a:tcPr>
                </a:tc>
                <a:tc>
                  <a:txBody>
                    <a:bodyPr/>
                    <a:lstStyle/>
                    <a:p>
                      <a:pPr>
                        <a:lnSpc>
                          <a:spcPct val="90000"/>
                        </a:lnSpc>
                      </a:pPr>
                      <a:endParaRPr lang="en-US" sz="1000" dirty="0">
                        <a:solidFill>
                          <a:schemeClr val="bg1"/>
                        </a:solidFill>
                      </a:endParaRPr>
                    </a:p>
                  </a:txBody>
                  <a:tcPr marL="9144" marR="9144" marT="18288" marB="18288">
                    <a:noFill/>
                  </a:tcPr>
                </a:tc>
                <a:tc>
                  <a:txBody>
                    <a:bodyPr/>
                    <a:lstStyle/>
                    <a:p>
                      <a:pPr algn="ctr">
                        <a:lnSpc>
                          <a:spcPct val="90000"/>
                        </a:lnSpc>
                      </a:pPr>
                      <a:r>
                        <a:rPr lang="en-US" sz="1000" b="0" dirty="0">
                          <a:solidFill>
                            <a:schemeClr val="bg1"/>
                          </a:solidFill>
                        </a:rPr>
                        <a:t>1.27</a:t>
                      </a:r>
                    </a:p>
                  </a:txBody>
                  <a:tcPr marL="9144" marR="9144" marT="18288" marB="18288">
                    <a:noFill/>
                  </a:tcPr>
                </a:tc>
                <a:tc>
                  <a:txBody>
                    <a:bodyPr/>
                    <a:lstStyle/>
                    <a:p>
                      <a:pPr algn="ctr">
                        <a:lnSpc>
                          <a:spcPct val="90000"/>
                        </a:lnSpc>
                      </a:pPr>
                      <a:r>
                        <a:rPr lang="en-US" sz="1000" dirty="0">
                          <a:solidFill>
                            <a:schemeClr val="bg1"/>
                          </a:solidFill>
                        </a:rPr>
                        <a:t>(0.649-2.50)</a:t>
                      </a:r>
                    </a:p>
                  </a:txBody>
                  <a:tcPr marL="9144" marR="9144" marT="18288" marB="18288">
                    <a:noFill/>
                  </a:tcPr>
                </a:tc>
                <a:tc>
                  <a:txBody>
                    <a:bodyPr/>
                    <a:lstStyle/>
                    <a:p>
                      <a:pPr algn="ctr">
                        <a:lnSpc>
                          <a:spcPct val="90000"/>
                        </a:lnSpc>
                      </a:pPr>
                      <a:r>
                        <a:rPr lang="en-US" sz="1000" b="0" dirty="0">
                          <a:solidFill>
                            <a:schemeClr val="bg1"/>
                          </a:solidFill>
                        </a:rPr>
                        <a:t>.482</a:t>
                      </a:r>
                    </a:p>
                  </a:txBody>
                  <a:tcPr marL="9144" marR="9144" marT="18288" marB="18288">
                    <a:noFill/>
                  </a:tcPr>
                </a:tc>
                <a:extLst>
                  <a:ext uri="{0D108BD9-81ED-4DB2-BD59-A6C34878D82A}">
                    <a16:rowId xmlns:a16="http://schemas.microsoft.com/office/drawing/2014/main" val="2949316156"/>
                  </a:ext>
                </a:extLst>
              </a:tr>
              <a:tr h="237341">
                <a:tc>
                  <a:txBody>
                    <a:bodyPr/>
                    <a:lstStyle/>
                    <a:p>
                      <a:pPr algn="r">
                        <a:lnSpc>
                          <a:spcPct val="90000"/>
                        </a:lnSpc>
                      </a:pPr>
                      <a:r>
                        <a:rPr lang="en-US" sz="1000" dirty="0">
                          <a:solidFill>
                            <a:schemeClr val="bg1"/>
                          </a:solidFill>
                        </a:rPr>
                        <a:t>Immunocompromised state</a:t>
                      </a:r>
                    </a:p>
                  </a:txBody>
                  <a:tcPr marL="9144" marR="9144" marT="18288" marB="18288">
                    <a:noFill/>
                  </a:tcPr>
                </a:tc>
                <a:tc>
                  <a:txBody>
                    <a:bodyPr/>
                    <a:lstStyle/>
                    <a:p>
                      <a:pPr>
                        <a:lnSpc>
                          <a:spcPct val="90000"/>
                        </a:lnSpc>
                      </a:pPr>
                      <a:endParaRPr lang="en-US" sz="1000" dirty="0">
                        <a:solidFill>
                          <a:schemeClr val="bg1"/>
                        </a:solidFill>
                      </a:endParaRPr>
                    </a:p>
                  </a:txBody>
                  <a:tcPr marL="9144" marR="9144" marT="18288" marB="18288">
                    <a:noFill/>
                  </a:tcPr>
                </a:tc>
                <a:tc>
                  <a:txBody>
                    <a:bodyPr/>
                    <a:lstStyle/>
                    <a:p>
                      <a:pPr algn="ctr">
                        <a:lnSpc>
                          <a:spcPct val="90000"/>
                        </a:lnSpc>
                      </a:pPr>
                      <a:r>
                        <a:rPr lang="en-US" sz="1000" dirty="0">
                          <a:solidFill>
                            <a:schemeClr val="bg1"/>
                          </a:solidFill>
                        </a:rPr>
                        <a:t>1.45</a:t>
                      </a:r>
                    </a:p>
                  </a:txBody>
                  <a:tcPr marL="9144" marR="9144" marT="18288" marB="18288">
                    <a:noFill/>
                  </a:tcPr>
                </a:tc>
                <a:tc>
                  <a:txBody>
                    <a:bodyPr/>
                    <a:lstStyle/>
                    <a:p>
                      <a:pPr algn="ctr">
                        <a:lnSpc>
                          <a:spcPct val="90000"/>
                        </a:lnSpc>
                      </a:pPr>
                      <a:r>
                        <a:rPr lang="en-US" sz="1000" dirty="0">
                          <a:solidFill>
                            <a:schemeClr val="bg1"/>
                          </a:solidFill>
                        </a:rPr>
                        <a:t>(0.704-2.99)</a:t>
                      </a:r>
                    </a:p>
                  </a:txBody>
                  <a:tcPr marL="9144" marR="9144" marT="18288" marB="18288">
                    <a:noFill/>
                  </a:tcPr>
                </a:tc>
                <a:tc>
                  <a:txBody>
                    <a:bodyPr/>
                    <a:lstStyle/>
                    <a:p>
                      <a:pPr algn="ctr">
                        <a:lnSpc>
                          <a:spcPct val="90000"/>
                        </a:lnSpc>
                      </a:pPr>
                      <a:r>
                        <a:rPr lang="en-US" sz="1000" dirty="0">
                          <a:solidFill>
                            <a:schemeClr val="bg1"/>
                          </a:solidFill>
                        </a:rPr>
                        <a:t>.313</a:t>
                      </a:r>
                    </a:p>
                  </a:txBody>
                  <a:tcPr marL="9144" marR="9144" marT="18288" marB="18288">
                    <a:noFill/>
                  </a:tcPr>
                </a:tc>
                <a:extLst>
                  <a:ext uri="{0D108BD9-81ED-4DB2-BD59-A6C34878D82A}">
                    <a16:rowId xmlns:a16="http://schemas.microsoft.com/office/drawing/2014/main" val="3330424921"/>
                  </a:ext>
                </a:extLst>
              </a:tr>
              <a:tr h="237341">
                <a:tc>
                  <a:txBody>
                    <a:bodyPr/>
                    <a:lstStyle/>
                    <a:p>
                      <a:pPr marL="0" marR="0" lvl="0" indent="0" algn="r" defTabSz="914400" rtl="0" eaLnBrk="1" fontAlgn="auto" latinLnBrk="0" hangingPunct="1">
                        <a:lnSpc>
                          <a:spcPct val="90000"/>
                        </a:lnSpc>
                        <a:spcBef>
                          <a:spcPts val="0"/>
                        </a:spcBef>
                        <a:spcAft>
                          <a:spcPts val="0"/>
                        </a:spcAft>
                        <a:buClrTx/>
                        <a:buSzTx/>
                        <a:buFontTx/>
                        <a:buNone/>
                        <a:tabLst/>
                        <a:defRPr/>
                      </a:pPr>
                      <a:r>
                        <a:rPr lang="en-US" sz="1000" dirty="0">
                          <a:solidFill>
                            <a:schemeClr val="bg1"/>
                          </a:solidFill>
                        </a:rPr>
                        <a:t>Age</a:t>
                      </a:r>
                    </a:p>
                  </a:txBody>
                  <a:tcPr marL="9144" marR="9144" marT="18288" marB="18288">
                    <a:noFill/>
                  </a:tcPr>
                </a:tc>
                <a:tc>
                  <a:txBody>
                    <a:bodyPr/>
                    <a:lstStyle/>
                    <a:p>
                      <a:pPr>
                        <a:lnSpc>
                          <a:spcPct val="90000"/>
                        </a:lnSpc>
                      </a:pPr>
                      <a:endParaRPr lang="en-US" sz="1000" dirty="0">
                        <a:solidFill>
                          <a:schemeClr val="bg1"/>
                        </a:solidFill>
                      </a:endParaRPr>
                    </a:p>
                  </a:txBody>
                  <a:tcPr marL="9144" marR="9144" marT="18288" marB="18288">
                    <a:noFill/>
                  </a:tcPr>
                </a:tc>
                <a:tc>
                  <a:txBody>
                    <a:bodyPr/>
                    <a:lstStyle/>
                    <a:p>
                      <a:pPr algn="ctr">
                        <a:lnSpc>
                          <a:spcPct val="90000"/>
                        </a:lnSpc>
                      </a:pPr>
                      <a:r>
                        <a:rPr lang="en-US" sz="1000" b="0" dirty="0">
                          <a:solidFill>
                            <a:schemeClr val="bg1"/>
                          </a:solidFill>
                        </a:rPr>
                        <a:t>1.01</a:t>
                      </a:r>
                    </a:p>
                  </a:txBody>
                  <a:tcPr marL="9144" marR="9144" marT="18288" marB="18288">
                    <a:noFill/>
                  </a:tcPr>
                </a:tc>
                <a:tc>
                  <a:txBody>
                    <a:bodyPr/>
                    <a:lstStyle/>
                    <a:p>
                      <a:pPr algn="ctr">
                        <a:lnSpc>
                          <a:spcPct val="90000"/>
                        </a:lnSpc>
                      </a:pPr>
                      <a:r>
                        <a:rPr lang="en-US" sz="1000" dirty="0">
                          <a:solidFill>
                            <a:schemeClr val="bg1"/>
                          </a:solidFill>
                        </a:rPr>
                        <a:t>(0.978-1.03)</a:t>
                      </a:r>
                    </a:p>
                  </a:txBody>
                  <a:tcPr marL="9144" marR="9144" marT="18288" marB="18288">
                    <a:noFill/>
                  </a:tcPr>
                </a:tc>
                <a:tc>
                  <a:txBody>
                    <a:bodyPr/>
                    <a:lstStyle/>
                    <a:p>
                      <a:pPr algn="ctr">
                        <a:lnSpc>
                          <a:spcPct val="90000"/>
                        </a:lnSpc>
                      </a:pPr>
                      <a:r>
                        <a:rPr lang="en-US" sz="1000" b="0" dirty="0">
                          <a:solidFill>
                            <a:schemeClr val="bg1"/>
                          </a:solidFill>
                        </a:rPr>
                        <a:t>.685</a:t>
                      </a:r>
                    </a:p>
                  </a:txBody>
                  <a:tcPr marL="9144" marR="9144" marT="18288" marB="18288">
                    <a:noFill/>
                  </a:tcPr>
                </a:tc>
                <a:extLst>
                  <a:ext uri="{0D108BD9-81ED-4DB2-BD59-A6C34878D82A}">
                    <a16:rowId xmlns:a16="http://schemas.microsoft.com/office/drawing/2014/main" val="4076214279"/>
                  </a:ext>
                </a:extLst>
              </a:tr>
            </a:tbl>
          </a:graphicData>
        </a:graphic>
      </p:graphicFrame>
      <p:grpSp>
        <p:nvGrpSpPr>
          <p:cNvPr id="6" name="Group 5">
            <a:extLst>
              <a:ext uri="{FF2B5EF4-FFF2-40B4-BE49-F238E27FC236}">
                <a16:creationId xmlns:a16="http://schemas.microsoft.com/office/drawing/2014/main" id="{8E786169-6A1F-4C5A-981E-431168174FE6}"/>
              </a:ext>
            </a:extLst>
          </p:cNvPr>
          <p:cNvGrpSpPr/>
          <p:nvPr/>
        </p:nvGrpSpPr>
        <p:grpSpPr>
          <a:xfrm>
            <a:off x="5013325" y="2825851"/>
            <a:ext cx="3657510" cy="246221"/>
            <a:chOff x="5013325" y="2825851"/>
            <a:chExt cx="3657510" cy="246221"/>
          </a:xfrm>
        </p:grpSpPr>
        <p:sp>
          <p:nvSpPr>
            <p:cNvPr id="5" name="TextBox 4">
              <a:extLst>
                <a:ext uri="{FF2B5EF4-FFF2-40B4-BE49-F238E27FC236}">
                  <a16:creationId xmlns:a16="http://schemas.microsoft.com/office/drawing/2014/main" id="{11A068BB-188B-42D1-85EF-69AFE95E3D58}"/>
                </a:ext>
              </a:extLst>
            </p:cNvPr>
            <p:cNvSpPr txBox="1"/>
            <p:nvPr/>
          </p:nvSpPr>
          <p:spPr bwMode="auto">
            <a:xfrm>
              <a:off x="5013325" y="2825851"/>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a:t>
              </a:r>
            </a:p>
          </p:txBody>
        </p:sp>
        <p:sp>
          <p:nvSpPr>
            <p:cNvPr id="22" name="TextBox 21">
              <a:extLst>
                <a:ext uri="{FF2B5EF4-FFF2-40B4-BE49-F238E27FC236}">
                  <a16:creationId xmlns:a16="http://schemas.microsoft.com/office/drawing/2014/main" id="{6829A1BB-8961-4514-B8C5-6CE25827D202}"/>
                </a:ext>
              </a:extLst>
            </p:cNvPr>
            <p:cNvSpPr txBox="1"/>
            <p:nvPr/>
          </p:nvSpPr>
          <p:spPr bwMode="auto">
            <a:xfrm>
              <a:off x="5696044" y="2825851"/>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a:t>
              </a:r>
            </a:p>
          </p:txBody>
        </p:sp>
        <p:sp>
          <p:nvSpPr>
            <p:cNvPr id="23" name="TextBox 22">
              <a:extLst>
                <a:ext uri="{FF2B5EF4-FFF2-40B4-BE49-F238E27FC236}">
                  <a16:creationId xmlns:a16="http://schemas.microsoft.com/office/drawing/2014/main" id="{00D56207-6EFD-447C-AD02-89E1C208F248}"/>
                </a:ext>
              </a:extLst>
            </p:cNvPr>
            <p:cNvSpPr txBox="1"/>
            <p:nvPr/>
          </p:nvSpPr>
          <p:spPr bwMode="auto">
            <a:xfrm>
              <a:off x="6378763" y="2825851"/>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a:t>
              </a:r>
            </a:p>
          </p:txBody>
        </p:sp>
        <p:sp>
          <p:nvSpPr>
            <p:cNvPr id="24" name="TextBox 23">
              <a:extLst>
                <a:ext uri="{FF2B5EF4-FFF2-40B4-BE49-F238E27FC236}">
                  <a16:creationId xmlns:a16="http://schemas.microsoft.com/office/drawing/2014/main" id="{A029BC40-CC59-4631-81A2-B80E9F6531A5}"/>
                </a:ext>
              </a:extLst>
            </p:cNvPr>
            <p:cNvSpPr txBox="1"/>
            <p:nvPr/>
          </p:nvSpPr>
          <p:spPr bwMode="auto">
            <a:xfrm>
              <a:off x="7061482" y="2825851"/>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a:t>
              </a:r>
            </a:p>
          </p:txBody>
        </p:sp>
        <p:sp>
          <p:nvSpPr>
            <p:cNvPr id="25" name="TextBox 24">
              <a:extLst>
                <a:ext uri="{FF2B5EF4-FFF2-40B4-BE49-F238E27FC236}">
                  <a16:creationId xmlns:a16="http://schemas.microsoft.com/office/drawing/2014/main" id="{7047A7D3-8A24-4BCA-A58F-A733B8B7D2BA}"/>
                </a:ext>
              </a:extLst>
            </p:cNvPr>
            <p:cNvSpPr txBox="1"/>
            <p:nvPr/>
          </p:nvSpPr>
          <p:spPr bwMode="auto">
            <a:xfrm>
              <a:off x="7737726" y="2825851"/>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a:t>
              </a:r>
            </a:p>
          </p:txBody>
        </p:sp>
        <p:sp>
          <p:nvSpPr>
            <p:cNvPr id="26" name="TextBox 25">
              <a:extLst>
                <a:ext uri="{FF2B5EF4-FFF2-40B4-BE49-F238E27FC236}">
                  <a16:creationId xmlns:a16="http://schemas.microsoft.com/office/drawing/2014/main" id="{B7E30699-B9A0-4CFF-BB97-945B115607AE}"/>
                </a:ext>
              </a:extLst>
            </p:cNvPr>
            <p:cNvSpPr txBox="1"/>
            <p:nvPr/>
          </p:nvSpPr>
          <p:spPr bwMode="auto">
            <a:xfrm>
              <a:off x="8420445" y="2825851"/>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a:t>
              </a:r>
            </a:p>
          </p:txBody>
        </p:sp>
      </p:grpSp>
      <p:grpSp>
        <p:nvGrpSpPr>
          <p:cNvPr id="27" name="Group 26">
            <a:extLst>
              <a:ext uri="{FF2B5EF4-FFF2-40B4-BE49-F238E27FC236}">
                <a16:creationId xmlns:a16="http://schemas.microsoft.com/office/drawing/2014/main" id="{DA3E1E79-6B74-4090-8A56-3E7B74FFA1EE}"/>
              </a:ext>
            </a:extLst>
          </p:cNvPr>
          <p:cNvGrpSpPr/>
          <p:nvPr/>
        </p:nvGrpSpPr>
        <p:grpSpPr>
          <a:xfrm>
            <a:off x="5138520" y="2813051"/>
            <a:ext cx="3407120" cy="76200"/>
            <a:chOff x="5138520" y="2482995"/>
            <a:chExt cx="3407120" cy="510118"/>
          </a:xfrm>
        </p:grpSpPr>
        <p:cxnSp>
          <p:nvCxnSpPr>
            <p:cNvPr id="17" name="Straight Connector 16">
              <a:extLst>
                <a:ext uri="{FF2B5EF4-FFF2-40B4-BE49-F238E27FC236}">
                  <a16:creationId xmlns:a16="http://schemas.microsoft.com/office/drawing/2014/main" id="{7EC1DF64-4AFE-42A0-8D5B-7714ADA39F61}"/>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6374D56-D1A8-4B2B-AA1F-CC07B33D9287}"/>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4500E42-47A1-4275-93F3-870A17C9A43D}"/>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8703674-0BFA-416D-8B29-8CBE178C0012}"/>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E7419BB-412A-4BF2-AABE-8AE4C5E8082E}"/>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D33F4A23-EE27-4EB1-875F-8E76A5050DEE}"/>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9E58B2BB-59BC-4041-B9A7-F058539A3F26}"/>
              </a:ext>
            </a:extLst>
          </p:cNvPr>
          <p:cNvGrpSpPr/>
          <p:nvPr/>
        </p:nvGrpSpPr>
        <p:grpSpPr>
          <a:xfrm>
            <a:off x="5138520" y="1535172"/>
            <a:ext cx="3420165" cy="1290679"/>
            <a:chOff x="5138520" y="1535172"/>
            <a:chExt cx="3420165" cy="1290679"/>
          </a:xfrm>
        </p:grpSpPr>
        <p:cxnSp>
          <p:nvCxnSpPr>
            <p:cNvPr id="34" name="Straight Connector 33">
              <a:extLst>
                <a:ext uri="{FF2B5EF4-FFF2-40B4-BE49-F238E27FC236}">
                  <a16:creationId xmlns:a16="http://schemas.microsoft.com/office/drawing/2014/main" id="{8DDC6174-69CF-4E45-A8C5-CFDF573A8B1A}"/>
                </a:ext>
              </a:extLst>
            </p:cNvPr>
            <p:cNvCxnSpPr>
              <a:cxnSpLocks/>
              <a:stCxn id="5" idx="0"/>
            </p:cNvCxnSpPr>
            <p:nvPr/>
          </p:nvCxnSpPr>
          <p:spPr bwMode="auto">
            <a:xfrm>
              <a:off x="5138520" y="2825851"/>
              <a:ext cx="3420165"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32C4A8C-B402-404F-A3F2-511DE08C1BE8}"/>
                </a:ext>
              </a:extLst>
            </p:cNvPr>
            <p:cNvCxnSpPr>
              <a:endCxn id="22" idx="0"/>
            </p:cNvCxnSpPr>
            <p:nvPr/>
          </p:nvCxnSpPr>
          <p:spPr bwMode="auto">
            <a:xfrm>
              <a:off x="5819944" y="1535172"/>
              <a:ext cx="1295" cy="1290679"/>
            </a:xfrm>
            <a:prstGeom prst="line">
              <a:avLst/>
            </a:prstGeom>
            <a:noFill/>
            <a:ln w="28575" cap="flat" cmpd="sng" algn="ctr">
              <a:solidFill>
                <a:schemeClr val="bg1"/>
              </a:solidFill>
              <a:prstDash val="sysDash"/>
              <a:round/>
              <a:headEnd type="none" w="med" len="med"/>
              <a:tailEnd type="none" w="med" len="med"/>
            </a:ln>
            <a:effectLst/>
          </p:spPr>
        </p:cxnSp>
      </p:grpSp>
      <p:grpSp>
        <p:nvGrpSpPr>
          <p:cNvPr id="48" name="Group 47">
            <a:extLst>
              <a:ext uri="{FF2B5EF4-FFF2-40B4-BE49-F238E27FC236}">
                <a16:creationId xmlns:a16="http://schemas.microsoft.com/office/drawing/2014/main" id="{3F9A1342-320A-494A-9601-06BFD09EE870}"/>
              </a:ext>
            </a:extLst>
          </p:cNvPr>
          <p:cNvGrpSpPr/>
          <p:nvPr/>
        </p:nvGrpSpPr>
        <p:grpSpPr>
          <a:xfrm>
            <a:off x="6137538" y="1871223"/>
            <a:ext cx="406400" cy="65087"/>
            <a:chOff x="6137275" y="1865313"/>
            <a:chExt cx="406400" cy="65087"/>
          </a:xfrm>
        </p:grpSpPr>
        <p:cxnSp>
          <p:nvCxnSpPr>
            <p:cNvPr id="45" name="Straight Connector 44">
              <a:extLst>
                <a:ext uri="{FF2B5EF4-FFF2-40B4-BE49-F238E27FC236}">
                  <a16:creationId xmlns:a16="http://schemas.microsoft.com/office/drawing/2014/main" id="{C0540CAB-AF03-4ED9-8587-0B090A89BBCB}"/>
                </a:ext>
              </a:extLst>
            </p:cNvPr>
            <p:cNvCxnSpPr>
              <a:cxnSpLocks/>
            </p:cNvCxnSpPr>
            <p:nvPr/>
          </p:nvCxnSpPr>
          <p:spPr bwMode="auto">
            <a:xfrm>
              <a:off x="6140450" y="1897856"/>
              <a:ext cx="403225" cy="0"/>
            </a:xfrm>
            <a:prstGeom prst="line">
              <a:avLst/>
            </a:prstGeom>
            <a:noFill/>
            <a:ln w="28575" cap="flat" cmpd="sng" algn="ctr">
              <a:solidFill>
                <a:schemeClr val="accent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AC7EF6C-5655-47CF-8CBA-A0A086DD9FB0}"/>
                </a:ext>
              </a:extLst>
            </p:cNvPr>
            <p:cNvCxnSpPr>
              <a:cxnSpLocks/>
            </p:cNvCxnSpPr>
            <p:nvPr/>
          </p:nvCxnSpPr>
          <p:spPr bwMode="auto">
            <a:xfrm>
              <a:off x="6137275" y="1865313"/>
              <a:ext cx="0" cy="65087"/>
            </a:xfrm>
            <a:prstGeom prst="line">
              <a:avLst/>
            </a:prstGeom>
            <a:noFill/>
            <a:ln w="28575"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9B400892-B5FB-43E6-908D-047B1B16F80E}"/>
                </a:ext>
              </a:extLst>
            </p:cNvPr>
            <p:cNvCxnSpPr>
              <a:cxnSpLocks/>
            </p:cNvCxnSpPr>
            <p:nvPr/>
          </p:nvCxnSpPr>
          <p:spPr bwMode="auto">
            <a:xfrm>
              <a:off x="6543675" y="1865313"/>
              <a:ext cx="0" cy="6508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98325439-71E4-4A18-B288-3E0C612F94F3}"/>
              </a:ext>
            </a:extLst>
          </p:cNvPr>
          <p:cNvGrpSpPr/>
          <p:nvPr/>
        </p:nvGrpSpPr>
        <p:grpSpPr>
          <a:xfrm>
            <a:off x="5346750" y="2276389"/>
            <a:ext cx="403175" cy="65087"/>
            <a:chOff x="6137275" y="1865313"/>
            <a:chExt cx="406400" cy="65087"/>
          </a:xfrm>
        </p:grpSpPr>
        <p:cxnSp>
          <p:nvCxnSpPr>
            <p:cNvPr id="52" name="Straight Connector 51">
              <a:extLst>
                <a:ext uri="{FF2B5EF4-FFF2-40B4-BE49-F238E27FC236}">
                  <a16:creationId xmlns:a16="http://schemas.microsoft.com/office/drawing/2014/main" id="{4A3A2022-25B4-4441-8B67-ACF7B8E4CB97}"/>
                </a:ext>
              </a:extLst>
            </p:cNvPr>
            <p:cNvCxnSpPr>
              <a:cxnSpLocks/>
            </p:cNvCxnSpPr>
            <p:nvPr/>
          </p:nvCxnSpPr>
          <p:spPr bwMode="auto">
            <a:xfrm>
              <a:off x="6140450" y="1897856"/>
              <a:ext cx="403225" cy="0"/>
            </a:xfrm>
            <a:prstGeom prst="line">
              <a:avLst/>
            </a:prstGeom>
            <a:noFill/>
            <a:ln w="28575"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194B8944-8E53-4FAF-B8CB-279DE4C1A8DA}"/>
                </a:ext>
              </a:extLst>
            </p:cNvPr>
            <p:cNvCxnSpPr>
              <a:cxnSpLocks/>
            </p:cNvCxnSpPr>
            <p:nvPr/>
          </p:nvCxnSpPr>
          <p:spPr bwMode="auto">
            <a:xfrm>
              <a:off x="6137275" y="1865313"/>
              <a:ext cx="0" cy="65087"/>
            </a:xfrm>
            <a:prstGeom prst="line">
              <a:avLst/>
            </a:prstGeom>
            <a:noFill/>
            <a:ln w="28575"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C7B7B81-B3D2-4D13-BF43-E2B0F1475473}"/>
                </a:ext>
              </a:extLst>
            </p:cNvPr>
            <p:cNvCxnSpPr>
              <a:cxnSpLocks/>
            </p:cNvCxnSpPr>
            <p:nvPr/>
          </p:nvCxnSpPr>
          <p:spPr bwMode="auto">
            <a:xfrm>
              <a:off x="6543675" y="1865313"/>
              <a:ext cx="0" cy="6508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424742E3-4FAB-4958-B2F4-CC55E4FBF4E4}"/>
              </a:ext>
            </a:extLst>
          </p:cNvPr>
          <p:cNvGrpSpPr/>
          <p:nvPr/>
        </p:nvGrpSpPr>
        <p:grpSpPr>
          <a:xfrm>
            <a:off x="5494456" y="2486950"/>
            <a:ext cx="554212" cy="65087"/>
            <a:chOff x="6137275" y="1865313"/>
            <a:chExt cx="406400" cy="65087"/>
          </a:xfrm>
        </p:grpSpPr>
        <p:cxnSp>
          <p:nvCxnSpPr>
            <p:cNvPr id="56" name="Straight Connector 55">
              <a:extLst>
                <a:ext uri="{FF2B5EF4-FFF2-40B4-BE49-F238E27FC236}">
                  <a16:creationId xmlns:a16="http://schemas.microsoft.com/office/drawing/2014/main" id="{7C4704FF-FAE8-48BC-BFFD-70B2B2D34968}"/>
                </a:ext>
              </a:extLst>
            </p:cNvPr>
            <p:cNvCxnSpPr>
              <a:cxnSpLocks/>
            </p:cNvCxnSpPr>
            <p:nvPr/>
          </p:nvCxnSpPr>
          <p:spPr bwMode="auto">
            <a:xfrm>
              <a:off x="6140450" y="1897856"/>
              <a:ext cx="403225" cy="0"/>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74A5B11A-8375-4F61-90C1-09B3CE0E2AF5}"/>
                </a:ext>
              </a:extLst>
            </p:cNvPr>
            <p:cNvCxnSpPr>
              <a:cxnSpLocks/>
            </p:cNvCxnSpPr>
            <p:nvPr/>
          </p:nvCxnSpPr>
          <p:spPr bwMode="auto">
            <a:xfrm>
              <a:off x="6137275" y="1865313"/>
              <a:ext cx="0" cy="65087"/>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56C9CC29-652C-466E-B0DA-869B5533B866}"/>
                </a:ext>
              </a:extLst>
            </p:cNvPr>
            <p:cNvCxnSpPr>
              <a:cxnSpLocks/>
            </p:cNvCxnSpPr>
            <p:nvPr/>
          </p:nvCxnSpPr>
          <p:spPr bwMode="auto">
            <a:xfrm>
              <a:off x="6543675" y="1865313"/>
              <a:ext cx="0" cy="6508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BFA9923D-FC59-4576-936B-9EF1B3DEB58A}"/>
              </a:ext>
            </a:extLst>
          </p:cNvPr>
          <p:cNvGrpSpPr/>
          <p:nvPr/>
        </p:nvGrpSpPr>
        <p:grpSpPr>
          <a:xfrm>
            <a:off x="6224908" y="2080234"/>
            <a:ext cx="1738575" cy="65087"/>
            <a:chOff x="6137275" y="1865313"/>
            <a:chExt cx="406400" cy="65087"/>
          </a:xfrm>
        </p:grpSpPr>
        <p:cxnSp>
          <p:nvCxnSpPr>
            <p:cNvPr id="60" name="Straight Connector 59">
              <a:extLst>
                <a:ext uri="{FF2B5EF4-FFF2-40B4-BE49-F238E27FC236}">
                  <a16:creationId xmlns:a16="http://schemas.microsoft.com/office/drawing/2014/main" id="{D20586DE-FC1C-4055-95B6-138905EF1064}"/>
                </a:ext>
              </a:extLst>
            </p:cNvPr>
            <p:cNvCxnSpPr>
              <a:cxnSpLocks/>
            </p:cNvCxnSpPr>
            <p:nvPr/>
          </p:nvCxnSpPr>
          <p:spPr bwMode="auto">
            <a:xfrm>
              <a:off x="6140450" y="1897856"/>
              <a:ext cx="403225" cy="0"/>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55E33082-5D92-4A59-AC70-052097609E3E}"/>
                </a:ext>
              </a:extLst>
            </p:cNvPr>
            <p:cNvCxnSpPr>
              <a:cxnSpLocks/>
            </p:cNvCxnSpPr>
            <p:nvPr/>
          </p:nvCxnSpPr>
          <p:spPr bwMode="auto">
            <a:xfrm>
              <a:off x="6137275" y="1865313"/>
              <a:ext cx="0" cy="65087"/>
            </a:xfrm>
            <a:prstGeom prst="line">
              <a:avLst/>
            </a:prstGeom>
            <a:noFill/>
            <a:ln w="28575"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64E18648-952D-4E0D-A29F-975E34CF9380}"/>
                </a:ext>
              </a:extLst>
            </p:cNvPr>
            <p:cNvCxnSpPr>
              <a:cxnSpLocks/>
            </p:cNvCxnSpPr>
            <p:nvPr/>
          </p:nvCxnSpPr>
          <p:spPr bwMode="auto">
            <a:xfrm>
              <a:off x="6543675" y="1865313"/>
              <a:ext cx="0" cy="65087"/>
            </a:xfrm>
            <a:prstGeom prst="line">
              <a:avLst/>
            </a:prstGeom>
            <a:noFill/>
            <a:ln w="28575" cap="flat" cmpd="sng" algn="ctr">
              <a:solidFill>
                <a:schemeClr val="accent1"/>
              </a:solidFill>
              <a:prstDash val="solid"/>
              <a:round/>
              <a:headEnd type="none" w="med" len="med"/>
              <a:tailEnd type="none" w="med" len="med"/>
            </a:ln>
            <a:effectLst/>
          </p:spPr>
        </p:cxnSp>
      </p:grpSp>
      <p:sp>
        <p:nvSpPr>
          <p:cNvPr id="50" name="Oval 49">
            <a:extLst>
              <a:ext uri="{FF2B5EF4-FFF2-40B4-BE49-F238E27FC236}">
                <a16:creationId xmlns:a16="http://schemas.microsoft.com/office/drawing/2014/main" id="{E2F4D33D-9D0C-4515-98CD-B0966E5084BB}"/>
              </a:ext>
            </a:extLst>
          </p:cNvPr>
          <p:cNvSpPr/>
          <p:nvPr/>
        </p:nvSpPr>
        <p:spPr bwMode="auto">
          <a:xfrm>
            <a:off x="5775022" y="1665513"/>
            <a:ext cx="75758" cy="7136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A74E3494-7AC8-4AB2-B557-E558AEFA9B50}"/>
              </a:ext>
            </a:extLst>
          </p:cNvPr>
          <p:cNvSpPr/>
          <p:nvPr/>
        </p:nvSpPr>
        <p:spPr bwMode="auto">
          <a:xfrm>
            <a:off x="6278839" y="1866557"/>
            <a:ext cx="75758" cy="7136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Oval 64">
            <a:extLst>
              <a:ext uri="{FF2B5EF4-FFF2-40B4-BE49-F238E27FC236}">
                <a16:creationId xmlns:a16="http://schemas.microsoft.com/office/drawing/2014/main" id="{AC45967B-E39E-4D1E-A5AF-7BC2CE70D0A8}"/>
              </a:ext>
            </a:extLst>
          </p:cNvPr>
          <p:cNvSpPr/>
          <p:nvPr/>
        </p:nvSpPr>
        <p:spPr bwMode="auto">
          <a:xfrm>
            <a:off x="6870791" y="2080234"/>
            <a:ext cx="75758" cy="7136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Oval 65">
            <a:extLst>
              <a:ext uri="{FF2B5EF4-FFF2-40B4-BE49-F238E27FC236}">
                <a16:creationId xmlns:a16="http://schemas.microsoft.com/office/drawing/2014/main" id="{57A73F6B-5E2F-440D-9349-F2A2EFBA5818}"/>
              </a:ext>
            </a:extLst>
          </p:cNvPr>
          <p:cNvSpPr/>
          <p:nvPr/>
        </p:nvSpPr>
        <p:spPr bwMode="auto">
          <a:xfrm>
            <a:off x="5464578" y="2268406"/>
            <a:ext cx="75758" cy="7136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9EF3016B-895C-4281-B22A-3BDF104F8136}"/>
              </a:ext>
            </a:extLst>
          </p:cNvPr>
          <p:cNvSpPr/>
          <p:nvPr/>
        </p:nvSpPr>
        <p:spPr bwMode="auto">
          <a:xfrm>
            <a:off x="5668351" y="2483809"/>
            <a:ext cx="75758" cy="7136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521FAFE2-9EBC-4FBD-BFB8-526E8E8E1B45}"/>
              </a:ext>
            </a:extLst>
          </p:cNvPr>
          <p:cNvSpPr/>
          <p:nvPr/>
        </p:nvSpPr>
        <p:spPr bwMode="auto">
          <a:xfrm>
            <a:off x="5782065" y="2693605"/>
            <a:ext cx="75758" cy="7136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01" name="Group 100">
            <a:extLst>
              <a:ext uri="{FF2B5EF4-FFF2-40B4-BE49-F238E27FC236}">
                <a16:creationId xmlns:a16="http://schemas.microsoft.com/office/drawing/2014/main" id="{06DE6247-836F-4A61-9762-911828FC8C72}"/>
              </a:ext>
            </a:extLst>
          </p:cNvPr>
          <p:cNvGrpSpPr/>
          <p:nvPr/>
        </p:nvGrpSpPr>
        <p:grpSpPr>
          <a:xfrm>
            <a:off x="4959349" y="4610333"/>
            <a:ext cx="3723670" cy="246221"/>
            <a:chOff x="4959349" y="4610333"/>
            <a:chExt cx="3723670" cy="246221"/>
          </a:xfrm>
        </p:grpSpPr>
        <p:grpSp>
          <p:nvGrpSpPr>
            <p:cNvPr id="69" name="Group 68">
              <a:extLst>
                <a:ext uri="{FF2B5EF4-FFF2-40B4-BE49-F238E27FC236}">
                  <a16:creationId xmlns:a16="http://schemas.microsoft.com/office/drawing/2014/main" id="{28077629-528F-46BD-83E0-5E2A0F5BA3C6}"/>
                </a:ext>
              </a:extLst>
            </p:cNvPr>
            <p:cNvGrpSpPr/>
            <p:nvPr/>
          </p:nvGrpSpPr>
          <p:grpSpPr>
            <a:xfrm>
              <a:off x="4959349" y="4610333"/>
              <a:ext cx="962025" cy="246221"/>
              <a:chOff x="5013325" y="2825851"/>
              <a:chExt cx="3657510" cy="246221"/>
            </a:xfrm>
          </p:grpSpPr>
          <p:sp>
            <p:nvSpPr>
              <p:cNvPr id="70" name="TextBox 69">
                <a:extLst>
                  <a:ext uri="{FF2B5EF4-FFF2-40B4-BE49-F238E27FC236}">
                    <a16:creationId xmlns:a16="http://schemas.microsoft.com/office/drawing/2014/main" id="{AAB9C6E0-027C-4A85-A9AC-3FB2A0C40149}"/>
                  </a:ext>
                </a:extLst>
              </p:cNvPr>
              <p:cNvSpPr txBox="1"/>
              <p:nvPr/>
            </p:nvSpPr>
            <p:spPr bwMode="auto">
              <a:xfrm>
                <a:off x="5013325" y="2825851"/>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a:t>
                </a:r>
              </a:p>
            </p:txBody>
          </p:sp>
          <p:sp>
            <p:nvSpPr>
              <p:cNvPr id="71" name="TextBox 70">
                <a:extLst>
                  <a:ext uri="{FF2B5EF4-FFF2-40B4-BE49-F238E27FC236}">
                    <a16:creationId xmlns:a16="http://schemas.microsoft.com/office/drawing/2014/main" id="{B9450AA0-1CE5-40F1-9878-3C79521E0C81}"/>
                  </a:ext>
                </a:extLst>
              </p:cNvPr>
              <p:cNvSpPr txBox="1"/>
              <p:nvPr/>
            </p:nvSpPr>
            <p:spPr bwMode="auto">
              <a:xfrm>
                <a:off x="5696044" y="2825851"/>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a:t>
                </a:r>
              </a:p>
            </p:txBody>
          </p:sp>
          <p:sp>
            <p:nvSpPr>
              <p:cNvPr id="72" name="TextBox 71">
                <a:extLst>
                  <a:ext uri="{FF2B5EF4-FFF2-40B4-BE49-F238E27FC236}">
                    <a16:creationId xmlns:a16="http://schemas.microsoft.com/office/drawing/2014/main" id="{7DA8AD87-784B-41D6-B3F5-EFD339573674}"/>
                  </a:ext>
                </a:extLst>
              </p:cNvPr>
              <p:cNvSpPr txBox="1"/>
              <p:nvPr/>
            </p:nvSpPr>
            <p:spPr bwMode="auto">
              <a:xfrm>
                <a:off x="6378763" y="2825851"/>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a:t>
                </a:r>
              </a:p>
            </p:txBody>
          </p:sp>
          <p:sp>
            <p:nvSpPr>
              <p:cNvPr id="73" name="TextBox 72">
                <a:extLst>
                  <a:ext uri="{FF2B5EF4-FFF2-40B4-BE49-F238E27FC236}">
                    <a16:creationId xmlns:a16="http://schemas.microsoft.com/office/drawing/2014/main" id="{02369A01-A0D7-4C49-BD2C-B71BB832ED0C}"/>
                  </a:ext>
                </a:extLst>
              </p:cNvPr>
              <p:cNvSpPr txBox="1"/>
              <p:nvPr/>
            </p:nvSpPr>
            <p:spPr bwMode="auto">
              <a:xfrm>
                <a:off x="7061482" y="2825851"/>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a:t>
                </a:r>
              </a:p>
            </p:txBody>
          </p:sp>
          <p:sp>
            <p:nvSpPr>
              <p:cNvPr id="74" name="TextBox 73">
                <a:extLst>
                  <a:ext uri="{FF2B5EF4-FFF2-40B4-BE49-F238E27FC236}">
                    <a16:creationId xmlns:a16="http://schemas.microsoft.com/office/drawing/2014/main" id="{C39AF1DF-53EA-4242-B0E1-F6967FF0EC5E}"/>
                  </a:ext>
                </a:extLst>
              </p:cNvPr>
              <p:cNvSpPr txBox="1"/>
              <p:nvPr/>
            </p:nvSpPr>
            <p:spPr bwMode="auto">
              <a:xfrm>
                <a:off x="7737726" y="2825851"/>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a:t>
                </a:r>
              </a:p>
            </p:txBody>
          </p:sp>
          <p:sp>
            <p:nvSpPr>
              <p:cNvPr id="75" name="TextBox 74">
                <a:extLst>
                  <a:ext uri="{FF2B5EF4-FFF2-40B4-BE49-F238E27FC236}">
                    <a16:creationId xmlns:a16="http://schemas.microsoft.com/office/drawing/2014/main" id="{BB55BE8D-EFAC-447E-AEFB-91C17C1C7568}"/>
                  </a:ext>
                </a:extLst>
              </p:cNvPr>
              <p:cNvSpPr txBox="1"/>
              <p:nvPr/>
            </p:nvSpPr>
            <p:spPr bwMode="auto">
              <a:xfrm>
                <a:off x="8420445" y="2825851"/>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a:t>
                </a:r>
              </a:p>
            </p:txBody>
          </p:sp>
        </p:grpSp>
        <p:grpSp>
          <p:nvGrpSpPr>
            <p:cNvPr id="83" name="Group 82">
              <a:extLst>
                <a:ext uri="{FF2B5EF4-FFF2-40B4-BE49-F238E27FC236}">
                  <a16:creationId xmlns:a16="http://schemas.microsoft.com/office/drawing/2014/main" id="{37528514-DCB4-41BD-A233-F3747BB14B03}"/>
                </a:ext>
              </a:extLst>
            </p:cNvPr>
            <p:cNvGrpSpPr/>
            <p:nvPr/>
          </p:nvGrpSpPr>
          <p:grpSpPr>
            <a:xfrm>
              <a:off x="5928090" y="4610333"/>
              <a:ext cx="1179417" cy="246221"/>
              <a:chOff x="4662544" y="2825851"/>
              <a:chExt cx="4484009" cy="246221"/>
            </a:xfrm>
          </p:grpSpPr>
          <p:sp>
            <p:nvSpPr>
              <p:cNvPr id="84" name="TextBox 83">
                <a:extLst>
                  <a:ext uri="{FF2B5EF4-FFF2-40B4-BE49-F238E27FC236}">
                    <a16:creationId xmlns:a16="http://schemas.microsoft.com/office/drawing/2014/main" id="{52820CE3-0E89-478C-B6C5-400BFD5304E1}"/>
                  </a:ext>
                </a:extLst>
              </p:cNvPr>
              <p:cNvSpPr txBox="1"/>
              <p:nvPr/>
            </p:nvSpPr>
            <p:spPr bwMode="auto">
              <a:xfrm>
                <a:off x="4662544" y="2825851"/>
                <a:ext cx="9519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6</a:t>
                </a:r>
              </a:p>
            </p:txBody>
          </p:sp>
          <p:sp>
            <p:nvSpPr>
              <p:cNvPr id="85" name="TextBox 84">
                <a:extLst>
                  <a:ext uri="{FF2B5EF4-FFF2-40B4-BE49-F238E27FC236}">
                    <a16:creationId xmlns:a16="http://schemas.microsoft.com/office/drawing/2014/main" id="{34606AD7-872C-4070-A8C5-4F29E8C79A83}"/>
                  </a:ext>
                </a:extLst>
              </p:cNvPr>
              <p:cNvSpPr txBox="1"/>
              <p:nvPr/>
            </p:nvSpPr>
            <p:spPr bwMode="auto">
              <a:xfrm>
                <a:off x="5345264" y="2825851"/>
                <a:ext cx="9519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7</a:t>
                </a:r>
              </a:p>
            </p:txBody>
          </p:sp>
          <p:sp>
            <p:nvSpPr>
              <p:cNvPr id="86" name="TextBox 85">
                <a:extLst>
                  <a:ext uri="{FF2B5EF4-FFF2-40B4-BE49-F238E27FC236}">
                    <a16:creationId xmlns:a16="http://schemas.microsoft.com/office/drawing/2014/main" id="{09847ACB-C461-445A-AD97-6F29380B61BD}"/>
                  </a:ext>
                </a:extLst>
              </p:cNvPr>
              <p:cNvSpPr txBox="1"/>
              <p:nvPr/>
            </p:nvSpPr>
            <p:spPr bwMode="auto">
              <a:xfrm>
                <a:off x="6027980" y="2825851"/>
                <a:ext cx="9519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8</a:t>
                </a:r>
              </a:p>
            </p:txBody>
          </p:sp>
          <p:sp>
            <p:nvSpPr>
              <p:cNvPr id="87" name="TextBox 86">
                <a:extLst>
                  <a:ext uri="{FF2B5EF4-FFF2-40B4-BE49-F238E27FC236}">
                    <a16:creationId xmlns:a16="http://schemas.microsoft.com/office/drawing/2014/main" id="{4EA28EA0-EF59-4560-8923-CF9D12FC14AB}"/>
                  </a:ext>
                </a:extLst>
              </p:cNvPr>
              <p:cNvSpPr txBox="1"/>
              <p:nvPr/>
            </p:nvSpPr>
            <p:spPr bwMode="auto">
              <a:xfrm>
                <a:off x="6710700" y="2825851"/>
                <a:ext cx="9519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9</a:t>
                </a:r>
              </a:p>
            </p:txBody>
          </p:sp>
          <p:sp>
            <p:nvSpPr>
              <p:cNvPr id="88" name="TextBox 87">
                <a:extLst>
                  <a:ext uri="{FF2B5EF4-FFF2-40B4-BE49-F238E27FC236}">
                    <a16:creationId xmlns:a16="http://schemas.microsoft.com/office/drawing/2014/main" id="{FB9C9F68-0908-4A9C-8DCE-CD1FC6C24A0E}"/>
                  </a:ext>
                </a:extLst>
              </p:cNvPr>
              <p:cNvSpPr txBox="1"/>
              <p:nvPr/>
            </p:nvSpPr>
            <p:spPr bwMode="auto">
              <a:xfrm>
                <a:off x="7262012" y="2825851"/>
                <a:ext cx="120182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10</a:t>
                </a:r>
              </a:p>
            </p:txBody>
          </p:sp>
          <p:sp>
            <p:nvSpPr>
              <p:cNvPr id="89" name="TextBox 88">
                <a:extLst>
                  <a:ext uri="{FF2B5EF4-FFF2-40B4-BE49-F238E27FC236}">
                    <a16:creationId xmlns:a16="http://schemas.microsoft.com/office/drawing/2014/main" id="{0CC9B966-9DAC-4B35-98EB-AEE54BBA441D}"/>
                  </a:ext>
                </a:extLst>
              </p:cNvPr>
              <p:cNvSpPr txBox="1"/>
              <p:nvPr/>
            </p:nvSpPr>
            <p:spPr bwMode="auto">
              <a:xfrm>
                <a:off x="7944731" y="2825851"/>
                <a:ext cx="120182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11</a:t>
                </a:r>
              </a:p>
            </p:txBody>
          </p:sp>
        </p:grpSp>
        <p:grpSp>
          <p:nvGrpSpPr>
            <p:cNvPr id="90" name="Group 89">
              <a:extLst>
                <a:ext uri="{FF2B5EF4-FFF2-40B4-BE49-F238E27FC236}">
                  <a16:creationId xmlns:a16="http://schemas.microsoft.com/office/drawing/2014/main" id="{5A43BF6E-BC14-436E-B8E5-24B9AB582645}"/>
                </a:ext>
              </a:extLst>
            </p:cNvPr>
            <p:cNvGrpSpPr/>
            <p:nvPr/>
          </p:nvGrpSpPr>
          <p:grpSpPr>
            <a:xfrm>
              <a:off x="6944076" y="4610333"/>
              <a:ext cx="1738943" cy="246221"/>
              <a:chOff x="4537610" y="2825851"/>
              <a:chExt cx="6611265" cy="246221"/>
            </a:xfrm>
          </p:grpSpPr>
          <p:sp>
            <p:nvSpPr>
              <p:cNvPr id="91" name="TextBox 90">
                <a:extLst>
                  <a:ext uri="{FF2B5EF4-FFF2-40B4-BE49-F238E27FC236}">
                    <a16:creationId xmlns:a16="http://schemas.microsoft.com/office/drawing/2014/main" id="{23F65D7A-5468-48F8-8FC1-1344226220A7}"/>
                  </a:ext>
                </a:extLst>
              </p:cNvPr>
              <p:cNvSpPr txBox="1"/>
              <p:nvPr/>
            </p:nvSpPr>
            <p:spPr bwMode="auto">
              <a:xfrm>
                <a:off x="4537610" y="2825851"/>
                <a:ext cx="120182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12</a:t>
                </a:r>
              </a:p>
            </p:txBody>
          </p:sp>
          <p:sp>
            <p:nvSpPr>
              <p:cNvPr id="92" name="TextBox 91">
                <a:extLst>
                  <a:ext uri="{FF2B5EF4-FFF2-40B4-BE49-F238E27FC236}">
                    <a16:creationId xmlns:a16="http://schemas.microsoft.com/office/drawing/2014/main" id="{6A7AE8DC-9D94-48AE-9E5D-FAF61A3B950C}"/>
                  </a:ext>
                </a:extLst>
              </p:cNvPr>
              <p:cNvSpPr txBox="1"/>
              <p:nvPr/>
            </p:nvSpPr>
            <p:spPr bwMode="auto">
              <a:xfrm>
                <a:off x="5220330" y="2825851"/>
                <a:ext cx="120182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13</a:t>
                </a:r>
              </a:p>
            </p:txBody>
          </p:sp>
          <p:sp>
            <p:nvSpPr>
              <p:cNvPr id="93" name="TextBox 92">
                <a:extLst>
                  <a:ext uri="{FF2B5EF4-FFF2-40B4-BE49-F238E27FC236}">
                    <a16:creationId xmlns:a16="http://schemas.microsoft.com/office/drawing/2014/main" id="{4A23EF0D-3C09-4DAB-94A2-B4DA7C64A127}"/>
                  </a:ext>
                </a:extLst>
              </p:cNvPr>
              <p:cNvSpPr txBox="1"/>
              <p:nvPr/>
            </p:nvSpPr>
            <p:spPr bwMode="auto">
              <a:xfrm>
                <a:off x="5903046" y="2825851"/>
                <a:ext cx="120182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14</a:t>
                </a:r>
              </a:p>
            </p:txBody>
          </p:sp>
          <p:sp>
            <p:nvSpPr>
              <p:cNvPr id="94" name="TextBox 93">
                <a:extLst>
                  <a:ext uri="{FF2B5EF4-FFF2-40B4-BE49-F238E27FC236}">
                    <a16:creationId xmlns:a16="http://schemas.microsoft.com/office/drawing/2014/main" id="{F9C79CAF-87EB-4E20-BCEF-DCA6CC5DA4ED}"/>
                  </a:ext>
                </a:extLst>
              </p:cNvPr>
              <p:cNvSpPr txBox="1"/>
              <p:nvPr/>
            </p:nvSpPr>
            <p:spPr bwMode="auto">
              <a:xfrm>
                <a:off x="6585766" y="2825851"/>
                <a:ext cx="120182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15</a:t>
                </a:r>
              </a:p>
            </p:txBody>
          </p:sp>
          <p:sp>
            <p:nvSpPr>
              <p:cNvPr id="95" name="TextBox 94">
                <a:extLst>
                  <a:ext uri="{FF2B5EF4-FFF2-40B4-BE49-F238E27FC236}">
                    <a16:creationId xmlns:a16="http://schemas.microsoft.com/office/drawing/2014/main" id="{157B9ADD-36C2-4528-BF01-F5E542B45F23}"/>
                  </a:ext>
                </a:extLst>
              </p:cNvPr>
              <p:cNvSpPr txBox="1"/>
              <p:nvPr/>
            </p:nvSpPr>
            <p:spPr bwMode="auto">
              <a:xfrm>
                <a:off x="7262011" y="2825851"/>
                <a:ext cx="120182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16</a:t>
                </a:r>
              </a:p>
            </p:txBody>
          </p:sp>
          <p:sp>
            <p:nvSpPr>
              <p:cNvPr id="96" name="TextBox 95">
                <a:extLst>
                  <a:ext uri="{FF2B5EF4-FFF2-40B4-BE49-F238E27FC236}">
                    <a16:creationId xmlns:a16="http://schemas.microsoft.com/office/drawing/2014/main" id="{3ED318BF-E792-4D46-BF71-F7305FA9C73F}"/>
                  </a:ext>
                </a:extLst>
              </p:cNvPr>
              <p:cNvSpPr txBox="1"/>
              <p:nvPr/>
            </p:nvSpPr>
            <p:spPr bwMode="auto">
              <a:xfrm>
                <a:off x="7944731" y="2825851"/>
                <a:ext cx="120182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17</a:t>
                </a:r>
              </a:p>
            </p:txBody>
          </p:sp>
          <p:sp>
            <p:nvSpPr>
              <p:cNvPr id="97" name="TextBox 96">
                <a:extLst>
                  <a:ext uri="{FF2B5EF4-FFF2-40B4-BE49-F238E27FC236}">
                    <a16:creationId xmlns:a16="http://schemas.microsoft.com/office/drawing/2014/main" id="{E265CFC9-0E4B-40F6-A779-074F13E6B86F}"/>
                  </a:ext>
                </a:extLst>
              </p:cNvPr>
              <p:cNvSpPr txBox="1"/>
              <p:nvPr/>
            </p:nvSpPr>
            <p:spPr bwMode="auto">
              <a:xfrm>
                <a:off x="8577256" y="2825851"/>
                <a:ext cx="120182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18</a:t>
                </a:r>
              </a:p>
            </p:txBody>
          </p:sp>
          <p:sp>
            <p:nvSpPr>
              <p:cNvPr id="98" name="TextBox 97">
                <a:extLst>
                  <a:ext uri="{FF2B5EF4-FFF2-40B4-BE49-F238E27FC236}">
                    <a16:creationId xmlns:a16="http://schemas.microsoft.com/office/drawing/2014/main" id="{0BB77D8B-601A-47C5-9774-259035A56985}"/>
                  </a:ext>
                </a:extLst>
              </p:cNvPr>
              <p:cNvSpPr txBox="1"/>
              <p:nvPr/>
            </p:nvSpPr>
            <p:spPr bwMode="auto">
              <a:xfrm>
                <a:off x="9237088" y="2825851"/>
                <a:ext cx="120182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19</a:t>
                </a:r>
              </a:p>
            </p:txBody>
          </p:sp>
          <p:sp>
            <p:nvSpPr>
              <p:cNvPr id="99" name="TextBox 98">
                <a:extLst>
                  <a:ext uri="{FF2B5EF4-FFF2-40B4-BE49-F238E27FC236}">
                    <a16:creationId xmlns:a16="http://schemas.microsoft.com/office/drawing/2014/main" id="{BBEA2526-79EC-4633-B67A-20C1DD49552A}"/>
                  </a:ext>
                </a:extLst>
              </p:cNvPr>
              <p:cNvSpPr txBox="1"/>
              <p:nvPr/>
            </p:nvSpPr>
            <p:spPr bwMode="auto">
              <a:xfrm>
                <a:off x="9947053" y="2825851"/>
                <a:ext cx="120182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20</a:t>
                </a:r>
              </a:p>
            </p:txBody>
          </p:sp>
        </p:grpSp>
      </p:grpSp>
      <p:grpSp>
        <p:nvGrpSpPr>
          <p:cNvPr id="102" name="Group 101">
            <a:extLst>
              <a:ext uri="{FF2B5EF4-FFF2-40B4-BE49-F238E27FC236}">
                <a16:creationId xmlns:a16="http://schemas.microsoft.com/office/drawing/2014/main" id="{291FE026-438C-4146-AF72-9F3DD46F4648}"/>
              </a:ext>
            </a:extLst>
          </p:cNvPr>
          <p:cNvGrpSpPr/>
          <p:nvPr/>
        </p:nvGrpSpPr>
        <p:grpSpPr>
          <a:xfrm>
            <a:off x="4987013" y="4610101"/>
            <a:ext cx="3521688" cy="63500"/>
            <a:chOff x="4987013" y="4569781"/>
            <a:chExt cx="3521688" cy="119694"/>
          </a:xfrm>
        </p:grpSpPr>
        <p:grpSp>
          <p:nvGrpSpPr>
            <p:cNvPr id="76" name="Group 75">
              <a:extLst>
                <a:ext uri="{FF2B5EF4-FFF2-40B4-BE49-F238E27FC236}">
                  <a16:creationId xmlns:a16="http://schemas.microsoft.com/office/drawing/2014/main" id="{DF7FD121-8A8A-450B-B44A-E714514B2147}"/>
                </a:ext>
              </a:extLst>
            </p:cNvPr>
            <p:cNvGrpSpPr/>
            <p:nvPr/>
          </p:nvGrpSpPr>
          <p:grpSpPr>
            <a:xfrm>
              <a:off x="4987013" y="4569781"/>
              <a:ext cx="893087" cy="119694"/>
              <a:chOff x="5138520" y="2482995"/>
              <a:chExt cx="3407120" cy="510118"/>
            </a:xfrm>
          </p:grpSpPr>
          <p:cxnSp>
            <p:nvCxnSpPr>
              <p:cNvPr id="77" name="Straight Connector 76">
                <a:extLst>
                  <a:ext uri="{FF2B5EF4-FFF2-40B4-BE49-F238E27FC236}">
                    <a16:creationId xmlns:a16="http://schemas.microsoft.com/office/drawing/2014/main" id="{C4D4DA2E-4D79-4E99-B30D-0D150BF657A1}"/>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4A6BC9AC-636D-402E-AAF8-C3BD4439BAF1}"/>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99E647B5-E4EC-459C-AB9D-7C86963A1118}"/>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131B4665-A05A-4921-941B-87005E1F13D4}"/>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9C0B247D-FB9D-4685-A530-4D7F694A4BD7}"/>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08A22A06-82AC-4F3C-9DBE-9997B8F58213}"/>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9963DEEA-B44E-4A89-98D8-AD7CF1572849}"/>
                </a:ext>
              </a:extLst>
            </p:cNvPr>
            <p:cNvGrpSpPr/>
            <p:nvPr/>
          </p:nvGrpSpPr>
          <p:grpSpPr>
            <a:xfrm>
              <a:off x="6045981" y="4569781"/>
              <a:ext cx="893087" cy="119694"/>
              <a:chOff x="5138520" y="2482995"/>
              <a:chExt cx="3407120" cy="510118"/>
            </a:xfrm>
          </p:grpSpPr>
          <p:cxnSp>
            <p:nvCxnSpPr>
              <p:cNvPr id="168" name="Straight Connector 167">
                <a:extLst>
                  <a:ext uri="{FF2B5EF4-FFF2-40B4-BE49-F238E27FC236}">
                    <a16:creationId xmlns:a16="http://schemas.microsoft.com/office/drawing/2014/main" id="{D9AB00F7-E8CB-4FC7-A189-F65A08AF9ABA}"/>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6D9ADD25-3D6A-45C0-8DE4-2D5B07B992F6}"/>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7F0B3B76-79C4-467B-87B1-511EFB6D72A1}"/>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2F7E5B47-21EE-4A03-A6C9-DBAB9B0BE80A}"/>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8E094839-EED5-4B10-B93B-BA79C47B8625}"/>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756ECAAD-0EE1-483C-99C2-EF8E940F6180}"/>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D311E6D4-3EF3-4D1C-B562-EE1AEA3A62A4}"/>
                </a:ext>
              </a:extLst>
            </p:cNvPr>
            <p:cNvGrpSpPr/>
            <p:nvPr/>
          </p:nvGrpSpPr>
          <p:grpSpPr>
            <a:xfrm>
              <a:off x="7100987" y="4569781"/>
              <a:ext cx="1407714" cy="119694"/>
              <a:chOff x="5138520" y="2482995"/>
              <a:chExt cx="5370419" cy="510118"/>
            </a:xfrm>
          </p:grpSpPr>
          <p:cxnSp>
            <p:nvCxnSpPr>
              <p:cNvPr id="175" name="Straight Connector 174">
                <a:extLst>
                  <a:ext uri="{FF2B5EF4-FFF2-40B4-BE49-F238E27FC236}">
                    <a16:creationId xmlns:a16="http://schemas.microsoft.com/office/drawing/2014/main" id="{3EF1E9F0-5F6C-4418-8827-257232D2FB3B}"/>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EB3ED11E-4D52-4A7C-B1AF-FE12482097DA}"/>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DE28FA23-C2FF-419D-8252-C2FAACEFBDC7}"/>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B7B4307E-7589-4F9A-A0A5-F320655D00FD}"/>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E04EBE03-7DBD-4864-ABB7-19E2E458F3FE}"/>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DC86699D-6CA0-46D8-99B5-4539D337C2E4}"/>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F3F861CD-BCC8-4F73-A3E0-58BE44F0CFE8}"/>
                  </a:ext>
                </a:extLst>
              </p:cNvPr>
              <p:cNvCxnSpPr>
                <a:cxnSpLocks/>
              </p:cNvCxnSpPr>
              <p:nvPr/>
            </p:nvCxnSpPr>
            <p:spPr bwMode="auto">
              <a:xfrm>
                <a:off x="91889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27735B3C-53D0-4AAA-8E2D-66CF700034E3}"/>
                  </a:ext>
                </a:extLst>
              </p:cNvPr>
              <p:cNvCxnSpPr>
                <a:cxnSpLocks/>
              </p:cNvCxnSpPr>
              <p:nvPr/>
            </p:nvCxnSpPr>
            <p:spPr bwMode="auto">
              <a:xfrm>
                <a:off x="98585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6AB9E10A-E4EC-45A0-AC2F-9071A7648109}"/>
                  </a:ext>
                </a:extLst>
              </p:cNvPr>
              <p:cNvCxnSpPr>
                <a:cxnSpLocks/>
              </p:cNvCxnSpPr>
              <p:nvPr/>
            </p:nvCxnSpPr>
            <p:spPr bwMode="auto">
              <a:xfrm>
                <a:off x="10508939"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85" name="Group 184">
            <a:extLst>
              <a:ext uri="{FF2B5EF4-FFF2-40B4-BE49-F238E27FC236}">
                <a16:creationId xmlns:a16="http://schemas.microsoft.com/office/drawing/2014/main" id="{BDA726FD-AF53-411B-89B6-84ABEAFA7624}"/>
              </a:ext>
            </a:extLst>
          </p:cNvPr>
          <p:cNvGrpSpPr/>
          <p:nvPr/>
        </p:nvGrpSpPr>
        <p:grpSpPr>
          <a:xfrm>
            <a:off x="4980667" y="3156550"/>
            <a:ext cx="3541121" cy="1462388"/>
            <a:chOff x="5138520" y="1363463"/>
            <a:chExt cx="3541121" cy="1462388"/>
          </a:xfrm>
        </p:grpSpPr>
        <p:cxnSp>
          <p:nvCxnSpPr>
            <p:cNvPr id="186" name="Straight Connector 185">
              <a:extLst>
                <a:ext uri="{FF2B5EF4-FFF2-40B4-BE49-F238E27FC236}">
                  <a16:creationId xmlns:a16="http://schemas.microsoft.com/office/drawing/2014/main" id="{D8F7E498-E00B-4595-87A8-AB10526EDA9C}"/>
                </a:ext>
              </a:extLst>
            </p:cNvPr>
            <p:cNvCxnSpPr>
              <a:cxnSpLocks/>
              <a:endCxn id="99" idx="0"/>
            </p:cNvCxnSpPr>
            <p:nvPr/>
          </p:nvCxnSpPr>
          <p:spPr bwMode="auto">
            <a:xfrm flipV="1">
              <a:off x="5138520" y="2817246"/>
              <a:ext cx="3541121" cy="8605"/>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32F79CBE-108B-45FA-A525-3284009C2997}"/>
                </a:ext>
              </a:extLst>
            </p:cNvPr>
            <p:cNvCxnSpPr>
              <a:cxnSpLocks/>
            </p:cNvCxnSpPr>
            <p:nvPr/>
          </p:nvCxnSpPr>
          <p:spPr bwMode="auto">
            <a:xfrm>
              <a:off x="5325237" y="1363463"/>
              <a:ext cx="0" cy="1462388"/>
            </a:xfrm>
            <a:prstGeom prst="line">
              <a:avLst/>
            </a:prstGeom>
            <a:noFill/>
            <a:ln w="28575" cap="flat" cmpd="sng" algn="ctr">
              <a:solidFill>
                <a:schemeClr val="bg1"/>
              </a:solidFill>
              <a:prstDash val="sysDash"/>
              <a:round/>
              <a:headEnd type="none" w="med" len="med"/>
              <a:tailEnd type="none" w="med" len="med"/>
            </a:ln>
            <a:effectLst/>
          </p:spPr>
        </p:cxnSp>
      </p:grpSp>
      <p:grpSp>
        <p:nvGrpSpPr>
          <p:cNvPr id="190" name="Group 189">
            <a:extLst>
              <a:ext uri="{FF2B5EF4-FFF2-40B4-BE49-F238E27FC236}">
                <a16:creationId xmlns:a16="http://schemas.microsoft.com/office/drawing/2014/main" id="{63F94C30-6605-466E-BA1B-E14C9C810CB4}"/>
              </a:ext>
            </a:extLst>
          </p:cNvPr>
          <p:cNvGrpSpPr/>
          <p:nvPr/>
        </p:nvGrpSpPr>
        <p:grpSpPr>
          <a:xfrm>
            <a:off x="5092090" y="4080196"/>
            <a:ext cx="337160" cy="65087"/>
            <a:chOff x="6137275" y="1865313"/>
            <a:chExt cx="406400" cy="65087"/>
          </a:xfrm>
        </p:grpSpPr>
        <p:cxnSp>
          <p:nvCxnSpPr>
            <p:cNvPr id="191" name="Straight Connector 190">
              <a:extLst>
                <a:ext uri="{FF2B5EF4-FFF2-40B4-BE49-F238E27FC236}">
                  <a16:creationId xmlns:a16="http://schemas.microsoft.com/office/drawing/2014/main" id="{681FB0D8-DD8E-4918-93A1-040D99C80842}"/>
                </a:ext>
              </a:extLst>
            </p:cNvPr>
            <p:cNvCxnSpPr>
              <a:cxnSpLocks/>
            </p:cNvCxnSpPr>
            <p:nvPr/>
          </p:nvCxnSpPr>
          <p:spPr bwMode="auto">
            <a:xfrm>
              <a:off x="6140450" y="1897856"/>
              <a:ext cx="403225" cy="0"/>
            </a:xfrm>
            <a:prstGeom prst="line">
              <a:avLst/>
            </a:prstGeom>
            <a:noFill/>
            <a:ln w="28575"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C0AAB759-BEC2-4AD3-AAD5-00C53C51F212}"/>
                </a:ext>
              </a:extLst>
            </p:cNvPr>
            <p:cNvCxnSpPr>
              <a:cxnSpLocks/>
            </p:cNvCxnSpPr>
            <p:nvPr/>
          </p:nvCxnSpPr>
          <p:spPr bwMode="auto">
            <a:xfrm>
              <a:off x="6137275" y="1865313"/>
              <a:ext cx="0" cy="65087"/>
            </a:xfrm>
            <a:prstGeom prst="line">
              <a:avLst/>
            </a:prstGeom>
            <a:noFill/>
            <a:ln w="28575" cap="flat" cmpd="sng" algn="ctr">
              <a:solidFill>
                <a:schemeClr val="accent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D55CCABE-4DBD-4666-B3FC-53DD1EDBDEB4}"/>
                </a:ext>
              </a:extLst>
            </p:cNvPr>
            <p:cNvCxnSpPr>
              <a:cxnSpLocks/>
            </p:cNvCxnSpPr>
            <p:nvPr/>
          </p:nvCxnSpPr>
          <p:spPr bwMode="auto">
            <a:xfrm>
              <a:off x="6543675" y="1865313"/>
              <a:ext cx="0" cy="6508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7C46205C-C4D5-4EF6-9AF2-07B99A875D6E}"/>
              </a:ext>
            </a:extLst>
          </p:cNvPr>
          <p:cNvGrpSpPr/>
          <p:nvPr/>
        </p:nvGrpSpPr>
        <p:grpSpPr>
          <a:xfrm>
            <a:off x="5269540" y="3269563"/>
            <a:ext cx="2213253" cy="65087"/>
            <a:chOff x="6137275" y="1865313"/>
            <a:chExt cx="406400" cy="65087"/>
          </a:xfrm>
        </p:grpSpPr>
        <p:cxnSp>
          <p:nvCxnSpPr>
            <p:cNvPr id="195" name="Straight Connector 194">
              <a:extLst>
                <a:ext uri="{FF2B5EF4-FFF2-40B4-BE49-F238E27FC236}">
                  <a16:creationId xmlns:a16="http://schemas.microsoft.com/office/drawing/2014/main" id="{F1B601F1-6ED8-42D9-9622-C3AC2E46320F}"/>
                </a:ext>
              </a:extLst>
            </p:cNvPr>
            <p:cNvCxnSpPr>
              <a:cxnSpLocks/>
            </p:cNvCxnSpPr>
            <p:nvPr/>
          </p:nvCxnSpPr>
          <p:spPr bwMode="auto">
            <a:xfrm>
              <a:off x="6140450" y="1897856"/>
              <a:ext cx="403225" cy="0"/>
            </a:xfrm>
            <a:prstGeom prst="line">
              <a:avLst/>
            </a:prstGeom>
            <a:noFill/>
            <a:ln w="28575" cap="flat" cmpd="sng" algn="ctr">
              <a:solidFill>
                <a:schemeClr val="accent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0C9C0841-8C26-459E-82C4-34EF49AF0E10}"/>
                </a:ext>
              </a:extLst>
            </p:cNvPr>
            <p:cNvCxnSpPr>
              <a:cxnSpLocks/>
            </p:cNvCxnSpPr>
            <p:nvPr/>
          </p:nvCxnSpPr>
          <p:spPr bwMode="auto">
            <a:xfrm>
              <a:off x="6137275" y="1865313"/>
              <a:ext cx="0" cy="65087"/>
            </a:xfrm>
            <a:prstGeom prst="line">
              <a:avLst/>
            </a:prstGeom>
            <a:noFill/>
            <a:ln w="28575"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EC414A23-525F-40E8-815A-C393A8D7BCDC}"/>
                </a:ext>
              </a:extLst>
            </p:cNvPr>
            <p:cNvCxnSpPr>
              <a:cxnSpLocks/>
            </p:cNvCxnSpPr>
            <p:nvPr/>
          </p:nvCxnSpPr>
          <p:spPr bwMode="auto">
            <a:xfrm>
              <a:off x="6543675" y="1865313"/>
              <a:ext cx="0" cy="6508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7907EF74-304A-4190-9145-9005CA22BD38}"/>
              </a:ext>
            </a:extLst>
          </p:cNvPr>
          <p:cNvGrpSpPr/>
          <p:nvPr/>
        </p:nvGrpSpPr>
        <p:grpSpPr>
          <a:xfrm>
            <a:off x="5981772" y="3676485"/>
            <a:ext cx="2554216" cy="65087"/>
            <a:chOff x="6137275" y="1865313"/>
            <a:chExt cx="406400" cy="65087"/>
          </a:xfrm>
        </p:grpSpPr>
        <p:cxnSp>
          <p:nvCxnSpPr>
            <p:cNvPr id="199" name="Straight Connector 198">
              <a:extLst>
                <a:ext uri="{FF2B5EF4-FFF2-40B4-BE49-F238E27FC236}">
                  <a16:creationId xmlns:a16="http://schemas.microsoft.com/office/drawing/2014/main" id="{581FBF1C-870C-4DE3-A347-4F1F49DB0B2F}"/>
                </a:ext>
              </a:extLst>
            </p:cNvPr>
            <p:cNvCxnSpPr>
              <a:cxnSpLocks/>
            </p:cNvCxnSpPr>
            <p:nvPr/>
          </p:nvCxnSpPr>
          <p:spPr bwMode="auto">
            <a:xfrm>
              <a:off x="6140450" y="1897856"/>
              <a:ext cx="403225" cy="0"/>
            </a:xfrm>
            <a:prstGeom prst="line">
              <a:avLst/>
            </a:prstGeom>
            <a:noFill/>
            <a:ln w="28575"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CDE763B1-6E7E-417E-BAC7-0EF683296683}"/>
                </a:ext>
              </a:extLst>
            </p:cNvPr>
            <p:cNvCxnSpPr>
              <a:cxnSpLocks/>
            </p:cNvCxnSpPr>
            <p:nvPr/>
          </p:nvCxnSpPr>
          <p:spPr bwMode="auto">
            <a:xfrm>
              <a:off x="6137275" y="1865313"/>
              <a:ext cx="0" cy="6508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50E5D792-5572-41F6-B77A-A4B0BF9CEAAD}"/>
              </a:ext>
            </a:extLst>
          </p:cNvPr>
          <p:cNvGrpSpPr/>
          <p:nvPr/>
        </p:nvGrpSpPr>
        <p:grpSpPr>
          <a:xfrm>
            <a:off x="5036202" y="4279946"/>
            <a:ext cx="186671" cy="65087"/>
            <a:chOff x="6137275" y="1865313"/>
            <a:chExt cx="406400" cy="65087"/>
          </a:xfrm>
        </p:grpSpPr>
        <p:cxnSp>
          <p:nvCxnSpPr>
            <p:cNvPr id="203" name="Straight Connector 202">
              <a:extLst>
                <a:ext uri="{FF2B5EF4-FFF2-40B4-BE49-F238E27FC236}">
                  <a16:creationId xmlns:a16="http://schemas.microsoft.com/office/drawing/2014/main" id="{4BE62334-1704-44CC-BB0E-8C8BC963827F}"/>
                </a:ext>
              </a:extLst>
            </p:cNvPr>
            <p:cNvCxnSpPr>
              <a:cxnSpLocks/>
            </p:cNvCxnSpPr>
            <p:nvPr/>
          </p:nvCxnSpPr>
          <p:spPr bwMode="auto">
            <a:xfrm>
              <a:off x="6140450" y="1897856"/>
              <a:ext cx="403225" cy="0"/>
            </a:xfrm>
            <a:prstGeom prst="line">
              <a:avLst/>
            </a:prstGeom>
            <a:noFill/>
            <a:ln w="28575"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8D8CE4D5-2A3A-46BB-A1B8-9DCB2437C3E4}"/>
                </a:ext>
              </a:extLst>
            </p:cNvPr>
            <p:cNvCxnSpPr>
              <a:cxnSpLocks/>
            </p:cNvCxnSpPr>
            <p:nvPr/>
          </p:nvCxnSpPr>
          <p:spPr bwMode="auto">
            <a:xfrm>
              <a:off x="6137275" y="1865313"/>
              <a:ext cx="0" cy="65087"/>
            </a:xfrm>
            <a:prstGeom prst="line">
              <a:avLst/>
            </a:prstGeom>
            <a:noFill/>
            <a:ln w="28575" cap="flat" cmpd="sng" algn="ctr">
              <a:solidFill>
                <a:schemeClr val="accent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6E3056BB-324D-40B8-A7E9-DFC70E533F59}"/>
                </a:ext>
              </a:extLst>
            </p:cNvPr>
            <p:cNvCxnSpPr>
              <a:cxnSpLocks/>
            </p:cNvCxnSpPr>
            <p:nvPr/>
          </p:nvCxnSpPr>
          <p:spPr bwMode="auto">
            <a:xfrm>
              <a:off x="6543675" y="1865313"/>
              <a:ext cx="0" cy="6508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6" name="Group 205">
            <a:extLst>
              <a:ext uri="{FF2B5EF4-FFF2-40B4-BE49-F238E27FC236}">
                <a16:creationId xmlns:a16="http://schemas.microsoft.com/office/drawing/2014/main" id="{B8DBBBB4-3401-4108-B886-FD5480240651}"/>
              </a:ext>
            </a:extLst>
          </p:cNvPr>
          <p:cNvGrpSpPr/>
          <p:nvPr/>
        </p:nvGrpSpPr>
        <p:grpSpPr>
          <a:xfrm>
            <a:off x="5013326" y="3880446"/>
            <a:ext cx="63500" cy="65087"/>
            <a:chOff x="6137275" y="1865313"/>
            <a:chExt cx="406400" cy="65087"/>
          </a:xfrm>
        </p:grpSpPr>
        <p:cxnSp>
          <p:nvCxnSpPr>
            <p:cNvPr id="207" name="Straight Connector 206">
              <a:extLst>
                <a:ext uri="{FF2B5EF4-FFF2-40B4-BE49-F238E27FC236}">
                  <a16:creationId xmlns:a16="http://schemas.microsoft.com/office/drawing/2014/main" id="{C205196C-D483-41F6-A058-326B57AC2164}"/>
                </a:ext>
              </a:extLst>
            </p:cNvPr>
            <p:cNvCxnSpPr>
              <a:cxnSpLocks/>
            </p:cNvCxnSpPr>
            <p:nvPr/>
          </p:nvCxnSpPr>
          <p:spPr bwMode="auto">
            <a:xfrm>
              <a:off x="6140450" y="1897856"/>
              <a:ext cx="403225" cy="0"/>
            </a:xfrm>
            <a:prstGeom prst="line">
              <a:avLst/>
            </a:prstGeom>
            <a:noFill/>
            <a:ln w="28575"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F632E07F-EDA7-4C6B-85E7-F196CC804238}"/>
                </a:ext>
              </a:extLst>
            </p:cNvPr>
            <p:cNvCxnSpPr>
              <a:cxnSpLocks/>
            </p:cNvCxnSpPr>
            <p:nvPr/>
          </p:nvCxnSpPr>
          <p:spPr bwMode="auto">
            <a:xfrm>
              <a:off x="6137275" y="1865313"/>
              <a:ext cx="0" cy="65087"/>
            </a:xfrm>
            <a:prstGeom prst="line">
              <a:avLst/>
            </a:prstGeom>
            <a:noFill/>
            <a:ln w="28575"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DEAFAF74-A5CF-4363-BA21-05921D9D7126}"/>
                </a:ext>
              </a:extLst>
            </p:cNvPr>
            <p:cNvCxnSpPr>
              <a:cxnSpLocks/>
            </p:cNvCxnSpPr>
            <p:nvPr/>
          </p:nvCxnSpPr>
          <p:spPr bwMode="auto">
            <a:xfrm>
              <a:off x="6543675" y="1865313"/>
              <a:ext cx="0" cy="6508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9383E8FC-6CD8-43E2-82C7-85E2C6E2CC01}"/>
              </a:ext>
            </a:extLst>
          </p:cNvPr>
          <p:cNvGrpSpPr/>
          <p:nvPr/>
        </p:nvGrpSpPr>
        <p:grpSpPr>
          <a:xfrm>
            <a:off x="5171852" y="3469954"/>
            <a:ext cx="81186" cy="65087"/>
            <a:chOff x="6137275" y="1865313"/>
            <a:chExt cx="406400" cy="65087"/>
          </a:xfrm>
        </p:grpSpPr>
        <p:cxnSp>
          <p:nvCxnSpPr>
            <p:cNvPr id="211" name="Straight Connector 210">
              <a:extLst>
                <a:ext uri="{FF2B5EF4-FFF2-40B4-BE49-F238E27FC236}">
                  <a16:creationId xmlns:a16="http://schemas.microsoft.com/office/drawing/2014/main" id="{7BD071A1-0477-4CA3-8895-29F52B08DF7C}"/>
                </a:ext>
              </a:extLst>
            </p:cNvPr>
            <p:cNvCxnSpPr>
              <a:cxnSpLocks/>
            </p:cNvCxnSpPr>
            <p:nvPr/>
          </p:nvCxnSpPr>
          <p:spPr bwMode="auto">
            <a:xfrm>
              <a:off x="6140450" y="1897856"/>
              <a:ext cx="403225" cy="0"/>
            </a:xfrm>
            <a:prstGeom prst="line">
              <a:avLst/>
            </a:prstGeom>
            <a:noFill/>
            <a:ln w="28575"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6A921699-62D3-466D-A89C-827A39E6EF9A}"/>
                </a:ext>
              </a:extLst>
            </p:cNvPr>
            <p:cNvCxnSpPr>
              <a:cxnSpLocks/>
            </p:cNvCxnSpPr>
            <p:nvPr/>
          </p:nvCxnSpPr>
          <p:spPr bwMode="auto">
            <a:xfrm>
              <a:off x="6137275" y="1865313"/>
              <a:ext cx="0" cy="65087"/>
            </a:xfrm>
            <a:prstGeom prst="line">
              <a:avLst/>
            </a:prstGeom>
            <a:noFill/>
            <a:ln w="28575"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435ED8D0-D017-4F6C-BF0D-5740F107233E}"/>
                </a:ext>
              </a:extLst>
            </p:cNvPr>
            <p:cNvCxnSpPr>
              <a:cxnSpLocks/>
            </p:cNvCxnSpPr>
            <p:nvPr/>
          </p:nvCxnSpPr>
          <p:spPr bwMode="auto">
            <a:xfrm>
              <a:off x="6543675" y="1865313"/>
              <a:ext cx="0" cy="65087"/>
            </a:xfrm>
            <a:prstGeom prst="line">
              <a:avLst/>
            </a:prstGeom>
            <a:noFill/>
            <a:ln w="28575" cap="flat" cmpd="sng" algn="ctr">
              <a:solidFill>
                <a:schemeClr val="accent3"/>
              </a:solidFill>
              <a:prstDash val="solid"/>
              <a:round/>
              <a:headEnd type="none" w="med" len="med"/>
              <a:tailEnd type="none" w="med" len="med"/>
            </a:ln>
            <a:effectLst/>
          </p:spPr>
        </p:cxnSp>
      </p:grpSp>
      <p:sp>
        <p:nvSpPr>
          <p:cNvPr id="214" name="Oval 213">
            <a:extLst>
              <a:ext uri="{FF2B5EF4-FFF2-40B4-BE49-F238E27FC236}">
                <a16:creationId xmlns:a16="http://schemas.microsoft.com/office/drawing/2014/main" id="{66B4F014-11FB-4F54-A69B-E2FE11C7D139}"/>
              </a:ext>
            </a:extLst>
          </p:cNvPr>
          <p:cNvSpPr/>
          <p:nvPr/>
        </p:nvSpPr>
        <p:spPr bwMode="auto">
          <a:xfrm>
            <a:off x="5782065" y="3264298"/>
            <a:ext cx="75758" cy="71367"/>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Oval 214">
            <a:extLst>
              <a:ext uri="{FF2B5EF4-FFF2-40B4-BE49-F238E27FC236}">
                <a16:creationId xmlns:a16="http://schemas.microsoft.com/office/drawing/2014/main" id="{CF6C2CDD-7AE5-4EBE-AF3F-9B1F86852CE2}"/>
              </a:ext>
            </a:extLst>
          </p:cNvPr>
          <p:cNvSpPr/>
          <p:nvPr/>
        </p:nvSpPr>
        <p:spPr bwMode="auto">
          <a:xfrm>
            <a:off x="5177013" y="3467189"/>
            <a:ext cx="75758" cy="71367"/>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22FBB852-EA58-4650-A7C5-8FF1C13C4076}"/>
              </a:ext>
            </a:extLst>
          </p:cNvPr>
          <p:cNvSpPr/>
          <p:nvPr/>
        </p:nvSpPr>
        <p:spPr bwMode="auto">
          <a:xfrm>
            <a:off x="4988157" y="3878890"/>
            <a:ext cx="75758" cy="71367"/>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Oval 216">
            <a:extLst>
              <a:ext uri="{FF2B5EF4-FFF2-40B4-BE49-F238E27FC236}">
                <a16:creationId xmlns:a16="http://schemas.microsoft.com/office/drawing/2014/main" id="{36FD8B96-C22F-4ABB-8EB7-B9E8DC3A7FC4}"/>
              </a:ext>
            </a:extLst>
          </p:cNvPr>
          <p:cNvSpPr/>
          <p:nvPr/>
        </p:nvSpPr>
        <p:spPr bwMode="auto">
          <a:xfrm>
            <a:off x="5170089" y="4076743"/>
            <a:ext cx="75758" cy="71367"/>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Oval 217">
            <a:extLst>
              <a:ext uri="{FF2B5EF4-FFF2-40B4-BE49-F238E27FC236}">
                <a16:creationId xmlns:a16="http://schemas.microsoft.com/office/drawing/2014/main" id="{1C637B68-A1BB-4A22-932D-00D9FE16F5DC}"/>
              </a:ext>
            </a:extLst>
          </p:cNvPr>
          <p:cNvSpPr/>
          <p:nvPr/>
        </p:nvSpPr>
        <p:spPr bwMode="auto">
          <a:xfrm>
            <a:off x="5140204" y="4482256"/>
            <a:ext cx="75758" cy="71367"/>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Oval 218">
            <a:extLst>
              <a:ext uri="{FF2B5EF4-FFF2-40B4-BE49-F238E27FC236}">
                <a16:creationId xmlns:a16="http://schemas.microsoft.com/office/drawing/2014/main" id="{37BB7329-63BA-4FD8-BB86-DBAA8AF3387C}"/>
              </a:ext>
            </a:extLst>
          </p:cNvPr>
          <p:cNvSpPr/>
          <p:nvPr/>
        </p:nvSpPr>
        <p:spPr bwMode="auto">
          <a:xfrm>
            <a:off x="5056728" y="4276441"/>
            <a:ext cx="75758" cy="71367"/>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Oval 219">
            <a:extLst>
              <a:ext uri="{FF2B5EF4-FFF2-40B4-BE49-F238E27FC236}">
                <a16:creationId xmlns:a16="http://schemas.microsoft.com/office/drawing/2014/main" id="{1A5FD033-F308-40A6-B869-492F9F33747A}"/>
              </a:ext>
            </a:extLst>
          </p:cNvPr>
          <p:cNvSpPr/>
          <p:nvPr/>
        </p:nvSpPr>
        <p:spPr bwMode="auto">
          <a:xfrm>
            <a:off x="8016440" y="3670205"/>
            <a:ext cx="75758" cy="71367"/>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21" name="Group 220">
            <a:extLst>
              <a:ext uri="{FF2B5EF4-FFF2-40B4-BE49-F238E27FC236}">
                <a16:creationId xmlns:a16="http://schemas.microsoft.com/office/drawing/2014/main" id="{E939440F-F331-45A6-8C6F-41E5B41F3F8E}"/>
              </a:ext>
            </a:extLst>
          </p:cNvPr>
          <p:cNvGrpSpPr/>
          <p:nvPr/>
        </p:nvGrpSpPr>
        <p:grpSpPr>
          <a:xfrm>
            <a:off x="4927600" y="6248002"/>
            <a:ext cx="3812222" cy="246221"/>
            <a:chOff x="5013325" y="2825851"/>
            <a:chExt cx="2298547" cy="246221"/>
          </a:xfrm>
        </p:grpSpPr>
        <p:sp>
          <p:nvSpPr>
            <p:cNvPr id="222" name="TextBox 221">
              <a:extLst>
                <a:ext uri="{FF2B5EF4-FFF2-40B4-BE49-F238E27FC236}">
                  <a16:creationId xmlns:a16="http://schemas.microsoft.com/office/drawing/2014/main" id="{60644CBB-205B-47FF-A18E-EE243C106ECF}"/>
                </a:ext>
              </a:extLst>
            </p:cNvPr>
            <p:cNvSpPr txBox="1"/>
            <p:nvPr/>
          </p:nvSpPr>
          <p:spPr bwMode="auto">
            <a:xfrm>
              <a:off x="5013325" y="2825851"/>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a:t>
              </a:r>
            </a:p>
          </p:txBody>
        </p:sp>
        <p:sp>
          <p:nvSpPr>
            <p:cNvPr id="223" name="TextBox 222">
              <a:extLst>
                <a:ext uri="{FF2B5EF4-FFF2-40B4-BE49-F238E27FC236}">
                  <a16:creationId xmlns:a16="http://schemas.microsoft.com/office/drawing/2014/main" id="{9810CC3E-11CC-461A-92D1-A152894AC275}"/>
                </a:ext>
              </a:extLst>
            </p:cNvPr>
            <p:cNvSpPr txBox="1"/>
            <p:nvPr/>
          </p:nvSpPr>
          <p:spPr bwMode="auto">
            <a:xfrm>
              <a:off x="5696044" y="2825851"/>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a:t>
              </a:r>
            </a:p>
          </p:txBody>
        </p:sp>
        <p:sp>
          <p:nvSpPr>
            <p:cNvPr id="224" name="TextBox 223">
              <a:extLst>
                <a:ext uri="{FF2B5EF4-FFF2-40B4-BE49-F238E27FC236}">
                  <a16:creationId xmlns:a16="http://schemas.microsoft.com/office/drawing/2014/main" id="{696E5EF4-E94F-4073-AA58-8DFAE881C5B9}"/>
                </a:ext>
              </a:extLst>
            </p:cNvPr>
            <p:cNvSpPr txBox="1"/>
            <p:nvPr/>
          </p:nvSpPr>
          <p:spPr bwMode="auto">
            <a:xfrm>
              <a:off x="6378763" y="2825851"/>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a:t>
              </a:r>
            </a:p>
          </p:txBody>
        </p:sp>
        <p:sp>
          <p:nvSpPr>
            <p:cNvPr id="225" name="TextBox 224">
              <a:extLst>
                <a:ext uri="{FF2B5EF4-FFF2-40B4-BE49-F238E27FC236}">
                  <a16:creationId xmlns:a16="http://schemas.microsoft.com/office/drawing/2014/main" id="{BA0B8E18-E877-4249-BB88-1C777ABB8377}"/>
                </a:ext>
              </a:extLst>
            </p:cNvPr>
            <p:cNvSpPr txBox="1"/>
            <p:nvPr/>
          </p:nvSpPr>
          <p:spPr bwMode="auto">
            <a:xfrm>
              <a:off x="7061482" y="2825851"/>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a:t>
              </a:r>
            </a:p>
          </p:txBody>
        </p:sp>
      </p:grpSp>
      <p:grpSp>
        <p:nvGrpSpPr>
          <p:cNvPr id="228" name="Group 227">
            <a:extLst>
              <a:ext uri="{FF2B5EF4-FFF2-40B4-BE49-F238E27FC236}">
                <a16:creationId xmlns:a16="http://schemas.microsoft.com/office/drawing/2014/main" id="{133D5D38-B223-4111-B39B-78986C6B8EF8}"/>
              </a:ext>
            </a:extLst>
          </p:cNvPr>
          <p:cNvGrpSpPr/>
          <p:nvPr/>
        </p:nvGrpSpPr>
        <p:grpSpPr>
          <a:xfrm>
            <a:off x="5130800" y="6235526"/>
            <a:ext cx="3405188" cy="72141"/>
            <a:chOff x="5138520" y="2482995"/>
            <a:chExt cx="2044272" cy="510118"/>
          </a:xfrm>
        </p:grpSpPr>
        <p:cxnSp>
          <p:nvCxnSpPr>
            <p:cNvPr id="229" name="Straight Connector 228">
              <a:extLst>
                <a:ext uri="{FF2B5EF4-FFF2-40B4-BE49-F238E27FC236}">
                  <a16:creationId xmlns:a16="http://schemas.microsoft.com/office/drawing/2014/main" id="{4622952D-0A8E-4457-810F-7C1E6800EFA3}"/>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BDDD88B4-B666-466B-9CD7-E0B086D42D5F}"/>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14D08F7E-C900-48E0-B0F8-311F23ECB63E}"/>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F3B929FD-058B-40ED-9B27-3531AF0E915F}"/>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41A6AD4E-33E5-48B9-9665-E1C623B5C665}"/>
              </a:ext>
            </a:extLst>
          </p:cNvPr>
          <p:cNvGrpSpPr/>
          <p:nvPr/>
        </p:nvGrpSpPr>
        <p:grpSpPr>
          <a:xfrm>
            <a:off x="5122840" y="4942385"/>
            <a:ext cx="3420165" cy="1290679"/>
            <a:chOff x="5138520" y="1535172"/>
            <a:chExt cx="3420165" cy="1290679"/>
          </a:xfrm>
        </p:grpSpPr>
        <p:cxnSp>
          <p:nvCxnSpPr>
            <p:cNvPr id="236" name="Straight Connector 235">
              <a:extLst>
                <a:ext uri="{FF2B5EF4-FFF2-40B4-BE49-F238E27FC236}">
                  <a16:creationId xmlns:a16="http://schemas.microsoft.com/office/drawing/2014/main" id="{CDD35CD7-6A78-488F-B236-D071A3075680}"/>
                </a:ext>
              </a:extLst>
            </p:cNvPr>
            <p:cNvCxnSpPr>
              <a:cxnSpLocks/>
            </p:cNvCxnSpPr>
            <p:nvPr/>
          </p:nvCxnSpPr>
          <p:spPr bwMode="auto">
            <a:xfrm>
              <a:off x="5138520" y="2825851"/>
              <a:ext cx="3420165" cy="0"/>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65BD1951-9A08-46DD-9316-86FAAAA56311}"/>
                </a:ext>
              </a:extLst>
            </p:cNvPr>
            <p:cNvCxnSpPr/>
            <p:nvPr/>
          </p:nvCxnSpPr>
          <p:spPr bwMode="auto">
            <a:xfrm>
              <a:off x="6275836" y="1535172"/>
              <a:ext cx="1295" cy="1290679"/>
            </a:xfrm>
            <a:prstGeom prst="line">
              <a:avLst/>
            </a:prstGeom>
            <a:noFill/>
            <a:ln w="28575" cap="flat" cmpd="sng" algn="ctr">
              <a:solidFill>
                <a:schemeClr val="bg1"/>
              </a:solidFill>
              <a:prstDash val="sysDash"/>
              <a:round/>
              <a:headEnd type="none" w="med" len="med"/>
              <a:tailEnd type="none" w="med" len="med"/>
            </a:ln>
            <a:effectLst/>
          </p:spPr>
        </p:cxnSp>
      </p:grpSp>
      <p:grpSp>
        <p:nvGrpSpPr>
          <p:cNvPr id="238" name="Group 237">
            <a:extLst>
              <a:ext uri="{FF2B5EF4-FFF2-40B4-BE49-F238E27FC236}">
                <a16:creationId xmlns:a16="http://schemas.microsoft.com/office/drawing/2014/main" id="{573BD46B-D2ED-4E90-9A62-A700337A60DD}"/>
              </a:ext>
            </a:extLst>
          </p:cNvPr>
          <p:cNvGrpSpPr/>
          <p:nvPr/>
        </p:nvGrpSpPr>
        <p:grpSpPr>
          <a:xfrm>
            <a:off x="6611821" y="5333735"/>
            <a:ext cx="846401" cy="74348"/>
            <a:chOff x="6137275" y="1865313"/>
            <a:chExt cx="406400" cy="65087"/>
          </a:xfrm>
        </p:grpSpPr>
        <p:cxnSp>
          <p:nvCxnSpPr>
            <p:cNvPr id="239" name="Straight Connector 238">
              <a:extLst>
                <a:ext uri="{FF2B5EF4-FFF2-40B4-BE49-F238E27FC236}">
                  <a16:creationId xmlns:a16="http://schemas.microsoft.com/office/drawing/2014/main" id="{65E24BAC-9AF1-4D18-85FB-A2549DE2BC46}"/>
                </a:ext>
              </a:extLst>
            </p:cNvPr>
            <p:cNvCxnSpPr>
              <a:cxnSpLocks/>
            </p:cNvCxnSpPr>
            <p:nvPr/>
          </p:nvCxnSpPr>
          <p:spPr bwMode="auto">
            <a:xfrm>
              <a:off x="6140450" y="1897856"/>
              <a:ext cx="403225" cy="0"/>
            </a:xfrm>
            <a:prstGeom prst="line">
              <a:avLst/>
            </a:prstGeom>
            <a:noFill/>
            <a:ln w="28575" cap="flat" cmpd="sng" algn="ctr">
              <a:solidFill>
                <a:schemeClr val="accent4"/>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8488FDC0-3632-4738-8B8C-B00D153157B9}"/>
                </a:ext>
              </a:extLst>
            </p:cNvPr>
            <p:cNvCxnSpPr>
              <a:cxnSpLocks/>
            </p:cNvCxnSpPr>
            <p:nvPr/>
          </p:nvCxnSpPr>
          <p:spPr bwMode="auto">
            <a:xfrm>
              <a:off x="6137275" y="1865313"/>
              <a:ext cx="0" cy="65087"/>
            </a:xfrm>
            <a:prstGeom prst="line">
              <a:avLst/>
            </a:prstGeom>
            <a:noFill/>
            <a:ln w="28575" cap="flat" cmpd="sng" algn="ctr">
              <a:solidFill>
                <a:schemeClr val="accent4"/>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AB73BDE2-1F4E-411D-8A5B-50273750920F}"/>
                </a:ext>
              </a:extLst>
            </p:cNvPr>
            <p:cNvCxnSpPr>
              <a:cxnSpLocks/>
            </p:cNvCxnSpPr>
            <p:nvPr/>
          </p:nvCxnSpPr>
          <p:spPr bwMode="auto">
            <a:xfrm>
              <a:off x="6543675" y="1865313"/>
              <a:ext cx="0" cy="65087"/>
            </a:xfrm>
            <a:prstGeom prst="line">
              <a:avLst/>
            </a:prstGeom>
            <a:noFill/>
            <a:ln w="28575" cap="flat" cmpd="sng" algn="ctr">
              <a:solidFill>
                <a:schemeClr val="accent4"/>
              </a:solidFill>
              <a:prstDash val="solid"/>
              <a:round/>
              <a:headEnd type="none" w="med" len="med"/>
              <a:tailEnd type="none" w="med" len="med"/>
            </a:ln>
            <a:effectLst/>
          </p:spPr>
        </p:cxnSp>
      </p:grpSp>
      <p:grpSp>
        <p:nvGrpSpPr>
          <p:cNvPr id="242" name="Group 241">
            <a:extLst>
              <a:ext uri="{FF2B5EF4-FFF2-40B4-BE49-F238E27FC236}">
                <a16:creationId xmlns:a16="http://schemas.microsoft.com/office/drawing/2014/main" id="{1E0277F0-9D8E-4C7C-B45B-43C821FD1060}"/>
              </a:ext>
            </a:extLst>
          </p:cNvPr>
          <p:cNvGrpSpPr/>
          <p:nvPr/>
        </p:nvGrpSpPr>
        <p:grpSpPr>
          <a:xfrm>
            <a:off x="5868988" y="5587400"/>
            <a:ext cx="2094495" cy="74348"/>
            <a:chOff x="6137275" y="1865313"/>
            <a:chExt cx="406400" cy="65087"/>
          </a:xfrm>
        </p:grpSpPr>
        <p:cxnSp>
          <p:nvCxnSpPr>
            <p:cNvPr id="243" name="Straight Connector 242">
              <a:extLst>
                <a:ext uri="{FF2B5EF4-FFF2-40B4-BE49-F238E27FC236}">
                  <a16:creationId xmlns:a16="http://schemas.microsoft.com/office/drawing/2014/main" id="{D3AEACEA-D436-4FF4-A237-3307A436DF76}"/>
                </a:ext>
              </a:extLst>
            </p:cNvPr>
            <p:cNvCxnSpPr>
              <a:cxnSpLocks/>
            </p:cNvCxnSpPr>
            <p:nvPr/>
          </p:nvCxnSpPr>
          <p:spPr bwMode="auto">
            <a:xfrm>
              <a:off x="6140450" y="1897856"/>
              <a:ext cx="403225" cy="0"/>
            </a:xfrm>
            <a:prstGeom prst="line">
              <a:avLst/>
            </a:prstGeom>
            <a:noFill/>
            <a:ln w="28575" cap="flat" cmpd="sng" algn="ctr">
              <a:solidFill>
                <a:schemeClr val="accent4"/>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C92F2149-1166-4BDE-81BF-9CF11B5CEC33}"/>
                </a:ext>
              </a:extLst>
            </p:cNvPr>
            <p:cNvCxnSpPr>
              <a:cxnSpLocks/>
            </p:cNvCxnSpPr>
            <p:nvPr/>
          </p:nvCxnSpPr>
          <p:spPr bwMode="auto">
            <a:xfrm>
              <a:off x="6137275" y="1865313"/>
              <a:ext cx="0" cy="65087"/>
            </a:xfrm>
            <a:prstGeom prst="line">
              <a:avLst/>
            </a:prstGeom>
            <a:noFill/>
            <a:ln w="28575" cap="flat" cmpd="sng" algn="ctr">
              <a:solidFill>
                <a:schemeClr val="accent4"/>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9A4EFA39-0826-4CEB-A13C-7B970F6E41CE}"/>
                </a:ext>
              </a:extLst>
            </p:cNvPr>
            <p:cNvCxnSpPr>
              <a:cxnSpLocks/>
            </p:cNvCxnSpPr>
            <p:nvPr/>
          </p:nvCxnSpPr>
          <p:spPr bwMode="auto">
            <a:xfrm>
              <a:off x="6543675" y="1865313"/>
              <a:ext cx="0" cy="65087"/>
            </a:xfrm>
            <a:prstGeom prst="line">
              <a:avLst/>
            </a:prstGeom>
            <a:noFill/>
            <a:ln w="28575" cap="flat" cmpd="sng" algn="ctr">
              <a:solidFill>
                <a:schemeClr val="accent4"/>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6E92D5CA-D863-49B1-8378-501DBB889802}"/>
              </a:ext>
            </a:extLst>
          </p:cNvPr>
          <p:cNvGrpSpPr/>
          <p:nvPr/>
        </p:nvGrpSpPr>
        <p:grpSpPr>
          <a:xfrm>
            <a:off x="5928090" y="5822434"/>
            <a:ext cx="2593697" cy="74348"/>
            <a:chOff x="6137275" y="1865313"/>
            <a:chExt cx="406400" cy="65087"/>
          </a:xfrm>
        </p:grpSpPr>
        <p:cxnSp>
          <p:nvCxnSpPr>
            <p:cNvPr id="247" name="Straight Connector 246">
              <a:extLst>
                <a:ext uri="{FF2B5EF4-FFF2-40B4-BE49-F238E27FC236}">
                  <a16:creationId xmlns:a16="http://schemas.microsoft.com/office/drawing/2014/main" id="{B3D17AF5-5E30-4EA6-B700-FCD86D951283}"/>
                </a:ext>
              </a:extLst>
            </p:cNvPr>
            <p:cNvCxnSpPr>
              <a:cxnSpLocks/>
            </p:cNvCxnSpPr>
            <p:nvPr/>
          </p:nvCxnSpPr>
          <p:spPr bwMode="auto">
            <a:xfrm>
              <a:off x="6140450" y="1897856"/>
              <a:ext cx="403225" cy="0"/>
            </a:xfrm>
            <a:prstGeom prst="line">
              <a:avLst/>
            </a:prstGeom>
            <a:noFill/>
            <a:ln w="28575" cap="flat" cmpd="sng" algn="ctr">
              <a:solidFill>
                <a:schemeClr val="accent4"/>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425334D1-D4C5-4128-9B8C-E7DBBDB6C104}"/>
                </a:ext>
              </a:extLst>
            </p:cNvPr>
            <p:cNvCxnSpPr>
              <a:cxnSpLocks/>
            </p:cNvCxnSpPr>
            <p:nvPr/>
          </p:nvCxnSpPr>
          <p:spPr bwMode="auto">
            <a:xfrm>
              <a:off x="6137275" y="1865313"/>
              <a:ext cx="0" cy="65087"/>
            </a:xfrm>
            <a:prstGeom prst="line">
              <a:avLst/>
            </a:prstGeom>
            <a:noFill/>
            <a:ln w="28575" cap="flat" cmpd="sng" algn="ctr">
              <a:solidFill>
                <a:schemeClr val="accent4"/>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242D9F25-543F-443A-A004-8E61240E0E16}"/>
                </a:ext>
              </a:extLst>
            </p:cNvPr>
            <p:cNvCxnSpPr>
              <a:cxnSpLocks/>
            </p:cNvCxnSpPr>
            <p:nvPr/>
          </p:nvCxnSpPr>
          <p:spPr bwMode="auto">
            <a:xfrm>
              <a:off x="6543675" y="1865313"/>
              <a:ext cx="0" cy="65087"/>
            </a:xfrm>
            <a:prstGeom prst="line">
              <a:avLst/>
            </a:prstGeom>
            <a:noFill/>
            <a:ln w="28575" cap="flat" cmpd="sng" algn="ctr">
              <a:solidFill>
                <a:schemeClr val="accent4"/>
              </a:solidFill>
              <a:prstDash val="solid"/>
              <a:round/>
              <a:headEnd type="none" w="med" len="med"/>
              <a:tailEnd type="none" w="med" len="med"/>
            </a:ln>
            <a:effectLst/>
          </p:spPr>
        </p:cxnSp>
      </p:grpSp>
      <p:sp>
        <p:nvSpPr>
          <p:cNvPr id="250" name="Oval 249">
            <a:extLst>
              <a:ext uri="{FF2B5EF4-FFF2-40B4-BE49-F238E27FC236}">
                <a16:creationId xmlns:a16="http://schemas.microsoft.com/office/drawing/2014/main" id="{FB187438-7D9C-4B8F-A76E-208ECB173FB5}"/>
              </a:ext>
            </a:extLst>
          </p:cNvPr>
          <p:cNvSpPr/>
          <p:nvPr/>
        </p:nvSpPr>
        <p:spPr bwMode="auto">
          <a:xfrm>
            <a:off x="6228200" y="5094984"/>
            <a:ext cx="75758" cy="71367"/>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Oval 250">
            <a:extLst>
              <a:ext uri="{FF2B5EF4-FFF2-40B4-BE49-F238E27FC236}">
                <a16:creationId xmlns:a16="http://schemas.microsoft.com/office/drawing/2014/main" id="{288988ED-57E2-4505-9806-E089551D0DB8}"/>
              </a:ext>
            </a:extLst>
          </p:cNvPr>
          <p:cNvSpPr/>
          <p:nvPr/>
        </p:nvSpPr>
        <p:spPr bwMode="auto">
          <a:xfrm>
            <a:off x="6959264" y="5332731"/>
            <a:ext cx="75758" cy="71367"/>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Oval 251">
            <a:extLst>
              <a:ext uri="{FF2B5EF4-FFF2-40B4-BE49-F238E27FC236}">
                <a16:creationId xmlns:a16="http://schemas.microsoft.com/office/drawing/2014/main" id="{CE06EAD2-5B21-488C-B4B3-FF78873546B9}"/>
              </a:ext>
            </a:extLst>
          </p:cNvPr>
          <p:cNvSpPr/>
          <p:nvPr/>
        </p:nvSpPr>
        <p:spPr bwMode="auto">
          <a:xfrm>
            <a:off x="6537627" y="5587400"/>
            <a:ext cx="75758" cy="71367"/>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Oval 252">
            <a:extLst>
              <a:ext uri="{FF2B5EF4-FFF2-40B4-BE49-F238E27FC236}">
                <a16:creationId xmlns:a16="http://schemas.microsoft.com/office/drawing/2014/main" id="{11538DB7-4BA8-49C2-A9AF-EAE5E01F1B16}"/>
              </a:ext>
            </a:extLst>
          </p:cNvPr>
          <p:cNvSpPr/>
          <p:nvPr/>
        </p:nvSpPr>
        <p:spPr bwMode="auto">
          <a:xfrm>
            <a:off x="6224598" y="6073021"/>
            <a:ext cx="75758" cy="71367"/>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Oval 253">
            <a:extLst>
              <a:ext uri="{FF2B5EF4-FFF2-40B4-BE49-F238E27FC236}">
                <a16:creationId xmlns:a16="http://schemas.microsoft.com/office/drawing/2014/main" id="{DC2DC657-7548-4BF7-A2AA-C02EB91B4555}"/>
              </a:ext>
            </a:extLst>
          </p:cNvPr>
          <p:cNvSpPr/>
          <p:nvPr/>
        </p:nvSpPr>
        <p:spPr bwMode="auto">
          <a:xfrm>
            <a:off x="6731998" y="5829131"/>
            <a:ext cx="75758" cy="71367"/>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55" name="Group 254">
            <a:extLst>
              <a:ext uri="{FF2B5EF4-FFF2-40B4-BE49-F238E27FC236}">
                <a16:creationId xmlns:a16="http://schemas.microsoft.com/office/drawing/2014/main" id="{6D1A5D36-F7B9-4C29-B90C-924FD64402A4}"/>
              </a:ext>
            </a:extLst>
          </p:cNvPr>
          <p:cNvGrpSpPr/>
          <p:nvPr/>
        </p:nvGrpSpPr>
        <p:grpSpPr>
          <a:xfrm>
            <a:off x="6232860" y="6072843"/>
            <a:ext cx="64754" cy="74348"/>
            <a:chOff x="6137275" y="1865313"/>
            <a:chExt cx="406400" cy="65087"/>
          </a:xfrm>
        </p:grpSpPr>
        <p:cxnSp>
          <p:nvCxnSpPr>
            <p:cNvPr id="256" name="Straight Connector 255">
              <a:extLst>
                <a:ext uri="{FF2B5EF4-FFF2-40B4-BE49-F238E27FC236}">
                  <a16:creationId xmlns:a16="http://schemas.microsoft.com/office/drawing/2014/main" id="{7026F73A-16FD-4DF7-87CD-F28585C78B4C}"/>
                </a:ext>
              </a:extLst>
            </p:cNvPr>
            <p:cNvCxnSpPr>
              <a:cxnSpLocks/>
            </p:cNvCxnSpPr>
            <p:nvPr/>
          </p:nvCxnSpPr>
          <p:spPr bwMode="auto">
            <a:xfrm>
              <a:off x="6140450" y="1897856"/>
              <a:ext cx="403225" cy="0"/>
            </a:xfrm>
            <a:prstGeom prst="line">
              <a:avLst/>
            </a:prstGeom>
            <a:noFill/>
            <a:ln w="28575" cap="flat" cmpd="sng" algn="ctr">
              <a:solidFill>
                <a:schemeClr val="accent4"/>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B0AB0C12-CBA0-4399-BAF2-EA21E056FE62}"/>
                </a:ext>
              </a:extLst>
            </p:cNvPr>
            <p:cNvCxnSpPr>
              <a:cxnSpLocks/>
            </p:cNvCxnSpPr>
            <p:nvPr/>
          </p:nvCxnSpPr>
          <p:spPr bwMode="auto">
            <a:xfrm>
              <a:off x="6137275" y="1865313"/>
              <a:ext cx="0" cy="65087"/>
            </a:xfrm>
            <a:prstGeom prst="line">
              <a:avLst/>
            </a:prstGeom>
            <a:noFill/>
            <a:ln w="28575" cap="flat" cmpd="sng" algn="ctr">
              <a:solidFill>
                <a:schemeClr val="accent4"/>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5F53E172-1C9D-4AF6-A81E-D2F185BC3EF5}"/>
                </a:ext>
              </a:extLst>
            </p:cNvPr>
            <p:cNvCxnSpPr>
              <a:cxnSpLocks/>
            </p:cNvCxnSpPr>
            <p:nvPr/>
          </p:nvCxnSpPr>
          <p:spPr bwMode="auto">
            <a:xfrm>
              <a:off x="6543675" y="1865313"/>
              <a:ext cx="0" cy="65087"/>
            </a:xfrm>
            <a:prstGeom prst="line">
              <a:avLst/>
            </a:prstGeom>
            <a:noFill/>
            <a:ln w="28575" cap="flat" cmpd="sng" algn="ctr">
              <a:solidFill>
                <a:schemeClr val="accent4"/>
              </a:solidFill>
              <a:prstDash val="solid"/>
              <a:round/>
              <a:headEnd type="none" w="med" len="med"/>
              <a:tailEnd type="none" w="med" len="med"/>
            </a:ln>
            <a:effectLst/>
          </p:spPr>
        </p:cxnSp>
      </p:grpSp>
      <p:sp>
        <p:nvSpPr>
          <p:cNvPr id="184" name="Text Box 11">
            <a:extLst>
              <a:ext uri="{FF2B5EF4-FFF2-40B4-BE49-F238E27FC236}">
                <a16:creationId xmlns:a16="http://schemas.microsoft.com/office/drawing/2014/main" id="{650C5D0B-4744-535E-EABB-32A4A10A22E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Suleyman. ECCMID 2022. Abstr P2004.  </a:t>
            </a:r>
          </a:p>
        </p:txBody>
      </p:sp>
      <p:grpSp>
        <p:nvGrpSpPr>
          <p:cNvPr id="188" name="Group 187">
            <a:extLst>
              <a:ext uri="{FF2B5EF4-FFF2-40B4-BE49-F238E27FC236}">
                <a16:creationId xmlns:a16="http://schemas.microsoft.com/office/drawing/2014/main" id="{D6747BEC-450B-3A7F-F535-268361B67B0F}"/>
              </a:ext>
            </a:extLst>
          </p:cNvPr>
          <p:cNvGrpSpPr/>
          <p:nvPr/>
        </p:nvGrpSpPr>
        <p:grpSpPr>
          <a:xfrm>
            <a:off x="9392911" y="6207927"/>
            <a:ext cx="2488502" cy="454909"/>
            <a:chOff x="9392911" y="6207927"/>
            <a:chExt cx="2488502" cy="454909"/>
          </a:xfrm>
        </p:grpSpPr>
        <p:pic>
          <p:nvPicPr>
            <p:cNvPr id="189" name="Picture 188" descr="A picture containing text, ax, wheel&#10;&#10;Description automatically generated">
              <a:extLst>
                <a:ext uri="{FF2B5EF4-FFF2-40B4-BE49-F238E27FC236}">
                  <a16:creationId xmlns:a16="http://schemas.microsoft.com/office/drawing/2014/main" id="{B1330865-E655-F90A-BA0D-01DEA346A4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1" name="Rectangle 200">
              <a:extLst>
                <a:ext uri="{FF2B5EF4-FFF2-40B4-BE49-F238E27FC236}">
                  <a16:creationId xmlns:a16="http://schemas.microsoft.com/office/drawing/2014/main" id="{A09C10C8-D2F6-4E9C-1815-42D6EFA8155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998327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Predi-COVID Prospective Cohort Study </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Study goals</a:t>
            </a:r>
          </a:p>
          <a:p>
            <a:pPr lvl="1"/>
            <a:r>
              <a:rPr lang="en-US" altLang="en-US" dirty="0"/>
              <a:t>Evaluate long COVID symptom frequency at 1 yr after acute SARS-CoV-2 infection according to initial disease severity</a:t>
            </a:r>
          </a:p>
          <a:p>
            <a:pPr lvl="1"/>
            <a:r>
              <a:rPr lang="en-US" altLang="en-US" dirty="0"/>
              <a:t>Assess symptom co-occurrences</a:t>
            </a:r>
          </a:p>
          <a:p>
            <a:pPr lvl="1"/>
            <a:r>
              <a:rPr lang="en-US" altLang="en-US" dirty="0"/>
              <a:t>Describe symptom resolution dynamic</a:t>
            </a:r>
          </a:p>
          <a:p>
            <a:pPr lvl="1"/>
            <a:r>
              <a:rPr lang="en-US" altLang="en-US" dirty="0"/>
              <a:t>Determine long COVID impact on QoL</a:t>
            </a:r>
          </a:p>
          <a:p>
            <a:r>
              <a:rPr lang="en-US" altLang="en-US" dirty="0"/>
              <a:t>289 patients completed a detailed self-reported questionnaire at 1 yr</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1">
            <a:extLst>
              <a:ext uri="{FF2B5EF4-FFF2-40B4-BE49-F238E27FC236}">
                <a16:creationId xmlns:a16="http://schemas.microsoft.com/office/drawing/2014/main" id="{B9535736-39F8-2C47-B280-417C542BE40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Fischer. ECCMID 2022. Abstr L0413.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Predi-COVID: Symptom Frequencies According to </a:t>
            </a:r>
            <a:br>
              <a:rPr lang="en-US" altLang="en-US" dirty="0"/>
            </a:br>
            <a:r>
              <a:rPr lang="en-US" altLang="en-US" dirty="0"/>
              <a:t>Initial Disease Severity</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6" y="1513047"/>
            <a:ext cx="4963612" cy="4650686"/>
          </a:xfrm>
        </p:spPr>
        <p:txBody>
          <a:bodyPr/>
          <a:lstStyle/>
          <a:p>
            <a:r>
              <a:rPr lang="en-US" altLang="en-US" sz="2400" dirty="0"/>
              <a:t>59.5% of participants had </a:t>
            </a:r>
            <a:br>
              <a:rPr lang="en-US" altLang="en-US" sz="2400" dirty="0"/>
            </a:br>
            <a:r>
              <a:rPr lang="en-US" altLang="en-US" sz="2400" dirty="0"/>
              <a:t>≥1 long COVID symptom at 1 yr</a:t>
            </a:r>
          </a:p>
          <a:p>
            <a:pPr lvl="1"/>
            <a:r>
              <a:rPr lang="en-US" altLang="en-US" sz="2200" dirty="0"/>
              <a:t>Most frequent symptoms: fatigue, shortness of breath, irritability</a:t>
            </a:r>
          </a:p>
          <a:p>
            <a:pPr lvl="1"/>
            <a:r>
              <a:rPr lang="en-US" altLang="en-US" sz="2200" dirty="0"/>
              <a:t>Moderate/severe acute infection associated with significantly higher rate of having ≥1 long COVID symptom vs asymptomatic infection (82.8% vs 38.6%; </a:t>
            </a:r>
            <a:r>
              <a:rPr lang="en-US" altLang="en-US" sz="2200" i="1" dirty="0"/>
              <a:t>P </a:t>
            </a:r>
            <a:r>
              <a:rPr lang="en-US" altLang="en-US" sz="2200" dirty="0"/>
              <a:t>&lt;.001) </a:t>
            </a:r>
          </a:p>
          <a:p>
            <a:r>
              <a:rPr lang="en-US" altLang="en-US" sz="2400" dirty="0"/>
              <a:t>Symptoms not resolved after </a:t>
            </a:r>
            <a:br>
              <a:rPr lang="en-US" altLang="en-US" sz="2400" dirty="0"/>
            </a:br>
            <a:r>
              <a:rPr lang="en-US" altLang="en-US" sz="2400" dirty="0"/>
              <a:t>15 wk were more likely to persist up to 1 yr</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1">
            <a:extLst>
              <a:ext uri="{FF2B5EF4-FFF2-40B4-BE49-F238E27FC236}">
                <a16:creationId xmlns:a16="http://schemas.microsoft.com/office/drawing/2014/main" id="{B9535736-39F8-2C47-B280-417C542BE40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Fischer. ECCMID 2022. Abstr L0413. Reproduced with permission.</a:t>
            </a:r>
          </a:p>
        </p:txBody>
      </p:sp>
      <p:grpSp>
        <p:nvGrpSpPr>
          <p:cNvPr id="6" name="Group 5">
            <a:extLst>
              <a:ext uri="{FF2B5EF4-FFF2-40B4-BE49-F238E27FC236}">
                <a16:creationId xmlns:a16="http://schemas.microsoft.com/office/drawing/2014/main" id="{E4FBF0BE-144D-4759-BD7D-474DA02CCFFA}"/>
              </a:ext>
            </a:extLst>
          </p:cNvPr>
          <p:cNvGrpSpPr/>
          <p:nvPr/>
        </p:nvGrpSpPr>
        <p:grpSpPr>
          <a:xfrm>
            <a:off x="10709937" y="2814858"/>
            <a:ext cx="877387" cy="1228285"/>
            <a:chOff x="5727475" y="5387880"/>
            <a:chExt cx="877387" cy="1228285"/>
          </a:xfrm>
        </p:grpSpPr>
        <p:sp>
          <p:nvSpPr>
            <p:cNvPr id="4" name="TextBox 3">
              <a:extLst>
                <a:ext uri="{FF2B5EF4-FFF2-40B4-BE49-F238E27FC236}">
                  <a16:creationId xmlns:a16="http://schemas.microsoft.com/office/drawing/2014/main" id="{2AC500FB-4F54-4774-9624-9D4424C42ECA}"/>
                </a:ext>
              </a:extLst>
            </p:cNvPr>
            <p:cNvSpPr txBox="1"/>
            <p:nvPr/>
          </p:nvSpPr>
          <p:spPr bwMode="auto">
            <a:xfrm>
              <a:off x="5727475" y="5387880"/>
              <a:ext cx="877387" cy="1228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70000"/>
                </a:lnSpc>
                <a:spcBef>
                  <a:spcPts val="0"/>
                </a:spcBef>
                <a:spcAft>
                  <a:spcPct val="0"/>
                </a:spcAft>
                <a:buClrTx/>
                <a:buFontTx/>
                <a:buNone/>
              </a:pPr>
              <a:r>
                <a:rPr lang="en-US" sz="700" dirty="0">
                  <a:solidFill>
                    <a:schemeClr val="bg1"/>
                  </a:solidFill>
                  <a:latin typeface="Calibri" panose="020F0502020204030204" pitchFamily="34" charset="0"/>
                </a:rPr>
                <a:t>Group</a:t>
              </a:r>
            </a:p>
            <a:p>
              <a:pPr algn="l">
                <a:lnSpc>
                  <a:spcPct val="70000"/>
                </a:lnSpc>
                <a:spcBef>
                  <a:spcPts val="0"/>
                </a:spcBef>
                <a:spcAft>
                  <a:spcPct val="0"/>
                </a:spcAft>
                <a:buClrTx/>
                <a:buFontTx/>
                <a:buNone/>
              </a:pPr>
              <a:r>
                <a:rPr lang="en-US" sz="700" b="0" dirty="0">
                  <a:solidFill>
                    <a:schemeClr val="bg1"/>
                  </a:solidFill>
                  <a:latin typeface="Calibri" panose="020F0502020204030204" pitchFamily="34" charset="0"/>
                </a:rPr>
                <a:t>ENT symptoms</a:t>
              </a:r>
            </a:p>
            <a:p>
              <a:pPr algn="l">
                <a:lnSpc>
                  <a:spcPct val="70000"/>
                </a:lnSpc>
                <a:spcBef>
                  <a:spcPts val="0"/>
                </a:spcBef>
                <a:spcAft>
                  <a:spcPct val="0"/>
                </a:spcAft>
                <a:buClrTx/>
                <a:buFontTx/>
                <a:buNone/>
              </a:pPr>
              <a:r>
                <a:rPr lang="en-US" sz="700" b="0" dirty="0">
                  <a:solidFill>
                    <a:schemeClr val="bg1"/>
                  </a:solidFill>
                  <a:latin typeface="Calibri" panose="020F0502020204030204" pitchFamily="34" charset="0"/>
                </a:rPr>
                <a:t>Neurologic and ocular symptoms</a:t>
              </a:r>
            </a:p>
            <a:p>
              <a:pPr algn="l">
                <a:lnSpc>
                  <a:spcPct val="70000"/>
                </a:lnSpc>
                <a:spcBef>
                  <a:spcPts val="0"/>
                </a:spcBef>
                <a:spcAft>
                  <a:spcPct val="0"/>
                </a:spcAft>
                <a:buClrTx/>
                <a:buFontTx/>
                <a:buNone/>
              </a:pPr>
              <a:r>
                <a:rPr lang="en-US" sz="700" b="0" dirty="0">
                  <a:solidFill>
                    <a:schemeClr val="bg1"/>
                  </a:solidFill>
                  <a:latin typeface="Calibri" panose="020F0502020204030204" pitchFamily="34" charset="0"/>
                </a:rPr>
                <a:t>General symptoms</a:t>
              </a:r>
            </a:p>
            <a:p>
              <a:pPr algn="l">
                <a:lnSpc>
                  <a:spcPct val="70000"/>
                </a:lnSpc>
                <a:spcBef>
                  <a:spcPts val="0"/>
                </a:spcBef>
                <a:spcAft>
                  <a:spcPct val="0"/>
                </a:spcAft>
                <a:buClrTx/>
                <a:buFontTx/>
                <a:buNone/>
              </a:pPr>
              <a:r>
                <a:rPr lang="en-US" sz="700" b="0" dirty="0">
                  <a:solidFill>
                    <a:schemeClr val="bg1"/>
                  </a:solidFill>
                  <a:latin typeface="Calibri" panose="020F0502020204030204" pitchFamily="34" charset="0"/>
                </a:rPr>
                <a:t>Cardiorespiratory symptoms or diseases</a:t>
              </a:r>
            </a:p>
            <a:p>
              <a:pPr algn="l">
                <a:lnSpc>
                  <a:spcPct val="70000"/>
                </a:lnSpc>
                <a:spcBef>
                  <a:spcPts val="0"/>
                </a:spcBef>
                <a:spcAft>
                  <a:spcPct val="0"/>
                </a:spcAft>
                <a:buClrTx/>
                <a:buFontTx/>
                <a:buNone/>
              </a:pPr>
              <a:r>
                <a:rPr lang="en-US" sz="700" b="0" dirty="0">
                  <a:solidFill>
                    <a:schemeClr val="bg1"/>
                  </a:solidFill>
                  <a:latin typeface="Calibri" panose="020F0502020204030204" pitchFamily="34" charset="0"/>
                </a:rPr>
                <a:t>Gastrointestinal symptoms</a:t>
              </a:r>
            </a:p>
            <a:p>
              <a:pPr algn="l">
                <a:lnSpc>
                  <a:spcPct val="70000"/>
                </a:lnSpc>
                <a:spcBef>
                  <a:spcPts val="0"/>
                </a:spcBef>
                <a:spcAft>
                  <a:spcPct val="0"/>
                </a:spcAft>
                <a:buClrTx/>
                <a:buFontTx/>
                <a:buNone/>
              </a:pPr>
              <a:r>
                <a:rPr lang="en-US" sz="700" b="0" dirty="0">
                  <a:solidFill>
                    <a:schemeClr val="bg1"/>
                  </a:solidFill>
                  <a:latin typeface="Calibri" panose="020F0502020204030204" pitchFamily="34" charset="0"/>
                </a:rPr>
                <a:t>Vascular/lymph node symptoms or diseases</a:t>
              </a:r>
            </a:p>
            <a:p>
              <a:pPr algn="l">
                <a:lnSpc>
                  <a:spcPct val="70000"/>
                </a:lnSpc>
                <a:spcBef>
                  <a:spcPts val="0"/>
                </a:spcBef>
                <a:spcAft>
                  <a:spcPct val="0"/>
                </a:spcAft>
                <a:buClrTx/>
                <a:buFontTx/>
                <a:buNone/>
              </a:pPr>
              <a:r>
                <a:rPr lang="en-US" sz="700" b="0" dirty="0">
                  <a:solidFill>
                    <a:schemeClr val="bg1"/>
                  </a:solidFill>
                  <a:latin typeface="Calibri" panose="020F0502020204030204" pitchFamily="34" charset="0"/>
                </a:rPr>
                <a:t>Urinary symptoms</a:t>
              </a:r>
            </a:p>
            <a:p>
              <a:pPr algn="l">
                <a:lnSpc>
                  <a:spcPct val="70000"/>
                </a:lnSpc>
                <a:spcBef>
                  <a:spcPts val="0"/>
                </a:spcBef>
                <a:spcAft>
                  <a:spcPct val="0"/>
                </a:spcAft>
                <a:buClrTx/>
                <a:buFontTx/>
                <a:buNone/>
              </a:pPr>
              <a:r>
                <a:rPr lang="en-US" sz="700" b="0" dirty="0">
                  <a:solidFill>
                    <a:schemeClr val="bg1"/>
                  </a:solidFill>
                  <a:latin typeface="Calibri" panose="020F0502020204030204" pitchFamily="34" charset="0"/>
                </a:rPr>
                <a:t>Skin symptoms</a:t>
              </a:r>
            </a:p>
          </p:txBody>
        </p:sp>
        <p:sp>
          <p:nvSpPr>
            <p:cNvPr id="5" name="Rectangle 4">
              <a:extLst>
                <a:ext uri="{FF2B5EF4-FFF2-40B4-BE49-F238E27FC236}">
                  <a16:creationId xmlns:a16="http://schemas.microsoft.com/office/drawing/2014/main" id="{EB2C22CB-2DC1-476D-B173-187CC8F6B907}"/>
                </a:ext>
              </a:extLst>
            </p:cNvPr>
            <p:cNvSpPr/>
            <p:nvPr/>
          </p:nvSpPr>
          <p:spPr bwMode="auto">
            <a:xfrm>
              <a:off x="5739341" y="5502806"/>
              <a:ext cx="61383" cy="61383"/>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E40FF428-D8CF-41F3-93BD-AFAA088B9FFF}"/>
                </a:ext>
              </a:extLst>
            </p:cNvPr>
            <p:cNvSpPr/>
            <p:nvPr/>
          </p:nvSpPr>
          <p:spPr bwMode="auto">
            <a:xfrm>
              <a:off x="5739341" y="5577224"/>
              <a:ext cx="61383" cy="61383"/>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537CD235-8945-4CCD-A971-E92B34432C74}"/>
                </a:ext>
              </a:extLst>
            </p:cNvPr>
            <p:cNvSpPr/>
            <p:nvPr/>
          </p:nvSpPr>
          <p:spPr bwMode="auto">
            <a:xfrm>
              <a:off x="5739341" y="5735949"/>
              <a:ext cx="61383" cy="61383"/>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5D3B84EA-FD44-4240-AD49-96163A9C35FF}"/>
                </a:ext>
              </a:extLst>
            </p:cNvPr>
            <p:cNvSpPr/>
            <p:nvPr/>
          </p:nvSpPr>
          <p:spPr bwMode="auto">
            <a:xfrm>
              <a:off x="5739341" y="5810367"/>
              <a:ext cx="61383" cy="61383"/>
            </a:xfrm>
            <a:prstGeom prst="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3242FE21-16C0-4E3A-84C6-F9E758574D22}"/>
                </a:ext>
              </a:extLst>
            </p:cNvPr>
            <p:cNvSpPr/>
            <p:nvPr/>
          </p:nvSpPr>
          <p:spPr bwMode="auto">
            <a:xfrm>
              <a:off x="5739341" y="6024166"/>
              <a:ext cx="61383" cy="61383"/>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Rectangle 17">
              <a:extLst>
                <a:ext uri="{FF2B5EF4-FFF2-40B4-BE49-F238E27FC236}">
                  <a16:creationId xmlns:a16="http://schemas.microsoft.com/office/drawing/2014/main" id="{F1E85282-C073-48C3-BF9D-09D8FF7B9477}"/>
                </a:ext>
              </a:extLst>
            </p:cNvPr>
            <p:cNvSpPr/>
            <p:nvPr/>
          </p:nvSpPr>
          <p:spPr bwMode="auto">
            <a:xfrm>
              <a:off x="5739341" y="6174636"/>
              <a:ext cx="61383" cy="61383"/>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044AE30A-13D6-43EC-97F9-CA4FAFCB5385}"/>
                </a:ext>
              </a:extLst>
            </p:cNvPr>
            <p:cNvSpPr/>
            <p:nvPr/>
          </p:nvSpPr>
          <p:spPr bwMode="auto">
            <a:xfrm>
              <a:off x="5739341" y="6399959"/>
              <a:ext cx="61383" cy="61383"/>
            </a:xfrm>
            <a:prstGeom prst="rect">
              <a:avLst/>
            </a:prstGeom>
            <a:solidFill>
              <a:schemeClr val="tx2">
                <a:lumMod val="9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Rectangle 19">
              <a:extLst>
                <a:ext uri="{FF2B5EF4-FFF2-40B4-BE49-F238E27FC236}">
                  <a16:creationId xmlns:a16="http://schemas.microsoft.com/office/drawing/2014/main" id="{E1A9E66B-9146-4021-B66C-69FFCE2EBE04}"/>
                </a:ext>
              </a:extLst>
            </p:cNvPr>
            <p:cNvSpPr/>
            <p:nvPr/>
          </p:nvSpPr>
          <p:spPr bwMode="auto">
            <a:xfrm>
              <a:off x="5739341" y="6474376"/>
              <a:ext cx="61383" cy="61383"/>
            </a:xfrm>
            <a:prstGeom prst="rect">
              <a:avLst/>
            </a:prstGeom>
            <a:solidFill>
              <a:schemeClr val="accent6">
                <a:lumMod val="60000"/>
                <a:lumOff val="4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2" name="TextBox 21">
            <a:extLst>
              <a:ext uri="{FF2B5EF4-FFF2-40B4-BE49-F238E27FC236}">
                <a16:creationId xmlns:a16="http://schemas.microsoft.com/office/drawing/2014/main" id="{EE8460A9-7DB7-4B64-A5CB-0EA6CDE14EC4}"/>
              </a:ext>
            </a:extLst>
          </p:cNvPr>
          <p:cNvSpPr txBox="1"/>
          <p:nvPr/>
        </p:nvSpPr>
        <p:spPr bwMode="auto">
          <a:xfrm>
            <a:off x="5390997" y="985255"/>
            <a:ext cx="1950731" cy="5265159"/>
          </a:xfrm>
          <a:prstGeom prst="rect">
            <a:avLst/>
          </a:prstGeom>
          <a:noFill/>
          <a:ln>
            <a:noFill/>
          </a:ln>
        </p:spPr>
        <p:txBody>
          <a:bodyPr wrap="square" rtlCol="0">
            <a:spAutoFit/>
          </a:bodyPr>
          <a:lstStyle/>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Loss of smell</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Loss of taste</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Runny nose</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Pain in the sinuses</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Pain in the ears</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Sore throat</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Eye tiredness</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Memory loss</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Mental confusion</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Headaches</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Migraines</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Feeling sick</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Tremor of limbs</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Balance disorders</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Conjunctival inflammation</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Photophobia</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Epileptic attacks</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Fatigue</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Irritability</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Anxiety</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Muscle or joint pain in the lower limbs</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Back pain</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Tingling sensations in the limbs or on the skin</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Muscle or joint pain in the upper limbs</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Sweats/chills</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Depression</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Recurrent feeling of thirst</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Hair loss</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Weight loss</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Loss of appetite</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Walking difficulties</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Newly appeared allergy</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Fever</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Shortness of breath</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Feeling of tightness in the chest</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Arrhythmia</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Tachycardia</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Chest pain</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Wheezing</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Dry cough</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Burning sensation in the chest</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Fatty cough</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Heart failure</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Myocarditis</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Bloody sputum</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Stomach burn</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Other abdominal pain</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Nausea</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Diarrhea</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Vomiting</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Circulation disorders</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Hypertension</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Hematomas</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Hypotension</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Lymphadenopathy</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Urinary tract infections</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Urinary pain</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Dry skin</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Skin rashes</a:t>
            </a:r>
          </a:p>
          <a:p>
            <a:pPr algn="r">
              <a:lnSpc>
                <a:spcPct val="80000"/>
              </a:lnSpc>
              <a:spcBef>
                <a:spcPts val="0"/>
              </a:spcBef>
              <a:spcAft>
                <a:spcPct val="0"/>
              </a:spcAft>
              <a:buClrTx/>
              <a:buFontTx/>
              <a:buNone/>
            </a:pPr>
            <a:r>
              <a:rPr lang="en-US" sz="700" b="0" dirty="0">
                <a:solidFill>
                  <a:schemeClr val="bg1"/>
                </a:solidFill>
                <a:latin typeface="Calibri" panose="020F0502020204030204" pitchFamily="34" charset="0"/>
              </a:rPr>
              <a:t>Blue/purple/white or swollen fingers or toes</a:t>
            </a:r>
          </a:p>
        </p:txBody>
      </p:sp>
      <p:sp>
        <p:nvSpPr>
          <p:cNvPr id="24" name="TextBox 23">
            <a:extLst>
              <a:ext uri="{FF2B5EF4-FFF2-40B4-BE49-F238E27FC236}">
                <a16:creationId xmlns:a16="http://schemas.microsoft.com/office/drawing/2014/main" id="{A2DADF99-7F5B-4EBA-8C43-2CFB01A06FD8}"/>
              </a:ext>
            </a:extLst>
          </p:cNvPr>
          <p:cNvSpPr txBox="1"/>
          <p:nvPr/>
        </p:nvSpPr>
        <p:spPr bwMode="auto">
          <a:xfrm>
            <a:off x="7289800" y="875655"/>
            <a:ext cx="822325"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dirty="0">
                <a:solidFill>
                  <a:schemeClr val="bg1"/>
                </a:solidFill>
                <a:latin typeface="Calibri" panose="020F0502020204030204" pitchFamily="34" charset="0"/>
              </a:rPr>
              <a:t>Overall</a:t>
            </a:r>
            <a:endParaRPr lang="en-US" sz="700" b="0" dirty="0">
              <a:solidFill>
                <a:schemeClr val="bg1"/>
              </a:solidFill>
              <a:latin typeface="Calibri" panose="020F0502020204030204" pitchFamily="34" charset="0"/>
            </a:endParaRPr>
          </a:p>
        </p:txBody>
      </p:sp>
      <p:sp>
        <p:nvSpPr>
          <p:cNvPr id="25" name="TextBox 24">
            <a:extLst>
              <a:ext uri="{FF2B5EF4-FFF2-40B4-BE49-F238E27FC236}">
                <a16:creationId xmlns:a16="http://schemas.microsoft.com/office/drawing/2014/main" id="{47D6CCD3-CF6F-4061-85D4-DACA6B36CACC}"/>
              </a:ext>
            </a:extLst>
          </p:cNvPr>
          <p:cNvSpPr txBox="1"/>
          <p:nvPr/>
        </p:nvSpPr>
        <p:spPr bwMode="auto">
          <a:xfrm>
            <a:off x="8175625" y="875655"/>
            <a:ext cx="822325"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dirty="0">
                <a:solidFill>
                  <a:schemeClr val="bg1"/>
                </a:solidFill>
                <a:latin typeface="Calibri" panose="020F0502020204030204" pitchFamily="34" charset="0"/>
              </a:rPr>
              <a:t>Asymptomatic</a:t>
            </a:r>
            <a:endParaRPr lang="en-US" sz="700" b="0" dirty="0">
              <a:solidFill>
                <a:schemeClr val="bg1"/>
              </a:solidFill>
              <a:latin typeface="Calibri" panose="020F0502020204030204" pitchFamily="34" charset="0"/>
            </a:endParaRPr>
          </a:p>
        </p:txBody>
      </p:sp>
      <p:sp>
        <p:nvSpPr>
          <p:cNvPr id="26" name="TextBox 25">
            <a:extLst>
              <a:ext uri="{FF2B5EF4-FFF2-40B4-BE49-F238E27FC236}">
                <a16:creationId xmlns:a16="http://schemas.microsoft.com/office/drawing/2014/main" id="{F44ADA48-2C40-4E2A-9A1C-7DCA7A3C01D6}"/>
              </a:ext>
            </a:extLst>
          </p:cNvPr>
          <p:cNvSpPr txBox="1"/>
          <p:nvPr/>
        </p:nvSpPr>
        <p:spPr bwMode="auto">
          <a:xfrm>
            <a:off x="9015756" y="875655"/>
            <a:ext cx="822325"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dirty="0">
                <a:solidFill>
                  <a:schemeClr val="bg1"/>
                </a:solidFill>
                <a:latin typeface="Calibri" panose="020F0502020204030204" pitchFamily="34" charset="0"/>
              </a:rPr>
              <a:t>Mild</a:t>
            </a:r>
            <a:endParaRPr lang="en-US" sz="700" b="0" dirty="0">
              <a:solidFill>
                <a:schemeClr val="bg1"/>
              </a:solidFill>
              <a:latin typeface="Calibri" panose="020F0502020204030204" pitchFamily="34" charset="0"/>
            </a:endParaRPr>
          </a:p>
        </p:txBody>
      </p:sp>
      <p:sp>
        <p:nvSpPr>
          <p:cNvPr id="27" name="TextBox 26">
            <a:extLst>
              <a:ext uri="{FF2B5EF4-FFF2-40B4-BE49-F238E27FC236}">
                <a16:creationId xmlns:a16="http://schemas.microsoft.com/office/drawing/2014/main" id="{0D3DF5A2-FB2E-4B76-A2C7-64DFA5F6598E}"/>
              </a:ext>
            </a:extLst>
          </p:cNvPr>
          <p:cNvSpPr txBox="1"/>
          <p:nvPr/>
        </p:nvSpPr>
        <p:spPr bwMode="auto">
          <a:xfrm>
            <a:off x="9855887" y="875655"/>
            <a:ext cx="882896"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dirty="0">
                <a:solidFill>
                  <a:schemeClr val="bg1"/>
                </a:solidFill>
                <a:latin typeface="Calibri" panose="020F0502020204030204" pitchFamily="34" charset="0"/>
              </a:rPr>
              <a:t>Moderate/Severe</a:t>
            </a:r>
            <a:endParaRPr lang="en-US" sz="700" b="0" dirty="0">
              <a:solidFill>
                <a:schemeClr val="bg1"/>
              </a:solidFill>
              <a:latin typeface="Calibri" panose="020F0502020204030204" pitchFamily="34" charset="0"/>
            </a:endParaRPr>
          </a:p>
        </p:txBody>
      </p:sp>
      <p:sp>
        <p:nvSpPr>
          <p:cNvPr id="28" name="TextBox 27">
            <a:extLst>
              <a:ext uri="{FF2B5EF4-FFF2-40B4-BE49-F238E27FC236}">
                <a16:creationId xmlns:a16="http://schemas.microsoft.com/office/drawing/2014/main" id="{39A7A578-AF55-41C9-B932-1D5B1F4F4DAD}"/>
              </a:ext>
            </a:extLst>
          </p:cNvPr>
          <p:cNvSpPr txBox="1"/>
          <p:nvPr/>
        </p:nvSpPr>
        <p:spPr bwMode="auto">
          <a:xfrm>
            <a:off x="8348223" y="6288003"/>
            <a:ext cx="1299918"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dirty="0">
                <a:solidFill>
                  <a:schemeClr val="bg1"/>
                </a:solidFill>
                <a:latin typeface="Calibri" panose="020F0502020204030204" pitchFamily="34" charset="0"/>
              </a:rPr>
              <a:t>Participants (%)</a:t>
            </a:r>
            <a:endParaRPr lang="en-US" sz="700" b="0" dirty="0">
              <a:solidFill>
                <a:schemeClr val="bg1"/>
              </a:solidFill>
              <a:latin typeface="Calibri" panose="020F0502020204030204" pitchFamily="34" charset="0"/>
            </a:endParaRPr>
          </a:p>
        </p:txBody>
      </p:sp>
      <p:grpSp>
        <p:nvGrpSpPr>
          <p:cNvPr id="66" name="Group 65">
            <a:extLst>
              <a:ext uri="{FF2B5EF4-FFF2-40B4-BE49-F238E27FC236}">
                <a16:creationId xmlns:a16="http://schemas.microsoft.com/office/drawing/2014/main" id="{A7E6DA57-E91E-4622-B4D7-F3BF6A56FA57}"/>
              </a:ext>
            </a:extLst>
          </p:cNvPr>
          <p:cNvGrpSpPr/>
          <p:nvPr/>
        </p:nvGrpSpPr>
        <p:grpSpPr>
          <a:xfrm>
            <a:off x="7196159" y="1010654"/>
            <a:ext cx="989728" cy="5364121"/>
            <a:chOff x="7196159" y="1010654"/>
            <a:chExt cx="989728" cy="5364121"/>
          </a:xfrm>
        </p:grpSpPr>
        <p:grpSp>
          <p:nvGrpSpPr>
            <p:cNvPr id="35" name="Group 34">
              <a:extLst>
                <a:ext uri="{FF2B5EF4-FFF2-40B4-BE49-F238E27FC236}">
                  <a16:creationId xmlns:a16="http://schemas.microsoft.com/office/drawing/2014/main" id="{929A5748-8133-4964-82E4-225398FFE42C}"/>
                </a:ext>
              </a:extLst>
            </p:cNvPr>
            <p:cNvGrpSpPr/>
            <p:nvPr/>
          </p:nvGrpSpPr>
          <p:grpSpPr>
            <a:xfrm>
              <a:off x="7196159" y="6172895"/>
              <a:ext cx="989728" cy="201880"/>
              <a:chOff x="7196159" y="6172895"/>
              <a:chExt cx="989728" cy="201880"/>
            </a:xfrm>
          </p:grpSpPr>
          <p:grpSp>
            <p:nvGrpSpPr>
              <p:cNvPr id="13" name="Group 12">
                <a:extLst>
                  <a:ext uri="{FF2B5EF4-FFF2-40B4-BE49-F238E27FC236}">
                    <a16:creationId xmlns:a16="http://schemas.microsoft.com/office/drawing/2014/main" id="{F8374EB6-1B93-4225-A7E6-AAB1EB8007F2}"/>
                  </a:ext>
                </a:extLst>
              </p:cNvPr>
              <p:cNvGrpSpPr/>
              <p:nvPr/>
            </p:nvGrpSpPr>
            <p:grpSpPr>
              <a:xfrm>
                <a:off x="7196159" y="6202164"/>
                <a:ext cx="989728" cy="172611"/>
                <a:chOff x="7196159" y="6180323"/>
                <a:chExt cx="989728" cy="172611"/>
              </a:xfrm>
            </p:grpSpPr>
            <p:sp>
              <p:nvSpPr>
                <p:cNvPr id="29" name="TextBox 28">
                  <a:extLst>
                    <a:ext uri="{FF2B5EF4-FFF2-40B4-BE49-F238E27FC236}">
                      <a16:creationId xmlns:a16="http://schemas.microsoft.com/office/drawing/2014/main" id="{DBA3260E-C141-4E6D-87A3-04263A335A9F}"/>
                    </a:ext>
                  </a:extLst>
                </p:cNvPr>
                <p:cNvSpPr txBox="1"/>
                <p:nvPr/>
              </p:nvSpPr>
              <p:spPr bwMode="auto">
                <a:xfrm>
                  <a:off x="7196159" y="6180323"/>
                  <a:ext cx="249677"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b="0" dirty="0">
                      <a:solidFill>
                        <a:schemeClr val="bg1"/>
                      </a:solidFill>
                      <a:latin typeface="Calibri" panose="020F0502020204030204" pitchFamily="34" charset="0"/>
                    </a:rPr>
                    <a:t>0</a:t>
                  </a:r>
                </a:p>
              </p:txBody>
            </p:sp>
            <p:sp>
              <p:nvSpPr>
                <p:cNvPr id="30" name="TextBox 29">
                  <a:extLst>
                    <a:ext uri="{FF2B5EF4-FFF2-40B4-BE49-F238E27FC236}">
                      <a16:creationId xmlns:a16="http://schemas.microsoft.com/office/drawing/2014/main" id="{B7E80474-1CB5-4850-A3DE-503C09832EF7}"/>
                    </a:ext>
                  </a:extLst>
                </p:cNvPr>
                <p:cNvSpPr txBox="1"/>
                <p:nvPr/>
              </p:nvSpPr>
              <p:spPr bwMode="auto">
                <a:xfrm>
                  <a:off x="7403481" y="6180323"/>
                  <a:ext cx="315337"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b="0" dirty="0">
                      <a:solidFill>
                        <a:schemeClr val="bg1"/>
                      </a:solidFill>
                      <a:latin typeface="Calibri" panose="020F0502020204030204" pitchFamily="34" charset="0"/>
                    </a:rPr>
                    <a:t>20</a:t>
                  </a:r>
                </a:p>
              </p:txBody>
            </p:sp>
            <p:sp>
              <p:nvSpPr>
                <p:cNvPr id="31" name="TextBox 30">
                  <a:extLst>
                    <a:ext uri="{FF2B5EF4-FFF2-40B4-BE49-F238E27FC236}">
                      <a16:creationId xmlns:a16="http://schemas.microsoft.com/office/drawing/2014/main" id="{33C7CA5D-5819-468B-A16A-D4714A2D790A}"/>
                    </a:ext>
                  </a:extLst>
                </p:cNvPr>
                <p:cNvSpPr txBox="1"/>
                <p:nvPr/>
              </p:nvSpPr>
              <p:spPr bwMode="auto">
                <a:xfrm>
                  <a:off x="7657649" y="6180323"/>
                  <a:ext cx="278020"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b="0" dirty="0">
                      <a:solidFill>
                        <a:schemeClr val="bg1"/>
                      </a:solidFill>
                      <a:latin typeface="Calibri" panose="020F0502020204030204" pitchFamily="34" charset="0"/>
                    </a:rPr>
                    <a:t>40</a:t>
                  </a:r>
                </a:p>
              </p:txBody>
            </p:sp>
            <p:sp>
              <p:nvSpPr>
                <p:cNvPr id="32" name="TextBox 31">
                  <a:extLst>
                    <a:ext uri="{FF2B5EF4-FFF2-40B4-BE49-F238E27FC236}">
                      <a16:creationId xmlns:a16="http://schemas.microsoft.com/office/drawing/2014/main" id="{84CE9882-7A5E-4E5A-BBA6-0630620173A8}"/>
                    </a:ext>
                  </a:extLst>
                </p:cNvPr>
                <p:cNvSpPr txBox="1"/>
                <p:nvPr/>
              </p:nvSpPr>
              <p:spPr bwMode="auto">
                <a:xfrm>
                  <a:off x="7870550" y="6180323"/>
                  <a:ext cx="315337"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b="0" dirty="0">
                      <a:solidFill>
                        <a:schemeClr val="bg1"/>
                      </a:solidFill>
                      <a:latin typeface="Calibri" panose="020F0502020204030204" pitchFamily="34" charset="0"/>
                    </a:rPr>
                    <a:t>60</a:t>
                  </a:r>
                </a:p>
              </p:txBody>
            </p:sp>
          </p:grpSp>
          <p:grpSp>
            <p:nvGrpSpPr>
              <p:cNvPr id="34" name="Group 33">
                <a:extLst>
                  <a:ext uri="{FF2B5EF4-FFF2-40B4-BE49-F238E27FC236}">
                    <a16:creationId xmlns:a16="http://schemas.microsoft.com/office/drawing/2014/main" id="{DAD150CE-01F9-464E-861B-EC97351BEDB1}"/>
                  </a:ext>
                </a:extLst>
              </p:cNvPr>
              <p:cNvGrpSpPr/>
              <p:nvPr/>
            </p:nvGrpSpPr>
            <p:grpSpPr>
              <a:xfrm>
                <a:off x="7320997" y="6172895"/>
                <a:ext cx="715814" cy="53975"/>
                <a:chOff x="7320997" y="5949765"/>
                <a:chExt cx="715814" cy="166688"/>
              </a:xfrm>
            </p:grpSpPr>
            <p:cxnSp>
              <p:nvCxnSpPr>
                <p:cNvPr id="33" name="Straight Connector 32">
                  <a:extLst>
                    <a:ext uri="{FF2B5EF4-FFF2-40B4-BE49-F238E27FC236}">
                      <a16:creationId xmlns:a16="http://schemas.microsoft.com/office/drawing/2014/main" id="{BFE59B2C-E99A-40AC-AEE9-10D51B9799D3}"/>
                    </a:ext>
                  </a:extLst>
                </p:cNvPr>
                <p:cNvCxnSpPr>
                  <a:cxnSpLocks/>
                </p:cNvCxnSpPr>
                <p:nvPr/>
              </p:nvCxnSpPr>
              <p:spPr bwMode="auto">
                <a:xfrm>
                  <a:off x="7320997" y="5949765"/>
                  <a:ext cx="0" cy="16668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EF0DC47-3EC2-4607-81D5-90E6532B4B41}"/>
                    </a:ext>
                  </a:extLst>
                </p:cNvPr>
                <p:cNvCxnSpPr>
                  <a:cxnSpLocks/>
                </p:cNvCxnSpPr>
                <p:nvPr/>
              </p:nvCxnSpPr>
              <p:spPr bwMode="auto">
                <a:xfrm>
                  <a:off x="7561149" y="5949765"/>
                  <a:ext cx="0" cy="16668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A1BA9D9-7EC9-4FAA-86DB-42F3F379DAF8}"/>
                    </a:ext>
                  </a:extLst>
                </p:cNvPr>
                <p:cNvCxnSpPr>
                  <a:cxnSpLocks/>
                </p:cNvCxnSpPr>
                <p:nvPr/>
              </p:nvCxnSpPr>
              <p:spPr bwMode="auto">
                <a:xfrm>
                  <a:off x="7796659" y="5949765"/>
                  <a:ext cx="0" cy="16668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97165A7-38EE-4B2C-B7AB-BC7AB14556EE}"/>
                    </a:ext>
                  </a:extLst>
                </p:cNvPr>
                <p:cNvCxnSpPr>
                  <a:cxnSpLocks/>
                </p:cNvCxnSpPr>
                <p:nvPr/>
              </p:nvCxnSpPr>
              <p:spPr bwMode="auto">
                <a:xfrm>
                  <a:off x="8036811" y="5949765"/>
                  <a:ext cx="0" cy="166688"/>
                </a:xfrm>
                <a:prstGeom prst="line">
                  <a:avLst/>
                </a:prstGeom>
                <a:noFill/>
                <a:ln w="28575" cap="flat" cmpd="sng" algn="ctr">
                  <a:solidFill>
                    <a:schemeClr val="bg1"/>
                  </a:solidFill>
                  <a:prstDash val="solid"/>
                  <a:round/>
                  <a:headEnd type="none" w="med" len="med"/>
                  <a:tailEnd type="none" w="med" len="med"/>
                </a:ln>
                <a:effectLst/>
              </p:spPr>
            </p:cxnSp>
          </p:grpSp>
        </p:grpSp>
        <p:sp>
          <p:nvSpPr>
            <p:cNvPr id="39" name="Freeform: Shape 38">
              <a:extLst>
                <a:ext uri="{FF2B5EF4-FFF2-40B4-BE49-F238E27FC236}">
                  <a16:creationId xmlns:a16="http://schemas.microsoft.com/office/drawing/2014/main" id="{6BB605C1-4AB1-4423-BE4E-93399D8AB394}"/>
                </a:ext>
              </a:extLst>
            </p:cNvPr>
            <p:cNvSpPr/>
            <p:nvPr/>
          </p:nvSpPr>
          <p:spPr bwMode="auto">
            <a:xfrm>
              <a:off x="7310967" y="1010654"/>
              <a:ext cx="814916" cy="5164346"/>
            </a:xfrm>
            <a:custGeom>
              <a:avLst/>
              <a:gdLst>
                <a:gd name="connsiteX0" fmla="*/ 0 w 827773"/>
                <a:gd name="connsiteY0" fmla="*/ 0 h 5207267"/>
                <a:gd name="connsiteX1" fmla="*/ 0 w 827773"/>
                <a:gd name="connsiteY1" fmla="*/ 5207267 h 5207267"/>
                <a:gd name="connsiteX2" fmla="*/ 827773 w 827773"/>
                <a:gd name="connsiteY2" fmla="*/ 5207267 h 5207267"/>
              </a:gdLst>
              <a:ahLst/>
              <a:cxnLst>
                <a:cxn ang="0">
                  <a:pos x="connsiteX0" y="connsiteY0"/>
                </a:cxn>
                <a:cxn ang="0">
                  <a:pos x="connsiteX1" y="connsiteY1"/>
                </a:cxn>
                <a:cxn ang="0">
                  <a:pos x="connsiteX2" y="connsiteY2"/>
                </a:cxn>
              </a:cxnLst>
              <a:rect l="l" t="t" r="r" b="b"/>
              <a:pathLst>
                <a:path w="827773" h="5207267">
                  <a:moveTo>
                    <a:pt x="0" y="0"/>
                  </a:moveTo>
                  <a:lnTo>
                    <a:pt x="0" y="5207267"/>
                  </a:lnTo>
                  <a:lnTo>
                    <a:pt x="827773" y="5207267"/>
                  </a:lnTo>
                </a:path>
              </a:pathLst>
            </a:custGeom>
            <a:noFill/>
            <a:ln w="28575">
              <a:solidFill>
                <a:schemeClr val="bg1"/>
              </a:solidFill>
              <a:miter lim="800000"/>
              <a:headEnd/>
              <a:tailEnd/>
            </a:ln>
          </p:spPr>
          <p:txBody>
            <a:bodyPr rtlCol="0" anchor="ctr"/>
            <a:lstStyle/>
            <a:p>
              <a:pPr algn="ctr"/>
              <a:endParaRPr lang="en-US" dirty="0"/>
            </a:p>
          </p:txBody>
        </p:sp>
        <p:grpSp>
          <p:nvGrpSpPr>
            <p:cNvPr id="40" name="Group 39">
              <a:extLst>
                <a:ext uri="{FF2B5EF4-FFF2-40B4-BE49-F238E27FC236}">
                  <a16:creationId xmlns:a16="http://schemas.microsoft.com/office/drawing/2014/main" id="{00EA9B16-8A9E-496F-BA10-5028B2C1F427}"/>
                </a:ext>
              </a:extLst>
            </p:cNvPr>
            <p:cNvGrpSpPr/>
            <p:nvPr/>
          </p:nvGrpSpPr>
          <p:grpSpPr>
            <a:xfrm>
              <a:off x="7266587" y="1069104"/>
              <a:ext cx="54410" cy="5042541"/>
              <a:chOff x="7266587" y="1069104"/>
              <a:chExt cx="530072" cy="5042541"/>
            </a:xfrm>
          </p:grpSpPr>
          <p:grpSp>
            <p:nvGrpSpPr>
              <p:cNvPr id="41" name="Group 40">
                <a:extLst>
                  <a:ext uri="{FF2B5EF4-FFF2-40B4-BE49-F238E27FC236}">
                    <a16:creationId xmlns:a16="http://schemas.microsoft.com/office/drawing/2014/main" id="{F58A70D8-179E-47A6-AADC-1820012F1004}"/>
                  </a:ext>
                </a:extLst>
              </p:cNvPr>
              <p:cNvGrpSpPr/>
              <p:nvPr/>
            </p:nvGrpSpPr>
            <p:grpSpPr>
              <a:xfrm rot="5400000">
                <a:off x="6675523" y="1660168"/>
                <a:ext cx="1712200" cy="530072"/>
                <a:chOff x="4987013" y="4569781"/>
                <a:chExt cx="3521688" cy="119694"/>
              </a:xfrm>
            </p:grpSpPr>
            <p:grpSp>
              <p:nvGrpSpPr>
                <p:cNvPr id="42" name="Group 41">
                  <a:extLst>
                    <a:ext uri="{FF2B5EF4-FFF2-40B4-BE49-F238E27FC236}">
                      <a16:creationId xmlns:a16="http://schemas.microsoft.com/office/drawing/2014/main" id="{A5ABB298-27A8-4B9A-92D3-57414EBA9BE5}"/>
                    </a:ext>
                  </a:extLst>
                </p:cNvPr>
                <p:cNvGrpSpPr/>
                <p:nvPr/>
              </p:nvGrpSpPr>
              <p:grpSpPr>
                <a:xfrm>
                  <a:off x="4987013" y="4569781"/>
                  <a:ext cx="893087" cy="119694"/>
                  <a:chOff x="5138520" y="2482995"/>
                  <a:chExt cx="3407120" cy="510118"/>
                </a:xfrm>
              </p:grpSpPr>
              <p:cxnSp>
                <p:nvCxnSpPr>
                  <p:cNvPr id="60" name="Straight Connector 59">
                    <a:extLst>
                      <a:ext uri="{FF2B5EF4-FFF2-40B4-BE49-F238E27FC236}">
                        <a16:creationId xmlns:a16="http://schemas.microsoft.com/office/drawing/2014/main" id="{6D8E0E22-9ED8-46F3-A4F5-D4133E785067}"/>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3BE8D066-9F62-4236-B6ED-9D884268C5E0}"/>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4EF1B5D1-F1B1-4D99-B67C-E07748CA979F}"/>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2499B638-33AE-497E-AD8F-E21CC6C73D0D}"/>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30CECE3E-E224-4718-A14B-4919D23BACE2}"/>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A4AFF96A-2B22-46B3-9B6E-4AF359E6385F}"/>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01797109-B433-42AC-A020-37BB9725E1CE}"/>
                    </a:ext>
                  </a:extLst>
                </p:cNvPr>
                <p:cNvGrpSpPr/>
                <p:nvPr/>
              </p:nvGrpSpPr>
              <p:grpSpPr>
                <a:xfrm>
                  <a:off x="6045981" y="4569781"/>
                  <a:ext cx="893087" cy="119694"/>
                  <a:chOff x="5138520" y="2482995"/>
                  <a:chExt cx="3407120" cy="510118"/>
                </a:xfrm>
              </p:grpSpPr>
              <p:cxnSp>
                <p:nvCxnSpPr>
                  <p:cNvPr id="54" name="Straight Connector 53">
                    <a:extLst>
                      <a:ext uri="{FF2B5EF4-FFF2-40B4-BE49-F238E27FC236}">
                        <a16:creationId xmlns:a16="http://schemas.microsoft.com/office/drawing/2014/main" id="{3CE7CCB6-5B18-4BC2-97BC-83EE5964268D}"/>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637C992-4EB5-4018-B3BF-41B83E640291}"/>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02109C84-507C-4291-8D42-941128529E6B}"/>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C625693-FC92-455B-B835-D616D17E73DF}"/>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2C3858D-6FBB-418F-85B7-1D72DFBF27C0}"/>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7459A963-B43B-4BC2-8615-E3A3DBA968F6}"/>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4ACEDEFE-E4DD-4CE5-A9D0-4FC16B501EB9}"/>
                    </a:ext>
                  </a:extLst>
                </p:cNvPr>
                <p:cNvGrpSpPr/>
                <p:nvPr/>
              </p:nvGrpSpPr>
              <p:grpSpPr>
                <a:xfrm>
                  <a:off x="7100987" y="4569781"/>
                  <a:ext cx="1407714" cy="119694"/>
                  <a:chOff x="5138520" y="2482995"/>
                  <a:chExt cx="5370419" cy="510118"/>
                </a:xfrm>
              </p:grpSpPr>
              <p:cxnSp>
                <p:nvCxnSpPr>
                  <p:cNvPr id="45" name="Straight Connector 44">
                    <a:extLst>
                      <a:ext uri="{FF2B5EF4-FFF2-40B4-BE49-F238E27FC236}">
                        <a16:creationId xmlns:a16="http://schemas.microsoft.com/office/drawing/2014/main" id="{99E6EF8E-48B6-4AA9-A86E-09437280E498}"/>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029F63F-8A13-49E8-9E17-E59146686460}"/>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E8A10BA-B2D8-4FC8-9C57-3FE88D92C73C}"/>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1D78A63-A876-4A62-AB81-347759A64CAD}"/>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7CABEA00-7A7E-49D5-92FC-519B27C71B87}"/>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C72A2423-DD92-4D8B-8DAD-2635A9DD3A37}"/>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34F36AF-41C8-4EA2-B3D6-A2E937E1E22D}"/>
                      </a:ext>
                    </a:extLst>
                  </p:cNvPr>
                  <p:cNvCxnSpPr>
                    <a:cxnSpLocks/>
                  </p:cNvCxnSpPr>
                  <p:nvPr/>
                </p:nvCxnSpPr>
                <p:spPr bwMode="auto">
                  <a:xfrm>
                    <a:off x="91889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B84A2299-C535-4620-8DA4-53B46B856D6C}"/>
                      </a:ext>
                    </a:extLst>
                  </p:cNvPr>
                  <p:cNvCxnSpPr>
                    <a:cxnSpLocks/>
                  </p:cNvCxnSpPr>
                  <p:nvPr/>
                </p:nvCxnSpPr>
                <p:spPr bwMode="auto">
                  <a:xfrm>
                    <a:off x="98585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9DB8F16F-730E-4507-B981-24E205956530}"/>
                      </a:ext>
                    </a:extLst>
                  </p:cNvPr>
                  <p:cNvCxnSpPr>
                    <a:cxnSpLocks/>
                  </p:cNvCxnSpPr>
                  <p:nvPr/>
                </p:nvCxnSpPr>
                <p:spPr bwMode="auto">
                  <a:xfrm>
                    <a:off x="10508939"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67" name="Group 66">
                <a:extLst>
                  <a:ext uri="{FF2B5EF4-FFF2-40B4-BE49-F238E27FC236}">
                    <a16:creationId xmlns:a16="http://schemas.microsoft.com/office/drawing/2014/main" id="{0B87FC76-B6B3-440E-AE5D-E98B15CB73D8}"/>
                  </a:ext>
                </a:extLst>
              </p:cNvPr>
              <p:cNvGrpSpPr/>
              <p:nvPr/>
            </p:nvGrpSpPr>
            <p:grpSpPr>
              <a:xfrm rot="5400000">
                <a:off x="6675523" y="3458139"/>
                <a:ext cx="1712200" cy="530072"/>
                <a:chOff x="4987013" y="4569781"/>
                <a:chExt cx="3521688" cy="119694"/>
              </a:xfrm>
            </p:grpSpPr>
            <p:grpSp>
              <p:nvGrpSpPr>
                <p:cNvPr id="68" name="Group 67">
                  <a:extLst>
                    <a:ext uri="{FF2B5EF4-FFF2-40B4-BE49-F238E27FC236}">
                      <a16:creationId xmlns:a16="http://schemas.microsoft.com/office/drawing/2014/main" id="{38CB1117-084C-4683-8143-E77358972449}"/>
                    </a:ext>
                  </a:extLst>
                </p:cNvPr>
                <p:cNvGrpSpPr/>
                <p:nvPr/>
              </p:nvGrpSpPr>
              <p:grpSpPr>
                <a:xfrm>
                  <a:off x="4987013" y="4569781"/>
                  <a:ext cx="893087" cy="119694"/>
                  <a:chOff x="5138520" y="2482995"/>
                  <a:chExt cx="3407120" cy="510118"/>
                </a:xfrm>
              </p:grpSpPr>
              <p:cxnSp>
                <p:nvCxnSpPr>
                  <p:cNvPr id="86" name="Straight Connector 85">
                    <a:extLst>
                      <a:ext uri="{FF2B5EF4-FFF2-40B4-BE49-F238E27FC236}">
                        <a16:creationId xmlns:a16="http://schemas.microsoft.com/office/drawing/2014/main" id="{D80D674A-911F-494B-85A5-8E06EDBACBA9}"/>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6B575CB9-C578-45DA-B1D8-EA57247BE3D8}"/>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FBBE95E0-5815-4F79-ADEB-6E4B9DE27DC9}"/>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F972E67C-6034-4764-849A-90B3036A15C3}"/>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7E2A649-B89E-4FE9-9C5A-268EA1DAF93C}"/>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F792539C-6FFA-4E62-A9C1-A83F38A08604}"/>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69" name="Group 68">
                  <a:extLst>
                    <a:ext uri="{FF2B5EF4-FFF2-40B4-BE49-F238E27FC236}">
                      <a16:creationId xmlns:a16="http://schemas.microsoft.com/office/drawing/2014/main" id="{FA0AF9A2-F5E3-48DF-A3A8-C8256FEB581B}"/>
                    </a:ext>
                  </a:extLst>
                </p:cNvPr>
                <p:cNvGrpSpPr/>
                <p:nvPr/>
              </p:nvGrpSpPr>
              <p:grpSpPr>
                <a:xfrm>
                  <a:off x="6045981" y="4569781"/>
                  <a:ext cx="893087" cy="119694"/>
                  <a:chOff x="5138520" y="2482995"/>
                  <a:chExt cx="3407120" cy="510118"/>
                </a:xfrm>
              </p:grpSpPr>
              <p:cxnSp>
                <p:nvCxnSpPr>
                  <p:cNvPr id="80" name="Straight Connector 79">
                    <a:extLst>
                      <a:ext uri="{FF2B5EF4-FFF2-40B4-BE49-F238E27FC236}">
                        <a16:creationId xmlns:a16="http://schemas.microsoft.com/office/drawing/2014/main" id="{7053943E-D5DA-4C6D-91EB-3D493FA2D212}"/>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5AD5F988-9733-47E8-BBC1-A3B2D717F967}"/>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16ECE2F4-923D-4822-BBB4-8113C065981A}"/>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D54B3039-58CA-46D7-9065-1FA15EBFF321}"/>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487BAA8-7817-4567-95CC-84FD0207466A}"/>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FA8C7D05-6BB8-4EC1-997D-8EFDFF36882B}"/>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70" name="Group 69">
                  <a:extLst>
                    <a:ext uri="{FF2B5EF4-FFF2-40B4-BE49-F238E27FC236}">
                      <a16:creationId xmlns:a16="http://schemas.microsoft.com/office/drawing/2014/main" id="{6685E4CA-A016-4507-B9B0-6C0BD831517A}"/>
                    </a:ext>
                  </a:extLst>
                </p:cNvPr>
                <p:cNvGrpSpPr/>
                <p:nvPr/>
              </p:nvGrpSpPr>
              <p:grpSpPr>
                <a:xfrm>
                  <a:off x="7100987" y="4569781"/>
                  <a:ext cx="1407714" cy="119694"/>
                  <a:chOff x="5138520" y="2482995"/>
                  <a:chExt cx="5370419" cy="510118"/>
                </a:xfrm>
              </p:grpSpPr>
              <p:cxnSp>
                <p:nvCxnSpPr>
                  <p:cNvPr id="71" name="Straight Connector 70">
                    <a:extLst>
                      <a:ext uri="{FF2B5EF4-FFF2-40B4-BE49-F238E27FC236}">
                        <a16:creationId xmlns:a16="http://schemas.microsoft.com/office/drawing/2014/main" id="{1D110592-5D78-496F-9060-B41C8F0C3ACA}"/>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BEED2A0C-BA8B-48A0-B153-3E6D7ECA19C1}"/>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7F3F5675-898C-43FE-8CFE-E20C45BA98C0}"/>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2E88F6FF-6B6A-4229-A303-64CD1AC360B2}"/>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34A4B18D-AC9B-4EE5-AB43-55904D022782}"/>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7CBEEA0D-BFCD-42AB-A32C-095D9BE9E574}"/>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2585218-FC70-48D0-A006-653D6EE12AF2}"/>
                      </a:ext>
                    </a:extLst>
                  </p:cNvPr>
                  <p:cNvCxnSpPr>
                    <a:cxnSpLocks/>
                  </p:cNvCxnSpPr>
                  <p:nvPr/>
                </p:nvCxnSpPr>
                <p:spPr bwMode="auto">
                  <a:xfrm>
                    <a:off x="91889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9F986695-3260-4A0C-8742-9E6A0962981B}"/>
                      </a:ext>
                    </a:extLst>
                  </p:cNvPr>
                  <p:cNvCxnSpPr>
                    <a:cxnSpLocks/>
                  </p:cNvCxnSpPr>
                  <p:nvPr/>
                </p:nvCxnSpPr>
                <p:spPr bwMode="auto">
                  <a:xfrm>
                    <a:off x="98585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AFA8BC01-576C-4090-A792-7EDC076EFEAE}"/>
                      </a:ext>
                    </a:extLst>
                  </p:cNvPr>
                  <p:cNvCxnSpPr>
                    <a:cxnSpLocks/>
                  </p:cNvCxnSpPr>
                  <p:nvPr/>
                </p:nvCxnSpPr>
                <p:spPr bwMode="auto">
                  <a:xfrm>
                    <a:off x="10508939"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2" name="Group 91">
                <a:extLst>
                  <a:ext uri="{FF2B5EF4-FFF2-40B4-BE49-F238E27FC236}">
                    <a16:creationId xmlns:a16="http://schemas.microsoft.com/office/drawing/2014/main" id="{14DDFD00-9F76-44FF-9550-AB28E9DFCA2A}"/>
                  </a:ext>
                </a:extLst>
              </p:cNvPr>
              <p:cNvGrpSpPr/>
              <p:nvPr/>
            </p:nvGrpSpPr>
            <p:grpSpPr>
              <a:xfrm rot="5400000">
                <a:off x="6803807" y="5118793"/>
                <a:ext cx="1455632" cy="530072"/>
                <a:chOff x="5344250" y="4569781"/>
                <a:chExt cx="2993973" cy="119694"/>
              </a:xfrm>
            </p:grpSpPr>
            <p:grpSp>
              <p:nvGrpSpPr>
                <p:cNvPr id="93" name="Group 92">
                  <a:extLst>
                    <a:ext uri="{FF2B5EF4-FFF2-40B4-BE49-F238E27FC236}">
                      <a16:creationId xmlns:a16="http://schemas.microsoft.com/office/drawing/2014/main" id="{79D38EE7-C189-492C-AF4C-F6DD428D9913}"/>
                    </a:ext>
                  </a:extLst>
                </p:cNvPr>
                <p:cNvGrpSpPr/>
                <p:nvPr/>
              </p:nvGrpSpPr>
              <p:grpSpPr>
                <a:xfrm>
                  <a:off x="5344250" y="4569781"/>
                  <a:ext cx="535853" cy="119694"/>
                  <a:chOff x="6501368" y="2482995"/>
                  <a:chExt cx="2044272" cy="510118"/>
                </a:xfrm>
              </p:grpSpPr>
              <p:cxnSp>
                <p:nvCxnSpPr>
                  <p:cNvPr id="111" name="Straight Connector 110">
                    <a:extLst>
                      <a:ext uri="{FF2B5EF4-FFF2-40B4-BE49-F238E27FC236}">
                        <a16:creationId xmlns:a16="http://schemas.microsoft.com/office/drawing/2014/main" id="{BF5821BE-1C81-4ADF-839D-54C568224AD9}"/>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83E687BE-5E90-4532-816A-A2581E688B52}"/>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EAADC331-2DC7-4678-9684-637761AC3ED3}"/>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C9C723A8-EEC1-4CA0-8E87-AFDD364F65F8}"/>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85BDE94A-4B83-490D-A83B-A777FE18F451}"/>
                    </a:ext>
                  </a:extLst>
                </p:cNvPr>
                <p:cNvGrpSpPr/>
                <p:nvPr/>
              </p:nvGrpSpPr>
              <p:grpSpPr>
                <a:xfrm>
                  <a:off x="6045981" y="4569781"/>
                  <a:ext cx="893087" cy="119694"/>
                  <a:chOff x="5138520" y="2482995"/>
                  <a:chExt cx="3407120" cy="510118"/>
                </a:xfrm>
              </p:grpSpPr>
              <p:cxnSp>
                <p:nvCxnSpPr>
                  <p:cNvPr id="105" name="Straight Connector 104">
                    <a:extLst>
                      <a:ext uri="{FF2B5EF4-FFF2-40B4-BE49-F238E27FC236}">
                        <a16:creationId xmlns:a16="http://schemas.microsoft.com/office/drawing/2014/main" id="{2A9CAF4B-A85B-4328-9686-2F322679B3D2}"/>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002397E6-9F63-44FD-9DD4-D82CFF52A04D}"/>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18F098A7-C0F1-473A-9906-AD4AD5CE0546}"/>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E52639C3-5F73-42BF-9E4C-3D878331EA17}"/>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332FCDE7-9F69-45E7-995A-F11C0DC64B99}"/>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42E7C87C-144F-40B2-AF9D-56FAF32B6478}"/>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FC56C36F-F539-4935-9371-67628429B419}"/>
                    </a:ext>
                  </a:extLst>
                </p:cNvPr>
                <p:cNvGrpSpPr/>
                <p:nvPr/>
              </p:nvGrpSpPr>
              <p:grpSpPr>
                <a:xfrm>
                  <a:off x="7100987" y="4569781"/>
                  <a:ext cx="1237236" cy="119694"/>
                  <a:chOff x="5138520" y="2482995"/>
                  <a:chExt cx="4720045" cy="510118"/>
                </a:xfrm>
              </p:grpSpPr>
              <p:cxnSp>
                <p:nvCxnSpPr>
                  <p:cNvPr id="96" name="Straight Connector 95">
                    <a:extLst>
                      <a:ext uri="{FF2B5EF4-FFF2-40B4-BE49-F238E27FC236}">
                        <a16:creationId xmlns:a16="http://schemas.microsoft.com/office/drawing/2014/main" id="{75DFACDB-72BF-41A4-AF34-F98586EBA5F1}"/>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A13B5405-BB83-4219-B409-6A641628B09A}"/>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1661F66-D8F0-44D7-BC29-9E632B42FB68}"/>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7AEFBBFA-AA88-45A8-8F72-A74266DA32BA}"/>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FEB67630-9E1F-451F-8143-B6287D4F4C95}"/>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A20FFBD0-B941-40F5-9065-A83E72B06E9D}"/>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16B90330-D822-40DF-BCDE-1D0C575767B6}"/>
                      </a:ext>
                    </a:extLst>
                  </p:cNvPr>
                  <p:cNvCxnSpPr>
                    <a:cxnSpLocks/>
                  </p:cNvCxnSpPr>
                  <p:nvPr/>
                </p:nvCxnSpPr>
                <p:spPr bwMode="auto">
                  <a:xfrm>
                    <a:off x="91889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A31E34AB-60D0-4FED-944A-0A159ED3BF32}"/>
                      </a:ext>
                    </a:extLst>
                  </p:cNvPr>
                  <p:cNvCxnSpPr>
                    <a:cxnSpLocks/>
                  </p:cNvCxnSpPr>
                  <p:nvPr/>
                </p:nvCxnSpPr>
                <p:spPr bwMode="auto">
                  <a:xfrm>
                    <a:off x="9858565"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grpSp>
      </p:grpSp>
      <p:grpSp>
        <p:nvGrpSpPr>
          <p:cNvPr id="117" name="Group 116">
            <a:extLst>
              <a:ext uri="{FF2B5EF4-FFF2-40B4-BE49-F238E27FC236}">
                <a16:creationId xmlns:a16="http://schemas.microsoft.com/office/drawing/2014/main" id="{AA1D0DFD-6D99-4EAA-92E7-E10D70206E56}"/>
              </a:ext>
            </a:extLst>
          </p:cNvPr>
          <p:cNvGrpSpPr/>
          <p:nvPr/>
        </p:nvGrpSpPr>
        <p:grpSpPr>
          <a:xfrm>
            <a:off x="7320998" y="1032546"/>
            <a:ext cx="118028" cy="505688"/>
            <a:chOff x="7320998" y="1032546"/>
            <a:chExt cx="118028" cy="505688"/>
          </a:xfrm>
        </p:grpSpPr>
        <p:sp>
          <p:nvSpPr>
            <p:cNvPr id="119" name="Rectangle 118">
              <a:extLst>
                <a:ext uri="{FF2B5EF4-FFF2-40B4-BE49-F238E27FC236}">
                  <a16:creationId xmlns:a16="http://schemas.microsoft.com/office/drawing/2014/main" id="{CF545430-0F32-49F7-972E-72ABE9816802}"/>
                </a:ext>
              </a:extLst>
            </p:cNvPr>
            <p:cNvSpPr/>
            <p:nvPr/>
          </p:nvSpPr>
          <p:spPr bwMode="auto">
            <a:xfrm>
              <a:off x="7320998" y="1032546"/>
              <a:ext cx="118028" cy="689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E415253D-D911-4F9D-A3B8-2267D621BCE8}"/>
                </a:ext>
              </a:extLst>
            </p:cNvPr>
            <p:cNvSpPr/>
            <p:nvPr/>
          </p:nvSpPr>
          <p:spPr bwMode="auto">
            <a:xfrm>
              <a:off x="7320998" y="1122642"/>
              <a:ext cx="89452" cy="689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BB0EEA94-C1FD-4408-B2AF-D0D82FAE0D73}"/>
                </a:ext>
              </a:extLst>
            </p:cNvPr>
            <p:cNvSpPr/>
            <p:nvPr/>
          </p:nvSpPr>
          <p:spPr bwMode="auto">
            <a:xfrm>
              <a:off x="7320998" y="1208239"/>
              <a:ext cx="89452" cy="689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2F32B588-0CDD-4CDC-AF5F-2FA40FC20888}"/>
                </a:ext>
              </a:extLst>
            </p:cNvPr>
            <p:cNvSpPr/>
            <p:nvPr/>
          </p:nvSpPr>
          <p:spPr bwMode="auto">
            <a:xfrm>
              <a:off x="7320998" y="1295820"/>
              <a:ext cx="65107" cy="689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48E22AD3-AE69-4A7D-A4E9-5FD5EDEEBBF2}"/>
                </a:ext>
              </a:extLst>
            </p:cNvPr>
            <p:cNvSpPr/>
            <p:nvPr/>
          </p:nvSpPr>
          <p:spPr bwMode="auto">
            <a:xfrm>
              <a:off x="7320999" y="1378449"/>
              <a:ext cx="51352" cy="689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1A80E399-83C8-4DD5-B683-1AB962AAB5F1}"/>
                </a:ext>
              </a:extLst>
            </p:cNvPr>
            <p:cNvSpPr/>
            <p:nvPr/>
          </p:nvSpPr>
          <p:spPr bwMode="auto">
            <a:xfrm>
              <a:off x="7320999" y="1469266"/>
              <a:ext cx="46589" cy="689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8" name="Group 117">
            <a:extLst>
              <a:ext uri="{FF2B5EF4-FFF2-40B4-BE49-F238E27FC236}">
                <a16:creationId xmlns:a16="http://schemas.microsoft.com/office/drawing/2014/main" id="{1D8B3DBA-B338-42DF-A51F-44FC7CE45203}"/>
              </a:ext>
            </a:extLst>
          </p:cNvPr>
          <p:cNvGrpSpPr/>
          <p:nvPr/>
        </p:nvGrpSpPr>
        <p:grpSpPr>
          <a:xfrm>
            <a:off x="7320997" y="1554428"/>
            <a:ext cx="267251" cy="931188"/>
            <a:chOff x="7320997" y="1554428"/>
            <a:chExt cx="267251" cy="931188"/>
          </a:xfrm>
        </p:grpSpPr>
        <p:sp>
          <p:nvSpPr>
            <p:cNvPr id="127" name="Rectangle 126">
              <a:extLst>
                <a:ext uri="{FF2B5EF4-FFF2-40B4-BE49-F238E27FC236}">
                  <a16:creationId xmlns:a16="http://schemas.microsoft.com/office/drawing/2014/main" id="{FCCE7DAF-238B-4EFB-82DF-252BDB080A24}"/>
                </a:ext>
              </a:extLst>
            </p:cNvPr>
            <p:cNvSpPr/>
            <p:nvPr/>
          </p:nvSpPr>
          <p:spPr bwMode="auto">
            <a:xfrm>
              <a:off x="7320997" y="1554428"/>
              <a:ext cx="267251"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09CA1D99-09A7-41DE-9A3A-383C422C74A6}"/>
                </a:ext>
              </a:extLst>
            </p:cNvPr>
            <p:cNvSpPr/>
            <p:nvPr/>
          </p:nvSpPr>
          <p:spPr bwMode="auto">
            <a:xfrm>
              <a:off x="7320997" y="1639948"/>
              <a:ext cx="187877"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460C67A2-44F7-46C6-B8F8-2209E39FBEF5}"/>
                </a:ext>
              </a:extLst>
            </p:cNvPr>
            <p:cNvSpPr/>
            <p:nvPr/>
          </p:nvSpPr>
          <p:spPr bwMode="auto">
            <a:xfrm>
              <a:off x="7320997" y="1725468"/>
              <a:ext cx="187877"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E9338706-5808-4B88-966F-BB3320295828}"/>
                </a:ext>
              </a:extLst>
            </p:cNvPr>
            <p:cNvSpPr/>
            <p:nvPr/>
          </p:nvSpPr>
          <p:spPr bwMode="auto">
            <a:xfrm>
              <a:off x="7320998" y="1810988"/>
              <a:ext cx="183115"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11BDA55B-B507-4ECE-A006-7F42B24251A9}"/>
                </a:ext>
              </a:extLst>
            </p:cNvPr>
            <p:cNvSpPr/>
            <p:nvPr/>
          </p:nvSpPr>
          <p:spPr bwMode="auto">
            <a:xfrm>
              <a:off x="7320998" y="1896508"/>
              <a:ext cx="152951"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ABC92C24-5AEB-4A22-AE79-BCB74436AA42}"/>
                </a:ext>
              </a:extLst>
            </p:cNvPr>
            <p:cNvSpPr/>
            <p:nvPr/>
          </p:nvSpPr>
          <p:spPr bwMode="auto">
            <a:xfrm>
              <a:off x="7320999" y="1982029"/>
              <a:ext cx="122789"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96263935-37A0-461F-B2AF-221D7AA97BD8}"/>
                </a:ext>
              </a:extLst>
            </p:cNvPr>
            <p:cNvSpPr/>
            <p:nvPr/>
          </p:nvSpPr>
          <p:spPr bwMode="auto">
            <a:xfrm>
              <a:off x="7320999" y="2067398"/>
              <a:ext cx="95801"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E977C37D-3D89-4B5F-AF9D-E4D217D8E5E6}"/>
                </a:ext>
              </a:extLst>
            </p:cNvPr>
            <p:cNvSpPr/>
            <p:nvPr/>
          </p:nvSpPr>
          <p:spPr bwMode="auto">
            <a:xfrm>
              <a:off x="7321000" y="2153123"/>
              <a:ext cx="92626"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DECA623D-FDCD-4370-96E3-CAFA94FC4055}"/>
                </a:ext>
              </a:extLst>
            </p:cNvPr>
            <p:cNvSpPr/>
            <p:nvPr/>
          </p:nvSpPr>
          <p:spPr bwMode="auto">
            <a:xfrm>
              <a:off x="7321000" y="2238848"/>
              <a:ext cx="92625"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25C15D12-311E-4E74-AE7B-7B10ED75462A}"/>
                </a:ext>
              </a:extLst>
            </p:cNvPr>
            <p:cNvSpPr/>
            <p:nvPr/>
          </p:nvSpPr>
          <p:spPr bwMode="auto">
            <a:xfrm>
              <a:off x="7321000" y="2326161"/>
              <a:ext cx="83100"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B0E08AA3-0F29-4721-85F3-D521FA4AF0BC}"/>
                </a:ext>
              </a:extLst>
            </p:cNvPr>
            <p:cNvSpPr/>
            <p:nvPr/>
          </p:nvSpPr>
          <p:spPr bwMode="auto">
            <a:xfrm>
              <a:off x="7322588" y="2416648"/>
              <a:ext cx="9144"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9" name="Group 138">
            <a:extLst>
              <a:ext uri="{FF2B5EF4-FFF2-40B4-BE49-F238E27FC236}">
                <a16:creationId xmlns:a16="http://schemas.microsoft.com/office/drawing/2014/main" id="{FEB05DA4-BA68-4351-8A34-E2AFE040C034}"/>
              </a:ext>
            </a:extLst>
          </p:cNvPr>
          <p:cNvGrpSpPr/>
          <p:nvPr/>
        </p:nvGrpSpPr>
        <p:grpSpPr>
          <a:xfrm>
            <a:off x="7320997" y="2497280"/>
            <a:ext cx="410128" cy="1359807"/>
            <a:chOff x="7320997" y="1554428"/>
            <a:chExt cx="410128" cy="1359807"/>
          </a:xfrm>
          <a:solidFill>
            <a:schemeClr val="accent4"/>
          </a:solidFill>
        </p:grpSpPr>
        <p:sp>
          <p:nvSpPr>
            <p:cNvPr id="140" name="Rectangle 139">
              <a:extLst>
                <a:ext uri="{FF2B5EF4-FFF2-40B4-BE49-F238E27FC236}">
                  <a16:creationId xmlns:a16="http://schemas.microsoft.com/office/drawing/2014/main" id="{271D9ECC-91ED-46B5-9388-98833194BA2D}"/>
                </a:ext>
              </a:extLst>
            </p:cNvPr>
            <p:cNvSpPr/>
            <p:nvPr/>
          </p:nvSpPr>
          <p:spPr bwMode="auto">
            <a:xfrm>
              <a:off x="7320997" y="1554428"/>
              <a:ext cx="410128"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A99D0049-FD26-4F63-BBD3-EAA80FA1A821}"/>
                </a:ext>
              </a:extLst>
            </p:cNvPr>
            <p:cNvSpPr/>
            <p:nvPr/>
          </p:nvSpPr>
          <p:spPr bwMode="auto">
            <a:xfrm>
              <a:off x="7320997" y="1639948"/>
              <a:ext cx="214866"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02B1D82E-05FF-4F3A-B4B0-F507634BA7A4}"/>
                </a:ext>
              </a:extLst>
            </p:cNvPr>
            <p:cNvSpPr/>
            <p:nvPr/>
          </p:nvSpPr>
          <p:spPr bwMode="auto">
            <a:xfrm>
              <a:off x="7320997" y="1723880"/>
              <a:ext cx="191053"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B23AAC74-39B1-44D7-8843-7A4C3731566C}"/>
                </a:ext>
              </a:extLst>
            </p:cNvPr>
            <p:cNvSpPr/>
            <p:nvPr/>
          </p:nvSpPr>
          <p:spPr bwMode="auto">
            <a:xfrm>
              <a:off x="7320998" y="1806224"/>
              <a:ext cx="183115"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FFA988BD-5CFB-41A1-9491-589799DE7877}"/>
                </a:ext>
              </a:extLst>
            </p:cNvPr>
            <p:cNvSpPr/>
            <p:nvPr/>
          </p:nvSpPr>
          <p:spPr bwMode="auto">
            <a:xfrm>
              <a:off x="7320998" y="1890156"/>
              <a:ext cx="178352"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A2F81869-F340-4405-9C26-52CAC2DFE54D}"/>
                </a:ext>
              </a:extLst>
            </p:cNvPr>
            <p:cNvSpPr/>
            <p:nvPr/>
          </p:nvSpPr>
          <p:spPr bwMode="auto">
            <a:xfrm>
              <a:off x="7320999" y="1978853"/>
              <a:ext cx="159301"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F3209FB4-D0E4-4D92-8387-9526B644E722}"/>
                </a:ext>
              </a:extLst>
            </p:cNvPr>
            <p:cNvSpPr/>
            <p:nvPr/>
          </p:nvSpPr>
          <p:spPr bwMode="auto">
            <a:xfrm>
              <a:off x="7320999" y="2067398"/>
              <a:ext cx="157714"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7200CEA1-5378-4398-9679-E3CAA79ED6F2}"/>
                </a:ext>
              </a:extLst>
            </p:cNvPr>
            <p:cNvSpPr/>
            <p:nvPr/>
          </p:nvSpPr>
          <p:spPr bwMode="auto">
            <a:xfrm>
              <a:off x="7321000" y="2153123"/>
              <a:ext cx="122788"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54BB62A8-6B8B-46D5-977C-6D58E111E99B}"/>
                </a:ext>
              </a:extLst>
            </p:cNvPr>
            <p:cNvSpPr/>
            <p:nvPr/>
          </p:nvSpPr>
          <p:spPr bwMode="auto">
            <a:xfrm>
              <a:off x="7321000" y="2238848"/>
              <a:ext cx="114850"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1A83D24F-3415-42BF-881A-0249B216A2F8}"/>
                </a:ext>
              </a:extLst>
            </p:cNvPr>
            <p:cNvSpPr/>
            <p:nvPr/>
          </p:nvSpPr>
          <p:spPr bwMode="auto">
            <a:xfrm>
              <a:off x="7321000" y="2326161"/>
              <a:ext cx="110088"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F3C1C274-E104-41AC-87C9-A8C52CFE4E67}"/>
                </a:ext>
              </a:extLst>
            </p:cNvPr>
            <p:cNvSpPr/>
            <p:nvPr/>
          </p:nvSpPr>
          <p:spPr bwMode="auto">
            <a:xfrm>
              <a:off x="7322587" y="2413472"/>
              <a:ext cx="92625"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FD6D1128-96ED-4DF9-93B9-A4FC852EEA01}"/>
                </a:ext>
              </a:extLst>
            </p:cNvPr>
            <p:cNvSpPr/>
            <p:nvPr/>
          </p:nvSpPr>
          <p:spPr bwMode="auto">
            <a:xfrm>
              <a:off x="7322588" y="2499195"/>
              <a:ext cx="51350"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86A59E1F-F720-47E2-8240-8EC3CE7B9713}"/>
                </a:ext>
              </a:extLst>
            </p:cNvPr>
            <p:cNvSpPr/>
            <p:nvPr/>
          </p:nvSpPr>
          <p:spPr bwMode="auto">
            <a:xfrm>
              <a:off x="7322588" y="2581743"/>
              <a:ext cx="45719"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82A7A754-76C5-4382-8E7B-17C9C990E97E}"/>
                </a:ext>
              </a:extLst>
            </p:cNvPr>
            <p:cNvSpPr/>
            <p:nvPr/>
          </p:nvSpPr>
          <p:spPr bwMode="auto">
            <a:xfrm>
              <a:off x="7322588" y="2669054"/>
              <a:ext cx="36576"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Rectangle 153">
              <a:extLst>
                <a:ext uri="{FF2B5EF4-FFF2-40B4-BE49-F238E27FC236}">
                  <a16:creationId xmlns:a16="http://schemas.microsoft.com/office/drawing/2014/main" id="{4DAFBA7B-CBA5-4AD6-A3D0-E1E8477D6B90}"/>
                </a:ext>
              </a:extLst>
            </p:cNvPr>
            <p:cNvSpPr/>
            <p:nvPr/>
          </p:nvSpPr>
          <p:spPr bwMode="auto">
            <a:xfrm>
              <a:off x="7322587" y="2756367"/>
              <a:ext cx="27432"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Rectangle 154">
              <a:extLst>
                <a:ext uri="{FF2B5EF4-FFF2-40B4-BE49-F238E27FC236}">
                  <a16:creationId xmlns:a16="http://schemas.microsoft.com/office/drawing/2014/main" id="{0B57BA36-97B7-4DB2-A713-481197866374}"/>
                </a:ext>
              </a:extLst>
            </p:cNvPr>
            <p:cNvSpPr/>
            <p:nvPr/>
          </p:nvSpPr>
          <p:spPr bwMode="auto">
            <a:xfrm>
              <a:off x="7322587" y="2845267"/>
              <a:ext cx="9144"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6" name="Group 155">
            <a:extLst>
              <a:ext uri="{FF2B5EF4-FFF2-40B4-BE49-F238E27FC236}">
                <a16:creationId xmlns:a16="http://schemas.microsoft.com/office/drawing/2014/main" id="{4A293761-272D-407E-A1EA-542B8BFB5F4C}"/>
              </a:ext>
            </a:extLst>
          </p:cNvPr>
          <p:cNvGrpSpPr/>
          <p:nvPr/>
        </p:nvGrpSpPr>
        <p:grpSpPr>
          <a:xfrm>
            <a:off x="7320997" y="3868723"/>
            <a:ext cx="221217" cy="1001786"/>
            <a:chOff x="7320997" y="1552840"/>
            <a:chExt cx="221217" cy="1001786"/>
          </a:xfrm>
          <a:solidFill>
            <a:schemeClr val="accent6"/>
          </a:solidFill>
        </p:grpSpPr>
        <p:sp>
          <p:nvSpPr>
            <p:cNvPr id="157" name="Rectangle 156">
              <a:extLst>
                <a:ext uri="{FF2B5EF4-FFF2-40B4-BE49-F238E27FC236}">
                  <a16:creationId xmlns:a16="http://schemas.microsoft.com/office/drawing/2014/main" id="{1B57DA94-EF05-43DC-AC18-A4A9F294AE98}"/>
                </a:ext>
              </a:extLst>
            </p:cNvPr>
            <p:cNvSpPr/>
            <p:nvPr/>
          </p:nvSpPr>
          <p:spPr bwMode="auto">
            <a:xfrm>
              <a:off x="7320998" y="1552840"/>
              <a:ext cx="221216"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D2AD9DF9-D3B1-4CDB-86AB-D774358912FE}"/>
                </a:ext>
              </a:extLst>
            </p:cNvPr>
            <p:cNvSpPr/>
            <p:nvPr/>
          </p:nvSpPr>
          <p:spPr bwMode="auto">
            <a:xfrm>
              <a:off x="7320997" y="1636772"/>
              <a:ext cx="160891"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3F13A9C7-012F-4CCD-B2A4-6D0173BBF6D1}"/>
                </a:ext>
              </a:extLst>
            </p:cNvPr>
            <p:cNvSpPr/>
            <p:nvPr/>
          </p:nvSpPr>
          <p:spPr bwMode="auto">
            <a:xfrm>
              <a:off x="7320998" y="1720704"/>
              <a:ext cx="157716"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D8AA8965-2940-47B9-885A-DF89E2BE19F9}"/>
                </a:ext>
              </a:extLst>
            </p:cNvPr>
            <p:cNvSpPr/>
            <p:nvPr/>
          </p:nvSpPr>
          <p:spPr bwMode="auto">
            <a:xfrm>
              <a:off x="7320998" y="1806224"/>
              <a:ext cx="100565"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B3C49D51-D991-4200-94D5-CB2A38A1E483}"/>
                </a:ext>
              </a:extLst>
            </p:cNvPr>
            <p:cNvSpPr/>
            <p:nvPr/>
          </p:nvSpPr>
          <p:spPr bwMode="auto">
            <a:xfrm>
              <a:off x="7320998" y="1893332"/>
              <a:ext cx="68815"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2A77367D-ABB3-4523-8445-2AC706672C2B}"/>
                </a:ext>
              </a:extLst>
            </p:cNvPr>
            <p:cNvSpPr/>
            <p:nvPr/>
          </p:nvSpPr>
          <p:spPr bwMode="auto">
            <a:xfrm>
              <a:off x="7320999" y="1978853"/>
              <a:ext cx="52939"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4795D72B-5C3A-4168-AE14-0823EB2B5863}"/>
                </a:ext>
              </a:extLst>
            </p:cNvPr>
            <p:cNvSpPr/>
            <p:nvPr/>
          </p:nvSpPr>
          <p:spPr bwMode="auto">
            <a:xfrm>
              <a:off x="7321000" y="2064222"/>
              <a:ext cx="56114"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Rectangle 163">
              <a:extLst>
                <a:ext uri="{FF2B5EF4-FFF2-40B4-BE49-F238E27FC236}">
                  <a16:creationId xmlns:a16="http://schemas.microsoft.com/office/drawing/2014/main" id="{F1BE0478-C41B-4E18-AB08-DCE705F06F11}"/>
                </a:ext>
              </a:extLst>
            </p:cNvPr>
            <p:cNvSpPr/>
            <p:nvPr/>
          </p:nvSpPr>
          <p:spPr bwMode="auto">
            <a:xfrm>
              <a:off x="7321000" y="2148359"/>
              <a:ext cx="48175"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Rectangle 164">
              <a:extLst>
                <a:ext uri="{FF2B5EF4-FFF2-40B4-BE49-F238E27FC236}">
                  <a16:creationId xmlns:a16="http://schemas.microsoft.com/office/drawing/2014/main" id="{D5C1F0FC-C86D-4678-8987-08C22B4120FB}"/>
                </a:ext>
              </a:extLst>
            </p:cNvPr>
            <p:cNvSpPr/>
            <p:nvPr/>
          </p:nvSpPr>
          <p:spPr bwMode="auto">
            <a:xfrm>
              <a:off x="7321000" y="2230908"/>
              <a:ext cx="27432"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61B33452-1CD5-44E4-9190-5ACA4B1CBB75}"/>
                </a:ext>
              </a:extLst>
            </p:cNvPr>
            <p:cNvSpPr/>
            <p:nvPr/>
          </p:nvSpPr>
          <p:spPr bwMode="auto">
            <a:xfrm>
              <a:off x="7321000" y="2315045"/>
              <a:ext cx="18288"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A063831D-C6C7-4AE5-9FB2-2FFA66F3B66F}"/>
                </a:ext>
              </a:extLst>
            </p:cNvPr>
            <p:cNvSpPr/>
            <p:nvPr/>
          </p:nvSpPr>
          <p:spPr bwMode="auto">
            <a:xfrm>
              <a:off x="7322588" y="2402356"/>
              <a:ext cx="9144"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4D8A4FD5-89BE-4A1F-A457-266AD63DAA09}"/>
                </a:ext>
              </a:extLst>
            </p:cNvPr>
            <p:cNvSpPr/>
            <p:nvPr/>
          </p:nvSpPr>
          <p:spPr bwMode="auto">
            <a:xfrm>
              <a:off x="7321000" y="2485658"/>
              <a:ext cx="9144"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8" name="Group 207">
            <a:extLst>
              <a:ext uri="{FF2B5EF4-FFF2-40B4-BE49-F238E27FC236}">
                <a16:creationId xmlns:a16="http://schemas.microsoft.com/office/drawing/2014/main" id="{5046FA04-7CD6-4AE1-810D-C5320CB483BE}"/>
              </a:ext>
            </a:extLst>
          </p:cNvPr>
          <p:cNvGrpSpPr/>
          <p:nvPr/>
        </p:nvGrpSpPr>
        <p:grpSpPr>
          <a:xfrm>
            <a:off x="7320998" y="4882294"/>
            <a:ext cx="89452" cy="414871"/>
            <a:chOff x="7320998" y="1032546"/>
            <a:chExt cx="89452" cy="414871"/>
          </a:xfrm>
          <a:solidFill>
            <a:schemeClr val="accent5"/>
          </a:solidFill>
        </p:grpSpPr>
        <p:sp>
          <p:nvSpPr>
            <p:cNvPr id="209" name="Rectangle 208">
              <a:extLst>
                <a:ext uri="{FF2B5EF4-FFF2-40B4-BE49-F238E27FC236}">
                  <a16:creationId xmlns:a16="http://schemas.microsoft.com/office/drawing/2014/main" id="{1FEA4683-5169-4D06-9FF4-C6B06AF36DFA}"/>
                </a:ext>
              </a:extLst>
            </p:cNvPr>
            <p:cNvSpPr/>
            <p:nvPr/>
          </p:nvSpPr>
          <p:spPr bwMode="auto">
            <a:xfrm>
              <a:off x="7320998" y="1032546"/>
              <a:ext cx="89452"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Rectangle 209">
              <a:extLst>
                <a:ext uri="{FF2B5EF4-FFF2-40B4-BE49-F238E27FC236}">
                  <a16:creationId xmlns:a16="http://schemas.microsoft.com/office/drawing/2014/main" id="{6C314FF3-330D-4C53-B249-82A8C8428901}"/>
                </a:ext>
              </a:extLst>
            </p:cNvPr>
            <p:cNvSpPr/>
            <p:nvPr/>
          </p:nvSpPr>
          <p:spPr bwMode="auto">
            <a:xfrm>
              <a:off x="7320998" y="1122642"/>
              <a:ext cx="71990"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Rectangle 210">
              <a:extLst>
                <a:ext uri="{FF2B5EF4-FFF2-40B4-BE49-F238E27FC236}">
                  <a16:creationId xmlns:a16="http://schemas.microsoft.com/office/drawing/2014/main" id="{41872396-47B4-48D9-8134-B2231DCE6010}"/>
                </a:ext>
              </a:extLst>
            </p:cNvPr>
            <p:cNvSpPr/>
            <p:nvPr/>
          </p:nvSpPr>
          <p:spPr bwMode="auto">
            <a:xfrm>
              <a:off x="7320998" y="1208239"/>
              <a:ext cx="59290"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Rectangle 211">
              <a:extLst>
                <a:ext uri="{FF2B5EF4-FFF2-40B4-BE49-F238E27FC236}">
                  <a16:creationId xmlns:a16="http://schemas.microsoft.com/office/drawing/2014/main" id="{767E6FE6-3386-49D8-886C-47342E549AE4}"/>
                </a:ext>
              </a:extLst>
            </p:cNvPr>
            <p:cNvSpPr/>
            <p:nvPr/>
          </p:nvSpPr>
          <p:spPr bwMode="auto">
            <a:xfrm>
              <a:off x="7320998" y="1295820"/>
              <a:ext cx="60877"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Rectangle 212">
              <a:extLst>
                <a:ext uri="{FF2B5EF4-FFF2-40B4-BE49-F238E27FC236}">
                  <a16:creationId xmlns:a16="http://schemas.microsoft.com/office/drawing/2014/main" id="{6828F645-2FD1-4A40-9208-CD087E3FCEFC}"/>
                </a:ext>
              </a:extLst>
            </p:cNvPr>
            <p:cNvSpPr/>
            <p:nvPr/>
          </p:nvSpPr>
          <p:spPr bwMode="auto">
            <a:xfrm>
              <a:off x="7320999" y="1378449"/>
              <a:ext cx="9144"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15" name="Group 214">
            <a:extLst>
              <a:ext uri="{FF2B5EF4-FFF2-40B4-BE49-F238E27FC236}">
                <a16:creationId xmlns:a16="http://schemas.microsoft.com/office/drawing/2014/main" id="{95C061DB-5C57-4049-B13C-E7759EDE03DF}"/>
              </a:ext>
            </a:extLst>
          </p:cNvPr>
          <p:cNvGrpSpPr/>
          <p:nvPr/>
        </p:nvGrpSpPr>
        <p:grpSpPr>
          <a:xfrm>
            <a:off x="7320997" y="5311041"/>
            <a:ext cx="122791" cy="576756"/>
            <a:chOff x="7320997" y="1032546"/>
            <a:chExt cx="122791" cy="576756"/>
          </a:xfrm>
          <a:solidFill>
            <a:schemeClr val="accent2"/>
          </a:solidFill>
        </p:grpSpPr>
        <p:sp>
          <p:nvSpPr>
            <p:cNvPr id="216" name="Rectangle 215">
              <a:extLst>
                <a:ext uri="{FF2B5EF4-FFF2-40B4-BE49-F238E27FC236}">
                  <a16:creationId xmlns:a16="http://schemas.microsoft.com/office/drawing/2014/main" id="{0C23D094-5B77-49B2-B29D-8A7D35410808}"/>
                </a:ext>
              </a:extLst>
            </p:cNvPr>
            <p:cNvSpPr/>
            <p:nvPr/>
          </p:nvSpPr>
          <p:spPr bwMode="auto">
            <a:xfrm>
              <a:off x="7320998" y="1032546"/>
              <a:ext cx="122790"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Rectangle 216">
              <a:extLst>
                <a:ext uri="{FF2B5EF4-FFF2-40B4-BE49-F238E27FC236}">
                  <a16:creationId xmlns:a16="http://schemas.microsoft.com/office/drawing/2014/main" id="{B53C48E0-942E-46C9-8270-4165D2DCABE2}"/>
                </a:ext>
              </a:extLst>
            </p:cNvPr>
            <p:cNvSpPr/>
            <p:nvPr/>
          </p:nvSpPr>
          <p:spPr bwMode="auto">
            <a:xfrm>
              <a:off x="7320998" y="1117878"/>
              <a:ext cx="60877"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Rectangle 217">
              <a:extLst>
                <a:ext uri="{FF2B5EF4-FFF2-40B4-BE49-F238E27FC236}">
                  <a16:creationId xmlns:a16="http://schemas.microsoft.com/office/drawing/2014/main" id="{63EA8AE8-7F4D-448A-B22A-FA289142DC9C}"/>
                </a:ext>
              </a:extLst>
            </p:cNvPr>
            <p:cNvSpPr/>
            <p:nvPr/>
          </p:nvSpPr>
          <p:spPr bwMode="auto">
            <a:xfrm>
              <a:off x="7320998" y="1200299"/>
              <a:ext cx="52940"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Rectangle 218">
              <a:extLst>
                <a:ext uri="{FF2B5EF4-FFF2-40B4-BE49-F238E27FC236}">
                  <a16:creationId xmlns:a16="http://schemas.microsoft.com/office/drawing/2014/main" id="{A400E3C7-B5EB-43E6-9695-B1BB06200E80}"/>
                </a:ext>
              </a:extLst>
            </p:cNvPr>
            <p:cNvSpPr/>
            <p:nvPr/>
          </p:nvSpPr>
          <p:spPr bwMode="auto">
            <a:xfrm>
              <a:off x="7320998" y="1287880"/>
              <a:ext cx="36576"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Rectangle 219">
              <a:extLst>
                <a:ext uri="{FF2B5EF4-FFF2-40B4-BE49-F238E27FC236}">
                  <a16:creationId xmlns:a16="http://schemas.microsoft.com/office/drawing/2014/main" id="{A6758077-38A0-4DEA-BBD7-DC672D772ED5}"/>
                </a:ext>
              </a:extLst>
            </p:cNvPr>
            <p:cNvSpPr/>
            <p:nvPr/>
          </p:nvSpPr>
          <p:spPr bwMode="auto">
            <a:xfrm>
              <a:off x="7320998" y="1372097"/>
              <a:ext cx="27432"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Rectangle 220">
              <a:extLst>
                <a:ext uri="{FF2B5EF4-FFF2-40B4-BE49-F238E27FC236}">
                  <a16:creationId xmlns:a16="http://schemas.microsoft.com/office/drawing/2014/main" id="{1C3E56AE-FD8B-4BAC-8BC3-021049A5D1AD}"/>
                </a:ext>
              </a:extLst>
            </p:cNvPr>
            <p:cNvSpPr/>
            <p:nvPr/>
          </p:nvSpPr>
          <p:spPr bwMode="auto">
            <a:xfrm>
              <a:off x="7320997" y="1457705"/>
              <a:ext cx="27432" cy="68968"/>
            </a:xfrm>
            <a:prstGeom prst="rect">
              <a:avLst/>
            </a:prstGeom>
            <a:solidFill>
              <a:schemeClr val="tx2">
                <a:lumMod val="9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Rectangle 221">
              <a:extLst>
                <a:ext uri="{FF2B5EF4-FFF2-40B4-BE49-F238E27FC236}">
                  <a16:creationId xmlns:a16="http://schemas.microsoft.com/office/drawing/2014/main" id="{C851C0E0-BE71-4ED3-8D11-55B30A922D02}"/>
                </a:ext>
              </a:extLst>
            </p:cNvPr>
            <p:cNvSpPr/>
            <p:nvPr/>
          </p:nvSpPr>
          <p:spPr bwMode="auto">
            <a:xfrm>
              <a:off x="7320998" y="1540334"/>
              <a:ext cx="18288" cy="68968"/>
            </a:xfrm>
            <a:prstGeom prst="rect">
              <a:avLst/>
            </a:prstGeom>
            <a:solidFill>
              <a:schemeClr val="tx2">
                <a:lumMod val="9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23" name="Group 222">
            <a:extLst>
              <a:ext uri="{FF2B5EF4-FFF2-40B4-BE49-F238E27FC236}">
                <a16:creationId xmlns:a16="http://schemas.microsoft.com/office/drawing/2014/main" id="{D5D427AA-DD35-45E3-8898-FE2121B4F264}"/>
              </a:ext>
            </a:extLst>
          </p:cNvPr>
          <p:cNvGrpSpPr/>
          <p:nvPr/>
        </p:nvGrpSpPr>
        <p:grpSpPr>
          <a:xfrm>
            <a:off x="7320997" y="5911312"/>
            <a:ext cx="143428" cy="236721"/>
            <a:chOff x="7320998" y="1032546"/>
            <a:chExt cx="143428" cy="236721"/>
          </a:xfrm>
          <a:solidFill>
            <a:schemeClr val="accent6">
              <a:lumMod val="60000"/>
              <a:lumOff val="40000"/>
            </a:schemeClr>
          </a:solidFill>
        </p:grpSpPr>
        <p:sp>
          <p:nvSpPr>
            <p:cNvPr id="224" name="Rectangle 223">
              <a:extLst>
                <a:ext uri="{FF2B5EF4-FFF2-40B4-BE49-F238E27FC236}">
                  <a16:creationId xmlns:a16="http://schemas.microsoft.com/office/drawing/2014/main" id="{F0660474-EE88-4C95-A519-C2C4828DA45E}"/>
                </a:ext>
              </a:extLst>
            </p:cNvPr>
            <p:cNvSpPr/>
            <p:nvPr/>
          </p:nvSpPr>
          <p:spPr bwMode="auto">
            <a:xfrm>
              <a:off x="7320998" y="1032546"/>
              <a:ext cx="143428"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Rectangle 224">
              <a:extLst>
                <a:ext uri="{FF2B5EF4-FFF2-40B4-BE49-F238E27FC236}">
                  <a16:creationId xmlns:a16="http://schemas.microsoft.com/office/drawing/2014/main" id="{33C9785E-4F2D-4B8D-9566-4705F0EE72A9}"/>
                </a:ext>
              </a:extLst>
            </p:cNvPr>
            <p:cNvSpPr/>
            <p:nvPr/>
          </p:nvSpPr>
          <p:spPr bwMode="auto">
            <a:xfrm>
              <a:off x="7320998" y="1117878"/>
              <a:ext cx="36576"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Rectangle 225">
              <a:extLst>
                <a:ext uri="{FF2B5EF4-FFF2-40B4-BE49-F238E27FC236}">
                  <a16:creationId xmlns:a16="http://schemas.microsoft.com/office/drawing/2014/main" id="{11D0A7A7-8C42-4634-BBE0-76AED435A275}"/>
                </a:ext>
              </a:extLst>
            </p:cNvPr>
            <p:cNvSpPr/>
            <p:nvPr/>
          </p:nvSpPr>
          <p:spPr bwMode="auto">
            <a:xfrm>
              <a:off x="7320998" y="1200299"/>
              <a:ext cx="18288"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31" name="Group 230">
            <a:extLst>
              <a:ext uri="{FF2B5EF4-FFF2-40B4-BE49-F238E27FC236}">
                <a16:creationId xmlns:a16="http://schemas.microsoft.com/office/drawing/2014/main" id="{81238F82-1EC5-46E9-BF94-51767CDE3989}"/>
              </a:ext>
            </a:extLst>
          </p:cNvPr>
          <p:cNvGrpSpPr/>
          <p:nvPr/>
        </p:nvGrpSpPr>
        <p:grpSpPr>
          <a:xfrm>
            <a:off x="8054326" y="1010654"/>
            <a:ext cx="989728" cy="5364121"/>
            <a:chOff x="7196159" y="1010654"/>
            <a:chExt cx="989728" cy="5364121"/>
          </a:xfrm>
        </p:grpSpPr>
        <p:grpSp>
          <p:nvGrpSpPr>
            <p:cNvPr id="232" name="Group 231">
              <a:extLst>
                <a:ext uri="{FF2B5EF4-FFF2-40B4-BE49-F238E27FC236}">
                  <a16:creationId xmlns:a16="http://schemas.microsoft.com/office/drawing/2014/main" id="{938EF0B2-CE66-4650-8C50-0B2F28246E75}"/>
                </a:ext>
              </a:extLst>
            </p:cNvPr>
            <p:cNvGrpSpPr/>
            <p:nvPr/>
          </p:nvGrpSpPr>
          <p:grpSpPr>
            <a:xfrm>
              <a:off x="7196159" y="6172895"/>
              <a:ext cx="989728" cy="201880"/>
              <a:chOff x="7196159" y="6172895"/>
              <a:chExt cx="989728" cy="201880"/>
            </a:xfrm>
          </p:grpSpPr>
          <p:grpSp>
            <p:nvGrpSpPr>
              <p:cNvPr id="307" name="Group 306">
                <a:extLst>
                  <a:ext uri="{FF2B5EF4-FFF2-40B4-BE49-F238E27FC236}">
                    <a16:creationId xmlns:a16="http://schemas.microsoft.com/office/drawing/2014/main" id="{1C0373E0-A5BF-4F7A-AEC1-508028C965A2}"/>
                  </a:ext>
                </a:extLst>
              </p:cNvPr>
              <p:cNvGrpSpPr/>
              <p:nvPr/>
            </p:nvGrpSpPr>
            <p:grpSpPr>
              <a:xfrm>
                <a:off x="7196159" y="6202164"/>
                <a:ext cx="989728" cy="172611"/>
                <a:chOff x="7196159" y="6180323"/>
                <a:chExt cx="989728" cy="172611"/>
              </a:xfrm>
            </p:grpSpPr>
            <p:sp>
              <p:nvSpPr>
                <p:cNvPr id="313" name="TextBox 312">
                  <a:extLst>
                    <a:ext uri="{FF2B5EF4-FFF2-40B4-BE49-F238E27FC236}">
                      <a16:creationId xmlns:a16="http://schemas.microsoft.com/office/drawing/2014/main" id="{638283A9-0D8A-4176-96C5-FACD062B09B8}"/>
                    </a:ext>
                  </a:extLst>
                </p:cNvPr>
                <p:cNvSpPr txBox="1"/>
                <p:nvPr/>
              </p:nvSpPr>
              <p:spPr bwMode="auto">
                <a:xfrm>
                  <a:off x="7196159" y="6180323"/>
                  <a:ext cx="249677"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b="0" dirty="0">
                      <a:solidFill>
                        <a:schemeClr val="bg1"/>
                      </a:solidFill>
                      <a:latin typeface="Calibri" panose="020F0502020204030204" pitchFamily="34" charset="0"/>
                    </a:rPr>
                    <a:t>0</a:t>
                  </a:r>
                </a:p>
              </p:txBody>
            </p:sp>
            <p:sp>
              <p:nvSpPr>
                <p:cNvPr id="314" name="TextBox 313">
                  <a:extLst>
                    <a:ext uri="{FF2B5EF4-FFF2-40B4-BE49-F238E27FC236}">
                      <a16:creationId xmlns:a16="http://schemas.microsoft.com/office/drawing/2014/main" id="{F2784FAE-1837-4EFF-BEF1-2C51C5E25F70}"/>
                    </a:ext>
                  </a:extLst>
                </p:cNvPr>
                <p:cNvSpPr txBox="1"/>
                <p:nvPr/>
              </p:nvSpPr>
              <p:spPr bwMode="auto">
                <a:xfrm>
                  <a:off x="7403481" y="6180323"/>
                  <a:ext cx="315337"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b="0" dirty="0">
                      <a:solidFill>
                        <a:schemeClr val="bg1"/>
                      </a:solidFill>
                      <a:latin typeface="Calibri" panose="020F0502020204030204" pitchFamily="34" charset="0"/>
                    </a:rPr>
                    <a:t>20</a:t>
                  </a:r>
                </a:p>
              </p:txBody>
            </p:sp>
            <p:sp>
              <p:nvSpPr>
                <p:cNvPr id="315" name="TextBox 314">
                  <a:extLst>
                    <a:ext uri="{FF2B5EF4-FFF2-40B4-BE49-F238E27FC236}">
                      <a16:creationId xmlns:a16="http://schemas.microsoft.com/office/drawing/2014/main" id="{69A8DA00-5248-4B8A-B4F0-FC39ECD31CA8}"/>
                    </a:ext>
                  </a:extLst>
                </p:cNvPr>
                <p:cNvSpPr txBox="1"/>
                <p:nvPr/>
              </p:nvSpPr>
              <p:spPr bwMode="auto">
                <a:xfrm>
                  <a:off x="7657649" y="6180323"/>
                  <a:ext cx="278020"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b="0" dirty="0">
                      <a:solidFill>
                        <a:schemeClr val="bg1"/>
                      </a:solidFill>
                      <a:latin typeface="Calibri" panose="020F0502020204030204" pitchFamily="34" charset="0"/>
                    </a:rPr>
                    <a:t>40</a:t>
                  </a:r>
                </a:p>
              </p:txBody>
            </p:sp>
            <p:sp>
              <p:nvSpPr>
                <p:cNvPr id="316" name="TextBox 315">
                  <a:extLst>
                    <a:ext uri="{FF2B5EF4-FFF2-40B4-BE49-F238E27FC236}">
                      <a16:creationId xmlns:a16="http://schemas.microsoft.com/office/drawing/2014/main" id="{964F279A-9162-4C46-A3FD-AAE170701F0D}"/>
                    </a:ext>
                  </a:extLst>
                </p:cNvPr>
                <p:cNvSpPr txBox="1"/>
                <p:nvPr/>
              </p:nvSpPr>
              <p:spPr bwMode="auto">
                <a:xfrm>
                  <a:off x="7870550" y="6180323"/>
                  <a:ext cx="315337"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b="0" dirty="0">
                      <a:solidFill>
                        <a:schemeClr val="bg1"/>
                      </a:solidFill>
                      <a:latin typeface="Calibri" panose="020F0502020204030204" pitchFamily="34" charset="0"/>
                    </a:rPr>
                    <a:t>60</a:t>
                  </a:r>
                </a:p>
              </p:txBody>
            </p:sp>
          </p:grpSp>
          <p:grpSp>
            <p:nvGrpSpPr>
              <p:cNvPr id="308" name="Group 307">
                <a:extLst>
                  <a:ext uri="{FF2B5EF4-FFF2-40B4-BE49-F238E27FC236}">
                    <a16:creationId xmlns:a16="http://schemas.microsoft.com/office/drawing/2014/main" id="{EF033AB9-6CE2-4228-9943-9494CE5BBEE7}"/>
                  </a:ext>
                </a:extLst>
              </p:cNvPr>
              <p:cNvGrpSpPr/>
              <p:nvPr/>
            </p:nvGrpSpPr>
            <p:grpSpPr>
              <a:xfrm>
                <a:off x="7320997" y="6172895"/>
                <a:ext cx="715814" cy="53975"/>
                <a:chOff x="7320997" y="5949765"/>
                <a:chExt cx="715814" cy="166688"/>
              </a:xfrm>
            </p:grpSpPr>
            <p:cxnSp>
              <p:nvCxnSpPr>
                <p:cNvPr id="309" name="Straight Connector 308">
                  <a:extLst>
                    <a:ext uri="{FF2B5EF4-FFF2-40B4-BE49-F238E27FC236}">
                      <a16:creationId xmlns:a16="http://schemas.microsoft.com/office/drawing/2014/main" id="{3048F885-6B48-4EBE-849C-A781B244A5F3}"/>
                    </a:ext>
                  </a:extLst>
                </p:cNvPr>
                <p:cNvCxnSpPr>
                  <a:cxnSpLocks/>
                </p:cNvCxnSpPr>
                <p:nvPr/>
              </p:nvCxnSpPr>
              <p:spPr bwMode="auto">
                <a:xfrm>
                  <a:off x="7320997" y="5949765"/>
                  <a:ext cx="0" cy="166688"/>
                </a:xfrm>
                <a:prstGeom prst="line">
                  <a:avLst/>
                </a:prstGeom>
                <a:noFill/>
                <a:ln w="28575" cap="flat" cmpd="sng" algn="ctr">
                  <a:solidFill>
                    <a:schemeClr val="bg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5116AD1F-6035-4BFA-B31F-3594D3DA852F}"/>
                    </a:ext>
                  </a:extLst>
                </p:cNvPr>
                <p:cNvCxnSpPr>
                  <a:cxnSpLocks/>
                </p:cNvCxnSpPr>
                <p:nvPr/>
              </p:nvCxnSpPr>
              <p:spPr bwMode="auto">
                <a:xfrm>
                  <a:off x="7561149" y="5949765"/>
                  <a:ext cx="0" cy="166688"/>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6F84CEC4-AFB9-4636-B7A3-69E7C8FD0A40}"/>
                    </a:ext>
                  </a:extLst>
                </p:cNvPr>
                <p:cNvCxnSpPr>
                  <a:cxnSpLocks/>
                </p:cNvCxnSpPr>
                <p:nvPr/>
              </p:nvCxnSpPr>
              <p:spPr bwMode="auto">
                <a:xfrm>
                  <a:off x="7796659" y="5949765"/>
                  <a:ext cx="0" cy="166688"/>
                </a:xfrm>
                <a:prstGeom prst="line">
                  <a:avLst/>
                </a:prstGeom>
                <a:noFill/>
                <a:ln w="2857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A25C5B31-4A68-4E0B-83FC-32F4D7A852F0}"/>
                    </a:ext>
                  </a:extLst>
                </p:cNvPr>
                <p:cNvCxnSpPr>
                  <a:cxnSpLocks/>
                </p:cNvCxnSpPr>
                <p:nvPr/>
              </p:nvCxnSpPr>
              <p:spPr bwMode="auto">
                <a:xfrm>
                  <a:off x="8036811" y="5949765"/>
                  <a:ext cx="0" cy="166688"/>
                </a:xfrm>
                <a:prstGeom prst="line">
                  <a:avLst/>
                </a:prstGeom>
                <a:noFill/>
                <a:ln w="28575" cap="flat" cmpd="sng" algn="ctr">
                  <a:solidFill>
                    <a:schemeClr val="bg1"/>
                  </a:solidFill>
                  <a:prstDash val="solid"/>
                  <a:round/>
                  <a:headEnd type="none" w="med" len="med"/>
                  <a:tailEnd type="none" w="med" len="med"/>
                </a:ln>
                <a:effectLst/>
              </p:spPr>
            </p:cxnSp>
          </p:grpSp>
        </p:grpSp>
        <p:sp>
          <p:nvSpPr>
            <p:cNvPr id="233" name="Freeform: Shape 232">
              <a:extLst>
                <a:ext uri="{FF2B5EF4-FFF2-40B4-BE49-F238E27FC236}">
                  <a16:creationId xmlns:a16="http://schemas.microsoft.com/office/drawing/2014/main" id="{8A889FA1-0D44-48F2-9E9A-2953DB1BD6E9}"/>
                </a:ext>
              </a:extLst>
            </p:cNvPr>
            <p:cNvSpPr/>
            <p:nvPr/>
          </p:nvSpPr>
          <p:spPr bwMode="auto">
            <a:xfrm>
              <a:off x="7310967" y="1010654"/>
              <a:ext cx="814916" cy="5164346"/>
            </a:xfrm>
            <a:custGeom>
              <a:avLst/>
              <a:gdLst>
                <a:gd name="connsiteX0" fmla="*/ 0 w 827773"/>
                <a:gd name="connsiteY0" fmla="*/ 0 h 5207267"/>
                <a:gd name="connsiteX1" fmla="*/ 0 w 827773"/>
                <a:gd name="connsiteY1" fmla="*/ 5207267 h 5207267"/>
                <a:gd name="connsiteX2" fmla="*/ 827773 w 827773"/>
                <a:gd name="connsiteY2" fmla="*/ 5207267 h 5207267"/>
              </a:gdLst>
              <a:ahLst/>
              <a:cxnLst>
                <a:cxn ang="0">
                  <a:pos x="connsiteX0" y="connsiteY0"/>
                </a:cxn>
                <a:cxn ang="0">
                  <a:pos x="connsiteX1" y="connsiteY1"/>
                </a:cxn>
                <a:cxn ang="0">
                  <a:pos x="connsiteX2" y="connsiteY2"/>
                </a:cxn>
              </a:cxnLst>
              <a:rect l="l" t="t" r="r" b="b"/>
              <a:pathLst>
                <a:path w="827773" h="5207267">
                  <a:moveTo>
                    <a:pt x="0" y="0"/>
                  </a:moveTo>
                  <a:lnTo>
                    <a:pt x="0" y="5207267"/>
                  </a:lnTo>
                  <a:lnTo>
                    <a:pt x="827773" y="5207267"/>
                  </a:lnTo>
                </a:path>
              </a:pathLst>
            </a:custGeom>
            <a:noFill/>
            <a:ln w="28575">
              <a:solidFill>
                <a:schemeClr val="bg1"/>
              </a:solidFill>
              <a:miter lim="800000"/>
              <a:headEnd/>
              <a:tailEnd/>
            </a:ln>
          </p:spPr>
          <p:txBody>
            <a:bodyPr rtlCol="0" anchor="ctr"/>
            <a:lstStyle/>
            <a:p>
              <a:pPr algn="ctr"/>
              <a:endParaRPr lang="en-US" dirty="0"/>
            </a:p>
          </p:txBody>
        </p:sp>
        <p:grpSp>
          <p:nvGrpSpPr>
            <p:cNvPr id="234" name="Group 233">
              <a:extLst>
                <a:ext uri="{FF2B5EF4-FFF2-40B4-BE49-F238E27FC236}">
                  <a16:creationId xmlns:a16="http://schemas.microsoft.com/office/drawing/2014/main" id="{30B47A93-3558-45EF-81E7-BC562D06978D}"/>
                </a:ext>
              </a:extLst>
            </p:cNvPr>
            <p:cNvGrpSpPr/>
            <p:nvPr/>
          </p:nvGrpSpPr>
          <p:grpSpPr>
            <a:xfrm>
              <a:off x="7266587" y="1069104"/>
              <a:ext cx="54410" cy="5042541"/>
              <a:chOff x="7266587" y="1069104"/>
              <a:chExt cx="530072" cy="5042541"/>
            </a:xfrm>
          </p:grpSpPr>
          <p:grpSp>
            <p:nvGrpSpPr>
              <p:cNvPr id="235" name="Group 234">
                <a:extLst>
                  <a:ext uri="{FF2B5EF4-FFF2-40B4-BE49-F238E27FC236}">
                    <a16:creationId xmlns:a16="http://schemas.microsoft.com/office/drawing/2014/main" id="{7F3DA0AB-664B-42C6-97A3-13FDCCCAC300}"/>
                  </a:ext>
                </a:extLst>
              </p:cNvPr>
              <p:cNvGrpSpPr/>
              <p:nvPr/>
            </p:nvGrpSpPr>
            <p:grpSpPr>
              <a:xfrm rot="5400000">
                <a:off x="6675523" y="1660168"/>
                <a:ext cx="1712200" cy="530072"/>
                <a:chOff x="4987013" y="4569781"/>
                <a:chExt cx="3521688" cy="119694"/>
              </a:xfrm>
            </p:grpSpPr>
            <p:grpSp>
              <p:nvGrpSpPr>
                <p:cNvPr id="283" name="Group 282">
                  <a:extLst>
                    <a:ext uri="{FF2B5EF4-FFF2-40B4-BE49-F238E27FC236}">
                      <a16:creationId xmlns:a16="http://schemas.microsoft.com/office/drawing/2014/main" id="{9B62A6BB-53DA-476E-A0EB-802915FB5B37}"/>
                    </a:ext>
                  </a:extLst>
                </p:cNvPr>
                <p:cNvGrpSpPr/>
                <p:nvPr/>
              </p:nvGrpSpPr>
              <p:grpSpPr>
                <a:xfrm>
                  <a:off x="4987013" y="4569781"/>
                  <a:ext cx="893087" cy="119694"/>
                  <a:chOff x="5138520" y="2482995"/>
                  <a:chExt cx="3407120" cy="510118"/>
                </a:xfrm>
              </p:grpSpPr>
              <p:cxnSp>
                <p:nvCxnSpPr>
                  <p:cNvPr id="301" name="Straight Connector 300">
                    <a:extLst>
                      <a:ext uri="{FF2B5EF4-FFF2-40B4-BE49-F238E27FC236}">
                        <a16:creationId xmlns:a16="http://schemas.microsoft.com/office/drawing/2014/main" id="{56D13352-EF8F-4AB6-A157-757D770C0CB8}"/>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BAAC9C5B-80F9-44AF-AC93-2DC402919A37}"/>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2C18A34B-1982-44A4-AEF2-FB00B258BE56}"/>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9C770B46-B0B4-4C9B-BBB8-1D609147D866}"/>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A26F25A2-4FA3-450C-BAFE-3DCAE5333297}"/>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3B2DCA5C-71E4-47A3-8C3A-7B900F06C4FA}"/>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284" name="Group 283">
                  <a:extLst>
                    <a:ext uri="{FF2B5EF4-FFF2-40B4-BE49-F238E27FC236}">
                      <a16:creationId xmlns:a16="http://schemas.microsoft.com/office/drawing/2014/main" id="{F5172CAA-E269-4F80-A8E7-08FA99A8E221}"/>
                    </a:ext>
                  </a:extLst>
                </p:cNvPr>
                <p:cNvGrpSpPr/>
                <p:nvPr/>
              </p:nvGrpSpPr>
              <p:grpSpPr>
                <a:xfrm>
                  <a:off x="6045981" y="4569781"/>
                  <a:ext cx="893087" cy="119694"/>
                  <a:chOff x="5138520" y="2482995"/>
                  <a:chExt cx="3407120" cy="510118"/>
                </a:xfrm>
              </p:grpSpPr>
              <p:cxnSp>
                <p:nvCxnSpPr>
                  <p:cNvPr id="295" name="Straight Connector 294">
                    <a:extLst>
                      <a:ext uri="{FF2B5EF4-FFF2-40B4-BE49-F238E27FC236}">
                        <a16:creationId xmlns:a16="http://schemas.microsoft.com/office/drawing/2014/main" id="{D3D9AD54-5E2F-4C2C-97B5-E4511B09BD29}"/>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643026E5-249C-4357-81AF-AED1217CB272}"/>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939F11F6-5E73-4E8B-A4B6-C3EA642EFEDA}"/>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78238308-C8AA-4B94-9D70-47E889BDB369}"/>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7C35144F-92A2-4B5D-9170-C3CFE2D45A45}"/>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7FC90AD4-432B-460F-BEBE-70A794DDFEF0}"/>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89D31BA9-39EB-49C3-81FC-989009AB871C}"/>
                    </a:ext>
                  </a:extLst>
                </p:cNvPr>
                <p:cNvGrpSpPr/>
                <p:nvPr/>
              </p:nvGrpSpPr>
              <p:grpSpPr>
                <a:xfrm>
                  <a:off x="7100987" y="4569781"/>
                  <a:ext cx="1407714" cy="119694"/>
                  <a:chOff x="5138520" y="2482995"/>
                  <a:chExt cx="5370419" cy="510118"/>
                </a:xfrm>
              </p:grpSpPr>
              <p:cxnSp>
                <p:nvCxnSpPr>
                  <p:cNvPr id="286" name="Straight Connector 285">
                    <a:extLst>
                      <a:ext uri="{FF2B5EF4-FFF2-40B4-BE49-F238E27FC236}">
                        <a16:creationId xmlns:a16="http://schemas.microsoft.com/office/drawing/2014/main" id="{3BBA1F38-CFFC-4B4C-B794-5E1F62C3CEA1}"/>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3C4E6DB6-900F-428A-A5CB-8FE192B177E1}"/>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60D01E43-5360-4CB7-A4E6-6C2541212D5D}"/>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9CB4623D-155D-4C8D-86FF-F1F4480BDD6E}"/>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865BA448-0C3D-4D7B-97F6-5C851162A399}"/>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606D9C69-4BFE-424B-9675-13D65022DB39}"/>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2530017A-AD7A-4736-B1B8-E139FE2A8885}"/>
                      </a:ext>
                    </a:extLst>
                  </p:cNvPr>
                  <p:cNvCxnSpPr>
                    <a:cxnSpLocks/>
                  </p:cNvCxnSpPr>
                  <p:nvPr/>
                </p:nvCxnSpPr>
                <p:spPr bwMode="auto">
                  <a:xfrm>
                    <a:off x="91889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185CC12C-9EEC-4A8D-8810-063F2F517F79}"/>
                      </a:ext>
                    </a:extLst>
                  </p:cNvPr>
                  <p:cNvCxnSpPr>
                    <a:cxnSpLocks/>
                  </p:cNvCxnSpPr>
                  <p:nvPr/>
                </p:nvCxnSpPr>
                <p:spPr bwMode="auto">
                  <a:xfrm>
                    <a:off x="98585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E23FE647-8D82-4896-B35C-7E7ED3770921}"/>
                      </a:ext>
                    </a:extLst>
                  </p:cNvPr>
                  <p:cNvCxnSpPr>
                    <a:cxnSpLocks/>
                  </p:cNvCxnSpPr>
                  <p:nvPr/>
                </p:nvCxnSpPr>
                <p:spPr bwMode="auto">
                  <a:xfrm>
                    <a:off x="10508939"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36" name="Group 235">
                <a:extLst>
                  <a:ext uri="{FF2B5EF4-FFF2-40B4-BE49-F238E27FC236}">
                    <a16:creationId xmlns:a16="http://schemas.microsoft.com/office/drawing/2014/main" id="{EF8D6AAB-E43B-48CE-923C-6789B21F52CA}"/>
                  </a:ext>
                </a:extLst>
              </p:cNvPr>
              <p:cNvGrpSpPr/>
              <p:nvPr/>
            </p:nvGrpSpPr>
            <p:grpSpPr>
              <a:xfrm rot="5400000">
                <a:off x="6675523" y="3458139"/>
                <a:ext cx="1712200" cy="530072"/>
                <a:chOff x="4987013" y="4569781"/>
                <a:chExt cx="3521688" cy="119694"/>
              </a:xfrm>
            </p:grpSpPr>
            <p:grpSp>
              <p:nvGrpSpPr>
                <p:cNvPr id="259" name="Group 258">
                  <a:extLst>
                    <a:ext uri="{FF2B5EF4-FFF2-40B4-BE49-F238E27FC236}">
                      <a16:creationId xmlns:a16="http://schemas.microsoft.com/office/drawing/2014/main" id="{DE2EDA04-C105-4287-BE2D-275882482004}"/>
                    </a:ext>
                  </a:extLst>
                </p:cNvPr>
                <p:cNvGrpSpPr/>
                <p:nvPr/>
              </p:nvGrpSpPr>
              <p:grpSpPr>
                <a:xfrm>
                  <a:off x="4987013" y="4569781"/>
                  <a:ext cx="893087" cy="119694"/>
                  <a:chOff x="5138520" y="2482995"/>
                  <a:chExt cx="3407120" cy="510118"/>
                </a:xfrm>
              </p:grpSpPr>
              <p:cxnSp>
                <p:nvCxnSpPr>
                  <p:cNvPr id="277" name="Straight Connector 276">
                    <a:extLst>
                      <a:ext uri="{FF2B5EF4-FFF2-40B4-BE49-F238E27FC236}">
                        <a16:creationId xmlns:a16="http://schemas.microsoft.com/office/drawing/2014/main" id="{1BB83C3C-6D05-4339-A761-EA8560F3C2AB}"/>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22AA0174-DCF2-4701-8B6E-EED1C098161B}"/>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6CABDA23-13AF-4A9F-BFEC-67980DE885A4}"/>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D39878B3-0D47-4A14-A529-51BCC0E67E21}"/>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95C97F74-B2EF-4AC0-8440-75C2B9B596C7}"/>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885B8308-CA20-4DAD-970A-D1F323A99E7D}"/>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260" name="Group 259">
                  <a:extLst>
                    <a:ext uri="{FF2B5EF4-FFF2-40B4-BE49-F238E27FC236}">
                      <a16:creationId xmlns:a16="http://schemas.microsoft.com/office/drawing/2014/main" id="{E5B6F980-F51D-475A-9289-7EE91BDF0FF5}"/>
                    </a:ext>
                  </a:extLst>
                </p:cNvPr>
                <p:cNvGrpSpPr/>
                <p:nvPr/>
              </p:nvGrpSpPr>
              <p:grpSpPr>
                <a:xfrm>
                  <a:off x="6045981" y="4569781"/>
                  <a:ext cx="893087" cy="119694"/>
                  <a:chOff x="5138520" y="2482995"/>
                  <a:chExt cx="3407120" cy="510118"/>
                </a:xfrm>
              </p:grpSpPr>
              <p:cxnSp>
                <p:nvCxnSpPr>
                  <p:cNvPr id="271" name="Straight Connector 270">
                    <a:extLst>
                      <a:ext uri="{FF2B5EF4-FFF2-40B4-BE49-F238E27FC236}">
                        <a16:creationId xmlns:a16="http://schemas.microsoft.com/office/drawing/2014/main" id="{FFA8F634-79DF-4ECE-A91C-908E41BBAE06}"/>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0C9346D9-2F2B-4E32-88C7-42DE3903B275}"/>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AF2B7A37-A58E-4A5B-B889-2280403A9323}"/>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8858AA62-E746-4048-BA65-852C4CDD52D3}"/>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C8DAD5AD-8761-462B-9460-0C424A9920AE}"/>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AAB348A5-E3AE-47A7-B7A0-5C8A4D1CD552}"/>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261" name="Group 260">
                  <a:extLst>
                    <a:ext uri="{FF2B5EF4-FFF2-40B4-BE49-F238E27FC236}">
                      <a16:creationId xmlns:a16="http://schemas.microsoft.com/office/drawing/2014/main" id="{4D3CAC48-D30D-42A7-99DB-9C1982F3B62B}"/>
                    </a:ext>
                  </a:extLst>
                </p:cNvPr>
                <p:cNvGrpSpPr/>
                <p:nvPr/>
              </p:nvGrpSpPr>
              <p:grpSpPr>
                <a:xfrm>
                  <a:off x="7100987" y="4569781"/>
                  <a:ext cx="1407714" cy="119694"/>
                  <a:chOff x="5138520" y="2482995"/>
                  <a:chExt cx="5370419" cy="510118"/>
                </a:xfrm>
              </p:grpSpPr>
              <p:cxnSp>
                <p:nvCxnSpPr>
                  <p:cNvPr id="262" name="Straight Connector 261">
                    <a:extLst>
                      <a:ext uri="{FF2B5EF4-FFF2-40B4-BE49-F238E27FC236}">
                        <a16:creationId xmlns:a16="http://schemas.microsoft.com/office/drawing/2014/main" id="{B78DEA1A-A99B-47CD-BBFE-6A9ACBBCB4EE}"/>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673F4F26-17A3-4203-BD5E-9D7C01FF02B1}"/>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094C595C-E376-440E-A38D-F6C206685F65}"/>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F4BAC1F0-3896-4590-A627-6DC35E7F83A5}"/>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2219B283-D91A-4BA3-8F79-9A75EC98C8F1}"/>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5C07D1D5-87F0-4470-8E14-6EBF2EDDF2DD}"/>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55C4E9E0-83AF-4AC0-A3BB-181A596A18B5}"/>
                      </a:ext>
                    </a:extLst>
                  </p:cNvPr>
                  <p:cNvCxnSpPr>
                    <a:cxnSpLocks/>
                  </p:cNvCxnSpPr>
                  <p:nvPr/>
                </p:nvCxnSpPr>
                <p:spPr bwMode="auto">
                  <a:xfrm>
                    <a:off x="91889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B3DAE9CE-E180-44F2-8B25-19FF1577E14C}"/>
                      </a:ext>
                    </a:extLst>
                  </p:cNvPr>
                  <p:cNvCxnSpPr>
                    <a:cxnSpLocks/>
                  </p:cNvCxnSpPr>
                  <p:nvPr/>
                </p:nvCxnSpPr>
                <p:spPr bwMode="auto">
                  <a:xfrm>
                    <a:off x="98585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F8190210-B59C-443D-9310-3A6D3B8580F2}"/>
                      </a:ext>
                    </a:extLst>
                  </p:cNvPr>
                  <p:cNvCxnSpPr>
                    <a:cxnSpLocks/>
                  </p:cNvCxnSpPr>
                  <p:nvPr/>
                </p:nvCxnSpPr>
                <p:spPr bwMode="auto">
                  <a:xfrm>
                    <a:off x="10508939"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37" name="Group 236">
                <a:extLst>
                  <a:ext uri="{FF2B5EF4-FFF2-40B4-BE49-F238E27FC236}">
                    <a16:creationId xmlns:a16="http://schemas.microsoft.com/office/drawing/2014/main" id="{97231F78-4181-4B86-B362-5885E03A7144}"/>
                  </a:ext>
                </a:extLst>
              </p:cNvPr>
              <p:cNvGrpSpPr/>
              <p:nvPr/>
            </p:nvGrpSpPr>
            <p:grpSpPr>
              <a:xfrm rot="5400000">
                <a:off x="6803807" y="5118793"/>
                <a:ext cx="1455632" cy="530072"/>
                <a:chOff x="5344250" y="4569781"/>
                <a:chExt cx="2993973" cy="119694"/>
              </a:xfrm>
            </p:grpSpPr>
            <p:grpSp>
              <p:nvGrpSpPr>
                <p:cNvPr id="238" name="Group 237">
                  <a:extLst>
                    <a:ext uri="{FF2B5EF4-FFF2-40B4-BE49-F238E27FC236}">
                      <a16:creationId xmlns:a16="http://schemas.microsoft.com/office/drawing/2014/main" id="{4287782F-8BBC-4517-B668-B56288CB0C32}"/>
                    </a:ext>
                  </a:extLst>
                </p:cNvPr>
                <p:cNvGrpSpPr/>
                <p:nvPr/>
              </p:nvGrpSpPr>
              <p:grpSpPr>
                <a:xfrm>
                  <a:off x="5344250" y="4569781"/>
                  <a:ext cx="535853" cy="119694"/>
                  <a:chOff x="6501368" y="2482995"/>
                  <a:chExt cx="2044272" cy="510118"/>
                </a:xfrm>
              </p:grpSpPr>
              <p:cxnSp>
                <p:nvCxnSpPr>
                  <p:cNvPr id="255" name="Straight Connector 254">
                    <a:extLst>
                      <a:ext uri="{FF2B5EF4-FFF2-40B4-BE49-F238E27FC236}">
                        <a16:creationId xmlns:a16="http://schemas.microsoft.com/office/drawing/2014/main" id="{3C8AA710-57F5-4ECC-AD16-7FC306373C9C}"/>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328DA326-AE4E-40FD-AF66-54244A4F3203}"/>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63EC575D-83D2-467A-8A0D-0430F0E98576}"/>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4D7D0CFC-1336-4EBD-8212-DF9A083A4231}"/>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239" name="Group 238">
                  <a:extLst>
                    <a:ext uri="{FF2B5EF4-FFF2-40B4-BE49-F238E27FC236}">
                      <a16:creationId xmlns:a16="http://schemas.microsoft.com/office/drawing/2014/main" id="{E6EF79C3-DD77-4659-BE29-8673BD39EA4A}"/>
                    </a:ext>
                  </a:extLst>
                </p:cNvPr>
                <p:cNvGrpSpPr/>
                <p:nvPr/>
              </p:nvGrpSpPr>
              <p:grpSpPr>
                <a:xfrm>
                  <a:off x="6045981" y="4569781"/>
                  <a:ext cx="893087" cy="119694"/>
                  <a:chOff x="5138520" y="2482995"/>
                  <a:chExt cx="3407120" cy="510118"/>
                </a:xfrm>
              </p:grpSpPr>
              <p:cxnSp>
                <p:nvCxnSpPr>
                  <p:cNvPr id="249" name="Straight Connector 248">
                    <a:extLst>
                      <a:ext uri="{FF2B5EF4-FFF2-40B4-BE49-F238E27FC236}">
                        <a16:creationId xmlns:a16="http://schemas.microsoft.com/office/drawing/2014/main" id="{ADE60C4D-F47C-494A-8BB8-03299126E47D}"/>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2167B256-8095-4253-B10C-36373CB9ECA8}"/>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443D6B37-D3DA-4DEC-AD07-F407E9070363}"/>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4766E013-49A0-497E-9CB2-EB43DF92134D}"/>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90D7172F-3AB2-4DA9-886D-7F1B6075ABFB}"/>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AB26CF0E-6EDC-4B1D-873A-65C6F8E11158}"/>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CCE142F0-B0D9-4BF4-B238-15E8B2D77FD0}"/>
                    </a:ext>
                  </a:extLst>
                </p:cNvPr>
                <p:cNvGrpSpPr/>
                <p:nvPr/>
              </p:nvGrpSpPr>
              <p:grpSpPr>
                <a:xfrm>
                  <a:off x="7100987" y="4569781"/>
                  <a:ext cx="1237236" cy="119694"/>
                  <a:chOff x="5138520" y="2482995"/>
                  <a:chExt cx="4720045" cy="510118"/>
                </a:xfrm>
              </p:grpSpPr>
              <p:cxnSp>
                <p:nvCxnSpPr>
                  <p:cNvPr id="241" name="Straight Connector 240">
                    <a:extLst>
                      <a:ext uri="{FF2B5EF4-FFF2-40B4-BE49-F238E27FC236}">
                        <a16:creationId xmlns:a16="http://schemas.microsoft.com/office/drawing/2014/main" id="{E751663D-4EF6-445A-8895-0EFBA17AA298}"/>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A79ED52D-009C-46E5-B32F-D1E2BA702002}"/>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84A0A300-D9F1-453F-8D04-0830E0EE3D11}"/>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F65502B0-A199-4A99-988E-1E2FD076FEBE}"/>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AB8650BB-627B-4CC0-AB7B-B28FF3D29A5F}"/>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0ED183B5-A942-4751-8734-6894898C1328}"/>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C760B37A-EA1E-437E-8FA3-D6F747EB7371}"/>
                      </a:ext>
                    </a:extLst>
                  </p:cNvPr>
                  <p:cNvCxnSpPr>
                    <a:cxnSpLocks/>
                  </p:cNvCxnSpPr>
                  <p:nvPr/>
                </p:nvCxnSpPr>
                <p:spPr bwMode="auto">
                  <a:xfrm>
                    <a:off x="91889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B0A52BEF-AC60-472D-802F-C8EA3AB9AB4A}"/>
                      </a:ext>
                    </a:extLst>
                  </p:cNvPr>
                  <p:cNvCxnSpPr>
                    <a:cxnSpLocks/>
                  </p:cNvCxnSpPr>
                  <p:nvPr/>
                </p:nvCxnSpPr>
                <p:spPr bwMode="auto">
                  <a:xfrm>
                    <a:off x="9858565"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grpSp>
      </p:grpSp>
      <p:grpSp>
        <p:nvGrpSpPr>
          <p:cNvPr id="317" name="Group 316">
            <a:extLst>
              <a:ext uri="{FF2B5EF4-FFF2-40B4-BE49-F238E27FC236}">
                <a16:creationId xmlns:a16="http://schemas.microsoft.com/office/drawing/2014/main" id="{7B949EB5-6E5C-48FA-A2FA-5AD038A60E30}"/>
              </a:ext>
            </a:extLst>
          </p:cNvPr>
          <p:cNvGrpSpPr/>
          <p:nvPr/>
        </p:nvGrpSpPr>
        <p:grpSpPr>
          <a:xfrm>
            <a:off x="8916103" y="1010654"/>
            <a:ext cx="989728" cy="5364121"/>
            <a:chOff x="7196159" y="1010654"/>
            <a:chExt cx="989728" cy="5364121"/>
          </a:xfrm>
        </p:grpSpPr>
        <p:grpSp>
          <p:nvGrpSpPr>
            <p:cNvPr id="318" name="Group 317">
              <a:extLst>
                <a:ext uri="{FF2B5EF4-FFF2-40B4-BE49-F238E27FC236}">
                  <a16:creationId xmlns:a16="http://schemas.microsoft.com/office/drawing/2014/main" id="{73519BBB-7ED3-4D1D-BB90-3CC1EA949CFA}"/>
                </a:ext>
              </a:extLst>
            </p:cNvPr>
            <p:cNvGrpSpPr/>
            <p:nvPr/>
          </p:nvGrpSpPr>
          <p:grpSpPr>
            <a:xfrm>
              <a:off x="7196159" y="6172895"/>
              <a:ext cx="989728" cy="201880"/>
              <a:chOff x="7196159" y="6172895"/>
              <a:chExt cx="989728" cy="201880"/>
            </a:xfrm>
          </p:grpSpPr>
          <p:grpSp>
            <p:nvGrpSpPr>
              <p:cNvPr id="393" name="Group 392">
                <a:extLst>
                  <a:ext uri="{FF2B5EF4-FFF2-40B4-BE49-F238E27FC236}">
                    <a16:creationId xmlns:a16="http://schemas.microsoft.com/office/drawing/2014/main" id="{8FA1F1F7-B515-4633-AC4A-CE47564ECDAD}"/>
                  </a:ext>
                </a:extLst>
              </p:cNvPr>
              <p:cNvGrpSpPr/>
              <p:nvPr/>
            </p:nvGrpSpPr>
            <p:grpSpPr>
              <a:xfrm>
                <a:off x="7196159" y="6202164"/>
                <a:ext cx="989728" cy="172611"/>
                <a:chOff x="7196159" y="6180323"/>
                <a:chExt cx="989728" cy="172611"/>
              </a:xfrm>
            </p:grpSpPr>
            <p:sp>
              <p:nvSpPr>
                <p:cNvPr id="399" name="TextBox 398">
                  <a:extLst>
                    <a:ext uri="{FF2B5EF4-FFF2-40B4-BE49-F238E27FC236}">
                      <a16:creationId xmlns:a16="http://schemas.microsoft.com/office/drawing/2014/main" id="{F23D0F00-982D-4656-BBCF-4915A4610D7A}"/>
                    </a:ext>
                  </a:extLst>
                </p:cNvPr>
                <p:cNvSpPr txBox="1"/>
                <p:nvPr/>
              </p:nvSpPr>
              <p:spPr bwMode="auto">
                <a:xfrm>
                  <a:off x="7196159" y="6180323"/>
                  <a:ext cx="249677"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b="0" dirty="0">
                      <a:solidFill>
                        <a:schemeClr val="bg1"/>
                      </a:solidFill>
                      <a:latin typeface="Calibri" panose="020F0502020204030204" pitchFamily="34" charset="0"/>
                    </a:rPr>
                    <a:t>0</a:t>
                  </a:r>
                </a:p>
              </p:txBody>
            </p:sp>
            <p:sp>
              <p:nvSpPr>
                <p:cNvPr id="400" name="TextBox 399">
                  <a:extLst>
                    <a:ext uri="{FF2B5EF4-FFF2-40B4-BE49-F238E27FC236}">
                      <a16:creationId xmlns:a16="http://schemas.microsoft.com/office/drawing/2014/main" id="{2B28F854-E828-46F1-B22C-0957AD12DAF4}"/>
                    </a:ext>
                  </a:extLst>
                </p:cNvPr>
                <p:cNvSpPr txBox="1"/>
                <p:nvPr/>
              </p:nvSpPr>
              <p:spPr bwMode="auto">
                <a:xfrm>
                  <a:off x="7403481" y="6180323"/>
                  <a:ext cx="315337"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b="0" dirty="0">
                      <a:solidFill>
                        <a:schemeClr val="bg1"/>
                      </a:solidFill>
                      <a:latin typeface="Calibri" panose="020F0502020204030204" pitchFamily="34" charset="0"/>
                    </a:rPr>
                    <a:t>20</a:t>
                  </a:r>
                </a:p>
              </p:txBody>
            </p:sp>
            <p:sp>
              <p:nvSpPr>
                <p:cNvPr id="401" name="TextBox 400">
                  <a:extLst>
                    <a:ext uri="{FF2B5EF4-FFF2-40B4-BE49-F238E27FC236}">
                      <a16:creationId xmlns:a16="http://schemas.microsoft.com/office/drawing/2014/main" id="{84A8CCA2-CC3E-435A-A5D4-2D94C952C965}"/>
                    </a:ext>
                  </a:extLst>
                </p:cNvPr>
                <p:cNvSpPr txBox="1"/>
                <p:nvPr/>
              </p:nvSpPr>
              <p:spPr bwMode="auto">
                <a:xfrm>
                  <a:off x="7657649" y="6180323"/>
                  <a:ext cx="278020"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b="0" dirty="0">
                      <a:solidFill>
                        <a:schemeClr val="bg1"/>
                      </a:solidFill>
                      <a:latin typeface="Calibri" panose="020F0502020204030204" pitchFamily="34" charset="0"/>
                    </a:rPr>
                    <a:t>40</a:t>
                  </a:r>
                </a:p>
              </p:txBody>
            </p:sp>
            <p:sp>
              <p:nvSpPr>
                <p:cNvPr id="402" name="TextBox 401">
                  <a:extLst>
                    <a:ext uri="{FF2B5EF4-FFF2-40B4-BE49-F238E27FC236}">
                      <a16:creationId xmlns:a16="http://schemas.microsoft.com/office/drawing/2014/main" id="{4EE1B71C-57A1-441A-B582-EB85233B71A4}"/>
                    </a:ext>
                  </a:extLst>
                </p:cNvPr>
                <p:cNvSpPr txBox="1"/>
                <p:nvPr/>
              </p:nvSpPr>
              <p:spPr bwMode="auto">
                <a:xfrm>
                  <a:off x="7870550" y="6180323"/>
                  <a:ext cx="315337"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b="0" dirty="0">
                      <a:solidFill>
                        <a:schemeClr val="bg1"/>
                      </a:solidFill>
                      <a:latin typeface="Calibri" panose="020F0502020204030204" pitchFamily="34" charset="0"/>
                    </a:rPr>
                    <a:t>60</a:t>
                  </a:r>
                </a:p>
              </p:txBody>
            </p:sp>
          </p:grpSp>
          <p:grpSp>
            <p:nvGrpSpPr>
              <p:cNvPr id="394" name="Group 393">
                <a:extLst>
                  <a:ext uri="{FF2B5EF4-FFF2-40B4-BE49-F238E27FC236}">
                    <a16:creationId xmlns:a16="http://schemas.microsoft.com/office/drawing/2014/main" id="{2FA90197-21F2-4710-AD75-BA9ACE4CB0B5}"/>
                  </a:ext>
                </a:extLst>
              </p:cNvPr>
              <p:cNvGrpSpPr/>
              <p:nvPr/>
            </p:nvGrpSpPr>
            <p:grpSpPr>
              <a:xfrm>
                <a:off x="7320997" y="6172895"/>
                <a:ext cx="715814" cy="53975"/>
                <a:chOff x="7320997" y="5949765"/>
                <a:chExt cx="715814" cy="166688"/>
              </a:xfrm>
            </p:grpSpPr>
            <p:cxnSp>
              <p:nvCxnSpPr>
                <p:cNvPr id="395" name="Straight Connector 394">
                  <a:extLst>
                    <a:ext uri="{FF2B5EF4-FFF2-40B4-BE49-F238E27FC236}">
                      <a16:creationId xmlns:a16="http://schemas.microsoft.com/office/drawing/2014/main" id="{BBF9C321-8964-406C-B645-18CE2987991F}"/>
                    </a:ext>
                  </a:extLst>
                </p:cNvPr>
                <p:cNvCxnSpPr>
                  <a:cxnSpLocks/>
                </p:cNvCxnSpPr>
                <p:nvPr/>
              </p:nvCxnSpPr>
              <p:spPr bwMode="auto">
                <a:xfrm>
                  <a:off x="7320997" y="5949765"/>
                  <a:ext cx="0" cy="166688"/>
                </a:xfrm>
                <a:prstGeom prst="line">
                  <a:avLst/>
                </a:prstGeom>
                <a:noFill/>
                <a:ln w="28575" cap="flat" cmpd="sng" algn="ctr">
                  <a:solidFill>
                    <a:schemeClr val="bg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FA85BBAF-2A05-47A5-8C7C-87D93E4AD478}"/>
                    </a:ext>
                  </a:extLst>
                </p:cNvPr>
                <p:cNvCxnSpPr>
                  <a:cxnSpLocks/>
                </p:cNvCxnSpPr>
                <p:nvPr/>
              </p:nvCxnSpPr>
              <p:spPr bwMode="auto">
                <a:xfrm>
                  <a:off x="7561149" y="5949765"/>
                  <a:ext cx="0" cy="166688"/>
                </a:xfrm>
                <a:prstGeom prst="line">
                  <a:avLst/>
                </a:prstGeom>
                <a:noFill/>
                <a:ln w="28575" cap="flat" cmpd="sng" algn="ctr">
                  <a:solidFill>
                    <a:schemeClr val="bg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AA19B123-12D8-4A2D-9C7F-047C18F0C16E}"/>
                    </a:ext>
                  </a:extLst>
                </p:cNvPr>
                <p:cNvCxnSpPr>
                  <a:cxnSpLocks/>
                </p:cNvCxnSpPr>
                <p:nvPr/>
              </p:nvCxnSpPr>
              <p:spPr bwMode="auto">
                <a:xfrm>
                  <a:off x="7796659" y="5949765"/>
                  <a:ext cx="0" cy="166688"/>
                </a:xfrm>
                <a:prstGeom prst="line">
                  <a:avLst/>
                </a:prstGeom>
                <a:noFill/>
                <a:ln w="28575" cap="flat" cmpd="sng" algn="ctr">
                  <a:solidFill>
                    <a:schemeClr val="bg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4536AA25-C8AE-47F5-8429-BEBBC55B7E61}"/>
                    </a:ext>
                  </a:extLst>
                </p:cNvPr>
                <p:cNvCxnSpPr>
                  <a:cxnSpLocks/>
                </p:cNvCxnSpPr>
                <p:nvPr/>
              </p:nvCxnSpPr>
              <p:spPr bwMode="auto">
                <a:xfrm>
                  <a:off x="8036811" y="5949765"/>
                  <a:ext cx="0" cy="166688"/>
                </a:xfrm>
                <a:prstGeom prst="line">
                  <a:avLst/>
                </a:prstGeom>
                <a:noFill/>
                <a:ln w="28575" cap="flat" cmpd="sng" algn="ctr">
                  <a:solidFill>
                    <a:schemeClr val="bg1"/>
                  </a:solidFill>
                  <a:prstDash val="solid"/>
                  <a:round/>
                  <a:headEnd type="none" w="med" len="med"/>
                  <a:tailEnd type="none" w="med" len="med"/>
                </a:ln>
                <a:effectLst/>
              </p:spPr>
            </p:cxnSp>
          </p:grpSp>
        </p:grpSp>
        <p:sp>
          <p:nvSpPr>
            <p:cNvPr id="319" name="Freeform: Shape 318">
              <a:extLst>
                <a:ext uri="{FF2B5EF4-FFF2-40B4-BE49-F238E27FC236}">
                  <a16:creationId xmlns:a16="http://schemas.microsoft.com/office/drawing/2014/main" id="{48600302-FE1C-44F4-A477-9699730AEDA5}"/>
                </a:ext>
              </a:extLst>
            </p:cNvPr>
            <p:cNvSpPr/>
            <p:nvPr/>
          </p:nvSpPr>
          <p:spPr bwMode="auto">
            <a:xfrm>
              <a:off x="7310967" y="1010654"/>
              <a:ext cx="814916" cy="5164346"/>
            </a:xfrm>
            <a:custGeom>
              <a:avLst/>
              <a:gdLst>
                <a:gd name="connsiteX0" fmla="*/ 0 w 827773"/>
                <a:gd name="connsiteY0" fmla="*/ 0 h 5207267"/>
                <a:gd name="connsiteX1" fmla="*/ 0 w 827773"/>
                <a:gd name="connsiteY1" fmla="*/ 5207267 h 5207267"/>
                <a:gd name="connsiteX2" fmla="*/ 827773 w 827773"/>
                <a:gd name="connsiteY2" fmla="*/ 5207267 h 5207267"/>
              </a:gdLst>
              <a:ahLst/>
              <a:cxnLst>
                <a:cxn ang="0">
                  <a:pos x="connsiteX0" y="connsiteY0"/>
                </a:cxn>
                <a:cxn ang="0">
                  <a:pos x="connsiteX1" y="connsiteY1"/>
                </a:cxn>
                <a:cxn ang="0">
                  <a:pos x="connsiteX2" y="connsiteY2"/>
                </a:cxn>
              </a:cxnLst>
              <a:rect l="l" t="t" r="r" b="b"/>
              <a:pathLst>
                <a:path w="827773" h="5207267">
                  <a:moveTo>
                    <a:pt x="0" y="0"/>
                  </a:moveTo>
                  <a:lnTo>
                    <a:pt x="0" y="5207267"/>
                  </a:lnTo>
                  <a:lnTo>
                    <a:pt x="827773" y="5207267"/>
                  </a:lnTo>
                </a:path>
              </a:pathLst>
            </a:custGeom>
            <a:noFill/>
            <a:ln w="28575">
              <a:solidFill>
                <a:schemeClr val="bg1"/>
              </a:solidFill>
              <a:miter lim="800000"/>
              <a:headEnd/>
              <a:tailEnd/>
            </a:ln>
          </p:spPr>
          <p:txBody>
            <a:bodyPr rtlCol="0" anchor="ctr"/>
            <a:lstStyle/>
            <a:p>
              <a:pPr algn="ctr"/>
              <a:endParaRPr lang="en-US" dirty="0"/>
            </a:p>
          </p:txBody>
        </p:sp>
        <p:grpSp>
          <p:nvGrpSpPr>
            <p:cNvPr id="320" name="Group 319">
              <a:extLst>
                <a:ext uri="{FF2B5EF4-FFF2-40B4-BE49-F238E27FC236}">
                  <a16:creationId xmlns:a16="http://schemas.microsoft.com/office/drawing/2014/main" id="{F5FB9986-5B69-4295-BBFC-2C6E72432E7C}"/>
                </a:ext>
              </a:extLst>
            </p:cNvPr>
            <p:cNvGrpSpPr/>
            <p:nvPr/>
          </p:nvGrpSpPr>
          <p:grpSpPr>
            <a:xfrm>
              <a:off x="7266587" y="1069104"/>
              <a:ext cx="54410" cy="5042541"/>
              <a:chOff x="7266587" y="1069104"/>
              <a:chExt cx="530072" cy="5042541"/>
            </a:xfrm>
          </p:grpSpPr>
          <p:grpSp>
            <p:nvGrpSpPr>
              <p:cNvPr id="321" name="Group 320">
                <a:extLst>
                  <a:ext uri="{FF2B5EF4-FFF2-40B4-BE49-F238E27FC236}">
                    <a16:creationId xmlns:a16="http://schemas.microsoft.com/office/drawing/2014/main" id="{170C2899-97F8-4460-97F4-E540AFCD536D}"/>
                  </a:ext>
                </a:extLst>
              </p:cNvPr>
              <p:cNvGrpSpPr/>
              <p:nvPr/>
            </p:nvGrpSpPr>
            <p:grpSpPr>
              <a:xfrm rot="5400000">
                <a:off x="6675523" y="1660168"/>
                <a:ext cx="1712200" cy="530072"/>
                <a:chOff x="4987013" y="4569781"/>
                <a:chExt cx="3521688" cy="119694"/>
              </a:xfrm>
            </p:grpSpPr>
            <p:grpSp>
              <p:nvGrpSpPr>
                <p:cNvPr id="369" name="Group 368">
                  <a:extLst>
                    <a:ext uri="{FF2B5EF4-FFF2-40B4-BE49-F238E27FC236}">
                      <a16:creationId xmlns:a16="http://schemas.microsoft.com/office/drawing/2014/main" id="{40CB0707-0ED0-45B8-B0A3-1E59B6144085}"/>
                    </a:ext>
                  </a:extLst>
                </p:cNvPr>
                <p:cNvGrpSpPr/>
                <p:nvPr/>
              </p:nvGrpSpPr>
              <p:grpSpPr>
                <a:xfrm>
                  <a:off x="4987013" y="4569781"/>
                  <a:ext cx="893087" cy="119694"/>
                  <a:chOff x="5138520" y="2482995"/>
                  <a:chExt cx="3407120" cy="510118"/>
                </a:xfrm>
              </p:grpSpPr>
              <p:cxnSp>
                <p:nvCxnSpPr>
                  <p:cNvPr id="387" name="Straight Connector 386">
                    <a:extLst>
                      <a:ext uri="{FF2B5EF4-FFF2-40B4-BE49-F238E27FC236}">
                        <a16:creationId xmlns:a16="http://schemas.microsoft.com/office/drawing/2014/main" id="{34986F88-1BBD-4351-A792-87693F3CE1B8}"/>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8BCC9D34-F77A-4845-BE54-F556A2F2BEBD}"/>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9F66DFB1-DF66-4FF1-AEC3-A3434E9FBEC4}"/>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0A570E74-963C-48B5-ABE0-8385228D6AC5}"/>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A6B156CF-A436-4960-BD79-D14DC021E253}"/>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6FF0DCBD-D0A8-4104-BEBC-5F9523B426B7}"/>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370" name="Group 369">
                  <a:extLst>
                    <a:ext uri="{FF2B5EF4-FFF2-40B4-BE49-F238E27FC236}">
                      <a16:creationId xmlns:a16="http://schemas.microsoft.com/office/drawing/2014/main" id="{C836F38C-9039-4EF6-B902-A03B485DAF36}"/>
                    </a:ext>
                  </a:extLst>
                </p:cNvPr>
                <p:cNvGrpSpPr/>
                <p:nvPr/>
              </p:nvGrpSpPr>
              <p:grpSpPr>
                <a:xfrm>
                  <a:off x="6045981" y="4569781"/>
                  <a:ext cx="893087" cy="119694"/>
                  <a:chOff x="5138520" y="2482995"/>
                  <a:chExt cx="3407120" cy="510118"/>
                </a:xfrm>
              </p:grpSpPr>
              <p:cxnSp>
                <p:nvCxnSpPr>
                  <p:cNvPr id="381" name="Straight Connector 380">
                    <a:extLst>
                      <a:ext uri="{FF2B5EF4-FFF2-40B4-BE49-F238E27FC236}">
                        <a16:creationId xmlns:a16="http://schemas.microsoft.com/office/drawing/2014/main" id="{95580720-F9FA-4624-9593-AAD35F8F5F6A}"/>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A163B850-36BA-4C16-A44E-92935227E2FA}"/>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DABDEBA6-E3D0-47B3-B8A6-08F80A99F8B5}"/>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AC4EC67A-A427-49C6-870A-B22858747D53}"/>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78672F32-D209-4258-AD19-5B7DC9D1D044}"/>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A7B9BF18-F38D-46E9-B59D-1599A6B039B9}"/>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371" name="Group 370">
                  <a:extLst>
                    <a:ext uri="{FF2B5EF4-FFF2-40B4-BE49-F238E27FC236}">
                      <a16:creationId xmlns:a16="http://schemas.microsoft.com/office/drawing/2014/main" id="{1F60E436-BE71-4143-9DC2-AFA49F1F6ADA}"/>
                    </a:ext>
                  </a:extLst>
                </p:cNvPr>
                <p:cNvGrpSpPr/>
                <p:nvPr/>
              </p:nvGrpSpPr>
              <p:grpSpPr>
                <a:xfrm>
                  <a:off x="7100987" y="4569781"/>
                  <a:ext cx="1407714" cy="119694"/>
                  <a:chOff x="5138520" y="2482995"/>
                  <a:chExt cx="5370419" cy="510118"/>
                </a:xfrm>
              </p:grpSpPr>
              <p:cxnSp>
                <p:nvCxnSpPr>
                  <p:cNvPr id="372" name="Straight Connector 371">
                    <a:extLst>
                      <a:ext uri="{FF2B5EF4-FFF2-40B4-BE49-F238E27FC236}">
                        <a16:creationId xmlns:a16="http://schemas.microsoft.com/office/drawing/2014/main" id="{E1ABFDFE-B9CA-49E5-B884-7DC8CA857ABA}"/>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617D1F47-D545-4F10-A86D-5BB7FB54E197}"/>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682B6ECF-CE45-4970-983E-910EDE8590BD}"/>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520F2854-7C49-44A9-9447-88F857180F25}"/>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A73038CD-E62F-4FC3-BFB6-0F4051F5BCF1}"/>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32093CA9-0F66-4329-B8D9-32C459DEFF76}"/>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8C2B3047-0351-45FC-88D7-DACF9F5E2885}"/>
                      </a:ext>
                    </a:extLst>
                  </p:cNvPr>
                  <p:cNvCxnSpPr>
                    <a:cxnSpLocks/>
                  </p:cNvCxnSpPr>
                  <p:nvPr/>
                </p:nvCxnSpPr>
                <p:spPr bwMode="auto">
                  <a:xfrm>
                    <a:off x="91889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BEBE053E-CC68-4201-812B-063C47CE0EE8}"/>
                      </a:ext>
                    </a:extLst>
                  </p:cNvPr>
                  <p:cNvCxnSpPr>
                    <a:cxnSpLocks/>
                  </p:cNvCxnSpPr>
                  <p:nvPr/>
                </p:nvCxnSpPr>
                <p:spPr bwMode="auto">
                  <a:xfrm>
                    <a:off x="98585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1201984C-EBB4-4ADD-B65E-4B7DE4FA0EE4}"/>
                      </a:ext>
                    </a:extLst>
                  </p:cNvPr>
                  <p:cNvCxnSpPr>
                    <a:cxnSpLocks/>
                  </p:cNvCxnSpPr>
                  <p:nvPr/>
                </p:nvCxnSpPr>
                <p:spPr bwMode="auto">
                  <a:xfrm>
                    <a:off x="10508939"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22" name="Group 321">
                <a:extLst>
                  <a:ext uri="{FF2B5EF4-FFF2-40B4-BE49-F238E27FC236}">
                    <a16:creationId xmlns:a16="http://schemas.microsoft.com/office/drawing/2014/main" id="{B4F1CAF3-9717-4024-9AFB-36C6DD7B8889}"/>
                  </a:ext>
                </a:extLst>
              </p:cNvPr>
              <p:cNvGrpSpPr/>
              <p:nvPr/>
            </p:nvGrpSpPr>
            <p:grpSpPr>
              <a:xfrm rot="5400000">
                <a:off x="6675523" y="3458139"/>
                <a:ext cx="1712200" cy="530072"/>
                <a:chOff x="4987013" y="4569781"/>
                <a:chExt cx="3521688" cy="119694"/>
              </a:xfrm>
            </p:grpSpPr>
            <p:grpSp>
              <p:nvGrpSpPr>
                <p:cNvPr id="345" name="Group 344">
                  <a:extLst>
                    <a:ext uri="{FF2B5EF4-FFF2-40B4-BE49-F238E27FC236}">
                      <a16:creationId xmlns:a16="http://schemas.microsoft.com/office/drawing/2014/main" id="{88E4B8C7-35B9-433C-9104-CD826279A904}"/>
                    </a:ext>
                  </a:extLst>
                </p:cNvPr>
                <p:cNvGrpSpPr/>
                <p:nvPr/>
              </p:nvGrpSpPr>
              <p:grpSpPr>
                <a:xfrm>
                  <a:off x="4987013" y="4569781"/>
                  <a:ext cx="893087" cy="119694"/>
                  <a:chOff x="5138520" y="2482995"/>
                  <a:chExt cx="3407120" cy="510118"/>
                </a:xfrm>
              </p:grpSpPr>
              <p:cxnSp>
                <p:nvCxnSpPr>
                  <p:cNvPr id="363" name="Straight Connector 362">
                    <a:extLst>
                      <a:ext uri="{FF2B5EF4-FFF2-40B4-BE49-F238E27FC236}">
                        <a16:creationId xmlns:a16="http://schemas.microsoft.com/office/drawing/2014/main" id="{3A48977B-162B-453A-8D18-132203774671}"/>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A373331B-8E3C-42D8-9F7E-E8AC8F93BEDC}"/>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5B31DF2C-ADB4-4CA9-919B-4DCA4CB17686}"/>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0EB05857-F65B-48AA-BAF9-1AD03AC65D5C}"/>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41B2A973-7076-4152-BE94-394117FAEE2B}"/>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DF5DFA32-28EB-4A48-9D6F-6E841CD01C51}"/>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346" name="Group 345">
                  <a:extLst>
                    <a:ext uri="{FF2B5EF4-FFF2-40B4-BE49-F238E27FC236}">
                      <a16:creationId xmlns:a16="http://schemas.microsoft.com/office/drawing/2014/main" id="{86B570E3-A820-44E6-B08E-FAAC35536859}"/>
                    </a:ext>
                  </a:extLst>
                </p:cNvPr>
                <p:cNvGrpSpPr/>
                <p:nvPr/>
              </p:nvGrpSpPr>
              <p:grpSpPr>
                <a:xfrm>
                  <a:off x="6045981" y="4569781"/>
                  <a:ext cx="893087" cy="119694"/>
                  <a:chOff x="5138520" y="2482995"/>
                  <a:chExt cx="3407120" cy="510118"/>
                </a:xfrm>
              </p:grpSpPr>
              <p:cxnSp>
                <p:nvCxnSpPr>
                  <p:cNvPr id="357" name="Straight Connector 356">
                    <a:extLst>
                      <a:ext uri="{FF2B5EF4-FFF2-40B4-BE49-F238E27FC236}">
                        <a16:creationId xmlns:a16="http://schemas.microsoft.com/office/drawing/2014/main" id="{F10152CD-3C6B-4F9D-85A9-7DCC59EAE793}"/>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49B3521A-5987-41AE-BB80-2D8E2B97FD25}"/>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2E6E3506-983E-447F-9BF8-840F292542B9}"/>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80D2FCC7-CF60-4155-85D0-8DE2F0A4C433}"/>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EFD5F0CD-3C20-4A37-BA13-FFBE8503FDB7}"/>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588AA534-BD6D-4268-8F09-F3C2C95ABF80}"/>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347" name="Group 346">
                  <a:extLst>
                    <a:ext uri="{FF2B5EF4-FFF2-40B4-BE49-F238E27FC236}">
                      <a16:creationId xmlns:a16="http://schemas.microsoft.com/office/drawing/2014/main" id="{3D0264FB-B86A-49E2-9ABA-10EF4A86EFC2}"/>
                    </a:ext>
                  </a:extLst>
                </p:cNvPr>
                <p:cNvGrpSpPr/>
                <p:nvPr/>
              </p:nvGrpSpPr>
              <p:grpSpPr>
                <a:xfrm>
                  <a:off x="7100987" y="4569781"/>
                  <a:ext cx="1407714" cy="119694"/>
                  <a:chOff x="5138520" y="2482995"/>
                  <a:chExt cx="5370419" cy="510118"/>
                </a:xfrm>
              </p:grpSpPr>
              <p:cxnSp>
                <p:nvCxnSpPr>
                  <p:cNvPr id="348" name="Straight Connector 347">
                    <a:extLst>
                      <a:ext uri="{FF2B5EF4-FFF2-40B4-BE49-F238E27FC236}">
                        <a16:creationId xmlns:a16="http://schemas.microsoft.com/office/drawing/2014/main" id="{F64E8ECE-29F3-44CD-9C01-17AE12D65744}"/>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FE064B60-FE45-4681-BBA0-033D10F6F1CD}"/>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6CCFCB68-6CA8-46B3-9872-B8A5BAF76EA8}"/>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AA418944-1C6B-44AC-91D6-360A065E58A8}"/>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A9DE79D9-CCC4-40BF-B83C-06BA1F7CB972}"/>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48E3EFF0-B7A0-41BA-9742-DF8BC4421B2F}"/>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A3342733-28F9-416B-90E2-4092DF59FC29}"/>
                      </a:ext>
                    </a:extLst>
                  </p:cNvPr>
                  <p:cNvCxnSpPr>
                    <a:cxnSpLocks/>
                  </p:cNvCxnSpPr>
                  <p:nvPr/>
                </p:nvCxnSpPr>
                <p:spPr bwMode="auto">
                  <a:xfrm>
                    <a:off x="91889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D4FE5891-4225-4116-9CC4-C9EC7250144A}"/>
                      </a:ext>
                    </a:extLst>
                  </p:cNvPr>
                  <p:cNvCxnSpPr>
                    <a:cxnSpLocks/>
                  </p:cNvCxnSpPr>
                  <p:nvPr/>
                </p:nvCxnSpPr>
                <p:spPr bwMode="auto">
                  <a:xfrm>
                    <a:off x="98585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63542F62-6121-413E-8141-8CDCD8B34E84}"/>
                      </a:ext>
                    </a:extLst>
                  </p:cNvPr>
                  <p:cNvCxnSpPr>
                    <a:cxnSpLocks/>
                  </p:cNvCxnSpPr>
                  <p:nvPr/>
                </p:nvCxnSpPr>
                <p:spPr bwMode="auto">
                  <a:xfrm>
                    <a:off x="10508939"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23" name="Group 322">
                <a:extLst>
                  <a:ext uri="{FF2B5EF4-FFF2-40B4-BE49-F238E27FC236}">
                    <a16:creationId xmlns:a16="http://schemas.microsoft.com/office/drawing/2014/main" id="{DD1A73AE-BB88-46F7-B1A4-1D5A621F4785}"/>
                  </a:ext>
                </a:extLst>
              </p:cNvPr>
              <p:cNvGrpSpPr/>
              <p:nvPr/>
            </p:nvGrpSpPr>
            <p:grpSpPr>
              <a:xfrm rot="5400000">
                <a:off x="6803807" y="5118793"/>
                <a:ext cx="1455632" cy="530072"/>
                <a:chOff x="5344250" y="4569781"/>
                <a:chExt cx="2993973" cy="119694"/>
              </a:xfrm>
            </p:grpSpPr>
            <p:grpSp>
              <p:nvGrpSpPr>
                <p:cNvPr id="324" name="Group 323">
                  <a:extLst>
                    <a:ext uri="{FF2B5EF4-FFF2-40B4-BE49-F238E27FC236}">
                      <a16:creationId xmlns:a16="http://schemas.microsoft.com/office/drawing/2014/main" id="{7149CDB5-9301-47BC-90DB-8826A09872E9}"/>
                    </a:ext>
                  </a:extLst>
                </p:cNvPr>
                <p:cNvGrpSpPr/>
                <p:nvPr/>
              </p:nvGrpSpPr>
              <p:grpSpPr>
                <a:xfrm>
                  <a:off x="5344250" y="4569781"/>
                  <a:ext cx="535853" cy="119694"/>
                  <a:chOff x="6501368" y="2482995"/>
                  <a:chExt cx="2044272" cy="510118"/>
                </a:xfrm>
              </p:grpSpPr>
              <p:cxnSp>
                <p:nvCxnSpPr>
                  <p:cNvPr id="341" name="Straight Connector 340">
                    <a:extLst>
                      <a:ext uri="{FF2B5EF4-FFF2-40B4-BE49-F238E27FC236}">
                        <a16:creationId xmlns:a16="http://schemas.microsoft.com/office/drawing/2014/main" id="{CCA2A18B-5715-4C26-A0D2-EA1FB5F25E44}"/>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00542C52-4AF0-40E1-8A5B-145F7A0F8C1C}"/>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5B3C254D-FA79-4C80-A64C-533FFAC3082F}"/>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CFBC20B5-E11A-41A6-9E28-E98564B32762}"/>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325" name="Group 324">
                  <a:extLst>
                    <a:ext uri="{FF2B5EF4-FFF2-40B4-BE49-F238E27FC236}">
                      <a16:creationId xmlns:a16="http://schemas.microsoft.com/office/drawing/2014/main" id="{048E0408-A332-4B44-9057-954CBF5B094E}"/>
                    </a:ext>
                  </a:extLst>
                </p:cNvPr>
                <p:cNvGrpSpPr/>
                <p:nvPr/>
              </p:nvGrpSpPr>
              <p:grpSpPr>
                <a:xfrm>
                  <a:off x="6045981" y="4569781"/>
                  <a:ext cx="893087" cy="119694"/>
                  <a:chOff x="5138520" y="2482995"/>
                  <a:chExt cx="3407120" cy="510118"/>
                </a:xfrm>
              </p:grpSpPr>
              <p:cxnSp>
                <p:nvCxnSpPr>
                  <p:cNvPr id="335" name="Straight Connector 334">
                    <a:extLst>
                      <a:ext uri="{FF2B5EF4-FFF2-40B4-BE49-F238E27FC236}">
                        <a16:creationId xmlns:a16="http://schemas.microsoft.com/office/drawing/2014/main" id="{B84414D3-2991-45B5-9DA4-B5B21A54048D}"/>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7870E98D-42A9-43BB-948C-19C891FE6EFD}"/>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1350E751-12DD-4654-8904-BC853448C12D}"/>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9619A64E-704F-42FB-8579-DA2C8067FCED}"/>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26616F6E-2378-4C83-96BC-E0ABB4C46FE2}"/>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6C16C2DD-EBF9-4488-8EA6-1FCC23085599}"/>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326" name="Group 325">
                  <a:extLst>
                    <a:ext uri="{FF2B5EF4-FFF2-40B4-BE49-F238E27FC236}">
                      <a16:creationId xmlns:a16="http://schemas.microsoft.com/office/drawing/2014/main" id="{82981F1A-43F3-425C-9DA2-C5BE0D84F5E3}"/>
                    </a:ext>
                  </a:extLst>
                </p:cNvPr>
                <p:cNvGrpSpPr/>
                <p:nvPr/>
              </p:nvGrpSpPr>
              <p:grpSpPr>
                <a:xfrm>
                  <a:off x="7100987" y="4569781"/>
                  <a:ext cx="1237236" cy="119694"/>
                  <a:chOff x="5138520" y="2482995"/>
                  <a:chExt cx="4720045" cy="510118"/>
                </a:xfrm>
              </p:grpSpPr>
              <p:cxnSp>
                <p:nvCxnSpPr>
                  <p:cNvPr id="327" name="Straight Connector 326">
                    <a:extLst>
                      <a:ext uri="{FF2B5EF4-FFF2-40B4-BE49-F238E27FC236}">
                        <a16:creationId xmlns:a16="http://schemas.microsoft.com/office/drawing/2014/main" id="{D9A21E36-D000-43EB-AA29-CE45DEDAEAC7}"/>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31C7F201-C165-4A83-9BC7-D384BC29ABAA}"/>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F7D245DC-17FF-42F1-8CC4-8D4829647B5F}"/>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65DCA0C9-896D-4E4A-B067-DFD0294D760D}"/>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66676033-5258-4465-A915-A0B2EA7FDD7A}"/>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452798F1-B1FF-4E32-90F4-64698D337325}"/>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10773CDF-F351-45A9-A3D5-1213D29CD200}"/>
                      </a:ext>
                    </a:extLst>
                  </p:cNvPr>
                  <p:cNvCxnSpPr>
                    <a:cxnSpLocks/>
                  </p:cNvCxnSpPr>
                  <p:nvPr/>
                </p:nvCxnSpPr>
                <p:spPr bwMode="auto">
                  <a:xfrm>
                    <a:off x="91889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FCFFBC84-7DC5-4A4B-9203-EFBCD8608ACE}"/>
                      </a:ext>
                    </a:extLst>
                  </p:cNvPr>
                  <p:cNvCxnSpPr>
                    <a:cxnSpLocks/>
                  </p:cNvCxnSpPr>
                  <p:nvPr/>
                </p:nvCxnSpPr>
                <p:spPr bwMode="auto">
                  <a:xfrm>
                    <a:off x="9858565"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grpSp>
      </p:grpSp>
      <p:grpSp>
        <p:nvGrpSpPr>
          <p:cNvPr id="403" name="Group 402">
            <a:extLst>
              <a:ext uri="{FF2B5EF4-FFF2-40B4-BE49-F238E27FC236}">
                <a16:creationId xmlns:a16="http://schemas.microsoft.com/office/drawing/2014/main" id="{D1F458EB-753F-47A6-B70A-EAAE40ADA9F2}"/>
              </a:ext>
            </a:extLst>
          </p:cNvPr>
          <p:cNvGrpSpPr/>
          <p:nvPr/>
        </p:nvGrpSpPr>
        <p:grpSpPr>
          <a:xfrm>
            <a:off x="9777227" y="1010654"/>
            <a:ext cx="989728" cy="5364121"/>
            <a:chOff x="7196159" y="1010654"/>
            <a:chExt cx="989728" cy="5364121"/>
          </a:xfrm>
        </p:grpSpPr>
        <p:grpSp>
          <p:nvGrpSpPr>
            <p:cNvPr id="404" name="Group 403">
              <a:extLst>
                <a:ext uri="{FF2B5EF4-FFF2-40B4-BE49-F238E27FC236}">
                  <a16:creationId xmlns:a16="http://schemas.microsoft.com/office/drawing/2014/main" id="{95CC947F-FF31-4D7A-AA2C-13C5CFDB3240}"/>
                </a:ext>
              </a:extLst>
            </p:cNvPr>
            <p:cNvGrpSpPr/>
            <p:nvPr/>
          </p:nvGrpSpPr>
          <p:grpSpPr>
            <a:xfrm>
              <a:off x="7196159" y="6172895"/>
              <a:ext cx="989728" cy="201880"/>
              <a:chOff x="7196159" y="6172895"/>
              <a:chExt cx="989728" cy="201880"/>
            </a:xfrm>
          </p:grpSpPr>
          <p:grpSp>
            <p:nvGrpSpPr>
              <p:cNvPr id="479" name="Group 478">
                <a:extLst>
                  <a:ext uri="{FF2B5EF4-FFF2-40B4-BE49-F238E27FC236}">
                    <a16:creationId xmlns:a16="http://schemas.microsoft.com/office/drawing/2014/main" id="{5BB4295F-9C05-4531-9DED-3423D29EBD60}"/>
                  </a:ext>
                </a:extLst>
              </p:cNvPr>
              <p:cNvGrpSpPr/>
              <p:nvPr/>
            </p:nvGrpSpPr>
            <p:grpSpPr>
              <a:xfrm>
                <a:off x="7196159" y="6202164"/>
                <a:ext cx="989728" cy="172611"/>
                <a:chOff x="7196159" y="6180323"/>
                <a:chExt cx="989728" cy="172611"/>
              </a:xfrm>
            </p:grpSpPr>
            <p:sp>
              <p:nvSpPr>
                <p:cNvPr id="485" name="TextBox 484">
                  <a:extLst>
                    <a:ext uri="{FF2B5EF4-FFF2-40B4-BE49-F238E27FC236}">
                      <a16:creationId xmlns:a16="http://schemas.microsoft.com/office/drawing/2014/main" id="{EE90F026-EE00-42DF-A693-4EC7138305FA}"/>
                    </a:ext>
                  </a:extLst>
                </p:cNvPr>
                <p:cNvSpPr txBox="1"/>
                <p:nvPr/>
              </p:nvSpPr>
              <p:spPr bwMode="auto">
                <a:xfrm>
                  <a:off x="7196159" y="6180323"/>
                  <a:ext cx="249677"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b="0" dirty="0">
                      <a:solidFill>
                        <a:schemeClr val="bg1"/>
                      </a:solidFill>
                      <a:latin typeface="Calibri" panose="020F0502020204030204" pitchFamily="34" charset="0"/>
                    </a:rPr>
                    <a:t>0</a:t>
                  </a:r>
                </a:p>
              </p:txBody>
            </p:sp>
            <p:sp>
              <p:nvSpPr>
                <p:cNvPr id="486" name="TextBox 485">
                  <a:extLst>
                    <a:ext uri="{FF2B5EF4-FFF2-40B4-BE49-F238E27FC236}">
                      <a16:creationId xmlns:a16="http://schemas.microsoft.com/office/drawing/2014/main" id="{C2696D15-B0E3-4DF8-86F2-23C2F982C6C7}"/>
                    </a:ext>
                  </a:extLst>
                </p:cNvPr>
                <p:cNvSpPr txBox="1"/>
                <p:nvPr/>
              </p:nvSpPr>
              <p:spPr bwMode="auto">
                <a:xfrm>
                  <a:off x="7403481" y="6180323"/>
                  <a:ext cx="315337"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b="0" dirty="0">
                      <a:solidFill>
                        <a:schemeClr val="bg1"/>
                      </a:solidFill>
                      <a:latin typeface="Calibri" panose="020F0502020204030204" pitchFamily="34" charset="0"/>
                    </a:rPr>
                    <a:t>20</a:t>
                  </a:r>
                </a:p>
              </p:txBody>
            </p:sp>
            <p:sp>
              <p:nvSpPr>
                <p:cNvPr id="487" name="TextBox 486">
                  <a:extLst>
                    <a:ext uri="{FF2B5EF4-FFF2-40B4-BE49-F238E27FC236}">
                      <a16:creationId xmlns:a16="http://schemas.microsoft.com/office/drawing/2014/main" id="{D9FB45E3-EC8F-43CF-ADD2-21B125E5568A}"/>
                    </a:ext>
                  </a:extLst>
                </p:cNvPr>
                <p:cNvSpPr txBox="1"/>
                <p:nvPr/>
              </p:nvSpPr>
              <p:spPr bwMode="auto">
                <a:xfrm>
                  <a:off x="7657649" y="6180323"/>
                  <a:ext cx="278020"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b="0" dirty="0">
                      <a:solidFill>
                        <a:schemeClr val="bg1"/>
                      </a:solidFill>
                      <a:latin typeface="Calibri" panose="020F0502020204030204" pitchFamily="34" charset="0"/>
                    </a:rPr>
                    <a:t>40</a:t>
                  </a:r>
                </a:p>
              </p:txBody>
            </p:sp>
            <p:sp>
              <p:nvSpPr>
                <p:cNvPr id="488" name="TextBox 487">
                  <a:extLst>
                    <a:ext uri="{FF2B5EF4-FFF2-40B4-BE49-F238E27FC236}">
                      <a16:creationId xmlns:a16="http://schemas.microsoft.com/office/drawing/2014/main" id="{D9E0234A-1303-4000-A6EF-3AA4A1DA3412}"/>
                    </a:ext>
                  </a:extLst>
                </p:cNvPr>
                <p:cNvSpPr txBox="1"/>
                <p:nvPr/>
              </p:nvSpPr>
              <p:spPr bwMode="auto">
                <a:xfrm>
                  <a:off x="7870550" y="6180323"/>
                  <a:ext cx="315337"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b="0" dirty="0">
                      <a:solidFill>
                        <a:schemeClr val="bg1"/>
                      </a:solidFill>
                      <a:latin typeface="Calibri" panose="020F0502020204030204" pitchFamily="34" charset="0"/>
                    </a:rPr>
                    <a:t>60</a:t>
                  </a:r>
                </a:p>
              </p:txBody>
            </p:sp>
          </p:grpSp>
          <p:grpSp>
            <p:nvGrpSpPr>
              <p:cNvPr id="480" name="Group 479">
                <a:extLst>
                  <a:ext uri="{FF2B5EF4-FFF2-40B4-BE49-F238E27FC236}">
                    <a16:creationId xmlns:a16="http://schemas.microsoft.com/office/drawing/2014/main" id="{39ED59BF-6E56-47C5-B78A-DCD40DA245F3}"/>
                  </a:ext>
                </a:extLst>
              </p:cNvPr>
              <p:cNvGrpSpPr/>
              <p:nvPr/>
            </p:nvGrpSpPr>
            <p:grpSpPr>
              <a:xfrm>
                <a:off x="7320997" y="6172895"/>
                <a:ext cx="715814" cy="53975"/>
                <a:chOff x="7320997" y="5949765"/>
                <a:chExt cx="715814" cy="166688"/>
              </a:xfrm>
            </p:grpSpPr>
            <p:cxnSp>
              <p:nvCxnSpPr>
                <p:cNvPr id="481" name="Straight Connector 480">
                  <a:extLst>
                    <a:ext uri="{FF2B5EF4-FFF2-40B4-BE49-F238E27FC236}">
                      <a16:creationId xmlns:a16="http://schemas.microsoft.com/office/drawing/2014/main" id="{9ACFDC74-80B2-47A2-8309-CD6FA1B66C3C}"/>
                    </a:ext>
                  </a:extLst>
                </p:cNvPr>
                <p:cNvCxnSpPr>
                  <a:cxnSpLocks/>
                </p:cNvCxnSpPr>
                <p:nvPr/>
              </p:nvCxnSpPr>
              <p:spPr bwMode="auto">
                <a:xfrm>
                  <a:off x="7320997" y="5949765"/>
                  <a:ext cx="0" cy="166688"/>
                </a:xfrm>
                <a:prstGeom prst="line">
                  <a:avLst/>
                </a:prstGeom>
                <a:noFill/>
                <a:ln w="28575" cap="flat" cmpd="sng" algn="ctr">
                  <a:solidFill>
                    <a:schemeClr val="bg1"/>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72C26732-9F5D-4C42-8ABB-E458C5980878}"/>
                    </a:ext>
                  </a:extLst>
                </p:cNvPr>
                <p:cNvCxnSpPr>
                  <a:cxnSpLocks/>
                </p:cNvCxnSpPr>
                <p:nvPr/>
              </p:nvCxnSpPr>
              <p:spPr bwMode="auto">
                <a:xfrm>
                  <a:off x="7561149" y="5949765"/>
                  <a:ext cx="0" cy="166688"/>
                </a:xfrm>
                <a:prstGeom prst="line">
                  <a:avLst/>
                </a:prstGeom>
                <a:noFill/>
                <a:ln w="28575" cap="flat" cmpd="sng" algn="ctr">
                  <a:solidFill>
                    <a:schemeClr val="bg1"/>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D1FD9A24-7A41-4BA7-B484-4306176BF4D8}"/>
                    </a:ext>
                  </a:extLst>
                </p:cNvPr>
                <p:cNvCxnSpPr>
                  <a:cxnSpLocks/>
                </p:cNvCxnSpPr>
                <p:nvPr/>
              </p:nvCxnSpPr>
              <p:spPr bwMode="auto">
                <a:xfrm>
                  <a:off x="7796659" y="5949765"/>
                  <a:ext cx="0" cy="166688"/>
                </a:xfrm>
                <a:prstGeom prst="line">
                  <a:avLst/>
                </a:prstGeom>
                <a:noFill/>
                <a:ln w="28575" cap="flat" cmpd="sng" algn="ctr">
                  <a:solidFill>
                    <a:schemeClr val="bg1"/>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74AC64E6-2837-47D9-A12D-9A0C9552B46D}"/>
                    </a:ext>
                  </a:extLst>
                </p:cNvPr>
                <p:cNvCxnSpPr>
                  <a:cxnSpLocks/>
                </p:cNvCxnSpPr>
                <p:nvPr/>
              </p:nvCxnSpPr>
              <p:spPr bwMode="auto">
                <a:xfrm>
                  <a:off x="8036811" y="5949765"/>
                  <a:ext cx="0" cy="166688"/>
                </a:xfrm>
                <a:prstGeom prst="line">
                  <a:avLst/>
                </a:prstGeom>
                <a:noFill/>
                <a:ln w="28575" cap="flat" cmpd="sng" algn="ctr">
                  <a:solidFill>
                    <a:schemeClr val="bg1"/>
                  </a:solidFill>
                  <a:prstDash val="solid"/>
                  <a:round/>
                  <a:headEnd type="none" w="med" len="med"/>
                  <a:tailEnd type="none" w="med" len="med"/>
                </a:ln>
                <a:effectLst/>
              </p:spPr>
            </p:cxnSp>
          </p:grpSp>
        </p:grpSp>
        <p:sp>
          <p:nvSpPr>
            <p:cNvPr id="405" name="Freeform: Shape 404">
              <a:extLst>
                <a:ext uri="{FF2B5EF4-FFF2-40B4-BE49-F238E27FC236}">
                  <a16:creationId xmlns:a16="http://schemas.microsoft.com/office/drawing/2014/main" id="{3AD9608F-B0F9-4E84-A012-EF66F351A3A9}"/>
                </a:ext>
              </a:extLst>
            </p:cNvPr>
            <p:cNvSpPr/>
            <p:nvPr/>
          </p:nvSpPr>
          <p:spPr bwMode="auto">
            <a:xfrm>
              <a:off x="7310967" y="1010654"/>
              <a:ext cx="814916" cy="5164346"/>
            </a:xfrm>
            <a:custGeom>
              <a:avLst/>
              <a:gdLst>
                <a:gd name="connsiteX0" fmla="*/ 0 w 827773"/>
                <a:gd name="connsiteY0" fmla="*/ 0 h 5207267"/>
                <a:gd name="connsiteX1" fmla="*/ 0 w 827773"/>
                <a:gd name="connsiteY1" fmla="*/ 5207267 h 5207267"/>
                <a:gd name="connsiteX2" fmla="*/ 827773 w 827773"/>
                <a:gd name="connsiteY2" fmla="*/ 5207267 h 5207267"/>
              </a:gdLst>
              <a:ahLst/>
              <a:cxnLst>
                <a:cxn ang="0">
                  <a:pos x="connsiteX0" y="connsiteY0"/>
                </a:cxn>
                <a:cxn ang="0">
                  <a:pos x="connsiteX1" y="connsiteY1"/>
                </a:cxn>
                <a:cxn ang="0">
                  <a:pos x="connsiteX2" y="connsiteY2"/>
                </a:cxn>
              </a:cxnLst>
              <a:rect l="l" t="t" r="r" b="b"/>
              <a:pathLst>
                <a:path w="827773" h="5207267">
                  <a:moveTo>
                    <a:pt x="0" y="0"/>
                  </a:moveTo>
                  <a:lnTo>
                    <a:pt x="0" y="5207267"/>
                  </a:lnTo>
                  <a:lnTo>
                    <a:pt x="827773" y="5207267"/>
                  </a:lnTo>
                </a:path>
              </a:pathLst>
            </a:custGeom>
            <a:noFill/>
            <a:ln w="28575">
              <a:solidFill>
                <a:schemeClr val="bg1"/>
              </a:solidFill>
              <a:miter lim="800000"/>
              <a:headEnd/>
              <a:tailEnd/>
            </a:ln>
          </p:spPr>
          <p:txBody>
            <a:bodyPr rtlCol="0" anchor="ctr"/>
            <a:lstStyle/>
            <a:p>
              <a:pPr algn="ctr"/>
              <a:endParaRPr lang="en-US" dirty="0"/>
            </a:p>
          </p:txBody>
        </p:sp>
        <p:grpSp>
          <p:nvGrpSpPr>
            <p:cNvPr id="406" name="Group 405">
              <a:extLst>
                <a:ext uri="{FF2B5EF4-FFF2-40B4-BE49-F238E27FC236}">
                  <a16:creationId xmlns:a16="http://schemas.microsoft.com/office/drawing/2014/main" id="{E4D3DC8A-FCE4-4946-BE96-CDE72B36AB47}"/>
                </a:ext>
              </a:extLst>
            </p:cNvPr>
            <p:cNvGrpSpPr/>
            <p:nvPr/>
          </p:nvGrpSpPr>
          <p:grpSpPr>
            <a:xfrm>
              <a:off x="7266587" y="1069104"/>
              <a:ext cx="54410" cy="5042541"/>
              <a:chOff x="7266587" y="1069104"/>
              <a:chExt cx="530072" cy="5042541"/>
            </a:xfrm>
          </p:grpSpPr>
          <p:grpSp>
            <p:nvGrpSpPr>
              <p:cNvPr id="407" name="Group 406">
                <a:extLst>
                  <a:ext uri="{FF2B5EF4-FFF2-40B4-BE49-F238E27FC236}">
                    <a16:creationId xmlns:a16="http://schemas.microsoft.com/office/drawing/2014/main" id="{742291BB-47F5-4A17-AE92-10C646A26AF4}"/>
                  </a:ext>
                </a:extLst>
              </p:cNvPr>
              <p:cNvGrpSpPr/>
              <p:nvPr/>
            </p:nvGrpSpPr>
            <p:grpSpPr>
              <a:xfrm rot="5400000">
                <a:off x="6675523" y="1660168"/>
                <a:ext cx="1712200" cy="530072"/>
                <a:chOff x="4987013" y="4569781"/>
                <a:chExt cx="3521688" cy="119694"/>
              </a:xfrm>
            </p:grpSpPr>
            <p:grpSp>
              <p:nvGrpSpPr>
                <p:cNvPr id="455" name="Group 454">
                  <a:extLst>
                    <a:ext uri="{FF2B5EF4-FFF2-40B4-BE49-F238E27FC236}">
                      <a16:creationId xmlns:a16="http://schemas.microsoft.com/office/drawing/2014/main" id="{0DFB9E5D-AF5B-4E24-A151-BF4630AC0F78}"/>
                    </a:ext>
                  </a:extLst>
                </p:cNvPr>
                <p:cNvGrpSpPr/>
                <p:nvPr/>
              </p:nvGrpSpPr>
              <p:grpSpPr>
                <a:xfrm>
                  <a:off x="4987013" y="4569781"/>
                  <a:ext cx="893087" cy="119694"/>
                  <a:chOff x="5138520" y="2482995"/>
                  <a:chExt cx="3407120" cy="510118"/>
                </a:xfrm>
              </p:grpSpPr>
              <p:cxnSp>
                <p:nvCxnSpPr>
                  <p:cNvPr id="473" name="Straight Connector 472">
                    <a:extLst>
                      <a:ext uri="{FF2B5EF4-FFF2-40B4-BE49-F238E27FC236}">
                        <a16:creationId xmlns:a16="http://schemas.microsoft.com/office/drawing/2014/main" id="{92E6E15B-AA65-4035-939B-AE74130F74A8}"/>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F69D65B8-3614-4A9C-9853-B11528D3069E}"/>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41AB208F-17FE-49F7-820F-47C25276344B}"/>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21BA5608-C97F-4834-8864-BD9F007A93CA}"/>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66A39DBF-5E00-4D29-A5F8-2AD02F5F5490}"/>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D4FE5997-DEAC-4E76-AB35-375323F2EA7D}"/>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456" name="Group 455">
                  <a:extLst>
                    <a:ext uri="{FF2B5EF4-FFF2-40B4-BE49-F238E27FC236}">
                      <a16:creationId xmlns:a16="http://schemas.microsoft.com/office/drawing/2014/main" id="{78BCB006-7AF2-4FAF-BBFA-D7D2B8424850}"/>
                    </a:ext>
                  </a:extLst>
                </p:cNvPr>
                <p:cNvGrpSpPr/>
                <p:nvPr/>
              </p:nvGrpSpPr>
              <p:grpSpPr>
                <a:xfrm>
                  <a:off x="6045981" y="4569781"/>
                  <a:ext cx="893087" cy="119694"/>
                  <a:chOff x="5138520" y="2482995"/>
                  <a:chExt cx="3407120" cy="510118"/>
                </a:xfrm>
              </p:grpSpPr>
              <p:cxnSp>
                <p:nvCxnSpPr>
                  <p:cNvPr id="467" name="Straight Connector 466">
                    <a:extLst>
                      <a:ext uri="{FF2B5EF4-FFF2-40B4-BE49-F238E27FC236}">
                        <a16:creationId xmlns:a16="http://schemas.microsoft.com/office/drawing/2014/main" id="{86D517CB-2B85-4CE1-95F0-C5AB4D4A2B9E}"/>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0C6B63A4-1278-430B-9EE9-093099B07CD6}"/>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A50A7AA6-4C1F-4B25-9A51-256A54256AF0}"/>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0C4F40C5-3EB4-4008-BB81-831B7AB9EA01}"/>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604119DC-AC3F-4A1D-88F0-72717E533559}"/>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631CC469-61A2-4AC7-B94B-F3ED36DB938D}"/>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457" name="Group 456">
                  <a:extLst>
                    <a:ext uri="{FF2B5EF4-FFF2-40B4-BE49-F238E27FC236}">
                      <a16:creationId xmlns:a16="http://schemas.microsoft.com/office/drawing/2014/main" id="{F23A4CEC-D405-4D4E-951D-6E846E75292E}"/>
                    </a:ext>
                  </a:extLst>
                </p:cNvPr>
                <p:cNvGrpSpPr/>
                <p:nvPr/>
              </p:nvGrpSpPr>
              <p:grpSpPr>
                <a:xfrm>
                  <a:off x="7100987" y="4569781"/>
                  <a:ext cx="1407714" cy="119694"/>
                  <a:chOff x="5138520" y="2482995"/>
                  <a:chExt cx="5370419" cy="510118"/>
                </a:xfrm>
              </p:grpSpPr>
              <p:cxnSp>
                <p:nvCxnSpPr>
                  <p:cNvPr id="458" name="Straight Connector 457">
                    <a:extLst>
                      <a:ext uri="{FF2B5EF4-FFF2-40B4-BE49-F238E27FC236}">
                        <a16:creationId xmlns:a16="http://schemas.microsoft.com/office/drawing/2014/main" id="{CB7B283D-CC7C-431F-9605-82A6BF5A7504}"/>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F5C3B577-0DE1-4FA2-AB84-15EAD4BEB714}"/>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FAF60D00-17C1-43C7-8438-D473D69A01A1}"/>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A799CE63-0830-4510-887B-5AC7E88069EA}"/>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67202441-2AF3-4136-A1CA-6911ADF26C8E}"/>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CDA191E9-C1DF-4DE9-BB7A-4D5E4316118B}"/>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6442AF93-D492-41AF-9F0A-0D1F74582571}"/>
                      </a:ext>
                    </a:extLst>
                  </p:cNvPr>
                  <p:cNvCxnSpPr>
                    <a:cxnSpLocks/>
                  </p:cNvCxnSpPr>
                  <p:nvPr/>
                </p:nvCxnSpPr>
                <p:spPr bwMode="auto">
                  <a:xfrm>
                    <a:off x="91889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372A3FFD-657A-41B6-BFF3-A1E1389FAA86}"/>
                      </a:ext>
                    </a:extLst>
                  </p:cNvPr>
                  <p:cNvCxnSpPr>
                    <a:cxnSpLocks/>
                  </p:cNvCxnSpPr>
                  <p:nvPr/>
                </p:nvCxnSpPr>
                <p:spPr bwMode="auto">
                  <a:xfrm>
                    <a:off x="98585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54364659-F9BB-468F-A82C-611BD9570F34}"/>
                      </a:ext>
                    </a:extLst>
                  </p:cNvPr>
                  <p:cNvCxnSpPr>
                    <a:cxnSpLocks/>
                  </p:cNvCxnSpPr>
                  <p:nvPr/>
                </p:nvCxnSpPr>
                <p:spPr bwMode="auto">
                  <a:xfrm>
                    <a:off x="10508939"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08" name="Group 407">
                <a:extLst>
                  <a:ext uri="{FF2B5EF4-FFF2-40B4-BE49-F238E27FC236}">
                    <a16:creationId xmlns:a16="http://schemas.microsoft.com/office/drawing/2014/main" id="{F958578F-090D-44C3-819A-BC02630D175E}"/>
                  </a:ext>
                </a:extLst>
              </p:cNvPr>
              <p:cNvGrpSpPr/>
              <p:nvPr/>
            </p:nvGrpSpPr>
            <p:grpSpPr>
              <a:xfrm rot="5400000">
                <a:off x="6675523" y="3458139"/>
                <a:ext cx="1712200" cy="530072"/>
                <a:chOff x="4987013" y="4569781"/>
                <a:chExt cx="3521688" cy="119694"/>
              </a:xfrm>
            </p:grpSpPr>
            <p:grpSp>
              <p:nvGrpSpPr>
                <p:cNvPr id="431" name="Group 430">
                  <a:extLst>
                    <a:ext uri="{FF2B5EF4-FFF2-40B4-BE49-F238E27FC236}">
                      <a16:creationId xmlns:a16="http://schemas.microsoft.com/office/drawing/2014/main" id="{402BBA37-22B6-49B8-85BB-2D214D8BB504}"/>
                    </a:ext>
                  </a:extLst>
                </p:cNvPr>
                <p:cNvGrpSpPr/>
                <p:nvPr/>
              </p:nvGrpSpPr>
              <p:grpSpPr>
                <a:xfrm>
                  <a:off x="4987013" y="4569781"/>
                  <a:ext cx="893087" cy="119694"/>
                  <a:chOff x="5138520" y="2482995"/>
                  <a:chExt cx="3407120" cy="510118"/>
                </a:xfrm>
              </p:grpSpPr>
              <p:cxnSp>
                <p:nvCxnSpPr>
                  <p:cNvPr id="449" name="Straight Connector 448">
                    <a:extLst>
                      <a:ext uri="{FF2B5EF4-FFF2-40B4-BE49-F238E27FC236}">
                        <a16:creationId xmlns:a16="http://schemas.microsoft.com/office/drawing/2014/main" id="{B63B37D2-38D6-4D04-BCFD-E6B585F3C72C}"/>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A4C0859B-E8FB-4E0A-960C-709382336DED}"/>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86E31BF6-23C3-49A5-8FA3-C669EAEE9D8E}"/>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D36C2A10-C0DC-4522-B212-108BA51A7EC1}"/>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DA1A244E-1F9B-4DBA-B8C6-4F095C919961}"/>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E050E051-7840-4CFF-9E74-E89718246F5A}"/>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432" name="Group 431">
                  <a:extLst>
                    <a:ext uri="{FF2B5EF4-FFF2-40B4-BE49-F238E27FC236}">
                      <a16:creationId xmlns:a16="http://schemas.microsoft.com/office/drawing/2014/main" id="{F3130BB9-272D-438B-B10A-6575CCF4F636}"/>
                    </a:ext>
                  </a:extLst>
                </p:cNvPr>
                <p:cNvGrpSpPr/>
                <p:nvPr/>
              </p:nvGrpSpPr>
              <p:grpSpPr>
                <a:xfrm>
                  <a:off x="6045981" y="4569781"/>
                  <a:ext cx="893087" cy="119694"/>
                  <a:chOff x="5138520" y="2482995"/>
                  <a:chExt cx="3407120" cy="510118"/>
                </a:xfrm>
              </p:grpSpPr>
              <p:cxnSp>
                <p:nvCxnSpPr>
                  <p:cNvPr id="443" name="Straight Connector 442">
                    <a:extLst>
                      <a:ext uri="{FF2B5EF4-FFF2-40B4-BE49-F238E27FC236}">
                        <a16:creationId xmlns:a16="http://schemas.microsoft.com/office/drawing/2014/main" id="{C12D94F8-2930-4877-A1F3-B8C00A96218E}"/>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0A039D20-E2FA-445F-9971-8E0102888DA4}"/>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A3F199A7-8281-4B04-B5F1-8BD3C7313712}"/>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7DDA19AC-DC70-4A82-9AFA-52555D239806}"/>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A975765F-3E37-422F-8F06-A5528FB037E0}"/>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6BCFC341-87C9-4316-88E7-3DD6B94492BF}"/>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433" name="Group 432">
                  <a:extLst>
                    <a:ext uri="{FF2B5EF4-FFF2-40B4-BE49-F238E27FC236}">
                      <a16:creationId xmlns:a16="http://schemas.microsoft.com/office/drawing/2014/main" id="{9727649F-862D-4322-BACE-83416EA75745}"/>
                    </a:ext>
                  </a:extLst>
                </p:cNvPr>
                <p:cNvGrpSpPr/>
                <p:nvPr/>
              </p:nvGrpSpPr>
              <p:grpSpPr>
                <a:xfrm>
                  <a:off x="7100987" y="4569781"/>
                  <a:ext cx="1407714" cy="119694"/>
                  <a:chOff x="5138520" y="2482995"/>
                  <a:chExt cx="5370419" cy="510118"/>
                </a:xfrm>
              </p:grpSpPr>
              <p:cxnSp>
                <p:nvCxnSpPr>
                  <p:cNvPr id="434" name="Straight Connector 433">
                    <a:extLst>
                      <a:ext uri="{FF2B5EF4-FFF2-40B4-BE49-F238E27FC236}">
                        <a16:creationId xmlns:a16="http://schemas.microsoft.com/office/drawing/2014/main" id="{5B7916A5-8FCA-43BB-B7DF-6C6D12D0F070}"/>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5F0F3A37-104C-48B9-8844-00D02F762ADD}"/>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A0E7EA5C-40A9-48D4-98BB-35D7A7627228}"/>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0846F2EE-D000-4256-8052-723B73589F03}"/>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F5269D90-046C-454E-A405-0708D4C7F063}"/>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38EBCD93-997D-4A51-A024-938B9F5D6FE9}"/>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42D49EE4-A107-4B61-A8D7-0C28F18C35F1}"/>
                      </a:ext>
                    </a:extLst>
                  </p:cNvPr>
                  <p:cNvCxnSpPr>
                    <a:cxnSpLocks/>
                  </p:cNvCxnSpPr>
                  <p:nvPr/>
                </p:nvCxnSpPr>
                <p:spPr bwMode="auto">
                  <a:xfrm>
                    <a:off x="91889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53313E99-0429-45E7-9F3A-B6AE19830EB5}"/>
                      </a:ext>
                    </a:extLst>
                  </p:cNvPr>
                  <p:cNvCxnSpPr>
                    <a:cxnSpLocks/>
                  </p:cNvCxnSpPr>
                  <p:nvPr/>
                </p:nvCxnSpPr>
                <p:spPr bwMode="auto">
                  <a:xfrm>
                    <a:off x="98585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D99B5676-7AEE-430C-813F-6F2CAFC75326}"/>
                      </a:ext>
                    </a:extLst>
                  </p:cNvPr>
                  <p:cNvCxnSpPr>
                    <a:cxnSpLocks/>
                  </p:cNvCxnSpPr>
                  <p:nvPr/>
                </p:nvCxnSpPr>
                <p:spPr bwMode="auto">
                  <a:xfrm>
                    <a:off x="10508939"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09" name="Group 408">
                <a:extLst>
                  <a:ext uri="{FF2B5EF4-FFF2-40B4-BE49-F238E27FC236}">
                    <a16:creationId xmlns:a16="http://schemas.microsoft.com/office/drawing/2014/main" id="{75475AAF-8422-44A4-8950-49C61D8AFE1A}"/>
                  </a:ext>
                </a:extLst>
              </p:cNvPr>
              <p:cNvGrpSpPr/>
              <p:nvPr/>
            </p:nvGrpSpPr>
            <p:grpSpPr>
              <a:xfrm rot="5400000">
                <a:off x="6803807" y="5118793"/>
                <a:ext cx="1455632" cy="530072"/>
                <a:chOff x="5344250" y="4569781"/>
                <a:chExt cx="2993973" cy="119694"/>
              </a:xfrm>
            </p:grpSpPr>
            <p:grpSp>
              <p:nvGrpSpPr>
                <p:cNvPr id="410" name="Group 409">
                  <a:extLst>
                    <a:ext uri="{FF2B5EF4-FFF2-40B4-BE49-F238E27FC236}">
                      <a16:creationId xmlns:a16="http://schemas.microsoft.com/office/drawing/2014/main" id="{477336DF-4565-4D00-B155-0977A906888B}"/>
                    </a:ext>
                  </a:extLst>
                </p:cNvPr>
                <p:cNvGrpSpPr/>
                <p:nvPr/>
              </p:nvGrpSpPr>
              <p:grpSpPr>
                <a:xfrm>
                  <a:off x="5344250" y="4569781"/>
                  <a:ext cx="535853" cy="119694"/>
                  <a:chOff x="6501368" y="2482995"/>
                  <a:chExt cx="2044272" cy="510118"/>
                </a:xfrm>
              </p:grpSpPr>
              <p:cxnSp>
                <p:nvCxnSpPr>
                  <p:cNvPr id="427" name="Straight Connector 426">
                    <a:extLst>
                      <a:ext uri="{FF2B5EF4-FFF2-40B4-BE49-F238E27FC236}">
                        <a16:creationId xmlns:a16="http://schemas.microsoft.com/office/drawing/2014/main" id="{32532C4C-7B73-4CF3-A56A-D741D50C5FEC}"/>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F1F314A7-4C7F-4E62-AA31-A931DF351C8E}"/>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3F3D7187-DBB6-4D80-96EA-52B482AC4428}"/>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7A48192A-B7AD-42CD-8F77-2963C39B2C7E}"/>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411" name="Group 410">
                  <a:extLst>
                    <a:ext uri="{FF2B5EF4-FFF2-40B4-BE49-F238E27FC236}">
                      <a16:creationId xmlns:a16="http://schemas.microsoft.com/office/drawing/2014/main" id="{0FCE08FD-8E6B-4BD0-890C-8CEA1EBD88F2}"/>
                    </a:ext>
                  </a:extLst>
                </p:cNvPr>
                <p:cNvGrpSpPr/>
                <p:nvPr/>
              </p:nvGrpSpPr>
              <p:grpSpPr>
                <a:xfrm>
                  <a:off x="6045981" y="4569781"/>
                  <a:ext cx="893087" cy="119694"/>
                  <a:chOff x="5138520" y="2482995"/>
                  <a:chExt cx="3407120" cy="510118"/>
                </a:xfrm>
              </p:grpSpPr>
              <p:cxnSp>
                <p:nvCxnSpPr>
                  <p:cNvPr id="421" name="Straight Connector 420">
                    <a:extLst>
                      <a:ext uri="{FF2B5EF4-FFF2-40B4-BE49-F238E27FC236}">
                        <a16:creationId xmlns:a16="http://schemas.microsoft.com/office/drawing/2014/main" id="{A7189EA7-6FC6-4611-8BD6-7B5CCB17357F}"/>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E4E5692C-AEDC-4A13-B2A2-86F421D7D62C}"/>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BB7EC318-C3AE-4D5C-99B8-1907C94E2082}"/>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F0B2B4EC-BDCF-42F6-8B22-1B86BFEFF260}"/>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E353A7E4-F3E6-4537-9024-D46F31C60298}"/>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07BD8F8E-A97E-47A8-89DC-5498C2A985E8}"/>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412" name="Group 411">
                  <a:extLst>
                    <a:ext uri="{FF2B5EF4-FFF2-40B4-BE49-F238E27FC236}">
                      <a16:creationId xmlns:a16="http://schemas.microsoft.com/office/drawing/2014/main" id="{4209BAC4-44CE-4F06-897D-7E54C630794A}"/>
                    </a:ext>
                  </a:extLst>
                </p:cNvPr>
                <p:cNvGrpSpPr/>
                <p:nvPr/>
              </p:nvGrpSpPr>
              <p:grpSpPr>
                <a:xfrm>
                  <a:off x="7100987" y="4569781"/>
                  <a:ext cx="1237236" cy="119694"/>
                  <a:chOff x="5138520" y="2482995"/>
                  <a:chExt cx="4720045" cy="510118"/>
                </a:xfrm>
              </p:grpSpPr>
              <p:cxnSp>
                <p:nvCxnSpPr>
                  <p:cNvPr id="413" name="Straight Connector 412">
                    <a:extLst>
                      <a:ext uri="{FF2B5EF4-FFF2-40B4-BE49-F238E27FC236}">
                        <a16:creationId xmlns:a16="http://schemas.microsoft.com/office/drawing/2014/main" id="{CE68E0DF-19C4-49F6-B037-F8757B9F7778}"/>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9E229C53-A515-40AF-9785-D5A40AF2BFA8}"/>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D4A21FE9-BBE9-4918-A49B-57FC59F3EB40}"/>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9D6AE8A3-C155-4EBE-919A-84FCBC580A65}"/>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ED0DDF4C-A701-476E-93CB-674B67BE8A80}"/>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065DC63C-7E45-41BA-976F-F202771238A7}"/>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D63633CA-9047-4DE4-A23E-911417855611}"/>
                      </a:ext>
                    </a:extLst>
                  </p:cNvPr>
                  <p:cNvCxnSpPr>
                    <a:cxnSpLocks/>
                  </p:cNvCxnSpPr>
                  <p:nvPr/>
                </p:nvCxnSpPr>
                <p:spPr bwMode="auto">
                  <a:xfrm>
                    <a:off x="91889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C7BD5931-31DA-45E5-80C2-4D47782B90DB}"/>
                      </a:ext>
                    </a:extLst>
                  </p:cNvPr>
                  <p:cNvCxnSpPr>
                    <a:cxnSpLocks/>
                  </p:cNvCxnSpPr>
                  <p:nvPr/>
                </p:nvCxnSpPr>
                <p:spPr bwMode="auto">
                  <a:xfrm>
                    <a:off x="9858565"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grpSp>
      </p:grpSp>
      <p:grpSp>
        <p:nvGrpSpPr>
          <p:cNvPr id="489" name="Group 488">
            <a:extLst>
              <a:ext uri="{FF2B5EF4-FFF2-40B4-BE49-F238E27FC236}">
                <a16:creationId xmlns:a16="http://schemas.microsoft.com/office/drawing/2014/main" id="{D0AB23A6-FECD-4AF0-848C-C721B02A3CA8}"/>
              </a:ext>
            </a:extLst>
          </p:cNvPr>
          <p:cNvGrpSpPr/>
          <p:nvPr/>
        </p:nvGrpSpPr>
        <p:grpSpPr>
          <a:xfrm>
            <a:off x="8185655" y="1032546"/>
            <a:ext cx="80458" cy="505688"/>
            <a:chOff x="7320998" y="1032546"/>
            <a:chExt cx="80458" cy="505688"/>
          </a:xfrm>
        </p:grpSpPr>
        <p:sp>
          <p:nvSpPr>
            <p:cNvPr id="490" name="Rectangle 489">
              <a:extLst>
                <a:ext uri="{FF2B5EF4-FFF2-40B4-BE49-F238E27FC236}">
                  <a16:creationId xmlns:a16="http://schemas.microsoft.com/office/drawing/2014/main" id="{37F54740-2B30-4C3D-AB06-00E029ACC53B}"/>
                </a:ext>
              </a:extLst>
            </p:cNvPr>
            <p:cNvSpPr/>
            <p:nvPr/>
          </p:nvSpPr>
          <p:spPr bwMode="auto">
            <a:xfrm>
              <a:off x="7320998" y="1032546"/>
              <a:ext cx="80458" cy="689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2" name="Rectangle 491">
              <a:extLst>
                <a:ext uri="{FF2B5EF4-FFF2-40B4-BE49-F238E27FC236}">
                  <a16:creationId xmlns:a16="http://schemas.microsoft.com/office/drawing/2014/main" id="{31006F19-B524-48C8-A06C-05E3BA93D539}"/>
                </a:ext>
              </a:extLst>
            </p:cNvPr>
            <p:cNvSpPr/>
            <p:nvPr/>
          </p:nvSpPr>
          <p:spPr bwMode="auto">
            <a:xfrm>
              <a:off x="7320998" y="1208239"/>
              <a:ext cx="51883" cy="689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3" name="Rectangle 492">
              <a:extLst>
                <a:ext uri="{FF2B5EF4-FFF2-40B4-BE49-F238E27FC236}">
                  <a16:creationId xmlns:a16="http://schemas.microsoft.com/office/drawing/2014/main" id="{FABE31DD-074A-4227-95EA-85BA3B5C44CA}"/>
                </a:ext>
              </a:extLst>
            </p:cNvPr>
            <p:cNvSpPr/>
            <p:nvPr/>
          </p:nvSpPr>
          <p:spPr bwMode="auto">
            <a:xfrm>
              <a:off x="7320998" y="1295820"/>
              <a:ext cx="27432" cy="689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5" name="Rectangle 494">
              <a:extLst>
                <a:ext uri="{FF2B5EF4-FFF2-40B4-BE49-F238E27FC236}">
                  <a16:creationId xmlns:a16="http://schemas.microsoft.com/office/drawing/2014/main" id="{60A07F11-159B-43E4-90C1-B03F2827F083}"/>
                </a:ext>
              </a:extLst>
            </p:cNvPr>
            <p:cNvSpPr/>
            <p:nvPr/>
          </p:nvSpPr>
          <p:spPr bwMode="auto">
            <a:xfrm>
              <a:off x="7320999" y="1469266"/>
              <a:ext cx="27432" cy="689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01" name="Group 500">
            <a:extLst>
              <a:ext uri="{FF2B5EF4-FFF2-40B4-BE49-F238E27FC236}">
                <a16:creationId xmlns:a16="http://schemas.microsoft.com/office/drawing/2014/main" id="{4FA66BE2-CB35-4C8C-B147-0467B80FBC3C}"/>
              </a:ext>
            </a:extLst>
          </p:cNvPr>
          <p:cNvGrpSpPr/>
          <p:nvPr/>
        </p:nvGrpSpPr>
        <p:grpSpPr>
          <a:xfrm>
            <a:off x="9048512" y="1032546"/>
            <a:ext cx="106601" cy="505688"/>
            <a:chOff x="7320997" y="1032546"/>
            <a:chExt cx="106601" cy="505688"/>
          </a:xfrm>
        </p:grpSpPr>
        <p:sp>
          <p:nvSpPr>
            <p:cNvPr id="502" name="Rectangle 501">
              <a:extLst>
                <a:ext uri="{FF2B5EF4-FFF2-40B4-BE49-F238E27FC236}">
                  <a16:creationId xmlns:a16="http://schemas.microsoft.com/office/drawing/2014/main" id="{37067FF4-D7E0-430D-A4E9-949EA4921046}"/>
                </a:ext>
              </a:extLst>
            </p:cNvPr>
            <p:cNvSpPr/>
            <p:nvPr/>
          </p:nvSpPr>
          <p:spPr bwMode="auto">
            <a:xfrm>
              <a:off x="7320998" y="1032546"/>
              <a:ext cx="106600" cy="689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3" name="Rectangle 502">
              <a:extLst>
                <a:ext uri="{FF2B5EF4-FFF2-40B4-BE49-F238E27FC236}">
                  <a16:creationId xmlns:a16="http://schemas.microsoft.com/office/drawing/2014/main" id="{EE9D9B42-E21D-4BE5-8098-E9B625EC6017}"/>
                </a:ext>
              </a:extLst>
            </p:cNvPr>
            <p:cNvSpPr/>
            <p:nvPr/>
          </p:nvSpPr>
          <p:spPr bwMode="auto">
            <a:xfrm>
              <a:off x="7320997" y="1122642"/>
              <a:ext cx="101837" cy="689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4" name="Rectangle 503">
              <a:extLst>
                <a:ext uri="{FF2B5EF4-FFF2-40B4-BE49-F238E27FC236}">
                  <a16:creationId xmlns:a16="http://schemas.microsoft.com/office/drawing/2014/main" id="{50175FBC-73DE-483C-AE78-3C493985ABB1}"/>
                </a:ext>
              </a:extLst>
            </p:cNvPr>
            <p:cNvSpPr/>
            <p:nvPr/>
          </p:nvSpPr>
          <p:spPr bwMode="auto">
            <a:xfrm>
              <a:off x="7320998" y="1208239"/>
              <a:ext cx="68500" cy="689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5" name="Rectangle 504">
              <a:extLst>
                <a:ext uri="{FF2B5EF4-FFF2-40B4-BE49-F238E27FC236}">
                  <a16:creationId xmlns:a16="http://schemas.microsoft.com/office/drawing/2014/main" id="{39E82A08-9742-4655-A0E7-62FE7437E456}"/>
                </a:ext>
              </a:extLst>
            </p:cNvPr>
            <p:cNvSpPr/>
            <p:nvPr/>
          </p:nvSpPr>
          <p:spPr bwMode="auto">
            <a:xfrm>
              <a:off x="7320998" y="1295820"/>
              <a:ext cx="46275" cy="689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6" name="Rectangle 505">
              <a:extLst>
                <a:ext uri="{FF2B5EF4-FFF2-40B4-BE49-F238E27FC236}">
                  <a16:creationId xmlns:a16="http://schemas.microsoft.com/office/drawing/2014/main" id="{E9B6D6C9-3EBF-4895-BDF4-1971CA64AC0A}"/>
                </a:ext>
              </a:extLst>
            </p:cNvPr>
            <p:cNvSpPr/>
            <p:nvPr/>
          </p:nvSpPr>
          <p:spPr bwMode="auto">
            <a:xfrm>
              <a:off x="7320999" y="1378449"/>
              <a:ext cx="36576" cy="689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7" name="Rectangle 506">
              <a:extLst>
                <a:ext uri="{FF2B5EF4-FFF2-40B4-BE49-F238E27FC236}">
                  <a16:creationId xmlns:a16="http://schemas.microsoft.com/office/drawing/2014/main" id="{3F38934D-EF83-458B-B5A4-A75CD3E55BFB}"/>
                </a:ext>
              </a:extLst>
            </p:cNvPr>
            <p:cNvSpPr/>
            <p:nvPr/>
          </p:nvSpPr>
          <p:spPr bwMode="auto">
            <a:xfrm>
              <a:off x="7320999" y="1469266"/>
              <a:ext cx="36576" cy="689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08" name="Group 507">
            <a:extLst>
              <a:ext uri="{FF2B5EF4-FFF2-40B4-BE49-F238E27FC236}">
                <a16:creationId xmlns:a16="http://schemas.microsoft.com/office/drawing/2014/main" id="{8254E474-5215-416A-AD66-0C318479F93D}"/>
              </a:ext>
            </a:extLst>
          </p:cNvPr>
          <p:cNvGrpSpPr/>
          <p:nvPr/>
        </p:nvGrpSpPr>
        <p:grpSpPr>
          <a:xfrm>
            <a:off x="9910876" y="1032546"/>
            <a:ext cx="136411" cy="505688"/>
            <a:chOff x="7320997" y="1032546"/>
            <a:chExt cx="136411" cy="505688"/>
          </a:xfrm>
        </p:grpSpPr>
        <p:sp>
          <p:nvSpPr>
            <p:cNvPr id="509" name="Rectangle 508">
              <a:extLst>
                <a:ext uri="{FF2B5EF4-FFF2-40B4-BE49-F238E27FC236}">
                  <a16:creationId xmlns:a16="http://schemas.microsoft.com/office/drawing/2014/main" id="{B30024A2-E9B2-48E1-8A86-C26AF6551202}"/>
                </a:ext>
              </a:extLst>
            </p:cNvPr>
            <p:cNvSpPr/>
            <p:nvPr/>
          </p:nvSpPr>
          <p:spPr bwMode="auto">
            <a:xfrm>
              <a:off x="7320997" y="1032546"/>
              <a:ext cx="136411" cy="689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0" name="Rectangle 509">
              <a:extLst>
                <a:ext uri="{FF2B5EF4-FFF2-40B4-BE49-F238E27FC236}">
                  <a16:creationId xmlns:a16="http://schemas.microsoft.com/office/drawing/2014/main" id="{C7579A3D-A895-497B-8672-B4DF45442F96}"/>
                </a:ext>
              </a:extLst>
            </p:cNvPr>
            <p:cNvSpPr/>
            <p:nvPr/>
          </p:nvSpPr>
          <p:spPr bwMode="auto">
            <a:xfrm>
              <a:off x="7320997" y="1122642"/>
              <a:ext cx="93549" cy="689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1" name="Rectangle 510">
              <a:extLst>
                <a:ext uri="{FF2B5EF4-FFF2-40B4-BE49-F238E27FC236}">
                  <a16:creationId xmlns:a16="http://schemas.microsoft.com/office/drawing/2014/main" id="{19C8A5AE-0A57-4469-B4AE-3D7FC4363376}"/>
                </a:ext>
              </a:extLst>
            </p:cNvPr>
            <p:cNvSpPr/>
            <p:nvPr/>
          </p:nvSpPr>
          <p:spPr bwMode="auto">
            <a:xfrm>
              <a:off x="7320998" y="1208239"/>
              <a:ext cx="133236" cy="689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2" name="Rectangle 511">
              <a:extLst>
                <a:ext uri="{FF2B5EF4-FFF2-40B4-BE49-F238E27FC236}">
                  <a16:creationId xmlns:a16="http://schemas.microsoft.com/office/drawing/2014/main" id="{C9F4E81A-B7A0-485D-B411-14EC30F65285}"/>
                </a:ext>
              </a:extLst>
            </p:cNvPr>
            <p:cNvSpPr/>
            <p:nvPr/>
          </p:nvSpPr>
          <p:spPr bwMode="auto">
            <a:xfrm>
              <a:off x="7320998" y="1295820"/>
              <a:ext cx="111011" cy="689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3" name="Rectangle 512">
              <a:extLst>
                <a:ext uri="{FF2B5EF4-FFF2-40B4-BE49-F238E27FC236}">
                  <a16:creationId xmlns:a16="http://schemas.microsoft.com/office/drawing/2014/main" id="{8885F869-93BE-46D8-823A-11A8DB76883B}"/>
                </a:ext>
              </a:extLst>
            </p:cNvPr>
            <p:cNvSpPr/>
            <p:nvPr/>
          </p:nvSpPr>
          <p:spPr bwMode="auto">
            <a:xfrm>
              <a:off x="7320999" y="1378449"/>
              <a:ext cx="71322" cy="689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4" name="Rectangle 513">
              <a:extLst>
                <a:ext uri="{FF2B5EF4-FFF2-40B4-BE49-F238E27FC236}">
                  <a16:creationId xmlns:a16="http://schemas.microsoft.com/office/drawing/2014/main" id="{3491CAE1-C93C-4CC4-9CCF-A01C48F0086D}"/>
                </a:ext>
              </a:extLst>
            </p:cNvPr>
            <p:cNvSpPr/>
            <p:nvPr/>
          </p:nvSpPr>
          <p:spPr bwMode="auto">
            <a:xfrm>
              <a:off x="7320999" y="1469266"/>
              <a:ext cx="52272" cy="689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15" name="Group 514">
            <a:extLst>
              <a:ext uri="{FF2B5EF4-FFF2-40B4-BE49-F238E27FC236}">
                <a16:creationId xmlns:a16="http://schemas.microsoft.com/office/drawing/2014/main" id="{55BD8E66-7EC6-4C54-8955-E5C21458ABBB}"/>
              </a:ext>
            </a:extLst>
          </p:cNvPr>
          <p:cNvGrpSpPr/>
          <p:nvPr/>
        </p:nvGrpSpPr>
        <p:grpSpPr>
          <a:xfrm>
            <a:off x="8186011" y="1554428"/>
            <a:ext cx="110265" cy="840701"/>
            <a:chOff x="7320997" y="1554428"/>
            <a:chExt cx="110265" cy="840701"/>
          </a:xfrm>
        </p:grpSpPr>
        <p:sp>
          <p:nvSpPr>
            <p:cNvPr id="516" name="Rectangle 515">
              <a:extLst>
                <a:ext uri="{FF2B5EF4-FFF2-40B4-BE49-F238E27FC236}">
                  <a16:creationId xmlns:a16="http://schemas.microsoft.com/office/drawing/2014/main" id="{6A8A57D2-1FBE-49AC-98F1-9DC8562F3095}"/>
                </a:ext>
              </a:extLst>
            </p:cNvPr>
            <p:cNvSpPr/>
            <p:nvPr/>
          </p:nvSpPr>
          <p:spPr bwMode="auto">
            <a:xfrm>
              <a:off x="7320997" y="1554428"/>
              <a:ext cx="80103"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7" name="Rectangle 516">
              <a:extLst>
                <a:ext uri="{FF2B5EF4-FFF2-40B4-BE49-F238E27FC236}">
                  <a16:creationId xmlns:a16="http://schemas.microsoft.com/office/drawing/2014/main" id="{6798DB08-D5C5-4D78-8BE0-9FF21ADC7153}"/>
                </a:ext>
              </a:extLst>
            </p:cNvPr>
            <p:cNvSpPr/>
            <p:nvPr/>
          </p:nvSpPr>
          <p:spPr bwMode="auto">
            <a:xfrm>
              <a:off x="7320997" y="1639948"/>
              <a:ext cx="110265"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8" name="Rectangle 517">
              <a:extLst>
                <a:ext uri="{FF2B5EF4-FFF2-40B4-BE49-F238E27FC236}">
                  <a16:creationId xmlns:a16="http://schemas.microsoft.com/office/drawing/2014/main" id="{9198000C-782D-42CE-8085-71F47DC2E1AA}"/>
                </a:ext>
              </a:extLst>
            </p:cNvPr>
            <p:cNvSpPr/>
            <p:nvPr/>
          </p:nvSpPr>
          <p:spPr bwMode="auto">
            <a:xfrm>
              <a:off x="7320998" y="1725468"/>
              <a:ext cx="51528"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9" name="Rectangle 518">
              <a:extLst>
                <a:ext uri="{FF2B5EF4-FFF2-40B4-BE49-F238E27FC236}">
                  <a16:creationId xmlns:a16="http://schemas.microsoft.com/office/drawing/2014/main" id="{C25BCC88-2472-4D21-882C-BA52743F21F4}"/>
                </a:ext>
              </a:extLst>
            </p:cNvPr>
            <p:cNvSpPr/>
            <p:nvPr/>
          </p:nvSpPr>
          <p:spPr bwMode="auto">
            <a:xfrm>
              <a:off x="7320998" y="1810988"/>
              <a:ext cx="51527"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0" name="Rectangle 519">
              <a:extLst>
                <a:ext uri="{FF2B5EF4-FFF2-40B4-BE49-F238E27FC236}">
                  <a16:creationId xmlns:a16="http://schemas.microsoft.com/office/drawing/2014/main" id="{5CD7A141-F505-487C-806C-3ADB7C888D6C}"/>
                </a:ext>
              </a:extLst>
            </p:cNvPr>
            <p:cNvSpPr/>
            <p:nvPr/>
          </p:nvSpPr>
          <p:spPr bwMode="auto">
            <a:xfrm>
              <a:off x="7320998" y="1896508"/>
              <a:ext cx="27432"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1" name="Rectangle 520">
              <a:extLst>
                <a:ext uri="{FF2B5EF4-FFF2-40B4-BE49-F238E27FC236}">
                  <a16:creationId xmlns:a16="http://schemas.microsoft.com/office/drawing/2014/main" id="{288D0844-79D6-4AC5-8A1A-2CDE37980B7E}"/>
                </a:ext>
              </a:extLst>
            </p:cNvPr>
            <p:cNvSpPr/>
            <p:nvPr/>
          </p:nvSpPr>
          <p:spPr bwMode="auto">
            <a:xfrm>
              <a:off x="7320999" y="1982029"/>
              <a:ext cx="27432"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2" name="Rectangle 521">
              <a:extLst>
                <a:ext uri="{FF2B5EF4-FFF2-40B4-BE49-F238E27FC236}">
                  <a16:creationId xmlns:a16="http://schemas.microsoft.com/office/drawing/2014/main" id="{89E3CE1A-4B1D-450F-AD87-621DFCB908B3}"/>
                </a:ext>
              </a:extLst>
            </p:cNvPr>
            <p:cNvSpPr/>
            <p:nvPr/>
          </p:nvSpPr>
          <p:spPr bwMode="auto">
            <a:xfrm>
              <a:off x="7320999" y="2067398"/>
              <a:ext cx="27432"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3" name="Rectangle 522">
              <a:extLst>
                <a:ext uri="{FF2B5EF4-FFF2-40B4-BE49-F238E27FC236}">
                  <a16:creationId xmlns:a16="http://schemas.microsoft.com/office/drawing/2014/main" id="{B5C95453-BC60-4CEA-98CD-8C2A9AEB2ADF}"/>
                </a:ext>
              </a:extLst>
            </p:cNvPr>
            <p:cNvSpPr/>
            <p:nvPr/>
          </p:nvSpPr>
          <p:spPr bwMode="auto">
            <a:xfrm>
              <a:off x="7321000" y="2153123"/>
              <a:ext cx="49937"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4" name="Rectangle 523">
              <a:extLst>
                <a:ext uri="{FF2B5EF4-FFF2-40B4-BE49-F238E27FC236}">
                  <a16:creationId xmlns:a16="http://schemas.microsoft.com/office/drawing/2014/main" id="{423EB700-2B76-4E71-B3FE-0B7843C51414}"/>
                </a:ext>
              </a:extLst>
            </p:cNvPr>
            <p:cNvSpPr/>
            <p:nvPr/>
          </p:nvSpPr>
          <p:spPr bwMode="auto">
            <a:xfrm>
              <a:off x="7321000" y="2238848"/>
              <a:ext cx="51525"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5" name="Rectangle 524">
              <a:extLst>
                <a:ext uri="{FF2B5EF4-FFF2-40B4-BE49-F238E27FC236}">
                  <a16:creationId xmlns:a16="http://schemas.microsoft.com/office/drawing/2014/main" id="{911066A4-A9A1-4253-90A8-62A4D5437B1F}"/>
                </a:ext>
              </a:extLst>
            </p:cNvPr>
            <p:cNvSpPr/>
            <p:nvPr/>
          </p:nvSpPr>
          <p:spPr bwMode="auto">
            <a:xfrm>
              <a:off x="7321000" y="2326161"/>
              <a:ext cx="18288"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38" name="Group 537">
            <a:extLst>
              <a:ext uri="{FF2B5EF4-FFF2-40B4-BE49-F238E27FC236}">
                <a16:creationId xmlns:a16="http://schemas.microsoft.com/office/drawing/2014/main" id="{CB68569F-164A-41EF-A57D-F24B71998F5E}"/>
              </a:ext>
            </a:extLst>
          </p:cNvPr>
          <p:cNvGrpSpPr/>
          <p:nvPr/>
        </p:nvGrpSpPr>
        <p:grpSpPr>
          <a:xfrm>
            <a:off x="9048512" y="1554428"/>
            <a:ext cx="259001" cy="840701"/>
            <a:chOff x="7320997" y="1554428"/>
            <a:chExt cx="259001" cy="840701"/>
          </a:xfrm>
        </p:grpSpPr>
        <p:sp>
          <p:nvSpPr>
            <p:cNvPr id="539" name="Rectangle 538">
              <a:extLst>
                <a:ext uri="{FF2B5EF4-FFF2-40B4-BE49-F238E27FC236}">
                  <a16:creationId xmlns:a16="http://schemas.microsoft.com/office/drawing/2014/main" id="{6D428612-F1C3-43FD-A88F-EB47A45FA9F6}"/>
                </a:ext>
              </a:extLst>
            </p:cNvPr>
            <p:cNvSpPr/>
            <p:nvPr/>
          </p:nvSpPr>
          <p:spPr bwMode="auto">
            <a:xfrm>
              <a:off x="7320997" y="1554428"/>
              <a:ext cx="259001"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0" name="Rectangle 539">
              <a:extLst>
                <a:ext uri="{FF2B5EF4-FFF2-40B4-BE49-F238E27FC236}">
                  <a16:creationId xmlns:a16="http://schemas.microsoft.com/office/drawing/2014/main" id="{E3436DCE-FCF4-4DCB-9D9C-CD6B417DE2E6}"/>
                </a:ext>
              </a:extLst>
            </p:cNvPr>
            <p:cNvSpPr/>
            <p:nvPr/>
          </p:nvSpPr>
          <p:spPr bwMode="auto">
            <a:xfrm>
              <a:off x="7320997" y="1639948"/>
              <a:ext cx="144701"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1" name="Rectangle 540">
              <a:extLst>
                <a:ext uri="{FF2B5EF4-FFF2-40B4-BE49-F238E27FC236}">
                  <a16:creationId xmlns:a16="http://schemas.microsoft.com/office/drawing/2014/main" id="{D3AD79D5-23E6-48DA-AB06-C4DC3B8FA701}"/>
                </a:ext>
              </a:extLst>
            </p:cNvPr>
            <p:cNvSpPr/>
            <p:nvPr/>
          </p:nvSpPr>
          <p:spPr bwMode="auto">
            <a:xfrm>
              <a:off x="7320998" y="1725468"/>
              <a:ext cx="143112"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2" name="Rectangle 541">
              <a:extLst>
                <a:ext uri="{FF2B5EF4-FFF2-40B4-BE49-F238E27FC236}">
                  <a16:creationId xmlns:a16="http://schemas.microsoft.com/office/drawing/2014/main" id="{A61A97B6-8352-4720-87A7-95E75EA5B025}"/>
                </a:ext>
              </a:extLst>
            </p:cNvPr>
            <p:cNvSpPr/>
            <p:nvPr/>
          </p:nvSpPr>
          <p:spPr bwMode="auto">
            <a:xfrm>
              <a:off x="7320998" y="1810988"/>
              <a:ext cx="184387"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3" name="Rectangle 542">
              <a:extLst>
                <a:ext uri="{FF2B5EF4-FFF2-40B4-BE49-F238E27FC236}">
                  <a16:creationId xmlns:a16="http://schemas.microsoft.com/office/drawing/2014/main" id="{65B32D96-384F-4DB1-B755-533C73D4BC60}"/>
                </a:ext>
              </a:extLst>
            </p:cNvPr>
            <p:cNvSpPr/>
            <p:nvPr/>
          </p:nvSpPr>
          <p:spPr bwMode="auto">
            <a:xfrm>
              <a:off x="7320998" y="1896508"/>
              <a:ext cx="125650"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4" name="Rectangle 543">
              <a:extLst>
                <a:ext uri="{FF2B5EF4-FFF2-40B4-BE49-F238E27FC236}">
                  <a16:creationId xmlns:a16="http://schemas.microsoft.com/office/drawing/2014/main" id="{12322E48-37ED-4521-B05B-251E0D43BE6F}"/>
                </a:ext>
              </a:extLst>
            </p:cNvPr>
            <p:cNvSpPr/>
            <p:nvPr/>
          </p:nvSpPr>
          <p:spPr bwMode="auto">
            <a:xfrm>
              <a:off x="7320999" y="1982029"/>
              <a:ext cx="84374"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5" name="Rectangle 544">
              <a:extLst>
                <a:ext uri="{FF2B5EF4-FFF2-40B4-BE49-F238E27FC236}">
                  <a16:creationId xmlns:a16="http://schemas.microsoft.com/office/drawing/2014/main" id="{E8668B42-8A1E-4CB0-AF0D-A675EE661D29}"/>
                </a:ext>
              </a:extLst>
            </p:cNvPr>
            <p:cNvSpPr/>
            <p:nvPr/>
          </p:nvSpPr>
          <p:spPr bwMode="auto">
            <a:xfrm>
              <a:off x="7320998" y="2067398"/>
              <a:ext cx="74849"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6" name="Rectangle 545">
              <a:extLst>
                <a:ext uri="{FF2B5EF4-FFF2-40B4-BE49-F238E27FC236}">
                  <a16:creationId xmlns:a16="http://schemas.microsoft.com/office/drawing/2014/main" id="{5C6897F2-32AB-4E35-B456-0B5E343F0DBB}"/>
                </a:ext>
              </a:extLst>
            </p:cNvPr>
            <p:cNvSpPr/>
            <p:nvPr/>
          </p:nvSpPr>
          <p:spPr bwMode="auto">
            <a:xfrm>
              <a:off x="7321000" y="2153123"/>
              <a:ext cx="78023"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7" name="Rectangle 546">
              <a:extLst>
                <a:ext uri="{FF2B5EF4-FFF2-40B4-BE49-F238E27FC236}">
                  <a16:creationId xmlns:a16="http://schemas.microsoft.com/office/drawing/2014/main" id="{D892813B-FB0B-4035-B5E8-79D98B133C9E}"/>
                </a:ext>
              </a:extLst>
            </p:cNvPr>
            <p:cNvSpPr/>
            <p:nvPr/>
          </p:nvSpPr>
          <p:spPr bwMode="auto">
            <a:xfrm>
              <a:off x="7321000" y="2238848"/>
              <a:ext cx="70085"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8" name="Rectangle 547">
              <a:extLst>
                <a:ext uri="{FF2B5EF4-FFF2-40B4-BE49-F238E27FC236}">
                  <a16:creationId xmlns:a16="http://schemas.microsoft.com/office/drawing/2014/main" id="{11071F10-7CAD-42AF-9F21-63F2B91CE4E3}"/>
                </a:ext>
              </a:extLst>
            </p:cNvPr>
            <p:cNvSpPr/>
            <p:nvPr/>
          </p:nvSpPr>
          <p:spPr bwMode="auto">
            <a:xfrm>
              <a:off x="7321000" y="2326161"/>
              <a:ext cx="74848"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49" name="Group 548">
            <a:extLst>
              <a:ext uri="{FF2B5EF4-FFF2-40B4-BE49-F238E27FC236}">
                <a16:creationId xmlns:a16="http://schemas.microsoft.com/office/drawing/2014/main" id="{3EB29187-C126-45D4-ADF0-EF9AA5D6EA8E}"/>
              </a:ext>
            </a:extLst>
          </p:cNvPr>
          <p:cNvGrpSpPr/>
          <p:nvPr/>
        </p:nvGrpSpPr>
        <p:grpSpPr>
          <a:xfrm>
            <a:off x="9910876" y="1554428"/>
            <a:ext cx="396762" cy="931188"/>
            <a:chOff x="7320997" y="1554428"/>
            <a:chExt cx="396762" cy="931188"/>
          </a:xfrm>
        </p:grpSpPr>
        <p:sp>
          <p:nvSpPr>
            <p:cNvPr id="550" name="Rectangle 549">
              <a:extLst>
                <a:ext uri="{FF2B5EF4-FFF2-40B4-BE49-F238E27FC236}">
                  <a16:creationId xmlns:a16="http://schemas.microsoft.com/office/drawing/2014/main" id="{D609D439-B6B5-4D23-BDAF-DEEF8C5E6962}"/>
                </a:ext>
              </a:extLst>
            </p:cNvPr>
            <p:cNvSpPr/>
            <p:nvPr/>
          </p:nvSpPr>
          <p:spPr bwMode="auto">
            <a:xfrm>
              <a:off x="7320997" y="1554428"/>
              <a:ext cx="395174"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1" name="Rectangle 550">
              <a:extLst>
                <a:ext uri="{FF2B5EF4-FFF2-40B4-BE49-F238E27FC236}">
                  <a16:creationId xmlns:a16="http://schemas.microsoft.com/office/drawing/2014/main" id="{605EAF1A-68C4-409B-8D70-DD1E44A2AAFF}"/>
                </a:ext>
              </a:extLst>
            </p:cNvPr>
            <p:cNvSpPr/>
            <p:nvPr/>
          </p:nvSpPr>
          <p:spPr bwMode="auto">
            <a:xfrm>
              <a:off x="7320997" y="1639948"/>
              <a:ext cx="333262"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2" name="Rectangle 551">
              <a:extLst>
                <a:ext uri="{FF2B5EF4-FFF2-40B4-BE49-F238E27FC236}">
                  <a16:creationId xmlns:a16="http://schemas.microsoft.com/office/drawing/2014/main" id="{7628E550-DB88-4C0E-9AC3-D544FE279B70}"/>
                </a:ext>
              </a:extLst>
            </p:cNvPr>
            <p:cNvSpPr/>
            <p:nvPr/>
          </p:nvSpPr>
          <p:spPr bwMode="auto">
            <a:xfrm>
              <a:off x="7320997" y="1725468"/>
              <a:ext cx="396762"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3" name="Rectangle 552">
              <a:extLst>
                <a:ext uri="{FF2B5EF4-FFF2-40B4-BE49-F238E27FC236}">
                  <a16:creationId xmlns:a16="http://schemas.microsoft.com/office/drawing/2014/main" id="{A59106CC-7E1B-4E00-A896-C99E57F6EEB3}"/>
                </a:ext>
              </a:extLst>
            </p:cNvPr>
            <p:cNvSpPr/>
            <p:nvPr/>
          </p:nvSpPr>
          <p:spPr bwMode="auto">
            <a:xfrm>
              <a:off x="7320998" y="1810988"/>
              <a:ext cx="252298"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4" name="Rectangle 553">
              <a:extLst>
                <a:ext uri="{FF2B5EF4-FFF2-40B4-BE49-F238E27FC236}">
                  <a16:creationId xmlns:a16="http://schemas.microsoft.com/office/drawing/2014/main" id="{AED0E697-F00E-4ACB-BD0B-F8EB85CD4D99}"/>
                </a:ext>
              </a:extLst>
            </p:cNvPr>
            <p:cNvSpPr/>
            <p:nvPr/>
          </p:nvSpPr>
          <p:spPr bwMode="auto">
            <a:xfrm>
              <a:off x="7320998" y="1896508"/>
              <a:ext cx="274523"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5" name="Rectangle 554">
              <a:extLst>
                <a:ext uri="{FF2B5EF4-FFF2-40B4-BE49-F238E27FC236}">
                  <a16:creationId xmlns:a16="http://schemas.microsoft.com/office/drawing/2014/main" id="{44EFD1AE-3AD7-4C28-80BA-ED8CE4A28A3B}"/>
                </a:ext>
              </a:extLst>
            </p:cNvPr>
            <p:cNvSpPr/>
            <p:nvPr/>
          </p:nvSpPr>
          <p:spPr bwMode="auto">
            <a:xfrm>
              <a:off x="7320999" y="1982029"/>
              <a:ext cx="274522"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6" name="Rectangle 555">
              <a:extLst>
                <a:ext uri="{FF2B5EF4-FFF2-40B4-BE49-F238E27FC236}">
                  <a16:creationId xmlns:a16="http://schemas.microsoft.com/office/drawing/2014/main" id="{38713CD3-D6C9-41EF-A7DF-BFE9DB1332CC}"/>
                </a:ext>
              </a:extLst>
            </p:cNvPr>
            <p:cNvSpPr/>
            <p:nvPr/>
          </p:nvSpPr>
          <p:spPr bwMode="auto">
            <a:xfrm>
              <a:off x="7320999" y="2067398"/>
              <a:ext cx="193560"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7" name="Rectangle 556">
              <a:extLst>
                <a:ext uri="{FF2B5EF4-FFF2-40B4-BE49-F238E27FC236}">
                  <a16:creationId xmlns:a16="http://schemas.microsoft.com/office/drawing/2014/main" id="{826B40A8-8E62-45A6-AD88-3CDA6857BBA7}"/>
                </a:ext>
              </a:extLst>
            </p:cNvPr>
            <p:cNvSpPr/>
            <p:nvPr/>
          </p:nvSpPr>
          <p:spPr bwMode="auto">
            <a:xfrm>
              <a:off x="7321000" y="2153123"/>
              <a:ext cx="152284"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8" name="Rectangle 557">
              <a:extLst>
                <a:ext uri="{FF2B5EF4-FFF2-40B4-BE49-F238E27FC236}">
                  <a16:creationId xmlns:a16="http://schemas.microsoft.com/office/drawing/2014/main" id="{6B9F7766-9AE0-4500-9084-E4EF8070BD30}"/>
                </a:ext>
              </a:extLst>
            </p:cNvPr>
            <p:cNvSpPr/>
            <p:nvPr/>
          </p:nvSpPr>
          <p:spPr bwMode="auto">
            <a:xfrm>
              <a:off x="7321000" y="2238848"/>
              <a:ext cx="131646"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9" name="Rectangle 558">
              <a:extLst>
                <a:ext uri="{FF2B5EF4-FFF2-40B4-BE49-F238E27FC236}">
                  <a16:creationId xmlns:a16="http://schemas.microsoft.com/office/drawing/2014/main" id="{1691E25E-5BAC-46F7-B2D7-EB6E1D9C362B}"/>
                </a:ext>
              </a:extLst>
            </p:cNvPr>
            <p:cNvSpPr/>
            <p:nvPr/>
          </p:nvSpPr>
          <p:spPr bwMode="auto">
            <a:xfrm>
              <a:off x="7320999" y="2326161"/>
              <a:ext cx="109421"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0" name="Rectangle 559">
              <a:extLst>
                <a:ext uri="{FF2B5EF4-FFF2-40B4-BE49-F238E27FC236}">
                  <a16:creationId xmlns:a16="http://schemas.microsoft.com/office/drawing/2014/main" id="{E1191A55-0A6E-430A-B01C-4A18EDF7E4A6}"/>
                </a:ext>
              </a:extLst>
            </p:cNvPr>
            <p:cNvSpPr/>
            <p:nvPr/>
          </p:nvSpPr>
          <p:spPr bwMode="auto">
            <a:xfrm>
              <a:off x="7322588" y="2416648"/>
              <a:ext cx="9144" cy="6896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61" name="Group 560">
            <a:extLst>
              <a:ext uri="{FF2B5EF4-FFF2-40B4-BE49-F238E27FC236}">
                <a16:creationId xmlns:a16="http://schemas.microsoft.com/office/drawing/2014/main" id="{168F97E5-7D84-48E3-B34F-224DA59828C4}"/>
              </a:ext>
            </a:extLst>
          </p:cNvPr>
          <p:cNvGrpSpPr/>
          <p:nvPr/>
        </p:nvGrpSpPr>
        <p:grpSpPr>
          <a:xfrm>
            <a:off x="8186011" y="2497280"/>
            <a:ext cx="180114" cy="1183594"/>
            <a:chOff x="7320997" y="1554428"/>
            <a:chExt cx="180114" cy="1183594"/>
          </a:xfrm>
          <a:solidFill>
            <a:schemeClr val="accent4"/>
          </a:solidFill>
        </p:grpSpPr>
        <p:sp>
          <p:nvSpPr>
            <p:cNvPr id="562" name="Rectangle 561">
              <a:extLst>
                <a:ext uri="{FF2B5EF4-FFF2-40B4-BE49-F238E27FC236}">
                  <a16:creationId xmlns:a16="http://schemas.microsoft.com/office/drawing/2014/main" id="{DB1BF2C1-FF52-4E73-AD94-4C5B5E9CF56D}"/>
                </a:ext>
              </a:extLst>
            </p:cNvPr>
            <p:cNvSpPr/>
            <p:nvPr/>
          </p:nvSpPr>
          <p:spPr bwMode="auto">
            <a:xfrm>
              <a:off x="7320997" y="1554428"/>
              <a:ext cx="180114"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3" name="Rectangle 562">
              <a:extLst>
                <a:ext uri="{FF2B5EF4-FFF2-40B4-BE49-F238E27FC236}">
                  <a16:creationId xmlns:a16="http://schemas.microsoft.com/office/drawing/2014/main" id="{FFAE8100-B4D1-4AB0-9108-8B79C77D2244}"/>
                </a:ext>
              </a:extLst>
            </p:cNvPr>
            <p:cNvSpPr/>
            <p:nvPr/>
          </p:nvSpPr>
          <p:spPr bwMode="auto">
            <a:xfrm>
              <a:off x="7320997" y="1639948"/>
              <a:ext cx="48352"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4" name="Rectangle 563">
              <a:extLst>
                <a:ext uri="{FF2B5EF4-FFF2-40B4-BE49-F238E27FC236}">
                  <a16:creationId xmlns:a16="http://schemas.microsoft.com/office/drawing/2014/main" id="{74BE69F5-6F45-4067-A800-6C75D43B543B}"/>
                </a:ext>
              </a:extLst>
            </p:cNvPr>
            <p:cNvSpPr/>
            <p:nvPr/>
          </p:nvSpPr>
          <p:spPr bwMode="auto">
            <a:xfrm>
              <a:off x="7320998" y="1723880"/>
              <a:ext cx="48352"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5" name="Rectangle 564">
              <a:extLst>
                <a:ext uri="{FF2B5EF4-FFF2-40B4-BE49-F238E27FC236}">
                  <a16:creationId xmlns:a16="http://schemas.microsoft.com/office/drawing/2014/main" id="{1BF1286D-FAAD-4015-BFF0-4EABAA4A2596}"/>
                </a:ext>
              </a:extLst>
            </p:cNvPr>
            <p:cNvSpPr/>
            <p:nvPr/>
          </p:nvSpPr>
          <p:spPr bwMode="auto">
            <a:xfrm>
              <a:off x="7320999" y="1806224"/>
              <a:ext cx="81688"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6" name="Rectangle 565">
              <a:extLst>
                <a:ext uri="{FF2B5EF4-FFF2-40B4-BE49-F238E27FC236}">
                  <a16:creationId xmlns:a16="http://schemas.microsoft.com/office/drawing/2014/main" id="{8CC46B28-ABF3-49F1-ACBE-1A472BA56787}"/>
                </a:ext>
              </a:extLst>
            </p:cNvPr>
            <p:cNvSpPr/>
            <p:nvPr/>
          </p:nvSpPr>
          <p:spPr bwMode="auto">
            <a:xfrm>
              <a:off x="7320998" y="1890156"/>
              <a:ext cx="27432"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7" name="Rectangle 566">
              <a:extLst>
                <a:ext uri="{FF2B5EF4-FFF2-40B4-BE49-F238E27FC236}">
                  <a16:creationId xmlns:a16="http://schemas.microsoft.com/office/drawing/2014/main" id="{9B3A5526-D7FE-4162-BEA5-2D5E61CD191F}"/>
                </a:ext>
              </a:extLst>
            </p:cNvPr>
            <p:cNvSpPr/>
            <p:nvPr/>
          </p:nvSpPr>
          <p:spPr bwMode="auto">
            <a:xfrm>
              <a:off x="7320999" y="1978853"/>
              <a:ext cx="81687"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9" name="Rectangle 568">
              <a:extLst>
                <a:ext uri="{FF2B5EF4-FFF2-40B4-BE49-F238E27FC236}">
                  <a16:creationId xmlns:a16="http://schemas.microsoft.com/office/drawing/2014/main" id="{F566C9E1-4A4D-4F49-936F-53907DBC0314}"/>
                </a:ext>
              </a:extLst>
            </p:cNvPr>
            <p:cNvSpPr/>
            <p:nvPr/>
          </p:nvSpPr>
          <p:spPr bwMode="auto">
            <a:xfrm>
              <a:off x="7321000" y="2153123"/>
              <a:ext cx="49936"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0" name="Rectangle 569">
              <a:extLst>
                <a:ext uri="{FF2B5EF4-FFF2-40B4-BE49-F238E27FC236}">
                  <a16:creationId xmlns:a16="http://schemas.microsoft.com/office/drawing/2014/main" id="{12086AA9-4191-4857-9E1C-054B4B5F797B}"/>
                </a:ext>
              </a:extLst>
            </p:cNvPr>
            <p:cNvSpPr/>
            <p:nvPr/>
          </p:nvSpPr>
          <p:spPr bwMode="auto">
            <a:xfrm>
              <a:off x="7321000" y="2238848"/>
              <a:ext cx="51524"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1" name="Rectangle 570">
              <a:extLst>
                <a:ext uri="{FF2B5EF4-FFF2-40B4-BE49-F238E27FC236}">
                  <a16:creationId xmlns:a16="http://schemas.microsoft.com/office/drawing/2014/main" id="{887F5DEF-5418-48F6-944F-82E03E5E93BE}"/>
                </a:ext>
              </a:extLst>
            </p:cNvPr>
            <p:cNvSpPr/>
            <p:nvPr/>
          </p:nvSpPr>
          <p:spPr bwMode="auto">
            <a:xfrm>
              <a:off x="7321000" y="2326161"/>
              <a:ext cx="27432"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5" name="Rectangle 574">
              <a:extLst>
                <a:ext uri="{FF2B5EF4-FFF2-40B4-BE49-F238E27FC236}">
                  <a16:creationId xmlns:a16="http://schemas.microsoft.com/office/drawing/2014/main" id="{933C5892-F5AE-43D9-8851-771F1688E7D9}"/>
                </a:ext>
              </a:extLst>
            </p:cNvPr>
            <p:cNvSpPr/>
            <p:nvPr/>
          </p:nvSpPr>
          <p:spPr bwMode="auto">
            <a:xfrm>
              <a:off x="7322587" y="2669054"/>
              <a:ext cx="18288"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78" name="Group 577">
            <a:extLst>
              <a:ext uri="{FF2B5EF4-FFF2-40B4-BE49-F238E27FC236}">
                <a16:creationId xmlns:a16="http://schemas.microsoft.com/office/drawing/2014/main" id="{E2A5D5C0-1C03-40EE-B20A-A97007056F07}"/>
              </a:ext>
            </a:extLst>
          </p:cNvPr>
          <p:cNvGrpSpPr/>
          <p:nvPr/>
        </p:nvGrpSpPr>
        <p:grpSpPr>
          <a:xfrm>
            <a:off x="9048512" y="2497280"/>
            <a:ext cx="351076" cy="1270907"/>
            <a:chOff x="7320997" y="1554428"/>
            <a:chExt cx="351076" cy="1270907"/>
          </a:xfrm>
          <a:solidFill>
            <a:schemeClr val="accent4"/>
          </a:solidFill>
        </p:grpSpPr>
        <p:sp>
          <p:nvSpPr>
            <p:cNvPr id="579" name="Rectangle 578">
              <a:extLst>
                <a:ext uri="{FF2B5EF4-FFF2-40B4-BE49-F238E27FC236}">
                  <a16:creationId xmlns:a16="http://schemas.microsoft.com/office/drawing/2014/main" id="{15CD4915-FAF1-4899-B270-A6C1A4C545FA}"/>
                </a:ext>
              </a:extLst>
            </p:cNvPr>
            <p:cNvSpPr/>
            <p:nvPr/>
          </p:nvSpPr>
          <p:spPr bwMode="auto">
            <a:xfrm>
              <a:off x="7320997" y="1554428"/>
              <a:ext cx="351076"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0" name="Rectangle 579">
              <a:extLst>
                <a:ext uri="{FF2B5EF4-FFF2-40B4-BE49-F238E27FC236}">
                  <a16:creationId xmlns:a16="http://schemas.microsoft.com/office/drawing/2014/main" id="{7B3ABE47-FBE6-43E2-B244-60ECD3563935}"/>
                </a:ext>
              </a:extLst>
            </p:cNvPr>
            <p:cNvSpPr/>
            <p:nvPr/>
          </p:nvSpPr>
          <p:spPr bwMode="auto">
            <a:xfrm>
              <a:off x="7320997" y="1639948"/>
              <a:ext cx="198676"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1" name="Rectangle 580">
              <a:extLst>
                <a:ext uri="{FF2B5EF4-FFF2-40B4-BE49-F238E27FC236}">
                  <a16:creationId xmlns:a16="http://schemas.microsoft.com/office/drawing/2014/main" id="{2A95EDF7-427A-4CF7-8D90-F9BFF689FC74}"/>
                </a:ext>
              </a:extLst>
            </p:cNvPr>
            <p:cNvSpPr/>
            <p:nvPr/>
          </p:nvSpPr>
          <p:spPr bwMode="auto">
            <a:xfrm>
              <a:off x="7320998" y="1723880"/>
              <a:ext cx="166926"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2" name="Rectangle 581">
              <a:extLst>
                <a:ext uri="{FF2B5EF4-FFF2-40B4-BE49-F238E27FC236}">
                  <a16:creationId xmlns:a16="http://schemas.microsoft.com/office/drawing/2014/main" id="{32EE6A83-7C18-4B7F-9FFD-EBF9B66A1F4E}"/>
                </a:ext>
              </a:extLst>
            </p:cNvPr>
            <p:cNvSpPr/>
            <p:nvPr/>
          </p:nvSpPr>
          <p:spPr bwMode="auto">
            <a:xfrm>
              <a:off x="7320999" y="1806224"/>
              <a:ext cx="151050"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3" name="Rectangle 582">
              <a:extLst>
                <a:ext uri="{FF2B5EF4-FFF2-40B4-BE49-F238E27FC236}">
                  <a16:creationId xmlns:a16="http://schemas.microsoft.com/office/drawing/2014/main" id="{E7F0CCAD-0CB7-4197-A195-BBAD382C826E}"/>
                </a:ext>
              </a:extLst>
            </p:cNvPr>
            <p:cNvSpPr/>
            <p:nvPr/>
          </p:nvSpPr>
          <p:spPr bwMode="auto">
            <a:xfrm>
              <a:off x="7320998" y="1890156"/>
              <a:ext cx="157400"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4" name="Rectangle 583">
              <a:extLst>
                <a:ext uri="{FF2B5EF4-FFF2-40B4-BE49-F238E27FC236}">
                  <a16:creationId xmlns:a16="http://schemas.microsoft.com/office/drawing/2014/main" id="{608B67E8-201E-4013-9D11-57510FBF20BC}"/>
                </a:ext>
              </a:extLst>
            </p:cNvPr>
            <p:cNvSpPr/>
            <p:nvPr/>
          </p:nvSpPr>
          <p:spPr bwMode="auto">
            <a:xfrm>
              <a:off x="7321000" y="1978853"/>
              <a:ext cx="139936"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5" name="Rectangle 584">
              <a:extLst>
                <a:ext uri="{FF2B5EF4-FFF2-40B4-BE49-F238E27FC236}">
                  <a16:creationId xmlns:a16="http://schemas.microsoft.com/office/drawing/2014/main" id="{F2495AE2-E60E-49AE-9AED-1CEB0E3773C8}"/>
                </a:ext>
              </a:extLst>
            </p:cNvPr>
            <p:cNvSpPr/>
            <p:nvPr/>
          </p:nvSpPr>
          <p:spPr bwMode="auto">
            <a:xfrm>
              <a:off x="7320999" y="2067398"/>
              <a:ext cx="144699"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6" name="Rectangle 585">
              <a:extLst>
                <a:ext uri="{FF2B5EF4-FFF2-40B4-BE49-F238E27FC236}">
                  <a16:creationId xmlns:a16="http://schemas.microsoft.com/office/drawing/2014/main" id="{C3F3110A-53AE-4B8C-99A1-3E6AC9F6D313}"/>
                </a:ext>
              </a:extLst>
            </p:cNvPr>
            <p:cNvSpPr/>
            <p:nvPr/>
          </p:nvSpPr>
          <p:spPr bwMode="auto">
            <a:xfrm>
              <a:off x="7321000" y="2153123"/>
              <a:ext cx="112948"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7" name="Rectangle 586">
              <a:extLst>
                <a:ext uri="{FF2B5EF4-FFF2-40B4-BE49-F238E27FC236}">
                  <a16:creationId xmlns:a16="http://schemas.microsoft.com/office/drawing/2014/main" id="{5B9ED66B-74BF-4AB1-BED3-EDCC2942B29E}"/>
                </a:ext>
              </a:extLst>
            </p:cNvPr>
            <p:cNvSpPr/>
            <p:nvPr/>
          </p:nvSpPr>
          <p:spPr bwMode="auto">
            <a:xfrm>
              <a:off x="7321000" y="2238848"/>
              <a:ext cx="89135"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8" name="Rectangle 587">
              <a:extLst>
                <a:ext uri="{FF2B5EF4-FFF2-40B4-BE49-F238E27FC236}">
                  <a16:creationId xmlns:a16="http://schemas.microsoft.com/office/drawing/2014/main" id="{11A9E0AE-D7C4-4A4C-B3E3-086A425D8E26}"/>
                </a:ext>
              </a:extLst>
            </p:cNvPr>
            <p:cNvSpPr/>
            <p:nvPr/>
          </p:nvSpPr>
          <p:spPr bwMode="auto">
            <a:xfrm>
              <a:off x="7321000" y="2326161"/>
              <a:ext cx="87548"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9" name="Rectangle 588">
              <a:extLst>
                <a:ext uri="{FF2B5EF4-FFF2-40B4-BE49-F238E27FC236}">
                  <a16:creationId xmlns:a16="http://schemas.microsoft.com/office/drawing/2014/main" id="{8F750E00-3283-4FC7-AD71-96E0C746548A}"/>
                </a:ext>
              </a:extLst>
            </p:cNvPr>
            <p:cNvSpPr/>
            <p:nvPr/>
          </p:nvSpPr>
          <p:spPr bwMode="auto">
            <a:xfrm>
              <a:off x="7322587" y="2413472"/>
              <a:ext cx="105011"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0" name="Rectangle 589">
              <a:extLst>
                <a:ext uri="{FF2B5EF4-FFF2-40B4-BE49-F238E27FC236}">
                  <a16:creationId xmlns:a16="http://schemas.microsoft.com/office/drawing/2014/main" id="{6553F780-8377-46FD-9ABC-BD6300E62739}"/>
                </a:ext>
              </a:extLst>
            </p:cNvPr>
            <p:cNvSpPr/>
            <p:nvPr/>
          </p:nvSpPr>
          <p:spPr bwMode="auto">
            <a:xfrm>
              <a:off x="7322588" y="2499195"/>
              <a:ext cx="49447"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1" name="Rectangle 590">
              <a:extLst>
                <a:ext uri="{FF2B5EF4-FFF2-40B4-BE49-F238E27FC236}">
                  <a16:creationId xmlns:a16="http://schemas.microsoft.com/office/drawing/2014/main" id="{4B6A60E0-8949-4074-86F4-6C08BFD2AD1C}"/>
                </a:ext>
              </a:extLst>
            </p:cNvPr>
            <p:cNvSpPr/>
            <p:nvPr/>
          </p:nvSpPr>
          <p:spPr bwMode="auto">
            <a:xfrm>
              <a:off x="7322588" y="2581743"/>
              <a:ext cx="45719"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2" name="Rectangle 591">
              <a:extLst>
                <a:ext uri="{FF2B5EF4-FFF2-40B4-BE49-F238E27FC236}">
                  <a16:creationId xmlns:a16="http://schemas.microsoft.com/office/drawing/2014/main" id="{803DF2A1-6B52-48EA-A09D-D590ACA1524E}"/>
                </a:ext>
              </a:extLst>
            </p:cNvPr>
            <p:cNvSpPr/>
            <p:nvPr/>
          </p:nvSpPr>
          <p:spPr bwMode="auto">
            <a:xfrm>
              <a:off x="7322587" y="2669054"/>
              <a:ext cx="18288"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3" name="Rectangle 592">
              <a:extLst>
                <a:ext uri="{FF2B5EF4-FFF2-40B4-BE49-F238E27FC236}">
                  <a16:creationId xmlns:a16="http://schemas.microsoft.com/office/drawing/2014/main" id="{B2BF0BE0-5894-4D59-8A6A-0F7289763BA4}"/>
                </a:ext>
              </a:extLst>
            </p:cNvPr>
            <p:cNvSpPr/>
            <p:nvPr/>
          </p:nvSpPr>
          <p:spPr bwMode="auto">
            <a:xfrm>
              <a:off x="7322586" y="2756367"/>
              <a:ext cx="18288"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95" name="Group 594">
            <a:extLst>
              <a:ext uri="{FF2B5EF4-FFF2-40B4-BE49-F238E27FC236}">
                <a16:creationId xmlns:a16="http://schemas.microsoft.com/office/drawing/2014/main" id="{99CA7624-3CF7-4DCF-BD10-580F3E845963}"/>
              </a:ext>
            </a:extLst>
          </p:cNvPr>
          <p:cNvGrpSpPr/>
          <p:nvPr/>
        </p:nvGrpSpPr>
        <p:grpSpPr>
          <a:xfrm>
            <a:off x="9910875" y="2497280"/>
            <a:ext cx="676163" cy="1359807"/>
            <a:chOff x="7320996" y="1554428"/>
            <a:chExt cx="676163" cy="1359807"/>
          </a:xfrm>
          <a:solidFill>
            <a:schemeClr val="accent4"/>
          </a:solidFill>
        </p:grpSpPr>
        <p:sp>
          <p:nvSpPr>
            <p:cNvPr id="596" name="Rectangle 595">
              <a:extLst>
                <a:ext uri="{FF2B5EF4-FFF2-40B4-BE49-F238E27FC236}">
                  <a16:creationId xmlns:a16="http://schemas.microsoft.com/office/drawing/2014/main" id="{AC93E21D-8B2C-4F08-BB81-CCA298EE6462}"/>
                </a:ext>
              </a:extLst>
            </p:cNvPr>
            <p:cNvSpPr/>
            <p:nvPr/>
          </p:nvSpPr>
          <p:spPr bwMode="auto">
            <a:xfrm>
              <a:off x="7320997" y="1554428"/>
              <a:ext cx="676162"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7" name="Rectangle 596">
              <a:extLst>
                <a:ext uri="{FF2B5EF4-FFF2-40B4-BE49-F238E27FC236}">
                  <a16:creationId xmlns:a16="http://schemas.microsoft.com/office/drawing/2014/main" id="{3733E53C-DAAD-42BB-8171-02B3B5E84299}"/>
                </a:ext>
              </a:extLst>
            </p:cNvPr>
            <p:cNvSpPr/>
            <p:nvPr/>
          </p:nvSpPr>
          <p:spPr bwMode="auto">
            <a:xfrm>
              <a:off x="7320996" y="1639948"/>
              <a:ext cx="334849"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8" name="Rectangle 597">
              <a:extLst>
                <a:ext uri="{FF2B5EF4-FFF2-40B4-BE49-F238E27FC236}">
                  <a16:creationId xmlns:a16="http://schemas.microsoft.com/office/drawing/2014/main" id="{CAB2130B-9A95-4F8E-BCFA-700FA9F84B14}"/>
                </a:ext>
              </a:extLst>
            </p:cNvPr>
            <p:cNvSpPr/>
            <p:nvPr/>
          </p:nvSpPr>
          <p:spPr bwMode="auto">
            <a:xfrm>
              <a:off x="7320997" y="1723880"/>
              <a:ext cx="338024"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9" name="Rectangle 598">
              <a:extLst>
                <a:ext uri="{FF2B5EF4-FFF2-40B4-BE49-F238E27FC236}">
                  <a16:creationId xmlns:a16="http://schemas.microsoft.com/office/drawing/2014/main" id="{6C5B1EA3-762F-4080-9D69-2B507C71179B}"/>
                </a:ext>
              </a:extLst>
            </p:cNvPr>
            <p:cNvSpPr/>
            <p:nvPr/>
          </p:nvSpPr>
          <p:spPr bwMode="auto">
            <a:xfrm>
              <a:off x="7320998" y="1806224"/>
              <a:ext cx="349136"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0" name="Rectangle 599">
              <a:extLst>
                <a:ext uri="{FF2B5EF4-FFF2-40B4-BE49-F238E27FC236}">
                  <a16:creationId xmlns:a16="http://schemas.microsoft.com/office/drawing/2014/main" id="{1335A5DA-DC8A-40AB-B37F-20330D05BB7D}"/>
                </a:ext>
              </a:extLst>
            </p:cNvPr>
            <p:cNvSpPr/>
            <p:nvPr/>
          </p:nvSpPr>
          <p:spPr bwMode="auto">
            <a:xfrm>
              <a:off x="7320998" y="1890156"/>
              <a:ext cx="311036"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1" name="Rectangle 600">
              <a:extLst>
                <a:ext uri="{FF2B5EF4-FFF2-40B4-BE49-F238E27FC236}">
                  <a16:creationId xmlns:a16="http://schemas.microsoft.com/office/drawing/2014/main" id="{07745682-964B-448D-AA31-E31D053D9461}"/>
                </a:ext>
              </a:extLst>
            </p:cNvPr>
            <p:cNvSpPr/>
            <p:nvPr/>
          </p:nvSpPr>
          <p:spPr bwMode="auto">
            <a:xfrm>
              <a:off x="7320999" y="1978853"/>
              <a:ext cx="272935"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2" name="Rectangle 601">
              <a:extLst>
                <a:ext uri="{FF2B5EF4-FFF2-40B4-BE49-F238E27FC236}">
                  <a16:creationId xmlns:a16="http://schemas.microsoft.com/office/drawing/2014/main" id="{7C4AF2A4-8041-4E44-87AF-078762F44142}"/>
                </a:ext>
              </a:extLst>
            </p:cNvPr>
            <p:cNvSpPr/>
            <p:nvPr/>
          </p:nvSpPr>
          <p:spPr bwMode="auto">
            <a:xfrm>
              <a:off x="7320998" y="2067398"/>
              <a:ext cx="315797"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3" name="Rectangle 602">
              <a:extLst>
                <a:ext uri="{FF2B5EF4-FFF2-40B4-BE49-F238E27FC236}">
                  <a16:creationId xmlns:a16="http://schemas.microsoft.com/office/drawing/2014/main" id="{ADC3B4C8-4434-4BC8-B8B9-387B96162F3A}"/>
                </a:ext>
              </a:extLst>
            </p:cNvPr>
            <p:cNvSpPr/>
            <p:nvPr/>
          </p:nvSpPr>
          <p:spPr bwMode="auto">
            <a:xfrm>
              <a:off x="7320999" y="2153123"/>
              <a:ext cx="153871"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4" name="Rectangle 603">
              <a:extLst>
                <a:ext uri="{FF2B5EF4-FFF2-40B4-BE49-F238E27FC236}">
                  <a16:creationId xmlns:a16="http://schemas.microsoft.com/office/drawing/2014/main" id="{A9CC02FB-8B63-4697-93F8-7C7CE7F4F814}"/>
                </a:ext>
              </a:extLst>
            </p:cNvPr>
            <p:cNvSpPr/>
            <p:nvPr/>
          </p:nvSpPr>
          <p:spPr bwMode="auto">
            <a:xfrm>
              <a:off x="7321000" y="2238848"/>
              <a:ext cx="176096"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5" name="Rectangle 604">
              <a:extLst>
                <a:ext uri="{FF2B5EF4-FFF2-40B4-BE49-F238E27FC236}">
                  <a16:creationId xmlns:a16="http://schemas.microsoft.com/office/drawing/2014/main" id="{D156E62A-4951-4843-8BDA-0083AF1ACB71}"/>
                </a:ext>
              </a:extLst>
            </p:cNvPr>
            <p:cNvSpPr/>
            <p:nvPr/>
          </p:nvSpPr>
          <p:spPr bwMode="auto">
            <a:xfrm>
              <a:off x="7320999" y="2326161"/>
              <a:ext cx="211021"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6" name="Rectangle 605">
              <a:extLst>
                <a:ext uri="{FF2B5EF4-FFF2-40B4-BE49-F238E27FC236}">
                  <a16:creationId xmlns:a16="http://schemas.microsoft.com/office/drawing/2014/main" id="{299C415C-DD3F-48C8-9ED9-59D555EE55B9}"/>
                </a:ext>
              </a:extLst>
            </p:cNvPr>
            <p:cNvSpPr/>
            <p:nvPr/>
          </p:nvSpPr>
          <p:spPr bwMode="auto">
            <a:xfrm>
              <a:off x="7322587" y="2413472"/>
              <a:ext cx="68147"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7" name="Rectangle 606">
              <a:extLst>
                <a:ext uri="{FF2B5EF4-FFF2-40B4-BE49-F238E27FC236}">
                  <a16:creationId xmlns:a16="http://schemas.microsoft.com/office/drawing/2014/main" id="{82DCF0FF-B3AF-4A93-9964-843BF21D8711}"/>
                </a:ext>
              </a:extLst>
            </p:cNvPr>
            <p:cNvSpPr/>
            <p:nvPr/>
          </p:nvSpPr>
          <p:spPr bwMode="auto">
            <a:xfrm>
              <a:off x="7322587" y="2499195"/>
              <a:ext cx="69733"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8" name="Rectangle 607">
              <a:extLst>
                <a:ext uri="{FF2B5EF4-FFF2-40B4-BE49-F238E27FC236}">
                  <a16:creationId xmlns:a16="http://schemas.microsoft.com/office/drawing/2014/main" id="{03DA1949-6298-45BC-AF97-0942192A8850}"/>
                </a:ext>
              </a:extLst>
            </p:cNvPr>
            <p:cNvSpPr/>
            <p:nvPr/>
          </p:nvSpPr>
          <p:spPr bwMode="auto">
            <a:xfrm>
              <a:off x="7322588" y="2581743"/>
              <a:ext cx="45719"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9" name="Rectangle 608">
              <a:extLst>
                <a:ext uri="{FF2B5EF4-FFF2-40B4-BE49-F238E27FC236}">
                  <a16:creationId xmlns:a16="http://schemas.microsoft.com/office/drawing/2014/main" id="{A968B53C-220D-449A-A18D-A9658484CEE0}"/>
                </a:ext>
              </a:extLst>
            </p:cNvPr>
            <p:cNvSpPr/>
            <p:nvPr/>
          </p:nvSpPr>
          <p:spPr bwMode="auto">
            <a:xfrm>
              <a:off x="7322588" y="2669054"/>
              <a:ext cx="47508"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0" name="Rectangle 609">
              <a:extLst>
                <a:ext uri="{FF2B5EF4-FFF2-40B4-BE49-F238E27FC236}">
                  <a16:creationId xmlns:a16="http://schemas.microsoft.com/office/drawing/2014/main" id="{1648FA92-6540-4EDE-AA2F-C8B537EE088A}"/>
                </a:ext>
              </a:extLst>
            </p:cNvPr>
            <p:cNvSpPr/>
            <p:nvPr/>
          </p:nvSpPr>
          <p:spPr bwMode="auto">
            <a:xfrm>
              <a:off x="7322586" y="2756367"/>
              <a:ext cx="45719"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1" name="Rectangle 610">
              <a:extLst>
                <a:ext uri="{FF2B5EF4-FFF2-40B4-BE49-F238E27FC236}">
                  <a16:creationId xmlns:a16="http://schemas.microsoft.com/office/drawing/2014/main" id="{6CE5B00C-D720-4339-B104-6A3D9379849F}"/>
                </a:ext>
              </a:extLst>
            </p:cNvPr>
            <p:cNvSpPr/>
            <p:nvPr/>
          </p:nvSpPr>
          <p:spPr bwMode="auto">
            <a:xfrm>
              <a:off x="7322587" y="2845267"/>
              <a:ext cx="9144"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12" name="Group 611">
            <a:extLst>
              <a:ext uri="{FF2B5EF4-FFF2-40B4-BE49-F238E27FC236}">
                <a16:creationId xmlns:a16="http://schemas.microsoft.com/office/drawing/2014/main" id="{6C1A8756-787C-458D-AD44-0BFB7F2BCC41}"/>
              </a:ext>
            </a:extLst>
          </p:cNvPr>
          <p:cNvGrpSpPr/>
          <p:nvPr/>
        </p:nvGrpSpPr>
        <p:grpSpPr>
          <a:xfrm>
            <a:off x="9910875" y="3868723"/>
            <a:ext cx="458675" cy="1001786"/>
            <a:chOff x="7320997" y="1552840"/>
            <a:chExt cx="458675" cy="1001786"/>
          </a:xfrm>
          <a:solidFill>
            <a:schemeClr val="accent6"/>
          </a:solidFill>
        </p:grpSpPr>
        <p:sp>
          <p:nvSpPr>
            <p:cNvPr id="613" name="Rectangle 612">
              <a:extLst>
                <a:ext uri="{FF2B5EF4-FFF2-40B4-BE49-F238E27FC236}">
                  <a16:creationId xmlns:a16="http://schemas.microsoft.com/office/drawing/2014/main" id="{5BFCF13E-AB9B-4DA8-AF61-86E33D193648}"/>
                </a:ext>
              </a:extLst>
            </p:cNvPr>
            <p:cNvSpPr/>
            <p:nvPr/>
          </p:nvSpPr>
          <p:spPr bwMode="auto">
            <a:xfrm>
              <a:off x="7320998" y="1552840"/>
              <a:ext cx="458674"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4" name="Rectangle 613">
              <a:extLst>
                <a:ext uri="{FF2B5EF4-FFF2-40B4-BE49-F238E27FC236}">
                  <a16:creationId xmlns:a16="http://schemas.microsoft.com/office/drawing/2014/main" id="{6198D8B9-50AA-4E03-9D4D-D27F651150D2}"/>
                </a:ext>
              </a:extLst>
            </p:cNvPr>
            <p:cNvSpPr/>
            <p:nvPr/>
          </p:nvSpPr>
          <p:spPr bwMode="auto">
            <a:xfrm>
              <a:off x="7320997" y="1636772"/>
              <a:ext cx="331675"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5" name="Rectangle 614">
              <a:extLst>
                <a:ext uri="{FF2B5EF4-FFF2-40B4-BE49-F238E27FC236}">
                  <a16:creationId xmlns:a16="http://schemas.microsoft.com/office/drawing/2014/main" id="{0EFEAF8D-2DF2-4E71-907B-BA41AA4A9EA9}"/>
                </a:ext>
              </a:extLst>
            </p:cNvPr>
            <p:cNvSpPr/>
            <p:nvPr/>
          </p:nvSpPr>
          <p:spPr bwMode="auto">
            <a:xfrm>
              <a:off x="7320997" y="1720704"/>
              <a:ext cx="309449"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6" name="Rectangle 615">
              <a:extLst>
                <a:ext uri="{FF2B5EF4-FFF2-40B4-BE49-F238E27FC236}">
                  <a16:creationId xmlns:a16="http://schemas.microsoft.com/office/drawing/2014/main" id="{B6F000BC-60C6-4106-9FDB-681CC15EE74D}"/>
                </a:ext>
              </a:extLst>
            </p:cNvPr>
            <p:cNvSpPr/>
            <p:nvPr/>
          </p:nvSpPr>
          <p:spPr bwMode="auto">
            <a:xfrm>
              <a:off x="7320998" y="1806224"/>
              <a:ext cx="196737"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7" name="Rectangle 616">
              <a:extLst>
                <a:ext uri="{FF2B5EF4-FFF2-40B4-BE49-F238E27FC236}">
                  <a16:creationId xmlns:a16="http://schemas.microsoft.com/office/drawing/2014/main" id="{75A6F28C-2544-491A-9824-1B4D29399694}"/>
                </a:ext>
              </a:extLst>
            </p:cNvPr>
            <p:cNvSpPr/>
            <p:nvPr/>
          </p:nvSpPr>
          <p:spPr bwMode="auto">
            <a:xfrm>
              <a:off x="7320998" y="1893332"/>
              <a:ext cx="174512"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8" name="Rectangle 617">
              <a:extLst>
                <a:ext uri="{FF2B5EF4-FFF2-40B4-BE49-F238E27FC236}">
                  <a16:creationId xmlns:a16="http://schemas.microsoft.com/office/drawing/2014/main" id="{5393C36E-CE23-4E3E-8920-16ACCBA9A34A}"/>
                </a:ext>
              </a:extLst>
            </p:cNvPr>
            <p:cNvSpPr/>
            <p:nvPr/>
          </p:nvSpPr>
          <p:spPr bwMode="auto">
            <a:xfrm>
              <a:off x="7320999" y="1978853"/>
              <a:ext cx="106248"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9" name="Rectangle 618">
              <a:extLst>
                <a:ext uri="{FF2B5EF4-FFF2-40B4-BE49-F238E27FC236}">
                  <a16:creationId xmlns:a16="http://schemas.microsoft.com/office/drawing/2014/main" id="{BC335649-F600-416C-81F2-363C24A0F524}"/>
                </a:ext>
              </a:extLst>
            </p:cNvPr>
            <p:cNvSpPr/>
            <p:nvPr/>
          </p:nvSpPr>
          <p:spPr bwMode="auto">
            <a:xfrm>
              <a:off x="7320999" y="2064222"/>
              <a:ext cx="95135"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0" name="Rectangle 619">
              <a:extLst>
                <a:ext uri="{FF2B5EF4-FFF2-40B4-BE49-F238E27FC236}">
                  <a16:creationId xmlns:a16="http://schemas.microsoft.com/office/drawing/2014/main" id="{1B2F4AE5-29B5-4E38-B264-322AA1288862}"/>
                </a:ext>
              </a:extLst>
            </p:cNvPr>
            <p:cNvSpPr/>
            <p:nvPr/>
          </p:nvSpPr>
          <p:spPr bwMode="auto">
            <a:xfrm>
              <a:off x="7321000" y="2148359"/>
              <a:ext cx="153872"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1" name="Rectangle 620">
              <a:extLst>
                <a:ext uri="{FF2B5EF4-FFF2-40B4-BE49-F238E27FC236}">
                  <a16:creationId xmlns:a16="http://schemas.microsoft.com/office/drawing/2014/main" id="{A8BD7EE3-CC9D-406B-80B0-032BB0DD5537}"/>
                </a:ext>
              </a:extLst>
            </p:cNvPr>
            <p:cNvSpPr/>
            <p:nvPr/>
          </p:nvSpPr>
          <p:spPr bwMode="auto">
            <a:xfrm>
              <a:off x="7321000" y="2230908"/>
              <a:ext cx="53860"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2" name="Rectangle 621">
              <a:extLst>
                <a:ext uri="{FF2B5EF4-FFF2-40B4-BE49-F238E27FC236}">
                  <a16:creationId xmlns:a16="http://schemas.microsoft.com/office/drawing/2014/main" id="{6D48B292-94CF-4FC0-8249-719DD8030DDC}"/>
                </a:ext>
              </a:extLst>
            </p:cNvPr>
            <p:cNvSpPr/>
            <p:nvPr/>
          </p:nvSpPr>
          <p:spPr bwMode="auto">
            <a:xfrm>
              <a:off x="7320999" y="2315045"/>
              <a:ext cx="36576"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3" name="Rectangle 622">
              <a:extLst>
                <a:ext uri="{FF2B5EF4-FFF2-40B4-BE49-F238E27FC236}">
                  <a16:creationId xmlns:a16="http://schemas.microsoft.com/office/drawing/2014/main" id="{E0BD543F-11BB-4E83-812B-95D09E395190}"/>
                </a:ext>
              </a:extLst>
            </p:cNvPr>
            <p:cNvSpPr/>
            <p:nvPr/>
          </p:nvSpPr>
          <p:spPr bwMode="auto">
            <a:xfrm>
              <a:off x="7322588" y="2402356"/>
              <a:ext cx="9144"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4" name="Rectangle 623">
              <a:extLst>
                <a:ext uri="{FF2B5EF4-FFF2-40B4-BE49-F238E27FC236}">
                  <a16:creationId xmlns:a16="http://schemas.microsoft.com/office/drawing/2014/main" id="{319418DC-7F4B-4DCB-A611-A1C65AE6F48C}"/>
                </a:ext>
              </a:extLst>
            </p:cNvPr>
            <p:cNvSpPr/>
            <p:nvPr/>
          </p:nvSpPr>
          <p:spPr bwMode="auto">
            <a:xfrm>
              <a:off x="7321000" y="2485658"/>
              <a:ext cx="9144"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25" name="Group 624">
            <a:extLst>
              <a:ext uri="{FF2B5EF4-FFF2-40B4-BE49-F238E27FC236}">
                <a16:creationId xmlns:a16="http://schemas.microsoft.com/office/drawing/2014/main" id="{568572BA-9B14-44DB-80BD-EBB3A58FDC67}"/>
              </a:ext>
            </a:extLst>
          </p:cNvPr>
          <p:cNvGrpSpPr/>
          <p:nvPr/>
        </p:nvGrpSpPr>
        <p:grpSpPr>
          <a:xfrm>
            <a:off x="9048513" y="3868723"/>
            <a:ext cx="166925" cy="664487"/>
            <a:chOff x="7320998" y="1552840"/>
            <a:chExt cx="166925" cy="664487"/>
          </a:xfrm>
          <a:solidFill>
            <a:schemeClr val="accent6"/>
          </a:solidFill>
        </p:grpSpPr>
        <p:sp>
          <p:nvSpPr>
            <p:cNvPr id="626" name="Rectangle 625">
              <a:extLst>
                <a:ext uri="{FF2B5EF4-FFF2-40B4-BE49-F238E27FC236}">
                  <a16:creationId xmlns:a16="http://schemas.microsoft.com/office/drawing/2014/main" id="{B62668DF-0022-420A-9D7B-243177A3DD9C}"/>
                </a:ext>
              </a:extLst>
            </p:cNvPr>
            <p:cNvSpPr/>
            <p:nvPr/>
          </p:nvSpPr>
          <p:spPr bwMode="auto">
            <a:xfrm>
              <a:off x="7320998" y="1552840"/>
              <a:ext cx="166925"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7" name="Rectangle 626">
              <a:extLst>
                <a:ext uri="{FF2B5EF4-FFF2-40B4-BE49-F238E27FC236}">
                  <a16:creationId xmlns:a16="http://schemas.microsoft.com/office/drawing/2014/main" id="{43C456B1-8682-4E19-A310-BC2F2B0FC164}"/>
                </a:ext>
              </a:extLst>
            </p:cNvPr>
            <p:cNvSpPr/>
            <p:nvPr/>
          </p:nvSpPr>
          <p:spPr bwMode="auto">
            <a:xfrm>
              <a:off x="7320998" y="1636772"/>
              <a:ext cx="120888"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8" name="Rectangle 627">
              <a:extLst>
                <a:ext uri="{FF2B5EF4-FFF2-40B4-BE49-F238E27FC236}">
                  <a16:creationId xmlns:a16="http://schemas.microsoft.com/office/drawing/2014/main" id="{BBE0E9AC-BD20-4B9B-8C7C-82AA29AFEBF7}"/>
                </a:ext>
              </a:extLst>
            </p:cNvPr>
            <p:cNvSpPr/>
            <p:nvPr/>
          </p:nvSpPr>
          <p:spPr bwMode="auto">
            <a:xfrm>
              <a:off x="7320998" y="1720704"/>
              <a:ext cx="128825"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9" name="Rectangle 628">
              <a:extLst>
                <a:ext uri="{FF2B5EF4-FFF2-40B4-BE49-F238E27FC236}">
                  <a16:creationId xmlns:a16="http://schemas.microsoft.com/office/drawing/2014/main" id="{3EB2A54B-7904-4B0E-8EF5-DC699C834B2F}"/>
                </a:ext>
              </a:extLst>
            </p:cNvPr>
            <p:cNvSpPr/>
            <p:nvPr/>
          </p:nvSpPr>
          <p:spPr bwMode="auto">
            <a:xfrm>
              <a:off x="7320998" y="1806224"/>
              <a:ext cx="84375"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0" name="Rectangle 629">
              <a:extLst>
                <a:ext uri="{FF2B5EF4-FFF2-40B4-BE49-F238E27FC236}">
                  <a16:creationId xmlns:a16="http://schemas.microsoft.com/office/drawing/2014/main" id="{7F2472B0-C226-437B-923D-24D838BA71BF}"/>
                </a:ext>
              </a:extLst>
            </p:cNvPr>
            <p:cNvSpPr/>
            <p:nvPr/>
          </p:nvSpPr>
          <p:spPr bwMode="auto">
            <a:xfrm>
              <a:off x="7320998" y="1893332"/>
              <a:ext cx="46275"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1" name="Rectangle 630">
              <a:extLst>
                <a:ext uri="{FF2B5EF4-FFF2-40B4-BE49-F238E27FC236}">
                  <a16:creationId xmlns:a16="http://schemas.microsoft.com/office/drawing/2014/main" id="{62121782-0DF0-4220-8353-932B297948AA}"/>
                </a:ext>
              </a:extLst>
            </p:cNvPr>
            <p:cNvSpPr/>
            <p:nvPr/>
          </p:nvSpPr>
          <p:spPr bwMode="auto">
            <a:xfrm>
              <a:off x="7320999" y="1978853"/>
              <a:ext cx="36576"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2" name="Rectangle 631">
              <a:extLst>
                <a:ext uri="{FF2B5EF4-FFF2-40B4-BE49-F238E27FC236}">
                  <a16:creationId xmlns:a16="http://schemas.microsoft.com/office/drawing/2014/main" id="{1CBAA83E-322E-421F-A2DE-FC6DF9DEA22B}"/>
                </a:ext>
              </a:extLst>
            </p:cNvPr>
            <p:cNvSpPr/>
            <p:nvPr/>
          </p:nvSpPr>
          <p:spPr bwMode="auto">
            <a:xfrm>
              <a:off x="7321000" y="2064222"/>
              <a:ext cx="36576"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3" name="Rectangle 632">
              <a:extLst>
                <a:ext uri="{FF2B5EF4-FFF2-40B4-BE49-F238E27FC236}">
                  <a16:creationId xmlns:a16="http://schemas.microsoft.com/office/drawing/2014/main" id="{30535ABD-7561-4912-8164-B6417ADC4351}"/>
                </a:ext>
              </a:extLst>
            </p:cNvPr>
            <p:cNvSpPr/>
            <p:nvPr/>
          </p:nvSpPr>
          <p:spPr bwMode="auto">
            <a:xfrm>
              <a:off x="7321000" y="2148359"/>
              <a:ext cx="18288"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38" name="Group 637">
            <a:extLst>
              <a:ext uri="{FF2B5EF4-FFF2-40B4-BE49-F238E27FC236}">
                <a16:creationId xmlns:a16="http://schemas.microsoft.com/office/drawing/2014/main" id="{FB397742-9878-4A62-8CF5-431E1BD2926D}"/>
              </a:ext>
            </a:extLst>
          </p:cNvPr>
          <p:cNvGrpSpPr/>
          <p:nvPr/>
        </p:nvGrpSpPr>
        <p:grpSpPr>
          <a:xfrm>
            <a:off x="8186012" y="3868723"/>
            <a:ext cx="80101" cy="747036"/>
            <a:chOff x="7320998" y="1552840"/>
            <a:chExt cx="80101" cy="747036"/>
          </a:xfrm>
          <a:solidFill>
            <a:schemeClr val="accent6"/>
          </a:solidFill>
        </p:grpSpPr>
        <p:sp>
          <p:nvSpPr>
            <p:cNvPr id="639" name="Rectangle 638">
              <a:extLst>
                <a:ext uri="{FF2B5EF4-FFF2-40B4-BE49-F238E27FC236}">
                  <a16:creationId xmlns:a16="http://schemas.microsoft.com/office/drawing/2014/main" id="{390C9BE5-9A44-44C6-8937-6FCC85A79E37}"/>
                </a:ext>
              </a:extLst>
            </p:cNvPr>
            <p:cNvSpPr/>
            <p:nvPr/>
          </p:nvSpPr>
          <p:spPr bwMode="auto">
            <a:xfrm>
              <a:off x="7320998" y="1552840"/>
              <a:ext cx="80101"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1" name="Rectangle 640">
              <a:extLst>
                <a:ext uri="{FF2B5EF4-FFF2-40B4-BE49-F238E27FC236}">
                  <a16:creationId xmlns:a16="http://schemas.microsoft.com/office/drawing/2014/main" id="{AE1013C5-9C20-437F-9280-7CA5AC15BDE6}"/>
                </a:ext>
              </a:extLst>
            </p:cNvPr>
            <p:cNvSpPr/>
            <p:nvPr/>
          </p:nvSpPr>
          <p:spPr bwMode="auto">
            <a:xfrm>
              <a:off x="7320998" y="1720704"/>
              <a:ext cx="27432"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2" name="Rectangle 641">
              <a:extLst>
                <a:ext uri="{FF2B5EF4-FFF2-40B4-BE49-F238E27FC236}">
                  <a16:creationId xmlns:a16="http://schemas.microsoft.com/office/drawing/2014/main" id="{7920C4C3-4C40-4926-961F-601C79B3CF40}"/>
                </a:ext>
              </a:extLst>
            </p:cNvPr>
            <p:cNvSpPr/>
            <p:nvPr/>
          </p:nvSpPr>
          <p:spPr bwMode="auto">
            <a:xfrm>
              <a:off x="7320998" y="1806224"/>
              <a:ext cx="27432"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4" name="Rectangle 643">
              <a:extLst>
                <a:ext uri="{FF2B5EF4-FFF2-40B4-BE49-F238E27FC236}">
                  <a16:creationId xmlns:a16="http://schemas.microsoft.com/office/drawing/2014/main" id="{AE6CC3F5-E3D0-4A40-8136-52A30824F0EE}"/>
                </a:ext>
              </a:extLst>
            </p:cNvPr>
            <p:cNvSpPr/>
            <p:nvPr/>
          </p:nvSpPr>
          <p:spPr bwMode="auto">
            <a:xfrm>
              <a:off x="7320999" y="1978853"/>
              <a:ext cx="27432"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5" name="Rectangle 644">
              <a:extLst>
                <a:ext uri="{FF2B5EF4-FFF2-40B4-BE49-F238E27FC236}">
                  <a16:creationId xmlns:a16="http://schemas.microsoft.com/office/drawing/2014/main" id="{609A3A61-1F6E-4EF6-8F84-9A8BC4589BDE}"/>
                </a:ext>
              </a:extLst>
            </p:cNvPr>
            <p:cNvSpPr/>
            <p:nvPr/>
          </p:nvSpPr>
          <p:spPr bwMode="auto">
            <a:xfrm>
              <a:off x="7321000" y="2064222"/>
              <a:ext cx="27432"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7" name="Rectangle 646">
              <a:extLst>
                <a:ext uri="{FF2B5EF4-FFF2-40B4-BE49-F238E27FC236}">
                  <a16:creationId xmlns:a16="http://schemas.microsoft.com/office/drawing/2014/main" id="{41EDDE6E-7748-4127-9F96-1352A9E8D946}"/>
                </a:ext>
              </a:extLst>
            </p:cNvPr>
            <p:cNvSpPr/>
            <p:nvPr/>
          </p:nvSpPr>
          <p:spPr bwMode="auto">
            <a:xfrm>
              <a:off x="7320999" y="2230908"/>
              <a:ext cx="53111"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51" name="Group 650">
            <a:extLst>
              <a:ext uri="{FF2B5EF4-FFF2-40B4-BE49-F238E27FC236}">
                <a16:creationId xmlns:a16="http://schemas.microsoft.com/office/drawing/2014/main" id="{B4545D09-9F29-4558-A210-413A6DB6C868}"/>
              </a:ext>
            </a:extLst>
          </p:cNvPr>
          <p:cNvGrpSpPr/>
          <p:nvPr/>
        </p:nvGrpSpPr>
        <p:grpSpPr>
          <a:xfrm>
            <a:off x="8186012" y="4882294"/>
            <a:ext cx="27432" cy="332242"/>
            <a:chOff x="7320998" y="1032546"/>
            <a:chExt cx="27432" cy="332242"/>
          </a:xfrm>
          <a:solidFill>
            <a:schemeClr val="accent5"/>
          </a:solidFill>
        </p:grpSpPr>
        <p:sp>
          <p:nvSpPr>
            <p:cNvPr id="652" name="Rectangle 651">
              <a:extLst>
                <a:ext uri="{FF2B5EF4-FFF2-40B4-BE49-F238E27FC236}">
                  <a16:creationId xmlns:a16="http://schemas.microsoft.com/office/drawing/2014/main" id="{E423944A-3E82-4511-98A2-27FC33D3B9AF}"/>
                </a:ext>
              </a:extLst>
            </p:cNvPr>
            <p:cNvSpPr/>
            <p:nvPr/>
          </p:nvSpPr>
          <p:spPr bwMode="auto">
            <a:xfrm>
              <a:off x="7320998" y="1032546"/>
              <a:ext cx="27432"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4" name="Rectangle 653">
              <a:extLst>
                <a:ext uri="{FF2B5EF4-FFF2-40B4-BE49-F238E27FC236}">
                  <a16:creationId xmlns:a16="http://schemas.microsoft.com/office/drawing/2014/main" id="{D0A6E0F8-668B-4220-99D9-BA849CA5C656}"/>
                </a:ext>
              </a:extLst>
            </p:cNvPr>
            <p:cNvSpPr/>
            <p:nvPr/>
          </p:nvSpPr>
          <p:spPr bwMode="auto">
            <a:xfrm>
              <a:off x="7320998" y="1208239"/>
              <a:ext cx="27432"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5" name="Rectangle 654">
              <a:extLst>
                <a:ext uri="{FF2B5EF4-FFF2-40B4-BE49-F238E27FC236}">
                  <a16:creationId xmlns:a16="http://schemas.microsoft.com/office/drawing/2014/main" id="{663CB515-C7EC-45E7-91AB-D39EA3255F14}"/>
                </a:ext>
              </a:extLst>
            </p:cNvPr>
            <p:cNvSpPr/>
            <p:nvPr/>
          </p:nvSpPr>
          <p:spPr bwMode="auto">
            <a:xfrm>
              <a:off x="7320998" y="1295820"/>
              <a:ext cx="27432"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57" name="Group 656">
            <a:extLst>
              <a:ext uri="{FF2B5EF4-FFF2-40B4-BE49-F238E27FC236}">
                <a16:creationId xmlns:a16="http://schemas.microsoft.com/office/drawing/2014/main" id="{0EE87C63-E25D-4753-B5A2-FE7955371B3E}"/>
              </a:ext>
            </a:extLst>
          </p:cNvPr>
          <p:cNvGrpSpPr/>
          <p:nvPr/>
        </p:nvGrpSpPr>
        <p:grpSpPr>
          <a:xfrm>
            <a:off x="9048513" y="4882294"/>
            <a:ext cx="89452" cy="414871"/>
            <a:chOff x="7320998" y="1032546"/>
            <a:chExt cx="89452" cy="414871"/>
          </a:xfrm>
          <a:solidFill>
            <a:schemeClr val="accent5"/>
          </a:solidFill>
        </p:grpSpPr>
        <p:sp>
          <p:nvSpPr>
            <p:cNvPr id="658" name="Rectangle 657">
              <a:extLst>
                <a:ext uri="{FF2B5EF4-FFF2-40B4-BE49-F238E27FC236}">
                  <a16:creationId xmlns:a16="http://schemas.microsoft.com/office/drawing/2014/main" id="{C4BF193A-60D6-4355-AA48-1F203E7F62E8}"/>
                </a:ext>
              </a:extLst>
            </p:cNvPr>
            <p:cNvSpPr/>
            <p:nvPr/>
          </p:nvSpPr>
          <p:spPr bwMode="auto">
            <a:xfrm>
              <a:off x="7320998" y="1032546"/>
              <a:ext cx="89452"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9" name="Rectangle 658">
              <a:extLst>
                <a:ext uri="{FF2B5EF4-FFF2-40B4-BE49-F238E27FC236}">
                  <a16:creationId xmlns:a16="http://schemas.microsoft.com/office/drawing/2014/main" id="{4A25882A-08FA-4B5E-AB9C-85F300BC4DC4}"/>
                </a:ext>
              </a:extLst>
            </p:cNvPr>
            <p:cNvSpPr/>
            <p:nvPr/>
          </p:nvSpPr>
          <p:spPr bwMode="auto">
            <a:xfrm>
              <a:off x="7320998" y="1122642"/>
              <a:ext cx="71990"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0" name="Rectangle 659">
              <a:extLst>
                <a:ext uri="{FF2B5EF4-FFF2-40B4-BE49-F238E27FC236}">
                  <a16:creationId xmlns:a16="http://schemas.microsoft.com/office/drawing/2014/main" id="{D9FFE85B-0000-474C-A908-2D7C9966E687}"/>
                </a:ext>
              </a:extLst>
            </p:cNvPr>
            <p:cNvSpPr/>
            <p:nvPr/>
          </p:nvSpPr>
          <p:spPr bwMode="auto">
            <a:xfrm>
              <a:off x="7320998" y="1208239"/>
              <a:ext cx="45719"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1" name="Rectangle 660">
              <a:extLst>
                <a:ext uri="{FF2B5EF4-FFF2-40B4-BE49-F238E27FC236}">
                  <a16:creationId xmlns:a16="http://schemas.microsoft.com/office/drawing/2014/main" id="{4E00DCAA-F446-4561-BD1C-6328D366D92B}"/>
                </a:ext>
              </a:extLst>
            </p:cNvPr>
            <p:cNvSpPr/>
            <p:nvPr/>
          </p:nvSpPr>
          <p:spPr bwMode="auto">
            <a:xfrm>
              <a:off x="7320998" y="1295820"/>
              <a:ext cx="36576"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2" name="Rectangle 661">
              <a:extLst>
                <a:ext uri="{FF2B5EF4-FFF2-40B4-BE49-F238E27FC236}">
                  <a16:creationId xmlns:a16="http://schemas.microsoft.com/office/drawing/2014/main" id="{AE180903-1505-4E80-96F9-F20F86C2DB81}"/>
                </a:ext>
              </a:extLst>
            </p:cNvPr>
            <p:cNvSpPr/>
            <p:nvPr/>
          </p:nvSpPr>
          <p:spPr bwMode="auto">
            <a:xfrm>
              <a:off x="7320999" y="1378449"/>
              <a:ext cx="9144"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63" name="Group 662">
            <a:extLst>
              <a:ext uri="{FF2B5EF4-FFF2-40B4-BE49-F238E27FC236}">
                <a16:creationId xmlns:a16="http://schemas.microsoft.com/office/drawing/2014/main" id="{69E6793B-6BC0-4C8E-AF5F-5F96A28102CB}"/>
              </a:ext>
            </a:extLst>
          </p:cNvPr>
          <p:cNvGrpSpPr/>
          <p:nvPr/>
        </p:nvGrpSpPr>
        <p:grpSpPr>
          <a:xfrm>
            <a:off x="9910874" y="4882294"/>
            <a:ext cx="133239" cy="332242"/>
            <a:chOff x="7320997" y="1032546"/>
            <a:chExt cx="133239" cy="332242"/>
          </a:xfrm>
          <a:solidFill>
            <a:schemeClr val="accent5"/>
          </a:solidFill>
        </p:grpSpPr>
        <p:sp>
          <p:nvSpPr>
            <p:cNvPr id="664" name="Rectangle 663">
              <a:extLst>
                <a:ext uri="{FF2B5EF4-FFF2-40B4-BE49-F238E27FC236}">
                  <a16:creationId xmlns:a16="http://schemas.microsoft.com/office/drawing/2014/main" id="{92C01965-392C-4166-A37F-E5928C99936F}"/>
                </a:ext>
              </a:extLst>
            </p:cNvPr>
            <p:cNvSpPr/>
            <p:nvPr/>
          </p:nvSpPr>
          <p:spPr bwMode="auto">
            <a:xfrm>
              <a:off x="7320998" y="1032546"/>
              <a:ext cx="133238"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5" name="Rectangle 664">
              <a:extLst>
                <a:ext uri="{FF2B5EF4-FFF2-40B4-BE49-F238E27FC236}">
                  <a16:creationId xmlns:a16="http://schemas.microsoft.com/office/drawing/2014/main" id="{331E517B-14F8-42E4-8E90-0FAD7EC8608D}"/>
                </a:ext>
              </a:extLst>
            </p:cNvPr>
            <p:cNvSpPr/>
            <p:nvPr/>
          </p:nvSpPr>
          <p:spPr bwMode="auto">
            <a:xfrm>
              <a:off x="7320997" y="1122642"/>
              <a:ext cx="91963"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6" name="Rectangle 665">
              <a:extLst>
                <a:ext uri="{FF2B5EF4-FFF2-40B4-BE49-F238E27FC236}">
                  <a16:creationId xmlns:a16="http://schemas.microsoft.com/office/drawing/2014/main" id="{E3E204D2-26D6-4231-B506-C2BA1F7B176F}"/>
                </a:ext>
              </a:extLst>
            </p:cNvPr>
            <p:cNvSpPr/>
            <p:nvPr/>
          </p:nvSpPr>
          <p:spPr bwMode="auto">
            <a:xfrm>
              <a:off x="7320998" y="1208239"/>
              <a:ext cx="114188"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7" name="Rectangle 666">
              <a:extLst>
                <a:ext uri="{FF2B5EF4-FFF2-40B4-BE49-F238E27FC236}">
                  <a16:creationId xmlns:a16="http://schemas.microsoft.com/office/drawing/2014/main" id="{DBE792EB-9F3A-4557-BFA7-4733A79040AB}"/>
                </a:ext>
              </a:extLst>
            </p:cNvPr>
            <p:cNvSpPr/>
            <p:nvPr/>
          </p:nvSpPr>
          <p:spPr bwMode="auto">
            <a:xfrm>
              <a:off x="7320998" y="1295820"/>
              <a:ext cx="115775"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69" name="Group 668">
            <a:extLst>
              <a:ext uri="{FF2B5EF4-FFF2-40B4-BE49-F238E27FC236}">
                <a16:creationId xmlns:a16="http://schemas.microsoft.com/office/drawing/2014/main" id="{7053CA4C-5FFB-4ACE-A32E-AD50B6D54375}"/>
              </a:ext>
            </a:extLst>
          </p:cNvPr>
          <p:cNvGrpSpPr/>
          <p:nvPr/>
        </p:nvGrpSpPr>
        <p:grpSpPr>
          <a:xfrm>
            <a:off x="8186012" y="5311041"/>
            <a:ext cx="27432" cy="154300"/>
            <a:chOff x="7320998" y="1032546"/>
            <a:chExt cx="27432" cy="154300"/>
          </a:xfrm>
          <a:solidFill>
            <a:schemeClr val="accent2"/>
          </a:solidFill>
        </p:grpSpPr>
        <p:sp>
          <p:nvSpPr>
            <p:cNvPr id="670" name="Rectangle 669">
              <a:extLst>
                <a:ext uri="{FF2B5EF4-FFF2-40B4-BE49-F238E27FC236}">
                  <a16:creationId xmlns:a16="http://schemas.microsoft.com/office/drawing/2014/main" id="{67B34172-E49D-47EA-B0D8-531852B5858C}"/>
                </a:ext>
              </a:extLst>
            </p:cNvPr>
            <p:cNvSpPr/>
            <p:nvPr/>
          </p:nvSpPr>
          <p:spPr bwMode="auto">
            <a:xfrm>
              <a:off x="7320998" y="1032546"/>
              <a:ext cx="27432"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1" name="Rectangle 670">
              <a:extLst>
                <a:ext uri="{FF2B5EF4-FFF2-40B4-BE49-F238E27FC236}">
                  <a16:creationId xmlns:a16="http://schemas.microsoft.com/office/drawing/2014/main" id="{1F600D86-40FD-46AF-BA0B-895D05B078ED}"/>
                </a:ext>
              </a:extLst>
            </p:cNvPr>
            <p:cNvSpPr/>
            <p:nvPr/>
          </p:nvSpPr>
          <p:spPr bwMode="auto">
            <a:xfrm>
              <a:off x="7320998" y="1117878"/>
              <a:ext cx="27432"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77" name="Group 676">
            <a:extLst>
              <a:ext uri="{FF2B5EF4-FFF2-40B4-BE49-F238E27FC236}">
                <a16:creationId xmlns:a16="http://schemas.microsoft.com/office/drawing/2014/main" id="{97A92A2E-CE7A-4E96-BAE7-C6308AC046CC}"/>
              </a:ext>
            </a:extLst>
          </p:cNvPr>
          <p:cNvGrpSpPr/>
          <p:nvPr/>
        </p:nvGrpSpPr>
        <p:grpSpPr>
          <a:xfrm>
            <a:off x="9048513" y="5311041"/>
            <a:ext cx="97075" cy="576756"/>
            <a:chOff x="7320997" y="1032546"/>
            <a:chExt cx="97075" cy="576756"/>
          </a:xfrm>
          <a:solidFill>
            <a:schemeClr val="accent2"/>
          </a:solidFill>
        </p:grpSpPr>
        <p:sp>
          <p:nvSpPr>
            <p:cNvPr id="678" name="Rectangle 677">
              <a:extLst>
                <a:ext uri="{FF2B5EF4-FFF2-40B4-BE49-F238E27FC236}">
                  <a16:creationId xmlns:a16="http://schemas.microsoft.com/office/drawing/2014/main" id="{A4DD7F4F-2FD2-4BFF-8DE6-EED7065F5229}"/>
                </a:ext>
              </a:extLst>
            </p:cNvPr>
            <p:cNvSpPr/>
            <p:nvPr/>
          </p:nvSpPr>
          <p:spPr bwMode="auto">
            <a:xfrm>
              <a:off x="7320998" y="1032546"/>
              <a:ext cx="97074"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9" name="Rectangle 678">
              <a:extLst>
                <a:ext uri="{FF2B5EF4-FFF2-40B4-BE49-F238E27FC236}">
                  <a16:creationId xmlns:a16="http://schemas.microsoft.com/office/drawing/2014/main" id="{3B72157C-B4D3-4CEE-A331-90EB1C18C6ED}"/>
                </a:ext>
              </a:extLst>
            </p:cNvPr>
            <p:cNvSpPr/>
            <p:nvPr/>
          </p:nvSpPr>
          <p:spPr bwMode="auto">
            <a:xfrm>
              <a:off x="7320998" y="1117878"/>
              <a:ext cx="45719"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0" name="Rectangle 679">
              <a:extLst>
                <a:ext uri="{FF2B5EF4-FFF2-40B4-BE49-F238E27FC236}">
                  <a16:creationId xmlns:a16="http://schemas.microsoft.com/office/drawing/2014/main" id="{2EA51F75-A4EB-471B-9103-A235BDD573F5}"/>
                </a:ext>
              </a:extLst>
            </p:cNvPr>
            <p:cNvSpPr/>
            <p:nvPr/>
          </p:nvSpPr>
          <p:spPr bwMode="auto">
            <a:xfrm>
              <a:off x="7320998" y="1200299"/>
              <a:ext cx="45719"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1" name="Rectangle 680">
              <a:extLst>
                <a:ext uri="{FF2B5EF4-FFF2-40B4-BE49-F238E27FC236}">
                  <a16:creationId xmlns:a16="http://schemas.microsoft.com/office/drawing/2014/main" id="{C515BD22-169C-43FA-9D6E-4F854B2CC83A}"/>
                </a:ext>
              </a:extLst>
            </p:cNvPr>
            <p:cNvSpPr/>
            <p:nvPr/>
          </p:nvSpPr>
          <p:spPr bwMode="auto">
            <a:xfrm>
              <a:off x="7320997" y="1287880"/>
              <a:ext cx="9144"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2" name="Rectangle 681">
              <a:extLst>
                <a:ext uri="{FF2B5EF4-FFF2-40B4-BE49-F238E27FC236}">
                  <a16:creationId xmlns:a16="http://schemas.microsoft.com/office/drawing/2014/main" id="{E00B189A-B504-4718-BBC6-11BB13ABFDF7}"/>
                </a:ext>
              </a:extLst>
            </p:cNvPr>
            <p:cNvSpPr/>
            <p:nvPr/>
          </p:nvSpPr>
          <p:spPr bwMode="auto">
            <a:xfrm>
              <a:off x="7320998" y="1372097"/>
              <a:ext cx="9144"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3" name="Rectangle 682">
              <a:extLst>
                <a:ext uri="{FF2B5EF4-FFF2-40B4-BE49-F238E27FC236}">
                  <a16:creationId xmlns:a16="http://schemas.microsoft.com/office/drawing/2014/main" id="{F03CB05E-0C63-43E8-B687-1D190ABFF4FF}"/>
                </a:ext>
              </a:extLst>
            </p:cNvPr>
            <p:cNvSpPr/>
            <p:nvPr/>
          </p:nvSpPr>
          <p:spPr bwMode="auto">
            <a:xfrm>
              <a:off x="7320997" y="1457705"/>
              <a:ext cx="27432" cy="68968"/>
            </a:xfrm>
            <a:prstGeom prst="rect">
              <a:avLst/>
            </a:prstGeom>
            <a:solidFill>
              <a:schemeClr val="tx2">
                <a:lumMod val="9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4" name="Rectangle 683">
              <a:extLst>
                <a:ext uri="{FF2B5EF4-FFF2-40B4-BE49-F238E27FC236}">
                  <a16:creationId xmlns:a16="http://schemas.microsoft.com/office/drawing/2014/main" id="{2FD14DA4-A3A3-4129-9FE8-C39829855923}"/>
                </a:ext>
              </a:extLst>
            </p:cNvPr>
            <p:cNvSpPr/>
            <p:nvPr/>
          </p:nvSpPr>
          <p:spPr bwMode="auto">
            <a:xfrm>
              <a:off x="7320998" y="1540334"/>
              <a:ext cx="9144" cy="68968"/>
            </a:xfrm>
            <a:prstGeom prst="rect">
              <a:avLst/>
            </a:prstGeom>
            <a:solidFill>
              <a:schemeClr val="tx2">
                <a:lumMod val="9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85" name="Group 684">
            <a:extLst>
              <a:ext uri="{FF2B5EF4-FFF2-40B4-BE49-F238E27FC236}">
                <a16:creationId xmlns:a16="http://schemas.microsoft.com/office/drawing/2014/main" id="{BC04CAC5-371B-4AB6-A463-BBC24D29F26B}"/>
              </a:ext>
            </a:extLst>
          </p:cNvPr>
          <p:cNvGrpSpPr/>
          <p:nvPr/>
        </p:nvGrpSpPr>
        <p:grpSpPr>
          <a:xfrm>
            <a:off x="9910874" y="5311041"/>
            <a:ext cx="272939" cy="494127"/>
            <a:chOff x="7320997" y="1032546"/>
            <a:chExt cx="272939" cy="494127"/>
          </a:xfrm>
          <a:solidFill>
            <a:schemeClr val="accent2"/>
          </a:solidFill>
        </p:grpSpPr>
        <p:sp>
          <p:nvSpPr>
            <p:cNvPr id="686" name="Rectangle 685">
              <a:extLst>
                <a:ext uri="{FF2B5EF4-FFF2-40B4-BE49-F238E27FC236}">
                  <a16:creationId xmlns:a16="http://schemas.microsoft.com/office/drawing/2014/main" id="{078ED9A0-0D26-4F97-8A71-C794A5B8DCF4}"/>
                </a:ext>
              </a:extLst>
            </p:cNvPr>
            <p:cNvSpPr/>
            <p:nvPr/>
          </p:nvSpPr>
          <p:spPr bwMode="auto">
            <a:xfrm>
              <a:off x="7320998" y="1032546"/>
              <a:ext cx="272938"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7" name="Rectangle 686">
              <a:extLst>
                <a:ext uri="{FF2B5EF4-FFF2-40B4-BE49-F238E27FC236}">
                  <a16:creationId xmlns:a16="http://schemas.microsoft.com/office/drawing/2014/main" id="{90D3CCD8-8F1F-4E53-ACC6-4B3AB2A313A9}"/>
                </a:ext>
              </a:extLst>
            </p:cNvPr>
            <p:cNvSpPr/>
            <p:nvPr/>
          </p:nvSpPr>
          <p:spPr bwMode="auto">
            <a:xfrm>
              <a:off x="7320998" y="1117878"/>
              <a:ext cx="134825"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8" name="Rectangle 687">
              <a:extLst>
                <a:ext uri="{FF2B5EF4-FFF2-40B4-BE49-F238E27FC236}">
                  <a16:creationId xmlns:a16="http://schemas.microsoft.com/office/drawing/2014/main" id="{FE12DEFE-FD0D-47B4-B1F2-5CA7B968A61F}"/>
                </a:ext>
              </a:extLst>
            </p:cNvPr>
            <p:cNvSpPr/>
            <p:nvPr/>
          </p:nvSpPr>
          <p:spPr bwMode="auto">
            <a:xfrm>
              <a:off x="7320998" y="1200299"/>
              <a:ext cx="74500"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9" name="Rectangle 688">
              <a:extLst>
                <a:ext uri="{FF2B5EF4-FFF2-40B4-BE49-F238E27FC236}">
                  <a16:creationId xmlns:a16="http://schemas.microsoft.com/office/drawing/2014/main" id="{BB8FF8A0-D41E-4497-8888-C2DD55DCFD72}"/>
                </a:ext>
              </a:extLst>
            </p:cNvPr>
            <p:cNvSpPr/>
            <p:nvPr/>
          </p:nvSpPr>
          <p:spPr bwMode="auto">
            <a:xfrm>
              <a:off x="7320998" y="1287880"/>
              <a:ext cx="74500"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0" name="Rectangle 689">
              <a:extLst>
                <a:ext uri="{FF2B5EF4-FFF2-40B4-BE49-F238E27FC236}">
                  <a16:creationId xmlns:a16="http://schemas.microsoft.com/office/drawing/2014/main" id="{699628DA-89F9-4B3D-A76E-8310C1CAC15C}"/>
                </a:ext>
              </a:extLst>
            </p:cNvPr>
            <p:cNvSpPr/>
            <p:nvPr/>
          </p:nvSpPr>
          <p:spPr bwMode="auto">
            <a:xfrm>
              <a:off x="7320997" y="1372097"/>
              <a:ext cx="72913"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1" name="Rectangle 690">
              <a:extLst>
                <a:ext uri="{FF2B5EF4-FFF2-40B4-BE49-F238E27FC236}">
                  <a16:creationId xmlns:a16="http://schemas.microsoft.com/office/drawing/2014/main" id="{ED1DBF5E-2D94-4E2E-BEA9-A86DC01A464A}"/>
                </a:ext>
              </a:extLst>
            </p:cNvPr>
            <p:cNvSpPr/>
            <p:nvPr/>
          </p:nvSpPr>
          <p:spPr bwMode="auto">
            <a:xfrm>
              <a:off x="7320997" y="1457705"/>
              <a:ext cx="18288" cy="68968"/>
            </a:xfrm>
            <a:prstGeom prst="rect">
              <a:avLst/>
            </a:prstGeom>
            <a:solidFill>
              <a:schemeClr val="tx2">
                <a:lumMod val="9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94" name="Rectangle 693">
            <a:extLst>
              <a:ext uri="{FF2B5EF4-FFF2-40B4-BE49-F238E27FC236}">
                <a16:creationId xmlns:a16="http://schemas.microsoft.com/office/drawing/2014/main" id="{1AAE3513-A46C-4862-AD6B-27B779BEEC7B}"/>
              </a:ext>
            </a:extLst>
          </p:cNvPr>
          <p:cNvSpPr/>
          <p:nvPr/>
        </p:nvSpPr>
        <p:spPr bwMode="auto">
          <a:xfrm>
            <a:off x="8186012" y="5911312"/>
            <a:ext cx="27432" cy="68968"/>
          </a:xfrm>
          <a:prstGeom prst="rect">
            <a:avLst/>
          </a:prstGeom>
          <a:solidFill>
            <a:schemeClr val="accent6">
              <a:lumMod val="60000"/>
              <a:lumOff val="4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97" name="Group 696">
            <a:extLst>
              <a:ext uri="{FF2B5EF4-FFF2-40B4-BE49-F238E27FC236}">
                <a16:creationId xmlns:a16="http://schemas.microsoft.com/office/drawing/2014/main" id="{6F3A98A9-DB4C-4E31-AF72-3E96634B2C09}"/>
              </a:ext>
            </a:extLst>
          </p:cNvPr>
          <p:cNvGrpSpPr/>
          <p:nvPr/>
        </p:nvGrpSpPr>
        <p:grpSpPr>
          <a:xfrm>
            <a:off x="9048513" y="5911312"/>
            <a:ext cx="143428" cy="236721"/>
            <a:chOff x="7320998" y="1032546"/>
            <a:chExt cx="143428" cy="236721"/>
          </a:xfrm>
          <a:solidFill>
            <a:schemeClr val="accent6">
              <a:lumMod val="60000"/>
              <a:lumOff val="40000"/>
            </a:schemeClr>
          </a:solidFill>
        </p:grpSpPr>
        <p:sp>
          <p:nvSpPr>
            <p:cNvPr id="698" name="Rectangle 697">
              <a:extLst>
                <a:ext uri="{FF2B5EF4-FFF2-40B4-BE49-F238E27FC236}">
                  <a16:creationId xmlns:a16="http://schemas.microsoft.com/office/drawing/2014/main" id="{B480A8E1-1B45-492E-8B65-9E2D6788718C}"/>
                </a:ext>
              </a:extLst>
            </p:cNvPr>
            <p:cNvSpPr/>
            <p:nvPr/>
          </p:nvSpPr>
          <p:spPr bwMode="auto">
            <a:xfrm>
              <a:off x="7320998" y="1032546"/>
              <a:ext cx="143428"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9" name="Rectangle 698">
              <a:extLst>
                <a:ext uri="{FF2B5EF4-FFF2-40B4-BE49-F238E27FC236}">
                  <a16:creationId xmlns:a16="http://schemas.microsoft.com/office/drawing/2014/main" id="{60E2B1C3-1BDE-498B-92FE-39152675C99C}"/>
                </a:ext>
              </a:extLst>
            </p:cNvPr>
            <p:cNvSpPr/>
            <p:nvPr/>
          </p:nvSpPr>
          <p:spPr bwMode="auto">
            <a:xfrm>
              <a:off x="7320998" y="1117878"/>
              <a:ext cx="36576"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0" name="Rectangle 699">
              <a:extLst>
                <a:ext uri="{FF2B5EF4-FFF2-40B4-BE49-F238E27FC236}">
                  <a16:creationId xmlns:a16="http://schemas.microsoft.com/office/drawing/2014/main" id="{7DEE367C-BAEF-4583-80B4-5A495AAB9737}"/>
                </a:ext>
              </a:extLst>
            </p:cNvPr>
            <p:cNvSpPr/>
            <p:nvPr/>
          </p:nvSpPr>
          <p:spPr bwMode="auto">
            <a:xfrm>
              <a:off x="7320998" y="1200299"/>
              <a:ext cx="18288"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01" name="Group 700">
            <a:extLst>
              <a:ext uri="{FF2B5EF4-FFF2-40B4-BE49-F238E27FC236}">
                <a16:creationId xmlns:a16="http://schemas.microsoft.com/office/drawing/2014/main" id="{9802BA13-6B81-4CA8-8878-A256D056523C}"/>
              </a:ext>
            </a:extLst>
          </p:cNvPr>
          <p:cNvGrpSpPr/>
          <p:nvPr/>
        </p:nvGrpSpPr>
        <p:grpSpPr>
          <a:xfrm>
            <a:off x="9910873" y="5911312"/>
            <a:ext cx="214201" cy="236721"/>
            <a:chOff x="7320997" y="1032546"/>
            <a:chExt cx="214201" cy="236721"/>
          </a:xfrm>
          <a:solidFill>
            <a:schemeClr val="accent6">
              <a:lumMod val="60000"/>
              <a:lumOff val="40000"/>
            </a:schemeClr>
          </a:solidFill>
        </p:grpSpPr>
        <p:sp>
          <p:nvSpPr>
            <p:cNvPr id="702" name="Rectangle 701">
              <a:extLst>
                <a:ext uri="{FF2B5EF4-FFF2-40B4-BE49-F238E27FC236}">
                  <a16:creationId xmlns:a16="http://schemas.microsoft.com/office/drawing/2014/main" id="{0AAD6ADF-A546-4710-8D52-87AA49BC6E2F}"/>
                </a:ext>
              </a:extLst>
            </p:cNvPr>
            <p:cNvSpPr/>
            <p:nvPr/>
          </p:nvSpPr>
          <p:spPr bwMode="auto">
            <a:xfrm>
              <a:off x="7320997" y="1032546"/>
              <a:ext cx="214201"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3" name="Rectangle 702">
              <a:extLst>
                <a:ext uri="{FF2B5EF4-FFF2-40B4-BE49-F238E27FC236}">
                  <a16:creationId xmlns:a16="http://schemas.microsoft.com/office/drawing/2014/main" id="{7908B91F-5B34-427B-B827-E81788FC49B8}"/>
                </a:ext>
              </a:extLst>
            </p:cNvPr>
            <p:cNvSpPr/>
            <p:nvPr/>
          </p:nvSpPr>
          <p:spPr bwMode="auto">
            <a:xfrm>
              <a:off x="7320998" y="1117878"/>
              <a:ext cx="36576"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4" name="Rectangle 703">
              <a:extLst>
                <a:ext uri="{FF2B5EF4-FFF2-40B4-BE49-F238E27FC236}">
                  <a16:creationId xmlns:a16="http://schemas.microsoft.com/office/drawing/2014/main" id="{1B057C8C-C9DD-42A9-8D75-B1F5B004A48B}"/>
                </a:ext>
              </a:extLst>
            </p:cNvPr>
            <p:cNvSpPr/>
            <p:nvPr/>
          </p:nvSpPr>
          <p:spPr bwMode="auto">
            <a:xfrm>
              <a:off x="7320998" y="1200299"/>
              <a:ext cx="9144" cy="689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705" name="TextBox 704">
            <a:extLst>
              <a:ext uri="{FF2B5EF4-FFF2-40B4-BE49-F238E27FC236}">
                <a16:creationId xmlns:a16="http://schemas.microsoft.com/office/drawing/2014/main" id="{9CE5B9C7-9138-47E9-A2DA-8AC11732B299}"/>
              </a:ext>
            </a:extLst>
          </p:cNvPr>
          <p:cNvSpPr txBox="1"/>
          <p:nvPr/>
        </p:nvSpPr>
        <p:spPr bwMode="auto">
          <a:xfrm>
            <a:off x="7691523" y="2460657"/>
            <a:ext cx="410128"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dirty="0">
                <a:solidFill>
                  <a:srgbClr val="FF0000"/>
                </a:solidFill>
                <a:latin typeface="Calibri" panose="020F0502020204030204" pitchFamily="34" charset="0"/>
              </a:rPr>
              <a:t>34.3%</a:t>
            </a:r>
            <a:endParaRPr lang="en-US" sz="700" b="0" dirty="0">
              <a:solidFill>
                <a:srgbClr val="FF0000"/>
              </a:solidFill>
              <a:latin typeface="Calibri" panose="020F0502020204030204" pitchFamily="34" charset="0"/>
            </a:endParaRPr>
          </a:p>
        </p:txBody>
      </p:sp>
      <p:sp>
        <p:nvSpPr>
          <p:cNvPr id="706" name="TextBox 705">
            <a:extLst>
              <a:ext uri="{FF2B5EF4-FFF2-40B4-BE49-F238E27FC236}">
                <a16:creationId xmlns:a16="http://schemas.microsoft.com/office/drawing/2014/main" id="{EAFCC745-A789-4012-8452-C97A706508D0}"/>
              </a:ext>
            </a:extLst>
          </p:cNvPr>
          <p:cNvSpPr txBox="1"/>
          <p:nvPr/>
        </p:nvSpPr>
        <p:spPr bwMode="auto">
          <a:xfrm>
            <a:off x="10540239" y="2460657"/>
            <a:ext cx="410128" cy="17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700" dirty="0">
                <a:solidFill>
                  <a:srgbClr val="FF0000"/>
                </a:solidFill>
                <a:latin typeface="Calibri" panose="020F0502020204030204" pitchFamily="34" charset="0"/>
              </a:rPr>
              <a:t>58.6%</a:t>
            </a:r>
            <a:endParaRPr lang="en-US" sz="700" b="0" dirty="0">
              <a:solidFill>
                <a:srgbClr val="FF0000"/>
              </a:solidFill>
              <a:latin typeface="Calibri" panose="020F0502020204030204" pitchFamily="34" charset="0"/>
            </a:endParaRPr>
          </a:p>
        </p:txBody>
      </p:sp>
      <p:sp>
        <p:nvSpPr>
          <p:cNvPr id="125" name="Rectangle 124">
            <a:extLst>
              <a:ext uri="{FF2B5EF4-FFF2-40B4-BE49-F238E27FC236}">
                <a16:creationId xmlns:a16="http://schemas.microsoft.com/office/drawing/2014/main" id="{E7C8038A-F62A-4807-A584-58419641239F}"/>
              </a:ext>
            </a:extLst>
          </p:cNvPr>
          <p:cNvSpPr/>
          <p:nvPr/>
        </p:nvSpPr>
        <p:spPr bwMode="auto">
          <a:xfrm>
            <a:off x="6961587" y="2478474"/>
            <a:ext cx="297042" cy="87772"/>
          </a:xfrm>
          <a:prstGeom prst="rect">
            <a:avLst/>
          </a:prstGeom>
          <a:noFill/>
          <a:ln w="1270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671718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Predi-COVID: Co-occurrences of </a:t>
            </a:r>
            <a:br>
              <a:rPr lang="en-US" altLang="en-US" dirty="0"/>
            </a:br>
            <a:r>
              <a:rPr lang="en-US" altLang="en-US" dirty="0"/>
              <a:t>20 Most Frequent Symptoms</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1">
            <a:extLst>
              <a:ext uri="{FF2B5EF4-FFF2-40B4-BE49-F238E27FC236}">
                <a16:creationId xmlns:a16="http://schemas.microsoft.com/office/drawing/2014/main" id="{B9535736-39F8-2C47-B280-417C542BE40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Fischer. ECCMID 2022. Abstr L0413. Reproduced with permission.</a:t>
            </a:r>
          </a:p>
        </p:txBody>
      </p:sp>
      <p:grpSp>
        <p:nvGrpSpPr>
          <p:cNvPr id="2" name="Group 1">
            <a:extLst>
              <a:ext uri="{FF2B5EF4-FFF2-40B4-BE49-F238E27FC236}">
                <a16:creationId xmlns:a16="http://schemas.microsoft.com/office/drawing/2014/main" id="{BC499D4B-250F-4C7A-A484-19FEA8F10D39}"/>
              </a:ext>
            </a:extLst>
          </p:cNvPr>
          <p:cNvGrpSpPr/>
          <p:nvPr/>
        </p:nvGrpSpPr>
        <p:grpSpPr>
          <a:xfrm>
            <a:off x="4384342" y="900742"/>
            <a:ext cx="3900116" cy="1532266"/>
            <a:chOff x="4384342" y="900742"/>
            <a:chExt cx="3900116" cy="1532266"/>
          </a:xfrm>
        </p:grpSpPr>
        <p:sp>
          <p:nvSpPr>
            <p:cNvPr id="13" name="TextBox 12">
              <a:extLst>
                <a:ext uri="{FF2B5EF4-FFF2-40B4-BE49-F238E27FC236}">
                  <a16:creationId xmlns:a16="http://schemas.microsoft.com/office/drawing/2014/main" id="{1DF53B18-29B7-489B-A089-57858D3A8D1B}"/>
                </a:ext>
              </a:extLst>
            </p:cNvPr>
            <p:cNvSpPr txBox="1"/>
            <p:nvPr/>
          </p:nvSpPr>
          <p:spPr bwMode="auto">
            <a:xfrm rot="16200000">
              <a:off x="4182856" y="2028388"/>
              <a:ext cx="606106" cy="203133"/>
            </a:xfrm>
            <a:prstGeom prst="rect">
              <a:avLst/>
            </a:prstGeom>
            <a:noFill/>
            <a:ln>
              <a:noFill/>
            </a:ln>
          </p:spPr>
          <p:txBody>
            <a:bodyPr wrap="square" rtlCol="0">
              <a:spAutoFit/>
            </a:bodyPr>
            <a:lstStyle/>
            <a:p>
              <a:pPr>
                <a:lnSpc>
                  <a:spcPct val="90000"/>
                </a:lnSpc>
                <a:spcBef>
                  <a:spcPts val="0"/>
                </a:spcBef>
                <a:spcAft>
                  <a:spcPct val="0"/>
                </a:spcAft>
                <a:buClrTx/>
                <a:buFontTx/>
                <a:buNone/>
              </a:pPr>
              <a:r>
                <a:rPr lang="en-US" sz="800" b="0" dirty="0">
                  <a:solidFill>
                    <a:schemeClr val="bg1"/>
                  </a:solidFill>
                  <a:latin typeface="Calibri" panose="020F0502020204030204" pitchFamily="34" charset="0"/>
                </a:rPr>
                <a:t>Irritability</a:t>
              </a:r>
            </a:p>
          </p:txBody>
        </p:sp>
        <p:sp>
          <p:nvSpPr>
            <p:cNvPr id="14" name="TextBox 13">
              <a:extLst>
                <a:ext uri="{FF2B5EF4-FFF2-40B4-BE49-F238E27FC236}">
                  <a16:creationId xmlns:a16="http://schemas.microsoft.com/office/drawing/2014/main" id="{44934C48-C45A-462C-834C-1980326B5F64}"/>
                </a:ext>
              </a:extLst>
            </p:cNvPr>
            <p:cNvSpPr txBox="1"/>
            <p:nvPr/>
          </p:nvSpPr>
          <p:spPr bwMode="auto">
            <a:xfrm rot="16200000">
              <a:off x="4366940" y="2028388"/>
              <a:ext cx="606106" cy="203133"/>
            </a:xfrm>
            <a:prstGeom prst="rect">
              <a:avLst/>
            </a:prstGeom>
            <a:noFill/>
            <a:ln>
              <a:noFill/>
            </a:ln>
          </p:spPr>
          <p:txBody>
            <a:bodyPr wrap="square" rtlCol="0">
              <a:spAutoFit/>
            </a:bodyPr>
            <a:lstStyle/>
            <a:p>
              <a:pPr>
                <a:lnSpc>
                  <a:spcPct val="90000"/>
                </a:lnSpc>
                <a:spcBef>
                  <a:spcPts val="0"/>
                </a:spcBef>
                <a:spcAft>
                  <a:spcPct val="0"/>
                </a:spcAft>
                <a:buClrTx/>
                <a:buFontTx/>
                <a:buNone/>
              </a:pPr>
              <a:r>
                <a:rPr lang="en-US" sz="800" b="0" dirty="0">
                  <a:solidFill>
                    <a:schemeClr val="bg1"/>
                  </a:solidFill>
                  <a:latin typeface="Calibri" panose="020F0502020204030204" pitchFamily="34" charset="0"/>
                </a:rPr>
                <a:t>Anxiety</a:t>
              </a:r>
            </a:p>
          </p:txBody>
        </p:sp>
        <p:sp>
          <p:nvSpPr>
            <p:cNvPr id="15" name="TextBox 14">
              <a:extLst>
                <a:ext uri="{FF2B5EF4-FFF2-40B4-BE49-F238E27FC236}">
                  <a16:creationId xmlns:a16="http://schemas.microsoft.com/office/drawing/2014/main" id="{3862D74E-36DC-4982-B21E-E79F46BB8E91}"/>
                </a:ext>
              </a:extLst>
            </p:cNvPr>
            <p:cNvSpPr txBox="1"/>
            <p:nvPr/>
          </p:nvSpPr>
          <p:spPr bwMode="auto">
            <a:xfrm rot="16200000">
              <a:off x="4347106" y="1805420"/>
              <a:ext cx="1052042" cy="203133"/>
            </a:xfrm>
            <a:prstGeom prst="rect">
              <a:avLst/>
            </a:prstGeom>
            <a:noFill/>
            <a:ln>
              <a:noFill/>
            </a:ln>
          </p:spPr>
          <p:txBody>
            <a:bodyPr wrap="square" rtlCol="0">
              <a:spAutoFit/>
            </a:bodyPr>
            <a:lstStyle/>
            <a:p>
              <a:pPr>
                <a:lnSpc>
                  <a:spcPct val="90000"/>
                </a:lnSpc>
                <a:spcBef>
                  <a:spcPts val="0"/>
                </a:spcBef>
                <a:spcAft>
                  <a:spcPct val="0"/>
                </a:spcAft>
                <a:buClrTx/>
                <a:buFontTx/>
                <a:buNone/>
              </a:pPr>
              <a:r>
                <a:rPr lang="en-US" sz="800" b="0" dirty="0">
                  <a:solidFill>
                    <a:schemeClr val="bg1"/>
                  </a:solidFill>
                  <a:latin typeface="Calibri" panose="020F0502020204030204" pitchFamily="34" charset="0"/>
                </a:rPr>
                <a:t>Shortness of breath</a:t>
              </a:r>
            </a:p>
          </p:txBody>
        </p:sp>
        <p:sp>
          <p:nvSpPr>
            <p:cNvPr id="16" name="TextBox 15">
              <a:extLst>
                <a:ext uri="{FF2B5EF4-FFF2-40B4-BE49-F238E27FC236}">
                  <a16:creationId xmlns:a16="http://schemas.microsoft.com/office/drawing/2014/main" id="{71AC0888-2CD7-49B7-BF3D-4CAD7AE25380}"/>
                </a:ext>
              </a:extLst>
            </p:cNvPr>
            <p:cNvSpPr txBox="1"/>
            <p:nvPr/>
          </p:nvSpPr>
          <p:spPr bwMode="auto">
            <a:xfrm rot="16200000">
              <a:off x="4766859" y="2028388"/>
              <a:ext cx="606106" cy="203133"/>
            </a:xfrm>
            <a:prstGeom prst="rect">
              <a:avLst/>
            </a:prstGeom>
            <a:noFill/>
            <a:ln>
              <a:noFill/>
            </a:ln>
          </p:spPr>
          <p:txBody>
            <a:bodyPr wrap="square" rtlCol="0">
              <a:spAutoFit/>
            </a:bodyPr>
            <a:lstStyle/>
            <a:p>
              <a:pPr>
                <a:lnSpc>
                  <a:spcPct val="90000"/>
                </a:lnSpc>
                <a:spcBef>
                  <a:spcPts val="0"/>
                </a:spcBef>
                <a:spcAft>
                  <a:spcPct val="0"/>
                </a:spcAft>
                <a:buClrTx/>
                <a:buFontTx/>
                <a:buNone/>
              </a:pPr>
              <a:r>
                <a:rPr lang="en-US" sz="800" b="0" dirty="0">
                  <a:solidFill>
                    <a:schemeClr val="bg1"/>
                  </a:solidFill>
                  <a:latin typeface="Calibri" panose="020F0502020204030204" pitchFamily="34" charset="0"/>
                </a:rPr>
                <a:t>Fatigue</a:t>
              </a:r>
            </a:p>
          </p:txBody>
        </p:sp>
        <p:sp>
          <p:nvSpPr>
            <p:cNvPr id="17" name="TextBox 16">
              <a:extLst>
                <a:ext uri="{FF2B5EF4-FFF2-40B4-BE49-F238E27FC236}">
                  <a16:creationId xmlns:a16="http://schemas.microsoft.com/office/drawing/2014/main" id="{2C4AF929-1D7F-4F5F-B17C-866A3DD5B1C8}"/>
                </a:ext>
              </a:extLst>
            </p:cNvPr>
            <p:cNvSpPr txBox="1"/>
            <p:nvPr/>
          </p:nvSpPr>
          <p:spPr bwMode="auto">
            <a:xfrm rot="16200000">
              <a:off x="4868861" y="1936782"/>
              <a:ext cx="789318" cy="203133"/>
            </a:xfrm>
            <a:prstGeom prst="rect">
              <a:avLst/>
            </a:prstGeom>
            <a:noFill/>
            <a:ln>
              <a:noFill/>
            </a:ln>
          </p:spPr>
          <p:txBody>
            <a:bodyPr wrap="square" rtlCol="0">
              <a:spAutoFit/>
            </a:bodyPr>
            <a:lstStyle/>
            <a:p>
              <a:pPr>
                <a:lnSpc>
                  <a:spcPct val="90000"/>
                </a:lnSpc>
                <a:spcBef>
                  <a:spcPts val="0"/>
                </a:spcBef>
                <a:spcAft>
                  <a:spcPct val="0"/>
                </a:spcAft>
                <a:buClrTx/>
                <a:buFontTx/>
                <a:buNone/>
              </a:pPr>
              <a:r>
                <a:rPr lang="en-US" sz="800" b="0" dirty="0">
                  <a:solidFill>
                    <a:schemeClr val="bg1"/>
                  </a:solidFill>
                  <a:latin typeface="Calibri" panose="020F0502020204030204" pitchFamily="34" charset="0"/>
                </a:rPr>
                <a:t>Eye tiredness</a:t>
              </a:r>
            </a:p>
          </p:txBody>
        </p:sp>
        <p:sp>
          <p:nvSpPr>
            <p:cNvPr id="18" name="TextBox 17">
              <a:extLst>
                <a:ext uri="{FF2B5EF4-FFF2-40B4-BE49-F238E27FC236}">
                  <a16:creationId xmlns:a16="http://schemas.microsoft.com/office/drawing/2014/main" id="{CF941EC2-8151-4987-B4DA-EE98B7DB7C7C}"/>
                </a:ext>
              </a:extLst>
            </p:cNvPr>
            <p:cNvSpPr txBox="1"/>
            <p:nvPr/>
          </p:nvSpPr>
          <p:spPr bwMode="auto">
            <a:xfrm rot="16200000">
              <a:off x="4976256" y="1847649"/>
              <a:ext cx="967584" cy="203133"/>
            </a:xfrm>
            <a:prstGeom prst="rect">
              <a:avLst/>
            </a:prstGeom>
            <a:noFill/>
            <a:ln>
              <a:noFill/>
            </a:ln>
          </p:spPr>
          <p:txBody>
            <a:bodyPr wrap="square" rtlCol="0">
              <a:spAutoFit/>
            </a:bodyPr>
            <a:lstStyle/>
            <a:p>
              <a:pPr>
                <a:lnSpc>
                  <a:spcPct val="90000"/>
                </a:lnSpc>
                <a:spcBef>
                  <a:spcPts val="0"/>
                </a:spcBef>
                <a:spcAft>
                  <a:spcPct val="0"/>
                </a:spcAft>
                <a:buClrTx/>
                <a:buFontTx/>
                <a:buNone/>
              </a:pPr>
              <a:r>
                <a:rPr lang="en-US" sz="800" b="0" dirty="0">
                  <a:solidFill>
                    <a:schemeClr val="bg1"/>
                  </a:solidFill>
                  <a:latin typeface="Calibri" panose="020F0502020204030204" pitchFamily="34" charset="0"/>
                </a:rPr>
                <a:t>Mental confusion</a:t>
              </a:r>
            </a:p>
          </p:txBody>
        </p:sp>
        <p:sp>
          <p:nvSpPr>
            <p:cNvPr id="19" name="TextBox 18">
              <a:extLst>
                <a:ext uri="{FF2B5EF4-FFF2-40B4-BE49-F238E27FC236}">
                  <a16:creationId xmlns:a16="http://schemas.microsoft.com/office/drawing/2014/main" id="{03EB45FF-C2D8-4483-ABDD-E7892E2A283A}"/>
                </a:ext>
              </a:extLst>
            </p:cNvPr>
            <p:cNvSpPr txBox="1"/>
            <p:nvPr/>
          </p:nvSpPr>
          <p:spPr bwMode="auto">
            <a:xfrm rot="16200000">
              <a:off x="5169608" y="1847649"/>
              <a:ext cx="967584" cy="203133"/>
            </a:xfrm>
            <a:prstGeom prst="rect">
              <a:avLst/>
            </a:prstGeom>
            <a:noFill/>
            <a:ln>
              <a:noFill/>
            </a:ln>
          </p:spPr>
          <p:txBody>
            <a:bodyPr wrap="square" rtlCol="0">
              <a:spAutoFit/>
            </a:bodyPr>
            <a:lstStyle/>
            <a:p>
              <a:pPr>
                <a:lnSpc>
                  <a:spcPct val="90000"/>
                </a:lnSpc>
                <a:spcBef>
                  <a:spcPts val="0"/>
                </a:spcBef>
                <a:spcAft>
                  <a:spcPct val="0"/>
                </a:spcAft>
                <a:buClrTx/>
                <a:buFontTx/>
                <a:buNone/>
              </a:pPr>
              <a:r>
                <a:rPr lang="en-US" sz="800" b="0" dirty="0">
                  <a:solidFill>
                    <a:schemeClr val="bg1"/>
                  </a:solidFill>
                  <a:latin typeface="Calibri" panose="020F0502020204030204" pitchFamily="34" charset="0"/>
                </a:rPr>
                <a:t>Memory loss</a:t>
              </a:r>
            </a:p>
          </p:txBody>
        </p:sp>
        <p:sp>
          <p:nvSpPr>
            <p:cNvPr id="20" name="TextBox 19">
              <a:extLst>
                <a:ext uri="{FF2B5EF4-FFF2-40B4-BE49-F238E27FC236}">
                  <a16:creationId xmlns:a16="http://schemas.microsoft.com/office/drawing/2014/main" id="{D5B138EC-879B-4045-9771-76870F8E7322}"/>
                </a:ext>
              </a:extLst>
            </p:cNvPr>
            <p:cNvSpPr txBox="1"/>
            <p:nvPr/>
          </p:nvSpPr>
          <p:spPr bwMode="auto">
            <a:xfrm rot="16200000">
              <a:off x="5369311" y="1847649"/>
              <a:ext cx="967584" cy="203133"/>
            </a:xfrm>
            <a:prstGeom prst="rect">
              <a:avLst/>
            </a:prstGeom>
            <a:noFill/>
            <a:ln>
              <a:noFill/>
            </a:ln>
          </p:spPr>
          <p:txBody>
            <a:bodyPr wrap="square" rtlCol="0">
              <a:spAutoFit/>
            </a:bodyPr>
            <a:lstStyle/>
            <a:p>
              <a:pPr>
                <a:lnSpc>
                  <a:spcPct val="90000"/>
                </a:lnSpc>
                <a:spcBef>
                  <a:spcPts val="0"/>
                </a:spcBef>
                <a:spcAft>
                  <a:spcPct val="0"/>
                </a:spcAft>
                <a:buClrTx/>
                <a:buFontTx/>
                <a:buNone/>
              </a:pPr>
              <a:r>
                <a:rPr lang="en-US" sz="800" b="0" dirty="0">
                  <a:solidFill>
                    <a:schemeClr val="bg1"/>
                  </a:solidFill>
                  <a:latin typeface="Calibri" panose="020F0502020204030204" pitchFamily="34" charset="0"/>
                </a:rPr>
                <a:t>Headaches</a:t>
              </a:r>
            </a:p>
          </p:txBody>
        </p:sp>
        <p:sp>
          <p:nvSpPr>
            <p:cNvPr id="21" name="TextBox 20">
              <a:extLst>
                <a:ext uri="{FF2B5EF4-FFF2-40B4-BE49-F238E27FC236}">
                  <a16:creationId xmlns:a16="http://schemas.microsoft.com/office/drawing/2014/main" id="{F55FE772-0272-4444-8723-2936E5318864}"/>
                </a:ext>
              </a:extLst>
            </p:cNvPr>
            <p:cNvSpPr txBox="1"/>
            <p:nvPr/>
          </p:nvSpPr>
          <p:spPr bwMode="auto">
            <a:xfrm rot="16200000">
              <a:off x="5560650" y="1847649"/>
              <a:ext cx="967584" cy="203133"/>
            </a:xfrm>
            <a:prstGeom prst="rect">
              <a:avLst/>
            </a:prstGeom>
            <a:noFill/>
            <a:ln>
              <a:noFill/>
            </a:ln>
          </p:spPr>
          <p:txBody>
            <a:bodyPr wrap="square" rtlCol="0">
              <a:spAutoFit/>
            </a:bodyPr>
            <a:lstStyle/>
            <a:p>
              <a:pPr>
                <a:lnSpc>
                  <a:spcPct val="90000"/>
                </a:lnSpc>
                <a:spcBef>
                  <a:spcPts val="0"/>
                </a:spcBef>
                <a:spcAft>
                  <a:spcPct val="0"/>
                </a:spcAft>
                <a:buClrTx/>
                <a:buFontTx/>
                <a:buNone/>
              </a:pPr>
              <a:r>
                <a:rPr lang="en-US" sz="800" b="0" dirty="0">
                  <a:solidFill>
                    <a:schemeClr val="bg1"/>
                  </a:solidFill>
                  <a:latin typeface="Calibri" panose="020F0502020204030204" pitchFamily="34" charset="0"/>
                </a:rPr>
                <a:t>Migraines</a:t>
              </a:r>
            </a:p>
          </p:txBody>
        </p:sp>
        <p:sp>
          <p:nvSpPr>
            <p:cNvPr id="22" name="TextBox 21">
              <a:extLst>
                <a:ext uri="{FF2B5EF4-FFF2-40B4-BE49-F238E27FC236}">
                  <a16:creationId xmlns:a16="http://schemas.microsoft.com/office/drawing/2014/main" id="{9E73E1E1-2405-45C1-8AEA-CDE1B860AD41}"/>
                </a:ext>
              </a:extLst>
            </p:cNvPr>
            <p:cNvSpPr txBox="1"/>
            <p:nvPr/>
          </p:nvSpPr>
          <p:spPr bwMode="auto">
            <a:xfrm rot="16200000">
              <a:off x="5707023" y="1761081"/>
              <a:ext cx="1052043" cy="291811"/>
            </a:xfrm>
            <a:prstGeom prst="rect">
              <a:avLst/>
            </a:prstGeom>
            <a:noFill/>
            <a:ln>
              <a:noFill/>
            </a:ln>
          </p:spPr>
          <p:txBody>
            <a:bodyPr wrap="square" rtlCol="0">
              <a:spAutoFit/>
            </a:bodyPr>
            <a:lstStyle/>
            <a:p>
              <a:pPr>
                <a:lnSpc>
                  <a:spcPct val="80000"/>
                </a:lnSpc>
                <a:spcBef>
                  <a:spcPts val="0"/>
                </a:spcBef>
                <a:spcAft>
                  <a:spcPct val="0"/>
                </a:spcAft>
                <a:buClrTx/>
                <a:buFontTx/>
                <a:buNone/>
              </a:pPr>
              <a:r>
                <a:rPr lang="en-US" sz="800" b="0" dirty="0">
                  <a:solidFill>
                    <a:schemeClr val="bg1"/>
                  </a:solidFill>
                  <a:latin typeface="Calibri" panose="020F0502020204030204" pitchFamily="34" charset="0"/>
                </a:rPr>
                <a:t>Muscle or joint pain in the upper limbs</a:t>
              </a:r>
            </a:p>
          </p:txBody>
        </p:sp>
        <p:sp>
          <p:nvSpPr>
            <p:cNvPr id="23" name="TextBox 22">
              <a:extLst>
                <a:ext uri="{FF2B5EF4-FFF2-40B4-BE49-F238E27FC236}">
                  <a16:creationId xmlns:a16="http://schemas.microsoft.com/office/drawing/2014/main" id="{781F6A13-97DF-4A8A-BEED-EDE3FFF42555}"/>
                </a:ext>
              </a:extLst>
            </p:cNvPr>
            <p:cNvSpPr txBox="1"/>
            <p:nvPr/>
          </p:nvSpPr>
          <p:spPr bwMode="auto">
            <a:xfrm rot="16200000">
              <a:off x="5909723" y="1761080"/>
              <a:ext cx="1052044" cy="291811"/>
            </a:xfrm>
            <a:prstGeom prst="rect">
              <a:avLst/>
            </a:prstGeom>
            <a:noFill/>
            <a:ln>
              <a:noFill/>
            </a:ln>
          </p:spPr>
          <p:txBody>
            <a:bodyPr wrap="square" rtlCol="0">
              <a:spAutoFit/>
            </a:bodyPr>
            <a:lstStyle/>
            <a:p>
              <a:pPr>
                <a:lnSpc>
                  <a:spcPct val="80000"/>
                </a:lnSpc>
                <a:spcBef>
                  <a:spcPts val="0"/>
                </a:spcBef>
                <a:spcAft>
                  <a:spcPct val="0"/>
                </a:spcAft>
                <a:buClrTx/>
                <a:buFontTx/>
                <a:buNone/>
              </a:pPr>
              <a:r>
                <a:rPr lang="en-US" sz="800" b="0" dirty="0">
                  <a:solidFill>
                    <a:schemeClr val="bg1"/>
                  </a:solidFill>
                  <a:latin typeface="Calibri" panose="020F0502020204030204" pitchFamily="34" charset="0"/>
                </a:rPr>
                <a:t>Muscle or joint pain in the lower limbs</a:t>
              </a:r>
            </a:p>
          </p:txBody>
        </p:sp>
        <p:sp>
          <p:nvSpPr>
            <p:cNvPr id="24" name="TextBox 23">
              <a:extLst>
                <a:ext uri="{FF2B5EF4-FFF2-40B4-BE49-F238E27FC236}">
                  <a16:creationId xmlns:a16="http://schemas.microsoft.com/office/drawing/2014/main" id="{CD8DF41E-FF01-4077-8853-3116C4C6F192}"/>
                </a:ext>
              </a:extLst>
            </p:cNvPr>
            <p:cNvSpPr txBox="1"/>
            <p:nvPr/>
          </p:nvSpPr>
          <p:spPr bwMode="auto">
            <a:xfrm rot="16200000">
              <a:off x="6106933" y="1810324"/>
              <a:ext cx="1052044" cy="193323"/>
            </a:xfrm>
            <a:prstGeom prst="rect">
              <a:avLst/>
            </a:prstGeom>
            <a:noFill/>
            <a:ln>
              <a:noFill/>
            </a:ln>
          </p:spPr>
          <p:txBody>
            <a:bodyPr wrap="square" rtlCol="0">
              <a:spAutoFit/>
            </a:bodyPr>
            <a:lstStyle/>
            <a:p>
              <a:pPr>
                <a:lnSpc>
                  <a:spcPct val="80000"/>
                </a:lnSpc>
                <a:spcBef>
                  <a:spcPts val="0"/>
                </a:spcBef>
                <a:spcAft>
                  <a:spcPct val="0"/>
                </a:spcAft>
                <a:buClrTx/>
                <a:buFontTx/>
                <a:buNone/>
              </a:pPr>
              <a:r>
                <a:rPr lang="en-US" sz="800" b="0" dirty="0">
                  <a:solidFill>
                    <a:schemeClr val="bg1"/>
                  </a:solidFill>
                  <a:latin typeface="Calibri" panose="020F0502020204030204" pitchFamily="34" charset="0"/>
                </a:rPr>
                <a:t>Back pain</a:t>
              </a:r>
            </a:p>
          </p:txBody>
        </p:sp>
        <p:sp>
          <p:nvSpPr>
            <p:cNvPr id="25" name="TextBox 24">
              <a:extLst>
                <a:ext uri="{FF2B5EF4-FFF2-40B4-BE49-F238E27FC236}">
                  <a16:creationId xmlns:a16="http://schemas.microsoft.com/office/drawing/2014/main" id="{B616D560-F99B-4A93-AFBD-7D6E1BC751D1}"/>
                </a:ext>
              </a:extLst>
            </p:cNvPr>
            <p:cNvSpPr txBox="1"/>
            <p:nvPr/>
          </p:nvSpPr>
          <p:spPr bwMode="auto">
            <a:xfrm rot="16200000">
              <a:off x="6052252" y="1570213"/>
              <a:ext cx="1532266" cy="193323"/>
            </a:xfrm>
            <a:prstGeom prst="rect">
              <a:avLst/>
            </a:prstGeom>
            <a:noFill/>
            <a:ln>
              <a:noFill/>
            </a:ln>
          </p:spPr>
          <p:txBody>
            <a:bodyPr wrap="square" rtlCol="0">
              <a:spAutoFit/>
            </a:bodyPr>
            <a:lstStyle/>
            <a:p>
              <a:pPr>
                <a:lnSpc>
                  <a:spcPct val="80000"/>
                </a:lnSpc>
                <a:spcBef>
                  <a:spcPts val="0"/>
                </a:spcBef>
                <a:spcAft>
                  <a:spcPct val="0"/>
                </a:spcAft>
                <a:buClrTx/>
                <a:buFontTx/>
                <a:buNone/>
              </a:pPr>
              <a:r>
                <a:rPr lang="en-US" sz="800" b="0" dirty="0">
                  <a:solidFill>
                    <a:schemeClr val="bg1"/>
                  </a:solidFill>
                  <a:latin typeface="Calibri" panose="020F0502020204030204" pitchFamily="34" charset="0"/>
                </a:rPr>
                <a:t>Feeling of tightness in the chest </a:t>
              </a:r>
            </a:p>
          </p:txBody>
        </p:sp>
        <p:sp>
          <p:nvSpPr>
            <p:cNvPr id="26" name="TextBox 25">
              <a:extLst>
                <a:ext uri="{FF2B5EF4-FFF2-40B4-BE49-F238E27FC236}">
                  <a16:creationId xmlns:a16="http://schemas.microsoft.com/office/drawing/2014/main" id="{1167B441-01F9-4412-8B6C-D639D6943459}"/>
                </a:ext>
              </a:extLst>
            </p:cNvPr>
            <p:cNvSpPr txBox="1"/>
            <p:nvPr/>
          </p:nvSpPr>
          <p:spPr bwMode="auto">
            <a:xfrm rot="16200000">
              <a:off x="6248979" y="1570213"/>
              <a:ext cx="1532266" cy="193323"/>
            </a:xfrm>
            <a:prstGeom prst="rect">
              <a:avLst/>
            </a:prstGeom>
            <a:noFill/>
            <a:ln>
              <a:noFill/>
            </a:ln>
          </p:spPr>
          <p:txBody>
            <a:bodyPr wrap="square" rtlCol="0">
              <a:spAutoFit/>
            </a:bodyPr>
            <a:lstStyle/>
            <a:p>
              <a:pPr>
                <a:lnSpc>
                  <a:spcPct val="80000"/>
                </a:lnSpc>
                <a:spcBef>
                  <a:spcPts val="0"/>
                </a:spcBef>
                <a:spcAft>
                  <a:spcPct val="0"/>
                </a:spcAft>
                <a:buClrTx/>
                <a:buFontTx/>
                <a:buNone/>
              </a:pPr>
              <a:r>
                <a:rPr lang="en-US" sz="800" b="0" dirty="0">
                  <a:solidFill>
                    <a:schemeClr val="bg1"/>
                  </a:solidFill>
                  <a:latin typeface="Calibri" panose="020F0502020204030204" pitchFamily="34" charset="0"/>
                </a:rPr>
                <a:t>Arrhythmia</a:t>
              </a:r>
            </a:p>
          </p:txBody>
        </p:sp>
        <p:sp>
          <p:nvSpPr>
            <p:cNvPr id="27" name="TextBox 26">
              <a:extLst>
                <a:ext uri="{FF2B5EF4-FFF2-40B4-BE49-F238E27FC236}">
                  <a16:creationId xmlns:a16="http://schemas.microsoft.com/office/drawing/2014/main" id="{EA3F6830-8E36-44A1-857D-60EA513495E8}"/>
                </a:ext>
              </a:extLst>
            </p:cNvPr>
            <p:cNvSpPr txBox="1"/>
            <p:nvPr/>
          </p:nvSpPr>
          <p:spPr bwMode="auto">
            <a:xfrm rot="16200000">
              <a:off x="6441774" y="1570213"/>
              <a:ext cx="1532266" cy="193323"/>
            </a:xfrm>
            <a:prstGeom prst="rect">
              <a:avLst/>
            </a:prstGeom>
            <a:noFill/>
            <a:ln>
              <a:noFill/>
            </a:ln>
          </p:spPr>
          <p:txBody>
            <a:bodyPr wrap="square" rtlCol="0">
              <a:spAutoFit/>
            </a:bodyPr>
            <a:lstStyle/>
            <a:p>
              <a:pPr>
                <a:lnSpc>
                  <a:spcPct val="80000"/>
                </a:lnSpc>
                <a:spcBef>
                  <a:spcPts val="0"/>
                </a:spcBef>
                <a:spcAft>
                  <a:spcPct val="0"/>
                </a:spcAft>
                <a:buClrTx/>
                <a:buFontTx/>
                <a:buNone/>
              </a:pPr>
              <a:r>
                <a:rPr lang="en-US" sz="800" b="0" dirty="0">
                  <a:solidFill>
                    <a:schemeClr val="bg1"/>
                  </a:solidFill>
                  <a:latin typeface="Calibri" panose="020F0502020204030204" pitchFamily="34" charset="0"/>
                </a:rPr>
                <a:t>Loss of smell</a:t>
              </a:r>
            </a:p>
          </p:txBody>
        </p:sp>
        <p:sp>
          <p:nvSpPr>
            <p:cNvPr id="28" name="TextBox 27">
              <a:extLst>
                <a:ext uri="{FF2B5EF4-FFF2-40B4-BE49-F238E27FC236}">
                  <a16:creationId xmlns:a16="http://schemas.microsoft.com/office/drawing/2014/main" id="{6DE267F5-B633-4C92-B4E7-EC668C103F67}"/>
                </a:ext>
              </a:extLst>
            </p:cNvPr>
            <p:cNvSpPr txBox="1"/>
            <p:nvPr/>
          </p:nvSpPr>
          <p:spPr bwMode="auto">
            <a:xfrm rot="16200000">
              <a:off x="6812748" y="1688136"/>
              <a:ext cx="1197933" cy="291811"/>
            </a:xfrm>
            <a:prstGeom prst="rect">
              <a:avLst/>
            </a:prstGeom>
            <a:noFill/>
            <a:ln>
              <a:noFill/>
            </a:ln>
          </p:spPr>
          <p:txBody>
            <a:bodyPr wrap="square" rtlCol="0">
              <a:spAutoFit/>
            </a:bodyPr>
            <a:lstStyle/>
            <a:p>
              <a:pPr>
                <a:lnSpc>
                  <a:spcPct val="80000"/>
                </a:lnSpc>
                <a:spcBef>
                  <a:spcPts val="0"/>
                </a:spcBef>
                <a:spcAft>
                  <a:spcPct val="0"/>
                </a:spcAft>
                <a:buClrTx/>
                <a:buFontTx/>
                <a:buNone/>
              </a:pPr>
              <a:r>
                <a:rPr lang="en-US" sz="800" b="0" dirty="0">
                  <a:solidFill>
                    <a:schemeClr val="bg1"/>
                  </a:solidFill>
                  <a:latin typeface="Calibri" panose="020F0502020204030204" pitchFamily="34" charset="0"/>
                </a:rPr>
                <a:t>Tingling sensations in the limbs or on the skin </a:t>
              </a:r>
            </a:p>
          </p:txBody>
        </p:sp>
        <p:sp>
          <p:nvSpPr>
            <p:cNvPr id="29" name="TextBox 28">
              <a:extLst>
                <a:ext uri="{FF2B5EF4-FFF2-40B4-BE49-F238E27FC236}">
                  <a16:creationId xmlns:a16="http://schemas.microsoft.com/office/drawing/2014/main" id="{C1C8F37E-F41C-4ECC-B581-E12F67D56118}"/>
                </a:ext>
              </a:extLst>
            </p:cNvPr>
            <p:cNvSpPr txBox="1"/>
            <p:nvPr/>
          </p:nvSpPr>
          <p:spPr bwMode="auto">
            <a:xfrm rot="16200000">
              <a:off x="7005279" y="1737380"/>
              <a:ext cx="1197933" cy="193323"/>
            </a:xfrm>
            <a:prstGeom prst="rect">
              <a:avLst/>
            </a:prstGeom>
            <a:noFill/>
            <a:ln>
              <a:noFill/>
            </a:ln>
          </p:spPr>
          <p:txBody>
            <a:bodyPr wrap="square" rtlCol="0">
              <a:spAutoFit/>
            </a:bodyPr>
            <a:lstStyle/>
            <a:p>
              <a:pPr>
                <a:lnSpc>
                  <a:spcPct val="80000"/>
                </a:lnSpc>
                <a:spcBef>
                  <a:spcPts val="0"/>
                </a:spcBef>
                <a:spcAft>
                  <a:spcPct val="0"/>
                </a:spcAft>
                <a:buClrTx/>
                <a:buFontTx/>
                <a:buNone/>
              </a:pPr>
              <a:r>
                <a:rPr lang="en-US" sz="800" b="0" dirty="0">
                  <a:solidFill>
                    <a:schemeClr val="bg1"/>
                  </a:solidFill>
                  <a:latin typeface="Calibri" panose="020F0502020204030204" pitchFamily="34" charset="0"/>
                </a:rPr>
                <a:t>Dry skin</a:t>
              </a:r>
            </a:p>
          </p:txBody>
        </p:sp>
        <p:sp>
          <p:nvSpPr>
            <p:cNvPr id="30" name="TextBox 29">
              <a:extLst>
                <a:ext uri="{FF2B5EF4-FFF2-40B4-BE49-F238E27FC236}">
                  <a16:creationId xmlns:a16="http://schemas.microsoft.com/office/drawing/2014/main" id="{64908ADE-4960-44E2-B9EE-A3F93637937E}"/>
                </a:ext>
              </a:extLst>
            </p:cNvPr>
            <p:cNvSpPr txBox="1"/>
            <p:nvPr/>
          </p:nvSpPr>
          <p:spPr bwMode="auto">
            <a:xfrm rot="16200000">
              <a:off x="7193849" y="1737380"/>
              <a:ext cx="1197933" cy="193323"/>
            </a:xfrm>
            <a:prstGeom prst="rect">
              <a:avLst/>
            </a:prstGeom>
            <a:noFill/>
            <a:ln>
              <a:noFill/>
            </a:ln>
          </p:spPr>
          <p:txBody>
            <a:bodyPr wrap="square" rtlCol="0">
              <a:spAutoFit/>
            </a:bodyPr>
            <a:lstStyle/>
            <a:p>
              <a:pPr>
                <a:lnSpc>
                  <a:spcPct val="80000"/>
                </a:lnSpc>
                <a:spcBef>
                  <a:spcPts val="0"/>
                </a:spcBef>
                <a:spcAft>
                  <a:spcPct val="0"/>
                </a:spcAft>
                <a:buClrTx/>
                <a:buFontTx/>
                <a:buNone/>
              </a:pPr>
              <a:r>
                <a:rPr lang="en-US" sz="800" b="0" dirty="0">
                  <a:solidFill>
                    <a:schemeClr val="bg1"/>
                  </a:solidFill>
                  <a:latin typeface="Calibri" panose="020F0502020204030204" pitchFamily="34" charset="0"/>
                </a:rPr>
                <a:t>Sweats/chills</a:t>
              </a:r>
            </a:p>
          </p:txBody>
        </p:sp>
        <p:sp>
          <p:nvSpPr>
            <p:cNvPr id="31" name="TextBox 30">
              <a:extLst>
                <a:ext uri="{FF2B5EF4-FFF2-40B4-BE49-F238E27FC236}">
                  <a16:creationId xmlns:a16="http://schemas.microsoft.com/office/drawing/2014/main" id="{6877AE3D-40D7-4FFB-B7E7-A0E9F558A5D3}"/>
                </a:ext>
              </a:extLst>
            </p:cNvPr>
            <p:cNvSpPr txBox="1"/>
            <p:nvPr/>
          </p:nvSpPr>
          <p:spPr bwMode="auto">
            <a:xfrm rot="16200000">
              <a:off x="7395100" y="1737380"/>
              <a:ext cx="1197933" cy="193323"/>
            </a:xfrm>
            <a:prstGeom prst="rect">
              <a:avLst/>
            </a:prstGeom>
            <a:noFill/>
            <a:ln>
              <a:noFill/>
            </a:ln>
          </p:spPr>
          <p:txBody>
            <a:bodyPr wrap="square" rtlCol="0">
              <a:spAutoFit/>
            </a:bodyPr>
            <a:lstStyle/>
            <a:p>
              <a:pPr>
                <a:lnSpc>
                  <a:spcPct val="80000"/>
                </a:lnSpc>
                <a:spcBef>
                  <a:spcPts val="0"/>
                </a:spcBef>
                <a:spcAft>
                  <a:spcPct val="0"/>
                </a:spcAft>
                <a:buClrTx/>
                <a:buFontTx/>
                <a:buNone/>
              </a:pPr>
              <a:r>
                <a:rPr lang="en-US" sz="800" b="0" dirty="0">
                  <a:solidFill>
                    <a:schemeClr val="bg1"/>
                  </a:solidFill>
                  <a:latin typeface="Calibri" panose="020F0502020204030204" pitchFamily="34" charset="0"/>
                </a:rPr>
                <a:t>Circulation disorders</a:t>
              </a:r>
            </a:p>
          </p:txBody>
        </p:sp>
        <p:sp>
          <p:nvSpPr>
            <p:cNvPr id="32" name="TextBox 31">
              <a:extLst>
                <a:ext uri="{FF2B5EF4-FFF2-40B4-BE49-F238E27FC236}">
                  <a16:creationId xmlns:a16="http://schemas.microsoft.com/office/drawing/2014/main" id="{F34DE66B-143D-4CD6-B274-1A617001EFC1}"/>
                </a:ext>
              </a:extLst>
            </p:cNvPr>
            <p:cNvSpPr txBox="1"/>
            <p:nvPr/>
          </p:nvSpPr>
          <p:spPr bwMode="auto">
            <a:xfrm rot="16200000">
              <a:off x="7588830" y="1737380"/>
              <a:ext cx="1197933" cy="193323"/>
            </a:xfrm>
            <a:prstGeom prst="rect">
              <a:avLst/>
            </a:prstGeom>
            <a:noFill/>
            <a:ln>
              <a:noFill/>
            </a:ln>
          </p:spPr>
          <p:txBody>
            <a:bodyPr wrap="square" rtlCol="0">
              <a:spAutoFit/>
            </a:bodyPr>
            <a:lstStyle/>
            <a:p>
              <a:pPr>
                <a:lnSpc>
                  <a:spcPct val="80000"/>
                </a:lnSpc>
                <a:spcBef>
                  <a:spcPts val="0"/>
                </a:spcBef>
                <a:spcAft>
                  <a:spcPct val="0"/>
                </a:spcAft>
                <a:buClrTx/>
                <a:buFontTx/>
                <a:buNone/>
              </a:pPr>
              <a:r>
                <a:rPr lang="en-US" sz="800" b="0" dirty="0">
                  <a:solidFill>
                    <a:schemeClr val="bg1"/>
                  </a:solidFill>
                  <a:latin typeface="Calibri" panose="020F0502020204030204" pitchFamily="34" charset="0"/>
                </a:rPr>
                <a:t>Feeling sick</a:t>
              </a:r>
            </a:p>
          </p:txBody>
        </p:sp>
      </p:grpSp>
      <p:grpSp>
        <p:nvGrpSpPr>
          <p:cNvPr id="3" name="Group 2">
            <a:extLst>
              <a:ext uri="{FF2B5EF4-FFF2-40B4-BE49-F238E27FC236}">
                <a16:creationId xmlns:a16="http://schemas.microsoft.com/office/drawing/2014/main" id="{A8CA3770-9474-45C7-8B43-7F71F84F8F13}"/>
              </a:ext>
            </a:extLst>
          </p:cNvPr>
          <p:cNvGrpSpPr/>
          <p:nvPr/>
        </p:nvGrpSpPr>
        <p:grpSpPr>
          <a:xfrm>
            <a:off x="2045363" y="2401947"/>
            <a:ext cx="2363214" cy="3900115"/>
            <a:chOff x="9828787" y="2401947"/>
            <a:chExt cx="2363214" cy="3900115"/>
          </a:xfrm>
          <a:noFill/>
        </p:grpSpPr>
        <p:sp>
          <p:nvSpPr>
            <p:cNvPr id="35" name="TextBox 34">
              <a:extLst>
                <a:ext uri="{FF2B5EF4-FFF2-40B4-BE49-F238E27FC236}">
                  <a16:creationId xmlns:a16="http://schemas.microsoft.com/office/drawing/2014/main" id="{4C5812E8-1B7D-459D-9A44-A0253FD3BCC4}"/>
                </a:ext>
              </a:extLst>
            </p:cNvPr>
            <p:cNvSpPr txBox="1"/>
            <p:nvPr/>
          </p:nvSpPr>
          <p:spPr bwMode="auto">
            <a:xfrm>
              <a:off x="11585895" y="2401947"/>
              <a:ext cx="606106" cy="203133"/>
            </a:xfrm>
            <a:prstGeom prst="rect">
              <a:avLst/>
            </a:prstGeom>
            <a:grpFill/>
            <a:ln>
              <a:noFill/>
            </a:ln>
          </p:spPr>
          <p:txBody>
            <a:bodyPr wrap="square" rtlCol="0">
              <a:spAutoFit/>
            </a:bodyPr>
            <a:lstStyle/>
            <a:p>
              <a:pPr algn="r">
                <a:lnSpc>
                  <a:spcPct val="90000"/>
                </a:lnSpc>
                <a:spcBef>
                  <a:spcPts val="0"/>
                </a:spcBef>
                <a:spcAft>
                  <a:spcPct val="0"/>
                </a:spcAft>
                <a:buClrTx/>
                <a:buFontTx/>
                <a:buNone/>
              </a:pPr>
              <a:r>
                <a:rPr lang="en-US" sz="800" b="0" dirty="0">
                  <a:solidFill>
                    <a:schemeClr val="bg1"/>
                  </a:solidFill>
                  <a:latin typeface="Calibri" panose="020F0502020204030204" pitchFamily="34" charset="0"/>
                </a:rPr>
                <a:t>Irritability</a:t>
              </a:r>
            </a:p>
          </p:txBody>
        </p:sp>
        <p:sp>
          <p:nvSpPr>
            <p:cNvPr id="36" name="TextBox 35">
              <a:extLst>
                <a:ext uri="{FF2B5EF4-FFF2-40B4-BE49-F238E27FC236}">
                  <a16:creationId xmlns:a16="http://schemas.microsoft.com/office/drawing/2014/main" id="{03734C37-D163-41DF-9FD8-FFC977B14401}"/>
                </a:ext>
              </a:extLst>
            </p:cNvPr>
            <p:cNvSpPr txBox="1"/>
            <p:nvPr/>
          </p:nvSpPr>
          <p:spPr bwMode="auto">
            <a:xfrm>
              <a:off x="11585895" y="2586031"/>
              <a:ext cx="606106" cy="203133"/>
            </a:xfrm>
            <a:prstGeom prst="rect">
              <a:avLst/>
            </a:prstGeom>
            <a:grpFill/>
            <a:ln>
              <a:noFill/>
            </a:ln>
          </p:spPr>
          <p:txBody>
            <a:bodyPr wrap="square" rtlCol="0">
              <a:spAutoFit/>
            </a:bodyPr>
            <a:lstStyle/>
            <a:p>
              <a:pPr algn="r">
                <a:lnSpc>
                  <a:spcPct val="90000"/>
                </a:lnSpc>
                <a:spcBef>
                  <a:spcPts val="0"/>
                </a:spcBef>
                <a:spcAft>
                  <a:spcPct val="0"/>
                </a:spcAft>
                <a:buClrTx/>
                <a:buFontTx/>
                <a:buNone/>
              </a:pPr>
              <a:r>
                <a:rPr lang="en-US" sz="800" b="0" dirty="0">
                  <a:solidFill>
                    <a:schemeClr val="bg1"/>
                  </a:solidFill>
                  <a:latin typeface="Calibri" panose="020F0502020204030204" pitchFamily="34" charset="0"/>
                </a:rPr>
                <a:t>Anxiety</a:t>
              </a:r>
            </a:p>
          </p:txBody>
        </p:sp>
        <p:sp>
          <p:nvSpPr>
            <p:cNvPr id="37" name="TextBox 36">
              <a:extLst>
                <a:ext uri="{FF2B5EF4-FFF2-40B4-BE49-F238E27FC236}">
                  <a16:creationId xmlns:a16="http://schemas.microsoft.com/office/drawing/2014/main" id="{2650F8A3-48A1-4213-A3B6-750D95170DBE}"/>
                </a:ext>
              </a:extLst>
            </p:cNvPr>
            <p:cNvSpPr txBox="1"/>
            <p:nvPr/>
          </p:nvSpPr>
          <p:spPr bwMode="auto">
            <a:xfrm>
              <a:off x="11139959" y="2789165"/>
              <a:ext cx="1052042" cy="203133"/>
            </a:xfrm>
            <a:prstGeom prst="rect">
              <a:avLst/>
            </a:prstGeom>
            <a:grpFill/>
            <a:ln>
              <a:noFill/>
            </a:ln>
          </p:spPr>
          <p:txBody>
            <a:bodyPr wrap="square" rtlCol="0">
              <a:spAutoFit/>
            </a:bodyPr>
            <a:lstStyle/>
            <a:p>
              <a:pPr algn="r">
                <a:lnSpc>
                  <a:spcPct val="90000"/>
                </a:lnSpc>
                <a:spcBef>
                  <a:spcPts val="0"/>
                </a:spcBef>
                <a:spcAft>
                  <a:spcPct val="0"/>
                </a:spcAft>
                <a:buClrTx/>
                <a:buFontTx/>
                <a:buNone/>
              </a:pPr>
              <a:r>
                <a:rPr lang="en-US" sz="800" b="0" dirty="0">
                  <a:solidFill>
                    <a:schemeClr val="bg1"/>
                  </a:solidFill>
                  <a:latin typeface="Calibri" panose="020F0502020204030204" pitchFamily="34" charset="0"/>
                </a:rPr>
                <a:t>Shortness of breath</a:t>
              </a:r>
            </a:p>
          </p:txBody>
        </p:sp>
        <p:sp>
          <p:nvSpPr>
            <p:cNvPr id="38" name="TextBox 37">
              <a:extLst>
                <a:ext uri="{FF2B5EF4-FFF2-40B4-BE49-F238E27FC236}">
                  <a16:creationId xmlns:a16="http://schemas.microsoft.com/office/drawing/2014/main" id="{F4060E80-E4C9-4194-ACC0-F2EA2D06759E}"/>
                </a:ext>
              </a:extLst>
            </p:cNvPr>
            <p:cNvSpPr txBox="1"/>
            <p:nvPr/>
          </p:nvSpPr>
          <p:spPr bwMode="auto">
            <a:xfrm>
              <a:off x="11585895" y="2985950"/>
              <a:ext cx="606106" cy="203133"/>
            </a:xfrm>
            <a:prstGeom prst="rect">
              <a:avLst/>
            </a:prstGeom>
            <a:grpFill/>
            <a:ln>
              <a:noFill/>
            </a:ln>
          </p:spPr>
          <p:txBody>
            <a:bodyPr wrap="square" rtlCol="0">
              <a:spAutoFit/>
            </a:bodyPr>
            <a:lstStyle/>
            <a:p>
              <a:pPr algn="r">
                <a:lnSpc>
                  <a:spcPct val="90000"/>
                </a:lnSpc>
                <a:spcBef>
                  <a:spcPts val="0"/>
                </a:spcBef>
                <a:spcAft>
                  <a:spcPct val="0"/>
                </a:spcAft>
                <a:buClrTx/>
                <a:buFontTx/>
                <a:buNone/>
              </a:pPr>
              <a:r>
                <a:rPr lang="en-US" sz="800" b="0" dirty="0">
                  <a:solidFill>
                    <a:schemeClr val="bg1"/>
                  </a:solidFill>
                  <a:latin typeface="Calibri" panose="020F0502020204030204" pitchFamily="34" charset="0"/>
                </a:rPr>
                <a:t>Fatigue</a:t>
              </a:r>
            </a:p>
          </p:txBody>
        </p:sp>
        <p:sp>
          <p:nvSpPr>
            <p:cNvPr id="39" name="TextBox 38">
              <a:extLst>
                <a:ext uri="{FF2B5EF4-FFF2-40B4-BE49-F238E27FC236}">
                  <a16:creationId xmlns:a16="http://schemas.microsoft.com/office/drawing/2014/main" id="{31B4697D-74BC-4C89-8359-4F38739F84B7}"/>
                </a:ext>
              </a:extLst>
            </p:cNvPr>
            <p:cNvSpPr txBox="1"/>
            <p:nvPr/>
          </p:nvSpPr>
          <p:spPr bwMode="auto">
            <a:xfrm>
              <a:off x="11402683" y="3179558"/>
              <a:ext cx="789318" cy="203133"/>
            </a:xfrm>
            <a:prstGeom prst="rect">
              <a:avLst/>
            </a:prstGeom>
            <a:grpFill/>
            <a:ln>
              <a:noFill/>
            </a:ln>
          </p:spPr>
          <p:txBody>
            <a:bodyPr wrap="square" rtlCol="0">
              <a:spAutoFit/>
            </a:bodyPr>
            <a:lstStyle/>
            <a:p>
              <a:pPr algn="r">
                <a:lnSpc>
                  <a:spcPct val="90000"/>
                </a:lnSpc>
                <a:spcBef>
                  <a:spcPts val="0"/>
                </a:spcBef>
                <a:spcAft>
                  <a:spcPct val="0"/>
                </a:spcAft>
                <a:buClrTx/>
                <a:buFontTx/>
                <a:buNone/>
              </a:pPr>
              <a:r>
                <a:rPr lang="en-US" sz="800" b="0" dirty="0">
                  <a:solidFill>
                    <a:schemeClr val="bg1"/>
                  </a:solidFill>
                  <a:latin typeface="Calibri" panose="020F0502020204030204" pitchFamily="34" charset="0"/>
                </a:rPr>
                <a:t>Eye tiredness</a:t>
              </a:r>
            </a:p>
          </p:txBody>
        </p:sp>
        <p:sp>
          <p:nvSpPr>
            <p:cNvPr id="40" name="TextBox 39">
              <a:extLst>
                <a:ext uri="{FF2B5EF4-FFF2-40B4-BE49-F238E27FC236}">
                  <a16:creationId xmlns:a16="http://schemas.microsoft.com/office/drawing/2014/main" id="{691B48DD-FE14-472D-93FE-781189405349}"/>
                </a:ext>
              </a:extLst>
            </p:cNvPr>
            <p:cNvSpPr txBox="1"/>
            <p:nvPr/>
          </p:nvSpPr>
          <p:spPr bwMode="auto">
            <a:xfrm>
              <a:off x="11224417" y="3376086"/>
              <a:ext cx="967584" cy="203133"/>
            </a:xfrm>
            <a:prstGeom prst="rect">
              <a:avLst/>
            </a:prstGeom>
            <a:grpFill/>
            <a:ln>
              <a:noFill/>
            </a:ln>
          </p:spPr>
          <p:txBody>
            <a:bodyPr wrap="square" rtlCol="0">
              <a:spAutoFit/>
            </a:bodyPr>
            <a:lstStyle/>
            <a:p>
              <a:pPr algn="r">
                <a:lnSpc>
                  <a:spcPct val="90000"/>
                </a:lnSpc>
                <a:spcBef>
                  <a:spcPts val="0"/>
                </a:spcBef>
                <a:spcAft>
                  <a:spcPct val="0"/>
                </a:spcAft>
                <a:buClrTx/>
                <a:buFontTx/>
                <a:buNone/>
              </a:pPr>
              <a:r>
                <a:rPr lang="en-US" sz="800" b="0" dirty="0">
                  <a:solidFill>
                    <a:schemeClr val="bg1"/>
                  </a:solidFill>
                  <a:latin typeface="Calibri" panose="020F0502020204030204" pitchFamily="34" charset="0"/>
                </a:rPr>
                <a:t>Mental confusion</a:t>
              </a:r>
            </a:p>
          </p:txBody>
        </p:sp>
        <p:sp>
          <p:nvSpPr>
            <p:cNvPr id="41" name="TextBox 40">
              <a:extLst>
                <a:ext uri="{FF2B5EF4-FFF2-40B4-BE49-F238E27FC236}">
                  <a16:creationId xmlns:a16="http://schemas.microsoft.com/office/drawing/2014/main" id="{18EDDB67-F365-49F3-84E4-AAA101F7987E}"/>
                </a:ext>
              </a:extLst>
            </p:cNvPr>
            <p:cNvSpPr txBox="1"/>
            <p:nvPr/>
          </p:nvSpPr>
          <p:spPr bwMode="auto">
            <a:xfrm>
              <a:off x="11224417" y="3569438"/>
              <a:ext cx="967584" cy="203133"/>
            </a:xfrm>
            <a:prstGeom prst="rect">
              <a:avLst/>
            </a:prstGeom>
            <a:grpFill/>
            <a:ln>
              <a:noFill/>
            </a:ln>
          </p:spPr>
          <p:txBody>
            <a:bodyPr wrap="square" rtlCol="0">
              <a:spAutoFit/>
            </a:bodyPr>
            <a:lstStyle/>
            <a:p>
              <a:pPr algn="r">
                <a:lnSpc>
                  <a:spcPct val="90000"/>
                </a:lnSpc>
                <a:spcBef>
                  <a:spcPts val="0"/>
                </a:spcBef>
                <a:spcAft>
                  <a:spcPct val="0"/>
                </a:spcAft>
                <a:buClrTx/>
                <a:buFontTx/>
                <a:buNone/>
              </a:pPr>
              <a:r>
                <a:rPr lang="en-US" sz="800" b="0" dirty="0">
                  <a:solidFill>
                    <a:schemeClr val="bg1"/>
                  </a:solidFill>
                  <a:latin typeface="Calibri" panose="020F0502020204030204" pitchFamily="34" charset="0"/>
                </a:rPr>
                <a:t>Memory loss</a:t>
              </a:r>
            </a:p>
          </p:txBody>
        </p:sp>
        <p:sp>
          <p:nvSpPr>
            <p:cNvPr id="42" name="TextBox 41">
              <a:extLst>
                <a:ext uri="{FF2B5EF4-FFF2-40B4-BE49-F238E27FC236}">
                  <a16:creationId xmlns:a16="http://schemas.microsoft.com/office/drawing/2014/main" id="{F37752A5-CD79-446B-93E2-08B0EFF7E685}"/>
                </a:ext>
              </a:extLst>
            </p:cNvPr>
            <p:cNvSpPr txBox="1"/>
            <p:nvPr/>
          </p:nvSpPr>
          <p:spPr bwMode="auto">
            <a:xfrm>
              <a:off x="11224417" y="3769141"/>
              <a:ext cx="967584" cy="203133"/>
            </a:xfrm>
            <a:prstGeom prst="rect">
              <a:avLst/>
            </a:prstGeom>
            <a:grpFill/>
            <a:ln>
              <a:noFill/>
            </a:ln>
          </p:spPr>
          <p:txBody>
            <a:bodyPr wrap="square" rtlCol="0">
              <a:spAutoFit/>
            </a:bodyPr>
            <a:lstStyle/>
            <a:p>
              <a:pPr algn="r">
                <a:lnSpc>
                  <a:spcPct val="90000"/>
                </a:lnSpc>
                <a:spcBef>
                  <a:spcPts val="0"/>
                </a:spcBef>
                <a:spcAft>
                  <a:spcPct val="0"/>
                </a:spcAft>
                <a:buClrTx/>
                <a:buFontTx/>
                <a:buNone/>
              </a:pPr>
              <a:r>
                <a:rPr lang="en-US" sz="800" b="0" dirty="0">
                  <a:solidFill>
                    <a:schemeClr val="bg1"/>
                  </a:solidFill>
                  <a:latin typeface="Calibri" panose="020F0502020204030204" pitchFamily="34" charset="0"/>
                </a:rPr>
                <a:t>Headaches</a:t>
              </a:r>
            </a:p>
          </p:txBody>
        </p:sp>
        <p:sp>
          <p:nvSpPr>
            <p:cNvPr id="43" name="TextBox 42">
              <a:extLst>
                <a:ext uri="{FF2B5EF4-FFF2-40B4-BE49-F238E27FC236}">
                  <a16:creationId xmlns:a16="http://schemas.microsoft.com/office/drawing/2014/main" id="{70231D38-E77E-4BD9-9C3A-F0E20109B035}"/>
                </a:ext>
              </a:extLst>
            </p:cNvPr>
            <p:cNvSpPr txBox="1"/>
            <p:nvPr/>
          </p:nvSpPr>
          <p:spPr bwMode="auto">
            <a:xfrm>
              <a:off x="11224417" y="3960480"/>
              <a:ext cx="967584" cy="203133"/>
            </a:xfrm>
            <a:prstGeom prst="rect">
              <a:avLst/>
            </a:prstGeom>
            <a:grpFill/>
            <a:ln>
              <a:noFill/>
            </a:ln>
          </p:spPr>
          <p:txBody>
            <a:bodyPr wrap="square" rtlCol="0">
              <a:spAutoFit/>
            </a:bodyPr>
            <a:lstStyle/>
            <a:p>
              <a:pPr algn="r">
                <a:lnSpc>
                  <a:spcPct val="90000"/>
                </a:lnSpc>
                <a:spcBef>
                  <a:spcPts val="0"/>
                </a:spcBef>
                <a:spcAft>
                  <a:spcPct val="0"/>
                </a:spcAft>
                <a:buClrTx/>
                <a:buFontTx/>
                <a:buNone/>
              </a:pPr>
              <a:r>
                <a:rPr lang="en-US" sz="800" b="0" dirty="0">
                  <a:solidFill>
                    <a:schemeClr val="bg1"/>
                  </a:solidFill>
                  <a:latin typeface="Calibri" panose="020F0502020204030204" pitchFamily="34" charset="0"/>
                </a:rPr>
                <a:t>Migraines</a:t>
              </a:r>
            </a:p>
          </p:txBody>
        </p:sp>
        <p:sp>
          <p:nvSpPr>
            <p:cNvPr id="44" name="TextBox 43">
              <a:extLst>
                <a:ext uri="{FF2B5EF4-FFF2-40B4-BE49-F238E27FC236}">
                  <a16:creationId xmlns:a16="http://schemas.microsoft.com/office/drawing/2014/main" id="{5B7B97F3-3CC9-4FDE-8B42-4703EE1DDFCD}"/>
                </a:ext>
              </a:extLst>
            </p:cNvPr>
            <p:cNvSpPr txBox="1"/>
            <p:nvPr/>
          </p:nvSpPr>
          <p:spPr bwMode="auto">
            <a:xfrm>
              <a:off x="9931197" y="4155553"/>
              <a:ext cx="2260804" cy="193323"/>
            </a:xfrm>
            <a:prstGeom prst="rect">
              <a:avLst/>
            </a:prstGeom>
            <a:grpFill/>
            <a:ln>
              <a:noFill/>
            </a:ln>
          </p:spPr>
          <p:txBody>
            <a:bodyPr wrap="square" rtlCol="0">
              <a:spAutoFit/>
            </a:bodyPr>
            <a:lstStyle/>
            <a:p>
              <a:pPr algn="r">
                <a:lnSpc>
                  <a:spcPct val="80000"/>
                </a:lnSpc>
                <a:spcBef>
                  <a:spcPts val="0"/>
                </a:spcBef>
                <a:spcAft>
                  <a:spcPct val="0"/>
                </a:spcAft>
                <a:buClrTx/>
                <a:buFontTx/>
                <a:buNone/>
              </a:pPr>
              <a:r>
                <a:rPr lang="en-US" sz="800" b="0" dirty="0">
                  <a:solidFill>
                    <a:schemeClr val="bg1"/>
                  </a:solidFill>
                  <a:latin typeface="Calibri" panose="020F0502020204030204" pitchFamily="34" charset="0"/>
                </a:rPr>
                <a:t>Muscle or joint pain in the upper limbs</a:t>
              </a:r>
            </a:p>
          </p:txBody>
        </p:sp>
        <p:sp>
          <p:nvSpPr>
            <p:cNvPr id="45" name="TextBox 44">
              <a:extLst>
                <a:ext uri="{FF2B5EF4-FFF2-40B4-BE49-F238E27FC236}">
                  <a16:creationId xmlns:a16="http://schemas.microsoft.com/office/drawing/2014/main" id="{A5A51C2C-0F8D-4AA7-A5F2-4AB3D561AFC4}"/>
                </a:ext>
              </a:extLst>
            </p:cNvPr>
            <p:cNvSpPr txBox="1"/>
            <p:nvPr/>
          </p:nvSpPr>
          <p:spPr bwMode="auto">
            <a:xfrm>
              <a:off x="9931198" y="4349775"/>
              <a:ext cx="2260803" cy="193323"/>
            </a:xfrm>
            <a:prstGeom prst="rect">
              <a:avLst/>
            </a:prstGeom>
            <a:grpFill/>
            <a:ln>
              <a:noFill/>
            </a:ln>
          </p:spPr>
          <p:txBody>
            <a:bodyPr wrap="square" rtlCol="0">
              <a:spAutoFit/>
            </a:bodyPr>
            <a:lstStyle/>
            <a:p>
              <a:pPr algn="r">
                <a:lnSpc>
                  <a:spcPct val="80000"/>
                </a:lnSpc>
                <a:spcBef>
                  <a:spcPts val="0"/>
                </a:spcBef>
                <a:spcAft>
                  <a:spcPct val="0"/>
                </a:spcAft>
                <a:buClrTx/>
                <a:buFontTx/>
                <a:buNone/>
              </a:pPr>
              <a:r>
                <a:rPr lang="en-US" sz="800" b="0" dirty="0">
                  <a:solidFill>
                    <a:schemeClr val="bg1"/>
                  </a:solidFill>
                  <a:latin typeface="Calibri" panose="020F0502020204030204" pitchFamily="34" charset="0"/>
                </a:rPr>
                <a:t>Muscle or joint pain in the lower limbs</a:t>
              </a:r>
            </a:p>
          </p:txBody>
        </p:sp>
        <p:sp>
          <p:nvSpPr>
            <p:cNvPr id="46" name="TextBox 45">
              <a:extLst>
                <a:ext uri="{FF2B5EF4-FFF2-40B4-BE49-F238E27FC236}">
                  <a16:creationId xmlns:a16="http://schemas.microsoft.com/office/drawing/2014/main" id="{DEA1316F-C0F8-4363-977F-79E57DB60C1C}"/>
                </a:ext>
              </a:extLst>
            </p:cNvPr>
            <p:cNvSpPr txBox="1"/>
            <p:nvPr/>
          </p:nvSpPr>
          <p:spPr bwMode="auto">
            <a:xfrm>
              <a:off x="11139957" y="4553898"/>
              <a:ext cx="1052044" cy="193323"/>
            </a:xfrm>
            <a:prstGeom prst="rect">
              <a:avLst/>
            </a:prstGeom>
            <a:grpFill/>
            <a:ln>
              <a:noFill/>
            </a:ln>
          </p:spPr>
          <p:txBody>
            <a:bodyPr wrap="square" rtlCol="0">
              <a:spAutoFit/>
            </a:bodyPr>
            <a:lstStyle/>
            <a:p>
              <a:pPr algn="r">
                <a:lnSpc>
                  <a:spcPct val="80000"/>
                </a:lnSpc>
                <a:spcBef>
                  <a:spcPts val="0"/>
                </a:spcBef>
                <a:spcAft>
                  <a:spcPct val="0"/>
                </a:spcAft>
                <a:buClrTx/>
                <a:buFontTx/>
                <a:buNone/>
              </a:pPr>
              <a:r>
                <a:rPr lang="en-US" sz="800" b="0" dirty="0">
                  <a:solidFill>
                    <a:schemeClr val="bg1"/>
                  </a:solidFill>
                  <a:latin typeface="Calibri" panose="020F0502020204030204" pitchFamily="34" charset="0"/>
                </a:rPr>
                <a:t>Back pain</a:t>
              </a:r>
            </a:p>
          </p:txBody>
        </p:sp>
        <p:sp>
          <p:nvSpPr>
            <p:cNvPr id="47" name="TextBox 46">
              <a:extLst>
                <a:ext uri="{FF2B5EF4-FFF2-40B4-BE49-F238E27FC236}">
                  <a16:creationId xmlns:a16="http://schemas.microsoft.com/office/drawing/2014/main" id="{01C73F8A-B1F6-453F-9AE3-546DD2544635}"/>
                </a:ext>
              </a:extLst>
            </p:cNvPr>
            <p:cNvSpPr txBox="1"/>
            <p:nvPr/>
          </p:nvSpPr>
          <p:spPr bwMode="auto">
            <a:xfrm>
              <a:off x="10659735" y="4739328"/>
              <a:ext cx="1532266" cy="193323"/>
            </a:xfrm>
            <a:prstGeom prst="rect">
              <a:avLst/>
            </a:prstGeom>
            <a:grpFill/>
            <a:ln>
              <a:noFill/>
            </a:ln>
          </p:spPr>
          <p:txBody>
            <a:bodyPr wrap="square" rtlCol="0">
              <a:spAutoFit/>
            </a:bodyPr>
            <a:lstStyle/>
            <a:p>
              <a:pPr algn="r">
                <a:lnSpc>
                  <a:spcPct val="80000"/>
                </a:lnSpc>
                <a:spcBef>
                  <a:spcPts val="0"/>
                </a:spcBef>
                <a:spcAft>
                  <a:spcPct val="0"/>
                </a:spcAft>
                <a:buClrTx/>
                <a:buFontTx/>
                <a:buNone/>
              </a:pPr>
              <a:r>
                <a:rPr lang="en-US" sz="800" b="0" dirty="0">
                  <a:solidFill>
                    <a:schemeClr val="bg1"/>
                  </a:solidFill>
                  <a:latin typeface="Calibri" panose="020F0502020204030204" pitchFamily="34" charset="0"/>
                </a:rPr>
                <a:t>Feeling of tightness in the chest </a:t>
              </a:r>
            </a:p>
          </p:txBody>
        </p:sp>
        <p:sp>
          <p:nvSpPr>
            <p:cNvPr id="48" name="TextBox 47">
              <a:extLst>
                <a:ext uri="{FF2B5EF4-FFF2-40B4-BE49-F238E27FC236}">
                  <a16:creationId xmlns:a16="http://schemas.microsoft.com/office/drawing/2014/main" id="{69F36CBC-AFB2-4A89-9C33-F9C15F8844FE}"/>
                </a:ext>
              </a:extLst>
            </p:cNvPr>
            <p:cNvSpPr txBox="1"/>
            <p:nvPr/>
          </p:nvSpPr>
          <p:spPr bwMode="auto">
            <a:xfrm>
              <a:off x="10659735" y="4936055"/>
              <a:ext cx="1532266" cy="193323"/>
            </a:xfrm>
            <a:prstGeom prst="rect">
              <a:avLst/>
            </a:prstGeom>
            <a:grpFill/>
            <a:ln>
              <a:noFill/>
            </a:ln>
          </p:spPr>
          <p:txBody>
            <a:bodyPr wrap="square" rtlCol="0">
              <a:spAutoFit/>
            </a:bodyPr>
            <a:lstStyle/>
            <a:p>
              <a:pPr algn="r">
                <a:lnSpc>
                  <a:spcPct val="80000"/>
                </a:lnSpc>
                <a:spcBef>
                  <a:spcPts val="0"/>
                </a:spcBef>
                <a:spcAft>
                  <a:spcPct val="0"/>
                </a:spcAft>
                <a:buClrTx/>
                <a:buFontTx/>
                <a:buNone/>
              </a:pPr>
              <a:r>
                <a:rPr lang="en-US" sz="800" b="0" dirty="0">
                  <a:solidFill>
                    <a:schemeClr val="bg1"/>
                  </a:solidFill>
                  <a:latin typeface="Calibri" panose="020F0502020204030204" pitchFamily="34" charset="0"/>
                </a:rPr>
                <a:t>Arrhythmia</a:t>
              </a:r>
            </a:p>
          </p:txBody>
        </p:sp>
        <p:sp>
          <p:nvSpPr>
            <p:cNvPr id="49" name="TextBox 48">
              <a:extLst>
                <a:ext uri="{FF2B5EF4-FFF2-40B4-BE49-F238E27FC236}">
                  <a16:creationId xmlns:a16="http://schemas.microsoft.com/office/drawing/2014/main" id="{5C98DE43-0D35-4487-8C29-E6C653003B79}"/>
                </a:ext>
              </a:extLst>
            </p:cNvPr>
            <p:cNvSpPr txBox="1"/>
            <p:nvPr/>
          </p:nvSpPr>
          <p:spPr bwMode="auto">
            <a:xfrm>
              <a:off x="10659735" y="5128850"/>
              <a:ext cx="1532266" cy="193323"/>
            </a:xfrm>
            <a:prstGeom prst="rect">
              <a:avLst/>
            </a:prstGeom>
            <a:grpFill/>
            <a:ln>
              <a:noFill/>
            </a:ln>
          </p:spPr>
          <p:txBody>
            <a:bodyPr wrap="square" rtlCol="0">
              <a:spAutoFit/>
            </a:bodyPr>
            <a:lstStyle/>
            <a:p>
              <a:pPr algn="r">
                <a:lnSpc>
                  <a:spcPct val="80000"/>
                </a:lnSpc>
                <a:spcBef>
                  <a:spcPts val="0"/>
                </a:spcBef>
                <a:spcAft>
                  <a:spcPct val="0"/>
                </a:spcAft>
                <a:buClrTx/>
                <a:buFontTx/>
                <a:buNone/>
              </a:pPr>
              <a:r>
                <a:rPr lang="en-US" sz="800" b="0" dirty="0">
                  <a:solidFill>
                    <a:schemeClr val="bg1"/>
                  </a:solidFill>
                  <a:latin typeface="Calibri" panose="020F0502020204030204" pitchFamily="34" charset="0"/>
                </a:rPr>
                <a:t>Loss of smell</a:t>
              </a:r>
            </a:p>
          </p:txBody>
        </p:sp>
        <p:sp>
          <p:nvSpPr>
            <p:cNvPr id="50" name="TextBox 49">
              <a:extLst>
                <a:ext uri="{FF2B5EF4-FFF2-40B4-BE49-F238E27FC236}">
                  <a16:creationId xmlns:a16="http://schemas.microsoft.com/office/drawing/2014/main" id="{76A59110-D889-412C-AD92-0581D3E42085}"/>
                </a:ext>
              </a:extLst>
            </p:cNvPr>
            <p:cNvSpPr txBox="1"/>
            <p:nvPr/>
          </p:nvSpPr>
          <p:spPr bwMode="auto">
            <a:xfrm>
              <a:off x="9828787" y="5338457"/>
              <a:ext cx="2363214" cy="193323"/>
            </a:xfrm>
            <a:prstGeom prst="rect">
              <a:avLst/>
            </a:prstGeom>
            <a:grpFill/>
            <a:ln>
              <a:noFill/>
            </a:ln>
          </p:spPr>
          <p:txBody>
            <a:bodyPr wrap="square" rtlCol="0">
              <a:spAutoFit/>
            </a:bodyPr>
            <a:lstStyle/>
            <a:p>
              <a:pPr algn="r">
                <a:lnSpc>
                  <a:spcPct val="80000"/>
                </a:lnSpc>
                <a:spcBef>
                  <a:spcPts val="0"/>
                </a:spcBef>
                <a:spcAft>
                  <a:spcPct val="0"/>
                </a:spcAft>
                <a:buClrTx/>
                <a:buFontTx/>
                <a:buNone/>
              </a:pPr>
              <a:r>
                <a:rPr lang="en-US" sz="800" b="0" dirty="0">
                  <a:solidFill>
                    <a:schemeClr val="bg1"/>
                  </a:solidFill>
                  <a:latin typeface="Calibri" panose="020F0502020204030204" pitchFamily="34" charset="0"/>
                </a:rPr>
                <a:t>Tingling sensations in the limbs or on the skin </a:t>
              </a:r>
            </a:p>
          </p:txBody>
        </p:sp>
        <p:sp>
          <p:nvSpPr>
            <p:cNvPr id="51" name="TextBox 50">
              <a:extLst>
                <a:ext uri="{FF2B5EF4-FFF2-40B4-BE49-F238E27FC236}">
                  <a16:creationId xmlns:a16="http://schemas.microsoft.com/office/drawing/2014/main" id="{B6BFFB03-0F02-46A9-8140-0F1F9EA1121F}"/>
                </a:ext>
              </a:extLst>
            </p:cNvPr>
            <p:cNvSpPr txBox="1"/>
            <p:nvPr/>
          </p:nvSpPr>
          <p:spPr bwMode="auto">
            <a:xfrm>
              <a:off x="10994068" y="5525188"/>
              <a:ext cx="1197933" cy="193323"/>
            </a:xfrm>
            <a:prstGeom prst="rect">
              <a:avLst/>
            </a:prstGeom>
            <a:grpFill/>
            <a:ln>
              <a:noFill/>
            </a:ln>
          </p:spPr>
          <p:txBody>
            <a:bodyPr wrap="square" rtlCol="0">
              <a:spAutoFit/>
            </a:bodyPr>
            <a:lstStyle/>
            <a:p>
              <a:pPr algn="r">
                <a:lnSpc>
                  <a:spcPct val="80000"/>
                </a:lnSpc>
                <a:spcBef>
                  <a:spcPts val="0"/>
                </a:spcBef>
                <a:spcAft>
                  <a:spcPct val="0"/>
                </a:spcAft>
                <a:buClrTx/>
                <a:buFontTx/>
                <a:buNone/>
              </a:pPr>
              <a:r>
                <a:rPr lang="en-US" sz="800" b="0" dirty="0">
                  <a:solidFill>
                    <a:schemeClr val="bg1"/>
                  </a:solidFill>
                  <a:latin typeface="Calibri" panose="020F0502020204030204" pitchFamily="34" charset="0"/>
                </a:rPr>
                <a:t>Dry skin</a:t>
              </a:r>
            </a:p>
          </p:txBody>
        </p:sp>
        <p:sp>
          <p:nvSpPr>
            <p:cNvPr id="52" name="TextBox 51">
              <a:extLst>
                <a:ext uri="{FF2B5EF4-FFF2-40B4-BE49-F238E27FC236}">
                  <a16:creationId xmlns:a16="http://schemas.microsoft.com/office/drawing/2014/main" id="{F0BB9A7E-852B-46D3-8265-367CCDE00AE0}"/>
                </a:ext>
              </a:extLst>
            </p:cNvPr>
            <p:cNvSpPr txBox="1"/>
            <p:nvPr/>
          </p:nvSpPr>
          <p:spPr bwMode="auto">
            <a:xfrm>
              <a:off x="10994068" y="5713758"/>
              <a:ext cx="1197933" cy="193323"/>
            </a:xfrm>
            <a:prstGeom prst="rect">
              <a:avLst/>
            </a:prstGeom>
            <a:grpFill/>
            <a:ln>
              <a:noFill/>
            </a:ln>
          </p:spPr>
          <p:txBody>
            <a:bodyPr wrap="square" rtlCol="0">
              <a:spAutoFit/>
            </a:bodyPr>
            <a:lstStyle/>
            <a:p>
              <a:pPr algn="r">
                <a:lnSpc>
                  <a:spcPct val="80000"/>
                </a:lnSpc>
                <a:spcBef>
                  <a:spcPts val="0"/>
                </a:spcBef>
                <a:spcAft>
                  <a:spcPct val="0"/>
                </a:spcAft>
                <a:buClrTx/>
                <a:buFontTx/>
                <a:buNone/>
              </a:pPr>
              <a:r>
                <a:rPr lang="en-US" sz="800" b="0" dirty="0">
                  <a:solidFill>
                    <a:schemeClr val="bg1"/>
                  </a:solidFill>
                  <a:latin typeface="Calibri" panose="020F0502020204030204" pitchFamily="34" charset="0"/>
                </a:rPr>
                <a:t>Sweats/chills</a:t>
              </a:r>
            </a:p>
          </p:txBody>
        </p:sp>
        <p:sp>
          <p:nvSpPr>
            <p:cNvPr id="53" name="TextBox 52">
              <a:extLst>
                <a:ext uri="{FF2B5EF4-FFF2-40B4-BE49-F238E27FC236}">
                  <a16:creationId xmlns:a16="http://schemas.microsoft.com/office/drawing/2014/main" id="{A7A72C4D-85A0-43EA-AF3D-4A7ACEC4EDD6}"/>
                </a:ext>
              </a:extLst>
            </p:cNvPr>
            <p:cNvSpPr txBox="1"/>
            <p:nvPr/>
          </p:nvSpPr>
          <p:spPr bwMode="auto">
            <a:xfrm>
              <a:off x="10994068" y="5915009"/>
              <a:ext cx="1197933" cy="193323"/>
            </a:xfrm>
            <a:prstGeom prst="rect">
              <a:avLst/>
            </a:prstGeom>
            <a:grpFill/>
            <a:ln>
              <a:noFill/>
            </a:ln>
          </p:spPr>
          <p:txBody>
            <a:bodyPr wrap="square" rtlCol="0">
              <a:spAutoFit/>
            </a:bodyPr>
            <a:lstStyle/>
            <a:p>
              <a:pPr algn="r">
                <a:lnSpc>
                  <a:spcPct val="80000"/>
                </a:lnSpc>
                <a:spcBef>
                  <a:spcPts val="0"/>
                </a:spcBef>
                <a:spcAft>
                  <a:spcPct val="0"/>
                </a:spcAft>
                <a:buClrTx/>
                <a:buFontTx/>
                <a:buNone/>
              </a:pPr>
              <a:r>
                <a:rPr lang="en-US" sz="800" b="0" dirty="0">
                  <a:solidFill>
                    <a:schemeClr val="bg1"/>
                  </a:solidFill>
                  <a:latin typeface="Calibri" panose="020F0502020204030204" pitchFamily="34" charset="0"/>
                </a:rPr>
                <a:t>Circulation disorders</a:t>
              </a:r>
            </a:p>
          </p:txBody>
        </p:sp>
        <p:sp>
          <p:nvSpPr>
            <p:cNvPr id="54" name="TextBox 53">
              <a:extLst>
                <a:ext uri="{FF2B5EF4-FFF2-40B4-BE49-F238E27FC236}">
                  <a16:creationId xmlns:a16="http://schemas.microsoft.com/office/drawing/2014/main" id="{67151049-B381-415C-87E7-CB5C8C2A538F}"/>
                </a:ext>
              </a:extLst>
            </p:cNvPr>
            <p:cNvSpPr txBox="1"/>
            <p:nvPr/>
          </p:nvSpPr>
          <p:spPr bwMode="auto">
            <a:xfrm>
              <a:off x="10994068" y="6108739"/>
              <a:ext cx="1197933" cy="193323"/>
            </a:xfrm>
            <a:prstGeom prst="rect">
              <a:avLst/>
            </a:prstGeom>
            <a:grpFill/>
            <a:ln>
              <a:noFill/>
            </a:ln>
          </p:spPr>
          <p:txBody>
            <a:bodyPr wrap="square" rtlCol="0">
              <a:spAutoFit/>
            </a:bodyPr>
            <a:lstStyle/>
            <a:p>
              <a:pPr algn="r">
                <a:lnSpc>
                  <a:spcPct val="80000"/>
                </a:lnSpc>
                <a:spcBef>
                  <a:spcPts val="0"/>
                </a:spcBef>
                <a:spcAft>
                  <a:spcPct val="0"/>
                </a:spcAft>
                <a:buClrTx/>
                <a:buFontTx/>
                <a:buNone/>
              </a:pPr>
              <a:r>
                <a:rPr lang="en-US" sz="800" b="0" dirty="0">
                  <a:solidFill>
                    <a:schemeClr val="bg1"/>
                  </a:solidFill>
                  <a:latin typeface="Calibri" panose="020F0502020204030204" pitchFamily="34" charset="0"/>
                </a:rPr>
                <a:t>Feeling sick</a:t>
              </a:r>
            </a:p>
          </p:txBody>
        </p:sp>
      </p:grpSp>
      <p:graphicFrame>
        <p:nvGraphicFramePr>
          <p:cNvPr id="4" name="Table 4">
            <a:extLst>
              <a:ext uri="{FF2B5EF4-FFF2-40B4-BE49-F238E27FC236}">
                <a16:creationId xmlns:a16="http://schemas.microsoft.com/office/drawing/2014/main" id="{2287ACF0-8278-4695-9405-7A9D47610ED7}"/>
              </a:ext>
            </a:extLst>
          </p:cNvPr>
          <p:cNvGraphicFramePr>
            <a:graphicFrameLocks noGrp="1"/>
          </p:cNvGraphicFramePr>
          <p:nvPr>
            <p:extLst>
              <p:ext uri="{D42A27DB-BD31-4B8C-83A1-F6EECF244321}">
                <p14:modId xmlns:p14="http://schemas.microsoft.com/office/powerpoint/2010/main" val="4032311763"/>
              </p:ext>
            </p:extLst>
          </p:nvPr>
        </p:nvGraphicFramePr>
        <p:xfrm>
          <a:off x="4384338" y="2394738"/>
          <a:ext cx="3900120" cy="3907320"/>
        </p:xfrm>
        <a:graphic>
          <a:graphicData uri="http://schemas.openxmlformats.org/drawingml/2006/table">
            <a:tbl>
              <a:tblPr firstRow="1" bandRow="1">
                <a:tableStyleId>{93296810-A885-4BE3-A3E7-6D5BEEA58F35}</a:tableStyleId>
              </a:tblPr>
              <a:tblGrid>
                <a:gridCol w="195006">
                  <a:extLst>
                    <a:ext uri="{9D8B030D-6E8A-4147-A177-3AD203B41FA5}">
                      <a16:colId xmlns:a16="http://schemas.microsoft.com/office/drawing/2014/main" val="579189784"/>
                    </a:ext>
                  </a:extLst>
                </a:gridCol>
                <a:gridCol w="195006">
                  <a:extLst>
                    <a:ext uri="{9D8B030D-6E8A-4147-A177-3AD203B41FA5}">
                      <a16:colId xmlns:a16="http://schemas.microsoft.com/office/drawing/2014/main" val="1192131343"/>
                    </a:ext>
                  </a:extLst>
                </a:gridCol>
                <a:gridCol w="195006">
                  <a:extLst>
                    <a:ext uri="{9D8B030D-6E8A-4147-A177-3AD203B41FA5}">
                      <a16:colId xmlns:a16="http://schemas.microsoft.com/office/drawing/2014/main" val="486515645"/>
                    </a:ext>
                  </a:extLst>
                </a:gridCol>
                <a:gridCol w="195006">
                  <a:extLst>
                    <a:ext uri="{9D8B030D-6E8A-4147-A177-3AD203B41FA5}">
                      <a16:colId xmlns:a16="http://schemas.microsoft.com/office/drawing/2014/main" val="2171390153"/>
                    </a:ext>
                  </a:extLst>
                </a:gridCol>
                <a:gridCol w="195006">
                  <a:extLst>
                    <a:ext uri="{9D8B030D-6E8A-4147-A177-3AD203B41FA5}">
                      <a16:colId xmlns:a16="http://schemas.microsoft.com/office/drawing/2014/main" val="3552727760"/>
                    </a:ext>
                  </a:extLst>
                </a:gridCol>
                <a:gridCol w="195006">
                  <a:extLst>
                    <a:ext uri="{9D8B030D-6E8A-4147-A177-3AD203B41FA5}">
                      <a16:colId xmlns:a16="http://schemas.microsoft.com/office/drawing/2014/main" val="3735551241"/>
                    </a:ext>
                  </a:extLst>
                </a:gridCol>
                <a:gridCol w="195006">
                  <a:extLst>
                    <a:ext uri="{9D8B030D-6E8A-4147-A177-3AD203B41FA5}">
                      <a16:colId xmlns:a16="http://schemas.microsoft.com/office/drawing/2014/main" val="1150410446"/>
                    </a:ext>
                  </a:extLst>
                </a:gridCol>
                <a:gridCol w="195006">
                  <a:extLst>
                    <a:ext uri="{9D8B030D-6E8A-4147-A177-3AD203B41FA5}">
                      <a16:colId xmlns:a16="http://schemas.microsoft.com/office/drawing/2014/main" val="1455191789"/>
                    </a:ext>
                  </a:extLst>
                </a:gridCol>
                <a:gridCol w="195006">
                  <a:extLst>
                    <a:ext uri="{9D8B030D-6E8A-4147-A177-3AD203B41FA5}">
                      <a16:colId xmlns:a16="http://schemas.microsoft.com/office/drawing/2014/main" val="1572505063"/>
                    </a:ext>
                  </a:extLst>
                </a:gridCol>
                <a:gridCol w="195006">
                  <a:extLst>
                    <a:ext uri="{9D8B030D-6E8A-4147-A177-3AD203B41FA5}">
                      <a16:colId xmlns:a16="http://schemas.microsoft.com/office/drawing/2014/main" val="2266923480"/>
                    </a:ext>
                  </a:extLst>
                </a:gridCol>
                <a:gridCol w="195006">
                  <a:extLst>
                    <a:ext uri="{9D8B030D-6E8A-4147-A177-3AD203B41FA5}">
                      <a16:colId xmlns:a16="http://schemas.microsoft.com/office/drawing/2014/main" val="1692960383"/>
                    </a:ext>
                  </a:extLst>
                </a:gridCol>
                <a:gridCol w="195006">
                  <a:extLst>
                    <a:ext uri="{9D8B030D-6E8A-4147-A177-3AD203B41FA5}">
                      <a16:colId xmlns:a16="http://schemas.microsoft.com/office/drawing/2014/main" val="3921168270"/>
                    </a:ext>
                  </a:extLst>
                </a:gridCol>
                <a:gridCol w="195006">
                  <a:extLst>
                    <a:ext uri="{9D8B030D-6E8A-4147-A177-3AD203B41FA5}">
                      <a16:colId xmlns:a16="http://schemas.microsoft.com/office/drawing/2014/main" val="4194838312"/>
                    </a:ext>
                  </a:extLst>
                </a:gridCol>
                <a:gridCol w="195006">
                  <a:extLst>
                    <a:ext uri="{9D8B030D-6E8A-4147-A177-3AD203B41FA5}">
                      <a16:colId xmlns:a16="http://schemas.microsoft.com/office/drawing/2014/main" val="119556211"/>
                    </a:ext>
                  </a:extLst>
                </a:gridCol>
                <a:gridCol w="195006">
                  <a:extLst>
                    <a:ext uri="{9D8B030D-6E8A-4147-A177-3AD203B41FA5}">
                      <a16:colId xmlns:a16="http://schemas.microsoft.com/office/drawing/2014/main" val="362279387"/>
                    </a:ext>
                  </a:extLst>
                </a:gridCol>
                <a:gridCol w="195006">
                  <a:extLst>
                    <a:ext uri="{9D8B030D-6E8A-4147-A177-3AD203B41FA5}">
                      <a16:colId xmlns:a16="http://schemas.microsoft.com/office/drawing/2014/main" val="325270499"/>
                    </a:ext>
                  </a:extLst>
                </a:gridCol>
                <a:gridCol w="195006">
                  <a:extLst>
                    <a:ext uri="{9D8B030D-6E8A-4147-A177-3AD203B41FA5}">
                      <a16:colId xmlns:a16="http://schemas.microsoft.com/office/drawing/2014/main" val="1944161292"/>
                    </a:ext>
                  </a:extLst>
                </a:gridCol>
                <a:gridCol w="195006">
                  <a:extLst>
                    <a:ext uri="{9D8B030D-6E8A-4147-A177-3AD203B41FA5}">
                      <a16:colId xmlns:a16="http://schemas.microsoft.com/office/drawing/2014/main" val="220169407"/>
                    </a:ext>
                  </a:extLst>
                </a:gridCol>
                <a:gridCol w="195006">
                  <a:extLst>
                    <a:ext uri="{9D8B030D-6E8A-4147-A177-3AD203B41FA5}">
                      <a16:colId xmlns:a16="http://schemas.microsoft.com/office/drawing/2014/main" val="2869509432"/>
                    </a:ext>
                  </a:extLst>
                </a:gridCol>
                <a:gridCol w="195006">
                  <a:extLst>
                    <a:ext uri="{9D8B030D-6E8A-4147-A177-3AD203B41FA5}">
                      <a16:colId xmlns:a16="http://schemas.microsoft.com/office/drawing/2014/main" val="1408479291"/>
                    </a:ext>
                  </a:extLst>
                </a:gridCol>
              </a:tblGrid>
              <a:tr h="195366">
                <a:tc>
                  <a:txBody>
                    <a:bodyPr/>
                    <a:lstStyle/>
                    <a:p>
                      <a:pPr algn="ctr"/>
                      <a:r>
                        <a:rPr lang="en-US" sz="600" b="0" dirty="0">
                          <a:solidFill>
                            <a:schemeClr val="tx1"/>
                          </a:solidFill>
                        </a:rPr>
                        <a:t>100</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600" b="0" dirty="0">
                          <a:solidFill>
                            <a:schemeClr val="tx1"/>
                          </a:solidFill>
                        </a:rPr>
                        <a:t>55.8</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600" b="0" dirty="0">
                          <a:solidFill>
                            <a:schemeClr val="tx1"/>
                          </a:solidFill>
                        </a:rPr>
                        <a:t>46.3</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600" b="0" dirty="0">
                          <a:solidFill>
                            <a:schemeClr val="tx1"/>
                          </a:solidFill>
                        </a:rPr>
                        <a:t>43.4</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US" sz="600" b="0" dirty="0">
                          <a:solidFill>
                            <a:schemeClr val="tx1"/>
                          </a:solidFill>
                        </a:rPr>
                        <a:t>50.8</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600" b="0" dirty="0">
                          <a:solidFill>
                            <a:schemeClr val="tx1"/>
                          </a:solidFill>
                        </a:rPr>
                        <a:t>46.2</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600" b="0" dirty="0">
                          <a:solidFill>
                            <a:schemeClr val="tx1"/>
                          </a:solidFill>
                        </a:rPr>
                        <a:t>40.4</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US" sz="600" b="0" dirty="0">
                          <a:solidFill>
                            <a:schemeClr val="tx1"/>
                          </a:solidFill>
                        </a:rPr>
                        <a:t>42.3</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US" sz="600" b="0" dirty="0">
                          <a:solidFill>
                            <a:schemeClr val="tx1"/>
                          </a:solidFill>
                        </a:rPr>
                        <a:t>36.5</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tc>
                  <a:txBody>
                    <a:bodyPr/>
                    <a:lstStyle/>
                    <a:p>
                      <a:pPr algn="ctr"/>
                      <a:r>
                        <a:rPr lang="en-US" sz="600" b="0" dirty="0">
                          <a:solidFill>
                            <a:schemeClr val="tx1"/>
                          </a:solidFill>
                        </a:rPr>
                        <a:t>32.7</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600" b="0" dirty="0">
                          <a:solidFill>
                            <a:schemeClr val="tx1"/>
                          </a:solidFill>
                        </a:rPr>
                        <a:t>34.6</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600" b="0" dirty="0">
                          <a:solidFill>
                            <a:schemeClr val="tx1"/>
                          </a:solidFill>
                        </a:rPr>
                        <a:t>44.2</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US" sz="600" b="0" dirty="0">
                          <a:solidFill>
                            <a:schemeClr val="tx1"/>
                          </a:solidFill>
                        </a:rPr>
                        <a:t>32.7</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600" b="0" dirty="0">
                          <a:solidFill>
                            <a:schemeClr val="tx1"/>
                          </a:solidFill>
                        </a:rPr>
                        <a:t>30.8</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600" b="0" dirty="0">
                          <a:solidFill>
                            <a:schemeClr val="bg1"/>
                          </a:solidFill>
                        </a:rPr>
                        <a:t>17.3</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600" b="0" dirty="0">
                          <a:solidFill>
                            <a:schemeClr val="tx1"/>
                          </a:solidFill>
                        </a:rPr>
                        <a:t>38.5</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tc>
                  <a:txBody>
                    <a:bodyPr/>
                    <a:lstStyle/>
                    <a:p>
                      <a:pPr algn="ctr"/>
                      <a:r>
                        <a:rPr lang="en-US" sz="600" b="0" dirty="0">
                          <a:solidFill>
                            <a:schemeClr val="tx1"/>
                          </a:solidFill>
                        </a:rPr>
                        <a:t>36.5</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tc>
                  <a:txBody>
                    <a:bodyPr/>
                    <a:lstStyle/>
                    <a:p>
                      <a:pPr algn="ctr"/>
                      <a:r>
                        <a:rPr lang="en-US" sz="600" b="0" dirty="0">
                          <a:solidFill>
                            <a:schemeClr val="tx1"/>
                          </a:solidFill>
                        </a:rPr>
                        <a:t>30.8</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600" b="0" dirty="0">
                          <a:solidFill>
                            <a:schemeClr val="bg1"/>
                          </a:solidFill>
                        </a:rPr>
                        <a:t>25</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b="0" dirty="0">
                          <a:solidFill>
                            <a:schemeClr val="bg1"/>
                          </a:solidFill>
                        </a:rPr>
                        <a:t>26.9</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2697842656"/>
                  </a:ext>
                </a:extLst>
              </a:tr>
              <a:tr h="195366">
                <a:tc>
                  <a:txBody>
                    <a:bodyPr/>
                    <a:lstStyle/>
                    <a:p>
                      <a:pPr algn="ctr"/>
                      <a:r>
                        <a:rPr lang="en-US" sz="600" dirty="0">
                          <a:solidFill>
                            <a:schemeClr val="tx1"/>
                          </a:solidFill>
                        </a:rPr>
                        <a:t>55.8</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100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35.2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34.3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44.6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43.3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37</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45.7</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600" dirty="0">
                          <a:solidFill>
                            <a:schemeClr val="tx1"/>
                          </a:solidFill>
                        </a:rPr>
                        <a:t>32.6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32.6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37</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39.1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32.6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32.6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10.9</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600" dirty="0">
                          <a:solidFill>
                            <a:schemeClr val="tx1"/>
                          </a:solidFill>
                        </a:rPr>
                        <a:t>39.1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30.4</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28.3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23.9</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23.9</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extLst>
                  <a:ext uri="{0D108BD9-81ED-4DB2-BD59-A6C34878D82A}">
                    <a16:rowId xmlns:a16="http://schemas.microsoft.com/office/drawing/2014/main" val="3532542956"/>
                  </a:ext>
                </a:extLst>
              </a:tr>
              <a:tr h="195366">
                <a:tc>
                  <a:txBody>
                    <a:bodyPr/>
                    <a:lstStyle/>
                    <a:p>
                      <a:pPr algn="ctr"/>
                      <a:r>
                        <a:rPr lang="en-US" sz="600" dirty="0">
                          <a:solidFill>
                            <a:schemeClr val="tx1"/>
                          </a:solidFill>
                        </a:rPr>
                        <a:t>46.3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600" dirty="0">
                          <a:solidFill>
                            <a:schemeClr val="tx1"/>
                          </a:solidFill>
                        </a:rPr>
                        <a:t>35.2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100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38.4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47.7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600" dirty="0">
                          <a:solidFill>
                            <a:schemeClr val="tx1"/>
                          </a:solidFill>
                        </a:rPr>
                        <a:t>40.7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38.9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38.9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bg1"/>
                          </a:solidFill>
                        </a:rPr>
                        <a:t>29.6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31.5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33.3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48.1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600" dirty="0">
                          <a:solidFill>
                            <a:schemeClr val="tx1"/>
                          </a:solidFill>
                        </a:rPr>
                        <a:t>38.9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bg1"/>
                          </a:solidFill>
                        </a:rPr>
                        <a:t>18.5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600" dirty="0">
                          <a:solidFill>
                            <a:schemeClr val="bg1"/>
                          </a:solidFill>
                        </a:rPr>
                        <a:t>22.2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24.1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20.4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18.5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4187509825"/>
                  </a:ext>
                </a:extLst>
              </a:tr>
              <a:tr h="195366">
                <a:tc>
                  <a:txBody>
                    <a:bodyPr/>
                    <a:lstStyle/>
                    <a:p>
                      <a:pPr algn="ctr"/>
                      <a:r>
                        <a:rPr lang="en-US" sz="600" dirty="0">
                          <a:solidFill>
                            <a:schemeClr val="tx1"/>
                          </a:solidFill>
                        </a:rPr>
                        <a:t>43.4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34.3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38.4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100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53.5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39.4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38.4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36.4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bg1"/>
                          </a:solidFill>
                        </a:rPr>
                        <a:t>29.3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30.3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36.4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34.3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24.2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28.3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15.2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600" dirty="0">
                          <a:solidFill>
                            <a:schemeClr val="bg1"/>
                          </a:solidFill>
                        </a:rPr>
                        <a:t>28.3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28.3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27.3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25.3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20.2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extLst>
                  <a:ext uri="{0D108BD9-81ED-4DB2-BD59-A6C34878D82A}">
                    <a16:rowId xmlns:a16="http://schemas.microsoft.com/office/drawing/2014/main" val="3615796347"/>
                  </a:ext>
                </a:extLst>
              </a:tr>
              <a:tr h="195366">
                <a:tc>
                  <a:txBody>
                    <a:bodyPr/>
                    <a:lstStyle/>
                    <a:p>
                      <a:pPr algn="ctr"/>
                      <a:r>
                        <a:rPr lang="en-US" sz="600" dirty="0">
                          <a:solidFill>
                            <a:schemeClr val="tx1"/>
                          </a:solidFill>
                        </a:rPr>
                        <a:t>50.8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44.6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47.7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600" dirty="0">
                          <a:solidFill>
                            <a:schemeClr val="tx1"/>
                          </a:solidFill>
                        </a:rPr>
                        <a:t>53.5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100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50.8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49.2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600" dirty="0">
                          <a:solidFill>
                            <a:schemeClr val="tx1"/>
                          </a:solidFill>
                        </a:rPr>
                        <a:t>49.2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600" dirty="0">
                          <a:solidFill>
                            <a:schemeClr val="tx1"/>
                          </a:solidFill>
                        </a:rPr>
                        <a:t>33.8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30.8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32.3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38.5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bg1"/>
                          </a:solidFill>
                        </a:rPr>
                        <a:t>27.7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33.8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21.5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tx1"/>
                          </a:solidFill>
                        </a:rPr>
                        <a:t>30.8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29.2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26.2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29.2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29.2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3962724288"/>
                  </a:ext>
                </a:extLst>
              </a:tr>
              <a:tr h="195366">
                <a:tc>
                  <a:txBody>
                    <a:bodyPr/>
                    <a:lstStyle/>
                    <a:p>
                      <a:pPr algn="ctr"/>
                      <a:r>
                        <a:rPr lang="en-US" sz="600" dirty="0">
                          <a:solidFill>
                            <a:schemeClr val="tx1"/>
                          </a:solidFill>
                        </a:rPr>
                        <a:t>46.2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600" dirty="0">
                          <a:solidFill>
                            <a:schemeClr val="tx1"/>
                          </a:solidFill>
                        </a:rPr>
                        <a:t>43.5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40.7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39.4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50.8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100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73.3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53.3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37.8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40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40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31.1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33.3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22.2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tx1"/>
                          </a:solidFill>
                        </a:rPr>
                        <a:t>42.2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bg1"/>
                          </a:solidFill>
                        </a:rPr>
                        <a:t>26.7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26.7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40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40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2649648731"/>
                  </a:ext>
                </a:extLst>
              </a:tr>
              <a:tr h="195366">
                <a:tc>
                  <a:txBody>
                    <a:bodyPr/>
                    <a:lstStyle/>
                    <a:p>
                      <a:pPr algn="ctr"/>
                      <a:r>
                        <a:rPr lang="en-US" sz="600" dirty="0">
                          <a:solidFill>
                            <a:schemeClr val="tx1"/>
                          </a:solidFill>
                        </a:rPr>
                        <a:t>40.4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37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38.9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38.4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49.2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600" dirty="0">
                          <a:solidFill>
                            <a:schemeClr val="tx1"/>
                          </a:solidFill>
                        </a:rPr>
                        <a:t>73.3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100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48.9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600" dirty="0">
                          <a:solidFill>
                            <a:schemeClr val="tx1"/>
                          </a:solidFill>
                        </a:rPr>
                        <a:t>31.1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35.6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bg1"/>
                          </a:solidFill>
                        </a:rPr>
                        <a:t>26.7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35.6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bg1"/>
                          </a:solidFill>
                        </a:rPr>
                        <a:t>24.4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tx1"/>
                          </a:solidFill>
                        </a:rPr>
                        <a:t>40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bg1"/>
                          </a:solidFill>
                        </a:rPr>
                        <a:t>24.4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600" dirty="0">
                          <a:solidFill>
                            <a:schemeClr val="tx1"/>
                          </a:solidFill>
                        </a:rPr>
                        <a:t>33.3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26.7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1190244956"/>
                  </a:ext>
                </a:extLst>
              </a:tr>
              <a:tr h="195366">
                <a:tc>
                  <a:txBody>
                    <a:bodyPr/>
                    <a:lstStyle/>
                    <a:p>
                      <a:pPr algn="ctr"/>
                      <a:r>
                        <a:rPr lang="en-US" sz="600" dirty="0">
                          <a:solidFill>
                            <a:schemeClr val="tx1"/>
                          </a:solidFill>
                        </a:rPr>
                        <a:t>42.3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45.7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600" dirty="0">
                          <a:solidFill>
                            <a:schemeClr val="tx1"/>
                          </a:solidFill>
                        </a:rPr>
                        <a:t>38.9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36.4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49.2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600" dirty="0">
                          <a:solidFill>
                            <a:schemeClr val="tx1"/>
                          </a:solidFill>
                        </a:rPr>
                        <a:t>53.3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48.9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600" dirty="0">
                          <a:solidFill>
                            <a:schemeClr val="tx1"/>
                          </a:solidFill>
                        </a:rPr>
                        <a:t>100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52.3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34.1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24.4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27.3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29.5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20.5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tx1"/>
                          </a:solidFill>
                        </a:rPr>
                        <a:t>31.8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31.8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29.5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22.7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tx1"/>
                          </a:solidFill>
                        </a:rPr>
                        <a:t>31.8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808048437"/>
                  </a:ext>
                </a:extLst>
              </a:tr>
              <a:tr h="195366">
                <a:tc>
                  <a:txBody>
                    <a:bodyPr/>
                    <a:lstStyle/>
                    <a:p>
                      <a:pPr algn="ctr"/>
                      <a:r>
                        <a:rPr lang="en-US" sz="600" dirty="0">
                          <a:solidFill>
                            <a:schemeClr val="tx1"/>
                          </a:solidFill>
                        </a:rPr>
                        <a:t>36.5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32.6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29.6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29.3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33.8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31.1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52.3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100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36.8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bg1"/>
                          </a:solidFill>
                        </a:rPr>
                        <a:t>24.4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tx1"/>
                          </a:solidFill>
                        </a:rPr>
                        <a:t>32.6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28.2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26.3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13.5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600" dirty="0">
                          <a:solidFill>
                            <a:schemeClr val="tx1"/>
                          </a:solidFill>
                        </a:rPr>
                        <a:t>36.8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bg1"/>
                          </a:solidFill>
                        </a:rPr>
                        <a:t>24.3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29.7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25.1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2249508160"/>
                  </a:ext>
                </a:extLst>
              </a:tr>
              <a:tr h="195366">
                <a:tc>
                  <a:txBody>
                    <a:bodyPr/>
                    <a:lstStyle/>
                    <a:p>
                      <a:pPr algn="ctr"/>
                      <a:r>
                        <a:rPr lang="en-US" sz="600" dirty="0">
                          <a:solidFill>
                            <a:schemeClr val="tx1"/>
                          </a:solidFill>
                        </a:rPr>
                        <a:t>32.7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32.6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31.5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30.3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30.8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35.6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34.1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36.8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100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68.9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60.5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41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47.4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600" dirty="0">
                          <a:solidFill>
                            <a:schemeClr val="bg1"/>
                          </a:solidFill>
                        </a:rPr>
                        <a:t>21.1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tx1"/>
                          </a:solidFill>
                        </a:rPr>
                        <a:t>50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b="0" dirty="0">
                          <a:solidFill>
                            <a:schemeClr val="bg1"/>
                          </a:solidFill>
                        </a:rPr>
                        <a:t>26.3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31.6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28.9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34.2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221496398"/>
                  </a:ext>
                </a:extLst>
              </a:tr>
              <a:tr h="195366">
                <a:tc>
                  <a:txBody>
                    <a:bodyPr/>
                    <a:lstStyle/>
                    <a:p>
                      <a:pPr algn="ctr"/>
                      <a:r>
                        <a:rPr lang="en-US" sz="600" dirty="0">
                          <a:solidFill>
                            <a:schemeClr val="tx1"/>
                          </a:solidFill>
                        </a:rPr>
                        <a:t>34.6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36.4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32.3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40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37.8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bg1"/>
                          </a:solidFill>
                        </a:rPr>
                        <a:t>24.4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24.4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tx1"/>
                          </a:solidFill>
                        </a:rPr>
                        <a:t>68.9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100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66.7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42.2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37.8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bg1"/>
                          </a:solidFill>
                        </a:rPr>
                        <a:t>17.8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600" dirty="0">
                          <a:solidFill>
                            <a:schemeClr val="tx1"/>
                          </a:solidFill>
                        </a:rPr>
                        <a:t>48.9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600" dirty="0">
                          <a:solidFill>
                            <a:schemeClr val="tx1"/>
                          </a:solidFill>
                        </a:rPr>
                        <a:t>33.3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bg1"/>
                          </a:solidFill>
                        </a:rPr>
                        <a:t>28.9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22.2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extLst>
                  <a:ext uri="{0D108BD9-81ED-4DB2-BD59-A6C34878D82A}">
                    <a16:rowId xmlns:a16="http://schemas.microsoft.com/office/drawing/2014/main" val="738751604"/>
                  </a:ext>
                </a:extLst>
              </a:tr>
              <a:tr h="195366">
                <a:tc>
                  <a:txBody>
                    <a:bodyPr/>
                    <a:lstStyle/>
                    <a:p>
                      <a:pPr algn="ctr"/>
                      <a:r>
                        <a:rPr lang="en-US" sz="600" dirty="0">
                          <a:solidFill>
                            <a:schemeClr val="tx1"/>
                          </a:solidFill>
                        </a:rPr>
                        <a:t>44.2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39.1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33.3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34.3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38.5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40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37.8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bg1"/>
                          </a:solidFill>
                        </a:rPr>
                        <a:t>25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tx1"/>
                          </a:solidFill>
                        </a:rPr>
                        <a:t>32.6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60.5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66.7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100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37.2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34.9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18.6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600" dirty="0">
                          <a:solidFill>
                            <a:schemeClr val="tx1"/>
                          </a:solidFill>
                        </a:rPr>
                        <a:t>41.9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32.6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37.2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32.6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27.9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1046288642"/>
                  </a:ext>
                </a:extLst>
              </a:tr>
              <a:tr h="195366">
                <a:tc>
                  <a:txBody>
                    <a:bodyPr/>
                    <a:lstStyle/>
                    <a:p>
                      <a:pPr algn="ctr"/>
                      <a:r>
                        <a:rPr lang="en-US" sz="600" dirty="0">
                          <a:solidFill>
                            <a:schemeClr val="tx1"/>
                          </a:solidFill>
                        </a:rPr>
                        <a:t>32.7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32.6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48.1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600" dirty="0">
                          <a:solidFill>
                            <a:schemeClr val="bg1"/>
                          </a:solidFill>
                        </a:rPr>
                        <a:t>24.2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27.7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31.1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26.7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27.3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28.2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41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42.2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37.2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100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51.3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bg1"/>
                          </a:solidFill>
                        </a:rPr>
                        <a:t>20.5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28.2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28.2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25.6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12.8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600" dirty="0">
                          <a:solidFill>
                            <a:schemeClr val="bg1"/>
                          </a:solidFill>
                        </a:rPr>
                        <a:t>17.9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3175958582"/>
                  </a:ext>
                </a:extLst>
              </a:tr>
              <a:tr h="195366">
                <a:tc>
                  <a:txBody>
                    <a:bodyPr/>
                    <a:lstStyle/>
                    <a:p>
                      <a:pPr algn="ctr"/>
                      <a:r>
                        <a:rPr lang="en-US" sz="600" dirty="0">
                          <a:solidFill>
                            <a:schemeClr val="tx1"/>
                          </a:solidFill>
                        </a:rPr>
                        <a:t>30.8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32.6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18.9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bg1"/>
                          </a:solidFill>
                        </a:rPr>
                        <a:t>28.3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33.8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33.3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35.6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bg1"/>
                          </a:solidFill>
                        </a:rPr>
                        <a:t>29.5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26.3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47.4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600" dirty="0">
                          <a:solidFill>
                            <a:schemeClr val="tx1"/>
                          </a:solidFill>
                        </a:rPr>
                        <a:t>37.8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34.9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51.3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100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bg1"/>
                          </a:solidFill>
                        </a:rPr>
                        <a:t>15.8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600" dirty="0">
                          <a:solidFill>
                            <a:schemeClr val="tx1"/>
                          </a:solidFill>
                        </a:rPr>
                        <a:t>39.5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31.6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28.9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31.6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26.3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3190186226"/>
                  </a:ext>
                </a:extLst>
              </a:tr>
              <a:tr h="195366">
                <a:tc>
                  <a:txBody>
                    <a:bodyPr/>
                    <a:lstStyle/>
                    <a:p>
                      <a:pPr algn="ctr"/>
                      <a:r>
                        <a:rPr lang="en-US" sz="600" dirty="0">
                          <a:solidFill>
                            <a:schemeClr val="bg1"/>
                          </a:solidFill>
                        </a:rPr>
                        <a:t>17.3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600" dirty="0">
                          <a:solidFill>
                            <a:schemeClr val="bg1"/>
                          </a:solidFill>
                        </a:rPr>
                        <a:t>10.9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600" dirty="0">
                          <a:solidFill>
                            <a:schemeClr val="bg1"/>
                          </a:solidFill>
                        </a:rPr>
                        <a:t>18.5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600" dirty="0">
                          <a:solidFill>
                            <a:schemeClr val="bg1"/>
                          </a:solidFill>
                        </a:rPr>
                        <a:t>15.2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600" dirty="0">
                          <a:solidFill>
                            <a:schemeClr val="bg1"/>
                          </a:solidFill>
                        </a:rPr>
                        <a:t>21.5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22.2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24.4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20.5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13.5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600" dirty="0">
                          <a:solidFill>
                            <a:schemeClr val="bg1"/>
                          </a:solidFill>
                        </a:rPr>
                        <a:t>21.1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17.8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600" dirty="0">
                          <a:solidFill>
                            <a:schemeClr val="bg1"/>
                          </a:solidFill>
                        </a:rPr>
                        <a:t>18.6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600" dirty="0">
                          <a:solidFill>
                            <a:schemeClr val="bg1"/>
                          </a:solidFill>
                        </a:rPr>
                        <a:t>20.5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15.8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600" dirty="0">
                          <a:solidFill>
                            <a:schemeClr val="tx1"/>
                          </a:solidFill>
                        </a:rPr>
                        <a:t>100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bg1"/>
                          </a:solidFill>
                        </a:rPr>
                        <a:t>10.5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600" dirty="0">
                          <a:solidFill>
                            <a:schemeClr val="bg1"/>
                          </a:solidFill>
                        </a:rPr>
                        <a:t>17.6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600" dirty="0">
                          <a:solidFill>
                            <a:schemeClr val="bg1"/>
                          </a:solidFill>
                        </a:rPr>
                        <a:t>20.7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16.7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600" dirty="0">
                          <a:solidFill>
                            <a:schemeClr val="bg1"/>
                          </a:solidFill>
                        </a:rPr>
                        <a:t>20.7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extLst>
                  <a:ext uri="{0D108BD9-81ED-4DB2-BD59-A6C34878D82A}">
                    <a16:rowId xmlns:a16="http://schemas.microsoft.com/office/drawing/2014/main" val="636653230"/>
                  </a:ext>
                </a:extLst>
              </a:tr>
              <a:tr h="195366">
                <a:tc>
                  <a:txBody>
                    <a:bodyPr/>
                    <a:lstStyle/>
                    <a:p>
                      <a:pPr algn="ctr"/>
                      <a:r>
                        <a:rPr lang="en-US" sz="600" dirty="0">
                          <a:solidFill>
                            <a:schemeClr val="tx1"/>
                          </a:solidFill>
                        </a:rPr>
                        <a:t>38.5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39.1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bg1"/>
                          </a:solidFill>
                        </a:rPr>
                        <a:t>22.2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28.3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30.8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42.2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40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31.8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36.8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50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48.9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600" dirty="0">
                          <a:solidFill>
                            <a:schemeClr val="tx1"/>
                          </a:solidFill>
                        </a:rPr>
                        <a:t>41.9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bg1"/>
                          </a:solidFill>
                        </a:rPr>
                        <a:t>28.2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39.5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bg1"/>
                          </a:solidFill>
                        </a:rPr>
                        <a:t>10.5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600" dirty="0">
                          <a:solidFill>
                            <a:schemeClr val="tx1"/>
                          </a:solidFill>
                        </a:rPr>
                        <a:t>100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39.5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42.1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36.8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36.8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2954990749"/>
                  </a:ext>
                </a:extLst>
              </a:tr>
              <a:tr h="195366">
                <a:tc>
                  <a:txBody>
                    <a:bodyPr/>
                    <a:lstStyle/>
                    <a:p>
                      <a:pPr algn="ctr"/>
                      <a:r>
                        <a:rPr lang="en-US" sz="600" dirty="0">
                          <a:solidFill>
                            <a:schemeClr val="tx1"/>
                          </a:solidFill>
                        </a:rPr>
                        <a:t>36.5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30.4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27.8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28.3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29.2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26.7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24.4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tx1"/>
                          </a:solidFill>
                        </a:rPr>
                        <a:t>31.8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24.3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26.3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33.3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32.6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28.2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31.6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17.6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600" dirty="0">
                          <a:solidFill>
                            <a:schemeClr val="tx1"/>
                          </a:solidFill>
                        </a:rPr>
                        <a:t>39.5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100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38.2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38.2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bg1"/>
                          </a:solidFill>
                        </a:rPr>
                        <a:t>23.5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extLst>
                  <a:ext uri="{0D108BD9-81ED-4DB2-BD59-A6C34878D82A}">
                    <a16:rowId xmlns:a16="http://schemas.microsoft.com/office/drawing/2014/main" val="3385664963"/>
                  </a:ext>
                </a:extLst>
              </a:tr>
              <a:tr h="195366">
                <a:tc>
                  <a:txBody>
                    <a:bodyPr/>
                    <a:lstStyle/>
                    <a:p>
                      <a:pPr algn="ctr"/>
                      <a:r>
                        <a:rPr lang="en-US" sz="600" dirty="0">
                          <a:solidFill>
                            <a:schemeClr val="tx1"/>
                          </a:solidFill>
                        </a:rPr>
                        <a:t>30.8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28.3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24.1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27.3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26.2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26.7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29.5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29.7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31.6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37.2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bg1"/>
                          </a:solidFill>
                        </a:rPr>
                        <a:t>25.6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28.9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20.7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tx1"/>
                          </a:solidFill>
                        </a:rPr>
                        <a:t>42.1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38.2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100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30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27.6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2117652647"/>
                  </a:ext>
                </a:extLst>
              </a:tr>
              <a:tr h="195366">
                <a:tc>
                  <a:txBody>
                    <a:bodyPr/>
                    <a:lstStyle/>
                    <a:p>
                      <a:pPr algn="ctr"/>
                      <a:r>
                        <a:rPr lang="en-US" sz="600" dirty="0">
                          <a:solidFill>
                            <a:schemeClr val="bg1"/>
                          </a:solidFill>
                        </a:rPr>
                        <a:t>25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23.9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20.4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25.3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29.2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40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tx1"/>
                          </a:solidFill>
                        </a:rPr>
                        <a:t>33.3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22.7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tx1"/>
                          </a:solidFill>
                        </a:rPr>
                        <a:t>35.1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bg1"/>
                          </a:solidFill>
                        </a:rPr>
                        <a:t>28.9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28.9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32.6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12.8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600" dirty="0">
                          <a:solidFill>
                            <a:schemeClr val="tx1"/>
                          </a:solidFill>
                        </a:rPr>
                        <a:t>31.6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16.7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600" dirty="0">
                          <a:solidFill>
                            <a:schemeClr val="tx1"/>
                          </a:solidFill>
                        </a:rPr>
                        <a:t>36.8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38.2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100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600" dirty="0">
                          <a:solidFill>
                            <a:schemeClr val="tx1"/>
                          </a:solidFill>
                        </a:rPr>
                        <a:t>30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296783437"/>
                  </a:ext>
                </a:extLst>
              </a:tr>
              <a:tr h="195366">
                <a:tc>
                  <a:txBody>
                    <a:bodyPr/>
                    <a:lstStyle/>
                    <a:p>
                      <a:pPr algn="ctr"/>
                      <a:r>
                        <a:rPr lang="en-US" sz="600" dirty="0">
                          <a:solidFill>
                            <a:schemeClr val="bg1"/>
                          </a:solidFill>
                        </a:rPr>
                        <a:t>26.9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23.9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18.5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600" dirty="0">
                          <a:solidFill>
                            <a:schemeClr val="bg1"/>
                          </a:solidFill>
                        </a:rPr>
                        <a:t>20.2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29.2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40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600" dirty="0">
                          <a:solidFill>
                            <a:schemeClr val="bg1"/>
                          </a:solidFill>
                        </a:rPr>
                        <a:t>26.7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31.8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37.8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tx1"/>
                          </a:solidFill>
                        </a:rPr>
                        <a:t>34.2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bg1"/>
                          </a:solidFill>
                        </a:rPr>
                        <a:t>22.2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27.9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17.9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600" dirty="0">
                          <a:solidFill>
                            <a:schemeClr val="bg1"/>
                          </a:solidFill>
                        </a:rPr>
                        <a:t>26.3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bg1"/>
                          </a:solidFill>
                        </a:rPr>
                        <a:t>20.7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tx1"/>
                          </a:solidFill>
                        </a:rPr>
                        <a:t>36.8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600" dirty="0">
                          <a:solidFill>
                            <a:schemeClr val="bg1"/>
                          </a:solidFill>
                        </a:rPr>
                        <a:t>23.5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600" dirty="0">
                          <a:solidFill>
                            <a:schemeClr val="bg1"/>
                          </a:solidFill>
                        </a:rPr>
                        <a:t>27.6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sz="600" dirty="0">
                          <a:solidFill>
                            <a:schemeClr val="tx1"/>
                          </a:solidFill>
                        </a:rPr>
                        <a:t>30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600" dirty="0">
                          <a:solidFill>
                            <a:schemeClr val="tx1"/>
                          </a:solidFill>
                        </a:rPr>
                        <a:t>100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64773601"/>
                  </a:ext>
                </a:extLst>
              </a:tr>
            </a:tbl>
          </a:graphicData>
        </a:graphic>
      </p:graphicFrame>
      <p:sp>
        <p:nvSpPr>
          <p:cNvPr id="5" name="Rectangle 4">
            <a:extLst>
              <a:ext uri="{FF2B5EF4-FFF2-40B4-BE49-F238E27FC236}">
                <a16:creationId xmlns:a16="http://schemas.microsoft.com/office/drawing/2014/main" id="{9552CF2F-B9B9-4C39-8445-AEC0DB63B8B3}"/>
              </a:ext>
            </a:extLst>
          </p:cNvPr>
          <p:cNvSpPr/>
          <p:nvPr/>
        </p:nvSpPr>
        <p:spPr bwMode="auto">
          <a:xfrm>
            <a:off x="4384338" y="2401947"/>
            <a:ext cx="1545458" cy="1557375"/>
          </a:xfrm>
          <a:prstGeom prst="rect">
            <a:avLst/>
          </a:prstGeom>
          <a:no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7A0DE2EC-34FB-4966-A61B-B5DAD1C9085B}"/>
              </a:ext>
            </a:extLst>
          </p:cNvPr>
          <p:cNvSpPr/>
          <p:nvPr/>
        </p:nvSpPr>
        <p:spPr bwMode="auto">
          <a:xfrm>
            <a:off x="6146009" y="4155553"/>
            <a:ext cx="965236" cy="973297"/>
          </a:xfrm>
          <a:prstGeom prst="rect">
            <a:avLst/>
          </a:prstGeom>
          <a:no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D8829740-4519-48FB-BD11-F5E2D2267C8C}"/>
              </a:ext>
            </a:extLst>
          </p:cNvPr>
          <p:cNvSpPr/>
          <p:nvPr/>
        </p:nvSpPr>
        <p:spPr bwMode="auto">
          <a:xfrm>
            <a:off x="7304569" y="5322174"/>
            <a:ext cx="782294" cy="786158"/>
          </a:xfrm>
          <a:prstGeom prst="rect">
            <a:avLst/>
          </a:prstGeom>
          <a:no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7" name="Group 56">
            <a:extLst>
              <a:ext uri="{FF2B5EF4-FFF2-40B4-BE49-F238E27FC236}">
                <a16:creationId xmlns:a16="http://schemas.microsoft.com/office/drawing/2014/main" id="{7080B6BA-181C-49F0-BE78-B6CE5C08D4A4}"/>
              </a:ext>
            </a:extLst>
          </p:cNvPr>
          <p:cNvGrpSpPr/>
          <p:nvPr/>
        </p:nvGrpSpPr>
        <p:grpSpPr>
          <a:xfrm>
            <a:off x="4489450" y="2352038"/>
            <a:ext cx="3692034" cy="45719"/>
            <a:chOff x="4987013" y="4569781"/>
            <a:chExt cx="3351210" cy="119694"/>
          </a:xfrm>
        </p:grpSpPr>
        <p:grpSp>
          <p:nvGrpSpPr>
            <p:cNvPr id="58" name="Group 57">
              <a:extLst>
                <a:ext uri="{FF2B5EF4-FFF2-40B4-BE49-F238E27FC236}">
                  <a16:creationId xmlns:a16="http://schemas.microsoft.com/office/drawing/2014/main" id="{48A38E6F-0DAB-4D01-B67A-B1FACD629D80}"/>
                </a:ext>
              </a:extLst>
            </p:cNvPr>
            <p:cNvGrpSpPr/>
            <p:nvPr/>
          </p:nvGrpSpPr>
          <p:grpSpPr>
            <a:xfrm>
              <a:off x="4987013" y="4569781"/>
              <a:ext cx="893087" cy="119694"/>
              <a:chOff x="5138520" y="2482995"/>
              <a:chExt cx="3407120" cy="510118"/>
            </a:xfrm>
          </p:grpSpPr>
          <p:cxnSp>
            <p:nvCxnSpPr>
              <p:cNvPr id="76" name="Straight Connector 75">
                <a:extLst>
                  <a:ext uri="{FF2B5EF4-FFF2-40B4-BE49-F238E27FC236}">
                    <a16:creationId xmlns:a16="http://schemas.microsoft.com/office/drawing/2014/main" id="{FBC163B3-7EBB-4620-B8DB-BF45704BF79D}"/>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5CC49A13-C4B5-4E69-B623-EAA933489E2F}"/>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5BC887CA-2C68-46D8-A336-385C5269ED95}"/>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78CD3137-8F1F-437D-8263-8E2E58463AF0}"/>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8273E31A-EC66-4D0E-B4AA-326F323531DF}"/>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29A8061B-33CF-4F0C-AF67-4CBD7E7E637A}"/>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0D06488D-E330-4B30-84BE-DDF3A90327E8}"/>
                </a:ext>
              </a:extLst>
            </p:cNvPr>
            <p:cNvGrpSpPr/>
            <p:nvPr/>
          </p:nvGrpSpPr>
          <p:grpSpPr>
            <a:xfrm>
              <a:off x="6045981" y="4569781"/>
              <a:ext cx="893087" cy="119694"/>
              <a:chOff x="5138520" y="2482995"/>
              <a:chExt cx="3407120" cy="510118"/>
            </a:xfrm>
          </p:grpSpPr>
          <p:cxnSp>
            <p:nvCxnSpPr>
              <p:cNvPr id="70" name="Straight Connector 69">
                <a:extLst>
                  <a:ext uri="{FF2B5EF4-FFF2-40B4-BE49-F238E27FC236}">
                    <a16:creationId xmlns:a16="http://schemas.microsoft.com/office/drawing/2014/main" id="{B3AA67BD-1DCD-4A44-B5C9-F953ED2D5111}"/>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7A28594D-FD9D-41ED-BA88-E73F9754B275}"/>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BAA0495B-F8B0-4B1D-B986-18FEFEE6CE03}"/>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F0FDAE51-4EB1-4904-B36B-38B326C17CB7}"/>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61FC6CD5-C278-4A7D-B8E3-8E6C132A9824}"/>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569F78FC-4CFB-4059-AE50-94EDE9AC64D7}"/>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981B6563-34E5-457E-8732-7653F651374B}"/>
                </a:ext>
              </a:extLst>
            </p:cNvPr>
            <p:cNvGrpSpPr/>
            <p:nvPr/>
          </p:nvGrpSpPr>
          <p:grpSpPr>
            <a:xfrm>
              <a:off x="7100987" y="4569781"/>
              <a:ext cx="1237236" cy="119694"/>
              <a:chOff x="5138520" y="2482995"/>
              <a:chExt cx="4720045" cy="510118"/>
            </a:xfrm>
          </p:grpSpPr>
          <p:cxnSp>
            <p:nvCxnSpPr>
              <p:cNvPr id="61" name="Straight Connector 60">
                <a:extLst>
                  <a:ext uri="{FF2B5EF4-FFF2-40B4-BE49-F238E27FC236}">
                    <a16:creationId xmlns:a16="http://schemas.microsoft.com/office/drawing/2014/main" id="{508E26F0-2111-4B06-A35B-85C83250F159}"/>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2788BA46-A829-4895-9FEF-B557A1BBC494}"/>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9DD1B07B-05D3-47B5-B1AC-652F0CC4B302}"/>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F4AAEB8F-5D82-446C-83EF-9B634ACB8A61}"/>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79C8A1FF-B902-48F1-8DCF-1785CBD122C6}"/>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6C6D8855-E9E6-43AA-A82F-C4B907A5C543}"/>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C94A8275-D053-4466-991A-B5476053E544}"/>
                  </a:ext>
                </a:extLst>
              </p:cNvPr>
              <p:cNvCxnSpPr>
                <a:cxnSpLocks/>
              </p:cNvCxnSpPr>
              <p:nvPr/>
            </p:nvCxnSpPr>
            <p:spPr bwMode="auto">
              <a:xfrm>
                <a:off x="91889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A91EEDB0-B485-4747-9095-48F0965242E1}"/>
                  </a:ext>
                </a:extLst>
              </p:cNvPr>
              <p:cNvCxnSpPr>
                <a:cxnSpLocks/>
              </p:cNvCxnSpPr>
              <p:nvPr/>
            </p:nvCxnSpPr>
            <p:spPr bwMode="auto">
              <a:xfrm>
                <a:off x="9858565"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82" name="Group 81">
            <a:extLst>
              <a:ext uri="{FF2B5EF4-FFF2-40B4-BE49-F238E27FC236}">
                <a16:creationId xmlns:a16="http://schemas.microsoft.com/office/drawing/2014/main" id="{E4B0E5C6-DF7D-4529-B799-2AA37821423C}"/>
              </a:ext>
            </a:extLst>
          </p:cNvPr>
          <p:cNvGrpSpPr/>
          <p:nvPr/>
        </p:nvGrpSpPr>
        <p:grpSpPr>
          <a:xfrm rot="5400000">
            <a:off x="2511190" y="4325539"/>
            <a:ext cx="3692034" cy="45719"/>
            <a:chOff x="4987013" y="4569781"/>
            <a:chExt cx="3351210" cy="119694"/>
          </a:xfrm>
        </p:grpSpPr>
        <p:grpSp>
          <p:nvGrpSpPr>
            <p:cNvPr id="83" name="Group 82">
              <a:extLst>
                <a:ext uri="{FF2B5EF4-FFF2-40B4-BE49-F238E27FC236}">
                  <a16:creationId xmlns:a16="http://schemas.microsoft.com/office/drawing/2014/main" id="{8F1BE945-5CD9-4127-B141-156DCE861943}"/>
                </a:ext>
              </a:extLst>
            </p:cNvPr>
            <p:cNvGrpSpPr/>
            <p:nvPr/>
          </p:nvGrpSpPr>
          <p:grpSpPr>
            <a:xfrm>
              <a:off x="4987013" y="4569781"/>
              <a:ext cx="893087" cy="119694"/>
              <a:chOff x="5138520" y="2482995"/>
              <a:chExt cx="3407120" cy="510118"/>
            </a:xfrm>
          </p:grpSpPr>
          <p:cxnSp>
            <p:nvCxnSpPr>
              <p:cNvPr id="100" name="Straight Connector 99">
                <a:extLst>
                  <a:ext uri="{FF2B5EF4-FFF2-40B4-BE49-F238E27FC236}">
                    <a16:creationId xmlns:a16="http://schemas.microsoft.com/office/drawing/2014/main" id="{11DC2CFA-D61A-4E2C-9F36-F7C261884462}"/>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21D2764-0AB0-4295-BD7B-CB223599F37C}"/>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2505882E-7531-4693-818E-45B60D0D4A4B}"/>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9A1D0279-1BEC-4B73-B089-B58EE0EC0B34}"/>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2EB56A72-10EF-49AD-A98E-40CABACDAF0C}"/>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91BADBCE-0F92-412B-92DA-E98F8C483D07}"/>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D9C45722-84C6-49A2-BB2C-F448453BBB34}"/>
                </a:ext>
              </a:extLst>
            </p:cNvPr>
            <p:cNvGrpSpPr/>
            <p:nvPr/>
          </p:nvGrpSpPr>
          <p:grpSpPr>
            <a:xfrm>
              <a:off x="6045981" y="4569781"/>
              <a:ext cx="893087" cy="119694"/>
              <a:chOff x="5138520" y="2482995"/>
              <a:chExt cx="3407120" cy="510118"/>
            </a:xfrm>
          </p:grpSpPr>
          <p:cxnSp>
            <p:nvCxnSpPr>
              <p:cNvPr id="94" name="Straight Connector 93">
                <a:extLst>
                  <a:ext uri="{FF2B5EF4-FFF2-40B4-BE49-F238E27FC236}">
                    <a16:creationId xmlns:a16="http://schemas.microsoft.com/office/drawing/2014/main" id="{B8FB5481-E8A6-4A2B-8A33-17850BC44BBF}"/>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88C1783F-EF74-441D-909C-D42D8F589D40}"/>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6ED766E8-E0B2-4A73-AF5B-E28778657F19}"/>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30491BCE-0A9F-4B71-82A6-E0FC73187481}"/>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28735AD5-41C5-4B5E-B4F7-AAB571E06D9F}"/>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921AE206-47D8-4B72-9444-9985D3A2DA34}"/>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nvGrpSpPr>
            <p:cNvPr id="85" name="Group 84">
              <a:extLst>
                <a:ext uri="{FF2B5EF4-FFF2-40B4-BE49-F238E27FC236}">
                  <a16:creationId xmlns:a16="http://schemas.microsoft.com/office/drawing/2014/main" id="{FBE3D9D0-70F4-4CBD-AEC6-D08A7221D151}"/>
                </a:ext>
              </a:extLst>
            </p:cNvPr>
            <p:cNvGrpSpPr/>
            <p:nvPr/>
          </p:nvGrpSpPr>
          <p:grpSpPr>
            <a:xfrm>
              <a:off x="7100987" y="4569781"/>
              <a:ext cx="1237236" cy="119694"/>
              <a:chOff x="5138520" y="2482995"/>
              <a:chExt cx="4720045" cy="510118"/>
            </a:xfrm>
          </p:grpSpPr>
          <p:cxnSp>
            <p:nvCxnSpPr>
              <p:cNvPr id="86" name="Straight Connector 85">
                <a:extLst>
                  <a:ext uri="{FF2B5EF4-FFF2-40B4-BE49-F238E27FC236}">
                    <a16:creationId xmlns:a16="http://schemas.microsoft.com/office/drawing/2014/main" id="{E49742D8-EBE7-4B85-9E43-F28658348367}"/>
                  </a:ext>
                </a:extLst>
              </p:cNvPr>
              <p:cNvCxnSpPr>
                <a:cxnSpLocks/>
              </p:cNvCxnSpPr>
              <p:nvPr/>
            </p:nvCxnSpPr>
            <p:spPr bwMode="auto">
              <a:xfrm>
                <a:off x="6501368"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BF97841B-F018-43C4-A53E-C70F74374126}"/>
                  </a:ext>
                </a:extLst>
              </p:cNvPr>
              <p:cNvCxnSpPr>
                <a:cxnSpLocks/>
              </p:cNvCxnSpPr>
              <p:nvPr/>
            </p:nvCxnSpPr>
            <p:spPr bwMode="auto">
              <a:xfrm>
                <a:off x="7182792"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A2A601FB-5285-4A02-9C79-53B2F1A06FE4}"/>
                  </a:ext>
                </a:extLst>
              </p:cNvPr>
              <p:cNvCxnSpPr>
                <a:cxnSpLocks/>
              </p:cNvCxnSpPr>
              <p:nvPr/>
            </p:nvCxnSpPr>
            <p:spPr bwMode="auto">
              <a:xfrm>
                <a:off x="513852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0A68CA2F-8DA0-4E36-B398-7C444530F39D}"/>
                  </a:ext>
                </a:extLst>
              </p:cNvPr>
              <p:cNvCxnSpPr>
                <a:cxnSpLocks/>
              </p:cNvCxnSpPr>
              <p:nvPr/>
            </p:nvCxnSpPr>
            <p:spPr bwMode="auto">
              <a:xfrm>
                <a:off x="5819944"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69A5B16D-0120-4776-A641-26026EA1BCFE}"/>
                  </a:ext>
                </a:extLst>
              </p:cNvPr>
              <p:cNvCxnSpPr>
                <a:cxnSpLocks/>
              </p:cNvCxnSpPr>
              <p:nvPr/>
            </p:nvCxnSpPr>
            <p:spPr bwMode="auto">
              <a:xfrm>
                <a:off x="7864216"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DACA6753-791E-4607-ABAA-3D5603F18C15}"/>
                  </a:ext>
                </a:extLst>
              </p:cNvPr>
              <p:cNvCxnSpPr>
                <a:cxnSpLocks/>
              </p:cNvCxnSpPr>
              <p:nvPr/>
            </p:nvCxnSpPr>
            <p:spPr bwMode="auto">
              <a:xfrm>
                <a:off x="8545640"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18017B5A-7A09-408E-9222-97C67F5A8103}"/>
                  </a:ext>
                </a:extLst>
              </p:cNvPr>
              <p:cNvCxnSpPr>
                <a:cxnSpLocks/>
              </p:cNvCxnSpPr>
              <p:nvPr/>
            </p:nvCxnSpPr>
            <p:spPr bwMode="auto">
              <a:xfrm>
                <a:off x="9188965" y="2482995"/>
                <a:ext cx="0" cy="510118"/>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11B05E45-5C45-44F5-9393-E98C2403E202}"/>
                  </a:ext>
                </a:extLst>
              </p:cNvPr>
              <p:cNvCxnSpPr>
                <a:cxnSpLocks/>
              </p:cNvCxnSpPr>
              <p:nvPr/>
            </p:nvCxnSpPr>
            <p:spPr bwMode="auto">
              <a:xfrm>
                <a:off x="9858565" y="2482995"/>
                <a:ext cx="0" cy="510118"/>
              </a:xfrm>
              <a:prstGeom prst="line">
                <a:avLst/>
              </a:prstGeom>
              <a:noFill/>
              <a:ln w="28575" cap="flat" cmpd="sng" algn="ctr">
                <a:solidFill>
                  <a:schemeClr val="bg1"/>
                </a:solidFill>
                <a:prstDash val="solid"/>
                <a:round/>
                <a:headEnd type="none" w="med" len="med"/>
                <a:tailEnd type="none" w="med" len="med"/>
              </a:ln>
              <a:effectLst/>
            </p:spPr>
          </p:cxnSp>
        </p:grpSp>
      </p:grpSp>
    </p:spTree>
    <p:extLst>
      <p:ext uri="{BB962C8B-B14F-4D97-AF65-F5344CB8AC3E}">
        <p14:creationId xmlns:p14="http://schemas.microsoft.com/office/powerpoint/2010/main" val="672339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Predi-COVID: Quality of Life</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1">
            <a:extLst>
              <a:ext uri="{FF2B5EF4-FFF2-40B4-BE49-F238E27FC236}">
                <a16:creationId xmlns:a16="http://schemas.microsoft.com/office/drawing/2014/main" id="{B9535736-39F8-2C47-B280-417C542BE40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Fischer. ECCMID 2022. Abstr L0413. Reproduced with permission.</a:t>
            </a:r>
          </a:p>
        </p:txBody>
      </p:sp>
      <p:sp>
        <p:nvSpPr>
          <p:cNvPr id="2" name="TextBox 1">
            <a:extLst>
              <a:ext uri="{FF2B5EF4-FFF2-40B4-BE49-F238E27FC236}">
                <a16:creationId xmlns:a16="http://schemas.microsoft.com/office/drawing/2014/main" id="{065E36A0-4737-7A43-860A-A1C0EE8DC833}"/>
              </a:ext>
            </a:extLst>
          </p:cNvPr>
          <p:cNvSpPr txBox="1"/>
          <p:nvPr/>
        </p:nvSpPr>
        <p:spPr bwMode="auto">
          <a:xfrm>
            <a:off x="-245660" y="410797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aphicFrame>
        <p:nvGraphicFramePr>
          <p:cNvPr id="12" name="Group 32">
            <a:extLst>
              <a:ext uri="{FF2B5EF4-FFF2-40B4-BE49-F238E27FC236}">
                <a16:creationId xmlns:a16="http://schemas.microsoft.com/office/drawing/2014/main" id="{9CB8246C-358F-5F40-937C-90F2E66A5598}"/>
              </a:ext>
            </a:extLst>
          </p:cNvPr>
          <p:cNvGraphicFramePr>
            <a:graphicFrameLocks noGrp="1"/>
          </p:cNvGraphicFramePr>
          <p:nvPr>
            <p:extLst>
              <p:ext uri="{D42A27DB-BD31-4B8C-83A1-F6EECF244321}">
                <p14:modId xmlns:p14="http://schemas.microsoft.com/office/powerpoint/2010/main" val="3839199251"/>
              </p:ext>
            </p:extLst>
          </p:nvPr>
        </p:nvGraphicFramePr>
        <p:xfrm>
          <a:off x="722218" y="1604488"/>
          <a:ext cx="10751438" cy="2895680"/>
        </p:xfrm>
        <a:graphic>
          <a:graphicData uri="http://schemas.openxmlformats.org/drawingml/2006/table">
            <a:tbl>
              <a:tblPr/>
              <a:tblGrid>
                <a:gridCol w="2897122">
                  <a:extLst>
                    <a:ext uri="{9D8B030D-6E8A-4147-A177-3AD203B41FA5}">
                      <a16:colId xmlns:a16="http://schemas.microsoft.com/office/drawing/2014/main" val="20000"/>
                    </a:ext>
                  </a:extLst>
                </a:gridCol>
                <a:gridCol w="1659307">
                  <a:extLst>
                    <a:ext uri="{9D8B030D-6E8A-4147-A177-3AD203B41FA5}">
                      <a16:colId xmlns:a16="http://schemas.microsoft.com/office/drawing/2014/main" val="20001"/>
                    </a:ext>
                  </a:extLst>
                </a:gridCol>
                <a:gridCol w="1873410">
                  <a:extLst>
                    <a:ext uri="{9D8B030D-6E8A-4147-A177-3AD203B41FA5}">
                      <a16:colId xmlns:a16="http://schemas.microsoft.com/office/drawing/2014/main" val="20002"/>
                    </a:ext>
                  </a:extLst>
                </a:gridCol>
                <a:gridCol w="1177572">
                  <a:extLst>
                    <a:ext uri="{9D8B030D-6E8A-4147-A177-3AD203B41FA5}">
                      <a16:colId xmlns:a16="http://schemas.microsoft.com/office/drawing/2014/main" val="184243822"/>
                    </a:ext>
                  </a:extLst>
                </a:gridCol>
                <a:gridCol w="2167805">
                  <a:extLst>
                    <a:ext uri="{9D8B030D-6E8A-4147-A177-3AD203B41FA5}">
                      <a16:colId xmlns:a16="http://schemas.microsoft.com/office/drawing/2014/main" val="1389838589"/>
                    </a:ext>
                  </a:extLst>
                </a:gridCol>
                <a:gridCol w="976222">
                  <a:extLst>
                    <a:ext uri="{9D8B030D-6E8A-4147-A177-3AD203B41FA5}">
                      <a16:colId xmlns:a16="http://schemas.microsoft.com/office/drawing/2014/main" val="3443519319"/>
                    </a:ext>
                  </a:extLst>
                </a:gridCol>
              </a:tblGrid>
              <a:tr h="202147">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QoL Measure,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Overall Population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2000" b="1" i="0" u="none" strike="noStrike" cap="none" normalizeH="0" baseline="0" dirty="0">
                          <a:ln>
                            <a:noFill/>
                          </a:ln>
                          <a:solidFill>
                            <a:schemeClr val="tx1"/>
                          </a:solidFill>
                          <a:effectLst/>
                          <a:latin typeface="Calibri" panose="020F0502020204030204" pitchFamily="34" charset="0"/>
                        </a:rPr>
                        <a:t>Disease Severity at Inclusion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02147">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2000" b="1" i="0" u="none" strike="noStrike" cap="none" normalizeH="0" baseline="0" dirty="0">
                          <a:ln>
                            <a:noFill/>
                          </a:ln>
                          <a:solidFill>
                            <a:schemeClr val="tx1"/>
                          </a:solidFill>
                          <a:effectLst/>
                          <a:latin typeface="Calibri" panose="020F0502020204030204" pitchFamily="34" charset="0"/>
                        </a:rPr>
                        <a:t>Asymptomatic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2000" b="1" i="0" u="none" strike="noStrike" cap="none" normalizeH="0" baseline="0" dirty="0">
                          <a:ln>
                            <a:noFill/>
                          </a:ln>
                          <a:solidFill>
                            <a:schemeClr val="tx1"/>
                          </a:solidFill>
                          <a:effectLst/>
                          <a:latin typeface="Calibri" panose="020F0502020204030204" pitchFamily="34" charset="0"/>
                        </a:rPr>
                        <a:t>Mild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2000" b="1" i="0" u="none" strike="noStrike" cap="none" normalizeH="0" baseline="0" dirty="0">
                          <a:ln>
                            <a:noFill/>
                          </a:ln>
                          <a:solidFill>
                            <a:schemeClr val="tx1"/>
                          </a:solidFill>
                          <a:effectLst/>
                          <a:latin typeface="Calibri" panose="020F0502020204030204" pitchFamily="34" charset="0"/>
                        </a:rPr>
                        <a:t>Moderate/Severe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2000" b="1" i="1" u="none" strike="noStrike" cap="none" normalizeH="0" baseline="0" dirty="0">
                          <a:ln>
                            <a:noFill/>
                          </a:ln>
                          <a:solidFill>
                            <a:schemeClr val="tx1"/>
                          </a:solidFill>
                          <a:effectLst/>
                          <a:latin typeface="Calibri" panose="020F0502020204030204" pitchFamily="34" charset="0"/>
                        </a:rPr>
                        <a:t>P V</a:t>
                      </a:r>
                      <a:r>
                        <a:rPr kumimoji="0" lang="en-US" sz="2000" b="1" i="0" u="none" strike="noStrike" cap="none" normalizeH="0" baseline="0" dirty="0">
                          <a:ln>
                            <a:noFill/>
                          </a:ln>
                          <a:solidFill>
                            <a:schemeClr val="tx1"/>
                          </a:solidFill>
                          <a:effectLst/>
                          <a:latin typeface="Calibri" panose="020F0502020204030204" pitchFamily="34" charset="0"/>
                        </a:rPr>
                        <a:t>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6750679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Poor sleep</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155 (54.2)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 (38.6)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93 (54.1)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37 (63.8)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accent3"/>
                          </a:solidFill>
                          <a:effectLst/>
                          <a:latin typeface="Calibri" panose="020F0502020204030204" pitchFamily="34" charset="0"/>
                        </a:rPr>
                        <a:t>.04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Altered respiratory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QoL at 1 yr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37 (12.9)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 (9.3)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 (31.0)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accent3"/>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Could not live in current health status long term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36 (12.5)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 (12.6)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 (15.5)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61115095"/>
                  </a:ext>
                </a:extLst>
              </a:tr>
            </a:tbl>
          </a:graphicData>
        </a:graphic>
      </p:graphicFrame>
      <p:cxnSp>
        <p:nvCxnSpPr>
          <p:cNvPr id="4" name="Straight Connector 3">
            <a:extLst>
              <a:ext uri="{FF2B5EF4-FFF2-40B4-BE49-F238E27FC236}">
                <a16:creationId xmlns:a16="http://schemas.microsoft.com/office/drawing/2014/main" id="{26D503E5-615C-419D-8059-F99F7DB09742}"/>
              </a:ext>
            </a:extLst>
          </p:cNvPr>
          <p:cNvCxnSpPr>
            <a:cxnSpLocks/>
          </p:cNvCxnSpPr>
          <p:nvPr/>
        </p:nvCxnSpPr>
        <p:spPr bwMode="auto">
          <a:xfrm>
            <a:off x="5241303" y="1960776"/>
            <a:ext cx="6128441" cy="0"/>
          </a:xfrm>
          <a:prstGeom prst="line">
            <a:avLst/>
          </a:prstGeom>
          <a:noFill/>
          <a:ln w="2857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307627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27477-7AA6-4412-8CD8-FC6E2EDE1A7D}"/>
              </a:ext>
            </a:extLst>
          </p:cNvPr>
          <p:cNvSpPr>
            <a:spLocks noGrp="1"/>
          </p:cNvSpPr>
          <p:nvPr>
            <p:ph type="title"/>
          </p:nvPr>
        </p:nvSpPr>
        <p:spPr/>
        <p:txBody>
          <a:bodyPr/>
          <a:lstStyle/>
          <a:p>
            <a:r>
              <a:rPr lang="en-US" dirty="0"/>
              <a:t>Take-home Points</a:t>
            </a:r>
          </a:p>
        </p:txBody>
      </p:sp>
      <p:sp>
        <p:nvSpPr>
          <p:cNvPr id="3" name="Content Placeholder 2">
            <a:extLst>
              <a:ext uri="{FF2B5EF4-FFF2-40B4-BE49-F238E27FC236}">
                <a16:creationId xmlns:a16="http://schemas.microsoft.com/office/drawing/2014/main" id="{34BEEDD6-D13B-4C1C-9506-E6DE5D656A1C}"/>
              </a:ext>
            </a:extLst>
          </p:cNvPr>
          <p:cNvSpPr>
            <a:spLocks noGrp="1"/>
          </p:cNvSpPr>
          <p:nvPr>
            <p:ph idx="1"/>
          </p:nvPr>
        </p:nvSpPr>
        <p:spPr/>
        <p:txBody>
          <a:bodyPr/>
          <a:lstStyle/>
          <a:p>
            <a:r>
              <a:rPr lang="en-US" sz="2600" dirty="0"/>
              <a:t>Tixagevimab/cilgavimab demonstrated efficacy as a treatment for COVID-19</a:t>
            </a:r>
          </a:p>
          <a:p>
            <a:pPr lvl="1"/>
            <a:r>
              <a:rPr lang="en-US" sz="2400" dirty="0"/>
              <a:t>This antibody combination is the </a:t>
            </a:r>
            <a:r>
              <a:rPr lang="en-US" sz="2400" b="1" dirty="0"/>
              <a:t>first</a:t>
            </a:r>
            <a:r>
              <a:rPr lang="en-US" sz="2400" dirty="0"/>
              <a:t> demonstrating both prevention and treatment benefit</a:t>
            </a:r>
          </a:p>
          <a:p>
            <a:r>
              <a:rPr lang="en-US" sz="2600" dirty="0"/>
              <a:t>Analyses of oral antiviral agents continue to demonstrate benefit of use in high-risk patients with COVID-19</a:t>
            </a:r>
          </a:p>
          <a:p>
            <a:r>
              <a:rPr lang="en-US" sz="2600" dirty="0"/>
              <a:t>Baricitinib may be used as an alternative to tocilizumab when tocilizumab is unavailable for critically ill patients with COVID-19</a:t>
            </a:r>
          </a:p>
          <a:p>
            <a:r>
              <a:rPr lang="en-US" sz="2600" dirty="0"/>
              <a:t>COVID-19 vaccination is protective against development of critical disease in patients hospitalized with COVID-19</a:t>
            </a:r>
          </a:p>
          <a:p>
            <a:r>
              <a:rPr lang="en-US" sz="2600" dirty="0"/>
              <a:t>Presence of long COVID symptoms is frequent in patients ≥1 yr post infection</a:t>
            </a:r>
          </a:p>
          <a:p>
            <a:endParaRPr lang="en-US" sz="2600" dirty="0"/>
          </a:p>
        </p:txBody>
      </p:sp>
    </p:spTree>
    <p:extLst>
      <p:ext uri="{BB962C8B-B14F-4D97-AF65-F5344CB8AC3E}">
        <p14:creationId xmlns:p14="http://schemas.microsoft.com/office/powerpoint/2010/main" val="8300489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infectious-disease</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ECCMID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chemeClr val="accent3"/>
                </a:solidFill>
              </a:rPr>
              <a:t>CME-certified on-demand module </a:t>
            </a:r>
            <a:r>
              <a:rPr lang="en-US" sz="2200" b="0" dirty="0"/>
              <a:t>on long COVID, treatment strategies for SARS-CoV-2 infection, and the latest data from clinical studies with evolving therapeutics for SARS-CoV-2 </a:t>
            </a:r>
          </a:p>
          <a:p>
            <a:pPr eaLnBrk="1" hangingPunct="1">
              <a:buClr>
                <a:schemeClr val="accent6"/>
              </a:buClr>
              <a:defRPr/>
            </a:pPr>
            <a:r>
              <a:rPr lang="en-US" sz="2200" dirty="0">
                <a:solidFill>
                  <a:srgbClr val="E1471D"/>
                </a:solidFill>
              </a:rPr>
              <a:t>Slideset </a:t>
            </a:r>
            <a:r>
              <a:rPr lang="en-US" sz="2200" b="0" dirty="0"/>
              <a:t>of the key data </a:t>
            </a:r>
          </a:p>
          <a:p>
            <a:pPr>
              <a:buClr>
                <a:schemeClr val="tx2">
                  <a:lumMod val="20000"/>
                  <a:lumOff val="80000"/>
                </a:schemeClr>
              </a:buClr>
              <a:defRPr/>
            </a:pPr>
            <a:r>
              <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Expert-authored </a:t>
            </a: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ClinicalThought</a:t>
            </a:r>
            <a:r>
              <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 commentary on key studies</a:t>
            </a: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f05e2b-b5ce-4cc3-b7fc-caa989041ab0">AQFSE3YVE7DN-1044070687-1</_dlc_DocId>
    <_dlc_DocIdUrl xmlns="04f05e2b-b5ce-4cc3-b7fc-caa989041ab0">
      <Url>https://intranet.clinicaloptions.com/mews/infectiousdisease/ID_2022_ECCMID_CF_(PRP4597)/Slides_-_Downloadable/_layouts/15/DocIdRedir.aspx?ID=AQFSE3YVE7DN-1044070687-1</Url>
      <Description>AQFSE3YVE7DN-1044070687-1</Description>
    </_dlc_DocIdUrl>
    <Document_x0020_Category xmlns="507514f4-a94d-4d8d-ab9d-ff7755b8e457">Slides - Downloadable</Document_x0020_Category>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55422A2B5853F24299E6917B95A8115C" ma:contentTypeVersion="1" ma:contentTypeDescription="Create a new document." ma:contentTypeScope="" ma:versionID="0651e2533c117966b2a43a3c8376d2f5">
  <xsd:schema xmlns:xsd="http://www.w3.org/2001/XMLSchema" xmlns:xs="http://www.w3.org/2001/XMLSchema" xmlns:p="http://schemas.microsoft.com/office/2006/metadata/properties" xmlns:ns2="04f05e2b-b5ce-4cc3-b7fc-caa989041ab0" xmlns:ns3="507514f4-a94d-4d8d-ab9d-ff7755b8e457" targetNamespace="http://schemas.microsoft.com/office/2006/metadata/properties" ma:root="true" ma:fieldsID="9d5283b6fc149e1f769daa91cde1888b" ns2:_="" ns3:_="">
    <xsd:import namespace="04f05e2b-b5ce-4cc3-b7fc-caa989041ab0"/>
    <xsd:import namespace="507514f4-a94d-4d8d-ab9d-ff7755b8e45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f05e2b-b5ce-4cc3-b7fc-caa989041ab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07514f4-a94d-4d8d-ab9d-ff7755b8e45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Downloadabl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BA55BC3-5A03-47C2-8EC3-D964C3B5E779}">
  <ds:schemaRefs>
    <ds:schemaRef ds:uri="http://schemas.openxmlformats.org/package/2006/metadata/core-properties"/>
    <ds:schemaRef ds:uri="http://www.w3.org/XML/1998/namespace"/>
    <ds:schemaRef ds:uri="507514f4-a94d-4d8d-ab9d-ff7755b8e457"/>
    <ds:schemaRef ds:uri="04f05e2b-b5ce-4cc3-b7fc-caa989041ab0"/>
    <ds:schemaRef ds:uri="http://schemas.microsoft.com/office/2006/documentManagement/types"/>
    <ds:schemaRef ds:uri="http://schemas.microsoft.com/office/2006/metadata/properties"/>
    <ds:schemaRef ds:uri="http://purl.org/dc/dcmitype/"/>
    <ds:schemaRef ds:uri="http://purl.org/dc/elements/1.1/"/>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88B3E080-C727-4F1C-9E99-D28EE53406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f05e2b-b5ce-4cc3-b7fc-caa989041ab0"/>
    <ds:schemaRef ds:uri="507514f4-a94d-4d8d-ab9d-ff7755b8e45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465E6E71-3F9F-44FC-A1FE-17BB23DCA98B}">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7201</TotalTime>
  <Words>4251</Words>
  <Application>Microsoft Office PowerPoint</Application>
  <PresentationFormat>Widescreen</PresentationFormat>
  <Paragraphs>1158</Paragraphs>
  <Slides>23</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Times</vt:lpstr>
      <vt:lpstr>Wingdings</vt:lpstr>
      <vt:lpstr>2017_HTAA_Diabetes</vt:lpstr>
      <vt:lpstr>Key COVID-19 Studies Influencing  My Practice Following ECCMID 2022</vt:lpstr>
      <vt:lpstr>About These Slides</vt:lpstr>
      <vt:lpstr>Faculty</vt:lpstr>
      <vt:lpstr>TACKLE: Tixagevimab/Cilgavimab for  Early Outpatient Treatment of COVID-19</vt:lpstr>
      <vt:lpstr>TACKLE: Reduction in Severe COVID-19 or  Death With Tixagevimab/Cilgavimab </vt:lpstr>
      <vt:lpstr>TACKLE: Tixagevimab/Cilgavimab Safety</vt:lpstr>
      <vt:lpstr>PINETREE: Remdesivir Efficacy By Time From Symptom Onset to Treatment in Nonhospitalized Patients</vt:lpstr>
      <vt:lpstr>PINETREE Subanalysis: Remdesivir Efficacy Based on Time From Symptom Onset to Treatment</vt:lpstr>
      <vt:lpstr>PINETREE Subanalysis: Remdesivir Efficacy  Based on Number of Baseline Risk Factors</vt:lpstr>
      <vt:lpstr>MOVe-OUT: Molnupiravir for  Nonhospitalized Patients With COVID-19  </vt:lpstr>
      <vt:lpstr>MOVe-OUT Exploratory Endpoint: Reduction in  SARS-CoV-2 Viral Load With Molnupiravir vs Placebo</vt:lpstr>
      <vt:lpstr>Retrospective Study of Baricitinib for  Critically Ill Patients With COVID-19</vt:lpstr>
      <vt:lpstr>Baricitinib For Critically Ill Patients With COVID-19: Change in WHO Severity Score</vt:lpstr>
      <vt:lpstr>Baricitinib for Critically Ill Patients With COVID-19: Patient Disposition and Adverse Events</vt:lpstr>
      <vt:lpstr>Effect of Prior Vaccination on COVID-19  Progression in Hospitalized Patients</vt:lpstr>
      <vt:lpstr>Effect of Prior Vaccination on COVID-19 Progression in Hospitalized Patients: Characteristics and Outcomes</vt:lpstr>
      <vt:lpstr>Effect of Prior Vaccination on COVID-19 Progression in  Hospitalized Patients: Independent Predictors of Adverse Outcomes</vt:lpstr>
      <vt:lpstr>Predi-COVID Prospective Cohort Study </vt:lpstr>
      <vt:lpstr>Predi-COVID: Symptom Frequencies According to  Initial Disease Severity</vt:lpstr>
      <vt:lpstr>Predi-COVID: Co-occurrences of  20 Most Frequent Symptoms</vt:lpstr>
      <vt:lpstr>Predi-COVID: Quality of Life</vt:lpstr>
      <vt:lpstr>Take-home Points</vt:lpstr>
      <vt:lpstr>Go Online for More CCO  Coverage of ECCMID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COVID-19 Studies Influencing </dc:title>
  <dc:creator>Preferred User</dc:creator>
  <cp:lastModifiedBy>vwenzel@clinicaloptions.com</cp:lastModifiedBy>
  <cp:revision>633</cp:revision>
  <cp:lastPrinted>2016-09-26T20:21:49Z</cp:lastPrinted>
  <dcterms:created xsi:type="dcterms:W3CDTF">2005-05-27T15:08:01Z</dcterms:created>
  <dcterms:modified xsi:type="dcterms:W3CDTF">2022-05-09T18:50:57Z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3e4514a2-2830-4036-b2fc-66ea85332218</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0x01010055422A2B5853F24299E6917B95A8115C</vt:lpwstr>
  </property>
</Properties>
</file>