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 id="2147484677" r:id="rId8"/>
    <p:sldMasterId id="2147484687" r:id="rId9"/>
  </p:sldMasterIdLst>
  <p:notesMasterIdLst>
    <p:notesMasterId r:id="rId42"/>
  </p:notesMasterIdLst>
  <p:handoutMasterIdLst>
    <p:handoutMasterId r:id="rId43"/>
  </p:handoutMasterIdLst>
  <p:sldIdLst>
    <p:sldId id="322" r:id="rId10"/>
    <p:sldId id="308" r:id="rId11"/>
    <p:sldId id="294" r:id="rId12"/>
    <p:sldId id="2145705811" r:id="rId13"/>
    <p:sldId id="336" r:id="rId14"/>
    <p:sldId id="2145705755" r:id="rId15"/>
    <p:sldId id="375" r:id="rId16"/>
    <p:sldId id="2145705756" r:id="rId17"/>
    <p:sldId id="2145705757" r:id="rId18"/>
    <p:sldId id="326" r:id="rId19"/>
    <p:sldId id="346" r:id="rId20"/>
    <p:sldId id="347" r:id="rId21"/>
    <p:sldId id="263" r:id="rId22"/>
    <p:sldId id="370" r:id="rId23"/>
    <p:sldId id="2145705758" r:id="rId24"/>
    <p:sldId id="376" r:id="rId25"/>
    <p:sldId id="335" r:id="rId26"/>
    <p:sldId id="378" r:id="rId27"/>
    <p:sldId id="373" r:id="rId28"/>
    <p:sldId id="2145705753" r:id="rId29"/>
    <p:sldId id="328" r:id="rId30"/>
    <p:sldId id="2145705773" r:id="rId31"/>
    <p:sldId id="337" r:id="rId32"/>
    <p:sldId id="381" r:id="rId33"/>
    <p:sldId id="379" r:id="rId34"/>
    <p:sldId id="380" r:id="rId35"/>
    <p:sldId id="2145705761" r:id="rId36"/>
    <p:sldId id="338" r:id="rId37"/>
    <p:sldId id="339" r:id="rId38"/>
    <p:sldId id="382" r:id="rId39"/>
    <p:sldId id="2145705736" r:id="rId40"/>
    <p:sldId id="2145705810" r:id="rId41"/>
  </p:sldIdLst>
  <p:sldSz cx="12192000" cy="6858000"/>
  <p:notesSz cx="7315200" cy="9601200"/>
  <p:custDataLst>
    <p:tags r:id="rId4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usto, Julie Ann" initials="JJA" lastIdx="15" clrIdx="14">
    <p:extLst>
      <p:ext uri="{19B8F6BF-5375-455C-9EA6-DF929625EA0E}">
        <p15:presenceInfo xmlns:p15="http://schemas.microsoft.com/office/powerpoint/2012/main" userId="S::JUSTOJ@cop.sc.edu::b54526fd-5062-410f-a102-e7c53f58ca65" providerId="AD"/>
      </p:ext>
    </p:extLst>
  </p:cmAuthor>
  <p:cmAuthor id="16" name="Kristen Morrow" initials="KM" lastIdx="34" clrIdx="15">
    <p:extLst>
      <p:ext uri="{19B8F6BF-5375-455C-9EA6-DF929625EA0E}">
        <p15:presenceInfo xmlns:p15="http://schemas.microsoft.com/office/powerpoint/2012/main" userId="41d2ac2a3a2c2d93" providerId="Windows Live"/>
      </p:ext>
    </p:extLst>
  </p:cmAuthor>
  <p:cmAuthor id="17" name="Jacqueline Meredith" initials="JM" lastIdx="77" clrIdx="16">
    <p:extLst>
      <p:ext uri="{19B8F6BF-5375-455C-9EA6-DF929625EA0E}">
        <p15:presenceInfo xmlns:p15="http://schemas.microsoft.com/office/powerpoint/2012/main" userId="S::jmeredith@clinicaloptions.com::3663af5e-f64d-4686-a257-22a51d9ef505" providerId="AD"/>
      </p:ext>
    </p:extLst>
  </p:cmAuthor>
  <p:cmAuthor id="18" name="jmeredith" initials="j" lastIdx="50" clrIdx="17">
    <p:extLst>
      <p:ext uri="{19B8F6BF-5375-455C-9EA6-DF929625EA0E}">
        <p15:presenceInfo xmlns:p15="http://schemas.microsoft.com/office/powerpoint/2012/main" userId="jmeredith" providerId="None"/>
      </p:ext>
    </p:extLst>
  </p:cmAuthor>
  <p:cmAuthor id="19" name="Jennifer Eimers" initials="JE" lastIdx="5" clrIdx="18">
    <p:extLst>
      <p:ext uri="{19B8F6BF-5375-455C-9EA6-DF929625EA0E}">
        <p15:presenceInfo xmlns:p15="http://schemas.microsoft.com/office/powerpoint/2012/main" userId="S::jeimers@clinicaloptions.com::e496f3f7-6a48-4339-9b0c-9f426a43f948" providerId="AD"/>
      </p:ext>
    </p:extLst>
  </p:cmAuthor>
  <p:cmAuthor id="20" name="Zachary Schwartz" initials="ZS" lastIdx="34" clrIdx="19">
    <p:extLst>
      <p:ext uri="{19B8F6BF-5375-455C-9EA6-DF929625EA0E}">
        <p15:presenceInfo xmlns:p15="http://schemas.microsoft.com/office/powerpoint/2012/main" userId="S::zschwartz@clinicaloptions.com::64648e91-b212-4092-bee8-eff2e880b6f9" providerId="AD"/>
      </p:ext>
    </p:extLst>
  </p:cmAuthor>
  <p:cmAuthor id="21" name="Christy Seals" initials="CS" lastIdx="12" clrIdx="20">
    <p:extLst>
      <p:ext uri="{19B8F6BF-5375-455C-9EA6-DF929625EA0E}">
        <p15:presenceInfo xmlns:p15="http://schemas.microsoft.com/office/powerpoint/2012/main" userId="S::cseals@clinicaloptions.com::0852e532-1f9e-4bbf-9b56-be19a9543a31" providerId="AD"/>
      </p:ext>
    </p:extLst>
  </p:cmAuthor>
  <p:cmAuthor id="22" name="Dussadee Royal" initials="DR" lastIdx="2" clrIdx="21">
    <p:extLst>
      <p:ext uri="{19B8F6BF-5375-455C-9EA6-DF929625EA0E}">
        <p15:presenceInfo xmlns:p15="http://schemas.microsoft.com/office/powerpoint/2012/main" userId="S::droyal@clinicaloptions.com::51beead8-6fa0-4b98-aeba-37044af35e17" providerId="AD"/>
      </p:ext>
    </p:extLst>
  </p:cmAuthor>
  <p:cmAuthor id="23" name="CLINICALOPTIONS\jeimers" initials="C" lastIdx="2" clrIdx="22">
    <p:extLst>
      <p:ext uri="{19B8F6BF-5375-455C-9EA6-DF929625EA0E}">
        <p15:presenceInfo xmlns:p15="http://schemas.microsoft.com/office/powerpoint/2012/main" userId="CLINICALOPTIONS\jeimer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FDDDD"/>
    <a:srgbClr val="D0D8E8"/>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FBC4C1-4801-40E1-AF7A-6C9B0D37FF71}" v="57" dt="2022-09-26T15:10:43.15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82538" autoAdjust="0"/>
  </p:normalViewPr>
  <p:slideViewPr>
    <p:cSldViewPr snapToGrid="0" showGuides="1">
      <p:cViewPr varScale="1">
        <p:scale>
          <a:sx n="71" d="100"/>
          <a:sy n="71" d="100"/>
        </p:scale>
        <p:origin x="1070" y="48"/>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75" d="100"/>
        <a:sy n="75"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Master" Target="slideMasters/slideMaster3.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1" Type="http://schemas.openxmlformats.org/officeDocument/2006/relationships/customXml" Target="../customXml/item1.xml"/><Relationship Id="rId6"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600499153336166E-2"/>
          <c:y val="0.11676603914906995"/>
          <c:w val="0.9062120333542194"/>
          <c:h val="0.71933474510952411"/>
        </c:manualLayout>
      </c:layout>
      <c:barChart>
        <c:barDir val="col"/>
        <c:grouping val="clustered"/>
        <c:varyColors val="0"/>
        <c:ser>
          <c:idx val="0"/>
          <c:order val="0"/>
          <c:tx>
            <c:strRef>
              <c:f>Sheet1!$B$1</c:f>
              <c:strCache>
                <c:ptCount val="1"/>
                <c:pt idx="0">
                  <c:v>Placebo</c:v>
                </c:pt>
              </c:strCache>
            </c:strRef>
          </c:tx>
          <c:spPr>
            <a:solidFill>
              <a:schemeClr val="accent2"/>
            </a:solidFill>
            <a:ln>
              <a:solidFill>
                <a:schemeClr val="bg1"/>
              </a:solidFill>
            </a:ln>
            <a:effectLst/>
          </c:spPr>
          <c:invertIfNegative val="0"/>
          <c:dLbls>
            <c:dLbl>
              <c:idx val="1"/>
              <c:layout>
                <c:manualLayout>
                  <c:x val="2.9521945556650543E-3"/>
                  <c:y val="2.6936403998550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06-46BB-819B-1C2EA328FEAC}"/>
                </c:ext>
              </c:extLst>
            </c:dLbl>
            <c:dLbl>
              <c:idx val="3"/>
              <c:layout>
                <c:manualLayout>
                  <c:x val="2.952194555665027E-3"/>
                  <c:y val="9.8765673711859638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106-46BB-819B-1C2EA328FEAC}"/>
                </c:ext>
              </c:extLst>
            </c:dLbl>
            <c:dLbl>
              <c:idx val="7"/>
              <c:layout>
                <c:manualLayout>
                  <c:x val="5.904389111330054E-3"/>
                  <c:y val="-2.69364039985501E-3"/>
                </c:manualLayout>
              </c:layout>
              <c:tx>
                <c:rich>
                  <a:bodyPr/>
                  <a:lstStyle/>
                  <a:p>
                    <a:r>
                      <a:rPr lang="en-US" dirty="0"/>
                      <a:t>3.0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3106-46BB-819B-1C2EA328FEA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Day 15</c:v>
                </c:pt>
                <c:pt idx="1">
                  <c:v>Day 360</c:v>
                </c:pt>
                <c:pt idx="2">
                  <c:v>Day 15</c:v>
                </c:pt>
                <c:pt idx="3">
                  <c:v>Day 360</c:v>
                </c:pt>
                <c:pt idx="4">
                  <c:v>Day 15</c:v>
                </c:pt>
                <c:pt idx="5">
                  <c:v>Day 360</c:v>
                </c:pt>
                <c:pt idx="6">
                  <c:v>Day 15</c:v>
                </c:pt>
                <c:pt idx="7">
                  <c:v>Day 360</c:v>
                </c:pt>
              </c:strCache>
            </c:strRef>
          </c:cat>
          <c:val>
            <c:numRef>
              <c:f>Sheet1!$B$2:$B$9</c:f>
              <c:numCache>
                <c:formatCode>General</c:formatCode>
                <c:ptCount val="8"/>
                <c:pt idx="0">
                  <c:v>0</c:v>
                </c:pt>
                <c:pt idx="1">
                  <c:v>6.1</c:v>
                </c:pt>
                <c:pt idx="2">
                  <c:v>0</c:v>
                </c:pt>
                <c:pt idx="3">
                  <c:v>1.5</c:v>
                </c:pt>
                <c:pt idx="4">
                  <c:v>0</c:v>
                </c:pt>
                <c:pt idx="5">
                  <c:v>7.6</c:v>
                </c:pt>
                <c:pt idx="6">
                  <c:v>0</c:v>
                </c:pt>
                <c:pt idx="7">
                  <c:v>3</c:v>
                </c:pt>
              </c:numCache>
            </c:numRef>
          </c:val>
          <c:extLst>
            <c:ext xmlns:c16="http://schemas.microsoft.com/office/drawing/2014/chart" uri="{C3380CC4-5D6E-409C-BE32-E72D297353CC}">
              <c16:uniqueId val="{00000000-78B8-4764-9549-B23ED303E7E1}"/>
            </c:ext>
          </c:extLst>
        </c:ser>
        <c:ser>
          <c:idx val="1"/>
          <c:order val="1"/>
          <c:tx>
            <c:strRef>
              <c:f>Sheet1!$C$1</c:f>
              <c:strCache>
                <c:ptCount val="1"/>
                <c:pt idx="0">
                  <c:v>Group 1</c:v>
                </c:pt>
              </c:strCache>
            </c:strRef>
          </c:tx>
          <c:spPr>
            <a:solidFill>
              <a:schemeClr val="accent1"/>
            </a:solidFill>
            <a:ln>
              <a:solidFill>
                <a:schemeClr val="bg1"/>
              </a:solidFill>
            </a:ln>
            <a:effectLst/>
          </c:spPr>
          <c:invertIfNegative val="0"/>
          <c:dLbls>
            <c:dLbl>
              <c:idx val="0"/>
              <c:layout>
                <c:manualLayout>
                  <c:x val="-8.8565836669952363E-3"/>
                  <c:y val="5.38728079970999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B8-4764-9549-B23ED303E7E1}"/>
                </c:ext>
              </c:extLst>
            </c:dLbl>
            <c:dLbl>
              <c:idx val="2"/>
              <c:layout>
                <c:manualLayout>
                  <c:x val="-1.4760972778325948E-3"/>
                  <c:y val="5.38728079971001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B8-4764-9549-B23ED303E7E1}"/>
                </c:ext>
              </c:extLst>
            </c:dLbl>
            <c:dLbl>
              <c:idx val="4"/>
              <c:layout>
                <c:manualLayout>
                  <c:x val="-1.4760972778325407E-2"/>
                  <c:y val="1.346820199927505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06-46BB-819B-1C2EA328FEA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spc="-4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Day 15</c:v>
                </c:pt>
                <c:pt idx="1">
                  <c:v>Day 360</c:v>
                </c:pt>
                <c:pt idx="2">
                  <c:v>Day 15</c:v>
                </c:pt>
                <c:pt idx="3">
                  <c:v>Day 360</c:v>
                </c:pt>
                <c:pt idx="4">
                  <c:v>Day 15</c:v>
                </c:pt>
                <c:pt idx="5">
                  <c:v>Day 360</c:v>
                </c:pt>
                <c:pt idx="6">
                  <c:v>Day 15</c:v>
                </c:pt>
                <c:pt idx="7">
                  <c:v>Day 360</c:v>
                </c:pt>
              </c:strCache>
            </c:strRef>
          </c:cat>
          <c:val>
            <c:numRef>
              <c:f>Sheet1!$C$2:$C$9</c:f>
              <c:numCache>
                <c:formatCode>General</c:formatCode>
                <c:ptCount val="8"/>
                <c:pt idx="0">
                  <c:v>81.900000000000006</c:v>
                </c:pt>
                <c:pt idx="2">
                  <c:v>89.6</c:v>
                </c:pt>
                <c:pt idx="4">
                  <c:v>86.8</c:v>
                </c:pt>
                <c:pt idx="6">
                  <c:v>71.5</c:v>
                </c:pt>
              </c:numCache>
            </c:numRef>
          </c:val>
          <c:extLst>
            <c:ext xmlns:c16="http://schemas.microsoft.com/office/drawing/2014/chart" uri="{C3380CC4-5D6E-409C-BE32-E72D297353CC}">
              <c16:uniqueId val="{00000003-78B8-4764-9549-B23ED303E7E1}"/>
            </c:ext>
          </c:extLst>
        </c:ser>
        <c:ser>
          <c:idx val="2"/>
          <c:order val="2"/>
          <c:tx>
            <c:strRef>
              <c:f>Sheet1!$D$1</c:f>
              <c:strCache>
                <c:ptCount val="1"/>
                <c:pt idx="0">
                  <c:v>Group 2</c:v>
                </c:pt>
              </c:strCache>
            </c:strRef>
          </c:tx>
          <c:spPr>
            <a:solidFill>
              <a:schemeClr val="accent3"/>
            </a:solidFill>
            <a:ln>
              <a:solidFill>
                <a:schemeClr val="bg1"/>
              </a:solidFill>
            </a:ln>
            <a:effectLst/>
          </c:spPr>
          <c:invertIfNegative val="0"/>
          <c:dLbls>
            <c:dLbl>
              <c:idx val="0"/>
              <c:layout>
                <c:manualLayout>
                  <c:x val="-2.9521945556650812E-3"/>
                  <c:y val="-2.69364039985503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8B8-4764-9549-B23ED303E7E1}"/>
                </c:ext>
              </c:extLst>
            </c:dLbl>
            <c:dLbl>
              <c:idx val="2"/>
              <c:layout>
                <c:manualLayout>
                  <c:x val="-2.9521945556650812E-3"/>
                  <c:y val="-1.6161842399130062E-2"/>
                </c:manualLayout>
              </c:layout>
              <c:tx>
                <c:rich>
                  <a:bodyPr/>
                  <a:lstStyle/>
                  <a:p>
                    <a:fld id="{F893583E-94A4-4436-B024-5BC290872A2C}" type="VALUE">
                      <a:rPr lang="en-US" smtClean="0"/>
                      <a:pPr/>
                      <a:t>[VALUE]</a:t>
                    </a:fld>
                    <a:r>
                      <a:rPr lang="en-US" dirty="0"/>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8B8-4764-9549-B23ED303E7E1}"/>
                </c:ext>
              </c:extLst>
            </c:dLbl>
            <c:dLbl>
              <c:idx val="4"/>
              <c:layout>
                <c:manualLayout>
                  <c:x val="-5.9043891113302709E-3"/>
                  <c:y val="-4.04046059978251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106-46BB-819B-1C2EA328FEAC}"/>
                </c:ext>
              </c:extLst>
            </c:dLbl>
            <c:dLbl>
              <c:idx val="6"/>
              <c:layout>
                <c:manualLayout>
                  <c:x val="-5.9043891113301624E-3"/>
                  <c:y val="1.077456159942001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8B8-4764-9549-B23ED303E7E1}"/>
                </c:ext>
              </c:extLst>
            </c:dLbl>
            <c:dLbl>
              <c:idx val="7"/>
              <c:tx>
                <c:rich>
                  <a:bodyPr/>
                  <a:lstStyle/>
                  <a:p>
                    <a:r>
                      <a:rPr lang="en-US" dirty="0"/>
                      <a:t>65.0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106-46BB-819B-1C2EA328FEA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spc="-4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Day 15</c:v>
                </c:pt>
                <c:pt idx="1">
                  <c:v>Day 360</c:v>
                </c:pt>
                <c:pt idx="2">
                  <c:v>Day 15</c:v>
                </c:pt>
                <c:pt idx="3">
                  <c:v>Day 360</c:v>
                </c:pt>
                <c:pt idx="4">
                  <c:v>Day 15</c:v>
                </c:pt>
                <c:pt idx="5">
                  <c:v>Day 360</c:v>
                </c:pt>
                <c:pt idx="6">
                  <c:v>Day 15</c:v>
                </c:pt>
                <c:pt idx="7">
                  <c:v>Day 360</c:v>
                </c:pt>
              </c:strCache>
            </c:strRef>
          </c:cat>
          <c:val>
            <c:numRef>
              <c:f>Sheet1!$D$2:$D$9</c:f>
              <c:numCache>
                <c:formatCode>General</c:formatCode>
                <c:ptCount val="8"/>
                <c:pt idx="0">
                  <c:v>82.8</c:v>
                </c:pt>
                <c:pt idx="1">
                  <c:v>65.8</c:v>
                </c:pt>
                <c:pt idx="2">
                  <c:v>91</c:v>
                </c:pt>
                <c:pt idx="3">
                  <c:v>83.8</c:v>
                </c:pt>
                <c:pt idx="4">
                  <c:v>82.8</c:v>
                </c:pt>
                <c:pt idx="5">
                  <c:v>65</c:v>
                </c:pt>
                <c:pt idx="6">
                  <c:v>84.8</c:v>
                </c:pt>
                <c:pt idx="7">
                  <c:v>65</c:v>
                </c:pt>
              </c:numCache>
            </c:numRef>
          </c:val>
          <c:extLst>
            <c:ext xmlns:c16="http://schemas.microsoft.com/office/drawing/2014/chart" uri="{C3380CC4-5D6E-409C-BE32-E72D297353CC}">
              <c16:uniqueId val="{00000007-78B8-4764-9549-B23ED303E7E1}"/>
            </c:ext>
          </c:extLst>
        </c:ser>
        <c:ser>
          <c:idx val="3"/>
          <c:order val="3"/>
          <c:tx>
            <c:strRef>
              <c:f>Sheet1!$E$1</c:f>
              <c:strCache>
                <c:ptCount val="1"/>
                <c:pt idx="0">
                  <c:v>Group3</c:v>
                </c:pt>
              </c:strCache>
            </c:strRef>
          </c:tx>
          <c:spPr>
            <a:solidFill>
              <a:schemeClr val="accent4"/>
            </a:solidFill>
            <a:ln>
              <a:solidFill>
                <a:schemeClr val="bg1"/>
              </a:solidFill>
            </a:ln>
            <a:effectLst/>
          </c:spPr>
          <c:invertIfNegative val="0"/>
          <c:dLbls>
            <c:dLbl>
              <c:idx val="0"/>
              <c:layout>
                <c:manualLayout>
                  <c:x val="-5.9043891113301486E-3"/>
                  <c:y val="-5.387280799710045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AF5-4D97-B7C5-C79B3595306C}"/>
                </c:ext>
              </c:extLst>
            </c:dLbl>
            <c:dLbl>
              <c:idx val="2"/>
              <c:layout>
                <c:manualLayout>
                  <c:x val="-2.9521945556650812E-3"/>
                  <c:y val="2.6936403998550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8B8-4764-9549-B23ED303E7E1}"/>
                </c:ext>
              </c:extLst>
            </c:dLbl>
            <c:dLbl>
              <c:idx val="4"/>
              <c:layout>
                <c:manualLayout>
                  <c:x val="-4.4282918334976216E-3"/>
                  <c:y val="-1.077456159942005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8B8-4764-9549-B23ED303E7E1}"/>
                </c:ext>
              </c:extLst>
            </c:dLbl>
            <c:dLbl>
              <c:idx val="6"/>
              <c:layout>
                <c:manualLayout>
                  <c:x val="-2.9521945556651896E-3"/>
                  <c:y val="-2.42427635986950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AF5-4D97-B7C5-C79B3595306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spc="-4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Day 15</c:v>
                </c:pt>
                <c:pt idx="1">
                  <c:v>Day 360</c:v>
                </c:pt>
                <c:pt idx="2">
                  <c:v>Day 15</c:v>
                </c:pt>
                <c:pt idx="3">
                  <c:v>Day 360</c:v>
                </c:pt>
                <c:pt idx="4">
                  <c:v>Day 15</c:v>
                </c:pt>
                <c:pt idx="5">
                  <c:v>Day 360</c:v>
                </c:pt>
                <c:pt idx="6">
                  <c:v>Day 15</c:v>
                </c:pt>
                <c:pt idx="7">
                  <c:v>Day 360</c:v>
                </c:pt>
              </c:strCache>
            </c:strRef>
          </c:cat>
          <c:val>
            <c:numRef>
              <c:f>Sheet1!$E$2:$E$9</c:f>
              <c:numCache>
                <c:formatCode>General</c:formatCode>
                <c:ptCount val="8"/>
                <c:pt idx="0">
                  <c:v>86.6</c:v>
                </c:pt>
                <c:pt idx="2">
                  <c:v>96.6</c:v>
                </c:pt>
                <c:pt idx="4">
                  <c:v>92.6</c:v>
                </c:pt>
                <c:pt idx="6">
                  <c:v>83.2</c:v>
                </c:pt>
              </c:numCache>
            </c:numRef>
          </c:val>
          <c:extLst>
            <c:ext xmlns:c16="http://schemas.microsoft.com/office/drawing/2014/chart" uri="{C3380CC4-5D6E-409C-BE32-E72D297353CC}">
              <c16:uniqueId val="{0000000A-78B8-4764-9549-B23ED303E7E1}"/>
            </c:ext>
          </c:extLst>
        </c:ser>
        <c:ser>
          <c:idx val="4"/>
          <c:order val="4"/>
          <c:tx>
            <c:strRef>
              <c:f>Sheet1!$F$1</c:f>
              <c:strCache>
                <c:ptCount val="1"/>
                <c:pt idx="0">
                  <c:v>Group 4</c:v>
                </c:pt>
              </c:strCache>
            </c:strRef>
          </c:tx>
          <c:spPr>
            <a:solidFill>
              <a:schemeClr val="accent6"/>
            </a:solidFill>
            <a:ln>
              <a:solidFill>
                <a:schemeClr val="bg1"/>
              </a:solidFill>
            </a:ln>
            <a:effectLst/>
          </c:spPr>
          <c:invertIfNegative val="0"/>
          <c:dLbls>
            <c:dLbl>
              <c:idx val="0"/>
              <c:layout>
                <c:manualLayout>
                  <c:x val="1.476097277832513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8B8-4764-9549-B23ED303E7E1}"/>
                </c:ext>
              </c:extLst>
            </c:dLbl>
            <c:dLbl>
              <c:idx val="2"/>
              <c:layout>
                <c:manualLayout>
                  <c:x val="0"/>
                  <c:y val="-8.08092119956503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06-46BB-819B-1C2EA328FEAC}"/>
                </c:ext>
              </c:extLst>
            </c:dLbl>
            <c:dLbl>
              <c:idx val="4"/>
              <c:layout>
                <c:manualLayout>
                  <c:x val="-2.9521945556650812E-3"/>
                  <c:y val="8.08092119956503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F5-4D97-B7C5-C79B3595306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spc="-4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Day 15</c:v>
                </c:pt>
                <c:pt idx="1">
                  <c:v>Day 360</c:v>
                </c:pt>
                <c:pt idx="2">
                  <c:v>Day 15</c:v>
                </c:pt>
                <c:pt idx="3">
                  <c:v>Day 360</c:v>
                </c:pt>
                <c:pt idx="4">
                  <c:v>Day 15</c:v>
                </c:pt>
                <c:pt idx="5">
                  <c:v>Day 360</c:v>
                </c:pt>
                <c:pt idx="6">
                  <c:v>Day 15</c:v>
                </c:pt>
                <c:pt idx="7">
                  <c:v>Day 360</c:v>
                </c:pt>
              </c:strCache>
            </c:strRef>
          </c:cat>
          <c:val>
            <c:numRef>
              <c:f>Sheet1!$F$2:$F$9</c:f>
              <c:numCache>
                <c:formatCode>General</c:formatCode>
                <c:ptCount val="8"/>
                <c:pt idx="0">
                  <c:v>92.4</c:v>
                </c:pt>
                <c:pt idx="1">
                  <c:v>71.099999999999994</c:v>
                </c:pt>
                <c:pt idx="2">
                  <c:v>98.6</c:v>
                </c:pt>
                <c:pt idx="3">
                  <c:v>90.9</c:v>
                </c:pt>
                <c:pt idx="4">
                  <c:v>92.4</c:v>
                </c:pt>
                <c:pt idx="5">
                  <c:v>79.3</c:v>
                </c:pt>
                <c:pt idx="6">
                  <c:v>90.3</c:v>
                </c:pt>
                <c:pt idx="7">
                  <c:v>71.099999999999994</c:v>
                </c:pt>
              </c:numCache>
            </c:numRef>
          </c:val>
          <c:extLst>
            <c:ext xmlns:c16="http://schemas.microsoft.com/office/drawing/2014/chart" uri="{C3380CC4-5D6E-409C-BE32-E72D297353CC}">
              <c16:uniqueId val="{0000000C-78B8-4764-9549-B23ED303E7E1}"/>
            </c:ext>
          </c:extLst>
        </c:ser>
        <c:ser>
          <c:idx val="5"/>
          <c:order val="5"/>
          <c:tx>
            <c:strRef>
              <c:f>Sheet1!$G$1</c:f>
              <c:strCache>
                <c:ptCount val="1"/>
                <c:pt idx="0">
                  <c:v>Group 5</c:v>
                </c:pt>
              </c:strCache>
            </c:strRef>
          </c:tx>
          <c:spPr>
            <a:solidFill>
              <a:schemeClr val="accent5"/>
            </a:solidFill>
            <a:ln>
              <a:solidFill>
                <a:schemeClr val="bg1"/>
              </a:solidFill>
            </a:ln>
            <a:effectLst/>
          </c:spPr>
          <c:invertIfNegative val="0"/>
          <c:dLbls>
            <c:dLbl>
              <c:idx val="0"/>
              <c:layout>
                <c:manualLayout>
                  <c:x val="8.8565836669952432E-3"/>
                  <c:y val="-1.0774561599420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8B8-4764-9549-B23ED303E7E1}"/>
                </c:ext>
              </c:extLst>
            </c:dLbl>
            <c:dLbl>
              <c:idx val="2"/>
              <c:layout>
                <c:manualLayout>
                  <c:x val="1.033268094482773E-2"/>
                  <c:y val="1.077456159942002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8B8-4764-9549-B23ED303E7E1}"/>
                </c:ext>
              </c:extLst>
            </c:dLbl>
            <c:dLbl>
              <c:idx val="4"/>
              <c:tx>
                <c:rich>
                  <a:bodyPr/>
                  <a:lstStyle/>
                  <a:p>
                    <a:fld id="{076F6322-D1AA-4C8B-B82C-97FA10DC49D5}" type="VALUE">
                      <a:rPr lang="en-US" smtClean="0"/>
                      <a:pPr/>
                      <a:t>[VALUE]</a:t>
                    </a:fld>
                    <a:r>
                      <a:rPr lang="en-US" dirty="0"/>
                      <a:t>.0</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78B8-4764-9549-B23ED303E7E1}"/>
                </c:ext>
              </c:extLst>
            </c:dLbl>
            <c:dLbl>
              <c:idx val="6"/>
              <c:layout>
                <c:manualLayout>
                  <c:x val="8.8565836669952432E-3"/>
                  <c:y val="-2.469141842796491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8B8-4764-9549-B23ED303E7E1}"/>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spc="-40" baseline="0">
                    <a:solidFill>
                      <a:schemeClr val="bg1"/>
                    </a:solidFill>
                    <a:latin typeface="Calibri" panose="020F0502020204030204" pitchFamily="34" charset="0"/>
                    <a:ea typeface="+mn-ea"/>
                    <a:cs typeface="Calibri" panose="020F050202020403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Day 15</c:v>
                </c:pt>
                <c:pt idx="1">
                  <c:v>Day 360</c:v>
                </c:pt>
                <c:pt idx="2">
                  <c:v>Day 15</c:v>
                </c:pt>
                <c:pt idx="3">
                  <c:v>Day 360</c:v>
                </c:pt>
                <c:pt idx="4">
                  <c:v>Day 15</c:v>
                </c:pt>
                <c:pt idx="5">
                  <c:v>Day 360</c:v>
                </c:pt>
                <c:pt idx="6">
                  <c:v>Day 15</c:v>
                </c:pt>
                <c:pt idx="7">
                  <c:v>Day 360</c:v>
                </c:pt>
              </c:strCache>
            </c:strRef>
          </c:cat>
          <c:val>
            <c:numRef>
              <c:f>Sheet1!$G$2:$G$9</c:f>
              <c:numCache>
                <c:formatCode>General</c:formatCode>
                <c:ptCount val="8"/>
                <c:pt idx="0">
                  <c:v>94.3</c:v>
                </c:pt>
                <c:pt idx="2">
                  <c:v>97.9</c:v>
                </c:pt>
                <c:pt idx="4">
                  <c:v>95</c:v>
                </c:pt>
                <c:pt idx="6">
                  <c:v>90.1</c:v>
                </c:pt>
              </c:numCache>
            </c:numRef>
          </c:val>
          <c:extLst>
            <c:ext xmlns:c16="http://schemas.microsoft.com/office/drawing/2014/chart" uri="{C3380CC4-5D6E-409C-BE32-E72D297353CC}">
              <c16:uniqueId val="{00000011-78B8-4764-9549-B23ED303E7E1}"/>
            </c:ext>
          </c:extLst>
        </c:ser>
        <c:dLbls>
          <c:showLegendKey val="0"/>
          <c:showVal val="0"/>
          <c:showCatName val="0"/>
          <c:showSerName val="0"/>
          <c:showPercent val="0"/>
          <c:showBubbleSize val="0"/>
        </c:dLbls>
        <c:gapWidth val="0"/>
        <c:axId val="734750320"/>
        <c:axId val="734751568"/>
      </c:barChart>
      <c:catAx>
        <c:axId val="734750320"/>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crossAx val="734751568"/>
        <c:crosses val="autoZero"/>
        <c:auto val="1"/>
        <c:lblAlgn val="ctr"/>
        <c:lblOffset val="100"/>
        <c:noMultiLvlLbl val="0"/>
      </c:catAx>
      <c:valAx>
        <c:axId val="734751568"/>
        <c:scaling>
          <c:orientation val="minMax"/>
          <c:max val="100"/>
        </c:scaling>
        <c:delete val="0"/>
        <c:axPos val="l"/>
        <c:title>
          <c:tx>
            <c:rich>
              <a:bodyPr rot="-5400000" spcFirstLastPara="1" vertOverflow="ellipsis" vert="horz" wrap="square" anchor="ctr" anchorCtr="1"/>
              <a:lstStyle/>
              <a:p>
                <a:pPr>
                  <a:defRPr sz="1330" b="0" i="0" u="none" strike="noStrike" kern="1200" baseline="0">
                    <a:solidFill>
                      <a:schemeClr val="bg1"/>
                    </a:solidFill>
                    <a:latin typeface="+mn-lt"/>
                    <a:ea typeface="+mn-ea"/>
                    <a:cs typeface="+mn-cs"/>
                  </a:defRPr>
                </a:pPr>
                <a:r>
                  <a:rPr lang="en-US" sz="1600" b="1" dirty="0"/>
                  <a:t>Participants* (%)</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734750320"/>
        <c:crosses val="autoZero"/>
        <c:crossBetween val="between"/>
        <c:majorUnit val="20"/>
      </c:valAx>
      <c:spPr>
        <a:noFill/>
        <a:ln>
          <a:noFill/>
        </a:ln>
        <a:effectLst/>
      </c:spPr>
    </c:plotArea>
    <c:legend>
      <c:legendPos val="b"/>
      <c:layout>
        <c:manualLayout>
          <c:xMode val="edge"/>
          <c:yMode val="edge"/>
          <c:x val="0.22846382788752229"/>
          <c:y val="8.5256900120450271E-3"/>
          <c:w val="0.55157919744242323"/>
          <c:h val="5.512248746449750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EF53EF-7212-443B-A10D-CD8083EEDDC6}"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4491C61B-AFE5-40B4-BC2B-1B25B7028F56}">
      <dgm:prSet phldrT="[Text]" custT="1"/>
      <dgm:spPr>
        <a:solidFill>
          <a:schemeClr val="accent2">
            <a:lumMod val="20000"/>
            <a:lumOff val="80000"/>
          </a:schemeClr>
        </a:solidFill>
      </dgm:spPr>
      <dgm:t>
        <a:bodyPr/>
        <a:lstStyle/>
        <a:p>
          <a:pPr>
            <a:buNone/>
          </a:pPr>
          <a:r>
            <a:rPr lang="en-US" sz="2600" b="1" dirty="0">
              <a:solidFill>
                <a:schemeClr val="bg1"/>
              </a:solidFill>
            </a:rPr>
            <a:t>Prophylactic</a:t>
          </a:r>
        </a:p>
      </dgm:t>
    </dgm:pt>
    <dgm:pt modelId="{1AED2CE3-CE9A-4812-905F-F5E0FB6FB2A1}" type="parTrans" cxnId="{29C04F45-4B3D-415B-8D17-F341285CB5DF}">
      <dgm:prSet/>
      <dgm:spPr/>
      <dgm:t>
        <a:bodyPr/>
        <a:lstStyle/>
        <a:p>
          <a:endParaRPr lang="en-US"/>
        </a:p>
      </dgm:t>
    </dgm:pt>
    <dgm:pt modelId="{730E4C22-4613-4B67-9A2C-E40D9F00CC6F}" type="sibTrans" cxnId="{29C04F45-4B3D-415B-8D17-F341285CB5DF}">
      <dgm:prSet/>
      <dgm:spPr/>
      <dgm:t>
        <a:bodyPr/>
        <a:lstStyle/>
        <a:p>
          <a:endParaRPr lang="en-US"/>
        </a:p>
      </dgm:t>
    </dgm:pt>
    <dgm:pt modelId="{19C1B9AB-783E-4D8B-8BEA-8C7809379836}">
      <dgm:prSet phldrT="[Text]" custT="1"/>
      <dgm:spPr>
        <a:solidFill>
          <a:schemeClr val="accent2">
            <a:lumMod val="20000"/>
            <a:lumOff val="80000"/>
          </a:schemeClr>
        </a:solidFill>
      </dgm:spPr>
      <dgm:t>
        <a:bodyPr/>
        <a:lstStyle/>
        <a:p>
          <a:pPr>
            <a:buFont typeface="Wingdings" panose="05000000000000000000" pitchFamily="2" charset="2"/>
            <a:buChar char="§"/>
          </a:pPr>
          <a:r>
            <a:rPr lang="en-US" sz="2600" dirty="0">
              <a:solidFill>
                <a:schemeClr val="bg1"/>
              </a:solidFill>
            </a:rPr>
            <a:t>Used for prevention</a:t>
          </a:r>
        </a:p>
      </dgm:t>
    </dgm:pt>
    <dgm:pt modelId="{5668329C-A8C4-42DE-8AD2-C24DEE7FD8F5}" type="parTrans" cxnId="{96323F6F-16A2-4F0C-9B46-F8D5A0A6F9F9}">
      <dgm:prSet/>
      <dgm:spPr/>
      <dgm:t>
        <a:bodyPr/>
        <a:lstStyle/>
        <a:p>
          <a:endParaRPr lang="en-US"/>
        </a:p>
      </dgm:t>
    </dgm:pt>
    <dgm:pt modelId="{D1AE467F-4086-4687-8A9B-E583DBA583DF}" type="sibTrans" cxnId="{96323F6F-16A2-4F0C-9B46-F8D5A0A6F9F9}">
      <dgm:prSet/>
      <dgm:spPr/>
      <dgm:t>
        <a:bodyPr/>
        <a:lstStyle/>
        <a:p>
          <a:endParaRPr lang="en-US"/>
        </a:p>
      </dgm:t>
    </dgm:pt>
    <dgm:pt modelId="{3AA50AEF-5070-4645-BD25-8239177DC7F6}">
      <dgm:prSet phldrT="[Text]" custT="1"/>
      <dgm:spPr>
        <a:solidFill>
          <a:srgbClr val="00823B">
            <a:alpha val="10196"/>
          </a:srgbClr>
        </a:solidFill>
      </dgm:spPr>
      <dgm:t>
        <a:bodyPr/>
        <a:lstStyle/>
        <a:p>
          <a:pPr>
            <a:buNone/>
          </a:pPr>
          <a:r>
            <a:rPr lang="en-US" sz="2600" b="1" dirty="0">
              <a:solidFill>
                <a:schemeClr val="bg1"/>
              </a:solidFill>
            </a:rPr>
            <a:t>Therapeutic</a:t>
          </a:r>
        </a:p>
      </dgm:t>
    </dgm:pt>
    <dgm:pt modelId="{4A55C6CD-434C-40BC-BD70-6529F5982F5C}" type="parTrans" cxnId="{19086219-40FA-48B2-9020-C566E9040C21}">
      <dgm:prSet/>
      <dgm:spPr/>
      <dgm:t>
        <a:bodyPr/>
        <a:lstStyle/>
        <a:p>
          <a:endParaRPr lang="en-US"/>
        </a:p>
      </dgm:t>
    </dgm:pt>
    <dgm:pt modelId="{B94B3769-A965-4116-B300-983FB3AC59B9}" type="sibTrans" cxnId="{19086219-40FA-48B2-9020-C566E9040C21}">
      <dgm:prSet/>
      <dgm:spPr/>
      <dgm:t>
        <a:bodyPr/>
        <a:lstStyle/>
        <a:p>
          <a:endParaRPr lang="en-US"/>
        </a:p>
      </dgm:t>
    </dgm:pt>
    <dgm:pt modelId="{4BAD7031-8AD7-4311-BFDE-39038C48BE03}">
      <dgm:prSet phldrT="[Text]" custT="1"/>
      <dgm:spPr>
        <a:solidFill>
          <a:srgbClr val="00823B">
            <a:alpha val="10196"/>
          </a:srgbClr>
        </a:solidFill>
      </dgm:spPr>
      <dgm:t>
        <a:bodyPr/>
        <a:lstStyle/>
        <a:p>
          <a:pPr>
            <a:buFont typeface="Wingdings" panose="05000000000000000000" pitchFamily="2" charset="2"/>
            <a:buChar char="§"/>
          </a:pPr>
          <a:r>
            <a:rPr lang="en-US" sz="2600" b="0" dirty="0">
              <a:solidFill>
                <a:schemeClr val="bg1"/>
              </a:solidFill>
            </a:rPr>
            <a:t>For at-risk populations either already colonized or infected with pathogen</a:t>
          </a:r>
        </a:p>
      </dgm:t>
    </dgm:pt>
    <dgm:pt modelId="{D7837CDB-9123-4722-8957-A141D52ED550}" type="parTrans" cxnId="{4D05A86B-D511-4FF5-8435-C5043BCF773D}">
      <dgm:prSet/>
      <dgm:spPr/>
      <dgm:t>
        <a:bodyPr/>
        <a:lstStyle/>
        <a:p>
          <a:endParaRPr lang="en-US"/>
        </a:p>
      </dgm:t>
    </dgm:pt>
    <dgm:pt modelId="{DD73F564-377F-45C6-A740-6FB9DEA023E9}" type="sibTrans" cxnId="{4D05A86B-D511-4FF5-8435-C5043BCF773D}">
      <dgm:prSet/>
      <dgm:spPr/>
      <dgm:t>
        <a:bodyPr/>
        <a:lstStyle/>
        <a:p>
          <a:endParaRPr lang="en-US"/>
        </a:p>
      </dgm:t>
    </dgm:pt>
    <dgm:pt modelId="{658B5957-7E2C-485D-8E4F-D0714AC275FE}">
      <dgm:prSet phldrT="[Text]" custT="1"/>
      <dgm:spPr>
        <a:solidFill>
          <a:schemeClr val="accent2">
            <a:lumMod val="20000"/>
            <a:lumOff val="80000"/>
          </a:schemeClr>
        </a:solidFill>
      </dgm:spPr>
      <dgm:t>
        <a:bodyPr/>
        <a:lstStyle/>
        <a:p>
          <a:pPr>
            <a:buFont typeface="Wingdings" panose="05000000000000000000" pitchFamily="2" charset="2"/>
            <a:buChar char="§"/>
          </a:pPr>
          <a:r>
            <a:rPr lang="en-US" sz="2600" dirty="0">
              <a:solidFill>
                <a:schemeClr val="bg1"/>
              </a:solidFill>
            </a:rPr>
            <a:t>Vaccines initially created to prevent childhood illnesses  </a:t>
          </a:r>
        </a:p>
      </dgm:t>
    </dgm:pt>
    <dgm:pt modelId="{98137143-3D34-4C97-BC84-4A9733C98E2C}" type="parTrans" cxnId="{1AF76BB8-9852-4668-8BA4-C14536A08C1D}">
      <dgm:prSet/>
      <dgm:spPr/>
      <dgm:t>
        <a:bodyPr/>
        <a:lstStyle/>
        <a:p>
          <a:endParaRPr lang="en-US"/>
        </a:p>
      </dgm:t>
    </dgm:pt>
    <dgm:pt modelId="{926D1E16-2F8C-49FA-BD2F-F06A5B8CC872}" type="sibTrans" cxnId="{1AF76BB8-9852-4668-8BA4-C14536A08C1D}">
      <dgm:prSet/>
      <dgm:spPr/>
      <dgm:t>
        <a:bodyPr/>
        <a:lstStyle/>
        <a:p>
          <a:endParaRPr lang="en-US"/>
        </a:p>
      </dgm:t>
    </dgm:pt>
    <dgm:pt modelId="{70878204-A467-44FC-9AF1-BED780746A40}" type="pres">
      <dgm:prSet presAssocID="{68EF53EF-7212-443B-A10D-CD8083EEDDC6}" presName="Name0" presStyleCnt="0">
        <dgm:presLayoutVars>
          <dgm:dir/>
          <dgm:resizeHandles val="exact"/>
        </dgm:presLayoutVars>
      </dgm:prSet>
      <dgm:spPr/>
    </dgm:pt>
    <dgm:pt modelId="{DBEB7378-B5E2-4E27-BFA2-7048366EC9AE}" type="pres">
      <dgm:prSet presAssocID="{4491C61B-AFE5-40B4-BC2B-1B25B7028F56}" presName="node" presStyleLbl="node1" presStyleIdx="0" presStyleCnt="2">
        <dgm:presLayoutVars>
          <dgm:bulletEnabled val="1"/>
        </dgm:presLayoutVars>
      </dgm:prSet>
      <dgm:spPr>
        <a:prstGeom prst="roundRect">
          <a:avLst/>
        </a:prstGeom>
      </dgm:spPr>
    </dgm:pt>
    <dgm:pt modelId="{E702FDAF-1D73-4FC5-998C-351029AC902F}" type="pres">
      <dgm:prSet presAssocID="{730E4C22-4613-4B67-9A2C-E40D9F00CC6F}" presName="sibTrans" presStyleCnt="0"/>
      <dgm:spPr/>
    </dgm:pt>
    <dgm:pt modelId="{E70BE9DE-F808-488D-8A34-7EB912FAC897}" type="pres">
      <dgm:prSet presAssocID="{3AA50AEF-5070-4645-BD25-8239177DC7F6}" presName="node" presStyleLbl="node1" presStyleIdx="1" presStyleCnt="2">
        <dgm:presLayoutVars>
          <dgm:bulletEnabled val="1"/>
        </dgm:presLayoutVars>
      </dgm:prSet>
      <dgm:spPr>
        <a:prstGeom prst="roundRect">
          <a:avLst/>
        </a:prstGeom>
      </dgm:spPr>
    </dgm:pt>
  </dgm:ptLst>
  <dgm:cxnLst>
    <dgm:cxn modelId="{F9F8380B-0329-4213-B38B-B9F8E1F032CE}" type="presOf" srcId="{4491C61B-AFE5-40B4-BC2B-1B25B7028F56}" destId="{DBEB7378-B5E2-4E27-BFA2-7048366EC9AE}" srcOrd="0" destOrd="0" presId="urn:microsoft.com/office/officeart/2005/8/layout/hList6"/>
    <dgm:cxn modelId="{19086219-40FA-48B2-9020-C566E9040C21}" srcId="{68EF53EF-7212-443B-A10D-CD8083EEDDC6}" destId="{3AA50AEF-5070-4645-BD25-8239177DC7F6}" srcOrd="1" destOrd="0" parTransId="{4A55C6CD-434C-40BC-BD70-6529F5982F5C}" sibTransId="{B94B3769-A965-4116-B300-983FB3AC59B9}"/>
    <dgm:cxn modelId="{F089642C-C458-493E-9BA0-2F8F76BA839F}" type="presOf" srcId="{19C1B9AB-783E-4D8B-8BEA-8C7809379836}" destId="{DBEB7378-B5E2-4E27-BFA2-7048366EC9AE}" srcOrd="0" destOrd="1" presId="urn:microsoft.com/office/officeart/2005/8/layout/hList6"/>
    <dgm:cxn modelId="{21E4BD5C-A45A-440D-B8D1-45DF1B87552F}" type="presOf" srcId="{4BAD7031-8AD7-4311-BFDE-39038C48BE03}" destId="{E70BE9DE-F808-488D-8A34-7EB912FAC897}" srcOrd="0" destOrd="1" presId="urn:microsoft.com/office/officeart/2005/8/layout/hList6"/>
    <dgm:cxn modelId="{29C04F45-4B3D-415B-8D17-F341285CB5DF}" srcId="{68EF53EF-7212-443B-A10D-CD8083EEDDC6}" destId="{4491C61B-AFE5-40B4-BC2B-1B25B7028F56}" srcOrd="0" destOrd="0" parTransId="{1AED2CE3-CE9A-4812-905F-F5E0FB6FB2A1}" sibTransId="{730E4C22-4613-4B67-9A2C-E40D9F00CC6F}"/>
    <dgm:cxn modelId="{4D05A86B-D511-4FF5-8435-C5043BCF773D}" srcId="{3AA50AEF-5070-4645-BD25-8239177DC7F6}" destId="{4BAD7031-8AD7-4311-BFDE-39038C48BE03}" srcOrd="0" destOrd="0" parTransId="{D7837CDB-9123-4722-8957-A141D52ED550}" sibTransId="{DD73F564-377F-45C6-A740-6FB9DEA023E9}"/>
    <dgm:cxn modelId="{96323F6F-16A2-4F0C-9B46-F8D5A0A6F9F9}" srcId="{4491C61B-AFE5-40B4-BC2B-1B25B7028F56}" destId="{19C1B9AB-783E-4D8B-8BEA-8C7809379836}" srcOrd="0" destOrd="0" parTransId="{5668329C-A8C4-42DE-8AD2-C24DEE7FD8F5}" sibTransId="{D1AE467F-4086-4687-8A9B-E583DBA583DF}"/>
    <dgm:cxn modelId="{0A506056-7468-4161-9125-42553DE55768}" type="presOf" srcId="{658B5957-7E2C-485D-8E4F-D0714AC275FE}" destId="{DBEB7378-B5E2-4E27-BFA2-7048366EC9AE}" srcOrd="0" destOrd="2" presId="urn:microsoft.com/office/officeart/2005/8/layout/hList6"/>
    <dgm:cxn modelId="{59417491-0C19-4100-8F8F-89FA3348D828}" type="presOf" srcId="{3AA50AEF-5070-4645-BD25-8239177DC7F6}" destId="{E70BE9DE-F808-488D-8A34-7EB912FAC897}" srcOrd="0" destOrd="0" presId="urn:microsoft.com/office/officeart/2005/8/layout/hList6"/>
    <dgm:cxn modelId="{F3374CA9-BBC6-40DB-86C2-5459C7E62BD9}" type="presOf" srcId="{68EF53EF-7212-443B-A10D-CD8083EEDDC6}" destId="{70878204-A467-44FC-9AF1-BED780746A40}" srcOrd="0" destOrd="0" presId="urn:microsoft.com/office/officeart/2005/8/layout/hList6"/>
    <dgm:cxn modelId="{1AF76BB8-9852-4668-8BA4-C14536A08C1D}" srcId="{4491C61B-AFE5-40B4-BC2B-1B25B7028F56}" destId="{658B5957-7E2C-485D-8E4F-D0714AC275FE}" srcOrd="1" destOrd="0" parTransId="{98137143-3D34-4C97-BC84-4A9733C98E2C}" sibTransId="{926D1E16-2F8C-49FA-BD2F-F06A5B8CC872}"/>
    <dgm:cxn modelId="{FD931BDA-A170-4AF9-A45D-04940B639CAE}" type="presParOf" srcId="{70878204-A467-44FC-9AF1-BED780746A40}" destId="{DBEB7378-B5E2-4E27-BFA2-7048366EC9AE}" srcOrd="0" destOrd="0" presId="urn:microsoft.com/office/officeart/2005/8/layout/hList6"/>
    <dgm:cxn modelId="{BB1313D6-F3DB-4D3B-B37E-10F55851E09D}" type="presParOf" srcId="{70878204-A467-44FC-9AF1-BED780746A40}" destId="{E702FDAF-1D73-4FC5-998C-351029AC902F}" srcOrd="1" destOrd="0" presId="urn:microsoft.com/office/officeart/2005/8/layout/hList6"/>
    <dgm:cxn modelId="{FA79FD2D-B5C9-4700-9F3A-400B4AE69959}" type="presParOf" srcId="{70878204-A467-44FC-9AF1-BED780746A40}" destId="{E70BE9DE-F808-488D-8A34-7EB912FAC897}" srcOrd="2"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62B347-7398-4283-9C10-70F6EC5340A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414930B7-BBCB-4C14-8DA1-A12F18EFE47A}">
      <dgm:prSet phldrT="[Text]" custT="1"/>
      <dgm:spPr/>
      <dgm:t>
        <a:bodyPr anchor="t"/>
        <a:lstStyle/>
        <a:p>
          <a:r>
            <a:rPr lang="en-US" sz="2400" b="1" dirty="0"/>
            <a:t>Vaccines Prevent Infections</a:t>
          </a:r>
        </a:p>
      </dgm:t>
    </dgm:pt>
    <dgm:pt modelId="{9B36C92B-7962-488E-A9B2-AE52CC2E3D5E}" type="parTrans" cxnId="{ED1909E8-DF9D-49A6-9BEB-20649849E58D}">
      <dgm:prSet/>
      <dgm:spPr/>
      <dgm:t>
        <a:bodyPr/>
        <a:lstStyle/>
        <a:p>
          <a:endParaRPr lang="en-US"/>
        </a:p>
      </dgm:t>
    </dgm:pt>
    <dgm:pt modelId="{A234EC58-D258-423B-8928-CEECF7DD0D93}" type="sibTrans" cxnId="{ED1909E8-DF9D-49A6-9BEB-20649849E58D}">
      <dgm:prSet/>
      <dgm:spPr/>
      <dgm:t>
        <a:bodyPr/>
        <a:lstStyle/>
        <a:p>
          <a:endParaRPr lang="en-US" dirty="0"/>
        </a:p>
      </dgm:t>
    </dgm:pt>
    <dgm:pt modelId="{56D23275-AFEF-44D1-88A6-DF7DF77B0705}">
      <dgm:prSet phldrT="[Text]" custT="1"/>
      <dgm:spPr>
        <a:solidFill>
          <a:srgbClr val="E1471D"/>
        </a:solidFill>
      </dgm:spPr>
      <dgm:t>
        <a:bodyPr anchor="t"/>
        <a:lstStyle/>
        <a:p>
          <a:r>
            <a:rPr lang="en-US" sz="2400" b="1" dirty="0"/>
            <a:t>Decrease Antimicrobial Use</a:t>
          </a:r>
        </a:p>
      </dgm:t>
    </dgm:pt>
    <dgm:pt modelId="{8BF33296-7648-401D-8EC4-4025B1852668}" type="parTrans" cxnId="{1A2BD3C5-6D85-4C50-BBE5-358471BA6584}">
      <dgm:prSet/>
      <dgm:spPr/>
      <dgm:t>
        <a:bodyPr/>
        <a:lstStyle/>
        <a:p>
          <a:endParaRPr lang="en-US"/>
        </a:p>
      </dgm:t>
    </dgm:pt>
    <dgm:pt modelId="{D755C269-C6BD-4C56-9BE8-BB291E9CBCB8}" type="sibTrans" cxnId="{1A2BD3C5-6D85-4C50-BBE5-358471BA6584}">
      <dgm:prSet/>
      <dgm:spPr/>
      <dgm:t>
        <a:bodyPr/>
        <a:lstStyle/>
        <a:p>
          <a:endParaRPr lang="en-US" dirty="0"/>
        </a:p>
      </dgm:t>
    </dgm:pt>
    <dgm:pt modelId="{80B67ACF-7753-4145-B74D-80B4D2DA4EFF}">
      <dgm:prSet phldrT="[Text]" custT="1"/>
      <dgm:spPr>
        <a:solidFill>
          <a:srgbClr val="00823B"/>
        </a:solidFill>
      </dgm:spPr>
      <dgm:t>
        <a:bodyPr anchor="t"/>
        <a:lstStyle/>
        <a:p>
          <a:r>
            <a:rPr lang="en-US" sz="2400" b="1" dirty="0"/>
            <a:t>Reduce Antimicrobial Resistance</a:t>
          </a:r>
        </a:p>
      </dgm:t>
    </dgm:pt>
    <dgm:pt modelId="{F113E43D-91B5-4FA7-9F4C-5E3E28ED18A9}" type="parTrans" cxnId="{3186D0FD-439F-4FD0-AB3A-8C32590F2BDF}">
      <dgm:prSet/>
      <dgm:spPr/>
      <dgm:t>
        <a:bodyPr/>
        <a:lstStyle/>
        <a:p>
          <a:endParaRPr lang="en-US"/>
        </a:p>
      </dgm:t>
    </dgm:pt>
    <dgm:pt modelId="{7E055FD9-FDFC-45EF-97B6-B17D9422E3F8}" type="sibTrans" cxnId="{3186D0FD-439F-4FD0-AB3A-8C32590F2BDF}">
      <dgm:prSet/>
      <dgm:spPr/>
      <dgm:t>
        <a:bodyPr/>
        <a:lstStyle/>
        <a:p>
          <a:endParaRPr lang="en-US"/>
        </a:p>
      </dgm:t>
    </dgm:pt>
    <dgm:pt modelId="{3AD9A705-DEA0-41DC-B1D7-3DAB4198182B}" type="pres">
      <dgm:prSet presAssocID="{B862B347-7398-4283-9C10-70F6EC5340AD}" presName="Name0" presStyleCnt="0">
        <dgm:presLayoutVars>
          <dgm:dir/>
          <dgm:resizeHandles val="exact"/>
        </dgm:presLayoutVars>
      </dgm:prSet>
      <dgm:spPr/>
    </dgm:pt>
    <dgm:pt modelId="{048B1E69-E840-4209-8FA6-C956E3232F03}" type="pres">
      <dgm:prSet presAssocID="{414930B7-BBCB-4C14-8DA1-A12F18EFE47A}" presName="node" presStyleLbl="node1" presStyleIdx="0" presStyleCnt="3" custScaleY="135834">
        <dgm:presLayoutVars>
          <dgm:bulletEnabled val="1"/>
        </dgm:presLayoutVars>
      </dgm:prSet>
      <dgm:spPr/>
    </dgm:pt>
    <dgm:pt modelId="{404FF58B-EB2F-4812-ABC7-4BEF81644D17}" type="pres">
      <dgm:prSet presAssocID="{A234EC58-D258-423B-8928-CEECF7DD0D93}" presName="sibTrans" presStyleLbl="sibTrans2D1" presStyleIdx="0" presStyleCnt="2"/>
      <dgm:spPr/>
    </dgm:pt>
    <dgm:pt modelId="{8B1E10D8-D036-4D2B-B4F6-9B500C61E8A9}" type="pres">
      <dgm:prSet presAssocID="{A234EC58-D258-423B-8928-CEECF7DD0D93}" presName="connectorText" presStyleLbl="sibTrans2D1" presStyleIdx="0" presStyleCnt="2"/>
      <dgm:spPr/>
    </dgm:pt>
    <dgm:pt modelId="{6F8C297E-267A-4BEF-B361-15DD8462EC4F}" type="pres">
      <dgm:prSet presAssocID="{56D23275-AFEF-44D1-88A6-DF7DF77B0705}" presName="node" presStyleLbl="node1" presStyleIdx="1" presStyleCnt="3" custScaleY="135834">
        <dgm:presLayoutVars>
          <dgm:bulletEnabled val="1"/>
        </dgm:presLayoutVars>
      </dgm:prSet>
      <dgm:spPr/>
    </dgm:pt>
    <dgm:pt modelId="{7022E35D-3A88-4C1F-88D0-81EB7F717351}" type="pres">
      <dgm:prSet presAssocID="{D755C269-C6BD-4C56-9BE8-BB291E9CBCB8}" presName="sibTrans" presStyleLbl="sibTrans2D1" presStyleIdx="1" presStyleCnt="2"/>
      <dgm:spPr/>
    </dgm:pt>
    <dgm:pt modelId="{6238FEB7-2FFD-4A96-AA44-E4C75E70AA7F}" type="pres">
      <dgm:prSet presAssocID="{D755C269-C6BD-4C56-9BE8-BB291E9CBCB8}" presName="connectorText" presStyleLbl="sibTrans2D1" presStyleIdx="1" presStyleCnt="2"/>
      <dgm:spPr/>
    </dgm:pt>
    <dgm:pt modelId="{ECFB7FF5-282C-4284-8B64-815D1F60311D}" type="pres">
      <dgm:prSet presAssocID="{80B67ACF-7753-4145-B74D-80B4D2DA4EFF}" presName="node" presStyleLbl="node1" presStyleIdx="2" presStyleCnt="3" custScaleY="135834">
        <dgm:presLayoutVars>
          <dgm:bulletEnabled val="1"/>
        </dgm:presLayoutVars>
      </dgm:prSet>
      <dgm:spPr/>
    </dgm:pt>
  </dgm:ptLst>
  <dgm:cxnLst>
    <dgm:cxn modelId="{C64B3518-D34A-44F3-B247-0E041FCF2BA8}" type="presOf" srcId="{A234EC58-D258-423B-8928-CEECF7DD0D93}" destId="{8B1E10D8-D036-4D2B-B4F6-9B500C61E8A9}" srcOrd="1" destOrd="0" presId="urn:microsoft.com/office/officeart/2005/8/layout/process1"/>
    <dgm:cxn modelId="{81A1473E-2E5C-4360-8387-E1BFB0F7576B}" type="presOf" srcId="{A234EC58-D258-423B-8928-CEECF7DD0D93}" destId="{404FF58B-EB2F-4812-ABC7-4BEF81644D17}" srcOrd="0" destOrd="0" presId="urn:microsoft.com/office/officeart/2005/8/layout/process1"/>
    <dgm:cxn modelId="{93CD405B-F29E-4823-9B03-F45B39E1A9ED}" type="presOf" srcId="{D755C269-C6BD-4C56-9BE8-BB291E9CBCB8}" destId="{6238FEB7-2FFD-4A96-AA44-E4C75E70AA7F}" srcOrd="1" destOrd="0" presId="urn:microsoft.com/office/officeart/2005/8/layout/process1"/>
    <dgm:cxn modelId="{B2097967-1AC1-48D0-BDAF-2250B847C29A}" type="presOf" srcId="{D755C269-C6BD-4C56-9BE8-BB291E9CBCB8}" destId="{7022E35D-3A88-4C1F-88D0-81EB7F717351}" srcOrd="0" destOrd="0" presId="urn:microsoft.com/office/officeart/2005/8/layout/process1"/>
    <dgm:cxn modelId="{D785B447-280B-4E44-9811-CF16084A073A}" type="presOf" srcId="{414930B7-BBCB-4C14-8DA1-A12F18EFE47A}" destId="{048B1E69-E840-4209-8FA6-C956E3232F03}" srcOrd="0" destOrd="0" presId="urn:microsoft.com/office/officeart/2005/8/layout/process1"/>
    <dgm:cxn modelId="{525E0B9B-35CF-4C26-A33C-E036561E1831}" type="presOf" srcId="{56D23275-AFEF-44D1-88A6-DF7DF77B0705}" destId="{6F8C297E-267A-4BEF-B361-15DD8462EC4F}" srcOrd="0" destOrd="0" presId="urn:microsoft.com/office/officeart/2005/8/layout/process1"/>
    <dgm:cxn modelId="{1A2BD3C5-6D85-4C50-BBE5-358471BA6584}" srcId="{B862B347-7398-4283-9C10-70F6EC5340AD}" destId="{56D23275-AFEF-44D1-88A6-DF7DF77B0705}" srcOrd="1" destOrd="0" parTransId="{8BF33296-7648-401D-8EC4-4025B1852668}" sibTransId="{D755C269-C6BD-4C56-9BE8-BB291E9CBCB8}"/>
    <dgm:cxn modelId="{F411EFD9-07FC-4CAA-B9B2-1DB032449656}" type="presOf" srcId="{B862B347-7398-4283-9C10-70F6EC5340AD}" destId="{3AD9A705-DEA0-41DC-B1D7-3DAB4198182B}" srcOrd="0" destOrd="0" presId="urn:microsoft.com/office/officeart/2005/8/layout/process1"/>
    <dgm:cxn modelId="{300BDBE0-D0E1-4E35-9493-43FCE7EFA46A}" type="presOf" srcId="{80B67ACF-7753-4145-B74D-80B4D2DA4EFF}" destId="{ECFB7FF5-282C-4284-8B64-815D1F60311D}" srcOrd="0" destOrd="0" presId="urn:microsoft.com/office/officeart/2005/8/layout/process1"/>
    <dgm:cxn modelId="{ED1909E8-DF9D-49A6-9BEB-20649849E58D}" srcId="{B862B347-7398-4283-9C10-70F6EC5340AD}" destId="{414930B7-BBCB-4C14-8DA1-A12F18EFE47A}" srcOrd="0" destOrd="0" parTransId="{9B36C92B-7962-488E-A9B2-AE52CC2E3D5E}" sibTransId="{A234EC58-D258-423B-8928-CEECF7DD0D93}"/>
    <dgm:cxn modelId="{3186D0FD-439F-4FD0-AB3A-8C32590F2BDF}" srcId="{B862B347-7398-4283-9C10-70F6EC5340AD}" destId="{80B67ACF-7753-4145-B74D-80B4D2DA4EFF}" srcOrd="2" destOrd="0" parTransId="{F113E43D-91B5-4FA7-9F4C-5E3E28ED18A9}" sibTransId="{7E055FD9-FDFC-45EF-97B6-B17D9422E3F8}"/>
    <dgm:cxn modelId="{F51BE214-0A1E-412B-9F67-1D2A6DCD8E66}" type="presParOf" srcId="{3AD9A705-DEA0-41DC-B1D7-3DAB4198182B}" destId="{048B1E69-E840-4209-8FA6-C956E3232F03}" srcOrd="0" destOrd="0" presId="urn:microsoft.com/office/officeart/2005/8/layout/process1"/>
    <dgm:cxn modelId="{366DE44B-4B47-4B95-90AF-DE3084FEE7A0}" type="presParOf" srcId="{3AD9A705-DEA0-41DC-B1D7-3DAB4198182B}" destId="{404FF58B-EB2F-4812-ABC7-4BEF81644D17}" srcOrd="1" destOrd="0" presId="urn:microsoft.com/office/officeart/2005/8/layout/process1"/>
    <dgm:cxn modelId="{675B05A7-C9F9-4886-BF7D-166971AF822A}" type="presParOf" srcId="{404FF58B-EB2F-4812-ABC7-4BEF81644D17}" destId="{8B1E10D8-D036-4D2B-B4F6-9B500C61E8A9}" srcOrd="0" destOrd="0" presId="urn:microsoft.com/office/officeart/2005/8/layout/process1"/>
    <dgm:cxn modelId="{188D9FF6-3513-4EA2-AC95-7D3E88DBDA55}" type="presParOf" srcId="{3AD9A705-DEA0-41DC-B1D7-3DAB4198182B}" destId="{6F8C297E-267A-4BEF-B361-15DD8462EC4F}" srcOrd="2" destOrd="0" presId="urn:microsoft.com/office/officeart/2005/8/layout/process1"/>
    <dgm:cxn modelId="{8B0F3108-BBAA-4778-9347-1BA41DF5892D}" type="presParOf" srcId="{3AD9A705-DEA0-41DC-B1D7-3DAB4198182B}" destId="{7022E35D-3A88-4C1F-88D0-81EB7F717351}" srcOrd="3" destOrd="0" presId="urn:microsoft.com/office/officeart/2005/8/layout/process1"/>
    <dgm:cxn modelId="{6912EA12-C53E-47CA-BC94-0695A7D9C24C}" type="presParOf" srcId="{7022E35D-3A88-4C1F-88D0-81EB7F717351}" destId="{6238FEB7-2FFD-4A96-AA44-E4C75E70AA7F}" srcOrd="0" destOrd="0" presId="urn:microsoft.com/office/officeart/2005/8/layout/process1"/>
    <dgm:cxn modelId="{90E1D4CC-9835-420B-8FFF-04ED45E38E30}" type="presParOf" srcId="{3AD9A705-DEA0-41DC-B1D7-3DAB4198182B}" destId="{ECFB7FF5-282C-4284-8B64-815D1F60311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EB9611-FEB0-47DE-8CF2-8CE3F4437595}" type="doc">
      <dgm:prSet loTypeId="urn:microsoft.com/office/officeart/2005/8/layout/hList7" loCatId="relationship" qsTypeId="urn:microsoft.com/office/officeart/2005/8/quickstyle/simple1" qsCatId="simple" csTypeId="urn:microsoft.com/office/officeart/2005/8/colors/colorful1" csCatId="colorful" phldr="1"/>
      <dgm:spPr/>
      <dgm:t>
        <a:bodyPr/>
        <a:lstStyle/>
        <a:p>
          <a:endParaRPr lang="en-US"/>
        </a:p>
      </dgm:t>
    </dgm:pt>
    <dgm:pt modelId="{06A5AC5A-97FC-4BC7-81B9-A1408849D71C}">
      <dgm:prSet phldrT="[Text]"/>
      <dgm:spPr>
        <a:solidFill>
          <a:srgbClr val="015873"/>
        </a:solidFill>
      </dgm:spPr>
      <dgm:t>
        <a:bodyPr anchor="t"/>
        <a:lstStyle/>
        <a:p>
          <a:r>
            <a:rPr lang="en-US" b="1" dirty="0"/>
            <a:t>Invest in new medicines, diagnostic tools, vaccines, and other interventions</a:t>
          </a:r>
        </a:p>
      </dgm:t>
    </dgm:pt>
    <dgm:pt modelId="{3BBD5B1B-C67A-4B3D-8D7F-40F55CAB7C1F}" type="parTrans" cxnId="{66268CE9-FE41-4923-AB2C-0F0B33D92249}">
      <dgm:prSet/>
      <dgm:spPr/>
      <dgm:t>
        <a:bodyPr/>
        <a:lstStyle/>
        <a:p>
          <a:endParaRPr lang="en-US"/>
        </a:p>
      </dgm:t>
    </dgm:pt>
    <dgm:pt modelId="{B63667B8-6D86-4938-92D0-37D25A936ACE}" type="sibTrans" cxnId="{66268CE9-FE41-4923-AB2C-0F0B33D92249}">
      <dgm:prSet/>
      <dgm:spPr/>
      <dgm:t>
        <a:bodyPr/>
        <a:lstStyle/>
        <a:p>
          <a:endParaRPr lang="en-US"/>
        </a:p>
      </dgm:t>
    </dgm:pt>
    <dgm:pt modelId="{06E8FE4A-9DD2-4463-BBBB-B59B742237C9}">
      <dgm:prSet phldrT="[Text]"/>
      <dgm:spPr/>
      <dgm:t>
        <a:bodyPr anchor="t"/>
        <a:lstStyle/>
        <a:p>
          <a:r>
            <a:rPr lang="en-US" b="1" dirty="0"/>
            <a:t>Improve awareness and understanding of antimicrobial resistance </a:t>
          </a:r>
        </a:p>
      </dgm:t>
    </dgm:pt>
    <dgm:pt modelId="{333846A7-D647-41DF-BC71-7E9497B5E0A4}" type="parTrans" cxnId="{71AF387B-1A7F-40A8-BBB3-EF3EAC983808}">
      <dgm:prSet/>
      <dgm:spPr/>
      <dgm:t>
        <a:bodyPr/>
        <a:lstStyle/>
        <a:p>
          <a:endParaRPr lang="en-US"/>
        </a:p>
      </dgm:t>
    </dgm:pt>
    <dgm:pt modelId="{5513F5EF-1C79-4203-8AEF-35B64A4A5ABC}" type="sibTrans" cxnId="{71AF387B-1A7F-40A8-BBB3-EF3EAC983808}">
      <dgm:prSet/>
      <dgm:spPr/>
      <dgm:t>
        <a:bodyPr/>
        <a:lstStyle/>
        <a:p>
          <a:endParaRPr lang="en-US"/>
        </a:p>
      </dgm:t>
    </dgm:pt>
    <dgm:pt modelId="{9FE21924-37F7-48CC-95F2-DB7F6998F9D8}">
      <dgm:prSet phldrT="[Text]"/>
      <dgm:spPr>
        <a:solidFill>
          <a:srgbClr val="682E74"/>
        </a:solidFill>
      </dgm:spPr>
      <dgm:t>
        <a:bodyPr anchor="t"/>
        <a:lstStyle/>
        <a:p>
          <a:r>
            <a:rPr lang="en-US" b="1" dirty="0"/>
            <a:t>Strengthen knowledge and evidence base through surveillance and research</a:t>
          </a:r>
        </a:p>
      </dgm:t>
    </dgm:pt>
    <dgm:pt modelId="{09FFC64B-2254-4BCF-B41F-D0C6359D4D55}" type="parTrans" cxnId="{85CEFE94-4FBD-4ADA-BB09-F8EB547334D0}">
      <dgm:prSet/>
      <dgm:spPr/>
      <dgm:t>
        <a:bodyPr/>
        <a:lstStyle/>
        <a:p>
          <a:endParaRPr lang="en-US"/>
        </a:p>
      </dgm:t>
    </dgm:pt>
    <dgm:pt modelId="{A478413C-36F5-4513-9BA4-C02686E1A481}" type="sibTrans" cxnId="{85CEFE94-4FBD-4ADA-BB09-F8EB547334D0}">
      <dgm:prSet/>
      <dgm:spPr/>
      <dgm:t>
        <a:bodyPr/>
        <a:lstStyle/>
        <a:p>
          <a:endParaRPr lang="en-US"/>
        </a:p>
      </dgm:t>
    </dgm:pt>
    <dgm:pt modelId="{A58EADBB-0CB1-4EB1-A7CD-60E4902B8130}">
      <dgm:prSet phldrT="[Text]"/>
      <dgm:spPr>
        <a:solidFill>
          <a:schemeClr val="accent5">
            <a:lumMod val="75000"/>
          </a:schemeClr>
        </a:solidFill>
      </dgm:spPr>
      <dgm:t>
        <a:bodyPr anchor="t"/>
        <a:lstStyle/>
        <a:p>
          <a:r>
            <a:rPr lang="en-US" b="1" dirty="0"/>
            <a:t>Promote effective sanitation, hygiene, and infection prevention measures including vaccines</a:t>
          </a:r>
        </a:p>
      </dgm:t>
    </dgm:pt>
    <dgm:pt modelId="{B671172D-314A-4C2F-A9F2-1AF46F2E12E7}" type="parTrans" cxnId="{E6111764-60E4-439D-A1A3-21D236379CBB}">
      <dgm:prSet/>
      <dgm:spPr/>
      <dgm:t>
        <a:bodyPr/>
        <a:lstStyle/>
        <a:p>
          <a:endParaRPr lang="en-US"/>
        </a:p>
      </dgm:t>
    </dgm:pt>
    <dgm:pt modelId="{BC42F16A-3D90-4323-85AC-00072BC06E57}" type="sibTrans" cxnId="{E6111764-60E4-439D-A1A3-21D236379CBB}">
      <dgm:prSet/>
      <dgm:spPr/>
      <dgm:t>
        <a:bodyPr/>
        <a:lstStyle/>
        <a:p>
          <a:endParaRPr lang="en-US"/>
        </a:p>
      </dgm:t>
    </dgm:pt>
    <dgm:pt modelId="{B1B3FA48-A992-43BE-9594-12C86BDAFD74}">
      <dgm:prSet phldrT="[Text]"/>
      <dgm:spPr/>
      <dgm:t>
        <a:bodyPr anchor="t"/>
        <a:lstStyle/>
        <a:p>
          <a:r>
            <a:rPr lang="en-US" b="1" dirty="0"/>
            <a:t>Optimize use of antimicrobials in humans and animals</a:t>
          </a:r>
        </a:p>
      </dgm:t>
    </dgm:pt>
    <dgm:pt modelId="{CD337F56-623D-438D-9EAC-1BE8F3F02386}" type="parTrans" cxnId="{4522FA0F-8201-4AE8-B147-B2C5ECC13991}">
      <dgm:prSet/>
      <dgm:spPr/>
      <dgm:t>
        <a:bodyPr/>
        <a:lstStyle/>
        <a:p>
          <a:endParaRPr lang="en-US"/>
        </a:p>
      </dgm:t>
    </dgm:pt>
    <dgm:pt modelId="{153B04A0-F230-4552-B517-06A27799B208}" type="sibTrans" cxnId="{4522FA0F-8201-4AE8-B147-B2C5ECC13991}">
      <dgm:prSet/>
      <dgm:spPr/>
      <dgm:t>
        <a:bodyPr/>
        <a:lstStyle/>
        <a:p>
          <a:endParaRPr lang="en-US"/>
        </a:p>
      </dgm:t>
    </dgm:pt>
    <dgm:pt modelId="{26FE26D6-205D-490E-93E9-A68A0FAB187F}" type="pres">
      <dgm:prSet presAssocID="{FFEB9611-FEB0-47DE-8CF2-8CE3F4437595}" presName="Name0" presStyleCnt="0">
        <dgm:presLayoutVars>
          <dgm:dir/>
          <dgm:resizeHandles val="exact"/>
        </dgm:presLayoutVars>
      </dgm:prSet>
      <dgm:spPr/>
    </dgm:pt>
    <dgm:pt modelId="{7B4656D4-36D5-4E6C-B924-B22389F555B4}" type="pres">
      <dgm:prSet presAssocID="{FFEB9611-FEB0-47DE-8CF2-8CE3F4437595}" presName="fgShape" presStyleLbl="fgShp" presStyleIdx="0" presStyleCnt="1" custFlipVert="1" custScaleY="67901"/>
      <dgm:spPr>
        <a:noFill/>
        <a:ln>
          <a:noFill/>
        </a:ln>
      </dgm:spPr>
    </dgm:pt>
    <dgm:pt modelId="{D9BC37CD-EFFE-47F7-897C-DFB6315B5253}" type="pres">
      <dgm:prSet presAssocID="{FFEB9611-FEB0-47DE-8CF2-8CE3F4437595}" presName="linComp" presStyleCnt="0"/>
      <dgm:spPr/>
    </dgm:pt>
    <dgm:pt modelId="{A9752C2D-4EAB-464F-9FB8-10580010FAF7}" type="pres">
      <dgm:prSet presAssocID="{06A5AC5A-97FC-4BC7-81B9-A1408849D71C}" presName="compNode" presStyleCnt="0"/>
      <dgm:spPr/>
    </dgm:pt>
    <dgm:pt modelId="{27DDE31A-6BCB-4874-9782-1B86623458A4}" type="pres">
      <dgm:prSet presAssocID="{06A5AC5A-97FC-4BC7-81B9-A1408849D71C}" presName="bkgdShape" presStyleLbl="node1" presStyleIdx="0" presStyleCnt="5"/>
      <dgm:spPr/>
    </dgm:pt>
    <dgm:pt modelId="{8C0D807D-11D6-4F96-B6DB-6A1537347148}" type="pres">
      <dgm:prSet presAssocID="{06A5AC5A-97FC-4BC7-81B9-A1408849D71C}" presName="nodeTx" presStyleLbl="node1" presStyleIdx="0" presStyleCnt="5">
        <dgm:presLayoutVars>
          <dgm:bulletEnabled val="1"/>
        </dgm:presLayoutVars>
      </dgm:prSet>
      <dgm:spPr/>
    </dgm:pt>
    <dgm:pt modelId="{AB2A0691-B8E4-4A91-A748-BC1604A49E3F}" type="pres">
      <dgm:prSet presAssocID="{06A5AC5A-97FC-4BC7-81B9-A1408849D71C}" presName="invisiNode" presStyleLbl="node1" presStyleIdx="0" presStyleCnt="5"/>
      <dgm:spPr/>
    </dgm:pt>
    <dgm:pt modelId="{1A997F53-0982-4B8C-9B73-D2575B119F2A}" type="pres">
      <dgm:prSet presAssocID="{06A5AC5A-97FC-4BC7-81B9-A1408849D71C}" presName="imagNode" presStyleLbl="fgImgPlace1" presStyleIdx="0" presStyleCnt="5" custScaleX="70348" custScaleY="82353" custLinFactNeighborY="-1998"/>
      <dgm:spPr>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10000" r="-10000"/>
          </a:stretch>
        </a:blipFill>
      </dgm:spPr>
      <dgm:extLst>
        <a:ext uri="{E40237B7-FDA0-4F09-8148-C483321AD2D9}">
          <dgm14:cNvPr xmlns:dgm14="http://schemas.microsoft.com/office/drawing/2010/diagram" id="0" name="" descr="Needle outline"/>
        </a:ext>
      </dgm:extLst>
    </dgm:pt>
    <dgm:pt modelId="{DC746AB7-D3BA-4F66-A1A1-7F7486225360}" type="pres">
      <dgm:prSet presAssocID="{B63667B8-6D86-4938-92D0-37D25A936ACE}" presName="sibTrans" presStyleLbl="sibTrans2D1" presStyleIdx="0" presStyleCnt="0"/>
      <dgm:spPr/>
    </dgm:pt>
    <dgm:pt modelId="{0DB16A59-9BC4-46A9-83D3-AB478BB14E9F}" type="pres">
      <dgm:prSet presAssocID="{B1B3FA48-A992-43BE-9594-12C86BDAFD74}" presName="compNode" presStyleCnt="0"/>
      <dgm:spPr/>
    </dgm:pt>
    <dgm:pt modelId="{4476E88C-68F1-47C9-B1B4-12DF637BBEB8}" type="pres">
      <dgm:prSet presAssocID="{B1B3FA48-A992-43BE-9594-12C86BDAFD74}" presName="bkgdShape" presStyleLbl="node1" presStyleIdx="1" presStyleCnt="5"/>
      <dgm:spPr/>
    </dgm:pt>
    <dgm:pt modelId="{485908CB-E9CB-42D0-B12A-2FA26E61A926}" type="pres">
      <dgm:prSet presAssocID="{B1B3FA48-A992-43BE-9594-12C86BDAFD74}" presName="nodeTx" presStyleLbl="node1" presStyleIdx="1" presStyleCnt="5">
        <dgm:presLayoutVars>
          <dgm:bulletEnabled val="1"/>
        </dgm:presLayoutVars>
      </dgm:prSet>
      <dgm:spPr/>
    </dgm:pt>
    <dgm:pt modelId="{FC2F89A5-EF19-4C85-BE3A-3C3D6460D3A5}" type="pres">
      <dgm:prSet presAssocID="{B1B3FA48-A992-43BE-9594-12C86BDAFD74}" presName="invisiNode" presStyleLbl="node1" presStyleIdx="1" presStyleCnt="5"/>
      <dgm:spPr/>
    </dgm:pt>
    <dgm:pt modelId="{75A28498-B520-4EAE-BB63-207CE1024B56}" type="pres">
      <dgm:prSet presAssocID="{B1B3FA48-A992-43BE-9594-12C86BDAFD74}" presName="imagNode" presStyleLbl="fgImgPlace1" presStyleIdx="1" presStyleCnt="5" custScaleX="70348" custScaleY="82353" custLinFactNeighborY="-1998"/>
      <dgm:spPr>
        <a:blipFill>
          <a:blip xmlns:r="http://schemas.openxmlformats.org/officeDocument/2006/relationships" r:embed="rId3">
            <a:extLst>
              <a:ext uri="{96DAC541-7B7A-43D3-8B79-37D633B846F1}">
                <asvg:svgBlip xmlns:asvg="http://schemas.microsoft.com/office/drawing/2016/SVG/main" r:embed="rId4"/>
              </a:ext>
            </a:extLst>
          </a:blip>
          <a:srcRect/>
          <a:stretch>
            <a:fillRect l="-10000" r="-10000"/>
          </a:stretch>
        </a:blipFill>
      </dgm:spPr>
      <dgm:extLst>
        <a:ext uri="{E40237B7-FDA0-4F09-8148-C483321AD2D9}">
          <dgm14:cNvPr xmlns:dgm14="http://schemas.microsoft.com/office/drawing/2010/diagram" id="0" name="" descr="Veterinarian female outline"/>
        </a:ext>
      </dgm:extLst>
    </dgm:pt>
    <dgm:pt modelId="{37B74485-733C-49C3-A639-7DC51BC1C89C}" type="pres">
      <dgm:prSet presAssocID="{153B04A0-F230-4552-B517-06A27799B208}" presName="sibTrans" presStyleLbl="sibTrans2D1" presStyleIdx="0" presStyleCnt="0"/>
      <dgm:spPr/>
    </dgm:pt>
    <dgm:pt modelId="{617DA5A2-6E5D-43B0-BA26-8CFA6198079F}" type="pres">
      <dgm:prSet presAssocID="{06E8FE4A-9DD2-4463-BBBB-B59B742237C9}" presName="compNode" presStyleCnt="0"/>
      <dgm:spPr/>
    </dgm:pt>
    <dgm:pt modelId="{CD87BADD-6C24-46D0-85A7-B90D8968F932}" type="pres">
      <dgm:prSet presAssocID="{06E8FE4A-9DD2-4463-BBBB-B59B742237C9}" presName="bkgdShape" presStyleLbl="node1" presStyleIdx="2" presStyleCnt="5"/>
      <dgm:spPr/>
    </dgm:pt>
    <dgm:pt modelId="{775CC15E-E0F0-45D9-8FED-D92CD35AAD47}" type="pres">
      <dgm:prSet presAssocID="{06E8FE4A-9DD2-4463-BBBB-B59B742237C9}" presName="nodeTx" presStyleLbl="node1" presStyleIdx="2" presStyleCnt="5">
        <dgm:presLayoutVars>
          <dgm:bulletEnabled val="1"/>
        </dgm:presLayoutVars>
      </dgm:prSet>
      <dgm:spPr/>
    </dgm:pt>
    <dgm:pt modelId="{A36928E9-162A-4F0C-85E0-F43FCCD4273A}" type="pres">
      <dgm:prSet presAssocID="{06E8FE4A-9DD2-4463-BBBB-B59B742237C9}" presName="invisiNode" presStyleLbl="node1" presStyleIdx="2" presStyleCnt="5"/>
      <dgm:spPr/>
    </dgm:pt>
    <dgm:pt modelId="{5C682A78-8752-414D-B665-F5CD04D5A674}" type="pres">
      <dgm:prSet presAssocID="{06E8FE4A-9DD2-4463-BBBB-B59B742237C9}" presName="imagNode" presStyleLbl="fgImgPlace1" presStyleIdx="2" presStyleCnt="5" custScaleX="70348" custScaleY="82353" custLinFactNeighborY="-1998"/>
      <dgm:spPr>
        <a:blipFill>
          <a:blip xmlns:r="http://schemas.openxmlformats.org/officeDocument/2006/relationships" r:embed="rId5">
            <a:extLst>
              <a:ext uri="{96DAC541-7B7A-43D3-8B79-37D633B846F1}">
                <asvg:svgBlip xmlns:asvg="http://schemas.microsoft.com/office/drawing/2016/SVG/main" r:embed="rId6"/>
              </a:ext>
            </a:extLst>
          </a:blip>
          <a:srcRect/>
          <a:stretch>
            <a:fillRect l="-10000" r="-10000"/>
          </a:stretch>
        </a:blipFill>
      </dgm:spPr>
      <dgm:extLst>
        <a:ext uri="{E40237B7-FDA0-4F09-8148-C483321AD2D9}">
          <dgm14:cNvPr xmlns:dgm14="http://schemas.microsoft.com/office/drawing/2010/diagram" id="0" name="" descr="Classroom outline"/>
        </a:ext>
      </dgm:extLst>
    </dgm:pt>
    <dgm:pt modelId="{D911108C-809D-43B7-AB52-670619FB83BB}" type="pres">
      <dgm:prSet presAssocID="{5513F5EF-1C79-4203-8AEF-35B64A4A5ABC}" presName="sibTrans" presStyleLbl="sibTrans2D1" presStyleIdx="0" presStyleCnt="0"/>
      <dgm:spPr/>
    </dgm:pt>
    <dgm:pt modelId="{A29F41D3-8F78-4481-BAE9-C9F4AF7EA8DA}" type="pres">
      <dgm:prSet presAssocID="{9FE21924-37F7-48CC-95F2-DB7F6998F9D8}" presName="compNode" presStyleCnt="0"/>
      <dgm:spPr/>
    </dgm:pt>
    <dgm:pt modelId="{10308473-0924-420C-AE4C-41FC3CDEC62A}" type="pres">
      <dgm:prSet presAssocID="{9FE21924-37F7-48CC-95F2-DB7F6998F9D8}" presName="bkgdShape" presStyleLbl="node1" presStyleIdx="3" presStyleCnt="5"/>
      <dgm:spPr/>
    </dgm:pt>
    <dgm:pt modelId="{8AC179F0-757A-4891-AC8D-3734E4B276DD}" type="pres">
      <dgm:prSet presAssocID="{9FE21924-37F7-48CC-95F2-DB7F6998F9D8}" presName="nodeTx" presStyleLbl="node1" presStyleIdx="3" presStyleCnt="5">
        <dgm:presLayoutVars>
          <dgm:bulletEnabled val="1"/>
        </dgm:presLayoutVars>
      </dgm:prSet>
      <dgm:spPr/>
    </dgm:pt>
    <dgm:pt modelId="{B6C4F5C5-191E-4342-9FD3-468BB763C04F}" type="pres">
      <dgm:prSet presAssocID="{9FE21924-37F7-48CC-95F2-DB7F6998F9D8}" presName="invisiNode" presStyleLbl="node1" presStyleIdx="3" presStyleCnt="5"/>
      <dgm:spPr/>
    </dgm:pt>
    <dgm:pt modelId="{0B5E99C8-CF6E-4C52-B117-2D6B83A441DF}" type="pres">
      <dgm:prSet presAssocID="{9FE21924-37F7-48CC-95F2-DB7F6998F9D8}" presName="imagNode" presStyleLbl="fgImgPlace1" presStyleIdx="3" presStyleCnt="5" custScaleX="70348" custScaleY="82353" custLinFactNeighborY="-1998"/>
      <dgm:spPr>
        <a:blipFill>
          <a:blip xmlns:r="http://schemas.openxmlformats.org/officeDocument/2006/relationships" r:embed="rId7">
            <a:extLst>
              <a:ext uri="{96DAC541-7B7A-43D3-8B79-37D633B846F1}">
                <asvg:svgBlip xmlns:asvg="http://schemas.microsoft.com/office/drawing/2016/SVG/main" r:embed="rId8"/>
              </a:ext>
            </a:extLst>
          </a:blip>
          <a:srcRect/>
          <a:stretch>
            <a:fillRect l="-10000" r="-10000"/>
          </a:stretch>
        </a:blipFill>
      </dgm:spPr>
      <dgm:extLst>
        <a:ext uri="{E40237B7-FDA0-4F09-8148-C483321AD2D9}">
          <dgm14:cNvPr xmlns:dgm14="http://schemas.microsoft.com/office/drawing/2010/diagram" id="0" name="" descr="Scientist male outline"/>
        </a:ext>
      </dgm:extLst>
    </dgm:pt>
    <dgm:pt modelId="{5FC8A538-E998-4651-97D0-68C628E3321D}" type="pres">
      <dgm:prSet presAssocID="{A478413C-36F5-4513-9BA4-C02686E1A481}" presName="sibTrans" presStyleLbl="sibTrans2D1" presStyleIdx="0" presStyleCnt="0"/>
      <dgm:spPr/>
    </dgm:pt>
    <dgm:pt modelId="{7A664E6F-096E-49BA-88EC-BA79EA366ED1}" type="pres">
      <dgm:prSet presAssocID="{A58EADBB-0CB1-4EB1-A7CD-60E4902B8130}" presName="compNode" presStyleCnt="0"/>
      <dgm:spPr/>
    </dgm:pt>
    <dgm:pt modelId="{5FAF0D8C-D6B5-44A5-8206-37D021DE42FC}" type="pres">
      <dgm:prSet presAssocID="{A58EADBB-0CB1-4EB1-A7CD-60E4902B8130}" presName="bkgdShape" presStyleLbl="node1" presStyleIdx="4" presStyleCnt="5" custLinFactNeighborX="10838" custLinFactNeighborY="-1929"/>
      <dgm:spPr/>
    </dgm:pt>
    <dgm:pt modelId="{F9A77353-11D4-4EC1-AD16-65E97A9C90DC}" type="pres">
      <dgm:prSet presAssocID="{A58EADBB-0CB1-4EB1-A7CD-60E4902B8130}" presName="nodeTx" presStyleLbl="node1" presStyleIdx="4" presStyleCnt="5">
        <dgm:presLayoutVars>
          <dgm:bulletEnabled val="1"/>
        </dgm:presLayoutVars>
      </dgm:prSet>
      <dgm:spPr/>
    </dgm:pt>
    <dgm:pt modelId="{893C1BD9-C6DF-4C5A-8B52-2157F774595D}" type="pres">
      <dgm:prSet presAssocID="{A58EADBB-0CB1-4EB1-A7CD-60E4902B8130}" presName="invisiNode" presStyleLbl="node1" presStyleIdx="4" presStyleCnt="5"/>
      <dgm:spPr/>
    </dgm:pt>
    <dgm:pt modelId="{BFF5E24D-C5BF-431F-846B-F795B0363DE7}" type="pres">
      <dgm:prSet presAssocID="{A58EADBB-0CB1-4EB1-A7CD-60E4902B8130}" presName="imagNode" presStyleLbl="fgImgPlace1" presStyleIdx="4" presStyleCnt="5" custScaleX="70348" custScaleY="82353" custLinFactNeighborY="-1998"/>
      <dgm:spPr>
        <a:blipFill>
          <a:blip xmlns:r="http://schemas.openxmlformats.org/officeDocument/2006/relationships" r:embed="rId9">
            <a:extLst>
              <a:ext uri="{96DAC541-7B7A-43D3-8B79-37D633B846F1}">
                <asvg:svgBlip xmlns:asvg="http://schemas.microsoft.com/office/drawing/2016/SVG/main" r:embed="rId10"/>
              </a:ext>
            </a:extLst>
          </a:blip>
          <a:srcRect/>
          <a:stretch>
            <a:fillRect l="-10000" r="-10000"/>
          </a:stretch>
        </a:blipFill>
      </dgm:spPr>
      <dgm:extLst>
        <a:ext uri="{E40237B7-FDA0-4F09-8148-C483321AD2D9}">
          <dgm14:cNvPr xmlns:dgm14="http://schemas.microsoft.com/office/drawing/2010/diagram" id="0" name="" descr="Germ outline"/>
        </a:ext>
      </dgm:extLst>
    </dgm:pt>
  </dgm:ptLst>
  <dgm:cxnLst>
    <dgm:cxn modelId="{DD390D0C-0C73-4935-86E3-47EADFDDA08E}" type="presOf" srcId="{06A5AC5A-97FC-4BC7-81B9-A1408849D71C}" destId="{27DDE31A-6BCB-4874-9782-1B86623458A4}" srcOrd="0" destOrd="0" presId="urn:microsoft.com/office/officeart/2005/8/layout/hList7"/>
    <dgm:cxn modelId="{4522FA0F-8201-4AE8-B147-B2C5ECC13991}" srcId="{FFEB9611-FEB0-47DE-8CF2-8CE3F4437595}" destId="{B1B3FA48-A992-43BE-9594-12C86BDAFD74}" srcOrd="1" destOrd="0" parTransId="{CD337F56-623D-438D-9EAC-1BE8F3F02386}" sibTransId="{153B04A0-F230-4552-B517-06A27799B208}"/>
    <dgm:cxn modelId="{6D8C0F29-63EF-40AD-8913-6A38ED152F08}" type="presOf" srcId="{B1B3FA48-A992-43BE-9594-12C86BDAFD74}" destId="{4476E88C-68F1-47C9-B1B4-12DF637BBEB8}" srcOrd="0" destOrd="0" presId="urn:microsoft.com/office/officeart/2005/8/layout/hList7"/>
    <dgm:cxn modelId="{316CD740-ADA6-489A-A16A-7B0B40192B49}" type="presOf" srcId="{06E8FE4A-9DD2-4463-BBBB-B59B742237C9}" destId="{775CC15E-E0F0-45D9-8FED-D92CD35AAD47}" srcOrd="1" destOrd="0" presId="urn:microsoft.com/office/officeart/2005/8/layout/hList7"/>
    <dgm:cxn modelId="{0F98505F-5A54-49DA-B5AF-F2A8ECF7612D}" type="presOf" srcId="{9FE21924-37F7-48CC-95F2-DB7F6998F9D8}" destId="{10308473-0924-420C-AE4C-41FC3CDEC62A}" srcOrd="0" destOrd="0" presId="urn:microsoft.com/office/officeart/2005/8/layout/hList7"/>
    <dgm:cxn modelId="{E6111764-60E4-439D-A1A3-21D236379CBB}" srcId="{FFEB9611-FEB0-47DE-8CF2-8CE3F4437595}" destId="{A58EADBB-0CB1-4EB1-A7CD-60E4902B8130}" srcOrd="4" destOrd="0" parTransId="{B671172D-314A-4C2F-A9F2-1AF46F2E12E7}" sibTransId="{BC42F16A-3D90-4323-85AC-00072BC06E57}"/>
    <dgm:cxn modelId="{5B88546B-B71E-4BEC-906E-710489906F28}" type="presOf" srcId="{06A5AC5A-97FC-4BC7-81B9-A1408849D71C}" destId="{8C0D807D-11D6-4F96-B6DB-6A1537347148}" srcOrd="1" destOrd="0" presId="urn:microsoft.com/office/officeart/2005/8/layout/hList7"/>
    <dgm:cxn modelId="{9C05D44C-AA90-4737-97F4-78B468AEE410}" type="presOf" srcId="{B63667B8-6D86-4938-92D0-37D25A936ACE}" destId="{DC746AB7-D3BA-4F66-A1A1-7F7486225360}" srcOrd="0" destOrd="0" presId="urn:microsoft.com/office/officeart/2005/8/layout/hList7"/>
    <dgm:cxn modelId="{71AF387B-1A7F-40A8-BBB3-EF3EAC983808}" srcId="{FFEB9611-FEB0-47DE-8CF2-8CE3F4437595}" destId="{06E8FE4A-9DD2-4463-BBBB-B59B742237C9}" srcOrd="2" destOrd="0" parTransId="{333846A7-D647-41DF-BC71-7E9497B5E0A4}" sibTransId="{5513F5EF-1C79-4203-8AEF-35B64A4A5ABC}"/>
    <dgm:cxn modelId="{85CEFE94-4FBD-4ADA-BB09-F8EB547334D0}" srcId="{FFEB9611-FEB0-47DE-8CF2-8CE3F4437595}" destId="{9FE21924-37F7-48CC-95F2-DB7F6998F9D8}" srcOrd="3" destOrd="0" parTransId="{09FFC64B-2254-4BCF-B41F-D0C6359D4D55}" sibTransId="{A478413C-36F5-4513-9BA4-C02686E1A481}"/>
    <dgm:cxn modelId="{5FABC096-605A-450E-B06F-188C187BBEF2}" type="presOf" srcId="{A478413C-36F5-4513-9BA4-C02686E1A481}" destId="{5FC8A538-E998-4651-97D0-68C628E3321D}" srcOrd="0" destOrd="0" presId="urn:microsoft.com/office/officeart/2005/8/layout/hList7"/>
    <dgm:cxn modelId="{9516F7A2-2E73-4FFC-9D4F-76C3BBB48E3D}" type="presOf" srcId="{06E8FE4A-9DD2-4463-BBBB-B59B742237C9}" destId="{CD87BADD-6C24-46D0-85A7-B90D8968F932}" srcOrd="0" destOrd="0" presId="urn:microsoft.com/office/officeart/2005/8/layout/hList7"/>
    <dgm:cxn modelId="{052AA3AD-B1C8-4A98-9D6A-C67641CAC629}" type="presOf" srcId="{9FE21924-37F7-48CC-95F2-DB7F6998F9D8}" destId="{8AC179F0-757A-4891-AC8D-3734E4B276DD}" srcOrd="1" destOrd="0" presId="urn:microsoft.com/office/officeart/2005/8/layout/hList7"/>
    <dgm:cxn modelId="{B8533CBF-032B-4CE3-94DA-CBE07AD10543}" type="presOf" srcId="{A58EADBB-0CB1-4EB1-A7CD-60E4902B8130}" destId="{5FAF0D8C-D6B5-44A5-8206-37D021DE42FC}" srcOrd="0" destOrd="0" presId="urn:microsoft.com/office/officeart/2005/8/layout/hList7"/>
    <dgm:cxn modelId="{C2929DC0-28E5-436C-A44C-BC93D50F6130}" type="presOf" srcId="{FFEB9611-FEB0-47DE-8CF2-8CE3F4437595}" destId="{26FE26D6-205D-490E-93E9-A68A0FAB187F}" srcOrd="0" destOrd="0" presId="urn:microsoft.com/office/officeart/2005/8/layout/hList7"/>
    <dgm:cxn modelId="{B7F52CC8-2593-49B2-AA91-3FC6FBFE577B}" type="presOf" srcId="{A58EADBB-0CB1-4EB1-A7CD-60E4902B8130}" destId="{F9A77353-11D4-4EC1-AD16-65E97A9C90DC}" srcOrd="1" destOrd="0" presId="urn:microsoft.com/office/officeart/2005/8/layout/hList7"/>
    <dgm:cxn modelId="{F530D0CA-BC35-48E4-8DD7-5AAC6D804ADE}" type="presOf" srcId="{153B04A0-F230-4552-B517-06A27799B208}" destId="{37B74485-733C-49C3-A639-7DC51BC1C89C}" srcOrd="0" destOrd="0" presId="urn:microsoft.com/office/officeart/2005/8/layout/hList7"/>
    <dgm:cxn modelId="{C0EE05DE-BE5D-4F5F-804F-0643C8939A18}" type="presOf" srcId="{5513F5EF-1C79-4203-8AEF-35B64A4A5ABC}" destId="{D911108C-809D-43B7-AB52-670619FB83BB}" srcOrd="0" destOrd="0" presId="urn:microsoft.com/office/officeart/2005/8/layout/hList7"/>
    <dgm:cxn modelId="{66268CE9-FE41-4923-AB2C-0F0B33D92249}" srcId="{FFEB9611-FEB0-47DE-8CF2-8CE3F4437595}" destId="{06A5AC5A-97FC-4BC7-81B9-A1408849D71C}" srcOrd="0" destOrd="0" parTransId="{3BBD5B1B-C67A-4B3D-8D7F-40F55CAB7C1F}" sibTransId="{B63667B8-6D86-4938-92D0-37D25A936ACE}"/>
    <dgm:cxn modelId="{82B715F8-68CC-4BD7-9398-118FE5AA44F9}" type="presOf" srcId="{B1B3FA48-A992-43BE-9594-12C86BDAFD74}" destId="{485908CB-E9CB-42D0-B12A-2FA26E61A926}" srcOrd="1" destOrd="0" presId="urn:microsoft.com/office/officeart/2005/8/layout/hList7"/>
    <dgm:cxn modelId="{F9B5321D-D97E-4B2F-9C20-F354142023AB}" type="presParOf" srcId="{26FE26D6-205D-490E-93E9-A68A0FAB187F}" destId="{7B4656D4-36D5-4E6C-B924-B22389F555B4}" srcOrd="0" destOrd="0" presId="urn:microsoft.com/office/officeart/2005/8/layout/hList7"/>
    <dgm:cxn modelId="{31B1848C-109B-4650-8BD9-CC498FAC8A2B}" type="presParOf" srcId="{26FE26D6-205D-490E-93E9-A68A0FAB187F}" destId="{D9BC37CD-EFFE-47F7-897C-DFB6315B5253}" srcOrd="1" destOrd="0" presId="urn:microsoft.com/office/officeart/2005/8/layout/hList7"/>
    <dgm:cxn modelId="{F6CCFBCF-0970-4FED-81B6-2760A51288AB}" type="presParOf" srcId="{D9BC37CD-EFFE-47F7-897C-DFB6315B5253}" destId="{A9752C2D-4EAB-464F-9FB8-10580010FAF7}" srcOrd="0" destOrd="0" presId="urn:microsoft.com/office/officeart/2005/8/layout/hList7"/>
    <dgm:cxn modelId="{1F0FC904-6BC5-4CF0-A61A-14D7D39413D0}" type="presParOf" srcId="{A9752C2D-4EAB-464F-9FB8-10580010FAF7}" destId="{27DDE31A-6BCB-4874-9782-1B86623458A4}" srcOrd="0" destOrd="0" presId="urn:microsoft.com/office/officeart/2005/8/layout/hList7"/>
    <dgm:cxn modelId="{9B592787-02B5-4B1F-8BEE-8BC6FF29C104}" type="presParOf" srcId="{A9752C2D-4EAB-464F-9FB8-10580010FAF7}" destId="{8C0D807D-11D6-4F96-B6DB-6A1537347148}" srcOrd="1" destOrd="0" presId="urn:microsoft.com/office/officeart/2005/8/layout/hList7"/>
    <dgm:cxn modelId="{63651EDE-A0AC-4A94-ACEF-53624DEC9507}" type="presParOf" srcId="{A9752C2D-4EAB-464F-9FB8-10580010FAF7}" destId="{AB2A0691-B8E4-4A91-A748-BC1604A49E3F}" srcOrd="2" destOrd="0" presId="urn:microsoft.com/office/officeart/2005/8/layout/hList7"/>
    <dgm:cxn modelId="{77FF5562-9DA1-4AC8-8B5C-15893557B4D1}" type="presParOf" srcId="{A9752C2D-4EAB-464F-9FB8-10580010FAF7}" destId="{1A997F53-0982-4B8C-9B73-D2575B119F2A}" srcOrd="3" destOrd="0" presId="urn:microsoft.com/office/officeart/2005/8/layout/hList7"/>
    <dgm:cxn modelId="{C7AF0674-7E1C-47F3-88F5-2B52B1A24B7B}" type="presParOf" srcId="{D9BC37CD-EFFE-47F7-897C-DFB6315B5253}" destId="{DC746AB7-D3BA-4F66-A1A1-7F7486225360}" srcOrd="1" destOrd="0" presId="urn:microsoft.com/office/officeart/2005/8/layout/hList7"/>
    <dgm:cxn modelId="{C835AC33-FD09-4211-B466-0A1A874BFB3A}" type="presParOf" srcId="{D9BC37CD-EFFE-47F7-897C-DFB6315B5253}" destId="{0DB16A59-9BC4-46A9-83D3-AB478BB14E9F}" srcOrd="2" destOrd="0" presId="urn:microsoft.com/office/officeart/2005/8/layout/hList7"/>
    <dgm:cxn modelId="{009ACC4B-BBFD-43AE-BC87-36F320A1BA23}" type="presParOf" srcId="{0DB16A59-9BC4-46A9-83D3-AB478BB14E9F}" destId="{4476E88C-68F1-47C9-B1B4-12DF637BBEB8}" srcOrd="0" destOrd="0" presId="urn:microsoft.com/office/officeart/2005/8/layout/hList7"/>
    <dgm:cxn modelId="{8C345B63-0902-4BFD-A828-4DE7BB8F1B8F}" type="presParOf" srcId="{0DB16A59-9BC4-46A9-83D3-AB478BB14E9F}" destId="{485908CB-E9CB-42D0-B12A-2FA26E61A926}" srcOrd="1" destOrd="0" presId="urn:microsoft.com/office/officeart/2005/8/layout/hList7"/>
    <dgm:cxn modelId="{1BF50040-9665-4465-9F4C-06AF9E794E20}" type="presParOf" srcId="{0DB16A59-9BC4-46A9-83D3-AB478BB14E9F}" destId="{FC2F89A5-EF19-4C85-BE3A-3C3D6460D3A5}" srcOrd="2" destOrd="0" presId="urn:microsoft.com/office/officeart/2005/8/layout/hList7"/>
    <dgm:cxn modelId="{CC44B4A3-843F-4C8A-8700-7E117C1C62D3}" type="presParOf" srcId="{0DB16A59-9BC4-46A9-83D3-AB478BB14E9F}" destId="{75A28498-B520-4EAE-BB63-207CE1024B56}" srcOrd="3" destOrd="0" presId="urn:microsoft.com/office/officeart/2005/8/layout/hList7"/>
    <dgm:cxn modelId="{98DE1B70-2923-4862-ACC8-995E1A22BF55}" type="presParOf" srcId="{D9BC37CD-EFFE-47F7-897C-DFB6315B5253}" destId="{37B74485-733C-49C3-A639-7DC51BC1C89C}" srcOrd="3" destOrd="0" presId="urn:microsoft.com/office/officeart/2005/8/layout/hList7"/>
    <dgm:cxn modelId="{7DD38180-DC7E-451B-932E-323812CDDC39}" type="presParOf" srcId="{D9BC37CD-EFFE-47F7-897C-DFB6315B5253}" destId="{617DA5A2-6E5D-43B0-BA26-8CFA6198079F}" srcOrd="4" destOrd="0" presId="urn:microsoft.com/office/officeart/2005/8/layout/hList7"/>
    <dgm:cxn modelId="{D90CE765-DC47-4C33-A5B8-0926CA76D49B}" type="presParOf" srcId="{617DA5A2-6E5D-43B0-BA26-8CFA6198079F}" destId="{CD87BADD-6C24-46D0-85A7-B90D8968F932}" srcOrd="0" destOrd="0" presId="urn:microsoft.com/office/officeart/2005/8/layout/hList7"/>
    <dgm:cxn modelId="{D84B0979-9C1D-44D4-912A-D78C5ADFDFE9}" type="presParOf" srcId="{617DA5A2-6E5D-43B0-BA26-8CFA6198079F}" destId="{775CC15E-E0F0-45D9-8FED-D92CD35AAD47}" srcOrd="1" destOrd="0" presId="urn:microsoft.com/office/officeart/2005/8/layout/hList7"/>
    <dgm:cxn modelId="{E16C91AF-CA1B-478D-B2B4-3970F4C9FCBE}" type="presParOf" srcId="{617DA5A2-6E5D-43B0-BA26-8CFA6198079F}" destId="{A36928E9-162A-4F0C-85E0-F43FCCD4273A}" srcOrd="2" destOrd="0" presId="urn:microsoft.com/office/officeart/2005/8/layout/hList7"/>
    <dgm:cxn modelId="{F0689104-2127-43E8-888E-578678F7FD9A}" type="presParOf" srcId="{617DA5A2-6E5D-43B0-BA26-8CFA6198079F}" destId="{5C682A78-8752-414D-B665-F5CD04D5A674}" srcOrd="3" destOrd="0" presId="urn:microsoft.com/office/officeart/2005/8/layout/hList7"/>
    <dgm:cxn modelId="{AEF1F4B2-7CA1-476E-ADB4-076DE5CC957D}" type="presParOf" srcId="{D9BC37CD-EFFE-47F7-897C-DFB6315B5253}" destId="{D911108C-809D-43B7-AB52-670619FB83BB}" srcOrd="5" destOrd="0" presId="urn:microsoft.com/office/officeart/2005/8/layout/hList7"/>
    <dgm:cxn modelId="{EA257EC3-C8B9-425A-B841-0029976817EF}" type="presParOf" srcId="{D9BC37CD-EFFE-47F7-897C-DFB6315B5253}" destId="{A29F41D3-8F78-4481-BAE9-C9F4AF7EA8DA}" srcOrd="6" destOrd="0" presId="urn:microsoft.com/office/officeart/2005/8/layout/hList7"/>
    <dgm:cxn modelId="{56DA9D12-F288-448B-BC62-25F5B8CD08FE}" type="presParOf" srcId="{A29F41D3-8F78-4481-BAE9-C9F4AF7EA8DA}" destId="{10308473-0924-420C-AE4C-41FC3CDEC62A}" srcOrd="0" destOrd="0" presId="urn:microsoft.com/office/officeart/2005/8/layout/hList7"/>
    <dgm:cxn modelId="{E2A85CEB-050C-4B48-8F3C-C8337B6B9C50}" type="presParOf" srcId="{A29F41D3-8F78-4481-BAE9-C9F4AF7EA8DA}" destId="{8AC179F0-757A-4891-AC8D-3734E4B276DD}" srcOrd="1" destOrd="0" presId="urn:microsoft.com/office/officeart/2005/8/layout/hList7"/>
    <dgm:cxn modelId="{20CDC065-7E71-4F17-8A4F-907CFDEEB8D0}" type="presParOf" srcId="{A29F41D3-8F78-4481-BAE9-C9F4AF7EA8DA}" destId="{B6C4F5C5-191E-4342-9FD3-468BB763C04F}" srcOrd="2" destOrd="0" presId="urn:microsoft.com/office/officeart/2005/8/layout/hList7"/>
    <dgm:cxn modelId="{60202CC1-A003-4634-959A-64A39FD94CA8}" type="presParOf" srcId="{A29F41D3-8F78-4481-BAE9-C9F4AF7EA8DA}" destId="{0B5E99C8-CF6E-4C52-B117-2D6B83A441DF}" srcOrd="3" destOrd="0" presId="urn:microsoft.com/office/officeart/2005/8/layout/hList7"/>
    <dgm:cxn modelId="{B5BBB56E-4BA3-4566-8AD8-49B28C0B9E27}" type="presParOf" srcId="{D9BC37CD-EFFE-47F7-897C-DFB6315B5253}" destId="{5FC8A538-E998-4651-97D0-68C628E3321D}" srcOrd="7" destOrd="0" presId="urn:microsoft.com/office/officeart/2005/8/layout/hList7"/>
    <dgm:cxn modelId="{1378C93E-F4DA-4E6E-BCD1-0C85BAECAFFA}" type="presParOf" srcId="{D9BC37CD-EFFE-47F7-897C-DFB6315B5253}" destId="{7A664E6F-096E-49BA-88EC-BA79EA366ED1}" srcOrd="8" destOrd="0" presId="urn:microsoft.com/office/officeart/2005/8/layout/hList7"/>
    <dgm:cxn modelId="{68C76B73-AFC8-4AE6-B955-A64166C34C44}" type="presParOf" srcId="{7A664E6F-096E-49BA-88EC-BA79EA366ED1}" destId="{5FAF0D8C-D6B5-44A5-8206-37D021DE42FC}" srcOrd="0" destOrd="0" presId="urn:microsoft.com/office/officeart/2005/8/layout/hList7"/>
    <dgm:cxn modelId="{17D6A1F4-7D7D-4A6F-9EAE-C9D9F3B7651B}" type="presParOf" srcId="{7A664E6F-096E-49BA-88EC-BA79EA366ED1}" destId="{F9A77353-11D4-4EC1-AD16-65E97A9C90DC}" srcOrd="1" destOrd="0" presId="urn:microsoft.com/office/officeart/2005/8/layout/hList7"/>
    <dgm:cxn modelId="{F0F8C19C-3AC4-40F8-B669-79FD10EEAD84}" type="presParOf" srcId="{7A664E6F-096E-49BA-88EC-BA79EA366ED1}" destId="{893C1BD9-C6DF-4C5A-8B52-2157F774595D}" srcOrd="2" destOrd="0" presId="urn:microsoft.com/office/officeart/2005/8/layout/hList7"/>
    <dgm:cxn modelId="{56E7BC49-2404-4730-823D-41F7CB5AC05A}" type="presParOf" srcId="{7A664E6F-096E-49BA-88EC-BA79EA366ED1}" destId="{BFF5E24D-C5BF-431F-846B-F795B0363DE7}"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EB7378-B5E2-4E27-BFA2-7048366EC9AE}">
      <dsp:nvSpPr>
        <dsp:cNvPr id="0" name=""/>
        <dsp:cNvSpPr/>
      </dsp:nvSpPr>
      <dsp:spPr>
        <a:xfrm rot="16200000">
          <a:off x="323886" y="-318480"/>
          <a:ext cx="4564063" cy="5201023"/>
        </a:xfrm>
        <a:prstGeom prst="roundRect">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t" anchorCtr="0">
          <a:noAutofit/>
        </a:bodyPr>
        <a:lstStyle/>
        <a:p>
          <a:pPr marL="0" lvl="0" indent="0" algn="l" defTabSz="1155700">
            <a:lnSpc>
              <a:spcPct val="90000"/>
            </a:lnSpc>
            <a:spcBef>
              <a:spcPct val="0"/>
            </a:spcBef>
            <a:spcAft>
              <a:spcPct val="35000"/>
            </a:spcAft>
            <a:buNone/>
          </a:pPr>
          <a:r>
            <a:rPr lang="en-US" sz="2600" b="1" kern="1200" dirty="0">
              <a:solidFill>
                <a:schemeClr val="bg1"/>
              </a:solidFill>
            </a:rPr>
            <a:t>Prophylactic</a:t>
          </a:r>
        </a:p>
        <a:p>
          <a:pPr marL="228600" lvl="1" indent="-228600" algn="l" defTabSz="1155700">
            <a:lnSpc>
              <a:spcPct val="90000"/>
            </a:lnSpc>
            <a:spcBef>
              <a:spcPct val="0"/>
            </a:spcBef>
            <a:spcAft>
              <a:spcPct val="15000"/>
            </a:spcAft>
            <a:buFont typeface="Wingdings" panose="05000000000000000000" pitchFamily="2" charset="2"/>
            <a:buChar char="§"/>
          </a:pPr>
          <a:r>
            <a:rPr lang="en-US" sz="2600" kern="1200" dirty="0">
              <a:solidFill>
                <a:schemeClr val="bg1"/>
              </a:solidFill>
            </a:rPr>
            <a:t>Used for prevention</a:t>
          </a:r>
        </a:p>
        <a:p>
          <a:pPr marL="228600" lvl="1" indent="-228600" algn="l" defTabSz="1155700">
            <a:lnSpc>
              <a:spcPct val="90000"/>
            </a:lnSpc>
            <a:spcBef>
              <a:spcPct val="0"/>
            </a:spcBef>
            <a:spcAft>
              <a:spcPct val="15000"/>
            </a:spcAft>
            <a:buFont typeface="Wingdings" panose="05000000000000000000" pitchFamily="2" charset="2"/>
            <a:buChar char="§"/>
          </a:pPr>
          <a:r>
            <a:rPr lang="en-US" sz="2600" kern="1200" dirty="0">
              <a:solidFill>
                <a:schemeClr val="bg1"/>
              </a:solidFill>
            </a:rPr>
            <a:t>Vaccines initially created to prevent childhood illnesses  </a:t>
          </a:r>
        </a:p>
      </dsp:txBody>
      <dsp:txXfrm rot="5400000">
        <a:off x="228205" y="222799"/>
        <a:ext cx="4755425" cy="4118465"/>
      </dsp:txXfrm>
    </dsp:sp>
    <dsp:sp modelId="{E70BE9DE-F808-488D-8A34-7EB912FAC897}">
      <dsp:nvSpPr>
        <dsp:cNvPr id="0" name=""/>
        <dsp:cNvSpPr/>
      </dsp:nvSpPr>
      <dsp:spPr>
        <a:xfrm rot="16200000">
          <a:off x="5914987" y="-318480"/>
          <a:ext cx="4564063" cy="5201023"/>
        </a:xfrm>
        <a:prstGeom prst="roundRect">
          <a:avLst/>
        </a:prstGeom>
        <a:solidFill>
          <a:srgbClr val="00823B">
            <a:alpha val="10196"/>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0" tIns="0" rIns="165100" bIns="0" numCol="1" spcCol="1270" anchor="t" anchorCtr="0">
          <a:noAutofit/>
        </a:bodyPr>
        <a:lstStyle/>
        <a:p>
          <a:pPr marL="0" lvl="0" indent="0" algn="l" defTabSz="1155700">
            <a:lnSpc>
              <a:spcPct val="90000"/>
            </a:lnSpc>
            <a:spcBef>
              <a:spcPct val="0"/>
            </a:spcBef>
            <a:spcAft>
              <a:spcPct val="35000"/>
            </a:spcAft>
            <a:buNone/>
          </a:pPr>
          <a:r>
            <a:rPr lang="en-US" sz="2600" b="1" kern="1200" dirty="0">
              <a:solidFill>
                <a:schemeClr val="bg1"/>
              </a:solidFill>
            </a:rPr>
            <a:t>Therapeutic</a:t>
          </a:r>
        </a:p>
        <a:p>
          <a:pPr marL="228600" lvl="1" indent="-228600" algn="l" defTabSz="1155700">
            <a:lnSpc>
              <a:spcPct val="90000"/>
            </a:lnSpc>
            <a:spcBef>
              <a:spcPct val="0"/>
            </a:spcBef>
            <a:spcAft>
              <a:spcPct val="15000"/>
            </a:spcAft>
            <a:buFont typeface="Wingdings" panose="05000000000000000000" pitchFamily="2" charset="2"/>
            <a:buChar char="§"/>
          </a:pPr>
          <a:r>
            <a:rPr lang="en-US" sz="2600" b="0" kern="1200" dirty="0">
              <a:solidFill>
                <a:schemeClr val="bg1"/>
              </a:solidFill>
            </a:rPr>
            <a:t>For at-risk populations either already colonized or infected with pathogen</a:t>
          </a:r>
        </a:p>
      </dsp:txBody>
      <dsp:txXfrm rot="5400000">
        <a:off x="5819306" y="222799"/>
        <a:ext cx="4755425" cy="41184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B1E69-E840-4209-8FA6-C956E3232F03}">
      <dsp:nvSpPr>
        <dsp:cNvPr id="0" name=""/>
        <dsp:cNvSpPr/>
      </dsp:nvSpPr>
      <dsp:spPr>
        <a:xfrm>
          <a:off x="8994" y="0"/>
          <a:ext cx="2688404" cy="214090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1" kern="1200" dirty="0"/>
            <a:t>Vaccines Prevent Infections</a:t>
          </a:r>
        </a:p>
      </dsp:txBody>
      <dsp:txXfrm>
        <a:off x="71699" y="62705"/>
        <a:ext cx="2562994" cy="2015493"/>
      </dsp:txXfrm>
    </dsp:sp>
    <dsp:sp modelId="{404FF58B-EB2F-4812-ABC7-4BEF81644D17}">
      <dsp:nvSpPr>
        <dsp:cNvPr id="0" name=""/>
        <dsp:cNvSpPr/>
      </dsp:nvSpPr>
      <dsp:spPr>
        <a:xfrm>
          <a:off x="2966239" y="737089"/>
          <a:ext cx="569941" cy="6667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2966239" y="870434"/>
        <a:ext cx="398959" cy="400034"/>
      </dsp:txXfrm>
    </dsp:sp>
    <dsp:sp modelId="{6F8C297E-267A-4BEF-B361-15DD8462EC4F}">
      <dsp:nvSpPr>
        <dsp:cNvPr id="0" name=""/>
        <dsp:cNvSpPr/>
      </dsp:nvSpPr>
      <dsp:spPr>
        <a:xfrm>
          <a:off x="3772760" y="0"/>
          <a:ext cx="2688404" cy="2140903"/>
        </a:xfrm>
        <a:prstGeom prst="roundRect">
          <a:avLst>
            <a:gd name="adj" fmla="val 10000"/>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1" kern="1200" dirty="0"/>
            <a:t>Decrease Antimicrobial Use</a:t>
          </a:r>
        </a:p>
      </dsp:txBody>
      <dsp:txXfrm>
        <a:off x="3835465" y="62705"/>
        <a:ext cx="2562994" cy="2015493"/>
      </dsp:txXfrm>
    </dsp:sp>
    <dsp:sp modelId="{7022E35D-3A88-4C1F-88D0-81EB7F717351}">
      <dsp:nvSpPr>
        <dsp:cNvPr id="0" name=""/>
        <dsp:cNvSpPr/>
      </dsp:nvSpPr>
      <dsp:spPr>
        <a:xfrm>
          <a:off x="6730005" y="737089"/>
          <a:ext cx="569941" cy="66672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6730005" y="870434"/>
        <a:ext cx="398959" cy="400034"/>
      </dsp:txXfrm>
    </dsp:sp>
    <dsp:sp modelId="{ECFB7FF5-282C-4284-8B64-815D1F60311D}">
      <dsp:nvSpPr>
        <dsp:cNvPr id="0" name=""/>
        <dsp:cNvSpPr/>
      </dsp:nvSpPr>
      <dsp:spPr>
        <a:xfrm>
          <a:off x="7536526" y="0"/>
          <a:ext cx="2688404" cy="2140903"/>
        </a:xfrm>
        <a:prstGeom prst="roundRect">
          <a:avLst>
            <a:gd name="adj" fmla="val 10000"/>
          </a:avLst>
        </a:prstGeom>
        <a:solidFill>
          <a:srgbClr val="00823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ctr" defTabSz="1066800">
            <a:lnSpc>
              <a:spcPct val="90000"/>
            </a:lnSpc>
            <a:spcBef>
              <a:spcPct val="0"/>
            </a:spcBef>
            <a:spcAft>
              <a:spcPct val="35000"/>
            </a:spcAft>
            <a:buNone/>
          </a:pPr>
          <a:r>
            <a:rPr lang="en-US" sz="2400" b="1" kern="1200" dirty="0"/>
            <a:t>Reduce Antimicrobial Resistance</a:t>
          </a:r>
        </a:p>
      </dsp:txBody>
      <dsp:txXfrm>
        <a:off x="7599231" y="62705"/>
        <a:ext cx="2562994" cy="20154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DE31A-6BCB-4874-9782-1B86623458A4}">
      <dsp:nvSpPr>
        <dsp:cNvPr id="0" name=""/>
        <dsp:cNvSpPr/>
      </dsp:nvSpPr>
      <dsp:spPr>
        <a:xfrm>
          <a:off x="0" y="0"/>
          <a:ext cx="2021442" cy="4293704"/>
        </a:xfrm>
        <a:prstGeom prst="roundRect">
          <a:avLst>
            <a:gd name="adj" fmla="val 10000"/>
          </a:avLst>
        </a:prstGeom>
        <a:solidFill>
          <a:srgbClr val="01587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Invest in new medicines, diagnostic tools, vaccines, and other interventions</a:t>
          </a:r>
        </a:p>
      </dsp:txBody>
      <dsp:txXfrm>
        <a:off x="0" y="1717481"/>
        <a:ext cx="2021442" cy="1717481"/>
      </dsp:txXfrm>
    </dsp:sp>
    <dsp:sp modelId="{1A997F53-0982-4B8C-9B73-D2575B119F2A}">
      <dsp:nvSpPr>
        <dsp:cNvPr id="0" name=""/>
        <dsp:cNvSpPr/>
      </dsp:nvSpPr>
      <dsp:spPr>
        <a:xfrm>
          <a:off x="507802" y="355213"/>
          <a:ext cx="1005838" cy="1177486"/>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476E88C-68F1-47C9-B1B4-12DF637BBEB8}">
      <dsp:nvSpPr>
        <dsp:cNvPr id="0" name=""/>
        <dsp:cNvSpPr/>
      </dsp:nvSpPr>
      <dsp:spPr>
        <a:xfrm>
          <a:off x="2082086" y="0"/>
          <a:ext cx="2021442" cy="4293704"/>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Optimize use of antimicrobials in humans and animals</a:t>
          </a:r>
        </a:p>
      </dsp:txBody>
      <dsp:txXfrm>
        <a:off x="2082086" y="1717481"/>
        <a:ext cx="2021442" cy="1717481"/>
      </dsp:txXfrm>
    </dsp:sp>
    <dsp:sp modelId="{75A28498-B520-4EAE-BB63-207CE1024B56}">
      <dsp:nvSpPr>
        <dsp:cNvPr id="0" name=""/>
        <dsp:cNvSpPr/>
      </dsp:nvSpPr>
      <dsp:spPr>
        <a:xfrm>
          <a:off x="2589888" y="355213"/>
          <a:ext cx="1005838" cy="1177486"/>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87BADD-6C24-46D0-85A7-B90D8968F932}">
      <dsp:nvSpPr>
        <dsp:cNvPr id="0" name=""/>
        <dsp:cNvSpPr/>
      </dsp:nvSpPr>
      <dsp:spPr>
        <a:xfrm>
          <a:off x="4164172" y="0"/>
          <a:ext cx="2021442" cy="4293704"/>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Improve awareness and understanding of antimicrobial resistance </a:t>
          </a:r>
        </a:p>
      </dsp:txBody>
      <dsp:txXfrm>
        <a:off x="4164172" y="1717481"/>
        <a:ext cx="2021442" cy="1717481"/>
      </dsp:txXfrm>
    </dsp:sp>
    <dsp:sp modelId="{5C682A78-8752-414D-B665-F5CD04D5A674}">
      <dsp:nvSpPr>
        <dsp:cNvPr id="0" name=""/>
        <dsp:cNvSpPr/>
      </dsp:nvSpPr>
      <dsp:spPr>
        <a:xfrm>
          <a:off x="4671974" y="355213"/>
          <a:ext cx="1005838" cy="1177486"/>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308473-0924-420C-AE4C-41FC3CDEC62A}">
      <dsp:nvSpPr>
        <dsp:cNvPr id="0" name=""/>
        <dsp:cNvSpPr/>
      </dsp:nvSpPr>
      <dsp:spPr>
        <a:xfrm>
          <a:off x="6246258" y="0"/>
          <a:ext cx="2021442" cy="4293704"/>
        </a:xfrm>
        <a:prstGeom prst="roundRect">
          <a:avLst>
            <a:gd name="adj" fmla="val 10000"/>
          </a:avLst>
        </a:prstGeom>
        <a:solidFill>
          <a:srgbClr val="682E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Strengthen knowledge and evidence base through surveillance and research</a:t>
          </a:r>
        </a:p>
      </dsp:txBody>
      <dsp:txXfrm>
        <a:off x="6246258" y="1717481"/>
        <a:ext cx="2021442" cy="1717481"/>
      </dsp:txXfrm>
    </dsp:sp>
    <dsp:sp modelId="{0B5E99C8-CF6E-4C52-B117-2D6B83A441DF}">
      <dsp:nvSpPr>
        <dsp:cNvPr id="0" name=""/>
        <dsp:cNvSpPr/>
      </dsp:nvSpPr>
      <dsp:spPr>
        <a:xfrm>
          <a:off x="6754061" y="355213"/>
          <a:ext cx="1005838" cy="1177486"/>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AF0D8C-D6B5-44A5-8206-37D021DE42FC}">
      <dsp:nvSpPr>
        <dsp:cNvPr id="0" name=""/>
        <dsp:cNvSpPr/>
      </dsp:nvSpPr>
      <dsp:spPr>
        <a:xfrm>
          <a:off x="8328345" y="0"/>
          <a:ext cx="2021442" cy="4293704"/>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Promote effective sanitation, hygiene, and infection prevention measures including vaccines</a:t>
          </a:r>
        </a:p>
      </dsp:txBody>
      <dsp:txXfrm>
        <a:off x="8328345" y="1717481"/>
        <a:ext cx="2021442" cy="1717481"/>
      </dsp:txXfrm>
    </dsp:sp>
    <dsp:sp modelId="{BFF5E24D-C5BF-431F-846B-F795B0363DE7}">
      <dsp:nvSpPr>
        <dsp:cNvPr id="0" name=""/>
        <dsp:cNvSpPr/>
      </dsp:nvSpPr>
      <dsp:spPr>
        <a:xfrm>
          <a:off x="8836147" y="355213"/>
          <a:ext cx="1005838" cy="1177486"/>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l="-10000" r="-1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4656D4-36D5-4E6C-B924-B22389F555B4}">
      <dsp:nvSpPr>
        <dsp:cNvPr id="0" name=""/>
        <dsp:cNvSpPr/>
      </dsp:nvSpPr>
      <dsp:spPr>
        <a:xfrm flipV="1">
          <a:off x="413991" y="3538330"/>
          <a:ext cx="9521804" cy="437320"/>
        </a:xfrm>
        <a:prstGeom prst="leftRightArrow">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800" i="1" dirty="0">
                <a:effectLst/>
                <a:latin typeface="Arial" panose="020B0604020202020204" pitchFamily="34" charset="0"/>
                <a:ea typeface="Times New Roman" panose="02020603050405020304" pitchFamily="18" charset="0"/>
              </a:rPr>
              <a:t>extraintestinal pathogenic Escherichia coli.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6509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51600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OMP, outer membrane protein. </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7384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LPS, lipopolysaccharide.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21520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BSI, bloodstream infection; 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117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MDR, multidrug resistant. </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23812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65706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384514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UTI, urinary tract infection. </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9705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t>
            </a:r>
            <a:r>
              <a:rPr lang="en-IN" sz="1200" b="0" i="1" dirty="0">
                <a:solidFill>
                  <a:srgbClr val="505050"/>
                </a:solidFill>
                <a:effectLst/>
                <a:latin typeface="Source Sans Pro" panose="020B0503030403020204" pitchFamily="34" charset="0"/>
              </a:rPr>
              <a:t>a</a:t>
            </a:r>
            <a:r>
              <a:rPr lang="en-IN" b="0" i="1" dirty="0">
                <a:solidFill>
                  <a:srgbClr val="505050"/>
                </a:solidFill>
                <a:effectLst/>
                <a:latin typeface="Source Sans Pro" panose="020B0503030403020204" pitchFamily="34" charset="0"/>
              </a:rPr>
              <a:t>dverse event; </a:t>
            </a: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r>
              <a:rPr lang="en-US" i="1" dirty="0"/>
              <a:t>UTI, </a:t>
            </a:r>
            <a:r>
              <a:rPr lang="en-IN" b="0" i="1" dirty="0">
                <a:solidFill>
                  <a:srgbClr val="505050"/>
                </a:solidFill>
                <a:effectLst/>
                <a:latin typeface="Source Sans Pro" panose="020B0503030403020204" pitchFamily="34" charset="0"/>
              </a:rPr>
              <a:t>urinary tract infection.</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6786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t>
            </a:r>
            <a:r>
              <a:rPr lang="en-IN" sz="1200" b="0" i="1" dirty="0">
                <a:solidFill>
                  <a:srgbClr val="505050"/>
                </a:solidFill>
                <a:effectLst/>
                <a:latin typeface="Source Sans Pro" panose="020B0503030403020204" pitchFamily="34" charset="0"/>
              </a:rPr>
              <a:t>a</a:t>
            </a:r>
            <a:r>
              <a:rPr lang="en-IN" b="0" i="1" dirty="0">
                <a:solidFill>
                  <a:srgbClr val="505050"/>
                </a:solidFill>
                <a:effectLst/>
                <a:latin typeface="Source Sans Pro" panose="020B0503030403020204" pitchFamily="34" charset="0"/>
              </a:rPr>
              <a:t>dverse event; </a:t>
            </a:r>
            <a:r>
              <a:rPr lang="en-US" i="1" dirty="0"/>
              <a:t>UTI, </a:t>
            </a:r>
            <a:r>
              <a:rPr lang="en-IN" b="0" i="1" dirty="0">
                <a:solidFill>
                  <a:srgbClr val="505050"/>
                </a:solidFill>
                <a:effectLst/>
                <a:latin typeface="Source Sans Pro" panose="020B0503030403020204" pitchFamily="34" charset="0"/>
              </a:rPr>
              <a:t>urinary tract infection.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9395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UTI, </a:t>
            </a:r>
            <a:r>
              <a:rPr lang="en-IN" b="0" i="1" dirty="0">
                <a:solidFill>
                  <a:srgbClr val="505050"/>
                </a:solidFill>
                <a:effectLst/>
                <a:latin typeface="Source Sans Pro" panose="020B0503030403020204" pitchFamily="34" charset="0"/>
              </a:rPr>
              <a:t>urinary tract infection.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29994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2959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69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ELISA, enzyme-linked immunosorbent assay; ExPEC, </a:t>
            </a:r>
            <a:r>
              <a:rPr lang="en-US" sz="1200" i="1" dirty="0">
                <a:effectLst/>
                <a:latin typeface="Arial" panose="020B0604020202020204" pitchFamily="34" charset="0"/>
                <a:ea typeface="Times New Roman" panose="02020603050405020304" pitchFamily="18" charset="0"/>
              </a:rPr>
              <a:t>extraintestinal pathogenic Escherichia coli; </a:t>
            </a:r>
            <a:r>
              <a:rPr lang="en-US" i="1" dirty="0"/>
              <a:t>IgG, immunoglobulin G.</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254846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SAE, serious adverse </a:t>
            </a:r>
            <a:r>
              <a:rPr lang="en-US" i="1"/>
              <a:t>event; UTI</a:t>
            </a:r>
            <a:r>
              <a:rPr lang="en-US" i="1" dirty="0"/>
              <a:t>, urinary tract infection.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7517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UTI, urinary tract infection.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8774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HBV, hepatitis B virus.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7103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mj-lt"/>
              </a:rPr>
              <a:t>AMR, antimicrobial resistance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21626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0837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5851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AMR, antimicrobial resistance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4434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11559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78363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72864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ExPEC, </a:t>
            </a:r>
            <a:r>
              <a:rPr lang="en-US" sz="1200" i="1" dirty="0">
                <a:effectLst/>
                <a:latin typeface="Arial" panose="020B0604020202020204" pitchFamily="34" charset="0"/>
                <a:ea typeface="Times New Roman" panose="02020603050405020304" pitchFamily="18" charset="0"/>
              </a:rPr>
              <a:t>extraintestinal pathogenic Escherichia coli. </a:t>
            </a:r>
            <a:endParaRPr lang="en-US" i="1" dirty="0"/>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8394679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2" name="AutoShape 2">
            <a:extLst>
              <a:ext uri="{FF2B5EF4-FFF2-40B4-BE49-F238E27FC236}">
                <a16:creationId xmlns:a16="http://schemas.microsoft.com/office/drawing/2014/main" id="{A339845E-BAC4-3F49-8AFE-D88E4DE546E6}"/>
              </a:ext>
            </a:extLst>
          </p:cNvPr>
          <p:cNvSpPr>
            <a:spLocks noChangeAspect="1" noChangeArrowheads="1"/>
          </p:cNvSpPr>
          <p:nvPr userDrawn="1"/>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4" name="Picture 3" descr="A picture containing plastic&#10;&#10;Description automatically generated">
            <a:extLst>
              <a:ext uri="{FF2B5EF4-FFF2-40B4-BE49-F238E27FC236}">
                <a16:creationId xmlns:a16="http://schemas.microsoft.com/office/drawing/2014/main" id="{F4B3A57F-77BE-4544-9B7D-14403905EC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2825" y="3667127"/>
            <a:ext cx="6096000" cy="3200400"/>
          </a:xfrm>
          <a:prstGeom prst="rect">
            <a:avLst/>
          </a:prstGeom>
        </p:spPr>
      </p:pic>
    </p:spTree>
    <p:extLst>
      <p:ext uri="{BB962C8B-B14F-4D97-AF65-F5344CB8AC3E}">
        <p14:creationId xmlns:p14="http://schemas.microsoft.com/office/powerpoint/2010/main" val="2794993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1166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2171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7918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64449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49131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36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805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8A327F4-2797-46E1-A44F-7C69A942833A}"/>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832F787C-5051-4150-A33E-054098E5F188}"/>
              </a:ext>
            </a:extLst>
          </p:cNvPr>
          <p:cNvSpPr>
            <a:spLocks noGrp="1" noChangeArrowheads="1"/>
          </p:cNvSpPr>
          <p:nvPr>
            <p:ph type="ctrTitle"/>
          </p:nvPr>
        </p:nvSpPr>
        <p:spPr bwMode="invGray">
          <a:xfrm>
            <a:off x="725677" y="409576"/>
            <a:ext cx="11032823" cy="2882265"/>
          </a:xfrm>
        </p:spPr>
        <p:txBody>
          <a:bodyPr/>
          <a:lstStyle>
            <a:lvl1pPr>
              <a:defRPr sz="4000">
                <a:solidFill>
                  <a:schemeClr val="bg2"/>
                </a:solidFill>
              </a:defRPr>
            </a:lvl1pPr>
          </a:lstStyle>
          <a:p>
            <a:r>
              <a:rPr lang="en-US" dirty="0"/>
              <a:t>Click to edit Master title style</a:t>
            </a:r>
          </a:p>
        </p:txBody>
      </p:sp>
      <p:pic>
        <p:nvPicPr>
          <p:cNvPr id="24" name="Picture 17">
            <a:extLst>
              <a:ext uri="{FF2B5EF4-FFF2-40B4-BE49-F238E27FC236}">
                <a16:creationId xmlns:a16="http://schemas.microsoft.com/office/drawing/2014/main" id="{8EF3F186-FFE3-40E3-8FFE-BE1B1083018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4">
            <a:extLst>
              <a:ext uri="{FF2B5EF4-FFF2-40B4-BE49-F238E27FC236}">
                <a16:creationId xmlns:a16="http://schemas.microsoft.com/office/drawing/2014/main" id="{37A2AFDE-EBFE-4BA7-A085-47B0A525862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cxnSp>
        <p:nvCxnSpPr>
          <p:cNvPr id="22" name="Straight Connector 21">
            <a:extLst>
              <a:ext uri="{FF2B5EF4-FFF2-40B4-BE49-F238E27FC236}">
                <a16:creationId xmlns:a16="http://schemas.microsoft.com/office/drawing/2014/main" id="{E5A878E1-594C-4A54-BA43-EFC86D70F0B8}"/>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16119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07737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51005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89416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47055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9712270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595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2999881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7877417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49044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829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14881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06406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7597745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753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3391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4916520"/>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922906"/>
      </p:ext>
    </p:extLst>
  </p:cSld>
  <p:clrMap bg1="dk2" tx1="lt1" bg2="dk1" tx2="lt2" accent1="accent1" accent2="accent2" accent3="accent3" accent4="accent4" accent5="accent5" accent6="accent6" hlink="hlink" folHlink="folHlink"/>
  <p:sldLayoutIdLst>
    <p:sldLayoutId id="2147484678" r:id="rId1"/>
    <p:sldLayoutId id="2147484679" r:id="rId2"/>
    <p:sldLayoutId id="2147484680" r:id="rId3"/>
    <p:sldLayoutId id="2147484681" r:id="rId4"/>
    <p:sldLayoutId id="2147484682" r:id="rId5"/>
    <p:sldLayoutId id="2147484683" r:id="rId6"/>
    <p:sldLayoutId id="2147484684" r:id="rId7"/>
    <p:sldLayoutId id="214748468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107215"/>
      </p:ext>
    </p:extLst>
  </p:cSld>
  <p:clrMap bg1="dk2" tx1="lt1" bg2="dk1" tx2="lt2" accent1="accent1" accent2="accent2" accent3="accent3" accent4="accent4" accent5="accent5" accent6="accent6" hlink="hlink" folHlink="folHlink"/>
  <p:sldLayoutIdLst>
    <p:sldLayoutId id="2147484688" r:id="rId1"/>
    <p:sldLayoutId id="2147484689" r:id="rId2"/>
    <p:sldLayoutId id="2147484690" r:id="rId3"/>
    <p:sldLayoutId id="2147484691" r:id="rId4"/>
    <p:sldLayoutId id="2147484692" r:id="rId5"/>
    <p:sldLayoutId id="2147484693" r:id="rId6"/>
    <p:sldLayoutId id="2147484694" r:id="rId7"/>
    <p:sldLayoutId id="214748469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image" Target="../media/image10.svg"/><Relationship Id="rId5" Type="http://schemas.openxmlformats.org/officeDocument/2006/relationships/diagramQuickStyle" Target="../diagrams/quickStyle2.xml"/><Relationship Id="rId10" Type="http://schemas.openxmlformats.org/officeDocument/2006/relationships/image" Target="../media/image9.png"/><Relationship Id="rId4" Type="http://schemas.openxmlformats.org/officeDocument/2006/relationships/diagramLayout" Target="../diagrams/layout2.xml"/><Relationship Id="rId9" Type="http://schemas.openxmlformats.org/officeDocument/2006/relationships/image" Target="../media/image8.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clinicaloptions.com/infectious-disease"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altLang="en-US" sz="4000" dirty="0"/>
              <a:t>Great ExPEC’tations: A Path to </a:t>
            </a:r>
            <a:br>
              <a:rPr lang="en-US" altLang="en-US" sz="4000" dirty="0"/>
            </a:br>
            <a:r>
              <a:rPr lang="en-US" altLang="en-US" sz="4000" dirty="0"/>
              <a:t>Reducing Antimicrobial Resistance</a:t>
            </a:r>
          </a:p>
        </p:txBody>
      </p:sp>
      <p:sp>
        <p:nvSpPr>
          <p:cNvPr id="2" name="Text Box 21">
            <a:extLst>
              <a:ext uri="{FF2B5EF4-FFF2-40B4-BE49-F238E27FC236}">
                <a16:creationId xmlns:a16="http://schemas.microsoft.com/office/drawing/2014/main" id="{9DA82A6C-54C6-97AE-9AB1-0230C445C6C8}"/>
              </a:ext>
            </a:extLst>
          </p:cNvPr>
          <p:cNvSpPr txBox="1">
            <a:spLocks noChangeArrowheads="1"/>
          </p:cNvSpPr>
          <p:nvPr/>
        </p:nvSpPr>
        <p:spPr bwMode="auto">
          <a:xfrm>
            <a:off x="423864" y="6210300"/>
            <a:ext cx="4370205"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Janssen Therapeutics, Division of Janssen Products, LP.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Program Director</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cs typeface="Calibri" panose="020F0502020204030204" pitchFamily="34" charset="0"/>
              </a:rPr>
              <a:t>Lilian Abbo, MD, FIDSA</a:t>
            </a:r>
            <a:br>
              <a:rPr lang="en-US" altLang="en-US" b="1" dirty="0">
                <a:solidFill>
                  <a:schemeClr val="accent3"/>
                </a:solidFill>
                <a:cs typeface="Calibri" panose="020F0502020204030204" pitchFamily="34" charset="0"/>
              </a:rPr>
            </a:br>
            <a:r>
              <a:rPr lang="en-US" sz="2400" b="0" i="1" dirty="0">
                <a:solidFill>
                  <a:srgbClr val="333333"/>
                </a:solidFill>
                <a:effectLst/>
                <a:cs typeface="Calibri" panose="020F0502020204030204" pitchFamily="34" charset="0"/>
              </a:rPr>
              <a:t>Associate Chief Medical Officer in Infectious Diseases</a:t>
            </a:r>
            <a:br>
              <a:rPr lang="en-US" sz="2400" b="0" i="1" dirty="0">
                <a:solidFill>
                  <a:srgbClr val="333333"/>
                </a:solidFill>
                <a:effectLst/>
                <a:cs typeface="Calibri" panose="020F0502020204030204" pitchFamily="34" charset="0"/>
              </a:rPr>
            </a:br>
            <a:r>
              <a:rPr lang="en-US" sz="2400" b="0" i="0" dirty="0">
                <a:solidFill>
                  <a:srgbClr val="333333"/>
                </a:solidFill>
                <a:effectLst/>
                <a:cs typeface="Calibri" panose="020F0502020204030204" pitchFamily="34" charset="0"/>
              </a:rPr>
              <a:t>Jackson Health System</a:t>
            </a:r>
            <a:br>
              <a:rPr lang="en-US" sz="2400" dirty="0">
                <a:cs typeface="Calibri" panose="020F0502020204030204" pitchFamily="34" charset="0"/>
              </a:rPr>
            </a:br>
            <a:r>
              <a:rPr lang="en-US" sz="2400" b="0" i="1" dirty="0">
                <a:solidFill>
                  <a:srgbClr val="333333"/>
                </a:solidFill>
                <a:effectLst/>
                <a:cs typeface="Calibri" panose="020F0502020204030204" pitchFamily="34" charset="0"/>
              </a:rPr>
              <a:t>Professor of Infectious Diseases</a:t>
            </a:r>
            <a:br>
              <a:rPr lang="en-US" sz="2400" dirty="0">
                <a:cs typeface="Calibri" panose="020F0502020204030204" pitchFamily="34" charset="0"/>
              </a:rPr>
            </a:br>
            <a:r>
              <a:rPr lang="en-US" sz="2400" b="0" i="0" dirty="0">
                <a:solidFill>
                  <a:srgbClr val="333333"/>
                </a:solidFill>
                <a:effectLst/>
                <a:cs typeface="Calibri" panose="020F0502020204030204" pitchFamily="34" charset="0"/>
              </a:rPr>
              <a:t>Department of Medicine &amp; Miami Transplant Institute</a:t>
            </a:r>
            <a:br>
              <a:rPr lang="en-US" sz="2400" dirty="0">
                <a:cs typeface="Calibri" panose="020F0502020204030204" pitchFamily="34" charset="0"/>
              </a:rPr>
            </a:br>
            <a:r>
              <a:rPr lang="en-US" sz="2400" b="0" i="0" dirty="0">
                <a:solidFill>
                  <a:srgbClr val="333333"/>
                </a:solidFill>
                <a:effectLst/>
                <a:cs typeface="Calibri" panose="020F0502020204030204" pitchFamily="34" charset="0"/>
              </a:rPr>
              <a:t>University of Miami Miller School of Medicine</a:t>
            </a:r>
            <a:br>
              <a:rPr lang="en-US" sz="2400" dirty="0">
                <a:cs typeface="Calibri" panose="020F0502020204030204" pitchFamily="34" charset="0"/>
              </a:rPr>
            </a:br>
            <a:r>
              <a:rPr lang="en-US" sz="2400" b="0" i="0" dirty="0">
                <a:solidFill>
                  <a:srgbClr val="333333"/>
                </a:solidFill>
                <a:effectLst/>
                <a:cs typeface="Calibri" panose="020F0502020204030204" pitchFamily="34" charset="0"/>
              </a:rPr>
              <a:t>Miami, Florida</a:t>
            </a:r>
            <a:endParaRPr lang="en-US" altLang="en-US" sz="2400" dirty="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3" name="Rectangle 3">
            <a:extLst>
              <a:ext uri="{FF2B5EF4-FFF2-40B4-BE49-F238E27FC236}">
                <a16:creationId xmlns:a16="http://schemas.microsoft.com/office/drawing/2014/main" id="{EA86C711-A2FD-3111-0483-EF161E2CA993}"/>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rgbClr val="E1471D"/>
                </a:solidFill>
              </a:rPr>
              <a:t>Lilian </a:t>
            </a:r>
            <a:r>
              <a:rPr lang="en-US" sz="2600" b="1" dirty="0" err="1">
                <a:solidFill>
                  <a:srgbClr val="E1471D"/>
                </a:solidFill>
              </a:rPr>
              <a:t>Abbo</a:t>
            </a:r>
            <a:r>
              <a:rPr lang="en-US" sz="2600" b="1" dirty="0">
                <a:solidFill>
                  <a:srgbClr val="E1471D"/>
                </a:solidFill>
              </a:rPr>
              <a:t>, MD, FIDSA:</a:t>
            </a:r>
            <a:r>
              <a:rPr lang="en-US" sz="2600" dirty="0"/>
              <a:t> </a:t>
            </a:r>
            <a:r>
              <a:rPr lang="en-US" sz="2600" i="1" dirty="0"/>
              <a:t>consultant/advisor/speaker</a:t>
            </a:r>
            <a:r>
              <a:rPr lang="en-US" sz="2600" dirty="0"/>
              <a:t>: Ferring. </a:t>
            </a:r>
          </a:p>
          <a:p>
            <a:pPr marL="0" indent="0">
              <a:buClr>
                <a:schemeClr val="accent6"/>
              </a:buClr>
              <a:buNone/>
              <a:defRPr/>
            </a:pPr>
            <a:endParaRPr lang="en-US" sz="260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AA8442-401C-A10B-9F8F-F7688811F4A5}"/>
              </a:ext>
            </a:extLst>
          </p:cNvPr>
          <p:cNvSpPr>
            <a:spLocks noGrp="1"/>
          </p:cNvSpPr>
          <p:nvPr>
            <p:ph type="title"/>
          </p:nvPr>
        </p:nvSpPr>
        <p:spPr/>
        <p:txBody>
          <a:bodyPr/>
          <a:lstStyle/>
          <a:p>
            <a:r>
              <a:rPr lang="en-US" dirty="0"/>
              <a:t>Emerging ExPEC Vaccine Technologies</a:t>
            </a:r>
          </a:p>
        </p:txBody>
      </p:sp>
    </p:spTree>
    <p:extLst>
      <p:ext uri="{BB962C8B-B14F-4D97-AF65-F5344CB8AC3E}">
        <p14:creationId xmlns:p14="http://schemas.microsoft.com/office/powerpoint/2010/main" val="2779382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376C0-3CF1-5670-CEE9-2ADF7C01A854}"/>
              </a:ext>
            </a:extLst>
          </p:cNvPr>
          <p:cNvSpPr>
            <a:spLocks noGrp="1"/>
          </p:cNvSpPr>
          <p:nvPr>
            <p:ph type="title"/>
          </p:nvPr>
        </p:nvSpPr>
        <p:spPr/>
        <p:txBody>
          <a:bodyPr/>
          <a:lstStyle/>
          <a:p>
            <a:r>
              <a:rPr lang="en-US" dirty="0"/>
              <a:t>ExPEC Vaccine Targets</a:t>
            </a:r>
          </a:p>
        </p:txBody>
      </p:sp>
      <p:sp>
        <p:nvSpPr>
          <p:cNvPr id="3" name="Content Placeholder 2">
            <a:extLst>
              <a:ext uri="{FF2B5EF4-FFF2-40B4-BE49-F238E27FC236}">
                <a16:creationId xmlns:a16="http://schemas.microsoft.com/office/drawing/2014/main" id="{39B7AF26-CE54-CC5A-1C9D-C84BD19F3C8D}"/>
              </a:ext>
            </a:extLst>
          </p:cNvPr>
          <p:cNvSpPr>
            <a:spLocks noGrp="1" noRot="1" noMove="1" noResize="1" noEditPoints="1" noAdjustHandles="1" noChangeArrowheads="1" noChangeShapeType="1"/>
          </p:cNvSpPr>
          <p:nvPr>
            <p:ph idx="1"/>
          </p:nvPr>
        </p:nvSpPr>
        <p:spPr/>
        <p:txBody>
          <a:bodyPr/>
          <a:lstStyle/>
          <a:p>
            <a:r>
              <a:rPr lang="en-US" sz="2800" b="1" dirty="0">
                <a:solidFill>
                  <a:srgbClr val="E1471D"/>
                </a:solidFill>
                <a:latin typeface="+mn-lt"/>
              </a:rPr>
              <a:t>Surface polysaccharides </a:t>
            </a:r>
            <a:br>
              <a:rPr lang="en-US" sz="2800" b="1" dirty="0">
                <a:solidFill>
                  <a:srgbClr val="E1471D"/>
                </a:solidFill>
                <a:latin typeface="+mn-lt"/>
              </a:rPr>
            </a:br>
            <a:r>
              <a:rPr lang="en-US" sz="2800" dirty="0">
                <a:latin typeface="+mn-lt"/>
              </a:rPr>
              <a:t>(eg, O and K surface antigens)</a:t>
            </a:r>
            <a:r>
              <a:rPr lang="en-US" sz="2800" baseline="30000" dirty="0">
                <a:latin typeface="+mn-lt"/>
              </a:rPr>
              <a:t>1</a:t>
            </a:r>
          </a:p>
          <a:p>
            <a:r>
              <a:rPr lang="en-US" sz="2800" b="1" dirty="0" err="1">
                <a:solidFill>
                  <a:srgbClr val="E1471D"/>
                </a:solidFill>
                <a:latin typeface="+mn-lt"/>
              </a:rPr>
              <a:t>Fimbrial</a:t>
            </a:r>
            <a:r>
              <a:rPr lang="en-US" sz="2800" b="1" dirty="0">
                <a:solidFill>
                  <a:srgbClr val="E1471D"/>
                </a:solidFill>
                <a:latin typeface="+mn-lt"/>
              </a:rPr>
              <a:t> adhesins</a:t>
            </a:r>
            <a:r>
              <a:rPr lang="en-US" sz="2800" b="1" baseline="30000" dirty="0">
                <a:solidFill>
                  <a:srgbClr val="E1471D"/>
                </a:solidFill>
                <a:latin typeface="+mn-lt"/>
              </a:rPr>
              <a:t>1</a:t>
            </a:r>
          </a:p>
          <a:p>
            <a:pPr lvl="1"/>
            <a:r>
              <a:rPr lang="en-US" dirty="0">
                <a:latin typeface="+mn-lt"/>
              </a:rPr>
              <a:t>FiMH: possible target; allows for </a:t>
            </a:r>
            <a:r>
              <a:rPr lang="en-US" i="1" dirty="0">
                <a:latin typeface="+mn-lt"/>
              </a:rPr>
              <a:t>E coli </a:t>
            </a:r>
            <a:r>
              <a:rPr lang="en-US" dirty="0">
                <a:latin typeface="+mn-lt"/>
              </a:rPr>
              <a:t>colonization in bladder and enables formation of biofilms</a:t>
            </a:r>
            <a:endParaRPr lang="en-US" baseline="30000" dirty="0">
              <a:latin typeface="+mn-lt"/>
            </a:endParaRPr>
          </a:p>
          <a:p>
            <a:r>
              <a:rPr lang="en-US" b="1" dirty="0">
                <a:solidFill>
                  <a:srgbClr val="E1471D"/>
                </a:solidFill>
                <a:latin typeface="+mn-lt"/>
              </a:rPr>
              <a:t>Outer membrane vesicles</a:t>
            </a:r>
            <a:r>
              <a:rPr lang="en-US" b="1" baseline="30000" dirty="0">
                <a:solidFill>
                  <a:srgbClr val="E1471D"/>
                </a:solidFill>
                <a:latin typeface="+mn-lt"/>
              </a:rPr>
              <a:t>2</a:t>
            </a:r>
            <a:endParaRPr lang="en-US" dirty="0">
              <a:latin typeface="+mn-lt"/>
            </a:endParaRPr>
          </a:p>
          <a:p>
            <a:r>
              <a:rPr lang="en-US" dirty="0">
                <a:latin typeface="+mn-lt"/>
              </a:rPr>
              <a:t>Outer membrane iron receptors</a:t>
            </a:r>
            <a:r>
              <a:rPr lang="en-US" sz="2800" baseline="30000" dirty="0">
                <a:latin typeface="+mn-lt"/>
              </a:rPr>
              <a:t>1</a:t>
            </a:r>
            <a:endParaRPr lang="en-US" dirty="0">
              <a:latin typeface="+mn-lt"/>
            </a:endParaRPr>
          </a:p>
          <a:p>
            <a:r>
              <a:rPr lang="en-US" dirty="0">
                <a:latin typeface="+mn-lt"/>
              </a:rPr>
              <a:t>Toxins</a:t>
            </a:r>
            <a:r>
              <a:rPr lang="en-US" sz="2800" baseline="30000" dirty="0">
                <a:latin typeface="+mn-lt"/>
              </a:rPr>
              <a:t>1</a:t>
            </a:r>
            <a:endParaRPr lang="en-US" dirty="0"/>
          </a:p>
        </p:txBody>
      </p:sp>
      <p:sp>
        <p:nvSpPr>
          <p:cNvPr id="6" name="Text Box 15">
            <a:extLst>
              <a:ext uri="{FF2B5EF4-FFF2-40B4-BE49-F238E27FC236}">
                <a16:creationId xmlns:a16="http://schemas.microsoft.com/office/drawing/2014/main" id="{96BB2A19-D729-842B-D143-076FDFBEAA3C}"/>
              </a:ext>
            </a:extLst>
          </p:cNvPr>
          <p:cNvSpPr txBox="1">
            <a:spLocks noChangeArrowheads="1"/>
          </p:cNvSpPr>
          <p:nvPr/>
        </p:nvSpPr>
        <p:spPr bwMode="auto">
          <a:xfrm>
            <a:off x="412751" y="6204249"/>
            <a:ext cx="876854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Brumbaugh. Expert Rev Vaccines. 2012;11:663. 2</a:t>
            </a: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who.int/publications/i/item/9789240052451. </a:t>
            </a:r>
            <a:b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b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Terlizzi. Front Microbiol. 2017;8;1566. 4. Chapman. Science. 2002;295:851. 5. Barnhart. Ann Rev Microbiol. 2006;60:131.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0773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41B95-E443-6CB0-81A3-4BA1733F80CF}"/>
              </a:ext>
            </a:extLst>
          </p:cNvPr>
          <p:cNvSpPr>
            <a:spLocks noGrp="1"/>
          </p:cNvSpPr>
          <p:nvPr>
            <p:ph type="title"/>
          </p:nvPr>
        </p:nvSpPr>
        <p:spPr/>
        <p:txBody>
          <a:bodyPr/>
          <a:lstStyle/>
          <a:p>
            <a:r>
              <a:rPr lang="en-US" dirty="0"/>
              <a:t>ExPEC: Surface Polysaccharide Vaccine Targets</a:t>
            </a:r>
          </a:p>
        </p:txBody>
      </p:sp>
      <p:sp>
        <p:nvSpPr>
          <p:cNvPr id="3" name="Content Placeholder 2">
            <a:extLst>
              <a:ext uri="{FF2B5EF4-FFF2-40B4-BE49-F238E27FC236}">
                <a16:creationId xmlns:a16="http://schemas.microsoft.com/office/drawing/2014/main" id="{B11F310D-159A-AC8F-F61B-DF9335126FE0}"/>
              </a:ext>
            </a:extLst>
          </p:cNvPr>
          <p:cNvSpPr>
            <a:spLocks noGrp="1"/>
          </p:cNvSpPr>
          <p:nvPr>
            <p:ph idx="1"/>
          </p:nvPr>
        </p:nvSpPr>
        <p:spPr/>
        <p:txBody>
          <a:bodyPr/>
          <a:lstStyle/>
          <a:p>
            <a:r>
              <a:rPr lang="en-US" sz="2400" b="1" i="0" dirty="0">
                <a:solidFill>
                  <a:srgbClr val="000000"/>
                </a:solidFill>
                <a:effectLst/>
                <a:latin typeface="+mn-lt"/>
              </a:rPr>
              <a:t>Goal</a:t>
            </a:r>
            <a:r>
              <a:rPr lang="en-US" sz="2400" b="0" i="0" dirty="0">
                <a:solidFill>
                  <a:srgbClr val="000000"/>
                </a:solidFill>
                <a:effectLst/>
                <a:latin typeface="+mn-lt"/>
              </a:rPr>
              <a:t>: </a:t>
            </a:r>
            <a:r>
              <a:rPr lang="en-US" sz="2400" b="1" dirty="0">
                <a:solidFill>
                  <a:srgbClr val="E1471D"/>
                </a:solidFill>
                <a:latin typeface="+mn-lt"/>
              </a:rPr>
              <a:t>identify </a:t>
            </a:r>
            <a:r>
              <a:rPr lang="en-US" sz="2400" b="1" i="0" dirty="0">
                <a:solidFill>
                  <a:srgbClr val="E1471D"/>
                </a:solidFill>
                <a:effectLst/>
                <a:latin typeface="+mn-lt"/>
              </a:rPr>
              <a:t>factors expressed by pathogenic </a:t>
            </a:r>
            <a:r>
              <a:rPr lang="en-US" sz="2400" b="1" i="1" dirty="0">
                <a:solidFill>
                  <a:srgbClr val="E1471D"/>
                </a:solidFill>
                <a:effectLst/>
                <a:latin typeface="+mn-lt"/>
              </a:rPr>
              <a:t>E coli </a:t>
            </a:r>
            <a:r>
              <a:rPr lang="en-US" sz="2400" b="1" i="0" dirty="0">
                <a:solidFill>
                  <a:srgbClr val="E1471D"/>
                </a:solidFill>
                <a:effectLst/>
                <a:latin typeface="+mn-lt"/>
              </a:rPr>
              <a:t>and not by commensal </a:t>
            </a:r>
            <a:r>
              <a:rPr lang="en-US" sz="2400" b="1" i="1" dirty="0">
                <a:solidFill>
                  <a:srgbClr val="E1471D"/>
                </a:solidFill>
                <a:effectLst/>
                <a:latin typeface="+mn-lt"/>
              </a:rPr>
              <a:t>E coli </a:t>
            </a:r>
            <a:r>
              <a:rPr lang="en-US" sz="2400" b="1" i="0" dirty="0">
                <a:solidFill>
                  <a:srgbClr val="E1471D"/>
                </a:solidFill>
                <a:effectLst/>
                <a:latin typeface="+mn-lt"/>
              </a:rPr>
              <a:t>to avoid detrimental effects against the gut flora</a:t>
            </a:r>
            <a:r>
              <a:rPr lang="en-US" sz="2400" b="1" i="0" baseline="30000" dirty="0">
                <a:solidFill>
                  <a:srgbClr val="E1471D"/>
                </a:solidFill>
                <a:effectLst/>
                <a:latin typeface="+mn-lt"/>
              </a:rPr>
              <a:t>1,2</a:t>
            </a:r>
            <a:endParaRPr lang="en-US" sz="2000" baseline="30000" dirty="0"/>
          </a:p>
        </p:txBody>
      </p:sp>
      <p:graphicFrame>
        <p:nvGraphicFramePr>
          <p:cNvPr id="7" name="Table 7">
            <a:extLst>
              <a:ext uri="{FF2B5EF4-FFF2-40B4-BE49-F238E27FC236}">
                <a16:creationId xmlns:a16="http://schemas.microsoft.com/office/drawing/2014/main" id="{5C553DB0-1D75-B46C-12B0-D8E625102DAC}"/>
              </a:ext>
            </a:extLst>
          </p:cNvPr>
          <p:cNvGraphicFramePr>
            <a:graphicFrameLocks noGrp="1"/>
          </p:cNvGraphicFramePr>
          <p:nvPr/>
        </p:nvGraphicFramePr>
        <p:xfrm>
          <a:off x="639616" y="3526959"/>
          <a:ext cx="10707504" cy="1097280"/>
        </p:xfrm>
        <a:graphic>
          <a:graphicData uri="http://schemas.openxmlformats.org/drawingml/2006/table">
            <a:tbl>
              <a:tblPr firstRow="1" bandRow="1">
                <a:tableStyleId>{5C22544A-7EE6-4342-B048-85BDC9FD1C3A}</a:tableStyleId>
              </a:tblPr>
              <a:tblGrid>
                <a:gridCol w="2676876">
                  <a:extLst>
                    <a:ext uri="{9D8B030D-6E8A-4147-A177-3AD203B41FA5}">
                      <a16:colId xmlns:a16="http://schemas.microsoft.com/office/drawing/2014/main" val="401257354"/>
                    </a:ext>
                  </a:extLst>
                </a:gridCol>
                <a:gridCol w="2676876">
                  <a:extLst>
                    <a:ext uri="{9D8B030D-6E8A-4147-A177-3AD203B41FA5}">
                      <a16:colId xmlns:a16="http://schemas.microsoft.com/office/drawing/2014/main" val="1169520513"/>
                    </a:ext>
                  </a:extLst>
                </a:gridCol>
                <a:gridCol w="2676876">
                  <a:extLst>
                    <a:ext uri="{9D8B030D-6E8A-4147-A177-3AD203B41FA5}">
                      <a16:colId xmlns:a16="http://schemas.microsoft.com/office/drawing/2014/main" val="1491105591"/>
                    </a:ext>
                  </a:extLst>
                </a:gridCol>
                <a:gridCol w="2676876">
                  <a:extLst>
                    <a:ext uri="{9D8B030D-6E8A-4147-A177-3AD203B41FA5}">
                      <a16:colId xmlns:a16="http://schemas.microsoft.com/office/drawing/2014/main" val="1887165897"/>
                    </a:ext>
                  </a:extLst>
                </a:gridCol>
              </a:tblGrid>
              <a:tr h="360302">
                <a:tc>
                  <a:txBody>
                    <a:bodyPr/>
                    <a:lstStyle/>
                    <a:p>
                      <a:pPr algn="ctr"/>
                      <a:r>
                        <a:rPr lang="en-US" sz="1800" dirty="0"/>
                        <a:t>Surface Antigens</a:t>
                      </a:r>
                    </a:p>
                  </a:txBody>
                  <a:tcPr>
                    <a:lnL w="12700" cmpd="sng">
                      <a:noFill/>
                    </a:lnL>
                    <a:lnR w="28575" cap="flat" cmpd="sng" algn="ctr">
                      <a:solidFill>
                        <a:schemeClr val="accent3"/>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O</a:t>
                      </a:r>
                    </a:p>
                  </a:txBody>
                  <a:tcP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K</a:t>
                      </a:r>
                    </a:p>
                  </a:txBody>
                  <a:tcPr>
                    <a:lnL w="28575" cap="flat" cmpd="sng" algn="ctr">
                      <a:solidFill>
                        <a:schemeClr val="accent3"/>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72495754"/>
                  </a:ext>
                </a:extLst>
              </a:tr>
              <a:tr h="0">
                <a:tc>
                  <a:txBody>
                    <a:bodyPr/>
                    <a:lstStyle/>
                    <a:p>
                      <a:pPr algn="ctr"/>
                      <a:r>
                        <a:rPr lang="en-US" sz="1800" dirty="0">
                          <a:solidFill>
                            <a:sysClr val="windowText" lastClr="000000"/>
                          </a:solidFill>
                        </a:rPr>
                        <a:t>Location </a:t>
                      </a:r>
                    </a:p>
                  </a:txBody>
                  <a:tcPr>
                    <a:lnL w="12700" cmpd="sng">
                      <a:noFill/>
                    </a:lnL>
                    <a:lnR w="28575" cap="flat" cmpd="sng" algn="ctr">
                      <a:solidFill>
                        <a:schemeClr val="accent3"/>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ysClr val="windowText" lastClr="000000"/>
                          </a:solidFill>
                        </a:rPr>
                        <a:t>Part of LPS</a:t>
                      </a:r>
                    </a:p>
                  </a:txBody>
                  <a:tcP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ysClr val="windowText" lastClr="000000"/>
                          </a:solidFill>
                        </a:rPr>
                        <a:t>Polysaccharide capsule</a:t>
                      </a:r>
                    </a:p>
                  </a:txBody>
                  <a:tcPr>
                    <a:lnL w="28575" cap="flat" cmpd="sng" algn="ctr">
                      <a:solidFill>
                        <a:schemeClr val="accent3"/>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800" dirty="0">
                          <a:solidFill>
                            <a:sysClr val="windowText" lastClr="000000"/>
                          </a:solidFill>
                        </a:rPr>
                        <a:t>Flagellum</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00165275"/>
                  </a:ext>
                </a:extLst>
              </a:tr>
              <a:tr h="0">
                <a:tc>
                  <a:txBody>
                    <a:bodyPr/>
                    <a:lstStyle/>
                    <a:p>
                      <a:pPr algn="ctr"/>
                      <a:r>
                        <a:rPr lang="en-US" sz="1800" dirty="0">
                          <a:solidFill>
                            <a:sysClr val="windowText" lastClr="000000"/>
                          </a:solidFill>
                        </a:rPr>
                        <a:t>No. of types</a:t>
                      </a:r>
                    </a:p>
                  </a:txBody>
                  <a:tcP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ysClr val="windowText" lastClr="000000"/>
                          </a:solidFill>
                        </a:rPr>
                        <a:t>˃180 </a:t>
                      </a:r>
                    </a:p>
                  </a:txBody>
                  <a:tcP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indent="0" algn="ctr">
                        <a:buFont typeface="Wingdings" panose="05000000000000000000" pitchFamily="2" charset="2"/>
                        <a:buNone/>
                      </a:pPr>
                      <a:r>
                        <a:rPr lang="en-US" sz="1800" dirty="0">
                          <a:solidFill>
                            <a:sysClr val="windowText" lastClr="000000"/>
                          </a:solidFill>
                        </a:rPr>
                        <a:t>˃80</a:t>
                      </a:r>
                    </a:p>
                  </a:txBody>
                  <a:tcP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800" dirty="0">
                          <a:solidFill>
                            <a:sysClr val="windowText" lastClr="000000"/>
                          </a:solidFill>
                        </a:rPr>
                        <a:t>˃50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25520266"/>
                  </a:ext>
                </a:extLst>
              </a:tr>
            </a:tbl>
          </a:graphicData>
        </a:graphic>
      </p:graphicFrame>
      <p:sp>
        <p:nvSpPr>
          <p:cNvPr id="8" name="Text Box 15">
            <a:extLst>
              <a:ext uri="{FF2B5EF4-FFF2-40B4-BE49-F238E27FC236}">
                <a16:creationId xmlns:a16="http://schemas.microsoft.com/office/drawing/2014/main" id="{DA8BFA5A-F990-4487-DD42-DD1B11781D7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Brumbaugh. Expert Rev Vaccines. 2012;11:663. 2. Poolman. J Infect Dis. 2016;213:6.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D94A74CF-F897-C5F7-AC2A-18E4D61517AB}"/>
              </a:ext>
            </a:extLst>
          </p:cNvPr>
          <p:cNvSpPr txBox="1">
            <a:spLocks/>
          </p:cNvSpPr>
          <p:nvPr/>
        </p:nvSpPr>
        <p:spPr bwMode="auto">
          <a:xfrm>
            <a:off x="3153837" y="4969314"/>
            <a:ext cx="6256674" cy="1399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Virulence factors allow </a:t>
            </a:r>
            <a:r>
              <a:rPr kumimoji="0" lang="en-US" sz="1800" b="0" i="1" u="none" strike="noStrike" kern="0" cap="none" spc="0" normalizeH="0" baseline="0" noProof="0" dirty="0">
                <a:ln>
                  <a:noFill/>
                </a:ln>
                <a:solidFill>
                  <a:srgbClr val="000000"/>
                </a:solidFill>
                <a:effectLst/>
                <a:uLnTx/>
                <a:uFillTx/>
                <a:latin typeface="Calibri"/>
                <a:ea typeface="+mn-ea"/>
                <a:cs typeface="+mn-cs"/>
              </a:rPr>
              <a:t>E coli </a:t>
            </a:r>
            <a:r>
              <a:rPr kumimoji="0" lang="en-US" sz="1800" b="0" i="0" u="none" strike="noStrike" kern="0" cap="none" spc="0" normalizeH="0" baseline="0" noProof="0" dirty="0">
                <a:ln>
                  <a:noFill/>
                </a:ln>
                <a:solidFill>
                  <a:srgbClr val="000000"/>
                </a:solidFill>
                <a:effectLst/>
                <a:uLnTx/>
                <a:uFillTx/>
                <a:latin typeface="Calibri"/>
                <a:ea typeface="+mn-ea"/>
                <a:cs typeface="+mn-cs"/>
              </a:rPr>
              <a:t>to evade host immune assaults (eg, opsonophagocytosis, complement-mediated killing)</a:t>
            </a:r>
            <a:r>
              <a:rPr kumimoji="0" lang="en-US" sz="1800" b="0" i="0" u="none" strike="noStrike" kern="0" cap="none" spc="0" normalizeH="0" baseline="30000" noProof="0" dirty="0">
                <a:ln>
                  <a:noFill/>
                </a:ln>
                <a:solidFill>
                  <a:srgbClr val="000000"/>
                </a:solidFill>
                <a:effectLst/>
                <a:uLnTx/>
                <a:uFillTx/>
                <a:latin typeface="Calibri"/>
                <a:ea typeface="+mn-ea"/>
                <a:cs typeface="+mn-cs"/>
              </a:rPr>
              <a:t>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May cloak subcapsular epitopes on bacterial surface, blocking recognition by host antibodies</a:t>
            </a:r>
            <a:r>
              <a:rPr kumimoji="0" lang="en-US" sz="1800" b="0" i="0" u="none" strike="noStrike" kern="0" cap="none" spc="0" normalizeH="0" baseline="30000" noProof="0" dirty="0">
                <a:ln>
                  <a:noFill/>
                </a:ln>
                <a:solidFill>
                  <a:srgbClr val="000000"/>
                </a:solidFill>
                <a:effectLst/>
                <a:uLnTx/>
                <a:uFillTx/>
                <a:latin typeface="Calibri"/>
                <a:ea typeface="+mn-ea"/>
                <a:cs typeface="+mn-cs"/>
              </a:rPr>
              <a:t>1</a:t>
            </a:r>
            <a:endParaRPr kumimoji="0" lang="en-US" sz="2200" b="0" i="0" u="none" strike="noStrike" kern="0" cap="none" spc="0" normalizeH="0" baseline="30000" noProof="0" dirty="0">
              <a:ln>
                <a:noFill/>
              </a:ln>
              <a:solidFill>
                <a:srgbClr val="000000"/>
              </a:solidFill>
              <a:effectLst/>
              <a:uLnTx/>
              <a:uFillTx/>
              <a:latin typeface="Calibri"/>
              <a:ea typeface="+mn-ea"/>
              <a:cs typeface="+mn-cs"/>
            </a:endParaRPr>
          </a:p>
        </p:txBody>
      </p:sp>
      <p:sp>
        <p:nvSpPr>
          <p:cNvPr id="10" name="Content Placeholder 2">
            <a:extLst>
              <a:ext uri="{FF2B5EF4-FFF2-40B4-BE49-F238E27FC236}">
                <a16:creationId xmlns:a16="http://schemas.microsoft.com/office/drawing/2014/main" id="{E576336E-4BAA-05CC-A463-B6FF2987A88D}"/>
              </a:ext>
            </a:extLst>
          </p:cNvPr>
          <p:cNvSpPr txBox="1">
            <a:spLocks/>
          </p:cNvSpPr>
          <p:nvPr/>
        </p:nvSpPr>
        <p:spPr bwMode="auto">
          <a:xfrm>
            <a:off x="3355824" y="2604720"/>
            <a:ext cx="2654825" cy="790934"/>
          </a:xfrm>
          <a:prstGeom prst="rect">
            <a:avLst/>
          </a:pr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E1471D"/>
                </a:solidFill>
                <a:effectLst/>
                <a:uLnTx/>
                <a:uFillTx/>
                <a:latin typeface="Calibri"/>
                <a:ea typeface="+mn-ea"/>
                <a:cs typeface="+mn-cs"/>
              </a:rPr>
              <a:t>O antigens </a:t>
            </a:r>
            <a:r>
              <a:rPr kumimoji="0" lang="en-US" sz="1800" b="0" i="0" u="none" strike="noStrike" kern="0" cap="none" spc="0" normalizeH="0" baseline="0" noProof="0" dirty="0">
                <a:ln>
                  <a:noFill/>
                </a:ln>
                <a:solidFill>
                  <a:srgbClr val="000000"/>
                </a:solidFill>
                <a:effectLst/>
                <a:uLnTx/>
                <a:uFillTx/>
                <a:latin typeface="Calibri"/>
                <a:ea typeface="+mn-ea"/>
                <a:cs typeface="+mn-cs"/>
              </a:rPr>
              <a:t>appear to be promising target for ExPEC vaccines</a:t>
            </a:r>
            <a:r>
              <a:rPr kumimoji="0" lang="en-US" sz="1800" b="0" i="0" u="none" strike="noStrike" kern="0" cap="none" spc="0" normalizeH="0" baseline="30000" noProof="0" dirty="0">
                <a:ln>
                  <a:noFill/>
                </a:ln>
                <a:solidFill>
                  <a:srgbClr val="000000"/>
                </a:solidFill>
                <a:effectLst/>
                <a:uLnTx/>
                <a:uFillTx/>
                <a:latin typeface="Calibri"/>
                <a:ea typeface="+mn-ea"/>
                <a:cs typeface="+mn-cs"/>
              </a:rPr>
              <a:t>2</a:t>
            </a:r>
            <a:endParaRPr kumimoji="0" lang="en-US" sz="1800" b="0" i="0" u="none" strike="noStrike" kern="0" cap="none" spc="0" normalizeH="0" baseline="0" noProof="0" dirty="0">
              <a:ln>
                <a:noFill/>
              </a:ln>
              <a:solidFill>
                <a:srgbClr val="000000"/>
              </a:solidFill>
              <a:effectLst/>
              <a:uLnTx/>
              <a:uFillTx/>
              <a:latin typeface="Calibri"/>
              <a:ea typeface="+mn-ea"/>
              <a:cs typeface="+mn-cs"/>
            </a:endParaRPr>
          </a:p>
        </p:txBody>
      </p:sp>
      <p:sp>
        <p:nvSpPr>
          <p:cNvPr id="11" name="Content Placeholder 2">
            <a:extLst>
              <a:ext uri="{FF2B5EF4-FFF2-40B4-BE49-F238E27FC236}">
                <a16:creationId xmlns:a16="http://schemas.microsoft.com/office/drawing/2014/main" id="{63CD1CE5-1254-BCA1-E476-D7E9035E5DEE}"/>
              </a:ext>
            </a:extLst>
          </p:cNvPr>
          <p:cNvSpPr txBox="1">
            <a:spLocks/>
          </p:cNvSpPr>
          <p:nvPr/>
        </p:nvSpPr>
        <p:spPr bwMode="auto">
          <a:xfrm>
            <a:off x="6181353" y="2604721"/>
            <a:ext cx="3066556" cy="790934"/>
          </a:xfrm>
          <a:prstGeom prst="rect">
            <a:avLst/>
          </a:pr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rgbClr val="000000"/>
                </a:solidFill>
                <a:effectLst/>
                <a:uLnTx/>
                <a:uFillTx/>
                <a:latin typeface="Calibri"/>
                <a:ea typeface="+mn-ea"/>
                <a:cs typeface="+mn-cs"/>
              </a:rPr>
              <a:t>K1-antigen considered but resembles glycoproteins found on human neural tissue</a:t>
            </a:r>
            <a:r>
              <a:rPr kumimoji="0" lang="en-US" sz="1800" b="0" i="0" u="none" strike="noStrike" kern="0" cap="none" spc="0" normalizeH="0" baseline="30000" noProof="0" dirty="0">
                <a:ln>
                  <a:noFill/>
                </a:ln>
                <a:solidFill>
                  <a:srgbClr val="000000"/>
                </a:solidFill>
                <a:effectLst/>
                <a:uLnTx/>
                <a:uFillTx/>
                <a:latin typeface="Calibri"/>
                <a:ea typeface="+mn-ea"/>
                <a:cs typeface="+mn-cs"/>
              </a:rPr>
              <a:t>2</a:t>
            </a:r>
            <a:endParaRPr kumimoji="0" lang="en-US" sz="1800" b="0" i="0" u="none" strike="noStrike" kern="0" cap="none" spc="0" normalizeH="0" baseline="0" noProof="0" dirty="0">
              <a:ln>
                <a:noFill/>
              </a:ln>
              <a:solidFill>
                <a:srgbClr val="000000"/>
              </a:solidFill>
              <a:effectLst/>
              <a:uLnTx/>
              <a:uFillTx/>
              <a:latin typeface="Calibri"/>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a:ea typeface="+mn-ea"/>
              <a:cs typeface="+mn-cs"/>
            </a:endParaRPr>
          </a:p>
          <a:p>
            <a:pPr marL="400050" marR="0" lvl="0" indent="-34290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1800" b="0" i="0" u="none" strike="noStrike" kern="0" cap="none" spc="0" normalizeH="0" baseline="0" noProof="0" dirty="0">
              <a:ln>
                <a:noFill/>
              </a:ln>
              <a:solidFill>
                <a:srgbClr val="000000"/>
              </a:solidFill>
              <a:effectLst/>
              <a:highlight>
                <a:srgbClr val="FFFF00"/>
              </a:highlight>
              <a:uLnTx/>
              <a:uFillTx/>
              <a:latin typeface="Calibri"/>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a:ea typeface="+mn-ea"/>
              <a:cs typeface="+mn-cs"/>
            </a:endParaRPr>
          </a:p>
        </p:txBody>
      </p:sp>
      <p:sp>
        <p:nvSpPr>
          <p:cNvPr id="12" name="Right Brace 11">
            <a:extLst>
              <a:ext uri="{FF2B5EF4-FFF2-40B4-BE49-F238E27FC236}">
                <a16:creationId xmlns:a16="http://schemas.microsoft.com/office/drawing/2014/main" id="{7034CE45-8B73-BDD1-88B9-239448A8E595}"/>
              </a:ext>
            </a:extLst>
          </p:cNvPr>
          <p:cNvSpPr/>
          <p:nvPr/>
        </p:nvSpPr>
        <p:spPr bwMode="auto">
          <a:xfrm rot="5400000">
            <a:off x="6044375" y="1909095"/>
            <a:ext cx="291194" cy="5829244"/>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63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Freeform: Shape 115">
            <a:extLst>
              <a:ext uri="{FF2B5EF4-FFF2-40B4-BE49-F238E27FC236}">
                <a16:creationId xmlns:a16="http://schemas.microsoft.com/office/drawing/2014/main" id="{08A8AD04-EB12-11B2-7EDF-7FF3C5BFFF6A}"/>
              </a:ext>
            </a:extLst>
          </p:cNvPr>
          <p:cNvSpPr/>
          <p:nvPr/>
        </p:nvSpPr>
        <p:spPr bwMode="auto">
          <a:xfrm>
            <a:off x="2455452" y="4436175"/>
            <a:ext cx="2186886" cy="852448"/>
          </a:xfrm>
          <a:custGeom>
            <a:avLst/>
            <a:gdLst>
              <a:gd name="connsiteX0" fmla="*/ 0 w 2186886"/>
              <a:gd name="connsiteY0" fmla="*/ 1115824 h 1115824"/>
              <a:gd name="connsiteX1" fmla="*/ 233396 w 2186886"/>
              <a:gd name="connsiteY1" fmla="*/ 946372 h 1115824"/>
              <a:gd name="connsiteX2" fmla="*/ 482777 w 2186886"/>
              <a:gd name="connsiteY2" fmla="*/ 783315 h 1115824"/>
              <a:gd name="connsiteX3" fmla="*/ 722568 w 2186886"/>
              <a:gd name="connsiteY3" fmla="*/ 732160 h 1115824"/>
              <a:gd name="connsiteX4" fmla="*/ 968752 w 2186886"/>
              <a:gd name="connsiteY4" fmla="*/ 517947 h 1115824"/>
              <a:gd name="connsiteX5" fmla="*/ 1211740 w 2186886"/>
              <a:gd name="connsiteY5" fmla="*/ 342101 h 1115824"/>
              <a:gd name="connsiteX6" fmla="*/ 1438741 w 2186886"/>
              <a:gd name="connsiteY6" fmla="*/ 211016 h 1115824"/>
              <a:gd name="connsiteX7" fmla="*/ 1697714 w 2186886"/>
              <a:gd name="connsiteY7" fmla="*/ 86325 h 1115824"/>
              <a:gd name="connsiteX8" fmla="*/ 1927913 w 2186886"/>
              <a:gd name="connsiteY8" fmla="*/ 44761 h 1115824"/>
              <a:gd name="connsiteX9" fmla="*/ 2186886 w 2186886"/>
              <a:gd name="connsiteY9" fmla="*/ 0 h 1115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6886" h="1115824">
                <a:moveTo>
                  <a:pt x="0" y="1115824"/>
                </a:moveTo>
                <a:lnTo>
                  <a:pt x="233396" y="946372"/>
                </a:lnTo>
                <a:lnTo>
                  <a:pt x="482777" y="783315"/>
                </a:lnTo>
                <a:lnTo>
                  <a:pt x="722568" y="732160"/>
                </a:lnTo>
                <a:lnTo>
                  <a:pt x="968752" y="517947"/>
                </a:lnTo>
                <a:lnTo>
                  <a:pt x="1211740" y="342101"/>
                </a:lnTo>
                <a:lnTo>
                  <a:pt x="1438741" y="211016"/>
                </a:lnTo>
                <a:lnTo>
                  <a:pt x="1697714" y="86325"/>
                </a:lnTo>
                <a:lnTo>
                  <a:pt x="1927913" y="44761"/>
                </a:lnTo>
                <a:lnTo>
                  <a:pt x="2186886"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TextBox 154">
            <a:extLst>
              <a:ext uri="{FF2B5EF4-FFF2-40B4-BE49-F238E27FC236}">
                <a16:creationId xmlns:a16="http://schemas.microsoft.com/office/drawing/2014/main" id="{601AB4D5-0AE5-6CCF-10FD-4506629EEF4A}"/>
              </a:ext>
            </a:extLst>
          </p:cNvPr>
          <p:cNvSpPr txBox="1"/>
          <p:nvPr/>
        </p:nvSpPr>
        <p:spPr bwMode="auto">
          <a:xfrm>
            <a:off x="2194863" y="3672309"/>
            <a:ext cx="12876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valent</a:t>
            </a:r>
          </a:p>
        </p:txBody>
      </p:sp>
      <p:sp>
        <p:nvSpPr>
          <p:cNvPr id="156" name="TextBox 155">
            <a:extLst>
              <a:ext uri="{FF2B5EF4-FFF2-40B4-BE49-F238E27FC236}">
                <a16:creationId xmlns:a16="http://schemas.microsoft.com/office/drawing/2014/main" id="{32438970-EEA7-AE42-5F2E-BCB2D018BDA4}"/>
              </a:ext>
            </a:extLst>
          </p:cNvPr>
          <p:cNvSpPr txBox="1"/>
          <p:nvPr/>
        </p:nvSpPr>
        <p:spPr bwMode="auto">
          <a:xfrm>
            <a:off x="3404538" y="3672309"/>
            <a:ext cx="12876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valent</a:t>
            </a:r>
          </a:p>
        </p:txBody>
      </p:sp>
      <p:sp>
        <p:nvSpPr>
          <p:cNvPr id="157" name="TextBox 156">
            <a:extLst>
              <a:ext uri="{FF2B5EF4-FFF2-40B4-BE49-F238E27FC236}">
                <a16:creationId xmlns:a16="http://schemas.microsoft.com/office/drawing/2014/main" id="{D3E133FF-9397-A009-32B4-B5B63337284E}"/>
              </a:ext>
            </a:extLst>
          </p:cNvPr>
          <p:cNvSpPr txBox="1"/>
          <p:nvPr/>
        </p:nvSpPr>
        <p:spPr bwMode="auto">
          <a:xfrm>
            <a:off x="2359491" y="3393797"/>
            <a:ext cx="2497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Included in Vaccines</a:t>
            </a:r>
          </a:p>
        </p:txBody>
      </p:sp>
      <p:sp>
        <p:nvSpPr>
          <p:cNvPr id="3" name="Content Placeholder 2">
            <a:extLst>
              <a:ext uri="{FF2B5EF4-FFF2-40B4-BE49-F238E27FC236}">
                <a16:creationId xmlns:a16="http://schemas.microsoft.com/office/drawing/2014/main" id="{915FF93A-CF97-9AE6-AC0F-D6FD08D6E918}"/>
              </a:ext>
            </a:extLst>
          </p:cNvPr>
          <p:cNvSpPr>
            <a:spLocks noGrp="1"/>
          </p:cNvSpPr>
          <p:nvPr>
            <p:ph sz="half" idx="1"/>
          </p:nvPr>
        </p:nvSpPr>
        <p:spPr>
          <a:xfrm>
            <a:off x="601820" y="1510730"/>
            <a:ext cx="6671648" cy="1658654"/>
          </a:xfrm>
        </p:spPr>
        <p:txBody>
          <a:bodyPr numCol="1"/>
          <a:lstStyle/>
          <a:p>
            <a:pPr>
              <a:spcBef>
                <a:spcPts val="0"/>
              </a:spcBef>
              <a:spcAft>
                <a:spcPts val="300"/>
              </a:spcAft>
            </a:pPr>
            <a:r>
              <a:rPr lang="en-US" sz="2200" dirty="0"/>
              <a:t>Analysis of O-serotype distribution among ICU patients with </a:t>
            </a:r>
            <a:r>
              <a:rPr lang="en-US" sz="2200" i="1" dirty="0"/>
              <a:t>E coli </a:t>
            </a:r>
            <a:r>
              <a:rPr lang="en-US" sz="2200" dirty="0"/>
              <a:t>BSI in the Netherlands (N = 70)</a:t>
            </a:r>
          </a:p>
          <a:p>
            <a:pPr lvl="1">
              <a:spcBef>
                <a:spcPts val="300"/>
              </a:spcBef>
              <a:spcAft>
                <a:spcPts val="0"/>
              </a:spcAft>
            </a:pPr>
            <a:r>
              <a:rPr lang="en-US" sz="2000" dirty="0"/>
              <a:t>68 isolates serotyped</a:t>
            </a:r>
          </a:p>
          <a:p>
            <a:pPr lvl="1">
              <a:spcBef>
                <a:spcPts val="300"/>
              </a:spcBef>
              <a:spcAft>
                <a:spcPts val="0"/>
              </a:spcAft>
            </a:pPr>
            <a:r>
              <a:rPr lang="en-US" sz="2000" dirty="0"/>
              <a:t>Most common isolates: O25 (16%), O8 (7%), O2 (6%), O6 (6%), O15 (6%)</a:t>
            </a:r>
          </a:p>
        </p:txBody>
      </p:sp>
      <p:sp>
        <p:nvSpPr>
          <p:cNvPr id="7" name="Title 6">
            <a:extLst>
              <a:ext uri="{FF2B5EF4-FFF2-40B4-BE49-F238E27FC236}">
                <a16:creationId xmlns:a16="http://schemas.microsoft.com/office/drawing/2014/main" id="{F87D5A2E-71B3-6691-691E-908617147F4F}"/>
              </a:ext>
            </a:extLst>
          </p:cNvPr>
          <p:cNvSpPr>
            <a:spLocks noGrp="1"/>
          </p:cNvSpPr>
          <p:nvPr>
            <p:ph type="title"/>
          </p:nvPr>
        </p:nvSpPr>
        <p:spPr/>
        <p:txBody>
          <a:bodyPr/>
          <a:lstStyle/>
          <a:p>
            <a:r>
              <a:rPr lang="en-US" dirty="0"/>
              <a:t>ICU Distributions of O-Serotype in ExPEC</a:t>
            </a:r>
          </a:p>
        </p:txBody>
      </p:sp>
      <p:sp>
        <p:nvSpPr>
          <p:cNvPr id="6" name="Text Box 15">
            <a:extLst>
              <a:ext uri="{FF2B5EF4-FFF2-40B4-BE49-F238E27FC236}">
                <a16:creationId xmlns:a16="http://schemas.microsoft.com/office/drawing/2014/main" id="{F11051B4-1C98-3C1C-C03A-8FC7D4ED1EE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Verboom. Vaccine. 2021; 39:1670.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B5A6B9E2-A76D-27EB-9F1C-A5BCF8552005}"/>
              </a:ext>
            </a:extLst>
          </p:cNvPr>
          <p:cNvSpPr txBox="1"/>
          <p:nvPr/>
        </p:nvSpPr>
        <p:spPr bwMode="auto">
          <a:xfrm>
            <a:off x="1787107" y="5537100"/>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2" name="TextBox 61">
            <a:extLst>
              <a:ext uri="{FF2B5EF4-FFF2-40B4-BE49-F238E27FC236}">
                <a16:creationId xmlns:a16="http://schemas.microsoft.com/office/drawing/2014/main" id="{EF8D5173-7A6D-B1BB-795D-C347A9BF01CD}"/>
              </a:ext>
            </a:extLst>
          </p:cNvPr>
          <p:cNvSpPr txBox="1"/>
          <p:nvPr/>
        </p:nvSpPr>
        <p:spPr bwMode="auto">
          <a:xfrm>
            <a:off x="2258819"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25</a:t>
            </a:r>
          </a:p>
        </p:txBody>
      </p:sp>
      <p:sp>
        <p:nvSpPr>
          <p:cNvPr id="63" name="TextBox 62">
            <a:extLst>
              <a:ext uri="{FF2B5EF4-FFF2-40B4-BE49-F238E27FC236}">
                <a16:creationId xmlns:a16="http://schemas.microsoft.com/office/drawing/2014/main" id="{818C2D48-FA40-0F5E-EC46-D90B496C2AFF}"/>
              </a:ext>
            </a:extLst>
          </p:cNvPr>
          <p:cNvSpPr txBox="1"/>
          <p:nvPr/>
        </p:nvSpPr>
        <p:spPr bwMode="auto">
          <a:xfrm>
            <a:off x="2494495"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6</a:t>
            </a:r>
          </a:p>
        </p:txBody>
      </p:sp>
      <p:sp>
        <p:nvSpPr>
          <p:cNvPr id="64" name="TextBox 63">
            <a:extLst>
              <a:ext uri="{FF2B5EF4-FFF2-40B4-BE49-F238E27FC236}">
                <a16:creationId xmlns:a16="http://schemas.microsoft.com/office/drawing/2014/main" id="{8927E13A-5F25-6EA2-134B-DCAC84CC9707}"/>
              </a:ext>
            </a:extLst>
          </p:cNvPr>
          <p:cNvSpPr txBox="1"/>
          <p:nvPr/>
        </p:nvSpPr>
        <p:spPr bwMode="auto">
          <a:xfrm>
            <a:off x="2745134"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2</a:t>
            </a:r>
          </a:p>
        </p:txBody>
      </p:sp>
      <p:sp>
        <p:nvSpPr>
          <p:cNvPr id="65" name="TextBox 64">
            <a:extLst>
              <a:ext uri="{FF2B5EF4-FFF2-40B4-BE49-F238E27FC236}">
                <a16:creationId xmlns:a16="http://schemas.microsoft.com/office/drawing/2014/main" id="{CF577368-740C-BD2B-FDC8-75F96C319C06}"/>
              </a:ext>
            </a:extLst>
          </p:cNvPr>
          <p:cNvSpPr txBox="1"/>
          <p:nvPr/>
        </p:nvSpPr>
        <p:spPr bwMode="auto">
          <a:xfrm>
            <a:off x="2980810"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a:t>
            </a:r>
          </a:p>
        </p:txBody>
      </p:sp>
      <p:sp>
        <p:nvSpPr>
          <p:cNvPr id="66" name="TextBox 65">
            <a:extLst>
              <a:ext uri="{FF2B5EF4-FFF2-40B4-BE49-F238E27FC236}">
                <a16:creationId xmlns:a16="http://schemas.microsoft.com/office/drawing/2014/main" id="{31BE9A19-FB30-55F5-3346-AF0879C753D2}"/>
              </a:ext>
            </a:extLst>
          </p:cNvPr>
          <p:cNvSpPr txBox="1"/>
          <p:nvPr/>
        </p:nvSpPr>
        <p:spPr bwMode="auto">
          <a:xfrm>
            <a:off x="3216485"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8</a:t>
            </a:r>
          </a:p>
        </p:txBody>
      </p:sp>
      <p:sp>
        <p:nvSpPr>
          <p:cNvPr id="67" name="TextBox 66">
            <a:extLst>
              <a:ext uri="{FF2B5EF4-FFF2-40B4-BE49-F238E27FC236}">
                <a16:creationId xmlns:a16="http://schemas.microsoft.com/office/drawing/2014/main" id="{FFB2DA97-8E94-2D20-D32B-8484025BD6DF}"/>
              </a:ext>
            </a:extLst>
          </p:cNvPr>
          <p:cNvSpPr txBox="1"/>
          <p:nvPr/>
        </p:nvSpPr>
        <p:spPr bwMode="auto">
          <a:xfrm>
            <a:off x="3459642"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15</a:t>
            </a:r>
          </a:p>
        </p:txBody>
      </p:sp>
      <p:sp>
        <p:nvSpPr>
          <p:cNvPr id="68" name="TextBox 67">
            <a:extLst>
              <a:ext uri="{FF2B5EF4-FFF2-40B4-BE49-F238E27FC236}">
                <a16:creationId xmlns:a16="http://schemas.microsoft.com/office/drawing/2014/main" id="{72D49FFD-F263-F8FA-97D9-CB727934764B}"/>
              </a:ext>
            </a:extLst>
          </p:cNvPr>
          <p:cNvSpPr txBox="1"/>
          <p:nvPr/>
        </p:nvSpPr>
        <p:spPr bwMode="auto">
          <a:xfrm>
            <a:off x="3699059"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75</a:t>
            </a:r>
          </a:p>
        </p:txBody>
      </p:sp>
      <p:sp>
        <p:nvSpPr>
          <p:cNvPr id="69" name="TextBox 68">
            <a:extLst>
              <a:ext uri="{FF2B5EF4-FFF2-40B4-BE49-F238E27FC236}">
                <a16:creationId xmlns:a16="http://schemas.microsoft.com/office/drawing/2014/main" id="{0CE72DCB-1E53-5E63-17AA-4AFE42089951}"/>
              </a:ext>
            </a:extLst>
          </p:cNvPr>
          <p:cNvSpPr txBox="1"/>
          <p:nvPr/>
        </p:nvSpPr>
        <p:spPr bwMode="auto">
          <a:xfrm>
            <a:off x="3934734"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16</a:t>
            </a:r>
          </a:p>
        </p:txBody>
      </p:sp>
      <p:sp>
        <p:nvSpPr>
          <p:cNvPr id="70" name="TextBox 69">
            <a:extLst>
              <a:ext uri="{FF2B5EF4-FFF2-40B4-BE49-F238E27FC236}">
                <a16:creationId xmlns:a16="http://schemas.microsoft.com/office/drawing/2014/main" id="{CDC73ADB-478A-8DD5-9ABB-72343692BA87}"/>
              </a:ext>
            </a:extLst>
          </p:cNvPr>
          <p:cNvSpPr txBox="1"/>
          <p:nvPr/>
        </p:nvSpPr>
        <p:spPr bwMode="auto">
          <a:xfrm>
            <a:off x="4170408"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18</a:t>
            </a:r>
          </a:p>
        </p:txBody>
      </p:sp>
      <p:sp>
        <p:nvSpPr>
          <p:cNvPr id="71" name="TextBox 70">
            <a:extLst>
              <a:ext uri="{FF2B5EF4-FFF2-40B4-BE49-F238E27FC236}">
                <a16:creationId xmlns:a16="http://schemas.microsoft.com/office/drawing/2014/main" id="{1B72FE06-839F-7286-3B2B-AE16613E2C90}"/>
              </a:ext>
            </a:extLst>
          </p:cNvPr>
          <p:cNvSpPr txBox="1"/>
          <p:nvPr/>
        </p:nvSpPr>
        <p:spPr bwMode="auto">
          <a:xfrm>
            <a:off x="4413566"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4</a:t>
            </a:r>
          </a:p>
        </p:txBody>
      </p:sp>
      <p:sp>
        <p:nvSpPr>
          <p:cNvPr id="72" name="TextBox 71">
            <a:extLst>
              <a:ext uri="{FF2B5EF4-FFF2-40B4-BE49-F238E27FC236}">
                <a16:creationId xmlns:a16="http://schemas.microsoft.com/office/drawing/2014/main" id="{18212100-8CBC-5E46-2F19-5B296724D177}"/>
              </a:ext>
            </a:extLst>
          </p:cNvPr>
          <p:cNvSpPr txBox="1"/>
          <p:nvPr/>
        </p:nvSpPr>
        <p:spPr bwMode="auto">
          <a:xfrm>
            <a:off x="4656722"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17</a:t>
            </a:r>
          </a:p>
        </p:txBody>
      </p:sp>
      <p:sp>
        <p:nvSpPr>
          <p:cNvPr id="73" name="TextBox 72">
            <a:extLst>
              <a:ext uri="{FF2B5EF4-FFF2-40B4-BE49-F238E27FC236}">
                <a16:creationId xmlns:a16="http://schemas.microsoft.com/office/drawing/2014/main" id="{5FC3ED2E-99BE-4D03-E93E-3BA4949F6D05}"/>
              </a:ext>
            </a:extLst>
          </p:cNvPr>
          <p:cNvSpPr txBox="1"/>
          <p:nvPr/>
        </p:nvSpPr>
        <p:spPr bwMode="auto">
          <a:xfrm>
            <a:off x="4892788"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101</a:t>
            </a:r>
          </a:p>
        </p:txBody>
      </p:sp>
      <p:sp>
        <p:nvSpPr>
          <p:cNvPr id="74" name="TextBox 73">
            <a:extLst>
              <a:ext uri="{FF2B5EF4-FFF2-40B4-BE49-F238E27FC236}">
                <a16:creationId xmlns:a16="http://schemas.microsoft.com/office/drawing/2014/main" id="{F690E789-FBA2-9C01-587B-56C67703ED03}"/>
              </a:ext>
            </a:extLst>
          </p:cNvPr>
          <p:cNvSpPr txBox="1"/>
          <p:nvPr/>
        </p:nvSpPr>
        <p:spPr bwMode="auto">
          <a:xfrm>
            <a:off x="5140273"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78</a:t>
            </a:r>
          </a:p>
        </p:txBody>
      </p:sp>
      <p:sp>
        <p:nvSpPr>
          <p:cNvPr id="75" name="TextBox 74">
            <a:extLst>
              <a:ext uri="{FF2B5EF4-FFF2-40B4-BE49-F238E27FC236}">
                <a16:creationId xmlns:a16="http://schemas.microsoft.com/office/drawing/2014/main" id="{48983186-21C8-EC4D-3382-922C0AF3F8C1}"/>
              </a:ext>
            </a:extLst>
          </p:cNvPr>
          <p:cNvSpPr txBox="1"/>
          <p:nvPr/>
        </p:nvSpPr>
        <p:spPr bwMode="auto">
          <a:xfrm>
            <a:off x="5378713"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a:t>
            </a:r>
          </a:p>
        </p:txBody>
      </p:sp>
      <p:sp>
        <p:nvSpPr>
          <p:cNvPr id="76" name="TextBox 75">
            <a:extLst>
              <a:ext uri="{FF2B5EF4-FFF2-40B4-BE49-F238E27FC236}">
                <a16:creationId xmlns:a16="http://schemas.microsoft.com/office/drawing/2014/main" id="{17A08E6D-F828-D8C5-0F58-343057E31D43}"/>
              </a:ext>
            </a:extLst>
          </p:cNvPr>
          <p:cNvSpPr txBox="1"/>
          <p:nvPr/>
        </p:nvSpPr>
        <p:spPr bwMode="auto">
          <a:xfrm>
            <a:off x="5614348"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107</a:t>
            </a:r>
          </a:p>
        </p:txBody>
      </p:sp>
      <p:sp>
        <p:nvSpPr>
          <p:cNvPr id="77" name="TextBox 76">
            <a:extLst>
              <a:ext uri="{FF2B5EF4-FFF2-40B4-BE49-F238E27FC236}">
                <a16:creationId xmlns:a16="http://schemas.microsoft.com/office/drawing/2014/main" id="{2677A253-2B27-32AD-F87A-07EF005EB550}"/>
              </a:ext>
            </a:extLst>
          </p:cNvPr>
          <p:cNvSpPr txBox="1"/>
          <p:nvPr/>
        </p:nvSpPr>
        <p:spPr bwMode="auto">
          <a:xfrm>
            <a:off x="5866119"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111</a:t>
            </a:r>
          </a:p>
        </p:txBody>
      </p:sp>
      <p:sp>
        <p:nvSpPr>
          <p:cNvPr id="86" name="TextBox 85">
            <a:extLst>
              <a:ext uri="{FF2B5EF4-FFF2-40B4-BE49-F238E27FC236}">
                <a16:creationId xmlns:a16="http://schemas.microsoft.com/office/drawing/2014/main" id="{0BBAAA60-06C4-BC91-993D-C889A5AEACFA}"/>
              </a:ext>
            </a:extLst>
          </p:cNvPr>
          <p:cNvSpPr txBox="1"/>
          <p:nvPr/>
        </p:nvSpPr>
        <p:spPr bwMode="auto">
          <a:xfrm>
            <a:off x="6099345"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117</a:t>
            </a:r>
          </a:p>
        </p:txBody>
      </p:sp>
      <p:sp>
        <p:nvSpPr>
          <p:cNvPr id="87" name="TextBox 86">
            <a:extLst>
              <a:ext uri="{FF2B5EF4-FFF2-40B4-BE49-F238E27FC236}">
                <a16:creationId xmlns:a16="http://schemas.microsoft.com/office/drawing/2014/main" id="{0920DCF4-042B-38AF-55BC-188C5A412D4B}"/>
              </a:ext>
            </a:extLst>
          </p:cNvPr>
          <p:cNvSpPr txBox="1"/>
          <p:nvPr/>
        </p:nvSpPr>
        <p:spPr bwMode="auto">
          <a:xfrm>
            <a:off x="6336836"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13</a:t>
            </a:r>
          </a:p>
        </p:txBody>
      </p:sp>
      <p:sp>
        <p:nvSpPr>
          <p:cNvPr id="88" name="TextBox 87">
            <a:extLst>
              <a:ext uri="{FF2B5EF4-FFF2-40B4-BE49-F238E27FC236}">
                <a16:creationId xmlns:a16="http://schemas.microsoft.com/office/drawing/2014/main" id="{C800E91B-5548-19D4-A64A-8A0D1AC096E9}"/>
              </a:ext>
            </a:extLst>
          </p:cNvPr>
          <p:cNvSpPr txBox="1"/>
          <p:nvPr/>
        </p:nvSpPr>
        <p:spPr bwMode="auto">
          <a:xfrm>
            <a:off x="6578740"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153</a:t>
            </a:r>
          </a:p>
        </p:txBody>
      </p:sp>
      <p:sp>
        <p:nvSpPr>
          <p:cNvPr id="89" name="TextBox 88">
            <a:extLst>
              <a:ext uri="{FF2B5EF4-FFF2-40B4-BE49-F238E27FC236}">
                <a16:creationId xmlns:a16="http://schemas.microsoft.com/office/drawing/2014/main" id="{288E6995-87E2-A57C-B05C-688DCAD6FED2}"/>
              </a:ext>
            </a:extLst>
          </p:cNvPr>
          <p:cNvSpPr txBox="1"/>
          <p:nvPr/>
        </p:nvSpPr>
        <p:spPr bwMode="auto">
          <a:xfrm>
            <a:off x="6821396"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161</a:t>
            </a:r>
          </a:p>
        </p:txBody>
      </p:sp>
      <p:sp>
        <p:nvSpPr>
          <p:cNvPr id="90" name="TextBox 89">
            <a:extLst>
              <a:ext uri="{FF2B5EF4-FFF2-40B4-BE49-F238E27FC236}">
                <a16:creationId xmlns:a16="http://schemas.microsoft.com/office/drawing/2014/main" id="{CFD75157-BA65-F6B2-B491-5BE398965BB4}"/>
              </a:ext>
            </a:extLst>
          </p:cNvPr>
          <p:cNvSpPr txBox="1"/>
          <p:nvPr/>
        </p:nvSpPr>
        <p:spPr bwMode="auto">
          <a:xfrm>
            <a:off x="7070347"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162</a:t>
            </a:r>
          </a:p>
        </p:txBody>
      </p:sp>
      <p:sp>
        <p:nvSpPr>
          <p:cNvPr id="91" name="TextBox 90">
            <a:extLst>
              <a:ext uri="{FF2B5EF4-FFF2-40B4-BE49-F238E27FC236}">
                <a16:creationId xmlns:a16="http://schemas.microsoft.com/office/drawing/2014/main" id="{8AA0A297-0882-F168-FAE2-9E65764B5F74}"/>
              </a:ext>
            </a:extLst>
          </p:cNvPr>
          <p:cNvSpPr txBox="1"/>
          <p:nvPr/>
        </p:nvSpPr>
        <p:spPr bwMode="auto">
          <a:xfrm>
            <a:off x="7309667"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169</a:t>
            </a:r>
          </a:p>
        </p:txBody>
      </p:sp>
      <p:sp>
        <p:nvSpPr>
          <p:cNvPr id="92" name="TextBox 91">
            <a:extLst>
              <a:ext uri="{FF2B5EF4-FFF2-40B4-BE49-F238E27FC236}">
                <a16:creationId xmlns:a16="http://schemas.microsoft.com/office/drawing/2014/main" id="{F02B6C27-3A66-2D1F-6F62-676B3738EA95}"/>
              </a:ext>
            </a:extLst>
          </p:cNvPr>
          <p:cNvSpPr txBox="1"/>
          <p:nvPr/>
        </p:nvSpPr>
        <p:spPr bwMode="auto">
          <a:xfrm>
            <a:off x="7554530"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21</a:t>
            </a:r>
          </a:p>
        </p:txBody>
      </p:sp>
      <p:sp>
        <p:nvSpPr>
          <p:cNvPr id="93" name="TextBox 92">
            <a:extLst>
              <a:ext uri="{FF2B5EF4-FFF2-40B4-BE49-F238E27FC236}">
                <a16:creationId xmlns:a16="http://schemas.microsoft.com/office/drawing/2014/main" id="{CFA3F0D8-F74C-4143-FDB7-1CDE0F9DEB61}"/>
              </a:ext>
            </a:extLst>
          </p:cNvPr>
          <p:cNvSpPr txBox="1"/>
          <p:nvPr/>
        </p:nvSpPr>
        <p:spPr bwMode="auto">
          <a:xfrm>
            <a:off x="7794227"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23</a:t>
            </a:r>
          </a:p>
        </p:txBody>
      </p:sp>
      <p:sp>
        <p:nvSpPr>
          <p:cNvPr id="94" name="TextBox 93">
            <a:extLst>
              <a:ext uri="{FF2B5EF4-FFF2-40B4-BE49-F238E27FC236}">
                <a16:creationId xmlns:a16="http://schemas.microsoft.com/office/drawing/2014/main" id="{CAE25CB6-D06E-5884-3E5E-6C6848C2C188}"/>
              </a:ext>
            </a:extLst>
          </p:cNvPr>
          <p:cNvSpPr txBox="1"/>
          <p:nvPr/>
        </p:nvSpPr>
        <p:spPr bwMode="auto">
          <a:xfrm>
            <a:off x="8034677"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24</a:t>
            </a:r>
          </a:p>
        </p:txBody>
      </p:sp>
      <p:sp>
        <p:nvSpPr>
          <p:cNvPr id="95" name="TextBox 94">
            <a:extLst>
              <a:ext uri="{FF2B5EF4-FFF2-40B4-BE49-F238E27FC236}">
                <a16:creationId xmlns:a16="http://schemas.microsoft.com/office/drawing/2014/main" id="{2C5F3859-B4B1-636D-8BCA-DA55B21AFBA9}"/>
              </a:ext>
            </a:extLst>
          </p:cNvPr>
          <p:cNvSpPr txBox="1"/>
          <p:nvPr/>
        </p:nvSpPr>
        <p:spPr bwMode="auto">
          <a:xfrm>
            <a:off x="8282123"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3</a:t>
            </a:r>
          </a:p>
        </p:txBody>
      </p:sp>
      <p:sp>
        <p:nvSpPr>
          <p:cNvPr id="96" name="TextBox 95">
            <a:extLst>
              <a:ext uri="{FF2B5EF4-FFF2-40B4-BE49-F238E27FC236}">
                <a16:creationId xmlns:a16="http://schemas.microsoft.com/office/drawing/2014/main" id="{12FCB35F-C860-05D5-37DA-04547F2A2EA8}"/>
              </a:ext>
            </a:extLst>
          </p:cNvPr>
          <p:cNvSpPr txBox="1"/>
          <p:nvPr/>
        </p:nvSpPr>
        <p:spPr bwMode="auto">
          <a:xfrm>
            <a:off x="8505194"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44</a:t>
            </a:r>
          </a:p>
        </p:txBody>
      </p:sp>
      <p:sp>
        <p:nvSpPr>
          <p:cNvPr id="97" name="TextBox 96">
            <a:extLst>
              <a:ext uri="{FF2B5EF4-FFF2-40B4-BE49-F238E27FC236}">
                <a16:creationId xmlns:a16="http://schemas.microsoft.com/office/drawing/2014/main" id="{6EB8A419-E198-7726-C322-B7983E5A6987}"/>
              </a:ext>
            </a:extLst>
          </p:cNvPr>
          <p:cNvSpPr txBox="1"/>
          <p:nvPr/>
        </p:nvSpPr>
        <p:spPr bwMode="auto">
          <a:xfrm>
            <a:off x="8753016"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45</a:t>
            </a:r>
          </a:p>
        </p:txBody>
      </p:sp>
      <p:sp>
        <p:nvSpPr>
          <p:cNvPr id="98" name="TextBox 97">
            <a:extLst>
              <a:ext uri="{FF2B5EF4-FFF2-40B4-BE49-F238E27FC236}">
                <a16:creationId xmlns:a16="http://schemas.microsoft.com/office/drawing/2014/main" id="{F75BF0C1-86FB-0F0E-B708-53BD64038430}"/>
              </a:ext>
            </a:extLst>
          </p:cNvPr>
          <p:cNvSpPr txBox="1"/>
          <p:nvPr/>
        </p:nvSpPr>
        <p:spPr bwMode="auto">
          <a:xfrm>
            <a:off x="8993466"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58</a:t>
            </a:r>
          </a:p>
        </p:txBody>
      </p:sp>
      <p:sp>
        <p:nvSpPr>
          <p:cNvPr id="99" name="TextBox 98">
            <a:extLst>
              <a:ext uri="{FF2B5EF4-FFF2-40B4-BE49-F238E27FC236}">
                <a16:creationId xmlns:a16="http://schemas.microsoft.com/office/drawing/2014/main" id="{E4A2F29B-8010-EB51-2124-B3856B6E35FB}"/>
              </a:ext>
            </a:extLst>
          </p:cNvPr>
          <p:cNvSpPr txBox="1"/>
          <p:nvPr/>
        </p:nvSpPr>
        <p:spPr bwMode="auto">
          <a:xfrm>
            <a:off x="9240911"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68</a:t>
            </a:r>
          </a:p>
        </p:txBody>
      </p:sp>
      <p:sp>
        <p:nvSpPr>
          <p:cNvPr id="100" name="TextBox 99">
            <a:extLst>
              <a:ext uri="{FF2B5EF4-FFF2-40B4-BE49-F238E27FC236}">
                <a16:creationId xmlns:a16="http://schemas.microsoft.com/office/drawing/2014/main" id="{B0E88E18-0C81-3828-9C72-1DDCD1899508}"/>
              </a:ext>
            </a:extLst>
          </p:cNvPr>
          <p:cNvSpPr txBox="1"/>
          <p:nvPr/>
        </p:nvSpPr>
        <p:spPr bwMode="auto">
          <a:xfrm>
            <a:off x="9475819"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73</a:t>
            </a:r>
          </a:p>
        </p:txBody>
      </p:sp>
      <p:sp>
        <p:nvSpPr>
          <p:cNvPr id="101" name="TextBox 100">
            <a:extLst>
              <a:ext uri="{FF2B5EF4-FFF2-40B4-BE49-F238E27FC236}">
                <a16:creationId xmlns:a16="http://schemas.microsoft.com/office/drawing/2014/main" id="{971E4BFC-E065-8293-7773-D9A42EBEE941}"/>
              </a:ext>
            </a:extLst>
          </p:cNvPr>
          <p:cNvSpPr txBox="1"/>
          <p:nvPr/>
        </p:nvSpPr>
        <p:spPr bwMode="auto">
          <a:xfrm>
            <a:off x="9724018"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77</a:t>
            </a:r>
          </a:p>
        </p:txBody>
      </p:sp>
      <p:sp>
        <p:nvSpPr>
          <p:cNvPr id="102" name="TextBox 101">
            <a:extLst>
              <a:ext uri="{FF2B5EF4-FFF2-40B4-BE49-F238E27FC236}">
                <a16:creationId xmlns:a16="http://schemas.microsoft.com/office/drawing/2014/main" id="{8DB0D176-BD5A-3BBC-C72F-94F2BAB23D4D}"/>
              </a:ext>
            </a:extLst>
          </p:cNvPr>
          <p:cNvSpPr txBox="1"/>
          <p:nvPr/>
        </p:nvSpPr>
        <p:spPr bwMode="auto">
          <a:xfrm>
            <a:off x="9960755" y="5722083"/>
            <a:ext cx="4077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60" normalizeH="0" baseline="0" noProof="0" dirty="0">
                <a:ln>
                  <a:noFill/>
                </a:ln>
                <a:solidFill>
                  <a:srgbClr val="000000"/>
                </a:solidFill>
                <a:effectLst/>
                <a:uLnTx/>
                <a:uFillTx/>
                <a:latin typeface="Calibri"/>
                <a:ea typeface="+mn-ea"/>
                <a:cs typeface="Arial" panose="020B0604020202020204" pitchFamily="34" charset="0"/>
              </a:rPr>
              <a:t>86</a:t>
            </a:r>
          </a:p>
        </p:txBody>
      </p:sp>
      <p:sp>
        <p:nvSpPr>
          <p:cNvPr id="103" name="TextBox 102">
            <a:extLst>
              <a:ext uri="{FF2B5EF4-FFF2-40B4-BE49-F238E27FC236}">
                <a16:creationId xmlns:a16="http://schemas.microsoft.com/office/drawing/2014/main" id="{4164AED4-A30A-34D5-D1F5-856E4200DACC}"/>
              </a:ext>
            </a:extLst>
          </p:cNvPr>
          <p:cNvSpPr txBox="1"/>
          <p:nvPr/>
        </p:nvSpPr>
        <p:spPr bwMode="auto">
          <a:xfrm>
            <a:off x="10104116" y="5868610"/>
            <a:ext cx="582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Non-typeable</a:t>
            </a:r>
          </a:p>
        </p:txBody>
      </p:sp>
      <p:sp>
        <p:nvSpPr>
          <p:cNvPr id="160" name="Rectangle 159">
            <a:extLst>
              <a:ext uri="{FF2B5EF4-FFF2-40B4-BE49-F238E27FC236}">
                <a16:creationId xmlns:a16="http://schemas.microsoft.com/office/drawing/2014/main" id="{450745C1-3E8C-1178-1790-0422654E15D0}"/>
              </a:ext>
            </a:extLst>
          </p:cNvPr>
          <p:cNvSpPr/>
          <p:nvPr/>
        </p:nvSpPr>
        <p:spPr bwMode="auto">
          <a:xfrm>
            <a:off x="8522793" y="4264500"/>
            <a:ext cx="87846" cy="8784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Rectangle 160">
            <a:extLst>
              <a:ext uri="{FF2B5EF4-FFF2-40B4-BE49-F238E27FC236}">
                <a16:creationId xmlns:a16="http://schemas.microsoft.com/office/drawing/2014/main" id="{1F91B283-429A-F41D-7540-4DFC604206DC}"/>
              </a:ext>
            </a:extLst>
          </p:cNvPr>
          <p:cNvSpPr/>
          <p:nvPr/>
        </p:nvSpPr>
        <p:spPr bwMode="auto">
          <a:xfrm>
            <a:off x="8522793" y="4501297"/>
            <a:ext cx="87846" cy="8784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63" name="Straight Connector 162">
            <a:extLst>
              <a:ext uri="{FF2B5EF4-FFF2-40B4-BE49-F238E27FC236}">
                <a16:creationId xmlns:a16="http://schemas.microsoft.com/office/drawing/2014/main" id="{9803D151-E9D9-B1B3-CA90-80D6FC190472}"/>
              </a:ext>
            </a:extLst>
          </p:cNvPr>
          <p:cNvCxnSpPr/>
          <p:nvPr/>
        </p:nvCxnSpPr>
        <p:spPr bwMode="auto">
          <a:xfrm>
            <a:off x="8434947" y="4551498"/>
            <a:ext cx="274125" cy="0"/>
          </a:xfrm>
          <a:prstGeom prst="line">
            <a:avLst/>
          </a:prstGeom>
          <a:noFill/>
          <a:ln w="28575" cap="flat" cmpd="sng" algn="ctr">
            <a:solidFill>
              <a:schemeClr val="accent1"/>
            </a:solidFill>
            <a:prstDash val="solid"/>
            <a:round/>
            <a:headEnd type="none" w="med" len="med"/>
            <a:tailEnd type="none" w="med" len="med"/>
          </a:ln>
          <a:effectLst/>
        </p:spPr>
      </p:cxnSp>
      <p:sp>
        <p:nvSpPr>
          <p:cNvPr id="164" name="TextBox 163">
            <a:extLst>
              <a:ext uri="{FF2B5EF4-FFF2-40B4-BE49-F238E27FC236}">
                <a16:creationId xmlns:a16="http://schemas.microsoft.com/office/drawing/2014/main" id="{12F68703-D6F5-BE4A-390F-A56F2EDFB907}"/>
              </a:ext>
            </a:extLst>
          </p:cNvPr>
          <p:cNvSpPr txBox="1"/>
          <p:nvPr/>
        </p:nvSpPr>
        <p:spPr bwMode="auto">
          <a:xfrm>
            <a:off x="8652845" y="4135871"/>
            <a:ext cx="20307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Occurrence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Vaccine coverage</a:t>
            </a:r>
          </a:p>
        </p:txBody>
      </p:sp>
      <p:sp>
        <p:nvSpPr>
          <p:cNvPr id="165" name="TextBox 164">
            <a:extLst>
              <a:ext uri="{FF2B5EF4-FFF2-40B4-BE49-F238E27FC236}">
                <a16:creationId xmlns:a16="http://schemas.microsoft.com/office/drawing/2014/main" id="{540507BA-480C-5DFD-D0AE-62CF6CA38190}"/>
              </a:ext>
            </a:extLst>
          </p:cNvPr>
          <p:cNvSpPr txBox="1"/>
          <p:nvPr/>
        </p:nvSpPr>
        <p:spPr bwMode="auto">
          <a:xfrm>
            <a:off x="4680658" y="3149073"/>
            <a:ext cx="24973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O-Serogroups</a:t>
            </a:r>
          </a:p>
        </p:txBody>
      </p:sp>
      <p:sp>
        <p:nvSpPr>
          <p:cNvPr id="166" name="TextBox 165">
            <a:extLst>
              <a:ext uri="{FF2B5EF4-FFF2-40B4-BE49-F238E27FC236}">
                <a16:creationId xmlns:a16="http://schemas.microsoft.com/office/drawing/2014/main" id="{75AD2E9D-D8C2-0402-428C-AEE59370E42B}"/>
              </a:ext>
            </a:extLst>
          </p:cNvPr>
          <p:cNvSpPr txBox="1"/>
          <p:nvPr/>
        </p:nvSpPr>
        <p:spPr bwMode="auto">
          <a:xfrm>
            <a:off x="721589" y="6038011"/>
            <a:ext cx="10353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O-Serogroups of </a:t>
            </a: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 Coli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Bloodstream Isolates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7" name="Content Placeholder 2">
            <a:extLst>
              <a:ext uri="{FF2B5EF4-FFF2-40B4-BE49-F238E27FC236}">
                <a16:creationId xmlns:a16="http://schemas.microsoft.com/office/drawing/2014/main" id="{10B5EC5E-9AC6-1936-9D57-1C3B64E285AE}"/>
              </a:ext>
            </a:extLst>
          </p:cNvPr>
          <p:cNvSpPr txBox="1">
            <a:spLocks/>
          </p:cNvSpPr>
          <p:nvPr/>
        </p:nvSpPr>
        <p:spPr bwMode="auto">
          <a:xfrm>
            <a:off x="7235981" y="1510730"/>
            <a:ext cx="4522631" cy="2038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3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Theoretical coverage of 10-valent ExPEC vaccine: 54%</a:t>
            </a:r>
          </a:p>
          <a:p>
            <a:pPr marL="742950" marR="0" lvl="1" indent="-285750" algn="l" defTabSz="914400" rtl="0" eaLnBrk="1" fontAlgn="base" latinLnBrk="0" hangingPunct="1">
              <a:lnSpc>
                <a:spcPct val="90000"/>
              </a:lnSpc>
              <a:spcBef>
                <a:spcPts val="30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 for community acquired</a:t>
            </a:r>
          </a:p>
          <a:p>
            <a:pPr marL="742950" marR="0" lvl="1" indent="-285750" algn="l" defTabSz="914400" rtl="0" eaLnBrk="1" fontAlgn="base" latinLnBrk="0" hangingPunct="1">
              <a:lnSpc>
                <a:spcPct val="90000"/>
              </a:lnSpc>
              <a:spcBef>
                <a:spcPts val="30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 for nosocomial BSI</a:t>
            </a:r>
          </a:p>
        </p:txBody>
      </p:sp>
      <p:grpSp>
        <p:nvGrpSpPr>
          <p:cNvPr id="9" name="Group 8">
            <a:extLst>
              <a:ext uri="{FF2B5EF4-FFF2-40B4-BE49-F238E27FC236}">
                <a16:creationId xmlns:a16="http://schemas.microsoft.com/office/drawing/2014/main" id="{F6474AAA-E127-9D66-B688-81CA197AE851}"/>
              </a:ext>
            </a:extLst>
          </p:cNvPr>
          <p:cNvGrpSpPr/>
          <p:nvPr/>
        </p:nvGrpSpPr>
        <p:grpSpPr>
          <a:xfrm>
            <a:off x="2331186" y="5644041"/>
            <a:ext cx="8186746" cy="279862"/>
            <a:chOff x="2331186" y="5644041"/>
            <a:chExt cx="8186746" cy="279862"/>
          </a:xfrm>
        </p:grpSpPr>
        <p:grpSp>
          <p:nvGrpSpPr>
            <p:cNvPr id="2" name="Group 1">
              <a:extLst>
                <a:ext uri="{FF2B5EF4-FFF2-40B4-BE49-F238E27FC236}">
                  <a16:creationId xmlns:a16="http://schemas.microsoft.com/office/drawing/2014/main" id="{D0B9E08E-7C46-E814-F558-9E4DF19B5760}"/>
                </a:ext>
              </a:extLst>
            </p:cNvPr>
            <p:cNvGrpSpPr/>
            <p:nvPr/>
          </p:nvGrpSpPr>
          <p:grpSpPr>
            <a:xfrm>
              <a:off x="2583528" y="5649583"/>
              <a:ext cx="7934404" cy="274320"/>
              <a:chOff x="2462698" y="5649583"/>
              <a:chExt cx="7934404" cy="274320"/>
            </a:xfrm>
          </p:grpSpPr>
          <p:cxnSp>
            <p:nvCxnSpPr>
              <p:cNvPr id="20" name="Straight Connector 19">
                <a:extLst>
                  <a:ext uri="{FF2B5EF4-FFF2-40B4-BE49-F238E27FC236}">
                    <a16:creationId xmlns:a16="http://schemas.microsoft.com/office/drawing/2014/main" id="{92B2D196-3730-9EFA-93B4-35B0D34E65F7}"/>
                  </a:ext>
                </a:extLst>
              </p:cNvPr>
              <p:cNvCxnSpPr>
                <a:cxnSpLocks/>
              </p:cNvCxnSpPr>
              <p:nvPr/>
            </p:nvCxnSpPr>
            <p:spPr bwMode="auto">
              <a:xfrm rot="5400000">
                <a:off x="2430694"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AFB139C-BCEC-47DA-FB19-693F3A194A50}"/>
                  </a:ext>
                </a:extLst>
              </p:cNvPr>
              <p:cNvCxnSpPr>
                <a:cxnSpLocks/>
              </p:cNvCxnSpPr>
              <p:nvPr/>
            </p:nvCxnSpPr>
            <p:spPr bwMode="auto">
              <a:xfrm rot="5400000">
                <a:off x="2670110"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0E940F-D9C4-3A88-F3C9-7923D2880D85}"/>
                  </a:ext>
                </a:extLst>
              </p:cNvPr>
              <p:cNvCxnSpPr>
                <a:cxnSpLocks/>
              </p:cNvCxnSpPr>
              <p:nvPr/>
            </p:nvCxnSpPr>
            <p:spPr bwMode="auto">
              <a:xfrm rot="5400000">
                <a:off x="2913268"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5957FC8-07B0-BCF9-27CC-77573205DF7A}"/>
                  </a:ext>
                </a:extLst>
              </p:cNvPr>
              <p:cNvCxnSpPr>
                <a:cxnSpLocks/>
              </p:cNvCxnSpPr>
              <p:nvPr/>
            </p:nvCxnSpPr>
            <p:spPr bwMode="auto">
              <a:xfrm rot="5400000">
                <a:off x="3148942"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77ED302-A3ED-E453-B307-DB21534E4EBD}"/>
                  </a:ext>
                </a:extLst>
              </p:cNvPr>
              <p:cNvCxnSpPr>
                <a:cxnSpLocks/>
              </p:cNvCxnSpPr>
              <p:nvPr/>
            </p:nvCxnSpPr>
            <p:spPr bwMode="auto">
              <a:xfrm rot="5400000">
                <a:off x="3388359"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6460F84-9EDD-2169-CB6D-072B6E53C492}"/>
                  </a:ext>
                </a:extLst>
              </p:cNvPr>
              <p:cNvCxnSpPr>
                <a:cxnSpLocks/>
              </p:cNvCxnSpPr>
              <p:nvPr/>
            </p:nvCxnSpPr>
            <p:spPr bwMode="auto">
              <a:xfrm rot="5400000">
                <a:off x="3631517"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E18AB75-C5FA-3474-0F36-3C92B11DE2E6}"/>
                  </a:ext>
                </a:extLst>
              </p:cNvPr>
              <p:cNvCxnSpPr>
                <a:cxnSpLocks/>
              </p:cNvCxnSpPr>
              <p:nvPr/>
            </p:nvCxnSpPr>
            <p:spPr bwMode="auto">
              <a:xfrm rot="5400000">
                <a:off x="3867191"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5293C87-357B-FA9D-66BB-360982ED2FD5}"/>
                  </a:ext>
                </a:extLst>
              </p:cNvPr>
              <p:cNvCxnSpPr>
                <a:cxnSpLocks/>
              </p:cNvCxnSpPr>
              <p:nvPr/>
            </p:nvCxnSpPr>
            <p:spPr bwMode="auto">
              <a:xfrm rot="5400000">
                <a:off x="4106608"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58D1C16-9457-01F1-B24B-0B57685418B4}"/>
                  </a:ext>
                </a:extLst>
              </p:cNvPr>
              <p:cNvCxnSpPr>
                <a:cxnSpLocks/>
              </p:cNvCxnSpPr>
              <p:nvPr/>
            </p:nvCxnSpPr>
            <p:spPr bwMode="auto">
              <a:xfrm rot="5400000">
                <a:off x="4349765"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3118C56-9575-8A7F-2CAC-3D0A803D0A52}"/>
                  </a:ext>
                </a:extLst>
              </p:cNvPr>
              <p:cNvCxnSpPr>
                <a:cxnSpLocks/>
              </p:cNvCxnSpPr>
              <p:nvPr/>
            </p:nvCxnSpPr>
            <p:spPr bwMode="auto">
              <a:xfrm rot="5400000">
                <a:off x="4585440"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C8BAC0C-0E15-E12B-7ED2-FE8CF7E29406}"/>
                  </a:ext>
                </a:extLst>
              </p:cNvPr>
              <p:cNvCxnSpPr>
                <a:cxnSpLocks/>
              </p:cNvCxnSpPr>
              <p:nvPr/>
            </p:nvCxnSpPr>
            <p:spPr bwMode="auto">
              <a:xfrm rot="5400000">
                <a:off x="4824856"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4B4BB0C-7DC4-FAB7-3936-E6D57E7B2F27}"/>
                  </a:ext>
                </a:extLst>
              </p:cNvPr>
              <p:cNvCxnSpPr>
                <a:cxnSpLocks/>
              </p:cNvCxnSpPr>
              <p:nvPr/>
            </p:nvCxnSpPr>
            <p:spPr bwMode="auto">
              <a:xfrm rot="5400000">
                <a:off x="5068014"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3D671C9-06FC-301B-EBB0-EC10AC9FB0E1}"/>
                  </a:ext>
                </a:extLst>
              </p:cNvPr>
              <p:cNvCxnSpPr>
                <a:cxnSpLocks/>
              </p:cNvCxnSpPr>
              <p:nvPr/>
            </p:nvCxnSpPr>
            <p:spPr bwMode="auto">
              <a:xfrm rot="5400000">
                <a:off x="5311170"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2266142-96F4-69BB-9FA3-63C92BF04782}"/>
                  </a:ext>
                </a:extLst>
              </p:cNvPr>
              <p:cNvCxnSpPr>
                <a:cxnSpLocks/>
              </p:cNvCxnSpPr>
              <p:nvPr/>
            </p:nvCxnSpPr>
            <p:spPr bwMode="auto">
              <a:xfrm rot="5400000">
                <a:off x="5550587"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E84720A-E6B9-3FED-86B0-FA61F96A189D}"/>
                  </a:ext>
                </a:extLst>
              </p:cNvPr>
              <p:cNvCxnSpPr>
                <a:cxnSpLocks/>
              </p:cNvCxnSpPr>
              <p:nvPr/>
            </p:nvCxnSpPr>
            <p:spPr bwMode="auto">
              <a:xfrm rot="5400000">
                <a:off x="5793744"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0A15063-5BA7-BB4C-7703-ACEFF577ED79}"/>
                  </a:ext>
                </a:extLst>
              </p:cNvPr>
              <p:cNvCxnSpPr>
                <a:cxnSpLocks/>
              </p:cNvCxnSpPr>
              <p:nvPr/>
            </p:nvCxnSpPr>
            <p:spPr bwMode="auto">
              <a:xfrm rot="5400000">
                <a:off x="6029419"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7064CB7-3A7C-8392-0050-41083E4FD2FE}"/>
                  </a:ext>
                </a:extLst>
              </p:cNvPr>
              <p:cNvCxnSpPr>
                <a:cxnSpLocks/>
              </p:cNvCxnSpPr>
              <p:nvPr/>
            </p:nvCxnSpPr>
            <p:spPr bwMode="auto">
              <a:xfrm rot="5400000">
                <a:off x="6268835"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1A49BA0-6307-3150-1E4C-ACBF4C6B7E8E}"/>
                  </a:ext>
                </a:extLst>
              </p:cNvPr>
              <p:cNvCxnSpPr>
                <a:cxnSpLocks/>
              </p:cNvCxnSpPr>
              <p:nvPr/>
            </p:nvCxnSpPr>
            <p:spPr bwMode="auto">
              <a:xfrm rot="5400000">
                <a:off x="6511993"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E7905B5-9090-CB13-CEF5-578D73E63FD2}"/>
                  </a:ext>
                </a:extLst>
              </p:cNvPr>
              <p:cNvCxnSpPr>
                <a:cxnSpLocks/>
              </p:cNvCxnSpPr>
              <p:nvPr/>
            </p:nvCxnSpPr>
            <p:spPr bwMode="auto">
              <a:xfrm rot="5400000">
                <a:off x="6758890"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4E84ACA-7809-8616-F804-3864858331F4}"/>
                  </a:ext>
                </a:extLst>
              </p:cNvPr>
              <p:cNvCxnSpPr>
                <a:cxnSpLocks/>
              </p:cNvCxnSpPr>
              <p:nvPr/>
            </p:nvCxnSpPr>
            <p:spPr bwMode="auto">
              <a:xfrm rot="5400000">
                <a:off x="6998306"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F06C632-18F3-CCC3-955A-3CCE83122158}"/>
                  </a:ext>
                </a:extLst>
              </p:cNvPr>
              <p:cNvCxnSpPr>
                <a:cxnSpLocks/>
              </p:cNvCxnSpPr>
              <p:nvPr/>
            </p:nvCxnSpPr>
            <p:spPr bwMode="auto">
              <a:xfrm rot="5400000">
                <a:off x="7241464"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25964A2-D26D-0C32-6CC3-9ACEF670F2E0}"/>
                  </a:ext>
                </a:extLst>
              </p:cNvPr>
              <p:cNvCxnSpPr>
                <a:cxnSpLocks/>
              </p:cNvCxnSpPr>
              <p:nvPr/>
            </p:nvCxnSpPr>
            <p:spPr bwMode="auto">
              <a:xfrm rot="5400000">
                <a:off x="7477138"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E03E70B-1045-0E41-1A1F-0E9262CE4246}"/>
                  </a:ext>
                </a:extLst>
              </p:cNvPr>
              <p:cNvCxnSpPr>
                <a:cxnSpLocks/>
              </p:cNvCxnSpPr>
              <p:nvPr/>
            </p:nvCxnSpPr>
            <p:spPr bwMode="auto">
              <a:xfrm rot="5400000">
                <a:off x="7716555"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9F2117A-2B7E-CF9E-6885-F1762402B7AA}"/>
                  </a:ext>
                </a:extLst>
              </p:cNvPr>
              <p:cNvCxnSpPr>
                <a:cxnSpLocks/>
              </p:cNvCxnSpPr>
              <p:nvPr/>
            </p:nvCxnSpPr>
            <p:spPr bwMode="auto">
              <a:xfrm rot="5400000">
                <a:off x="7959712"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14C1D0E-54EE-1B2C-4C04-70A7435D868C}"/>
                  </a:ext>
                </a:extLst>
              </p:cNvPr>
              <p:cNvCxnSpPr>
                <a:cxnSpLocks/>
              </p:cNvCxnSpPr>
              <p:nvPr/>
            </p:nvCxnSpPr>
            <p:spPr bwMode="auto">
              <a:xfrm rot="5400000">
                <a:off x="8195387"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E1A91E2-7A9D-6F70-79A5-EAB2B7CC8084}"/>
                  </a:ext>
                </a:extLst>
              </p:cNvPr>
              <p:cNvCxnSpPr>
                <a:cxnSpLocks/>
              </p:cNvCxnSpPr>
              <p:nvPr/>
            </p:nvCxnSpPr>
            <p:spPr bwMode="auto">
              <a:xfrm rot="5400000">
                <a:off x="8434804"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B907C23-73D7-F527-3395-3EDE6A80B29E}"/>
                  </a:ext>
                </a:extLst>
              </p:cNvPr>
              <p:cNvCxnSpPr>
                <a:cxnSpLocks/>
              </p:cNvCxnSpPr>
              <p:nvPr/>
            </p:nvCxnSpPr>
            <p:spPr bwMode="auto">
              <a:xfrm rot="5400000">
                <a:off x="8677961"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2B443B5-0315-DB17-818F-51773D906588}"/>
                  </a:ext>
                </a:extLst>
              </p:cNvPr>
              <p:cNvCxnSpPr>
                <a:cxnSpLocks/>
              </p:cNvCxnSpPr>
              <p:nvPr/>
            </p:nvCxnSpPr>
            <p:spPr bwMode="auto">
              <a:xfrm rot="5400000">
                <a:off x="8913636"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A1C4FE9-21B2-3436-CB68-F4EA0AA1B344}"/>
                  </a:ext>
                </a:extLst>
              </p:cNvPr>
              <p:cNvCxnSpPr>
                <a:cxnSpLocks/>
              </p:cNvCxnSpPr>
              <p:nvPr/>
            </p:nvCxnSpPr>
            <p:spPr bwMode="auto">
              <a:xfrm rot="5400000">
                <a:off x="9153052"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C43100D-A265-34CA-0759-32178C9C0A78}"/>
                  </a:ext>
                </a:extLst>
              </p:cNvPr>
              <p:cNvCxnSpPr>
                <a:cxnSpLocks/>
              </p:cNvCxnSpPr>
              <p:nvPr/>
            </p:nvCxnSpPr>
            <p:spPr bwMode="auto">
              <a:xfrm rot="5400000">
                <a:off x="9396210"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34CE2B8-7AE8-3C08-4371-6C218627873C}"/>
                  </a:ext>
                </a:extLst>
              </p:cNvPr>
              <p:cNvCxnSpPr>
                <a:cxnSpLocks/>
              </p:cNvCxnSpPr>
              <p:nvPr/>
            </p:nvCxnSpPr>
            <p:spPr bwMode="auto">
              <a:xfrm rot="5400000">
                <a:off x="9646849"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91D0734-5705-C2D3-79F1-3CE50F5F8EAF}"/>
                  </a:ext>
                </a:extLst>
              </p:cNvPr>
              <p:cNvCxnSpPr>
                <a:cxnSpLocks/>
              </p:cNvCxnSpPr>
              <p:nvPr/>
            </p:nvCxnSpPr>
            <p:spPr bwMode="auto">
              <a:xfrm rot="5400000">
                <a:off x="9882523"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6DE47BA-FCB5-3719-1C61-ADFA8DD7AF67}"/>
                  </a:ext>
                </a:extLst>
              </p:cNvPr>
              <p:cNvCxnSpPr>
                <a:cxnSpLocks/>
              </p:cNvCxnSpPr>
              <p:nvPr/>
            </p:nvCxnSpPr>
            <p:spPr bwMode="auto">
              <a:xfrm rot="5400000">
                <a:off x="10121940" y="5681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BB5FB9E-8907-295E-B5FE-4E7D5DA18802}"/>
                  </a:ext>
                </a:extLst>
              </p:cNvPr>
              <p:cNvCxnSpPr>
                <a:cxnSpLocks/>
              </p:cNvCxnSpPr>
              <p:nvPr/>
            </p:nvCxnSpPr>
            <p:spPr bwMode="auto">
              <a:xfrm rot="5400000">
                <a:off x="10259942" y="5786743"/>
                <a:ext cx="274320" cy="0"/>
              </a:xfrm>
              <a:prstGeom prst="line">
                <a:avLst/>
              </a:prstGeom>
              <a:noFill/>
              <a:ln w="28575" cap="flat" cmpd="sng" algn="ctr">
                <a:solidFill>
                  <a:schemeClr val="bg1"/>
                </a:solidFill>
                <a:prstDash val="solid"/>
                <a:round/>
                <a:headEnd type="none" w="med" len="med"/>
                <a:tailEnd type="none" w="med" len="med"/>
              </a:ln>
              <a:effectLst/>
            </p:spPr>
          </p:cxnSp>
        </p:grpSp>
        <p:cxnSp>
          <p:nvCxnSpPr>
            <p:cNvPr id="8" name="Straight Connector 7">
              <a:extLst>
                <a:ext uri="{FF2B5EF4-FFF2-40B4-BE49-F238E27FC236}">
                  <a16:creationId xmlns:a16="http://schemas.microsoft.com/office/drawing/2014/main" id="{F26B6D0B-DFAF-52DE-9221-D69EF7B4666D}"/>
                </a:ext>
              </a:extLst>
            </p:cNvPr>
            <p:cNvCxnSpPr>
              <a:cxnSpLocks/>
            </p:cNvCxnSpPr>
            <p:nvPr/>
          </p:nvCxnSpPr>
          <p:spPr bwMode="auto">
            <a:xfrm rot="5400000">
              <a:off x="2299182" y="5676045"/>
              <a:ext cx="64008" cy="0"/>
            </a:xfrm>
            <a:prstGeom prst="line">
              <a:avLst/>
            </a:prstGeom>
            <a:noFill/>
            <a:ln w="28575" cap="flat" cmpd="sng" algn="ctr">
              <a:solidFill>
                <a:schemeClr val="bg1"/>
              </a:solidFill>
              <a:prstDash val="solid"/>
              <a:round/>
              <a:headEnd type="none" w="med" len="med"/>
              <a:tailEnd type="none" w="med" len="med"/>
            </a:ln>
            <a:effectLst/>
          </p:spPr>
        </p:cxnSp>
      </p:grpSp>
      <p:cxnSp>
        <p:nvCxnSpPr>
          <p:cNvPr id="4" name="Straight Connector 3">
            <a:extLst>
              <a:ext uri="{FF2B5EF4-FFF2-40B4-BE49-F238E27FC236}">
                <a16:creationId xmlns:a16="http://schemas.microsoft.com/office/drawing/2014/main" id="{95549CC1-5AC9-011C-5CFF-043FFA1CE946}"/>
              </a:ext>
            </a:extLst>
          </p:cNvPr>
          <p:cNvCxnSpPr>
            <a:cxnSpLocks/>
          </p:cNvCxnSpPr>
          <p:nvPr/>
        </p:nvCxnSpPr>
        <p:spPr bwMode="auto">
          <a:xfrm>
            <a:off x="2331186" y="3416696"/>
            <a:ext cx="0" cy="2234894"/>
          </a:xfrm>
          <a:prstGeom prst="line">
            <a:avLst/>
          </a:prstGeom>
          <a:noFill/>
          <a:ln w="28575" cap="flat" cmpd="sng" algn="ctr">
            <a:solidFill>
              <a:schemeClr val="bg1"/>
            </a:solidFill>
            <a:prstDash val="solid"/>
            <a:round/>
            <a:headEnd type="none" w="med" len="med"/>
            <a:tailEnd type="none" w="med" len="med"/>
          </a:ln>
          <a:effectLst/>
        </p:spPr>
      </p:cxnSp>
      <p:grpSp>
        <p:nvGrpSpPr>
          <p:cNvPr id="10" name="Group 9">
            <a:extLst>
              <a:ext uri="{FF2B5EF4-FFF2-40B4-BE49-F238E27FC236}">
                <a16:creationId xmlns:a16="http://schemas.microsoft.com/office/drawing/2014/main" id="{FD9D5669-C590-47F6-5539-414C6222F0B1}"/>
              </a:ext>
            </a:extLst>
          </p:cNvPr>
          <p:cNvGrpSpPr/>
          <p:nvPr/>
        </p:nvGrpSpPr>
        <p:grpSpPr>
          <a:xfrm>
            <a:off x="2235869" y="4312229"/>
            <a:ext cx="95318" cy="1341986"/>
            <a:chOff x="2235869" y="3896408"/>
            <a:chExt cx="95318" cy="1756611"/>
          </a:xfrm>
        </p:grpSpPr>
        <p:cxnSp>
          <p:nvCxnSpPr>
            <p:cNvPr id="11" name="Straight Connector 10">
              <a:extLst>
                <a:ext uri="{FF2B5EF4-FFF2-40B4-BE49-F238E27FC236}">
                  <a16:creationId xmlns:a16="http://schemas.microsoft.com/office/drawing/2014/main" id="{461A524E-3E24-EAA3-E463-4F9EAAEA5865}"/>
                </a:ext>
              </a:extLst>
            </p:cNvPr>
            <p:cNvCxnSpPr/>
            <p:nvPr/>
          </p:nvCxnSpPr>
          <p:spPr bwMode="auto">
            <a:xfrm>
              <a:off x="2235869" y="3896408"/>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6147DE1-A5A9-FEAB-4770-94A391B59E2C}"/>
                </a:ext>
              </a:extLst>
            </p:cNvPr>
            <p:cNvCxnSpPr/>
            <p:nvPr/>
          </p:nvCxnSpPr>
          <p:spPr bwMode="auto">
            <a:xfrm>
              <a:off x="2235869" y="4480799"/>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AEB16B9-FEDC-9124-CDB4-F4139FEA1110}"/>
                </a:ext>
              </a:extLst>
            </p:cNvPr>
            <p:cNvCxnSpPr/>
            <p:nvPr/>
          </p:nvCxnSpPr>
          <p:spPr bwMode="auto">
            <a:xfrm>
              <a:off x="2235869" y="5068628"/>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F6E0F47-FF33-4AA8-EDBD-3B86DF75CE7E}"/>
                </a:ext>
              </a:extLst>
            </p:cNvPr>
            <p:cNvCxnSpPr/>
            <p:nvPr/>
          </p:nvCxnSpPr>
          <p:spPr bwMode="auto">
            <a:xfrm>
              <a:off x="2235869" y="5653019"/>
              <a:ext cx="95318" cy="0"/>
            </a:xfrm>
            <a:prstGeom prst="line">
              <a:avLst/>
            </a:prstGeom>
            <a:noFill/>
            <a:ln w="28575" cap="flat" cmpd="sng" algn="ctr">
              <a:solidFill>
                <a:schemeClr val="bg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CA1E468F-7ED9-9B85-3E3E-CCDBFDE262E6}"/>
              </a:ext>
            </a:extLst>
          </p:cNvPr>
          <p:cNvSpPr txBox="1"/>
          <p:nvPr/>
        </p:nvSpPr>
        <p:spPr bwMode="auto">
          <a:xfrm>
            <a:off x="1911765" y="4199253"/>
            <a:ext cx="2830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6" name="TextBox 55">
            <a:extLst>
              <a:ext uri="{FF2B5EF4-FFF2-40B4-BE49-F238E27FC236}">
                <a16:creationId xmlns:a16="http://schemas.microsoft.com/office/drawing/2014/main" id="{CD37B016-8DE0-724B-44D8-E695B3DC702E}"/>
              </a:ext>
            </a:extLst>
          </p:cNvPr>
          <p:cNvSpPr txBox="1"/>
          <p:nvPr/>
        </p:nvSpPr>
        <p:spPr bwMode="auto">
          <a:xfrm>
            <a:off x="1911765" y="4644495"/>
            <a:ext cx="2830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8" name="TextBox 57">
            <a:extLst>
              <a:ext uri="{FF2B5EF4-FFF2-40B4-BE49-F238E27FC236}">
                <a16:creationId xmlns:a16="http://schemas.microsoft.com/office/drawing/2014/main" id="{AD4AB91D-45A3-58D0-90EC-9FBCE2E25E31}"/>
              </a:ext>
            </a:extLst>
          </p:cNvPr>
          <p:cNvSpPr txBox="1"/>
          <p:nvPr/>
        </p:nvSpPr>
        <p:spPr bwMode="auto">
          <a:xfrm>
            <a:off x="1911765" y="5091655"/>
            <a:ext cx="2830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1" name="TextBox 60">
            <a:extLst>
              <a:ext uri="{FF2B5EF4-FFF2-40B4-BE49-F238E27FC236}">
                <a16:creationId xmlns:a16="http://schemas.microsoft.com/office/drawing/2014/main" id="{352F0155-1608-3E66-61BF-FC2F6B700718}"/>
              </a:ext>
            </a:extLst>
          </p:cNvPr>
          <p:cNvSpPr txBox="1"/>
          <p:nvPr/>
        </p:nvSpPr>
        <p:spPr bwMode="auto">
          <a:xfrm rot="16200000">
            <a:off x="436677" y="4396407"/>
            <a:ext cx="236570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Theoretical Vaccine Coverage or Infection Occurrence (%)</a:t>
            </a:r>
          </a:p>
        </p:txBody>
      </p:sp>
      <p:sp>
        <p:nvSpPr>
          <p:cNvPr id="106" name="Rectangle 105">
            <a:extLst>
              <a:ext uri="{FF2B5EF4-FFF2-40B4-BE49-F238E27FC236}">
                <a16:creationId xmlns:a16="http://schemas.microsoft.com/office/drawing/2014/main" id="{1B40B39B-3183-062D-670E-CC3F6DA37BCE}"/>
              </a:ext>
            </a:extLst>
          </p:cNvPr>
          <p:cNvSpPr/>
          <p:nvPr/>
        </p:nvSpPr>
        <p:spPr bwMode="auto">
          <a:xfrm>
            <a:off x="2418775" y="5247419"/>
            <a:ext cx="87846" cy="6711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68" name="Group 167">
            <a:extLst>
              <a:ext uri="{FF2B5EF4-FFF2-40B4-BE49-F238E27FC236}">
                <a16:creationId xmlns:a16="http://schemas.microsoft.com/office/drawing/2014/main" id="{DBD97C34-93A2-4981-791F-7DE2EF24B1AB}"/>
              </a:ext>
            </a:extLst>
          </p:cNvPr>
          <p:cNvGrpSpPr/>
          <p:nvPr/>
        </p:nvGrpSpPr>
        <p:grpSpPr>
          <a:xfrm>
            <a:off x="2655368" y="4398966"/>
            <a:ext cx="2012563" cy="814447"/>
            <a:chOff x="2655368" y="4398966"/>
            <a:chExt cx="2012563" cy="814447"/>
          </a:xfrm>
        </p:grpSpPr>
        <p:sp>
          <p:nvSpPr>
            <p:cNvPr id="107" name="Rectangle 106">
              <a:extLst>
                <a:ext uri="{FF2B5EF4-FFF2-40B4-BE49-F238E27FC236}">
                  <a16:creationId xmlns:a16="http://schemas.microsoft.com/office/drawing/2014/main" id="{9D6E7E6D-943B-3F5C-4B3F-670A2D957678}"/>
                </a:ext>
              </a:extLst>
            </p:cNvPr>
            <p:cNvSpPr/>
            <p:nvPr/>
          </p:nvSpPr>
          <p:spPr bwMode="auto">
            <a:xfrm>
              <a:off x="2655368" y="5124403"/>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F838F6D4-DC6D-EC5E-515B-01B23681F1DC}"/>
                </a:ext>
              </a:extLst>
            </p:cNvPr>
            <p:cNvSpPr/>
            <p:nvPr/>
          </p:nvSpPr>
          <p:spPr bwMode="auto">
            <a:xfrm>
              <a:off x="2891961" y="4992505"/>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C7B783FE-9552-56E3-7DAF-7627B7AA47DC}"/>
                </a:ext>
              </a:extLst>
            </p:cNvPr>
            <p:cNvSpPr/>
            <p:nvPr/>
          </p:nvSpPr>
          <p:spPr bwMode="auto">
            <a:xfrm>
              <a:off x="3134949" y="4955867"/>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2C948F46-C989-7E8C-390F-3F72A309FE4B}"/>
                </a:ext>
              </a:extLst>
            </p:cNvPr>
            <p:cNvSpPr/>
            <p:nvPr/>
          </p:nvSpPr>
          <p:spPr bwMode="auto">
            <a:xfrm>
              <a:off x="3384331" y="4789774"/>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CD1A9114-A27D-1748-4B74-796615A0C7C9}"/>
                </a:ext>
              </a:extLst>
            </p:cNvPr>
            <p:cNvSpPr/>
            <p:nvPr/>
          </p:nvSpPr>
          <p:spPr bwMode="auto">
            <a:xfrm>
              <a:off x="3620924" y="4660319"/>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467E84C6-3981-A892-3E29-0C342787F353}"/>
                </a:ext>
              </a:extLst>
            </p:cNvPr>
            <p:cNvSpPr/>
            <p:nvPr/>
          </p:nvSpPr>
          <p:spPr bwMode="auto">
            <a:xfrm>
              <a:off x="3847925" y="4562617"/>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49F574B8-155D-1566-53A9-AFE9B16ABD26}"/>
                </a:ext>
              </a:extLst>
            </p:cNvPr>
            <p:cNvSpPr/>
            <p:nvPr/>
          </p:nvSpPr>
          <p:spPr bwMode="auto">
            <a:xfrm>
              <a:off x="4097307" y="4462472"/>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601251ED-B2B9-4BBE-8130-8C45853C05D8}"/>
                </a:ext>
              </a:extLst>
            </p:cNvPr>
            <p:cNvSpPr/>
            <p:nvPr/>
          </p:nvSpPr>
          <p:spPr bwMode="auto">
            <a:xfrm>
              <a:off x="4330703" y="4428277"/>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CDD5F8AE-43E1-0F7C-C7AD-391AAA0BF8DE}"/>
                </a:ext>
              </a:extLst>
            </p:cNvPr>
            <p:cNvSpPr/>
            <p:nvPr/>
          </p:nvSpPr>
          <p:spPr bwMode="auto">
            <a:xfrm>
              <a:off x="4580085" y="4398966"/>
              <a:ext cx="87846" cy="8901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8" name="Rectangle 117">
            <a:extLst>
              <a:ext uri="{FF2B5EF4-FFF2-40B4-BE49-F238E27FC236}">
                <a16:creationId xmlns:a16="http://schemas.microsoft.com/office/drawing/2014/main" id="{6634445C-5C49-97C9-21D0-BF5834E60DC5}"/>
              </a:ext>
            </a:extLst>
          </p:cNvPr>
          <p:cNvSpPr/>
          <p:nvPr/>
        </p:nvSpPr>
        <p:spPr bwMode="auto">
          <a:xfrm>
            <a:off x="2418775" y="5314530"/>
            <a:ext cx="87846" cy="33218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256D7692-6C92-730E-6F63-E8488B1DE5AC}"/>
              </a:ext>
            </a:extLst>
          </p:cNvPr>
          <p:cNvSpPr/>
          <p:nvPr/>
        </p:nvSpPr>
        <p:spPr bwMode="auto">
          <a:xfrm>
            <a:off x="2653423" y="5517818"/>
            <a:ext cx="87846" cy="13377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5BD4A7F0-E55C-7010-E9B6-3A0EF471064E}"/>
              </a:ext>
            </a:extLst>
          </p:cNvPr>
          <p:cNvSpPr/>
          <p:nvPr/>
        </p:nvSpPr>
        <p:spPr bwMode="auto">
          <a:xfrm>
            <a:off x="2892909" y="5517818"/>
            <a:ext cx="87846" cy="13377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8BCA475A-EB14-3B4B-63AA-8493EB5F54DA}"/>
              </a:ext>
            </a:extLst>
          </p:cNvPr>
          <p:cNvSpPr/>
          <p:nvPr/>
        </p:nvSpPr>
        <p:spPr bwMode="auto">
          <a:xfrm>
            <a:off x="3137233" y="5621310"/>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84A4C6B6-A598-85B2-7207-12DC6BBBB466}"/>
              </a:ext>
            </a:extLst>
          </p:cNvPr>
          <p:cNvSpPr/>
          <p:nvPr/>
        </p:nvSpPr>
        <p:spPr bwMode="auto">
          <a:xfrm>
            <a:off x="3379138" y="5490097"/>
            <a:ext cx="87846" cy="15500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588C0550-B727-9AC2-350D-6906FDB2958E}"/>
              </a:ext>
            </a:extLst>
          </p:cNvPr>
          <p:cNvSpPr/>
          <p:nvPr/>
        </p:nvSpPr>
        <p:spPr bwMode="auto">
          <a:xfrm>
            <a:off x="3618624" y="5525210"/>
            <a:ext cx="87846" cy="12638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E6FD2AAE-FF3E-ECAB-5617-A41B890F31D2}"/>
              </a:ext>
            </a:extLst>
          </p:cNvPr>
          <p:cNvSpPr/>
          <p:nvPr/>
        </p:nvSpPr>
        <p:spPr bwMode="auto">
          <a:xfrm>
            <a:off x="3865367" y="5554780"/>
            <a:ext cx="87846" cy="9681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81DA4FD9-C8F3-CB0F-D3E7-3C809E1D462F}"/>
              </a:ext>
            </a:extLst>
          </p:cNvPr>
          <p:cNvSpPr/>
          <p:nvPr/>
        </p:nvSpPr>
        <p:spPr bwMode="auto">
          <a:xfrm>
            <a:off x="4097595" y="5552932"/>
            <a:ext cx="87846" cy="9681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7C25EA2D-4FD5-CF73-37AD-FD15FDBA0654}"/>
              </a:ext>
            </a:extLst>
          </p:cNvPr>
          <p:cNvSpPr/>
          <p:nvPr/>
        </p:nvSpPr>
        <p:spPr bwMode="auto">
          <a:xfrm>
            <a:off x="4339499"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F078A0FB-5798-B088-0A4C-F0B58FD258BC}"/>
              </a:ext>
            </a:extLst>
          </p:cNvPr>
          <p:cNvSpPr/>
          <p:nvPr/>
        </p:nvSpPr>
        <p:spPr bwMode="auto">
          <a:xfrm>
            <a:off x="4586242"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895493B5-598D-1BE4-FA59-FF7CAC130A56}"/>
              </a:ext>
            </a:extLst>
          </p:cNvPr>
          <p:cNvSpPr/>
          <p:nvPr/>
        </p:nvSpPr>
        <p:spPr bwMode="auto">
          <a:xfrm>
            <a:off x="4823309" y="5554780"/>
            <a:ext cx="87846" cy="10145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1F8CC123-FC30-1160-24A3-50E27CBBB959}"/>
              </a:ext>
            </a:extLst>
          </p:cNvPr>
          <p:cNvSpPr/>
          <p:nvPr/>
        </p:nvSpPr>
        <p:spPr bwMode="auto">
          <a:xfrm>
            <a:off x="5062795" y="5591741"/>
            <a:ext cx="87846" cy="5984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BD008B67-89B9-704A-0B61-DB178ED473C4}"/>
              </a:ext>
            </a:extLst>
          </p:cNvPr>
          <p:cNvSpPr/>
          <p:nvPr/>
        </p:nvSpPr>
        <p:spPr bwMode="auto">
          <a:xfrm>
            <a:off x="5307118" y="5591741"/>
            <a:ext cx="87846" cy="5984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3ACDB219-5D0B-B81D-18B4-89436748AAAF}"/>
              </a:ext>
            </a:extLst>
          </p:cNvPr>
          <p:cNvSpPr/>
          <p:nvPr/>
        </p:nvSpPr>
        <p:spPr bwMode="auto">
          <a:xfrm>
            <a:off x="5549023" y="5591741"/>
            <a:ext cx="87846" cy="5984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7EC96C8F-5289-24AF-13FC-E902A25A1DE0}"/>
              </a:ext>
            </a:extLst>
          </p:cNvPr>
          <p:cNvSpPr/>
          <p:nvPr/>
        </p:nvSpPr>
        <p:spPr bwMode="auto">
          <a:xfrm>
            <a:off x="5786090"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9B9E4193-49C8-F3E0-8322-724A0F47F425}"/>
              </a:ext>
            </a:extLst>
          </p:cNvPr>
          <p:cNvSpPr/>
          <p:nvPr/>
        </p:nvSpPr>
        <p:spPr bwMode="auto">
          <a:xfrm>
            <a:off x="6027995"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B46E5CD9-4246-9787-AB61-0309CBBC6C2B}"/>
              </a:ext>
            </a:extLst>
          </p:cNvPr>
          <p:cNvSpPr/>
          <p:nvPr/>
        </p:nvSpPr>
        <p:spPr bwMode="auto">
          <a:xfrm>
            <a:off x="6267480"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A22A2943-A7E4-43DC-E106-229DF771A82E}"/>
              </a:ext>
            </a:extLst>
          </p:cNvPr>
          <p:cNvSpPr/>
          <p:nvPr/>
        </p:nvSpPr>
        <p:spPr bwMode="auto">
          <a:xfrm>
            <a:off x="6511804"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04C2F3A5-3D3D-559E-B1AF-0C33F92C5777}"/>
              </a:ext>
            </a:extLst>
          </p:cNvPr>
          <p:cNvSpPr/>
          <p:nvPr/>
        </p:nvSpPr>
        <p:spPr bwMode="auto">
          <a:xfrm>
            <a:off x="6744033"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9A06BDEB-EDC9-59F9-3222-57E5AA6BB3A9}"/>
              </a:ext>
            </a:extLst>
          </p:cNvPr>
          <p:cNvSpPr/>
          <p:nvPr/>
        </p:nvSpPr>
        <p:spPr bwMode="auto">
          <a:xfrm>
            <a:off x="6985938"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B1D94C33-0602-7F7A-9FAD-10767B071A4F}"/>
              </a:ext>
            </a:extLst>
          </p:cNvPr>
          <p:cNvSpPr/>
          <p:nvPr/>
        </p:nvSpPr>
        <p:spPr bwMode="auto">
          <a:xfrm>
            <a:off x="7225423"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C859C2D2-012B-A3A8-9A27-6FF9F8AA2AB5}"/>
              </a:ext>
            </a:extLst>
          </p:cNvPr>
          <p:cNvSpPr/>
          <p:nvPr/>
        </p:nvSpPr>
        <p:spPr bwMode="auto">
          <a:xfrm>
            <a:off x="7469747"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EE2FA6EA-F3B7-4DD5-A47F-AF7916E38BB5}"/>
              </a:ext>
            </a:extLst>
          </p:cNvPr>
          <p:cNvSpPr/>
          <p:nvPr/>
        </p:nvSpPr>
        <p:spPr bwMode="auto">
          <a:xfrm>
            <a:off x="7709233"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D5E4A07A-B446-56E8-DFBE-41054ACADB7D}"/>
              </a:ext>
            </a:extLst>
          </p:cNvPr>
          <p:cNvSpPr/>
          <p:nvPr/>
        </p:nvSpPr>
        <p:spPr bwMode="auto">
          <a:xfrm>
            <a:off x="7951138"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8F2D6688-F9E2-481D-F0D9-0A62A7A98A64}"/>
              </a:ext>
            </a:extLst>
          </p:cNvPr>
          <p:cNvSpPr/>
          <p:nvPr/>
        </p:nvSpPr>
        <p:spPr bwMode="auto">
          <a:xfrm>
            <a:off x="8190623"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B6423F8F-8A0E-218C-FE4E-D2E8014F39CE}"/>
              </a:ext>
            </a:extLst>
          </p:cNvPr>
          <p:cNvSpPr/>
          <p:nvPr/>
        </p:nvSpPr>
        <p:spPr bwMode="auto">
          <a:xfrm>
            <a:off x="8434947"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Rectangle 143">
            <a:extLst>
              <a:ext uri="{FF2B5EF4-FFF2-40B4-BE49-F238E27FC236}">
                <a16:creationId xmlns:a16="http://schemas.microsoft.com/office/drawing/2014/main" id="{5F677F7C-C191-9670-39CC-63A04AC50B85}"/>
              </a:ext>
            </a:extLst>
          </p:cNvPr>
          <p:cNvSpPr/>
          <p:nvPr/>
        </p:nvSpPr>
        <p:spPr bwMode="auto">
          <a:xfrm>
            <a:off x="8669595"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Rectangle 144">
            <a:extLst>
              <a:ext uri="{FF2B5EF4-FFF2-40B4-BE49-F238E27FC236}">
                <a16:creationId xmlns:a16="http://schemas.microsoft.com/office/drawing/2014/main" id="{99685D6D-553D-ED2D-6142-C6B9FFF8E4BD}"/>
              </a:ext>
            </a:extLst>
          </p:cNvPr>
          <p:cNvSpPr/>
          <p:nvPr/>
        </p:nvSpPr>
        <p:spPr bwMode="auto">
          <a:xfrm>
            <a:off x="8911500"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Rectangle 145">
            <a:extLst>
              <a:ext uri="{FF2B5EF4-FFF2-40B4-BE49-F238E27FC236}">
                <a16:creationId xmlns:a16="http://schemas.microsoft.com/office/drawing/2014/main" id="{5F716655-56C5-A901-F7B3-9C408C55C8B8}"/>
              </a:ext>
            </a:extLst>
          </p:cNvPr>
          <p:cNvSpPr/>
          <p:nvPr/>
        </p:nvSpPr>
        <p:spPr bwMode="auto">
          <a:xfrm>
            <a:off x="9150985"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420CD216-D8D3-B3BA-153B-254F817B5D09}"/>
              </a:ext>
            </a:extLst>
          </p:cNvPr>
          <p:cNvSpPr/>
          <p:nvPr/>
        </p:nvSpPr>
        <p:spPr bwMode="auto">
          <a:xfrm>
            <a:off x="9395309"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7E518265-259B-DF49-5D8A-BD17FD79F094}"/>
              </a:ext>
            </a:extLst>
          </p:cNvPr>
          <p:cNvSpPr/>
          <p:nvPr/>
        </p:nvSpPr>
        <p:spPr bwMode="auto">
          <a:xfrm>
            <a:off x="9639633"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Rectangle 148">
            <a:extLst>
              <a:ext uri="{FF2B5EF4-FFF2-40B4-BE49-F238E27FC236}">
                <a16:creationId xmlns:a16="http://schemas.microsoft.com/office/drawing/2014/main" id="{20152E8C-9458-575B-7DE1-63954C565CC0}"/>
              </a:ext>
            </a:extLst>
          </p:cNvPr>
          <p:cNvSpPr/>
          <p:nvPr/>
        </p:nvSpPr>
        <p:spPr bwMode="auto">
          <a:xfrm>
            <a:off x="9881538"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Rectangle 149">
            <a:extLst>
              <a:ext uri="{FF2B5EF4-FFF2-40B4-BE49-F238E27FC236}">
                <a16:creationId xmlns:a16="http://schemas.microsoft.com/office/drawing/2014/main" id="{A6B57F7C-4E0C-CC8A-B098-4411498F8615}"/>
              </a:ext>
            </a:extLst>
          </p:cNvPr>
          <p:cNvSpPr/>
          <p:nvPr/>
        </p:nvSpPr>
        <p:spPr bwMode="auto">
          <a:xfrm>
            <a:off x="10121023" y="5623159"/>
            <a:ext cx="87846" cy="3492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Rectangle 150">
            <a:extLst>
              <a:ext uri="{FF2B5EF4-FFF2-40B4-BE49-F238E27FC236}">
                <a16:creationId xmlns:a16="http://schemas.microsoft.com/office/drawing/2014/main" id="{07D22A19-2693-8C4D-7D8F-03423C09E5D6}"/>
              </a:ext>
            </a:extLst>
          </p:cNvPr>
          <p:cNvSpPr/>
          <p:nvPr/>
        </p:nvSpPr>
        <p:spPr bwMode="auto">
          <a:xfrm>
            <a:off x="10365347" y="5552932"/>
            <a:ext cx="87846" cy="1051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8" name="Group 157">
            <a:extLst>
              <a:ext uri="{FF2B5EF4-FFF2-40B4-BE49-F238E27FC236}">
                <a16:creationId xmlns:a16="http://schemas.microsoft.com/office/drawing/2014/main" id="{E8F598A5-50DF-5F93-2373-A8752FA30047}"/>
              </a:ext>
            </a:extLst>
          </p:cNvPr>
          <p:cNvGrpSpPr/>
          <p:nvPr/>
        </p:nvGrpSpPr>
        <p:grpSpPr>
          <a:xfrm>
            <a:off x="3369704" y="4222935"/>
            <a:ext cx="1352550" cy="1428655"/>
            <a:chOff x="3369704" y="3727878"/>
            <a:chExt cx="1352550" cy="2121730"/>
          </a:xfrm>
        </p:grpSpPr>
        <p:cxnSp>
          <p:nvCxnSpPr>
            <p:cNvPr id="153" name="Straight Connector 152">
              <a:extLst>
                <a:ext uri="{FF2B5EF4-FFF2-40B4-BE49-F238E27FC236}">
                  <a16:creationId xmlns:a16="http://schemas.microsoft.com/office/drawing/2014/main" id="{9AF2BAA7-3C57-8CB4-2CBE-B10AE0ED9C8E}"/>
                </a:ext>
              </a:extLst>
            </p:cNvPr>
            <p:cNvCxnSpPr/>
            <p:nvPr/>
          </p:nvCxnSpPr>
          <p:spPr bwMode="auto">
            <a:xfrm>
              <a:off x="4722254" y="3727878"/>
              <a:ext cx="0" cy="2121730"/>
            </a:xfrm>
            <a:prstGeom prst="line">
              <a:avLst/>
            </a:prstGeom>
            <a:noFill/>
            <a:ln w="28575" cap="flat" cmpd="sng" algn="ctr">
              <a:solidFill>
                <a:schemeClr val="bg1"/>
              </a:solidFill>
              <a:prstDash val="sysDot"/>
              <a:round/>
              <a:headEnd type="none" w="med" len="med"/>
              <a:tailEnd type="none" w="med" len="med"/>
            </a:ln>
            <a:effectLst/>
          </p:spPr>
        </p:cxnSp>
        <p:cxnSp>
          <p:nvCxnSpPr>
            <p:cNvPr id="154" name="Straight Connector 153">
              <a:extLst>
                <a:ext uri="{FF2B5EF4-FFF2-40B4-BE49-F238E27FC236}">
                  <a16:creationId xmlns:a16="http://schemas.microsoft.com/office/drawing/2014/main" id="{89DFA0AF-2A5F-219D-B732-E6BB15B89028}"/>
                </a:ext>
              </a:extLst>
            </p:cNvPr>
            <p:cNvCxnSpPr/>
            <p:nvPr/>
          </p:nvCxnSpPr>
          <p:spPr bwMode="auto">
            <a:xfrm>
              <a:off x="3369704" y="3727878"/>
              <a:ext cx="0" cy="2121730"/>
            </a:xfrm>
            <a:prstGeom prst="line">
              <a:avLst/>
            </a:prstGeom>
            <a:noFill/>
            <a:ln w="28575" cap="flat" cmpd="sng" algn="ctr">
              <a:solidFill>
                <a:schemeClr val="bg1"/>
              </a:solidFill>
              <a:prstDash val="sysDot"/>
              <a:round/>
              <a:headEnd type="none" w="med" len="med"/>
              <a:tailEnd type="none" w="med" len="med"/>
            </a:ln>
            <a:effectLst/>
          </p:spPr>
        </p:cxnSp>
      </p:grpSp>
      <p:sp>
        <p:nvSpPr>
          <p:cNvPr id="159" name="TextBox 158">
            <a:extLst>
              <a:ext uri="{FF2B5EF4-FFF2-40B4-BE49-F238E27FC236}">
                <a16:creationId xmlns:a16="http://schemas.microsoft.com/office/drawing/2014/main" id="{974AADF0-A057-E378-E786-E7D56E79FB62}"/>
              </a:ext>
            </a:extLst>
          </p:cNvPr>
          <p:cNvSpPr txBox="1"/>
          <p:nvPr/>
        </p:nvSpPr>
        <p:spPr bwMode="auto">
          <a:xfrm>
            <a:off x="6398091" y="3480782"/>
            <a:ext cx="2497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 Serogroups</a:t>
            </a:r>
          </a:p>
        </p:txBody>
      </p:sp>
      <p:cxnSp>
        <p:nvCxnSpPr>
          <p:cNvPr id="18" name="Straight Connector 17">
            <a:extLst>
              <a:ext uri="{FF2B5EF4-FFF2-40B4-BE49-F238E27FC236}">
                <a16:creationId xmlns:a16="http://schemas.microsoft.com/office/drawing/2014/main" id="{395A8639-0547-C4AE-49CE-B7FA68728129}"/>
              </a:ext>
            </a:extLst>
          </p:cNvPr>
          <p:cNvCxnSpPr>
            <a:cxnSpLocks/>
          </p:cNvCxnSpPr>
          <p:nvPr/>
        </p:nvCxnSpPr>
        <p:spPr bwMode="auto">
          <a:xfrm>
            <a:off x="2312655" y="5654215"/>
            <a:ext cx="8218208" cy="0"/>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74019BDF-27DC-C878-165E-8821616039AA}"/>
              </a:ext>
            </a:extLst>
          </p:cNvPr>
          <p:cNvGrpSpPr/>
          <p:nvPr/>
        </p:nvGrpSpPr>
        <p:grpSpPr>
          <a:xfrm>
            <a:off x="2224410" y="3416696"/>
            <a:ext cx="102042" cy="895533"/>
            <a:chOff x="2235869" y="4480799"/>
            <a:chExt cx="102042" cy="1172220"/>
          </a:xfrm>
        </p:grpSpPr>
        <p:cxnSp>
          <p:nvCxnSpPr>
            <p:cNvPr id="80" name="Straight Connector 79">
              <a:extLst>
                <a:ext uri="{FF2B5EF4-FFF2-40B4-BE49-F238E27FC236}">
                  <a16:creationId xmlns:a16="http://schemas.microsoft.com/office/drawing/2014/main" id="{FCB61728-9C68-559D-7F09-FD8EA9E6D802}"/>
                </a:ext>
              </a:extLst>
            </p:cNvPr>
            <p:cNvCxnSpPr/>
            <p:nvPr/>
          </p:nvCxnSpPr>
          <p:spPr bwMode="auto">
            <a:xfrm>
              <a:off x="2242593" y="4480799"/>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71FE26E-7F3F-590E-B601-419E6C93774A}"/>
                </a:ext>
              </a:extLst>
            </p:cNvPr>
            <p:cNvCxnSpPr/>
            <p:nvPr/>
          </p:nvCxnSpPr>
          <p:spPr bwMode="auto">
            <a:xfrm>
              <a:off x="2235869" y="5068628"/>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F7A1C13-F9EC-E014-C5C7-9E21BB6BB262}"/>
                </a:ext>
              </a:extLst>
            </p:cNvPr>
            <p:cNvCxnSpPr/>
            <p:nvPr/>
          </p:nvCxnSpPr>
          <p:spPr bwMode="auto">
            <a:xfrm>
              <a:off x="2235869" y="5653019"/>
              <a:ext cx="95318" cy="0"/>
            </a:xfrm>
            <a:prstGeom prst="line">
              <a:avLst/>
            </a:prstGeom>
            <a:noFill/>
            <a:ln w="28575" cap="flat" cmpd="sng" algn="ctr">
              <a:solidFill>
                <a:schemeClr val="bg1"/>
              </a:solidFill>
              <a:prstDash val="solid"/>
              <a:round/>
              <a:headEnd type="none" w="med" len="med"/>
              <a:tailEnd type="none" w="med" len="med"/>
            </a:ln>
            <a:effectLst/>
          </p:spPr>
        </p:cxnSp>
      </p:grpSp>
      <p:sp>
        <p:nvSpPr>
          <p:cNvPr id="85" name="TextBox 84">
            <a:extLst>
              <a:ext uri="{FF2B5EF4-FFF2-40B4-BE49-F238E27FC236}">
                <a16:creationId xmlns:a16="http://schemas.microsoft.com/office/drawing/2014/main" id="{7C8209E8-24DB-71C1-F293-B89135AEDBBA}"/>
              </a:ext>
            </a:extLst>
          </p:cNvPr>
          <p:cNvSpPr txBox="1"/>
          <p:nvPr/>
        </p:nvSpPr>
        <p:spPr bwMode="auto">
          <a:xfrm>
            <a:off x="1908897" y="3300492"/>
            <a:ext cx="2830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5" name="TextBox 104">
            <a:extLst>
              <a:ext uri="{FF2B5EF4-FFF2-40B4-BE49-F238E27FC236}">
                <a16:creationId xmlns:a16="http://schemas.microsoft.com/office/drawing/2014/main" id="{7562D9CC-FAF0-CB84-7814-9FE7FD0740E8}"/>
              </a:ext>
            </a:extLst>
          </p:cNvPr>
          <p:cNvSpPr txBox="1"/>
          <p:nvPr/>
        </p:nvSpPr>
        <p:spPr bwMode="auto">
          <a:xfrm>
            <a:off x="1908897" y="3745734"/>
            <a:ext cx="2830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Tree>
    <p:extLst>
      <p:ext uri="{BB962C8B-B14F-4D97-AF65-F5344CB8AC3E}">
        <p14:creationId xmlns:p14="http://schemas.microsoft.com/office/powerpoint/2010/main" val="727033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a:extLst>
              <a:ext uri="{FF2B5EF4-FFF2-40B4-BE49-F238E27FC236}">
                <a16:creationId xmlns:a16="http://schemas.microsoft.com/office/drawing/2014/main" id="{B3DFAAF3-7652-6045-2D40-086F4BF387E2}"/>
              </a:ext>
            </a:extLst>
          </p:cNvPr>
          <p:cNvSpPr/>
          <p:nvPr/>
        </p:nvSpPr>
        <p:spPr bwMode="auto">
          <a:xfrm>
            <a:off x="2562896" y="4312665"/>
            <a:ext cx="139092" cy="101970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5E550487-9483-DB11-567D-35676A35F8E9}"/>
              </a:ext>
            </a:extLst>
          </p:cNvPr>
          <p:cNvSpPr/>
          <p:nvPr/>
        </p:nvSpPr>
        <p:spPr bwMode="auto">
          <a:xfrm>
            <a:off x="2562896" y="4180522"/>
            <a:ext cx="139092" cy="167587"/>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Title 4">
            <a:extLst>
              <a:ext uri="{FF2B5EF4-FFF2-40B4-BE49-F238E27FC236}">
                <a16:creationId xmlns:a16="http://schemas.microsoft.com/office/drawing/2014/main" id="{B642DBD9-0672-5AE0-F4E8-08CF8E9B0661}"/>
              </a:ext>
            </a:extLst>
          </p:cNvPr>
          <p:cNvSpPr>
            <a:spLocks noGrp="1"/>
          </p:cNvSpPr>
          <p:nvPr>
            <p:ph type="title"/>
          </p:nvPr>
        </p:nvSpPr>
        <p:spPr/>
        <p:txBody>
          <a:bodyPr/>
          <a:lstStyle/>
          <a:p>
            <a:r>
              <a:rPr lang="en-US" dirty="0"/>
              <a:t>Global Distribution of O-Serotypes in ExPEC</a:t>
            </a:r>
          </a:p>
        </p:txBody>
      </p:sp>
      <p:sp>
        <p:nvSpPr>
          <p:cNvPr id="6" name="Content Placeholder 5">
            <a:extLst>
              <a:ext uri="{FF2B5EF4-FFF2-40B4-BE49-F238E27FC236}">
                <a16:creationId xmlns:a16="http://schemas.microsoft.com/office/drawing/2014/main" id="{AF222F53-4298-8CE6-5A0A-EF2711D8D248}"/>
              </a:ext>
            </a:extLst>
          </p:cNvPr>
          <p:cNvSpPr>
            <a:spLocks noGrp="1"/>
          </p:cNvSpPr>
          <p:nvPr>
            <p:ph idx="1"/>
          </p:nvPr>
        </p:nvSpPr>
        <p:spPr/>
        <p:txBody>
          <a:bodyPr/>
          <a:lstStyle/>
          <a:p>
            <a:r>
              <a:rPr lang="en-US" sz="2200" dirty="0"/>
              <a:t>Analysis of 3217 ExPEC blood culture isolates from Europe, North America, Asia-Pacific, and South America from 2011-2017</a:t>
            </a:r>
          </a:p>
          <a:p>
            <a:pPr lvl="1"/>
            <a:r>
              <a:rPr lang="en-US" sz="2000" dirty="0"/>
              <a:t>Overall, MDR frequency was 10.7%, of which O25 was most prevalent (63.2%)</a:t>
            </a:r>
          </a:p>
        </p:txBody>
      </p:sp>
      <p:sp>
        <p:nvSpPr>
          <p:cNvPr id="7" name="Text Box 15">
            <a:extLst>
              <a:ext uri="{FF2B5EF4-FFF2-40B4-BE49-F238E27FC236}">
                <a16:creationId xmlns:a16="http://schemas.microsoft.com/office/drawing/2014/main" id="{D30F8C4F-3A8E-1924-03E2-FBAD886C53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Weerdenburg. Clin Infect Dis. 2022; ciac421.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2" name="TextBox 91">
            <a:extLst>
              <a:ext uri="{FF2B5EF4-FFF2-40B4-BE49-F238E27FC236}">
                <a16:creationId xmlns:a16="http://schemas.microsoft.com/office/drawing/2014/main" id="{0883E040-8DB7-AD36-5D90-0AF57156DEC8}"/>
              </a:ext>
            </a:extLst>
          </p:cNvPr>
          <p:cNvSpPr txBox="1"/>
          <p:nvPr/>
        </p:nvSpPr>
        <p:spPr bwMode="auto">
          <a:xfrm>
            <a:off x="2438093" y="5384982"/>
            <a:ext cx="36974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O25</a:t>
            </a:r>
          </a:p>
        </p:txBody>
      </p:sp>
      <p:sp>
        <p:nvSpPr>
          <p:cNvPr id="93" name="TextBox 92">
            <a:extLst>
              <a:ext uri="{FF2B5EF4-FFF2-40B4-BE49-F238E27FC236}">
                <a16:creationId xmlns:a16="http://schemas.microsoft.com/office/drawing/2014/main" id="{05D5250C-96AF-7ED7-7043-CA932982A511}"/>
              </a:ext>
            </a:extLst>
          </p:cNvPr>
          <p:cNvSpPr txBox="1"/>
          <p:nvPr/>
        </p:nvSpPr>
        <p:spPr bwMode="auto">
          <a:xfrm>
            <a:off x="2866968"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O2</a:t>
            </a:r>
          </a:p>
        </p:txBody>
      </p:sp>
      <p:sp>
        <p:nvSpPr>
          <p:cNvPr id="94" name="TextBox 93">
            <a:extLst>
              <a:ext uri="{FF2B5EF4-FFF2-40B4-BE49-F238E27FC236}">
                <a16:creationId xmlns:a16="http://schemas.microsoft.com/office/drawing/2014/main" id="{3E13DBD4-07BA-9B10-B318-CE405DACD4CD}"/>
              </a:ext>
            </a:extLst>
          </p:cNvPr>
          <p:cNvSpPr txBox="1"/>
          <p:nvPr/>
        </p:nvSpPr>
        <p:spPr bwMode="auto">
          <a:xfrm>
            <a:off x="3326549"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O6</a:t>
            </a:r>
          </a:p>
        </p:txBody>
      </p:sp>
      <p:sp>
        <p:nvSpPr>
          <p:cNvPr id="95" name="TextBox 94">
            <a:extLst>
              <a:ext uri="{FF2B5EF4-FFF2-40B4-BE49-F238E27FC236}">
                <a16:creationId xmlns:a16="http://schemas.microsoft.com/office/drawing/2014/main" id="{205026F0-F0CD-C256-2AA2-5C2DE8F29446}"/>
              </a:ext>
            </a:extLst>
          </p:cNvPr>
          <p:cNvSpPr txBox="1"/>
          <p:nvPr/>
        </p:nvSpPr>
        <p:spPr bwMode="auto">
          <a:xfrm>
            <a:off x="3778986"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a:t>
            </a:r>
          </a:p>
        </p:txBody>
      </p:sp>
      <p:sp>
        <p:nvSpPr>
          <p:cNvPr id="96" name="TextBox 95">
            <a:extLst>
              <a:ext uri="{FF2B5EF4-FFF2-40B4-BE49-F238E27FC236}">
                <a16:creationId xmlns:a16="http://schemas.microsoft.com/office/drawing/2014/main" id="{02E88EA8-A676-1B83-E463-BF5EB61DE05D}"/>
              </a:ext>
            </a:extLst>
          </p:cNvPr>
          <p:cNvSpPr txBox="1"/>
          <p:nvPr/>
        </p:nvSpPr>
        <p:spPr bwMode="auto">
          <a:xfrm>
            <a:off x="4250473"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O75</a:t>
            </a:r>
          </a:p>
        </p:txBody>
      </p:sp>
      <p:sp>
        <p:nvSpPr>
          <p:cNvPr id="97" name="TextBox 96">
            <a:extLst>
              <a:ext uri="{FF2B5EF4-FFF2-40B4-BE49-F238E27FC236}">
                <a16:creationId xmlns:a16="http://schemas.microsoft.com/office/drawing/2014/main" id="{C6F654B5-1E9B-9549-7F90-B4B21593BF80}"/>
              </a:ext>
            </a:extLst>
          </p:cNvPr>
          <p:cNvSpPr txBox="1"/>
          <p:nvPr/>
        </p:nvSpPr>
        <p:spPr bwMode="auto">
          <a:xfrm>
            <a:off x="4702910"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O15</a:t>
            </a:r>
          </a:p>
        </p:txBody>
      </p:sp>
      <p:sp>
        <p:nvSpPr>
          <p:cNvPr id="98" name="TextBox 97">
            <a:extLst>
              <a:ext uri="{FF2B5EF4-FFF2-40B4-BE49-F238E27FC236}">
                <a16:creationId xmlns:a16="http://schemas.microsoft.com/office/drawing/2014/main" id="{4D398CA8-5380-149F-3286-AFB6CC89A332}"/>
              </a:ext>
            </a:extLst>
          </p:cNvPr>
          <p:cNvSpPr txBox="1"/>
          <p:nvPr/>
        </p:nvSpPr>
        <p:spPr bwMode="auto">
          <a:xfrm>
            <a:off x="5160110"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O8</a:t>
            </a:r>
          </a:p>
        </p:txBody>
      </p:sp>
      <p:sp>
        <p:nvSpPr>
          <p:cNvPr id="99" name="TextBox 98">
            <a:extLst>
              <a:ext uri="{FF2B5EF4-FFF2-40B4-BE49-F238E27FC236}">
                <a16:creationId xmlns:a16="http://schemas.microsoft.com/office/drawing/2014/main" id="{0B30D51E-7B76-05FE-7A37-1117F8009ACE}"/>
              </a:ext>
            </a:extLst>
          </p:cNvPr>
          <p:cNvSpPr txBox="1"/>
          <p:nvPr/>
        </p:nvSpPr>
        <p:spPr bwMode="auto">
          <a:xfrm>
            <a:off x="5614929"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O16</a:t>
            </a:r>
          </a:p>
        </p:txBody>
      </p:sp>
      <p:sp>
        <p:nvSpPr>
          <p:cNvPr id="100" name="TextBox 99">
            <a:extLst>
              <a:ext uri="{FF2B5EF4-FFF2-40B4-BE49-F238E27FC236}">
                <a16:creationId xmlns:a16="http://schemas.microsoft.com/office/drawing/2014/main" id="{D126A5D1-9A8A-ACAF-F492-49343551FE8D}"/>
              </a:ext>
            </a:extLst>
          </p:cNvPr>
          <p:cNvSpPr txBox="1"/>
          <p:nvPr/>
        </p:nvSpPr>
        <p:spPr bwMode="auto">
          <a:xfrm>
            <a:off x="6064986"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O4</a:t>
            </a:r>
          </a:p>
        </p:txBody>
      </p:sp>
      <p:sp>
        <p:nvSpPr>
          <p:cNvPr id="101" name="TextBox 100">
            <a:extLst>
              <a:ext uri="{FF2B5EF4-FFF2-40B4-BE49-F238E27FC236}">
                <a16:creationId xmlns:a16="http://schemas.microsoft.com/office/drawing/2014/main" id="{CFDF57F6-D70D-4E25-E14C-848E835B04F7}"/>
              </a:ext>
            </a:extLst>
          </p:cNvPr>
          <p:cNvSpPr txBox="1"/>
          <p:nvPr/>
        </p:nvSpPr>
        <p:spPr bwMode="auto">
          <a:xfrm>
            <a:off x="6512661" y="5384982"/>
            <a:ext cx="44767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O18</a:t>
            </a:r>
          </a:p>
        </p:txBody>
      </p:sp>
      <p:sp>
        <p:nvSpPr>
          <p:cNvPr id="102" name="TextBox 101">
            <a:extLst>
              <a:ext uri="{FF2B5EF4-FFF2-40B4-BE49-F238E27FC236}">
                <a16:creationId xmlns:a16="http://schemas.microsoft.com/office/drawing/2014/main" id="{829D1616-FD30-DDE2-3741-419F20126B2C}"/>
              </a:ext>
            </a:extLst>
          </p:cNvPr>
          <p:cNvSpPr txBox="1"/>
          <p:nvPr/>
        </p:nvSpPr>
        <p:spPr bwMode="auto">
          <a:xfrm>
            <a:off x="6972243" y="5421716"/>
            <a:ext cx="44767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O77</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Group</a:t>
            </a:r>
          </a:p>
        </p:txBody>
      </p:sp>
      <p:sp>
        <p:nvSpPr>
          <p:cNvPr id="103" name="TextBox 102">
            <a:extLst>
              <a:ext uri="{FF2B5EF4-FFF2-40B4-BE49-F238E27FC236}">
                <a16:creationId xmlns:a16="http://schemas.microsoft.com/office/drawing/2014/main" id="{AEB38CA8-B526-28A8-40AE-E79FEAA96470}"/>
              </a:ext>
            </a:extLst>
          </p:cNvPr>
          <p:cNvSpPr txBox="1"/>
          <p:nvPr/>
        </p:nvSpPr>
        <p:spPr bwMode="auto">
          <a:xfrm>
            <a:off x="7438968" y="5421716"/>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O153</a:t>
            </a:r>
          </a:p>
        </p:txBody>
      </p:sp>
      <p:sp>
        <p:nvSpPr>
          <p:cNvPr id="104" name="TextBox 103">
            <a:extLst>
              <a:ext uri="{FF2B5EF4-FFF2-40B4-BE49-F238E27FC236}">
                <a16:creationId xmlns:a16="http://schemas.microsoft.com/office/drawing/2014/main" id="{8584F358-F875-2A9C-73D4-58CE426062AE}"/>
              </a:ext>
            </a:extLst>
          </p:cNvPr>
          <p:cNvSpPr txBox="1"/>
          <p:nvPr/>
        </p:nvSpPr>
        <p:spPr bwMode="auto">
          <a:xfrm>
            <a:off x="7893787" y="5421716"/>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O9</a:t>
            </a:r>
          </a:p>
        </p:txBody>
      </p:sp>
      <p:sp>
        <p:nvSpPr>
          <p:cNvPr id="105" name="TextBox 104">
            <a:extLst>
              <a:ext uri="{FF2B5EF4-FFF2-40B4-BE49-F238E27FC236}">
                <a16:creationId xmlns:a16="http://schemas.microsoft.com/office/drawing/2014/main" id="{31448A4E-2E03-C501-B08E-1C784BA389B7}"/>
              </a:ext>
            </a:extLst>
          </p:cNvPr>
          <p:cNvSpPr txBox="1"/>
          <p:nvPr/>
        </p:nvSpPr>
        <p:spPr bwMode="auto">
          <a:xfrm>
            <a:off x="8353368" y="5421716"/>
            <a:ext cx="44767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O101/O162</a:t>
            </a:r>
          </a:p>
        </p:txBody>
      </p:sp>
      <p:sp>
        <p:nvSpPr>
          <p:cNvPr id="106" name="TextBox 105">
            <a:extLst>
              <a:ext uri="{FF2B5EF4-FFF2-40B4-BE49-F238E27FC236}">
                <a16:creationId xmlns:a16="http://schemas.microsoft.com/office/drawing/2014/main" id="{DCAC9BFD-2AA4-9306-3283-B675F262405A}"/>
              </a:ext>
            </a:extLst>
          </p:cNvPr>
          <p:cNvSpPr txBox="1"/>
          <p:nvPr/>
        </p:nvSpPr>
        <p:spPr bwMode="auto">
          <a:xfrm>
            <a:off x="8812949" y="5421716"/>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O86</a:t>
            </a:r>
          </a:p>
        </p:txBody>
      </p:sp>
      <p:sp>
        <p:nvSpPr>
          <p:cNvPr id="107" name="TextBox 106">
            <a:extLst>
              <a:ext uri="{FF2B5EF4-FFF2-40B4-BE49-F238E27FC236}">
                <a16:creationId xmlns:a16="http://schemas.microsoft.com/office/drawing/2014/main" id="{5AE1A8B4-0115-B557-81A1-67FCEFC413F7}"/>
              </a:ext>
            </a:extLst>
          </p:cNvPr>
          <p:cNvSpPr txBox="1"/>
          <p:nvPr/>
        </p:nvSpPr>
        <p:spPr bwMode="auto">
          <a:xfrm>
            <a:off x="9260624" y="5421716"/>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O13</a:t>
            </a:r>
          </a:p>
        </p:txBody>
      </p:sp>
      <p:sp>
        <p:nvSpPr>
          <p:cNvPr id="118" name="Rectangle 117">
            <a:extLst>
              <a:ext uri="{FF2B5EF4-FFF2-40B4-BE49-F238E27FC236}">
                <a16:creationId xmlns:a16="http://schemas.microsoft.com/office/drawing/2014/main" id="{A277E1E9-DFD8-FFCA-812A-9DB2B29DCA53}"/>
              </a:ext>
            </a:extLst>
          </p:cNvPr>
          <p:cNvSpPr/>
          <p:nvPr/>
        </p:nvSpPr>
        <p:spPr bwMode="auto">
          <a:xfrm>
            <a:off x="3019216" y="4942914"/>
            <a:ext cx="139092" cy="39346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B760265C-5790-9C79-82F8-958B7742F0D4}"/>
              </a:ext>
            </a:extLst>
          </p:cNvPr>
          <p:cNvSpPr/>
          <p:nvPr/>
        </p:nvSpPr>
        <p:spPr bwMode="auto">
          <a:xfrm>
            <a:off x="3019216" y="4927497"/>
            <a:ext cx="139092"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C9BB3171-2E8C-826D-0100-8C94B0C41137}"/>
              </a:ext>
            </a:extLst>
          </p:cNvPr>
          <p:cNvSpPr/>
          <p:nvPr/>
        </p:nvSpPr>
        <p:spPr bwMode="auto">
          <a:xfrm>
            <a:off x="3478796" y="4945490"/>
            <a:ext cx="139092" cy="39346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30CF5979-18D6-0DD2-F3D5-8BD647183C63}"/>
              </a:ext>
            </a:extLst>
          </p:cNvPr>
          <p:cNvSpPr/>
          <p:nvPr/>
        </p:nvSpPr>
        <p:spPr bwMode="auto">
          <a:xfrm>
            <a:off x="3478796" y="4930073"/>
            <a:ext cx="139092" cy="1828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E4C3E910-665B-A272-8A8D-357F9B85CFEF}"/>
              </a:ext>
            </a:extLst>
          </p:cNvPr>
          <p:cNvSpPr/>
          <p:nvPr/>
        </p:nvSpPr>
        <p:spPr bwMode="auto">
          <a:xfrm>
            <a:off x="3932424" y="4963522"/>
            <a:ext cx="139092" cy="37285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F38E1767-C887-8BBD-A027-E293F8219561}"/>
              </a:ext>
            </a:extLst>
          </p:cNvPr>
          <p:cNvSpPr/>
          <p:nvPr/>
        </p:nvSpPr>
        <p:spPr bwMode="auto">
          <a:xfrm>
            <a:off x="3932424" y="4945529"/>
            <a:ext cx="139092" cy="3657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81723DE3-CA52-82C6-83AD-8736170094A8}"/>
              </a:ext>
            </a:extLst>
          </p:cNvPr>
          <p:cNvSpPr/>
          <p:nvPr/>
        </p:nvSpPr>
        <p:spPr bwMode="auto">
          <a:xfrm>
            <a:off x="4390814" y="5120683"/>
            <a:ext cx="139092" cy="21827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A0882A09-0BBC-6783-E73C-2D328229DD72}"/>
              </a:ext>
            </a:extLst>
          </p:cNvPr>
          <p:cNvSpPr/>
          <p:nvPr/>
        </p:nvSpPr>
        <p:spPr bwMode="auto">
          <a:xfrm>
            <a:off x="4390814" y="5120682"/>
            <a:ext cx="139092" cy="914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48A699F3-85DC-B850-C5C8-A19F3A5B40E6}"/>
              </a:ext>
            </a:extLst>
          </p:cNvPr>
          <p:cNvSpPr/>
          <p:nvPr/>
        </p:nvSpPr>
        <p:spPr bwMode="auto">
          <a:xfrm>
            <a:off x="4846726" y="5172198"/>
            <a:ext cx="139092" cy="171606"/>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52F63DB6-EF0D-A856-7F89-7CB49812DB59}"/>
              </a:ext>
            </a:extLst>
          </p:cNvPr>
          <p:cNvSpPr/>
          <p:nvPr/>
        </p:nvSpPr>
        <p:spPr bwMode="auto">
          <a:xfrm>
            <a:off x="4846726" y="5172197"/>
            <a:ext cx="139092" cy="9144"/>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C4E2FCE9-6F16-071D-7CD5-ACB7A855F0B4}"/>
              </a:ext>
            </a:extLst>
          </p:cNvPr>
          <p:cNvSpPr/>
          <p:nvPr/>
        </p:nvSpPr>
        <p:spPr bwMode="auto">
          <a:xfrm>
            <a:off x="5308449" y="5203070"/>
            <a:ext cx="139092" cy="1333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DF59A9AF-33A5-14A0-A45C-68FEA6C982CA}"/>
              </a:ext>
            </a:extLst>
          </p:cNvPr>
          <p:cNvSpPr/>
          <p:nvPr/>
        </p:nvSpPr>
        <p:spPr bwMode="auto">
          <a:xfrm>
            <a:off x="5308449" y="5185076"/>
            <a:ext cx="139092" cy="3657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E7305B80-2056-4296-AB11-BEC47C1F24A8}"/>
              </a:ext>
            </a:extLst>
          </p:cNvPr>
          <p:cNvSpPr/>
          <p:nvPr/>
        </p:nvSpPr>
        <p:spPr bwMode="auto">
          <a:xfrm>
            <a:off x="5756634" y="5203070"/>
            <a:ext cx="139092" cy="13331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Rectangle 130">
            <a:extLst>
              <a:ext uri="{FF2B5EF4-FFF2-40B4-BE49-F238E27FC236}">
                <a16:creationId xmlns:a16="http://schemas.microsoft.com/office/drawing/2014/main" id="{5635C397-C78C-8157-72EB-7AA198A8F89D}"/>
              </a:ext>
            </a:extLst>
          </p:cNvPr>
          <p:cNvSpPr/>
          <p:nvPr/>
        </p:nvSpPr>
        <p:spPr bwMode="auto">
          <a:xfrm>
            <a:off x="5756634" y="5185076"/>
            <a:ext cx="139092" cy="3657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Rectangle 131">
            <a:extLst>
              <a:ext uri="{FF2B5EF4-FFF2-40B4-BE49-F238E27FC236}">
                <a16:creationId xmlns:a16="http://schemas.microsoft.com/office/drawing/2014/main" id="{C7A6051D-1937-7CAF-51C2-2F80AE40FB31}"/>
              </a:ext>
            </a:extLst>
          </p:cNvPr>
          <p:cNvSpPr/>
          <p:nvPr/>
        </p:nvSpPr>
        <p:spPr bwMode="auto">
          <a:xfrm>
            <a:off x="6217698" y="5197917"/>
            <a:ext cx="139092" cy="14247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2F23C449-9F91-561D-0057-838602292310}"/>
              </a:ext>
            </a:extLst>
          </p:cNvPr>
          <p:cNvSpPr/>
          <p:nvPr/>
        </p:nvSpPr>
        <p:spPr bwMode="auto">
          <a:xfrm>
            <a:off x="6670525" y="5223678"/>
            <a:ext cx="139092" cy="115277"/>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Rectangle 134">
            <a:extLst>
              <a:ext uri="{FF2B5EF4-FFF2-40B4-BE49-F238E27FC236}">
                <a16:creationId xmlns:a16="http://schemas.microsoft.com/office/drawing/2014/main" id="{5083D815-B837-F483-B5DC-08D51EF219CA}"/>
              </a:ext>
            </a:extLst>
          </p:cNvPr>
          <p:cNvSpPr/>
          <p:nvPr/>
        </p:nvSpPr>
        <p:spPr bwMode="auto">
          <a:xfrm>
            <a:off x="6670525" y="5205684"/>
            <a:ext cx="13909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CFFDECEA-480E-2E5C-F450-9D53A78DB7DF}"/>
              </a:ext>
            </a:extLst>
          </p:cNvPr>
          <p:cNvSpPr/>
          <p:nvPr/>
        </p:nvSpPr>
        <p:spPr bwMode="auto">
          <a:xfrm>
            <a:off x="7129013" y="5239134"/>
            <a:ext cx="139092" cy="10125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E5D2749E-9107-E5B8-4145-9E42182514A1}"/>
              </a:ext>
            </a:extLst>
          </p:cNvPr>
          <p:cNvSpPr/>
          <p:nvPr/>
        </p:nvSpPr>
        <p:spPr bwMode="auto">
          <a:xfrm>
            <a:off x="7129013" y="5221139"/>
            <a:ext cx="13909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A25CA4DA-2568-36FD-48F9-80BDD98788BB}"/>
              </a:ext>
            </a:extLst>
          </p:cNvPr>
          <p:cNvSpPr/>
          <p:nvPr/>
        </p:nvSpPr>
        <p:spPr bwMode="auto">
          <a:xfrm>
            <a:off x="7592652" y="5246861"/>
            <a:ext cx="139092" cy="96943"/>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Rectangle 138">
            <a:extLst>
              <a:ext uri="{FF2B5EF4-FFF2-40B4-BE49-F238E27FC236}">
                <a16:creationId xmlns:a16="http://schemas.microsoft.com/office/drawing/2014/main" id="{17DD23AB-D21A-536E-1F51-554A68C39B32}"/>
              </a:ext>
            </a:extLst>
          </p:cNvPr>
          <p:cNvSpPr/>
          <p:nvPr/>
        </p:nvSpPr>
        <p:spPr bwMode="auto">
          <a:xfrm>
            <a:off x="8045989" y="5285497"/>
            <a:ext cx="139092" cy="5828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Rectangle 139">
            <a:extLst>
              <a:ext uri="{FF2B5EF4-FFF2-40B4-BE49-F238E27FC236}">
                <a16:creationId xmlns:a16="http://schemas.microsoft.com/office/drawing/2014/main" id="{26763D82-F70A-166E-A0BE-96183D9462E2}"/>
              </a:ext>
            </a:extLst>
          </p:cNvPr>
          <p:cNvSpPr/>
          <p:nvPr/>
        </p:nvSpPr>
        <p:spPr bwMode="auto">
          <a:xfrm>
            <a:off x="8045989" y="5267502"/>
            <a:ext cx="13909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Rectangle 140">
            <a:extLst>
              <a:ext uri="{FF2B5EF4-FFF2-40B4-BE49-F238E27FC236}">
                <a16:creationId xmlns:a16="http://schemas.microsoft.com/office/drawing/2014/main" id="{FD1AF3ED-1780-2BD4-23C8-B35A69A52248}"/>
              </a:ext>
            </a:extLst>
          </p:cNvPr>
          <p:cNvSpPr/>
          <p:nvPr/>
        </p:nvSpPr>
        <p:spPr bwMode="auto">
          <a:xfrm>
            <a:off x="8504477" y="5288073"/>
            <a:ext cx="139092" cy="5570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Rectangle 141">
            <a:extLst>
              <a:ext uri="{FF2B5EF4-FFF2-40B4-BE49-F238E27FC236}">
                <a16:creationId xmlns:a16="http://schemas.microsoft.com/office/drawing/2014/main" id="{DC273762-DCFC-9B78-AEBC-1BACBC232F21}"/>
              </a:ext>
            </a:extLst>
          </p:cNvPr>
          <p:cNvSpPr/>
          <p:nvPr/>
        </p:nvSpPr>
        <p:spPr bwMode="auto">
          <a:xfrm>
            <a:off x="8504477" y="5270078"/>
            <a:ext cx="139092" cy="2743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Rectangle 142">
            <a:extLst>
              <a:ext uri="{FF2B5EF4-FFF2-40B4-BE49-F238E27FC236}">
                <a16:creationId xmlns:a16="http://schemas.microsoft.com/office/drawing/2014/main" id="{B14D0290-C469-7D3D-FFEF-0F0293B49978}"/>
              </a:ext>
            </a:extLst>
          </p:cNvPr>
          <p:cNvSpPr/>
          <p:nvPr/>
        </p:nvSpPr>
        <p:spPr bwMode="auto">
          <a:xfrm>
            <a:off x="8962965" y="5282922"/>
            <a:ext cx="139092" cy="55704"/>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Rectangle 146">
            <a:extLst>
              <a:ext uri="{FF2B5EF4-FFF2-40B4-BE49-F238E27FC236}">
                <a16:creationId xmlns:a16="http://schemas.microsoft.com/office/drawing/2014/main" id="{9652FA7A-4EC3-CF79-E690-B523B18D786E}"/>
              </a:ext>
            </a:extLst>
          </p:cNvPr>
          <p:cNvSpPr/>
          <p:nvPr/>
        </p:nvSpPr>
        <p:spPr bwMode="auto">
          <a:xfrm>
            <a:off x="9418877" y="5313830"/>
            <a:ext cx="139092" cy="2743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Rectangle 147">
            <a:extLst>
              <a:ext uri="{FF2B5EF4-FFF2-40B4-BE49-F238E27FC236}">
                <a16:creationId xmlns:a16="http://schemas.microsoft.com/office/drawing/2014/main" id="{4BED454B-11BB-0630-AF6B-C640ECED5F58}"/>
              </a:ext>
            </a:extLst>
          </p:cNvPr>
          <p:cNvSpPr/>
          <p:nvPr/>
        </p:nvSpPr>
        <p:spPr bwMode="auto">
          <a:xfrm>
            <a:off x="9418877" y="5295835"/>
            <a:ext cx="139092" cy="1828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5B4CE4C9-92B8-52F1-053F-F44E754E59B1}"/>
              </a:ext>
            </a:extLst>
          </p:cNvPr>
          <p:cNvGrpSpPr/>
          <p:nvPr/>
        </p:nvGrpSpPr>
        <p:grpSpPr>
          <a:xfrm>
            <a:off x="1757334" y="3157057"/>
            <a:ext cx="8651923" cy="2412589"/>
            <a:chOff x="1757334" y="2971511"/>
            <a:chExt cx="8651923" cy="2069904"/>
          </a:xfrm>
        </p:grpSpPr>
        <p:cxnSp>
          <p:nvCxnSpPr>
            <p:cNvPr id="9" name="Straight Connector 8">
              <a:extLst>
                <a:ext uri="{FF2B5EF4-FFF2-40B4-BE49-F238E27FC236}">
                  <a16:creationId xmlns:a16="http://schemas.microsoft.com/office/drawing/2014/main" id="{3E4003AE-7EB2-52ED-B829-3088CD3BF535}"/>
                </a:ext>
              </a:extLst>
            </p:cNvPr>
            <p:cNvCxnSpPr>
              <a:cxnSpLocks/>
            </p:cNvCxnSpPr>
            <p:nvPr/>
          </p:nvCxnSpPr>
          <p:spPr bwMode="auto">
            <a:xfrm>
              <a:off x="2388336" y="3070922"/>
              <a:ext cx="0" cy="1766924"/>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E8E4135-93B1-E89B-8EC9-2FB280E3DD92}"/>
                </a:ext>
              </a:extLst>
            </p:cNvPr>
            <p:cNvCxnSpPr/>
            <p:nvPr/>
          </p:nvCxnSpPr>
          <p:spPr bwMode="auto">
            <a:xfrm>
              <a:off x="2293019" y="3084671"/>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8B77E3D-67A7-40EA-6116-4ECD6172AD4D}"/>
                </a:ext>
              </a:extLst>
            </p:cNvPr>
            <p:cNvCxnSpPr/>
            <p:nvPr/>
          </p:nvCxnSpPr>
          <p:spPr bwMode="auto">
            <a:xfrm>
              <a:off x="2293019" y="3523823"/>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427E68C-523C-9097-1BA8-56884AD3E5CB}"/>
                </a:ext>
              </a:extLst>
            </p:cNvPr>
            <p:cNvCxnSpPr/>
            <p:nvPr/>
          </p:nvCxnSpPr>
          <p:spPr bwMode="auto">
            <a:xfrm>
              <a:off x="2293019" y="3962976"/>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522C4A5-491F-260B-4161-753F5BC1ECF6}"/>
                </a:ext>
              </a:extLst>
            </p:cNvPr>
            <p:cNvCxnSpPr/>
            <p:nvPr/>
          </p:nvCxnSpPr>
          <p:spPr bwMode="auto">
            <a:xfrm>
              <a:off x="2293019" y="4402128"/>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920712C-6BE3-EBDF-3774-5D32914DB0DF}"/>
                </a:ext>
              </a:extLst>
            </p:cNvPr>
            <p:cNvCxnSpPr/>
            <p:nvPr/>
          </p:nvCxnSpPr>
          <p:spPr bwMode="auto">
            <a:xfrm>
              <a:off x="2293019" y="4841282"/>
              <a:ext cx="95318" cy="0"/>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028E8723-363D-D8F6-6E46-8A03371B9CC1}"/>
                </a:ext>
              </a:extLst>
            </p:cNvPr>
            <p:cNvSpPr txBox="1"/>
            <p:nvPr/>
          </p:nvSpPr>
          <p:spPr bwMode="auto">
            <a:xfrm>
              <a:off x="1844257" y="2976949"/>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 name="TextBox 19">
              <a:extLst>
                <a:ext uri="{FF2B5EF4-FFF2-40B4-BE49-F238E27FC236}">
                  <a16:creationId xmlns:a16="http://schemas.microsoft.com/office/drawing/2014/main" id="{C646FB22-2E1A-3B7C-64F5-EF5F30C6A14E}"/>
                </a:ext>
              </a:extLst>
            </p:cNvPr>
            <p:cNvSpPr txBox="1"/>
            <p:nvPr/>
          </p:nvSpPr>
          <p:spPr bwMode="auto">
            <a:xfrm>
              <a:off x="1844257" y="3414053"/>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1" name="TextBox 20">
              <a:extLst>
                <a:ext uri="{FF2B5EF4-FFF2-40B4-BE49-F238E27FC236}">
                  <a16:creationId xmlns:a16="http://schemas.microsoft.com/office/drawing/2014/main" id="{90151F61-F185-67BB-DC5A-B0680F1109B9}"/>
                </a:ext>
              </a:extLst>
            </p:cNvPr>
            <p:cNvSpPr txBox="1"/>
            <p:nvPr/>
          </p:nvSpPr>
          <p:spPr bwMode="auto">
            <a:xfrm>
              <a:off x="1844257" y="3851156"/>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2" name="TextBox 21">
              <a:extLst>
                <a:ext uri="{FF2B5EF4-FFF2-40B4-BE49-F238E27FC236}">
                  <a16:creationId xmlns:a16="http://schemas.microsoft.com/office/drawing/2014/main" id="{A1F4A355-BA17-298A-DEE0-68B8DA303A94}"/>
                </a:ext>
              </a:extLst>
            </p:cNvPr>
            <p:cNvSpPr txBox="1"/>
            <p:nvPr/>
          </p:nvSpPr>
          <p:spPr bwMode="auto">
            <a:xfrm>
              <a:off x="1844257" y="4288260"/>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3" name="TextBox 22">
              <a:extLst>
                <a:ext uri="{FF2B5EF4-FFF2-40B4-BE49-F238E27FC236}">
                  <a16:creationId xmlns:a16="http://schemas.microsoft.com/office/drawing/2014/main" id="{33FF05FD-AE61-3C7C-0C24-71BBA6E610DF}"/>
                </a:ext>
              </a:extLst>
            </p:cNvPr>
            <p:cNvSpPr txBox="1"/>
            <p:nvPr/>
          </p:nvSpPr>
          <p:spPr bwMode="auto">
            <a:xfrm>
              <a:off x="1844257" y="4725363"/>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5F7B4158-5ADC-BD68-6173-FE68266290A8}"/>
                </a:ext>
              </a:extLst>
            </p:cNvPr>
            <p:cNvSpPr txBox="1"/>
            <p:nvPr/>
          </p:nvSpPr>
          <p:spPr bwMode="auto">
            <a:xfrm rot="16200000">
              <a:off x="996983" y="3831272"/>
              <a:ext cx="17669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Prevalence (%)</a:t>
              </a:r>
            </a:p>
          </p:txBody>
        </p:sp>
        <p:cxnSp>
          <p:nvCxnSpPr>
            <p:cNvPr id="26" name="Straight Connector 25">
              <a:extLst>
                <a:ext uri="{FF2B5EF4-FFF2-40B4-BE49-F238E27FC236}">
                  <a16:creationId xmlns:a16="http://schemas.microsoft.com/office/drawing/2014/main" id="{BEA4B177-092F-4610-D5C5-1009FE701F22}"/>
                </a:ext>
              </a:extLst>
            </p:cNvPr>
            <p:cNvCxnSpPr>
              <a:cxnSpLocks/>
            </p:cNvCxnSpPr>
            <p:nvPr/>
          </p:nvCxnSpPr>
          <p:spPr bwMode="auto">
            <a:xfrm>
              <a:off x="2364737" y="4841282"/>
              <a:ext cx="735300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6AC14BD-95AD-9752-DEED-1D7B78B692D0}"/>
                </a:ext>
              </a:extLst>
            </p:cNvPr>
            <p:cNvCxnSpPr/>
            <p:nvPr/>
          </p:nvCxnSpPr>
          <p:spPr bwMode="auto">
            <a:xfrm>
              <a:off x="9717741" y="3084671"/>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4A29C69-CCC8-FE11-1412-905F84203179}"/>
                </a:ext>
              </a:extLst>
            </p:cNvPr>
            <p:cNvCxnSpPr/>
            <p:nvPr/>
          </p:nvCxnSpPr>
          <p:spPr bwMode="auto">
            <a:xfrm>
              <a:off x="9717741" y="3435993"/>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F3A8F7A-52C2-19BA-4EE4-E3FA6AD75694}"/>
                </a:ext>
              </a:extLst>
            </p:cNvPr>
            <p:cNvCxnSpPr/>
            <p:nvPr/>
          </p:nvCxnSpPr>
          <p:spPr bwMode="auto">
            <a:xfrm>
              <a:off x="9717741" y="3787315"/>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6AD3432-C42A-1473-9E1D-CE4F9B618B13}"/>
                </a:ext>
              </a:extLst>
            </p:cNvPr>
            <p:cNvCxnSpPr/>
            <p:nvPr/>
          </p:nvCxnSpPr>
          <p:spPr bwMode="auto">
            <a:xfrm>
              <a:off x="9717741" y="4489960"/>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3D79FCF-FE91-1711-CB52-FA4870DDB0BF}"/>
                </a:ext>
              </a:extLst>
            </p:cNvPr>
            <p:cNvCxnSpPr/>
            <p:nvPr/>
          </p:nvCxnSpPr>
          <p:spPr bwMode="auto">
            <a:xfrm>
              <a:off x="9717741" y="4841282"/>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A7937C8-A7DD-CE04-A37E-0658B2581616}"/>
                </a:ext>
              </a:extLst>
            </p:cNvPr>
            <p:cNvCxnSpPr/>
            <p:nvPr/>
          </p:nvCxnSpPr>
          <p:spPr bwMode="auto">
            <a:xfrm>
              <a:off x="9717741" y="4138638"/>
              <a:ext cx="9531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045F62F-94B5-6F41-9E01-850E0C851680}"/>
                </a:ext>
              </a:extLst>
            </p:cNvPr>
            <p:cNvCxnSpPr>
              <a:cxnSpLocks/>
            </p:cNvCxnSpPr>
            <p:nvPr/>
          </p:nvCxnSpPr>
          <p:spPr bwMode="auto">
            <a:xfrm>
              <a:off x="9717588" y="3079544"/>
              <a:ext cx="0" cy="175317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2E96CD5-12A0-497E-6EDE-A8C0A40B3AA6}"/>
                </a:ext>
              </a:extLst>
            </p:cNvPr>
            <p:cNvCxnSpPr>
              <a:cxnSpLocks/>
            </p:cNvCxnSpPr>
            <p:nvPr/>
          </p:nvCxnSpPr>
          <p:spPr bwMode="auto">
            <a:xfrm rot="5400000">
              <a:off x="2347447"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74E390B-A012-8F0A-6DD2-476B2CC1D3DA}"/>
                </a:ext>
              </a:extLst>
            </p:cNvPr>
            <p:cNvCxnSpPr>
              <a:cxnSpLocks/>
            </p:cNvCxnSpPr>
            <p:nvPr/>
          </p:nvCxnSpPr>
          <p:spPr bwMode="auto">
            <a:xfrm rot="5400000">
              <a:off x="2818935"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4F404C2-CDEF-6E5C-62D4-BAA7D89986E1}"/>
                </a:ext>
              </a:extLst>
            </p:cNvPr>
            <p:cNvCxnSpPr>
              <a:cxnSpLocks/>
            </p:cNvCxnSpPr>
            <p:nvPr/>
          </p:nvCxnSpPr>
          <p:spPr bwMode="auto">
            <a:xfrm rot="5400000">
              <a:off x="3273753"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FC9129C-DCAF-C79F-5FE1-92B35D8C5AC8}"/>
                </a:ext>
              </a:extLst>
            </p:cNvPr>
            <p:cNvCxnSpPr>
              <a:cxnSpLocks/>
            </p:cNvCxnSpPr>
            <p:nvPr/>
          </p:nvCxnSpPr>
          <p:spPr bwMode="auto">
            <a:xfrm rot="5400000">
              <a:off x="3745241"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F9E9E1E-BD9B-B963-F67A-4F66E39DB554}"/>
                </a:ext>
              </a:extLst>
            </p:cNvPr>
            <p:cNvCxnSpPr>
              <a:cxnSpLocks/>
            </p:cNvCxnSpPr>
            <p:nvPr/>
          </p:nvCxnSpPr>
          <p:spPr bwMode="auto">
            <a:xfrm rot="5400000">
              <a:off x="4183391"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C6F3F06-91BD-9F33-FED2-85B3900C6E5E}"/>
                </a:ext>
              </a:extLst>
            </p:cNvPr>
            <p:cNvCxnSpPr>
              <a:cxnSpLocks/>
            </p:cNvCxnSpPr>
            <p:nvPr/>
          </p:nvCxnSpPr>
          <p:spPr bwMode="auto">
            <a:xfrm rot="5400000">
              <a:off x="4654879"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2BC1B5F-908A-D17A-3861-CC0512D5EFD7}"/>
                </a:ext>
              </a:extLst>
            </p:cNvPr>
            <p:cNvCxnSpPr>
              <a:cxnSpLocks/>
            </p:cNvCxnSpPr>
            <p:nvPr/>
          </p:nvCxnSpPr>
          <p:spPr bwMode="auto">
            <a:xfrm rot="5400000">
              <a:off x="5109697"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99A18C4-9EDE-ADC0-6499-38688763204C}"/>
                </a:ext>
              </a:extLst>
            </p:cNvPr>
            <p:cNvCxnSpPr>
              <a:cxnSpLocks/>
            </p:cNvCxnSpPr>
            <p:nvPr/>
          </p:nvCxnSpPr>
          <p:spPr bwMode="auto">
            <a:xfrm rot="5400000">
              <a:off x="5571660"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FF14BB3-2ECA-7A2A-AAD0-C5209320483C}"/>
                </a:ext>
              </a:extLst>
            </p:cNvPr>
            <p:cNvCxnSpPr>
              <a:cxnSpLocks/>
            </p:cNvCxnSpPr>
            <p:nvPr/>
          </p:nvCxnSpPr>
          <p:spPr bwMode="auto">
            <a:xfrm rot="5400000">
              <a:off x="6016954"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7E5CA05-5D9E-863F-1B5B-54CED1297E77}"/>
                </a:ext>
              </a:extLst>
            </p:cNvPr>
            <p:cNvCxnSpPr>
              <a:cxnSpLocks/>
            </p:cNvCxnSpPr>
            <p:nvPr/>
          </p:nvCxnSpPr>
          <p:spPr bwMode="auto">
            <a:xfrm rot="5400000">
              <a:off x="6471773"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5C1CD48-F3AB-75A6-E87F-EEEA6A128074}"/>
                </a:ext>
              </a:extLst>
            </p:cNvPr>
            <p:cNvCxnSpPr>
              <a:cxnSpLocks/>
            </p:cNvCxnSpPr>
            <p:nvPr/>
          </p:nvCxnSpPr>
          <p:spPr bwMode="auto">
            <a:xfrm rot="5400000">
              <a:off x="6926592"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EF94AB2-3F3C-9C7E-1FED-630E8014E719}"/>
                </a:ext>
              </a:extLst>
            </p:cNvPr>
            <p:cNvCxnSpPr>
              <a:cxnSpLocks/>
            </p:cNvCxnSpPr>
            <p:nvPr/>
          </p:nvCxnSpPr>
          <p:spPr bwMode="auto">
            <a:xfrm rot="5400000">
              <a:off x="7393317"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CA154C7-7574-5BC4-EE7F-2560F8368C62}"/>
                </a:ext>
              </a:extLst>
            </p:cNvPr>
            <p:cNvCxnSpPr>
              <a:cxnSpLocks/>
            </p:cNvCxnSpPr>
            <p:nvPr/>
          </p:nvCxnSpPr>
          <p:spPr bwMode="auto">
            <a:xfrm rot="5400000">
              <a:off x="7855279"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D7D0353-08BA-06CE-93DC-E129BF4790C3}"/>
                </a:ext>
              </a:extLst>
            </p:cNvPr>
            <p:cNvCxnSpPr>
              <a:cxnSpLocks/>
            </p:cNvCxnSpPr>
            <p:nvPr/>
          </p:nvCxnSpPr>
          <p:spPr bwMode="auto">
            <a:xfrm rot="5400000">
              <a:off x="8302954"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B88C069-C085-53D8-22EC-DCE93E50BAAD}"/>
                </a:ext>
              </a:extLst>
            </p:cNvPr>
            <p:cNvCxnSpPr>
              <a:cxnSpLocks/>
            </p:cNvCxnSpPr>
            <p:nvPr/>
          </p:nvCxnSpPr>
          <p:spPr bwMode="auto">
            <a:xfrm rot="5400000">
              <a:off x="8764917"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04E4328-1C19-ECD2-5074-76154CA048B4}"/>
                </a:ext>
              </a:extLst>
            </p:cNvPr>
            <p:cNvCxnSpPr>
              <a:cxnSpLocks/>
            </p:cNvCxnSpPr>
            <p:nvPr/>
          </p:nvCxnSpPr>
          <p:spPr bwMode="auto">
            <a:xfrm rot="5400000">
              <a:off x="9219736" y="4873606"/>
              <a:ext cx="81779"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A5C896C-DBDC-B5B6-F1E3-8F549CA2B02E}"/>
                </a:ext>
              </a:extLst>
            </p:cNvPr>
            <p:cNvCxnSpPr>
              <a:cxnSpLocks/>
            </p:cNvCxnSpPr>
            <p:nvPr/>
          </p:nvCxnSpPr>
          <p:spPr bwMode="auto">
            <a:xfrm rot="5400000">
              <a:off x="9676936" y="4873606"/>
              <a:ext cx="81779" cy="0"/>
            </a:xfrm>
            <a:prstGeom prst="line">
              <a:avLst/>
            </a:prstGeom>
            <a:noFill/>
            <a:ln w="28575" cap="flat" cmpd="sng" algn="ctr">
              <a:solidFill>
                <a:schemeClr val="bg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43029BD5-1254-F3BD-4F06-A8513E1FBF43}"/>
                </a:ext>
              </a:extLst>
            </p:cNvPr>
            <p:cNvSpPr txBox="1"/>
            <p:nvPr/>
          </p:nvSpPr>
          <p:spPr bwMode="auto">
            <a:xfrm>
              <a:off x="9845395" y="2976949"/>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9" name="TextBox 108">
              <a:extLst>
                <a:ext uri="{FF2B5EF4-FFF2-40B4-BE49-F238E27FC236}">
                  <a16:creationId xmlns:a16="http://schemas.microsoft.com/office/drawing/2014/main" id="{133B2B3D-95C1-BAC0-6E5F-A9A0298AA07B}"/>
                </a:ext>
              </a:extLst>
            </p:cNvPr>
            <p:cNvSpPr txBox="1"/>
            <p:nvPr/>
          </p:nvSpPr>
          <p:spPr bwMode="auto">
            <a:xfrm>
              <a:off x="9845395" y="3339998"/>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0" name="TextBox 109">
              <a:extLst>
                <a:ext uri="{FF2B5EF4-FFF2-40B4-BE49-F238E27FC236}">
                  <a16:creationId xmlns:a16="http://schemas.microsoft.com/office/drawing/2014/main" id="{B0B6B360-1B03-39CB-6960-573DA5DE4F35}"/>
                </a:ext>
              </a:extLst>
            </p:cNvPr>
            <p:cNvSpPr txBox="1"/>
            <p:nvPr/>
          </p:nvSpPr>
          <p:spPr bwMode="auto">
            <a:xfrm>
              <a:off x="9845395" y="3690527"/>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1" name="TextBox 110">
              <a:extLst>
                <a:ext uri="{FF2B5EF4-FFF2-40B4-BE49-F238E27FC236}">
                  <a16:creationId xmlns:a16="http://schemas.microsoft.com/office/drawing/2014/main" id="{5081D1AB-78E7-4C4B-717A-F4FE2472533E}"/>
                </a:ext>
              </a:extLst>
            </p:cNvPr>
            <p:cNvSpPr txBox="1"/>
            <p:nvPr/>
          </p:nvSpPr>
          <p:spPr bwMode="auto">
            <a:xfrm>
              <a:off x="9845395" y="4049402"/>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12" name="TextBox 111">
              <a:extLst>
                <a:ext uri="{FF2B5EF4-FFF2-40B4-BE49-F238E27FC236}">
                  <a16:creationId xmlns:a16="http://schemas.microsoft.com/office/drawing/2014/main" id="{A967C6DB-C3EA-45BC-4AF6-7C228CC5438A}"/>
                </a:ext>
              </a:extLst>
            </p:cNvPr>
            <p:cNvSpPr txBox="1"/>
            <p:nvPr/>
          </p:nvSpPr>
          <p:spPr bwMode="auto">
            <a:xfrm>
              <a:off x="9845395" y="4412450"/>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3" name="TextBox 112">
              <a:extLst>
                <a:ext uri="{FF2B5EF4-FFF2-40B4-BE49-F238E27FC236}">
                  <a16:creationId xmlns:a16="http://schemas.microsoft.com/office/drawing/2014/main" id="{C17A1DDB-8BD1-F844-AC1E-0835A415C060}"/>
                </a:ext>
              </a:extLst>
            </p:cNvPr>
            <p:cNvSpPr txBox="1"/>
            <p:nvPr/>
          </p:nvSpPr>
          <p:spPr bwMode="auto">
            <a:xfrm>
              <a:off x="9845395" y="4754633"/>
              <a:ext cx="407756" cy="184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5" name="TextBox 114">
              <a:extLst>
                <a:ext uri="{FF2B5EF4-FFF2-40B4-BE49-F238E27FC236}">
                  <a16:creationId xmlns:a16="http://schemas.microsoft.com/office/drawing/2014/main" id="{834F1C68-0799-13D8-1FB3-9ED706D841D5}"/>
                </a:ext>
              </a:extLst>
            </p:cNvPr>
            <p:cNvSpPr txBox="1"/>
            <p:nvPr/>
          </p:nvSpPr>
          <p:spPr bwMode="auto">
            <a:xfrm rot="16200000">
              <a:off x="9251195" y="3883352"/>
              <a:ext cx="20699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Prevalence (%)</a:t>
              </a:r>
            </a:p>
          </p:txBody>
        </p:sp>
      </p:grpSp>
      <p:sp>
        <p:nvSpPr>
          <p:cNvPr id="149" name="TextBox 148">
            <a:extLst>
              <a:ext uri="{FF2B5EF4-FFF2-40B4-BE49-F238E27FC236}">
                <a16:creationId xmlns:a16="http://schemas.microsoft.com/office/drawing/2014/main" id="{243AD0F1-540A-5866-9A24-446176381FDE}"/>
              </a:ext>
            </a:extLst>
          </p:cNvPr>
          <p:cNvSpPr txBox="1"/>
          <p:nvPr/>
        </p:nvSpPr>
        <p:spPr bwMode="auto">
          <a:xfrm>
            <a:off x="9260624" y="5148684"/>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50" name="TextBox 149">
            <a:extLst>
              <a:ext uri="{FF2B5EF4-FFF2-40B4-BE49-F238E27FC236}">
                <a16:creationId xmlns:a16="http://schemas.microsoft.com/office/drawing/2014/main" id="{B11D0A75-C6F5-690D-F9A6-7C998DB03CB6}"/>
              </a:ext>
            </a:extLst>
          </p:cNvPr>
          <p:cNvSpPr txBox="1"/>
          <p:nvPr/>
        </p:nvSpPr>
        <p:spPr bwMode="auto">
          <a:xfrm>
            <a:off x="8812949" y="5138381"/>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51" name="TextBox 150">
            <a:extLst>
              <a:ext uri="{FF2B5EF4-FFF2-40B4-BE49-F238E27FC236}">
                <a16:creationId xmlns:a16="http://schemas.microsoft.com/office/drawing/2014/main" id="{8825E566-7468-0B52-C9A1-6811370ECFC6}"/>
              </a:ext>
            </a:extLst>
          </p:cNvPr>
          <p:cNvSpPr txBox="1"/>
          <p:nvPr/>
        </p:nvSpPr>
        <p:spPr bwMode="auto">
          <a:xfrm>
            <a:off x="8344158" y="5138381"/>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52" name="TextBox 151">
            <a:extLst>
              <a:ext uri="{FF2B5EF4-FFF2-40B4-BE49-F238E27FC236}">
                <a16:creationId xmlns:a16="http://schemas.microsoft.com/office/drawing/2014/main" id="{C636177E-E8FA-770B-9AC3-FAEAF8F8A0DB}"/>
              </a:ext>
            </a:extLst>
          </p:cNvPr>
          <p:cNvSpPr txBox="1"/>
          <p:nvPr/>
        </p:nvSpPr>
        <p:spPr bwMode="auto">
          <a:xfrm>
            <a:off x="7893397" y="5138381"/>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53" name="TextBox 152">
            <a:extLst>
              <a:ext uri="{FF2B5EF4-FFF2-40B4-BE49-F238E27FC236}">
                <a16:creationId xmlns:a16="http://schemas.microsoft.com/office/drawing/2014/main" id="{D0A7ADDE-2CFC-11B5-371C-2EE0C083835E}"/>
              </a:ext>
            </a:extLst>
          </p:cNvPr>
          <p:cNvSpPr txBox="1"/>
          <p:nvPr/>
        </p:nvSpPr>
        <p:spPr bwMode="auto">
          <a:xfrm>
            <a:off x="7432333" y="5099745"/>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4" name="TextBox 153">
            <a:extLst>
              <a:ext uri="{FF2B5EF4-FFF2-40B4-BE49-F238E27FC236}">
                <a16:creationId xmlns:a16="http://schemas.microsoft.com/office/drawing/2014/main" id="{E7174F15-2505-8F69-6770-BF8B56EB3F68}"/>
              </a:ext>
            </a:extLst>
          </p:cNvPr>
          <p:cNvSpPr txBox="1"/>
          <p:nvPr/>
        </p:nvSpPr>
        <p:spPr bwMode="auto">
          <a:xfrm>
            <a:off x="6971269" y="5081715"/>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55" name="TextBox 154">
            <a:extLst>
              <a:ext uri="{FF2B5EF4-FFF2-40B4-BE49-F238E27FC236}">
                <a16:creationId xmlns:a16="http://schemas.microsoft.com/office/drawing/2014/main" id="{2167591C-5CC8-544F-2B5D-5AE626845569}"/>
              </a:ext>
            </a:extLst>
          </p:cNvPr>
          <p:cNvSpPr txBox="1"/>
          <p:nvPr/>
        </p:nvSpPr>
        <p:spPr bwMode="auto">
          <a:xfrm>
            <a:off x="6517933" y="5063685"/>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56" name="TextBox 155">
            <a:extLst>
              <a:ext uri="{FF2B5EF4-FFF2-40B4-BE49-F238E27FC236}">
                <a16:creationId xmlns:a16="http://schemas.microsoft.com/office/drawing/2014/main" id="{B20F3904-7E4C-0120-27F1-3A85D8F06511}"/>
              </a:ext>
            </a:extLst>
          </p:cNvPr>
          <p:cNvSpPr txBox="1"/>
          <p:nvPr/>
        </p:nvSpPr>
        <p:spPr bwMode="auto">
          <a:xfrm>
            <a:off x="6054294" y="5050806"/>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57" name="TextBox 156">
            <a:extLst>
              <a:ext uri="{FF2B5EF4-FFF2-40B4-BE49-F238E27FC236}">
                <a16:creationId xmlns:a16="http://schemas.microsoft.com/office/drawing/2014/main" id="{B3813CD6-3CD4-B80E-ED98-64F1562224FF}"/>
              </a:ext>
            </a:extLst>
          </p:cNvPr>
          <p:cNvSpPr txBox="1"/>
          <p:nvPr/>
        </p:nvSpPr>
        <p:spPr bwMode="auto">
          <a:xfrm>
            <a:off x="5606110" y="5048230"/>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58" name="TextBox 157">
            <a:extLst>
              <a:ext uri="{FF2B5EF4-FFF2-40B4-BE49-F238E27FC236}">
                <a16:creationId xmlns:a16="http://schemas.microsoft.com/office/drawing/2014/main" id="{77D581F7-1FF0-E1CE-C87D-7BD8D5A6A67D}"/>
              </a:ext>
            </a:extLst>
          </p:cNvPr>
          <p:cNvSpPr txBox="1"/>
          <p:nvPr/>
        </p:nvSpPr>
        <p:spPr bwMode="auto">
          <a:xfrm>
            <a:off x="5155349" y="5048230"/>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59" name="TextBox 158">
            <a:extLst>
              <a:ext uri="{FF2B5EF4-FFF2-40B4-BE49-F238E27FC236}">
                <a16:creationId xmlns:a16="http://schemas.microsoft.com/office/drawing/2014/main" id="{4D2D58C6-E7BA-27B0-155C-A2D72385D7BB}"/>
              </a:ext>
            </a:extLst>
          </p:cNvPr>
          <p:cNvSpPr txBox="1"/>
          <p:nvPr/>
        </p:nvSpPr>
        <p:spPr bwMode="auto">
          <a:xfrm>
            <a:off x="4699437" y="5027623"/>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160" name="TextBox 159">
            <a:extLst>
              <a:ext uri="{FF2B5EF4-FFF2-40B4-BE49-F238E27FC236}">
                <a16:creationId xmlns:a16="http://schemas.microsoft.com/office/drawing/2014/main" id="{CEE2F554-B21B-DBC0-B6EA-E14F86714DE8}"/>
              </a:ext>
            </a:extLst>
          </p:cNvPr>
          <p:cNvSpPr txBox="1"/>
          <p:nvPr/>
        </p:nvSpPr>
        <p:spPr bwMode="auto">
          <a:xfrm>
            <a:off x="4240950" y="4983835"/>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61" name="TextBox 160">
            <a:extLst>
              <a:ext uri="{FF2B5EF4-FFF2-40B4-BE49-F238E27FC236}">
                <a16:creationId xmlns:a16="http://schemas.microsoft.com/office/drawing/2014/main" id="{D1239917-5B46-1875-2DD2-D1FF39F0C8DB}"/>
              </a:ext>
            </a:extLst>
          </p:cNvPr>
          <p:cNvSpPr txBox="1"/>
          <p:nvPr/>
        </p:nvSpPr>
        <p:spPr bwMode="auto">
          <a:xfrm>
            <a:off x="3777311" y="4798380"/>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162" name="TextBox 161">
            <a:extLst>
              <a:ext uri="{FF2B5EF4-FFF2-40B4-BE49-F238E27FC236}">
                <a16:creationId xmlns:a16="http://schemas.microsoft.com/office/drawing/2014/main" id="{7DE25ECA-F888-B43E-0888-9F287778895A}"/>
              </a:ext>
            </a:extLst>
          </p:cNvPr>
          <p:cNvSpPr txBox="1"/>
          <p:nvPr/>
        </p:nvSpPr>
        <p:spPr bwMode="auto">
          <a:xfrm>
            <a:off x="3326551" y="4795804"/>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p>
        </p:txBody>
      </p:sp>
      <p:sp>
        <p:nvSpPr>
          <p:cNvPr id="163" name="TextBox 162">
            <a:extLst>
              <a:ext uri="{FF2B5EF4-FFF2-40B4-BE49-F238E27FC236}">
                <a16:creationId xmlns:a16="http://schemas.microsoft.com/office/drawing/2014/main" id="{44AE593B-6E39-44B0-61AC-FDF0A902C0DF}"/>
              </a:ext>
            </a:extLst>
          </p:cNvPr>
          <p:cNvSpPr txBox="1"/>
          <p:nvPr/>
        </p:nvSpPr>
        <p:spPr bwMode="auto">
          <a:xfrm>
            <a:off x="2862912" y="4806108"/>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a:t>
            </a:r>
          </a:p>
        </p:txBody>
      </p:sp>
      <p:sp>
        <p:nvSpPr>
          <p:cNvPr id="164" name="TextBox 163">
            <a:extLst>
              <a:ext uri="{FF2B5EF4-FFF2-40B4-BE49-F238E27FC236}">
                <a16:creationId xmlns:a16="http://schemas.microsoft.com/office/drawing/2014/main" id="{65F0693C-97DF-DFB1-A744-EC0CBDCC3CA7}"/>
              </a:ext>
            </a:extLst>
          </p:cNvPr>
          <p:cNvSpPr txBox="1"/>
          <p:nvPr/>
        </p:nvSpPr>
        <p:spPr bwMode="auto">
          <a:xfrm>
            <a:off x="2414728" y="4043678"/>
            <a:ext cx="447673"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165" name="Isosceles Triangle 164">
            <a:extLst>
              <a:ext uri="{FF2B5EF4-FFF2-40B4-BE49-F238E27FC236}">
                <a16:creationId xmlns:a16="http://schemas.microsoft.com/office/drawing/2014/main" id="{04FB827C-B79F-AB3F-C62A-CD310B515EC4}"/>
              </a:ext>
            </a:extLst>
          </p:cNvPr>
          <p:cNvSpPr/>
          <p:nvPr/>
        </p:nvSpPr>
        <p:spPr bwMode="auto">
          <a:xfrm>
            <a:off x="2579145" y="4824522"/>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CD593D67-4C44-77DD-A441-5DA8FFD515F9}"/>
              </a:ext>
            </a:extLst>
          </p:cNvPr>
          <p:cNvSpPr/>
          <p:nvPr/>
        </p:nvSpPr>
        <p:spPr bwMode="auto">
          <a:xfrm>
            <a:off x="3036345" y="4658267"/>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6183937F-5FC3-F0C8-7C85-64E190C58777}"/>
              </a:ext>
            </a:extLst>
          </p:cNvPr>
          <p:cNvSpPr/>
          <p:nvPr/>
        </p:nvSpPr>
        <p:spPr bwMode="auto">
          <a:xfrm>
            <a:off x="3488350" y="4486817"/>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Isosceles Triangle 167">
            <a:extLst>
              <a:ext uri="{FF2B5EF4-FFF2-40B4-BE49-F238E27FC236}">
                <a16:creationId xmlns:a16="http://schemas.microsoft.com/office/drawing/2014/main" id="{5EA05A5B-6F5A-B12A-F9EB-C84670411E31}"/>
              </a:ext>
            </a:extLst>
          </p:cNvPr>
          <p:cNvSpPr/>
          <p:nvPr/>
        </p:nvSpPr>
        <p:spPr bwMode="auto">
          <a:xfrm>
            <a:off x="3945550" y="4330954"/>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Isosceles Triangle 168">
            <a:extLst>
              <a:ext uri="{FF2B5EF4-FFF2-40B4-BE49-F238E27FC236}">
                <a16:creationId xmlns:a16="http://schemas.microsoft.com/office/drawing/2014/main" id="{9253AFFD-A3AB-8B06-10A1-39DF32F99B5B}"/>
              </a:ext>
            </a:extLst>
          </p:cNvPr>
          <p:cNvSpPr/>
          <p:nvPr/>
        </p:nvSpPr>
        <p:spPr bwMode="auto">
          <a:xfrm>
            <a:off x="4402750" y="4242631"/>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Isosceles Triangle 169">
            <a:extLst>
              <a:ext uri="{FF2B5EF4-FFF2-40B4-BE49-F238E27FC236}">
                <a16:creationId xmlns:a16="http://schemas.microsoft.com/office/drawing/2014/main" id="{A8A34FF7-B1A4-DFB3-1636-57571CB49441}"/>
              </a:ext>
            </a:extLst>
          </p:cNvPr>
          <p:cNvSpPr/>
          <p:nvPr/>
        </p:nvSpPr>
        <p:spPr bwMode="auto">
          <a:xfrm>
            <a:off x="4859950" y="4164700"/>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Isosceles Triangle 170">
            <a:extLst>
              <a:ext uri="{FF2B5EF4-FFF2-40B4-BE49-F238E27FC236}">
                <a16:creationId xmlns:a16="http://schemas.microsoft.com/office/drawing/2014/main" id="{53FC2BF5-2141-8E17-9E29-9C3C66DA1A77}"/>
              </a:ext>
            </a:extLst>
          </p:cNvPr>
          <p:cNvSpPr/>
          <p:nvPr/>
        </p:nvSpPr>
        <p:spPr bwMode="auto">
          <a:xfrm>
            <a:off x="5317150" y="4107550"/>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Isosceles Triangle 171">
            <a:extLst>
              <a:ext uri="{FF2B5EF4-FFF2-40B4-BE49-F238E27FC236}">
                <a16:creationId xmlns:a16="http://schemas.microsoft.com/office/drawing/2014/main" id="{1B394BE9-0383-1921-AC4E-0F38C9AA62B2}"/>
              </a:ext>
            </a:extLst>
          </p:cNvPr>
          <p:cNvSpPr/>
          <p:nvPr/>
        </p:nvSpPr>
        <p:spPr bwMode="auto">
          <a:xfrm>
            <a:off x="5784741" y="4034813"/>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Isosceles Triangle 172">
            <a:extLst>
              <a:ext uri="{FF2B5EF4-FFF2-40B4-BE49-F238E27FC236}">
                <a16:creationId xmlns:a16="http://schemas.microsoft.com/office/drawing/2014/main" id="{9DA6FA47-AD66-BCEA-641C-A2CB4CC274FE}"/>
              </a:ext>
            </a:extLst>
          </p:cNvPr>
          <p:cNvSpPr/>
          <p:nvPr/>
        </p:nvSpPr>
        <p:spPr bwMode="auto">
          <a:xfrm>
            <a:off x="6241941" y="3972468"/>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Isosceles Triangle 173">
            <a:extLst>
              <a:ext uri="{FF2B5EF4-FFF2-40B4-BE49-F238E27FC236}">
                <a16:creationId xmlns:a16="http://schemas.microsoft.com/office/drawing/2014/main" id="{CCC1FC25-52D0-7E71-2720-D82BADE672F8}"/>
              </a:ext>
            </a:extLst>
          </p:cNvPr>
          <p:cNvSpPr/>
          <p:nvPr/>
        </p:nvSpPr>
        <p:spPr bwMode="auto">
          <a:xfrm>
            <a:off x="6699141" y="3920513"/>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Isosceles Triangle 174">
            <a:extLst>
              <a:ext uri="{FF2B5EF4-FFF2-40B4-BE49-F238E27FC236}">
                <a16:creationId xmlns:a16="http://schemas.microsoft.com/office/drawing/2014/main" id="{3F919514-373D-F81A-A83D-325D018168CB}"/>
              </a:ext>
            </a:extLst>
          </p:cNvPr>
          <p:cNvSpPr/>
          <p:nvPr/>
        </p:nvSpPr>
        <p:spPr bwMode="auto">
          <a:xfrm>
            <a:off x="7156341" y="3863363"/>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Isosceles Triangle 175">
            <a:extLst>
              <a:ext uri="{FF2B5EF4-FFF2-40B4-BE49-F238E27FC236}">
                <a16:creationId xmlns:a16="http://schemas.microsoft.com/office/drawing/2014/main" id="{ED18993C-C5EA-9D2E-0AAE-DB4847456EF9}"/>
              </a:ext>
            </a:extLst>
          </p:cNvPr>
          <p:cNvSpPr/>
          <p:nvPr/>
        </p:nvSpPr>
        <p:spPr bwMode="auto">
          <a:xfrm>
            <a:off x="7608345" y="3821799"/>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Isosceles Triangle 176">
            <a:extLst>
              <a:ext uri="{FF2B5EF4-FFF2-40B4-BE49-F238E27FC236}">
                <a16:creationId xmlns:a16="http://schemas.microsoft.com/office/drawing/2014/main" id="{DD3C94C1-CFB2-3250-8DDE-7E990586625A}"/>
              </a:ext>
            </a:extLst>
          </p:cNvPr>
          <p:cNvSpPr/>
          <p:nvPr/>
        </p:nvSpPr>
        <p:spPr bwMode="auto">
          <a:xfrm>
            <a:off x="8060349" y="3790626"/>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Isosceles Triangle 177">
            <a:extLst>
              <a:ext uri="{FF2B5EF4-FFF2-40B4-BE49-F238E27FC236}">
                <a16:creationId xmlns:a16="http://schemas.microsoft.com/office/drawing/2014/main" id="{B7C56F64-2B0C-38D2-DEC9-E07A98A3491E}"/>
              </a:ext>
            </a:extLst>
          </p:cNvPr>
          <p:cNvSpPr/>
          <p:nvPr/>
        </p:nvSpPr>
        <p:spPr bwMode="auto">
          <a:xfrm>
            <a:off x="8522744" y="3764649"/>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Isosceles Triangle 178">
            <a:extLst>
              <a:ext uri="{FF2B5EF4-FFF2-40B4-BE49-F238E27FC236}">
                <a16:creationId xmlns:a16="http://schemas.microsoft.com/office/drawing/2014/main" id="{77D88A12-463E-B530-87D7-A57EC7C7D327}"/>
              </a:ext>
            </a:extLst>
          </p:cNvPr>
          <p:cNvSpPr/>
          <p:nvPr/>
        </p:nvSpPr>
        <p:spPr bwMode="auto">
          <a:xfrm>
            <a:off x="8974748" y="3733476"/>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Isosceles Triangle 179">
            <a:extLst>
              <a:ext uri="{FF2B5EF4-FFF2-40B4-BE49-F238E27FC236}">
                <a16:creationId xmlns:a16="http://schemas.microsoft.com/office/drawing/2014/main" id="{8DAC75BF-0012-331E-2A03-B4F9404D7C61}"/>
              </a:ext>
            </a:extLst>
          </p:cNvPr>
          <p:cNvSpPr/>
          <p:nvPr/>
        </p:nvSpPr>
        <p:spPr bwMode="auto">
          <a:xfrm>
            <a:off x="9442339" y="3717889"/>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Freeform: Shape 180">
            <a:extLst>
              <a:ext uri="{FF2B5EF4-FFF2-40B4-BE49-F238E27FC236}">
                <a16:creationId xmlns:a16="http://schemas.microsoft.com/office/drawing/2014/main" id="{9F36407E-73F6-21C5-52D4-5F59636EB023}"/>
              </a:ext>
            </a:extLst>
          </p:cNvPr>
          <p:cNvSpPr/>
          <p:nvPr/>
        </p:nvSpPr>
        <p:spPr bwMode="auto">
          <a:xfrm>
            <a:off x="2618509" y="3767057"/>
            <a:ext cx="6878782" cy="1111827"/>
          </a:xfrm>
          <a:custGeom>
            <a:avLst/>
            <a:gdLst>
              <a:gd name="connsiteX0" fmla="*/ 0 w 6878782"/>
              <a:gd name="connsiteY0" fmla="*/ 1111827 h 1111827"/>
              <a:gd name="connsiteX1" fmla="*/ 488373 w 6878782"/>
              <a:gd name="connsiteY1" fmla="*/ 940377 h 1111827"/>
              <a:gd name="connsiteX2" fmla="*/ 924791 w 6878782"/>
              <a:gd name="connsiteY2" fmla="*/ 779318 h 1111827"/>
              <a:gd name="connsiteX3" fmla="*/ 1381991 w 6878782"/>
              <a:gd name="connsiteY3" fmla="*/ 618259 h 1111827"/>
              <a:gd name="connsiteX4" fmla="*/ 1828800 w 6878782"/>
              <a:gd name="connsiteY4" fmla="*/ 529936 h 1111827"/>
              <a:gd name="connsiteX5" fmla="*/ 2296391 w 6878782"/>
              <a:gd name="connsiteY5" fmla="*/ 457200 h 1111827"/>
              <a:gd name="connsiteX6" fmla="*/ 2763982 w 6878782"/>
              <a:gd name="connsiteY6" fmla="*/ 379268 h 1111827"/>
              <a:gd name="connsiteX7" fmla="*/ 3226377 w 6878782"/>
              <a:gd name="connsiteY7" fmla="*/ 311727 h 1111827"/>
              <a:gd name="connsiteX8" fmla="*/ 3683577 w 6878782"/>
              <a:gd name="connsiteY8" fmla="*/ 259772 h 1111827"/>
              <a:gd name="connsiteX9" fmla="*/ 4135582 w 6878782"/>
              <a:gd name="connsiteY9" fmla="*/ 202622 h 1111827"/>
              <a:gd name="connsiteX10" fmla="*/ 4597977 w 6878782"/>
              <a:gd name="connsiteY10" fmla="*/ 145472 h 1111827"/>
              <a:gd name="connsiteX11" fmla="*/ 5039591 w 6878782"/>
              <a:gd name="connsiteY11" fmla="*/ 103909 h 1111827"/>
              <a:gd name="connsiteX12" fmla="*/ 5496791 w 6878782"/>
              <a:gd name="connsiteY12" fmla="*/ 77931 h 1111827"/>
              <a:gd name="connsiteX13" fmla="*/ 5953991 w 6878782"/>
              <a:gd name="connsiteY13" fmla="*/ 41563 h 1111827"/>
              <a:gd name="connsiteX14" fmla="*/ 6421582 w 6878782"/>
              <a:gd name="connsiteY14" fmla="*/ 20781 h 1111827"/>
              <a:gd name="connsiteX15" fmla="*/ 6878782 w 6878782"/>
              <a:gd name="connsiteY15" fmla="*/ 0 h 1111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78782" h="1111827">
                <a:moveTo>
                  <a:pt x="0" y="1111827"/>
                </a:moveTo>
                <a:lnTo>
                  <a:pt x="488373" y="940377"/>
                </a:lnTo>
                <a:lnTo>
                  <a:pt x="924791" y="779318"/>
                </a:lnTo>
                <a:lnTo>
                  <a:pt x="1381991" y="618259"/>
                </a:lnTo>
                <a:lnTo>
                  <a:pt x="1828800" y="529936"/>
                </a:lnTo>
                <a:lnTo>
                  <a:pt x="2296391" y="457200"/>
                </a:lnTo>
                <a:lnTo>
                  <a:pt x="2763982" y="379268"/>
                </a:lnTo>
                <a:lnTo>
                  <a:pt x="3226377" y="311727"/>
                </a:lnTo>
                <a:lnTo>
                  <a:pt x="3683577" y="259772"/>
                </a:lnTo>
                <a:lnTo>
                  <a:pt x="4135582" y="202622"/>
                </a:lnTo>
                <a:lnTo>
                  <a:pt x="4597977" y="145472"/>
                </a:lnTo>
                <a:lnTo>
                  <a:pt x="5039591" y="103909"/>
                </a:lnTo>
                <a:lnTo>
                  <a:pt x="5496791" y="77931"/>
                </a:lnTo>
                <a:lnTo>
                  <a:pt x="5953991" y="41563"/>
                </a:lnTo>
                <a:lnTo>
                  <a:pt x="6421582" y="20781"/>
                </a:lnTo>
                <a:lnTo>
                  <a:pt x="6878782"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A2886647-5CE6-336A-0657-F5C6EE7FC4CA}"/>
              </a:ext>
            </a:extLst>
          </p:cNvPr>
          <p:cNvSpPr/>
          <p:nvPr/>
        </p:nvSpPr>
        <p:spPr bwMode="auto">
          <a:xfrm>
            <a:off x="2587420" y="4916209"/>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B70A8324-26E7-5305-4477-EB19280FE883}"/>
              </a:ext>
            </a:extLst>
          </p:cNvPr>
          <p:cNvSpPr/>
          <p:nvPr/>
        </p:nvSpPr>
        <p:spPr bwMode="auto">
          <a:xfrm>
            <a:off x="3039424" y="4749954"/>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5D200071-A3A0-1C0F-03FF-138C365082FB}"/>
              </a:ext>
            </a:extLst>
          </p:cNvPr>
          <p:cNvSpPr/>
          <p:nvPr/>
        </p:nvSpPr>
        <p:spPr bwMode="auto">
          <a:xfrm>
            <a:off x="3501820" y="4583700"/>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270DFDA6-0E83-E8CF-24A3-6E0C96DEFBAF}"/>
              </a:ext>
            </a:extLst>
          </p:cNvPr>
          <p:cNvSpPr/>
          <p:nvPr/>
        </p:nvSpPr>
        <p:spPr bwMode="auto">
          <a:xfrm>
            <a:off x="3948629" y="4443423"/>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6E147711-EFF5-0D58-3FE8-1F474B0B46BC}"/>
              </a:ext>
            </a:extLst>
          </p:cNvPr>
          <p:cNvSpPr/>
          <p:nvPr/>
        </p:nvSpPr>
        <p:spPr bwMode="auto">
          <a:xfrm>
            <a:off x="4411025" y="4355100"/>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D1DA9B51-3E06-2C04-6DF9-711C74F82C73}"/>
              </a:ext>
            </a:extLst>
          </p:cNvPr>
          <p:cNvSpPr/>
          <p:nvPr/>
        </p:nvSpPr>
        <p:spPr bwMode="auto">
          <a:xfrm>
            <a:off x="4868225" y="4297950"/>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6DB7A072-475D-FF22-0EDA-9A165B94904C}"/>
              </a:ext>
            </a:extLst>
          </p:cNvPr>
          <p:cNvSpPr/>
          <p:nvPr/>
        </p:nvSpPr>
        <p:spPr bwMode="auto">
          <a:xfrm>
            <a:off x="5330621" y="4245995"/>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A3DD72E2-ED7B-1684-959E-ED77B2A0162C}"/>
              </a:ext>
            </a:extLst>
          </p:cNvPr>
          <p:cNvSpPr/>
          <p:nvPr/>
        </p:nvSpPr>
        <p:spPr bwMode="auto">
          <a:xfrm>
            <a:off x="5782625" y="4194040"/>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D49EC757-3C55-0699-1F94-182443CF4C47}"/>
              </a:ext>
            </a:extLst>
          </p:cNvPr>
          <p:cNvSpPr/>
          <p:nvPr/>
        </p:nvSpPr>
        <p:spPr bwMode="auto">
          <a:xfrm>
            <a:off x="6245021" y="4131694"/>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E28A5B63-944E-BCAE-3A3F-A298BA2496A4}"/>
              </a:ext>
            </a:extLst>
          </p:cNvPr>
          <p:cNvSpPr/>
          <p:nvPr/>
        </p:nvSpPr>
        <p:spPr bwMode="auto">
          <a:xfrm>
            <a:off x="6697025" y="4079739"/>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21D0292F-6208-9C06-8B37-1CDD2C18486E}"/>
              </a:ext>
            </a:extLst>
          </p:cNvPr>
          <p:cNvSpPr/>
          <p:nvPr/>
        </p:nvSpPr>
        <p:spPr bwMode="auto">
          <a:xfrm>
            <a:off x="7159421" y="4038176"/>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FBFE30F2-4066-C26E-1BC7-A558D6708B66}"/>
              </a:ext>
            </a:extLst>
          </p:cNvPr>
          <p:cNvSpPr/>
          <p:nvPr/>
        </p:nvSpPr>
        <p:spPr bwMode="auto">
          <a:xfrm>
            <a:off x="7606230" y="3991417"/>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0E3C1D34-CEC7-D244-AE89-9AFE3C1FE048}"/>
              </a:ext>
            </a:extLst>
          </p:cNvPr>
          <p:cNvSpPr/>
          <p:nvPr/>
        </p:nvSpPr>
        <p:spPr bwMode="auto">
          <a:xfrm>
            <a:off x="8084212" y="3975830"/>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04E7D210-50A2-6631-A31C-FCCD540CE931}"/>
              </a:ext>
            </a:extLst>
          </p:cNvPr>
          <p:cNvSpPr/>
          <p:nvPr/>
        </p:nvSpPr>
        <p:spPr bwMode="auto">
          <a:xfrm>
            <a:off x="8525826" y="3955048"/>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C80247D1-A885-9CCC-C041-258366B9A922}"/>
              </a:ext>
            </a:extLst>
          </p:cNvPr>
          <p:cNvSpPr/>
          <p:nvPr/>
        </p:nvSpPr>
        <p:spPr bwMode="auto">
          <a:xfrm>
            <a:off x="8983026" y="3934267"/>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A54F9A12-3AB5-30F7-85D1-6080D3C7211D}"/>
              </a:ext>
            </a:extLst>
          </p:cNvPr>
          <p:cNvSpPr/>
          <p:nvPr/>
        </p:nvSpPr>
        <p:spPr bwMode="auto">
          <a:xfrm>
            <a:off x="9440226" y="3918681"/>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Freeform: Shape 197">
            <a:extLst>
              <a:ext uri="{FF2B5EF4-FFF2-40B4-BE49-F238E27FC236}">
                <a16:creationId xmlns:a16="http://schemas.microsoft.com/office/drawing/2014/main" id="{C4AF4378-FDA5-F034-5BC0-8894666ACCB9}"/>
              </a:ext>
            </a:extLst>
          </p:cNvPr>
          <p:cNvSpPr/>
          <p:nvPr/>
        </p:nvSpPr>
        <p:spPr bwMode="auto">
          <a:xfrm>
            <a:off x="2623705" y="3964484"/>
            <a:ext cx="6863195" cy="981941"/>
          </a:xfrm>
          <a:custGeom>
            <a:avLst/>
            <a:gdLst>
              <a:gd name="connsiteX0" fmla="*/ 0 w 6863195"/>
              <a:gd name="connsiteY0" fmla="*/ 981941 h 981941"/>
              <a:gd name="connsiteX1" fmla="*/ 457200 w 6863195"/>
              <a:gd name="connsiteY1" fmla="*/ 831273 h 981941"/>
              <a:gd name="connsiteX2" fmla="*/ 914400 w 6863195"/>
              <a:gd name="connsiteY2" fmla="*/ 665018 h 981941"/>
              <a:gd name="connsiteX3" fmla="*/ 1371600 w 6863195"/>
              <a:gd name="connsiteY3" fmla="*/ 524741 h 981941"/>
              <a:gd name="connsiteX4" fmla="*/ 1828800 w 6863195"/>
              <a:gd name="connsiteY4" fmla="*/ 431223 h 981941"/>
              <a:gd name="connsiteX5" fmla="*/ 2291195 w 6863195"/>
              <a:gd name="connsiteY5" fmla="*/ 363682 h 981941"/>
              <a:gd name="connsiteX6" fmla="*/ 2743200 w 6863195"/>
              <a:gd name="connsiteY6" fmla="*/ 327313 h 981941"/>
              <a:gd name="connsiteX7" fmla="*/ 3205595 w 6863195"/>
              <a:gd name="connsiteY7" fmla="*/ 270163 h 981941"/>
              <a:gd name="connsiteX8" fmla="*/ 3673186 w 6863195"/>
              <a:gd name="connsiteY8" fmla="*/ 213013 h 981941"/>
              <a:gd name="connsiteX9" fmla="*/ 4130386 w 6863195"/>
              <a:gd name="connsiteY9" fmla="*/ 155863 h 981941"/>
              <a:gd name="connsiteX10" fmla="*/ 4577195 w 6863195"/>
              <a:gd name="connsiteY10" fmla="*/ 114300 h 981941"/>
              <a:gd name="connsiteX11" fmla="*/ 5034395 w 6863195"/>
              <a:gd name="connsiteY11" fmla="*/ 72736 h 981941"/>
              <a:gd name="connsiteX12" fmla="*/ 5507181 w 6863195"/>
              <a:gd name="connsiteY12" fmla="*/ 51954 h 981941"/>
              <a:gd name="connsiteX13" fmla="*/ 5953990 w 6863195"/>
              <a:gd name="connsiteY13" fmla="*/ 41563 h 981941"/>
              <a:gd name="connsiteX14" fmla="*/ 6411190 w 6863195"/>
              <a:gd name="connsiteY14" fmla="*/ 10391 h 981941"/>
              <a:gd name="connsiteX15" fmla="*/ 6863195 w 6863195"/>
              <a:gd name="connsiteY15" fmla="*/ 0 h 981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63195" h="981941">
                <a:moveTo>
                  <a:pt x="0" y="981941"/>
                </a:moveTo>
                <a:lnTo>
                  <a:pt x="457200" y="831273"/>
                </a:lnTo>
                <a:lnTo>
                  <a:pt x="914400" y="665018"/>
                </a:lnTo>
                <a:lnTo>
                  <a:pt x="1371600" y="524741"/>
                </a:lnTo>
                <a:lnTo>
                  <a:pt x="1828800" y="431223"/>
                </a:lnTo>
                <a:lnTo>
                  <a:pt x="2291195" y="363682"/>
                </a:lnTo>
                <a:lnTo>
                  <a:pt x="2743200" y="327313"/>
                </a:lnTo>
                <a:lnTo>
                  <a:pt x="3205595" y="270163"/>
                </a:lnTo>
                <a:lnTo>
                  <a:pt x="3673186" y="213013"/>
                </a:lnTo>
                <a:lnTo>
                  <a:pt x="4130386" y="155863"/>
                </a:lnTo>
                <a:lnTo>
                  <a:pt x="4577195" y="114300"/>
                </a:lnTo>
                <a:lnTo>
                  <a:pt x="5034395" y="72736"/>
                </a:lnTo>
                <a:lnTo>
                  <a:pt x="5507181" y="51954"/>
                </a:lnTo>
                <a:lnTo>
                  <a:pt x="5953990" y="41563"/>
                </a:lnTo>
                <a:lnTo>
                  <a:pt x="6411190" y="10391"/>
                </a:lnTo>
                <a:lnTo>
                  <a:pt x="6863195"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TextBox 198">
            <a:extLst>
              <a:ext uri="{FF2B5EF4-FFF2-40B4-BE49-F238E27FC236}">
                <a16:creationId xmlns:a16="http://schemas.microsoft.com/office/drawing/2014/main" id="{11840D57-9363-D490-5F48-AC8DFAA32304}"/>
              </a:ext>
            </a:extLst>
          </p:cNvPr>
          <p:cNvSpPr txBox="1"/>
          <p:nvPr/>
        </p:nvSpPr>
        <p:spPr bwMode="auto">
          <a:xfrm>
            <a:off x="2364584" y="5836285"/>
            <a:ext cx="7353004" cy="16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Serotype</a:t>
            </a:r>
          </a:p>
        </p:txBody>
      </p:sp>
      <p:sp>
        <p:nvSpPr>
          <p:cNvPr id="201" name="TextBox 200">
            <a:extLst>
              <a:ext uri="{FF2B5EF4-FFF2-40B4-BE49-F238E27FC236}">
                <a16:creationId xmlns:a16="http://schemas.microsoft.com/office/drawing/2014/main" id="{333ACF4C-D32E-C7F2-A85C-C1A5B26DCA42}"/>
              </a:ext>
            </a:extLst>
          </p:cNvPr>
          <p:cNvSpPr txBox="1"/>
          <p:nvPr/>
        </p:nvSpPr>
        <p:spPr bwMode="auto">
          <a:xfrm>
            <a:off x="3299070" y="3164999"/>
            <a:ext cx="23998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agglutination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agglutination </a:t>
            </a:r>
          </a:p>
        </p:txBody>
      </p:sp>
      <p:sp>
        <p:nvSpPr>
          <p:cNvPr id="202" name="TextBox 201">
            <a:extLst>
              <a:ext uri="{FF2B5EF4-FFF2-40B4-BE49-F238E27FC236}">
                <a16:creationId xmlns:a16="http://schemas.microsoft.com/office/drawing/2014/main" id="{1133CA9E-4FD0-BDB8-03AB-2019FA409C55}"/>
              </a:ext>
            </a:extLst>
          </p:cNvPr>
          <p:cNvSpPr txBox="1"/>
          <p:nvPr/>
        </p:nvSpPr>
        <p:spPr bwMode="auto">
          <a:xfrm>
            <a:off x="6137660" y="3164859"/>
            <a:ext cx="33255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Individual: agglutination and genotyping</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agglutination and genotyping</a:t>
            </a:r>
          </a:p>
        </p:txBody>
      </p:sp>
      <p:sp>
        <p:nvSpPr>
          <p:cNvPr id="203" name="Rectangle 202">
            <a:extLst>
              <a:ext uri="{FF2B5EF4-FFF2-40B4-BE49-F238E27FC236}">
                <a16:creationId xmlns:a16="http://schemas.microsoft.com/office/drawing/2014/main" id="{ED54F773-ABBB-7F59-2585-98D740AEFC6D}"/>
              </a:ext>
            </a:extLst>
          </p:cNvPr>
          <p:cNvSpPr/>
          <p:nvPr/>
        </p:nvSpPr>
        <p:spPr bwMode="auto">
          <a:xfrm>
            <a:off x="3166370" y="3246620"/>
            <a:ext cx="130481" cy="130481"/>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82AAB220-4CC7-A0F1-6059-8955489F8C39}"/>
              </a:ext>
            </a:extLst>
          </p:cNvPr>
          <p:cNvSpPr/>
          <p:nvPr/>
        </p:nvSpPr>
        <p:spPr bwMode="auto">
          <a:xfrm>
            <a:off x="3199213" y="3502557"/>
            <a:ext cx="91440" cy="91440"/>
          </a:xfrm>
          <a:prstGeom prst="ellipse">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6" name="Straight Connector 205">
            <a:extLst>
              <a:ext uri="{FF2B5EF4-FFF2-40B4-BE49-F238E27FC236}">
                <a16:creationId xmlns:a16="http://schemas.microsoft.com/office/drawing/2014/main" id="{4A15977D-0BC4-F36C-3367-2A93413B838D}"/>
              </a:ext>
            </a:extLst>
          </p:cNvPr>
          <p:cNvCxnSpPr>
            <a:cxnSpLocks/>
          </p:cNvCxnSpPr>
          <p:nvPr/>
        </p:nvCxnSpPr>
        <p:spPr bwMode="auto">
          <a:xfrm>
            <a:off x="3099213" y="3544199"/>
            <a:ext cx="275937" cy="0"/>
          </a:xfrm>
          <a:prstGeom prst="line">
            <a:avLst/>
          </a:prstGeom>
          <a:noFill/>
          <a:ln w="28575" cap="flat" cmpd="sng" algn="ctr">
            <a:solidFill>
              <a:schemeClr val="accent2"/>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F543C24-333C-7078-00B9-5037693CB559}"/>
              </a:ext>
            </a:extLst>
          </p:cNvPr>
          <p:cNvCxnSpPr>
            <a:cxnSpLocks/>
          </p:cNvCxnSpPr>
          <p:nvPr/>
        </p:nvCxnSpPr>
        <p:spPr bwMode="auto">
          <a:xfrm>
            <a:off x="5901580" y="3544199"/>
            <a:ext cx="275937" cy="0"/>
          </a:xfrm>
          <a:prstGeom prst="line">
            <a:avLst/>
          </a:prstGeom>
          <a:noFill/>
          <a:ln w="28575" cap="flat" cmpd="sng" algn="ctr">
            <a:solidFill>
              <a:schemeClr val="accent4"/>
            </a:solidFill>
            <a:prstDash val="solid"/>
            <a:round/>
            <a:headEnd type="none" w="med" len="med"/>
            <a:tailEnd type="none" w="med" len="med"/>
          </a:ln>
          <a:effectLst/>
        </p:spPr>
      </p:cxnSp>
      <p:sp>
        <p:nvSpPr>
          <p:cNvPr id="209" name="Isosceles Triangle 208">
            <a:extLst>
              <a:ext uri="{FF2B5EF4-FFF2-40B4-BE49-F238E27FC236}">
                <a16:creationId xmlns:a16="http://schemas.microsoft.com/office/drawing/2014/main" id="{C9B357FB-B6E2-2214-CFB2-042D784FE1FF}"/>
              </a:ext>
            </a:extLst>
          </p:cNvPr>
          <p:cNvSpPr/>
          <p:nvPr/>
        </p:nvSpPr>
        <p:spPr bwMode="auto">
          <a:xfrm>
            <a:off x="6005273" y="3488374"/>
            <a:ext cx="110568" cy="95317"/>
          </a:xfrm>
          <a:prstGeom prst="triangl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A9226BE7-330F-0535-3655-B98B8E9BB573}"/>
              </a:ext>
            </a:extLst>
          </p:cNvPr>
          <p:cNvSpPr/>
          <p:nvPr/>
        </p:nvSpPr>
        <p:spPr bwMode="auto">
          <a:xfrm>
            <a:off x="5990958" y="3246620"/>
            <a:ext cx="130481" cy="13048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201976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1F78E-A5DB-B4D2-79BC-D6E053AD23CC}"/>
              </a:ext>
            </a:extLst>
          </p:cNvPr>
          <p:cNvSpPr>
            <a:spLocks noGrp="1"/>
          </p:cNvSpPr>
          <p:nvPr>
            <p:ph type="title"/>
          </p:nvPr>
        </p:nvSpPr>
        <p:spPr/>
        <p:txBody>
          <a:bodyPr/>
          <a:lstStyle/>
          <a:p>
            <a:r>
              <a:rPr lang="en-US" dirty="0"/>
              <a:t>Obstacles in ExPEC Vaccine Development</a:t>
            </a:r>
          </a:p>
        </p:txBody>
      </p:sp>
      <p:sp>
        <p:nvSpPr>
          <p:cNvPr id="3" name="Content Placeholder 2">
            <a:extLst>
              <a:ext uri="{FF2B5EF4-FFF2-40B4-BE49-F238E27FC236}">
                <a16:creationId xmlns:a16="http://schemas.microsoft.com/office/drawing/2014/main" id="{4FFBA26B-0AB5-960A-750D-40C3E2DEF233}"/>
              </a:ext>
            </a:extLst>
          </p:cNvPr>
          <p:cNvSpPr>
            <a:spLocks noGrp="1"/>
          </p:cNvSpPr>
          <p:nvPr>
            <p:ph sz="half" idx="1"/>
          </p:nvPr>
        </p:nvSpPr>
        <p:spPr/>
        <p:txBody>
          <a:bodyPr/>
          <a:lstStyle/>
          <a:p>
            <a:r>
              <a:rPr lang="en-US" sz="2600" dirty="0"/>
              <a:t>Need to generate robust </a:t>
            </a:r>
            <a:r>
              <a:rPr lang="en-US" sz="2600" b="1" dirty="0">
                <a:solidFill>
                  <a:schemeClr val="accent3"/>
                </a:solidFill>
              </a:rPr>
              <a:t>mucosal adaptive immune response</a:t>
            </a:r>
            <a:r>
              <a:rPr lang="en-US" sz="2600" b="1" baseline="30000" dirty="0">
                <a:solidFill>
                  <a:schemeClr val="accent3"/>
                </a:solidFill>
              </a:rPr>
              <a:t>1</a:t>
            </a:r>
            <a:endParaRPr lang="en-US" sz="2600" baseline="30000" dirty="0"/>
          </a:p>
          <a:p>
            <a:pPr lvl="1"/>
            <a:r>
              <a:rPr lang="en-US" sz="2400" dirty="0"/>
              <a:t>Long-term dormancy of </a:t>
            </a:r>
            <a:r>
              <a:rPr lang="en-US" sz="2400" i="1" dirty="0"/>
              <a:t>E coli</a:t>
            </a:r>
            <a:r>
              <a:rPr lang="en-US" sz="2400" dirty="0"/>
              <a:t> in bladder and on epithelial surfaces results in intracellular bacterial communities and biofilms</a:t>
            </a:r>
            <a:r>
              <a:rPr lang="en-US" sz="2400" baseline="30000" dirty="0"/>
              <a:t>2</a:t>
            </a:r>
            <a:r>
              <a:rPr lang="en-US" sz="2400" dirty="0"/>
              <a:t> </a:t>
            </a:r>
          </a:p>
          <a:p>
            <a:pPr lvl="1"/>
            <a:r>
              <a:rPr lang="en-US" sz="2400" dirty="0"/>
              <a:t>Require novel approaches </a:t>
            </a:r>
            <a:br>
              <a:rPr lang="en-US" sz="2400" dirty="0"/>
            </a:br>
            <a:r>
              <a:rPr lang="en-US" sz="2400" dirty="0"/>
              <a:t>(eg, antigen delivery systems, </a:t>
            </a:r>
            <a:br>
              <a:rPr lang="en-US" sz="2400" dirty="0"/>
            </a:br>
            <a:r>
              <a:rPr lang="en-US" sz="2400" dirty="0"/>
              <a:t>use of adjuvants)</a:t>
            </a:r>
            <a:r>
              <a:rPr lang="en-US" sz="2400" baseline="30000" dirty="0"/>
              <a:t>1</a:t>
            </a:r>
            <a:endParaRPr lang="en-US" sz="2400" dirty="0"/>
          </a:p>
          <a:p>
            <a:pPr marL="914400" lvl="2" indent="0">
              <a:buNone/>
            </a:pPr>
            <a:endParaRPr lang="en-US" sz="2600" dirty="0"/>
          </a:p>
        </p:txBody>
      </p:sp>
      <p:sp>
        <p:nvSpPr>
          <p:cNvPr id="6" name="Content Placeholder 5">
            <a:extLst>
              <a:ext uri="{FF2B5EF4-FFF2-40B4-BE49-F238E27FC236}">
                <a16:creationId xmlns:a16="http://schemas.microsoft.com/office/drawing/2014/main" id="{3EB01037-A78E-E79D-0029-43449D1A5383}"/>
              </a:ext>
            </a:extLst>
          </p:cNvPr>
          <p:cNvSpPr>
            <a:spLocks noGrp="1"/>
          </p:cNvSpPr>
          <p:nvPr>
            <p:ph sz="half" idx="2"/>
          </p:nvPr>
        </p:nvSpPr>
        <p:spPr/>
        <p:txBody>
          <a:bodyPr/>
          <a:lstStyle/>
          <a:p>
            <a:r>
              <a:rPr lang="en-US" sz="2600" dirty="0">
                <a:solidFill>
                  <a:srgbClr val="000000"/>
                </a:solidFill>
                <a:ea typeface="Calibri" panose="020F0502020204030204" pitchFamily="34" charset="0"/>
              </a:rPr>
              <a:t>S</a:t>
            </a:r>
            <a:r>
              <a:rPr lang="en-US" sz="2600" dirty="0">
                <a:solidFill>
                  <a:srgbClr val="000000"/>
                </a:solidFill>
                <a:effectLst/>
                <a:latin typeface="Calibri" panose="020F0502020204030204" pitchFamily="34" charset="0"/>
                <a:ea typeface="Calibri" panose="020F0502020204030204" pitchFamily="34" charset="0"/>
              </a:rPr>
              <a:t>evere </a:t>
            </a:r>
            <a:r>
              <a:rPr lang="en-US" sz="2600" b="1" dirty="0">
                <a:solidFill>
                  <a:schemeClr val="accent1"/>
                </a:solidFill>
                <a:effectLst/>
                <a:latin typeface="Calibri" panose="020F0502020204030204" pitchFamily="34" charset="0"/>
                <a:ea typeface="Calibri" panose="020F0502020204030204" pitchFamily="34" charset="0"/>
              </a:rPr>
              <a:t>local and systemic reactions </a:t>
            </a:r>
            <a:r>
              <a:rPr lang="en-US" sz="2600" dirty="0">
                <a:solidFill>
                  <a:srgbClr val="000000"/>
                </a:solidFill>
                <a:effectLst/>
                <a:latin typeface="Calibri" panose="020F0502020204030204" pitchFamily="34" charset="0"/>
                <a:ea typeface="Calibri" panose="020F0502020204030204" pitchFamily="34" charset="0"/>
              </a:rPr>
              <a:t>by O polysaccharides have required </a:t>
            </a:r>
            <a:r>
              <a:rPr lang="en-US" sz="2600" b="1" dirty="0">
                <a:solidFill>
                  <a:schemeClr val="accent1"/>
                </a:solidFill>
                <a:effectLst/>
                <a:latin typeface="Calibri" panose="020F0502020204030204" pitchFamily="34" charset="0"/>
                <a:ea typeface="Calibri" panose="020F0502020204030204" pitchFamily="34" charset="0"/>
              </a:rPr>
              <a:t>detoxification</a:t>
            </a:r>
            <a:r>
              <a:rPr lang="en-US" sz="2600" b="1" dirty="0">
                <a:solidFill>
                  <a:srgbClr val="000000"/>
                </a:solidFill>
                <a:ea typeface="Calibri" panose="020F0502020204030204" pitchFamily="34" charset="0"/>
              </a:rPr>
              <a:t> </a:t>
            </a:r>
            <a:r>
              <a:rPr lang="en-US" sz="2600" dirty="0">
                <a:solidFill>
                  <a:srgbClr val="000000"/>
                </a:solidFill>
              </a:rPr>
              <a:t>(ie, removal of lipid-A via hydrolysis) prior to human administration</a:t>
            </a:r>
            <a:r>
              <a:rPr lang="en-US" sz="2800" baseline="30000" dirty="0"/>
              <a:t>1,3</a:t>
            </a:r>
            <a:endParaRPr lang="en-US" sz="2800" dirty="0">
              <a:solidFill>
                <a:srgbClr val="000000"/>
              </a:solidFill>
              <a:effectLst/>
              <a:latin typeface="Calibri" panose="020F0502020204030204" pitchFamily="34" charset="0"/>
              <a:ea typeface="Calibri" panose="020F0502020204030204" pitchFamily="34" charset="0"/>
            </a:endParaRPr>
          </a:p>
          <a:p>
            <a:pPr lvl="1"/>
            <a:r>
              <a:rPr lang="en-US" sz="2400" dirty="0">
                <a:solidFill>
                  <a:srgbClr val="000000"/>
                </a:solidFill>
              </a:rPr>
              <a:t>Limits immunogenicity</a:t>
            </a:r>
            <a:r>
              <a:rPr lang="en-US" sz="2400" baseline="30000" dirty="0"/>
              <a:t>3</a:t>
            </a:r>
            <a:endParaRPr lang="en-US" sz="2400" dirty="0">
              <a:solidFill>
                <a:srgbClr val="000000"/>
              </a:solidFill>
            </a:endParaRPr>
          </a:p>
          <a:p>
            <a:pPr lvl="1"/>
            <a:r>
              <a:rPr lang="en-US" sz="2400" dirty="0">
                <a:solidFill>
                  <a:srgbClr val="000000"/>
                </a:solidFill>
              </a:rPr>
              <a:t>Requires either protein conjugation or </a:t>
            </a:r>
            <a:r>
              <a:rPr lang="en-US" sz="2400" dirty="0">
                <a:solidFill>
                  <a:srgbClr val="000000"/>
                </a:solidFill>
                <a:ea typeface="Calibri" panose="020F0502020204030204" pitchFamily="34" charset="0"/>
              </a:rPr>
              <a:t>adjuvant to induce an adequate immune response</a:t>
            </a:r>
            <a:r>
              <a:rPr lang="en-US" sz="2400" baseline="30000" dirty="0"/>
              <a:t>3</a:t>
            </a:r>
            <a:endParaRPr lang="en-US" sz="24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Text Box 15">
            <a:extLst>
              <a:ext uri="{FF2B5EF4-FFF2-40B4-BE49-F238E27FC236}">
                <a16:creationId xmlns:a16="http://schemas.microsoft.com/office/drawing/2014/main" id="{20C0796B-AD63-61EF-5EF6-A2135A119998}"/>
              </a:ext>
            </a:extLst>
          </p:cNvPr>
          <p:cNvSpPr txBox="1">
            <a:spLocks noChangeArrowheads="1"/>
          </p:cNvSpPr>
          <p:nvPr/>
        </p:nvSpPr>
        <p:spPr bwMode="auto">
          <a:xfrm>
            <a:off x="412751" y="6221268"/>
            <a:ext cx="605067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Brumbaugh. Expert Rev Vaccines. 2012;11:663. 2. Rojas-Lopez. Front Microbiol. 2018;20:440. 3. Huttner. Clin Microbiol Infect. 2018;24:1046.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776974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06350-086D-F4A8-79D7-317A2660BBD4}"/>
              </a:ext>
            </a:extLst>
          </p:cNvPr>
          <p:cNvSpPr>
            <a:spLocks noGrp="1"/>
          </p:cNvSpPr>
          <p:nvPr>
            <p:ph type="title"/>
          </p:nvPr>
        </p:nvSpPr>
        <p:spPr/>
        <p:txBody>
          <a:bodyPr/>
          <a:lstStyle/>
          <a:p>
            <a:r>
              <a:rPr lang="en-US" dirty="0"/>
              <a:t>Prophylactic vs Therapeutic Vaccines</a:t>
            </a:r>
          </a:p>
        </p:txBody>
      </p:sp>
      <p:graphicFrame>
        <p:nvGraphicFramePr>
          <p:cNvPr id="4" name="Content Placeholder 3">
            <a:extLst>
              <a:ext uri="{FF2B5EF4-FFF2-40B4-BE49-F238E27FC236}">
                <a16:creationId xmlns:a16="http://schemas.microsoft.com/office/drawing/2014/main" id="{0C81D78D-7964-BAD6-259D-91B915E3FD4C}"/>
              </a:ext>
            </a:extLst>
          </p:cNvPr>
          <p:cNvGraphicFramePr>
            <a:graphicFrameLocks noGrp="1"/>
          </p:cNvGraphicFramePr>
          <p:nvPr>
            <p:ph idx="4294967295"/>
            <p:extLst>
              <p:ext uri="{D42A27DB-BD31-4B8C-83A1-F6EECF244321}">
                <p14:modId xmlns:p14="http://schemas.microsoft.com/office/powerpoint/2010/main" val="3486538031"/>
              </p:ext>
            </p:extLst>
          </p:nvPr>
        </p:nvGraphicFramePr>
        <p:xfrm>
          <a:off x="694531" y="1600200"/>
          <a:ext cx="10802937" cy="4564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 Box 15">
            <a:extLst>
              <a:ext uri="{FF2B5EF4-FFF2-40B4-BE49-F238E27FC236}">
                <a16:creationId xmlns:a16="http://schemas.microsoft.com/office/drawing/2014/main" id="{031ACE78-14C9-2925-E14F-B0860A4A6291}"/>
              </a:ext>
            </a:extLst>
          </p:cNvPr>
          <p:cNvSpPr txBox="1">
            <a:spLocks noChangeArrowheads="1"/>
          </p:cNvSpPr>
          <p:nvPr/>
        </p:nvSpPr>
        <p:spPr bwMode="auto">
          <a:xfrm>
            <a:off x="412751" y="6399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who.int/publications/i/item/9789240052451</a:t>
            </a:r>
          </a:p>
        </p:txBody>
      </p:sp>
    </p:spTree>
    <p:extLst>
      <p:ext uri="{BB962C8B-B14F-4D97-AF65-F5344CB8AC3E}">
        <p14:creationId xmlns:p14="http://schemas.microsoft.com/office/powerpoint/2010/main" val="2563189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63029-7980-45DB-118C-65C3CB401F8B}"/>
              </a:ext>
            </a:extLst>
          </p:cNvPr>
          <p:cNvSpPr>
            <a:spLocks noGrp="1"/>
          </p:cNvSpPr>
          <p:nvPr>
            <p:ph type="title"/>
          </p:nvPr>
        </p:nvSpPr>
        <p:spPr/>
        <p:txBody>
          <a:bodyPr/>
          <a:lstStyle/>
          <a:p>
            <a:r>
              <a:rPr lang="en-US" dirty="0"/>
              <a:t>The Pipeline: Active Clinical Trials </a:t>
            </a:r>
          </a:p>
        </p:txBody>
      </p:sp>
      <p:graphicFrame>
        <p:nvGraphicFramePr>
          <p:cNvPr id="4" name="Table 4">
            <a:extLst>
              <a:ext uri="{FF2B5EF4-FFF2-40B4-BE49-F238E27FC236}">
                <a16:creationId xmlns:a16="http://schemas.microsoft.com/office/drawing/2014/main" id="{387D517A-9D69-618B-544A-663FA9F700EE}"/>
              </a:ext>
            </a:extLst>
          </p:cNvPr>
          <p:cNvGraphicFramePr>
            <a:graphicFrameLocks noGrp="1"/>
          </p:cNvGraphicFramePr>
          <p:nvPr>
            <p:ph idx="1"/>
          </p:nvPr>
        </p:nvGraphicFramePr>
        <p:xfrm>
          <a:off x="713696" y="1599976"/>
          <a:ext cx="8234364" cy="4461192"/>
        </p:xfrm>
        <a:graphic>
          <a:graphicData uri="http://schemas.openxmlformats.org/drawingml/2006/table">
            <a:tbl>
              <a:tblPr firstRow="1" bandRow="1">
                <a:tableStyleId>{5C22544A-7EE6-4342-B048-85BDC9FD1C3A}</a:tableStyleId>
              </a:tblPr>
              <a:tblGrid>
                <a:gridCol w="1350964">
                  <a:extLst>
                    <a:ext uri="{9D8B030D-6E8A-4147-A177-3AD203B41FA5}">
                      <a16:colId xmlns:a16="http://schemas.microsoft.com/office/drawing/2014/main" val="2391260974"/>
                    </a:ext>
                  </a:extLst>
                </a:gridCol>
                <a:gridCol w="2908300">
                  <a:extLst>
                    <a:ext uri="{9D8B030D-6E8A-4147-A177-3AD203B41FA5}">
                      <a16:colId xmlns:a16="http://schemas.microsoft.com/office/drawing/2014/main" val="3628678761"/>
                    </a:ext>
                  </a:extLst>
                </a:gridCol>
                <a:gridCol w="1524000">
                  <a:extLst>
                    <a:ext uri="{9D8B030D-6E8A-4147-A177-3AD203B41FA5}">
                      <a16:colId xmlns:a16="http://schemas.microsoft.com/office/drawing/2014/main" val="3495407405"/>
                    </a:ext>
                  </a:extLst>
                </a:gridCol>
                <a:gridCol w="1600200">
                  <a:extLst>
                    <a:ext uri="{9D8B030D-6E8A-4147-A177-3AD203B41FA5}">
                      <a16:colId xmlns:a16="http://schemas.microsoft.com/office/drawing/2014/main" val="396408151"/>
                    </a:ext>
                  </a:extLst>
                </a:gridCol>
                <a:gridCol w="850900">
                  <a:extLst>
                    <a:ext uri="{9D8B030D-6E8A-4147-A177-3AD203B41FA5}">
                      <a16:colId xmlns:a16="http://schemas.microsoft.com/office/drawing/2014/main" val="49705675"/>
                    </a:ext>
                  </a:extLst>
                </a:gridCol>
              </a:tblGrid>
              <a:tr h="338267">
                <a:tc>
                  <a:txBody>
                    <a:bodyPr/>
                    <a:lstStyle/>
                    <a:p>
                      <a:pPr algn="ctr"/>
                      <a:r>
                        <a:rPr lang="en-US" sz="1800" dirty="0"/>
                        <a:t>Vaccine</a:t>
                      </a:r>
                      <a:r>
                        <a:rPr lang="en-US" sz="1800" baseline="30000" dirty="0"/>
                        <a:t>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Approach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Prophylactic/ Therapeutic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Route of Administration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t>Phase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128990967"/>
                  </a:ext>
                </a:extLst>
              </a:tr>
              <a:tr h="483238">
                <a:tc>
                  <a:txBody>
                    <a:bodyPr/>
                    <a:lstStyle/>
                    <a:p>
                      <a:pPr algn="ctr"/>
                      <a:r>
                        <a:rPr lang="en-US" sz="1600" b="0" dirty="0">
                          <a:solidFill>
                            <a:schemeClr val="bg1"/>
                          </a:solidFill>
                        </a:rPr>
                        <a:t>ExPEC9V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Subunit; conjugate</a:t>
                      </a:r>
                    </a:p>
                    <a:p>
                      <a:pPr algn="ctr"/>
                      <a:r>
                        <a:rPr lang="en-US" sz="1600" dirty="0">
                          <a:solidFill>
                            <a:schemeClr val="bg1"/>
                          </a:solidFill>
                        </a:rPr>
                        <a:t>O-polysaccharide with </a:t>
                      </a:r>
                      <a:br>
                        <a:rPr lang="en-US" sz="1600" dirty="0">
                          <a:solidFill>
                            <a:schemeClr val="bg1"/>
                          </a:solidFill>
                        </a:rPr>
                      </a:br>
                      <a:r>
                        <a:rPr lang="en-US" sz="1600" i="1" dirty="0">
                          <a:solidFill>
                            <a:schemeClr val="bg1"/>
                          </a:solidFill>
                        </a:rPr>
                        <a:t>P aeruginosa </a:t>
                      </a:r>
                      <a:r>
                        <a:rPr lang="en-US" sz="1600" dirty="0">
                          <a:solidFill>
                            <a:schemeClr val="bg1"/>
                          </a:solidFill>
                        </a:rPr>
                        <a:t>exoprotein 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Prophylactic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Parenteral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III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608999489"/>
                  </a:ext>
                </a:extLst>
              </a:tr>
              <a:tr h="0">
                <a:tc>
                  <a:txBody>
                    <a:bodyPr/>
                    <a:lstStyle/>
                    <a:p>
                      <a:pPr algn="ctr"/>
                      <a:r>
                        <a:rPr lang="en-US" sz="1600" b="0" dirty="0">
                          <a:solidFill>
                            <a:schemeClr val="bg1"/>
                          </a:solidFill>
                        </a:rPr>
                        <a:t>FimH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Subunit; conjugate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FimH (bacterial adhesin protein) as antigen with </a:t>
                      </a:r>
                      <a:br>
                        <a:rPr lang="en-US" sz="1600" dirty="0">
                          <a:solidFill>
                            <a:schemeClr val="bg1"/>
                          </a:solidFill>
                        </a:rPr>
                      </a:br>
                      <a:r>
                        <a:rPr lang="en-US" sz="1600" dirty="0">
                          <a:solidFill>
                            <a:schemeClr val="bg1"/>
                          </a:solidFill>
                        </a:rPr>
                        <a:t>TLR4 agonist adjuvant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Therapeutic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Parenteral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47064423"/>
                  </a:ext>
                </a:extLst>
              </a:tr>
              <a:tr h="8010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rPr>
                        <a:t>OM-89</a:t>
                      </a:r>
                    </a:p>
                    <a:p>
                      <a:pPr algn="ctr"/>
                      <a:r>
                        <a:rPr lang="en-US" sz="1600" b="0" dirty="0">
                          <a:solidFill>
                            <a:schemeClr val="bg1"/>
                          </a:solidFill>
                        </a:rPr>
                        <a: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Subunit; outer membrane vesicle; derived from </a:t>
                      </a:r>
                      <a:br>
                        <a:rPr lang="en-US" sz="1600" dirty="0">
                          <a:solidFill>
                            <a:schemeClr val="bg1"/>
                          </a:solidFill>
                        </a:rPr>
                      </a:br>
                      <a:r>
                        <a:rPr lang="en-US" sz="1600" dirty="0">
                          <a:solidFill>
                            <a:schemeClr val="bg1"/>
                          </a:solidFill>
                        </a:rPr>
                        <a:t>heat-inactivated </a:t>
                      </a:r>
                      <a:r>
                        <a:rPr lang="en-US" sz="1600" i="1" dirty="0">
                          <a:solidFill>
                            <a:schemeClr val="bg1"/>
                          </a:solidFill>
                        </a:rPr>
                        <a:t>E coli</a:t>
                      </a:r>
                      <a:r>
                        <a:rPr lang="en-US" sz="1600" dirty="0">
                          <a:solidFill>
                            <a:schemeClr val="bg1"/>
                          </a:solidFill>
                        </a:rPr>
                        <a:t> membrane proteins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Both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Oral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algn="ctr"/>
                      <a:r>
                        <a:rPr lang="en-US" sz="1600" dirty="0">
                          <a:solidFill>
                            <a:schemeClr val="bg1"/>
                          </a:solidFill>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65917544"/>
                  </a:ext>
                </a:extLst>
              </a:tr>
              <a:tr h="864552">
                <a:tc>
                  <a:txBody>
                    <a:bodyPr/>
                    <a:lstStyle/>
                    <a:p>
                      <a:pPr algn="ctr"/>
                      <a:r>
                        <a:rPr lang="en-US" sz="1600" b="0" dirty="0">
                          <a:solidFill>
                            <a:schemeClr val="bg1"/>
                          </a:solidFill>
                        </a:rPr>
                        <a:t>ExPEC10V</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Subunit; conjugate</a:t>
                      </a:r>
                    </a:p>
                    <a:p>
                      <a:pPr algn="ctr"/>
                      <a:r>
                        <a:rPr lang="en-US" sz="1600" dirty="0">
                          <a:solidFill>
                            <a:schemeClr val="bg1"/>
                          </a:solidFill>
                        </a:rPr>
                        <a:t>O-polysaccharide, bioconjugated to the carrier protein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Prophylactic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Parenteral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algn="ctr"/>
                      <a:r>
                        <a:rPr lang="en-US" sz="1600" dirty="0">
                          <a:solidFill>
                            <a:schemeClr val="bg1"/>
                          </a:solidFill>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28475740"/>
                  </a:ext>
                </a:extLst>
              </a:tr>
            </a:tbl>
          </a:graphicData>
        </a:graphic>
      </p:graphicFrame>
      <p:sp>
        <p:nvSpPr>
          <p:cNvPr id="5" name="TextBox 4">
            <a:extLst>
              <a:ext uri="{FF2B5EF4-FFF2-40B4-BE49-F238E27FC236}">
                <a16:creationId xmlns:a16="http://schemas.microsoft.com/office/drawing/2014/main" id="{CC291919-E16F-D2BF-58A1-EB182653E88E}"/>
              </a:ext>
            </a:extLst>
          </p:cNvPr>
          <p:cNvSpPr txBox="1"/>
          <p:nvPr/>
        </p:nvSpPr>
        <p:spPr bwMode="auto">
          <a:xfrm>
            <a:off x="9329059" y="1989926"/>
            <a:ext cx="2262004"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Inclusion</a:t>
            </a:r>
            <a: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patients aged ≥60 yr with history of UTI in past 3 yr</a:t>
            </a:r>
            <a:r>
              <a:rPr kumimoji="0" lang="en-US" sz="18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2</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Primary outcome</a:t>
            </a:r>
            <a:r>
              <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first occurrence of invasive ExPEC disease (of 9V serotypes) with microbiological confirmation in blood, urine, or other sterile sites</a:t>
            </a:r>
            <a:r>
              <a:rPr kumimoji="0" lang="en-US" sz="1800" b="0"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rPr>
              <a:t>2</a:t>
            </a:r>
            <a:endParaRPr kumimoji="0" lang="en-US"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6" name="Arrow: Left 5">
            <a:extLst>
              <a:ext uri="{FF2B5EF4-FFF2-40B4-BE49-F238E27FC236}">
                <a16:creationId xmlns:a16="http://schemas.microsoft.com/office/drawing/2014/main" id="{6A6627E3-F216-32D0-5CBE-26853A9963C6}"/>
              </a:ext>
            </a:extLst>
          </p:cNvPr>
          <p:cNvSpPr/>
          <p:nvPr/>
        </p:nvSpPr>
        <p:spPr bwMode="auto">
          <a:xfrm>
            <a:off x="8846460" y="2449289"/>
            <a:ext cx="584199" cy="368300"/>
          </a:xfrm>
          <a:prstGeom prst="leftArrow">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Text Box 15">
            <a:extLst>
              <a:ext uri="{FF2B5EF4-FFF2-40B4-BE49-F238E27FC236}">
                <a16:creationId xmlns:a16="http://schemas.microsoft.com/office/drawing/2014/main" id="{F4D34CE9-D1F8-AE8D-2514-5F1EB2B97B8D}"/>
              </a:ext>
            </a:extLst>
          </p:cNvPr>
          <p:cNvSpPr txBox="1">
            <a:spLocks noChangeArrowheads="1"/>
          </p:cNvSpPr>
          <p:nvPr/>
        </p:nvSpPr>
        <p:spPr bwMode="auto">
          <a:xfrm>
            <a:off x="412751" y="6419693"/>
            <a:ext cx="7853362" cy="24622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charset="0"/>
                <a:ea typeface="+mn-ea"/>
                <a:cs typeface="Arial" panose="020B0604020202020204" pitchFamily="34" charset="0"/>
              </a:rPr>
              <a:t>https://www.who.int/publications/i/item/9789240052451</a:t>
            </a:r>
          </a:p>
        </p:txBody>
      </p:sp>
      <p:sp>
        <p:nvSpPr>
          <p:cNvPr id="10" name="Text Box 15">
            <a:extLst>
              <a:ext uri="{FF2B5EF4-FFF2-40B4-BE49-F238E27FC236}">
                <a16:creationId xmlns:a16="http://schemas.microsoft.com/office/drawing/2014/main" id="{9FB4CDDC-26EB-7C09-AB31-AD1A3F87DD12}"/>
              </a:ext>
            </a:extLst>
          </p:cNvPr>
          <p:cNvSpPr txBox="1">
            <a:spLocks noChangeArrowheads="1"/>
          </p:cNvSpPr>
          <p:nvPr/>
        </p:nvSpPr>
        <p:spPr bwMode="auto">
          <a:xfrm>
            <a:off x="412751" y="6399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1. who.int/publications/i/item/9789240052451.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clinicaltrials.gov.</a:t>
            </a:r>
            <a:endPar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458549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ExPEC4V Vaccine: Women With Recurrent UTIs</a:t>
            </a:r>
            <a:endParaRPr lang="en-US" altLang="en-US" dirty="0"/>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604675" y="1549668"/>
            <a:ext cx="10877529" cy="4614065"/>
          </a:xfrm>
        </p:spPr>
        <p:txBody>
          <a:bodyPr rtlCol="0">
            <a:normAutofit fontScale="85000" lnSpcReduction="20000"/>
          </a:bodyPr>
          <a:lstStyle/>
          <a:p>
            <a:pPr>
              <a:lnSpc>
                <a:spcPct val="100000"/>
              </a:lnSpc>
              <a:spcAft>
                <a:spcPts val="500"/>
              </a:spcAft>
              <a:defRPr/>
            </a:pPr>
            <a:r>
              <a:rPr lang="en-US" sz="2600" dirty="0"/>
              <a:t>Randomized, single-blind, placebo-controlled phase Ib trial</a:t>
            </a:r>
          </a:p>
          <a:p>
            <a:pPr>
              <a:lnSpc>
                <a:spcPct val="100000"/>
              </a:lnSpc>
              <a:spcAft>
                <a:spcPts val="500"/>
              </a:spcAft>
              <a:defRPr/>
            </a:pPr>
            <a:endParaRPr lang="en-US" sz="2600" b="1" dirty="0"/>
          </a:p>
          <a:p>
            <a:pPr>
              <a:lnSpc>
                <a:spcPct val="100000"/>
              </a:lnSpc>
              <a:spcAft>
                <a:spcPts val="500"/>
              </a:spcAft>
              <a:defRPr/>
            </a:pPr>
            <a:endParaRPr lang="en-US" sz="2600" b="1" dirty="0"/>
          </a:p>
          <a:p>
            <a:pPr>
              <a:lnSpc>
                <a:spcPct val="100000"/>
              </a:lnSpc>
              <a:spcAft>
                <a:spcPts val="500"/>
              </a:spcAft>
              <a:defRPr/>
            </a:pPr>
            <a:endParaRPr lang="en-US" sz="2600" b="1" dirty="0"/>
          </a:p>
          <a:p>
            <a:pPr>
              <a:lnSpc>
                <a:spcPct val="100000"/>
              </a:lnSpc>
              <a:spcAft>
                <a:spcPts val="500"/>
              </a:spcAft>
              <a:defRPr/>
            </a:pPr>
            <a:endParaRPr lang="en-US" sz="2600" b="1" dirty="0"/>
          </a:p>
          <a:p>
            <a:pPr>
              <a:lnSpc>
                <a:spcPct val="100000"/>
              </a:lnSpc>
              <a:spcAft>
                <a:spcPts val="500"/>
              </a:spcAft>
              <a:defRPr/>
            </a:pPr>
            <a:endParaRPr lang="en-US" sz="2600" b="1" dirty="0"/>
          </a:p>
          <a:p>
            <a:pPr marL="0" indent="0">
              <a:lnSpc>
                <a:spcPct val="100000"/>
              </a:lnSpc>
              <a:spcAft>
                <a:spcPts val="500"/>
              </a:spcAft>
              <a:buNone/>
              <a:defRPr/>
            </a:pPr>
            <a:endParaRPr lang="en-US" sz="2600" b="1" dirty="0"/>
          </a:p>
          <a:p>
            <a:pPr>
              <a:lnSpc>
                <a:spcPct val="100000"/>
              </a:lnSpc>
              <a:spcAft>
                <a:spcPts val="500"/>
              </a:spcAft>
              <a:defRPr/>
            </a:pPr>
            <a:r>
              <a:rPr lang="en-US" sz="2600" b="1" dirty="0"/>
              <a:t>Primary endpoint: </a:t>
            </a:r>
            <a:r>
              <a:rPr lang="en-US" sz="2600" dirty="0"/>
              <a:t>AE incidence </a:t>
            </a:r>
          </a:p>
          <a:p>
            <a:pPr>
              <a:lnSpc>
                <a:spcPct val="100000"/>
              </a:lnSpc>
              <a:spcAft>
                <a:spcPts val="500"/>
              </a:spcAft>
              <a:defRPr/>
            </a:pPr>
            <a:r>
              <a:rPr lang="en-US" sz="2600" b="1" dirty="0"/>
              <a:t>Other endpoints: </a:t>
            </a:r>
            <a:r>
              <a:rPr lang="en-US" sz="2600" dirty="0"/>
              <a:t>immunogenicity and antibody functionality, UTI incidence caused by </a:t>
            </a:r>
            <a:r>
              <a:rPr lang="en-US" sz="2600" i="1" dirty="0"/>
              <a:t>E coli </a:t>
            </a:r>
            <a:r>
              <a:rPr lang="en-US" sz="2600" dirty="0"/>
              <a:t>vaccine serotypes (O1A, O2, O6A, O25B)</a:t>
            </a:r>
          </a:p>
          <a:p>
            <a:pPr lvl="1">
              <a:lnSpc>
                <a:spcPct val="100000"/>
              </a:lnSpc>
              <a:spcAft>
                <a:spcPts val="500"/>
              </a:spcAft>
              <a:buClr>
                <a:schemeClr val="accent6"/>
              </a:buClr>
              <a:defRPr/>
            </a:pPr>
            <a:endParaRPr lang="en-US" u="sng"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828548" y="2415591"/>
            <a:ext cx="490137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Healthy women aged 18-70 yr with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self-reported history of recurrent UTIs</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infections in past 6 mo or 3 infections in past yr) with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urine culture with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 coli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preceding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yr and in generally good health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7031443" y="2055024"/>
            <a:ext cx="3790950"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Target-Dosed ExPEC4V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93)</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7031443" y="3944149"/>
            <a:ext cx="3790950"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95)</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5768026" y="3821911"/>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5768026" y="2436023"/>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7031443" y="2999586"/>
            <a:ext cx="3790950" cy="703262"/>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Reduced-Dose ExPEC4V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5729926" y="3359948"/>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 Box 15">
            <a:extLst>
              <a:ext uri="{FF2B5EF4-FFF2-40B4-BE49-F238E27FC236}">
                <a16:creationId xmlns:a16="http://schemas.microsoft.com/office/drawing/2014/main" id="{B593DA4D-6B7E-40B4-97D8-781BB66515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Huttner. Lancet Infect Dis. 2017;17:528.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76A75-3AD8-F88F-244F-AB4A99649465}"/>
              </a:ext>
            </a:extLst>
          </p:cNvPr>
          <p:cNvSpPr>
            <a:spLocks noGrp="1"/>
          </p:cNvSpPr>
          <p:nvPr>
            <p:ph type="title"/>
          </p:nvPr>
        </p:nvSpPr>
        <p:spPr/>
        <p:txBody>
          <a:bodyPr/>
          <a:lstStyle/>
          <a:p>
            <a:r>
              <a:rPr lang="en-US" dirty="0"/>
              <a:t>ExPEC4V Vaccine: Safety in Women With Recurrent UTIs</a:t>
            </a:r>
          </a:p>
        </p:txBody>
      </p:sp>
      <p:sp>
        <p:nvSpPr>
          <p:cNvPr id="4" name="Text Box 15">
            <a:extLst>
              <a:ext uri="{FF2B5EF4-FFF2-40B4-BE49-F238E27FC236}">
                <a16:creationId xmlns:a16="http://schemas.microsoft.com/office/drawing/2014/main" id="{BC65E79C-B4CF-B818-181F-DEFD0EF0D5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Huttner. Lancet Infect Dis. 2017;17:528.</a:t>
            </a:r>
          </a:p>
        </p:txBody>
      </p:sp>
      <p:graphicFrame>
        <p:nvGraphicFramePr>
          <p:cNvPr id="9" name="Group 32">
            <a:extLst>
              <a:ext uri="{FF2B5EF4-FFF2-40B4-BE49-F238E27FC236}">
                <a16:creationId xmlns:a16="http://schemas.microsoft.com/office/drawing/2014/main" id="{96CC4FF6-C071-243B-8F88-8DCE16444435}"/>
              </a:ext>
            </a:extLst>
          </p:cNvPr>
          <p:cNvGraphicFramePr>
            <a:graphicFrameLocks noGrp="1"/>
          </p:cNvGraphicFramePr>
          <p:nvPr>
            <p:extLst>
              <p:ext uri="{D42A27DB-BD31-4B8C-83A1-F6EECF244321}">
                <p14:modId xmlns:p14="http://schemas.microsoft.com/office/powerpoint/2010/main" val="10900852"/>
              </p:ext>
            </p:extLst>
          </p:nvPr>
        </p:nvGraphicFramePr>
        <p:xfrm>
          <a:off x="719138" y="1601620"/>
          <a:ext cx="10787060" cy="4572240"/>
        </p:xfrm>
        <a:graphic>
          <a:graphicData uri="http://schemas.openxmlformats.org/drawingml/2006/table">
            <a:tbl>
              <a:tblPr/>
              <a:tblGrid>
                <a:gridCol w="2021374">
                  <a:extLst>
                    <a:ext uri="{9D8B030D-6E8A-4147-A177-3AD203B41FA5}">
                      <a16:colId xmlns:a16="http://schemas.microsoft.com/office/drawing/2014/main" val="20000"/>
                    </a:ext>
                  </a:extLst>
                </a:gridCol>
                <a:gridCol w="1238630">
                  <a:extLst>
                    <a:ext uri="{9D8B030D-6E8A-4147-A177-3AD203B41FA5}">
                      <a16:colId xmlns:a16="http://schemas.microsoft.com/office/drawing/2014/main" val="20001"/>
                    </a:ext>
                  </a:extLst>
                </a:gridCol>
                <a:gridCol w="1048071">
                  <a:extLst>
                    <a:ext uri="{9D8B030D-6E8A-4147-A177-3AD203B41FA5}">
                      <a16:colId xmlns:a16="http://schemas.microsoft.com/office/drawing/2014/main" val="1879455304"/>
                    </a:ext>
                  </a:extLst>
                </a:gridCol>
                <a:gridCol w="1048071">
                  <a:extLst>
                    <a:ext uri="{9D8B030D-6E8A-4147-A177-3AD203B41FA5}">
                      <a16:colId xmlns:a16="http://schemas.microsoft.com/office/drawing/2014/main" val="3743128180"/>
                    </a:ext>
                  </a:extLst>
                </a:gridCol>
                <a:gridCol w="1048071">
                  <a:extLst>
                    <a:ext uri="{9D8B030D-6E8A-4147-A177-3AD203B41FA5}">
                      <a16:colId xmlns:a16="http://schemas.microsoft.com/office/drawing/2014/main" val="1173868794"/>
                    </a:ext>
                  </a:extLst>
                </a:gridCol>
                <a:gridCol w="1238630">
                  <a:extLst>
                    <a:ext uri="{9D8B030D-6E8A-4147-A177-3AD203B41FA5}">
                      <a16:colId xmlns:a16="http://schemas.microsoft.com/office/drawing/2014/main" val="198138963"/>
                    </a:ext>
                  </a:extLst>
                </a:gridCol>
                <a:gridCol w="1048071">
                  <a:extLst>
                    <a:ext uri="{9D8B030D-6E8A-4147-A177-3AD203B41FA5}">
                      <a16:colId xmlns:a16="http://schemas.microsoft.com/office/drawing/2014/main" val="553077425"/>
                    </a:ext>
                  </a:extLst>
                </a:gridCol>
                <a:gridCol w="1048071">
                  <a:extLst>
                    <a:ext uri="{9D8B030D-6E8A-4147-A177-3AD203B41FA5}">
                      <a16:colId xmlns:a16="http://schemas.microsoft.com/office/drawing/2014/main" val="1436960167"/>
                    </a:ext>
                  </a:extLst>
                </a:gridCol>
                <a:gridCol w="1048071">
                  <a:extLst>
                    <a:ext uri="{9D8B030D-6E8A-4147-A177-3AD203B41FA5}">
                      <a16:colId xmlns:a16="http://schemas.microsoft.com/office/drawing/2014/main" val="20002"/>
                    </a:ext>
                  </a:extLst>
                </a:gridCol>
              </a:tblGrid>
              <a:tr h="266537">
                <a:tc rowSpan="2">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AEs Occurring in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≥2%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ExPEC4V (n = 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2308">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Severity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Mild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Moderate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Severity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Any Severity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Mild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Moderate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Severe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29149793"/>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2308">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Injection-site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Injection-site swelling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07306457"/>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01072427"/>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Chills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97374301"/>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2536537"/>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18173234"/>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Extremity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788933092"/>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Hyperhidrosis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65944798"/>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Injection-site warmth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76034403"/>
                  </a:ext>
                </a:extLst>
              </a:tr>
              <a:tr h="2423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Upper abdominal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236970242"/>
                  </a:ext>
                </a:extLst>
              </a:tr>
            </a:tbl>
          </a:graphicData>
        </a:graphic>
      </p:graphicFrame>
    </p:spTree>
    <p:extLst>
      <p:ext uri="{BB962C8B-B14F-4D97-AF65-F5344CB8AC3E}">
        <p14:creationId xmlns:p14="http://schemas.microsoft.com/office/powerpoint/2010/main" val="2076218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Shape 36">
            <a:extLst>
              <a:ext uri="{FF2B5EF4-FFF2-40B4-BE49-F238E27FC236}">
                <a16:creationId xmlns:a16="http://schemas.microsoft.com/office/drawing/2014/main" id="{F373D215-F2AA-7965-084C-FFDDC2EFE7FA}"/>
              </a:ext>
            </a:extLst>
          </p:cNvPr>
          <p:cNvSpPr/>
          <p:nvPr/>
        </p:nvSpPr>
        <p:spPr bwMode="auto">
          <a:xfrm>
            <a:off x="6772701" y="3053687"/>
            <a:ext cx="4466230" cy="2108579"/>
          </a:xfrm>
          <a:custGeom>
            <a:avLst/>
            <a:gdLst>
              <a:gd name="connsiteX0" fmla="*/ 0 w 4466230"/>
              <a:gd name="connsiteY0" fmla="*/ 2108579 h 2108579"/>
              <a:gd name="connsiteX1" fmla="*/ 64827 w 4466230"/>
              <a:gd name="connsiteY1" fmla="*/ 2071047 h 2108579"/>
              <a:gd name="connsiteX2" fmla="*/ 259308 w 4466230"/>
              <a:gd name="connsiteY2" fmla="*/ 2071047 h 2108579"/>
              <a:gd name="connsiteX3" fmla="*/ 371902 w 4466230"/>
              <a:gd name="connsiteY3" fmla="*/ 1961865 h 2108579"/>
              <a:gd name="connsiteX4" fmla="*/ 446965 w 4466230"/>
              <a:gd name="connsiteY4" fmla="*/ 1961865 h 2108579"/>
              <a:gd name="connsiteX5" fmla="*/ 501556 w 4466230"/>
              <a:gd name="connsiteY5" fmla="*/ 1907274 h 2108579"/>
              <a:gd name="connsiteX6" fmla="*/ 559559 w 4466230"/>
              <a:gd name="connsiteY6" fmla="*/ 1903862 h 2108579"/>
              <a:gd name="connsiteX7" fmla="*/ 627798 w 4466230"/>
              <a:gd name="connsiteY7" fmla="*/ 1794680 h 2108579"/>
              <a:gd name="connsiteX8" fmla="*/ 692624 w 4466230"/>
              <a:gd name="connsiteY8" fmla="*/ 1794680 h 2108579"/>
              <a:gd name="connsiteX9" fmla="*/ 713096 w 4466230"/>
              <a:gd name="connsiteY9" fmla="*/ 1627495 h 2108579"/>
              <a:gd name="connsiteX10" fmla="*/ 774511 w 4466230"/>
              <a:gd name="connsiteY10" fmla="*/ 1586552 h 2108579"/>
              <a:gd name="connsiteX11" fmla="*/ 777923 w 4466230"/>
              <a:gd name="connsiteY11" fmla="*/ 1511489 h 2108579"/>
              <a:gd name="connsiteX12" fmla="*/ 863221 w 4466230"/>
              <a:gd name="connsiteY12" fmla="*/ 1508077 h 2108579"/>
              <a:gd name="connsiteX13" fmla="*/ 917812 w 4466230"/>
              <a:gd name="connsiteY13" fmla="*/ 1456898 h 2108579"/>
              <a:gd name="connsiteX14" fmla="*/ 992875 w 4466230"/>
              <a:gd name="connsiteY14" fmla="*/ 1453486 h 2108579"/>
              <a:gd name="connsiteX15" fmla="*/ 1016759 w 4466230"/>
              <a:gd name="connsiteY15" fmla="*/ 1398895 h 2108579"/>
              <a:gd name="connsiteX16" fmla="*/ 1132765 w 4466230"/>
              <a:gd name="connsiteY16" fmla="*/ 1388659 h 2108579"/>
              <a:gd name="connsiteX17" fmla="*/ 1197592 w 4466230"/>
              <a:gd name="connsiteY17" fmla="*/ 1286301 h 2108579"/>
              <a:gd name="connsiteX18" fmla="*/ 1296538 w 4466230"/>
              <a:gd name="connsiteY18" fmla="*/ 1286301 h 2108579"/>
              <a:gd name="connsiteX19" fmla="*/ 1310186 w 4466230"/>
              <a:gd name="connsiteY19" fmla="*/ 1235122 h 2108579"/>
              <a:gd name="connsiteX20" fmla="*/ 1375012 w 4466230"/>
              <a:gd name="connsiteY20" fmla="*/ 1235122 h 2108579"/>
              <a:gd name="connsiteX21" fmla="*/ 1415956 w 4466230"/>
              <a:gd name="connsiteY21" fmla="*/ 1194178 h 2108579"/>
              <a:gd name="connsiteX22" fmla="*/ 1415956 w 4466230"/>
              <a:gd name="connsiteY22" fmla="*/ 1160059 h 2108579"/>
              <a:gd name="connsiteX23" fmla="*/ 1688911 w 4466230"/>
              <a:gd name="connsiteY23" fmla="*/ 1160059 h 2108579"/>
              <a:gd name="connsiteX24" fmla="*/ 1726442 w 4466230"/>
              <a:gd name="connsiteY24" fmla="*/ 1009934 h 2108579"/>
              <a:gd name="connsiteX25" fmla="*/ 2146111 w 4466230"/>
              <a:gd name="connsiteY25" fmla="*/ 1009934 h 2108579"/>
              <a:gd name="connsiteX26" fmla="*/ 2146111 w 4466230"/>
              <a:gd name="connsiteY26" fmla="*/ 962167 h 2108579"/>
              <a:gd name="connsiteX27" fmla="*/ 2207526 w 4466230"/>
              <a:gd name="connsiteY27" fmla="*/ 962167 h 2108579"/>
              <a:gd name="connsiteX28" fmla="*/ 2207526 w 4466230"/>
              <a:gd name="connsiteY28" fmla="*/ 931459 h 2108579"/>
              <a:gd name="connsiteX29" fmla="*/ 2309884 w 4466230"/>
              <a:gd name="connsiteY29" fmla="*/ 866632 h 2108579"/>
              <a:gd name="connsiteX30" fmla="*/ 2337180 w 4466230"/>
              <a:gd name="connsiteY30" fmla="*/ 788158 h 2108579"/>
              <a:gd name="connsiteX31" fmla="*/ 2504365 w 4466230"/>
              <a:gd name="connsiteY31" fmla="*/ 788158 h 2108579"/>
              <a:gd name="connsiteX32" fmla="*/ 2504365 w 4466230"/>
              <a:gd name="connsiteY32" fmla="*/ 723331 h 2108579"/>
              <a:gd name="connsiteX33" fmla="*/ 2582839 w 4466230"/>
              <a:gd name="connsiteY33" fmla="*/ 723331 h 2108579"/>
              <a:gd name="connsiteX34" fmla="*/ 2610135 w 4466230"/>
              <a:gd name="connsiteY34" fmla="*/ 665328 h 2108579"/>
              <a:gd name="connsiteX35" fmla="*/ 2811439 w 4466230"/>
              <a:gd name="connsiteY35" fmla="*/ 665328 h 2108579"/>
              <a:gd name="connsiteX36" fmla="*/ 2842147 w 4466230"/>
              <a:gd name="connsiteY36" fmla="*/ 620973 h 2108579"/>
              <a:gd name="connsiteX37" fmla="*/ 2900150 w 4466230"/>
              <a:gd name="connsiteY37" fmla="*/ 620973 h 2108579"/>
              <a:gd name="connsiteX38" fmla="*/ 2930857 w 4466230"/>
              <a:gd name="connsiteY38" fmla="*/ 552734 h 2108579"/>
              <a:gd name="connsiteX39" fmla="*/ 3040039 w 4466230"/>
              <a:gd name="connsiteY39" fmla="*/ 552734 h 2108579"/>
              <a:gd name="connsiteX40" fmla="*/ 3087806 w 4466230"/>
              <a:gd name="connsiteY40" fmla="*/ 504967 h 2108579"/>
              <a:gd name="connsiteX41" fmla="*/ 3196989 w 4466230"/>
              <a:gd name="connsiteY41" fmla="*/ 504967 h 2108579"/>
              <a:gd name="connsiteX42" fmla="*/ 3220872 w 4466230"/>
              <a:gd name="connsiteY42" fmla="*/ 443552 h 2108579"/>
              <a:gd name="connsiteX43" fmla="*/ 3435824 w 4466230"/>
              <a:gd name="connsiteY43" fmla="*/ 443552 h 2108579"/>
              <a:gd name="connsiteX44" fmla="*/ 3435824 w 4466230"/>
              <a:gd name="connsiteY44" fmla="*/ 388961 h 2108579"/>
              <a:gd name="connsiteX45" fmla="*/ 3473356 w 4466230"/>
              <a:gd name="connsiteY45" fmla="*/ 388961 h 2108579"/>
              <a:gd name="connsiteX46" fmla="*/ 3497239 w 4466230"/>
              <a:gd name="connsiteY46" fmla="*/ 341194 h 2108579"/>
              <a:gd name="connsiteX47" fmla="*/ 3558654 w 4466230"/>
              <a:gd name="connsiteY47" fmla="*/ 330958 h 2108579"/>
              <a:gd name="connsiteX48" fmla="*/ 3579126 w 4466230"/>
              <a:gd name="connsiteY48" fmla="*/ 279779 h 2108579"/>
              <a:gd name="connsiteX49" fmla="*/ 3661012 w 4466230"/>
              <a:gd name="connsiteY49" fmla="*/ 279779 h 2108579"/>
              <a:gd name="connsiteX50" fmla="*/ 3661012 w 4466230"/>
              <a:gd name="connsiteY50" fmla="*/ 249071 h 2108579"/>
              <a:gd name="connsiteX51" fmla="*/ 3773606 w 4466230"/>
              <a:gd name="connsiteY51" fmla="*/ 249071 h 2108579"/>
              <a:gd name="connsiteX52" fmla="*/ 3804314 w 4466230"/>
              <a:gd name="connsiteY52" fmla="*/ 163773 h 2108579"/>
              <a:gd name="connsiteX53" fmla="*/ 4070445 w 4466230"/>
              <a:gd name="connsiteY53" fmla="*/ 163773 h 2108579"/>
              <a:gd name="connsiteX54" fmla="*/ 4070445 w 4466230"/>
              <a:gd name="connsiteY54" fmla="*/ 51179 h 2108579"/>
              <a:gd name="connsiteX55" fmla="*/ 4264926 w 4466230"/>
              <a:gd name="connsiteY55" fmla="*/ 51179 h 2108579"/>
              <a:gd name="connsiteX56" fmla="*/ 4302457 w 4466230"/>
              <a:gd name="connsiteY56" fmla="*/ 0 h 2108579"/>
              <a:gd name="connsiteX57" fmla="*/ 4466230 w 4466230"/>
              <a:gd name="connsiteY57" fmla="*/ 0 h 2108579"/>
              <a:gd name="connsiteX0" fmla="*/ 0 w 4466230"/>
              <a:gd name="connsiteY0" fmla="*/ 2108579 h 2108579"/>
              <a:gd name="connsiteX1" fmla="*/ 64827 w 4466230"/>
              <a:gd name="connsiteY1" fmla="*/ 2071047 h 2108579"/>
              <a:gd name="connsiteX2" fmla="*/ 259308 w 4466230"/>
              <a:gd name="connsiteY2" fmla="*/ 2071047 h 2108579"/>
              <a:gd name="connsiteX3" fmla="*/ 371902 w 4466230"/>
              <a:gd name="connsiteY3" fmla="*/ 1961865 h 2108579"/>
              <a:gd name="connsiteX4" fmla="*/ 446965 w 4466230"/>
              <a:gd name="connsiteY4" fmla="*/ 1961865 h 2108579"/>
              <a:gd name="connsiteX5" fmla="*/ 501556 w 4466230"/>
              <a:gd name="connsiteY5" fmla="*/ 1907274 h 2108579"/>
              <a:gd name="connsiteX6" fmla="*/ 559559 w 4466230"/>
              <a:gd name="connsiteY6" fmla="*/ 1903862 h 2108579"/>
              <a:gd name="connsiteX7" fmla="*/ 627798 w 4466230"/>
              <a:gd name="connsiteY7" fmla="*/ 1794680 h 2108579"/>
              <a:gd name="connsiteX8" fmla="*/ 692624 w 4466230"/>
              <a:gd name="connsiteY8" fmla="*/ 1794680 h 2108579"/>
              <a:gd name="connsiteX9" fmla="*/ 713096 w 4466230"/>
              <a:gd name="connsiteY9" fmla="*/ 1627495 h 2108579"/>
              <a:gd name="connsiteX10" fmla="*/ 774511 w 4466230"/>
              <a:gd name="connsiteY10" fmla="*/ 1586552 h 2108579"/>
              <a:gd name="connsiteX11" fmla="*/ 777923 w 4466230"/>
              <a:gd name="connsiteY11" fmla="*/ 1511489 h 2108579"/>
              <a:gd name="connsiteX12" fmla="*/ 863221 w 4466230"/>
              <a:gd name="connsiteY12" fmla="*/ 1508077 h 2108579"/>
              <a:gd name="connsiteX13" fmla="*/ 917812 w 4466230"/>
              <a:gd name="connsiteY13" fmla="*/ 1456898 h 2108579"/>
              <a:gd name="connsiteX14" fmla="*/ 992875 w 4466230"/>
              <a:gd name="connsiteY14" fmla="*/ 1453486 h 2108579"/>
              <a:gd name="connsiteX15" fmla="*/ 1016759 w 4466230"/>
              <a:gd name="connsiteY15" fmla="*/ 1398895 h 2108579"/>
              <a:gd name="connsiteX16" fmla="*/ 1132765 w 4466230"/>
              <a:gd name="connsiteY16" fmla="*/ 1388659 h 2108579"/>
              <a:gd name="connsiteX17" fmla="*/ 1197592 w 4466230"/>
              <a:gd name="connsiteY17" fmla="*/ 1286301 h 2108579"/>
              <a:gd name="connsiteX18" fmla="*/ 1296538 w 4466230"/>
              <a:gd name="connsiteY18" fmla="*/ 1286301 h 2108579"/>
              <a:gd name="connsiteX19" fmla="*/ 1310186 w 4466230"/>
              <a:gd name="connsiteY19" fmla="*/ 1235122 h 2108579"/>
              <a:gd name="connsiteX20" fmla="*/ 1375012 w 4466230"/>
              <a:gd name="connsiteY20" fmla="*/ 1235122 h 2108579"/>
              <a:gd name="connsiteX21" fmla="*/ 1415956 w 4466230"/>
              <a:gd name="connsiteY21" fmla="*/ 1194178 h 2108579"/>
              <a:gd name="connsiteX22" fmla="*/ 1415956 w 4466230"/>
              <a:gd name="connsiteY22" fmla="*/ 1160059 h 2108579"/>
              <a:gd name="connsiteX23" fmla="*/ 1688911 w 4466230"/>
              <a:gd name="connsiteY23" fmla="*/ 1160059 h 2108579"/>
              <a:gd name="connsiteX24" fmla="*/ 1726442 w 4466230"/>
              <a:gd name="connsiteY24" fmla="*/ 1009934 h 2108579"/>
              <a:gd name="connsiteX25" fmla="*/ 2146111 w 4466230"/>
              <a:gd name="connsiteY25" fmla="*/ 1009934 h 2108579"/>
              <a:gd name="connsiteX26" fmla="*/ 2146111 w 4466230"/>
              <a:gd name="connsiteY26" fmla="*/ 962167 h 2108579"/>
              <a:gd name="connsiteX27" fmla="*/ 2207526 w 4466230"/>
              <a:gd name="connsiteY27" fmla="*/ 962167 h 2108579"/>
              <a:gd name="connsiteX28" fmla="*/ 2207526 w 4466230"/>
              <a:gd name="connsiteY28" fmla="*/ 931459 h 2108579"/>
              <a:gd name="connsiteX29" fmla="*/ 2309884 w 4466230"/>
              <a:gd name="connsiteY29" fmla="*/ 866632 h 2108579"/>
              <a:gd name="connsiteX30" fmla="*/ 2337180 w 4466230"/>
              <a:gd name="connsiteY30" fmla="*/ 788158 h 2108579"/>
              <a:gd name="connsiteX31" fmla="*/ 2504365 w 4466230"/>
              <a:gd name="connsiteY31" fmla="*/ 788158 h 2108579"/>
              <a:gd name="connsiteX32" fmla="*/ 2504365 w 4466230"/>
              <a:gd name="connsiteY32" fmla="*/ 723331 h 2108579"/>
              <a:gd name="connsiteX33" fmla="*/ 2582839 w 4466230"/>
              <a:gd name="connsiteY33" fmla="*/ 723331 h 2108579"/>
              <a:gd name="connsiteX34" fmla="*/ 2610135 w 4466230"/>
              <a:gd name="connsiteY34" fmla="*/ 665328 h 2108579"/>
              <a:gd name="connsiteX35" fmla="*/ 2811439 w 4466230"/>
              <a:gd name="connsiteY35" fmla="*/ 665328 h 2108579"/>
              <a:gd name="connsiteX36" fmla="*/ 2842147 w 4466230"/>
              <a:gd name="connsiteY36" fmla="*/ 620973 h 2108579"/>
              <a:gd name="connsiteX37" fmla="*/ 2900150 w 4466230"/>
              <a:gd name="connsiteY37" fmla="*/ 620973 h 2108579"/>
              <a:gd name="connsiteX38" fmla="*/ 2930857 w 4466230"/>
              <a:gd name="connsiteY38" fmla="*/ 552734 h 2108579"/>
              <a:gd name="connsiteX39" fmla="*/ 3040039 w 4466230"/>
              <a:gd name="connsiteY39" fmla="*/ 552734 h 2108579"/>
              <a:gd name="connsiteX40" fmla="*/ 3087806 w 4466230"/>
              <a:gd name="connsiteY40" fmla="*/ 504967 h 2108579"/>
              <a:gd name="connsiteX41" fmla="*/ 3196989 w 4466230"/>
              <a:gd name="connsiteY41" fmla="*/ 504967 h 2108579"/>
              <a:gd name="connsiteX42" fmla="*/ 3220872 w 4466230"/>
              <a:gd name="connsiteY42" fmla="*/ 443552 h 2108579"/>
              <a:gd name="connsiteX43" fmla="*/ 3435824 w 4466230"/>
              <a:gd name="connsiteY43" fmla="*/ 443552 h 2108579"/>
              <a:gd name="connsiteX44" fmla="*/ 3435824 w 4466230"/>
              <a:gd name="connsiteY44" fmla="*/ 388961 h 2108579"/>
              <a:gd name="connsiteX45" fmla="*/ 3473356 w 4466230"/>
              <a:gd name="connsiteY45" fmla="*/ 388961 h 2108579"/>
              <a:gd name="connsiteX46" fmla="*/ 3497239 w 4466230"/>
              <a:gd name="connsiteY46" fmla="*/ 341194 h 2108579"/>
              <a:gd name="connsiteX47" fmla="*/ 3558654 w 4466230"/>
              <a:gd name="connsiteY47" fmla="*/ 330958 h 2108579"/>
              <a:gd name="connsiteX48" fmla="*/ 3579126 w 4466230"/>
              <a:gd name="connsiteY48" fmla="*/ 279779 h 2108579"/>
              <a:gd name="connsiteX49" fmla="*/ 3661012 w 4466230"/>
              <a:gd name="connsiteY49" fmla="*/ 279779 h 2108579"/>
              <a:gd name="connsiteX50" fmla="*/ 3661012 w 4466230"/>
              <a:gd name="connsiteY50" fmla="*/ 249071 h 2108579"/>
              <a:gd name="connsiteX51" fmla="*/ 3759959 w 4466230"/>
              <a:gd name="connsiteY51" fmla="*/ 201304 h 2108579"/>
              <a:gd name="connsiteX52" fmla="*/ 3804314 w 4466230"/>
              <a:gd name="connsiteY52" fmla="*/ 163773 h 2108579"/>
              <a:gd name="connsiteX53" fmla="*/ 4070445 w 4466230"/>
              <a:gd name="connsiteY53" fmla="*/ 163773 h 2108579"/>
              <a:gd name="connsiteX54" fmla="*/ 4070445 w 4466230"/>
              <a:gd name="connsiteY54" fmla="*/ 51179 h 2108579"/>
              <a:gd name="connsiteX55" fmla="*/ 4264926 w 4466230"/>
              <a:gd name="connsiteY55" fmla="*/ 51179 h 2108579"/>
              <a:gd name="connsiteX56" fmla="*/ 4302457 w 4466230"/>
              <a:gd name="connsiteY56" fmla="*/ 0 h 2108579"/>
              <a:gd name="connsiteX57" fmla="*/ 4466230 w 4466230"/>
              <a:gd name="connsiteY57" fmla="*/ 0 h 2108579"/>
              <a:gd name="connsiteX0" fmla="*/ 0 w 4466230"/>
              <a:gd name="connsiteY0" fmla="*/ 2108579 h 2108579"/>
              <a:gd name="connsiteX1" fmla="*/ 64827 w 4466230"/>
              <a:gd name="connsiteY1" fmla="*/ 2071047 h 2108579"/>
              <a:gd name="connsiteX2" fmla="*/ 259308 w 4466230"/>
              <a:gd name="connsiteY2" fmla="*/ 2071047 h 2108579"/>
              <a:gd name="connsiteX3" fmla="*/ 371902 w 4466230"/>
              <a:gd name="connsiteY3" fmla="*/ 1961865 h 2108579"/>
              <a:gd name="connsiteX4" fmla="*/ 446965 w 4466230"/>
              <a:gd name="connsiteY4" fmla="*/ 1961865 h 2108579"/>
              <a:gd name="connsiteX5" fmla="*/ 501556 w 4466230"/>
              <a:gd name="connsiteY5" fmla="*/ 1907274 h 2108579"/>
              <a:gd name="connsiteX6" fmla="*/ 559559 w 4466230"/>
              <a:gd name="connsiteY6" fmla="*/ 1903862 h 2108579"/>
              <a:gd name="connsiteX7" fmla="*/ 627798 w 4466230"/>
              <a:gd name="connsiteY7" fmla="*/ 1794680 h 2108579"/>
              <a:gd name="connsiteX8" fmla="*/ 692624 w 4466230"/>
              <a:gd name="connsiteY8" fmla="*/ 1794680 h 2108579"/>
              <a:gd name="connsiteX9" fmla="*/ 713096 w 4466230"/>
              <a:gd name="connsiteY9" fmla="*/ 1627495 h 2108579"/>
              <a:gd name="connsiteX10" fmla="*/ 774511 w 4466230"/>
              <a:gd name="connsiteY10" fmla="*/ 1586552 h 2108579"/>
              <a:gd name="connsiteX11" fmla="*/ 777923 w 4466230"/>
              <a:gd name="connsiteY11" fmla="*/ 1511489 h 2108579"/>
              <a:gd name="connsiteX12" fmla="*/ 863221 w 4466230"/>
              <a:gd name="connsiteY12" fmla="*/ 1508077 h 2108579"/>
              <a:gd name="connsiteX13" fmla="*/ 917812 w 4466230"/>
              <a:gd name="connsiteY13" fmla="*/ 1456898 h 2108579"/>
              <a:gd name="connsiteX14" fmla="*/ 992875 w 4466230"/>
              <a:gd name="connsiteY14" fmla="*/ 1453486 h 2108579"/>
              <a:gd name="connsiteX15" fmla="*/ 1016759 w 4466230"/>
              <a:gd name="connsiteY15" fmla="*/ 1398895 h 2108579"/>
              <a:gd name="connsiteX16" fmla="*/ 1132765 w 4466230"/>
              <a:gd name="connsiteY16" fmla="*/ 1388659 h 2108579"/>
              <a:gd name="connsiteX17" fmla="*/ 1197592 w 4466230"/>
              <a:gd name="connsiteY17" fmla="*/ 1286301 h 2108579"/>
              <a:gd name="connsiteX18" fmla="*/ 1296538 w 4466230"/>
              <a:gd name="connsiteY18" fmla="*/ 1286301 h 2108579"/>
              <a:gd name="connsiteX19" fmla="*/ 1310186 w 4466230"/>
              <a:gd name="connsiteY19" fmla="*/ 1235122 h 2108579"/>
              <a:gd name="connsiteX20" fmla="*/ 1375012 w 4466230"/>
              <a:gd name="connsiteY20" fmla="*/ 1235122 h 2108579"/>
              <a:gd name="connsiteX21" fmla="*/ 1415956 w 4466230"/>
              <a:gd name="connsiteY21" fmla="*/ 1194178 h 2108579"/>
              <a:gd name="connsiteX22" fmla="*/ 1450075 w 4466230"/>
              <a:gd name="connsiteY22" fmla="*/ 1166883 h 2108579"/>
              <a:gd name="connsiteX23" fmla="*/ 1688911 w 4466230"/>
              <a:gd name="connsiteY23" fmla="*/ 1160059 h 2108579"/>
              <a:gd name="connsiteX24" fmla="*/ 1726442 w 4466230"/>
              <a:gd name="connsiteY24" fmla="*/ 1009934 h 2108579"/>
              <a:gd name="connsiteX25" fmla="*/ 2146111 w 4466230"/>
              <a:gd name="connsiteY25" fmla="*/ 1009934 h 2108579"/>
              <a:gd name="connsiteX26" fmla="*/ 2146111 w 4466230"/>
              <a:gd name="connsiteY26" fmla="*/ 962167 h 2108579"/>
              <a:gd name="connsiteX27" fmla="*/ 2207526 w 4466230"/>
              <a:gd name="connsiteY27" fmla="*/ 962167 h 2108579"/>
              <a:gd name="connsiteX28" fmla="*/ 2207526 w 4466230"/>
              <a:gd name="connsiteY28" fmla="*/ 931459 h 2108579"/>
              <a:gd name="connsiteX29" fmla="*/ 2309884 w 4466230"/>
              <a:gd name="connsiteY29" fmla="*/ 866632 h 2108579"/>
              <a:gd name="connsiteX30" fmla="*/ 2337180 w 4466230"/>
              <a:gd name="connsiteY30" fmla="*/ 788158 h 2108579"/>
              <a:gd name="connsiteX31" fmla="*/ 2504365 w 4466230"/>
              <a:gd name="connsiteY31" fmla="*/ 788158 h 2108579"/>
              <a:gd name="connsiteX32" fmla="*/ 2504365 w 4466230"/>
              <a:gd name="connsiteY32" fmla="*/ 723331 h 2108579"/>
              <a:gd name="connsiteX33" fmla="*/ 2582839 w 4466230"/>
              <a:gd name="connsiteY33" fmla="*/ 723331 h 2108579"/>
              <a:gd name="connsiteX34" fmla="*/ 2610135 w 4466230"/>
              <a:gd name="connsiteY34" fmla="*/ 665328 h 2108579"/>
              <a:gd name="connsiteX35" fmla="*/ 2811439 w 4466230"/>
              <a:gd name="connsiteY35" fmla="*/ 665328 h 2108579"/>
              <a:gd name="connsiteX36" fmla="*/ 2842147 w 4466230"/>
              <a:gd name="connsiteY36" fmla="*/ 620973 h 2108579"/>
              <a:gd name="connsiteX37" fmla="*/ 2900150 w 4466230"/>
              <a:gd name="connsiteY37" fmla="*/ 620973 h 2108579"/>
              <a:gd name="connsiteX38" fmla="*/ 2930857 w 4466230"/>
              <a:gd name="connsiteY38" fmla="*/ 552734 h 2108579"/>
              <a:gd name="connsiteX39" fmla="*/ 3040039 w 4466230"/>
              <a:gd name="connsiteY39" fmla="*/ 552734 h 2108579"/>
              <a:gd name="connsiteX40" fmla="*/ 3087806 w 4466230"/>
              <a:gd name="connsiteY40" fmla="*/ 504967 h 2108579"/>
              <a:gd name="connsiteX41" fmla="*/ 3196989 w 4466230"/>
              <a:gd name="connsiteY41" fmla="*/ 504967 h 2108579"/>
              <a:gd name="connsiteX42" fmla="*/ 3220872 w 4466230"/>
              <a:gd name="connsiteY42" fmla="*/ 443552 h 2108579"/>
              <a:gd name="connsiteX43" fmla="*/ 3435824 w 4466230"/>
              <a:gd name="connsiteY43" fmla="*/ 443552 h 2108579"/>
              <a:gd name="connsiteX44" fmla="*/ 3435824 w 4466230"/>
              <a:gd name="connsiteY44" fmla="*/ 388961 h 2108579"/>
              <a:gd name="connsiteX45" fmla="*/ 3473356 w 4466230"/>
              <a:gd name="connsiteY45" fmla="*/ 388961 h 2108579"/>
              <a:gd name="connsiteX46" fmla="*/ 3497239 w 4466230"/>
              <a:gd name="connsiteY46" fmla="*/ 341194 h 2108579"/>
              <a:gd name="connsiteX47" fmla="*/ 3558654 w 4466230"/>
              <a:gd name="connsiteY47" fmla="*/ 330958 h 2108579"/>
              <a:gd name="connsiteX48" fmla="*/ 3579126 w 4466230"/>
              <a:gd name="connsiteY48" fmla="*/ 279779 h 2108579"/>
              <a:gd name="connsiteX49" fmla="*/ 3661012 w 4466230"/>
              <a:gd name="connsiteY49" fmla="*/ 279779 h 2108579"/>
              <a:gd name="connsiteX50" fmla="*/ 3661012 w 4466230"/>
              <a:gd name="connsiteY50" fmla="*/ 249071 h 2108579"/>
              <a:gd name="connsiteX51" fmla="*/ 3759959 w 4466230"/>
              <a:gd name="connsiteY51" fmla="*/ 201304 h 2108579"/>
              <a:gd name="connsiteX52" fmla="*/ 3804314 w 4466230"/>
              <a:gd name="connsiteY52" fmla="*/ 163773 h 2108579"/>
              <a:gd name="connsiteX53" fmla="*/ 4070445 w 4466230"/>
              <a:gd name="connsiteY53" fmla="*/ 163773 h 2108579"/>
              <a:gd name="connsiteX54" fmla="*/ 4070445 w 4466230"/>
              <a:gd name="connsiteY54" fmla="*/ 51179 h 2108579"/>
              <a:gd name="connsiteX55" fmla="*/ 4264926 w 4466230"/>
              <a:gd name="connsiteY55" fmla="*/ 51179 h 2108579"/>
              <a:gd name="connsiteX56" fmla="*/ 4302457 w 4466230"/>
              <a:gd name="connsiteY56" fmla="*/ 0 h 2108579"/>
              <a:gd name="connsiteX57" fmla="*/ 4466230 w 4466230"/>
              <a:gd name="connsiteY57" fmla="*/ 0 h 2108579"/>
              <a:gd name="connsiteX0" fmla="*/ 0 w 4466230"/>
              <a:gd name="connsiteY0" fmla="*/ 2108579 h 2108579"/>
              <a:gd name="connsiteX1" fmla="*/ 64827 w 4466230"/>
              <a:gd name="connsiteY1" fmla="*/ 2071047 h 2108579"/>
              <a:gd name="connsiteX2" fmla="*/ 259308 w 4466230"/>
              <a:gd name="connsiteY2" fmla="*/ 2071047 h 2108579"/>
              <a:gd name="connsiteX3" fmla="*/ 371902 w 4466230"/>
              <a:gd name="connsiteY3" fmla="*/ 1961865 h 2108579"/>
              <a:gd name="connsiteX4" fmla="*/ 446965 w 4466230"/>
              <a:gd name="connsiteY4" fmla="*/ 1961865 h 2108579"/>
              <a:gd name="connsiteX5" fmla="*/ 501556 w 4466230"/>
              <a:gd name="connsiteY5" fmla="*/ 1907274 h 2108579"/>
              <a:gd name="connsiteX6" fmla="*/ 559559 w 4466230"/>
              <a:gd name="connsiteY6" fmla="*/ 1903862 h 2108579"/>
              <a:gd name="connsiteX7" fmla="*/ 627798 w 4466230"/>
              <a:gd name="connsiteY7" fmla="*/ 1794680 h 2108579"/>
              <a:gd name="connsiteX8" fmla="*/ 692624 w 4466230"/>
              <a:gd name="connsiteY8" fmla="*/ 1794680 h 2108579"/>
              <a:gd name="connsiteX9" fmla="*/ 713096 w 4466230"/>
              <a:gd name="connsiteY9" fmla="*/ 1627495 h 2108579"/>
              <a:gd name="connsiteX10" fmla="*/ 774511 w 4466230"/>
              <a:gd name="connsiteY10" fmla="*/ 1586552 h 2108579"/>
              <a:gd name="connsiteX11" fmla="*/ 777923 w 4466230"/>
              <a:gd name="connsiteY11" fmla="*/ 1511489 h 2108579"/>
              <a:gd name="connsiteX12" fmla="*/ 863221 w 4466230"/>
              <a:gd name="connsiteY12" fmla="*/ 1508077 h 2108579"/>
              <a:gd name="connsiteX13" fmla="*/ 917812 w 4466230"/>
              <a:gd name="connsiteY13" fmla="*/ 1456898 h 2108579"/>
              <a:gd name="connsiteX14" fmla="*/ 992875 w 4466230"/>
              <a:gd name="connsiteY14" fmla="*/ 1453486 h 2108579"/>
              <a:gd name="connsiteX15" fmla="*/ 1016759 w 4466230"/>
              <a:gd name="connsiteY15" fmla="*/ 1398895 h 2108579"/>
              <a:gd name="connsiteX16" fmla="*/ 1132765 w 4466230"/>
              <a:gd name="connsiteY16" fmla="*/ 1388659 h 2108579"/>
              <a:gd name="connsiteX17" fmla="*/ 1197592 w 4466230"/>
              <a:gd name="connsiteY17" fmla="*/ 1286301 h 2108579"/>
              <a:gd name="connsiteX18" fmla="*/ 1296538 w 4466230"/>
              <a:gd name="connsiteY18" fmla="*/ 1286301 h 2108579"/>
              <a:gd name="connsiteX19" fmla="*/ 1310186 w 4466230"/>
              <a:gd name="connsiteY19" fmla="*/ 1235122 h 2108579"/>
              <a:gd name="connsiteX20" fmla="*/ 1375012 w 4466230"/>
              <a:gd name="connsiteY20" fmla="*/ 1235122 h 2108579"/>
              <a:gd name="connsiteX21" fmla="*/ 1415956 w 4466230"/>
              <a:gd name="connsiteY21" fmla="*/ 1194178 h 2108579"/>
              <a:gd name="connsiteX22" fmla="*/ 1450075 w 4466230"/>
              <a:gd name="connsiteY22" fmla="*/ 1166883 h 2108579"/>
              <a:gd name="connsiteX23" fmla="*/ 1688911 w 4466230"/>
              <a:gd name="connsiteY23" fmla="*/ 1163471 h 2108579"/>
              <a:gd name="connsiteX24" fmla="*/ 1726442 w 4466230"/>
              <a:gd name="connsiteY24" fmla="*/ 1009934 h 2108579"/>
              <a:gd name="connsiteX25" fmla="*/ 2146111 w 4466230"/>
              <a:gd name="connsiteY25" fmla="*/ 1009934 h 2108579"/>
              <a:gd name="connsiteX26" fmla="*/ 2146111 w 4466230"/>
              <a:gd name="connsiteY26" fmla="*/ 962167 h 2108579"/>
              <a:gd name="connsiteX27" fmla="*/ 2207526 w 4466230"/>
              <a:gd name="connsiteY27" fmla="*/ 962167 h 2108579"/>
              <a:gd name="connsiteX28" fmla="*/ 2207526 w 4466230"/>
              <a:gd name="connsiteY28" fmla="*/ 931459 h 2108579"/>
              <a:gd name="connsiteX29" fmla="*/ 2309884 w 4466230"/>
              <a:gd name="connsiteY29" fmla="*/ 866632 h 2108579"/>
              <a:gd name="connsiteX30" fmla="*/ 2337180 w 4466230"/>
              <a:gd name="connsiteY30" fmla="*/ 788158 h 2108579"/>
              <a:gd name="connsiteX31" fmla="*/ 2504365 w 4466230"/>
              <a:gd name="connsiteY31" fmla="*/ 788158 h 2108579"/>
              <a:gd name="connsiteX32" fmla="*/ 2504365 w 4466230"/>
              <a:gd name="connsiteY32" fmla="*/ 723331 h 2108579"/>
              <a:gd name="connsiteX33" fmla="*/ 2582839 w 4466230"/>
              <a:gd name="connsiteY33" fmla="*/ 723331 h 2108579"/>
              <a:gd name="connsiteX34" fmla="*/ 2610135 w 4466230"/>
              <a:gd name="connsiteY34" fmla="*/ 665328 h 2108579"/>
              <a:gd name="connsiteX35" fmla="*/ 2811439 w 4466230"/>
              <a:gd name="connsiteY35" fmla="*/ 665328 h 2108579"/>
              <a:gd name="connsiteX36" fmla="*/ 2842147 w 4466230"/>
              <a:gd name="connsiteY36" fmla="*/ 620973 h 2108579"/>
              <a:gd name="connsiteX37" fmla="*/ 2900150 w 4466230"/>
              <a:gd name="connsiteY37" fmla="*/ 620973 h 2108579"/>
              <a:gd name="connsiteX38" fmla="*/ 2930857 w 4466230"/>
              <a:gd name="connsiteY38" fmla="*/ 552734 h 2108579"/>
              <a:gd name="connsiteX39" fmla="*/ 3040039 w 4466230"/>
              <a:gd name="connsiteY39" fmla="*/ 552734 h 2108579"/>
              <a:gd name="connsiteX40" fmla="*/ 3087806 w 4466230"/>
              <a:gd name="connsiteY40" fmla="*/ 504967 h 2108579"/>
              <a:gd name="connsiteX41" fmla="*/ 3196989 w 4466230"/>
              <a:gd name="connsiteY41" fmla="*/ 504967 h 2108579"/>
              <a:gd name="connsiteX42" fmla="*/ 3220872 w 4466230"/>
              <a:gd name="connsiteY42" fmla="*/ 443552 h 2108579"/>
              <a:gd name="connsiteX43" fmla="*/ 3435824 w 4466230"/>
              <a:gd name="connsiteY43" fmla="*/ 443552 h 2108579"/>
              <a:gd name="connsiteX44" fmla="*/ 3435824 w 4466230"/>
              <a:gd name="connsiteY44" fmla="*/ 388961 h 2108579"/>
              <a:gd name="connsiteX45" fmla="*/ 3473356 w 4466230"/>
              <a:gd name="connsiteY45" fmla="*/ 388961 h 2108579"/>
              <a:gd name="connsiteX46" fmla="*/ 3497239 w 4466230"/>
              <a:gd name="connsiteY46" fmla="*/ 341194 h 2108579"/>
              <a:gd name="connsiteX47" fmla="*/ 3558654 w 4466230"/>
              <a:gd name="connsiteY47" fmla="*/ 330958 h 2108579"/>
              <a:gd name="connsiteX48" fmla="*/ 3579126 w 4466230"/>
              <a:gd name="connsiteY48" fmla="*/ 279779 h 2108579"/>
              <a:gd name="connsiteX49" fmla="*/ 3661012 w 4466230"/>
              <a:gd name="connsiteY49" fmla="*/ 279779 h 2108579"/>
              <a:gd name="connsiteX50" fmla="*/ 3661012 w 4466230"/>
              <a:gd name="connsiteY50" fmla="*/ 249071 h 2108579"/>
              <a:gd name="connsiteX51" fmla="*/ 3759959 w 4466230"/>
              <a:gd name="connsiteY51" fmla="*/ 201304 h 2108579"/>
              <a:gd name="connsiteX52" fmla="*/ 3804314 w 4466230"/>
              <a:gd name="connsiteY52" fmla="*/ 163773 h 2108579"/>
              <a:gd name="connsiteX53" fmla="*/ 4070445 w 4466230"/>
              <a:gd name="connsiteY53" fmla="*/ 163773 h 2108579"/>
              <a:gd name="connsiteX54" fmla="*/ 4070445 w 4466230"/>
              <a:gd name="connsiteY54" fmla="*/ 51179 h 2108579"/>
              <a:gd name="connsiteX55" fmla="*/ 4264926 w 4466230"/>
              <a:gd name="connsiteY55" fmla="*/ 51179 h 2108579"/>
              <a:gd name="connsiteX56" fmla="*/ 4302457 w 4466230"/>
              <a:gd name="connsiteY56" fmla="*/ 0 h 2108579"/>
              <a:gd name="connsiteX57" fmla="*/ 4466230 w 4466230"/>
              <a:gd name="connsiteY57" fmla="*/ 0 h 210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466230" h="2108579">
                <a:moveTo>
                  <a:pt x="0" y="2108579"/>
                </a:moveTo>
                <a:lnTo>
                  <a:pt x="64827" y="2071047"/>
                </a:lnTo>
                <a:lnTo>
                  <a:pt x="259308" y="2071047"/>
                </a:lnTo>
                <a:lnTo>
                  <a:pt x="371902" y="1961865"/>
                </a:lnTo>
                <a:lnTo>
                  <a:pt x="446965" y="1961865"/>
                </a:lnTo>
                <a:lnTo>
                  <a:pt x="501556" y="1907274"/>
                </a:lnTo>
                <a:lnTo>
                  <a:pt x="559559" y="1903862"/>
                </a:lnTo>
                <a:lnTo>
                  <a:pt x="627798" y="1794680"/>
                </a:lnTo>
                <a:lnTo>
                  <a:pt x="692624" y="1794680"/>
                </a:lnTo>
                <a:lnTo>
                  <a:pt x="713096" y="1627495"/>
                </a:lnTo>
                <a:lnTo>
                  <a:pt x="774511" y="1586552"/>
                </a:lnTo>
                <a:lnTo>
                  <a:pt x="777923" y="1511489"/>
                </a:lnTo>
                <a:lnTo>
                  <a:pt x="863221" y="1508077"/>
                </a:lnTo>
                <a:lnTo>
                  <a:pt x="917812" y="1456898"/>
                </a:lnTo>
                <a:lnTo>
                  <a:pt x="992875" y="1453486"/>
                </a:lnTo>
                <a:lnTo>
                  <a:pt x="1016759" y="1398895"/>
                </a:lnTo>
                <a:lnTo>
                  <a:pt x="1132765" y="1388659"/>
                </a:lnTo>
                <a:lnTo>
                  <a:pt x="1197592" y="1286301"/>
                </a:lnTo>
                <a:lnTo>
                  <a:pt x="1296538" y="1286301"/>
                </a:lnTo>
                <a:lnTo>
                  <a:pt x="1310186" y="1235122"/>
                </a:lnTo>
                <a:lnTo>
                  <a:pt x="1375012" y="1235122"/>
                </a:lnTo>
                <a:lnTo>
                  <a:pt x="1415956" y="1194178"/>
                </a:lnTo>
                <a:lnTo>
                  <a:pt x="1450075" y="1166883"/>
                </a:lnTo>
                <a:lnTo>
                  <a:pt x="1688911" y="1163471"/>
                </a:lnTo>
                <a:lnTo>
                  <a:pt x="1726442" y="1009934"/>
                </a:lnTo>
                <a:lnTo>
                  <a:pt x="2146111" y="1009934"/>
                </a:lnTo>
                <a:lnTo>
                  <a:pt x="2146111" y="962167"/>
                </a:lnTo>
                <a:lnTo>
                  <a:pt x="2207526" y="962167"/>
                </a:lnTo>
                <a:lnTo>
                  <a:pt x="2207526" y="931459"/>
                </a:lnTo>
                <a:lnTo>
                  <a:pt x="2309884" y="866632"/>
                </a:lnTo>
                <a:lnTo>
                  <a:pt x="2337180" y="788158"/>
                </a:lnTo>
                <a:lnTo>
                  <a:pt x="2504365" y="788158"/>
                </a:lnTo>
                <a:lnTo>
                  <a:pt x="2504365" y="723331"/>
                </a:lnTo>
                <a:lnTo>
                  <a:pt x="2582839" y="723331"/>
                </a:lnTo>
                <a:lnTo>
                  <a:pt x="2610135" y="665328"/>
                </a:lnTo>
                <a:lnTo>
                  <a:pt x="2811439" y="665328"/>
                </a:lnTo>
                <a:lnTo>
                  <a:pt x="2842147" y="620973"/>
                </a:lnTo>
                <a:lnTo>
                  <a:pt x="2900150" y="620973"/>
                </a:lnTo>
                <a:lnTo>
                  <a:pt x="2930857" y="552734"/>
                </a:lnTo>
                <a:lnTo>
                  <a:pt x="3040039" y="552734"/>
                </a:lnTo>
                <a:lnTo>
                  <a:pt x="3087806" y="504967"/>
                </a:lnTo>
                <a:lnTo>
                  <a:pt x="3196989" y="504967"/>
                </a:lnTo>
                <a:lnTo>
                  <a:pt x="3220872" y="443552"/>
                </a:lnTo>
                <a:lnTo>
                  <a:pt x="3435824" y="443552"/>
                </a:lnTo>
                <a:lnTo>
                  <a:pt x="3435824" y="388961"/>
                </a:lnTo>
                <a:lnTo>
                  <a:pt x="3473356" y="388961"/>
                </a:lnTo>
                <a:lnTo>
                  <a:pt x="3497239" y="341194"/>
                </a:lnTo>
                <a:lnTo>
                  <a:pt x="3558654" y="330958"/>
                </a:lnTo>
                <a:lnTo>
                  <a:pt x="3579126" y="279779"/>
                </a:lnTo>
                <a:lnTo>
                  <a:pt x="3661012" y="279779"/>
                </a:lnTo>
                <a:lnTo>
                  <a:pt x="3661012" y="249071"/>
                </a:lnTo>
                <a:lnTo>
                  <a:pt x="3759959" y="201304"/>
                </a:lnTo>
                <a:lnTo>
                  <a:pt x="3804314" y="163773"/>
                </a:lnTo>
                <a:lnTo>
                  <a:pt x="4070445" y="163773"/>
                </a:lnTo>
                <a:lnTo>
                  <a:pt x="4070445" y="51179"/>
                </a:lnTo>
                <a:lnTo>
                  <a:pt x="4264926" y="51179"/>
                </a:lnTo>
                <a:lnTo>
                  <a:pt x="4302457" y="0"/>
                </a:lnTo>
                <a:lnTo>
                  <a:pt x="446623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itle 7">
            <a:extLst>
              <a:ext uri="{FF2B5EF4-FFF2-40B4-BE49-F238E27FC236}">
                <a16:creationId xmlns:a16="http://schemas.microsoft.com/office/drawing/2014/main" id="{C17394A1-9B51-E88C-396E-84997DD93371}"/>
              </a:ext>
            </a:extLst>
          </p:cNvPr>
          <p:cNvSpPr>
            <a:spLocks noGrp="1"/>
          </p:cNvSpPr>
          <p:nvPr>
            <p:ph type="title"/>
          </p:nvPr>
        </p:nvSpPr>
        <p:spPr/>
        <p:txBody>
          <a:bodyPr/>
          <a:lstStyle/>
          <a:p>
            <a:r>
              <a:rPr lang="en-US" dirty="0"/>
              <a:t>ExPEC4V Vaccine: Immunogenicity and UTI Incidence</a:t>
            </a:r>
          </a:p>
        </p:txBody>
      </p:sp>
      <p:sp>
        <p:nvSpPr>
          <p:cNvPr id="3" name="Content Placeholder 2">
            <a:extLst>
              <a:ext uri="{FF2B5EF4-FFF2-40B4-BE49-F238E27FC236}">
                <a16:creationId xmlns:a16="http://schemas.microsoft.com/office/drawing/2014/main" id="{A6533389-E220-F001-D336-3629BDA1E470}"/>
              </a:ext>
            </a:extLst>
          </p:cNvPr>
          <p:cNvSpPr>
            <a:spLocks noGrp="1"/>
          </p:cNvSpPr>
          <p:nvPr>
            <p:ph sz="half" idx="1"/>
          </p:nvPr>
        </p:nvSpPr>
        <p:spPr>
          <a:xfrm>
            <a:off x="601820" y="1510730"/>
            <a:ext cx="5170330" cy="4678738"/>
          </a:xfrm>
        </p:spPr>
        <p:txBody>
          <a:bodyPr/>
          <a:lstStyle/>
          <a:p>
            <a:r>
              <a:rPr lang="en-US" sz="2200" dirty="0"/>
              <a:t>ExPEC4V vaccine induced significant </a:t>
            </a:r>
            <a:br>
              <a:rPr lang="en-US" sz="2200" dirty="0"/>
            </a:br>
            <a:r>
              <a:rPr lang="en-US" sz="2200" dirty="0"/>
              <a:t>IgG responses for all serotypes, comparing D30 vs baseline (</a:t>
            </a:r>
            <a:r>
              <a:rPr lang="en-US" sz="2200" i="1" dirty="0"/>
              <a:t>P</a:t>
            </a:r>
            <a:r>
              <a:rPr lang="en-US" sz="2200" dirty="0"/>
              <a:t> &lt;.0001)</a:t>
            </a:r>
          </a:p>
          <a:p>
            <a:pPr lvl="1"/>
            <a:r>
              <a:rPr lang="en-US" sz="2000" dirty="0"/>
              <a:t>O1A: 4.6x higher; O2: 9.4x higher; </a:t>
            </a:r>
            <a:br>
              <a:rPr lang="en-US" sz="2000" dirty="0"/>
            </a:br>
            <a:r>
              <a:rPr lang="en-US" sz="2000" dirty="0"/>
              <a:t>O6A: 4.9x higher; O25B: 5.9x higher</a:t>
            </a:r>
          </a:p>
          <a:p>
            <a:r>
              <a:rPr lang="en-US" sz="2200" dirty="0"/>
              <a:t>Antibody functionality seen via opsonophagocytic kill activity</a:t>
            </a:r>
          </a:p>
          <a:p>
            <a:r>
              <a:rPr lang="en-US" sz="2200" dirty="0"/>
              <a:t>No reduction of UTI incidence with </a:t>
            </a:r>
            <a:br>
              <a:rPr lang="en-US" sz="2200" dirty="0"/>
            </a:br>
            <a:r>
              <a:rPr lang="en-US" sz="2200" dirty="0"/>
              <a:t>≥10</a:t>
            </a:r>
            <a:r>
              <a:rPr lang="en-US" sz="2200" baseline="30000" dirty="0"/>
              <a:t>3</a:t>
            </a:r>
            <a:r>
              <a:rPr lang="en-US" sz="2200" dirty="0"/>
              <a:t> CFU/mL vs placebo</a:t>
            </a:r>
          </a:p>
          <a:p>
            <a:pPr lvl="1"/>
            <a:r>
              <a:rPr lang="en-US" sz="2000" dirty="0"/>
              <a:t>In post hoc analysis, fewer UTIs caused by </a:t>
            </a:r>
            <a:r>
              <a:rPr lang="en-US" sz="2000" i="1" dirty="0"/>
              <a:t>E coli </a:t>
            </a:r>
            <a:r>
              <a:rPr lang="en-US" sz="2000" dirty="0"/>
              <a:t>of any serotype observed </a:t>
            </a:r>
            <a:br>
              <a:rPr lang="en-US" sz="2000" dirty="0"/>
            </a:br>
            <a:r>
              <a:rPr lang="en-US" sz="2000" dirty="0"/>
              <a:t>(0.207 mean episodes vs 0.463 mean episodes; </a:t>
            </a:r>
            <a:r>
              <a:rPr lang="en-US" sz="2000" i="1" dirty="0"/>
              <a:t>P</a:t>
            </a:r>
            <a:r>
              <a:rPr lang="en-US" sz="2000" dirty="0"/>
              <a:t> = .002)</a:t>
            </a:r>
          </a:p>
        </p:txBody>
      </p:sp>
      <p:sp>
        <p:nvSpPr>
          <p:cNvPr id="9" name="Text Box 15">
            <a:extLst>
              <a:ext uri="{FF2B5EF4-FFF2-40B4-BE49-F238E27FC236}">
                <a16:creationId xmlns:a16="http://schemas.microsoft.com/office/drawing/2014/main" id="{202C7CE2-4759-10D7-DA25-139BB35DCA5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Huttner. Lancet Infect Dis. 2017;17:528.</a:t>
            </a:r>
          </a:p>
        </p:txBody>
      </p:sp>
      <p:grpSp>
        <p:nvGrpSpPr>
          <p:cNvPr id="23" name="Group 22">
            <a:extLst>
              <a:ext uri="{FF2B5EF4-FFF2-40B4-BE49-F238E27FC236}">
                <a16:creationId xmlns:a16="http://schemas.microsoft.com/office/drawing/2014/main" id="{272D1C4E-068E-166C-4CE5-BC6A2CA12249}"/>
              </a:ext>
            </a:extLst>
          </p:cNvPr>
          <p:cNvGrpSpPr/>
          <p:nvPr/>
        </p:nvGrpSpPr>
        <p:grpSpPr>
          <a:xfrm>
            <a:off x="5994937" y="1714941"/>
            <a:ext cx="5298585" cy="3764766"/>
            <a:chOff x="1634507" y="3834731"/>
            <a:chExt cx="5298585" cy="1978857"/>
          </a:xfrm>
        </p:grpSpPr>
        <p:cxnSp>
          <p:nvCxnSpPr>
            <p:cNvPr id="2" name="Straight Connector 1">
              <a:extLst>
                <a:ext uri="{FF2B5EF4-FFF2-40B4-BE49-F238E27FC236}">
                  <a16:creationId xmlns:a16="http://schemas.microsoft.com/office/drawing/2014/main" id="{85EBE227-B6BA-98A0-52DB-C57903A67A6E}"/>
                </a:ext>
              </a:extLst>
            </p:cNvPr>
            <p:cNvCxnSpPr>
              <a:cxnSpLocks/>
            </p:cNvCxnSpPr>
            <p:nvPr/>
          </p:nvCxnSpPr>
          <p:spPr bwMode="auto">
            <a:xfrm>
              <a:off x="2331186" y="3888039"/>
              <a:ext cx="0" cy="1766924"/>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739F7FE3-6303-5D48-7A13-683915BE6521}"/>
                </a:ext>
              </a:extLst>
            </p:cNvPr>
            <p:cNvCxnSpPr/>
            <p:nvPr/>
          </p:nvCxnSpPr>
          <p:spPr bwMode="auto">
            <a:xfrm>
              <a:off x="2266577" y="3896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2584D64A-0F11-1BC4-0A3F-8EA4C678B63D}"/>
                </a:ext>
              </a:extLst>
            </p:cNvPr>
            <p:cNvCxnSpPr/>
            <p:nvPr/>
          </p:nvCxnSpPr>
          <p:spPr bwMode="auto">
            <a:xfrm>
              <a:off x="2266577" y="41886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71F9AC2-B82B-542A-378C-E2AE2C27C69A}"/>
                </a:ext>
              </a:extLst>
            </p:cNvPr>
            <p:cNvCxnSpPr/>
            <p:nvPr/>
          </p:nvCxnSpPr>
          <p:spPr bwMode="auto">
            <a:xfrm>
              <a:off x="2266577" y="44807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92CE80B-A11B-56C2-703C-C27FA2A95EE9}"/>
                </a:ext>
              </a:extLst>
            </p:cNvPr>
            <p:cNvCxnSpPr/>
            <p:nvPr/>
          </p:nvCxnSpPr>
          <p:spPr bwMode="auto">
            <a:xfrm>
              <a:off x="2266577" y="47729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8FB1AD9-B0BB-476C-12EA-75DEC0608E27}"/>
                </a:ext>
              </a:extLst>
            </p:cNvPr>
            <p:cNvCxnSpPr/>
            <p:nvPr/>
          </p:nvCxnSpPr>
          <p:spPr bwMode="auto">
            <a:xfrm>
              <a:off x="2266577" y="50686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0354C32-864B-42A8-BCD1-777AD78429BE}"/>
                </a:ext>
              </a:extLst>
            </p:cNvPr>
            <p:cNvCxnSpPr/>
            <p:nvPr/>
          </p:nvCxnSpPr>
          <p:spPr bwMode="auto">
            <a:xfrm>
              <a:off x="2266577" y="53608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784366C-0611-61B3-B355-4E57D7B8E752}"/>
                </a:ext>
              </a:extLst>
            </p:cNvPr>
            <p:cNvCxnSpPr/>
            <p:nvPr/>
          </p:nvCxnSpPr>
          <p:spPr bwMode="auto">
            <a:xfrm>
              <a:off x="2266577" y="565301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B9E29CE4-4502-84E2-8203-D9B772547136}"/>
                </a:ext>
              </a:extLst>
            </p:cNvPr>
            <p:cNvSpPr txBox="1"/>
            <p:nvPr/>
          </p:nvSpPr>
          <p:spPr bwMode="auto">
            <a:xfrm>
              <a:off x="1787107" y="3834731"/>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6" name="TextBox 15">
              <a:extLst>
                <a:ext uri="{FF2B5EF4-FFF2-40B4-BE49-F238E27FC236}">
                  <a16:creationId xmlns:a16="http://schemas.microsoft.com/office/drawing/2014/main" id="{C5FDBD4F-2442-34A8-883E-83D2B255AC9A}"/>
                </a:ext>
              </a:extLst>
            </p:cNvPr>
            <p:cNvSpPr txBox="1"/>
            <p:nvPr/>
          </p:nvSpPr>
          <p:spPr bwMode="auto">
            <a:xfrm>
              <a:off x="1787107" y="4125313"/>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7" name="TextBox 16">
              <a:extLst>
                <a:ext uri="{FF2B5EF4-FFF2-40B4-BE49-F238E27FC236}">
                  <a16:creationId xmlns:a16="http://schemas.microsoft.com/office/drawing/2014/main" id="{D6C38B37-C479-367D-77A7-1888BB663759}"/>
                </a:ext>
              </a:extLst>
            </p:cNvPr>
            <p:cNvSpPr txBox="1"/>
            <p:nvPr/>
          </p:nvSpPr>
          <p:spPr bwMode="auto">
            <a:xfrm>
              <a:off x="1787107" y="4418660"/>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8" name="TextBox 17">
              <a:extLst>
                <a:ext uri="{FF2B5EF4-FFF2-40B4-BE49-F238E27FC236}">
                  <a16:creationId xmlns:a16="http://schemas.microsoft.com/office/drawing/2014/main" id="{B809A799-3E9F-1DDE-E7CF-3FBD2BA6C731}"/>
                </a:ext>
              </a:extLst>
            </p:cNvPr>
            <p:cNvSpPr txBox="1"/>
            <p:nvPr/>
          </p:nvSpPr>
          <p:spPr bwMode="auto">
            <a:xfrm>
              <a:off x="1787107" y="4711186"/>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9" name="TextBox 18">
              <a:extLst>
                <a:ext uri="{FF2B5EF4-FFF2-40B4-BE49-F238E27FC236}">
                  <a16:creationId xmlns:a16="http://schemas.microsoft.com/office/drawing/2014/main" id="{853630FE-624B-573A-F883-A964922636F3}"/>
                </a:ext>
              </a:extLst>
            </p:cNvPr>
            <p:cNvSpPr txBox="1"/>
            <p:nvPr/>
          </p:nvSpPr>
          <p:spPr bwMode="auto">
            <a:xfrm>
              <a:off x="1787107" y="5009023"/>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 name="TextBox 19">
              <a:extLst>
                <a:ext uri="{FF2B5EF4-FFF2-40B4-BE49-F238E27FC236}">
                  <a16:creationId xmlns:a16="http://schemas.microsoft.com/office/drawing/2014/main" id="{193BA14C-54D8-8534-C32E-A9BF47146504}"/>
                </a:ext>
              </a:extLst>
            </p:cNvPr>
            <p:cNvSpPr txBox="1"/>
            <p:nvPr/>
          </p:nvSpPr>
          <p:spPr bwMode="auto">
            <a:xfrm>
              <a:off x="1787107" y="5305618"/>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1" name="TextBox 20">
              <a:extLst>
                <a:ext uri="{FF2B5EF4-FFF2-40B4-BE49-F238E27FC236}">
                  <a16:creationId xmlns:a16="http://schemas.microsoft.com/office/drawing/2014/main" id="{FF2425D8-E9D0-9101-B521-03A06B01CBD0}"/>
                </a:ext>
              </a:extLst>
            </p:cNvPr>
            <p:cNvSpPr txBox="1"/>
            <p:nvPr/>
          </p:nvSpPr>
          <p:spPr bwMode="auto">
            <a:xfrm>
              <a:off x="1787107" y="5598144"/>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2" name="TextBox 21">
              <a:extLst>
                <a:ext uri="{FF2B5EF4-FFF2-40B4-BE49-F238E27FC236}">
                  <a16:creationId xmlns:a16="http://schemas.microsoft.com/office/drawing/2014/main" id="{7559B0D9-5C30-9C4C-471A-AE17F8B1C3C2}"/>
                </a:ext>
              </a:extLst>
            </p:cNvPr>
            <p:cNvSpPr txBox="1"/>
            <p:nvPr/>
          </p:nvSpPr>
          <p:spPr bwMode="auto">
            <a:xfrm rot="16200000">
              <a:off x="953355" y="4611755"/>
              <a:ext cx="16085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UTI (≥10</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5</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CFU/mL)</a:t>
              </a:r>
            </a:p>
          </p:txBody>
        </p:sp>
        <p:cxnSp>
          <p:nvCxnSpPr>
            <p:cNvPr id="24" name="Straight Connector 23">
              <a:extLst>
                <a:ext uri="{FF2B5EF4-FFF2-40B4-BE49-F238E27FC236}">
                  <a16:creationId xmlns:a16="http://schemas.microsoft.com/office/drawing/2014/main" id="{2923E2C1-5426-4E77-26BC-0EE6D75B683F}"/>
                </a:ext>
              </a:extLst>
            </p:cNvPr>
            <p:cNvCxnSpPr>
              <a:cxnSpLocks/>
            </p:cNvCxnSpPr>
            <p:nvPr/>
          </p:nvCxnSpPr>
          <p:spPr bwMode="auto">
            <a:xfrm>
              <a:off x="2317756" y="5653019"/>
              <a:ext cx="461533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D0D4B65-AA2E-07E3-CE52-B4DBD615FDAA}"/>
                </a:ext>
              </a:extLst>
            </p:cNvPr>
            <p:cNvCxnSpPr>
              <a:cxnSpLocks/>
            </p:cNvCxnSpPr>
            <p:nvPr/>
          </p:nvCxnSpPr>
          <p:spPr bwMode="auto">
            <a:xfrm rot="16200000">
              <a:off x="2684051"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88AD50A-0E7A-3420-3AF6-32AC24B4BB29}"/>
                </a:ext>
              </a:extLst>
            </p:cNvPr>
            <p:cNvCxnSpPr>
              <a:cxnSpLocks/>
            </p:cNvCxnSpPr>
            <p:nvPr/>
          </p:nvCxnSpPr>
          <p:spPr bwMode="auto">
            <a:xfrm rot="16200000">
              <a:off x="3635983"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DCEC6DB-0C67-28BB-A4A5-580AE4C0BAC9}"/>
                </a:ext>
              </a:extLst>
            </p:cNvPr>
            <p:cNvCxnSpPr>
              <a:cxnSpLocks/>
            </p:cNvCxnSpPr>
            <p:nvPr/>
          </p:nvCxnSpPr>
          <p:spPr bwMode="auto">
            <a:xfrm rot="16200000">
              <a:off x="4584501"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864C952-16DD-5E1D-1C97-A86E17E1C539}"/>
                </a:ext>
              </a:extLst>
            </p:cNvPr>
            <p:cNvCxnSpPr>
              <a:cxnSpLocks/>
            </p:cNvCxnSpPr>
            <p:nvPr/>
          </p:nvCxnSpPr>
          <p:spPr bwMode="auto">
            <a:xfrm rot="16200000">
              <a:off x="5515962"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522D4F6-9CAF-D1B5-E9A9-A1839EC8FA42}"/>
                </a:ext>
              </a:extLst>
            </p:cNvPr>
            <p:cNvCxnSpPr>
              <a:cxnSpLocks/>
            </p:cNvCxnSpPr>
            <p:nvPr/>
          </p:nvCxnSpPr>
          <p:spPr bwMode="auto">
            <a:xfrm rot="16200000">
              <a:off x="6464480"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EC87EA62-5F7F-184B-CC0F-5C13B56F6EF0}"/>
                </a:ext>
              </a:extLst>
            </p:cNvPr>
            <p:cNvSpPr txBox="1"/>
            <p:nvPr/>
          </p:nvSpPr>
          <p:spPr bwMode="auto">
            <a:xfrm>
              <a:off x="2496995"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33" name="TextBox 32">
              <a:extLst>
                <a:ext uri="{FF2B5EF4-FFF2-40B4-BE49-F238E27FC236}">
                  <a16:creationId xmlns:a16="http://schemas.microsoft.com/office/drawing/2014/main" id="{CFE6AF06-840A-6523-D2B7-193DBA988141}"/>
                </a:ext>
              </a:extLst>
            </p:cNvPr>
            <p:cNvSpPr txBox="1"/>
            <p:nvPr/>
          </p:nvSpPr>
          <p:spPr bwMode="auto">
            <a:xfrm>
              <a:off x="3448926"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4" name="TextBox 33">
              <a:extLst>
                <a:ext uri="{FF2B5EF4-FFF2-40B4-BE49-F238E27FC236}">
                  <a16:creationId xmlns:a16="http://schemas.microsoft.com/office/drawing/2014/main" id="{1B9D8675-D9AF-703F-F652-23DB09CD99F7}"/>
                </a:ext>
              </a:extLst>
            </p:cNvPr>
            <p:cNvSpPr txBox="1"/>
            <p:nvPr/>
          </p:nvSpPr>
          <p:spPr bwMode="auto">
            <a:xfrm>
              <a:off x="4390622"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35" name="TextBox 34">
              <a:extLst>
                <a:ext uri="{FF2B5EF4-FFF2-40B4-BE49-F238E27FC236}">
                  <a16:creationId xmlns:a16="http://schemas.microsoft.com/office/drawing/2014/main" id="{B1CD5C78-2860-E5C2-B8F7-B4D66971F0A0}"/>
                </a:ext>
              </a:extLst>
            </p:cNvPr>
            <p:cNvSpPr txBox="1"/>
            <p:nvPr/>
          </p:nvSpPr>
          <p:spPr bwMode="auto">
            <a:xfrm>
              <a:off x="5318670"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36" name="TextBox 35">
              <a:extLst>
                <a:ext uri="{FF2B5EF4-FFF2-40B4-BE49-F238E27FC236}">
                  <a16:creationId xmlns:a16="http://schemas.microsoft.com/office/drawing/2014/main" id="{AD954528-8CC1-D815-A989-0950135B0F46}"/>
                </a:ext>
              </a:extLst>
            </p:cNvPr>
            <p:cNvSpPr txBox="1"/>
            <p:nvPr/>
          </p:nvSpPr>
          <p:spPr bwMode="auto">
            <a:xfrm>
              <a:off x="6260365"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p>
          </p:txBody>
        </p:sp>
      </p:grpSp>
      <p:sp>
        <p:nvSpPr>
          <p:cNvPr id="39" name="Freeform: Shape 38">
            <a:extLst>
              <a:ext uri="{FF2B5EF4-FFF2-40B4-BE49-F238E27FC236}">
                <a16:creationId xmlns:a16="http://schemas.microsoft.com/office/drawing/2014/main" id="{AED4D3CB-8B74-762D-C060-C7ACF6F0CD63}"/>
              </a:ext>
            </a:extLst>
          </p:cNvPr>
          <p:cNvSpPr/>
          <p:nvPr/>
        </p:nvSpPr>
        <p:spPr bwMode="auto">
          <a:xfrm>
            <a:off x="7465325" y="4674358"/>
            <a:ext cx="3766782" cy="498143"/>
          </a:xfrm>
          <a:custGeom>
            <a:avLst/>
            <a:gdLst>
              <a:gd name="connsiteX0" fmla="*/ 0 w 3766782"/>
              <a:gd name="connsiteY0" fmla="*/ 498143 h 498143"/>
              <a:gd name="connsiteX1" fmla="*/ 23884 w 3766782"/>
              <a:gd name="connsiteY1" fmla="*/ 446964 h 498143"/>
              <a:gd name="connsiteX2" fmla="*/ 433317 w 3766782"/>
              <a:gd name="connsiteY2" fmla="*/ 446964 h 498143"/>
              <a:gd name="connsiteX3" fmla="*/ 491320 w 3766782"/>
              <a:gd name="connsiteY3" fmla="*/ 334370 h 498143"/>
              <a:gd name="connsiteX4" fmla="*/ 1593376 w 3766782"/>
              <a:gd name="connsiteY4" fmla="*/ 334370 h 498143"/>
              <a:gd name="connsiteX5" fmla="*/ 1651379 w 3766782"/>
              <a:gd name="connsiteY5" fmla="*/ 225188 h 498143"/>
              <a:gd name="connsiteX6" fmla="*/ 2504365 w 3766782"/>
              <a:gd name="connsiteY6" fmla="*/ 225188 h 498143"/>
              <a:gd name="connsiteX7" fmla="*/ 2528248 w 3766782"/>
              <a:gd name="connsiteY7" fmla="*/ 167185 h 498143"/>
              <a:gd name="connsiteX8" fmla="*/ 2763672 w 3766782"/>
              <a:gd name="connsiteY8" fmla="*/ 167185 h 498143"/>
              <a:gd name="connsiteX9" fmla="*/ 2780732 w 3766782"/>
              <a:gd name="connsiteY9" fmla="*/ 116006 h 498143"/>
              <a:gd name="connsiteX10" fmla="*/ 2947917 w 3766782"/>
              <a:gd name="connsiteY10" fmla="*/ 116006 h 498143"/>
              <a:gd name="connsiteX11" fmla="*/ 3050275 w 3766782"/>
              <a:gd name="connsiteY11" fmla="*/ 58003 h 498143"/>
              <a:gd name="connsiteX12" fmla="*/ 3582538 w 3766782"/>
              <a:gd name="connsiteY12" fmla="*/ 54591 h 498143"/>
              <a:gd name="connsiteX13" fmla="*/ 3603009 w 3766782"/>
              <a:gd name="connsiteY13" fmla="*/ 0 h 498143"/>
              <a:gd name="connsiteX14" fmla="*/ 3766782 w 3766782"/>
              <a:gd name="connsiteY14" fmla="*/ 0 h 498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66782" h="498143">
                <a:moveTo>
                  <a:pt x="0" y="498143"/>
                </a:moveTo>
                <a:lnTo>
                  <a:pt x="23884" y="446964"/>
                </a:lnTo>
                <a:lnTo>
                  <a:pt x="433317" y="446964"/>
                </a:lnTo>
                <a:lnTo>
                  <a:pt x="491320" y="334370"/>
                </a:lnTo>
                <a:lnTo>
                  <a:pt x="1593376" y="334370"/>
                </a:lnTo>
                <a:lnTo>
                  <a:pt x="1651379" y="225188"/>
                </a:lnTo>
                <a:lnTo>
                  <a:pt x="2504365" y="225188"/>
                </a:lnTo>
                <a:lnTo>
                  <a:pt x="2528248" y="167185"/>
                </a:lnTo>
                <a:lnTo>
                  <a:pt x="2763672" y="167185"/>
                </a:lnTo>
                <a:lnTo>
                  <a:pt x="2780732" y="116006"/>
                </a:lnTo>
                <a:lnTo>
                  <a:pt x="2947917" y="116006"/>
                </a:lnTo>
                <a:lnTo>
                  <a:pt x="3050275" y="58003"/>
                </a:lnTo>
                <a:lnTo>
                  <a:pt x="3582538" y="54591"/>
                </a:lnTo>
                <a:lnTo>
                  <a:pt x="3603009" y="0"/>
                </a:lnTo>
                <a:lnTo>
                  <a:pt x="3766782" y="0"/>
                </a:lnTo>
              </a:path>
            </a:pathLst>
          </a:custGeom>
          <a:noFill/>
          <a:ln w="28575">
            <a:solidFill>
              <a:schemeClr val="accent3">
                <a:lumMod val="60000"/>
                <a:lumOff val="4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 name="Freeform: Shape 40">
            <a:extLst>
              <a:ext uri="{FF2B5EF4-FFF2-40B4-BE49-F238E27FC236}">
                <a16:creationId xmlns:a16="http://schemas.microsoft.com/office/drawing/2014/main" id="{2A39B824-C653-4D2B-5E7C-8483B8CA8CEC}"/>
              </a:ext>
            </a:extLst>
          </p:cNvPr>
          <p:cNvSpPr/>
          <p:nvPr/>
        </p:nvSpPr>
        <p:spPr bwMode="auto">
          <a:xfrm>
            <a:off x="7035421" y="4169391"/>
            <a:ext cx="4200098" cy="955343"/>
          </a:xfrm>
          <a:custGeom>
            <a:avLst/>
            <a:gdLst>
              <a:gd name="connsiteX0" fmla="*/ 0 w 4200098"/>
              <a:gd name="connsiteY0" fmla="*/ 955343 h 955343"/>
              <a:gd name="connsiteX1" fmla="*/ 511791 w 4200098"/>
              <a:gd name="connsiteY1" fmla="*/ 955343 h 955343"/>
              <a:gd name="connsiteX2" fmla="*/ 511791 w 4200098"/>
              <a:gd name="connsiteY2" fmla="*/ 900752 h 955343"/>
              <a:gd name="connsiteX3" fmla="*/ 658504 w 4200098"/>
              <a:gd name="connsiteY3" fmla="*/ 900752 h 955343"/>
              <a:gd name="connsiteX4" fmla="*/ 678976 w 4200098"/>
              <a:gd name="connsiteY4" fmla="*/ 842749 h 955343"/>
              <a:gd name="connsiteX5" fmla="*/ 975815 w 4200098"/>
              <a:gd name="connsiteY5" fmla="*/ 842749 h 955343"/>
              <a:gd name="connsiteX6" fmla="*/ 975815 w 4200098"/>
              <a:gd name="connsiteY6" fmla="*/ 798394 h 955343"/>
              <a:gd name="connsiteX7" fmla="*/ 1023582 w 4200098"/>
              <a:gd name="connsiteY7" fmla="*/ 798394 h 955343"/>
              <a:gd name="connsiteX8" fmla="*/ 1023582 w 4200098"/>
              <a:gd name="connsiteY8" fmla="*/ 743803 h 955343"/>
              <a:gd name="connsiteX9" fmla="*/ 1074761 w 4200098"/>
              <a:gd name="connsiteY9" fmla="*/ 743803 h 955343"/>
              <a:gd name="connsiteX10" fmla="*/ 1146412 w 4200098"/>
              <a:gd name="connsiteY10" fmla="*/ 624385 h 955343"/>
              <a:gd name="connsiteX11" fmla="*/ 1528549 w 4200098"/>
              <a:gd name="connsiteY11" fmla="*/ 624385 h 955343"/>
              <a:gd name="connsiteX12" fmla="*/ 1576316 w 4200098"/>
              <a:gd name="connsiteY12" fmla="*/ 562970 h 955343"/>
              <a:gd name="connsiteX13" fmla="*/ 1869743 w 4200098"/>
              <a:gd name="connsiteY13" fmla="*/ 562970 h 955343"/>
              <a:gd name="connsiteX14" fmla="*/ 1910686 w 4200098"/>
              <a:gd name="connsiteY14" fmla="*/ 504967 h 955343"/>
              <a:gd name="connsiteX15" fmla="*/ 2129051 w 4200098"/>
              <a:gd name="connsiteY15" fmla="*/ 504967 h 955343"/>
              <a:gd name="connsiteX16" fmla="*/ 2156346 w 4200098"/>
              <a:gd name="connsiteY16" fmla="*/ 446964 h 955343"/>
              <a:gd name="connsiteX17" fmla="*/ 2221173 w 4200098"/>
              <a:gd name="connsiteY17" fmla="*/ 446964 h 955343"/>
              <a:gd name="connsiteX18" fmla="*/ 2245057 w 4200098"/>
              <a:gd name="connsiteY18" fmla="*/ 402609 h 955343"/>
              <a:gd name="connsiteX19" fmla="*/ 2521424 w 4200098"/>
              <a:gd name="connsiteY19" fmla="*/ 402609 h 955343"/>
              <a:gd name="connsiteX20" fmla="*/ 2565779 w 4200098"/>
              <a:gd name="connsiteY20" fmla="*/ 337782 h 955343"/>
              <a:gd name="connsiteX21" fmla="*/ 3070746 w 4200098"/>
              <a:gd name="connsiteY21" fmla="*/ 337782 h 955343"/>
              <a:gd name="connsiteX22" fmla="*/ 3118513 w 4200098"/>
              <a:gd name="connsiteY22" fmla="*/ 279779 h 955343"/>
              <a:gd name="connsiteX23" fmla="*/ 3166280 w 4200098"/>
              <a:gd name="connsiteY23" fmla="*/ 279779 h 955343"/>
              <a:gd name="connsiteX24" fmla="*/ 3186752 w 4200098"/>
              <a:gd name="connsiteY24" fmla="*/ 228600 h 955343"/>
              <a:gd name="connsiteX25" fmla="*/ 3514298 w 4200098"/>
              <a:gd name="connsiteY25" fmla="*/ 228600 h 955343"/>
              <a:gd name="connsiteX26" fmla="*/ 3510886 w 4200098"/>
              <a:gd name="connsiteY26" fmla="*/ 174009 h 955343"/>
              <a:gd name="connsiteX27" fmla="*/ 3766782 w 4200098"/>
              <a:gd name="connsiteY27" fmla="*/ 174009 h 955343"/>
              <a:gd name="connsiteX28" fmla="*/ 3797489 w 4200098"/>
              <a:gd name="connsiteY28" fmla="*/ 112594 h 955343"/>
              <a:gd name="connsiteX29" fmla="*/ 3858904 w 4200098"/>
              <a:gd name="connsiteY29" fmla="*/ 112594 h 955343"/>
              <a:gd name="connsiteX30" fmla="*/ 3906672 w 4200098"/>
              <a:gd name="connsiteY30" fmla="*/ 0 h 955343"/>
              <a:gd name="connsiteX31" fmla="*/ 4200098 w 4200098"/>
              <a:gd name="connsiteY31" fmla="*/ 0 h 95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200098" h="955343">
                <a:moveTo>
                  <a:pt x="0" y="955343"/>
                </a:moveTo>
                <a:lnTo>
                  <a:pt x="511791" y="955343"/>
                </a:lnTo>
                <a:lnTo>
                  <a:pt x="511791" y="900752"/>
                </a:lnTo>
                <a:lnTo>
                  <a:pt x="658504" y="900752"/>
                </a:lnTo>
                <a:lnTo>
                  <a:pt x="678976" y="842749"/>
                </a:lnTo>
                <a:lnTo>
                  <a:pt x="975815" y="842749"/>
                </a:lnTo>
                <a:lnTo>
                  <a:pt x="975815" y="798394"/>
                </a:lnTo>
                <a:lnTo>
                  <a:pt x="1023582" y="798394"/>
                </a:lnTo>
                <a:lnTo>
                  <a:pt x="1023582" y="743803"/>
                </a:lnTo>
                <a:lnTo>
                  <a:pt x="1074761" y="743803"/>
                </a:lnTo>
                <a:lnTo>
                  <a:pt x="1146412" y="624385"/>
                </a:lnTo>
                <a:lnTo>
                  <a:pt x="1528549" y="624385"/>
                </a:lnTo>
                <a:lnTo>
                  <a:pt x="1576316" y="562970"/>
                </a:lnTo>
                <a:lnTo>
                  <a:pt x="1869743" y="562970"/>
                </a:lnTo>
                <a:lnTo>
                  <a:pt x="1910686" y="504967"/>
                </a:lnTo>
                <a:lnTo>
                  <a:pt x="2129051" y="504967"/>
                </a:lnTo>
                <a:lnTo>
                  <a:pt x="2156346" y="446964"/>
                </a:lnTo>
                <a:lnTo>
                  <a:pt x="2221173" y="446964"/>
                </a:lnTo>
                <a:lnTo>
                  <a:pt x="2245057" y="402609"/>
                </a:lnTo>
                <a:lnTo>
                  <a:pt x="2521424" y="402609"/>
                </a:lnTo>
                <a:lnTo>
                  <a:pt x="2565779" y="337782"/>
                </a:lnTo>
                <a:lnTo>
                  <a:pt x="3070746" y="337782"/>
                </a:lnTo>
                <a:lnTo>
                  <a:pt x="3118513" y="279779"/>
                </a:lnTo>
                <a:lnTo>
                  <a:pt x="3166280" y="279779"/>
                </a:lnTo>
                <a:lnTo>
                  <a:pt x="3186752" y="228600"/>
                </a:lnTo>
                <a:lnTo>
                  <a:pt x="3514298" y="228600"/>
                </a:lnTo>
                <a:lnTo>
                  <a:pt x="3510886" y="174009"/>
                </a:lnTo>
                <a:lnTo>
                  <a:pt x="3766782" y="174009"/>
                </a:lnTo>
                <a:lnTo>
                  <a:pt x="3797489" y="112594"/>
                </a:lnTo>
                <a:lnTo>
                  <a:pt x="3858904" y="112594"/>
                </a:lnTo>
                <a:lnTo>
                  <a:pt x="3906672" y="0"/>
                </a:lnTo>
                <a:lnTo>
                  <a:pt x="4200098"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1F2CB291-8BE5-4AA9-9691-CDDD190A7D2A}"/>
              </a:ext>
            </a:extLst>
          </p:cNvPr>
          <p:cNvSpPr/>
          <p:nvPr/>
        </p:nvSpPr>
        <p:spPr bwMode="auto">
          <a:xfrm>
            <a:off x="7690513" y="4957549"/>
            <a:ext cx="3531359" cy="208129"/>
          </a:xfrm>
          <a:custGeom>
            <a:avLst/>
            <a:gdLst>
              <a:gd name="connsiteX0" fmla="*/ 0 w 3531359"/>
              <a:gd name="connsiteY0" fmla="*/ 208129 h 208129"/>
              <a:gd name="connsiteX1" fmla="*/ 20472 w 3531359"/>
              <a:gd name="connsiteY1" fmla="*/ 156950 h 208129"/>
              <a:gd name="connsiteX2" fmla="*/ 330959 w 3531359"/>
              <a:gd name="connsiteY2" fmla="*/ 156950 h 208129"/>
              <a:gd name="connsiteX3" fmla="*/ 351430 w 3531359"/>
              <a:gd name="connsiteY3" fmla="*/ 105770 h 208129"/>
              <a:gd name="connsiteX4" fmla="*/ 433317 w 3531359"/>
              <a:gd name="connsiteY4" fmla="*/ 105770 h 208129"/>
              <a:gd name="connsiteX5" fmla="*/ 457200 w 3531359"/>
              <a:gd name="connsiteY5" fmla="*/ 44355 h 208129"/>
              <a:gd name="connsiteX6" fmla="*/ 3217460 w 3531359"/>
              <a:gd name="connsiteY6" fmla="*/ 54591 h 208129"/>
              <a:gd name="connsiteX7" fmla="*/ 3248168 w 3531359"/>
              <a:gd name="connsiteY7" fmla="*/ 0 h 208129"/>
              <a:gd name="connsiteX8" fmla="*/ 3531359 w 3531359"/>
              <a:gd name="connsiteY8" fmla="*/ 0 h 208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1359" h="208129">
                <a:moveTo>
                  <a:pt x="0" y="208129"/>
                </a:moveTo>
                <a:lnTo>
                  <a:pt x="20472" y="156950"/>
                </a:lnTo>
                <a:lnTo>
                  <a:pt x="330959" y="156950"/>
                </a:lnTo>
                <a:lnTo>
                  <a:pt x="351430" y="105770"/>
                </a:lnTo>
                <a:lnTo>
                  <a:pt x="433317" y="105770"/>
                </a:lnTo>
                <a:lnTo>
                  <a:pt x="457200" y="44355"/>
                </a:lnTo>
                <a:lnTo>
                  <a:pt x="3217460" y="54591"/>
                </a:lnTo>
                <a:lnTo>
                  <a:pt x="3248168" y="0"/>
                </a:lnTo>
                <a:lnTo>
                  <a:pt x="3531359"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7D1112DA-F3F8-19E5-8CE4-F0B93E12EBE7}"/>
              </a:ext>
            </a:extLst>
          </p:cNvPr>
          <p:cNvSpPr txBox="1"/>
          <p:nvPr/>
        </p:nvSpPr>
        <p:spPr bwMode="auto">
          <a:xfrm>
            <a:off x="7265181" y="1937610"/>
            <a:ext cx="270614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5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 coli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ExPEC4V,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 coli</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ExPEC4V,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 coli</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vaccine serotype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 vaccine serotype</a:t>
            </a:r>
          </a:p>
        </p:txBody>
      </p:sp>
      <p:cxnSp>
        <p:nvCxnSpPr>
          <p:cNvPr id="46" name="Straight Connector 45">
            <a:extLst>
              <a:ext uri="{FF2B5EF4-FFF2-40B4-BE49-F238E27FC236}">
                <a16:creationId xmlns:a16="http://schemas.microsoft.com/office/drawing/2014/main" id="{5C1A3088-1A3C-45F1-BDE3-7C41844265A7}"/>
              </a:ext>
            </a:extLst>
          </p:cNvPr>
          <p:cNvCxnSpPr/>
          <p:nvPr/>
        </p:nvCxnSpPr>
        <p:spPr bwMode="auto">
          <a:xfrm>
            <a:off x="7061303" y="2066900"/>
            <a:ext cx="241858" cy="0"/>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9C648F8-EA07-7385-8380-E2711DF60D29}"/>
              </a:ext>
            </a:extLst>
          </p:cNvPr>
          <p:cNvCxnSpPr/>
          <p:nvPr/>
        </p:nvCxnSpPr>
        <p:spPr bwMode="auto">
          <a:xfrm>
            <a:off x="7061303" y="2260864"/>
            <a:ext cx="241858" cy="0"/>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C374DB2-55D0-90CF-57A8-CEF7B52CFAE7}"/>
              </a:ext>
            </a:extLst>
          </p:cNvPr>
          <p:cNvCxnSpPr/>
          <p:nvPr/>
        </p:nvCxnSpPr>
        <p:spPr bwMode="auto">
          <a:xfrm>
            <a:off x="7061303" y="2460369"/>
            <a:ext cx="241858" cy="0"/>
          </a:xfrm>
          <a:prstGeom prst="line">
            <a:avLst/>
          </a:prstGeom>
          <a:noFill/>
          <a:ln w="28575" cap="flat" cmpd="sng" algn="ctr">
            <a:solidFill>
              <a:schemeClr val="accent2"/>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8177282-EB1B-91DB-F421-CE4C35C67CF7}"/>
              </a:ext>
            </a:extLst>
          </p:cNvPr>
          <p:cNvCxnSpPr/>
          <p:nvPr/>
        </p:nvCxnSpPr>
        <p:spPr bwMode="auto">
          <a:xfrm>
            <a:off x="7061303" y="2643249"/>
            <a:ext cx="241858"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46E90955-5723-7370-EE31-50A482275685}"/>
              </a:ext>
            </a:extLst>
          </p:cNvPr>
          <p:cNvSpPr txBox="1"/>
          <p:nvPr/>
        </p:nvSpPr>
        <p:spPr bwMode="auto">
          <a:xfrm>
            <a:off x="6691015" y="5363086"/>
            <a:ext cx="4602506"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5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After Vaccination</a:t>
            </a:r>
          </a:p>
        </p:txBody>
      </p:sp>
      <p:graphicFrame>
        <p:nvGraphicFramePr>
          <p:cNvPr id="5" name="Table 4">
            <a:extLst>
              <a:ext uri="{FF2B5EF4-FFF2-40B4-BE49-F238E27FC236}">
                <a16:creationId xmlns:a16="http://schemas.microsoft.com/office/drawing/2014/main" id="{5D6CA1A4-ACF0-AB52-B78C-77951ACDE777}"/>
              </a:ext>
            </a:extLst>
          </p:cNvPr>
          <p:cNvGraphicFramePr>
            <a:graphicFrameLocks noGrp="1"/>
          </p:cNvGraphicFramePr>
          <p:nvPr/>
        </p:nvGraphicFramePr>
        <p:xfrm>
          <a:off x="10319198" y="3804228"/>
          <a:ext cx="974323" cy="436751"/>
        </p:xfrm>
        <a:graphic>
          <a:graphicData uri="http://schemas.openxmlformats.org/drawingml/2006/table">
            <a:tbl>
              <a:tblPr firstRow="1" bandRow="1">
                <a:tableStyleId>{93296810-A885-4BE3-A3E7-6D5BEEA58F35}</a:tableStyleId>
              </a:tblPr>
              <a:tblGrid>
                <a:gridCol w="974323">
                  <a:extLst>
                    <a:ext uri="{9D8B030D-6E8A-4147-A177-3AD203B41FA5}">
                      <a16:colId xmlns:a16="http://schemas.microsoft.com/office/drawing/2014/main" val="2366394712"/>
                    </a:ext>
                  </a:extLst>
                </a:gridCol>
              </a:tblGrid>
              <a:tr h="260267">
                <a:tc>
                  <a:txBody>
                    <a:bodyPr/>
                    <a:lstStyle/>
                    <a:p>
                      <a:pPr algn="ctr">
                        <a:lnSpc>
                          <a:spcPts val="900"/>
                        </a:lnSpc>
                      </a:pPr>
                      <a:r>
                        <a:rPr lang="en-US" sz="1400" b="1" i="1" dirty="0">
                          <a:solidFill>
                            <a:schemeClr val="bg1"/>
                          </a:solidFill>
                        </a:rPr>
                        <a:t>P</a:t>
                      </a:r>
                      <a:r>
                        <a:rPr lang="en-US" sz="1400" b="1" i="0" dirty="0">
                          <a:solidFill>
                            <a:schemeClr val="bg1"/>
                          </a:solidFill>
                        </a:rPr>
                        <a:t> = .002* </a:t>
                      </a:r>
                      <a:endParaRPr lang="en-US" sz="1400" b="1" i="0" baseline="30000" dirty="0">
                        <a:solidFill>
                          <a:schemeClr val="bg1"/>
                        </a:solidFill>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6403974"/>
                  </a:ext>
                </a:extLst>
              </a:tr>
              <a:tr h="176484">
                <a:tc>
                  <a:txBody>
                    <a:bodyPr/>
                    <a:lstStyle/>
                    <a:p>
                      <a:pPr algn="ctr">
                        <a:lnSpc>
                          <a:spcPts val="1200"/>
                        </a:lnSpc>
                      </a:pP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3029265"/>
                  </a:ext>
                </a:extLst>
              </a:tr>
            </a:tbl>
          </a:graphicData>
        </a:graphic>
      </p:graphicFrame>
      <p:cxnSp>
        <p:nvCxnSpPr>
          <p:cNvPr id="26" name="Straight Arrow Connector 25">
            <a:extLst>
              <a:ext uri="{FF2B5EF4-FFF2-40B4-BE49-F238E27FC236}">
                <a16:creationId xmlns:a16="http://schemas.microsoft.com/office/drawing/2014/main" id="{A8E6737D-EBD9-48BF-3619-CA2DA36C40F1}"/>
              </a:ext>
            </a:extLst>
          </p:cNvPr>
          <p:cNvCxnSpPr>
            <a:cxnSpLocks/>
          </p:cNvCxnSpPr>
          <p:nvPr/>
        </p:nvCxnSpPr>
        <p:spPr bwMode="auto">
          <a:xfrm flipH="1">
            <a:off x="10411667" y="4127481"/>
            <a:ext cx="136314" cy="155865"/>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50" name="Table 49">
            <a:extLst>
              <a:ext uri="{FF2B5EF4-FFF2-40B4-BE49-F238E27FC236}">
                <a16:creationId xmlns:a16="http://schemas.microsoft.com/office/drawing/2014/main" id="{C656F5D3-7155-73B1-1074-15E453C7FB56}"/>
              </a:ext>
            </a:extLst>
          </p:cNvPr>
          <p:cNvGraphicFramePr>
            <a:graphicFrameLocks noGrp="1"/>
          </p:cNvGraphicFramePr>
          <p:nvPr/>
        </p:nvGraphicFramePr>
        <p:xfrm>
          <a:off x="10115320" y="4746644"/>
          <a:ext cx="709353" cy="436751"/>
        </p:xfrm>
        <a:graphic>
          <a:graphicData uri="http://schemas.openxmlformats.org/drawingml/2006/table">
            <a:tbl>
              <a:tblPr firstRow="1" bandRow="1">
                <a:tableStyleId>{93296810-A885-4BE3-A3E7-6D5BEEA58F35}</a:tableStyleId>
              </a:tblPr>
              <a:tblGrid>
                <a:gridCol w="709353">
                  <a:extLst>
                    <a:ext uri="{9D8B030D-6E8A-4147-A177-3AD203B41FA5}">
                      <a16:colId xmlns:a16="http://schemas.microsoft.com/office/drawing/2014/main" val="2366394712"/>
                    </a:ext>
                  </a:extLst>
                </a:gridCol>
              </a:tblGrid>
              <a:tr h="260267">
                <a:tc>
                  <a:txBody>
                    <a:bodyPr/>
                    <a:lstStyle/>
                    <a:p>
                      <a:pPr algn="ctr">
                        <a:lnSpc>
                          <a:spcPts val="900"/>
                        </a:lnSpc>
                      </a:pPr>
                      <a:r>
                        <a:rPr lang="en-US" sz="1400" b="1" i="1" dirty="0">
                          <a:solidFill>
                            <a:schemeClr val="bg1"/>
                          </a:solidFill>
                        </a:rPr>
                        <a:t>P</a:t>
                      </a:r>
                      <a:r>
                        <a:rPr lang="en-US" sz="1400" b="1" i="0" dirty="0">
                          <a:solidFill>
                            <a:schemeClr val="bg1"/>
                          </a:solidFill>
                        </a:rPr>
                        <a:t> = .074*</a:t>
                      </a:r>
                      <a:endParaRPr lang="en-US" sz="1400" b="1" i="0" baseline="30000" dirty="0">
                        <a:solidFill>
                          <a:schemeClr val="bg1"/>
                        </a:solidFill>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6403974"/>
                  </a:ext>
                </a:extLst>
              </a:tr>
              <a:tr h="176484">
                <a:tc>
                  <a:txBody>
                    <a:bodyPr/>
                    <a:lstStyle/>
                    <a:p>
                      <a:pPr algn="ctr">
                        <a:lnSpc>
                          <a:spcPts val="1200"/>
                        </a:lnSpc>
                      </a:pP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3029265"/>
                  </a:ext>
                </a:extLst>
              </a:tr>
            </a:tbl>
          </a:graphicData>
        </a:graphic>
      </p:graphicFrame>
      <p:cxnSp>
        <p:nvCxnSpPr>
          <p:cNvPr id="53" name="Straight Arrow Connector 52">
            <a:extLst>
              <a:ext uri="{FF2B5EF4-FFF2-40B4-BE49-F238E27FC236}">
                <a16:creationId xmlns:a16="http://schemas.microsoft.com/office/drawing/2014/main" id="{51ED6B91-81D6-673F-0CA7-08585E3A7D80}"/>
              </a:ext>
            </a:extLst>
          </p:cNvPr>
          <p:cNvCxnSpPr>
            <a:cxnSpLocks/>
            <a:endCxn id="43" idx="7"/>
          </p:cNvCxnSpPr>
          <p:nvPr/>
        </p:nvCxnSpPr>
        <p:spPr bwMode="auto">
          <a:xfrm>
            <a:off x="10836695" y="4854616"/>
            <a:ext cx="101986" cy="102933"/>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56" name="Table 55">
            <a:extLst>
              <a:ext uri="{FF2B5EF4-FFF2-40B4-BE49-F238E27FC236}">
                <a16:creationId xmlns:a16="http://schemas.microsoft.com/office/drawing/2014/main" id="{1C9FD256-7F6C-83A7-10A6-1437ED252677}"/>
              </a:ext>
            </a:extLst>
          </p:cNvPr>
          <p:cNvGraphicFramePr>
            <a:graphicFrameLocks noGrp="1"/>
          </p:cNvGraphicFramePr>
          <p:nvPr/>
        </p:nvGraphicFramePr>
        <p:xfrm>
          <a:off x="6627006" y="5695261"/>
          <a:ext cx="2204757" cy="435974"/>
        </p:xfrm>
        <a:graphic>
          <a:graphicData uri="http://schemas.openxmlformats.org/drawingml/2006/table">
            <a:tbl>
              <a:tblPr firstRow="1" bandRow="1">
                <a:tableStyleId>{93296810-A885-4BE3-A3E7-6D5BEEA58F35}</a:tableStyleId>
              </a:tblPr>
              <a:tblGrid>
                <a:gridCol w="2204757">
                  <a:extLst>
                    <a:ext uri="{9D8B030D-6E8A-4147-A177-3AD203B41FA5}">
                      <a16:colId xmlns:a16="http://schemas.microsoft.com/office/drawing/2014/main" val="2366394712"/>
                    </a:ext>
                  </a:extLst>
                </a:gridCol>
              </a:tblGrid>
              <a:tr h="259490">
                <a:tc>
                  <a:txBody>
                    <a:bodyPr/>
                    <a:lstStyle/>
                    <a:p>
                      <a:pPr algn="ctr">
                        <a:lnSpc>
                          <a:spcPts val="900"/>
                        </a:lnSpc>
                      </a:pPr>
                      <a:r>
                        <a:rPr lang="en-US" sz="1400" b="0" i="0" dirty="0">
                          <a:solidFill>
                            <a:schemeClr val="bg1"/>
                          </a:solidFill>
                        </a:rPr>
                        <a:t>*Compared with placebo. </a:t>
                      </a:r>
                      <a:endParaRPr lang="en-US" sz="1400" b="0" i="0" baseline="30000" dirty="0">
                        <a:solidFill>
                          <a:schemeClr val="bg1"/>
                        </a:solidFill>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6403974"/>
                  </a:ext>
                </a:extLst>
              </a:tr>
              <a:tr h="176484">
                <a:tc>
                  <a:txBody>
                    <a:bodyPr/>
                    <a:lstStyle/>
                    <a:p>
                      <a:pPr algn="ctr">
                        <a:lnSpc>
                          <a:spcPts val="1200"/>
                        </a:lnSpc>
                      </a:pPr>
                      <a:endParaRPr lang="en-US" sz="14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33029265"/>
                  </a:ext>
                </a:extLst>
              </a:tr>
            </a:tbl>
          </a:graphicData>
        </a:graphic>
      </p:graphicFrame>
    </p:spTree>
    <p:extLst>
      <p:ext uri="{BB962C8B-B14F-4D97-AF65-F5344CB8AC3E}">
        <p14:creationId xmlns:p14="http://schemas.microsoft.com/office/powerpoint/2010/main" val="4281220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pPr eaLnBrk="1" hangingPunct="1"/>
            <a:r>
              <a:rPr lang="en-US" dirty="0"/>
              <a:t>ESTELLA: ExPEC4V in Healthy Adults</a:t>
            </a:r>
            <a:endParaRPr lang="en-US" altLang="en-US" dirty="0"/>
          </a:p>
        </p:txBody>
      </p:sp>
      <p:sp>
        <p:nvSpPr>
          <p:cNvPr id="17411" name="Content Placeholder 14">
            <a:extLst>
              <a:ext uri="{FF2B5EF4-FFF2-40B4-BE49-F238E27FC236}">
                <a16:creationId xmlns:a16="http://schemas.microsoft.com/office/drawing/2014/main" id="{812C223A-C745-4AC6-9B7E-5CC4E03D06FC}"/>
              </a:ext>
            </a:extLst>
          </p:cNvPr>
          <p:cNvSpPr>
            <a:spLocks noGrp="1"/>
          </p:cNvSpPr>
          <p:nvPr>
            <p:ph idx="1"/>
          </p:nvPr>
        </p:nvSpPr>
        <p:spPr>
          <a:xfrm>
            <a:off x="604675" y="1549668"/>
            <a:ext cx="10877529" cy="4614065"/>
          </a:xfrm>
        </p:spPr>
        <p:txBody>
          <a:bodyPr rtlCol="0">
            <a:normAutofit fontScale="92500" lnSpcReduction="10000"/>
          </a:bodyPr>
          <a:lstStyle/>
          <a:p>
            <a:pPr>
              <a:spcBef>
                <a:spcPts val="500"/>
              </a:spcBef>
              <a:spcAft>
                <a:spcPct val="0"/>
              </a:spcAft>
              <a:defRPr/>
            </a:pPr>
            <a:r>
              <a:rPr lang="en-US" sz="2600" dirty="0">
                <a:solidFill>
                  <a:schemeClr val="bg1">
                    <a:lumMod val="95000"/>
                    <a:lumOff val="5000"/>
                  </a:schemeClr>
                </a:solidFill>
              </a:rPr>
              <a:t>Randomized, double-blind, placebo-controlled phase II trial</a:t>
            </a: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endParaRPr lang="en-US" sz="2600" b="1" dirty="0">
              <a:solidFill>
                <a:schemeClr val="bg1">
                  <a:lumMod val="95000"/>
                  <a:lumOff val="5000"/>
                </a:schemeClr>
              </a:solidFill>
            </a:endParaRPr>
          </a:p>
          <a:p>
            <a:pPr>
              <a:spcBef>
                <a:spcPts val="500"/>
              </a:spcBef>
              <a:spcAft>
                <a:spcPct val="0"/>
              </a:spcAft>
              <a:defRPr/>
            </a:pPr>
            <a:r>
              <a:rPr lang="en-US" sz="2600" b="1" dirty="0">
                <a:solidFill>
                  <a:schemeClr val="bg1">
                    <a:lumMod val="95000"/>
                    <a:lumOff val="5000"/>
                  </a:schemeClr>
                </a:solidFill>
              </a:rPr>
              <a:t>Primary objectives: </a:t>
            </a:r>
            <a:r>
              <a:rPr lang="en-US" sz="2600" dirty="0">
                <a:solidFill>
                  <a:schemeClr val="bg1">
                    <a:lumMod val="95000"/>
                    <a:lumOff val="5000"/>
                  </a:schemeClr>
                </a:solidFill>
              </a:rPr>
              <a:t>safety, tolerability, immunogenicity of ExPEC4V, and determination of dose-dependent immunogenicity 15 days after vaccination </a:t>
            </a:r>
          </a:p>
          <a:p>
            <a:pPr lvl="1">
              <a:spcBef>
                <a:spcPts val="500"/>
              </a:spcBef>
              <a:spcAft>
                <a:spcPct val="0"/>
              </a:spcAft>
              <a:buClr>
                <a:schemeClr val="accent6"/>
              </a:buClr>
              <a:defRPr/>
            </a:pPr>
            <a:endParaRPr lang="en-US" u="sng" dirty="0"/>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1134291" y="2703919"/>
            <a:ext cx="165971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Healthy adults ≥aged 18 yr with BMI of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 kg/m</a:t>
            </a: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848)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4200525" y="2331950"/>
            <a:ext cx="548640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Group 1</a:t>
            </a:r>
            <a:r>
              <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4:4:4:4 µg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152) </a:t>
            </a: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4200525" y="3425214"/>
            <a:ext cx="5486400" cy="457200"/>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Group 3</a:t>
            </a:r>
            <a:r>
              <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8:8:8:8 µg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151) </a:t>
            </a: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2957094" y="4110239"/>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2957094" y="2724351"/>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4200525" y="2869303"/>
            <a:ext cx="5486400" cy="4572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Group 2</a:t>
            </a:r>
            <a:r>
              <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4:4:4:8 µg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152) </a:t>
            </a: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2918994" y="3648276"/>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BDC4D2F5-69C0-F3CA-362E-D852D82AF5A9}"/>
              </a:ext>
            </a:extLst>
          </p:cNvPr>
          <p:cNvSpPr txBox="1"/>
          <p:nvPr/>
        </p:nvSpPr>
        <p:spPr bwMode="auto">
          <a:xfrm>
            <a:off x="4379073" y="1990290"/>
            <a:ext cx="548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ExPEC Dosing by Antigen Content: O1A;O2:O6A:O25B</a:t>
            </a: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 Box 15">
            <a:extLst>
              <a:ext uri="{FF2B5EF4-FFF2-40B4-BE49-F238E27FC236}">
                <a16:creationId xmlns:a16="http://schemas.microsoft.com/office/drawing/2014/main" id="{B593DA4D-6B7E-40B4-97D8-781BB665157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Frenck. Lancet Infect Dis. 2019;19:631.</a:t>
            </a:r>
          </a:p>
        </p:txBody>
      </p:sp>
      <p:sp>
        <p:nvSpPr>
          <p:cNvPr id="13" name="Rectangle 25">
            <a:extLst>
              <a:ext uri="{FF2B5EF4-FFF2-40B4-BE49-F238E27FC236}">
                <a16:creationId xmlns:a16="http://schemas.microsoft.com/office/drawing/2014/main" id="{D6DB9C69-375A-22A8-99EB-D0D565310AE0}"/>
              </a:ext>
            </a:extLst>
          </p:cNvPr>
          <p:cNvSpPr>
            <a:spLocks noChangeArrowheads="1"/>
          </p:cNvSpPr>
          <p:nvPr/>
        </p:nvSpPr>
        <p:spPr bwMode="auto">
          <a:xfrm>
            <a:off x="4196292" y="3955823"/>
            <a:ext cx="5486400" cy="457200"/>
          </a:xfrm>
          <a:prstGeom prst="rect">
            <a:avLst/>
          </a:prstGeom>
          <a:solidFill>
            <a:srgbClr val="682E7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Group 4</a:t>
            </a:r>
            <a:r>
              <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8:8:8:16 µg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152) </a:t>
            </a:r>
          </a:p>
        </p:txBody>
      </p:sp>
      <p:sp>
        <p:nvSpPr>
          <p:cNvPr id="14" name="Rectangle 25">
            <a:extLst>
              <a:ext uri="{FF2B5EF4-FFF2-40B4-BE49-F238E27FC236}">
                <a16:creationId xmlns:a16="http://schemas.microsoft.com/office/drawing/2014/main" id="{88D57F67-CCFD-4435-7BA0-9604E57FD5D1}"/>
              </a:ext>
            </a:extLst>
          </p:cNvPr>
          <p:cNvSpPr>
            <a:spLocks noChangeArrowheads="1"/>
          </p:cNvSpPr>
          <p:nvPr/>
        </p:nvSpPr>
        <p:spPr bwMode="auto">
          <a:xfrm>
            <a:off x="4187697" y="4482862"/>
            <a:ext cx="5486400" cy="457200"/>
          </a:xfrm>
          <a:prstGeom prst="rect">
            <a:avLst/>
          </a:prstGeom>
          <a:solidFill>
            <a:srgbClr val="FDB338"/>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Group 5</a:t>
            </a:r>
            <a:r>
              <a:rPr kumimoji="0" lang="en-US"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16:16:16:16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µg</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152)</a:t>
            </a:r>
          </a:p>
        </p:txBody>
      </p:sp>
      <p:sp>
        <p:nvSpPr>
          <p:cNvPr id="17" name="Text Box 23">
            <a:extLst>
              <a:ext uri="{FF2B5EF4-FFF2-40B4-BE49-F238E27FC236}">
                <a16:creationId xmlns:a16="http://schemas.microsoft.com/office/drawing/2014/main" id="{6FFC5699-B477-E502-5499-24DB01E379A5}"/>
              </a:ext>
            </a:extLst>
          </p:cNvPr>
          <p:cNvSpPr txBox="1">
            <a:spLocks noChangeArrowheads="1"/>
          </p:cNvSpPr>
          <p:nvPr/>
        </p:nvSpPr>
        <p:spPr bwMode="auto">
          <a:xfrm>
            <a:off x="9985587" y="3230165"/>
            <a:ext cx="16597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Groups compared with placebo </a:t>
            </a:r>
            <a:b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87)</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Right Brace 3">
            <a:extLst>
              <a:ext uri="{FF2B5EF4-FFF2-40B4-BE49-F238E27FC236}">
                <a16:creationId xmlns:a16="http://schemas.microsoft.com/office/drawing/2014/main" id="{E5FF8C46-B087-DE78-7D27-96CC9DFB0B21}"/>
              </a:ext>
            </a:extLst>
          </p:cNvPr>
          <p:cNvSpPr/>
          <p:nvPr/>
        </p:nvSpPr>
        <p:spPr bwMode="auto">
          <a:xfrm>
            <a:off x="9875520" y="2394256"/>
            <a:ext cx="127000" cy="2445322"/>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065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7C4C-5E9B-4C8A-DDEA-777FA1C1151B}"/>
              </a:ext>
            </a:extLst>
          </p:cNvPr>
          <p:cNvSpPr>
            <a:spLocks noGrp="1"/>
          </p:cNvSpPr>
          <p:nvPr>
            <p:ph type="title"/>
          </p:nvPr>
        </p:nvSpPr>
        <p:spPr/>
        <p:txBody>
          <a:bodyPr/>
          <a:lstStyle/>
          <a:p>
            <a:r>
              <a:rPr lang="en-US" dirty="0"/>
              <a:t>ESTELLA: ExPEC4V Safety in Healthy Adults</a:t>
            </a:r>
          </a:p>
        </p:txBody>
      </p:sp>
      <p:sp>
        <p:nvSpPr>
          <p:cNvPr id="9" name="Text Box 15">
            <a:extLst>
              <a:ext uri="{FF2B5EF4-FFF2-40B4-BE49-F238E27FC236}">
                <a16:creationId xmlns:a16="http://schemas.microsoft.com/office/drawing/2014/main" id="{03EAD46D-9BA2-5655-F9AE-0404F8D0B6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Frenck. Lancet Infect Dis. 2019;19:631.</a:t>
            </a:r>
          </a:p>
        </p:txBody>
      </p:sp>
      <p:graphicFrame>
        <p:nvGraphicFramePr>
          <p:cNvPr id="12" name="Group 32">
            <a:extLst>
              <a:ext uri="{FF2B5EF4-FFF2-40B4-BE49-F238E27FC236}">
                <a16:creationId xmlns:a16="http://schemas.microsoft.com/office/drawing/2014/main" id="{E1606DAD-7857-3963-9026-F074ED96D0D5}"/>
              </a:ext>
            </a:extLst>
          </p:cNvPr>
          <p:cNvGraphicFramePr>
            <a:graphicFrameLocks noGrp="1"/>
          </p:cNvGraphicFramePr>
          <p:nvPr>
            <p:extLst>
              <p:ext uri="{D42A27DB-BD31-4B8C-83A1-F6EECF244321}">
                <p14:modId xmlns:p14="http://schemas.microsoft.com/office/powerpoint/2010/main" val="374426584"/>
              </p:ext>
            </p:extLst>
          </p:nvPr>
        </p:nvGraphicFramePr>
        <p:xfrm>
          <a:off x="723412" y="1598319"/>
          <a:ext cx="10782787" cy="4297760"/>
        </p:xfrm>
        <a:graphic>
          <a:graphicData uri="http://schemas.openxmlformats.org/drawingml/2006/table">
            <a:tbl>
              <a:tblPr/>
              <a:tblGrid>
                <a:gridCol w="2693239">
                  <a:extLst>
                    <a:ext uri="{9D8B030D-6E8A-4147-A177-3AD203B41FA5}">
                      <a16:colId xmlns:a16="http://schemas.microsoft.com/office/drawing/2014/main" val="20000"/>
                    </a:ext>
                  </a:extLst>
                </a:gridCol>
                <a:gridCol w="1351433">
                  <a:extLst>
                    <a:ext uri="{9D8B030D-6E8A-4147-A177-3AD203B41FA5}">
                      <a16:colId xmlns:a16="http://schemas.microsoft.com/office/drawing/2014/main" val="20001"/>
                    </a:ext>
                  </a:extLst>
                </a:gridCol>
                <a:gridCol w="1300338">
                  <a:extLst>
                    <a:ext uri="{9D8B030D-6E8A-4147-A177-3AD203B41FA5}">
                      <a16:colId xmlns:a16="http://schemas.microsoft.com/office/drawing/2014/main" val="1879455304"/>
                    </a:ext>
                  </a:extLst>
                </a:gridCol>
                <a:gridCol w="1300338">
                  <a:extLst>
                    <a:ext uri="{9D8B030D-6E8A-4147-A177-3AD203B41FA5}">
                      <a16:colId xmlns:a16="http://schemas.microsoft.com/office/drawing/2014/main" val="3743128180"/>
                    </a:ext>
                  </a:extLst>
                </a:gridCol>
                <a:gridCol w="1300338">
                  <a:extLst>
                    <a:ext uri="{9D8B030D-6E8A-4147-A177-3AD203B41FA5}">
                      <a16:colId xmlns:a16="http://schemas.microsoft.com/office/drawing/2014/main" val="1173868794"/>
                    </a:ext>
                  </a:extLst>
                </a:gridCol>
                <a:gridCol w="1536763">
                  <a:extLst>
                    <a:ext uri="{9D8B030D-6E8A-4147-A177-3AD203B41FA5}">
                      <a16:colId xmlns:a16="http://schemas.microsoft.com/office/drawing/2014/main" val="198138963"/>
                    </a:ext>
                  </a:extLst>
                </a:gridCol>
                <a:gridCol w="1300338">
                  <a:extLst>
                    <a:ext uri="{9D8B030D-6E8A-4147-A177-3AD203B41FA5}">
                      <a16:colId xmlns:a16="http://schemas.microsoft.com/office/drawing/2014/main" val="553077425"/>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Group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Group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Group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Group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Group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0832222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solicited local AE, n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Pain or tenderness</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Erythema</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Swelling or induration</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days to onset of any solicited local AE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solicited systemic AE, n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Fatigue</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Headache</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Nausea</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Myalgia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Malaise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Fever (≥38</a:t>
                      </a: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C)</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(18)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days to onset of any solicited systemic AE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99843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17C4C-5E9B-4C8A-DDEA-777FA1C1151B}"/>
              </a:ext>
            </a:extLst>
          </p:cNvPr>
          <p:cNvSpPr>
            <a:spLocks noGrp="1"/>
          </p:cNvSpPr>
          <p:nvPr>
            <p:ph type="title"/>
          </p:nvPr>
        </p:nvSpPr>
        <p:spPr/>
        <p:txBody>
          <a:bodyPr/>
          <a:lstStyle/>
          <a:p>
            <a:r>
              <a:rPr lang="en-US" dirty="0"/>
              <a:t>ESTELLA: ExPEC4V Immunogenicity</a:t>
            </a:r>
          </a:p>
        </p:txBody>
      </p:sp>
      <p:sp>
        <p:nvSpPr>
          <p:cNvPr id="3" name="Content Placeholder 2">
            <a:extLst>
              <a:ext uri="{FF2B5EF4-FFF2-40B4-BE49-F238E27FC236}">
                <a16:creationId xmlns:a16="http://schemas.microsoft.com/office/drawing/2014/main" id="{CE13CCEF-30CA-6B71-3A4A-4386541F5B29}"/>
              </a:ext>
            </a:extLst>
          </p:cNvPr>
          <p:cNvSpPr>
            <a:spLocks noGrp="1"/>
          </p:cNvSpPr>
          <p:nvPr>
            <p:ph idx="4294967295"/>
          </p:nvPr>
        </p:nvSpPr>
        <p:spPr>
          <a:xfrm>
            <a:off x="9013655" y="1512888"/>
            <a:ext cx="2925762" cy="4651375"/>
          </a:xfrm>
        </p:spPr>
        <p:txBody>
          <a:bodyPr/>
          <a:lstStyle/>
          <a:p>
            <a:r>
              <a:rPr lang="en-US" sz="2200" dirty="0"/>
              <a:t>At Day 15, </a:t>
            </a:r>
            <a:br>
              <a:rPr lang="en-US" sz="2200" dirty="0"/>
            </a:br>
            <a:r>
              <a:rPr lang="en-US" sz="2200" dirty="0"/>
              <a:t>≥80% participants achieved  ≥2x increase in </a:t>
            </a:r>
            <a:br>
              <a:rPr lang="en-US" sz="2200" dirty="0"/>
            </a:br>
            <a:r>
              <a:rPr lang="en-US" sz="2200" dirty="0"/>
              <a:t>serotype-specific IgG</a:t>
            </a:r>
          </a:p>
          <a:p>
            <a:r>
              <a:rPr lang="en-US" sz="2200" dirty="0"/>
              <a:t>Immune responses for ExPEC 4:4:4:8 µg  and 8:8:8:16 µg dosages persisted for 1 yr</a:t>
            </a:r>
          </a:p>
        </p:txBody>
      </p:sp>
      <p:sp>
        <p:nvSpPr>
          <p:cNvPr id="9" name="Text Box 15">
            <a:extLst>
              <a:ext uri="{FF2B5EF4-FFF2-40B4-BE49-F238E27FC236}">
                <a16:creationId xmlns:a16="http://schemas.microsoft.com/office/drawing/2014/main" id="{03EAD46D-9BA2-5655-F9AE-0404F8D0B6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Frenck. Lancet Infect Dis. 2019;19:631.</a:t>
            </a:r>
          </a:p>
        </p:txBody>
      </p:sp>
      <p:sp>
        <p:nvSpPr>
          <p:cNvPr id="11" name="TextBox 10">
            <a:extLst>
              <a:ext uri="{FF2B5EF4-FFF2-40B4-BE49-F238E27FC236}">
                <a16:creationId xmlns:a16="http://schemas.microsoft.com/office/drawing/2014/main" id="{C02E4E44-5720-EB0C-43EB-DC8D02C6E575}"/>
              </a:ext>
            </a:extLst>
          </p:cNvPr>
          <p:cNvSpPr txBox="1"/>
          <p:nvPr/>
        </p:nvSpPr>
        <p:spPr bwMode="auto">
          <a:xfrm>
            <a:off x="721589" y="6038011"/>
            <a:ext cx="10353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*Percentage of participants with 2x increase in ELISA lgG at Days 15 and 360.</a:t>
            </a:r>
          </a:p>
        </p:txBody>
      </p:sp>
      <p:graphicFrame>
        <p:nvGraphicFramePr>
          <p:cNvPr id="12" name="Chart 11">
            <a:extLst>
              <a:ext uri="{FF2B5EF4-FFF2-40B4-BE49-F238E27FC236}">
                <a16:creationId xmlns:a16="http://schemas.microsoft.com/office/drawing/2014/main" id="{D5685CCA-4012-DB7E-8834-A717BFC39082}"/>
              </a:ext>
            </a:extLst>
          </p:cNvPr>
          <p:cNvGraphicFramePr/>
          <p:nvPr/>
        </p:nvGraphicFramePr>
        <p:xfrm>
          <a:off x="598488" y="1287865"/>
          <a:ext cx="8603769" cy="4714809"/>
        </p:xfrm>
        <a:graphic>
          <a:graphicData uri="http://schemas.openxmlformats.org/drawingml/2006/chart">
            <c:chart xmlns:c="http://schemas.openxmlformats.org/drawingml/2006/chart" xmlns:r="http://schemas.openxmlformats.org/officeDocument/2006/relationships" r:id="rId3"/>
          </a:graphicData>
        </a:graphic>
      </p:graphicFrame>
      <p:sp>
        <p:nvSpPr>
          <p:cNvPr id="13" name="Left Brace 12">
            <a:extLst>
              <a:ext uri="{FF2B5EF4-FFF2-40B4-BE49-F238E27FC236}">
                <a16:creationId xmlns:a16="http://schemas.microsoft.com/office/drawing/2014/main" id="{34EFE3E5-C4A0-60C9-79BF-4BFFCA8CDBD1}"/>
              </a:ext>
            </a:extLst>
          </p:cNvPr>
          <p:cNvSpPr/>
          <p:nvPr/>
        </p:nvSpPr>
        <p:spPr bwMode="auto">
          <a:xfrm rot="16200000">
            <a:off x="2023433" y="4592386"/>
            <a:ext cx="407624" cy="1955497"/>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23C7D9DE-19A4-1689-5DA1-C1A0F083455B}"/>
              </a:ext>
            </a:extLst>
          </p:cNvPr>
          <p:cNvSpPr txBox="1"/>
          <p:nvPr/>
        </p:nvSpPr>
        <p:spPr bwMode="auto">
          <a:xfrm>
            <a:off x="1345895" y="5773947"/>
            <a:ext cx="1762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a:t>
            </a:r>
          </a:p>
        </p:txBody>
      </p:sp>
      <p:sp>
        <p:nvSpPr>
          <p:cNvPr id="15" name="Left Brace 14">
            <a:extLst>
              <a:ext uri="{FF2B5EF4-FFF2-40B4-BE49-F238E27FC236}">
                <a16:creationId xmlns:a16="http://schemas.microsoft.com/office/drawing/2014/main" id="{627E9294-5248-B881-3C19-92D97F64EE37}"/>
              </a:ext>
            </a:extLst>
          </p:cNvPr>
          <p:cNvSpPr/>
          <p:nvPr/>
        </p:nvSpPr>
        <p:spPr bwMode="auto">
          <a:xfrm rot="16200000">
            <a:off x="3973419" y="4592386"/>
            <a:ext cx="407624" cy="1955497"/>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DF45F286-AC96-FEA2-9EA5-DF4B5EBF8F92}"/>
              </a:ext>
            </a:extLst>
          </p:cNvPr>
          <p:cNvSpPr txBox="1"/>
          <p:nvPr/>
        </p:nvSpPr>
        <p:spPr bwMode="auto">
          <a:xfrm>
            <a:off x="3317915" y="5773947"/>
            <a:ext cx="1762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17" name="Left Brace 16">
            <a:extLst>
              <a:ext uri="{FF2B5EF4-FFF2-40B4-BE49-F238E27FC236}">
                <a16:creationId xmlns:a16="http://schemas.microsoft.com/office/drawing/2014/main" id="{A28F68BE-B048-B665-A24A-EC08B8BF251C}"/>
              </a:ext>
            </a:extLst>
          </p:cNvPr>
          <p:cNvSpPr/>
          <p:nvPr/>
        </p:nvSpPr>
        <p:spPr bwMode="auto">
          <a:xfrm rot="16200000">
            <a:off x="5934422" y="4592386"/>
            <a:ext cx="407624" cy="1955497"/>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7DB198EA-39E9-A152-F75F-2ABE07448EF5}"/>
              </a:ext>
            </a:extLst>
          </p:cNvPr>
          <p:cNvSpPr txBox="1"/>
          <p:nvPr/>
        </p:nvSpPr>
        <p:spPr bwMode="auto">
          <a:xfrm>
            <a:off x="5278918" y="5773947"/>
            <a:ext cx="1762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a:t>
            </a:r>
          </a:p>
        </p:txBody>
      </p:sp>
      <p:sp>
        <p:nvSpPr>
          <p:cNvPr id="19" name="Left Brace 18">
            <a:extLst>
              <a:ext uri="{FF2B5EF4-FFF2-40B4-BE49-F238E27FC236}">
                <a16:creationId xmlns:a16="http://schemas.microsoft.com/office/drawing/2014/main" id="{13B1E1F5-37EA-C357-AC03-9126BC2D9A34}"/>
              </a:ext>
            </a:extLst>
          </p:cNvPr>
          <p:cNvSpPr/>
          <p:nvPr/>
        </p:nvSpPr>
        <p:spPr bwMode="auto">
          <a:xfrm rot="16200000">
            <a:off x="7884408" y="4592386"/>
            <a:ext cx="407624" cy="1955497"/>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15628F34-15D9-DF57-1ACA-D030EDB2A8CB}"/>
              </a:ext>
            </a:extLst>
          </p:cNvPr>
          <p:cNvSpPr txBox="1"/>
          <p:nvPr/>
        </p:nvSpPr>
        <p:spPr bwMode="auto">
          <a:xfrm>
            <a:off x="7206870" y="5773947"/>
            <a:ext cx="1762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025B</a:t>
            </a:r>
          </a:p>
        </p:txBody>
      </p:sp>
    </p:spTree>
    <p:extLst>
      <p:ext uri="{BB962C8B-B14F-4D97-AF65-F5344CB8AC3E}">
        <p14:creationId xmlns:p14="http://schemas.microsoft.com/office/powerpoint/2010/main" val="2560888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64C5A-9D21-2062-CC5E-55DCC4DA5EFF}"/>
              </a:ext>
            </a:extLst>
          </p:cNvPr>
          <p:cNvSpPr>
            <a:spLocks noGrp="1"/>
          </p:cNvSpPr>
          <p:nvPr>
            <p:ph type="title"/>
          </p:nvPr>
        </p:nvSpPr>
        <p:spPr/>
        <p:txBody>
          <a:bodyPr/>
          <a:lstStyle/>
          <a:p>
            <a:r>
              <a:rPr lang="en-US" dirty="0"/>
              <a:t>ExPEC: FiMH Vaccine</a:t>
            </a:r>
          </a:p>
        </p:txBody>
      </p:sp>
      <p:sp>
        <p:nvSpPr>
          <p:cNvPr id="3" name="Content Placeholder 2">
            <a:extLst>
              <a:ext uri="{FF2B5EF4-FFF2-40B4-BE49-F238E27FC236}">
                <a16:creationId xmlns:a16="http://schemas.microsoft.com/office/drawing/2014/main" id="{9DB91A1B-A98B-0CDF-2083-3781FAF32FA4}"/>
              </a:ext>
            </a:extLst>
          </p:cNvPr>
          <p:cNvSpPr>
            <a:spLocks noGrp="1"/>
          </p:cNvSpPr>
          <p:nvPr>
            <p:ph idx="1"/>
          </p:nvPr>
        </p:nvSpPr>
        <p:spPr/>
        <p:txBody>
          <a:bodyPr/>
          <a:lstStyle/>
          <a:p>
            <a:r>
              <a:rPr lang="en-US" sz="2600" dirty="0">
                <a:latin typeface="+mj-lt"/>
              </a:rPr>
              <a:t>Open-label, dose-escalation phase I study assessed </a:t>
            </a:r>
            <a:r>
              <a:rPr lang="en-US" sz="2600" b="1" dirty="0">
                <a:solidFill>
                  <a:schemeClr val="accent3"/>
                </a:solidFill>
                <a:latin typeface="+mj-lt"/>
              </a:rPr>
              <a:t>FiMH</a:t>
            </a:r>
            <a:r>
              <a:rPr lang="en-US" sz="2600" dirty="0">
                <a:latin typeface="+mj-lt"/>
              </a:rPr>
              <a:t> vaccine safety in </a:t>
            </a:r>
            <a:br>
              <a:rPr lang="en-US" sz="2600" dirty="0">
                <a:latin typeface="+mj-lt"/>
              </a:rPr>
            </a:br>
            <a:r>
              <a:rPr lang="en-US" sz="2600" dirty="0">
                <a:latin typeface="+mj-lt"/>
              </a:rPr>
              <a:t>67 healthy women ± histories of recurrent UTIs</a:t>
            </a:r>
          </a:p>
          <a:p>
            <a:pPr lvl="1"/>
            <a:r>
              <a:rPr lang="en-US" sz="2400" dirty="0">
                <a:latin typeface="+mj-lt"/>
              </a:rPr>
              <a:t>No SAEs resulted</a:t>
            </a:r>
          </a:p>
          <a:p>
            <a:pPr lvl="1"/>
            <a:r>
              <a:rPr lang="en-US" sz="2400" dirty="0">
                <a:latin typeface="+mj-lt"/>
              </a:rPr>
              <a:t>Vaccine induced both binding and functional antibodies</a:t>
            </a:r>
          </a:p>
          <a:p>
            <a:pPr lvl="1"/>
            <a:r>
              <a:rPr lang="en-US" sz="2400" b="0" i="0" dirty="0">
                <a:solidFill>
                  <a:srgbClr val="000000"/>
                </a:solidFill>
                <a:effectLst/>
                <a:latin typeface="+mj-lt"/>
              </a:rPr>
              <a:t>Women with histories of recurrent UTIs demonstrated &gt;150-fold increases in antibodies against N-terminal region of FimH</a:t>
            </a:r>
            <a:r>
              <a:rPr lang="en-US" sz="2400" dirty="0">
                <a:latin typeface="+mj-lt"/>
              </a:rPr>
              <a:t> </a:t>
            </a:r>
            <a:br>
              <a:rPr lang="en-US" sz="2400" dirty="0">
                <a:latin typeface="+mj-lt"/>
              </a:rPr>
            </a:br>
            <a:endParaRPr lang="en-US" sz="2400" dirty="0">
              <a:latin typeface="+mj-lt"/>
            </a:endParaRPr>
          </a:p>
          <a:p>
            <a:pPr lvl="1"/>
            <a:endParaRPr lang="en-US" dirty="0">
              <a:latin typeface="+mj-lt"/>
            </a:endParaRPr>
          </a:p>
        </p:txBody>
      </p:sp>
      <p:sp>
        <p:nvSpPr>
          <p:cNvPr id="4" name="Text Box 15">
            <a:extLst>
              <a:ext uri="{FF2B5EF4-FFF2-40B4-BE49-F238E27FC236}">
                <a16:creationId xmlns:a16="http://schemas.microsoft.com/office/drawing/2014/main" id="{0D62C1F1-76E6-384A-3801-47B44A939B6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Eldridge. Hum Vaccin Immunother. 2021;17:1262.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446697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4E838A-6203-4D7B-FD11-B093DEB07F98}"/>
              </a:ext>
            </a:extLst>
          </p:cNvPr>
          <p:cNvSpPr>
            <a:spLocks noGrp="1"/>
          </p:cNvSpPr>
          <p:nvPr>
            <p:ph type="title"/>
          </p:nvPr>
        </p:nvSpPr>
        <p:spPr/>
        <p:txBody>
          <a:bodyPr/>
          <a:lstStyle/>
          <a:p>
            <a:r>
              <a:rPr lang="en-US" dirty="0"/>
              <a:t>ExPEC: OM-89 Vaccine</a:t>
            </a:r>
          </a:p>
        </p:txBody>
      </p:sp>
      <p:sp>
        <p:nvSpPr>
          <p:cNvPr id="6" name="Content Placeholder 5">
            <a:extLst>
              <a:ext uri="{FF2B5EF4-FFF2-40B4-BE49-F238E27FC236}">
                <a16:creationId xmlns:a16="http://schemas.microsoft.com/office/drawing/2014/main" id="{1D928916-1EBA-638F-B9C1-C6068E0EEEA6}"/>
              </a:ext>
            </a:extLst>
          </p:cNvPr>
          <p:cNvSpPr>
            <a:spLocks noGrp="1"/>
          </p:cNvSpPr>
          <p:nvPr>
            <p:ph idx="1"/>
          </p:nvPr>
        </p:nvSpPr>
        <p:spPr>
          <a:xfrm>
            <a:off x="604675" y="1498746"/>
            <a:ext cx="10877529" cy="4650686"/>
          </a:xfrm>
        </p:spPr>
        <p:txBody>
          <a:bodyPr/>
          <a:lstStyle/>
          <a:p>
            <a:r>
              <a:rPr lang="en-US" sz="2600" dirty="0"/>
              <a:t>Multicenter, double-blind study in 52 centers in Europe found that </a:t>
            </a:r>
            <a:br>
              <a:rPr lang="en-US" sz="2600" dirty="0"/>
            </a:br>
            <a:r>
              <a:rPr lang="en-US" sz="2600" b="1" dirty="0">
                <a:solidFill>
                  <a:schemeClr val="accent1"/>
                </a:solidFill>
              </a:rPr>
              <a:t>OM-89</a:t>
            </a:r>
            <a:r>
              <a:rPr lang="en-US" sz="2600" dirty="0"/>
              <a:t> significantly reduced UTI incidence during 12 mo of study vs placebo </a:t>
            </a:r>
            <a:br>
              <a:rPr lang="en-US" sz="2600" dirty="0"/>
            </a:br>
            <a:r>
              <a:rPr lang="en-US" sz="2600" dirty="0"/>
              <a:t>(0.84 vs 1.28; </a:t>
            </a:r>
            <a:r>
              <a:rPr lang="en-US" sz="2600" i="1" dirty="0"/>
              <a:t>P </a:t>
            </a:r>
            <a:r>
              <a:rPr lang="en-US" sz="2600" dirty="0"/>
              <a:t>&lt;.003) (N = 453)</a:t>
            </a:r>
            <a:endParaRPr lang="en-US" sz="2600" baseline="30000" dirty="0"/>
          </a:p>
          <a:p>
            <a:pPr lvl="1"/>
            <a:r>
              <a:rPr lang="en-US" sz="2400" dirty="0"/>
              <a:t>34% UTI reduction resulted with OM-89 vs placebo </a:t>
            </a:r>
          </a:p>
          <a:p>
            <a:pPr lvl="1"/>
            <a:endParaRPr lang="en-US" sz="2400" baseline="30000" dirty="0"/>
          </a:p>
          <a:p>
            <a:endParaRPr lang="en-US" sz="2600" baseline="30000" dirty="0"/>
          </a:p>
          <a:p>
            <a:endParaRPr lang="en-US" sz="2600" baseline="30000" dirty="0"/>
          </a:p>
          <a:p>
            <a:endParaRPr lang="en-US" sz="2600" baseline="30000" dirty="0"/>
          </a:p>
          <a:p>
            <a:pPr lvl="1"/>
            <a:endParaRPr lang="en-US" sz="2400" dirty="0"/>
          </a:p>
          <a:p>
            <a:pPr lvl="1"/>
            <a:endParaRPr lang="en-US" sz="2400" dirty="0"/>
          </a:p>
          <a:p>
            <a:pPr lvl="1"/>
            <a:endParaRPr lang="en-US" dirty="0"/>
          </a:p>
          <a:p>
            <a:endParaRPr lang="en-US" sz="2600" dirty="0"/>
          </a:p>
          <a:p>
            <a:endParaRPr lang="en-US" dirty="0"/>
          </a:p>
        </p:txBody>
      </p:sp>
      <p:sp>
        <p:nvSpPr>
          <p:cNvPr id="9" name="Text Box 15">
            <a:extLst>
              <a:ext uri="{FF2B5EF4-FFF2-40B4-BE49-F238E27FC236}">
                <a16:creationId xmlns:a16="http://schemas.microsoft.com/office/drawing/2014/main" id="{A8562DDB-1AE2-FECA-B240-F471FEB45A2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Bauer. Eur Urol. 2005;47:542.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85D25C87-0905-C20B-CE97-3D66C66EC92B}"/>
              </a:ext>
            </a:extLst>
          </p:cNvPr>
          <p:cNvSpPr txBox="1"/>
          <p:nvPr/>
        </p:nvSpPr>
        <p:spPr bwMode="auto">
          <a:xfrm>
            <a:off x="1743232" y="3532451"/>
            <a:ext cx="1565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1-3</a:t>
            </a:r>
          </a:p>
        </p:txBody>
      </p:sp>
      <p:sp>
        <p:nvSpPr>
          <p:cNvPr id="17" name="TextBox 16">
            <a:extLst>
              <a:ext uri="{FF2B5EF4-FFF2-40B4-BE49-F238E27FC236}">
                <a16:creationId xmlns:a16="http://schemas.microsoft.com/office/drawing/2014/main" id="{0E011182-0ED6-86BD-7A3F-8A2CD2255F73}"/>
              </a:ext>
            </a:extLst>
          </p:cNvPr>
          <p:cNvSpPr txBox="1"/>
          <p:nvPr/>
        </p:nvSpPr>
        <p:spPr bwMode="auto">
          <a:xfrm>
            <a:off x="4266431" y="3544125"/>
            <a:ext cx="1565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4-6</a:t>
            </a:r>
          </a:p>
        </p:txBody>
      </p:sp>
      <p:sp>
        <p:nvSpPr>
          <p:cNvPr id="18" name="TextBox 17">
            <a:extLst>
              <a:ext uri="{FF2B5EF4-FFF2-40B4-BE49-F238E27FC236}">
                <a16:creationId xmlns:a16="http://schemas.microsoft.com/office/drawing/2014/main" id="{33155E35-4C54-F2F9-5BA3-7947BD3C8493}"/>
              </a:ext>
            </a:extLst>
          </p:cNvPr>
          <p:cNvSpPr txBox="1"/>
          <p:nvPr/>
        </p:nvSpPr>
        <p:spPr bwMode="auto">
          <a:xfrm>
            <a:off x="6934789" y="3521161"/>
            <a:ext cx="1565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7-9</a:t>
            </a:r>
          </a:p>
        </p:txBody>
      </p:sp>
      <p:cxnSp>
        <p:nvCxnSpPr>
          <p:cNvPr id="21" name="Straight Arrow Connector 20">
            <a:extLst>
              <a:ext uri="{FF2B5EF4-FFF2-40B4-BE49-F238E27FC236}">
                <a16:creationId xmlns:a16="http://schemas.microsoft.com/office/drawing/2014/main" id="{08EB1D09-9679-A945-7A5B-DC34D5ED2FCB}"/>
              </a:ext>
            </a:extLst>
          </p:cNvPr>
          <p:cNvCxnSpPr/>
          <p:nvPr/>
        </p:nvCxnSpPr>
        <p:spPr bwMode="auto">
          <a:xfrm>
            <a:off x="1270026" y="3937874"/>
            <a:ext cx="9654782" cy="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Connector 22">
            <a:extLst>
              <a:ext uri="{FF2B5EF4-FFF2-40B4-BE49-F238E27FC236}">
                <a16:creationId xmlns:a16="http://schemas.microsoft.com/office/drawing/2014/main" id="{65401E1B-84B9-B01C-3F6F-F9A31516BF6E}"/>
              </a:ext>
            </a:extLst>
          </p:cNvPr>
          <p:cNvCxnSpPr>
            <a:cxnSpLocks/>
          </p:cNvCxnSpPr>
          <p:nvPr/>
        </p:nvCxnSpPr>
        <p:spPr bwMode="auto">
          <a:xfrm>
            <a:off x="2514957" y="3927238"/>
            <a:ext cx="11153" cy="711046"/>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87CB911-1AA6-87E6-05ED-43948B9754BB}"/>
              </a:ext>
            </a:extLst>
          </p:cNvPr>
          <p:cNvCxnSpPr>
            <a:cxnSpLocks/>
          </p:cNvCxnSpPr>
          <p:nvPr/>
        </p:nvCxnSpPr>
        <p:spPr bwMode="auto">
          <a:xfrm>
            <a:off x="5059823" y="3927238"/>
            <a:ext cx="11153" cy="711046"/>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01C6867-4FAD-AF4F-DA87-FEF5EB7E4341}"/>
              </a:ext>
            </a:extLst>
          </p:cNvPr>
          <p:cNvCxnSpPr>
            <a:cxnSpLocks/>
          </p:cNvCxnSpPr>
          <p:nvPr/>
        </p:nvCxnSpPr>
        <p:spPr bwMode="auto">
          <a:xfrm>
            <a:off x="7742475" y="3927238"/>
            <a:ext cx="11153" cy="711046"/>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CAB1B813-CD86-9D55-DA31-FDED721E5752}"/>
              </a:ext>
            </a:extLst>
          </p:cNvPr>
          <p:cNvSpPr txBox="1"/>
          <p:nvPr/>
        </p:nvSpPr>
        <p:spPr bwMode="auto">
          <a:xfrm>
            <a:off x="9916447" y="3518744"/>
            <a:ext cx="15657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12</a:t>
            </a:r>
          </a:p>
        </p:txBody>
      </p:sp>
      <p:sp>
        <p:nvSpPr>
          <p:cNvPr id="27" name="TextBox 26">
            <a:extLst>
              <a:ext uri="{FF2B5EF4-FFF2-40B4-BE49-F238E27FC236}">
                <a16:creationId xmlns:a16="http://schemas.microsoft.com/office/drawing/2014/main" id="{E31416CB-5103-1902-6EB5-86690D022136}"/>
              </a:ext>
            </a:extLst>
          </p:cNvPr>
          <p:cNvSpPr txBox="1"/>
          <p:nvPr/>
        </p:nvSpPr>
        <p:spPr bwMode="auto">
          <a:xfrm>
            <a:off x="9991959" y="4782216"/>
            <a:ext cx="11004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 of study</a:t>
            </a:r>
          </a:p>
        </p:txBody>
      </p:sp>
      <p:cxnSp>
        <p:nvCxnSpPr>
          <p:cNvPr id="28" name="Straight Connector 27">
            <a:extLst>
              <a:ext uri="{FF2B5EF4-FFF2-40B4-BE49-F238E27FC236}">
                <a16:creationId xmlns:a16="http://schemas.microsoft.com/office/drawing/2014/main" id="{8B949004-5064-8880-6AED-CD2B9F1881BD}"/>
              </a:ext>
            </a:extLst>
          </p:cNvPr>
          <p:cNvCxnSpPr/>
          <p:nvPr/>
        </p:nvCxnSpPr>
        <p:spPr bwMode="auto">
          <a:xfrm>
            <a:off x="10550387" y="3931857"/>
            <a:ext cx="11153" cy="711046"/>
          </a:xfrm>
          <a:prstGeom prst="line">
            <a:avLst/>
          </a:prstGeom>
          <a:noFill/>
          <a:ln w="28575" cap="flat" cmpd="sng" algn="ctr">
            <a:solidFill>
              <a:schemeClr val="bg1"/>
            </a:solidFill>
            <a:prstDash val="solid"/>
            <a:round/>
            <a:headEnd type="none" w="med" len="med"/>
            <a:tailEnd type="none" w="med" len="med"/>
          </a:ln>
          <a:effectLst/>
        </p:spPr>
      </p:cxnSp>
      <p:sp>
        <p:nvSpPr>
          <p:cNvPr id="2" name="Rectangle 1">
            <a:extLst>
              <a:ext uri="{FF2B5EF4-FFF2-40B4-BE49-F238E27FC236}">
                <a16:creationId xmlns:a16="http://schemas.microsoft.com/office/drawing/2014/main" id="{7E3BF0A4-1ADD-35AC-1BDA-F83D4F7B2CA8}"/>
              </a:ext>
            </a:extLst>
          </p:cNvPr>
          <p:cNvSpPr/>
          <p:nvPr/>
        </p:nvSpPr>
        <p:spPr bwMode="auto">
          <a:xfrm>
            <a:off x="1232193" y="4635061"/>
            <a:ext cx="2580290" cy="1166649"/>
          </a:xfrm>
          <a:prstGeom prst="rect">
            <a:avLst/>
          </a:prstGeom>
          <a:solidFill>
            <a:schemeClr val="accent1"/>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capsule daily</a:t>
            </a:r>
          </a:p>
        </p:txBody>
      </p:sp>
      <p:sp>
        <p:nvSpPr>
          <p:cNvPr id="3" name="Rectangle 2">
            <a:extLst>
              <a:ext uri="{FF2B5EF4-FFF2-40B4-BE49-F238E27FC236}">
                <a16:creationId xmlns:a16="http://schemas.microsoft.com/office/drawing/2014/main" id="{A13E2926-3DDD-AFC9-7C1E-D420CECCB3D5}"/>
              </a:ext>
            </a:extLst>
          </p:cNvPr>
          <p:cNvSpPr/>
          <p:nvPr/>
        </p:nvSpPr>
        <p:spPr bwMode="auto">
          <a:xfrm>
            <a:off x="3840072" y="4635061"/>
            <a:ext cx="2580290" cy="1166649"/>
          </a:xfrm>
          <a:prstGeom prst="rect">
            <a:avLst/>
          </a:prstGeom>
          <a:solidFill>
            <a:schemeClr val="accent3"/>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ts val="0"/>
              </a:spcBef>
              <a:spcAft>
                <a:spcPts val="0"/>
              </a:spcAft>
              <a:buClr>
                <a:srgbClr val="015873"/>
              </a:buClr>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 treatment</a:t>
            </a:r>
          </a:p>
        </p:txBody>
      </p:sp>
      <p:sp>
        <p:nvSpPr>
          <p:cNvPr id="4" name="Rectangle 3">
            <a:extLst>
              <a:ext uri="{FF2B5EF4-FFF2-40B4-BE49-F238E27FC236}">
                <a16:creationId xmlns:a16="http://schemas.microsoft.com/office/drawing/2014/main" id="{FD570C3C-4291-0BB3-2032-6CE34F73CE2C}"/>
              </a:ext>
            </a:extLst>
          </p:cNvPr>
          <p:cNvSpPr/>
          <p:nvPr/>
        </p:nvSpPr>
        <p:spPr bwMode="auto">
          <a:xfrm>
            <a:off x="6451892" y="4635061"/>
            <a:ext cx="2899541" cy="1166649"/>
          </a:xfrm>
          <a:prstGeom prst="rect">
            <a:avLst/>
          </a:prstGeom>
          <a:solidFill>
            <a:schemeClr val="accent4"/>
          </a:solidFill>
          <a:ln w="0">
            <a:no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Booster course: </a:t>
            </a:r>
            <a:b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capsule first 10 days of month</a:t>
            </a:r>
          </a:p>
        </p:txBody>
      </p:sp>
    </p:spTree>
    <p:extLst>
      <p:ext uri="{BB962C8B-B14F-4D97-AF65-F5344CB8AC3E}">
        <p14:creationId xmlns:p14="http://schemas.microsoft.com/office/powerpoint/2010/main" val="571540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27A97-427E-BFF2-3531-6C64F333708C}"/>
              </a:ext>
            </a:extLst>
          </p:cNvPr>
          <p:cNvSpPr>
            <a:spLocks noGrp="1"/>
          </p:cNvSpPr>
          <p:nvPr>
            <p:ph type="title"/>
          </p:nvPr>
        </p:nvSpPr>
        <p:spPr/>
        <p:txBody>
          <a:bodyPr/>
          <a:lstStyle/>
          <a:p>
            <a:r>
              <a:rPr lang="en-US" dirty="0"/>
              <a:t>Possible Downfalls With Vaccines</a:t>
            </a:r>
          </a:p>
        </p:txBody>
      </p:sp>
      <p:sp>
        <p:nvSpPr>
          <p:cNvPr id="3" name="Content Placeholder 2">
            <a:extLst>
              <a:ext uri="{FF2B5EF4-FFF2-40B4-BE49-F238E27FC236}">
                <a16:creationId xmlns:a16="http://schemas.microsoft.com/office/drawing/2014/main" id="{813E93B3-D7E6-525E-E2CA-3CE2EAB5D4DD}"/>
              </a:ext>
            </a:extLst>
          </p:cNvPr>
          <p:cNvSpPr>
            <a:spLocks noGrp="1"/>
          </p:cNvSpPr>
          <p:nvPr>
            <p:ph sz="half" idx="1"/>
          </p:nvPr>
        </p:nvSpPr>
        <p:spPr/>
        <p:txBody>
          <a:bodyPr/>
          <a:lstStyle/>
          <a:p>
            <a:r>
              <a:rPr lang="en-US" b="1" dirty="0"/>
              <a:t>Selective pressure</a:t>
            </a:r>
            <a:endParaRPr lang="en-US" b="1" baseline="30000" dirty="0"/>
          </a:p>
          <a:p>
            <a:pPr lvl="1"/>
            <a:r>
              <a:rPr lang="en-US" dirty="0"/>
              <a:t>Eg, PCV7, emergence </a:t>
            </a:r>
            <a:br>
              <a:rPr lang="en-US" dirty="0"/>
            </a:br>
            <a:r>
              <a:rPr lang="en-US" dirty="0"/>
              <a:t>of serotype 19A</a:t>
            </a:r>
            <a:br>
              <a:rPr lang="en-US" dirty="0"/>
            </a:br>
            <a:r>
              <a:rPr lang="en-US" dirty="0"/>
              <a:t>(“vaccine-evading strain”)</a:t>
            </a:r>
          </a:p>
          <a:p>
            <a:pPr lvl="1"/>
            <a:endParaRPr lang="en-US" dirty="0"/>
          </a:p>
        </p:txBody>
      </p:sp>
      <p:sp>
        <p:nvSpPr>
          <p:cNvPr id="5" name="Content Placeholder 4">
            <a:extLst>
              <a:ext uri="{FF2B5EF4-FFF2-40B4-BE49-F238E27FC236}">
                <a16:creationId xmlns:a16="http://schemas.microsoft.com/office/drawing/2014/main" id="{FFC97891-EC01-5A39-64FC-025FEC6E01A9}"/>
              </a:ext>
            </a:extLst>
          </p:cNvPr>
          <p:cNvSpPr>
            <a:spLocks noGrp="1"/>
          </p:cNvSpPr>
          <p:nvPr>
            <p:ph sz="half" idx="2"/>
          </p:nvPr>
        </p:nvSpPr>
        <p:spPr/>
        <p:txBody>
          <a:bodyPr/>
          <a:lstStyle/>
          <a:p>
            <a:r>
              <a:rPr lang="en-US" dirty="0"/>
              <a:t>Emergence of </a:t>
            </a:r>
            <a:r>
              <a:rPr lang="en-US" b="1" dirty="0"/>
              <a:t>vaccine resistance </a:t>
            </a:r>
            <a:r>
              <a:rPr lang="en-US" dirty="0"/>
              <a:t>(rarely observed)</a:t>
            </a:r>
          </a:p>
          <a:p>
            <a:pPr lvl="1"/>
            <a:r>
              <a:rPr lang="en-US" dirty="0"/>
              <a:t>Typically, vaccines include several immunogenic epitopes; vaccine resistance requires more mutations than </a:t>
            </a:r>
            <a:br>
              <a:rPr lang="en-US" dirty="0"/>
            </a:br>
            <a:r>
              <a:rPr lang="en-US" dirty="0"/>
              <a:t>does antibiotic resistance </a:t>
            </a:r>
            <a:br>
              <a:rPr lang="en-US" dirty="0"/>
            </a:br>
            <a:r>
              <a:rPr lang="en-US" dirty="0"/>
              <a:t>(eg, HBV vaccine)</a:t>
            </a:r>
          </a:p>
          <a:p>
            <a:endParaRPr lang="en-US" dirty="0"/>
          </a:p>
        </p:txBody>
      </p:sp>
      <p:sp>
        <p:nvSpPr>
          <p:cNvPr id="4" name="Text Box 15">
            <a:extLst>
              <a:ext uri="{FF2B5EF4-FFF2-40B4-BE49-F238E27FC236}">
                <a16:creationId xmlns:a16="http://schemas.microsoft.com/office/drawing/2014/main" id="{09221172-C848-C16A-7670-D9EDB62D2A2C}"/>
              </a:ext>
            </a:extLst>
          </p:cNvPr>
          <p:cNvSpPr txBox="1">
            <a:spLocks noChangeArrowheads="1"/>
          </p:cNvSpPr>
          <p:nvPr/>
        </p:nvSpPr>
        <p:spPr bwMode="auto">
          <a:xfrm>
            <a:off x="424840"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Micoli. Nat Rev Microbiol. 2021;19:287.</a:t>
            </a:r>
          </a:p>
        </p:txBody>
      </p:sp>
    </p:spTree>
    <p:extLst>
      <p:ext uri="{BB962C8B-B14F-4D97-AF65-F5344CB8AC3E}">
        <p14:creationId xmlns:p14="http://schemas.microsoft.com/office/powerpoint/2010/main" val="4015441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B86317-1012-8A13-9E5F-621C0CB9734D}"/>
              </a:ext>
            </a:extLst>
          </p:cNvPr>
          <p:cNvSpPr>
            <a:spLocks noGrp="1"/>
          </p:cNvSpPr>
          <p:nvPr>
            <p:ph type="title"/>
          </p:nvPr>
        </p:nvSpPr>
        <p:spPr/>
        <p:txBody>
          <a:bodyPr/>
          <a:lstStyle/>
          <a:p>
            <a:r>
              <a:rPr lang="en-US" dirty="0"/>
              <a:t>Development of Resistance: Vaccines vs Antibiotics</a:t>
            </a:r>
          </a:p>
        </p:txBody>
      </p:sp>
      <p:sp>
        <p:nvSpPr>
          <p:cNvPr id="8" name="Text Box 15">
            <a:extLst>
              <a:ext uri="{FF2B5EF4-FFF2-40B4-BE49-F238E27FC236}">
                <a16:creationId xmlns:a16="http://schemas.microsoft.com/office/drawing/2014/main" id="{EE70F835-C3BE-431A-963A-B8E98D7EB6CE}"/>
              </a:ext>
            </a:extLst>
          </p:cNvPr>
          <p:cNvSpPr txBox="1">
            <a:spLocks noChangeArrowheads="1"/>
          </p:cNvSpPr>
          <p:nvPr/>
        </p:nvSpPr>
        <p:spPr bwMode="auto">
          <a:xfrm>
            <a:off x="424840"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Kennedy. Proc Biol Sci. 2017;284:20162562.</a:t>
            </a:r>
          </a:p>
        </p:txBody>
      </p:sp>
      <p:sp>
        <p:nvSpPr>
          <p:cNvPr id="2" name="TextBox 1">
            <a:extLst>
              <a:ext uri="{FF2B5EF4-FFF2-40B4-BE49-F238E27FC236}">
                <a16:creationId xmlns:a16="http://schemas.microsoft.com/office/drawing/2014/main" id="{843C5DF7-E8F1-BF0E-E798-9DB832808473}"/>
              </a:ext>
            </a:extLst>
          </p:cNvPr>
          <p:cNvSpPr txBox="1"/>
          <p:nvPr/>
        </p:nvSpPr>
        <p:spPr bwMode="auto">
          <a:xfrm>
            <a:off x="5424300" y="1386319"/>
            <a:ext cx="1328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Antibiotics</a:t>
            </a:r>
          </a:p>
        </p:txBody>
      </p:sp>
      <p:sp>
        <p:nvSpPr>
          <p:cNvPr id="3" name="TextBox 2">
            <a:extLst>
              <a:ext uri="{FF2B5EF4-FFF2-40B4-BE49-F238E27FC236}">
                <a16:creationId xmlns:a16="http://schemas.microsoft.com/office/drawing/2014/main" id="{E5815DA0-CBA3-3D4B-7675-B32F439BB5B7}"/>
              </a:ext>
            </a:extLst>
          </p:cNvPr>
          <p:cNvSpPr txBox="1"/>
          <p:nvPr/>
        </p:nvSpPr>
        <p:spPr bwMode="auto">
          <a:xfrm>
            <a:off x="5512444" y="3525224"/>
            <a:ext cx="1328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Vaccines</a:t>
            </a:r>
          </a:p>
        </p:txBody>
      </p:sp>
      <p:sp>
        <p:nvSpPr>
          <p:cNvPr id="4" name="TextBox 3">
            <a:extLst>
              <a:ext uri="{FF2B5EF4-FFF2-40B4-BE49-F238E27FC236}">
                <a16:creationId xmlns:a16="http://schemas.microsoft.com/office/drawing/2014/main" id="{DFE91B48-7152-BA65-289E-58EEAC37056B}"/>
              </a:ext>
            </a:extLst>
          </p:cNvPr>
          <p:cNvSpPr txBox="1"/>
          <p:nvPr/>
        </p:nvSpPr>
        <p:spPr bwMode="auto">
          <a:xfrm>
            <a:off x="5537262" y="5906455"/>
            <a:ext cx="859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Year</a:t>
            </a:r>
          </a:p>
        </p:txBody>
      </p:sp>
      <p:cxnSp>
        <p:nvCxnSpPr>
          <p:cNvPr id="9" name="Straight Connector 8">
            <a:extLst>
              <a:ext uri="{FF2B5EF4-FFF2-40B4-BE49-F238E27FC236}">
                <a16:creationId xmlns:a16="http://schemas.microsoft.com/office/drawing/2014/main" id="{89F3B103-FE79-3C77-E28E-34007E59E719}"/>
              </a:ext>
            </a:extLst>
          </p:cNvPr>
          <p:cNvCxnSpPr>
            <a:cxnSpLocks/>
          </p:cNvCxnSpPr>
          <p:nvPr/>
        </p:nvCxnSpPr>
        <p:spPr bwMode="auto">
          <a:xfrm>
            <a:off x="1577009" y="5603005"/>
            <a:ext cx="811653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739246A-01F1-1F21-A060-275B7B5E2663}"/>
              </a:ext>
            </a:extLst>
          </p:cNvPr>
          <p:cNvCxnSpPr>
            <a:cxnSpLocks/>
          </p:cNvCxnSpPr>
          <p:nvPr/>
        </p:nvCxnSpPr>
        <p:spPr bwMode="auto">
          <a:xfrm>
            <a:off x="1582309" y="5589766"/>
            <a:ext cx="0" cy="11131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083302F-3128-5BC5-1285-0F261F79C51D}"/>
              </a:ext>
            </a:extLst>
          </p:cNvPr>
          <p:cNvCxnSpPr>
            <a:cxnSpLocks/>
          </p:cNvCxnSpPr>
          <p:nvPr/>
        </p:nvCxnSpPr>
        <p:spPr bwMode="auto">
          <a:xfrm>
            <a:off x="9700591" y="5589766"/>
            <a:ext cx="0" cy="11131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3C14ACC-CF9D-59AE-EA0F-A7BF0C7BD7F3}"/>
              </a:ext>
            </a:extLst>
          </p:cNvPr>
          <p:cNvCxnSpPr>
            <a:cxnSpLocks/>
          </p:cNvCxnSpPr>
          <p:nvPr/>
        </p:nvCxnSpPr>
        <p:spPr bwMode="auto">
          <a:xfrm>
            <a:off x="3267985" y="5589766"/>
            <a:ext cx="0" cy="11131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CA5D76C-F110-362F-9D44-AC3F217741EC}"/>
              </a:ext>
            </a:extLst>
          </p:cNvPr>
          <p:cNvCxnSpPr>
            <a:cxnSpLocks/>
          </p:cNvCxnSpPr>
          <p:nvPr/>
        </p:nvCxnSpPr>
        <p:spPr bwMode="auto">
          <a:xfrm>
            <a:off x="4964263" y="5589766"/>
            <a:ext cx="0" cy="11131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AFC22A4-0641-0468-83AD-4078967F516A}"/>
              </a:ext>
            </a:extLst>
          </p:cNvPr>
          <p:cNvCxnSpPr>
            <a:cxnSpLocks/>
          </p:cNvCxnSpPr>
          <p:nvPr/>
        </p:nvCxnSpPr>
        <p:spPr bwMode="auto">
          <a:xfrm>
            <a:off x="6657891" y="5589766"/>
            <a:ext cx="0" cy="11131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5362107-62AC-4202-7766-1CCD3076C6BA}"/>
              </a:ext>
            </a:extLst>
          </p:cNvPr>
          <p:cNvCxnSpPr>
            <a:cxnSpLocks/>
          </p:cNvCxnSpPr>
          <p:nvPr/>
        </p:nvCxnSpPr>
        <p:spPr bwMode="auto">
          <a:xfrm>
            <a:off x="8348868" y="5589766"/>
            <a:ext cx="0" cy="111319"/>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EC0501DC-3E8F-652F-3D5E-DD8EA68ACC40}"/>
              </a:ext>
            </a:extLst>
          </p:cNvPr>
          <p:cNvSpPr txBox="1"/>
          <p:nvPr/>
        </p:nvSpPr>
        <p:spPr bwMode="auto">
          <a:xfrm>
            <a:off x="1254159" y="5649363"/>
            <a:ext cx="667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1920</a:t>
            </a:r>
          </a:p>
        </p:txBody>
      </p:sp>
      <p:sp>
        <p:nvSpPr>
          <p:cNvPr id="24" name="TextBox 23">
            <a:extLst>
              <a:ext uri="{FF2B5EF4-FFF2-40B4-BE49-F238E27FC236}">
                <a16:creationId xmlns:a16="http://schemas.microsoft.com/office/drawing/2014/main" id="{6B5715B8-6C73-86C9-4380-9178A13B4E46}"/>
              </a:ext>
            </a:extLst>
          </p:cNvPr>
          <p:cNvSpPr txBox="1"/>
          <p:nvPr/>
        </p:nvSpPr>
        <p:spPr bwMode="auto">
          <a:xfrm>
            <a:off x="2937185" y="5649363"/>
            <a:ext cx="667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1940</a:t>
            </a:r>
          </a:p>
        </p:txBody>
      </p:sp>
      <p:sp>
        <p:nvSpPr>
          <p:cNvPr id="25" name="TextBox 24">
            <a:extLst>
              <a:ext uri="{FF2B5EF4-FFF2-40B4-BE49-F238E27FC236}">
                <a16:creationId xmlns:a16="http://schemas.microsoft.com/office/drawing/2014/main" id="{9965DFA7-B1A4-FA81-ADCA-724CE1588F2A}"/>
              </a:ext>
            </a:extLst>
          </p:cNvPr>
          <p:cNvSpPr txBox="1"/>
          <p:nvPr/>
        </p:nvSpPr>
        <p:spPr bwMode="auto">
          <a:xfrm>
            <a:off x="4636113" y="5649363"/>
            <a:ext cx="667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1960</a:t>
            </a:r>
          </a:p>
        </p:txBody>
      </p:sp>
      <p:sp>
        <p:nvSpPr>
          <p:cNvPr id="26" name="TextBox 25">
            <a:extLst>
              <a:ext uri="{FF2B5EF4-FFF2-40B4-BE49-F238E27FC236}">
                <a16:creationId xmlns:a16="http://schemas.microsoft.com/office/drawing/2014/main" id="{482407EF-18A7-3F56-A2E9-9B536339F3B9}"/>
              </a:ext>
            </a:extLst>
          </p:cNvPr>
          <p:cNvSpPr txBox="1"/>
          <p:nvPr/>
        </p:nvSpPr>
        <p:spPr bwMode="auto">
          <a:xfrm>
            <a:off x="6335042" y="5649363"/>
            <a:ext cx="667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1980</a:t>
            </a:r>
          </a:p>
        </p:txBody>
      </p:sp>
      <p:sp>
        <p:nvSpPr>
          <p:cNvPr id="27" name="TextBox 26">
            <a:extLst>
              <a:ext uri="{FF2B5EF4-FFF2-40B4-BE49-F238E27FC236}">
                <a16:creationId xmlns:a16="http://schemas.microsoft.com/office/drawing/2014/main" id="{60D16131-8F69-15A6-FF67-9A7961018AB3}"/>
              </a:ext>
            </a:extLst>
          </p:cNvPr>
          <p:cNvSpPr txBox="1"/>
          <p:nvPr/>
        </p:nvSpPr>
        <p:spPr bwMode="auto">
          <a:xfrm>
            <a:off x="8020718" y="5649363"/>
            <a:ext cx="667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2000</a:t>
            </a:r>
          </a:p>
        </p:txBody>
      </p:sp>
      <p:sp>
        <p:nvSpPr>
          <p:cNvPr id="28" name="TextBox 27">
            <a:extLst>
              <a:ext uri="{FF2B5EF4-FFF2-40B4-BE49-F238E27FC236}">
                <a16:creationId xmlns:a16="http://schemas.microsoft.com/office/drawing/2014/main" id="{CEF533B6-497A-2A53-4033-3F415A1CDD12}"/>
              </a:ext>
            </a:extLst>
          </p:cNvPr>
          <p:cNvSpPr txBox="1"/>
          <p:nvPr/>
        </p:nvSpPr>
        <p:spPr bwMode="auto">
          <a:xfrm>
            <a:off x="9356537" y="5649363"/>
            <a:ext cx="667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2016</a:t>
            </a:r>
          </a:p>
        </p:txBody>
      </p:sp>
      <p:cxnSp>
        <p:nvCxnSpPr>
          <p:cNvPr id="30" name="Straight Connector 29">
            <a:extLst>
              <a:ext uri="{FF2B5EF4-FFF2-40B4-BE49-F238E27FC236}">
                <a16:creationId xmlns:a16="http://schemas.microsoft.com/office/drawing/2014/main" id="{FB80A884-D14B-B4AF-18D6-757198E04AF3}"/>
              </a:ext>
            </a:extLst>
          </p:cNvPr>
          <p:cNvCxnSpPr>
            <a:cxnSpLocks/>
          </p:cNvCxnSpPr>
          <p:nvPr/>
        </p:nvCxnSpPr>
        <p:spPr bwMode="auto">
          <a:xfrm>
            <a:off x="2409245" y="1704229"/>
            <a:ext cx="959458" cy="0"/>
          </a:xfrm>
          <a:prstGeom prst="line">
            <a:avLst/>
          </a:prstGeom>
          <a:noFill/>
          <a:ln w="28575" cap="flat" cmpd="sng" algn="ctr">
            <a:solidFill>
              <a:schemeClr val="accent3"/>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7AB43E95-3A14-BC72-7D27-E0E7C7089517}"/>
              </a:ext>
            </a:extLst>
          </p:cNvPr>
          <p:cNvCxnSpPr>
            <a:cxnSpLocks/>
          </p:cNvCxnSpPr>
          <p:nvPr/>
        </p:nvCxnSpPr>
        <p:spPr bwMode="auto">
          <a:xfrm>
            <a:off x="3506525" y="1810247"/>
            <a:ext cx="286248" cy="0"/>
          </a:xfrm>
          <a:prstGeom prst="line">
            <a:avLst/>
          </a:prstGeom>
          <a:noFill/>
          <a:ln w="28575" cap="flat" cmpd="sng" algn="ctr">
            <a:solidFill>
              <a:schemeClr val="accent3"/>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184729D0-B9A1-2C85-5B34-A71BC3CBE7FF}"/>
              </a:ext>
            </a:extLst>
          </p:cNvPr>
          <p:cNvCxnSpPr>
            <a:cxnSpLocks/>
          </p:cNvCxnSpPr>
          <p:nvPr/>
        </p:nvCxnSpPr>
        <p:spPr bwMode="auto">
          <a:xfrm>
            <a:off x="3511826" y="1918914"/>
            <a:ext cx="1346421" cy="0"/>
          </a:xfrm>
          <a:prstGeom prst="line">
            <a:avLst/>
          </a:prstGeom>
          <a:noFill/>
          <a:ln w="28575" cap="flat" cmpd="sng" algn="ctr">
            <a:solidFill>
              <a:schemeClr val="accent3"/>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49757659-6CB7-0F21-2748-651616F715AD}"/>
              </a:ext>
            </a:extLst>
          </p:cNvPr>
          <p:cNvCxnSpPr>
            <a:cxnSpLocks/>
          </p:cNvCxnSpPr>
          <p:nvPr/>
        </p:nvCxnSpPr>
        <p:spPr bwMode="auto">
          <a:xfrm>
            <a:off x="3866984" y="2024932"/>
            <a:ext cx="1012467" cy="0"/>
          </a:xfrm>
          <a:prstGeom prst="line">
            <a:avLst/>
          </a:prstGeom>
          <a:noFill/>
          <a:ln w="28575" cap="flat" cmpd="sng" algn="ctr">
            <a:solidFill>
              <a:schemeClr val="accent3"/>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0BD2BCBD-8717-97E2-5627-8B7638B240F7}"/>
              </a:ext>
            </a:extLst>
          </p:cNvPr>
          <p:cNvCxnSpPr>
            <a:cxnSpLocks/>
          </p:cNvCxnSpPr>
          <p:nvPr/>
        </p:nvCxnSpPr>
        <p:spPr bwMode="auto">
          <a:xfrm>
            <a:off x="3935895" y="2133600"/>
            <a:ext cx="437322" cy="0"/>
          </a:xfrm>
          <a:prstGeom prst="line">
            <a:avLst/>
          </a:prstGeom>
          <a:noFill/>
          <a:ln w="28575" cap="flat" cmpd="sng" algn="ctr">
            <a:solidFill>
              <a:schemeClr val="accent3"/>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676622C7-BF62-93D8-542A-DF5EC5389895}"/>
              </a:ext>
            </a:extLst>
          </p:cNvPr>
          <p:cNvCxnSpPr>
            <a:cxnSpLocks/>
          </p:cNvCxnSpPr>
          <p:nvPr/>
        </p:nvCxnSpPr>
        <p:spPr bwMode="auto">
          <a:xfrm>
            <a:off x="4365265" y="2231666"/>
            <a:ext cx="1282812" cy="0"/>
          </a:xfrm>
          <a:prstGeom prst="line">
            <a:avLst/>
          </a:prstGeom>
          <a:noFill/>
          <a:ln w="28575" cap="flat" cmpd="sng" algn="ctr">
            <a:solidFill>
              <a:schemeClr val="accent3"/>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900F4501-6F15-B203-5CBA-DD44296F22CD}"/>
              </a:ext>
            </a:extLst>
          </p:cNvPr>
          <p:cNvCxnSpPr>
            <a:cxnSpLocks/>
          </p:cNvCxnSpPr>
          <p:nvPr/>
        </p:nvCxnSpPr>
        <p:spPr bwMode="auto">
          <a:xfrm>
            <a:off x="4948362" y="2340335"/>
            <a:ext cx="92765" cy="0"/>
          </a:xfrm>
          <a:prstGeom prst="line">
            <a:avLst/>
          </a:prstGeom>
          <a:noFill/>
          <a:ln w="28575" cap="flat" cmpd="sng" algn="ctr">
            <a:solidFill>
              <a:schemeClr val="accent3"/>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5E2DD76E-19F4-EE1B-471E-5242BB7D78A4}"/>
              </a:ext>
            </a:extLst>
          </p:cNvPr>
          <p:cNvCxnSpPr>
            <a:cxnSpLocks/>
          </p:cNvCxnSpPr>
          <p:nvPr/>
        </p:nvCxnSpPr>
        <p:spPr bwMode="auto">
          <a:xfrm>
            <a:off x="4993419" y="2446351"/>
            <a:ext cx="779229" cy="0"/>
          </a:xfrm>
          <a:prstGeom prst="line">
            <a:avLst/>
          </a:prstGeom>
          <a:noFill/>
          <a:ln w="28575" cap="flat" cmpd="sng" algn="ctr">
            <a:solidFill>
              <a:schemeClr val="accent3"/>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312D218D-F431-3232-7684-596C27C67AFD}"/>
              </a:ext>
            </a:extLst>
          </p:cNvPr>
          <p:cNvCxnSpPr>
            <a:cxnSpLocks/>
          </p:cNvCxnSpPr>
          <p:nvPr/>
        </p:nvCxnSpPr>
        <p:spPr bwMode="auto">
          <a:xfrm>
            <a:off x="5027875" y="2552369"/>
            <a:ext cx="1036320" cy="0"/>
          </a:xfrm>
          <a:prstGeom prst="line">
            <a:avLst/>
          </a:prstGeom>
          <a:noFill/>
          <a:ln w="28575" cap="flat" cmpd="sng" algn="ctr">
            <a:solidFill>
              <a:schemeClr val="accent3"/>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9B92A1F1-B4F7-5175-7E54-85BC4A95DC5D}"/>
              </a:ext>
            </a:extLst>
          </p:cNvPr>
          <p:cNvCxnSpPr>
            <a:cxnSpLocks/>
          </p:cNvCxnSpPr>
          <p:nvPr/>
        </p:nvCxnSpPr>
        <p:spPr bwMode="auto">
          <a:xfrm>
            <a:off x="5539409" y="2658388"/>
            <a:ext cx="278296" cy="0"/>
          </a:xfrm>
          <a:prstGeom prst="line">
            <a:avLst/>
          </a:prstGeom>
          <a:noFill/>
          <a:ln w="28575" cap="flat" cmpd="sng" algn="ctr">
            <a:solidFill>
              <a:schemeClr val="accent3"/>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E569B198-DEF0-1713-5B94-C333915CEB17}"/>
              </a:ext>
            </a:extLst>
          </p:cNvPr>
          <p:cNvCxnSpPr>
            <a:cxnSpLocks/>
          </p:cNvCxnSpPr>
          <p:nvPr/>
        </p:nvCxnSpPr>
        <p:spPr bwMode="auto">
          <a:xfrm>
            <a:off x="5971430" y="2767056"/>
            <a:ext cx="1364973" cy="0"/>
          </a:xfrm>
          <a:prstGeom prst="line">
            <a:avLst/>
          </a:prstGeom>
          <a:noFill/>
          <a:ln w="28575" cap="flat" cmpd="sng" algn="ctr">
            <a:solidFill>
              <a:schemeClr val="accent3"/>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019F9014-BBFB-0EDB-0E03-79BEF802CCA3}"/>
              </a:ext>
            </a:extLst>
          </p:cNvPr>
          <p:cNvCxnSpPr>
            <a:cxnSpLocks/>
          </p:cNvCxnSpPr>
          <p:nvPr/>
        </p:nvCxnSpPr>
        <p:spPr bwMode="auto">
          <a:xfrm>
            <a:off x="6718852" y="2867772"/>
            <a:ext cx="198783" cy="0"/>
          </a:xfrm>
          <a:prstGeom prst="line">
            <a:avLst/>
          </a:prstGeom>
          <a:noFill/>
          <a:ln w="28575" cap="flat" cmpd="sng" algn="ctr">
            <a:solidFill>
              <a:schemeClr val="accent3"/>
            </a:solidFill>
            <a:prstDash val="solid"/>
            <a:round/>
            <a:headEnd type="none" w="med" len="med"/>
            <a:tailEnd type="none" w="med" len="med"/>
          </a:ln>
          <a:effectLst/>
        </p:spPr>
      </p:cxnSp>
      <p:cxnSp>
        <p:nvCxnSpPr>
          <p:cNvPr id="1047" name="Straight Connector 1046">
            <a:extLst>
              <a:ext uri="{FF2B5EF4-FFF2-40B4-BE49-F238E27FC236}">
                <a16:creationId xmlns:a16="http://schemas.microsoft.com/office/drawing/2014/main" id="{200A5184-063C-638F-206E-928C7F96388C}"/>
              </a:ext>
            </a:extLst>
          </p:cNvPr>
          <p:cNvCxnSpPr>
            <a:cxnSpLocks/>
          </p:cNvCxnSpPr>
          <p:nvPr/>
        </p:nvCxnSpPr>
        <p:spPr bwMode="auto">
          <a:xfrm>
            <a:off x="7068710" y="2979090"/>
            <a:ext cx="174929" cy="0"/>
          </a:xfrm>
          <a:prstGeom prst="line">
            <a:avLst/>
          </a:prstGeom>
          <a:noFill/>
          <a:ln w="28575" cap="flat" cmpd="sng" algn="ctr">
            <a:solidFill>
              <a:schemeClr val="accent3"/>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CB06E19B-A998-3085-8CB3-D5E6418DDCB3}"/>
              </a:ext>
            </a:extLst>
          </p:cNvPr>
          <p:cNvCxnSpPr>
            <a:cxnSpLocks/>
          </p:cNvCxnSpPr>
          <p:nvPr/>
        </p:nvCxnSpPr>
        <p:spPr bwMode="auto">
          <a:xfrm>
            <a:off x="7063409" y="3079806"/>
            <a:ext cx="1115833" cy="0"/>
          </a:xfrm>
          <a:prstGeom prst="line">
            <a:avLst/>
          </a:prstGeom>
          <a:noFill/>
          <a:ln w="28575" cap="flat" cmpd="sng" algn="ctr">
            <a:solidFill>
              <a:schemeClr val="accent3"/>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22BD9559-94B1-7E42-C91F-D666C98D91EE}"/>
              </a:ext>
            </a:extLst>
          </p:cNvPr>
          <p:cNvCxnSpPr>
            <a:cxnSpLocks/>
          </p:cNvCxnSpPr>
          <p:nvPr/>
        </p:nvCxnSpPr>
        <p:spPr bwMode="auto">
          <a:xfrm>
            <a:off x="8295861" y="3291841"/>
            <a:ext cx="333955" cy="0"/>
          </a:xfrm>
          <a:prstGeom prst="line">
            <a:avLst/>
          </a:prstGeom>
          <a:noFill/>
          <a:ln w="28575" cap="flat" cmpd="sng" algn="ctr">
            <a:solidFill>
              <a:schemeClr val="accent3"/>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75EBA661-8D26-F355-C453-1C74D8952C63}"/>
              </a:ext>
            </a:extLst>
          </p:cNvPr>
          <p:cNvCxnSpPr>
            <a:cxnSpLocks/>
          </p:cNvCxnSpPr>
          <p:nvPr/>
        </p:nvCxnSpPr>
        <p:spPr bwMode="auto">
          <a:xfrm>
            <a:off x="8677523" y="3395208"/>
            <a:ext cx="84815" cy="0"/>
          </a:xfrm>
          <a:prstGeom prst="line">
            <a:avLst/>
          </a:prstGeom>
          <a:noFill/>
          <a:ln w="28575" cap="flat" cmpd="sng" algn="ctr">
            <a:solidFill>
              <a:schemeClr val="accent3"/>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B59E9056-085A-C665-7BC1-387464E498A9}"/>
              </a:ext>
            </a:extLst>
          </p:cNvPr>
          <p:cNvCxnSpPr>
            <a:cxnSpLocks/>
          </p:cNvCxnSpPr>
          <p:nvPr/>
        </p:nvCxnSpPr>
        <p:spPr bwMode="auto">
          <a:xfrm>
            <a:off x="9183757" y="3503876"/>
            <a:ext cx="90114" cy="0"/>
          </a:xfrm>
          <a:prstGeom prst="line">
            <a:avLst/>
          </a:prstGeom>
          <a:noFill/>
          <a:ln w="28575" cap="flat" cmpd="sng" algn="ctr">
            <a:solidFill>
              <a:schemeClr val="accent3"/>
            </a:solidFill>
            <a:prstDash val="solid"/>
            <a:round/>
            <a:headEnd type="none" w="med" len="med"/>
            <a:tailEnd type="none" w="med" len="med"/>
          </a:ln>
          <a:effectLst/>
        </p:spPr>
      </p:cxnSp>
      <p:grpSp>
        <p:nvGrpSpPr>
          <p:cNvPr id="1063" name="Group 1062">
            <a:extLst>
              <a:ext uri="{FF2B5EF4-FFF2-40B4-BE49-F238E27FC236}">
                <a16:creationId xmlns:a16="http://schemas.microsoft.com/office/drawing/2014/main" id="{5717DA53-D845-C3EF-B931-4CB2B8BE0BE6}"/>
              </a:ext>
            </a:extLst>
          </p:cNvPr>
          <p:cNvGrpSpPr/>
          <p:nvPr/>
        </p:nvGrpSpPr>
        <p:grpSpPr>
          <a:xfrm>
            <a:off x="3305092" y="1653872"/>
            <a:ext cx="103367" cy="103367"/>
            <a:chOff x="7757823" y="2218414"/>
            <a:chExt cx="103367" cy="103367"/>
          </a:xfrm>
        </p:grpSpPr>
        <p:cxnSp>
          <p:nvCxnSpPr>
            <p:cNvPr id="1058" name="Straight Connector 1057">
              <a:extLst>
                <a:ext uri="{FF2B5EF4-FFF2-40B4-BE49-F238E27FC236}">
                  <a16:creationId xmlns:a16="http://schemas.microsoft.com/office/drawing/2014/main" id="{DB43162A-6ECB-027E-392C-44A95033A6FE}"/>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873DDD18-68B6-766B-0367-B43C1772FB3A}"/>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4" name="Group 1063">
            <a:extLst>
              <a:ext uri="{FF2B5EF4-FFF2-40B4-BE49-F238E27FC236}">
                <a16:creationId xmlns:a16="http://schemas.microsoft.com/office/drawing/2014/main" id="{BAD2B9B9-E97D-8920-A365-F2EE47384CAE}"/>
              </a:ext>
            </a:extLst>
          </p:cNvPr>
          <p:cNvGrpSpPr/>
          <p:nvPr/>
        </p:nvGrpSpPr>
        <p:grpSpPr>
          <a:xfrm>
            <a:off x="3731812" y="1759888"/>
            <a:ext cx="103367" cy="103367"/>
            <a:chOff x="7757823" y="2218414"/>
            <a:chExt cx="103367" cy="103367"/>
          </a:xfrm>
        </p:grpSpPr>
        <p:cxnSp>
          <p:nvCxnSpPr>
            <p:cNvPr id="1065" name="Straight Connector 1064">
              <a:extLst>
                <a:ext uri="{FF2B5EF4-FFF2-40B4-BE49-F238E27FC236}">
                  <a16:creationId xmlns:a16="http://schemas.microsoft.com/office/drawing/2014/main" id="{E10B3275-57AF-68EA-C6A7-1C464AA8FB99}"/>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5BC25C2D-0D25-88AC-DE40-28BFED5E0257}"/>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7" name="Group 1066">
            <a:extLst>
              <a:ext uri="{FF2B5EF4-FFF2-40B4-BE49-F238E27FC236}">
                <a16:creationId xmlns:a16="http://schemas.microsoft.com/office/drawing/2014/main" id="{D5794F66-BA43-200F-3781-95A1E694738C}"/>
              </a:ext>
            </a:extLst>
          </p:cNvPr>
          <p:cNvGrpSpPr/>
          <p:nvPr/>
        </p:nvGrpSpPr>
        <p:grpSpPr>
          <a:xfrm>
            <a:off x="4821141" y="1865906"/>
            <a:ext cx="103367" cy="103367"/>
            <a:chOff x="7757823" y="2218414"/>
            <a:chExt cx="103367" cy="103367"/>
          </a:xfrm>
        </p:grpSpPr>
        <p:cxnSp>
          <p:nvCxnSpPr>
            <p:cNvPr id="1068" name="Straight Connector 1067">
              <a:extLst>
                <a:ext uri="{FF2B5EF4-FFF2-40B4-BE49-F238E27FC236}">
                  <a16:creationId xmlns:a16="http://schemas.microsoft.com/office/drawing/2014/main" id="{77BBF17C-6D9F-C1D7-2B3C-DBB38762EC87}"/>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A8EA4DDB-1026-555F-1EC5-71A447B20472}"/>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0" name="Group 1069">
            <a:extLst>
              <a:ext uri="{FF2B5EF4-FFF2-40B4-BE49-F238E27FC236}">
                <a16:creationId xmlns:a16="http://schemas.microsoft.com/office/drawing/2014/main" id="{81CBEE3A-B44F-3D34-97D5-B960E8A8CCDA}"/>
              </a:ext>
            </a:extLst>
          </p:cNvPr>
          <p:cNvGrpSpPr/>
          <p:nvPr/>
        </p:nvGrpSpPr>
        <p:grpSpPr>
          <a:xfrm>
            <a:off x="4829092" y="1971923"/>
            <a:ext cx="103367" cy="103367"/>
            <a:chOff x="7757823" y="2218414"/>
            <a:chExt cx="103367" cy="103367"/>
          </a:xfrm>
        </p:grpSpPr>
        <p:cxnSp>
          <p:nvCxnSpPr>
            <p:cNvPr id="1071" name="Straight Connector 1070">
              <a:extLst>
                <a:ext uri="{FF2B5EF4-FFF2-40B4-BE49-F238E27FC236}">
                  <a16:creationId xmlns:a16="http://schemas.microsoft.com/office/drawing/2014/main" id="{FAE15162-4A54-799B-5235-FEE04107CA34}"/>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4367FD04-69CC-3B91-37CE-CB48587C1722}"/>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3" name="Group 1072">
            <a:extLst>
              <a:ext uri="{FF2B5EF4-FFF2-40B4-BE49-F238E27FC236}">
                <a16:creationId xmlns:a16="http://schemas.microsoft.com/office/drawing/2014/main" id="{5FEAA411-D4B7-01DA-BB40-FADE61A9A3B3}"/>
              </a:ext>
            </a:extLst>
          </p:cNvPr>
          <p:cNvGrpSpPr/>
          <p:nvPr/>
        </p:nvGrpSpPr>
        <p:grpSpPr>
          <a:xfrm>
            <a:off x="4320209" y="2077941"/>
            <a:ext cx="103367" cy="103367"/>
            <a:chOff x="7757823" y="2218414"/>
            <a:chExt cx="103367" cy="103367"/>
          </a:xfrm>
        </p:grpSpPr>
        <p:cxnSp>
          <p:nvCxnSpPr>
            <p:cNvPr id="1074" name="Straight Connector 1073">
              <a:extLst>
                <a:ext uri="{FF2B5EF4-FFF2-40B4-BE49-F238E27FC236}">
                  <a16:creationId xmlns:a16="http://schemas.microsoft.com/office/drawing/2014/main" id="{8AFD8E3E-C28A-E206-16C4-EC0F86E50686}"/>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23163535-DE9A-14A6-D71F-A7CE950193E4}"/>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6" name="Group 1075">
            <a:extLst>
              <a:ext uri="{FF2B5EF4-FFF2-40B4-BE49-F238E27FC236}">
                <a16:creationId xmlns:a16="http://schemas.microsoft.com/office/drawing/2014/main" id="{97D3CD1F-451D-0F0E-B01D-5934A4AD18D9}"/>
              </a:ext>
            </a:extLst>
          </p:cNvPr>
          <p:cNvGrpSpPr/>
          <p:nvPr/>
        </p:nvGrpSpPr>
        <p:grpSpPr>
          <a:xfrm>
            <a:off x="5587117" y="2170706"/>
            <a:ext cx="103367" cy="103367"/>
            <a:chOff x="7757823" y="2218414"/>
            <a:chExt cx="103367" cy="103367"/>
          </a:xfrm>
        </p:grpSpPr>
        <p:cxnSp>
          <p:nvCxnSpPr>
            <p:cNvPr id="1077" name="Straight Connector 1076">
              <a:extLst>
                <a:ext uri="{FF2B5EF4-FFF2-40B4-BE49-F238E27FC236}">
                  <a16:creationId xmlns:a16="http://schemas.microsoft.com/office/drawing/2014/main" id="{C21F7602-2F4B-4A44-E27B-2B7C5DC99C6C}"/>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F2D8A062-6EC1-1A70-8C96-06595EF6FF4B}"/>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9" name="Group 1078">
            <a:extLst>
              <a:ext uri="{FF2B5EF4-FFF2-40B4-BE49-F238E27FC236}">
                <a16:creationId xmlns:a16="http://schemas.microsoft.com/office/drawing/2014/main" id="{6C7D2BE2-4360-0B3C-84AF-A899145A7EA1}"/>
              </a:ext>
            </a:extLst>
          </p:cNvPr>
          <p:cNvGrpSpPr/>
          <p:nvPr/>
        </p:nvGrpSpPr>
        <p:grpSpPr>
          <a:xfrm>
            <a:off x="4993419" y="2287325"/>
            <a:ext cx="103367" cy="103367"/>
            <a:chOff x="7757823" y="2218414"/>
            <a:chExt cx="103367" cy="103367"/>
          </a:xfrm>
        </p:grpSpPr>
        <p:cxnSp>
          <p:nvCxnSpPr>
            <p:cNvPr id="1080" name="Straight Connector 1079">
              <a:extLst>
                <a:ext uri="{FF2B5EF4-FFF2-40B4-BE49-F238E27FC236}">
                  <a16:creationId xmlns:a16="http://schemas.microsoft.com/office/drawing/2014/main" id="{027D3560-0B67-6699-1159-4FF4E0235CFF}"/>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5DFADDCF-FBA2-A6BC-E84C-FB2FDFE6A831}"/>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2" name="Group 1081">
            <a:extLst>
              <a:ext uri="{FF2B5EF4-FFF2-40B4-BE49-F238E27FC236}">
                <a16:creationId xmlns:a16="http://schemas.microsoft.com/office/drawing/2014/main" id="{FA43D9F3-3DC2-8B30-DC8A-D9237BB649C0}"/>
              </a:ext>
            </a:extLst>
          </p:cNvPr>
          <p:cNvGrpSpPr/>
          <p:nvPr/>
        </p:nvGrpSpPr>
        <p:grpSpPr>
          <a:xfrm>
            <a:off x="5714337" y="2393342"/>
            <a:ext cx="103367" cy="103367"/>
            <a:chOff x="7757823" y="2218414"/>
            <a:chExt cx="103367" cy="103367"/>
          </a:xfrm>
        </p:grpSpPr>
        <p:cxnSp>
          <p:nvCxnSpPr>
            <p:cNvPr id="1083" name="Straight Connector 1082">
              <a:extLst>
                <a:ext uri="{FF2B5EF4-FFF2-40B4-BE49-F238E27FC236}">
                  <a16:creationId xmlns:a16="http://schemas.microsoft.com/office/drawing/2014/main" id="{1322EAB6-C78E-61F5-0535-3047AE8D5907}"/>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CE9061D9-27F4-F9D6-760C-525E14230C5A}"/>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5" name="Group 1084">
            <a:extLst>
              <a:ext uri="{FF2B5EF4-FFF2-40B4-BE49-F238E27FC236}">
                <a16:creationId xmlns:a16="http://schemas.microsoft.com/office/drawing/2014/main" id="{35F51C4D-E624-AEC9-FF06-8BA686B8156F}"/>
              </a:ext>
            </a:extLst>
          </p:cNvPr>
          <p:cNvGrpSpPr/>
          <p:nvPr/>
        </p:nvGrpSpPr>
        <p:grpSpPr>
          <a:xfrm>
            <a:off x="6003234" y="2499359"/>
            <a:ext cx="103367" cy="103367"/>
            <a:chOff x="7757823" y="2218414"/>
            <a:chExt cx="103367" cy="103367"/>
          </a:xfrm>
        </p:grpSpPr>
        <p:cxnSp>
          <p:nvCxnSpPr>
            <p:cNvPr id="1086" name="Straight Connector 1085">
              <a:extLst>
                <a:ext uri="{FF2B5EF4-FFF2-40B4-BE49-F238E27FC236}">
                  <a16:creationId xmlns:a16="http://schemas.microsoft.com/office/drawing/2014/main" id="{52236B22-9E3D-D824-B1D4-A29514C366B9}"/>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ECD72BEB-FCAC-30EC-3284-B60148ABCF7F}"/>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8" name="Group 1087">
            <a:extLst>
              <a:ext uri="{FF2B5EF4-FFF2-40B4-BE49-F238E27FC236}">
                <a16:creationId xmlns:a16="http://schemas.microsoft.com/office/drawing/2014/main" id="{BBBB648E-A006-5DFC-57DA-F2B67B098034}"/>
              </a:ext>
            </a:extLst>
          </p:cNvPr>
          <p:cNvGrpSpPr/>
          <p:nvPr/>
        </p:nvGrpSpPr>
        <p:grpSpPr>
          <a:xfrm>
            <a:off x="5756743" y="2605377"/>
            <a:ext cx="103367" cy="103367"/>
            <a:chOff x="7757823" y="2218414"/>
            <a:chExt cx="103367" cy="103367"/>
          </a:xfrm>
        </p:grpSpPr>
        <p:cxnSp>
          <p:nvCxnSpPr>
            <p:cNvPr id="1089" name="Straight Connector 1088">
              <a:extLst>
                <a:ext uri="{FF2B5EF4-FFF2-40B4-BE49-F238E27FC236}">
                  <a16:creationId xmlns:a16="http://schemas.microsoft.com/office/drawing/2014/main" id="{CEFB88BF-2F93-5D1F-9F53-47BE27F099A0}"/>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C79750C5-A9E6-83F8-705E-73A9AE68C1D0}"/>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1" name="Group 1090">
            <a:extLst>
              <a:ext uri="{FF2B5EF4-FFF2-40B4-BE49-F238E27FC236}">
                <a16:creationId xmlns:a16="http://schemas.microsoft.com/office/drawing/2014/main" id="{6133C2F9-84A2-A358-DD5C-4D2BF58D8B05}"/>
              </a:ext>
            </a:extLst>
          </p:cNvPr>
          <p:cNvGrpSpPr/>
          <p:nvPr/>
        </p:nvGrpSpPr>
        <p:grpSpPr>
          <a:xfrm>
            <a:off x="7275442" y="2711394"/>
            <a:ext cx="103367" cy="103367"/>
            <a:chOff x="7757823" y="2218414"/>
            <a:chExt cx="103367" cy="103367"/>
          </a:xfrm>
        </p:grpSpPr>
        <p:cxnSp>
          <p:nvCxnSpPr>
            <p:cNvPr id="1092" name="Straight Connector 1091">
              <a:extLst>
                <a:ext uri="{FF2B5EF4-FFF2-40B4-BE49-F238E27FC236}">
                  <a16:creationId xmlns:a16="http://schemas.microsoft.com/office/drawing/2014/main" id="{BE7B3BE4-20BA-1220-058C-E11EF62382AE}"/>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6BB18C1D-4B0F-78EE-160A-40F1FCB898F6}"/>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4" name="Group 1093">
            <a:extLst>
              <a:ext uri="{FF2B5EF4-FFF2-40B4-BE49-F238E27FC236}">
                <a16:creationId xmlns:a16="http://schemas.microsoft.com/office/drawing/2014/main" id="{115EAE53-367C-39B5-6B6D-EA5E93FCC302}"/>
              </a:ext>
            </a:extLst>
          </p:cNvPr>
          <p:cNvGrpSpPr/>
          <p:nvPr/>
        </p:nvGrpSpPr>
        <p:grpSpPr>
          <a:xfrm>
            <a:off x="6856673" y="2814761"/>
            <a:ext cx="103367" cy="103367"/>
            <a:chOff x="7757823" y="2218414"/>
            <a:chExt cx="103367" cy="103367"/>
          </a:xfrm>
        </p:grpSpPr>
        <p:cxnSp>
          <p:nvCxnSpPr>
            <p:cNvPr id="1095" name="Straight Connector 1094">
              <a:extLst>
                <a:ext uri="{FF2B5EF4-FFF2-40B4-BE49-F238E27FC236}">
                  <a16:creationId xmlns:a16="http://schemas.microsoft.com/office/drawing/2014/main" id="{21EE9BD7-6793-DB57-E49D-DBF8480EF151}"/>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E790BAE8-D01F-2B79-566D-1CC67A9C26DC}"/>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7" name="Group 1096">
            <a:extLst>
              <a:ext uri="{FF2B5EF4-FFF2-40B4-BE49-F238E27FC236}">
                <a16:creationId xmlns:a16="http://schemas.microsoft.com/office/drawing/2014/main" id="{D6B4BD4B-1F14-5E58-F0CA-E57D3C91D6B9}"/>
              </a:ext>
            </a:extLst>
          </p:cNvPr>
          <p:cNvGrpSpPr/>
          <p:nvPr/>
        </p:nvGrpSpPr>
        <p:grpSpPr>
          <a:xfrm>
            <a:off x="7195929" y="2920778"/>
            <a:ext cx="103367" cy="103367"/>
            <a:chOff x="7757823" y="2218414"/>
            <a:chExt cx="103367" cy="103367"/>
          </a:xfrm>
        </p:grpSpPr>
        <p:cxnSp>
          <p:nvCxnSpPr>
            <p:cNvPr id="1098" name="Straight Connector 1097">
              <a:extLst>
                <a:ext uri="{FF2B5EF4-FFF2-40B4-BE49-F238E27FC236}">
                  <a16:creationId xmlns:a16="http://schemas.microsoft.com/office/drawing/2014/main" id="{6F88B375-8E58-ACE3-C588-72B709DA0349}"/>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E6C4CBDC-7E2B-B48E-6A56-51B84885E3AE}"/>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0" name="Group 1099">
            <a:extLst>
              <a:ext uri="{FF2B5EF4-FFF2-40B4-BE49-F238E27FC236}">
                <a16:creationId xmlns:a16="http://schemas.microsoft.com/office/drawing/2014/main" id="{EC613425-3C06-9509-3FAD-3D52EE8E8420}"/>
              </a:ext>
            </a:extLst>
          </p:cNvPr>
          <p:cNvGrpSpPr/>
          <p:nvPr/>
        </p:nvGrpSpPr>
        <p:grpSpPr>
          <a:xfrm>
            <a:off x="8123581" y="3021495"/>
            <a:ext cx="103367" cy="103367"/>
            <a:chOff x="7757823" y="2218414"/>
            <a:chExt cx="103367" cy="103367"/>
          </a:xfrm>
        </p:grpSpPr>
        <p:cxnSp>
          <p:nvCxnSpPr>
            <p:cNvPr id="1101" name="Straight Connector 1100">
              <a:extLst>
                <a:ext uri="{FF2B5EF4-FFF2-40B4-BE49-F238E27FC236}">
                  <a16:creationId xmlns:a16="http://schemas.microsoft.com/office/drawing/2014/main" id="{71C20464-0DFE-C666-8074-2691EF283222}"/>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B4B5FE0C-681C-0C49-ECBE-D2B13D6BB539}"/>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3" name="Group 1102">
            <a:extLst>
              <a:ext uri="{FF2B5EF4-FFF2-40B4-BE49-F238E27FC236}">
                <a16:creationId xmlns:a16="http://schemas.microsoft.com/office/drawing/2014/main" id="{2F361ABE-6C98-3433-52FE-8DF664CE2655}"/>
              </a:ext>
            </a:extLst>
          </p:cNvPr>
          <p:cNvGrpSpPr/>
          <p:nvPr/>
        </p:nvGrpSpPr>
        <p:grpSpPr>
          <a:xfrm>
            <a:off x="7956603" y="3130163"/>
            <a:ext cx="103367" cy="103367"/>
            <a:chOff x="7757823" y="2218414"/>
            <a:chExt cx="103367" cy="103367"/>
          </a:xfrm>
        </p:grpSpPr>
        <p:cxnSp>
          <p:nvCxnSpPr>
            <p:cNvPr id="1104" name="Straight Connector 1103">
              <a:extLst>
                <a:ext uri="{FF2B5EF4-FFF2-40B4-BE49-F238E27FC236}">
                  <a16:creationId xmlns:a16="http://schemas.microsoft.com/office/drawing/2014/main" id="{CF00FEEE-2361-44C3-7EF7-4C1EB2BA6F27}"/>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A1A798FA-1FCD-F4A0-64B8-9260AD6B8540}"/>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6" name="Group 1105">
            <a:extLst>
              <a:ext uri="{FF2B5EF4-FFF2-40B4-BE49-F238E27FC236}">
                <a16:creationId xmlns:a16="http://schemas.microsoft.com/office/drawing/2014/main" id="{056D2955-7117-CDF5-476A-ABFEBB90524D}"/>
              </a:ext>
            </a:extLst>
          </p:cNvPr>
          <p:cNvGrpSpPr/>
          <p:nvPr/>
        </p:nvGrpSpPr>
        <p:grpSpPr>
          <a:xfrm>
            <a:off x="8592708" y="3238831"/>
            <a:ext cx="103367" cy="103367"/>
            <a:chOff x="7757823" y="2218414"/>
            <a:chExt cx="103367" cy="103367"/>
          </a:xfrm>
        </p:grpSpPr>
        <p:cxnSp>
          <p:nvCxnSpPr>
            <p:cNvPr id="1107" name="Straight Connector 1106">
              <a:extLst>
                <a:ext uri="{FF2B5EF4-FFF2-40B4-BE49-F238E27FC236}">
                  <a16:creationId xmlns:a16="http://schemas.microsoft.com/office/drawing/2014/main" id="{75076212-1F74-3FC3-D7E7-D13A14573C72}"/>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C8B70A41-A990-26A5-DB5C-82DD28553EBF}"/>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121" name="Straight Connector 1120">
            <a:extLst>
              <a:ext uri="{FF2B5EF4-FFF2-40B4-BE49-F238E27FC236}">
                <a16:creationId xmlns:a16="http://schemas.microsoft.com/office/drawing/2014/main" id="{21E30C71-B8B5-20B1-FC92-914E0A491ADD}"/>
              </a:ext>
            </a:extLst>
          </p:cNvPr>
          <p:cNvCxnSpPr>
            <a:cxnSpLocks/>
          </p:cNvCxnSpPr>
          <p:nvPr/>
        </p:nvCxnSpPr>
        <p:spPr bwMode="auto">
          <a:xfrm>
            <a:off x="6604883" y="3821927"/>
            <a:ext cx="3111611" cy="0"/>
          </a:xfrm>
          <a:prstGeom prst="line">
            <a:avLst/>
          </a:prstGeom>
          <a:noFill/>
          <a:ln w="28575" cap="flat" cmpd="sng" algn="ctr">
            <a:solidFill>
              <a:schemeClr val="accent1"/>
            </a:solidFill>
            <a:prstDash val="solid"/>
            <a:round/>
            <a:headEnd type="none" w="med" len="med"/>
            <a:tailEnd type="none" w="med" len="med"/>
          </a:ln>
          <a:effectLst/>
        </p:spPr>
      </p:cxnSp>
      <p:grpSp>
        <p:nvGrpSpPr>
          <p:cNvPr id="1109" name="Group 1108">
            <a:extLst>
              <a:ext uri="{FF2B5EF4-FFF2-40B4-BE49-F238E27FC236}">
                <a16:creationId xmlns:a16="http://schemas.microsoft.com/office/drawing/2014/main" id="{767D1366-F1B0-388B-97A0-98E789AE0B2B}"/>
              </a:ext>
            </a:extLst>
          </p:cNvPr>
          <p:cNvGrpSpPr/>
          <p:nvPr/>
        </p:nvGrpSpPr>
        <p:grpSpPr>
          <a:xfrm>
            <a:off x="8717278" y="3347498"/>
            <a:ext cx="103367" cy="103367"/>
            <a:chOff x="7757823" y="2218414"/>
            <a:chExt cx="103367" cy="103367"/>
          </a:xfrm>
        </p:grpSpPr>
        <p:cxnSp>
          <p:nvCxnSpPr>
            <p:cNvPr id="1110" name="Straight Connector 1109">
              <a:extLst>
                <a:ext uri="{FF2B5EF4-FFF2-40B4-BE49-F238E27FC236}">
                  <a16:creationId xmlns:a16="http://schemas.microsoft.com/office/drawing/2014/main" id="{2F77298F-C2CD-D79B-D3EB-1D480566064F}"/>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874F60BD-65D4-82C3-A22D-7703B30FEEAA}"/>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sp>
        <p:nvSpPr>
          <p:cNvPr id="1120" name="Oval 1119">
            <a:extLst>
              <a:ext uri="{FF2B5EF4-FFF2-40B4-BE49-F238E27FC236}">
                <a16:creationId xmlns:a16="http://schemas.microsoft.com/office/drawing/2014/main" id="{543A1E5D-F90A-6734-AD16-96D11EE96276}"/>
              </a:ext>
            </a:extLst>
          </p:cNvPr>
          <p:cNvSpPr/>
          <p:nvPr/>
        </p:nvSpPr>
        <p:spPr bwMode="auto">
          <a:xfrm>
            <a:off x="6512119" y="3755665"/>
            <a:ext cx="124570" cy="12457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12" name="Group 1111">
            <a:extLst>
              <a:ext uri="{FF2B5EF4-FFF2-40B4-BE49-F238E27FC236}">
                <a16:creationId xmlns:a16="http://schemas.microsoft.com/office/drawing/2014/main" id="{D1F94013-EF01-A5CC-20DD-80080302C880}"/>
              </a:ext>
            </a:extLst>
          </p:cNvPr>
          <p:cNvGrpSpPr/>
          <p:nvPr/>
        </p:nvGrpSpPr>
        <p:grpSpPr>
          <a:xfrm>
            <a:off x="9226161" y="3450865"/>
            <a:ext cx="103367" cy="103367"/>
            <a:chOff x="7757823" y="2218414"/>
            <a:chExt cx="103367" cy="103367"/>
          </a:xfrm>
        </p:grpSpPr>
        <p:cxnSp>
          <p:nvCxnSpPr>
            <p:cNvPr id="1113" name="Straight Connector 1112">
              <a:extLst>
                <a:ext uri="{FF2B5EF4-FFF2-40B4-BE49-F238E27FC236}">
                  <a16:creationId xmlns:a16="http://schemas.microsoft.com/office/drawing/2014/main" id="{03277064-8185-A0FA-F8E8-2B17A78007C4}"/>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91167127-DE6A-DBE3-135D-7B5B26451CE7}"/>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118" name="Straight Connector 1117">
            <a:extLst>
              <a:ext uri="{FF2B5EF4-FFF2-40B4-BE49-F238E27FC236}">
                <a16:creationId xmlns:a16="http://schemas.microsoft.com/office/drawing/2014/main" id="{36B7E636-38BD-AF01-0A35-BB2CE0DBC1B1}"/>
              </a:ext>
            </a:extLst>
          </p:cNvPr>
          <p:cNvCxnSpPr>
            <a:cxnSpLocks/>
          </p:cNvCxnSpPr>
          <p:nvPr/>
        </p:nvCxnSpPr>
        <p:spPr bwMode="auto">
          <a:xfrm>
            <a:off x="612250" y="3821927"/>
            <a:ext cx="5939625" cy="0"/>
          </a:xfrm>
          <a:prstGeom prst="line">
            <a:avLst/>
          </a:prstGeom>
          <a:noFill/>
          <a:ln w="28575" cap="flat" cmpd="sng" algn="ctr">
            <a:solidFill>
              <a:schemeClr val="accent3"/>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9136CDB3-2451-FC81-C5B5-B5F20E24732E}"/>
              </a:ext>
            </a:extLst>
          </p:cNvPr>
          <p:cNvCxnSpPr>
            <a:cxnSpLocks/>
          </p:cNvCxnSpPr>
          <p:nvPr/>
        </p:nvCxnSpPr>
        <p:spPr bwMode="auto">
          <a:xfrm>
            <a:off x="1823499" y="3927945"/>
            <a:ext cx="7892995" cy="0"/>
          </a:xfrm>
          <a:prstGeom prst="line">
            <a:avLst/>
          </a:prstGeom>
          <a:noFill/>
          <a:ln w="28575" cap="flat" cmpd="sng" algn="ctr">
            <a:solidFill>
              <a:schemeClr val="accent3"/>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D19ABF10-BBE9-7956-A238-0223850224C6}"/>
              </a:ext>
            </a:extLst>
          </p:cNvPr>
          <p:cNvCxnSpPr>
            <a:cxnSpLocks/>
          </p:cNvCxnSpPr>
          <p:nvPr/>
        </p:nvCxnSpPr>
        <p:spPr bwMode="auto">
          <a:xfrm>
            <a:off x="2072640" y="4031312"/>
            <a:ext cx="7643854" cy="0"/>
          </a:xfrm>
          <a:prstGeom prst="line">
            <a:avLst/>
          </a:prstGeom>
          <a:noFill/>
          <a:ln w="28575" cap="flat" cmpd="sng" algn="ctr">
            <a:solidFill>
              <a:schemeClr val="accent3"/>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D1CA121D-1C73-3C0D-7CF1-F91D07275F81}"/>
              </a:ext>
            </a:extLst>
          </p:cNvPr>
          <p:cNvCxnSpPr>
            <a:cxnSpLocks/>
          </p:cNvCxnSpPr>
          <p:nvPr/>
        </p:nvCxnSpPr>
        <p:spPr bwMode="auto">
          <a:xfrm>
            <a:off x="2072640" y="4132029"/>
            <a:ext cx="6549224" cy="0"/>
          </a:xfrm>
          <a:prstGeom prst="line">
            <a:avLst/>
          </a:prstGeom>
          <a:noFill/>
          <a:ln w="28575" cap="flat" cmpd="sng" algn="ctr">
            <a:solidFill>
              <a:schemeClr val="accent3"/>
            </a:solidFill>
            <a:prstDash val="solid"/>
            <a:round/>
            <a:headEnd type="none" w="med" len="med"/>
            <a:tailEnd type="none" w="med" len="med"/>
          </a:ln>
          <a:effectLst/>
        </p:spPr>
      </p:cxnSp>
      <p:grpSp>
        <p:nvGrpSpPr>
          <p:cNvPr id="1130" name="Group 1129">
            <a:extLst>
              <a:ext uri="{FF2B5EF4-FFF2-40B4-BE49-F238E27FC236}">
                <a16:creationId xmlns:a16="http://schemas.microsoft.com/office/drawing/2014/main" id="{569E1878-A3EF-6E55-6F39-87986095C3B3}"/>
              </a:ext>
            </a:extLst>
          </p:cNvPr>
          <p:cNvGrpSpPr/>
          <p:nvPr/>
        </p:nvGrpSpPr>
        <p:grpSpPr>
          <a:xfrm>
            <a:off x="8547650" y="4084319"/>
            <a:ext cx="103367" cy="103367"/>
            <a:chOff x="7757823" y="2218414"/>
            <a:chExt cx="103367" cy="103367"/>
          </a:xfrm>
        </p:grpSpPr>
        <p:cxnSp>
          <p:nvCxnSpPr>
            <p:cNvPr id="1131" name="Straight Connector 1130">
              <a:extLst>
                <a:ext uri="{FF2B5EF4-FFF2-40B4-BE49-F238E27FC236}">
                  <a16:creationId xmlns:a16="http://schemas.microsoft.com/office/drawing/2014/main" id="{17BDCACF-39D4-25F3-BF88-4CEA2AF8BB9D}"/>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F5D66EBD-60A2-8D7C-2C13-0790E1ECD022}"/>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133" name="Straight Connector 1132">
            <a:extLst>
              <a:ext uri="{FF2B5EF4-FFF2-40B4-BE49-F238E27FC236}">
                <a16:creationId xmlns:a16="http://schemas.microsoft.com/office/drawing/2014/main" id="{8736A13B-ABFA-476C-B4FE-832DF317C39B}"/>
              </a:ext>
            </a:extLst>
          </p:cNvPr>
          <p:cNvCxnSpPr>
            <a:cxnSpLocks/>
          </p:cNvCxnSpPr>
          <p:nvPr/>
        </p:nvCxnSpPr>
        <p:spPr bwMode="auto">
          <a:xfrm>
            <a:off x="3673503" y="4243349"/>
            <a:ext cx="5923721" cy="0"/>
          </a:xfrm>
          <a:prstGeom prst="line">
            <a:avLst/>
          </a:prstGeom>
          <a:noFill/>
          <a:ln w="28575" cap="flat" cmpd="sng" algn="ctr">
            <a:solidFill>
              <a:schemeClr val="accent3"/>
            </a:solidFill>
            <a:prstDash val="sysDot"/>
            <a:round/>
            <a:headEnd type="none" w="med" len="med"/>
            <a:tailEnd type="none" w="med" len="med"/>
          </a:ln>
          <a:effectLst/>
        </p:spPr>
      </p:cxnSp>
      <p:cxnSp>
        <p:nvCxnSpPr>
          <p:cNvPr id="1135" name="Straight Connector 1134">
            <a:extLst>
              <a:ext uri="{FF2B5EF4-FFF2-40B4-BE49-F238E27FC236}">
                <a16:creationId xmlns:a16="http://schemas.microsoft.com/office/drawing/2014/main" id="{F168DE2C-0BE3-DD6A-D477-8DA4617350E3}"/>
              </a:ext>
            </a:extLst>
          </p:cNvPr>
          <p:cNvCxnSpPr>
            <a:cxnSpLocks/>
          </p:cNvCxnSpPr>
          <p:nvPr/>
        </p:nvCxnSpPr>
        <p:spPr bwMode="auto">
          <a:xfrm>
            <a:off x="4534894" y="4349364"/>
            <a:ext cx="5181600" cy="0"/>
          </a:xfrm>
          <a:prstGeom prst="line">
            <a:avLst/>
          </a:prstGeom>
          <a:noFill/>
          <a:ln w="28575" cap="flat" cmpd="sng" algn="ctr">
            <a:solidFill>
              <a:schemeClr val="accent3"/>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76FDFB0B-A17E-D97C-44F3-D56B4A2E41F2}"/>
              </a:ext>
            </a:extLst>
          </p:cNvPr>
          <p:cNvCxnSpPr>
            <a:cxnSpLocks/>
          </p:cNvCxnSpPr>
          <p:nvPr/>
        </p:nvCxnSpPr>
        <p:spPr bwMode="auto">
          <a:xfrm>
            <a:off x="5208104" y="4458032"/>
            <a:ext cx="4508390" cy="0"/>
          </a:xfrm>
          <a:prstGeom prst="line">
            <a:avLst/>
          </a:prstGeom>
          <a:noFill/>
          <a:ln w="28575" cap="flat" cmpd="sng" algn="ctr">
            <a:solidFill>
              <a:schemeClr val="accent3"/>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96CB1D3A-53BF-AB22-ABA1-98F032E37954}"/>
              </a:ext>
            </a:extLst>
          </p:cNvPr>
          <p:cNvCxnSpPr>
            <a:cxnSpLocks/>
          </p:cNvCxnSpPr>
          <p:nvPr/>
        </p:nvCxnSpPr>
        <p:spPr bwMode="auto">
          <a:xfrm>
            <a:off x="5550010" y="4561399"/>
            <a:ext cx="4166484" cy="0"/>
          </a:xfrm>
          <a:prstGeom prst="line">
            <a:avLst/>
          </a:prstGeom>
          <a:noFill/>
          <a:ln w="28575" cap="flat" cmpd="sng" algn="ctr">
            <a:solidFill>
              <a:schemeClr val="accent3"/>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6D46D9A4-56A4-530F-1CE3-F5F62FACB00F}"/>
              </a:ext>
            </a:extLst>
          </p:cNvPr>
          <p:cNvCxnSpPr>
            <a:cxnSpLocks/>
          </p:cNvCxnSpPr>
          <p:nvPr/>
        </p:nvCxnSpPr>
        <p:spPr bwMode="auto">
          <a:xfrm>
            <a:off x="5716988" y="4670066"/>
            <a:ext cx="3999506" cy="0"/>
          </a:xfrm>
          <a:prstGeom prst="line">
            <a:avLst/>
          </a:prstGeom>
          <a:noFill/>
          <a:ln w="28575" cap="flat" cmpd="sng" algn="ctr">
            <a:solidFill>
              <a:schemeClr val="accent3"/>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470C2315-DA4F-91AB-FA1B-73F63060655C}"/>
              </a:ext>
            </a:extLst>
          </p:cNvPr>
          <p:cNvCxnSpPr>
            <a:cxnSpLocks/>
          </p:cNvCxnSpPr>
          <p:nvPr/>
        </p:nvCxnSpPr>
        <p:spPr bwMode="auto">
          <a:xfrm>
            <a:off x="6134100" y="4770783"/>
            <a:ext cx="3582394" cy="0"/>
          </a:xfrm>
          <a:prstGeom prst="line">
            <a:avLst/>
          </a:prstGeom>
          <a:noFill/>
          <a:ln w="28575" cap="flat" cmpd="sng" algn="ctr">
            <a:solidFill>
              <a:schemeClr val="accent3"/>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06440F1E-DBEB-EB72-5085-1D0048A1A1D7}"/>
              </a:ext>
            </a:extLst>
          </p:cNvPr>
          <p:cNvCxnSpPr>
            <a:cxnSpLocks/>
          </p:cNvCxnSpPr>
          <p:nvPr/>
        </p:nvCxnSpPr>
        <p:spPr bwMode="auto">
          <a:xfrm>
            <a:off x="6392849" y="4879451"/>
            <a:ext cx="2213113" cy="0"/>
          </a:xfrm>
          <a:prstGeom prst="line">
            <a:avLst/>
          </a:prstGeom>
          <a:noFill/>
          <a:ln w="28575" cap="flat" cmpd="sng" algn="ctr">
            <a:solidFill>
              <a:schemeClr val="accent3"/>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C47C9E5B-72D3-86B5-26D9-7144EF5FEE08}"/>
              </a:ext>
            </a:extLst>
          </p:cNvPr>
          <p:cNvCxnSpPr>
            <a:cxnSpLocks/>
          </p:cNvCxnSpPr>
          <p:nvPr/>
        </p:nvCxnSpPr>
        <p:spPr bwMode="auto">
          <a:xfrm>
            <a:off x="6718852" y="4982818"/>
            <a:ext cx="625503" cy="0"/>
          </a:xfrm>
          <a:prstGeom prst="line">
            <a:avLst/>
          </a:prstGeom>
          <a:noFill/>
          <a:ln w="28575" cap="flat" cmpd="sng" algn="ctr">
            <a:solidFill>
              <a:schemeClr val="accent3"/>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09CBA1F9-B989-504A-1630-9EE4E073775A}"/>
              </a:ext>
            </a:extLst>
          </p:cNvPr>
          <p:cNvCxnSpPr>
            <a:cxnSpLocks/>
          </p:cNvCxnSpPr>
          <p:nvPr/>
        </p:nvCxnSpPr>
        <p:spPr bwMode="auto">
          <a:xfrm>
            <a:off x="7413266" y="5088836"/>
            <a:ext cx="2303228" cy="0"/>
          </a:xfrm>
          <a:prstGeom prst="line">
            <a:avLst/>
          </a:prstGeom>
          <a:noFill/>
          <a:ln w="28575" cap="flat" cmpd="sng" algn="ctr">
            <a:solidFill>
              <a:schemeClr val="accent3"/>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A7123B19-ACAA-A2B6-FBE0-807A4C19C097}"/>
              </a:ext>
            </a:extLst>
          </p:cNvPr>
          <p:cNvCxnSpPr>
            <a:cxnSpLocks/>
          </p:cNvCxnSpPr>
          <p:nvPr/>
        </p:nvCxnSpPr>
        <p:spPr bwMode="auto">
          <a:xfrm>
            <a:off x="7908897" y="5194854"/>
            <a:ext cx="1807597" cy="0"/>
          </a:xfrm>
          <a:prstGeom prst="line">
            <a:avLst/>
          </a:prstGeom>
          <a:noFill/>
          <a:ln w="28575" cap="flat" cmpd="sng" algn="ctr">
            <a:solidFill>
              <a:schemeClr val="accent3"/>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9BF2CD3A-F7EE-9A75-5CB8-69FCC8777250}"/>
              </a:ext>
            </a:extLst>
          </p:cNvPr>
          <p:cNvCxnSpPr>
            <a:cxnSpLocks/>
          </p:cNvCxnSpPr>
          <p:nvPr/>
        </p:nvCxnSpPr>
        <p:spPr bwMode="auto">
          <a:xfrm>
            <a:off x="8001663" y="5303522"/>
            <a:ext cx="1714831" cy="0"/>
          </a:xfrm>
          <a:prstGeom prst="line">
            <a:avLst/>
          </a:prstGeom>
          <a:noFill/>
          <a:ln w="28575" cap="flat" cmpd="sng" algn="ctr">
            <a:solidFill>
              <a:schemeClr val="accent3"/>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69CA45A8-C21D-40B5-DFB9-92F51B3E8B63}"/>
              </a:ext>
            </a:extLst>
          </p:cNvPr>
          <p:cNvCxnSpPr>
            <a:cxnSpLocks/>
          </p:cNvCxnSpPr>
          <p:nvPr/>
        </p:nvCxnSpPr>
        <p:spPr bwMode="auto">
          <a:xfrm>
            <a:off x="8833899" y="5406889"/>
            <a:ext cx="882595" cy="0"/>
          </a:xfrm>
          <a:prstGeom prst="line">
            <a:avLst/>
          </a:prstGeom>
          <a:noFill/>
          <a:ln w="28575" cap="flat" cmpd="sng" algn="ctr">
            <a:solidFill>
              <a:schemeClr val="accent3"/>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548F8986-0149-3D23-BB7D-2A0563BF3688}"/>
              </a:ext>
            </a:extLst>
          </p:cNvPr>
          <p:cNvCxnSpPr>
            <a:cxnSpLocks/>
          </p:cNvCxnSpPr>
          <p:nvPr/>
        </p:nvCxnSpPr>
        <p:spPr bwMode="auto">
          <a:xfrm>
            <a:off x="8833899" y="5518208"/>
            <a:ext cx="882595" cy="0"/>
          </a:xfrm>
          <a:prstGeom prst="line">
            <a:avLst/>
          </a:prstGeom>
          <a:noFill/>
          <a:ln w="28575" cap="flat" cmpd="sng" algn="ctr">
            <a:solidFill>
              <a:schemeClr val="accent3"/>
            </a:solidFill>
            <a:prstDash val="solid"/>
            <a:round/>
            <a:headEnd type="none" w="med" len="med"/>
            <a:tailEnd type="none" w="med" len="med"/>
          </a:ln>
          <a:effectLst/>
        </p:spPr>
      </p:cxnSp>
      <p:grpSp>
        <p:nvGrpSpPr>
          <p:cNvPr id="1161" name="Group 1160">
            <a:extLst>
              <a:ext uri="{FF2B5EF4-FFF2-40B4-BE49-F238E27FC236}">
                <a16:creationId xmlns:a16="http://schemas.microsoft.com/office/drawing/2014/main" id="{263281A3-04DF-26F0-9DB9-6CCCD2E5479A}"/>
              </a:ext>
            </a:extLst>
          </p:cNvPr>
          <p:cNvGrpSpPr/>
          <p:nvPr/>
        </p:nvGrpSpPr>
        <p:grpSpPr>
          <a:xfrm>
            <a:off x="8550300" y="4829091"/>
            <a:ext cx="103367" cy="103367"/>
            <a:chOff x="7757823" y="2218414"/>
            <a:chExt cx="103367" cy="103367"/>
          </a:xfrm>
        </p:grpSpPr>
        <p:cxnSp>
          <p:nvCxnSpPr>
            <p:cNvPr id="1162" name="Straight Connector 1161">
              <a:extLst>
                <a:ext uri="{FF2B5EF4-FFF2-40B4-BE49-F238E27FC236}">
                  <a16:creationId xmlns:a16="http://schemas.microsoft.com/office/drawing/2014/main" id="{9AD36D8C-50DB-7959-2851-EF54FB3DC098}"/>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963E21BE-2DED-9F9B-FE6B-1E6D1D9671BF}"/>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64" name="Group 1163">
            <a:extLst>
              <a:ext uri="{FF2B5EF4-FFF2-40B4-BE49-F238E27FC236}">
                <a16:creationId xmlns:a16="http://schemas.microsoft.com/office/drawing/2014/main" id="{8CEFDB84-5631-843F-1D9C-20D8E987C798}"/>
              </a:ext>
            </a:extLst>
          </p:cNvPr>
          <p:cNvGrpSpPr/>
          <p:nvPr/>
        </p:nvGrpSpPr>
        <p:grpSpPr>
          <a:xfrm>
            <a:off x="7278092" y="4932458"/>
            <a:ext cx="103367" cy="103367"/>
            <a:chOff x="7757823" y="2218414"/>
            <a:chExt cx="103367" cy="103367"/>
          </a:xfrm>
        </p:grpSpPr>
        <p:cxnSp>
          <p:nvCxnSpPr>
            <p:cNvPr id="1165" name="Straight Connector 1164">
              <a:extLst>
                <a:ext uri="{FF2B5EF4-FFF2-40B4-BE49-F238E27FC236}">
                  <a16:creationId xmlns:a16="http://schemas.microsoft.com/office/drawing/2014/main" id="{F37A6063-8087-9EEA-0E17-2F53B086D885}"/>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1EB18C6D-E35A-D0AD-6604-E6A51DF76FD4}"/>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sp>
        <p:nvSpPr>
          <p:cNvPr id="1167" name="TextBox 1166">
            <a:extLst>
              <a:ext uri="{FF2B5EF4-FFF2-40B4-BE49-F238E27FC236}">
                <a16:creationId xmlns:a16="http://schemas.microsoft.com/office/drawing/2014/main" id="{487A7EF4-BC33-09E9-E796-EF014533AC81}"/>
              </a:ext>
            </a:extLst>
          </p:cNvPr>
          <p:cNvSpPr txBox="1"/>
          <p:nvPr/>
        </p:nvSpPr>
        <p:spPr bwMode="auto">
          <a:xfrm>
            <a:off x="3355451" y="1553155"/>
            <a:ext cx="1285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Sulfonamides</a:t>
            </a:r>
          </a:p>
        </p:txBody>
      </p:sp>
      <p:sp>
        <p:nvSpPr>
          <p:cNvPr id="1168" name="TextBox 1167">
            <a:extLst>
              <a:ext uri="{FF2B5EF4-FFF2-40B4-BE49-F238E27FC236}">
                <a16:creationId xmlns:a16="http://schemas.microsoft.com/office/drawing/2014/main" id="{F24D2C85-1BE7-A893-B475-F0071A396712}"/>
              </a:ext>
            </a:extLst>
          </p:cNvPr>
          <p:cNvSpPr txBox="1"/>
          <p:nvPr/>
        </p:nvSpPr>
        <p:spPr bwMode="auto">
          <a:xfrm>
            <a:off x="3782170" y="1675075"/>
            <a:ext cx="7792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Penicillin</a:t>
            </a:r>
          </a:p>
        </p:txBody>
      </p:sp>
      <p:sp>
        <p:nvSpPr>
          <p:cNvPr id="1169" name="TextBox 1168">
            <a:extLst>
              <a:ext uri="{FF2B5EF4-FFF2-40B4-BE49-F238E27FC236}">
                <a16:creationId xmlns:a16="http://schemas.microsoft.com/office/drawing/2014/main" id="{E521F86F-F450-DB87-3191-241AD5AFE243}"/>
              </a:ext>
            </a:extLst>
          </p:cNvPr>
          <p:cNvSpPr txBox="1"/>
          <p:nvPr/>
        </p:nvSpPr>
        <p:spPr bwMode="auto">
          <a:xfrm>
            <a:off x="4866198" y="1765190"/>
            <a:ext cx="10469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Streptomycin</a:t>
            </a:r>
          </a:p>
        </p:txBody>
      </p:sp>
      <p:sp>
        <p:nvSpPr>
          <p:cNvPr id="1170" name="TextBox 1169">
            <a:extLst>
              <a:ext uri="{FF2B5EF4-FFF2-40B4-BE49-F238E27FC236}">
                <a16:creationId xmlns:a16="http://schemas.microsoft.com/office/drawing/2014/main" id="{A340336E-EB62-2A3C-31FD-38F4ADF4069B}"/>
              </a:ext>
            </a:extLst>
          </p:cNvPr>
          <p:cNvSpPr txBox="1"/>
          <p:nvPr/>
        </p:nvSpPr>
        <p:spPr bwMode="auto">
          <a:xfrm>
            <a:off x="4876799" y="1889760"/>
            <a:ext cx="1296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Chloramphenicol</a:t>
            </a:r>
          </a:p>
        </p:txBody>
      </p:sp>
      <p:sp>
        <p:nvSpPr>
          <p:cNvPr id="1171" name="TextBox 1170">
            <a:extLst>
              <a:ext uri="{FF2B5EF4-FFF2-40B4-BE49-F238E27FC236}">
                <a16:creationId xmlns:a16="http://schemas.microsoft.com/office/drawing/2014/main" id="{12812245-9F63-370D-ABFF-3A2CA3C3F269}"/>
              </a:ext>
            </a:extLst>
          </p:cNvPr>
          <p:cNvSpPr txBox="1"/>
          <p:nvPr/>
        </p:nvSpPr>
        <p:spPr bwMode="auto">
          <a:xfrm>
            <a:off x="4375866" y="1987826"/>
            <a:ext cx="903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tetracycline</a:t>
            </a:r>
          </a:p>
        </p:txBody>
      </p:sp>
      <p:sp>
        <p:nvSpPr>
          <p:cNvPr id="1172" name="TextBox 1171">
            <a:extLst>
              <a:ext uri="{FF2B5EF4-FFF2-40B4-BE49-F238E27FC236}">
                <a16:creationId xmlns:a16="http://schemas.microsoft.com/office/drawing/2014/main" id="{8B2A036F-1CE6-6B89-1E1F-066CCE11FC5A}"/>
              </a:ext>
            </a:extLst>
          </p:cNvPr>
          <p:cNvSpPr txBox="1"/>
          <p:nvPr/>
        </p:nvSpPr>
        <p:spPr bwMode="auto">
          <a:xfrm>
            <a:off x="5607987" y="2080592"/>
            <a:ext cx="1052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erythromycin</a:t>
            </a:r>
          </a:p>
        </p:txBody>
      </p:sp>
      <p:sp>
        <p:nvSpPr>
          <p:cNvPr id="1173" name="TextBox 1172">
            <a:extLst>
              <a:ext uri="{FF2B5EF4-FFF2-40B4-BE49-F238E27FC236}">
                <a16:creationId xmlns:a16="http://schemas.microsoft.com/office/drawing/2014/main" id="{7BC278DC-5783-4F72-4155-B2A7104813BA}"/>
              </a:ext>
            </a:extLst>
          </p:cNvPr>
          <p:cNvSpPr txBox="1"/>
          <p:nvPr/>
        </p:nvSpPr>
        <p:spPr bwMode="auto">
          <a:xfrm>
            <a:off x="5040794" y="2186610"/>
            <a:ext cx="1052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methicillin</a:t>
            </a:r>
          </a:p>
        </p:txBody>
      </p:sp>
      <p:sp>
        <p:nvSpPr>
          <p:cNvPr id="1174" name="TextBox 1173">
            <a:extLst>
              <a:ext uri="{FF2B5EF4-FFF2-40B4-BE49-F238E27FC236}">
                <a16:creationId xmlns:a16="http://schemas.microsoft.com/office/drawing/2014/main" id="{60C823C1-86DB-1981-0068-023C580D16CC}"/>
              </a:ext>
            </a:extLst>
          </p:cNvPr>
          <p:cNvSpPr txBox="1"/>
          <p:nvPr/>
        </p:nvSpPr>
        <p:spPr bwMode="auto">
          <a:xfrm>
            <a:off x="5743159" y="2284676"/>
            <a:ext cx="1214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cephalosporins</a:t>
            </a:r>
          </a:p>
        </p:txBody>
      </p:sp>
      <p:sp>
        <p:nvSpPr>
          <p:cNvPr id="1175" name="TextBox 1174">
            <a:extLst>
              <a:ext uri="{FF2B5EF4-FFF2-40B4-BE49-F238E27FC236}">
                <a16:creationId xmlns:a16="http://schemas.microsoft.com/office/drawing/2014/main" id="{EA26D6B2-FF98-EAE1-ED2B-8E1C9E554930}"/>
              </a:ext>
            </a:extLst>
          </p:cNvPr>
          <p:cNvSpPr txBox="1"/>
          <p:nvPr/>
        </p:nvSpPr>
        <p:spPr bwMode="auto">
          <a:xfrm>
            <a:off x="6040008" y="2411895"/>
            <a:ext cx="776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ampicillin</a:t>
            </a:r>
          </a:p>
        </p:txBody>
      </p:sp>
      <p:sp>
        <p:nvSpPr>
          <p:cNvPr id="1176" name="TextBox 1175">
            <a:extLst>
              <a:ext uri="{FF2B5EF4-FFF2-40B4-BE49-F238E27FC236}">
                <a16:creationId xmlns:a16="http://schemas.microsoft.com/office/drawing/2014/main" id="{52A8F678-E182-20E4-EE9F-57480712BE3A}"/>
              </a:ext>
            </a:extLst>
          </p:cNvPr>
          <p:cNvSpPr txBox="1"/>
          <p:nvPr/>
        </p:nvSpPr>
        <p:spPr bwMode="auto">
          <a:xfrm>
            <a:off x="5798817" y="2520564"/>
            <a:ext cx="9783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gentamicin</a:t>
            </a:r>
          </a:p>
        </p:txBody>
      </p:sp>
      <p:sp>
        <p:nvSpPr>
          <p:cNvPr id="1177" name="TextBox 1176">
            <a:extLst>
              <a:ext uri="{FF2B5EF4-FFF2-40B4-BE49-F238E27FC236}">
                <a16:creationId xmlns:a16="http://schemas.microsoft.com/office/drawing/2014/main" id="{425DEC5A-5388-879E-1F7B-2A9C97546E43}"/>
              </a:ext>
            </a:extLst>
          </p:cNvPr>
          <p:cNvSpPr txBox="1"/>
          <p:nvPr/>
        </p:nvSpPr>
        <p:spPr bwMode="auto">
          <a:xfrm>
            <a:off x="7325468" y="2605377"/>
            <a:ext cx="9783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vancomycin</a:t>
            </a:r>
          </a:p>
        </p:txBody>
      </p:sp>
      <p:sp>
        <p:nvSpPr>
          <p:cNvPr id="1178" name="TextBox 1177">
            <a:extLst>
              <a:ext uri="{FF2B5EF4-FFF2-40B4-BE49-F238E27FC236}">
                <a16:creationId xmlns:a16="http://schemas.microsoft.com/office/drawing/2014/main" id="{B89F582C-750A-E49B-9B0E-03366AD6488B}"/>
              </a:ext>
            </a:extLst>
          </p:cNvPr>
          <p:cNvSpPr txBox="1"/>
          <p:nvPr/>
        </p:nvSpPr>
        <p:spPr bwMode="auto">
          <a:xfrm>
            <a:off x="6906700" y="2719346"/>
            <a:ext cx="1707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Oxyimino-beta-lactams</a:t>
            </a:r>
          </a:p>
        </p:txBody>
      </p:sp>
      <p:sp>
        <p:nvSpPr>
          <p:cNvPr id="1179" name="TextBox 1178">
            <a:extLst>
              <a:ext uri="{FF2B5EF4-FFF2-40B4-BE49-F238E27FC236}">
                <a16:creationId xmlns:a16="http://schemas.microsoft.com/office/drawing/2014/main" id="{64561E90-E327-6129-70F0-E0DD929739D2}"/>
              </a:ext>
            </a:extLst>
          </p:cNvPr>
          <p:cNvSpPr txBox="1"/>
          <p:nvPr/>
        </p:nvSpPr>
        <p:spPr bwMode="auto">
          <a:xfrm>
            <a:off x="7240655" y="2833315"/>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ceftazidime</a:t>
            </a:r>
          </a:p>
        </p:txBody>
      </p:sp>
      <p:sp>
        <p:nvSpPr>
          <p:cNvPr id="1180" name="TextBox 1179">
            <a:extLst>
              <a:ext uri="{FF2B5EF4-FFF2-40B4-BE49-F238E27FC236}">
                <a16:creationId xmlns:a16="http://schemas.microsoft.com/office/drawing/2014/main" id="{265C8320-AEE3-9AF6-98F2-A4497C7F60C5}"/>
              </a:ext>
            </a:extLst>
          </p:cNvPr>
          <p:cNvSpPr txBox="1"/>
          <p:nvPr/>
        </p:nvSpPr>
        <p:spPr bwMode="auto">
          <a:xfrm>
            <a:off x="8160356" y="2920780"/>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imipenem</a:t>
            </a:r>
          </a:p>
        </p:txBody>
      </p:sp>
      <p:sp>
        <p:nvSpPr>
          <p:cNvPr id="1181" name="TextBox 1180">
            <a:extLst>
              <a:ext uri="{FF2B5EF4-FFF2-40B4-BE49-F238E27FC236}">
                <a16:creationId xmlns:a16="http://schemas.microsoft.com/office/drawing/2014/main" id="{FEB34016-DD24-4302-0E12-66EBA0522E1F}"/>
              </a:ext>
            </a:extLst>
          </p:cNvPr>
          <p:cNvSpPr txBox="1"/>
          <p:nvPr/>
        </p:nvSpPr>
        <p:spPr bwMode="auto">
          <a:xfrm>
            <a:off x="8001330" y="3040050"/>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levofloxacin</a:t>
            </a:r>
          </a:p>
        </p:txBody>
      </p:sp>
      <p:sp>
        <p:nvSpPr>
          <p:cNvPr id="1182" name="TextBox 1181">
            <a:extLst>
              <a:ext uri="{FF2B5EF4-FFF2-40B4-BE49-F238E27FC236}">
                <a16:creationId xmlns:a16="http://schemas.microsoft.com/office/drawing/2014/main" id="{FB40E308-069F-C9F5-7D01-458E7A1A1590}"/>
              </a:ext>
            </a:extLst>
          </p:cNvPr>
          <p:cNvSpPr txBox="1"/>
          <p:nvPr/>
        </p:nvSpPr>
        <p:spPr bwMode="auto">
          <a:xfrm>
            <a:off x="8632134" y="3148718"/>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linezolid</a:t>
            </a:r>
          </a:p>
        </p:txBody>
      </p:sp>
      <p:sp>
        <p:nvSpPr>
          <p:cNvPr id="1183" name="TextBox 1182">
            <a:extLst>
              <a:ext uri="{FF2B5EF4-FFF2-40B4-BE49-F238E27FC236}">
                <a16:creationId xmlns:a16="http://schemas.microsoft.com/office/drawing/2014/main" id="{06424D0F-68D8-972C-770E-313F569E9D2D}"/>
              </a:ext>
            </a:extLst>
          </p:cNvPr>
          <p:cNvSpPr txBox="1"/>
          <p:nvPr/>
        </p:nvSpPr>
        <p:spPr bwMode="auto">
          <a:xfrm>
            <a:off x="8743452" y="3241483"/>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daptomycin</a:t>
            </a:r>
          </a:p>
        </p:txBody>
      </p:sp>
      <p:sp>
        <p:nvSpPr>
          <p:cNvPr id="1184" name="TextBox 1183">
            <a:extLst>
              <a:ext uri="{FF2B5EF4-FFF2-40B4-BE49-F238E27FC236}">
                <a16:creationId xmlns:a16="http://schemas.microsoft.com/office/drawing/2014/main" id="{88FDABA0-B66E-7883-ED30-4E00B6299953}"/>
              </a:ext>
            </a:extLst>
          </p:cNvPr>
          <p:cNvSpPr txBox="1"/>
          <p:nvPr/>
        </p:nvSpPr>
        <p:spPr bwMode="auto">
          <a:xfrm>
            <a:off x="9262937" y="3358102"/>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ceftaroline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85" name="TextBox 1184">
            <a:extLst>
              <a:ext uri="{FF2B5EF4-FFF2-40B4-BE49-F238E27FC236}">
                <a16:creationId xmlns:a16="http://schemas.microsoft.com/office/drawing/2014/main" id="{7FBEA5E4-816A-A7C3-8BF5-69341A91A918}"/>
              </a:ext>
            </a:extLst>
          </p:cNvPr>
          <p:cNvSpPr txBox="1"/>
          <p:nvPr/>
        </p:nvSpPr>
        <p:spPr bwMode="auto">
          <a:xfrm>
            <a:off x="9679055" y="3739766"/>
            <a:ext cx="930635" cy="41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Smallpox</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Diphtheria</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tetanus</a:t>
            </a:r>
          </a:p>
        </p:txBody>
      </p:sp>
      <p:sp>
        <p:nvSpPr>
          <p:cNvPr id="1186" name="TextBox 1185">
            <a:extLst>
              <a:ext uri="{FF2B5EF4-FFF2-40B4-BE49-F238E27FC236}">
                <a16:creationId xmlns:a16="http://schemas.microsoft.com/office/drawing/2014/main" id="{8B429DD8-596B-3D9D-2681-786DBDB959DA}"/>
              </a:ext>
            </a:extLst>
          </p:cNvPr>
          <p:cNvSpPr txBox="1"/>
          <p:nvPr/>
        </p:nvSpPr>
        <p:spPr bwMode="auto">
          <a:xfrm>
            <a:off x="8589727" y="3983605"/>
            <a:ext cx="930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pertussis</a:t>
            </a:r>
          </a:p>
        </p:txBody>
      </p:sp>
      <p:sp>
        <p:nvSpPr>
          <p:cNvPr id="1188" name="TextBox 1187">
            <a:extLst>
              <a:ext uri="{FF2B5EF4-FFF2-40B4-BE49-F238E27FC236}">
                <a16:creationId xmlns:a16="http://schemas.microsoft.com/office/drawing/2014/main" id="{905DF788-A453-5345-BF74-370B35EC3C1A}"/>
              </a:ext>
            </a:extLst>
          </p:cNvPr>
          <p:cNvSpPr txBox="1"/>
          <p:nvPr/>
        </p:nvSpPr>
        <p:spPr bwMode="auto">
          <a:xfrm>
            <a:off x="9679055" y="4174438"/>
            <a:ext cx="1163874" cy="72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Influenza</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Polio</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Measles</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Mumps</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Rubella</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meningococcal</a:t>
            </a:r>
          </a:p>
        </p:txBody>
      </p:sp>
      <p:sp>
        <p:nvSpPr>
          <p:cNvPr id="1189" name="TextBox 1188">
            <a:extLst>
              <a:ext uri="{FF2B5EF4-FFF2-40B4-BE49-F238E27FC236}">
                <a16:creationId xmlns:a16="http://schemas.microsoft.com/office/drawing/2014/main" id="{4B83BEF6-3834-CA41-66CE-D661AA5E35DB}"/>
              </a:ext>
            </a:extLst>
          </p:cNvPr>
          <p:cNvSpPr txBox="1"/>
          <p:nvPr/>
        </p:nvSpPr>
        <p:spPr bwMode="auto">
          <a:xfrm>
            <a:off x="8592378" y="4731027"/>
            <a:ext cx="11294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pneumococcal</a:t>
            </a:r>
          </a:p>
        </p:txBody>
      </p:sp>
      <p:sp>
        <p:nvSpPr>
          <p:cNvPr id="1190" name="TextBox 1189">
            <a:extLst>
              <a:ext uri="{FF2B5EF4-FFF2-40B4-BE49-F238E27FC236}">
                <a16:creationId xmlns:a16="http://schemas.microsoft.com/office/drawing/2014/main" id="{FAA6858C-619C-EC2C-3D25-D4E586C40D00}"/>
              </a:ext>
            </a:extLst>
          </p:cNvPr>
          <p:cNvSpPr txBox="1"/>
          <p:nvPr/>
        </p:nvSpPr>
        <p:spPr bwMode="auto">
          <a:xfrm>
            <a:off x="7314868" y="4839695"/>
            <a:ext cx="13441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Hepatitis B virus</a:t>
            </a:r>
          </a:p>
        </p:txBody>
      </p:sp>
      <p:sp>
        <p:nvSpPr>
          <p:cNvPr id="1191" name="TextBox 1190">
            <a:extLst>
              <a:ext uri="{FF2B5EF4-FFF2-40B4-BE49-F238E27FC236}">
                <a16:creationId xmlns:a16="http://schemas.microsoft.com/office/drawing/2014/main" id="{C3F7587A-0767-64F3-A8EA-94B259DA8169}"/>
              </a:ext>
            </a:extLst>
          </p:cNvPr>
          <p:cNvSpPr txBox="1"/>
          <p:nvPr/>
        </p:nvSpPr>
        <p:spPr bwMode="auto">
          <a:xfrm>
            <a:off x="9679055" y="5009325"/>
            <a:ext cx="2338016" cy="62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1" u="none" strike="noStrike" kern="1200" cap="none" spc="0" normalizeH="0" baseline="0" noProof="0" dirty="0" err="1">
                <a:ln>
                  <a:noFill/>
                </a:ln>
                <a:solidFill>
                  <a:srgbClr val="00823B"/>
                </a:solidFill>
                <a:effectLst/>
                <a:uLnTx/>
                <a:uFillTx/>
                <a:latin typeface="Calibri" panose="020F0502020204030204" pitchFamily="34" charset="0"/>
                <a:ea typeface="+mn-ea"/>
                <a:cs typeface="Arial" panose="020B0604020202020204" pitchFamily="34" charset="0"/>
              </a:rPr>
              <a:t>Haemophilus</a:t>
            </a:r>
            <a:r>
              <a:rPr kumimoji="0" lang="en-US" sz="1200" b="0" i="1"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influenzae </a:t>
            </a:r>
            <a:r>
              <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type b</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Varicella zoster virus</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Hepatitis A virus</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Rotavirus</a:t>
            </a:r>
          </a:p>
          <a:p>
            <a:pPr marL="0" marR="0" lvl="0" indent="0" algn="l" defTabSz="914400" rtl="0" eaLnBrk="0" fontAlgn="base" latinLnBrk="0" hangingPunct="0">
              <a:lnSpc>
                <a:spcPts val="8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Human papillomavirus</a:t>
            </a:r>
            <a:endParaRPr kumimoji="0" lang="en-US" sz="12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endParaRPr>
          </a:p>
        </p:txBody>
      </p:sp>
      <p:cxnSp>
        <p:nvCxnSpPr>
          <p:cNvPr id="1193" name="Straight Connector 1192">
            <a:extLst>
              <a:ext uri="{FF2B5EF4-FFF2-40B4-BE49-F238E27FC236}">
                <a16:creationId xmlns:a16="http://schemas.microsoft.com/office/drawing/2014/main" id="{4AAB0E54-844B-B7A8-E2D0-6C3280D3083C}"/>
              </a:ext>
            </a:extLst>
          </p:cNvPr>
          <p:cNvCxnSpPr/>
          <p:nvPr/>
        </p:nvCxnSpPr>
        <p:spPr bwMode="auto">
          <a:xfrm>
            <a:off x="1191491" y="3603825"/>
            <a:ext cx="10072254" cy="0"/>
          </a:xfrm>
          <a:prstGeom prst="line">
            <a:avLst/>
          </a:prstGeom>
          <a:noFill/>
          <a:ln w="28575" cap="flat" cmpd="sng" algn="ctr">
            <a:solidFill>
              <a:schemeClr val="bg1"/>
            </a:solidFill>
            <a:prstDash val="solid"/>
            <a:round/>
            <a:headEnd type="none" w="med" len="med"/>
            <a:tailEnd type="none" w="med" len="med"/>
          </a:ln>
          <a:effectLst/>
        </p:spPr>
      </p:cxnSp>
      <p:sp>
        <p:nvSpPr>
          <p:cNvPr id="173" name="TextBox 172">
            <a:extLst>
              <a:ext uri="{FF2B5EF4-FFF2-40B4-BE49-F238E27FC236}">
                <a16:creationId xmlns:a16="http://schemas.microsoft.com/office/drawing/2014/main" id="{FE39F91D-C5A5-A8E3-D415-9B729016D0F2}"/>
              </a:ext>
            </a:extLst>
          </p:cNvPr>
          <p:cNvSpPr txBox="1"/>
          <p:nvPr/>
        </p:nvSpPr>
        <p:spPr bwMode="auto">
          <a:xfrm>
            <a:off x="583770" y="4706320"/>
            <a:ext cx="27483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Bacterial vaccine</a:t>
            </a:r>
            <a:endParaRPr kumimoji="0" lang="en-US" sz="16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Viral vaccine</a:t>
            </a:r>
          </a:p>
        </p:txBody>
      </p:sp>
      <p:sp>
        <p:nvSpPr>
          <p:cNvPr id="174" name="TextBox 173">
            <a:extLst>
              <a:ext uri="{FF2B5EF4-FFF2-40B4-BE49-F238E27FC236}">
                <a16:creationId xmlns:a16="http://schemas.microsoft.com/office/drawing/2014/main" id="{4EE5FC67-97DE-BDD2-9E20-444F37A485D7}"/>
              </a:ext>
            </a:extLst>
          </p:cNvPr>
          <p:cNvSpPr txBox="1"/>
          <p:nvPr/>
        </p:nvSpPr>
        <p:spPr bwMode="auto">
          <a:xfrm>
            <a:off x="588935" y="5186766"/>
            <a:ext cx="5987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75" name="Group 174">
            <a:extLst>
              <a:ext uri="{FF2B5EF4-FFF2-40B4-BE49-F238E27FC236}">
                <a16:creationId xmlns:a16="http://schemas.microsoft.com/office/drawing/2014/main" id="{DDE8BE40-302D-07C2-60B6-489A4E542C5F}"/>
              </a:ext>
            </a:extLst>
          </p:cNvPr>
          <p:cNvGrpSpPr/>
          <p:nvPr/>
        </p:nvGrpSpPr>
        <p:grpSpPr>
          <a:xfrm>
            <a:off x="920937" y="2647221"/>
            <a:ext cx="103367" cy="103367"/>
            <a:chOff x="7757823" y="2218414"/>
            <a:chExt cx="103367" cy="103367"/>
          </a:xfrm>
        </p:grpSpPr>
        <p:cxnSp>
          <p:nvCxnSpPr>
            <p:cNvPr id="176" name="Straight Connector 175">
              <a:extLst>
                <a:ext uri="{FF2B5EF4-FFF2-40B4-BE49-F238E27FC236}">
                  <a16:creationId xmlns:a16="http://schemas.microsoft.com/office/drawing/2014/main" id="{6E10C329-5D92-2B53-D19A-41E9FB7735CF}"/>
                </a:ext>
              </a:extLst>
            </p:cNvPr>
            <p:cNvCxnSpPr>
              <a:cxnSpLocks/>
            </p:cNvCxnSpPr>
            <p:nvPr/>
          </p:nvCxnSpPr>
          <p:spPr bwMode="auto">
            <a:xfrm>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0C88271-E236-7D30-F6B4-F5FEB7FCF4C2}"/>
                </a:ext>
              </a:extLst>
            </p:cNvPr>
            <p:cNvCxnSpPr>
              <a:cxnSpLocks/>
            </p:cNvCxnSpPr>
            <p:nvPr/>
          </p:nvCxnSpPr>
          <p:spPr bwMode="auto">
            <a:xfrm flipH="1">
              <a:off x="7757823" y="2218414"/>
              <a:ext cx="103367" cy="10336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78" name="Straight Connector 177">
            <a:extLst>
              <a:ext uri="{FF2B5EF4-FFF2-40B4-BE49-F238E27FC236}">
                <a16:creationId xmlns:a16="http://schemas.microsoft.com/office/drawing/2014/main" id="{FDCC5B6C-FAC5-395D-E985-C10F5A35941C}"/>
              </a:ext>
            </a:extLst>
          </p:cNvPr>
          <p:cNvCxnSpPr>
            <a:cxnSpLocks/>
          </p:cNvCxnSpPr>
          <p:nvPr/>
        </p:nvCxnSpPr>
        <p:spPr bwMode="auto">
          <a:xfrm>
            <a:off x="704432" y="2896474"/>
            <a:ext cx="333955" cy="0"/>
          </a:xfrm>
          <a:prstGeom prst="line">
            <a:avLst/>
          </a:prstGeom>
          <a:noFill/>
          <a:ln w="28575" cap="flat" cmpd="sng" algn="ctr">
            <a:solidFill>
              <a:schemeClr val="accent3"/>
            </a:solidFill>
            <a:prstDash val="solid"/>
            <a:round/>
            <a:headEnd type="none" w="med" len="med"/>
            <a:tailEnd type="none" w="med" len="med"/>
          </a:ln>
          <a:effectLst/>
        </p:spPr>
      </p:cxnSp>
      <p:sp>
        <p:nvSpPr>
          <p:cNvPr id="179" name="TextBox 178">
            <a:extLst>
              <a:ext uri="{FF2B5EF4-FFF2-40B4-BE49-F238E27FC236}">
                <a16:creationId xmlns:a16="http://schemas.microsoft.com/office/drawing/2014/main" id="{F80E0C0A-B164-E2CA-B357-0AC71EF8C8B4}"/>
              </a:ext>
            </a:extLst>
          </p:cNvPr>
          <p:cNvSpPr txBox="1"/>
          <p:nvPr/>
        </p:nvSpPr>
        <p:spPr bwMode="auto">
          <a:xfrm>
            <a:off x="1033221" y="2483770"/>
            <a:ext cx="459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observations of resistance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availability, line starts at production introduction (except smallpox vaccine)</a:t>
            </a:r>
          </a:p>
        </p:txBody>
      </p:sp>
    </p:spTree>
    <p:extLst>
      <p:ext uri="{BB962C8B-B14F-4D97-AF65-F5344CB8AC3E}">
        <p14:creationId xmlns:p14="http://schemas.microsoft.com/office/powerpoint/2010/main" val="852611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AA8442-401C-A10B-9F8F-F7688811F4A5}"/>
              </a:ext>
            </a:extLst>
          </p:cNvPr>
          <p:cNvSpPr>
            <a:spLocks noGrp="1"/>
          </p:cNvSpPr>
          <p:nvPr>
            <p:ph type="title"/>
          </p:nvPr>
        </p:nvSpPr>
        <p:spPr/>
        <p:txBody>
          <a:bodyPr/>
          <a:lstStyle/>
          <a:p>
            <a:r>
              <a:rPr lang="en-US" dirty="0"/>
              <a:t>Vaccine Benefits</a:t>
            </a:r>
          </a:p>
        </p:txBody>
      </p:sp>
    </p:spTree>
    <p:extLst>
      <p:ext uri="{BB962C8B-B14F-4D97-AF65-F5344CB8AC3E}">
        <p14:creationId xmlns:p14="http://schemas.microsoft.com/office/powerpoint/2010/main" val="3191668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DB4765-C35E-8A70-0910-7CB14FDB7EB2}"/>
              </a:ext>
            </a:extLst>
          </p:cNvPr>
          <p:cNvSpPr>
            <a:spLocks noGrp="1"/>
          </p:cNvSpPr>
          <p:nvPr>
            <p:ph type="title"/>
          </p:nvPr>
        </p:nvSpPr>
        <p:spPr/>
        <p:txBody>
          <a:bodyPr/>
          <a:lstStyle/>
          <a:p>
            <a:r>
              <a:rPr lang="en-US" dirty="0"/>
              <a:t>Reducing Antimicrobial Resistance With Vaccines</a:t>
            </a:r>
          </a:p>
        </p:txBody>
      </p:sp>
      <p:sp>
        <p:nvSpPr>
          <p:cNvPr id="9" name="Content Placeholder 8">
            <a:extLst>
              <a:ext uri="{FF2B5EF4-FFF2-40B4-BE49-F238E27FC236}">
                <a16:creationId xmlns:a16="http://schemas.microsoft.com/office/drawing/2014/main" id="{56BFECA0-9202-00BF-5C31-4C1E3325CFEC}"/>
              </a:ext>
            </a:extLst>
          </p:cNvPr>
          <p:cNvSpPr>
            <a:spLocks noGrp="1"/>
          </p:cNvSpPr>
          <p:nvPr>
            <p:ph sz="half" idx="1"/>
          </p:nvPr>
        </p:nvSpPr>
        <p:spPr>
          <a:xfrm>
            <a:off x="484188" y="2148722"/>
            <a:ext cx="5309278" cy="3934600"/>
          </a:xfrm>
        </p:spPr>
        <p:txBody>
          <a:bodyPr/>
          <a:lstStyle/>
          <a:p>
            <a:pPr lvl="1"/>
            <a:r>
              <a:rPr lang="en-US" sz="2400" dirty="0"/>
              <a:t>Overuse and/or misuse of antimicrobials </a:t>
            </a:r>
          </a:p>
          <a:p>
            <a:pPr lvl="1"/>
            <a:r>
              <a:rPr lang="en-US" sz="2400" dirty="0"/>
              <a:t>Poor infection control</a:t>
            </a:r>
          </a:p>
        </p:txBody>
      </p:sp>
      <p:sp>
        <p:nvSpPr>
          <p:cNvPr id="15" name="Content Placeholder 14">
            <a:extLst>
              <a:ext uri="{FF2B5EF4-FFF2-40B4-BE49-F238E27FC236}">
                <a16:creationId xmlns:a16="http://schemas.microsoft.com/office/drawing/2014/main" id="{FBB7365C-B944-17AA-2168-32E020B4C2AD}"/>
              </a:ext>
            </a:extLst>
          </p:cNvPr>
          <p:cNvSpPr>
            <a:spLocks noGrp="1"/>
          </p:cNvSpPr>
          <p:nvPr>
            <p:ph sz="half" idx="2"/>
          </p:nvPr>
        </p:nvSpPr>
        <p:spPr>
          <a:xfrm>
            <a:off x="6135002" y="2148837"/>
            <a:ext cx="5229570" cy="3935209"/>
          </a:xfrm>
        </p:spPr>
        <p:txBody>
          <a:bodyPr/>
          <a:lstStyle/>
          <a:p>
            <a:pPr lvl="1"/>
            <a:r>
              <a:rPr lang="en-US" sz="2400" dirty="0"/>
              <a:t>Lack of hygiene </a:t>
            </a:r>
          </a:p>
          <a:p>
            <a:pPr lvl="1"/>
            <a:r>
              <a:rPr lang="en-US" sz="2400" dirty="0"/>
              <a:t>Lack of new antimicrobials</a:t>
            </a:r>
          </a:p>
          <a:p>
            <a:pPr lvl="1"/>
            <a:endParaRPr lang="en-US" sz="2400" dirty="0"/>
          </a:p>
          <a:p>
            <a:endParaRPr lang="en-US" sz="2400" dirty="0"/>
          </a:p>
        </p:txBody>
      </p:sp>
      <p:graphicFrame>
        <p:nvGraphicFramePr>
          <p:cNvPr id="11" name="Content Placeholder 4">
            <a:extLst>
              <a:ext uri="{FF2B5EF4-FFF2-40B4-BE49-F238E27FC236}">
                <a16:creationId xmlns:a16="http://schemas.microsoft.com/office/drawing/2014/main" id="{62DA5199-3F6F-269B-A1A9-C57710C239FF}"/>
              </a:ext>
            </a:extLst>
          </p:cNvPr>
          <p:cNvGraphicFramePr>
            <a:graphicFrameLocks/>
          </p:cNvGraphicFramePr>
          <p:nvPr/>
        </p:nvGraphicFramePr>
        <p:xfrm>
          <a:off x="1008514" y="3721015"/>
          <a:ext cx="10233926" cy="21409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Rectangle: Rounded Corners 11" descr="Inpatient outline">
            <a:extLst>
              <a:ext uri="{FF2B5EF4-FFF2-40B4-BE49-F238E27FC236}">
                <a16:creationId xmlns:a16="http://schemas.microsoft.com/office/drawing/2014/main" id="{03B59CFE-11B5-32D1-57F0-37DA9AB7FE01}"/>
              </a:ext>
            </a:extLst>
          </p:cNvPr>
          <p:cNvSpPr/>
          <p:nvPr/>
        </p:nvSpPr>
        <p:spPr>
          <a:xfrm>
            <a:off x="1834389" y="4730665"/>
            <a:ext cx="940796" cy="890051"/>
          </a:xfrm>
          <a:prstGeom prst="roundRect">
            <a:avLst>
              <a:gd name="adj" fmla="val 10000"/>
            </a:avLst>
          </a:prstGeom>
          <a:blipFill>
            <a:blip r:embed="rId8">
              <a:extLst>
                <a:ext uri="{96DAC541-7B7A-43D3-8B79-37D633B846F1}">
                  <asvg:svgBlip xmlns:asvg="http://schemas.microsoft.com/office/drawing/2016/SVG/main" r:embed="rId9"/>
                </a:ext>
              </a:extLst>
            </a:blip>
            <a:srcRect/>
            <a:stretch>
              <a:fillRect t="-9000" b="-9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Rectangle: Rounded Corners 12" descr="IV outline">
            <a:extLst>
              <a:ext uri="{FF2B5EF4-FFF2-40B4-BE49-F238E27FC236}">
                <a16:creationId xmlns:a16="http://schemas.microsoft.com/office/drawing/2014/main" id="{E48B96BA-CC23-A604-C5E0-1C878866F03D}"/>
              </a:ext>
            </a:extLst>
          </p:cNvPr>
          <p:cNvSpPr/>
          <p:nvPr/>
        </p:nvSpPr>
        <p:spPr>
          <a:xfrm>
            <a:off x="5546237" y="4723530"/>
            <a:ext cx="1092557" cy="890051"/>
          </a:xfrm>
          <a:prstGeom prst="roundRect">
            <a:avLst>
              <a:gd name="adj" fmla="val 10000"/>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t="-9000" b="-9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Rectangle: Rounded Corners 13" descr="Germ with solid fill">
            <a:extLst>
              <a:ext uri="{FF2B5EF4-FFF2-40B4-BE49-F238E27FC236}">
                <a16:creationId xmlns:a16="http://schemas.microsoft.com/office/drawing/2014/main" id="{0CCF83D4-9474-EA3C-F2F4-3A74D5686684}"/>
              </a:ext>
            </a:extLst>
          </p:cNvPr>
          <p:cNvSpPr/>
          <p:nvPr/>
        </p:nvSpPr>
        <p:spPr>
          <a:xfrm>
            <a:off x="9457282" y="4913445"/>
            <a:ext cx="879788" cy="790569"/>
          </a:xfrm>
          <a:prstGeom prst="roundRect">
            <a:avLst>
              <a:gd name="adj" fmla="val 10000"/>
            </a:avLst>
          </a:prstGeom>
          <a: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t="-9000" b="-9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TextBox 16">
            <a:extLst>
              <a:ext uri="{FF2B5EF4-FFF2-40B4-BE49-F238E27FC236}">
                <a16:creationId xmlns:a16="http://schemas.microsoft.com/office/drawing/2014/main" id="{AE4AA1C5-91B2-8917-682E-25235F2D6BD6}"/>
              </a:ext>
            </a:extLst>
          </p:cNvPr>
          <p:cNvSpPr txBox="1"/>
          <p:nvPr/>
        </p:nvSpPr>
        <p:spPr bwMode="auto">
          <a:xfrm>
            <a:off x="606268" y="1445844"/>
            <a:ext cx="107583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Antimicrobial resistance driven by:</a:t>
            </a:r>
          </a:p>
        </p:txBody>
      </p:sp>
      <p:sp>
        <p:nvSpPr>
          <p:cNvPr id="10" name="Text Box 15">
            <a:extLst>
              <a:ext uri="{FF2B5EF4-FFF2-40B4-BE49-F238E27FC236}">
                <a16:creationId xmlns:a16="http://schemas.microsoft.com/office/drawing/2014/main" id="{7EC3260F-9868-4C5A-503B-932055CDCF4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who.int/publications/i/item/9789240052451</a:t>
            </a:r>
          </a:p>
        </p:txBody>
      </p:sp>
    </p:spTree>
    <p:extLst>
      <p:ext uri="{BB962C8B-B14F-4D97-AF65-F5344CB8AC3E}">
        <p14:creationId xmlns:p14="http://schemas.microsoft.com/office/powerpoint/2010/main" val="3621800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2E88F90A-5BC1-7D6E-5FE3-21AEAD819F53}"/>
              </a:ext>
            </a:extLst>
          </p:cNvPr>
          <p:cNvSpPr/>
          <p:nvPr/>
        </p:nvSpPr>
        <p:spPr bwMode="auto">
          <a:xfrm>
            <a:off x="5110735" y="2245765"/>
            <a:ext cx="2927563" cy="4107264"/>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AED863A2-59B7-5B70-5CA1-D1E8AE21658E}"/>
              </a:ext>
            </a:extLst>
          </p:cNvPr>
          <p:cNvSpPr/>
          <p:nvPr/>
        </p:nvSpPr>
        <p:spPr bwMode="auto">
          <a:xfrm>
            <a:off x="8330186" y="2245765"/>
            <a:ext cx="2221916" cy="4107264"/>
          </a:xfrm>
          <a:prstGeom prst="rect">
            <a:avLst/>
          </a:prstGeom>
          <a:solidFill>
            <a:schemeClr val="tx1">
              <a:lumMod val="9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0" name="Straight Connector 129">
            <a:extLst>
              <a:ext uri="{FF2B5EF4-FFF2-40B4-BE49-F238E27FC236}">
                <a16:creationId xmlns:a16="http://schemas.microsoft.com/office/drawing/2014/main" id="{E1CD9589-1D5E-2B14-6D5C-59247F198679}"/>
              </a:ext>
            </a:extLst>
          </p:cNvPr>
          <p:cNvCxnSpPr>
            <a:cxnSpLocks/>
          </p:cNvCxnSpPr>
          <p:nvPr/>
        </p:nvCxnSpPr>
        <p:spPr bwMode="auto">
          <a:xfrm>
            <a:off x="5850095" y="3006149"/>
            <a:ext cx="0" cy="3041398"/>
          </a:xfrm>
          <a:prstGeom prst="line">
            <a:avLst/>
          </a:prstGeom>
          <a:noFill/>
          <a:ln w="28575" cap="flat" cmpd="sng" algn="ctr">
            <a:solidFill>
              <a:schemeClr val="bg1"/>
            </a:solidFill>
            <a:prstDash val="sysDash"/>
            <a:round/>
            <a:headEnd type="none" w="med" len="med"/>
            <a:tailEnd type="triangle" w="med" len="med"/>
          </a:ln>
          <a:effectLst/>
        </p:spPr>
      </p:cxnSp>
      <p:sp>
        <p:nvSpPr>
          <p:cNvPr id="2" name="Title 1">
            <a:extLst>
              <a:ext uri="{FF2B5EF4-FFF2-40B4-BE49-F238E27FC236}">
                <a16:creationId xmlns:a16="http://schemas.microsoft.com/office/drawing/2014/main" id="{001BA3D4-2191-9ECC-2103-B37A601D00F4}"/>
              </a:ext>
            </a:extLst>
          </p:cNvPr>
          <p:cNvSpPr>
            <a:spLocks noGrp="1"/>
          </p:cNvSpPr>
          <p:nvPr>
            <p:ph type="title"/>
          </p:nvPr>
        </p:nvSpPr>
        <p:spPr/>
        <p:txBody>
          <a:bodyPr/>
          <a:lstStyle/>
          <a:p>
            <a:r>
              <a:rPr lang="en-US" dirty="0"/>
              <a:t>Past Success in Antimicrobial Resistance </a:t>
            </a:r>
            <a:br>
              <a:rPr lang="en-US" dirty="0"/>
            </a:br>
            <a:r>
              <a:rPr lang="en-US" dirty="0"/>
              <a:t>Reduction With Vaccines: PCV13</a:t>
            </a:r>
          </a:p>
        </p:txBody>
      </p:sp>
      <p:sp>
        <p:nvSpPr>
          <p:cNvPr id="101" name="Content Placeholder 12">
            <a:extLst>
              <a:ext uri="{FF2B5EF4-FFF2-40B4-BE49-F238E27FC236}">
                <a16:creationId xmlns:a16="http://schemas.microsoft.com/office/drawing/2014/main" id="{4E2D88F3-C234-70DA-CCA2-75318CDB11AD}"/>
              </a:ext>
            </a:extLst>
          </p:cNvPr>
          <p:cNvSpPr>
            <a:spLocks noGrp="1"/>
          </p:cNvSpPr>
          <p:nvPr>
            <p:ph idx="1"/>
          </p:nvPr>
        </p:nvSpPr>
        <p:spPr>
          <a:xfrm>
            <a:off x="2288448" y="1595427"/>
            <a:ext cx="7069559" cy="602830"/>
          </a:xfrm>
          <a:solidFill>
            <a:schemeClr val="accent2">
              <a:lumMod val="20000"/>
              <a:lumOff val="80000"/>
            </a:schemeClr>
          </a:solidFill>
        </p:spPr>
        <p:txBody>
          <a:bodyPr/>
          <a:lstStyle/>
          <a:p>
            <a:pPr marL="0" indent="0" algn="ctr">
              <a:buNone/>
            </a:pPr>
            <a:r>
              <a:rPr lang="en-US" sz="2000" dirty="0"/>
              <a:t>Dramatic</a:t>
            </a:r>
            <a:r>
              <a:rPr lang="en-US" sz="2000" b="1" dirty="0">
                <a:solidFill>
                  <a:srgbClr val="E1471D"/>
                </a:solidFill>
              </a:rPr>
              <a:t> mortality reduction</a:t>
            </a:r>
            <a:r>
              <a:rPr lang="en-US" sz="2000" dirty="0"/>
              <a:t> observed in US and Europe when compared with locations vaccine is not widely available/used</a:t>
            </a:r>
            <a:r>
              <a:rPr lang="en-US" sz="2000" baseline="30000" dirty="0"/>
              <a:t>1</a:t>
            </a:r>
          </a:p>
          <a:p>
            <a:pPr marL="0" indent="0" algn="ctr">
              <a:buNone/>
            </a:pPr>
            <a:endParaRPr lang="en-US" sz="2000" baseline="30000" dirty="0"/>
          </a:p>
        </p:txBody>
      </p:sp>
      <p:sp>
        <p:nvSpPr>
          <p:cNvPr id="11" name="Text Box 15">
            <a:extLst>
              <a:ext uri="{FF2B5EF4-FFF2-40B4-BE49-F238E27FC236}">
                <a16:creationId xmlns:a16="http://schemas.microsoft.com/office/drawing/2014/main" id="{D274A259-8175-937A-EFE5-A791435C2D59}"/>
              </a:ext>
            </a:extLst>
          </p:cNvPr>
          <p:cNvSpPr txBox="1">
            <a:spLocks noChangeArrowheads="1"/>
          </p:cNvSpPr>
          <p:nvPr/>
        </p:nvSpPr>
        <p:spPr bwMode="auto">
          <a:xfrm>
            <a:off x="434019" y="638492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Jansen. Hum Vaccin Immunother. 2018;14:2142.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2D8D2903-3A8B-49E6-FC9E-8BD3ADE5F45B}"/>
              </a:ext>
            </a:extLst>
          </p:cNvPr>
          <p:cNvGrpSpPr/>
          <p:nvPr/>
        </p:nvGrpSpPr>
        <p:grpSpPr>
          <a:xfrm>
            <a:off x="1092879" y="2588263"/>
            <a:ext cx="7275793" cy="3764766"/>
            <a:chOff x="1557837" y="3834731"/>
            <a:chExt cx="7275793" cy="1978857"/>
          </a:xfrm>
        </p:grpSpPr>
        <p:cxnSp>
          <p:nvCxnSpPr>
            <p:cNvPr id="4" name="Straight Connector 3">
              <a:extLst>
                <a:ext uri="{FF2B5EF4-FFF2-40B4-BE49-F238E27FC236}">
                  <a16:creationId xmlns:a16="http://schemas.microsoft.com/office/drawing/2014/main" id="{6AF269B2-D091-8B99-6802-893F93F84EEC}"/>
                </a:ext>
              </a:extLst>
            </p:cNvPr>
            <p:cNvCxnSpPr>
              <a:cxnSpLocks/>
            </p:cNvCxnSpPr>
            <p:nvPr/>
          </p:nvCxnSpPr>
          <p:spPr bwMode="auto">
            <a:xfrm>
              <a:off x="2331186" y="3888039"/>
              <a:ext cx="0" cy="1766924"/>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5085E328-27CB-DE38-FAB2-BD43F0360DA8}"/>
                </a:ext>
              </a:extLst>
            </p:cNvPr>
            <p:cNvCxnSpPr/>
            <p:nvPr/>
          </p:nvCxnSpPr>
          <p:spPr bwMode="auto">
            <a:xfrm>
              <a:off x="2266577" y="3896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D7DA42F7-3942-C023-F0BE-3408AFD67C03}"/>
                </a:ext>
              </a:extLst>
            </p:cNvPr>
            <p:cNvCxnSpPr/>
            <p:nvPr/>
          </p:nvCxnSpPr>
          <p:spPr bwMode="auto">
            <a:xfrm>
              <a:off x="2266577" y="42491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3F95FDB5-D118-2780-FF6F-A4DA2E7D81B1}"/>
                </a:ext>
              </a:extLst>
            </p:cNvPr>
            <p:cNvCxnSpPr/>
            <p:nvPr/>
          </p:nvCxnSpPr>
          <p:spPr bwMode="auto">
            <a:xfrm>
              <a:off x="2266577" y="46034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2A4C280-0CC7-5218-5F7C-DC18A2AECF9D}"/>
                </a:ext>
              </a:extLst>
            </p:cNvPr>
            <p:cNvCxnSpPr/>
            <p:nvPr/>
          </p:nvCxnSpPr>
          <p:spPr bwMode="auto">
            <a:xfrm>
              <a:off x="2266577" y="49558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6F8DDD3-4B9B-1B52-BCE8-C7ACD85E3030}"/>
                </a:ext>
              </a:extLst>
            </p:cNvPr>
            <p:cNvCxnSpPr/>
            <p:nvPr/>
          </p:nvCxnSpPr>
          <p:spPr bwMode="auto">
            <a:xfrm>
              <a:off x="2266577" y="53093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AB462F3-8224-7972-1219-831CF70A3AC3}"/>
                </a:ext>
              </a:extLst>
            </p:cNvPr>
            <p:cNvCxnSpPr/>
            <p:nvPr/>
          </p:nvCxnSpPr>
          <p:spPr bwMode="auto">
            <a:xfrm>
              <a:off x="2266577" y="565301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1E0DCCEA-6DBD-D256-28DA-9DEA6D18F261}"/>
                </a:ext>
              </a:extLst>
            </p:cNvPr>
            <p:cNvSpPr txBox="1"/>
            <p:nvPr/>
          </p:nvSpPr>
          <p:spPr bwMode="auto">
            <a:xfrm>
              <a:off x="1787107" y="3834731"/>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8" name="TextBox 17">
              <a:extLst>
                <a:ext uri="{FF2B5EF4-FFF2-40B4-BE49-F238E27FC236}">
                  <a16:creationId xmlns:a16="http://schemas.microsoft.com/office/drawing/2014/main" id="{7DCE6A07-071E-8147-DFCF-D0BA8434BE86}"/>
                </a:ext>
              </a:extLst>
            </p:cNvPr>
            <p:cNvSpPr txBox="1"/>
            <p:nvPr/>
          </p:nvSpPr>
          <p:spPr bwMode="auto">
            <a:xfrm>
              <a:off x="1787107" y="4185848"/>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9" name="TextBox 18">
              <a:extLst>
                <a:ext uri="{FF2B5EF4-FFF2-40B4-BE49-F238E27FC236}">
                  <a16:creationId xmlns:a16="http://schemas.microsoft.com/office/drawing/2014/main" id="{5C164BFE-900C-D7EC-66AA-7A5F401AECD4}"/>
                </a:ext>
              </a:extLst>
            </p:cNvPr>
            <p:cNvSpPr txBox="1"/>
            <p:nvPr/>
          </p:nvSpPr>
          <p:spPr bwMode="auto">
            <a:xfrm>
              <a:off x="1787107" y="4541344"/>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1" name="TextBox 20">
              <a:extLst>
                <a:ext uri="{FF2B5EF4-FFF2-40B4-BE49-F238E27FC236}">
                  <a16:creationId xmlns:a16="http://schemas.microsoft.com/office/drawing/2014/main" id="{0274CB88-D24A-9CD2-FBBA-6F9E66680D8E}"/>
                </a:ext>
              </a:extLst>
            </p:cNvPr>
            <p:cNvSpPr txBox="1"/>
            <p:nvPr/>
          </p:nvSpPr>
          <p:spPr bwMode="auto">
            <a:xfrm>
              <a:off x="1787107" y="4896280"/>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2" name="TextBox 21">
              <a:extLst>
                <a:ext uri="{FF2B5EF4-FFF2-40B4-BE49-F238E27FC236}">
                  <a16:creationId xmlns:a16="http://schemas.microsoft.com/office/drawing/2014/main" id="{6E54E698-9E5C-5942-1D6D-EDE057EB9C3D}"/>
                </a:ext>
              </a:extLst>
            </p:cNvPr>
            <p:cNvSpPr txBox="1"/>
            <p:nvPr/>
          </p:nvSpPr>
          <p:spPr bwMode="auto">
            <a:xfrm>
              <a:off x="1787107" y="5254125"/>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3" name="TextBox 22">
              <a:extLst>
                <a:ext uri="{FF2B5EF4-FFF2-40B4-BE49-F238E27FC236}">
                  <a16:creationId xmlns:a16="http://schemas.microsoft.com/office/drawing/2014/main" id="{78B5F547-A886-DC82-D41D-FDA78C8C5460}"/>
                </a:ext>
              </a:extLst>
            </p:cNvPr>
            <p:cNvSpPr txBox="1"/>
            <p:nvPr/>
          </p:nvSpPr>
          <p:spPr bwMode="auto">
            <a:xfrm>
              <a:off x="1787107" y="5598144"/>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7B05AC64-9450-357C-531C-33F66144D461}"/>
                </a:ext>
              </a:extLst>
            </p:cNvPr>
            <p:cNvSpPr txBox="1"/>
            <p:nvPr/>
          </p:nvSpPr>
          <p:spPr bwMode="auto">
            <a:xfrm rot="16200000">
              <a:off x="927104" y="4518774"/>
              <a:ext cx="1792382"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ts val="3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Invasive Pneumococcal</a:t>
              </a:r>
            </a:p>
            <a:p>
              <a:pPr marL="0" marR="0" lvl="0" indent="0" algn="ctr" defTabSz="914400" rtl="0" eaLnBrk="0" fontAlgn="base" latinLnBrk="0" hangingPunct="0">
                <a:lnSpc>
                  <a:spcPct val="100000"/>
                </a:lnSpc>
                <a:spcBef>
                  <a:spcPts val="3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Disease Cases in US per 100,000</a:t>
              </a:r>
            </a:p>
          </p:txBody>
        </p:sp>
        <p:cxnSp>
          <p:nvCxnSpPr>
            <p:cNvPr id="25" name="Straight Connector 24">
              <a:extLst>
                <a:ext uri="{FF2B5EF4-FFF2-40B4-BE49-F238E27FC236}">
                  <a16:creationId xmlns:a16="http://schemas.microsoft.com/office/drawing/2014/main" id="{5D8212B1-75AD-3A5F-1722-DF2600D0B295}"/>
                </a:ext>
              </a:extLst>
            </p:cNvPr>
            <p:cNvCxnSpPr>
              <a:cxnSpLocks/>
            </p:cNvCxnSpPr>
            <p:nvPr/>
          </p:nvCxnSpPr>
          <p:spPr bwMode="auto">
            <a:xfrm>
              <a:off x="2317756" y="5653019"/>
              <a:ext cx="651587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B70BF6E-FBCF-4367-72AF-D1499B971438}"/>
                </a:ext>
              </a:extLst>
            </p:cNvPr>
            <p:cNvCxnSpPr>
              <a:cxnSpLocks/>
            </p:cNvCxnSpPr>
            <p:nvPr/>
          </p:nvCxnSpPr>
          <p:spPr bwMode="auto">
            <a:xfrm rot="16200000">
              <a:off x="3063023"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94B1677-EEF1-254D-549E-1080A749958B}"/>
                </a:ext>
              </a:extLst>
            </p:cNvPr>
            <p:cNvCxnSpPr>
              <a:cxnSpLocks/>
            </p:cNvCxnSpPr>
            <p:nvPr/>
          </p:nvCxnSpPr>
          <p:spPr bwMode="auto">
            <a:xfrm rot="16200000">
              <a:off x="3771578"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7176F7B-AC00-EF7D-EDA9-F603A74603B2}"/>
                </a:ext>
              </a:extLst>
            </p:cNvPr>
            <p:cNvCxnSpPr>
              <a:cxnSpLocks/>
            </p:cNvCxnSpPr>
            <p:nvPr/>
          </p:nvCxnSpPr>
          <p:spPr bwMode="auto">
            <a:xfrm rot="16200000">
              <a:off x="4514965"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A0E1BA1-C886-2875-C964-AFCC7A45F22A}"/>
                </a:ext>
              </a:extLst>
            </p:cNvPr>
            <p:cNvCxnSpPr>
              <a:cxnSpLocks/>
            </p:cNvCxnSpPr>
            <p:nvPr/>
          </p:nvCxnSpPr>
          <p:spPr bwMode="auto">
            <a:xfrm rot="16200000">
              <a:off x="5957517"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72B16B3-D345-3978-304B-172B75A10F45}"/>
                </a:ext>
              </a:extLst>
            </p:cNvPr>
            <p:cNvCxnSpPr>
              <a:cxnSpLocks/>
            </p:cNvCxnSpPr>
            <p:nvPr/>
          </p:nvCxnSpPr>
          <p:spPr bwMode="auto">
            <a:xfrm rot="16200000">
              <a:off x="7406695"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5BCB6594-6238-5398-832E-33C12F8D8481}"/>
                </a:ext>
              </a:extLst>
            </p:cNvPr>
            <p:cNvSpPr txBox="1"/>
            <p:nvPr/>
          </p:nvSpPr>
          <p:spPr bwMode="auto">
            <a:xfrm>
              <a:off x="2496995"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2005</a:t>
              </a:r>
            </a:p>
          </p:txBody>
        </p:sp>
        <p:sp>
          <p:nvSpPr>
            <p:cNvPr id="32" name="TextBox 31">
              <a:extLst>
                <a:ext uri="{FF2B5EF4-FFF2-40B4-BE49-F238E27FC236}">
                  <a16:creationId xmlns:a16="http://schemas.microsoft.com/office/drawing/2014/main" id="{B4E771E2-B1A9-96C2-297A-C0384CED3B64}"/>
                </a:ext>
              </a:extLst>
            </p:cNvPr>
            <p:cNvSpPr txBox="1"/>
            <p:nvPr/>
          </p:nvSpPr>
          <p:spPr bwMode="auto">
            <a:xfrm>
              <a:off x="3261105"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2006</a:t>
              </a:r>
            </a:p>
          </p:txBody>
        </p:sp>
        <p:sp>
          <p:nvSpPr>
            <p:cNvPr id="33" name="TextBox 32">
              <a:extLst>
                <a:ext uri="{FF2B5EF4-FFF2-40B4-BE49-F238E27FC236}">
                  <a16:creationId xmlns:a16="http://schemas.microsoft.com/office/drawing/2014/main" id="{EA87BFA3-14DF-D3B0-2562-7F19966D77A3}"/>
                </a:ext>
              </a:extLst>
            </p:cNvPr>
            <p:cNvSpPr txBox="1"/>
            <p:nvPr/>
          </p:nvSpPr>
          <p:spPr bwMode="auto">
            <a:xfrm>
              <a:off x="3935688"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2007</a:t>
              </a:r>
            </a:p>
          </p:txBody>
        </p:sp>
        <p:sp>
          <p:nvSpPr>
            <p:cNvPr id="34" name="TextBox 33">
              <a:extLst>
                <a:ext uri="{FF2B5EF4-FFF2-40B4-BE49-F238E27FC236}">
                  <a16:creationId xmlns:a16="http://schemas.microsoft.com/office/drawing/2014/main" id="{C537348B-1EC5-B3E1-28F8-B4434F911E3D}"/>
                </a:ext>
              </a:extLst>
            </p:cNvPr>
            <p:cNvSpPr txBox="1"/>
            <p:nvPr/>
          </p:nvSpPr>
          <p:spPr bwMode="auto">
            <a:xfrm>
              <a:off x="5394359"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2009</a:t>
              </a:r>
            </a:p>
          </p:txBody>
        </p:sp>
        <p:sp>
          <p:nvSpPr>
            <p:cNvPr id="35" name="TextBox 34">
              <a:extLst>
                <a:ext uri="{FF2B5EF4-FFF2-40B4-BE49-F238E27FC236}">
                  <a16:creationId xmlns:a16="http://schemas.microsoft.com/office/drawing/2014/main" id="{B5F70AFE-37D3-0F0C-7890-D6CC5E8EA4FE}"/>
                </a:ext>
              </a:extLst>
            </p:cNvPr>
            <p:cNvSpPr txBox="1"/>
            <p:nvPr/>
          </p:nvSpPr>
          <p:spPr bwMode="auto">
            <a:xfrm>
              <a:off x="6111175"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2010</a:t>
              </a:r>
            </a:p>
          </p:txBody>
        </p:sp>
        <p:cxnSp>
          <p:nvCxnSpPr>
            <p:cNvPr id="36" name="Straight Connector 35">
              <a:extLst>
                <a:ext uri="{FF2B5EF4-FFF2-40B4-BE49-F238E27FC236}">
                  <a16:creationId xmlns:a16="http://schemas.microsoft.com/office/drawing/2014/main" id="{07AACA40-30B9-6E3E-2CC2-073951CC2EC1}"/>
                </a:ext>
              </a:extLst>
            </p:cNvPr>
            <p:cNvCxnSpPr>
              <a:cxnSpLocks/>
            </p:cNvCxnSpPr>
            <p:nvPr/>
          </p:nvCxnSpPr>
          <p:spPr bwMode="auto">
            <a:xfrm rot="16200000">
              <a:off x="2315509"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2F9D8ED-E628-0D67-2F19-F9D99D1DA04A}"/>
                </a:ext>
              </a:extLst>
            </p:cNvPr>
            <p:cNvCxnSpPr>
              <a:cxnSpLocks/>
            </p:cNvCxnSpPr>
            <p:nvPr/>
          </p:nvCxnSpPr>
          <p:spPr bwMode="auto">
            <a:xfrm rot="16200000">
              <a:off x="5238141"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34ABF1BD-7E92-7547-2F10-9AB389AB7C47}"/>
                </a:ext>
              </a:extLst>
            </p:cNvPr>
            <p:cNvSpPr txBox="1"/>
            <p:nvPr/>
          </p:nvSpPr>
          <p:spPr bwMode="auto">
            <a:xfrm>
              <a:off x="4707539"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2008</a:t>
              </a:r>
            </a:p>
          </p:txBody>
        </p:sp>
        <p:cxnSp>
          <p:nvCxnSpPr>
            <p:cNvPr id="40" name="Straight Connector 39">
              <a:extLst>
                <a:ext uri="{FF2B5EF4-FFF2-40B4-BE49-F238E27FC236}">
                  <a16:creationId xmlns:a16="http://schemas.microsoft.com/office/drawing/2014/main" id="{DC840ACA-5FFE-2EFA-835C-08E84EFB1C34}"/>
                </a:ext>
              </a:extLst>
            </p:cNvPr>
            <p:cNvCxnSpPr>
              <a:cxnSpLocks/>
            </p:cNvCxnSpPr>
            <p:nvPr/>
          </p:nvCxnSpPr>
          <p:spPr bwMode="auto">
            <a:xfrm rot="16200000">
              <a:off x="6680042"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33EC621-FCBC-B31D-28C5-6D736A754A5A}"/>
                </a:ext>
              </a:extLst>
            </p:cNvPr>
            <p:cNvCxnSpPr>
              <a:cxnSpLocks/>
            </p:cNvCxnSpPr>
            <p:nvPr/>
          </p:nvCxnSpPr>
          <p:spPr bwMode="auto">
            <a:xfrm rot="16200000">
              <a:off x="8129871"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6E78F28D-77C5-FF59-3161-549EA9EB3286}"/>
                </a:ext>
              </a:extLst>
            </p:cNvPr>
            <p:cNvSpPr txBox="1"/>
            <p:nvPr/>
          </p:nvSpPr>
          <p:spPr bwMode="auto">
            <a:xfrm>
              <a:off x="6848257"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2011</a:t>
              </a:r>
            </a:p>
          </p:txBody>
        </p:sp>
        <p:sp>
          <p:nvSpPr>
            <p:cNvPr id="43" name="TextBox 42">
              <a:extLst>
                <a:ext uri="{FF2B5EF4-FFF2-40B4-BE49-F238E27FC236}">
                  <a16:creationId xmlns:a16="http://schemas.microsoft.com/office/drawing/2014/main" id="{A665195F-89DE-68C4-F96E-87E49B8554AB}"/>
                </a:ext>
              </a:extLst>
            </p:cNvPr>
            <p:cNvSpPr txBox="1"/>
            <p:nvPr/>
          </p:nvSpPr>
          <p:spPr bwMode="auto">
            <a:xfrm>
              <a:off x="7571433"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2012</a:t>
              </a:r>
            </a:p>
          </p:txBody>
        </p:sp>
        <p:sp>
          <p:nvSpPr>
            <p:cNvPr id="44" name="TextBox 43">
              <a:extLst>
                <a:ext uri="{FF2B5EF4-FFF2-40B4-BE49-F238E27FC236}">
                  <a16:creationId xmlns:a16="http://schemas.microsoft.com/office/drawing/2014/main" id="{13B85ABA-BD3E-DA5A-D842-623FBDAAA94D}"/>
                </a:ext>
              </a:extLst>
            </p:cNvPr>
            <p:cNvSpPr txBox="1"/>
            <p:nvPr/>
          </p:nvSpPr>
          <p:spPr bwMode="auto">
            <a:xfrm>
              <a:off x="8311992" y="5680422"/>
              <a:ext cx="407756" cy="11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2013</a:t>
              </a:r>
            </a:p>
          </p:txBody>
        </p:sp>
      </p:grpSp>
      <p:sp>
        <p:nvSpPr>
          <p:cNvPr id="46" name="Rectangle 45">
            <a:extLst>
              <a:ext uri="{FF2B5EF4-FFF2-40B4-BE49-F238E27FC236}">
                <a16:creationId xmlns:a16="http://schemas.microsoft.com/office/drawing/2014/main" id="{8C63B075-C906-AA63-DDE1-0F9A6F5359C1}"/>
              </a:ext>
            </a:extLst>
          </p:cNvPr>
          <p:cNvSpPr/>
          <p:nvPr/>
        </p:nvSpPr>
        <p:spPr bwMode="auto">
          <a:xfrm>
            <a:off x="2183958" y="395936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A62E6F17-69B8-8398-42F3-E403654DD43C}"/>
              </a:ext>
            </a:extLst>
          </p:cNvPr>
          <p:cNvSpPr/>
          <p:nvPr/>
        </p:nvSpPr>
        <p:spPr bwMode="auto">
          <a:xfrm>
            <a:off x="2911668" y="373457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60D9B217-7F13-E6FA-E05A-E0051FE774E5}"/>
              </a:ext>
            </a:extLst>
          </p:cNvPr>
          <p:cNvSpPr/>
          <p:nvPr/>
        </p:nvSpPr>
        <p:spPr bwMode="auto">
          <a:xfrm>
            <a:off x="3639378" y="354026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CF865C98-F317-76CE-64CC-FF5B1385D39D}"/>
              </a:ext>
            </a:extLst>
          </p:cNvPr>
          <p:cNvSpPr/>
          <p:nvPr/>
        </p:nvSpPr>
        <p:spPr bwMode="auto">
          <a:xfrm>
            <a:off x="4351848" y="341453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CA7A9B08-D217-0BA5-14C1-C1A75F84BC92}"/>
              </a:ext>
            </a:extLst>
          </p:cNvPr>
          <p:cNvSpPr/>
          <p:nvPr/>
        </p:nvSpPr>
        <p:spPr bwMode="auto">
          <a:xfrm>
            <a:off x="5087178" y="308687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94DEF350-FAF4-ABEF-0E36-8004375AF10F}"/>
              </a:ext>
            </a:extLst>
          </p:cNvPr>
          <p:cNvSpPr/>
          <p:nvPr/>
        </p:nvSpPr>
        <p:spPr bwMode="auto">
          <a:xfrm>
            <a:off x="5818698" y="3456448"/>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1AE9A419-C823-18A0-2DA6-6D08CEA7DEAB}"/>
              </a:ext>
            </a:extLst>
          </p:cNvPr>
          <p:cNvSpPr/>
          <p:nvPr/>
        </p:nvSpPr>
        <p:spPr bwMode="auto">
          <a:xfrm>
            <a:off x="6551084" y="447485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7A78AC24-4C6D-47A7-C64D-638CA4372B6E}"/>
              </a:ext>
            </a:extLst>
          </p:cNvPr>
          <p:cNvSpPr/>
          <p:nvPr/>
        </p:nvSpPr>
        <p:spPr bwMode="auto">
          <a:xfrm>
            <a:off x="7270469" y="4877885"/>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D2AC9D36-FB1F-CCC0-88F7-B5FFA1E0A75D}"/>
              </a:ext>
            </a:extLst>
          </p:cNvPr>
          <p:cNvSpPr/>
          <p:nvPr/>
        </p:nvSpPr>
        <p:spPr bwMode="auto">
          <a:xfrm>
            <a:off x="7985521" y="489088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Freeform: Shape 54">
            <a:extLst>
              <a:ext uri="{FF2B5EF4-FFF2-40B4-BE49-F238E27FC236}">
                <a16:creationId xmlns:a16="http://schemas.microsoft.com/office/drawing/2014/main" id="{A40C9CA7-4758-7C99-3DA8-57512BE243E6}"/>
              </a:ext>
            </a:extLst>
          </p:cNvPr>
          <p:cNvSpPr/>
          <p:nvPr/>
        </p:nvSpPr>
        <p:spPr bwMode="auto">
          <a:xfrm>
            <a:off x="2227496" y="3121651"/>
            <a:ext cx="5828758" cy="1811465"/>
          </a:xfrm>
          <a:custGeom>
            <a:avLst/>
            <a:gdLst>
              <a:gd name="connsiteX0" fmla="*/ 0 w 5828758"/>
              <a:gd name="connsiteY0" fmla="*/ 884064 h 1811465"/>
              <a:gd name="connsiteX1" fmla="*/ 723719 w 5828758"/>
              <a:gd name="connsiteY1" fmla="*/ 654381 h 1811465"/>
              <a:gd name="connsiteX2" fmla="*/ 1460440 w 5828758"/>
              <a:gd name="connsiteY2" fmla="*/ 446366 h 1811465"/>
              <a:gd name="connsiteX3" fmla="*/ 2184159 w 5828758"/>
              <a:gd name="connsiteY3" fmla="*/ 333691 h 1811465"/>
              <a:gd name="connsiteX4" fmla="*/ 2916546 w 5828758"/>
              <a:gd name="connsiteY4" fmla="*/ 0 h 1811465"/>
              <a:gd name="connsiteX5" fmla="*/ 3635931 w 5828758"/>
              <a:gd name="connsiteY5" fmla="*/ 377027 h 1811465"/>
              <a:gd name="connsiteX6" fmla="*/ 4368318 w 5828758"/>
              <a:gd name="connsiteY6" fmla="*/ 1404102 h 1811465"/>
              <a:gd name="connsiteX7" fmla="*/ 5096371 w 5828758"/>
              <a:gd name="connsiteY7" fmla="*/ 1811465 h 1811465"/>
              <a:gd name="connsiteX8" fmla="*/ 5828758 w 5828758"/>
              <a:gd name="connsiteY8" fmla="*/ 1811465 h 1811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8758" h="1811465">
                <a:moveTo>
                  <a:pt x="0" y="884064"/>
                </a:moveTo>
                <a:lnTo>
                  <a:pt x="723719" y="654381"/>
                </a:lnTo>
                <a:lnTo>
                  <a:pt x="1460440" y="446366"/>
                </a:lnTo>
                <a:lnTo>
                  <a:pt x="2184159" y="333691"/>
                </a:lnTo>
                <a:lnTo>
                  <a:pt x="2916546" y="0"/>
                </a:lnTo>
                <a:lnTo>
                  <a:pt x="3635931" y="377027"/>
                </a:lnTo>
                <a:lnTo>
                  <a:pt x="4368318" y="1404102"/>
                </a:lnTo>
                <a:lnTo>
                  <a:pt x="5096371" y="1811465"/>
                </a:lnTo>
                <a:lnTo>
                  <a:pt x="5828758" y="181146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71DA0B5E-1596-516F-2325-7A376A27454C}"/>
              </a:ext>
            </a:extLst>
          </p:cNvPr>
          <p:cNvSpPr/>
          <p:nvPr/>
        </p:nvSpPr>
        <p:spPr bwMode="auto">
          <a:xfrm>
            <a:off x="2183958" y="4658952"/>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B8471820-118B-94FE-1C48-5E83863C5076}"/>
              </a:ext>
            </a:extLst>
          </p:cNvPr>
          <p:cNvSpPr/>
          <p:nvPr/>
        </p:nvSpPr>
        <p:spPr bwMode="auto">
          <a:xfrm>
            <a:off x="2899010" y="4533276"/>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D285AB88-3F5E-5BF2-E3C6-CCAEC3F82C34}"/>
              </a:ext>
            </a:extLst>
          </p:cNvPr>
          <p:cNvSpPr/>
          <p:nvPr/>
        </p:nvSpPr>
        <p:spPr bwMode="auto">
          <a:xfrm>
            <a:off x="3631397" y="4277591"/>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5DE53A86-74D4-6763-1EC6-8A5C22CAD647}"/>
              </a:ext>
            </a:extLst>
          </p:cNvPr>
          <p:cNvSpPr/>
          <p:nvPr/>
        </p:nvSpPr>
        <p:spPr bwMode="auto">
          <a:xfrm>
            <a:off x="4359450" y="4169250"/>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F819310D-4BD6-405B-D686-F73587F4AC3C}"/>
              </a:ext>
            </a:extLst>
          </p:cNvPr>
          <p:cNvSpPr/>
          <p:nvPr/>
        </p:nvSpPr>
        <p:spPr bwMode="auto">
          <a:xfrm>
            <a:off x="5096170" y="4047908"/>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0CC2F09F-CCED-AD69-1DE6-FF6847EA4675}"/>
              </a:ext>
            </a:extLst>
          </p:cNvPr>
          <p:cNvSpPr/>
          <p:nvPr/>
        </p:nvSpPr>
        <p:spPr bwMode="auto">
          <a:xfrm>
            <a:off x="5811222" y="4112913"/>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0BC78A75-B80A-A2FA-F5CC-DE03C3FBE20E}"/>
              </a:ext>
            </a:extLst>
          </p:cNvPr>
          <p:cNvSpPr/>
          <p:nvPr/>
        </p:nvSpPr>
        <p:spPr bwMode="auto">
          <a:xfrm>
            <a:off x="6539275" y="5144321"/>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C399FE73-E663-4E3D-9982-4FD268BF43A8}"/>
              </a:ext>
            </a:extLst>
          </p:cNvPr>
          <p:cNvSpPr/>
          <p:nvPr/>
        </p:nvSpPr>
        <p:spPr bwMode="auto">
          <a:xfrm>
            <a:off x="7262995" y="5504014"/>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500EB309-6F05-6490-E4BA-DF3313287273}"/>
              </a:ext>
            </a:extLst>
          </p:cNvPr>
          <p:cNvSpPr/>
          <p:nvPr/>
        </p:nvSpPr>
        <p:spPr bwMode="auto">
          <a:xfrm>
            <a:off x="7995381" y="5651358"/>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Freeform: Shape 65">
            <a:extLst>
              <a:ext uri="{FF2B5EF4-FFF2-40B4-BE49-F238E27FC236}">
                <a16:creationId xmlns:a16="http://schemas.microsoft.com/office/drawing/2014/main" id="{CA4545F8-A8B5-4819-C0A6-E516F76043DF}"/>
              </a:ext>
            </a:extLst>
          </p:cNvPr>
          <p:cNvSpPr/>
          <p:nvPr/>
        </p:nvSpPr>
        <p:spPr bwMode="auto">
          <a:xfrm>
            <a:off x="2218828" y="4096722"/>
            <a:ext cx="5828759" cy="1594783"/>
          </a:xfrm>
          <a:custGeom>
            <a:avLst/>
            <a:gdLst>
              <a:gd name="connsiteX0" fmla="*/ 0 w 5828759"/>
              <a:gd name="connsiteY0" fmla="*/ 602377 h 1594783"/>
              <a:gd name="connsiteX1" fmla="*/ 723720 w 5828759"/>
              <a:gd name="connsiteY1" fmla="*/ 481035 h 1594783"/>
              <a:gd name="connsiteX2" fmla="*/ 1460440 w 5828759"/>
              <a:gd name="connsiteY2" fmla="*/ 221016 h 1594783"/>
              <a:gd name="connsiteX3" fmla="*/ 2188493 w 5828759"/>
              <a:gd name="connsiteY3" fmla="*/ 121342 h 1594783"/>
              <a:gd name="connsiteX4" fmla="*/ 2929547 w 5828759"/>
              <a:gd name="connsiteY4" fmla="*/ 0 h 1594783"/>
              <a:gd name="connsiteX5" fmla="*/ 3644599 w 5828759"/>
              <a:gd name="connsiteY5" fmla="*/ 69338 h 1594783"/>
              <a:gd name="connsiteX6" fmla="*/ 4372653 w 5828759"/>
              <a:gd name="connsiteY6" fmla="*/ 1092079 h 1594783"/>
              <a:gd name="connsiteX7" fmla="*/ 5092038 w 5828759"/>
              <a:gd name="connsiteY7" fmla="*/ 1460440 h 1594783"/>
              <a:gd name="connsiteX8" fmla="*/ 5828759 w 5828759"/>
              <a:gd name="connsiteY8" fmla="*/ 1594783 h 159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8759" h="1594783">
                <a:moveTo>
                  <a:pt x="0" y="602377"/>
                </a:moveTo>
                <a:lnTo>
                  <a:pt x="723720" y="481035"/>
                </a:lnTo>
                <a:lnTo>
                  <a:pt x="1460440" y="221016"/>
                </a:lnTo>
                <a:lnTo>
                  <a:pt x="2188493" y="121342"/>
                </a:lnTo>
                <a:lnTo>
                  <a:pt x="2929547" y="0"/>
                </a:lnTo>
                <a:lnTo>
                  <a:pt x="3644599" y="69338"/>
                </a:lnTo>
                <a:lnTo>
                  <a:pt x="4372653" y="1092079"/>
                </a:lnTo>
                <a:lnTo>
                  <a:pt x="5092038" y="1460440"/>
                </a:lnTo>
                <a:lnTo>
                  <a:pt x="5828759" y="159478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97AC68CA-A67A-B626-1437-9B79C6C3D0AA}"/>
              </a:ext>
            </a:extLst>
          </p:cNvPr>
          <p:cNvSpPr/>
          <p:nvPr/>
        </p:nvSpPr>
        <p:spPr bwMode="auto">
          <a:xfrm>
            <a:off x="2183958" y="4963228"/>
            <a:ext cx="91440" cy="91440"/>
          </a:xfrm>
          <a:prstGeom prst="rect">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FF0F46B1-08E2-0C79-E188-C91C4D991083}"/>
              </a:ext>
            </a:extLst>
          </p:cNvPr>
          <p:cNvSpPr/>
          <p:nvPr/>
        </p:nvSpPr>
        <p:spPr bwMode="auto">
          <a:xfrm>
            <a:off x="2912011" y="4716210"/>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5E68CCE9-3F25-52FA-6EDE-3956BE3C8061}"/>
              </a:ext>
            </a:extLst>
          </p:cNvPr>
          <p:cNvSpPr/>
          <p:nvPr/>
        </p:nvSpPr>
        <p:spPr bwMode="auto">
          <a:xfrm>
            <a:off x="3640064" y="4594868"/>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695C330E-B4FA-18CC-5A83-988B179B9F8C}"/>
              </a:ext>
            </a:extLst>
          </p:cNvPr>
          <p:cNvSpPr/>
          <p:nvPr/>
        </p:nvSpPr>
        <p:spPr bwMode="auto">
          <a:xfrm>
            <a:off x="4368117" y="4412854"/>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52477F2E-ED31-A767-4248-3756C3EB42D0}"/>
              </a:ext>
            </a:extLst>
          </p:cNvPr>
          <p:cNvSpPr/>
          <p:nvPr/>
        </p:nvSpPr>
        <p:spPr bwMode="auto">
          <a:xfrm>
            <a:off x="5087503" y="4226507"/>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F90DD6D9-0119-2833-DF83-137889C9066B}"/>
              </a:ext>
            </a:extLst>
          </p:cNvPr>
          <p:cNvSpPr/>
          <p:nvPr/>
        </p:nvSpPr>
        <p:spPr bwMode="auto">
          <a:xfrm>
            <a:off x="5811223" y="4170170"/>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7FC82631-80C1-7DA8-7206-EA1F356359E7}"/>
              </a:ext>
            </a:extLst>
          </p:cNvPr>
          <p:cNvSpPr/>
          <p:nvPr/>
        </p:nvSpPr>
        <p:spPr bwMode="auto">
          <a:xfrm>
            <a:off x="6530608" y="5231914"/>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3A9802B2-8BA5-97D0-7CFC-299BEE43C644}"/>
              </a:ext>
            </a:extLst>
          </p:cNvPr>
          <p:cNvSpPr/>
          <p:nvPr/>
        </p:nvSpPr>
        <p:spPr bwMode="auto">
          <a:xfrm>
            <a:off x="7275996" y="5656612"/>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AC451381-4B79-9DD0-8E91-16711B764F61}"/>
              </a:ext>
            </a:extLst>
          </p:cNvPr>
          <p:cNvSpPr/>
          <p:nvPr/>
        </p:nvSpPr>
        <p:spPr bwMode="auto">
          <a:xfrm>
            <a:off x="7999847" y="5665529"/>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Freeform: Shape 75">
            <a:extLst>
              <a:ext uri="{FF2B5EF4-FFF2-40B4-BE49-F238E27FC236}">
                <a16:creationId xmlns:a16="http://schemas.microsoft.com/office/drawing/2014/main" id="{DEA6497B-31C1-09A3-CEC5-6FF34EC47233}"/>
              </a:ext>
            </a:extLst>
          </p:cNvPr>
          <p:cNvSpPr/>
          <p:nvPr/>
        </p:nvSpPr>
        <p:spPr bwMode="auto">
          <a:xfrm>
            <a:off x="2223162" y="4213730"/>
            <a:ext cx="5815757" cy="1499443"/>
          </a:xfrm>
          <a:custGeom>
            <a:avLst/>
            <a:gdLst>
              <a:gd name="connsiteX0" fmla="*/ 0 w 5815757"/>
              <a:gd name="connsiteY0" fmla="*/ 797392 h 1499443"/>
              <a:gd name="connsiteX1" fmla="*/ 758389 w 5815757"/>
              <a:gd name="connsiteY1" fmla="*/ 537373 h 1499443"/>
              <a:gd name="connsiteX2" fmla="*/ 1460440 w 5815757"/>
              <a:gd name="connsiteY2" fmla="*/ 416031 h 1499443"/>
              <a:gd name="connsiteX3" fmla="*/ 2197160 w 5815757"/>
              <a:gd name="connsiteY3" fmla="*/ 238351 h 1499443"/>
              <a:gd name="connsiteX4" fmla="*/ 2920880 w 5815757"/>
              <a:gd name="connsiteY4" fmla="*/ 60671 h 1499443"/>
              <a:gd name="connsiteX5" fmla="*/ 3627265 w 5815757"/>
              <a:gd name="connsiteY5" fmla="*/ 0 h 1499443"/>
              <a:gd name="connsiteX6" fmla="*/ 4350984 w 5815757"/>
              <a:gd name="connsiteY6" fmla="*/ 1070412 h 1499443"/>
              <a:gd name="connsiteX7" fmla="*/ 5113706 w 5815757"/>
              <a:gd name="connsiteY7" fmla="*/ 1499443 h 1499443"/>
              <a:gd name="connsiteX8" fmla="*/ 5815757 w 5815757"/>
              <a:gd name="connsiteY8" fmla="*/ 1495109 h 149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5757" h="1499443">
                <a:moveTo>
                  <a:pt x="0" y="797392"/>
                </a:moveTo>
                <a:lnTo>
                  <a:pt x="758389" y="537373"/>
                </a:lnTo>
                <a:lnTo>
                  <a:pt x="1460440" y="416031"/>
                </a:lnTo>
                <a:lnTo>
                  <a:pt x="2197160" y="238351"/>
                </a:lnTo>
                <a:lnTo>
                  <a:pt x="2920880" y="60671"/>
                </a:lnTo>
                <a:lnTo>
                  <a:pt x="3627265" y="0"/>
                </a:lnTo>
                <a:lnTo>
                  <a:pt x="4350984" y="1070412"/>
                </a:lnTo>
                <a:lnTo>
                  <a:pt x="5113706" y="1499443"/>
                </a:lnTo>
                <a:lnTo>
                  <a:pt x="5815757" y="1495109"/>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FE53875B-FF33-7DF0-4D9A-297DEE04C993}"/>
              </a:ext>
            </a:extLst>
          </p:cNvPr>
          <p:cNvSpPr/>
          <p:nvPr/>
        </p:nvSpPr>
        <p:spPr bwMode="auto">
          <a:xfrm>
            <a:off x="2183958" y="4961778"/>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2BBBB5EF-137C-C647-9073-F8A3E4CF4CB3}"/>
              </a:ext>
            </a:extLst>
          </p:cNvPr>
          <p:cNvSpPr/>
          <p:nvPr/>
        </p:nvSpPr>
        <p:spPr bwMode="auto">
          <a:xfrm>
            <a:off x="2903344" y="4636754"/>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F452D68C-29F7-9DF8-CB96-5EA8F46E5750}"/>
              </a:ext>
            </a:extLst>
          </p:cNvPr>
          <p:cNvSpPr/>
          <p:nvPr/>
        </p:nvSpPr>
        <p:spPr bwMode="auto">
          <a:xfrm>
            <a:off x="3640065" y="4493744"/>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37318B9F-85ED-8F34-D0A5-F9211279CEBB}"/>
              </a:ext>
            </a:extLst>
          </p:cNvPr>
          <p:cNvSpPr/>
          <p:nvPr/>
        </p:nvSpPr>
        <p:spPr bwMode="auto">
          <a:xfrm>
            <a:off x="4359451" y="4277061"/>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AEA82F7C-9722-823B-7E0B-C2AD1846C200}"/>
              </a:ext>
            </a:extLst>
          </p:cNvPr>
          <p:cNvSpPr/>
          <p:nvPr/>
        </p:nvSpPr>
        <p:spPr bwMode="auto">
          <a:xfrm>
            <a:off x="5087504" y="4272728"/>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28614B7A-348C-3DCA-52F9-1AB67EE9B740}"/>
              </a:ext>
            </a:extLst>
          </p:cNvPr>
          <p:cNvSpPr/>
          <p:nvPr/>
        </p:nvSpPr>
        <p:spPr bwMode="auto">
          <a:xfrm>
            <a:off x="5806890" y="4233725"/>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DD7A8536-2300-6E62-1E22-09DBAD34FE7D}"/>
              </a:ext>
            </a:extLst>
          </p:cNvPr>
          <p:cNvSpPr/>
          <p:nvPr/>
        </p:nvSpPr>
        <p:spPr bwMode="auto">
          <a:xfrm>
            <a:off x="6534943" y="5334472"/>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4618B42E-181C-0E5D-A315-A8CFB7E09430}"/>
              </a:ext>
            </a:extLst>
          </p:cNvPr>
          <p:cNvSpPr/>
          <p:nvPr/>
        </p:nvSpPr>
        <p:spPr bwMode="auto">
          <a:xfrm>
            <a:off x="7271663" y="5720167"/>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BF3BB4B5-A2CF-9893-D4E0-B23F07D887D0}"/>
              </a:ext>
            </a:extLst>
          </p:cNvPr>
          <p:cNvSpPr/>
          <p:nvPr/>
        </p:nvSpPr>
        <p:spPr bwMode="auto">
          <a:xfrm>
            <a:off x="7999716" y="5720167"/>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Freeform: Shape 85">
            <a:extLst>
              <a:ext uri="{FF2B5EF4-FFF2-40B4-BE49-F238E27FC236}">
                <a16:creationId xmlns:a16="http://schemas.microsoft.com/office/drawing/2014/main" id="{E0C8E441-E657-856C-533D-40AE31B0DA7B}"/>
              </a:ext>
            </a:extLst>
          </p:cNvPr>
          <p:cNvSpPr/>
          <p:nvPr/>
        </p:nvSpPr>
        <p:spPr bwMode="auto">
          <a:xfrm>
            <a:off x="2227496" y="4274401"/>
            <a:ext cx="5828758" cy="1495109"/>
          </a:xfrm>
          <a:custGeom>
            <a:avLst/>
            <a:gdLst>
              <a:gd name="connsiteX0" fmla="*/ 0 w 5828758"/>
              <a:gd name="connsiteY0" fmla="*/ 728053 h 1495109"/>
              <a:gd name="connsiteX1" fmla="*/ 715052 w 5828758"/>
              <a:gd name="connsiteY1" fmla="*/ 411697 h 1495109"/>
              <a:gd name="connsiteX2" fmla="*/ 1456106 w 5828758"/>
              <a:gd name="connsiteY2" fmla="*/ 264353 h 1495109"/>
              <a:gd name="connsiteX3" fmla="*/ 2188493 w 5828758"/>
              <a:gd name="connsiteY3" fmla="*/ 43337 h 1495109"/>
              <a:gd name="connsiteX4" fmla="*/ 2916546 w 5828758"/>
              <a:gd name="connsiteY4" fmla="*/ 39003 h 1495109"/>
              <a:gd name="connsiteX5" fmla="*/ 3631598 w 5828758"/>
              <a:gd name="connsiteY5" fmla="*/ 0 h 1495109"/>
              <a:gd name="connsiteX6" fmla="*/ 4350984 w 5828758"/>
              <a:gd name="connsiteY6" fmla="*/ 1105081 h 1495109"/>
              <a:gd name="connsiteX7" fmla="*/ 5092038 w 5828758"/>
              <a:gd name="connsiteY7" fmla="*/ 1495109 h 1495109"/>
              <a:gd name="connsiteX8" fmla="*/ 5828758 w 5828758"/>
              <a:gd name="connsiteY8" fmla="*/ 1482108 h 1495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8758" h="1495109">
                <a:moveTo>
                  <a:pt x="0" y="728053"/>
                </a:moveTo>
                <a:lnTo>
                  <a:pt x="715052" y="411697"/>
                </a:lnTo>
                <a:lnTo>
                  <a:pt x="1456106" y="264353"/>
                </a:lnTo>
                <a:lnTo>
                  <a:pt x="2188493" y="43337"/>
                </a:lnTo>
                <a:lnTo>
                  <a:pt x="2916546" y="39003"/>
                </a:lnTo>
                <a:lnTo>
                  <a:pt x="3631598" y="0"/>
                </a:lnTo>
                <a:lnTo>
                  <a:pt x="4350984" y="1105081"/>
                </a:lnTo>
                <a:lnTo>
                  <a:pt x="5092038" y="1495109"/>
                </a:lnTo>
                <a:lnTo>
                  <a:pt x="5828758" y="1482108"/>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TextBox 131">
            <a:extLst>
              <a:ext uri="{FF2B5EF4-FFF2-40B4-BE49-F238E27FC236}">
                <a16:creationId xmlns:a16="http://schemas.microsoft.com/office/drawing/2014/main" id="{C04D031A-329E-7F50-FEF2-2E97975D68F0}"/>
              </a:ext>
            </a:extLst>
          </p:cNvPr>
          <p:cNvSpPr txBox="1"/>
          <p:nvPr/>
        </p:nvSpPr>
        <p:spPr bwMode="auto">
          <a:xfrm>
            <a:off x="6231906" y="2752714"/>
            <a:ext cx="1242454"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4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Introduction of PCV13</a:t>
            </a:r>
          </a:p>
        </p:txBody>
      </p:sp>
      <p:cxnSp>
        <p:nvCxnSpPr>
          <p:cNvPr id="135" name="Straight Connector 134">
            <a:extLst>
              <a:ext uri="{FF2B5EF4-FFF2-40B4-BE49-F238E27FC236}">
                <a16:creationId xmlns:a16="http://schemas.microsoft.com/office/drawing/2014/main" id="{F91147A9-0944-2310-8D4C-1CD2AEABEDC2}"/>
              </a:ext>
            </a:extLst>
          </p:cNvPr>
          <p:cNvCxnSpPr>
            <a:cxnSpLocks/>
          </p:cNvCxnSpPr>
          <p:nvPr/>
        </p:nvCxnSpPr>
        <p:spPr bwMode="auto">
          <a:xfrm>
            <a:off x="8553450" y="3121651"/>
            <a:ext cx="0" cy="1840127"/>
          </a:xfrm>
          <a:prstGeom prst="line">
            <a:avLst/>
          </a:prstGeom>
          <a:noFill/>
          <a:ln w="57150" cap="flat" cmpd="sng" algn="ctr">
            <a:solidFill>
              <a:schemeClr val="accent1"/>
            </a:solidFill>
            <a:prstDash val="solid"/>
            <a:round/>
            <a:headEnd type="none" w="med" len="med"/>
            <a:tailEnd type="triangle" w="med" len="med"/>
          </a:ln>
          <a:effectLst/>
        </p:spPr>
      </p:cxnSp>
      <p:sp>
        <p:nvSpPr>
          <p:cNvPr id="138" name="Rectangle 137">
            <a:extLst>
              <a:ext uri="{FF2B5EF4-FFF2-40B4-BE49-F238E27FC236}">
                <a16:creationId xmlns:a16="http://schemas.microsoft.com/office/drawing/2014/main" id="{142E27FF-4E4E-9C4D-7FA9-17C182A02166}"/>
              </a:ext>
            </a:extLst>
          </p:cNvPr>
          <p:cNvSpPr/>
          <p:nvPr/>
        </p:nvSpPr>
        <p:spPr bwMode="auto">
          <a:xfrm>
            <a:off x="8503720" y="3102356"/>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9" name="Straight Connector 138">
            <a:extLst>
              <a:ext uri="{FF2B5EF4-FFF2-40B4-BE49-F238E27FC236}">
                <a16:creationId xmlns:a16="http://schemas.microsoft.com/office/drawing/2014/main" id="{624D07AD-FAD3-9534-BE21-BEA9A4BCEBA6}"/>
              </a:ext>
            </a:extLst>
          </p:cNvPr>
          <p:cNvCxnSpPr>
            <a:cxnSpLocks/>
          </p:cNvCxnSpPr>
          <p:nvPr/>
        </p:nvCxnSpPr>
        <p:spPr bwMode="auto">
          <a:xfrm flipH="1">
            <a:off x="8755431" y="4076244"/>
            <a:ext cx="4010" cy="1643923"/>
          </a:xfrm>
          <a:prstGeom prst="line">
            <a:avLst/>
          </a:prstGeom>
          <a:noFill/>
          <a:ln w="57150" cap="flat" cmpd="sng" algn="ctr">
            <a:solidFill>
              <a:schemeClr val="accent3"/>
            </a:solidFill>
            <a:prstDash val="solid"/>
            <a:round/>
            <a:headEnd type="none" w="med" len="med"/>
            <a:tailEnd type="triangle" w="med" len="med"/>
          </a:ln>
          <a:effectLst/>
        </p:spPr>
      </p:cxnSp>
      <p:sp>
        <p:nvSpPr>
          <p:cNvPr id="140" name="Rectangle 139">
            <a:extLst>
              <a:ext uri="{FF2B5EF4-FFF2-40B4-BE49-F238E27FC236}">
                <a16:creationId xmlns:a16="http://schemas.microsoft.com/office/drawing/2014/main" id="{21EFB567-9E17-FABF-C8CE-7FAFB11053CF}"/>
              </a:ext>
            </a:extLst>
          </p:cNvPr>
          <p:cNvSpPr/>
          <p:nvPr/>
        </p:nvSpPr>
        <p:spPr bwMode="auto">
          <a:xfrm>
            <a:off x="8709711" y="4056949"/>
            <a:ext cx="91440" cy="9144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2" name="Straight Connector 141">
            <a:extLst>
              <a:ext uri="{FF2B5EF4-FFF2-40B4-BE49-F238E27FC236}">
                <a16:creationId xmlns:a16="http://schemas.microsoft.com/office/drawing/2014/main" id="{0A874F96-5E57-875A-2C0E-6BA0BB558793}"/>
              </a:ext>
            </a:extLst>
          </p:cNvPr>
          <p:cNvCxnSpPr>
            <a:cxnSpLocks/>
          </p:cNvCxnSpPr>
          <p:nvPr/>
        </p:nvCxnSpPr>
        <p:spPr bwMode="auto">
          <a:xfrm>
            <a:off x="8950360" y="4247066"/>
            <a:ext cx="0" cy="1509653"/>
          </a:xfrm>
          <a:prstGeom prst="line">
            <a:avLst/>
          </a:prstGeom>
          <a:noFill/>
          <a:ln w="57150" cap="flat" cmpd="sng" algn="ctr">
            <a:solidFill>
              <a:schemeClr val="accent6"/>
            </a:solidFill>
            <a:prstDash val="solid"/>
            <a:round/>
            <a:headEnd type="none" w="med" len="med"/>
            <a:tailEnd type="triangle" w="med" len="med"/>
          </a:ln>
          <a:effectLst/>
        </p:spPr>
      </p:cxnSp>
      <p:sp>
        <p:nvSpPr>
          <p:cNvPr id="143" name="Rectangle 142">
            <a:extLst>
              <a:ext uri="{FF2B5EF4-FFF2-40B4-BE49-F238E27FC236}">
                <a16:creationId xmlns:a16="http://schemas.microsoft.com/office/drawing/2014/main" id="{C464378B-2A09-8765-D8DA-1B2539C311B2}"/>
              </a:ext>
            </a:extLst>
          </p:cNvPr>
          <p:cNvSpPr/>
          <p:nvPr/>
        </p:nvSpPr>
        <p:spPr bwMode="auto">
          <a:xfrm>
            <a:off x="8905654" y="4227771"/>
            <a:ext cx="91440" cy="91440"/>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45" name="Straight Connector 144">
            <a:extLst>
              <a:ext uri="{FF2B5EF4-FFF2-40B4-BE49-F238E27FC236}">
                <a16:creationId xmlns:a16="http://schemas.microsoft.com/office/drawing/2014/main" id="{B60B1732-E60A-4148-2B28-BF9454AA3629}"/>
              </a:ext>
            </a:extLst>
          </p:cNvPr>
          <p:cNvCxnSpPr>
            <a:cxnSpLocks/>
          </p:cNvCxnSpPr>
          <p:nvPr/>
        </p:nvCxnSpPr>
        <p:spPr bwMode="auto">
          <a:xfrm>
            <a:off x="9146302" y="4302332"/>
            <a:ext cx="0" cy="1509653"/>
          </a:xfrm>
          <a:prstGeom prst="line">
            <a:avLst/>
          </a:prstGeom>
          <a:noFill/>
          <a:ln w="57150" cap="flat" cmpd="sng" algn="ctr">
            <a:solidFill>
              <a:schemeClr val="accent4"/>
            </a:solidFill>
            <a:prstDash val="solid"/>
            <a:round/>
            <a:headEnd type="none" w="med" len="med"/>
            <a:tailEnd type="triangle" w="med" len="med"/>
          </a:ln>
          <a:effectLst/>
        </p:spPr>
      </p:cxnSp>
      <p:sp>
        <p:nvSpPr>
          <p:cNvPr id="146" name="Rectangle 145">
            <a:extLst>
              <a:ext uri="{FF2B5EF4-FFF2-40B4-BE49-F238E27FC236}">
                <a16:creationId xmlns:a16="http://schemas.microsoft.com/office/drawing/2014/main" id="{88EEB47D-F393-F1F1-DF0A-7CB8CF667968}"/>
              </a:ext>
            </a:extLst>
          </p:cNvPr>
          <p:cNvSpPr/>
          <p:nvPr/>
        </p:nvSpPr>
        <p:spPr bwMode="auto">
          <a:xfrm>
            <a:off x="9101596" y="4283037"/>
            <a:ext cx="91440" cy="91440"/>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TextBox 146">
            <a:extLst>
              <a:ext uri="{FF2B5EF4-FFF2-40B4-BE49-F238E27FC236}">
                <a16:creationId xmlns:a16="http://schemas.microsoft.com/office/drawing/2014/main" id="{3C92240C-BE9A-C942-F0D0-BF2C87E3A669}"/>
              </a:ext>
            </a:extLst>
          </p:cNvPr>
          <p:cNvSpPr txBox="1"/>
          <p:nvPr/>
        </p:nvSpPr>
        <p:spPr bwMode="auto">
          <a:xfrm>
            <a:off x="9250777" y="3042028"/>
            <a:ext cx="137945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4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63%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Macrolides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8" name="TextBox 147">
            <a:extLst>
              <a:ext uri="{FF2B5EF4-FFF2-40B4-BE49-F238E27FC236}">
                <a16:creationId xmlns:a16="http://schemas.microsoft.com/office/drawing/2014/main" id="{21F358E7-8796-BF32-FB5D-82F3D20844D2}"/>
              </a:ext>
            </a:extLst>
          </p:cNvPr>
          <p:cNvSpPr txBox="1"/>
          <p:nvPr/>
        </p:nvSpPr>
        <p:spPr bwMode="auto">
          <a:xfrm>
            <a:off x="9250777" y="4006771"/>
            <a:ext cx="137945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4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81%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Cephalosporins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9" name="TextBox 148">
            <a:extLst>
              <a:ext uri="{FF2B5EF4-FFF2-40B4-BE49-F238E27FC236}">
                <a16:creationId xmlns:a16="http://schemas.microsoft.com/office/drawing/2014/main" id="{E109E371-E762-EAB9-4744-FD95EF44733B}"/>
              </a:ext>
            </a:extLst>
          </p:cNvPr>
          <p:cNvSpPr txBox="1"/>
          <p:nvPr/>
        </p:nvSpPr>
        <p:spPr bwMode="auto">
          <a:xfrm>
            <a:off x="9250777" y="4528419"/>
            <a:ext cx="137945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4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81%</a:t>
            </a:r>
            <a:br>
              <a:rPr kumimoji="0" lang="en-US" sz="1800" b="0"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Tetracyclines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0" name="TextBox 149">
            <a:extLst>
              <a:ext uri="{FF2B5EF4-FFF2-40B4-BE49-F238E27FC236}">
                <a16:creationId xmlns:a16="http://schemas.microsoft.com/office/drawing/2014/main" id="{4E53E6F9-4801-3319-5B45-55D9BACE3A5C}"/>
              </a:ext>
            </a:extLst>
          </p:cNvPr>
          <p:cNvSpPr txBox="1"/>
          <p:nvPr/>
        </p:nvSpPr>
        <p:spPr bwMode="auto">
          <a:xfrm>
            <a:off x="9250777" y="5032077"/>
            <a:ext cx="1379455"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4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83%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Penicillins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1" name="TextBox 150">
            <a:extLst>
              <a:ext uri="{FF2B5EF4-FFF2-40B4-BE49-F238E27FC236}">
                <a16:creationId xmlns:a16="http://schemas.microsoft.com/office/drawing/2014/main" id="{E51C1E30-B614-502D-5882-9D3D675916AC}"/>
              </a:ext>
            </a:extLst>
          </p:cNvPr>
          <p:cNvSpPr txBox="1"/>
          <p:nvPr/>
        </p:nvSpPr>
        <p:spPr bwMode="auto">
          <a:xfrm>
            <a:off x="8411915" y="2267571"/>
            <a:ext cx="2140188"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4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Antibiotic-Resistant Cases Between 2009 and 2013 </a:t>
            </a:r>
          </a:p>
        </p:txBody>
      </p:sp>
    </p:spTree>
    <p:extLst>
      <p:ext uri="{BB962C8B-B14F-4D97-AF65-F5344CB8AC3E}">
        <p14:creationId xmlns:p14="http://schemas.microsoft.com/office/powerpoint/2010/main" val="2250166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B84CA-2694-E7D7-9CA6-9DEEFD550694}"/>
              </a:ext>
            </a:extLst>
          </p:cNvPr>
          <p:cNvSpPr>
            <a:spLocks noGrp="1"/>
          </p:cNvSpPr>
          <p:nvPr>
            <p:ph type="title"/>
          </p:nvPr>
        </p:nvSpPr>
        <p:spPr/>
        <p:txBody>
          <a:bodyPr/>
          <a:lstStyle/>
          <a:p>
            <a:r>
              <a:rPr lang="en-US" dirty="0"/>
              <a:t>Other Vaccine Success Stories</a:t>
            </a:r>
          </a:p>
        </p:txBody>
      </p:sp>
      <p:sp>
        <p:nvSpPr>
          <p:cNvPr id="3" name="Content Placeholder 2">
            <a:extLst>
              <a:ext uri="{FF2B5EF4-FFF2-40B4-BE49-F238E27FC236}">
                <a16:creationId xmlns:a16="http://schemas.microsoft.com/office/drawing/2014/main" id="{771977A2-1F5D-405F-6C79-73824A79A62C}"/>
              </a:ext>
            </a:extLst>
          </p:cNvPr>
          <p:cNvSpPr>
            <a:spLocks noGrp="1"/>
          </p:cNvSpPr>
          <p:nvPr>
            <p:ph sz="half" idx="1"/>
          </p:nvPr>
        </p:nvSpPr>
        <p:spPr>
          <a:xfrm>
            <a:off x="601819" y="1510730"/>
            <a:ext cx="6301884" cy="4678738"/>
          </a:xfrm>
        </p:spPr>
        <p:txBody>
          <a:bodyPr/>
          <a:lstStyle/>
          <a:p>
            <a:r>
              <a:rPr lang="en-US" sz="2200" dirty="0"/>
              <a:t>Antimicrobial resistance reduced with </a:t>
            </a:r>
            <a:r>
              <a:rPr lang="en-US" sz="2200" b="1" dirty="0">
                <a:solidFill>
                  <a:schemeClr val="accent1"/>
                </a:solidFill>
              </a:rPr>
              <a:t>Hib vaccine</a:t>
            </a:r>
            <a:r>
              <a:rPr lang="en-US" sz="2200" b="1" baseline="30000" dirty="0">
                <a:solidFill>
                  <a:schemeClr val="accent1"/>
                </a:solidFill>
              </a:rPr>
              <a:t>1</a:t>
            </a:r>
          </a:p>
          <a:p>
            <a:pPr lvl="1"/>
            <a:r>
              <a:rPr lang="en-US" sz="2000" dirty="0"/>
              <a:t>Reduction seen in </a:t>
            </a:r>
            <a:r>
              <a:rPr lang="el-GR" sz="2000" dirty="0"/>
              <a:t>β</a:t>
            </a:r>
            <a:r>
              <a:rPr lang="en-US" sz="2000" dirty="0"/>
              <a:t>-lactamase</a:t>
            </a:r>
            <a:r>
              <a:rPr lang="en-US" sz="2000" dirty="0">
                <a:latin typeface="Arial" panose="020B0604020202020204" pitchFamily="34" charset="0"/>
                <a:cs typeface="Arial" panose="020B0604020202020204" pitchFamily="34" charset="0"/>
              </a:rPr>
              <a:t>–</a:t>
            </a:r>
            <a:r>
              <a:rPr lang="en-US" sz="2000" dirty="0"/>
              <a:t>positive strains</a:t>
            </a:r>
            <a:r>
              <a:rPr lang="en-US" sz="2000" baseline="30000" dirty="0"/>
              <a:t>2</a:t>
            </a:r>
            <a:r>
              <a:rPr lang="en-US" sz="2000" dirty="0"/>
              <a:t> </a:t>
            </a:r>
          </a:p>
          <a:p>
            <a:pPr marL="457200" lvl="1" indent="0">
              <a:buNone/>
            </a:pPr>
            <a:endParaRPr lang="en-US" sz="2200" dirty="0"/>
          </a:p>
        </p:txBody>
      </p:sp>
      <p:sp>
        <p:nvSpPr>
          <p:cNvPr id="6" name="Content Placeholder 5">
            <a:extLst>
              <a:ext uri="{FF2B5EF4-FFF2-40B4-BE49-F238E27FC236}">
                <a16:creationId xmlns:a16="http://schemas.microsoft.com/office/drawing/2014/main" id="{23ED45A6-8916-930F-5EF7-03ABE1D5AD12}"/>
              </a:ext>
            </a:extLst>
          </p:cNvPr>
          <p:cNvSpPr>
            <a:spLocks noGrp="1"/>
          </p:cNvSpPr>
          <p:nvPr>
            <p:ph sz="half" idx="2"/>
          </p:nvPr>
        </p:nvSpPr>
        <p:spPr>
          <a:xfrm>
            <a:off x="7238052" y="1510730"/>
            <a:ext cx="4419545" cy="4679462"/>
          </a:xfrm>
        </p:spPr>
        <p:txBody>
          <a:bodyPr/>
          <a:lstStyle/>
          <a:p>
            <a:r>
              <a:rPr lang="en-US" sz="2200" b="1" dirty="0">
                <a:solidFill>
                  <a:srgbClr val="E1471D"/>
                </a:solidFill>
              </a:rPr>
              <a:t>Influenza</a:t>
            </a:r>
            <a:r>
              <a:rPr lang="en-US" sz="2200" dirty="0">
                <a:solidFill>
                  <a:srgbClr val="E1471D"/>
                </a:solidFill>
              </a:rPr>
              <a:t> </a:t>
            </a:r>
            <a:r>
              <a:rPr lang="en-US" sz="2200" b="1" dirty="0">
                <a:solidFill>
                  <a:srgbClr val="E1471D"/>
                </a:solidFill>
              </a:rPr>
              <a:t>vaccine</a:t>
            </a:r>
            <a:r>
              <a:rPr lang="en-US" sz="2200" dirty="0">
                <a:solidFill>
                  <a:srgbClr val="E1471D"/>
                </a:solidFill>
              </a:rPr>
              <a:t> </a:t>
            </a:r>
            <a:r>
              <a:rPr lang="en-US" sz="2200" dirty="0"/>
              <a:t>decreased inappropriate antibiotic prescriptions and secondary bacterial infections</a:t>
            </a:r>
            <a:r>
              <a:rPr lang="en-US" sz="2200" baseline="30000" dirty="0"/>
              <a:t>3</a:t>
            </a:r>
            <a:endParaRPr lang="en-US" sz="2200" dirty="0"/>
          </a:p>
          <a:p>
            <a:pPr lvl="1"/>
            <a:r>
              <a:rPr lang="en-US" sz="2000" dirty="0"/>
              <a:t>~64% decline in antibiotic prescriptions after employing universal influenza vaccines in Ontario compared with other Canadian providences</a:t>
            </a:r>
            <a:r>
              <a:rPr lang="en-US" sz="2000" baseline="30000" dirty="0"/>
              <a:t>4</a:t>
            </a:r>
            <a:endParaRPr lang="en-US" sz="2000" dirty="0"/>
          </a:p>
          <a:p>
            <a:endParaRPr lang="en-US" dirty="0"/>
          </a:p>
        </p:txBody>
      </p:sp>
      <p:sp>
        <p:nvSpPr>
          <p:cNvPr id="4" name="Text Box 15">
            <a:extLst>
              <a:ext uri="{FF2B5EF4-FFF2-40B4-BE49-F238E27FC236}">
                <a16:creationId xmlns:a16="http://schemas.microsoft.com/office/drawing/2014/main" id="{F4A060CA-71E1-2E60-D3D3-0FE7E64F4299}"/>
              </a:ext>
            </a:extLst>
          </p:cNvPr>
          <p:cNvSpPr txBox="1">
            <a:spLocks noChangeArrowheads="1"/>
          </p:cNvSpPr>
          <p:nvPr/>
        </p:nvSpPr>
        <p:spPr bwMode="auto">
          <a:xfrm>
            <a:off x="412751" y="6204249"/>
            <a:ext cx="876975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Gilsdorf. J infect Dis. 2021;224:S321. 2. Jansen. Human Vaccin Immunother. 2018;14:2142. 3. who.int/publications/m/item/</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leveraging-vaccines-to-reduce-antibiotic-use-and-prevent-antimicrobial-resistance. 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A8853254-21CC-6352-212B-11A8A24648F9}"/>
              </a:ext>
            </a:extLst>
          </p:cNvPr>
          <p:cNvGrpSpPr/>
          <p:nvPr/>
        </p:nvGrpSpPr>
        <p:grpSpPr>
          <a:xfrm>
            <a:off x="666788" y="2833282"/>
            <a:ext cx="7030924" cy="3207165"/>
            <a:chOff x="1571463" y="3834731"/>
            <a:chExt cx="7191116" cy="2095288"/>
          </a:xfrm>
        </p:grpSpPr>
        <p:cxnSp>
          <p:nvCxnSpPr>
            <p:cNvPr id="7" name="Straight Connector 6">
              <a:extLst>
                <a:ext uri="{FF2B5EF4-FFF2-40B4-BE49-F238E27FC236}">
                  <a16:creationId xmlns:a16="http://schemas.microsoft.com/office/drawing/2014/main" id="{D23B10E6-669E-853F-345E-5C7796610273}"/>
                </a:ext>
              </a:extLst>
            </p:cNvPr>
            <p:cNvCxnSpPr>
              <a:cxnSpLocks/>
            </p:cNvCxnSpPr>
            <p:nvPr/>
          </p:nvCxnSpPr>
          <p:spPr bwMode="auto">
            <a:xfrm>
              <a:off x="2331186" y="3888039"/>
              <a:ext cx="0" cy="1766924"/>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5E4FD770-0474-CE75-03CB-0E6E083BBA7B}"/>
                </a:ext>
              </a:extLst>
            </p:cNvPr>
            <p:cNvCxnSpPr/>
            <p:nvPr/>
          </p:nvCxnSpPr>
          <p:spPr bwMode="auto">
            <a:xfrm>
              <a:off x="2266577" y="3896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8A3CA354-8398-6957-ADB8-CC1166AC289D}"/>
                </a:ext>
              </a:extLst>
            </p:cNvPr>
            <p:cNvCxnSpPr/>
            <p:nvPr/>
          </p:nvCxnSpPr>
          <p:spPr bwMode="auto">
            <a:xfrm>
              <a:off x="2266577" y="41913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8D11FCA-F0F2-CF25-633C-49A552074C1C}"/>
                </a:ext>
              </a:extLst>
            </p:cNvPr>
            <p:cNvCxnSpPr/>
            <p:nvPr/>
          </p:nvCxnSpPr>
          <p:spPr bwMode="auto">
            <a:xfrm>
              <a:off x="2266577" y="4484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6A97684-613B-11FB-EAE1-E65C45FE6FBB}"/>
                </a:ext>
              </a:extLst>
            </p:cNvPr>
            <p:cNvCxnSpPr/>
            <p:nvPr/>
          </p:nvCxnSpPr>
          <p:spPr bwMode="auto">
            <a:xfrm>
              <a:off x="2266577" y="50714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66B3F68-E3AF-726E-B920-740014156080}"/>
                </a:ext>
              </a:extLst>
            </p:cNvPr>
            <p:cNvCxnSpPr/>
            <p:nvPr/>
          </p:nvCxnSpPr>
          <p:spPr bwMode="auto">
            <a:xfrm>
              <a:off x="2266577" y="53623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09F7169-DFD2-DC58-674E-CCBFCE37725E}"/>
                </a:ext>
              </a:extLst>
            </p:cNvPr>
            <p:cNvCxnSpPr/>
            <p:nvPr/>
          </p:nvCxnSpPr>
          <p:spPr bwMode="auto">
            <a:xfrm>
              <a:off x="2266577" y="565301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7102E4AD-E85A-A74F-743E-4788505D49AC}"/>
                </a:ext>
              </a:extLst>
            </p:cNvPr>
            <p:cNvSpPr txBox="1"/>
            <p:nvPr/>
          </p:nvSpPr>
          <p:spPr bwMode="auto">
            <a:xfrm>
              <a:off x="1814385" y="3834731"/>
              <a:ext cx="407756" cy="1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6" name="TextBox 15">
              <a:extLst>
                <a:ext uri="{FF2B5EF4-FFF2-40B4-BE49-F238E27FC236}">
                  <a16:creationId xmlns:a16="http://schemas.microsoft.com/office/drawing/2014/main" id="{0128AE49-692D-2233-DE60-EAAA8BA5FEC9}"/>
                </a:ext>
              </a:extLst>
            </p:cNvPr>
            <p:cNvSpPr txBox="1"/>
            <p:nvPr/>
          </p:nvSpPr>
          <p:spPr bwMode="auto">
            <a:xfrm>
              <a:off x="1814385" y="4128047"/>
              <a:ext cx="407756" cy="1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7" name="TextBox 16">
              <a:extLst>
                <a:ext uri="{FF2B5EF4-FFF2-40B4-BE49-F238E27FC236}">
                  <a16:creationId xmlns:a16="http://schemas.microsoft.com/office/drawing/2014/main" id="{0A56EA00-2EC1-4DE5-C306-AFCF6907EA20}"/>
                </a:ext>
              </a:extLst>
            </p:cNvPr>
            <p:cNvSpPr txBox="1"/>
            <p:nvPr/>
          </p:nvSpPr>
          <p:spPr bwMode="auto">
            <a:xfrm>
              <a:off x="1814385" y="4415103"/>
              <a:ext cx="407756" cy="1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 name="TextBox 17">
              <a:extLst>
                <a:ext uri="{FF2B5EF4-FFF2-40B4-BE49-F238E27FC236}">
                  <a16:creationId xmlns:a16="http://schemas.microsoft.com/office/drawing/2014/main" id="{E58DAC09-1C52-FE12-E086-8A517113D33B}"/>
                </a:ext>
              </a:extLst>
            </p:cNvPr>
            <p:cNvSpPr txBox="1"/>
            <p:nvPr/>
          </p:nvSpPr>
          <p:spPr bwMode="auto">
            <a:xfrm>
              <a:off x="1814385" y="5011806"/>
              <a:ext cx="407756" cy="1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9" name="TextBox 18">
              <a:extLst>
                <a:ext uri="{FF2B5EF4-FFF2-40B4-BE49-F238E27FC236}">
                  <a16:creationId xmlns:a16="http://schemas.microsoft.com/office/drawing/2014/main" id="{2546CA5A-7D31-A6C6-312F-BBA44126AF4D}"/>
                </a:ext>
              </a:extLst>
            </p:cNvPr>
            <p:cNvSpPr txBox="1"/>
            <p:nvPr/>
          </p:nvSpPr>
          <p:spPr bwMode="auto">
            <a:xfrm>
              <a:off x="1814385" y="5292243"/>
              <a:ext cx="407756" cy="1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0" name="TextBox 19">
              <a:extLst>
                <a:ext uri="{FF2B5EF4-FFF2-40B4-BE49-F238E27FC236}">
                  <a16:creationId xmlns:a16="http://schemas.microsoft.com/office/drawing/2014/main" id="{354753F6-1A2D-0E6C-5536-3D44F7B760AE}"/>
                </a:ext>
              </a:extLst>
            </p:cNvPr>
            <p:cNvSpPr txBox="1"/>
            <p:nvPr/>
          </p:nvSpPr>
          <p:spPr bwMode="auto">
            <a:xfrm>
              <a:off x="1814385" y="5580721"/>
              <a:ext cx="4077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1" name="TextBox 20">
              <a:extLst>
                <a:ext uri="{FF2B5EF4-FFF2-40B4-BE49-F238E27FC236}">
                  <a16:creationId xmlns:a16="http://schemas.microsoft.com/office/drawing/2014/main" id="{41FA00D2-C0AB-9512-53B6-A9B36340C562}"/>
                </a:ext>
              </a:extLst>
            </p:cNvPr>
            <p:cNvSpPr txBox="1"/>
            <p:nvPr/>
          </p:nvSpPr>
          <p:spPr bwMode="auto">
            <a:xfrm rot="16200000">
              <a:off x="927104" y="4532400"/>
              <a:ext cx="1792382" cy="50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Hib Incidence in Children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Aged &lt;5 Yr in US (1980-2012)</a:t>
              </a:r>
            </a:p>
          </p:txBody>
        </p:sp>
        <p:cxnSp>
          <p:nvCxnSpPr>
            <p:cNvPr id="22" name="Straight Connector 21">
              <a:extLst>
                <a:ext uri="{FF2B5EF4-FFF2-40B4-BE49-F238E27FC236}">
                  <a16:creationId xmlns:a16="http://schemas.microsoft.com/office/drawing/2014/main" id="{8FA029FF-2B26-2F3C-CAF7-066DC23DDA2F}"/>
                </a:ext>
              </a:extLst>
            </p:cNvPr>
            <p:cNvCxnSpPr>
              <a:cxnSpLocks/>
            </p:cNvCxnSpPr>
            <p:nvPr/>
          </p:nvCxnSpPr>
          <p:spPr bwMode="auto">
            <a:xfrm>
              <a:off x="2317756" y="5653019"/>
              <a:ext cx="6240945"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0E78A955-D1FE-FDAB-CF80-BA7F6B44AD8B}"/>
                </a:ext>
              </a:extLst>
            </p:cNvPr>
            <p:cNvSpPr txBox="1"/>
            <p:nvPr/>
          </p:nvSpPr>
          <p:spPr bwMode="auto">
            <a:xfrm>
              <a:off x="2298581"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1980</a:t>
              </a:r>
            </a:p>
          </p:txBody>
        </p:sp>
        <p:cxnSp>
          <p:nvCxnSpPr>
            <p:cNvPr id="33" name="Straight Connector 32">
              <a:extLst>
                <a:ext uri="{FF2B5EF4-FFF2-40B4-BE49-F238E27FC236}">
                  <a16:creationId xmlns:a16="http://schemas.microsoft.com/office/drawing/2014/main" id="{C1C3C527-8148-E347-160E-65484505AD01}"/>
                </a:ext>
              </a:extLst>
            </p:cNvPr>
            <p:cNvCxnSpPr>
              <a:cxnSpLocks/>
            </p:cNvCxnSpPr>
            <p:nvPr/>
          </p:nvCxnSpPr>
          <p:spPr bwMode="auto">
            <a:xfrm rot="16200000">
              <a:off x="2488857"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915423C-19B4-E642-9001-A3824986EA22}"/>
                </a:ext>
              </a:extLst>
            </p:cNvPr>
            <p:cNvCxnSpPr/>
            <p:nvPr/>
          </p:nvCxnSpPr>
          <p:spPr bwMode="auto">
            <a:xfrm>
              <a:off x="2266577" y="4775936"/>
              <a:ext cx="64008"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DD0E16AD-29E4-24F2-DE8E-E1E65CF15C7D}"/>
                </a:ext>
              </a:extLst>
            </p:cNvPr>
            <p:cNvSpPr txBox="1"/>
            <p:nvPr/>
          </p:nvSpPr>
          <p:spPr bwMode="auto">
            <a:xfrm>
              <a:off x="1814385" y="4706331"/>
              <a:ext cx="407756" cy="140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3" name="TextBox 42">
              <a:extLst>
                <a:ext uri="{FF2B5EF4-FFF2-40B4-BE49-F238E27FC236}">
                  <a16:creationId xmlns:a16="http://schemas.microsoft.com/office/drawing/2014/main" id="{1A28DBCF-C67C-52EA-99AE-A7901E702BE9}"/>
                </a:ext>
              </a:extLst>
            </p:cNvPr>
            <p:cNvSpPr txBox="1"/>
            <p:nvPr/>
          </p:nvSpPr>
          <p:spPr bwMode="auto">
            <a:xfrm>
              <a:off x="2681785"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1982</a:t>
              </a:r>
            </a:p>
          </p:txBody>
        </p:sp>
        <p:cxnSp>
          <p:nvCxnSpPr>
            <p:cNvPr id="44" name="Straight Connector 43">
              <a:extLst>
                <a:ext uri="{FF2B5EF4-FFF2-40B4-BE49-F238E27FC236}">
                  <a16:creationId xmlns:a16="http://schemas.microsoft.com/office/drawing/2014/main" id="{CA926415-52F7-68E5-BD24-9829109AF929}"/>
                </a:ext>
              </a:extLst>
            </p:cNvPr>
            <p:cNvCxnSpPr>
              <a:cxnSpLocks/>
            </p:cNvCxnSpPr>
            <p:nvPr/>
          </p:nvCxnSpPr>
          <p:spPr bwMode="auto">
            <a:xfrm rot="16200000">
              <a:off x="2872061"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C1B61B7-7727-3C74-7EE1-127CD967EA92}"/>
                </a:ext>
              </a:extLst>
            </p:cNvPr>
            <p:cNvSpPr txBox="1"/>
            <p:nvPr/>
          </p:nvSpPr>
          <p:spPr bwMode="auto">
            <a:xfrm>
              <a:off x="3059630"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1984</a:t>
              </a:r>
            </a:p>
          </p:txBody>
        </p:sp>
        <p:cxnSp>
          <p:nvCxnSpPr>
            <p:cNvPr id="46" name="Straight Connector 45">
              <a:extLst>
                <a:ext uri="{FF2B5EF4-FFF2-40B4-BE49-F238E27FC236}">
                  <a16:creationId xmlns:a16="http://schemas.microsoft.com/office/drawing/2014/main" id="{B8E5917A-3AE2-6184-3432-ED6C30FD7528}"/>
                </a:ext>
              </a:extLst>
            </p:cNvPr>
            <p:cNvCxnSpPr>
              <a:cxnSpLocks/>
            </p:cNvCxnSpPr>
            <p:nvPr/>
          </p:nvCxnSpPr>
          <p:spPr bwMode="auto">
            <a:xfrm rot="16200000">
              <a:off x="3249906"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30E1FA4D-6B66-91C5-608A-523C4BDE3E47}"/>
                </a:ext>
              </a:extLst>
            </p:cNvPr>
            <p:cNvSpPr txBox="1"/>
            <p:nvPr/>
          </p:nvSpPr>
          <p:spPr bwMode="auto">
            <a:xfrm>
              <a:off x="3437475"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1986</a:t>
              </a:r>
            </a:p>
          </p:txBody>
        </p:sp>
        <p:cxnSp>
          <p:nvCxnSpPr>
            <p:cNvPr id="48" name="Straight Connector 47">
              <a:extLst>
                <a:ext uri="{FF2B5EF4-FFF2-40B4-BE49-F238E27FC236}">
                  <a16:creationId xmlns:a16="http://schemas.microsoft.com/office/drawing/2014/main" id="{7C7DED97-FF07-FBEB-BA15-E7E844858101}"/>
                </a:ext>
              </a:extLst>
            </p:cNvPr>
            <p:cNvCxnSpPr>
              <a:cxnSpLocks/>
            </p:cNvCxnSpPr>
            <p:nvPr/>
          </p:nvCxnSpPr>
          <p:spPr bwMode="auto">
            <a:xfrm rot="16200000">
              <a:off x="3627751"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10FA734C-F350-0887-35A5-0BB0485D18E4}"/>
                </a:ext>
              </a:extLst>
            </p:cNvPr>
            <p:cNvSpPr txBox="1"/>
            <p:nvPr/>
          </p:nvSpPr>
          <p:spPr bwMode="auto">
            <a:xfrm>
              <a:off x="3809961"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1988</a:t>
              </a:r>
            </a:p>
          </p:txBody>
        </p:sp>
        <p:cxnSp>
          <p:nvCxnSpPr>
            <p:cNvPr id="50" name="Straight Connector 49">
              <a:extLst>
                <a:ext uri="{FF2B5EF4-FFF2-40B4-BE49-F238E27FC236}">
                  <a16:creationId xmlns:a16="http://schemas.microsoft.com/office/drawing/2014/main" id="{B7CFCCA7-C8AB-2ED0-FC9B-0C5B6EC6402F}"/>
                </a:ext>
              </a:extLst>
            </p:cNvPr>
            <p:cNvCxnSpPr>
              <a:cxnSpLocks/>
            </p:cNvCxnSpPr>
            <p:nvPr/>
          </p:nvCxnSpPr>
          <p:spPr bwMode="auto">
            <a:xfrm rot="16200000">
              <a:off x="4000237"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E63828E2-FF59-E94D-8AC1-4D2532375EAC}"/>
                </a:ext>
              </a:extLst>
            </p:cNvPr>
            <p:cNvSpPr txBox="1"/>
            <p:nvPr/>
          </p:nvSpPr>
          <p:spPr bwMode="auto">
            <a:xfrm>
              <a:off x="4193165"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1990</a:t>
              </a:r>
            </a:p>
          </p:txBody>
        </p:sp>
        <p:cxnSp>
          <p:nvCxnSpPr>
            <p:cNvPr id="52" name="Straight Connector 51">
              <a:extLst>
                <a:ext uri="{FF2B5EF4-FFF2-40B4-BE49-F238E27FC236}">
                  <a16:creationId xmlns:a16="http://schemas.microsoft.com/office/drawing/2014/main" id="{817BA89F-8387-AFFC-DBC7-E56A9B7EEE1C}"/>
                </a:ext>
              </a:extLst>
            </p:cNvPr>
            <p:cNvCxnSpPr>
              <a:cxnSpLocks/>
            </p:cNvCxnSpPr>
            <p:nvPr/>
          </p:nvCxnSpPr>
          <p:spPr bwMode="auto">
            <a:xfrm rot="16200000">
              <a:off x="4383441"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D950FFB0-42C1-E424-BDC5-EBB04CF38339}"/>
                </a:ext>
              </a:extLst>
            </p:cNvPr>
            <p:cNvSpPr txBox="1"/>
            <p:nvPr/>
          </p:nvSpPr>
          <p:spPr bwMode="auto">
            <a:xfrm>
              <a:off x="4571010"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1992</a:t>
              </a:r>
            </a:p>
          </p:txBody>
        </p:sp>
        <p:cxnSp>
          <p:nvCxnSpPr>
            <p:cNvPr id="54" name="Straight Connector 53">
              <a:extLst>
                <a:ext uri="{FF2B5EF4-FFF2-40B4-BE49-F238E27FC236}">
                  <a16:creationId xmlns:a16="http://schemas.microsoft.com/office/drawing/2014/main" id="{2213404A-AAD2-7AC1-1CC1-7B8DED4D9D2F}"/>
                </a:ext>
              </a:extLst>
            </p:cNvPr>
            <p:cNvCxnSpPr>
              <a:cxnSpLocks/>
            </p:cNvCxnSpPr>
            <p:nvPr/>
          </p:nvCxnSpPr>
          <p:spPr bwMode="auto">
            <a:xfrm rot="16200000">
              <a:off x="4761286"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E41FF9F8-3373-3E55-94C4-E00FA1DAED6D}"/>
                </a:ext>
              </a:extLst>
            </p:cNvPr>
            <p:cNvSpPr txBox="1"/>
            <p:nvPr/>
          </p:nvSpPr>
          <p:spPr bwMode="auto">
            <a:xfrm>
              <a:off x="4948856"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1994</a:t>
              </a:r>
            </a:p>
          </p:txBody>
        </p:sp>
        <p:cxnSp>
          <p:nvCxnSpPr>
            <p:cNvPr id="56" name="Straight Connector 55">
              <a:extLst>
                <a:ext uri="{FF2B5EF4-FFF2-40B4-BE49-F238E27FC236}">
                  <a16:creationId xmlns:a16="http://schemas.microsoft.com/office/drawing/2014/main" id="{E33545ED-8C40-0AAC-CDDC-C1CA654BCC6D}"/>
                </a:ext>
              </a:extLst>
            </p:cNvPr>
            <p:cNvCxnSpPr>
              <a:cxnSpLocks/>
            </p:cNvCxnSpPr>
            <p:nvPr/>
          </p:nvCxnSpPr>
          <p:spPr bwMode="auto">
            <a:xfrm rot="16200000">
              <a:off x="5139132"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DC061232-C976-E36E-5EE5-9A425A8990E5}"/>
                </a:ext>
              </a:extLst>
            </p:cNvPr>
            <p:cNvSpPr txBox="1"/>
            <p:nvPr/>
          </p:nvSpPr>
          <p:spPr bwMode="auto">
            <a:xfrm>
              <a:off x="5332061"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1996</a:t>
              </a:r>
            </a:p>
          </p:txBody>
        </p:sp>
        <p:cxnSp>
          <p:nvCxnSpPr>
            <p:cNvPr id="58" name="Straight Connector 57">
              <a:extLst>
                <a:ext uri="{FF2B5EF4-FFF2-40B4-BE49-F238E27FC236}">
                  <a16:creationId xmlns:a16="http://schemas.microsoft.com/office/drawing/2014/main" id="{E2BBEDF4-C600-32C2-BA61-B4918BA32235}"/>
                </a:ext>
              </a:extLst>
            </p:cNvPr>
            <p:cNvCxnSpPr>
              <a:cxnSpLocks/>
            </p:cNvCxnSpPr>
            <p:nvPr/>
          </p:nvCxnSpPr>
          <p:spPr bwMode="auto">
            <a:xfrm rot="16200000">
              <a:off x="5522337"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C93271C7-999D-F324-4DCB-CD70D73E37BC}"/>
                </a:ext>
              </a:extLst>
            </p:cNvPr>
            <p:cNvSpPr txBox="1"/>
            <p:nvPr/>
          </p:nvSpPr>
          <p:spPr bwMode="auto">
            <a:xfrm>
              <a:off x="5704546"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1998</a:t>
              </a:r>
            </a:p>
          </p:txBody>
        </p:sp>
        <p:cxnSp>
          <p:nvCxnSpPr>
            <p:cNvPr id="60" name="Straight Connector 59">
              <a:extLst>
                <a:ext uri="{FF2B5EF4-FFF2-40B4-BE49-F238E27FC236}">
                  <a16:creationId xmlns:a16="http://schemas.microsoft.com/office/drawing/2014/main" id="{7890B671-D175-CBC9-B9F3-2CD4491703BD}"/>
                </a:ext>
              </a:extLst>
            </p:cNvPr>
            <p:cNvCxnSpPr>
              <a:cxnSpLocks/>
            </p:cNvCxnSpPr>
            <p:nvPr/>
          </p:nvCxnSpPr>
          <p:spPr bwMode="auto">
            <a:xfrm rot="16200000">
              <a:off x="5894822"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6A5D759C-AEE8-D8F3-0E67-95916EDF9399}"/>
                </a:ext>
              </a:extLst>
            </p:cNvPr>
            <p:cNvSpPr txBox="1"/>
            <p:nvPr/>
          </p:nvSpPr>
          <p:spPr bwMode="auto">
            <a:xfrm>
              <a:off x="6085072"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2000</a:t>
              </a:r>
            </a:p>
          </p:txBody>
        </p:sp>
        <p:cxnSp>
          <p:nvCxnSpPr>
            <p:cNvPr id="62" name="Straight Connector 61">
              <a:extLst>
                <a:ext uri="{FF2B5EF4-FFF2-40B4-BE49-F238E27FC236}">
                  <a16:creationId xmlns:a16="http://schemas.microsoft.com/office/drawing/2014/main" id="{AF459A68-97E4-1298-F2B0-C442054E4F7B}"/>
                </a:ext>
              </a:extLst>
            </p:cNvPr>
            <p:cNvCxnSpPr>
              <a:cxnSpLocks/>
            </p:cNvCxnSpPr>
            <p:nvPr/>
          </p:nvCxnSpPr>
          <p:spPr bwMode="auto">
            <a:xfrm rot="16200000">
              <a:off x="6275348"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62635522-AE67-2B0F-26CF-3EC16F2540DE}"/>
                </a:ext>
              </a:extLst>
            </p:cNvPr>
            <p:cNvSpPr txBox="1"/>
            <p:nvPr/>
          </p:nvSpPr>
          <p:spPr bwMode="auto">
            <a:xfrm>
              <a:off x="6468276"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2002</a:t>
              </a:r>
            </a:p>
          </p:txBody>
        </p:sp>
        <p:cxnSp>
          <p:nvCxnSpPr>
            <p:cNvPr id="64" name="Straight Connector 63">
              <a:extLst>
                <a:ext uri="{FF2B5EF4-FFF2-40B4-BE49-F238E27FC236}">
                  <a16:creationId xmlns:a16="http://schemas.microsoft.com/office/drawing/2014/main" id="{0240DBBD-1FB0-7FCA-C384-5F25489308C9}"/>
                </a:ext>
              </a:extLst>
            </p:cNvPr>
            <p:cNvCxnSpPr>
              <a:cxnSpLocks/>
            </p:cNvCxnSpPr>
            <p:nvPr/>
          </p:nvCxnSpPr>
          <p:spPr bwMode="auto">
            <a:xfrm rot="16200000">
              <a:off x="6658552"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99385B86-88DB-ECE3-FE29-C10D0170B493}"/>
                </a:ext>
              </a:extLst>
            </p:cNvPr>
            <p:cNvSpPr txBox="1"/>
            <p:nvPr/>
          </p:nvSpPr>
          <p:spPr bwMode="auto">
            <a:xfrm>
              <a:off x="6838082"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2004</a:t>
              </a:r>
            </a:p>
          </p:txBody>
        </p:sp>
        <p:cxnSp>
          <p:nvCxnSpPr>
            <p:cNvPr id="66" name="Straight Connector 65">
              <a:extLst>
                <a:ext uri="{FF2B5EF4-FFF2-40B4-BE49-F238E27FC236}">
                  <a16:creationId xmlns:a16="http://schemas.microsoft.com/office/drawing/2014/main" id="{1F6C585D-9316-1919-D68B-DEA0FA6A1878}"/>
                </a:ext>
              </a:extLst>
            </p:cNvPr>
            <p:cNvCxnSpPr>
              <a:cxnSpLocks/>
            </p:cNvCxnSpPr>
            <p:nvPr/>
          </p:nvCxnSpPr>
          <p:spPr bwMode="auto">
            <a:xfrm rot="16200000">
              <a:off x="7028357"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C59D9817-D678-7A77-E70F-AFC6D95DF3B7}"/>
                </a:ext>
              </a:extLst>
            </p:cNvPr>
            <p:cNvSpPr txBox="1"/>
            <p:nvPr/>
          </p:nvSpPr>
          <p:spPr bwMode="auto">
            <a:xfrm>
              <a:off x="7210568"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2006</a:t>
              </a:r>
            </a:p>
          </p:txBody>
        </p:sp>
        <p:cxnSp>
          <p:nvCxnSpPr>
            <p:cNvPr id="68" name="Straight Connector 67">
              <a:extLst>
                <a:ext uri="{FF2B5EF4-FFF2-40B4-BE49-F238E27FC236}">
                  <a16:creationId xmlns:a16="http://schemas.microsoft.com/office/drawing/2014/main" id="{7AFD06ED-CEDF-847F-3290-4A5B7749B4C7}"/>
                </a:ext>
              </a:extLst>
            </p:cNvPr>
            <p:cNvCxnSpPr>
              <a:cxnSpLocks/>
            </p:cNvCxnSpPr>
            <p:nvPr/>
          </p:nvCxnSpPr>
          <p:spPr bwMode="auto">
            <a:xfrm rot="16200000">
              <a:off x="7400843"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5FAECD31-9B46-5DBA-EB22-E5D5F219F431}"/>
                </a:ext>
              </a:extLst>
            </p:cNvPr>
            <p:cNvSpPr txBox="1"/>
            <p:nvPr/>
          </p:nvSpPr>
          <p:spPr bwMode="auto">
            <a:xfrm>
              <a:off x="7596453"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2008</a:t>
              </a:r>
            </a:p>
          </p:txBody>
        </p:sp>
        <p:cxnSp>
          <p:nvCxnSpPr>
            <p:cNvPr id="70" name="Straight Connector 69">
              <a:extLst>
                <a:ext uri="{FF2B5EF4-FFF2-40B4-BE49-F238E27FC236}">
                  <a16:creationId xmlns:a16="http://schemas.microsoft.com/office/drawing/2014/main" id="{2D669BEF-B497-A1EC-B3A6-14AD095889FE}"/>
                </a:ext>
              </a:extLst>
            </p:cNvPr>
            <p:cNvCxnSpPr>
              <a:cxnSpLocks/>
            </p:cNvCxnSpPr>
            <p:nvPr/>
          </p:nvCxnSpPr>
          <p:spPr bwMode="auto">
            <a:xfrm rot="16200000">
              <a:off x="7786728" y="5672008"/>
              <a:ext cx="3364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3AEC734-F7A8-6E0D-019A-702825F5F4E6}"/>
                </a:ext>
              </a:extLst>
            </p:cNvPr>
            <p:cNvCxnSpPr>
              <a:cxnSpLocks/>
            </p:cNvCxnSpPr>
            <p:nvPr/>
          </p:nvCxnSpPr>
          <p:spPr bwMode="auto">
            <a:xfrm>
              <a:off x="2695601" y="5653019"/>
              <a:ext cx="5886918" cy="0"/>
            </a:xfrm>
            <a:prstGeom prst="line">
              <a:avLst/>
            </a:prstGeom>
            <a:noFill/>
            <a:ln w="28575" cap="flat" cmpd="sng" algn="ctr">
              <a:solidFill>
                <a:schemeClr val="bg1"/>
              </a:solidFill>
              <a:prstDash val="solid"/>
              <a:round/>
              <a:headEnd type="none" w="med" len="med"/>
              <a:tailEnd type="none" w="med" len="med"/>
            </a:ln>
            <a:effectLst/>
          </p:spPr>
        </p:cxnSp>
        <p:sp>
          <p:nvSpPr>
            <p:cNvPr id="72" name="TextBox 71">
              <a:extLst>
                <a:ext uri="{FF2B5EF4-FFF2-40B4-BE49-F238E27FC236}">
                  <a16:creationId xmlns:a16="http://schemas.microsoft.com/office/drawing/2014/main" id="{E61C6380-52B0-C8F6-D203-F01FC3466002}"/>
                </a:ext>
              </a:extLst>
            </p:cNvPr>
            <p:cNvSpPr txBox="1"/>
            <p:nvPr/>
          </p:nvSpPr>
          <p:spPr bwMode="auto">
            <a:xfrm>
              <a:off x="7974298"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2010</a:t>
              </a:r>
            </a:p>
          </p:txBody>
        </p:sp>
        <p:cxnSp>
          <p:nvCxnSpPr>
            <p:cNvPr id="73" name="Straight Connector 72">
              <a:extLst>
                <a:ext uri="{FF2B5EF4-FFF2-40B4-BE49-F238E27FC236}">
                  <a16:creationId xmlns:a16="http://schemas.microsoft.com/office/drawing/2014/main" id="{7D363F4C-5A9F-9F2A-3FA4-3C4DA77D85C2}"/>
                </a:ext>
              </a:extLst>
            </p:cNvPr>
            <p:cNvCxnSpPr>
              <a:cxnSpLocks/>
            </p:cNvCxnSpPr>
            <p:nvPr/>
          </p:nvCxnSpPr>
          <p:spPr bwMode="auto">
            <a:xfrm rot="16200000">
              <a:off x="8164573"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id="{1A4B786C-E498-AEFE-04DD-6407AADCA2CE}"/>
                </a:ext>
              </a:extLst>
            </p:cNvPr>
            <p:cNvSpPr txBox="1"/>
            <p:nvPr/>
          </p:nvSpPr>
          <p:spPr bwMode="auto">
            <a:xfrm>
              <a:off x="8354823" y="5680422"/>
              <a:ext cx="407756" cy="12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2012</a:t>
              </a:r>
            </a:p>
          </p:txBody>
        </p:sp>
        <p:cxnSp>
          <p:nvCxnSpPr>
            <p:cNvPr id="75" name="Straight Connector 74">
              <a:extLst>
                <a:ext uri="{FF2B5EF4-FFF2-40B4-BE49-F238E27FC236}">
                  <a16:creationId xmlns:a16="http://schemas.microsoft.com/office/drawing/2014/main" id="{28DB7CDC-06E5-9786-3785-3C1833938AC0}"/>
                </a:ext>
              </a:extLst>
            </p:cNvPr>
            <p:cNvCxnSpPr>
              <a:cxnSpLocks/>
            </p:cNvCxnSpPr>
            <p:nvPr/>
          </p:nvCxnSpPr>
          <p:spPr bwMode="auto">
            <a:xfrm rot="16200000">
              <a:off x="8545098" y="5672008"/>
              <a:ext cx="33644" cy="0"/>
            </a:xfrm>
            <a:prstGeom prst="line">
              <a:avLst/>
            </a:prstGeom>
            <a:noFill/>
            <a:ln w="28575" cap="flat" cmpd="sng" algn="ctr">
              <a:solidFill>
                <a:schemeClr val="bg1"/>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id="{16AA0477-89C7-2661-DBE6-08225826AD4C}"/>
                </a:ext>
              </a:extLst>
            </p:cNvPr>
            <p:cNvSpPr txBox="1"/>
            <p:nvPr/>
          </p:nvSpPr>
          <p:spPr bwMode="auto">
            <a:xfrm>
              <a:off x="2330585" y="5769159"/>
              <a:ext cx="6251934" cy="16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grpSp>
      <p:sp>
        <p:nvSpPr>
          <p:cNvPr id="78" name="Freeform: Shape 77">
            <a:extLst>
              <a:ext uri="{FF2B5EF4-FFF2-40B4-BE49-F238E27FC236}">
                <a16:creationId xmlns:a16="http://schemas.microsoft.com/office/drawing/2014/main" id="{1EE0D109-8694-0459-32D2-EA28F466969A}"/>
              </a:ext>
            </a:extLst>
          </p:cNvPr>
          <p:cNvSpPr/>
          <p:nvPr/>
        </p:nvSpPr>
        <p:spPr bwMode="auto">
          <a:xfrm>
            <a:off x="1589651" y="3462664"/>
            <a:ext cx="5903407" cy="2145323"/>
          </a:xfrm>
          <a:custGeom>
            <a:avLst/>
            <a:gdLst>
              <a:gd name="connsiteX0" fmla="*/ 0 w 5903407"/>
              <a:gd name="connsiteY0" fmla="*/ 411982 h 2145323"/>
              <a:gd name="connsiteX1" fmla="*/ 180871 w 5903407"/>
              <a:gd name="connsiteY1" fmla="*/ 457200 h 2145323"/>
              <a:gd name="connsiteX2" fmla="*/ 361741 w 5903407"/>
              <a:gd name="connsiteY2" fmla="*/ 180870 h 2145323"/>
              <a:gd name="connsiteX3" fmla="*/ 733530 w 5903407"/>
              <a:gd name="connsiteY3" fmla="*/ 0 h 2145323"/>
              <a:gd name="connsiteX4" fmla="*/ 929473 w 5903407"/>
              <a:gd name="connsiteY4" fmla="*/ 276329 h 2145323"/>
              <a:gd name="connsiteX5" fmla="*/ 1301262 w 5903407"/>
              <a:gd name="connsiteY5" fmla="*/ 457200 h 2145323"/>
              <a:gd name="connsiteX6" fmla="*/ 1477108 w 5903407"/>
              <a:gd name="connsiteY6" fmla="*/ 427055 h 2145323"/>
              <a:gd name="connsiteX7" fmla="*/ 1657978 w 5903407"/>
              <a:gd name="connsiteY7" fmla="*/ 753626 h 2145323"/>
              <a:gd name="connsiteX8" fmla="*/ 2024743 w 5903407"/>
              <a:gd name="connsiteY8" fmla="*/ 1833824 h 2145323"/>
              <a:gd name="connsiteX9" fmla="*/ 2205613 w 5903407"/>
              <a:gd name="connsiteY9" fmla="*/ 1984549 h 2145323"/>
              <a:gd name="connsiteX10" fmla="*/ 2391508 w 5903407"/>
              <a:gd name="connsiteY10" fmla="*/ 2064936 h 2145323"/>
              <a:gd name="connsiteX11" fmla="*/ 2587451 w 5903407"/>
              <a:gd name="connsiteY11" fmla="*/ 2064936 h 2145323"/>
              <a:gd name="connsiteX12" fmla="*/ 2773345 w 5903407"/>
              <a:gd name="connsiteY12" fmla="*/ 2125226 h 2145323"/>
              <a:gd name="connsiteX13" fmla="*/ 2984361 w 5903407"/>
              <a:gd name="connsiteY13" fmla="*/ 2125226 h 2145323"/>
              <a:gd name="connsiteX14" fmla="*/ 3145134 w 5903407"/>
              <a:gd name="connsiteY14" fmla="*/ 2095081 h 2145323"/>
              <a:gd name="connsiteX15" fmla="*/ 3326005 w 5903407"/>
              <a:gd name="connsiteY15" fmla="*/ 2125226 h 2145323"/>
              <a:gd name="connsiteX16" fmla="*/ 3506875 w 5903407"/>
              <a:gd name="connsiteY16" fmla="*/ 2115178 h 2145323"/>
              <a:gd name="connsiteX17" fmla="*/ 3692769 w 5903407"/>
              <a:gd name="connsiteY17" fmla="*/ 2125226 h 2145323"/>
              <a:gd name="connsiteX18" fmla="*/ 3878664 w 5903407"/>
              <a:gd name="connsiteY18" fmla="*/ 2140299 h 2145323"/>
              <a:gd name="connsiteX19" fmla="*/ 4074607 w 5903407"/>
              <a:gd name="connsiteY19" fmla="*/ 2130250 h 2145323"/>
              <a:gd name="connsiteX20" fmla="*/ 4245429 w 5903407"/>
              <a:gd name="connsiteY20" fmla="*/ 2130250 h 2145323"/>
              <a:gd name="connsiteX21" fmla="*/ 4436347 w 5903407"/>
              <a:gd name="connsiteY21" fmla="*/ 2140299 h 2145323"/>
              <a:gd name="connsiteX22" fmla="*/ 4612194 w 5903407"/>
              <a:gd name="connsiteY22" fmla="*/ 2140299 h 2145323"/>
              <a:gd name="connsiteX23" fmla="*/ 4813161 w 5903407"/>
              <a:gd name="connsiteY23" fmla="*/ 2135274 h 2145323"/>
              <a:gd name="connsiteX24" fmla="*/ 4989007 w 5903407"/>
              <a:gd name="connsiteY24" fmla="*/ 2140299 h 2145323"/>
              <a:gd name="connsiteX25" fmla="*/ 5164853 w 5903407"/>
              <a:gd name="connsiteY25" fmla="*/ 2135274 h 2145323"/>
              <a:gd name="connsiteX26" fmla="*/ 5355772 w 5903407"/>
              <a:gd name="connsiteY26" fmla="*/ 2130250 h 2145323"/>
              <a:gd name="connsiteX27" fmla="*/ 5551715 w 5903407"/>
              <a:gd name="connsiteY27" fmla="*/ 2140299 h 2145323"/>
              <a:gd name="connsiteX28" fmla="*/ 5732585 w 5903407"/>
              <a:gd name="connsiteY28" fmla="*/ 2145323 h 2145323"/>
              <a:gd name="connsiteX29" fmla="*/ 5903407 w 5903407"/>
              <a:gd name="connsiteY29" fmla="*/ 2135274 h 214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903407" h="2145323">
                <a:moveTo>
                  <a:pt x="0" y="411982"/>
                </a:moveTo>
                <a:lnTo>
                  <a:pt x="180871" y="457200"/>
                </a:lnTo>
                <a:lnTo>
                  <a:pt x="361741" y="180870"/>
                </a:lnTo>
                <a:lnTo>
                  <a:pt x="733530" y="0"/>
                </a:lnTo>
                <a:lnTo>
                  <a:pt x="929473" y="276329"/>
                </a:lnTo>
                <a:lnTo>
                  <a:pt x="1301262" y="457200"/>
                </a:lnTo>
                <a:lnTo>
                  <a:pt x="1477108" y="427055"/>
                </a:lnTo>
                <a:lnTo>
                  <a:pt x="1657978" y="753626"/>
                </a:lnTo>
                <a:lnTo>
                  <a:pt x="2024743" y="1833824"/>
                </a:lnTo>
                <a:lnTo>
                  <a:pt x="2205613" y="1984549"/>
                </a:lnTo>
                <a:lnTo>
                  <a:pt x="2391508" y="2064936"/>
                </a:lnTo>
                <a:lnTo>
                  <a:pt x="2587451" y="2064936"/>
                </a:lnTo>
                <a:lnTo>
                  <a:pt x="2773345" y="2125226"/>
                </a:lnTo>
                <a:lnTo>
                  <a:pt x="2984361" y="2125226"/>
                </a:lnTo>
                <a:lnTo>
                  <a:pt x="3145134" y="2095081"/>
                </a:lnTo>
                <a:lnTo>
                  <a:pt x="3326005" y="2125226"/>
                </a:lnTo>
                <a:lnTo>
                  <a:pt x="3506875" y="2115178"/>
                </a:lnTo>
                <a:lnTo>
                  <a:pt x="3692769" y="2125226"/>
                </a:lnTo>
                <a:lnTo>
                  <a:pt x="3878664" y="2140299"/>
                </a:lnTo>
                <a:lnTo>
                  <a:pt x="4074607" y="2130250"/>
                </a:lnTo>
                <a:lnTo>
                  <a:pt x="4245429" y="2130250"/>
                </a:lnTo>
                <a:lnTo>
                  <a:pt x="4436347" y="2140299"/>
                </a:lnTo>
                <a:lnTo>
                  <a:pt x="4612194" y="2140299"/>
                </a:lnTo>
                <a:lnTo>
                  <a:pt x="4813161" y="2135274"/>
                </a:lnTo>
                <a:lnTo>
                  <a:pt x="4989007" y="2140299"/>
                </a:lnTo>
                <a:lnTo>
                  <a:pt x="5164853" y="2135274"/>
                </a:lnTo>
                <a:lnTo>
                  <a:pt x="5355772" y="2130250"/>
                </a:lnTo>
                <a:lnTo>
                  <a:pt x="5551715" y="2140299"/>
                </a:lnTo>
                <a:lnTo>
                  <a:pt x="5732585" y="2145323"/>
                </a:lnTo>
                <a:lnTo>
                  <a:pt x="5903407" y="213527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TextBox 78">
            <a:extLst>
              <a:ext uri="{FF2B5EF4-FFF2-40B4-BE49-F238E27FC236}">
                <a16:creationId xmlns:a16="http://schemas.microsoft.com/office/drawing/2014/main" id="{1668304F-FC7B-CDEB-4A13-99CA951CDFB7}"/>
              </a:ext>
            </a:extLst>
          </p:cNvPr>
          <p:cNvSpPr txBox="1"/>
          <p:nvPr/>
        </p:nvSpPr>
        <p:spPr bwMode="auto">
          <a:xfrm>
            <a:off x="2381256" y="2768448"/>
            <a:ext cx="2725218" cy="342914"/>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lIns="27432" tIns="27432" rIns="27432" bIns="27432" rtlCol="0">
            <a:spAutoFit/>
          </a:bodyPr>
          <a:lstStyle/>
          <a:p>
            <a:pPr marL="0" marR="0" lvl="0" indent="0" algn="l" defTabSz="914400" rtl="0" eaLnBrk="0" fontAlgn="base" latinLnBrk="0" hangingPunct="0">
              <a:lnSpc>
                <a:spcPts val="11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polysaccharide Hib vaccine licensed for use in children aged ≥18 mo</a:t>
            </a:r>
          </a:p>
        </p:txBody>
      </p:sp>
      <p:sp>
        <p:nvSpPr>
          <p:cNvPr id="80" name="TextBox 79">
            <a:extLst>
              <a:ext uri="{FF2B5EF4-FFF2-40B4-BE49-F238E27FC236}">
                <a16:creationId xmlns:a16="http://schemas.microsoft.com/office/drawing/2014/main" id="{6A25EDCD-441F-5700-521E-3AEC91F65151}"/>
              </a:ext>
            </a:extLst>
          </p:cNvPr>
          <p:cNvSpPr txBox="1"/>
          <p:nvPr/>
        </p:nvSpPr>
        <p:spPr bwMode="auto">
          <a:xfrm>
            <a:off x="2734224" y="3166257"/>
            <a:ext cx="2725218" cy="342914"/>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lIns="27432" tIns="27432" rIns="27432" bIns="27432" rtlCol="0">
            <a:spAutoFit/>
          </a:bodyPr>
          <a:lstStyle/>
          <a:p>
            <a:pPr marL="0" marR="0" lvl="0" indent="0" algn="l" defTabSz="914400" rtl="0" eaLnBrk="0" fontAlgn="base" latinLnBrk="0" hangingPunct="0">
              <a:lnSpc>
                <a:spcPts val="11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conjugate Hib vaccine licensed for use in children aged ≥18 mo</a:t>
            </a:r>
          </a:p>
        </p:txBody>
      </p:sp>
      <p:sp>
        <p:nvSpPr>
          <p:cNvPr id="81" name="TextBox 80">
            <a:extLst>
              <a:ext uri="{FF2B5EF4-FFF2-40B4-BE49-F238E27FC236}">
                <a16:creationId xmlns:a16="http://schemas.microsoft.com/office/drawing/2014/main" id="{D15F8D10-3A09-CA72-75AE-29D6D1F51138}"/>
              </a:ext>
            </a:extLst>
          </p:cNvPr>
          <p:cNvSpPr txBox="1"/>
          <p:nvPr/>
        </p:nvSpPr>
        <p:spPr bwMode="auto">
          <a:xfrm>
            <a:off x="3176421" y="3564067"/>
            <a:ext cx="2725218" cy="342914"/>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lIns="27432" tIns="27432" rIns="27432" bIns="27432" rtlCol="0">
            <a:spAutoFit/>
          </a:bodyPr>
          <a:lstStyle/>
          <a:p>
            <a:pPr marL="0" marR="0" lvl="0" indent="0" algn="l" defTabSz="914400" rtl="0" eaLnBrk="0" fontAlgn="base" latinLnBrk="0" hangingPunct="0">
              <a:lnSpc>
                <a:spcPts val="11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First Hib vaccines licensed for use in infants aged ≥2 mo</a:t>
            </a:r>
          </a:p>
        </p:txBody>
      </p:sp>
      <p:cxnSp>
        <p:nvCxnSpPr>
          <p:cNvPr id="83" name="Straight Connector 82">
            <a:extLst>
              <a:ext uri="{FF2B5EF4-FFF2-40B4-BE49-F238E27FC236}">
                <a16:creationId xmlns:a16="http://schemas.microsoft.com/office/drawing/2014/main" id="{139D5C18-0413-E9D9-016C-90840A3FE098}"/>
              </a:ext>
            </a:extLst>
          </p:cNvPr>
          <p:cNvCxnSpPr>
            <a:cxnSpLocks/>
          </p:cNvCxnSpPr>
          <p:nvPr/>
        </p:nvCxnSpPr>
        <p:spPr bwMode="auto">
          <a:xfrm>
            <a:off x="2489246" y="3111362"/>
            <a:ext cx="0" cy="489758"/>
          </a:xfrm>
          <a:prstGeom prst="line">
            <a:avLst/>
          </a:prstGeom>
          <a:noFill/>
          <a:ln w="28575" cap="flat" cmpd="sng" algn="ctr">
            <a:solidFill>
              <a:schemeClr val="bg1">
                <a:lumMod val="50000"/>
                <a:lumOff val="50000"/>
              </a:schemeClr>
            </a:solidFill>
            <a:prstDash val="solid"/>
            <a:round/>
            <a:headEnd type="none" w="med" len="med"/>
            <a:tailEnd type="triangle" w="med" len="med"/>
          </a:ln>
          <a:effectLst/>
        </p:spPr>
      </p:cxnSp>
      <p:cxnSp>
        <p:nvCxnSpPr>
          <p:cNvPr id="85" name="Straight Connector 84">
            <a:extLst>
              <a:ext uri="{FF2B5EF4-FFF2-40B4-BE49-F238E27FC236}">
                <a16:creationId xmlns:a16="http://schemas.microsoft.com/office/drawing/2014/main" id="{41A2AA31-747C-58BE-8823-33C65EA0E9A0}"/>
              </a:ext>
            </a:extLst>
          </p:cNvPr>
          <p:cNvCxnSpPr>
            <a:cxnSpLocks/>
          </p:cNvCxnSpPr>
          <p:nvPr/>
        </p:nvCxnSpPr>
        <p:spPr bwMode="auto">
          <a:xfrm>
            <a:off x="2881132" y="3497692"/>
            <a:ext cx="0" cy="369710"/>
          </a:xfrm>
          <a:prstGeom prst="line">
            <a:avLst/>
          </a:prstGeom>
          <a:noFill/>
          <a:ln w="28575" cap="flat" cmpd="sng" algn="ctr">
            <a:solidFill>
              <a:schemeClr val="bg1">
                <a:lumMod val="50000"/>
                <a:lumOff val="50000"/>
              </a:schemeClr>
            </a:solidFill>
            <a:prstDash val="solid"/>
            <a:round/>
            <a:headEnd type="none" w="med" len="med"/>
            <a:tailEnd type="triangle" w="med" len="med"/>
          </a:ln>
          <a:effectLst/>
        </p:spPr>
      </p:cxnSp>
      <p:cxnSp>
        <p:nvCxnSpPr>
          <p:cNvPr id="86" name="Straight Connector 85">
            <a:extLst>
              <a:ext uri="{FF2B5EF4-FFF2-40B4-BE49-F238E27FC236}">
                <a16:creationId xmlns:a16="http://schemas.microsoft.com/office/drawing/2014/main" id="{7F1A34F0-E169-0863-1257-F75B1EA582A5}"/>
              </a:ext>
            </a:extLst>
          </p:cNvPr>
          <p:cNvCxnSpPr>
            <a:cxnSpLocks/>
          </p:cNvCxnSpPr>
          <p:nvPr/>
        </p:nvCxnSpPr>
        <p:spPr bwMode="auto">
          <a:xfrm>
            <a:off x="3247897" y="3906981"/>
            <a:ext cx="0" cy="241775"/>
          </a:xfrm>
          <a:prstGeom prst="line">
            <a:avLst/>
          </a:prstGeom>
          <a:noFill/>
          <a:ln w="28575" cap="flat" cmpd="sng" algn="ctr">
            <a:solidFill>
              <a:schemeClr val="bg1">
                <a:lumMod val="50000"/>
                <a:lumOff val="50000"/>
              </a:schemeClr>
            </a:solidFill>
            <a:prstDash val="solid"/>
            <a:round/>
            <a:headEnd type="none" w="med" len="med"/>
            <a:tailEnd type="triangle" w="med" len="med"/>
          </a:ln>
          <a:effectLst/>
        </p:spPr>
      </p:cxnSp>
    </p:spTree>
    <p:extLst>
      <p:ext uri="{BB962C8B-B14F-4D97-AF65-F5344CB8AC3E}">
        <p14:creationId xmlns:p14="http://schemas.microsoft.com/office/powerpoint/2010/main" val="885101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838AEEE-2FC9-B47F-6C8D-686C25098B84}"/>
              </a:ext>
            </a:extLst>
          </p:cNvPr>
          <p:cNvGrpSpPr/>
          <p:nvPr/>
        </p:nvGrpSpPr>
        <p:grpSpPr>
          <a:xfrm>
            <a:off x="3632252" y="1393330"/>
            <a:ext cx="5003696" cy="5007470"/>
            <a:chOff x="1551060" y="1398814"/>
            <a:chExt cx="9253081" cy="4909457"/>
          </a:xfrm>
        </p:grpSpPr>
        <p:sp>
          <p:nvSpPr>
            <p:cNvPr id="56" name="Freeform: Shape 55">
              <a:extLst>
                <a:ext uri="{FF2B5EF4-FFF2-40B4-BE49-F238E27FC236}">
                  <a16:creationId xmlns:a16="http://schemas.microsoft.com/office/drawing/2014/main" id="{6DE75299-15A1-8293-9249-7ABCB7A69B7D}"/>
                </a:ext>
              </a:extLst>
            </p:cNvPr>
            <p:cNvSpPr/>
            <p:nvPr/>
          </p:nvSpPr>
          <p:spPr bwMode="auto">
            <a:xfrm>
              <a:off x="4937188" y="1398814"/>
              <a:ext cx="3105050" cy="1737533"/>
            </a:xfrm>
            <a:custGeom>
              <a:avLst/>
              <a:gdLst>
                <a:gd name="connsiteX0" fmla="*/ 1177680 w 3105050"/>
                <a:gd name="connsiteY0" fmla="*/ 154 h 1737533"/>
                <a:gd name="connsiteX1" fmla="*/ 3105050 w 3105050"/>
                <a:gd name="connsiteY1" fmla="*/ 210748 h 1737533"/>
                <a:gd name="connsiteX2" fmla="*/ 1828990 w 3105050"/>
                <a:gd name="connsiteY2" fmla="*/ 1737533 h 1737533"/>
                <a:gd name="connsiteX3" fmla="*/ 1809423 w 3105050"/>
                <a:gd name="connsiteY3" fmla="*/ 1732550 h 1737533"/>
                <a:gd name="connsiteX4" fmla="*/ 1232291 w 3105050"/>
                <a:gd name="connsiteY4" fmla="*/ 1670957 h 1737533"/>
                <a:gd name="connsiteX5" fmla="*/ 933476 w 3105050"/>
                <a:gd name="connsiteY5" fmla="*/ 1686880 h 1737533"/>
                <a:gd name="connsiteX6" fmla="*/ 838689 w 3105050"/>
                <a:gd name="connsiteY6" fmla="*/ 1702434 h 1737533"/>
                <a:gd name="connsiteX7" fmla="*/ 0 w 3105050"/>
                <a:gd name="connsiteY7" fmla="*/ 88282 h 1737533"/>
                <a:gd name="connsiteX8" fmla="*/ 1177680 w 3105050"/>
                <a:gd name="connsiteY8" fmla="*/ 154 h 1737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05050" h="1737533">
                  <a:moveTo>
                    <a:pt x="1177680" y="154"/>
                  </a:moveTo>
                  <a:cubicBezTo>
                    <a:pt x="1836625" y="-3763"/>
                    <a:pt x="2494261" y="67034"/>
                    <a:pt x="3105050" y="210748"/>
                  </a:cubicBezTo>
                  <a:lnTo>
                    <a:pt x="1828990" y="1737533"/>
                  </a:lnTo>
                  <a:lnTo>
                    <a:pt x="1809423" y="1732550"/>
                  </a:lnTo>
                  <a:cubicBezTo>
                    <a:pt x="1632036" y="1692889"/>
                    <a:pt x="1437009" y="1670957"/>
                    <a:pt x="1232291" y="1670957"/>
                  </a:cubicBezTo>
                  <a:cubicBezTo>
                    <a:pt x="1129932" y="1670957"/>
                    <a:pt x="1029996" y="1676440"/>
                    <a:pt x="933476" y="1686880"/>
                  </a:cubicBezTo>
                  <a:lnTo>
                    <a:pt x="838689" y="1702434"/>
                  </a:lnTo>
                  <a:lnTo>
                    <a:pt x="0" y="88282"/>
                  </a:lnTo>
                  <a:cubicBezTo>
                    <a:pt x="386474" y="31750"/>
                    <a:pt x="782313" y="2503"/>
                    <a:pt x="1177680" y="154"/>
                  </a:cubicBezTo>
                  <a:close/>
                </a:path>
              </a:pathLst>
            </a:custGeom>
            <a:solidFill>
              <a:schemeClr val="accent1"/>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Freeform: Shape 54">
              <a:extLst>
                <a:ext uri="{FF2B5EF4-FFF2-40B4-BE49-F238E27FC236}">
                  <a16:creationId xmlns:a16="http://schemas.microsoft.com/office/drawing/2014/main" id="{25B9F49E-650E-A558-378E-2ACB5D5537C3}"/>
                </a:ext>
              </a:extLst>
            </p:cNvPr>
            <p:cNvSpPr/>
            <p:nvPr/>
          </p:nvSpPr>
          <p:spPr bwMode="auto">
            <a:xfrm>
              <a:off x="1940486" y="1491235"/>
              <a:ext cx="3846800" cy="2049987"/>
            </a:xfrm>
            <a:custGeom>
              <a:avLst/>
              <a:gdLst>
                <a:gd name="connsiteX0" fmla="*/ 2989410 w 3846800"/>
                <a:gd name="connsiteY0" fmla="*/ 0 h 2049987"/>
                <a:gd name="connsiteX1" fmla="*/ 3846800 w 3846800"/>
                <a:gd name="connsiteY1" fmla="*/ 1610638 h 2049987"/>
                <a:gd name="connsiteX2" fmla="*/ 3667081 w 3846800"/>
                <a:gd name="connsiteY2" fmla="*/ 1640129 h 2049987"/>
                <a:gd name="connsiteX3" fmla="*/ 2940471 w 3846800"/>
                <a:gd name="connsiteY3" fmla="*/ 1988716 h 2049987"/>
                <a:gd name="connsiteX4" fmla="*/ 2884636 w 3846800"/>
                <a:gd name="connsiteY4" fmla="*/ 2049987 h 2049987"/>
                <a:gd name="connsiteX5" fmla="*/ 0 w 3846800"/>
                <a:gd name="connsiteY5" fmla="*/ 1388656 h 2049987"/>
                <a:gd name="connsiteX6" fmla="*/ 2989410 w 3846800"/>
                <a:gd name="connsiteY6" fmla="*/ 0 h 204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46800" h="2049987">
                  <a:moveTo>
                    <a:pt x="2989410" y="0"/>
                  </a:moveTo>
                  <a:lnTo>
                    <a:pt x="3846800" y="1610638"/>
                  </a:lnTo>
                  <a:lnTo>
                    <a:pt x="3667081" y="1640129"/>
                  </a:lnTo>
                  <a:cubicBezTo>
                    <a:pt x="3356654" y="1709536"/>
                    <a:pt x="3100249" y="1833239"/>
                    <a:pt x="2940471" y="1988716"/>
                  </a:cubicBezTo>
                  <a:lnTo>
                    <a:pt x="2884636" y="2049987"/>
                  </a:lnTo>
                  <a:lnTo>
                    <a:pt x="0" y="1388656"/>
                  </a:lnTo>
                  <a:cubicBezTo>
                    <a:pt x="552058" y="710746"/>
                    <a:pt x="1649988" y="200731"/>
                    <a:pt x="2989410" y="0"/>
                  </a:cubicBezTo>
                  <a:close/>
                </a:path>
              </a:pathLst>
            </a:custGeom>
            <a:solidFill>
              <a:srgbClr val="E87252"/>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Freeform: Shape 53">
              <a:extLst>
                <a:ext uri="{FF2B5EF4-FFF2-40B4-BE49-F238E27FC236}">
                  <a16:creationId xmlns:a16="http://schemas.microsoft.com/office/drawing/2014/main" id="{A0EA3C40-4B96-998A-9B12-44F406F44579}"/>
                </a:ext>
              </a:extLst>
            </p:cNvPr>
            <p:cNvSpPr/>
            <p:nvPr/>
          </p:nvSpPr>
          <p:spPr bwMode="auto">
            <a:xfrm>
              <a:off x="6773336" y="1608203"/>
              <a:ext cx="3927646" cy="2081170"/>
            </a:xfrm>
            <a:custGeom>
              <a:avLst/>
              <a:gdLst>
                <a:gd name="connsiteX0" fmla="*/ 1274002 w 3927646"/>
                <a:gd name="connsiteY0" fmla="*/ 0 h 2081170"/>
                <a:gd name="connsiteX1" fmla="*/ 3861900 w 3927646"/>
                <a:gd name="connsiteY1" fmla="*/ 1588211 h 2081170"/>
                <a:gd name="connsiteX2" fmla="*/ 3927646 w 3927646"/>
                <a:gd name="connsiteY2" fmla="*/ 1730143 h 2081170"/>
                <a:gd name="connsiteX3" fmla="*/ 845693 w 3927646"/>
                <a:gd name="connsiteY3" fmla="*/ 2081170 h 2081170"/>
                <a:gd name="connsiteX4" fmla="*/ 812179 w 3927646"/>
                <a:gd name="connsiteY4" fmla="*/ 2012271 h 2081170"/>
                <a:gd name="connsiteX5" fmla="*/ 102884 w 3927646"/>
                <a:gd name="connsiteY5" fmla="*/ 1556165 h 2081170"/>
                <a:gd name="connsiteX6" fmla="*/ 0 w 3927646"/>
                <a:gd name="connsiteY6" fmla="*/ 1529966 h 2081170"/>
                <a:gd name="connsiteX7" fmla="*/ 1274002 w 3927646"/>
                <a:gd name="connsiteY7" fmla="*/ 0 h 208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27646" h="2081170">
                  <a:moveTo>
                    <a:pt x="1274002" y="0"/>
                  </a:moveTo>
                  <a:cubicBezTo>
                    <a:pt x="2545588" y="298091"/>
                    <a:pt x="3492467" y="882440"/>
                    <a:pt x="3861900" y="1588211"/>
                  </a:cubicBezTo>
                  <a:lnTo>
                    <a:pt x="3927646" y="1730143"/>
                  </a:lnTo>
                  <a:lnTo>
                    <a:pt x="845693" y="2081170"/>
                  </a:lnTo>
                  <a:lnTo>
                    <a:pt x="812179" y="2012271"/>
                  </a:lnTo>
                  <a:cubicBezTo>
                    <a:pt x="696655" y="1815933"/>
                    <a:pt x="439024" y="1652691"/>
                    <a:pt x="102884" y="1556165"/>
                  </a:cubicBezTo>
                  <a:lnTo>
                    <a:pt x="0" y="1529966"/>
                  </a:lnTo>
                  <a:lnTo>
                    <a:pt x="1274002" y="0"/>
                  </a:lnTo>
                  <a:close/>
                </a:path>
              </a:pathLst>
            </a:custGeom>
            <a:solidFill>
              <a:schemeClr val="accent3"/>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Freeform: Shape 52">
              <a:extLst>
                <a:ext uri="{FF2B5EF4-FFF2-40B4-BE49-F238E27FC236}">
                  <a16:creationId xmlns:a16="http://schemas.microsoft.com/office/drawing/2014/main" id="{EF315A52-6283-572B-E372-A4A408CED4A4}"/>
                </a:ext>
              </a:extLst>
            </p:cNvPr>
            <p:cNvSpPr/>
            <p:nvPr/>
          </p:nvSpPr>
          <p:spPr bwMode="auto">
            <a:xfrm>
              <a:off x="1551060" y="2878794"/>
              <a:ext cx="3487603" cy="2525837"/>
            </a:xfrm>
            <a:custGeom>
              <a:avLst/>
              <a:gdLst>
                <a:gd name="connsiteX0" fmla="*/ 380441 w 3487603"/>
                <a:gd name="connsiteY0" fmla="*/ 0 h 2525837"/>
                <a:gd name="connsiteX1" fmla="*/ 3278001 w 3487603"/>
                <a:gd name="connsiteY1" fmla="*/ 665183 h 2525837"/>
                <a:gd name="connsiteX2" fmla="*/ 3273912 w 3487603"/>
                <a:gd name="connsiteY2" fmla="*/ 669670 h 2525837"/>
                <a:gd name="connsiteX3" fmla="*/ 3157394 w 3487603"/>
                <a:gd name="connsiteY3" fmla="*/ 974750 h 2525837"/>
                <a:gd name="connsiteX4" fmla="*/ 3410615 w 3487603"/>
                <a:gd name="connsiteY4" fmla="*/ 1412965 h 2525837"/>
                <a:gd name="connsiteX5" fmla="*/ 3487603 w 3487603"/>
                <a:gd name="connsiteY5" fmla="*/ 1467388 h 2525837"/>
                <a:gd name="connsiteX6" fmla="*/ 1040686 w 3487603"/>
                <a:gd name="connsiteY6" fmla="*/ 2525837 h 2525837"/>
                <a:gd name="connsiteX7" fmla="*/ 380441 w 3487603"/>
                <a:gd name="connsiteY7" fmla="*/ 0 h 252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7603" h="2525837">
                  <a:moveTo>
                    <a:pt x="380441" y="0"/>
                  </a:moveTo>
                  <a:lnTo>
                    <a:pt x="3278001" y="665183"/>
                  </a:lnTo>
                  <a:lnTo>
                    <a:pt x="3273912" y="669670"/>
                  </a:lnTo>
                  <a:cubicBezTo>
                    <a:pt x="3198883" y="763440"/>
                    <a:pt x="3157394" y="866534"/>
                    <a:pt x="3157394" y="974750"/>
                  </a:cubicBezTo>
                  <a:cubicBezTo>
                    <a:pt x="3157394" y="1137075"/>
                    <a:pt x="3250745" y="1287874"/>
                    <a:pt x="3410615" y="1412965"/>
                  </a:cubicBezTo>
                  <a:lnTo>
                    <a:pt x="3487603" y="1467388"/>
                  </a:lnTo>
                  <a:lnTo>
                    <a:pt x="1040686" y="2525837"/>
                  </a:lnTo>
                  <a:cubicBezTo>
                    <a:pt x="-50991" y="1815347"/>
                    <a:pt x="-305600" y="841312"/>
                    <a:pt x="380441" y="0"/>
                  </a:cubicBezTo>
                  <a:close/>
                </a:path>
              </a:pathLst>
            </a:custGeom>
            <a:solidFill>
              <a:schemeClr val="accent2"/>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reeform: Shape 47">
              <a:extLst>
                <a:ext uri="{FF2B5EF4-FFF2-40B4-BE49-F238E27FC236}">
                  <a16:creationId xmlns:a16="http://schemas.microsoft.com/office/drawing/2014/main" id="{C7D6D267-07A9-9D9F-B583-1AE5074FCFAA}"/>
                </a:ext>
              </a:extLst>
            </p:cNvPr>
            <p:cNvSpPr/>
            <p:nvPr/>
          </p:nvSpPr>
          <p:spPr bwMode="auto">
            <a:xfrm>
              <a:off x="7248685" y="3339144"/>
              <a:ext cx="3555456" cy="2199206"/>
            </a:xfrm>
            <a:custGeom>
              <a:avLst/>
              <a:gdLst>
                <a:gd name="connsiteX0" fmla="*/ 3452619 w 3555456"/>
                <a:gd name="connsiteY0" fmla="*/ 0 h 2199206"/>
                <a:gd name="connsiteX1" fmla="*/ 3503469 w 3555456"/>
                <a:gd name="connsiteY1" fmla="*/ 147609 h 2199206"/>
                <a:gd name="connsiteX2" fmla="*/ 2293621 w 3555456"/>
                <a:gd name="connsiteY2" fmla="*/ 2199206 h 2199206"/>
                <a:gd name="connsiteX3" fmla="*/ 0 w 3555456"/>
                <a:gd name="connsiteY3" fmla="*/ 1050708 h 2199206"/>
                <a:gd name="connsiteX4" fmla="*/ 64914 w 3555456"/>
                <a:gd name="connsiteY4" fmla="*/ 1012952 h 2199206"/>
                <a:gd name="connsiteX5" fmla="*/ 403489 w 3555456"/>
                <a:gd name="connsiteY5" fmla="*/ 514400 h 2199206"/>
                <a:gd name="connsiteX6" fmla="*/ 373366 w 3555456"/>
                <a:gd name="connsiteY6" fmla="*/ 356442 h 2199206"/>
                <a:gd name="connsiteX7" fmla="*/ 370467 w 3555456"/>
                <a:gd name="connsiteY7" fmla="*/ 350481 h 2199206"/>
                <a:gd name="connsiteX8" fmla="*/ 3452619 w 3555456"/>
                <a:gd name="connsiteY8" fmla="*/ 0 h 2199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5456" h="2199206">
                  <a:moveTo>
                    <a:pt x="3452619" y="0"/>
                  </a:moveTo>
                  <a:lnTo>
                    <a:pt x="3503469" y="147609"/>
                  </a:lnTo>
                  <a:cubicBezTo>
                    <a:pt x="3715334" y="890939"/>
                    <a:pt x="3273278" y="1648423"/>
                    <a:pt x="2293621" y="2199206"/>
                  </a:cubicBezTo>
                  <a:lnTo>
                    <a:pt x="0" y="1050708"/>
                  </a:lnTo>
                  <a:lnTo>
                    <a:pt x="64914" y="1012952"/>
                  </a:lnTo>
                  <a:cubicBezTo>
                    <a:pt x="276429" y="877471"/>
                    <a:pt x="403489" y="703779"/>
                    <a:pt x="403489" y="514400"/>
                  </a:cubicBezTo>
                  <a:cubicBezTo>
                    <a:pt x="403489" y="460292"/>
                    <a:pt x="393117" y="407464"/>
                    <a:pt x="373366" y="356442"/>
                  </a:cubicBezTo>
                  <a:lnTo>
                    <a:pt x="370467" y="350481"/>
                  </a:lnTo>
                  <a:lnTo>
                    <a:pt x="3452619" y="0"/>
                  </a:ln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Freeform: Shape 38">
              <a:extLst>
                <a:ext uri="{FF2B5EF4-FFF2-40B4-BE49-F238E27FC236}">
                  <a16:creationId xmlns:a16="http://schemas.microsoft.com/office/drawing/2014/main" id="{3ED38DFA-EE32-5FAF-CF88-E65D846D9363}"/>
                </a:ext>
              </a:extLst>
            </p:cNvPr>
            <p:cNvSpPr/>
            <p:nvPr/>
          </p:nvSpPr>
          <p:spPr bwMode="auto">
            <a:xfrm>
              <a:off x="2598872" y="4349877"/>
              <a:ext cx="3572588" cy="1952951"/>
            </a:xfrm>
            <a:custGeom>
              <a:avLst/>
              <a:gdLst>
                <a:gd name="connsiteX0" fmla="*/ 2423348 w 3572588"/>
                <a:gd name="connsiteY0" fmla="*/ 0 h 1952951"/>
                <a:gd name="connsiteX1" fmla="*/ 2426487 w 3572588"/>
                <a:gd name="connsiteY1" fmla="*/ 2219 h 1952951"/>
                <a:gd name="connsiteX2" fmla="*/ 3570607 w 3572588"/>
                <a:gd name="connsiteY2" fmla="*/ 287440 h 1952951"/>
                <a:gd name="connsiteX3" fmla="*/ 3572588 w 3572588"/>
                <a:gd name="connsiteY3" fmla="*/ 287387 h 1952951"/>
                <a:gd name="connsiteX4" fmla="*/ 3571024 w 3572588"/>
                <a:gd name="connsiteY4" fmla="*/ 1952951 h 1952951"/>
                <a:gd name="connsiteX5" fmla="*/ 0 w 3572588"/>
                <a:gd name="connsiteY5" fmla="*/ 1057391 h 1952951"/>
                <a:gd name="connsiteX6" fmla="*/ 2423348 w 3572588"/>
                <a:gd name="connsiteY6" fmla="*/ 0 h 195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2588" h="1952951">
                  <a:moveTo>
                    <a:pt x="2423348" y="0"/>
                  </a:moveTo>
                  <a:lnTo>
                    <a:pt x="2426487" y="2219"/>
                  </a:lnTo>
                  <a:cubicBezTo>
                    <a:pt x="2698436" y="176411"/>
                    <a:pt x="3109993" y="287440"/>
                    <a:pt x="3570607" y="287440"/>
                  </a:cubicBezTo>
                  <a:lnTo>
                    <a:pt x="3572588" y="287387"/>
                  </a:lnTo>
                  <a:lnTo>
                    <a:pt x="3571024" y="1952951"/>
                  </a:lnTo>
                  <a:cubicBezTo>
                    <a:pt x="2188259" y="1952586"/>
                    <a:pt x="878290" y="1624065"/>
                    <a:pt x="0" y="1057391"/>
                  </a:cubicBezTo>
                  <a:lnTo>
                    <a:pt x="2423348" y="0"/>
                  </a:lnTo>
                  <a:close/>
                </a:path>
              </a:pathLst>
            </a:custGeom>
            <a:solidFill>
              <a:schemeClr val="accent5">
                <a:lumMod val="75000"/>
              </a:schemeClr>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Freeform: Shape 37">
              <a:extLst>
                <a:ext uri="{FF2B5EF4-FFF2-40B4-BE49-F238E27FC236}">
                  <a16:creationId xmlns:a16="http://schemas.microsoft.com/office/drawing/2014/main" id="{8F105095-9AAD-04CF-2579-D80D1E05C1FF}"/>
                </a:ext>
              </a:extLst>
            </p:cNvPr>
            <p:cNvSpPr/>
            <p:nvPr/>
          </p:nvSpPr>
          <p:spPr bwMode="auto">
            <a:xfrm>
              <a:off x="6172510" y="4390965"/>
              <a:ext cx="3366279" cy="1917306"/>
            </a:xfrm>
            <a:custGeom>
              <a:avLst/>
              <a:gdLst>
                <a:gd name="connsiteX0" fmla="*/ 1074261 w 3366279"/>
                <a:gd name="connsiteY0" fmla="*/ 0 h 1917306"/>
                <a:gd name="connsiteX1" fmla="*/ 3366279 w 3366279"/>
                <a:gd name="connsiteY1" fmla="*/ 1146301 h 1917306"/>
                <a:gd name="connsiteX2" fmla="*/ 659 w 3366279"/>
                <a:gd name="connsiteY2" fmla="*/ 1917306 h 1917306"/>
                <a:gd name="connsiteX3" fmla="*/ 0 w 3366279"/>
                <a:gd name="connsiteY3" fmla="*/ 246271 h 1917306"/>
                <a:gd name="connsiteX4" fmla="*/ 148566 w 3366279"/>
                <a:gd name="connsiteY4" fmla="*/ 242305 h 1917306"/>
                <a:gd name="connsiteX5" fmla="*/ 1045393 w 3366279"/>
                <a:gd name="connsiteY5" fmla="*/ 16790 h 1917306"/>
                <a:gd name="connsiteX6" fmla="*/ 1074261 w 3366279"/>
                <a:gd name="connsiteY6" fmla="*/ 0 h 191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66279" h="1917306">
                  <a:moveTo>
                    <a:pt x="1074261" y="0"/>
                  </a:moveTo>
                  <a:lnTo>
                    <a:pt x="3366279" y="1146301"/>
                  </a:lnTo>
                  <a:cubicBezTo>
                    <a:pt x="2492358" y="1638235"/>
                    <a:pt x="1274762" y="1917165"/>
                    <a:pt x="659" y="1917306"/>
                  </a:cubicBezTo>
                  <a:lnTo>
                    <a:pt x="0" y="246271"/>
                  </a:lnTo>
                  <a:lnTo>
                    <a:pt x="148566" y="242305"/>
                  </a:lnTo>
                  <a:cubicBezTo>
                    <a:pt x="497473" y="223575"/>
                    <a:pt x="810617" y="140896"/>
                    <a:pt x="1045393" y="16790"/>
                  </a:cubicBezTo>
                  <a:lnTo>
                    <a:pt x="1074261" y="0"/>
                  </a:lnTo>
                  <a:close/>
                </a:path>
              </a:pathLst>
            </a:custGeom>
            <a:solidFill>
              <a:schemeClr val="accent6"/>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 name="Title 1">
            <a:extLst>
              <a:ext uri="{FF2B5EF4-FFF2-40B4-BE49-F238E27FC236}">
                <a16:creationId xmlns:a16="http://schemas.microsoft.com/office/drawing/2014/main" id="{6ADDBFAD-B7EE-CCCE-3419-FE311D66574F}"/>
              </a:ext>
            </a:extLst>
          </p:cNvPr>
          <p:cNvSpPr>
            <a:spLocks noGrp="1"/>
          </p:cNvSpPr>
          <p:nvPr>
            <p:ph type="title"/>
          </p:nvPr>
        </p:nvSpPr>
        <p:spPr>
          <a:xfrm>
            <a:off x="593431" y="239713"/>
            <a:ext cx="10872444" cy="1103313"/>
          </a:xfrm>
        </p:spPr>
        <p:txBody>
          <a:bodyPr/>
          <a:lstStyle/>
          <a:p>
            <a:r>
              <a:rPr lang="en-US" dirty="0"/>
              <a:t>WHO Action Framework for Licensed Vaccines to Maximize Impact on Antimicrobial Resistance </a:t>
            </a:r>
          </a:p>
        </p:txBody>
      </p:sp>
      <p:sp>
        <p:nvSpPr>
          <p:cNvPr id="6" name="Text Box 15">
            <a:extLst>
              <a:ext uri="{FF2B5EF4-FFF2-40B4-BE49-F238E27FC236}">
                <a16:creationId xmlns:a16="http://schemas.microsoft.com/office/drawing/2014/main" id="{F77B637B-7928-4CD3-C071-5C07D71BD6F2}"/>
              </a:ext>
            </a:extLst>
          </p:cNvPr>
          <p:cNvSpPr txBox="1">
            <a:spLocks noChangeArrowheads="1"/>
          </p:cNvSpPr>
          <p:nvPr/>
        </p:nvSpPr>
        <p:spPr bwMode="auto">
          <a:xfrm>
            <a:off x="412751" y="63993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Vekemans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Clin Infect Dis. 2021;73:e1011.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CE0AC64A-DB31-4DFE-4526-FFDCD4853CA3}"/>
              </a:ext>
            </a:extLst>
          </p:cNvPr>
          <p:cNvSpPr txBox="1"/>
          <p:nvPr/>
        </p:nvSpPr>
        <p:spPr bwMode="auto">
          <a:xfrm>
            <a:off x="5706010" y="1652451"/>
            <a:ext cx="118235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Increase coverage of vaccines  with impact on AMR</a:t>
            </a:r>
          </a:p>
        </p:txBody>
      </p:sp>
      <p:sp>
        <p:nvSpPr>
          <p:cNvPr id="21" name="TextBox 20">
            <a:extLst>
              <a:ext uri="{FF2B5EF4-FFF2-40B4-BE49-F238E27FC236}">
                <a16:creationId xmlns:a16="http://schemas.microsoft.com/office/drawing/2014/main" id="{77B41AC2-BDCD-068C-EA6D-36125FB36674}"/>
              </a:ext>
            </a:extLst>
          </p:cNvPr>
          <p:cNvSpPr txBox="1"/>
          <p:nvPr/>
        </p:nvSpPr>
        <p:spPr bwMode="auto">
          <a:xfrm>
            <a:off x="6619990" y="2323760"/>
            <a:ext cx="171752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Update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recommendations and guidance to include the role of vaccines</a:t>
            </a:r>
          </a:p>
        </p:txBody>
      </p:sp>
      <p:sp>
        <p:nvSpPr>
          <p:cNvPr id="22" name="TextBox 21">
            <a:extLst>
              <a:ext uri="{FF2B5EF4-FFF2-40B4-BE49-F238E27FC236}">
                <a16:creationId xmlns:a16="http://schemas.microsoft.com/office/drawing/2014/main" id="{1BC38870-BAE1-E994-CA1B-46AA43F4AD75}"/>
              </a:ext>
            </a:extLst>
          </p:cNvPr>
          <p:cNvSpPr txBox="1"/>
          <p:nvPr/>
        </p:nvSpPr>
        <p:spPr bwMode="auto">
          <a:xfrm>
            <a:off x="7214426" y="3662528"/>
            <a:ext cx="134174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Improve awareness &amp; understanding of the role of vaccines in limiting AMR</a:t>
            </a: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9E06227E-7ACB-3728-C053-79696E5AEC27}"/>
              </a:ext>
            </a:extLst>
          </p:cNvPr>
          <p:cNvSpPr txBox="1"/>
          <p:nvPr/>
        </p:nvSpPr>
        <p:spPr bwMode="auto">
          <a:xfrm>
            <a:off x="6297389" y="5026866"/>
            <a:ext cx="12230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Funding for R &amp; D of new vaccines</a:t>
            </a:r>
          </a:p>
        </p:txBody>
      </p:sp>
      <p:sp>
        <p:nvSpPr>
          <p:cNvPr id="24" name="TextBox 23">
            <a:extLst>
              <a:ext uri="{FF2B5EF4-FFF2-40B4-BE49-F238E27FC236}">
                <a16:creationId xmlns:a16="http://schemas.microsoft.com/office/drawing/2014/main" id="{C3B4A7C8-6AF9-DB37-6AE3-2C8733FAF50B}"/>
              </a:ext>
            </a:extLst>
          </p:cNvPr>
          <p:cNvSpPr txBox="1"/>
          <p:nvPr/>
        </p:nvSpPr>
        <p:spPr bwMode="auto">
          <a:xfrm>
            <a:off x="4754158" y="4754642"/>
            <a:ext cx="141470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Develop regulatory &amp; policy to accelerate approval &amp; use of vaccines</a:t>
            </a:r>
          </a:p>
        </p:txBody>
      </p:sp>
      <p:sp>
        <p:nvSpPr>
          <p:cNvPr id="25" name="TextBox 24">
            <a:extLst>
              <a:ext uri="{FF2B5EF4-FFF2-40B4-BE49-F238E27FC236}">
                <a16:creationId xmlns:a16="http://schemas.microsoft.com/office/drawing/2014/main" id="{1DD22796-15A9-BEC1-673F-BC2782290E45}"/>
              </a:ext>
            </a:extLst>
          </p:cNvPr>
          <p:cNvSpPr txBox="1"/>
          <p:nvPr/>
        </p:nvSpPr>
        <p:spPr bwMode="auto">
          <a:xfrm>
            <a:off x="3789952" y="3420223"/>
            <a:ext cx="152657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Improve methodologies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and increase collection </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and analysis of relevant data</a:t>
            </a:r>
          </a:p>
        </p:txBody>
      </p:sp>
      <p:sp>
        <p:nvSpPr>
          <p:cNvPr id="26" name="TextBox 25">
            <a:extLst>
              <a:ext uri="{FF2B5EF4-FFF2-40B4-BE49-F238E27FC236}">
                <a16:creationId xmlns:a16="http://schemas.microsoft.com/office/drawing/2014/main" id="{4F332FC1-C20B-FDAA-D55A-50367C9C2CEF}"/>
              </a:ext>
            </a:extLst>
          </p:cNvPr>
          <p:cNvSpPr txBox="1"/>
          <p:nvPr/>
        </p:nvSpPr>
        <p:spPr bwMode="auto">
          <a:xfrm>
            <a:off x="4231533" y="2159744"/>
            <a:ext cx="147447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Develop estimates of vaccine value to avert burden</a:t>
            </a:r>
          </a:p>
        </p:txBody>
      </p:sp>
      <p:sp>
        <p:nvSpPr>
          <p:cNvPr id="50" name="Freeform: Shape 49">
            <a:extLst>
              <a:ext uri="{FF2B5EF4-FFF2-40B4-BE49-F238E27FC236}">
                <a16:creationId xmlns:a16="http://schemas.microsoft.com/office/drawing/2014/main" id="{6D859B2E-5918-E178-3B80-511290A4F8CC}"/>
              </a:ext>
            </a:extLst>
          </p:cNvPr>
          <p:cNvSpPr/>
          <p:nvPr/>
        </p:nvSpPr>
        <p:spPr bwMode="auto">
          <a:xfrm>
            <a:off x="10700983" y="3338342"/>
            <a:ext cx="183" cy="401"/>
          </a:xfrm>
          <a:custGeom>
            <a:avLst/>
            <a:gdLst>
              <a:gd name="connsiteX0" fmla="*/ 45 w 183"/>
              <a:gd name="connsiteY0" fmla="*/ 0 h 401"/>
              <a:gd name="connsiteX1" fmla="*/ 183 w 183"/>
              <a:gd name="connsiteY1" fmla="*/ 401 h 401"/>
              <a:gd name="connsiteX2" fmla="*/ 0 w 183"/>
              <a:gd name="connsiteY2" fmla="*/ 5 h 401"/>
              <a:gd name="connsiteX3" fmla="*/ 45 w 183"/>
              <a:gd name="connsiteY3" fmla="*/ 0 h 401"/>
            </a:gdLst>
            <a:ahLst/>
            <a:cxnLst>
              <a:cxn ang="0">
                <a:pos x="connsiteX0" y="connsiteY0"/>
              </a:cxn>
              <a:cxn ang="0">
                <a:pos x="connsiteX1" y="connsiteY1"/>
              </a:cxn>
              <a:cxn ang="0">
                <a:pos x="connsiteX2" y="connsiteY2"/>
              </a:cxn>
              <a:cxn ang="0">
                <a:pos x="connsiteX3" y="connsiteY3"/>
              </a:cxn>
            </a:cxnLst>
            <a:rect l="l" t="t" r="r" b="b"/>
            <a:pathLst>
              <a:path w="183" h="401">
                <a:moveTo>
                  <a:pt x="45" y="0"/>
                </a:moveTo>
                <a:lnTo>
                  <a:pt x="183" y="401"/>
                </a:lnTo>
                <a:lnTo>
                  <a:pt x="0" y="5"/>
                </a:lnTo>
                <a:lnTo>
                  <a:pt x="45"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F0FDA2F4-83A3-35EC-830E-5C55A25CE131}"/>
              </a:ext>
            </a:extLst>
          </p:cNvPr>
          <p:cNvSpPr txBox="1"/>
          <p:nvPr/>
        </p:nvSpPr>
        <p:spPr bwMode="auto">
          <a:xfrm>
            <a:off x="5612751" y="1618863"/>
            <a:ext cx="3428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68" name="TextBox 67">
            <a:extLst>
              <a:ext uri="{FF2B5EF4-FFF2-40B4-BE49-F238E27FC236}">
                <a16:creationId xmlns:a16="http://schemas.microsoft.com/office/drawing/2014/main" id="{F04BDBFC-E734-1AE0-8671-1C61DE8B0283}"/>
              </a:ext>
            </a:extLst>
          </p:cNvPr>
          <p:cNvSpPr txBox="1"/>
          <p:nvPr/>
        </p:nvSpPr>
        <p:spPr bwMode="auto">
          <a:xfrm>
            <a:off x="7201521" y="1832822"/>
            <a:ext cx="2939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69" name="TextBox 68">
            <a:extLst>
              <a:ext uri="{FF2B5EF4-FFF2-40B4-BE49-F238E27FC236}">
                <a16:creationId xmlns:a16="http://schemas.microsoft.com/office/drawing/2014/main" id="{740C3D49-276B-1529-BD63-BE0D1D150F17}"/>
              </a:ext>
            </a:extLst>
          </p:cNvPr>
          <p:cNvSpPr txBox="1"/>
          <p:nvPr/>
        </p:nvSpPr>
        <p:spPr bwMode="auto">
          <a:xfrm>
            <a:off x="6941975" y="3692205"/>
            <a:ext cx="3428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70" name="TextBox 69">
            <a:extLst>
              <a:ext uri="{FF2B5EF4-FFF2-40B4-BE49-F238E27FC236}">
                <a16:creationId xmlns:a16="http://schemas.microsoft.com/office/drawing/2014/main" id="{CF70ABC1-1BF7-A17C-A54F-06534EAC7934}"/>
              </a:ext>
            </a:extLst>
          </p:cNvPr>
          <p:cNvSpPr txBox="1"/>
          <p:nvPr/>
        </p:nvSpPr>
        <p:spPr bwMode="auto">
          <a:xfrm>
            <a:off x="6100665" y="4955333"/>
            <a:ext cx="272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a:t>
            </a:r>
          </a:p>
        </p:txBody>
      </p:sp>
      <p:sp>
        <p:nvSpPr>
          <p:cNvPr id="71" name="TextBox 70">
            <a:extLst>
              <a:ext uri="{FF2B5EF4-FFF2-40B4-BE49-F238E27FC236}">
                <a16:creationId xmlns:a16="http://schemas.microsoft.com/office/drawing/2014/main" id="{21BF0433-7ABB-4182-9AB5-C575E81484B3}"/>
              </a:ext>
            </a:extLst>
          </p:cNvPr>
          <p:cNvSpPr txBox="1"/>
          <p:nvPr/>
        </p:nvSpPr>
        <p:spPr bwMode="auto">
          <a:xfrm>
            <a:off x="4454111" y="5289461"/>
            <a:ext cx="272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72" name="TextBox 71">
            <a:extLst>
              <a:ext uri="{FF2B5EF4-FFF2-40B4-BE49-F238E27FC236}">
                <a16:creationId xmlns:a16="http://schemas.microsoft.com/office/drawing/2014/main" id="{616AE077-AC4D-1776-2D3E-7136705B2DC7}"/>
              </a:ext>
            </a:extLst>
          </p:cNvPr>
          <p:cNvSpPr txBox="1"/>
          <p:nvPr/>
        </p:nvSpPr>
        <p:spPr bwMode="auto">
          <a:xfrm>
            <a:off x="3634273" y="3467880"/>
            <a:ext cx="2931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a:t>
            </a:r>
          </a:p>
        </p:txBody>
      </p:sp>
      <p:sp>
        <p:nvSpPr>
          <p:cNvPr id="73" name="TextBox 72">
            <a:extLst>
              <a:ext uri="{FF2B5EF4-FFF2-40B4-BE49-F238E27FC236}">
                <a16:creationId xmlns:a16="http://schemas.microsoft.com/office/drawing/2014/main" id="{E12E9B15-45AC-3E0A-F7B1-4C9F2B1DACA7}"/>
              </a:ext>
            </a:extLst>
          </p:cNvPr>
          <p:cNvSpPr txBox="1"/>
          <p:nvPr/>
        </p:nvSpPr>
        <p:spPr bwMode="auto">
          <a:xfrm>
            <a:off x="4221323" y="2134378"/>
            <a:ext cx="2721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a:t>
            </a:r>
          </a:p>
        </p:txBody>
      </p:sp>
    </p:spTree>
    <p:extLst>
      <p:ext uri="{BB962C8B-B14F-4D97-AF65-F5344CB8AC3E}">
        <p14:creationId xmlns:p14="http://schemas.microsoft.com/office/powerpoint/2010/main" val="3580954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AA8442-401C-A10B-9F8F-F7688811F4A5}"/>
              </a:ext>
            </a:extLst>
          </p:cNvPr>
          <p:cNvSpPr>
            <a:spLocks noGrp="1"/>
          </p:cNvSpPr>
          <p:nvPr>
            <p:ph type="title"/>
          </p:nvPr>
        </p:nvSpPr>
        <p:spPr/>
        <p:txBody>
          <a:bodyPr/>
          <a:lstStyle/>
          <a:p>
            <a:r>
              <a:rPr lang="en-US" dirty="0"/>
              <a:t>What Can We Do Now?</a:t>
            </a:r>
          </a:p>
        </p:txBody>
      </p:sp>
    </p:spTree>
    <p:extLst>
      <p:ext uri="{BB962C8B-B14F-4D97-AF65-F5344CB8AC3E}">
        <p14:creationId xmlns:p14="http://schemas.microsoft.com/office/powerpoint/2010/main" val="15530627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96AC33-2069-A184-219D-76205BC01F97}"/>
              </a:ext>
            </a:extLst>
          </p:cNvPr>
          <p:cNvSpPr>
            <a:spLocks noGrp="1"/>
          </p:cNvSpPr>
          <p:nvPr>
            <p:ph type="title"/>
          </p:nvPr>
        </p:nvSpPr>
        <p:spPr/>
        <p:txBody>
          <a:bodyPr/>
          <a:lstStyle/>
          <a:p>
            <a:r>
              <a:rPr lang="en-US" dirty="0"/>
              <a:t>Importance of Antimicrobial Stewardship</a:t>
            </a:r>
          </a:p>
        </p:txBody>
      </p:sp>
      <p:sp>
        <p:nvSpPr>
          <p:cNvPr id="6" name="Content Placeholder 5">
            <a:extLst>
              <a:ext uri="{FF2B5EF4-FFF2-40B4-BE49-F238E27FC236}">
                <a16:creationId xmlns:a16="http://schemas.microsoft.com/office/drawing/2014/main" id="{C7F296DE-47AB-6672-882E-F94B9AAB4D92}"/>
              </a:ext>
            </a:extLst>
          </p:cNvPr>
          <p:cNvSpPr>
            <a:spLocks noGrp="1"/>
          </p:cNvSpPr>
          <p:nvPr>
            <p:ph idx="1"/>
          </p:nvPr>
        </p:nvSpPr>
        <p:spPr>
          <a:xfrm>
            <a:off x="604676" y="1513047"/>
            <a:ext cx="10368124" cy="4650686"/>
          </a:xfrm>
        </p:spPr>
        <p:txBody>
          <a:bodyPr/>
          <a:lstStyle/>
          <a:p>
            <a:r>
              <a:rPr lang="en-US" dirty="0"/>
              <a:t>Improve clinical outcomes</a:t>
            </a:r>
          </a:p>
          <a:p>
            <a:r>
              <a:rPr lang="en-US" dirty="0"/>
              <a:t>Minimize harms by improving antimicrobial prescribing</a:t>
            </a:r>
          </a:p>
          <a:p>
            <a:r>
              <a:rPr lang="en-US" dirty="0"/>
              <a:t>Increase infection cure rates while reducing:</a:t>
            </a:r>
          </a:p>
          <a:p>
            <a:pPr lvl="1"/>
            <a:r>
              <a:rPr lang="en-US" dirty="0"/>
              <a:t>Treatment failures</a:t>
            </a:r>
          </a:p>
          <a:p>
            <a:pPr lvl="1"/>
            <a:r>
              <a:rPr lang="en-US" i="1" dirty="0"/>
              <a:t>C difficile </a:t>
            </a:r>
            <a:r>
              <a:rPr lang="en-US" dirty="0"/>
              <a:t>infection</a:t>
            </a:r>
            <a:endParaRPr lang="en-US" i="1" dirty="0"/>
          </a:p>
          <a:p>
            <a:pPr lvl="1"/>
            <a:r>
              <a:rPr lang="en-US" dirty="0"/>
              <a:t>Adverse events</a:t>
            </a:r>
          </a:p>
          <a:p>
            <a:pPr lvl="1"/>
            <a:r>
              <a:rPr lang="en-US" dirty="0"/>
              <a:t>Antimicrobial resistance</a:t>
            </a:r>
          </a:p>
          <a:p>
            <a:pPr lvl="1"/>
            <a:r>
              <a:rPr lang="en-US" dirty="0"/>
              <a:t>Hospital costs and length of stay</a:t>
            </a:r>
          </a:p>
        </p:txBody>
      </p:sp>
      <p:sp>
        <p:nvSpPr>
          <p:cNvPr id="22" name="TextBox 21">
            <a:extLst>
              <a:ext uri="{FF2B5EF4-FFF2-40B4-BE49-F238E27FC236}">
                <a16:creationId xmlns:a16="http://schemas.microsoft.com/office/drawing/2014/main" id="{2C887AF1-A01C-16ED-BABE-D139A91DE668}"/>
              </a:ext>
            </a:extLst>
          </p:cNvPr>
          <p:cNvSpPr txBox="1"/>
          <p:nvPr/>
        </p:nvSpPr>
        <p:spPr bwMode="auto">
          <a:xfrm>
            <a:off x="7618047" y="3673290"/>
            <a:ext cx="3049953" cy="2123658"/>
          </a:xfrm>
          <a:prstGeom prst="rect">
            <a:avLst/>
          </a:prstGeom>
          <a:solidFill>
            <a:schemeClr val="accent5">
              <a:lumMod val="20000"/>
              <a:lumOff val="80000"/>
            </a:schemeClr>
          </a:solidFill>
          <a:ln>
            <a:noFill/>
          </a:ln>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2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 D’s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RIGHT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diagnosis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RIGHT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drug</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RIGHT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dose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RIGHT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duration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RIGHT </a:t>
            </a: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de-escalation</a:t>
            </a:r>
          </a:p>
        </p:txBody>
      </p:sp>
      <p:sp>
        <p:nvSpPr>
          <p:cNvPr id="8" name="Text Box 15">
            <a:extLst>
              <a:ext uri="{FF2B5EF4-FFF2-40B4-BE49-F238E27FC236}">
                <a16:creationId xmlns:a16="http://schemas.microsoft.com/office/drawing/2014/main" id="{60130EF8-8525-47C5-525A-D1D955AC7C6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cdc.gov/antibiotic-use/core-elements/hospital.html</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95062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F86589-AF4A-5553-E4D6-86220E6C9D34}"/>
              </a:ext>
            </a:extLst>
          </p:cNvPr>
          <p:cNvSpPr>
            <a:spLocks noGrp="1"/>
          </p:cNvSpPr>
          <p:nvPr>
            <p:ph type="title"/>
          </p:nvPr>
        </p:nvSpPr>
        <p:spPr/>
        <p:txBody>
          <a:bodyPr/>
          <a:lstStyle/>
          <a:p>
            <a:r>
              <a:rPr lang="en-US" dirty="0"/>
              <a:t>Approaches to Contain A</a:t>
            </a:r>
            <a:r>
              <a:rPr lang="en-US" sz="3600" dirty="0"/>
              <a:t>ntimicrobial Resistance </a:t>
            </a:r>
            <a:endParaRPr lang="en-US" dirty="0"/>
          </a:p>
        </p:txBody>
      </p:sp>
      <p:sp>
        <p:nvSpPr>
          <p:cNvPr id="21" name="Text Box 15">
            <a:extLst>
              <a:ext uri="{FF2B5EF4-FFF2-40B4-BE49-F238E27FC236}">
                <a16:creationId xmlns:a16="http://schemas.microsoft.com/office/drawing/2014/main" id="{8441B05F-60BE-B0BC-E2FA-611614FBAE1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Vekemans. Clin Infect Dis. 2021;73:e1011.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0" name="Diagram 19">
            <a:extLst>
              <a:ext uri="{FF2B5EF4-FFF2-40B4-BE49-F238E27FC236}">
                <a16:creationId xmlns:a16="http://schemas.microsoft.com/office/drawing/2014/main" id="{AA84881B-D065-F151-49D3-8C32D09019B2}"/>
              </a:ext>
            </a:extLst>
          </p:cNvPr>
          <p:cNvGraphicFramePr/>
          <p:nvPr/>
        </p:nvGraphicFramePr>
        <p:xfrm>
          <a:off x="940156" y="1600200"/>
          <a:ext cx="10349788" cy="42937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2871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A3A61-3B2D-58AD-E67F-2AEE6E2D11E7}"/>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67FA5E10-6426-074F-B687-6EC927AA6CEB}"/>
              </a:ext>
            </a:extLst>
          </p:cNvPr>
          <p:cNvSpPr>
            <a:spLocks noGrp="1"/>
          </p:cNvSpPr>
          <p:nvPr>
            <p:ph idx="1"/>
          </p:nvPr>
        </p:nvSpPr>
        <p:spPr/>
        <p:txBody>
          <a:bodyPr/>
          <a:lstStyle/>
          <a:p>
            <a:r>
              <a:rPr lang="en-US" sz="2400" dirty="0"/>
              <a:t>Vaccines targeting ExPEC remain active area of research</a:t>
            </a:r>
          </a:p>
          <a:p>
            <a:pPr lvl="1"/>
            <a:r>
              <a:rPr lang="en-US" sz="2200" dirty="0"/>
              <a:t>Current targets include the O-polysaccharide, </a:t>
            </a:r>
            <a:r>
              <a:rPr lang="en-US" sz="2200" dirty="0" err="1"/>
              <a:t>FiMH</a:t>
            </a:r>
            <a:r>
              <a:rPr lang="en-US" sz="2200" dirty="0"/>
              <a:t>, and the outer membrane vesicle</a:t>
            </a:r>
          </a:p>
          <a:p>
            <a:pPr lvl="1"/>
            <a:r>
              <a:rPr lang="en-US" sz="2200" dirty="0"/>
              <a:t>Phase I, II, and III clinical trials ongoing</a:t>
            </a:r>
          </a:p>
          <a:p>
            <a:pPr lvl="2"/>
            <a:r>
              <a:rPr lang="en-US" sz="2000" dirty="0"/>
              <a:t>Pending clinical outcome data </a:t>
            </a:r>
          </a:p>
          <a:p>
            <a:r>
              <a:rPr lang="en-US" sz="2400" dirty="0"/>
              <a:t>Several benefits of vaccines include but are not limited to: </a:t>
            </a:r>
          </a:p>
          <a:p>
            <a:pPr lvl="1"/>
            <a:r>
              <a:rPr lang="en-US" sz="2200" dirty="0">
                <a:cs typeface="Calibri" panose="020F0502020204030204" pitchFamily="34" charset="0"/>
              </a:rPr>
              <a:t>↓ infections, ↓ mortality, ↓ antibiotic use, and ↓ antimicrobial resistance</a:t>
            </a:r>
            <a:endParaRPr lang="en-US" sz="2200" dirty="0"/>
          </a:p>
          <a:p>
            <a:r>
              <a:rPr lang="en-US" sz="2400" dirty="0"/>
              <a:t>Unlike most current vaccines, the </a:t>
            </a:r>
            <a:r>
              <a:rPr lang="en-US" sz="2400" dirty="0" err="1"/>
              <a:t>ExPEC</a:t>
            </a:r>
            <a:r>
              <a:rPr lang="en-US" sz="2400" dirty="0"/>
              <a:t> vaccine is predicted to target a niche patient population </a:t>
            </a:r>
          </a:p>
          <a:p>
            <a:r>
              <a:rPr lang="en-US" sz="2400" dirty="0"/>
              <a:t>Judicious use of antimicrobials through antimicrobial stewardship remains an important way to prevent ExPEC infections and reduce antimicrobial resistance</a:t>
            </a:r>
          </a:p>
        </p:txBody>
      </p:sp>
    </p:spTree>
    <p:extLst>
      <p:ext uri="{BB962C8B-B14F-4D97-AF65-F5344CB8AC3E}">
        <p14:creationId xmlns:p14="http://schemas.microsoft.com/office/powerpoint/2010/main" val="118205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u="sng" dirty="0">
                <a:solidFill>
                  <a:schemeClr val="accent3"/>
                </a:solidFill>
                <a:hlinkClick r:id="rId3">
                  <a:extLst>
                    <a:ext uri="{A12FA001-AC4F-418D-AE19-62706E023703}">
                      <ahyp:hlinkClr xmlns:ahyp="http://schemas.microsoft.com/office/drawing/2018/hyperlinkcolor" val="tx"/>
                    </a:ext>
                  </a:extLst>
                </a:hlinkClick>
              </a:rPr>
              <a:t>clinicaloptions.com/infectious-disease</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ExPEC!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067757" cy="2605717"/>
          </a:xfrm>
        </p:spPr>
        <p:txBody>
          <a:bodyPr rtlCol="0">
            <a:normAutofit/>
          </a:bodyPr>
          <a:lstStyle/>
          <a:p>
            <a:pPr eaLnBrk="1" hangingPunct="1">
              <a:buClr>
                <a:schemeClr val="accent6"/>
              </a:buClr>
              <a:defRPr/>
            </a:pPr>
            <a:r>
              <a:rPr lang="en-US" sz="2200" dirty="0">
                <a:solidFill>
                  <a:srgbClr val="E1471D"/>
                </a:solidFill>
              </a:rPr>
              <a:t>ClinicalThought commentaries </a:t>
            </a:r>
            <a:r>
              <a:rPr lang="en-US" sz="2200" b="0" dirty="0"/>
              <a:t>by expert faculty on key topics in ExPEC </a:t>
            </a:r>
          </a:p>
          <a:p>
            <a:pPr eaLnBrk="1" hangingPunct="1">
              <a:buClr>
                <a:schemeClr val="accent6"/>
              </a:buClr>
              <a:defRPr/>
            </a:pPr>
            <a:r>
              <a:rPr lang="en-US" sz="2200" dirty="0">
                <a:solidFill>
                  <a:srgbClr val="E1471D"/>
                </a:solidFill>
              </a:rPr>
              <a:t>Podcast </a:t>
            </a:r>
            <a:r>
              <a:rPr lang="en-US" sz="2200" b="0" dirty="0"/>
              <a:t>with expert faculty perspectives on ExPEC burden and prevention</a:t>
            </a:r>
          </a:p>
          <a:p>
            <a:pPr>
              <a:buClr>
                <a:schemeClr val="accent6"/>
              </a:buClr>
              <a:defRPr/>
            </a:pPr>
            <a:r>
              <a:rPr lang="en-US" sz="2200" dirty="0">
                <a:solidFill>
                  <a:srgbClr val="E1471D"/>
                </a:solidFill>
              </a:rPr>
              <a:t>On-demand webcast </a:t>
            </a:r>
            <a:r>
              <a:rPr lang="en-US" sz="2200" b="0" dirty="0"/>
              <a:t>with expert faculty discussion</a:t>
            </a:r>
          </a:p>
          <a:p>
            <a:pPr>
              <a:buClr>
                <a:schemeClr val="accent6"/>
              </a:buClr>
              <a:defRPr/>
            </a:pPr>
            <a:r>
              <a:rPr lang="en-US" sz="2200" dirty="0">
                <a:solidFill>
                  <a:srgbClr val="E1471D"/>
                </a:solidFill>
              </a:rPr>
              <a:t>Downloadable </a:t>
            </a:r>
            <a:r>
              <a:rPr lang="en-US" sz="2200" dirty="0" err="1">
                <a:solidFill>
                  <a:srgbClr val="E1471D"/>
                </a:solidFill>
              </a:rPr>
              <a:t>slidesets</a:t>
            </a:r>
            <a:r>
              <a:rPr lang="en-US" sz="2200" dirty="0">
                <a:solidFill>
                  <a:srgbClr val="E1471D"/>
                </a:solidFill>
              </a:rPr>
              <a:t> </a:t>
            </a:r>
            <a:r>
              <a:rPr lang="en-US" sz="2200" b="0" dirty="0"/>
              <a:t>to share with your colleagues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9773720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BC3982042E4E4895408C6C50EA697D" ma:contentTypeVersion="1" ma:contentTypeDescription="Create a new document." ma:contentTypeScope="" ma:versionID="913ffc3bcf913c8c516712287aa1c599">
  <xsd:schema xmlns:xsd="http://www.w3.org/2001/XMLSchema" xmlns:xs="http://www.w3.org/2001/XMLSchema" xmlns:p="http://schemas.microsoft.com/office/2006/metadata/properties" xmlns:ns2="04f05e2b-b5ce-4cc3-b7fc-caa989041ab0" xmlns:ns3="6ab0b205-4427-49b7-966f-ec7a4db1fa52" targetNamespace="http://schemas.microsoft.com/office/2006/metadata/properties" ma:root="true" ma:fieldsID="7829f19e1b0d624123dd8934cd62824e" ns2:_="" ns3:_="">
    <xsd:import namespace="04f05e2b-b5ce-4cc3-b7fc-caa989041ab0"/>
    <xsd:import namespace="6ab0b205-4427-49b7-966f-ec7a4db1fa5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f05e2b-b5ce-4cc3-b7fc-caa989041ab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ab0b205-4427-49b7-966f-ec7a4db1fa5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f05e2b-b5ce-4cc3-b7fc-caa989041ab0">AQFSE3YVE7DN-155864798-4</_dlc_DocId>
    <_dlc_DocIdUrl xmlns="04f05e2b-b5ce-4cc3-b7fc-caa989041ab0">
      <Url>https://intranet.clinicaloptions.com/mews/infectiousdisease/ID_2022_ExPEC_Virtual_CCO_Hosted_SS_(PRP5137)/Slides_-_Live__03/_layouts/15/DocIdRedir.aspx?ID=AQFSE3YVE7DN-155864798-4</Url>
      <Description>AQFSE3YVE7DN-155864798-4</Description>
    </_dlc_DocIdUrl>
    <Document_x0020_Category xmlns="6ab0b205-4427-49b7-966f-ec7a4db1fa52">Downloadable Slides from Live</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003598D-AA1F-414A-AE72-47150E835A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f05e2b-b5ce-4cc3-b7fc-caa989041ab0"/>
    <ds:schemaRef ds:uri="6ab0b205-4427-49b7-966f-ec7a4db1fa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infopath/2007/PartnerControls"/>
    <ds:schemaRef ds:uri="6ab0b205-4427-49b7-966f-ec7a4db1fa52"/>
    <ds:schemaRef ds:uri="http://purl.org/dc/terms/"/>
    <ds:schemaRef ds:uri="04f05e2b-b5ce-4cc3-b7fc-caa989041ab0"/>
    <ds:schemaRef ds:uri="http://www.w3.org/XML/1998/namespace"/>
    <ds:schemaRef ds:uri="http://purl.org/dc/dcmitype/"/>
    <ds:schemaRef ds:uri="http://schemas.microsoft.com/office/2006/documentManagement/types"/>
    <ds:schemaRef ds:uri="http://schemas.openxmlformats.org/package/2006/metadata/core-properties"/>
    <ds:schemaRef ds:uri="http://schemas.microsoft.com/office/2006/metadata/properties"/>
  </ds:schemaRefs>
</ds:datastoreItem>
</file>

<file path=customXml/itemProps5.xml><?xml version="1.0" encoding="utf-8"?>
<ds:datastoreItem xmlns:ds="http://schemas.openxmlformats.org/officeDocument/2006/customXml" ds:itemID="{804F7BCB-E56F-48C5-B202-6FB85ADA197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8981</TotalTime>
  <Words>3545</Words>
  <Application>Microsoft Office PowerPoint</Application>
  <PresentationFormat>Widescreen</PresentationFormat>
  <Paragraphs>783</Paragraphs>
  <Slides>32</Slides>
  <Notes>29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32</vt:i4>
      </vt:variant>
    </vt:vector>
  </HeadingPairs>
  <TitlesOfParts>
    <vt:vector size="41" baseType="lpstr">
      <vt:lpstr>Arial</vt:lpstr>
      <vt:lpstr>Calibri</vt:lpstr>
      <vt:lpstr>Source Sans Pro</vt:lpstr>
      <vt:lpstr>Times</vt:lpstr>
      <vt:lpstr>Wingdings</vt:lpstr>
      <vt:lpstr>2022_CCO_Template</vt:lpstr>
      <vt:lpstr>2017_HTAA_Diabetes</vt:lpstr>
      <vt:lpstr>4_2017_HTAA_Diabetes</vt:lpstr>
      <vt:lpstr>3_2017_HTAA_Diabetes</vt:lpstr>
      <vt:lpstr>Great ExPEC’tations: A Path to  Reducing Antimicrobial Resistance</vt:lpstr>
      <vt:lpstr>About These Slides</vt:lpstr>
      <vt:lpstr>Program Director</vt:lpstr>
      <vt:lpstr>Disclosures</vt:lpstr>
      <vt:lpstr>Emerging ExPEC Vaccine Technologies</vt:lpstr>
      <vt:lpstr>ExPEC Vaccine Targets</vt:lpstr>
      <vt:lpstr>ExPEC: Surface Polysaccharide Vaccine Targets</vt:lpstr>
      <vt:lpstr>ICU Distributions of O-Serotype in ExPEC</vt:lpstr>
      <vt:lpstr>Global Distribution of O-Serotypes in ExPEC</vt:lpstr>
      <vt:lpstr>Obstacles in ExPEC Vaccine Development</vt:lpstr>
      <vt:lpstr>Prophylactic vs Therapeutic Vaccines</vt:lpstr>
      <vt:lpstr>The Pipeline: Active Clinical Trials </vt:lpstr>
      <vt:lpstr>ExPEC4V Vaccine: Women With Recurrent UTIs</vt:lpstr>
      <vt:lpstr>ExPEC4V Vaccine: Safety in Women With Recurrent UTIs</vt:lpstr>
      <vt:lpstr>ExPEC4V Vaccine: Immunogenicity and UTI Incidence</vt:lpstr>
      <vt:lpstr>ESTELLA: ExPEC4V in Healthy Adults</vt:lpstr>
      <vt:lpstr>ESTELLA: ExPEC4V Safety in Healthy Adults</vt:lpstr>
      <vt:lpstr>ESTELLA: ExPEC4V Immunogenicity</vt:lpstr>
      <vt:lpstr>ExPEC: FiMH Vaccine</vt:lpstr>
      <vt:lpstr>ExPEC: OM-89 Vaccine</vt:lpstr>
      <vt:lpstr>Possible Downfalls With Vaccines</vt:lpstr>
      <vt:lpstr>Development of Resistance: Vaccines vs Antibiotics</vt:lpstr>
      <vt:lpstr>Vaccine Benefits</vt:lpstr>
      <vt:lpstr>Reducing Antimicrobial Resistance With Vaccines</vt:lpstr>
      <vt:lpstr>Past Success in Antimicrobial Resistance  Reduction With Vaccines: PCV13</vt:lpstr>
      <vt:lpstr>Other Vaccine Success Stories</vt:lpstr>
      <vt:lpstr>WHO Action Framework for Licensed Vaccines to Maximize Impact on Antimicrobial Resistance </vt:lpstr>
      <vt:lpstr>What Can We Do Now?</vt:lpstr>
      <vt:lpstr>Importance of Antimicrobial Stewardship</vt:lpstr>
      <vt:lpstr>Approaches to Contain Antimicrobial Resistance </vt:lpstr>
      <vt:lpstr>Key Take-home Points</vt:lpstr>
      <vt:lpstr>Go Online for More CCO  Coverage of ExPEC!</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ExPEC’tations: A Path to Reducing Antimicrobial Resistance</dc:title>
  <dc:creator>Preferred User</dc:creator>
  <cp:lastModifiedBy>vwenzel@clinicaloptions.com</cp:lastModifiedBy>
  <cp:revision>648</cp:revision>
  <cp:lastPrinted>2016-09-26T20:21:49Z</cp:lastPrinted>
  <dcterms:created xsi:type="dcterms:W3CDTF">2005-05-27T15:08:01Z</dcterms:created>
  <dcterms:modified xsi:type="dcterms:W3CDTF">2022-09-27T14:58:27Z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b4a3638b-f08f-49f2-9162-a6f2a4f25823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0x010100EEBC3982042E4E4895408C6C50EA697D</vt:lpwstr>
  </property>
</Properties>
</file>