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6"/>
  </p:notesMasterIdLst>
  <p:handoutMasterIdLst>
    <p:handoutMasterId r:id="rId37"/>
  </p:handoutMasterIdLst>
  <p:sldIdLst>
    <p:sldId id="544" r:id="rId7"/>
    <p:sldId id="308" r:id="rId8"/>
    <p:sldId id="294" r:id="rId9"/>
    <p:sldId id="2145705749" r:id="rId10"/>
    <p:sldId id="2145705813" r:id="rId11"/>
    <p:sldId id="261" r:id="rId12"/>
    <p:sldId id="1993219142" r:id="rId13"/>
    <p:sldId id="2145705768" r:id="rId14"/>
    <p:sldId id="1993219143" r:id="rId15"/>
    <p:sldId id="1993219171" r:id="rId16"/>
    <p:sldId id="1993219152" r:id="rId17"/>
    <p:sldId id="2145705770" r:id="rId18"/>
    <p:sldId id="1993219139" r:id="rId19"/>
    <p:sldId id="2145705771" r:id="rId20"/>
    <p:sldId id="1993219161" r:id="rId21"/>
    <p:sldId id="1993219145" r:id="rId22"/>
    <p:sldId id="1993219148" r:id="rId23"/>
    <p:sldId id="1993219149" r:id="rId24"/>
    <p:sldId id="1993219140" r:id="rId25"/>
    <p:sldId id="1993219146" r:id="rId26"/>
    <p:sldId id="1993219165" r:id="rId27"/>
    <p:sldId id="1993219166" r:id="rId28"/>
    <p:sldId id="1993219154" r:id="rId29"/>
    <p:sldId id="1993219167" r:id="rId30"/>
    <p:sldId id="1993219168" r:id="rId31"/>
    <p:sldId id="1993219169" r:id="rId32"/>
    <p:sldId id="1993219170" r:id="rId33"/>
    <p:sldId id="1993219159" r:id="rId34"/>
    <p:sldId id="2145705812" r:id="rId35"/>
  </p:sldIdLst>
  <p:sldSz cx="12192000" cy="6858000"/>
  <p:notesSz cx="7315200" cy="9601200"/>
  <p:custDataLst>
    <p:tags r:id="rId3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usto, Julie Ann" initials="JJA" lastIdx="15" clrIdx="14">
    <p:extLst>
      <p:ext uri="{19B8F6BF-5375-455C-9EA6-DF929625EA0E}">
        <p15:presenceInfo xmlns:p15="http://schemas.microsoft.com/office/powerpoint/2012/main" userId="S::JUSTOJ@cop.sc.edu::b54526fd-5062-410f-a102-e7c53f58ca65" providerId="AD"/>
      </p:ext>
    </p:extLst>
  </p:cmAuthor>
  <p:cmAuthor id="16" name="Kristen Morrow" initials="KM" lastIdx="34" clrIdx="15">
    <p:extLst>
      <p:ext uri="{19B8F6BF-5375-455C-9EA6-DF929625EA0E}">
        <p15:presenceInfo xmlns:p15="http://schemas.microsoft.com/office/powerpoint/2012/main" userId="41d2ac2a3a2c2d93" providerId="Windows Live"/>
      </p:ext>
    </p:extLst>
  </p:cmAuthor>
  <p:cmAuthor id="17" name="Jacqueline Meredith" initials="JM" lastIdx="77" clrIdx="16">
    <p:extLst>
      <p:ext uri="{19B8F6BF-5375-455C-9EA6-DF929625EA0E}">
        <p15:presenceInfo xmlns:p15="http://schemas.microsoft.com/office/powerpoint/2012/main" userId="S::jmeredith@clinicaloptions.com::3663af5e-f64d-4686-a257-22a51d9ef505" providerId="AD"/>
      </p:ext>
    </p:extLst>
  </p:cmAuthor>
  <p:cmAuthor id="18" name="jmeredith" initials="j" lastIdx="50" clrIdx="17">
    <p:extLst>
      <p:ext uri="{19B8F6BF-5375-455C-9EA6-DF929625EA0E}">
        <p15:presenceInfo xmlns:p15="http://schemas.microsoft.com/office/powerpoint/2012/main" userId="jmeredith" providerId="None"/>
      </p:ext>
    </p:extLst>
  </p:cmAuthor>
  <p:cmAuthor id="19" name="Jennifer Eimers" initials="JE" lastIdx="5" clrIdx="18">
    <p:extLst>
      <p:ext uri="{19B8F6BF-5375-455C-9EA6-DF929625EA0E}">
        <p15:presenceInfo xmlns:p15="http://schemas.microsoft.com/office/powerpoint/2012/main" userId="S::jeimers@clinicaloptions.com::e496f3f7-6a48-4339-9b0c-9f426a43f948" providerId="AD"/>
      </p:ext>
    </p:extLst>
  </p:cmAuthor>
  <p:cmAuthor id="20" name="Zachary Schwartz" initials="ZS" lastIdx="41" clrIdx="19">
    <p:extLst>
      <p:ext uri="{19B8F6BF-5375-455C-9EA6-DF929625EA0E}">
        <p15:presenceInfo xmlns:p15="http://schemas.microsoft.com/office/powerpoint/2012/main" userId="S::zschwartz@clinicaloptions.com::64648e91-b212-4092-bee8-eff2e880b6f9" providerId="AD"/>
      </p:ext>
    </p:extLst>
  </p:cmAuthor>
  <p:cmAuthor id="21" name="Christy Seals" initials="CS" lastIdx="12" clrIdx="20">
    <p:extLst>
      <p:ext uri="{19B8F6BF-5375-455C-9EA6-DF929625EA0E}">
        <p15:presenceInfo xmlns:p15="http://schemas.microsoft.com/office/powerpoint/2012/main" userId="S::cseals@clinicaloptions.com::0852e532-1f9e-4bbf-9b56-be19a9543a31" providerId="AD"/>
      </p:ext>
    </p:extLst>
  </p:cmAuthor>
  <p:cmAuthor id="22" name="Dussadee Royal" initials="DR" lastIdx="2" clrIdx="21">
    <p:extLst>
      <p:ext uri="{19B8F6BF-5375-455C-9EA6-DF929625EA0E}">
        <p15:presenceInfo xmlns:p15="http://schemas.microsoft.com/office/powerpoint/2012/main" userId="S::droyal@clinicaloptions.com::51beead8-6fa0-4b98-aeba-37044af35e17" providerId="AD"/>
      </p:ext>
    </p:extLst>
  </p:cmAuthor>
  <p:cmAuthor id="23" name="CLINICALOPTIONS\jeimers" initials="C" lastIdx="2" clrIdx="22">
    <p:extLst>
      <p:ext uri="{19B8F6BF-5375-455C-9EA6-DF929625EA0E}">
        <p15:presenceInfo xmlns:p15="http://schemas.microsoft.com/office/powerpoint/2012/main" userId="CLINICALOPTIONS\jeimer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FDDDD"/>
    <a:srgbClr val="D0D8E8"/>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81910" autoAdjust="0"/>
  </p:normalViewPr>
  <p:slideViewPr>
    <p:cSldViewPr snapToGrid="0" showGuides="1">
      <p:cViewPr varScale="1">
        <p:scale>
          <a:sx n="70" d="100"/>
          <a:sy n="70" d="100"/>
        </p:scale>
        <p:origin x="1104"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97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25-4941-BEDF-7E27274558F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1E25-4941-BEDF-7E27274558FB}"/>
              </c:ext>
            </c:extLst>
          </c:dPt>
          <c:dLbls>
            <c:dLbl>
              <c:idx val="0"/>
              <c:layout>
                <c:manualLayout>
                  <c:x val="-0.12834583912305081"/>
                  <c:y val="8.6493197052226231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E25-4941-BEDF-7E27274558FB}"/>
                </c:ext>
              </c:extLst>
            </c:dLbl>
            <c:dLbl>
              <c:idx val="1"/>
              <c:delete val="1"/>
              <c:extLst>
                <c:ext xmlns:c15="http://schemas.microsoft.com/office/drawing/2012/chart" uri="{CE6537A1-D6FC-4f65-9D91-7224C49458BB}"/>
                <c:ext xmlns:c16="http://schemas.microsoft.com/office/drawing/2014/chart" uri="{C3380CC4-5D6E-409C-BE32-E72D297353CC}">
                  <c16:uniqueId val="{00000002-1E25-4941-BEDF-7E27274558F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19</c:v>
                </c:pt>
                <c:pt idx="1">
                  <c:v>81</c:v>
                </c:pt>
              </c:numCache>
            </c:numRef>
          </c:val>
          <c:extLst>
            <c:ext xmlns:c16="http://schemas.microsoft.com/office/drawing/2014/chart" uri="{C3380CC4-5D6E-409C-BE32-E72D297353CC}">
              <c16:uniqueId val="{00000000-1E25-4941-BEDF-7E27274558F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16F8-4E3F-9E10-F95CF3AF767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16F8-4E3F-9E10-F95CF3AF767C}"/>
              </c:ext>
            </c:extLst>
          </c:dPt>
          <c:dLbls>
            <c:dLbl>
              <c:idx val="0"/>
              <c:layout>
                <c:manualLayout>
                  <c:x val="-0.15971838814265879"/>
                  <c:y val="0.1369311843973666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6F8-4E3F-9E10-F95CF3AF767C}"/>
                </c:ext>
              </c:extLst>
            </c:dLbl>
            <c:dLbl>
              <c:idx val="1"/>
              <c:delete val="1"/>
              <c:extLst>
                <c:ext xmlns:c15="http://schemas.microsoft.com/office/drawing/2012/chart" uri="{CE6537A1-D6FC-4f65-9D91-7224C49458BB}"/>
                <c:ext xmlns:c16="http://schemas.microsoft.com/office/drawing/2014/chart" uri="{C3380CC4-5D6E-409C-BE32-E72D297353CC}">
                  <c16:uniqueId val="{00000003-16F8-4E3F-9E10-F95CF3AF767C}"/>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Sheet1!$A$2:$A$3</c:f>
              <c:numCache>
                <c:formatCode>General</c:formatCode>
                <c:ptCount val="2"/>
              </c:numCache>
            </c:num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16F8-4E3F-9E10-F95CF3AF767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D09B13-178C-443A-BDA7-BF4F70F04A0D}" type="doc">
      <dgm:prSet loTypeId="urn:microsoft.com/office/officeart/2005/8/layout/vList5" loCatId="list" qsTypeId="urn:microsoft.com/office/officeart/2005/8/quickstyle/simple1" qsCatId="simple" csTypeId="urn:microsoft.com/office/officeart/2005/8/colors/accent3_3" csCatId="accent3" phldr="1"/>
      <dgm:spPr/>
      <dgm:t>
        <a:bodyPr/>
        <a:lstStyle/>
        <a:p>
          <a:endParaRPr lang="en-US"/>
        </a:p>
      </dgm:t>
    </dgm:pt>
    <dgm:pt modelId="{3EEA13DC-B783-47A1-8953-5C19B5AA97E8}">
      <dgm:prSet phldrT="[Text]" custT="1"/>
      <dgm:spPr/>
      <dgm:t>
        <a:bodyPr/>
        <a:lstStyle/>
        <a:p>
          <a:r>
            <a:rPr lang="en-US" sz="2600" dirty="0"/>
            <a:t>O antigens</a:t>
          </a:r>
        </a:p>
      </dgm:t>
    </dgm:pt>
    <dgm:pt modelId="{B438BF2A-4100-495E-AA6F-8A6001B33C9A}" type="parTrans" cxnId="{8909233A-F6C7-4B1C-8D90-C9660EC78637}">
      <dgm:prSet/>
      <dgm:spPr/>
      <dgm:t>
        <a:bodyPr/>
        <a:lstStyle/>
        <a:p>
          <a:endParaRPr lang="en-US" sz="1600">
            <a:solidFill>
              <a:schemeClr val="bg1"/>
            </a:solidFill>
          </a:endParaRPr>
        </a:p>
      </dgm:t>
    </dgm:pt>
    <dgm:pt modelId="{FA8EDF9C-CF6D-4E7B-BD95-FC9B1037AA33}" type="sibTrans" cxnId="{8909233A-F6C7-4B1C-8D90-C9660EC78637}">
      <dgm:prSet/>
      <dgm:spPr/>
      <dgm:t>
        <a:bodyPr/>
        <a:lstStyle/>
        <a:p>
          <a:endParaRPr lang="en-US" sz="1600">
            <a:solidFill>
              <a:schemeClr val="bg1"/>
            </a:solidFill>
          </a:endParaRPr>
        </a:p>
      </dgm:t>
    </dgm:pt>
    <dgm:pt modelId="{48FB297C-3983-430B-A6A4-AE2737527047}">
      <dgm:prSet phldrT="[Text]" custT="1"/>
      <dgm:spPr/>
      <dgm:t>
        <a:bodyPr/>
        <a:lstStyle/>
        <a:p>
          <a:r>
            <a:rPr lang="en-US" sz="1600" dirty="0">
              <a:solidFill>
                <a:schemeClr val="bg1"/>
              </a:solidFill>
            </a:rPr>
            <a:t>Outer portion of LPS</a:t>
          </a:r>
        </a:p>
      </dgm:t>
    </dgm:pt>
    <dgm:pt modelId="{1C392224-A31D-4294-A29E-7B3154EFD5C0}" type="parTrans" cxnId="{61B8683B-5DC6-47DA-A7B1-F7948EDCE930}">
      <dgm:prSet/>
      <dgm:spPr/>
      <dgm:t>
        <a:bodyPr/>
        <a:lstStyle/>
        <a:p>
          <a:endParaRPr lang="en-US" sz="1600">
            <a:solidFill>
              <a:schemeClr val="bg1"/>
            </a:solidFill>
          </a:endParaRPr>
        </a:p>
      </dgm:t>
    </dgm:pt>
    <dgm:pt modelId="{42E81908-EDD8-4D4F-8092-CC3A3CBD0FEF}" type="sibTrans" cxnId="{61B8683B-5DC6-47DA-A7B1-F7948EDCE930}">
      <dgm:prSet/>
      <dgm:spPr/>
      <dgm:t>
        <a:bodyPr/>
        <a:lstStyle/>
        <a:p>
          <a:endParaRPr lang="en-US" sz="1600">
            <a:solidFill>
              <a:schemeClr val="bg1"/>
            </a:solidFill>
          </a:endParaRPr>
        </a:p>
      </dgm:t>
    </dgm:pt>
    <dgm:pt modelId="{22199D86-5CF7-4EC7-B1BE-0184E30C59FB}">
      <dgm:prSet phldrT="[Text]" custT="1"/>
      <dgm:spPr/>
      <dgm:t>
        <a:bodyPr/>
        <a:lstStyle/>
        <a:p>
          <a:r>
            <a:rPr lang="en-US" sz="2600" dirty="0"/>
            <a:t>K antigens</a:t>
          </a:r>
        </a:p>
      </dgm:t>
    </dgm:pt>
    <dgm:pt modelId="{4B9CA251-756E-4DB3-B1CF-A6688B9499AC}" type="parTrans" cxnId="{81A8FBF3-1E09-419B-87D6-D662BC869D9A}">
      <dgm:prSet/>
      <dgm:spPr/>
      <dgm:t>
        <a:bodyPr/>
        <a:lstStyle/>
        <a:p>
          <a:endParaRPr lang="en-US" sz="1600">
            <a:solidFill>
              <a:schemeClr val="bg1"/>
            </a:solidFill>
          </a:endParaRPr>
        </a:p>
      </dgm:t>
    </dgm:pt>
    <dgm:pt modelId="{F9516B80-4AF9-4A3F-B494-B4CA6A832192}" type="sibTrans" cxnId="{81A8FBF3-1E09-419B-87D6-D662BC869D9A}">
      <dgm:prSet/>
      <dgm:spPr/>
      <dgm:t>
        <a:bodyPr/>
        <a:lstStyle/>
        <a:p>
          <a:endParaRPr lang="en-US" sz="1600">
            <a:solidFill>
              <a:schemeClr val="bg1"/>
            </a:solidFill>
          </a:endParaRPr>
        </a:p>
      </dgm:t>
    </dgm:pt>
    <dgm:pt modelId="{6AE65991-FFB6-4DF3-8168-6A4EA3C603EB}">
      <dgm:prSet phldrT="[Text]" custT="1"/>
      <dgm:spPr/>
      <dgm:t>
        <a:bodyPr/>
        <a:lstStyle/>
        <a:p>
          <a:r>
            <a:rPr lang="en-US" sz="1600" dirty="0">
              <a:solidFill>
                <a:schemeClr val="bg1"/>
              </a:solidFill>
            </a:rPr>
            <a:t>Polysaccharide capsule</a:t>
          </a:r>
        </a:p>
      </dgm:t>
    </dgm:pt>
    <dgm:pt modelId="{3427FE6B-525F-42D0-8E8E-545444B911EC}" type="parTrans" cxnId="{9582275C-E79F-4734-9F93-ADB0E1E9ECB6}">
      <dgm:prSet/>
      <dgm:spPr/>
      <dgm:t>
        <a:bodyPr/>
        <a:lstStyle/>
        <a:p>
          <a:endParaRPr lang="en-US" sz="1600">
            <a:solidFill>
              <a:schemeClr val="bg1"/>
            </a:solidFill>
          </a:endParaRPr>
        </a:p>
      </dgm:t>
    </dgm:pt>
    <dgm:pt modelId="{EA93CA19-392D-4595-B929-4A5CCD2B6523}" type="sibTrans" cxnId="{9582275C-E79F-4734-9F93-ADB0E1E9ECB6}">
      <dgm:prSet/>
      <dgm:spPr/>
      <dgm:t>
        <a:bodyPr/>
        <a:lstStyle/>
        <a:p>
          <a:endParaRPr lang="en-US" sz="1600">
            <a:solidFill>
              <a:schemeClr val="bg1"/>
            </a:solidFill>
          </a:endParaRPr>
        </a:p>
      </dgm:t>
    </dgm:pt>
    <dgm:pt modelId="{FE17C9CA-BFD8-4B73-878C-5DB145EB5CAF}">
      <dgm:prSet phldrT="[Text]" custT="1"/>
      <dgm:spPr/>
      <dgm:t>
        <a:bodyPr/>
        <a:lstStyle/>
        <a:p>
          <a:r>
            <a:rPr lang="en-US" sz="1600" dirty="0">
              <a:solidFill>
                <a:schemeClr val="bg1"/>
              </a:solidFill>
            </a:rPr>
            <a:t>Examples: O1, O2, O4, O6, O7, O8, O16, O16/72, O18, O25, O50, O75</a:t>
          </a:r>
        </a:p>
      </dgm:t>
    </dgm:pt>
    <dgm:pt modelId="{28D93B99-3CA4-4F8B-975C-4549BBA2B13F}" type="parTrans" cxnId="{5EC5EFD0-2327-4EBB-A1D3-474DFC88C955}">
      <dgm:prSet/>
      <dgm:spPr/>
      <dgm:t>
        <a:bodyPr/>
        <a:lstStyle/>
        <a:p>
          <a:endParaRPr lang="en-US" sz="1600"/>
        </a:p>
      </dgm:t>
    </dgm:pt>
    <dgm:pt modelId="{D0798E94-BFEF-412A-B489-10F42806E23C}" type="sibTrans" cxnId="{5EC5EFD0-2327-4EBB-A1D3-474DFC88C955}">
      <dgm:prSet/>
      <dgm:spPr/>
      <dgm:t>
        <a:bodyPr/>
        <a:lstStyle/>
        <a:p>
          <a:endParaRPr lang="en-US" sz="1600"/>
        </a:p>
      </dgm:t>
    </dgm:pt>
    <dgm:pt modelId="{0797F596-BF1A-4CD8-A24F-939EC89D39FB}">
      <dgm:prSet phldrT="[Text]" custT="1"/>
      <dgm:spPr/>
      <dgm:t>
        <a:bodyPr/>
        <a:lstStyle/>
        <a:p>
          <a:r>
            <a:rPr lang="en-US" sz="1600" dirty="0">
              <a:solidFill>
                <a:schemeClr val="bg1"/>
              </a:solidFill>
            </a:rPr>
            <a:t>Examples: K1, K5, K30, K92</a:t>
          </a:r>
          <a:endParaRPr lang="en-US" sz="1600" i="1" dirty="0">
            <a:solidFill>
              <a:schemeClr val="bg1"/>
            </a:solidFill>
          </a:endParaRPr>
        </a:p>
      </dgm:t>
    </dgm:pt>
    <dgm:pt modelId="{75DF33F8-CCA1-4A8E-AC94-5664CAF4B602}" type="parTrans" cxnId="{D2CD0513-DE4B-470E-82C9-F429FE91E797}">
      <dgm:prSet/>
      <dgm:spPr/>
      <dgm:t>
        <a:bodyPr/>
        <a:lstStyle/>
        <a:p>
          <a:endParaRPr lang="en-US" sz="1600"/>
        </a:p>
      </dgm:t>
    </dgm:pt>
    <dgm:pt modelId="{5FA60B3D-EAFF-4526-9712-31A55E5B8CA0}" type="sibTrans" cxnId="{D2CD0513-DE4B-470E-82C9-F429FE91E797}">
      <dgm:prSet/>
      <dgm:spPr/>
      <dgm:t>
        <a:bodyPr/>
        <a:lstStyle/>
        <a:p>
          <a:endParaRPr lang="en-US" sz="1600"/>
        </a:p>
      </dgm:t>
    </dgm:pt>
    <dgm:pt modelId="{38839543-5215-492C-8813-C02AA7F8EB15}" type="pres">
      <dgm:prSet presAssocID="{5BD09B13-178C-443A-BDA7-BF4F70F04A0D}" presName="Name0" presStyleCnt="0">
        <dgm:presLayoutVars>
          <dgm:dir/>
          <dgm:animLvl val="lvl"/>
          <dgm:resizeHandles val="exact"/>
        </dgm:presLayoutVars>
      </dgm:prSet>
      <dgm:spPr/>
    </dgm:pt>
    <dgm:pt modelId="{96AAD10F-674E-44D9-8C5C-0B5A3FCA0C57}" type="pres">
      <dgm:prSet presAssocID="{3EEA13DC-B783-47A1-8953-5C19B5AA97E8}" presName="linNode" presStyleCnt="0"/>
      <dgm:spPr/>
    </dgm:pt>
    <dgm:pt modelId="{B9AE3634-9ACD-4820-A050-6E2E830DC86A}" type="pres">
      <dgm:prSet presAssocID="{3EEA13DC-B783-47A1-8953-5C19B5AA97E8}" presName="parentText" presStyleLbl="node1" presStyleIdx="0" presStyleCnt="2">
        <dgm:presLayoutVars>
          <dgm:chMax val="1"/>
          <dgm:bulletEnabled val="1"/>
        </dgm:presLayoutVars>
      </dgm:prSet>
      <dgm:spPr/>
    </dgm:pt>
    <dgm:pt modelId="{80FD0099-80C8-49A7-A50C-B0344FD0724D}" type="pres">
      <dgm:prSet presAssocID="{3EEA13DC-B783-47A1-8953-5C19B5AA97E8}" presName="descendantText" presStyleLbl="alignAccFollowNode1" presStyleIdx="0" presStyleCnt="2">
        <dgm:presLayoutVars>
          <dgm:bulletEnabled val="1"/>
        </dgm:presLayoutVars>
      </dgm:prSet>
      <dgm:spPr/>
    </dgm:pt>
    <dgm:pt modelId="{C147A916-D4D9-4056-9656-411B363D6225}" type="pres">
      <dgm:prSet presAssocID="{FA8EDF9C-CF6D-4E7B-BD95-FC9B1037AA33}" presName="sp" presStyleCnt="0"/>
      <dgm:spPr/>
    </dgm:pt>
    <dgm:pt modelId="{A002F2D8-86F2-41FD-9E69-547F1C674F77}" type="pres">
      <dgm:prSet presAssocID="{22199D86-5CF7-4EC7-B1BE-0184E30C59FB}" presName="linNode" presStyleCnt="0"/>
      <dgm:spPr/>
    </dgm:pt>
    <dgm:pt modelId="{BB509B92-8C66-44F1-960D-C227F60BE991}" type="pres">
      <dgm:prSet presAssocID="{22199D86-5CF7-4EC7-B1BE-0184E30C59FB}" presName="parentText" presStyleLbl="node1" presStyleIdx="1" presStyleCnt="2">
        <dgm:presLayoutVars>
          <dgm:chMax val="1"/>
          <dgm:bulletEnabled val="1"/>
        </dgm:presLayoutVars>
      </dgm:prSet>
      <dgm:spPr/>
    </dgm:pt>
    <dgm:pt modelId="{DCC20AFA-1BB8-4275-9827-48E0C6522933}" type="pres">
      <dgm:prSet presAssocID="{22199D86-5CF7-4EC7-B1BE-0184E30C59FB}" presName="descendantText" presStyleLbl="alignAccFollowNode1" presStyleIdx="1" presStyleCnt="2" custScaleY="93903">
        <dgm:presLayoutVars>
          <dgm:bulletEnabled val="1"/>
        </dgm:presLayoutVars>
      </dgm:prSet>
      <dgm:spPr/>
    </dgm:pt>
  </dgm:ptLst>
  <dgm:cxnLst>
    <dgm:cxn modelId="{E4171F12-E4E9-4B3C-AFA9-882D56FEB000}" type="presOf" srcId="{6AE65991-FFB6-4DF3-8168-6A4EA3C603EB}" destId="{DCC20AFA-1BB8-4275-9827-48E0C6522933}" srcOrd="0" destOrd="0" presId="urn:microsoft.com/office/officeart/2005/8/layout/vList5"/>
    <dgm:cxn modelId="{D2CD0513-DE4B-470E-82C9-F429FE91E797}" srcId="{22199D86-5CF7-4EC7-B1BE-0184E30C59FB}" destId="{0797F596-BF1A-4CD8-A24F-939EC89D39FB}" srcOrd="1" destOrd="0" parTransId="{75DF33F8-CCA1-4A8E-AC94-5664CAF4B602}" sibTransId="{5FA60B3D-EAFF-4526-9712-31A55E5B8CA0}"/>
    <dgm:cxn modelId="{8909233A-F6C7-4B1C-8D90-C9660EC78637}" srcId="{5BD09B13-178C-443A-BDA7-BF4F70F04A0D}" destId="{3EEA13DC-B783-47A1-8953-5C19B5AA97E8}" srcOrd="0" destOrd="0" parTransId="{B438BF2A-4100-495E-AA6F-8A6001B33C9A}" sibTransId="{FA8EDF9C-CF6D-4E7B-BD95-FC9B1037AA33}"/>
    <dgm:cxn modelId="{61B8683B-5DC6-47DA-A7B1-F7948EDCE930}" srcId="{3EEA13DC-B783-47A1-8953-5C19B5AA97E8}" destId="{48FB297C-3983-430B-A6A4-AE2737527047}" srcOrd="0" destOrd="0" parTransId="{1C392224-A31D-4294-A29E-7B3154EFD5C0}" sibTransId="{42E81908-EDD8-4D4F-8092-CC3A3CBD0FEF}"/>
    <dgm:cxn modelId="{9582275C-E79F-4734-9F93-ADB0E1E9ECB6}" srcId="{22199D86-5CF7-4EC7-B1BE-0184E30C59FB}" destId="{6AE65991-FFB6-4DF3-8168-6A4EA3C603EB}" srcOrd="0" destOrd="0" parTransId="{3427FE6B-525F-42D0-8E8E-545444B911EC}" sibTransId="{EA93CA19-392D-4595-B929-4A5CCD2B6523}"/>
    <dgm:cxn modelId="{1D629E50-D7EC-49F4-BE4B-576A56297F51}" type="presOf" srcId="{3EEA13DC-B783-47A1-8953-5C19B5AA97E8}" destId="{B9AE3634-9ACD-4820-A050-6E2E830DC86A}" srcOrd="0" destOrd="0" presId="urn:microsoft.com/office/officeart/2005/8/layout/vList5"/>
    <dgm:cxn modelId="{BECF2A7C-DEE3-4517-992A-3BCF68252D85}" type="presOf" srcId="{22199D86-5CF7-4EC7-B1BE-0184E30C59FB}" destId="{BB509B92-8C66-44F1-960D-C227F60BE991}" srcOrd="0" destOrd="0" presId="urn:microsoft.com/office/officeart/2005/8/layout/vList5"/>
    <dgm:cxn modelId="{5D403C89-99C5-44CC-BC8D-6559323ADE88}" type="presOf" srcId="{0797F596-BF1A-4CD8-A24F-939EC89D39FB}" destId="{DCC20AFA-1BB8-4275-9827-48E0C6522933}" srcOrd="0" destOrd="1" presId="urn:microsoft.com/office/officeart/2005/8/layout/vList5"/>
    <dgm:cxn modelId="{B1F332A8-CD19-453F-9EE7-663603835C87}" type="presOf" srcId="{48FB297C-3983-430B-A6A4-AE2737527047}" destId="{80FD0099-80C8-49A7-A50C-B0344FD0724D}" srcOrd="0" destOrd="0" presId="urn:microsoft.com/office/officeart/2005/8/layout/vList5"/>
    <dgm:cxn modelId="{F75F0DC8-A256-43F1-9FC6-64B894562936}" type="presOf" srcId="{FE17C9CA-BFD8-4B73-878C-5DB145EB5CAF}" destId="{80FD0099-80C8-49A7-A50C-B0344FD0724D}" srcOrd="0" destOrd="1" presId="urn:microsoft.com/office/officeart/2005/8/layout/vList5"/>
    <dgm:cxn modelId="{5EC5EFD0-2327-4EBB-A1D3-474DFC88C955}" srcId="{3EEA13DC-B783-47A1-8953-5C19B5AA97E8}" destId="{FE17C9CA-BFD8-4B73-878C-5DB145EB5CAF}" srcOrd="1" destOrd="0" parTransId="{28D93B99-3CA4-4F8B-975C-4549BBA2B13F}" sibTransId="{D0798E94-BFEF-412A-B489-10F42806E23C}"/>
    <dgm:cxn modelId="{A5BA1FE5-3E8C-477C-8F8B-52739013B321}" type="presOf" srcId="{5BD09B13-178C-443A-BDA7-BF4F70F04A0D}" destId="{38839543-5215-492C-8813-C02AA7F8EB15}" srcOrd="0" destOrd="0" presId="urn:microsoft.com/office/officeart/2005/8/layout/vList5"/>
    <dgm:cxn modelId="{81A8FBF3-1E09-419B-87D6-D662BC869D9A}" srcId="{5BD09B13-178C-443A-BDA7-BF4F70F04A0D}" destId="{22199D86-5CF7-4EC7-B1BE-0184E30C59FB}" srcOrd="1" destOrd="0" parTransId="{4B9CA251-756E-4DB3-B1CF-A6688B9499AC}" sibTransId="{F9516B80-4AF9-4A3F-B494-B4CA6A832192}"/>
    <dgm:cxn modelId="{37D7CD0B-F04E-4D78-B491-EDD6DB92F636}" type="presParOf" srcId="{38839543-5215-492C-8813-C02AA7F8EB15}" destId="{96AAD10F-674E-44D9-8C5C-0B5A3FCA0C57}" srcOrd="0" destOrd="0" presId="urn:microsoft.com/office/officeart/2005/8/layout/vList5"/>
    <dgm:cxn modelId="{DC9BFF8F-620C-4BEF-8DA5-4FF38D436196}" type="presParOf" srcId="{96AAD10F-674E-44D9-8C5C-0B5A3FCA0C57}" destId="{B9AE3634-9ACD-4820-A050-6E2E830DC86A}" srcOrd="0" destOrd="0" presId="urn:microsoft.com/office/officeart/2005/8/layout/vList5"/>
    <dgm:cxn modelId="{509C0210-4CA7-4AD5-B1B4-0D701ADA1D96}" type="presParOf" srcId="{96AAD10F-674E-44D9-8C5C-0B5A3FCA0C57}" destId="{80FD0099-80C8-49A7-A50C-B0344FD0724D}" srcOrd="1" destOrd="0" presId="urn:microsoft.com/office/officeart/2005/8/layout/vList5"/>
    <dgm:cxn modelId="{21735FD3-7D54-4E21-8C92-369035DCF0BF}" type="presParOf" srcId="{38839543-5215-492C-8813-C02AA7F8EB15}" destId="{C147A916-D4D9-4056-9656-411B363D6225}" srcOrd="1" destOrd="0" presId="urn:microsoft.com/office/officeart/2005/8/layout/vList5"/>
    <dgm:cxn modelId="{116D5BCE-71F4-45D5-9624-D061D6D4F7DB}" type="presParOf" srcId="{38839543-5215-492C-8813-C02AA7F8EB15}" destId="{A002F2D8-86F2-41FD-9E69-547F1C674F77}" srcOrd="2" destOrd="0" presId="urn:microsoft.com/office/officeart/2005/8/layout/vList5"/>
    <dgm:cxn modelId="{4C7C92F2-50E3-4F05-AE69-31AFBB78655C}" type="presParOf" srcId="{A002F2D8-86F2-41FD-9E69-547F1C674F77}" destId="{BB509B92-8C66-44F1-960D-C227F60BE991}" srcOrd="0" destOrd="0" presId="urn:microsoft.com/office/officeart/2005/8/layout/vList5"/>
    <dgm:cxn modelId="{825A601A-353D-43E5-9687-1AF36EB0E4C7}" type="presParOf" srcId="{A002F2D8-86F2-41FD-9E69-547F1C674F77}" destId="{DCC20AFA-1BB8-4275-9827-48E0C652293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D09B13-178C-443A-BDA7-BF4F70F04A0D}" type="doc">
      <dgm:prSet loTypeId="urn:microsoft.com/office/officeart/2005/8/layout/vList5" loCatId="list" qsTypeId="urn:microsoft.com/office/officeart/2005/8/quickstyle/simple1" qsCatId="simple" csTypeId="urn:microsoft.com/office/officeart/2005/8/colors/accent5_3" csCatId="accent5" phldr="1"/>
      <dgm:spPr/>
      <dgm:t>
        <a:bodyPr/>
        <a:lstStyle/>
        <a:p>
          <a:endParaRPr lang="en-US"/>
        </a:p>
      </dgm:t>
    </dgm:pt>
    <dgm:pt modelId="{3EEA13DC-B783-47A1-8953-5C19B5AA97E8}">
      <dgm:prSet phldrT="[Text]" custT="1"/>
      <dgm:spPr/>
      <dgm:t>
        <a:bodyPr/>
        <a:lstStyle/>
        <a:p>
          <a:r>
            <a:rPr lang="en-US" sz="2600" i="1" dirty="0">
              <a:solidFill>
                <a:schemeClr val="bg1"/>
              </a:solidFill>
            </a:rPr>
            <a:t>PapG</a:t>
          </a:r>
          <a:r>
            <a:rPr lang="en-US" sz="2600" dirty="0">
              <a:solidFill>
                <a:schemeClr val="bg1"/>
              </a:solidFill>
            </a:rPr>
            <a:t> on P fimbriae</a:t>
          </a:r>
        </a:p>
      </dgm:t>
    </dgm:pt>
    <dgm:pt modelId="{B438BF2A-4100-495E-AA6F-8A6001B33C9A}" type="parTrans" cxnId="{8909233A-F6C7-4B1C-8D90-C9660EC78637}">
      <dgm:prSet/>
      <dgm:spPr/>
      <dgm:t>
        <a:bodyPr/>
        <a:lstStyle/>
        <a:p>
          <a:endParaRPr lang="en-US">
            <a:solidFill>
              <a:schemeClr val="bg1"/>
            </a:solidFill>
          </a:endParaRPr>
        </a:p>
      </dgm:t>
    </dgm:pt>
    <dgm:pt modelId="{FA8EDF9C-CF6D-4E7B-BD95-FC9B1037AA33}" type="sibTrans" cxnId="{8909233A-F6C7-4B1C-8D90-C9660EC78637}">
      <dgm:prSet/>
      <dgm:spPr/>
      <dgm:t>
        <a:bodyPr/>
        <a:lstStyle/>
        <a:p>
          <a:endParaRPr lang="en-US">
            <a:solidFill>
              <a:schemeClr val="bg1"/>
            </a:solidFill>
          </a:endParaRPr>
        </a:p>
      </dgm:t>
    </dgm:pt>
    <dgm:pt modelId="{48FB297C-3983-430B-A6A4-AE2737527047}">
      <dgm:prSet phldrT="[Text]" custT="1"/>
      <dgm:spPr/>
      <dgm:t>
        <a:bodyPr/>
        <a:lstStyle/>
        <a:p>
          <a:r>
            <a:rPr lang="en-US" sz="1600" dirty="0">
              <a:solidFill>
                <a:schemeClr val="bg1"/>
              </a:solidFill>
            </a:rPr>
            <a:t>Tip adhesin on P fimbriae </a:t>
          </a:r>
          <a:r>
            <a:rPr lang="en-US" sz="1600" dirty="0">
              <a:solidFill>
                <a:schemeClr val="bg1"/>
              </a:solidFill>
              <a:sym typeface="Wingdings" panose="05000000000000000000" pitchFamily="2" charset="2"/>
            </a:rPr>
            <a:t> contributes to human kidney colonization</a:t>
          </a:r>
          <a:endParaRPr lang="en-US" sz="1600" dirty="0">
            <a:solidFill>
              <a:schemeClr val="bg1"/>
            </a:solidFill>
          </a:endParaRPr>
        </a:p>
      </dgm:t>
    </dgm:pt>
    <dgm:pt modelId="{1C392224-A31D-4294-A29E-7B3154EFD5C0}" type="parTrans" cxnId="{61B8683B-5DC6-47DA-A7B1-F7948EDCE930}">
      <dgm:prSet/>
      <dgm:spPr/>
      <dgm:t>
        <a:bodyPr/>
        <a:lstStyle/>
        <a:p>
          <a:endParaRPr lang="en-US">
            <a:solidFill>
              <a:schemeClr val="bg1"/>
            </a:solidFill>
          </a:endParaRPr>
        </a:p>
      </dgm:t>
    </dgm:pt>
    <dgm:pt modelId="{42E81908-EDD8-4D4F-8092-CC3A3CBD0FEF}" type="sibTrans" cxnId="{61B8683B-5DC6-47DA-A7B1-F7948EDCE930}">
      <dgm:prSet/>
      <dgm:spPr/>
      <dgm:t>
        <a:bodyPr/>
        <a:lstStyle/>
        <a:p>
          <a:endParaRPr lang="en-US">
            <a:solidFill>
              <a:schemeClr val="bg1"/>
            </a:solidFill>
          </a:endParaRPr>
        </a:p>
      </dgm:t>
    </dgm:pt>
    <dgm:pt modelId="{22199D86-5CF7-4EC7-B1BE-0184E30C59FB}">
      <dgm:prSet phldrT="[Text]" custT="1"/>
      <dgm:spPr/>
      <dgm:t>
        <a:bodyPr/>
        <a:lstStyle/>
        <a:p>
          <a:r>
            <a:rPr lang="en-US" sz="2600" i="0" dirty="0">
              <a:solidFill>
                <a:schemeClr val="bg1"/>
              </a:solidFill>
            </a:rPr>
            <a:t>Dr</a:t>
          </a:r>
          <a:r>
            <a:rPr lang="en-US" sz="2600" dirty="0">
              <a:solidFill>
                <a:schemeClr val="bg1"/>
              </a:solidFill>
            </a:rPr>
            <a:t> fimbriae</a:t>
          </a:r>
        </a:p>
      </dgm:t>
    </dgm:pt>
    <dgm:pt modelId="{4B9CA251-756E-4DB3-B1CF-A6688B9499AC}" type="parTrans" cxnId="{81A8FBF3-1E09-419B-87D6-D662BC869D9A}">
      <dgm:prSet/>
      <dgm:spPr/>
      <dgm:t>
        <a:bodyPr/>
        <a:lstStyle/>
        <a:p>
          <a:endParaRPr lang="en-US">
            <a:solidFill>
              <a:schemeClr val="bg1"/>
            </a:solidFill>
          </a:endParaRPr>
        </a:p>
      </dgm:t>
    </dgm:pt>
    <dgm:pt modelId="{F9516B80-4AF9-4A3F-B494-B4CA6A832192}" type="sibTrans" cxnId="{81A8FBF3-1E09-419B-87D6-D662BC869D9A}">
      <dgm:prSet/>
      <dgm:spPr/>
      <dgm:t>
        <a:bodyPr/>
        <a:lstStyle/>
        <a:p>
          <a:endParaRPr lang="en-US">
            <a:solidFill>
              <a:schemeClr val="bg1"/>
            </a:solidFill>
          </a:endParaRPr>
        </a:p>
      </dgm:t>
    </dgm:pt>
    <dgm:pt modelId="{6AE65991-FFB6-4DF3-8168-6A4EA3C603EB}">
      <dgm:prSet phldrT="[Text]" custT="1"/>
      <dgm:spPr/>
      <dgm:t>
        <a:bodyPr/>
        <a:lstStyle/>
        <a:p>
          <a:r>
            <a:rPr lang="en-US" sz="1600" dirty="0">
              <a:solidFill>
                <a:schemeClr val="bg1"/>
              </a:solidFill>
            </a:rPr>
            <a:t>Dr fimbriae bind to type 4 collagen and DAF/CD55 on tubular basement membrane and Bowman’s capsule of kidney</a:t>
          </a:r>
        </a:p>
      </dgm:t>
    </dgm:pt>
    <dgm:pt modelId="{3427FE6B-525F-42D0-8E8E-545444B911EC}" type="parTrans" cxnId="{9582275C-E79F-4734-9F93-ADB0E1E9ECB6}">
      <dgm:prSet/>
      <dgm:spPr/>
      <dgm:t>
        <a:bodyPr/>
        <a:lstStyle/>
        <a:p>
          <a:endParaRPr lang="en-US">
            <a:solidFill>
              <a:schemeClr val="bg1"/>
            </a:solidFill>
          </a:endParaRPr>
        </a:p>
      </dgm:t>
    </dgm:pt>
    <dgm:pt modelId="{EA93CA19-392D-4595-B929-4A5CCD2B6523}" type="sibTrans" cxnId="{9582275C-E79F-4734-9F93-ADB0E1E9ECB6}">
      <dgm:prSet/>
      <dgm:spPr/>
      <dgm:t>
        <a:bodyPr/>
        <a:lstStyle/>
        <a:p>
          <a:endParaRPr lang="en-US">
            <a:solidFill>
              <a:schemeClr val="bg1"/>
            </a:solidFill>
          </a:endParaRPr>
        </a:p>
      </dgm:t>
    </dgm:pt>
    <dgm:pt modelId="{82729289-62C7-43FE-A48D-E0A9F78896DF}">
      <dgm:prSet phldrT="[Text]" custT="1"/>
      <dgm:spPr/>
      <dgm:t>
        <a:bodyPr/>
        <a:lstStyle/>
        <a:p>
          <a:r>
            <a:rPr lang="en-US" sz="2600" dirty="0">
              <a:solidFill>
                <a:schemeClr val="bg1"/>
              </a:solidFill>
            </a:rPr>
            <a:t>Type I fimbrial adhesion </a:t>
          </a:r>
          <a:r>
            <a:rPr lang="en-US" sz="2600" i="1" dirty="0">
              <a:solidFill>
                <a:schemeClr val="bg1"/>
              </a:solidFill>
            </a:rPr>
            <a:t>FimH</a:t>
          </a:r>
        </a:p>
      </dgm:t>
    </dgm:pt>
    <dgm:pt modelId="{8174C058-03C6-449D-A209-2A0EA479656A}" type="parTrans" cxnId="{BB38B90C-98DD-4614-BBB0-19AA955D938F}">
      <dgm:prSet/>
      <dgm:spPr/>
      <dgm:t>
        <a:bodyPr/>
        <a:lstStyle/>
        <a:p>
          <a:endParaRPr lang="en-US">
            <a:solidFill>
              <a:schemeClr val="bg1"/>
            </a:solidFill>
          </a:endParaRPr>
        </a:p>
      </dgm:t>
    </dgm:pt>
    <dgm:pt modelId="{CE76C2DA-FDBA-4B66-8A4A-1EDF4EF46901}" type="sibTrans" cxnId="{BB38B90C-98DD-4614-BBB0-19AA955D938F}">
      <dgm:prSet/>
      <dgm:spPr/>
      <dgm:t>
        <a:bodyPr/>
        <a:lstStyle/>
        <a:p>
          <a:endParaRPr lang="en-US">
            <a:solidFill>
              <a:schemeClr val="bg1"/>
            </a:solidFill>
          </a:endParaRPr>
        </a:p>
      </dgm:t>
    </dgm:pt>
    <dgm:pt modelId="{D2AC7902-5BB9-4293-84BF-D2A483A011C7}">
      <dgm:prSet phldrT="[Text]" custT="1"/>
      <dgm:spPr/>
      <dgm:t>
        <a:bodyPr/>
        <a:lstStyle/>
        <a:p>
          <a:r>
            <a:rPr lang="en-US" sz="1600" dirty="0">
              <a:solidFill>
                <a:schemeClr val="bg1"/>
              </a:solidFill>
            </a:rPr>
            <a:t>Binds to mannose residues on uroplakin of bladder epithelium</a:t>
          </a:r>
        </a:p>
      </dgm:t>
    </dgm:pt>
    <dgm:pt modelId="{87714152-8C9B-4C6E-8521-A3FAEE025C4F}" type="parTrans" cxnId="{0B3C6340-B824-4EC7-99A6-83CFBB9AFA04}">
      <dgm:prSet/>
      <dgm:spPr/>
      <dgm:t>
        <a:bodyPr/>
        <a:lstStyle/>
        <a:p>
          <a:endParaRPr lang="en-US">
            <a:solidFill>
              <a:schemeClr val="bg1"/>
            </a:solidFill>
          </a:endParaRPr>
        </a:p>
      </dgm:t>
    </dgm:pt>
    <dgm:pt modelId="{717EE75E-9DE3-4456-85E3-3F5F2BC92673}" type="sibTrans" cxnId="{0B3C6340-B824-4EC7-99A6-83CFBB9AFA04}">
      <dgm:prSet/>
      <dgm:spPr/>
      <dgm:t>
        <a:bodyPr/>
        <a:lstStyle/>
        <a:p>
          <a:endParaRPr lang="en-US">
            <a:solidFill>
              <a:schemeClr val="bg1"/>
            </a:solidFill>
          </a:endParaRPr>
        </a:p>
      </dgm:t>
    </dgm:pt>
    <dgm:pt modelId="{343E10AE-9486-4533-AB41-BBDC0E64E967}">
      <dgm:prSet phldrT="[Text]" custT="1"/>
      <dgm:spPr/>
      <dgm:t>
        <a:bodyPr/>
        <a:lstStyle/>
        <a:p>
          <a:r>
            <a:rPr lang="en-US" sz="1600" dirty="0">
              <a:solidFill>
                <a:schemeClr val="bg1"/>
              </a:solidFill>
            </a:rPr>
            <a:t>Expression may be turned off during infection, potentially allowing UPEC to evade immune system</a:t>
          </a:r>
        </a:p>
      </dgm:t>
    </dgm:pt>
    <dgm:pt modelId="{92A1D817-C25C-42E4-AE72-6FA405971F2F}" type="parTrans" cxnId="{BB08D946-DE90-486C-B201-D8318DDFA658}">
      <dgm:prSet/>
      <dgm:spPr/>
      <dgm:t>
        <a:bodyPr/>
        <a:lstStyle/>
        <a:p>
          <a:endParaRPr lang="en-US"/>
        </a:p>
      </dgm:t>
    </dgm:pt>
    <dgm:pt modelId="{811F44D3-E0BF-4ED6-8FD8-4BCA36B72818}" type="sibTrans" cxnId="{BB08D946-DE90-486C-B201-D8318DDFA658}">
      <dgm:prSet/>
      <dgm:spPr/>
      <dgm:t>
        <a:bodyPr/>
        <a:lstStyle/>
        <a:p>
          <a:endParaRPr lang="en-US"/>
        </a:p>
      </dgm:t>
    </dgm:pt>
    <dgm:pt modelId="{2D67DC7C-7FE6-4DCE-912D-983F89B1A3E6}" type="pres">
      <dgm:prSet presAssocID="{5BD09B13-178C-443A-BDA7-BF4F70F04A0D}" presName="Name0" presStyleCnt="0">
        <dgm:presLayoutVars>
          <dgm:dir/>
          <dgm:animLvl val="lvl"/>
          <dgm:resizeHandles val="exact"/>
        </dgm:presLayoutVars>
      </dgm:prSet>
      <dgm:spPr/>
    </dgm:pt>
    <dgm:pt modelId="{23B57F70-0F91-46A5-B190-2688B4CDA257}" type="pres">
      <dgm:prSet presAssocID="{3EEA13DC-B783-47A1-8953-5C19B5AA97E8}" presName="linNode" presStyleCnt="0"/>
      <dgm:spPr/>
    </dgm:pt>
    <dgm:pt modelId="{26DD3DF1-1967-456E-98B0-C71A23793373}" type="pres">
      <dgm:prSet presAssocID="{3EEA13DC-B783-47A1-8953-5C19B5AA97E8}" presName="parentText" presStyleLbl="node1" presStyleIdx="0" presStyleCnt="3" custScaleX="88347">
        <dgm:presLayoutVars>
          <dgm:chMax val="1"/>
          <dgm:bulletEnabled val="1"/>
        </dgm:presLayoutVars>
      </dgm:prSet>
      <dgm:spPr/>
    </dgm:pt>
    <dgm:pt modelId="{414BC74D-2C10-4A13-BB2A-B342D5327C19}" type="pres">
      <dgm:prSet presAssocID="{3EEA13DC-B783-47A1-8953-5C19B5AA97E8}" presName="descendantText" presStyleLbl="alignAccFollowNode1" presStyleIdx="0" presStyleCnt="3">
        <dgm:presLayoutVars>
          <dgm:bulletEnabled val="1"/>
        </dgm:presLayoutVars>
      </dgm:prSet>
      <dgm:spPr/>
    </dgm:pt>
    <dgm:pt modelId="{3BF34DCE-31C2-403D-A31B-4EB981CC8DE5}" type="pres">
      <dgm:prSet presAssocID="{FA8EDF9C-CF6D-4E7B-BD95-FC9B1037AA33}" presName="sp" presStyleCnt="0"/>
      <dgm:spPr/>
    </dgm:pt>
    <dgm:pt modelId="{EAD83F4A-541B-4A0C-AE3E-ED960782BD30}" type="pres">
      <dgm:prSet presAssocID="{22199D86-5CF7-4EC7-B1BE-0184E30C59FB}" presName="linNode" presStyleCnt="0"/>
      <dgm:spPr/>
    </dgm:pt>
    <dgm:pt modelId="{DB3967EF-1B36-4C61-935B-B874F0E89DA6}" type="pres">
      <dgm:prSet presAssocID="{22199D86-5CF7-4EC7-B1BE-0184E30C59FB}" presName="parentText" presStyleLbl="node1" presStyleIdx="1" presStyleCnt="3" custScaleX="88347">
        <dgm:presLayoutVars>
          <dgm:chMax val="1"/>
          <dgm:bulletEnabled val="1"/>
        </dgm:presLayoutVars>
      </dgm:prSet>
      <dgm:spPr/>
    </dgm:pt>
    <dgm:pt modelId="{1B3768ED-EE0C-48D4-8440-5F290AA0CD90}" type="pres">
      <dgm:prSet presAssocID="{22199D86-5CF7-4EC7-B1BE-0184E30C59FB}" presName="descendantText" presStyleLbl="alignAccFollowNode1" presStyleIdx="1" presStyleCnt="3" custScaleY="108241">
        <dgm:presLayoutVars>
          <dgm:bulletEnabled val="1"/>
        </dgm:presLayoutVars>
      </dgm:prSet>
      <dgm:spPr/>
    </dgm:pt>
    <dgm:pt modelId="{D4DCF994-6053-404A-B3E8-72B70DB04C70}" type="pres">
      <dgm:prSet presAssocID="{F9516B80-4AF9-4A3F-B494-B4CA6A832192}" presName="sp" presStyleCnt="0"/>
      <dgm:spPr/>
    </dgm:pt>
    <dgm:pt modelId="{BF4CFAA4-282B-4FE6-B076-562F326AB3FF}" type="pres">
      <dgm:prSet presAssocID="{82729289-62C7-43FE-A48D-E0A9F78896DF}" presName="linNode" presStyleCnt="0"/>
      <dgm:spPr/>
    </dgm:pt>
    <dgm:pt modelId="{4B915EBD-BCC4-4A0B-B6D3-5608296DB852}" type="pres">
      <dgm:prSet presAssocID="{82729289-62C7-43FE-A48D-E0A9F78896DF}" presName="parentText" presStyleLbl="node1" presStyleIdx="2" presStyleCnt="3" custScaleX="88347" custScaleY="134552">
        <dgm:presLayoutVars>
          <dgm:chMax val="1"/>
          <dgm:bulletEnabled val="1"/>
        </dgm:presLayoutVars>
      </dgm:prSet>
      <dgm:spPr/>
    </dgm:pt>
    <dgm:pt modelId="{BFA05EC1-CFDE-4A01-8637-33840F6EE967}" type="pres">
      <dgm:prSet presAssocID="{82729289-62C7-43FE-A48D-E0A9F78896DF}" presName="descendantText" presStyleLbl="alignAccFollowNode1" presStyleIdx="2" presStyleCnt="3" custScaleY="149632">
        <dgm:presLayoutVars>
          <dgm:bulletEnabled val="1"/>
        </dgm:presLayoutVars>
      </dgm:prSet>
      <dgm:spPr/>
    </dgm:pt>
  </dgm:ptLst>
  <dgm:cxnLst>
    <dgm:cxn modelId="{BB38B90C-98DD-4614-BBB0-19AA955D938F}" srcId="{5BD09B13-178C-443A-BDA7-BF4F70F04A0D}" destId="{82729289-62C7-43FE-A48D-E0A9F78896DF}" srcOrd="2" destOrd="0" parTransId="{8174C058-03C6-449D-A209-2A0EA479656A}" sibTransId="{CE76C2DA-FDBA-4B66-8A4A-1EDF4EF46901}"/>
    <dgm:cxn modelId="{A1EC512A-A660-4A4E-9E11-3F739B9B3B27}" type="presOf" srcId="{343E10AE-9486-4533-AB41-BBDC0E64E967}" destId="{BFA05EC1-CFDE-4A01-8637-33840F6EE967}" srcOrd="0" destOrd="1" presId="urn:microsoft.com/office/officeart/2005/8/layout/vList5"/>
    <dgm:cxn modelId="{DB99AE31-7AE6-42B9-95AA-5A4589EA818E}" type="presOf" srcId="{82729289-62C7-43FE-A48D-E0A9F78896DF}" destId="{4B915EBD-BCC4-4A0B-B6D3-5608296DB852}" srcOrd="0" destOrd="0" presId="urn:microsoft.com/office/officeart/2005/8/layout/vList5"/>
    <dgm:cxn modelId="{8909233A-F6C7-4B1C-8D90-C9660EC78637}" srcId="{5BD09B13-178C-443A-BDA7-BF4F70F04A0D}" destId="{3EEA13DC-B783-47A1-8953-5C19B5AA97E8}" srcOrd="0" destOrd="0" parTransId="{B438BF2A-4100-495E-AA6F-8A6001B33C9A}" sibTransId="{FA8EDF9C-CF6D-4E7B-BD95-FC9B1037AA33}"/>
    <dgm:cxn modelId="{61B8683B-5DC6-47DA-A7B1-F7948EDCE930}" srcId="{3EEA13DC-B783-47A1-8953-5C19B5AA97E8}" destId="{48FB297C-3983-430B-A6A4-AE2737527047}" srcOrd="0" destOrd="0" parTransId="{1C392224-A31D-4294-A29E-7B3154EFD5C0}" sibTransId="{42E81908-EDD8-4D4F-8092-CC3A3CBD0FEF}"/>
    <dgm:cxn modelId="{0B3C6340-B824-4EC7-99A6-83CFBB9AFA04}" srcId="{82729289-62C7-43FE-A48D-E0A9F78896DF}" destId="{D2AC7902-5BB9-4293-84BF-D2A483A011C7}" srcOrd="0" destOrd="0" parTransId="{87714152-8C9B-4C6E-8521-A3FAEE025C4F}" sibTransId="{717EE75E-9DE3-4456-85E3-3F5F2BC92673}"/>
    <dgm:cxn modelId="{9582275C-E79F-4734-9F93-ADB0E1E9ECB6}" srcId="{22199D86-5CF7-4EC7-B1BE-0184E30C59FB}" destId="{6AE65991-FFB6-4DF3-8168-6A4EA3C603EB}" srcOrd="0" destOrd="0" parTransId="{3427FE6B-525F-42D0-8E8E-545444B911EC}" sibTransId="{EA93CA19-392D-4595-B929-4A5CCD2B6523}"/>
    <dgm:cxn modelId="{8ABFD664-6130-4664-8AFF-E5FA50ED653C}" type="presOf" srcId="{D2AC7902-5BB9-4293-84BF-D2A483A011C7}" destId="{BFA05EC1-CFDE-4A01-8637-33840F6EE967}" srcOrd="0" destOrd="0" presId="urn:microsoft.com/office/officeart/2005/8/layout/vList5"/>
    <dgm:cxn modelId="{BB08D946-DE90-486C-B201-D8318DDFA658}" srcId="{82729289-62C7-43FE-A48D-E0A9F78896DF}" destId="{343E10AE-9486-4533-AB41-BBDC0E64E967}" srcOrd="1" destOrd="0" parTransId="{92A1D817-C25C-42E4-AE72-6FA405971F2F}" sibTransId="{811F44D3-E0BF-4ED6-8FD8-4BCA36B72818}"/>
    <dgm:cxn modelId="{27DB3897-72C0-413E-9638-8FC40431E198}" type="presOf" srcId="{6AE65991-FFB6-4DF3-8168-6A4EA3C603EB}" destId="{1B3768ED-EE0C-48D4-8440-5F290AA0CD90}" srcOrd="0" destOrd="0" presId="urn:microsoft.com/office/officeart/2005/8/layout/vList5"/>
    <dgm:cxn modelId="{909EFDE2-40AF-4FF8-BCCC-32636F6ABED3}" type="presOf" srcId="{22199D86-5CF7-4EC7-B1BE-0184E30C59FB}" destId="{DB3967EF-1B36-4C61-935B-B874F0E89DA6}" srcOrd="0" destOrd="0" presId="urn:microsoft.com/office/officeart/2005/8/layout/vList5"/>
    <dgm:cxn modelId="{0FD6C4E7-4E53-42F7-A371-9C49624C2969}" type="presOf" srcId="{5BD09B13-178C-443A-BDA7-BF4F70F04A0D}" destId="{2D67DC7C-7FE6-4DCE-912D-983F89B1A3E6}" srcOrd="0" destOrd="0" presId="urn:microsoft.com/office/officeart/2005/8/layout/vList5"/>
    <dgm:cxn modelId="{433179EC-FFE0-4B3B-9F45-7338E80F9CCA}" type="presOf" srcId="{48FB297C-3983-430B-A6A4-AE2737527047}" destId="{414BC74D-2C10-4A13-BB2A-B342D5327C19}" srcOrd="0" destOrd="0" presId="urn:microsoft.com/office/officeart/2005/8/layout/vList5"/>
    <dgm:cxn modelId="{E44671F1-109B-44F8-B1BE-68B50B885E71}" type="presOf" srcId="{3EEA13DC-B783-47A1-8953-5C19B5AA97E8}" destId="{26DD3DF1-1967-456E-98B0-C71A23793373}" srcOrd="0" destOrd="0" presId="urn:microsoft.com/office/officeart/2005/8/layout/vList5"/>
    <dgm:cxn modelId="{81A8FBF3-1E09-419B-87D6-D662BC869D9A}" srcId="{5BD09B13-178C-443A-BDA7-BF4F70F04A0D}" destId="{22199D86-5CF7-4EC7-B1BE-0184E30C59FB}" srcOrd="1" destOrd="0" parTransId="{4B9CA251-756E-4DB3-B1CF-A6688B9499AC}" sibTransId="{F9516B80-4AF9-4A3F-B494-B4CA6A832192}"/>
    <dgm:cxn modelId="{56FA94FF-40C2-4515-9363-7E00EBC8A5EC}" type="presParOf" srcId="{2D67DC7C-7FE6-4DCE-912D-983F89B1A3E6}" destId="{23B57F70-0F91-46A5-B190-2688B4CDA257}" srcOrd="0" destOrd="0" presId="urn:microsoft.com/office/officeart/2005/8/layout/vList5"/>
    <dgm:cxn modelId="{2D957E32-92A9-449B-ACCA-113E115A8FEC}" type="presParOf" srcId="{23B57F70-0F91-46A5-B190-2688B4CDA257}" destId="{26DD3DF1-1967-456E-98B0-C71A23793373}" srcOrd="0" destOrd="0" presId="urn:microsoft.com/office/officeart/2005/8/layout/vList5"/>
    <dgm:cxn modelId="{0EA35880-E2ED-433E-99B4-AD9CEE53A965}" type="presParOf" srcId="{23B57F70-0F91-46A5-B190-2688B4CDA257}" destId="{414BC74D-2C10-4A13-BB2A-B342D5327C19}" srcOrd="1" destOrd="0" presId="urn:microsoft.com/office/officeart/2005/8/layout/vList5"/>
    <dgm:cxn modelId="{22A09CA8-3904-47DA-9314-335CC4ADA15C}" type="presParOf" srcId="{2D67DC7C-7FE6-4DCE-912D-983F89B1A3E6}" destId="{3BF34DCE-31C2-403D-A31B-4EB981CC8DE5}" srcOrd="1" destOrd="0" presId="urn:microsoft.com/office/officeart/2005/8/layout/vList5"/>
    <dgm:cxn modelId="{7323ED98-0F02-4E24-BC02-95BA7C636A32}" type="presParOf" srcId="{2D67DC7C-7FE6-4DCE-912D-983F89B1A3E6}" destId="{EAD83F4A-541B-4A0C-AE3E-ED960782BD30}" srcOrd="2" destOrd="0" presId="urn:microsoft.com/office/officeart/2005/8/layout/vList5"/>
    <dgm:cxn modelId="{524E2F7B-3DD8-4910-BB01-7D7C4A3B3A84}" type="presParOf" srcId="{EAD83F4A-541B-4A0C-AE3E-ED960782BD30}" destId="{DB3967EF-1B36-4C61-935B-B874F0E89DA6}" srcOrd="0" destOrd="0" presId="urn:microsoft.com/office/officeart/2005/8/layout/vList5"/>
    <dgm:cxn modelId="{E52803E3-9196-4B84-B9AA-3A7907F86293}" type="presParOf" srcId="{EAD83F4A-541B-4A0C-AE3E-ED960782BD30}" destId="{1B3768ED-EE0C-48D4-8440-5F290AA0CD90}" srcOrd="1" destOrd="0" presId="urn:microsoft.com/office/officeart/2005/8/layout/vList5"/>
    <dgm:cxn modelId="{950FC58E-5E23-4336-A3AF-577E401EA27A}" type="presParOf" srcId="{2D67DC7C-7FE6-4DCE-912D-983F89B1A3E6}" destId="{D4DCF994-6053-404A-B3E8-72B70DB04C70}" srcOrd="3" destOrd="0" presId="urn:microsoft.com/office/officeart/2005/8/layout/vList5"/>
    <dgm:cxn modelId="{4D368064-A4ED-4699-BEBF-03691220E739}" type="presParOf" srcId="{2D67DC7C-7FE6-4DCE-912D-983F89B1A3E6}" destId="{BF4CFAA4-282B-4FE6-B076-562F326AB3FF}" srcOrd="4" destOrd="0" presId="urn:microsoft.com/office/officeart/2005/8/layout/vList5"/>
    <dgm:cxn modelId="{1333D4C3-C8A6-4718-8349-A94488EDDFA2}" type="presParOf" srcId="{BF4CFAA4-282B-4FE6-B076-562F326AB3FF}" destId="{4B915EBD-BCC4-4A0B-B6D3-5608296DB852}" srcOrd="0" destOrd="0" presId="urn:microsoft.com/office/officeart/2005/8/layout/vList5"/>
    <dgm:cxn modelId="{54D72D1C-5BFA-4BC3-B52D-4CB18C0A8CAE}" type="presParOf" srcId="{BF4CFAA4-282B-4FE6-B076-562F326AB3FF}" destId="{BFA05EC1-CFDE-4A01-8637-33840F6EE96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D09B13-178C-443A-BDA7-BF4F70F04A0D}" type="doc">
      <dgm:prSet loTypeId="urn:microsoft.com/office/officeart/2005/8/layout/vList5" loCatId="list" qsTypeId="urn:microsoft.com/office/officeart/2005/8/quickstyle/simple1" qsCatId="simple" csTypeId="urn:microsoft.com/office/officeart/2005/8/colors/accent6_3" csCatId="accent6" phldr="1"/>
      <dgm:spPr/>
      <dgm:t>
        <a:bodyPr/>
        <a:lstStyle/>
        <a:p>
          <a:endParaRPr lang="en-US"/>
        </a:p>
      </dgm:t>
    </dgm:pt>
    <dgm:pt modelId="{3EEA13DC-B783-47A1-8953-5C19B5AA97E8}">
      <dgm:prSet phldrT="[Text]" custT="1"/>
      <dgm:spPr/>
      <dgm:t>
        <a:bodyPr/>
        <a:lstStyle/>
        <a:p>
          <a:r>
            <a:rPr lang="el-GR" sz="2600" dirty="0">
              <a:solidFill>
                <a:schemeClr val="tx1"/>
              </a:solidFill>
            </a:rPr>
            <a:t>α</a:t>
          </a:r>
          <a:r>
            <a:rPr lang="en-US" sz="2600" dirty="0">
              <a:solidFill>
                <a:schemeClr val="tx1"/>
              </a:solidFill>
            </a:rPr>
            <a:t>-hemolysin</a:t>
          </a:r>
        </a:p>
      </dgm:t>
    </dgm:pt>
    <dgm:pt modelId="{B438BF2A-4100-495E-AA6F-8A6001B33C9A}" type="parTrans" cxnId="{8909233A-F6C7-4B1C-8D90-C9660EC78637}">
      <dgm:prSet/>
      <dgm:spPr/>
      <dgm:t>
        <a:bodyPr/>
        <a:lstStyle/>
        <a:p>
          <a:endParaRPr lang="en-US" sz="2400">
            <a:solidFill>
              <a:schemeClr val="bg1"/>
            </a:solidFill>
          </a:endParaRPr>
        </a:p>
      </dgm:t>
    </dgm:pt>
    <dgm:pt modelId="{FA8EDF9C-CF6D-4E7B-BD95-FC9B1037AA33}" type="sibTrans" cxnId="{8909233A-F6C7-4B1C-8D90-C9660EC78637}">
      <dgm:prSet/>
      <dgm:spPr/>
      <dgm:t>
        <a:bodyPr/>
        <a:lstStyle/>
        <a:p>
          <a:endParaRPr lang="en-US" sz="2400">
            <a:solidFill>
              <a:schemeClr val="bg1"/>
            </a:solidFill>
          </a:endParaRPr>
        </a:p>
      </dgm:t>
    </dgm:pt>
    <dgm:pt modelId="{48FB297C-3983-430B-A6A4-AE2737527047}">
      <dgm:prSet phldrT="[Text]" custT="1"/>
      <dgm:spPr/>
      <dgm:t>
        <a:bodyPr/>
        <a:lstStyle/>
        <a:p>
          <a:r>
            <a:rPr lang="en-US" sz="1600" dirty="0">
              <a:solidFill>
                <a:schemeClr val="bg1"/>
              </a:solidFill>
            </a:rPr>
            <a:t>Calcium-dependent, pore-forming cytolytic toxin</a:t>
          </a:r>
        </a:p>
      </dgm:t>
    </dgm:pt>
    <dgm:pt modelId="{1C392224-A31D-4294-A29E-7B3154EFD5C0}" type="parTrans" cxnId="{61B8683B-5DC6-47DA-A7B1-F7948EDCE930}">
      <dgm:prSet/>
      <dgm:spPr/>
      <dgm:t>
        <a:bodyPr/>
        <a:lstStyle/>
        <a:p>
          <a:endParaRPr lang="en-US" sz="2400">
            <a:solidFill>
              <a:schemeClr val="bg1"/>
            </a:solidFill>
          </a:endParaRPr>
        </a:p>
      </dgm:t>
    </dgm:pt>
    <dgm:pt modelId="{42E81908-EDD8-4D4F-8092-CC3A3CBD0FEF}" type="sibTrans" cxnId="{61B8683B-5DC6-47DA-A7B1-F7948EDCE930}">
      <dgm:prSet/>
      <dgm:spPr/>
      <dgm:t>
        <a:bodyPr/>
        <a:lstStyle/>
        <a:p>
          <a:endParaRPr lang="en-US" sz="2400">
            <a:solidFill>
              <a:schemeClr val="bg1"/>
            </a:solidFill>
          </a:endParaRPr>
        </a:p>
      </dgm:t>
    </dgm:pt>
    <dgm:pt modelId="{22199D86-5CF7-4EC7-B1BE-0184E30C59FB}">
      <dgm:prSet phldrT="[Text]" custT="1"/>
      <dgm:spPr/>
      <dgm:t>
        <a:bodyPr/>
        <a:lstStyle/>
        <a:p>
          <a:pPr>
            <a:spcAft>
              <a:spcPts val="0"/>
            </a:spcAft>
          </a:pPr>
          <a:r>
            <a:rPr lang="en-US" sz="2600" dirty="0">
              <a:solidFill>
                <a:schemeClr val="tx1"/>
              </a:solidFill>
            </a:rPr>
            <a:t>Cytotoxic necrotizing </a:t>
          </a:r>
        </a:p>
        <a:p>
          <a:pPr>
            <a:spcAft>
              <a:spcPct val="35000"/>
            </a:spcAft>
          </a:pPr>
          <a:r>
            <a:rPr lang="en-US" sz="2600" dirty="0">
              <a:solidFill>
                <a:schemeClr val="tx1"/>
              </a:solidFill>
            </a:rPr>
            <a:t>factor 1</a:t>
          </a:r>
        </a:p>
      </dgm:t>
    </dgm:pt>
    <dgm:pt modelId="{4B9CA251-756E-4DB3-B1CF-A6688B9499AC}" type="parTrans" cxnId="{81A8FBF3-1E09-419B-87D6-D662BC869D9A}">
      <dgm:prSet/>
      <dgm:spPr/>
      <dgm:t>
        <a:bodyPr/>
        <a:lstStyle/>
        <a:p>
          <a:endParaRPr lang="en-US" sz="2400">
            <a:solidFill>
              <a:schemeClr val="bg1"/>
            </a:solidFill>
          </a:endParaRPr>
        </a:p>
      </dgm:t>
    </dgm:pt>
    <dgm:pt modelId="{F9516B80-4AF9-4A3F-B494-B4CA6A832192}" type="sibTrans" cxnId="{81A8FBF3-1E09-419B-87D6-D662BC869D9A}">
      <dgm:prSet/>
      <dgm:spPr/>
      <dgm:t>
        <a:bodyPr/>
        <a:lstStyle/>
        <a:p>
          <a:endParaRPr lang="en-US" sz="2400">
            <a:solidFill>
              <a:schemeClr val="bg1"/>
            </a:solidFill>
          </a:endParaRPr>
        </a:p>
      </dgm:t>
    </dgm:pt>
    <dgm:pt modelId="{6AE65991-FFB6-4DF3-8168-6A4EA3C603EB}">
      <dgm:prSet phldrT="[Text]" custT="1"/>
      <dgm:spPr/>
      <dgm:t>
        <a:bodyPr/>
        <a:lstStyle/>
        <a:p>
          <a:r>
            <a:rPr lang="en-US" sz="1600" dirty="0">
              <a:solidFill>
                <a:schemeClr val="bg1"/>
              </a:solidFill>
            </a:rPr>
            <a:t>Associated with cytoskeleton disruption, binding, and invasion into </a:t>
          </a:r>
          <a:br>
            <a:rPr lang="en-US" sz="1600" dirty="0">
              <a:solidFill>
                <a:schemeClr val="bg1"/>
              </a:solidFill>
            </a:rPr>
          </a:br>
          <a:r>
            <a:rPr lang="en-US" sz="1600" dirty="0">
              <a:solidFill>
                <a:schemeClr val="bg1"/>
              </a:solidFill>
            </a:rPr>
            <a:t>host cells</a:t>
          </a:r>
        </a:p>
      </dgm:t>
    </dgm:pt>
    <dgm:pt modelId="{3427FE6B-525F-42D0-8E8E-545444B911EC}" type="parTrans" cxnId="{9582275C-E79F-4734-9F93-ADB0E1E9ECB6}">
      <dgm:prSet/>
      <dgm:spPr/>
      <dgm:t>
        <a:bodyPr/>
        <a:lstStyle/>
        <a:p>
          <a:endParaRPr lang="en-US" sz="2400">
            <a:solidFill>
              <a:schemeClr val="bg1"/>
            </a:solidFill>
          </a:endParaRPr>
        </a:p>
      </dgm:t>
    </dgm:pt>
    <dgm:pt modelId="{EA93CA19-392D-4595-B929-4A5CCD2B6523}" type="sibTrans" cxnId="{9582275C-E79F-4734-9F93-ADB0E1E9ECB6}">
      <dgm:prSet/>
      <dgm:spPr/>
      <dgm:t>
        <a:bodyPr/>
        <a:lstStyle/>
        <a:p>
          <a:endParaRPr lang="en-US" sz="2400">
            <a:solidFill>
              <a:schemeClr val="bg1"/>
            </a:solidFill>
          </a:endParaRPr>
        </a:p>
      </dgm:t>
    </dgm:pt>
    <dgm:pt modelId="{2EB5EDC8-00A5-4AFA-AA70-2E2F5BABAE38}">
      <dgm:prSet phldrT="[Text]" custT="1"/>
      <dgm:spPr/>
      <dgm:t>
        <a:bodyPr/>
        <a:lstStyle/>
        <a:p>
          <a:r>
            <a:rPr lang="en-US" sz="2600" dirty="0">
              <a:solidFill>
                <a:schemeClr val="tx1"/>
              </a:solidFill>
            </a:rPr>
            <a:t>Autotransporter toxins</a:t>
          </a:r>
        </a:p>
      </dgm:t>
    </dgm:pt>
    <dgm:pt modelId="{9F037265-352C-4500-BD8C-C78FFE02B07D}" type="parTrans" cxnId="{FD238B95-D354-4CFC-83CC-2999630B122A}">
      <dgm:prSet/>
      <dgm:spPr/>
      <dgm:t>
        <a:bodyPr/>
        <a:lstStyle/>
        <a:p>
          <a:endParaRPr lang="en-US" sz="2400">
            <a:solidFill>
              <a:schemeClr val="bg1"/>
            </a:solidFill>
          </a:endParaRPr>
        </a:p>
      </dgm:t>
    </dgm:pt>
    <dgm:pt modelId="{D7AC0AD8-B919-44B9-B570-5163CB9AF731}" type="sibTrans" cxnId="{FD238B95-D354-4CFC-83CC-2999630B122A}">
      <dgm:prSet/>
      <dgm:spPr/>
      <dgm:t>
        <a:bodyPr/>
        <a:lstStyle/>
        <a:p>
          <a:endParaRPr lang="en-US" sz="2400">
            <a:solidFill>
              <a:schemeClr val="bg1"/>
            </a:solidFill>
          </a:endParaRPr>
        </a:p>
      </dgm:t>
    </dgm:pt>
    <dgm:pt modelId="{23FB913A-6749-4169-A358-B07C4F3F7DCC}">
      <dgm:prSet custT="1"/>
      <dgm:spPr/>
      <dgm:t>
        <a:bodyPr/>
        <a:lstStyle/>
        <a:p>
          <a:r>
            <a:rPr lang="en-US" sz="1600" i="0" dirty="0">
              <a:solidFill>
                <a:schemeClr val="bg1"/>
              </a:solidFill>
            </a:rPr>
            <a:t>Associated with renal tissue damage and vacuolization of kidneys</a:t>
          </a:r>
          <a:endParaRPr lang="en-US" sz="1600" i="1" dirty="0">
            <a:solidFill>
              <a:schemeClr val="bg1"/>
            </a:solidFill>
          </a:endParaRPr>
        </a:p>
      </dgm:t>
    </dgm:pt>
    <dgm:pt modelId="{283D1F96-7097-43C6-A2A7-AEC7F3C85D46}" type="parTrans" cxnId="{F0D833FC-A8EF-4601-B88F-87E945F0216C}">
      <dgm:prSet/>
      <dgm:spPr/>
      <dgm:t>
        <a:bodyPr/>
        <a:lstStyle/>
        <a:p>
          <a:endParaRPr lang="en-US" sz="2400">
            <a:solidFill>
              <a:schemeClr val="bg1"/>
            </a:solidFill>
          </a:endParaRPr>
        </a:p>
      </dgm:t>
    </dgm:pt>
    <dgm:pt modelId="{A91E9D21-FBA1-400C-9709-791475031BEB}" type="sibTrans" cxnId="{F0D833FC-A8EF-4601-B88F-87E945F0216C}">
      <dgm:prSet/>
      <dgm:spPr/>
      <dgm:t>
        <a:bodyPr/>
        <a:lstStyle/>
        <a:p>
          <a:endParaRPr lang="en-US" sz="2400">
            <a:solidFill>
              <a:schemeClr val="bg1"/>
            </a:solidFill>
          </a:endParaRPr>
        </a:p>
      </dgm:t>
    </dgm:pt>
    <dgm:pt modelId="{005DC528-5203-494C-B693-2D507907D162}">
      <dgm:prSet phldrT="[Text]" custT="1"/>
      <dgm:spPr/>
      <dgm:t>
        <a:bodyPr/>
        <a:lstStyle/>
        <a:p>
          <a:r>
            <a:rPr lang="en-US" sz="1600" dirty="0">
              <a:solidFill>
                <a:schemeClr val="bg1"/>
              </a:solidFill>
            </a:rPr>
            <a:t>Associated with invasion, cytokine release, inflammatory response, and host cell lysis</a:t>
          </a:r>
        </a:p>
      </dgm:t>
    </dgm:pt>
    <dgm:pt modelId="{9963285F-95DA-4C05-8853-8016F82F7FB3}" type="parTrans" cxnId="{5480C434-27B8-437A-ADF5-C303989D7AF5}">
      <dgm:prSet/>
      <dgm:spPr/>
      <dgm:t>
        <a:bodyPr/>
        <a:lstStyle/>
        <a:p>
          <a:endParaRPr lang="en-US"/>
        </a:p>
      </dgm:t>
    </dgm:pt>
    <dgm:pt modelId="{FDC05808-C54D-4632-84D0-B4D9162A2132}" type="sibTrans" cxnId="{5480C434-27B8-437A-ADF5-C303989D7AF5}">
      <dgm:prSet/>
      <dgm:spPr/>
      <dgm:t>
        <a:bodyPr/>
        <a:lstStyle/>
        <a:p>
          <a:endParaRPr lang="en-US"/>
        </a:p>
      </dgm:t>
    </dgm:pt>
    <dgm:pt modelId="{469AE423-8A38-4EA4-BF57-16DAB76F2D75}">
      <dgm:prSet custT="1"/>
      <dgm:spPr/>
      <dgm:t>
        <a:bodyPr/>
        <a:lstStyle/>
        <a:p>
          <a:r>
            <a:rPr lang="en-US" sz="1600" dirty="0">
              <a:solidFill>
                <a:schemeClr val="bg1"/>
              </a:solidFill>
            </a:rPr>
            <a:t>Include serine proteases (eg, secreted autotransporter toxin [</a:t>
          </a:r>
          <a:r>
            <a:rPr lang="en-US" sz="1600" i="1" dirty="0">
              <a:solidFill>
                <a:schemeClr val="bg1"/>
              </a:solidFill>
            </a:rPr>
            <a:t>Sat</a:t>
          </a:r>
          <a:r>
            <a:rPr lang="en-US" sz="1600" i="0" dirty="0">
              <a:solidFill>
                <a:schemeClr val="bg1"/>
              </a:solidFill>
            </a:rPr>
            <a:t>]</a:t>
          </a:r>
          <a:r>
            <a:rPr lang="en-US" sz="1600" dirty="0">
              <a:solidFill>
                <a:schemeClr val="bg1"/>
              </a:solidFill>
            </a:rPr>
            <a:t>, vacuolating autotransporter cytotoxin [Vat])</a:t>
          </a:r>
          <a:endParaRPr lang="en-US" sz="1600" i="1" dirty="0">
            <a:solidFill>
              <a:schemeClr val="bg1"/>
            </a:solidFill>
          </a:endParaRPr>
        </a:p>
      </dgm:t>
    </dgm:pt>
    <dgm:pt modelId="{34CF8A3C-52B6-4D85-8225-5932061C4E2C}" type="parTrans" cxnId="{5E7DC23B-EDD2-4EB2-8057-29930BB156ED}">
      <dgm:prSet/>
      <dgm:spPr/>
      <dgm:t>
        <a:bodyPr/>
        <a:lstStyle/>
        <a:p>
          <a:endParaRPr lang="en-US"/>
        </a:p>
      </dgm:t>
    </dgm:pt>
    <dgm:pt modelId="{1B4ED594-BA17-49E5-BB6C-D63606921F50}" type="sibTrans" cxnId="{5E7DC23B-EDD2-4EB2-8057-29930BB156ED}">
      <dgm:prSet/>
      <dgm:spPr/>
      <dgm:t>
        <a:bodyPr/>
        <a:lstStyle/>
        <a:p>
          <a:endParaRPr lang="en-US"/>
        </a:p>
      </dgm:t>
    </dgm:pt>
    <dgm:pt modelId="{A3A36D12-092E-4BA2-BDAD-6E06EC07E28F}" type="pres">
      <dgm:prSet presAssocID="{5BD09B13-178C-443A-BDA7-BF4F70F04A0D}" presName="Name0" presStyleCnt="0">
        <dgm:presLayoutVars>
          <dgm:dir/>
          <dgm:animLvl val="lvl"/>
          <dgm:resizeHandles val="exact"/>
        </dgm:presLayoutVars>
      </dgm:prSet>
      <dgm:spPr/>
    </dgm:pt>
    <dgm:pt modelId="{9597CFDB-97AE-4357-A6BC-A48EE739AB89}" type="pres">
      <dgm:prSet presAssocID="{3EEA13DC-B783-47A1-8953-5C19B5AA97E8}" presName="linNode" presStyleCnt="0"/>
      <dgm:spPr/>
    </dgm:pt>
    <dgm:pt modelId="{B182B9F6-E8BD-4AC3-9FF3-D3375F85B56D}" type="pres">
      <dgm:prSet presAssocID="{3EEA13DC-B783-47A1-8953-5C19B5AA97E8}" presName="parentText" presStyleLbl="node1" presStyleIdx="0" presStyleCnt="3" custScaleX="89379">
        <dgm:presLayoutVars>
          <dgm:chMax val="1"/>
          <dgm:bulletEnabled val="1"/>
        </dgm:presLayoutVars>
      </dgm:prSet>
      <dgm:spPr/>
    </dgm:pt>
    <dgm:pt modelId="{EAC90E3D-A2EC-44C7-950F-F63A91ED1EFF}" type="pres">
      <dgm:prSet presAssocID="{3EEA13DC-B783-47A1-8953-5C19B5AA97E8}" presName="descendantText" presStyleLbl="alignAccFollowNode1" presStyleIdx="0" presStyleCnt="3" custScaleY="109129">
        <dgm:presLayoutVars>
          <dgm:bulletEnabled val="1"/>
        </dgm:presLayoutVars>
      </dgm:prSet>
      <dgm:spPr/>
    </dgm:pt>
    <dgm:pt modelId="{48998807-F260-4F3A-8B6C-61DE60E56253}" type="pres">
      <dgm:prSet presAssocID="{FA8EDF9C-CF6D-4E7B-BD95-FC9B1037AA33}" presName="sp" presStyleCnt="0"/>
      <dgm:spPr/>
    </dgm:pt>
    <dgm:pt modelId="{E4AE5980-695C-4E0C-9864-4B298D31B789}" type="pres">
      <dgm:prSet presAssocID="{22199D86-5CF7-4EC7-B1BE-0184E30C59FB}" presName="linNode" presStyleCnt="0"/>
      <dgm:spPr/>
    </dgm:pt>
    <dgm:pt modelId="{DB33437C-DC50-4B1C-A117-C1FBEDA352C1}" type="pres">
      <dgm:prSet presAssocID="{22199D86-5CF7-4EC7-B1BE-0184E30C59FB}" presName="parentText" presStyleLbl="node1" presStyleIdx="1" presStyleCnt="3" custScaleX="89379">
        <dgm:presLayoutVars>
          <dgm:chMax val="1"/>
          <dgm:bulletEnabled val="1"/>
        </dgm:presLayoutVars>
      </dgm:prSet>
      <dgm:spPr/>
    </dgm:pt>
    <dgm:pt modelId="{27E628DA-4503-4B5D-B87D-2F292B44C574}" type="pres">
      <dgm:prSet presAssocID="{22199D86-5CF7-4EC7-B1BE-0184E30C59FB}" presName="descendantText" presStyleLbl="alignAccFollowNode1" presStyleIdx="1" presStyleCnt="3">
        <dgm:presLayoutVars>
          <dgm:bulletEnabled val="1"/>
        </dgm:presLayoutVars>
      </dgm:prSet>
      <dgm:spPr/>
    </dgm:pt>
    <dgm:pt modelId="{72E9989E-24EF-4E91-B297-223B0B3E3E85}" type="pres">
      <dgm:prSet presAssocID="{F9516B80-4AF9-4A3F-B494-B4CA6A832192}" presName="sp" presStyleCnt="0"/>
      <dgm:spPr/>
    </dgm:pt>
    <dgm:pt modelId="{AADAF3B4-8DB6-4FDC-BB7D-605EE668C022}" type="pres">
      <dgm:prSet presAssocID="{2EB5EDC8-00A5-4AFA-AA70-2E2F5BABAE38}" presName="linNode" presStyleCnt="0"/>
      <dgm:spPr/>
    </dgm:pt>
    <dgm:pt modelId="{CFEC5B93-F5AE-445B-BBBB-F78C7F144FED}" type="pres">
      <dgm:prSet presAssocID="{2EB5EDC8-00A5-4AFA-AA70-2E2F5BABAE38}" presName="parentText" presStyleLbl="node1" presStyleIdx="2" presStyleCnt="3" custScaleX="89379">
        <dgm:presLayoutVars>
          <dgm:chMax val="1"/>
          <dgm:bulletEnabled val="1"/>
        </dgm:presLayoutVars>
      </dgm:prSet>
      <dgm:spPr/>
    </dgm:pt>
    <dgm:pt modelId="{5A006C31-0B43-44B9-8303-57F1B4078A2C}" type="pres">
      <dgm:prSet presAssocID="{2EB5EDC8-00A5-4AFA-AA70-2E2F5BABAE38}" presName="descendantText" presStyleLbl="alignAccFollowNode1" presStyleIdx="2" presStyleCnt="3">
        <dgm:presLayoutVars>
          <dgm:bulletEnabled val="1"/>
        </dgm:presLayoutVars>
      </dgm:prSet>
      <dgm:spPr/>
    </dgm:pt>
  </dgm:ptLst>
  <dgm:cxnLst>
    <dgm:cxn modelId="{EA4DC111-EDC4-4BD3-B236-0AE6E0038B30}" type="presOf" srcId="{2EB5EDC8-00A5-4AFA-AA70-2E2F5BABAE38}" destId="{CFEC5B93-F5AE-445B-BBBB-F78C7F144FED}" srcOrd="0" destOrd="0" presId="urn:microsoft.com/office/officeart/2005/8/layout/vList5"/>
    <dgm:cxn modelId="{1BD8942B-6FDB-4B88-9EC1-BC910C4A386C}" type="presOf" srcId="{005DC528-5203-494C-B693-2D507907D162}" destId="{EAC90E3D-A2EC-44C7-950F-F63A91ED1EFF}" srcOrd="0" destOrd="1" presId="urn:microsoft.com/office/officeart/2005/8/layout/vList5"/>
    <dgm:cxn modelId="{5480C434-27B8-437A-ADF5-C303989D7AF5}" srcId="{3EEA13DC-B783-47A1-8953-5C19B5AA97E8}" destId="{005DC528-5203-494C-B693-2D507907D162}" srcOrd="1" destOrd="0" parTransId="{9963285F-95DA-4C05-8853-8016F82F7FB3}" sibTransId="{FDC05808-C54D-4632-84D0-B4D9162A2132}"/>
    <dgm:cxn modelId="{8909233A-F6C7-4B1C-8D90-C9660EC78637}" srcId="{5BD09B13-178C-443A-BDA7-BF4F70F04A0D}" destId="{3EEA13DC-B783-47A1-8953-5C19B5AA97E8}" srcOrd="0" destOrd="0" parTransId="{B438BF2A-4100-495E-AA6F-8A6001B33C9A}" sibTransId="{FA8EDF9C-CF6D-4E7B-BD95-FC9B1037AA33}"/>
    <dgm:cxn modelId="{61B8683B-5DC6-47DA-A7B1-F7948EDCE930}" srcId="{3EEA13DC-B783-47A1-8953-5C19B5AA97E8}" destId="{48FB297C-3983-430B-A6A4-AE2737527047}" srcOrd="0" destOrd="0" parTransId="{1C392224-A31D-4294-A29E-7B3154EFD5C0}" sibTransId="{42E81908-EDD8-4D4F-8092-CC3A3CBD0FEF}"/>
    <dgm:cxn modelId="{5E7DC23B-EDD2-4EB2-8057-29930BB156ED}" srcId="{2EB5EDC8-00A5-4AFA-AA70-2E2F5BABAE38}" destId="{469AE423-8A38-4EA4-BF57-16DAB76F2D75}" srcOrd="1" destOrd="0" parTransId="{34CF8A3C-52B6-4D85-8225-5932061C4E2C}" sibTransId="{1B4ED594-BA17-49E5-BB6C-D63606921F50}"/>
    <dgm:cxn modelId="{58DEF03F-C568-4039-B83E-544721EACDD4}" type="presOf" srcId="{22199D86-5CF7-4EC7-B1BE-0184E30C59FB}" destId="{DB33437C-DC50-4B1C-A117-C1FBEDA352C1}" srcOrd="0" destOrd="0" presId="urn:microsoft.com/office/officeart/2005/8/layout/vList5"/>
    <dgm:cxn modelId="{9582275C-E79F-4734-9F93-ADB0E1E9ECB6}" srcId="{22199D86-5CF7-4EC7-B1BE-0184E30C59FB}" destId="{6AE65991-FFB6-4DF3-8168-6A4EA3C603EB}" srcOrd="0" destOrd="0" parTransId="{3427FE6B-525F-42D0-8E8E-545444B911EC}" sibTransId="{EA93CA19-392D-4595-B929-4A5CCD2B6523}"/>
    <dgm:cxn modelId="{52AD0063-857E-4DE5-A70B-A5806A17248F}" type="presOf" srcId="{469AE423-8A38-4EA4-BF57-16DAB76F2D75}" destId="{5A006C31-0B43-44B9-8303-57F1B4078A2C}" srcOrd="0" destOrd="1" presId="urn:microsoft.com/office/officeart/2005/8/layout/vList5"/>
    <dgm:cxn modelId="{FA6FB474-D7B8-447C-B19F-200C6E09592F}" type="presOf" srcId="{3EEA13DC-B783-47A1-8953-5C19B5AA97E8}" destId="{B182B9F6-E8BD-4AC3-9FF3-D3375F85B56D}" srcOrd="0" destOrd="0" presId="urn:microsoft.com/office/officeart/2005/8/layout/vList5"/>
    <dgm:cxn modelId="{10B7B88B-EDD3-4F9C-87FC-BE6D8B922DD1}" type="presOf" srcId="{5BD09B13-178C-443A-BDA7-BF4F70F04A0D}" destId="{A3A36D12-092E-4BA2-BDAD-6E06EC07E28F}" srcOrd="0" destOrd="0" presId="urn:microsoft.com/office/officeart/2005/8/layout/vList5"/>
    <dgm:cxn modelId="{FD238B95-D354-4CFC-83CC-2999630B122A}" srcId="{5BD09B13-178C-443A-BDA7-BF4F70F04A0D}" destId="{2EB5EDC8-00A5-4AFA-AA70-2E2F5BABAE38}" srcOrd="2" destOrd="0" parTransId="{9F037265-352C-4500-BD8C-C78FFE02B07D}" sibTransId="{D7AC0AD8-B919-44B9-B570-5163CB9AF731}"/>
    <dgm:cxn modelId="{98D590A7-0BEC-4B7A-8CAE-F4B23FC87736}" type="presOf" srcId="{6AE65991-FFB6-4DF3-8168-6A4EA3C603EB}" destId="{27E628DA-4503-4B5D-B87D-2F292B44C574}" srcOrd="0" destOrd="0" presId="urn:microsoft.com/office/officeart/2005/8/layout/vList5"/>
    <dgm:cxn modelId="{3ACB57BF-82F6-4AB5-958C-4AAA6E4528D3}" type="presOf" srcId="{23FB913A-6749-4169-A358-B07C4F3F7DCC}" destId="{5A006C31-0B43-44B9-8303-57F1B4078A2C}" srcOrd="0" destOrd="0" presId="urn:microsoft.com/office/officeart/2005/8/layout/vList5"/>
    <dgm:cxn modelId="{E63415E1-6651-4090-9676-C49CA5790E15}" type="presOf" srcId="{48FB297C-3983-430B-A6A4-AE2737527047}" destId="{EAC90E3D-A2EC-44C7-950F-F63A91ED1EFF}" srcOrd="0" destOrd="0" presId="urn:microsoft.com/office/officeart/2005/8/layout/vList5"/>
    <dgm:cxn modelId="{81A8FBF3-1E09-419B-87D6-D662BC869D9A}" srcId="{5BD09B13-178C-443A-BDA7-BF4F70F04A0D}" destId="{22199D86-5CF7-4EC7-B1BE-0184E30C59FB}" srcOrd="1" destOrd="0" parTransId="{4B9CA251-756E-4DB3-B1CF-A6688B9499AC}" sibTransId="{F9516B80-4AF9-4A3F-B494-B4CA6A832192}"/>
    <dgm:cxn modelId="{F0D833FC-A8EF-4601-B88F-87E945F0216C}" srcId="{2EB5EDC8-00A5-4AFA-AA70-2E2F5BABAE38}" destId="{23FB913A-6749-4169-A358-B07C4F3F7DCC}" srcOrd="0" destOrd="0" parTransId="{283D1F96-7097-43C6-A2A7-AEC7F3C85D46}" sibTransId="{A91E9D21-FBA1-400C-9709-791475031BEB}"/>
    <dgm:cxn modelId="{F7C75FDC-C04D-45CE-88DE-87AEF5F35550}" type="presParOf" srcId="{A3A36D12-092E-4BA2-BDAD-6E06EC07E28F}" destId="{9597CFDB-97AE-4357-A6BC-A48EE739AB89}" srcOrd="0" destOrd="0" presId="urn:microsoft.com/office/officeart/2005/8/layout/vList5"/>
    <dgm:cxn modelId="{835D87D7-C9DE-4C29-929D-F5037931F2BE}" type="presParOf" srcId="{9597CFDB-97AE-4357-A6BC-A48EE739AB89}" destId="{B182B9F6-E8BD-4AC3-9FF3-D3375F85B56D}" srcOrd="0" destOrd="0" presId="urn:microsoft.com/office/officeart/2005/8/layout/vList5"/>
    <dgm:cxn modelId="{1ED48D07-343C-48D3-98A5-E7D24B36D9F6}" type="presParOf" srcId="{9597CFDB-97AE-4357-A6BC-A48EE739AB89}" destId="{EAC90E3D-A2EC-44C7-950F-F63A91ED1EFF}" srcOrd="1" destOrd="0" presId="urn:microsoft.com/office/officeart/2005/8/layout/vList5"/>
    <dgm:cxn modelId="{0C5FCB89-4497-483F-9AB5-91A00D49A2C6}" type="presParOf" srcId="{A3A36D12-092E-4BA2-BDAD-6E06EC07E28F}" destId="{48998807-F260-4F3A-8B6C-61DE60E56253}" srcOrd="1" destOrd="0" presId="urn:microsoft.com/office/officeart/2005/8/layout/vList5"/>
    <dgm:cxn modelId="{19D78B3D-EED6-4BC8-85A3-D40ECFDBEBAF}" type="presParOf" srcId="{A3A36D12-092E-4BA2-BDAD-6E06EC07E28F}" destId="{E4AE5980-695C-4E0C-9864-4B298D31B789}" srcOrd="2" destOrd="0" presId="urn:microsoft.com/office/officeart/2005/8/layout/vList5"/>
    <dgm:cxn modelId="{9328D8A1-F4B1-4EC3-A152-45BB9282E0C5}" type="presParOf" srcId="{E4AE5980-695C-4E0C-9864-4B298D31B789}" destId="{DB33437C-DC50-4B1C-A117-C1FBEDA352C1}" srcOrd="0" destOrd="0" presId="urn:microsoft.com/office/officeart/2005/8/layout/vList5"/>
    <dgm:cxn modelId="{74885BF2-0322-40EE-A8DE-D6B84322BB4F}" type="presParOf" srcId="{E4AE5980-695C-4E0C-9864-4B298D31B789}" destId="{27E628DA-4503-4B5D-B87D-2F292B44C574}" srcOrd="1" destOrd="0" presId="urn:microsoft.com/office/officeart/2005/8/layout/vList5"/>
    <dgm:cxn modelId="{BD45DFD3-2F76-46EA-96FA-B44CA1A1595D}" type="presParOf" srcId="{A3A36D12-092E-4BA2-BDAD-6E06EC07E28F}" destId="{72E9989E-24EF-4E91-B297-223B0B3E3E85}" srcOrd="3" destOrd="0" presId="urn:microsoft.com/office/officeart/2005/8/layout/vList5"/>
    <dgm:cxn modelId="{32D874FE-65DF-4F5F-8DC5-D27ECEC444B0}" type="presParOf" srcId="{A3A36D12-092E-4BA2-BDAD-6E06EC07E28F}" destId="{AADAF3B4-8DB6-4FDC-BB7D-605EE668C022}" srcOrd="4" destOrd="0" presId="urn:microsoft.com/office/officeart/2005/8/layout/vList5"/>
    <dgm:cxn modelId="{523C3C60-64A3-43CF-89F6-8024C29C6ACE}" type="presParOf" srcId="{AADAF3B4-8DB6-4FDC-BB7D-605EE668C022}" destId="{CFEC5B93-F5AE-445B-BBBB-F78C7F144FED}" srcOrd="0" destOrd="0" presId="urn:microsoft.com/office/officeart/2005/8/layout/vList5"/>
    <dgm:cxn modelId="{C95A273E-6E68-48F5-AD11-1D23F9F59116}" type="presParOf" srcId="{AADAF3B4-8DB6-4FDC-BB7D-605EE668C022}" destId="{5A006C31-0B43-44B9-8303-57F1B4078A2C}"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D09B13-178C-443A-BDA7-BF4F70F04A0D}" type="doc">
      <dgm:prSet loTypeId="urn:microsoft.com/office/officeart/2005/8/layout/vList5" loCatId="list" qsTypeId="urn:microsoft.com/office/officeart/2005/8/quickstyle/simple1" qsCatId="simple" csTypeId="urn:microsoft.com/office/officeart/2005/8/colors/accent1_3" csCatId="accent1" phldr="1"/>
      <dgm:spPr/>
      <dgm:t>
        <a:bodyPr/>
        <a:lstStyle/>
        <a:p>
          <a:endParaRPr lang="en-US"/>
        </a:p>
      </dgm:t>
    </dgm:pt>
    <dgm:pt modelId="{3EEA13DC-B783-47A1-8953-5C19B5AA97E8}">
      <dgm:prSet phldrT="[Text]" custT="1"/>
      <dgm:spPr/>
      <dgm:t>
        <a:bodyPr/>
        <a:lstStyle/>
        <a:p>
          <a:r>
            <a:rPr lang="en-US" sz="2600" dirty="0"/>
            <a:t>Siderophores</a:t>
          </a:r>
        </a:p>
      </dgm:t>
    </dgm:pt>
    <dgm:pt modelId="{B438BF2A-4100-495E-AA6F-8A6001B33C9A}" type="parTrans" cxnId="{8909233A-F6C7-4B1C-8D90-C9660EC78637}">
      <dgm:prSet/>
      <dgm:spPr/>
      <dgm:t>
        <a:bodyPr/>
        <a:lstStyle/>
        <a:p>
          <a:endParaRPr lang="en-US" sz="1600">
            <a:solidFill>
              <a:schemeClr val="bg1"/>
            </a:solidFill>
          </a:endParaRPr>
        </a:p>
      </dgm:t>
    </dgm:pt>
    <dgm:pt modelId="{FA8EDF9C-CF6D-4E7B-BD95-FC9B1037AA33}" type="sibTrans" cxnId="{8909233A-F6C7-4B1C-8D90-C9660EC78637}">
      <dgm:prSet/>
      <dgm:spPr/>
      <dgm:t>
        <a:bodyPr/>
        <a:lstStyle/>
        <a:p>
          <a:endParaRPr lang="en-US" sz="1600">
            <a:solidFill>
              <a:schemeClr val="bg1"/>
            </a:solidFill>
          </a:endParaRPr>
        </a:p>
      </dgm:t>
    </dgm:pt>
    <dgm:pt modelId="{48FB297C-3983-430B-A6A4-AE2737527047}">
      <dgm:prSet phldrT="[Text]" custT="1"/>
      <dgm:spPr/>
      <dgm:t>
        <a:bodyPr/>
        <a:lstStyle/>
        <a:p>
          <a:r>
            <a:rPr lang="en-US" sz="1600" dirty="0">
              <a:solidFill>
                <a:schemeClr val="bg1"/>
              </a:solidFill>
            </a:rPr>
            <a:t>Small organic iron-chelating molecules</a:t>
          </a:r>
        </a:p>
      </dgm:t>
    </dgm:pt>
    <dgm:pt modelId="{1C392224-A31D-4294-A29E-7B3154EFD5C0}" type="parTrans" cxnId="{61B8683B-5DC6-47DA-A7B1-F7948EDCE930}">
      <dgm:prSet/>
      <dgm:spPr/>
      <dgm:t>
        <a:bodyPr/>
        <a:lstStyle/>
        <a:p>
          <a:endParaRPr lang="en-US" sz="1600">
            <a:solidFill>
              <a:schemeClr val="bg1"/>
            </a:solidFill>
          </a:endParaRPr>
        </a:p>
      </dgm:t>
    </dgm:pt>
    <dgm:pt modelId="{42E81908-EDD8-4D4F-8092-CC3A3CBD0FEF}" type="sibTrans" cxnId="{61B8683B-5DC6-47DA-A7B1-F7948EDCE930}">
      <dgm:prSet/>
      <dgm:spPr/>
      <dgm:t>
        <a:bodyPr/>
        <a:lstStyle/>
        <a:p>
          <a:endParaRPr lang="en-US" sz="1600">
            <a:solidFill>
              <a:schemeClr val="bg1"/>
            </a:solidFill>
          </a:endParaRPr>
        </a:p>
      </dgm:t>
    </dgm:pt>
    <dgm:pt modelId="{22199D86-5CF7-4EC7-B1BE-0184E30C59FB}">
      <dgm:prSet phldrT="[Text]" custT="1"/>
      <dgm:spPr/>
      <dgm:t>
        <a:bodyPr/>
        <a:lstStyle/>
        <a:p>
          <a:r>
            <a:rPr lang="en-US" sz="2600" dirty="0"/>
            <a:t>Outer membrane iron compound receptors</a:t>
          </a:r>
        </a:p>
      </dgm:t>
    </dgm:pt>
    <dgm:pt modelId="{4B9CA251-756E-4DB3-B1CF-A6688B9499AC}" type="parTrans" cxnId="{81A8FBF3-1E09-419B-87D6-D662BC869D9A}">
      <dgm:prSet/>
      <dgm:spPr/>
      <dgm:t>
        <a:bodyPr/>
        <a:lstStyle/>
        <a:p>
          <a:endParaRPr lang="en-US" sz="1600">
            <a:solidFill>
              <a:schemeClr val="bg1"/>
            </a:solidFill>
          </a:endParaRPr>
        </a:p>
      </dgm:t>
    </dgm:pt>
    <dgm:pt modelId="{F9516B80-4AF9-4A3F-B494-B4CA6A832192}" type="sibTrans" cxnId="{81A8FBF3-1E09-419B-87D6-D662BC869D9A}">
      <dgm:prSet/>
      <dgm:spPr/>
      <dgm:t>
        <a:bodyPr/>
        <a:lstStyle/>
        <a:p>
          <a:endParaRPr lang="en-US" sz="1600">
            <a:solidFill>
              <a:schemeClr val="bg1"/>
            </a:solidFill>
          </a:endParaRPr>
        </a:p>
      </dgm:t>
    </dgm:pt>
    <dgm:pt modelId="{6AE65991-FFB6-4DF3-8168-6A4EA3C603EB}">
      <dgm:prSet phldrT="[Text]" custT="1"/>
      <dgm:spPr/>
      <dgm:t>
        <a:bodyPr/>
        <a:lstStyle/>
        <a:p>
          <a:r>
            <a:rPr lang="en-US" sz="1600" dirty="0">
              <a:solidFill>
                <a:schemeClr val="bg1"/>
              </a:solidFill>
            </a:rPr>
            <a:t>Allow entry of siderophores from the bacterial cell itself, iron-containing host molecules (eg, heme), or those of other microorganisms</a:t>
          </a:r>
        </a:p>
      </dgm:t>
    </dgm:pt>
    <dgm:pt modelId="{3427FE6B-525F-42D0-8E8E-545444B911EC}" type="parTrans" cxnId="{9582275C-E79F-4734-9F93-ADB0E1E9ECB6}">
      <dgm:prSet/>
      <dgm:spPr/>
      <dgm:t>
        <a:bodyPr/>
        <a:lstStyle/>
        <a:p>
          <a:endParaRPr lang="en-US" sz="1600">
            <a:solidFill>
              <a:schemeClr val="bg1"/>
            </a:solidFill>
          </a:endParaRPr>
        </a:p>
      </dgm:t>
    </dgm:pt>
    <dgm:pt modelId="{EA93CA19-392D-4595-B929-4A5CCD2B6523}" type="sibTrans" cxnId="{9582275C-E79F-4734-9F93-ADB0E1E9ECB6}">
      <dgm:prSet/>
      <dgm:spPr/>
      <dgm:t>
        <a:bodyPr/>
        <a:lstStyle/>
        <a:p>
          <a:endParaRPr lang="en-US" sz="1600">
            <a:solidFill>
              <a:schemeClr val="bg1"/>
            </a:solidFill>
          </a:endParaRPr>
        </a:p>
      </dgm:t>
    </dgm:pt>
    <dgm:pt modelId="{FE17C9CA-BFD8-4B73-878C-5DB145EB5CAF}">
      <dgm:prSet phldrT="[Text]" custT="1"/>
      <dgm:spPr/>
      <dgm:t>
        <a:bodyPr/>
        <a:lstStyle/>
        <a:p>
          <a:r>
            <a:rPr lang="en-US" sz="1600" dirty="0">
              <a:solidFill>
                <a:schemeClr val="bg1"/>
              </a:solidFill>
            </a:rPr>
            <a:t>Examples: enterobactin, salmochelin, yersiniabactin, aerobactin</a:t>
          </a:r>
        </a:p>
      </dgm:t>
    </dgm:pt>
    <dgm:pt modelId="{28D93B99-3CA4-4F8B-975C-4549BBA2B13F}" type="parTrans" cxnId="{5EC5EFD0-2327-4EBB-A1D3-474DFC88C955}">
      <dgm:prSet/>
      <dgm:spPr/>
      <dgm:t>
        <a:bodyPr/>
        <a:lstStyle/>
        <a:p>
          <a:endParaRPr lang="en-US" sz="1600"/>
        </a:p>
      </dgm:t>
    </dgm:pt>
    <dgm:pt modelId="{D0798E94-BFEF-412A-B489-10F42806E23C}" type="sibTrans" cxnId="{5EC5EFD0-2327-4EBB-A1D3-474DFC88C955}">
      <dgm:prSet/>
      <dgm:spPr/>
      <dgm:t>
        <a:bodyPr/>
        <a:lstStyle/>
        <a:p>
          <a:endParaRPr lang="en-US" sz="1600"/>
        </a:p>
      </dgm:t>
    </dgm:pt>
    <dgm:pt modelId="{0797F596-BF1A-4CD8-A24F-939EC89D39FB}">
      <dgm:prSet phldrT="[Text]" custT="1"/>
      <dgm:spPr/>
      <dgm:t>
        <a:bodyPr/>
        <a:lstStyle/>
        <a:p>
          <a:r>
            <a:rPr lang="en-US" sz="1600" dirty="0">
              <a:solidFill>
                <a:schemeClr val="bg1"/>
              </a:solidFill>
            </a:rPr>
            <a:t>Examples: </a:t>
          </a:r>
          <a:r>
            <a:rPr lang="en-US" sz="1600" i="1" dirty="0">
              <a:solidFill>
                <a:schemeClr val="bg1"/>
              </a:solidFill>
            </a:rPr>
            <a:t>IroN</a:t>
          </a:r>
          <a:r>
            <a:rPr lang="en-US" sz="1600" dirty="0">
              <a:solidFill>
                <a:schemeClr val="bg1"/>
              </a:solidFill>
            </a:rPr>
            <a:t>, </a:t>
          </a:r>
          <a:r>
            <a:rPr lang="en-US" sz="1600" i="1" dirty="0">
              <a:solidFill>
                <a:schemeClr val="bg1"/>
              </a:solidFill>
            </a:rPr>
            <a:t>IreA</a:t>
          </a:r>
          <a:r>
            <a:rPr lang="en-US" sz="1600" dirty="0">
              <a:solidFill>
                <a:schemeClr val="bg1"/>
              </a:solidFill>
            </a:rPr>
            <a:t>, </a:t>
          </a:r>
          <a:r>
            <a:rPr lang="en-US" sz="1600" i="1" dirty="0">
              <a:solidFill>
                <a:schemeClr val="bg1"/>
              </a:solidFill>
            </a:rPr>
            <a:t>IutA</a:t>
          </a:r>
          <a:r>
            <a:rPr lang="en-US" sz="1600" dirty="0">
              <a:solidFill>
                <a:schemeClr val="bg1"/>
              </a:solidFill>
            </a:rPr>
            <a:t>, </a:t>
          </a:r>
          <a:r>
            <a:rPr lang="en-US" sz="1600" i="1" dirty="0">
              <a:solidFill>
                <a:schemeClr val="bg1"/>
              </a:solidFill>
            </a:rPr>
            <a:t>FyuA</a:t>
          </a:r>
          <a:r>
            <a:rPr lang="en-US" sz="1600" dirty="0">
              <a:solidFill>
                <a:schemeClr val="bg1"/>
              </a:solidFill>
            </a:rPr>
            <a:t>, </a:t>
          </a:r>
          <a:r>
            <a:rPr lang="en-US" sz="1600" i="1" dirty="0">
              <a:solidFill>
                <a:schemeClr val="bg1"/>
              </a:solidFill>
            </a:rPr>
            <a:t>Iha</a:t>
          </a:r>
          <a:r>
            <a:rPr lang="en-US" sz="1600" dirty="0">
              <a:solidFill>
                <a:schemeClr val="bg1"/>
              </a:solidFill>
            </a:rPr>
            <a:t>, </a:t>
          </a:r>
          <a:r>
            <a:rPr lang="en-US" sz="1600" i="1" dirty="0">
              <a:solidFill>
                <a:schemeClr val="bg1"/>
              </a:solidFill>
            </a:rPr>
            <a:t>Hma</a:t>
          </a:r>
          <a:r>
            <a:rPr lang="en-US" sz="1600" dirty="0">
              <a:solidFill>
                <a:schemeClr val="bg1"/>
              </a:solidFill>
            </a:rPr>
            <a:t>, </a:t>
          </a:r>
          <a:r>
            <a:rPr lang="en-US" sz="1600" i="1" dirty="0">
              <a:solidFill>
                <a:schemeClr val="bg1"/>
              </a:solidFill>
            </a:rPr>
            <a:t>ChuA</a:t>
          </a:r>
        </a:p>
      </dgm:t>
    </dgm:pt>
    <dgm:pt modelId="{75DF33F8-CCA1-4A8E-AC94-5664CAF4B602}" type="parTrans" cxnId="{D2CD0513-DE4B-470E-82C9-F429FE91E797}">
      <dgm:prSet/>
      <dgm:spPr/>
      <dgm:t>
        <a:bodyPr/>
        <a:lstStyle/>
        <a:p>
          <a:endParaRPr lang="en-US" sz="1600"/>
        </a:p>
      </dgm:t>
    </dgm:pt>
    <dgm:pt modelId="{5FA60B3D-EAFF-4526-9712-31A55E5B8CA0}" type="sibTrans" cxnId="{D2CD0513-DE4B-470E-82C9-F429FE91E797}">
      <dgm:prSet/>
      <dgm:spPr/>
      <dgm:t>
        <a:bodyPr/>
        <a:lstStyle/>
        <a:p>
          <a:endParaRPr lang="en-US" sz="1600"/>
        </a:p>
      </dgm:t>
    </dgm:pt>
    <dgm:pt modelId="{D6DB3BAF-1E2C-45E3-BB92-CEC39F2A24C2}">
      <dgm:prSet phldrT="[Text]" custT="1"/>
      <dgm:spPr/>
      <dgm:t>
        <a:bodyPr/>
        <a:lstStyle/>
        <a:p>
          <a:r>
            <a:rPr lang="en-US" sz="1600" dirty="0">
              <a:solidFill>
                <a:schemeClr val="bg1"/>
              </a:solidFill>
            </a:rPr>
            <a:t>Compete with host proteins for ferric iron</a:t>
          </a:r>
        </a:p>
      </dgm:t>
    </dgm:pt>
    <dgm:pt modelId="{C268AE02-653C-4C61-B8B7-01BFD46C3F6D}" type="parTrans" cxnId="{77D13E39-9FA5-4A96-94C7-04752256EB80}">
      <dgm:prSet/>
      <dgm:spPr/>
      <dgm:t>
        <a:bodyPr/>
        <a:lstStyle/>
        <a:p>
          <a:endParaRPr lang="en-US"/>
        </a:p>
      </dgm:t>
    </dgm:pt>
    <dgm:pt modelId="{CF05E099-3B0C-4D09-9483-63F8415A1129}" type="sibTrans" cxnId="{77D13E39-9FA5-4A96-94C7-04752256EB80}">
      <dgm:prSet/>
      <dgm:spPr/>
      <dgm:t>
        <a:bodyPr/>
        <a:lstStyle/>
        <a:p>
          <a:endParaRPr lang="en-US"/>
        </a:p>
      </dgm:t>
    </dgm:pt>
    <dgm:pt modelId="{38839543-5215-492C-8813-C02AA7F8EB15}" type="pres">
      <dgm:prSet presAssocID="{5BD09B13-178C-443A-BDA7-BF4F70F04A0D}" presName="Name0" presStyleCnt="0">
        <dgm:presLayoutVars>
          <dgm:dir/>
          <dgm:animLvl val="lvl"/>
          <dgm:resizeHandles val="exact"/>
        </dgm:presLayoutVars>
      </dgm:prSet>
      <dgm:spPr/>
    </dgm:pt>
    <dgm:pt modelId="{96AAD10F-674E-44D9-8C5C-0B5A3FCA0C57}" type="pres">
      <dgm:prSet presAssocID="{3EEA13DC-B783-47A1-8953-5C19B5AA97E8}" presName="linNode" presStyleCnt="0"/>
      <dgm:spPr/>
    </dgm:pt>
    <dgm:pt modelId="{B9AE3634-9ACD-4820-A050-6E2E830DC86A}" type="pres">
      <dgm:prSet presAssocID="{3EEA13DC-B783-47A1-8953-5C19B5AA97E8}" presName="parentText" presStyleLbl="node1" presStyleIdx="0" presStyleCnt="2">
        <dgm:presLayoutVars>
          <dgm:chMax val="1"/>
          <dgm:bulletEnabled val="1"/>
        </dgm:presLayoutVars>
      </dgm:prSet>
      <dgm:spPr/>
    </dgm:pt>
    <dgm:pt modelId="{80FD0099-80C8-49A7-A50C-B0344FD0724D}" type="pres">
      <dgm:prSet presAssocID="{3EEA13DC-B783-47A1-8953-5C19B5AA97E8}" presName="descendantText" presStyleLbl="alignAccFollowNode1" presStyleIdx="0" presStyleCnt="2">
        <dgm:presLayoutVars>
          <dgm:bulletEnabled val="1"/>
        </dgm:presLayoutVars>
      </dgm:prSet>
      <dgm:spPr/>
    </dgm:pt>
    <dgm:pt modelId="{C147A916-D4D9-4056-9656-411B363D6225}" type="pres">
      <dgm:prSet presAssocID="{FA8EDF9C-CF6D-4E7B-BD95-FC9B1037AA33}" presName="sp" presStyleCnt="0"/>
      <dgm:spPr/>
    </dgm:pt>
    <dgm:pt modelId="{A002F2D8-86F2-41FD-9E69-547F1C674F77}" type="pres">
      <dgm:prSet presAssocID="{22199D86-5CF7-4EC7-B1BE-0184E30C59FB}" presName="linNode" presStyleCnt="0"/>
      <dgm:spPr/>
    </dgm:pt>
    <dgm:pt modelId="{BB509B92-8C66-44F1-960D-C227F60BE991}" type="pres">
      <dgm:prSet presAssocID="{22199D86-5CF7-4EC7-B1BE-0184E30C59FB}" presName="parentText" presStyleLbl="node1" presStyleIdx="1" presStyleCnt="2">
        <dgm:presLayoutVars>
          <dgm:chMax val="1"/>
          <dgm:bulletEnabled val="1"/>
        </dgm:presLayoutVars>
      </dgm:prSet>
      <dgm:spPr/>
    </dgm:pt>
    <dgm:pt modelId="{DCC20AFA-1BB8-4275-9827-48E0C6522933}" type="pres">
      <dgm:prSet presAssocID="{22199D86-5CF7-4EC7-B1BE-0184E30C59FB}" presName="descendantText" presStyleLbl="alignAccFollowNode1" presStyleIdx="1" presStyleCnt="2" custScaleY="93903">
        <dgm:presLayoutVars>
          <dgm:bulletEnabled val="1"/>
        </dgm:presLayoutVars>
      </dgm:prSet>
      <dgm:spPr/>
    </dgm:pt>
  </dgm:ptLst>
  <dgm:cxnLst>
    <dgm:cxn modelId="{E4171F12-E4E9-4B3C-AFA9-882D56FEB000}" type="presOf" srcId="{6AE65991-FFB6-4DF3-8168-6A4EA3C603EB}" destId="{DCC20AFA-1BB8-4275-9827-48E0C6522933}" srcOrd="0" destOrd="0" presId="urn:microsoft.com/office/officeart/2005/8/layout/vList5"/>
    <dgm:cxn modelId="{D2CD0513-DE4B-470E-82C9-F429FE91E797}" srcId="{22199D86-5CF7-4EC7-B1BE-0184E30C59FB}" destId="{0797F596-BF1A-4CD8-A24F-939EC89D39FB}" srcOrd="1" destOrd="0" parTransId="{75DF33F8-CCA1-4A8E-AC94-5664CAF4B602}" sibTransId="{5FA60B3D-EAFF-4526-9712-31A55E5B8CA0}"/>
    <dgm:cxn modelId="{77D13E39-9FA5-4A96-94C7-04752256EB80}" srcId="{3EEA13DC-B783-47A1-8953-5C19B5AA97E8}" destId="{D6DB3BAF-1E2C-45E3-BB92-CEC39F2A24C2}" srcOrd="1" destOrd="0" parTransId="{C268AE02-653C-4C61-B8B7-01BFD46C3F6D}" sibTransId="{CF05E099-3B0C-4D09-9483-63F8415A1129}"/>
    <dgm:cxn modelId="{8909233A-F6C7-4B1C-8D90-C9660EC78637}" srcId="{5BD09B13-178C-443A-BDA7-BF4F70F04A0D}" destId="{3EEA13DC-B783-47A1-8953-5C19B5AA97E8}" srcOrd="0" destOrd="0" parTransId="{B438BF2A-4100-495E-AA6F-8A6001B33C9A}" sibTransId="{FA8EDF9C-CF6D-4E7B-BD95-FC9B1037AA33}"/>
    <dgm:cxn modelId="{61B8683B-5DC6-47DA-A7B1-F7948EDCE930}" srcId="{3EEA13DC-B783-47A1-8953-5C19B5AA97E8}" destId="{48FB297C-3983-430B-A6A4-AE2737527047}" srcOrd="0" destOrd="0" parTransId="{1C392224-A31D-4294-A29E-7B3154EFD5C0}" sibTransId="{42E81908-EDD8-4D4F-8092-CC3A3CBD0FEF}"/>
    <dgm:cxn modelId="{9582275C-E79F-4734-9F93-ADB0E1E9ECB6}" srcId="{22199D86-5CF7-4EC7-B1BE-0184E30C59FB}" destId="{6AE65991-FFB6-4DF3-8168-6A4EA3C603EB}" srcOrd="0" destOrd="0" parTransId="{3427FE6B-525F-42D0-8E8E-545444B911EC}" sibTransId="{EA93CA19-392D-4595-B929-4A5CCD2B6523}"/>
    <dgm:cxn modelId="{82D9C84B-9963-438B-A80F-571F37401523}" type="presOf" srcId="{D6DB3BAF-1E2C-45E3-BB92-CEC39F2A24C2}" destId="{80FD0099-80C8-49A7-A50C-B0344FD0724D}" srcOrd="0" destOrd="1" presId="urn:microsoft.com/office/officeart/2005/8/layout/vList5"/>
    <dgm:cxn modelId="{1D629E50-D7EC-49F4-BE4B-576A56297F51}" type="presOf" srcId="{3EEA13DC-B783-47A1-8953-5C19B5AA97E8}" destId="{B9AE3634-9ACD-4820-A050-6E2E830DC86A}" srcOrd="0" destOrd="0" presId="urn:microsoft.com/office/officeart/2005/8/layout/vList5"/>
    <dgm:cxn modelId="{BECF2A7C-DEE3-4517-992A-3BCF68252D85}" type="presOf" srcId="{22199D86-5CF7-4EC7-B1BE-0184E30C59FB}" destId="{BB509B92-8C66-44F1-960D-C227F60BE991}" srcOrd="0" destOrd="0" presId="urn:microsoft.com/office/officeart/2005/8/layout/vList5"/>
    <dgm:cxn modelId="{5D403C89-99C5-44CC-BC8D-6559323ADE88}" type="presOf" srcId="{0797F596-BF1A-4CD8-A24F-939EC89D39FB}" destId="{DCC20AFA-1BB8-4275-9827-48E0C6522933}" srcOrd="0" destOrd="1" presId="urn:microsoft.com/office/officeart/2005/8/layout/vList5"/>
    <dgm:cxn modelId="{B1F332A8-CD19-453F-9EE7-663603835C87}" type="presOf" srcId="{48FB297C-3983-430B-A6A4-AE2737527047}" destId="{80FD0099-80C8-49A7-A50C-B0344FD0724D}" srcOrd="0" destOrd="0" presId="urn:microsoft.com/office/officeart/2005/8/layout/vList5"/>
    <dgm:cxn modelId="{F75F0DC8-A256-43F1-9FC6-64B894562936}" type="presOf" srcId="{FE17C9CA-BFD8-4B73-878C-5DB145EB5CAF}" destId="{80FD0099-80C8-49A7-A50C-B0344FD0724D}" srcOrd="0" destOrd="2" presId="urn:microsoft.com/office/officeart/2005/8/layout/vList5"/>
    <dgm:cxn modelId="{5EC5EFD0-2327-4EBB-A1D3-474DFC88C955}" srcId="{3EEA13DC-B783-47A1-8953-5C19B5AA97E8}" destId="{FE17C9CA-BFD8-4B73-878C-5DB145EB5CAF}" srcOrd="2" destOrd="0" parTransId="{28D93B99-3CA4-4F8B-975C-4549BBA2B13F}" sibTransId="{D0798E94-BFEF-412A-B489-10F42806E23C}"/>
    <dgm:cxn modelId="{A5BA1FE5-3E8C-477C-8F8B-52739013B321}" type="presOf" srcId="{5BD09B13-178C-443A-BDA7-BF4F70F04A0D}" destId="{38839543-5215-492C-8813-C02AA7F8EB15}" srcOrd="0" destOrd="0" presId="urn:microsoft.com/office/officeart/2005/8/layout/vList5"/>
    <dgm:cxn modelId="{81A8FBF3-1E09-419B-87D6-D662BC869D9A}" srcId="{5BD09B13-178C-443A-BDA7-BF4F70F04A0D}" destId="{22199D86-5CF7-4EC7-B1BE-0184E30C59FB}" srcOrd="1" destOrd="0" parTransId="{4B9CA251-756E-4DB3-B1CF-A6688B9499AC}" sibTransId="{F9516B80-4AF9-4A3F-B494-B4CA6A832192}"/>
    <dgm:cxn modelId="{37D7CD0B-F04E-4D78-B491-EDD6DB92F636}" type="presParOf" srcId="{38839543-5215-492C-8813-C02AA7F8EB15}" destId="{96AAD10F-674E-44D9-8C5C-0B5A3FCA0C57}" srcOrd="0" destOrd="0" presId="urn:microsoft.com/office/officeart/2005/8/layout/vList5"/>
    <dgm:cxn modelId="{DC9BFF8F-620C-4BEF-8DA5-4FF38D436196}" type="presParOf" srcId="{96AAD10F-674E-44D9-8C5C-0B5A3FCA0C57}" destId="{B9AE3634-9ACD-4820-A050-6E2E830DC86A}" srcOrd="0" destOrd="0" presId="urn:microsoft.com/office/officeart/2005/8/layout/vList5"/>
    <dgm:cxn modelId="{509C0210-4CA7-4AD5-B1B4-0D701ADA1D96}" type="presParOf" srcId="{96AAD10F-674E-44D9-8C5C-0B5A3FCA0C57}" destId="{80FD0099-80C8-49A7-A50C-B0344FD0724D}" srcOrd="1" destOrd="0" presId="urn:microsoft.com/office/officeart/2005/8/layout/vList5"/>
    <dgm:cxn modelId="{21735FD3-7D54-4E21-8C92-369035DCF0BF}" type="presParOf" srcId="{38839543-5215-492C-8813-C02AA7F8EB15}" destId="{C147A916-D4D9-4056-9656-411B363D6225}" srcOrd="1" destOrd="0" presId="urn:microsoft.com/office/officeart/2005/8/layout/vList5"/>
    <dgm:cxn modelId="{116D5BCE-71F4-45D5-9624-D061D6D4F7DB}" type="presParOf" srcId="{38839543-5215-492C-8813-C02AA7F8EB15}" destId="{A002F2D8-86F2-41FD-9E69-547F1C674F77}" srcOrd="2" destOrd="0" presId="urn:microsoft.com/office/officeart/2005/8/layout/vList5"/>
    <dgm:cxn modelId="{4C7C92F2-50E3-4F05-AE69-31AFBB78655C}" type="presParOf" srcId="{A002F2D8-86F2-41FD-9E69-547F1C674F77}" destId="{BB509B92-8C66-44F1-960D-C227F60BE991}" srcOrd="0" destOrd="0" presId="urn:microsoft.com/office/officeart/2005/8/layout/vList5"/>
    <dgm:cxn modelId="{825A601A-353D-43E5-9687-1AF36EB0E4C7}" type="presParOf" srcId="{A002F2D8-86F2-41FD-9E69-547F1C674F77}" destId="{DCC20AFA-1BB8-4275-9827-48E0C652293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D0099-80C8-49A7-A50C-B0344FD0724D}">
      <dsp:nvSpPr>
        <dsp:cNvPr id="0" name=""/>
        <dsp:cNvSpPr/>
      </dsp:nvSpPr>
      <dsp:spPr>
        <a:xfrm rot="5400000">
          <a:off x="6916447" y="-2982156"/>
          <a:ext cx="699554" cy="6838800"/>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Outer portion of LPS</a:t>
          </a:r>
        </a:p>
        <a:p>
          <a:pPr marL="171450" lvl="1" indent="-171450" algn="l" defTabSz="711200">
            <a:lnSpc>
              <a:spcPct val="90000"/>
            </a:lnSpc>
            <a:spcBef>
              <a:spcPct val="0"/>
            </a:spcBef>
            <a:spcAft>
              <a:spcPct val="15000"/>
            </a:spcAft>
            <a:buChar char="•"/>
          </a:pPr>
          <a:r>
            <a:rPr lang="en-US" sz="1600" kern="1200" dirty="0">
              <a:solidFill>
                <a:schemeClr val="bg1"/>
              </a:solidFill>
            </a:rPr>
            <a:t>Examples: O1, O2, O4, O6, O7, O8, O16, O16/72, O18, O25, O50, O75</a:t>
          </a:r>
        </a:p>
      </dsp:txBody>
      <dsp:txXfrm rot="-5400000">
        <a:off x="3846825" y="121615"/>
        <a:ext cx="6804651" cy="631256"/>
      </dsp:txXfrm>
    </dsp:sp>
    <dsp:sp modelId="{B9AE3634-9ACD-4820-A050-6E2E830DC86A}">
      <dsp:nvSpPr>
        <dsp:cNvPr id="0" name=""/>
        <dsp:cNvSpPr/>
      </dsp:nvSpPr>
      <dsp:spPr>
        <a:xfrm>
          <a:off x="0" y="21"/>
          <a:ext cx="3846825" cy="874443"/>
        </a:xfrm>
        <a:prstGeom prst="round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O antigens</a:t>
          </a:r>
        </a:p>
      </dsp:txBody>
      <dsp:txXfrm>
        <a:off x="42687" y="42708"/>
        <a:ext cx="3761451" cy="789069"/>
      </dsp:txXfrm>
    </dsp:sp>
    <dsp:sp modelId="{DCC20AFA-1BB8-4275-9827-48E0C6522933}">
      <dsp:nvSpPr>
        <dsp:cNvPr id="0" name=""/>
        <dsp:cNvSpPr/>
      </dsp:nvSpPr>
      <dsp:spPr>
        <a:xfrm rot="5400000">
          <a:off x="6937773" y="-2063991"/>
          <a:ext cx="656902" cy="6838800"/>
        </a:xfrm>
        <a:prstGeom prst="round2SameRect">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Polysaccharide capsule</a:t>
          </a:r>
        </a:p>
        <a:p>
          <a:pPr marL="171450" lvl="1" indent="-171450" algn="l" defTabSz="711200">
            <a:lnSpc>
              <a:spcPct val="90000"/>
            </a:lnSpc>
            <a:spcBef>
              <a:spcPct val="0"/>
            </a:spcBef>
            <a:spcAft>
              <a:spcPct val="15000"/>
            </a:spcAft>
            <a:buChar char="•"/>
          </a:pPr>
          <a:r>
            <a:rPr lang="en-US" sz="1600" kern="1200" dirty="0">
              <a:solidFill>
                <a:schemeClr val="bg1"/>
              </a:solidFill>
            </a:rPr>
            <a:t>Examples: K1, K5, K30, K92</a:t>
          </a:r>
          <a:endParaRPr lang="en-US" sz="1600" i="1" kern="1200" dirty="0">
            <a:solidFill>
              <a:schemeClr val="bg1"/>
            </a:solidFill>
          </a:endParaRPr>
        </a:p>
      </dsp:txBody>
      <dsp:txXfrm rot="-5400000">
        <a:off x="3846825" y="1059024"/>
        <a:ext cx="6806733" cy="592768"/>
      </dsp:txXfrm>
    </dsp:sp>
    <dsp:sp modelId="{BB509B92-8C66-44F1-960D-C227F60BE991}">
      <dsp:nvSpPr>
        <dsp:cNvPr id="0" name=""/>
        <dsp:cNvSpPr/>
      </dsp:nvSpPr>
      <dsp:spPr>
        <a:xfrm>
          <a:off x="0" y="918187"/>
          <a:ext cx="3846825" cy="874443"/>
        </a:xfrm>
        <a:prstGeom prst="roundRect">
          <a:avLst/>
        </a:prstGeom>
        <a:solidFill>
          <a:schemeClr val="accent3">
            <a:shade val="80000"/>
            <a:hueOff val="-442404"/>
            <a:satOff val="-10836"/>
            <a:lumOff val="306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K antigens</a:t>
          </a:r>
        </a:p>
      </dsp:txBody>
      <dsp:txXfrm>
        <a:off x="42687" y="960874"/>
        <a:ext cx="3761451" cy="789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BC74D-2C10-4A13-BB2A-B342D5327C19}">
      <dsp:nvSpPr>
        <dsp:cNvPr id="0" name=""/>
        <dsp:cNvSpPr/>
      </dsp:nvSpPr>
      <dsp:spPr>
        <a:xfrm rot="5400000">
          <a:off x="6826963" y="-3052825"/>
          <a:ext cx="683219" cy="6961632"/>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Tip adhesin on P fimbriae </a:t>
          </a:r>
          <a:r>
            <a:rPr lang="en-US" sz="1600" kern="1200" dirty="0">
              <a:solidFill>
                <a:schemeClr val="bg1"/>
              </a:solidFill>
              <a:sym typeface="Wingdings" panose="05000000000000000000" pitchFamily="2" charset="2"/>
            </a:rPr>
            <a:t> contributes to human kidney colonization</a:t>
          </a:r>
          <a:endParaRPr lang="en-US" sz="1600" kern="1200" dirty="0">
            <a:solidFill>
              <a:schemeClr val="bg1"/>
            </a:solidFill>
          </a:endParaRPr>
        </a:p>
      </dsp:txBody>
      <dsp:txXfrm rot="-5400000">
        <a:off x="3687757" y="119733"/>
        <a:ext cx="6928280" cy="616515"/>
      </dsp:txXfrm>
    </dsp:sp>
    <dsp:sp modelId="{26DD3DF1-1967-456E-98B0-C71A23793373}">
      <dsp:nvSpPr>
        <dsp:cNvPr id="0" name=""/>
        <dsp:cNvSpPr/>
      </dsp:nvSpPr>
      <dsp:spPr>
        <a:xfrm>
          <a:off x="228160" y="978"/>
          <a:ext cx="3459596" cy="854024"/>
        </a:xfrm>
        <a:prstGeom prst="roundRect">
          <a:avLst/>
        </a:prstGeom>
        <a:solidFill>
          <a:schemeClr val="accent5">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i="1" kern="1200" dirty="0">
              <a:solidFill>
                <a:schemeClr val="bg1"/>
              </a:solidFill>
            </a:rPr>
            <a:t>PapG</a:t>
          </a:r>
          <a:r>
            <a:rPr lang="en-US" sz="2600" kern="1200" dirty="0">
              <a:solidFill>
                <a:schemeClr val="bg1"/>
              </a:solidFill>
            </a:rPr>
            <a:t> on P fimbriae</a:t>
          </a:r>
        </a:p>
      </dsp:txBody>
      <dsp:txXfrm>
        <a:off x="269850" y="42668"/>
        <a:ext cx="3376216" cy="770644"/>
      </dsp:txXfrm>
    </dsp:sp>
    <dsp:sp modelId="{1B3768ED-EE0C-48D4-8440-5F290AA0CD90}">
      <dsp:nvSpPr>
        <dsp:cNvPr id="0" name=""/>
        <dsp:cNvSpPr/>
      </dsp:nvSpPr>
      <dsp:spPr>
        <a:xfrm rot="5400000">
          <a:off x="6798811" y="-2156099"/>
          <a:ext cx="739523" cy="6961632"/>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Dr fimbriae bind to type 4 collagen and DAF/CD55 on tubular basement membrane and Bowman’s capsule of kidney</a:t>
          </a:r>
        </a:p>
      </dsp:txBody>
      <dsp:txXfrm rot="-5400000">
        <a:off x="3687757" y="991056"/>
        <a:ext cx="6925531" cy="667321"/>
      </dsp:txXfrm>
    </dsp:sp>
    <dsp:sp modelId="{DB3967EF-1B36-4C61-935B-B874F0E89DA6}">
      <dsp:nvSpPr>
        <dsp:cNvPr id="0" name=""/>
        <dsp:cNvSpPr/>
      </dsp:nvSpPr>
      <dsp:spPr>
        <a:xfrm>
          <a:off x="228160" y="897704"/>
          <a:ext cx="3459596" cy="854024"/>
        </a:xfrm>
        <a:prstGeom prst="roundRect">
          <a:avLst/>
        </a:prstGeom>
        <a:solidFill>
          <a:schemeClr val="accent5">
            <a:shade val="80000"/>
            <a:hueOff val="-197140"/>
            <a:satOff val="9753"/>
            <a:lumOff val="1269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i="0" kern="1200" dirty="0">
              <a:solidFill>
                <a:schemeClr val="bg1"/>
              </a:solidFill>
            </a:rPr>
            <a:t>Dr</a:t>
          </a:r>
          <a:r>
            <a:rPr lang="en-US" sz="2600" kern="1200" dirty="0">
              <a:solidFill>
                <a:schemeClr val="bg1"/>
              </a:solidFill>
            </a:rPr>
            <a:t> fimbriae</a:t>
          </a:r>
        </a:p>
      </dsp:txBody>
      <dsp:txXfrm>
        <a:off x="269850" y="939394"/>
        <a:ext cx="3376216" cy="770644"/>
      </dsp:txXfrm>
    </dsp:sp>
    <dsp:sp modelId="{BFA05EC1-CFDE-4A01-8637-33840F6EE967}">
      <dsp:nvSpPr>
        <dsp:cNvPr id="0" name=""/>
        <dsp:cNvSpPr/>
      </dsp:nvSpPr>
      <dsp:spPr>
        <a:xfrm rot="5400000">
          <a:off x="6650637" y="-1108433"/>
          <a:ext cx="1022314" cy="6954833"/>
        </a:xfrm>
        <a:prstGeom prst="round2SameRect">
          <a:avLst/>
        </a:prstGeom>
        <a:solidFill>
          <a:schemeClr val="accent5">
            <a:alpha val="90000"/>
            <a:tint val="40000"/>
            <a:hueOff val="0"/>
            <a:satOff val="0"/>
            <a:lumOff val="0"/>
            <a:alphaOff val="0"/>
          </a:schemeClr>
        </a:solidFill>
        <a:ln w="25400" cap="flat" cmpd="sng" algn="ctr">
          <a:solidFill>
            <a:schemeClr val="accent5">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Binds to mannose residues on uroplakin of bladder epithelium</a:t>
          </a:r>
        </a:p>
        <a:p>
          <a:pPr marL="171450" lvl="1" indent="-171450" algn="l" defTabSz="711200">
            <a:lnSpc>
              <a:spcPct val="90000"/>
            </a:lnSpc>
            <a:spcBef>
              <a:spcPct val="0"/>
            </a:spcBef>
            <a:spcAft>
              <a:spcPct val="15000"/>
            </a:spcAft>
            <a:buChar char="•"/>
          </a:pPr>
          <a:r>
            <a:rPr lang="en-US" sz="1600" kern="1200" dirty="0">
              <a:solidFill>
                <a:schemeClr val="bg1"/>
              </a:solidFill>
            </a:rPr>
            <a:t>Expression may be turned off during infection, potentially allowing UPEC to evade immune system</a:t>
          </a:r>
        </a:p>
      </dsp:txBody>
      <dsp:txXfrm rot="-5400000">
        <a:off x="3684378" y="1907731"/>
        <a:ext cx="6904928" cy="922504"/>
      </dsp:txXfrm>
    </dsp:sp>
    <dsp:sp modelId="{4B915EBD-BCC4-4A0B-B6D3-5608296DB852}">
      <dsp:nvSpPr>
        <dsp:cNvPr id="0" name=""/>
        <dsp:cNvSpPr/>
      </dsp:nvSpPr>
      <dsp:spPr>
        <a:xfrm>
          <a:off x="228160" y="1794429"/>
          <a:ext cx="3456217" cy="1149106"/>
        </a:xfrm>
        <a:prstGeom prst="roundRect">
          <a:avLst/>
        </a:prstGeom>
        <a:solidFill>
          <a:schemeClr val="accent5">
            <a:shade val="80000"/>
            <a:hueOff val="-394281"/>
            <a:satOff val="19507"/>
            <a:lumOff val="253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bg1"/>
              </a:solidFill>
            </a:rPr>
            <a:t>Type I fimbrial adhesion </a:t>
          </a:r>
          <a:r>
            <a:rPr lang="en-US" sz="2600" i="1" kern="1200" dirty="0">
              <a:solidFill>
                <a:schemeClr val="bg1"/>
              </a:solidFill>
            </a:rPr>
            <a:t>FimH</a:t>
          </a:r>
        </a:p>
      </dsp:txBody>
      <dsp:txXfrm>
        <a:off x="284255" y="1850524"/>
        <a:ext cx="3344027" cy="10369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90E3D-A2EC-44C7-950F-F63A91ED1EFF}">
      <dsp:nvSpPr>
        <dsp:cNvPr id="0" name=""/>
        <dsp:cNvSpPr/>
      </dsp:nvSpPr>
      <dsp:spPr>
        <a:xfrm rot="5400000">
          <a:off x="6769617" y="-2999238"/>
          <a:ext cx="838324" cy="69616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Calcium-dependent, pore-forming cytolytic toxin</a:t>
          </a:r>
        </a:p>
        <a:p>
          <a:pPr marL="171450" lvl="1" indent="-171450" algn="l" defTabSz="711200">
            <a:lnSpc>
              <a:spcPct val="90000"/>
            </a:lnSpc>
            <a:spcBef>
              <a:spcPct val="0"/>
            </a:spcBef>
            <a:spcAft>
              <a:spcPct val="15000"/>
            </a:spcAft>
            <a:buChar char="•"/>
          </a:pPr>
          <a:r>
            <a:rPr lang="en-US" sz="1600" kern="1200" dirty="0">
              <a:solidFill>
                <a:schemeClr val="bg1"/>
              </a:solidFill>
            </a:rPr>
            <a:t>Associated with invasion, cytokine release, inflammatory response, and host cell lysis</a:t>
          </a:r>
        </a:p>
      </dsp:txBody>
      <dsp:txXfrm rot="-5400000">
        <a:off x="3707963" y="103340"/>
        <a:ext cx="6920708" cy="756476"/>
      </dsp:txXfrm>
    </dsp:sp>
    <dsp:sp modelId="{B182B9F6-E8BD-4AC3-9FF3-D3375F85B56D}">
      <dsp:nvSpPr>
        <dsp:cNvPr id="0" name=""/>
        <dsp:cNvSpPr/>
      </dsp:nvSpPr>
      <dsp:spPr>
        <a:xfrm>
          <a:off x="207954" y="1454"/>
          <a:ext cx="3500008" cy="960244"/>
        </a:xfrm>
        <a:prstGeom prst="roundRect">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l-GR" sz="2600" kern="1200" dirty="0">
              <a:solidFill>
                <a:schemeClr val="tx1"/>
              </a:solidFill>
            </a:rPr>
            <a:t>α</a:t>
          </a:r>
          <a:r>
            <a:rPr lang="en-US" sz="2600" kern="1200" dirty="0">
              <a:solidFill>
                <a:schemeClr val="tx1"/>
              </a:solidFill>
            </a:rPr>
            <a:t>-hemolysin</a:t>
          </a:r>
        </a:p>
      </dsp:txBody>
      <dsp:txXfrm>
        <a:off x="254829" y="48329"/>
        <a:ext cx="3406258" cy="866494"/>
      </dsp:txXfrm>
    </dsp:sp>
    <dsp:sp modelId="{27E628DA-4503-4B5D-B87D-2F292B44C574}">
      <dsp:nvSpPr>
        <dsp:cNvPr id="0" name=""/>
        <dsp:cNvSpPr/>
      </dsp:nvSpPr>
      <dsp:spPr>
        <a:xfrm rot="5400000">
          <a:off x="6804681" y="-1990982"/>
          <a:ext cx="768195" cy="69616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Associated with cytoskeleton disruption, binding, and invasion into </a:t>
          </a:r>
          <a:br>
            <a:rPr lang="en-US" sz="1600" kern="1200" dirty="0">
              <a:solidFill>
                <a:schemeClr val="bg1"/>
              </a:solidFill>
            </a:rPr>
          </a:br>
          <a:r>
            <a:rPr lang="en-US" sz="1600" kern="1200" dirty="0">
              <a:solidFill>
                <a:schemeClr val="bg1"/>
              </a:solidFill>
            </a:rPr>
            <a:t>host cells</a:t>
          </a:r>
        </a:p>
      </dsp:txBody>
      <dsp:txXfrm rot="-5400000">
        <a:off x="3707963" y="1143236"/>
        <a:ext cx="6924132" cy="693195"/>
      </dsp:txXfrm>
    </dsp:sp>
    <dsp:sp modelId="{DB33437C-DC50-4B1C-A117-C1FBEDA352C1}">
      <dsp:nvSpPr>
        <dsp:cNvPr id="0" name=""/>
        <dsp:cNvSpPr/>
      </dsp:nvSpPr>
      <dsp:spPr>
        <a:xfrm>
          <a:off x="207954" y="1009711"/>
          <a:ext cx="3500008" cy="960244"/>
        </a:xfrm>
        <a:prstGeom prst="roundRect">
          <a:avLst/>
        </a:prstGeom>
        <a:solidFill>
          <a:schemeClr val="accent6">
            <a:shade val="80000"/>
            <a:hueOff val="-107704"/>
            <a:satOff val="-16324"/>
            <a:lumOff val="17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ts val="0"/>
            </a:spcAft>
            <a:buNone/>
          </a:pPr>
          <a:r>
            <a:rPr lang="en-US" sz="2600" kern="1200" dirty="0">
              <a:solidFill>
                <a:schemeClr val="tx1"/>
              </a:solidFill>
            </a:rPr>
            <a:t>Cytotoxic necrotizing </a:t>
          </a:r>
        </a:p>
        <a:p>
          <a:pPr marL="0" lvl="0" indent="0" algn="ctr" defTabSz="1155700">
            <a:lnSpc>
              <a:spcPct val="90000"/>
            </a:lnSpc>
            <a:spcBef>
              <a:spcPct val="0"/>
            </a:spcBef>
            <a:spcAft>
              <a:spcPct val="35000"/>
            </a:spcAft>
            <a:buNone/>
          </a:pPr>
          <a:r>
            <a:rPr lang="en-US" sz="2600" kern="1200" dirty="0">
              <a:solidFill>
                <a:schemeClr val="tx1"/>
              </a:solidFill>
            </a:rPr>
            <a:t>factor 1</a:t>
          </a:r>
        </a:p>
      </dsp:txBody>
      <dsp:txXfrm>
        <a:off x="254829" y="1056586"/>
        <a:ext cx="3406258" cy="866494"/>
      </dsp:txXfrm>
    </dsp:sp>
    <dsp:sp modelId="{5A006C31-0B43-44B9-8303-57F1B4078A2C}">
      <dsp:nvSpPr>
        <dsp:cNvPr id="0" name=""/>
        <dsp:cNvSpPr/>
      </dsp:nvSpPr>
      <dsp:spPr>
        <a:xfrm rot="5400000">
          <a:off x="6804681" y="-982725"/>
          <a:ext cx="768195" cy="69616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i="0" kern="1200" dirty="0">
              <a:solidFill>
                <a:schemeClr val="bg1"/>
              </a:solidFill>
            </a:rPr>
            <a:t>Associated with renal tissue damage and vacuolization of kidneys</a:t>
          </a:r>
          <a:endParaRPr lang="en-US" sz="1600" i="1" kern="1200" dirty="0">
            <a:solidFill>
              <a:schemeClr val="bg1"/>
            </a:solidFill>
          </a:endParaRPr>
        </a:p>
        <a:p>
          <a:pPr marL="171450" lvl="1" indent="-171450" algn="l" defTabSz="711200">
            <a:lnSpc>
              <a:spcPct val="90000"/>
            </a:lnSpc>
            <a:spcBef>
              <a:spcPct val="0"/>
            </a:spcBef>
            <a:spcAft>
              <a:spcPct val="15000"/>
            </a:spcAft>
            <a:buChar char="•"/>
          </a:pPr>
          <a:r>
            <a:rPr lang="en-US" sz="1600" kern="1200" dirty="0">
              <a:solidFill>
                <a:schemeClr val="bg1"/>
              </a:solidFill>
            </a:rPr>
            <a:t>Include serine proteases (eg, secreted autotransporter toxin [</a:t>
          </a:r>
          <a:r>
            <a:rPr lang="en-US" sz="1600" i="1" kern="1200" dirty="0">
              <a:solidFill>
                <a:schemeClr val="bg1"/>
              </a:solidFill>
            </a:rPr>
            <a:t>Sat</a:t>
          </a:r>
          <a:r>
            <a:rPr lang="en-US" sz="1600" i="0" kern="1200" dirty="0">
              <a:solidFill>
                <a:schemeClr val="bg1"/>
              </a:solidFill>
            </a:rPr>
            <a:t>]</a:t>
          </a:r>
          <a:r>
            <a:rPr lang="en-US" sz="1600" kern="1200" dirty="0">
              <a:solidFill>
                <a:schemeClr val="bg1"/>
              </a:solidFill>
            </a:rPr>
            <a:t>, vacuolating autotransporter cytotoxin [Vat])</a:t>
          </a:r>
          <a:endParaRPr lang="en-US" sz="1600" i="1" kern="1200" dirty="0">
            <a:solidFill>
              <a:schemeClr val="bg1"/>
            </a:solidFill>
          </a:endParaRPr>
        </a:p>
      </dsp:txBody>
      <dsp:txXfrm rot="-5400000">
        <a:off x="3707963" y="2151493"/>
        <a:ext cx="6924132" cy="693195"/>
      </dsp:txXfrm>
    </dsp:sp>
    <dsp:sp modelId="{CFEC5B93-F5AE-445B-BBBB-F78C7F144FED}">
      <dsp:nvSpPr>
        <dsp:cNvPr id="0" name=""/>
        <dsp:cNvSpPr/>
      </dsp:nvSpPr>
      <dsp:spPr>
        <a:xfrm>
          <a:off x="207954" y="2017968"/>
          <a:ext cx="3500008" cy="960244"/>
        </a:xfrm>
        <a:prstGeom prst="roundRect">
          <a:avLst/>
        </a:prstGeom>
        <a:solidFill>
          <a:schemeClr val="accent6">
            <a:shade val="80000"/>
            <a:hueOff val="-215409"/>
            <a:satOff val="-32647"/>
            <a:lumOff val="356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rPr>
            <a:t>Autotransporter toxins</a:t>
          </a:r>
        </a:p>
      </dsp:txBody>
      <dsp:txXfrm>
        <a:off x="254829" y="2064843"/>
        <a:ext cx="3406258" cy="8664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D0099-80C8-49A7-A50C-B0344FD0724D}">
      <dsp:nvSpPr>
        <dsp:cNvPr id="0" name=""/>
        <dsp:cNvSpPr/>
      </dsp:nvSpPr>
      <dsp:spPr>
        <a:xfrm rot="5400000">
          <a:off x="6824053" y="-2866658"/>
          <a:ext cx="884342" cy="68388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Small organic iron-chelating molecules</a:t>
          </a:r>
        </a:p>
        <a:p>
          <a:pPr marL="171450" lvl="1" indent="-171450" algn="l" defTabSz="711200">
            <a:lnSpc>
              <a:spcPct val="90000"/>
            </a:lnSpc>
            <a:spcBef>
              <a:spcPct val="0"/>
            </a:spcBef>
            <a:spcAft>
              <a:spcPct val="15000"/>
            </a:spcAft>
            <a:buChar char="•"/>
          </a:pPr>
          <a:r>
            <a:rPr lang="en-US" sz="1600" kern="1200" dirty="0">
              <a:solidFill>
                <a:schemeClr val="bg1"/>
              </a:solidFill>
            </a:rPr>
            <a:t>Compete with host proteins for ferric iron</a:t>
          </a:r>
        </a:p>
        <a:p>
          <a:pPr marL="171450" lvl="1" indent="-171450" algn="l" defTabSz="711200">
            <a:lnSpc>
              <a:spcPct val="90000"/>
            </a:lnSpc>
            <a:spcBef>
              <a:spcPct val="0"/>
            </a:spcBef>
            <a:spcAft>
              <a:spcPct val="15000"/>
            </a:spcAft>
            <a:buChar char="•"/>
          </a:pPr>
          <a:r>
            <a:rPr lang="en-US" sz="1600" kern="1200" dirty="0">
              <a:solidFill>
                <a:schemeClr val="bg1"/>
              </a:solidFill>
            </a:rPr>
            <a:t>Examples: enterobactin, salmochelin, yersiniabactin, aerobactin</a:t>
          </a:r>
        </a:p>
      </dsp:txBody>
      <dsp:txXfrm rot="-5400000">
        <a:off x="3846824" y="153741"/>
        <a:ext cx="6795630" cy="798002"/>
      </dsp:txXfrm>
    </dsp:sp>
    <dsp:sp modelId="{B9AE3634-9ACD-4820-A050-6E2E830DC86A}">
      <dsp:nvSpPr>
        <dsp:cNvPr id="0" name=""/>
        <dsp:cNvSpPr/>
      </dsp:nvSpPr>
      <dsp:spPr>
        <a:xfrm>
          <a:off x="0" y="27"/>
          <a:ext cx="3846825" cy="1105427"/>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Siderophores</a:t>
          </a:r>
        </a:p>
      </dsp:txBody>
      <dsp:txXfrm>
        <a:off x="53962" y="53989"/>
        <a:ext cx="3738901" cy="997503"/>
      </dsp:txXfrm>
    </dsp:sp>
    <dsp:sp modelId="{DCC20AFA-1BB8-4275-9827-48E0C6522933}">
      <dsp:nvSpPr>
        <dsp:cNvPr id="0" name=""/>
        <dsp:cNvSpPr/>
      </dsp:nvSpPr>
      <dsp:spPr>
        <a:xfrm rot="5400000">
          <a:off x="6851013" y="-1705959"/>
          <a:ext cx="830423" cy="683880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bg1"/>
              </a:solidFill>
            </a:rPr>
            <a:t>Allow entry of siderophores from the bacterial cell itself, iron-containing host molecules (eg, heme), or those of other microorganisms</a:t>
          </a:r>
        </a:p>
        <a:p>
          <a:pPr marL="171450" lvl="1" indent="-171450" algn="l" defTabSz="711200">
            <a:lnSpc>
              <a:spcPct val="90000"/>
            </a:lnSpc>
            <a:spcBef>
              <a:spcPct val="0"/>
            </a:spcBef>
            <a:spcAft>
              <a:spcPct val="15000"/>
            </a:spcAft>
            <a:buChar char="•"/>
          </a:pPr>
          <a:r>
            <a:rPr lang="en-US" sz="1600" kern="1200" dirty="0">
              <a:solidFill>
                <a:schemeClr val="bg1"/>
              </a:solidFill>
            </a:rPr>
            <a:t>Examples: </a:t>
          </a:r>
          <a:r>
            <a:rPr lang="en-US" sz="1600" i="1" kern="1200" dirty="0">
              <a:solidFill>
                <a:schemeClr val="bg1"/>
              </a:solidFill>
            </a:rPr>
            <a:t>IroN</a:t>
          </a:r>
          <a:r>
            <a:rPr lang="en-US" sz="1600" kern="1200" dirty="0">
              <a:solidFill>
                <a:schemeClr val="bg1"/>
              </a:solidFill>
            </a:rPr>
            <a:t>, </a:t>
          </a:r>
          <a:r>
            <a:rPr lang="en-US" sz="1600" i="1" kern="1200" dirty="0">
              <a:solidFill>
                <a:schemeClr val="bg1"/>
              </a:solidFill>
            </a:rPr>
            <a:t>IreA</a:t>
          </a:r>
          <a:r>
            <a:rPr lang="en-US" sz="1600" kern="1200" dirty="0">
              <a:solidFill>
                <a:schemeClr val="bg1"/>
              </a:solidFill>
            </a:rPr>
            <a:t>, </a:t>
          </a:r>
          <a:r>
            <a:rPr lang="en-US" sz="1600" i="1" kern="1200" dirty="0">
              <a:solidFill>
                <a:schemeClr val="bg1"/>
              </a:solidFill>
            </a:rPr>
            <a:t>IutA</a:t>
          </a:r>
          <a:r>
            <a:rPr lang="en-US" sz="1600" kern="1200" dirty="0">
              <a:solidFill>
                <a:schemeClr val="bg1"/>
              </a:solidFill>
            </a:rPr>
            <a:t>, </a:t>
          </a:r>
          <a:r>
            <a:rPr lang="en-US" sz="1600" i="1" kern="1200" dirty="0">
              <a:solidFill>
                <a:schemeClr val="bg1"/>
              </a:solidFill>
            </a:rPr>
            <a:t>FyuA</a:t>
          </a:r>
          <a:r>
            <a:rPr lang="en-US" sz="1600" kern="1200" dirty="0">
              <a:solidFill>
                <a:schemeClr val="bg1"/>
              </a:solidFill>
            </a:rPr>
            <a:t>, </a:t>
          </a:r>
          <a:r>
            <a:rPr lang="en-US" sz="1600" i="1" kern="1200" dirty="0">
              <a:solidFill>
                <a:schemeClr val="bg1"/>
              </a:solidFill>
            </a:rPr>
            <a:t>Iha</a:t>
          </a:r>
          <a:r>
            <a:rPr lang="en-US" sz="1600" kern="1200" dirty="0">
              <a:solidFill>
                <a:schemeClr val="bg1"/>
              </a:solidFill>
            </a:rPr>
            <a:t>, </a:t>
          </a:r>
          <a:r>
            <a:rPr lang="en-US" sz="1600" i="1" kern="1200" dirty="0">
              <a:solidFill>
                <a:schemeClr val="bg1"/>
              </a:solidFill>
            </a:rPr>
            <a:t>Hma</a:t>
          </a:r>
          <a:r>
            <a:rPr lang="en-US" sz="1600" kern="1200" dirty="0">
              <a:solidFill>
                <a:schemeClr val="bg1"/>
              </a:solidFill>
            </a:rPr>
            <a:t>, </a:t>
          </a:r>
          <a:r>
            <a:rPr lang="en-US" sz="1600" i="1" kern="1200" dirty="0">
              <a:solidFill>
                <a:schemeClr val="bg1"/>
              </a:solidFill>
            </a:rPr>
            <a:t>ChuA</a:t>
          </a:r>
        </a:p>
      </dsp:txBody>
      <dsp:txXfrm rot="-5400000">
        <a:off x="3846825" y="1338767"/>
        <a:ext cx="6798262" cy="749347"/>
      </dsp:txXfrm>
    </dsp:sp>
    <dsp:sp modelId="{BB509B92-8C66-44F1-960D-C227F60BE991}">
      <dsp:nvSpPr>
        <dsp:cNvPr id="0" name=""/>
        <dsp:cNvSpPr/>
      </dsp:nvSpPr>
      <dsp:spPr>
        <a:xfrm>
          <a:off x="0" y="1160726"/>
          <a:ext cx="3846825" cy="1105427"/>
        </a:xfrm>
        <a:prstGeom prst="roundRect">
          <a:avLst/>
        </a:prstGeom>
        <a:solidFill>
          <a:schemeClr val="accent1">
            <a:shade val="80000"/>
            <a:hueOff val="606540"/>
            <a:satOff val="-85445"/>
            <a:lumOff val="427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t>Outer membrane iron compound receptors</a:t>
          </a:r>
        </a:p>
      </dsp:txBody>
      <dsp:txXfrm>
        <a:off x="53962" y="1214688"/>
        <a:ext cx="3738901" cy="99750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44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744498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61395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24130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r>
              <a:rPr lang="en-US" i="1" dirty="0"/>
              <a:t>LPS, lipopolysaccharide.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88701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221330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10</a:t>
            </a:fld>
            <a:endParaRPr lang="en-US" altLang="en-US" dirty="0"/>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r>
              <a:rPr lang="en-GB" altLang="en-US" i="1" dirty="0">
                <a:latin typeface="Arial" panose="020B0604020202020204" pitchFamily="34" charset="0"/>
              </a:rPr>
              <a:t>IQR, interquartile range; VF, virulence factor.</a:t>
            </a:r>
          </a:p>
        </p:txBody>
      </p:sp>
    </p:spTree>
    <p:extLst>
      <p:ext uri="{BB962C8B-B14F-4D97-AF65-F5344CB8AC3E}">
        <p14:creationId xmlns:p14="http://schemas.microsoft.com/office/powerpoint/2010/main" val="4054399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11</a:t>
            </a:fld>
            <a:endParaRPr lang="en-US" altLang="en-US" dirty="0"/>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i="1" dirty="0">
                <a:latin typeface="Arial" panose="020B0604020202020204" pitchFamily="34" charset="0"/>
              </a:rPr>
              <a:t>InPEC, intestinal pathogenic </a:t>
            </a:r>
            <a:r>
              <a:rPr lang="en-US" sz="1200" i="1" dirty="0">
                <a:effectLst/>
                <a:latin typeface="Arial" panose="020B0604020202020204" pitchFamily="34" charset="0"/>
                <a:ea typeface="Times New Roman" panose="02020603050405020304" pitchFamily="18" charset="0"/>
              </a:rPr>
              <a:t>Escherichia coli. </a:t>
            </a:r>
            <a:endParaRPr lang="en-US" i="1" dirty="0"/>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799241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APEC, avian pathogenic Escherichia coli; CC, clonal complex; EHEC, enterohemorrhagic Escherichia coli; ExPEC, extraintestinal pathogenic Escherichia coli; ST, sequence type.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49084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45031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extraintestinal pathogenic Escherichia coli; InPEC, intestinal pathogenic </a:t>
            </a:r>
            <a:r>
              <a:rPr lang="en-US" sz="1200" i="1" dirty="0">
                <a:effectLst/>
                <a:latin typeface="Arial" panose="020B0604020202020204" pitchFamily="34" charset="0"/>
                <a:ea typeface="Times New Roman" panose="02020603050405020304" pitchFamily="18" charset="0"/>
              </a:rPr>
              <a:t>Escherichia coli. </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374165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 LPS, lipopolysaccharide.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496894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 UPEC, uropathogenic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512628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ExPEC, extraintestinal 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97140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32320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221871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 MDR, multidrug resistant; ST, sequence 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8048702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ESBL, extended-spectrum </a:t>
            </a:r>
            <a:r>
              <a:rPr lang="el-GR" i="1" dirty="0"/>
              <a:t>β</a:t>
            </a:r>
            <a:r>
              <a:rPr lang="en-US" i="1" dirty="0"/>
              <a:t>-lactamase; ExPEC, extraintestinal pathogenic Escherichia coli; KPC, Klebsiella pneumoniae carbapenemase; NDM, </a:t>
            </a:r>
            <a:r>
              <a:rPr lang="en-US" b="0" i="1" dirty="0">
                <a:solidFill>
                  <a:srgbClr val="202124"/>
                </a:solidFill>
                <a:effectLst/>
                <a:latin typeface="Roboto" panose="02000000000000000000" pitchFamily="2" charset="0"/>
              </a:rPr>
              <a:t>New Delhi metallo-</a:t>
            </a:r>
            <a:r>
              <a:rPr lang="el-GR" b="0" i="1" dirty="0">
                <a:solidFill>
                  <a:srgbClr val="202124"/>
                </a:solidFill>
                <a:effectLst/>
                <a:latin typeface="Roboto" panose="02000000000000000000" pitchFamily="2" charset="0"/>
              </a:rPr>
              <a:t>β-</a:t>
            </a:r>
            <a:r>
              <a:rPr lang="en-US" b="0" i="1" dirty="0">
                <a:solidFill>
                  <a:srgbClr val="202124"/>
                </a:solidFill>
                <a:effectLst/>
                <a:latin typeface="Roboto" panose="02000000000000000000" pitchFamily="2" charset="0"/>
              </a:rPr>
              <a:t>lactamase.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770358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extraintestinal pathogenic Escherichia coli.</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523783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0715887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ESBLs, extended-spectrum </a:t>
            </a:r>
            <a:r>
              <a:rPr lang="el-GR" i="1" dirty="0"/>
              <a:t>β</a:t>
            </a:r>
            <a:r>
              <a:rPr lang="en-US" i="1" dirty="0"/>
              <a:t>-lactamases; ExPEC, extraintestinal 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2271114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22631062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 KPC, Klebsiella pneumoniae carbapenemase.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317769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ESBL, extended-spectrum </a:t>
            </a:r>
            <a:r>
              <a:rPr lang="el-GR" b="0" i="1" dirty="0"/>
              <a:t>β</a:t>
            </a:r>
            <a:r>
              <a:rPr lang="en-US" b="0" i="1" dirty="0"/>
              <a:t>-lactamase; ExPEC, extraintestinal pathogenic Escherichia coli; MIC, minimum inhibitory concentration; NDM, </a:t>
            </a:r>
            <a:r>
              <a:rPr lang="en-US" b="0" i="1" dirty="0">
                <a:solidFill>
                  <a:srgbClr val="202124"/>
                </a:solidFill>
                <a:effectLst/>
                <a:latin typeface="Roboto" panose="02000000000000000000" pitchFamily="2" charset="0"/>
              </a:rPr>
              <a:t>New Delhi metallo-</a:t>
            </a:r>
            <a:r>
              <a:rPr lang="el-GR" b="0" i="1" dirty="0">
                <a:solidFill>
                  <a:srgbClr val="202124"/>
                </a:solidFill>
                <a:effectLst/>
                <a:latin typeface="Roboto" panose="02000000000000000000" pitchFamily="2" charset="0"/>
              </a:rPr>
              <a:t>β-</a:t>
            </a:r>
            <a:r>
              <a:rPr lang="en-US" b="0" i="1" dirty="0">
                <a:solidFill>
                  <a:srgbClr val="202124"/>
                </a:solidFill>
                <a:effectLst/>
                <a:latin typeface="Roboto" panose="02000000000000000000" pitchFamily="2" charset="0"/>
              </a:rPr>
              <a:t>lactamase.</a:t>
            </a:r>
            <a:endParaRPr lang="en-US" b="0"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0033378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extraintestinal pathogenic Escherichia coli.</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8835702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963948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wmf"/><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infectious-disease"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4000" dirty="0"/>
              <a:t>ExPEC: A Cause for Concern</a:t>
            </a:r>
          </a:p>
        </p:txBody>
      </p:sp>
      <p:sp>
        <p:nvSpPr>
          <p:cNvPr id="2" name="Text Box 21">
            <a:extLst>
              <a:ext uri="{FF2B5EF4-FFF2-40B4-BE49-F238E27FC236}">
                <a16:creationId xmlns:a16="http://schemas.microsoft.com/office/drawing/2014/main" id="{14A1BB11-B5F1-2BEB-1D40-E3AA77BC984E}"/>
              </a:ext>
            </a:extLst>
          </p:cNvPr>
          <p:cNvSpPr txBox="1">
            <a:spLocks noChangeArrowheads="1"/>
          </p:cNvSpPr>
          <p:nvPr/>
        </p:nvSpPr>
        <p:spPr bwMode="auto">
          <a:xfrm>
            <a:off x="423864" y="6210300"/>
            <a:ext cx="4370205"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Janssen Therapeutics, Division of Janssen Products, LP.</a:t>
            </a:r>
          </a:p>
        </p:txBody>
      </p:sp>
    </p:spTree>
    <p:extLst>
      <p:ext uri="{BB962C8B-B14F-4D97-AF65-F5344CB8AC3E}">
        <p14:creationId xmlns:p14="http://schemas.microsoft.com/office/powerpoint/2010/main" val="460859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Program Director</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cs typeface="Calibri" panose="020F0502020204030204" pitchFamily="34" charset="0"/>
              </a:rPr>
              <a:t>Lilian Abbo, MD, FIDSA</a:t>
            </a:r>
            <a:br>
              <a:rPr lang="en-US" altLang="en-US" b="1" dirty="0">
                <a:solidFill>
                  <a:schemeClr val="accent3"/>
                </a:solidFill>
                <a:cs typeface="Calibri" panose="020F0502020204030204" pitchFamily="34" charset="0"/>
              </a:rPr>
            </a:br>
            <a:r>
              <a:rPr lang="en-US" sz="2400" b="0" i="1" dirty="0">
                <a:solidFill>
                  <a:srgbClr val="333333"/>
                </a:solidFill>
                <a:effectLst/>
                <a:cs typeface="Calibri" panose="020F0502020204030204" pitchFamily="34" charset="0"/>
              </a:rPr>
              <a:t>Associate Chief Medical Officer in Infectious Diseases</a:t>
            </a:r>
            <a:br>
              <a:rPr lang="en-US" sz="2400" b="0" i="1" dirty="0">
                <a:solidFill>
                  <a:srgbClr val="333333"/>
                </a:solidFill>
                <a:effectLst/>
                <a:cs typeface="Calibri" panose="020F0502020204030204" pitchFamily="34" charset="0"/>
              </a:rPr>
            </a:br>
            <a:r>
              <a:rPr lang="en-US" sz="2400" b="0" i="0" dirty="0">
                <a:solidFill>
                  <a:srgbClr val="333333"/>
                </a:solidFill>
                <a:effectLst/>
                <a:cs typeface="Calibri" panose="020F0502020204030204" pitchFamily="34" charset="0"/>
              </a:rPr>
              <a:t>Jackson Health System</a:t>
            </a:r>
            <a:br>
              <a:rPr lang="en-US" sz="2400" dirty="0">
                <a:cs typeface="Calibri" panose="020F0502020204030204" pitchFamily="34" charset="0"/>
              </a:rPr>
            </a:br>
            <a:r>
              <a:rPr lang="en-US" sz="2400" b="0" i="1" dirty="0">
                <a:solidFill>
                  <a:srgbClr val="333333"/>
                </a:solidFill>
                <a:effectLst/>
                <a:cs typeface="Calibri" panose="020F0502020204030204" pitchFamily="34" charset="0"/>
              </a:rPr>
              <a:t>Professor of Infectious Diseases</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Department of Medicine &amp; Miami Transplant Institute</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University of Miami Miller School of Medicine</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Miami, Florida</a:t>
            </a:r>
            <a:endParaRPr lang="en-US" altLang="en-US" sz="2400" dirty="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10877529" cy="4802028"/>
          </a:xfrm>
        </p:spPr>
        <p:txBody>
          <a:bodyPr>
            <a:noAutofit/>
          </a:bodyPr>
          <a:lstStyle/>
          <a:p>
            <a:pPr marL="0" indent="0">
              <a:buNone/>
            </a:pPr>
            <a:r>
              <a:rPr lang="de-DE" altLang="en-US" b="1" dirty="0">
                <a:solidFill>
                  <a:schemeClr val="accent3"/>
                </a:solidFill>
              </a:rPr>
              <a:t>Julie Ann Justo, PharmD, MS</a:t>
            </a:r>
            <a:br>
              <a:rPr lang="en-US" altLang="en-US" b="1" dirty="0">
                <a:solidFill>
                  <a:schemeClr val="accent3"/>
                </a:solidFill>
              </a:rPr>
            </a:br>
            <a:r>
              <a:rPr lang="en-US" sz="2400" b="0" i="1" dirty="0">
                <a:solidFill>
                  <a:srgbClr val="333333"/>
                </a:solidFill>
                <a:effectLst/>
                <a:latin typeface="+mn-lt"/>
              </a:rPr>
              <a:t>Clinical Associate Professor</a:t>
            </a:r>
            <a:br>
              <a:rPr lang="en-US" sz="2400" dirty="0">
                <a:latin typeface="+mn-lt"/>
              </a:rPr>
            </a:br>
            <a:r>
              <a:rPr lang="en-US" sz="2400" b="0" i="0" dirty="0">
                <a:solidFill>
                  <a:srgbClr val="333333"/>
                </a:solidFill>
                <a:effectLst/>
                <a:latin typeface="+mn-lt"/>
              </a:rPr>
              <a:t>Department of Clinical Pharmacy and Outcomes Sciences</a:t>
            </a:r>
            <a:br>
              <a:rPr lang="en-US" sz="2400" dirty="0">
                <a:latin typeface="+mn-lt"/>
              </a:rPr>
            </a:br>
            <a:r>
              <a:rPr lang="en-US" sz="2400" b="0" i="0" dirty="0">
                <a:solidFill>
                  <a:srgbClr val="333333"/>
                </a:solidFill>
                <a:effectLst/>
                <a:latin typeface="+mn-lt"/>
              </a:rPr>
              <a:t>University of South Carolina College of Pharmacy</a:t>
            </a:r>
            <a:br>
              <a:rPr lang="en-US" sz="2400" dirty="0">
                <a:latin typeface="+mn-lt"/>
              </a:rPr>
            </a:br>
            <a:r>
              <a:rPr lang="en-US" sz="2400" b="0" i="1" dirty="0">
                <a:solidFill>
                  <a:srgbClr val="333333"/>
                </a:solidFill>
                <a:effectLst/>
                <a:latin typeface="+mn-lt"/>
              </a:rPr>
              <a:t>Infectious Diseases Clinical Pharmacy Specialist</a:t>
            </a:r>
            <a:br>
              <a:rPr lang="en-US" sz="2400" dirty="0">
                <a:latin typeface="+mn-lt"/>
              </a:rPr>
            </a:br>
            <a:r>
              <a:rPr lang="en-US" sz="2400" b="0" i="0" dirty="0">
                <a:solidFill>
                  <a:srgbClr val="333333"/>
                </a:solidFill>
                <a:effectLst/>
                <a:latin typeface="+mn-lt"/>
              </a:rPr>
              <a:t>Department of Pharmacy</a:t>
            </a:r>
            <a:br>
              <a:rPr lang="en-US" sz="2400" dirty="0">
                <a:latin typeface="+mn-lt"/>
              </a:rPr>
            </a:br>
            <a:r>
              <a:rPr lang="en-US" sz="2400" b="0" i="0" dirty="0">
                <a:solidFill>
                  <a:srgbClr val="333333"/>
                </a:solidFill>
                <a:effectLst/>
                <a:latin typeface="+mn-lt"/>
              </a:rPr>
              <a:t>Prisma Health Richland Hospital</a:t>
            </a:r>
            <a:br>
              <a:rPr lang="en-US" sz="2400" dirty="0">
                <a:latin typeface="+mn-lt"/>
              </a:rPr>
            </a:br>
            <a:r>
              <a:rPr lang="en-US" sz="2400" b="0" i="0" dirty="0">
                <a:solidFill>
                  <a:srgbClr val="333333"/>
                </a:solidFill>
                <a:effectLst/>
                <a:latin typeface="+mn-lt"/>
              </a:rPr>
              <a:t>Columbia, South Carolina</a:t>
            </a:r>
          </a:p>
          <a:p>
            <a:pPr marL="0" indent="0">
              <a:buNone/>
            </a:pPr>
            <a:endParaRPr lang="nl-NL" altLang="en-US" b="1" dirty="0">
              <a:solidFill>
                <a:srgbClr val="E1471D"/>
              </a:solidFill>
            </a:endParaRPr>
          </a:p>
        </p:txBody>
      </p:sp>
    </p:spTree>
    <p:extLst>
      <p:ext uri="{BB962C8B-B14F-4D97-AF65-F5344CB8AC3E}">
        <p14:creationId xmlns:p14="http://schemas.microsoft.com/office/powerpoint/2010/main" val="681443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3" name="Rectangle 3">
            <a:extLst>
              <a:ext uri="{FF2B5EF4-FFF2-40B4-BE49-F238E27FC236}">
                <a16:creationId xmlns:a16="http://schemas.microsoft.com/office/drawing/2014/main" id="{EA86C711-A2FD-3111-0483-EF161E2CA993}"/>
              </a:ext>
            </a:extLst>
          </p:cNvPr>
          <p:cNvSpPr>
            <a:spLocks noGrp="1" noChangeArrowheads="1"/>
          </p:cNvSpPr>
          <p:nvPr>
            <p:ph idx="1"/>
          </p:nvPr>
        </p:nvSpPr>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rPr>
              <a:t>Lilian </a:t>
            </a:r>
            <a:r>
              <a:rPr lang="en-US" sz="2600" b="1" dirty="0" err="1">
                <a:solidFill>
                  <a:srgbClr val="E1471D"/>
                </a:solidFill>
              </a:rPr>
              <a:t>Abbo</a:t>
            </a:r>
            <a:r>
              <a:rPr lang="en-US" sz="2600" b="1" dirty="0">
                <a:solidFill>
                  <a:srgbClr val="E1471D"/>
                </a:solidFill>
              </a:rPr>
              <a:t>, MD, FIDSA:</a:t>
            </a:r>
            <a:r>
              <a:rPr lang="en-US" sz="2600" dirty="0"/>
              <a:t> </a:t>
            </a:r>
            <a:r>
              <a:rPr lang="en-US" sz="2600" i="1" dirty="0"/>
              <a:t>consultant/advisor/speaker</a:t>
            </a:r>
            <a:r>
              <a:rPr lang="en-US" sz="2600" dirty="0"/>
              <a:t>: Ferring. </a:t>
            </a:r>
          </a:p>
          <a:p>
            <a:pPr marL="0" indent="0">
              <a:buClr>
                <a:schemeClr val="accent6"/>
              </a:buClr>
              <a:buNone/>
              <a:defRPr/>
            </a:pPr>
            <a:r>
              <a:rPr lang="en-US" sz="2600" b="1" dirty="0">
                <a:solidFill>
                  <a:srgbClr val="E1471D"/>
                </a:solidFill>
              </a:rPr>
              <a:t>Julie Ann Justo, PharmD, MS: </a:t>
            </a:r>
            <a:r>
              <a:rPr lang="en-US" sz="2600" i="1" dirty="0"/>
              <a:t>consultant/advisor/speaker: </a:t>
            </a:r>
            <a:r>
              <a:rPr lang="en-US" sz="2600" dirty="0" err="1"/>
              <a:t>bioMérieux</a:t>
            </a:r>
            <a:r>
              <a:rPr lang="en-US" sz="2600" dirty="0"/>
              <a:t>, </a:t>
            </a:r>
            <a:br>
              <a:rPr lang="en-US" sz="2600" dirty="0"/>
            </a:br>
            <a:r>
              <a:rPr lang="en-US" sz="2600" dirty="0"/>
              <a:t>Entasis Therapeutics, Gilead Sciences, Merck, Shionogi, Spero Therapeutics, Therapeutic Research Center; </a:t>
            </a:r>
            <a:r>
              <a:rPr lang="en-US" sz="2600" i="1" dirty="0"/>
              <a:t>individual publicly traded stock/stock options</a:t>
            </a:r>
            <a:r>
              <a:rPr lang="en-US" sz="2600" dirty="0"/>
              <a:t>: </a:t>
            </a:r>
            <a:r>
              <a:rPr lang="en-US" sz="2600" dirty="0" err="1"/>
              <a:t>Vaxart</a:t>
            </a:r>
            <a:r>
              <a:rPr lang="en-US" sz="2600" dirty="0"/>
              <a:t>.</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ExPEC: Diverse Strains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029E4-B793-7835-96B9-B58204FB44E4}"/>
              </a:ext>
            </a:extLst>
          </p:cNvPr>
          <p:cNvSpPr>
            <a:spLocks noGrp="1"/>
          </p:cNvSpPr>
          <p:nvPr>
            <p:ph type="title"/>
          </p:nvPr>
        </p:nvSpPr>
        <p:spPr/>
        <p:txBody>
          <a:bodyPr/>
          <a:lstStyle/>
          <a:p>
            <a:r>
              <a:rPr lang="en-US" dirty="0"/>
              <a:t>Extraintestinal Pathogenic </a:t>
            </a:r>
            <a:r>
              <a:rPr lang="en-US" i="1" dirty="0"/>
              <a:t>Escherichia coli</a:t>
            </a:r>
            <a:endParaRPr lang="en-US" dirty="0"/>
          </a:p>
        </p:txBody>
      </p:sp>
      <p:sp>
        <p:nvSpPr>
          <p:cNvPr id="4" name="Content Placeholder 3">
            <a:extLst>
              <a:ext uri="{FF2B5EF4-FFF2-40B4-BE49-F238E27FC236}">
                <a16:creationId xmlns:a16="http://schemas.microsoft.com/office/drawing/2014/main" id="{91BEF2D8-E970-1633-28AB-E5982491D700}"/>
              </a:ext>
            </a:extLst>
          </p:cNvPr>
          <p:cNvSpPr>
            <a:spLocks noGrp="1"/>
          </p:cNvSpPr>
          <p:nvPr>
            <p:ph idx="1"/>
          </p:nvPr>
        </p:nvSpPr>
        <p:spPr/>
        <p:txBody>
          <a:bodyPr/>
          <a:lstStyle/>
          <a:p>
            <a:r>
              <a:rPr lang="en-US" sz="2000" dirty="0"/>
              <a:t>ExPEC represent an important cause of infectious diseases in humans</a:t>
            </a:r>
            <a:r>
              <a:rPr lang="en-US" sz="2000" baseline="30000" dirty="0"/>
              <a:t>1</a:t>
            </a:r>
            <a:endParaRPr lang="en-US" sz="2000" dirty="0"/>
          </a:p>
          <a:p>
            <a:r>
              <a:rPr lang="en-US" sz="2000" b="1" dirty="0">
                <a:solidFill>
                  <a:srgbClr val="E1471D"/>
                </a:solidFill>
              </a:rPr>
              <a:t>Pathogenicity characterized by combination of virulence factors</a:t>
            </a:r>
            <a:r>
              <a:rPr lang="en-US" sz="2000" baseline="30000" dirty="0"/>
              <a:t>2</a:t>
            </a:r>
            <a:endParaRPr lang="en-US" sz="2000" dirty="0"/>
          </a:p>
          <a:p>
            <a:pPr lvl="1"/>
            <a:r>
              <a:rPr lang="en-US" sz="1800" dirty="0"/>
              <a:t>Exact combination of virulence factors varies widely</a:t>
            </a:r>
            <a:r>
              <a:rPr lang="en-US" sz="1800" baseline="30000" dirty="0"/>
              <a:t>3</a:t>
            </a:r>
          </a:p>
          <a:p>
            <a:r>
              <a:rPr lang="en-US" sz="2000" dirty="0"/>
              <a:t>Share features with opportunistic pathogens</a:t>
            </a:r>
            <a:r>
              <a:rPr lang="en-US" sz="2000" baseline="30000" dirty="0"/>
              <a:t>4</a:t>
            </a:r>
            <a:endParaRPr lang="en-US" sz="2000" dirty="0"/>
          </a:p>
          <a:p>
            <a:pPr lvl="1"/>
            <a:r>
              <a:rPr lang="en-US" sz="1800" b="1" dirty="0">
                <a:solidFill>
                  <a:srgbClr val="E1471D"/>
                </a:solidFill>
              </a:rPr>
              <a:t>Virulence factors found in ExPEC also can be found in commensal strains</a:t>
            </a:r>
          </a:p>
          <a:p>
            <a:r>
              <a:rPr lang="en-US" sz="2000" dirty="0"/>
              <a:t>To date, no specific set of virulence factors linked to clonal dissemination of ExPEC</a:t>
            </a:r>
          </a:p>
          <a:p>
            <a:pPr lvl="1"/>
            <a:r>
              <a:rPr lang="en-US" sz="1800" dirty="0"/>
              <a:t>Dissemination possibly due to drug-resistance genes, enhanced metabolic capacity, and/or capacity for asymptomatic carriage</a:t>
            </a:r>
            <a:r>
              <a:rPr lang="en-US" sz="1800" baseline="30000" dirty="0"/>
              <a:t>5</a:t>
            </a:r>
          </a:p>
        </p:txBody>
      </p:sp>
      <p:sp>
        <p:nvSpPr>
          <p:cNvPr id="2" name="Text Box 15">
            <a:extLst>
              <a:ext uri="{FF2B5EF4-FFF2-40B4-BE49-F238E27FC236}">
                <a16:creationId xmlns:a16="http://schemas.microsoft.com/office/drawing/2014/main" id="{349CE1FF-F172-E1A1-C03A-0AA928EAD313}"/>
              </a:ext>
            </a:extLst>
          </p:cNvPr>
          <p:cNvSpPr txBox="1">
            <a:spLocks noChangeArrowheads="1"/>
          </p:cNvSpPr>
          <p:nvPr/>
        </p:nvSpPr>
        <p:spPr bwMode="auto">
          <a:xfrm>
            <a:off x="412750" y="6019583"/>
            <a:ext cx="7352155"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Calibri" panose="020F0502020204030204" pitchFamily="34" charset="0"/>
              </a:rPr>
              <a:t>1. Poolman. J Infect Dis. 2016;213:6. 2. </a:t>
            </a:r>
            <a:r>
              <a:rPr lang="en-US" altLang="en-US" sz="1200" b="0" spc="-10" dirty="0">
                <a:solidFill>
                  <a:schemeClr val="bg2"/>
                </a:solidFill>
                <a:latin typeface="Calibri" panose="020F0502020204030204" pitchFamily="34" charset="0"/>
              </a:rPr>
              <a:t>Clark. Infect Immun. 2021;89:e00115.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cs typeface="+mn-cs"/>
              </a:rPr>
              <a:t>3. Riley. Clin Microbiol Rev. 2014;20:380. 4. </a:t>
            </a:r>
            <a:r>
              <a:rPr lang="en-US" altLang="en-US" sz="1200" b="0" spc="-10" dirty="0">
                <a:solidFill>
                  <a:schemeClr val="bg2"/>
                </a:solidFill>
                <a:latin typeface="Calibri" panose="020F0502020204030204" pitchFamily="34" charset="0"/>
              </a:rPr>
              <a:t>Leimbach. Curr Top Microbiol Immunol. 2013;358.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a:t>
            </a:r>
            <a:r>
              <a:rPr lang="en-US" sz="1200" b="0" i="0" dirty="0">
                <a:solidFill>
                  <a:schemeClr val="bg2"/>
                </a:solidFill>
                <a:effectLst/>
                <a:latin typeface="BlinkMacSystemFont"/>
              </a:rPr>
              <a:t>Yair. Curr Top Microbiol Immunol. 2018;416:163. 6. </a:t>
            </a:r>
            <a:r>
              <a:rPr lang="en-US" altLang="en-US" sz="1200" b="0" spc="-10" dirty="0">
                <a:solidFill>
                  <a:schemeClr val="bg2"/>
                </a:solidFill>
                <a:latin typeface="Calibri" panose="020F0502020204030204" pitchFamily="34" charset="0"/>
                <a:cs typeface="Calibri" panose="020F0502020204030204" pitchFamily="34" charset="0"/>
              </a:rPr>
              <a:t>Brumbaugh. Expert Rev Vaccines. 2012;11:663. </a:t>
            </a:r>
            <a:endParaRPr lang="en-US" altLang="en-US" sz="1200" b="0" dirty="0">
              <a:solidFill>
                <a:schemeClr val="bg2"/>
              </a:solidFill>
              <a:latin typeface="Calibri" panose="020F0502020204030204" pitchFamily="34" charset="0"/>
              <a:cs typeface="+mn-cs"/>
            </a:endParaRPr>
          </a:p>
        </p:txBody>
      </p:sp>
      <p:sp>
        <p:nvSpPr>
          <p:cNvPr id="6" name="TextBox 5">
            <a:extLst>
              <a:ext uri="{FF2B5EF4-FFF2-40B4-BE49-F238E27FC236}">
                <a16:creationId xmlns:a16="http://schemas.microsoft.com/office/drawing/2014/main" id="{120F0AF5-AD5B-0CA6-E642-FD0D73355E32}"/>
              </a:ext>
            </a:extLst>
          </p:cNvPr>
          <p:cNvSpPr txBox="1"/>
          <p:nvPr/>
        </p:nvSpPr>
        <p:spPr bwMode="auto">
          <a:xfrm>
            <a:off x="1257300" y="5144898"/>
            <a:ext cx="9263943" cy="461665"/>
          </a:xfrm>
          <a:prstGeom prst="rect">
            <a:avLst/>
          </a:prstGeom>
          <a:solidFill>
            <a:schemeClr val="accent2">
              <a:lumMod val="20000"/>
              <a:lumOff val="80000"/>
            </a:schemeClr>
          </a:solidFill>
          <a:ln>
            <a:noFill/>
          </a:ln>
        </p:spPr>
        <p:txBody>
          <a:bodyPr wrap="square">
            <a:spAutoFit/>
          </a:bodyPr>
          <a:lstStyle/>
          <a:p>
            <a:pPr algn="ctr"/>
            <a:r>
              <a:rPr lang="en-US" sz="2400" b="1" dirty="0">
                <a:solidFill>
                  <a:schemeClr val="accent3"/>
                </a:solidFill>
                <a:latin typeface="+mn-lt"/>
              </a:rPr>
              <a:t>All of these factors make development of a vaccine target difficult</a:t>
            </a:r>
            <a:r>
              <a:rPr lang="en-US" sz="2400" b="1" baseline="30000" dirty="0">
                <a:solidFill>
                  <a:schemeClr val="accent3"/>
                </a:solidFill>
                <a:latin typeface="+mn-lt"/>
              </a:rPr>
              <a:t>1,2,4,6</a:t>
            </a:r>
            <a:endParaRPr lang="en-US" sz="2400" b="1" dirty="0">
              <a:solidFill>
                <a:schemeClr val="accent3"/>
              </a:solidFill>
              <a:latin typeface="+mn-lt"/>
            </a:endParaRPr>
          </a:p>
        </p:txBody>
      </p:sp>
    </p:spTree>
    <p:extLst>
      <p:ext uri="{BB962C8B-B14F-4D97-AF65-F5344CB8AC3E}">
        <p14:creationId xmlns:p14="http://schemas.microsoft.com/office/powerpoint/2010/main" val="647030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9E352-0A8F-56B6-F742-B3ABAA8FEE5E}"/>
              </a:ext>
            </a:extLst>
          </p:cNvPr>
          <p:cNvSpPr>
            <a:spLocks noGrp="1"/>
          </p:cNvSpPr>
          <p:nvPr>
            <p:ph type="title"/>
          </p:nvPr>
        </p:nvSpPr>
        <p:spPr/>
        <p:txBody>
          <a:bodyPr/>
          <a:lstStyle/>
          <a:p>
            <a:r>
              <a:rPr lang="en-US" dirty="0"/>
              <a:t>ExPEC Structure</a:t>
            </a:r>
          </a:p>
        </p:txBody>
      </p:sp>
      <p:sp>
        <p:nvSpPr>
          <p:cNvPr id="4" name="Content Placeholder 3">
            <a:extLst>
              <a:ext uri="{FF2B5EF4-FFF2-40B4-BE49-F238E27FC236}">
                <a16:creationId xmlns:a16="http://schemas.microsoft.com/office/drawing/2014/main" id="{BC76E619-9690-51DE-6DC5-B2673D7E6645}"/>
              </a:ext>
            </a:extLst>
          </p:cNvPr>
          <p:cNvSpPr>
            <a:spLocks noGrp="1"/>
          </p:cNvSpPr>
          <p:nvPr>
            <p:ph sz="half" idx="1"/>
          </p:nvPr>
        </p:nvSpPr>
        <p:spPr>
          <a:xfrm>
            <a:off x="601820" y="1510729"/>
            <a:ext cx="5659280" cy="1103313"/>
          </a:xfrm>
        </p:spPr>
        <p:txBody>
          <a:bodyPr/>
          <a:lstStyle/>
          <a:p>
            <a:r>
              <a:rPr lang="en-US" sz="2400" i="1" dirty="0"/>
              <a:t>E coli </a:t>
            </a:r>
            <a:r>
              <a:rPr lang="en-US" sz="2400" dirty="0"/>
              <a:t>possess various surface antigens</a:t>
            </a:r>
            <a:r>
              <a:rPr lang="en-US" sz="2400" baseline="30000" dirty="0"/>
              <a:t>1-3</a:t>
            </a:r>
          </a:p>
          <a:p>
            <a:pPr lvl="1"/>
            <a:r>
              <a:rPr lang="en-US" sz="2200" dirty="0"/>
              <a:t>Characterize serogroups (eg, O157:H7)</a:t>
            </a:r>
          </a:p>
        </p:txBody>
      </p:sp>
      <p:sp>
        <p:nvSpPr>
          <p:cNvPr id="7" name="Text Box 15">
            <a:extLst>
              <a:ext uri="{FF2B5EF4-FFF2-40B4-BE49-F238E27FC236}">
                <a16:creationId xmlns:a16="http://schemas.microsoft.com/office/drawing/2014/main" id="{F2ECA281-F716-043B-CE85-797BAC1AD2F9}"/>
              </a:ext>
            </a:extLst>
          </p:cNvPr>
          <p:cNvSpPr txBox="1">
            <a:spLocks noChangeArrowheads="1"/>
          </p:cNvSpPr>
          <p:nvPr/>
        </p:nvSpPr>
        <p:spPr bwMode="auto">
          <a:xfrm>
            <a:off x="412750" y="6204249"/>
            <a:ext cx="809197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u="none" strike="noStrike" kern="1200" cap="none" spc="0" normalizeH="0" baseline="0" noProof="0" dirty="0">
                <a:ln>
                  <a:noFill/>
                </a:ln>
                <a:solidFill>
                  <a:srgbClr val="444444"/>
                </a:solidFill>
                <a:effectLst/>
                <a:uLnTx/>
                <a:uFillTx/>
                <a:latin typeface="Source Sans Pro" panose="020B0503030403020204" pitchFamily="34" charset="0"/>
                <a:ea typeface="+mn-ea"/>
                <a:cs typeface="Arial" panose="020B0604020202020204" pitchFamily="34" charset="0"/>
              </a:rPr>
              <a:t>1. </a:t>
            </a:r>
            <a:r>
              <a:rPr kumimoji="0" lang="fr-FR"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Murray. Medical Microbiology, 9e. Elsevier; 2020. Chapter 25.</a:t>
            </a:r>
            <a:br>
              <a:rPr kumimoji="0" lang="fr-FR"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Brumbaugh. Expert Rev Vaccines. 2012;11:663. 3. Poolman. J Infect Dis. 2016;213:6. </a:t>
            </a:r>
            <a:endPar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4300DBE4-8479-EB46-AB8C-F6792844BB5A}"/>
              </a:ext>
            </a:extLst>
          </p:cNvPr>
          <p:cNvSpPr/>
          <p:nvPr/>
        </p:nvSpPr>
        <p:spPr bwMode="auto">
          <a:xfrm>
            <a:off x="3995033" y="2641600"/>
            <a:ext cx="2895211" cy="1677025"/>
          </a:xfrm>
          <a:prstGeom prst="roundRect">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 Antigens</a:t>
            </a:r>
          </a:p>
          <a:p>
            <a:pPr marL="285750" marR="0" lvl="0" indent="-28575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 outer portion of LPS</a:t>
            </a:r>
          </a:p>
          <a:p>
            <a:pPr marL="285750" marR="0" lvl="0" indent="-285750" algn="l" defTabSz="914400" rtl="0" eaLnBrk="1" fontAlgn="base" latinLnBrk="0" hangingPunct="1">
              <a:lnSpc>
                <a:spcPct val="100000"/>
              </a:lnSpc>
              <a:spcBef>
                <a:spcPts val="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&gt;180 types</a:t>
            </a:r>
          </a:p>
        </p:txBody>
      </p:sp>
      <p:sp>
        <p:nvSpPr>
          <p:cNvPr id="9" name="Rectangle: Rounded Corners 8">
            <a:extLst>
              <a:ext uri="{FF2B5EF4-FFF2-40B4-BE49-F238E27FC236}">
                <a16:creationId xmlns:a16="http://schemas.microsoft.com/office/drawing/2014/main" id="{72460C9B-3F5F-4DAC-37B5-59CE2270CF07}"/>
              </a:ext>
            </a:extLst>
          </p:cNvPr>
          <p:cNvSpPr/>
          <p:nvPr/>
        </p:nvSpPr>
        <p:spPr bwMode="auto">
          <a:xfrm>
            <a:off x="7161679" y="3215992"/>
            <a:ext cx="1979898" cy="1412192"/>
          </a:xfrm>
          <a:prstGeom prst="roundRect">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K Antigens</a:t>
            </a:r>
          </a:p>
          <a:p>
            <a:pPr marL="285750" marR="0" lvl="0" indent="-28575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 capsule</a:t>
            </a:r>
          </a:p>
          <a:p>
            <a:pPr marL="285750" marR="0" lvl="0" indent="-285750" algn="l" defTabSz="914400" rtl="0" eaLnBrk="1" fontAlgn="base" latinLnBrk="0" hangingPunct="1">
              <a:lnSpc>
                <a:spcPct val="100000"/>
              </a:lnSpc>
              <a:spcBef>
                <a:spcPts val="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&gt;80 types</a:t>
            </a:r>
          </a:p>
        </p:txBody>
      </p:sp>
      <p:sp>
        <p:nvSpPr>
          <p:cNvPr id="10" name="Rectangle: Rounded Corners 9">
            <a:extLst>
              <a:ext uri="{FF2B5EF4-FFF2-40B4-BE49-F238E27FC236}">
                <a16:creationId xmlns:a16="http://schemas.microsoft.com/office/drawing/2014/main" id="{D0364CF2-97A8-3AC7-2991-2BC7C1DE3BB2}"/>
              </a:ext>
            </a:extLst>
          </p:cNvPr>
          <p:cNvSpPr/>
          <p:nvPr/>
        </p:nvSpPr>
        <p:spPr bwMode="auto">
          <a:xfrm>
            <a:off x="5061821" y="4543256"/>
            <a:ext cx="2019809" cy="1412192"/>
          </a:xfrm>
          <a:prstGeom prst="roundRect">
            <a:avLst/>
          </a:prstGeom>
          <a:ln>
            <a:noFill/>
            <a:headEnd/>
            <a:tailEnd/>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H Antigens</a:t>
            </a:r>
          </a:p>
          <a:p>
            <a:pPr marL="285750" marR="0" lvl="0" indent="-285750" algn="l" defTabSz="914400" rtl="0" eaLnBrk="1" fontAlgn="base" latinLnBrk="0" hangingPunct="1">
              <a:lnSpc>
                <a:spcPct val="100000"/>
              </a:lnSpc>
              <a:spcBef>
                <a:spcPct val="3500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In flagellum</a:t>
            </a:r>
          </a:p>
          <a:p>
            <a:pPr marL="285750" marR="0" lvl="0" indent="-285750" algn="l" defTabSz="914400" rtl="0" eaLnBrk="1" fontAlgn="base" latinLnBrk="0" hangingPunct="1">
              <a:lnSpc>
                <a:spcPct val="100000"/>
              </a:lnSpc>
              <a:spcBef>
                <a:spcPts val="0"/>
              </a:spcBef>
              <a:spcAft>
                <a:spcPct val="25000"/>
              </a:spcAft>
              <a:buClr>
                <a:srgbClr val="FFFFF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&gt;50 types</a:t>
            </a:r>
          </a:p>
        </p:txBody>
      </p:sp>
    </p:spTree>
    <p:extLst>
      <p:ext uri="{BB962C8B-B14F-4D97-AF65-F5344CB8AC3E}">
        <p14:creationId xmlns:p14="http://schemas.microsoft.com/office/powerpoint/2010/main" val="3704344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5FA66-10CE-C528-F866-2ADD09065F79}"/>
              </a:ext>
            </a:extLst>
          </p:cNvPr>
          <p:cNvSpPr>
            <a:spLocks noGrp="1"/>
          </p:cNvSpPr>
          <p:nvPr>
            <p:ph type="title"/>
          </p:nvPr>
        </p:nvSpPr>
        <p:spPr/>
        <p:txBody>
          <a:bodyPr/>
          <a:lstStyle/>
          <a:p>
            <a:r>
              <a:rPr lang="en-US" dirty="0"/>
              <a:t>Classification Schema for ExPEC</a:t>
            </a:r>
          </a:p>
        </p:txBody>
      </p:sp>
      <p:sp>
        <p:nvSpPr>
          <p:cNvPr id="3" name="TextBox 2">
            <a:extLst>
              <a:ext uri="{FF2B5EF4-FFF2-40B4-BE49-F238E27FC236}">
                <a16:creationId xmlns:a16="http://schemas.microsoft.com/office/drawing/2014/main" id="{E4473EE5-1F1A-16E4-6480-6DF6C63084DF}"/>
              </a:ext>
            </a:extLst>
          </p:cNvPr>
          <p:cNvSpPr txBox="1"/>
          <p:nvPr/>
        </p:nvSpPr>
        <p:spPr bwMode="auto">
          <a:xfrm>
            <a:off x="432886" y="6375532"/>
            <a:ext cx="7940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spc="-10" dirty="0">
                <a:solidFill>
                  <a:schemeClr val="bg2"/>
                </a:solidFill>
                <a:latin typeface="Calibri" panose="020F0502020204030204" pitchFamily="34" charset="0"/>
                <a:cs typeface="+mn-cs"/>
              </a:rPr>
              <a:t>Brumbaugh. Expert Rev Vaccines. 2012;11:663. </a:t>
            </a:r>
            <a:endParaRPr lang="en-US" sz="1200" b="0" spc="-10" dirty="0">
              <a:solidFill>
                <a:schemeClr val="bg2"/>
              </a:solidFill>
              <a:latin typeface="Calibri" panose="020F0502020204030204" pitchFamily="34" charset="0"/>
              <a:cs typeface="+mn-cs"/>
            </a:endParaRPr>
          </a:p>
        </p:txBody>
      </p:sp>
      <p:sp>
        <p:nvSpPr>
          <p:cNvPr id="20" name="Rectangle 19">
            <a:extLst>
              <a:ext uri="{FF2B5EF4-FFF2-40B4-BE49-F238E27FC236}">
                <a16:creationId xmlns:a16="http://schemas.microsoft.com/office/drawing/2014/main" id="{729C0915-088B-A228-63F9-FD1C27EDA0F9}"/>
              </a:ext>
            </a:extLst>
          </p:cNvPr>
          <p:cNvSpPr/>
          <p:nvPr/>
        </p:nvSpPr>
        <p:spPr bwMode="auto">
          <a:xfrm>
            <a:off x="2294710" y="1617618"/>
            <a:ext cx="7672252" cy="130793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713AA2E4-1B7A-CB3D-EF38-C2C2D4483885}"/>
              </a:ext>
            </a:extLst>
          </p:cNvPr>
          <p:cNvSpPr txBox="1"/>
          <p:nvPr/>
        </p:nvSpPr>
        <p:spPr bwMode="auto">
          <a:xfrm>
            <a:off x="3968420" y="1606365"/>
            <a:ext cx="585869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Strains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Organized by similar:</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Phenotype of disease (ie,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pathotypes</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p>
          <a:p>
            <a:pPr marL="742950" marR="0" lvl="1" indent="-285750" algn="l" defTabSz="914400" rtl="0" eaLnBrk="0" fontAlgn="base" latinLnBrk="0" hangingPunct="0">
              <a:lnSpc>
                <a:spcPct val="100000"/>
              </a:lnSpc>
              <a:spcBef>
                <a:spcPct val="0"/>
              </a:spcBef>
              <a:spcAft>
                <a:spcPct val="0"/>
              </a:spcAft>
              <a:buClrTx/>
              <a:buSzTx/>
              <a:buFont typeface="Calibri" panose="020F050202020403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Genetic lineage (ie,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phylogroups</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p>
        </p:txBody>
      </p:sp>
      <p:sp>
        <p:nvSpPr>
          <p:cNvPr id="22" name="Rectangle 21">
            <a:extLst>
              <a:ext uri="{FF2B5EF4-FFF2-40B4-BE49-F238E27FC236}">
                <a16:creationId xmlns:a16="http://schemas.microsoft.com/office/drawing/2014/main" id="{E1FEC987-52E8-CA79-8D5D-DF40D4D1B701}"/>
              </a:ext>
            </a:extLst>
          </p:cNvPr>
          <p:cNvSpPr/>
          <p:nvPr/>
        </p:nvSpPr>
        <p:spPr bwMode="auto">
          <a:xfrm>
            <a:off x="2294710" y="3082872"/>
            <a:ext cx="7672252" cy="145428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69BD0FEB-21AC-7667-CBF6-284B9EF9B143}"/>
              </a:ext>
            </a:extLst>
          </p:cNvPr>
          <p:cNvSpPr txBox="1"/>
          <p:nvPr/>
        </p:nvSpPr>
        <p:spPr bwMode="auto">
          <a:xfrm>
            <a:off x="3968420" y="3071619"/>
            <a:ext cx="585869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Virulence Factors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Surface polysaccharides (eg, O and K antigens)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Adhesins (eg, fimbriae, pili)</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Toxins (eg, </a:t>
            </a:r>
            <a:r>
              <a:rPr kumimoji="0" lang="el-G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α-</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hemolysin)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Iron acquisition systems (eg, siderophores, receptors)</a:t>
            </a:r>
            <a:endParaRPr kumimoji="0" lang="en-US" sz="18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50053FC9-565A-D527-5043-A9170B797034}"/>
              </a:ext>
            </a:extLst>
          </p:cNvPr>
          <p:cNvSpPr/>
          <p:nvPr/>
        </p:nvSpPr>
        <p:spPr bwMode="auto">
          <a:xfrm>
            <a:off x="2294710" y="4690015"/>
            <a:ext cx="7672252" cy="1307939"/>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BB769B23-3F0C-FE7F-BD46-0B6781A5C0C8}"/>
              </a:ext>
            </a:extLst>
          </p:cNvPr>
          <p:cNvSpPr txBox="1"/>
          <p:nvPr/>
        </p:nvSpPr>
        <p:spPr bwMode="auto">
          <a:xfrm>
            <a:off x="3968420" y="4678762"/>
            <a:ext cx="585869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Antimicrobial Resistance Profiles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Extended-spectrum </a:t>
            </a:r>
            <a:r>
              <a:rPr kumimoji="0" lang="el-GR"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β</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-lactamase</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producing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 coli</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Carbapenem-resistant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 coli</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Fluoroquinolone-resistant </a:t>
            </a:r>
            <a:r>
              <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 coli</a:t>
            </a:r>
            <a:endParaRPr kumimoji="0" lang="en-US" sz="1800" b="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26" name="Picture 25">
            <a:extLst>
              <a:ext uri="{FF2B5EF4-FFF2-40B4-BE49-F238E27FC236}">
                <a16:creationId xmlns:a16="http://schemas.microsoft.com/office/drawing/2014/main" id="{9DBFBB7E-C659-9230-5FD3-AF03A2337EB5}"/>
              </a:ext>
            </a:extLst>
          </p:cNvPr>
          <p:cNvPicPr>
            <a:picLocks noChangeAspect="1"/>
          </p:cNvPicPr>
          <p:nvPr/>
        </p:nvPicPr>
        <p:blipFill rotWithShape="1">
          <a:blip r:embed="rId3">
            <a:extLst>
              <a:ext uri="{28A0092B-C50C-407E-A947-70E740481C1C}">
                <a14:useLocalDpi xmlns:a14="http://schemas.microsoft.com/office/drawing/2010/main" val="0"/>
              </a:ext>
            </a:extLst>
          </a:blip>
          <a:srcRect l="53590"/>
          <a:stretch/>
        </p:blipFill>
        <p:spPr>
          <a:xfrm>
            <a:off x="2486019" y="1723081"/>
            <a:ext cx="1011559" cy="1089812"/>
          </a:xfrm>
          <a:prstGeom prst="rect">
            <a:avLst/>
          </a:prstGeom>
        </p:spPr>
      </p:pic>
      <p:pic>
        <p:nvPicPr>
          <p:cNvPr id="27" name="Picture 26">
            <a:extLst>
              <a:ext uri="{FF2B5EF4-FFF2-40B4-BE49-F238E27FC236}">
                <a16:creationId xmlns:a16="http://schemas.microsoft.com/office/drawing/2014/main" id="{8B9053EF-2CBF-815D-1371-C0EE2B3608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5547" y="3271238"/>
            <a:ext cx="1035085" cy="1110932"/>
          </a:xfrm>
          <a:prstGeom prst="rect">
            <a:avLst/>
          </a:prstGeom>
        </p:spPr>
      </p:pic>
      <p:pic>
        <p:nvPicPr>
          <p:cNvPr id="28" name="Picture 27">
            <a:extLst>
              <a:ext uri="{FF2B5EF4-FFF2-40B4-BE49-F238E27FC236}">
                <a16:creationId xmlns:a16="http://schemas.microsoft.com/office/drawing/2014/main" id="{3AB25869-6521-AE86-DB81-D7CE426D0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8600" y="4899492"/>
            <a:ext cx="908978" cy="923330"/>
          </a:xfrm>
          <a:prstGeom prst="rect">
            <a:avLst/>
          </a:prstGeom>
        </p:spPr>
      </p:pic>
    </p:spTree>
    <p:extLst>
      <p:ext uri="{BB962C8B-B14F-4D97-AF65-F5344CB8AC3E}">
        <p14:creationId xmlns:p14="http://schemas.microsoft.com/office/powerpoint/2010/main" val="1658883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521786990"/>
              </p:ext>
            </p:extLst>
          </p:nvPr>
        </p:nvGraphicFramePr>
        <p:xfrm>
          <a:off x="719139" y="1600199"/>
          <a:ext cx="10631032" cy="2711151"/>
        </p:xfrm>
        <a:graphic>
          <a:graphicData uri="http://schemas.openxmlformats.org/drawingml/2006/table">
            <a:tbl>
              <a:tblPr/>
              <a:tblGrid>
                <a:gridCol w="2880404">
                  <a:extLst>
                    <a:ext uri="{9D8B030D-6E8A-4147-A177-3AD203B41FA5}">
                      <a16:colId xmlns:a16="http://schemas.microsoft.com/office/drawing/2014/main" val="20000"/>
                    </a:ext>
                  </a:extLst>
                </a:gridCol>
                <a:gridCol w="1494971">
                  <a:extLst>
                    <a:ext uri="{9D8B030D-6E8A-4147-A177-3AD203B41FA5}">
                      <a16:colId xmlns:a16="http://schemas.microsoft.com/office/drawing/2014/main" val="20001"/>
                    </a:ext>
                  </a:extLst>
                </a:gridCol>
                <a:gridCol w="6255657">
                  <a:extLst>
                    <a:ext uri="{9D8B030D-6E8A-4147-A177-3AD203B41FA5}">
                      <a16:colId xmlns:a16="http://schemas.microsoft.com/office/drawing/2014/main" val="2520816966"/>
                    </a:ext>
                  </a:extLst>
                </a:gridCol>
              </a:tblGrid>
              <a:tr h="342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Pathotype</a:t>
                      </a:r>
                      <a:r>
                        <a:rPr kumimoji="0" lang="en-GB"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Acronym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Associated Virulence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41383">
                <a:tc>
                  <a:txBody>
                    <a:bodyPr/>
                    <a:lstStyle/>
                    <a:p>
                      <a:pPr marL="1111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Uropathogenic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UPEC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fim, hlyA, csg, pap, sfa, afa, cdtAB, iha,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iutA, iroN, fyuA, sitA, chuA, hma,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mn-lt"/>
                        </a:rPr>
                        <a:t>kpsMT, agn43/flu, pic, sat, vat, usp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2795">
                <a:tc>
                  <a:txBody>
                    <a:bodyPr/>
                    <a:lstStyle/>
                    <a:p>
                      <a:pPr marL="1111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Neonatal meningitis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NMEC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i="1" u="none" strike="noStrike" kern="1200" baseline="0" dirty="0">
                          <a:solidFill>
                            <a:schemeClr val="bg1"/>
                          </a:solidFill>
                          <a:latin typeface="+mn-lt"/>
                          <a:ea typeface="+mn-ea"/>
                          <a:cs typeface="+mn-cs"/>
                        </a:rPr>
                        <a:t>fim, sfa, mat, ibeA, irp, iroN, kpsMT, K1</a:t>
                      </a:r>
                      <a:endParaRPr kumimoji="0" lang="en-US" sz="1600" b="0" i="1"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92089">
                <a:tc>
                  <a:txBody>
                    <a:bodyPr/>
                    <a:lstStyle/>
                    <a:p>
                      <a:pPr marL="1111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Sepsis-causing</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E coli</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SEPEC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l"/>
                      <a:r>
                        <a:rPr lang="en-US" sz="1600" b="0" i="1" u="none" strike="noStrike" kern="1200" baseline="0" dirty="0">
                          <a:solidFill>
                            <a:schemeClr val="bg1"/>
                          </a:solidFill>
                          <a:latin typeface="+mn-lt"/>
                          <a:ea typeface="+mn-ea"/>
                          <a:cs typeface="+mn-cs"/>
                        </a:rPr>
                        <a:t>fim, iroN, chuA, iss, traT, pap, hlyA, usp, iutA, sfa, fyuA, iha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5582928"/>
                  </a:ext>
                </a:extLst>
              </a:tr>
              <a:tr h="592089">
                <a:tc>
                  <a:txBody>
                    <a:bodyPr/>
                    <a:lstStyle/>
                    <a:p>
                      <a:pPr marL="1111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Avian pathogenic</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APEC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l"/>
                      <a:r>
                        <a:rPr lang="en-US" sz="1600" b="0" i="1" u="none" strike="noStrike" kern="1200" baseline="0" dirty="0">
                          <a:solidFill>
                            <a:schemeClr val="bg1"/>
                          </a:solidFill>
                          <a:latin typeface="+mn-lt"/>
                          <a:ea typeface="+mn-ea"/>
                          <a:cs typeface="+mn-cs"/>
                        </a:rPr>
                        <a:t>Colicin, ibeA, iutA, iroN, sitA, tsh, fim,</a:t>
                      </a:r>
                    </a:p>
                    <a:p>
                      <a:pPr algn="l"/>
                      <a:r>
                        <a:rPr lang="en-US" sz="1600" b="0" i="1" u="none" strike="noStrike" kern="1200" baseline="0" dirty="0">
                          <a:solidFill>
                            <a:schemeClr val="bg1"/>
                          </a:solidFill>
                          <a:latin typeface="+mn-lt"/>
                          <a:ea typeface="+mn-ea"/>
                          <a:cs typeface="+mn-cs"/>
                        </a:rPr>
                        <a:t>fyuA, pap, vat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3038487"/>
                  </a:ext>
                </a:extLst>
              </a:tr>
            </a:tbl>
          </a:graphicData>
        </a:graphic>
      </p:graphicFrame>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i="1" dirty="0"/>
              <a:t>E coli</a:t>
            </a:r>
            <a:r>
              <a:rPr lang="en-US" altLang="en-US" dirty="0"/>
              <a:t> Strains by Pathotype: ExPEC</a:t>
            </a:r>
            <a:endParaRPr lang="en-US" altLang="en-US" i="1" baseline="30000" dirty="0"/>
          </a:p>
        </p:txBody>
      </p:sp>
      <p:sp>
        <p:nvSpPr>
          <p:cNvPr id="2" name="Content Placeholder 1">
            <a:extLst>
              <a:ext uri="{FF2B5EF4-FFF2-40B4-BE49-F238E27FC236}">
                <a16:creationId xmlns:a16="http://schemas.microsoft.com/office/drawing/2014/main" id="{C5C18FA9-3FA2-65ED-18C1-54BE914C7728}"/>
              </a:ext>
            </a:extLst>
          </p:cNvPr>
          <p:cNvSpPr>
            <a:spLocks noGrp="1"/>
          </p:cNvSpPr>
          <p:nvPr>
            <p:ph idx="1"/>
          </p:nvPr>
        </p:nvSpPr>
        <p:spPr>
          <a:xfrm>
            <a:off x="657235" y="4461067"/>
            <a:ext cx="10877529" cy="1593466"/>
          </a:xfrm>
        </p:spPr>
        <p:txBody>
          <a:bodyPr/>
          <a:lstStyle/>
          <a:p>
            <a:r>
              <a:rPr lang="en-US" sz="2000" dirty="0"/>
              <a:t>ExPEC often defined as possessing </a:t>
            </a:r>
            <a:r>
              <a:rPr lang="en-US" sz="2000" b="1" dirty="0">
                <a:solidFill>
                  <a:schemeClr val="accent3"/>
                </a:solidFill>
              </a:rPr>
              <a:t>≥2 select virulence factors (VFs)</a:t>
            </a:r>
            <a:r>
              <a:rPr lang="en-US" sz="2000" baseline="30000" dirty="0"/>
              <a:t>4,5</a:t>
            </a:r>
          </a:p>
          <a:p>
            <a:pPr lvl="1"/>
            <a:r>
              <a:rPr lang="en-US" sz="1800" dirty="0"/>
              <a:t>Among 120 adults with </a:t>
            </a:r>
            <a:r>
              <a:rPr lang="en-US" sz="1800" i="1" dirty="0"/>
              <a:t>E coli </a:t>
            </a:r>
            <a:r>
              <a:rPr lang="en-US" sz="1800" dirty="0"/>
              <a:t>bacteremia, there were 108 different VF profiles with </a:t>
            </a:r>
            <a:br>
              <a:rPr lang="en-US" sz="1800" dirty="0"/>
            </a:br>
            <a:r>
              <a:rPr lang="en-US" sz="1800" b="1" dirty="0">
                <a:solidFill>
                  <a:schemeClr val="accent3"/>
                </a:solidFill>
              </a:rPr>
              <a:t>median of 9 virulence genes</a:t>
            </a:r>
            <a:r>
              <a:rPr lang="en-US" sz="1800" dirty="0">
                <a:solidFill>
                  <a:schemeClr val="accent3"/>
                </a:solidFill>
              </a:rPr>
              <a:t> </a:t>
            </a:r>
            <a:r>
              <a:rPr lang="en-US" sz="1800" dirty="0"/>
              <a:t>(IQR: 6-13)</a:t>
            </a:r>
            <a:r>
              <a:rPr lang="en-US" sz="1800" baseline="30000" dirty="0"/>
              <a:t>2</a:t>
            </a:r>
          </a:p>
          <a:p>
            <a:r>
              <a:rPr lang="en-US" sz="2000" dirty="0"/>
              <a:t>Disease presentations can extend past these pathotypes (eg, pneumonia, cellulitis, osteomyelitis)</a:t>
            </a:r>
          </a:p>
        </p:txBody>
      </p:sp>
      <p:sp>
        <p:nvSpPr>
          <p:cNvPr id="4" name="Text Box 15">
            <a:extLst>
              <a:ext uri="{FF2B5EF4-FFF2-40B4-BE49-F238E27FC236}">
                <a16:creationId xmlns:a16="http://schemas.microsoft.com/office/drawing/2014/main" id="{2B09B8FF-7E19-7603-6C09-75CC6C6B9F03}"/>
              </a:ext>
            </a:extLst>
          </p:cNvPr>
          <p:cNvSpPr txBox="1">
            <a:spLocks noChangeArrowheads="1"/>
          </p:cNvSpPr>
          <p:nvPr/>
        </p:nvSpPr>
        <p:spPr bwMode="auto">
          <a:xfrm>
            <a:off x="412750" y="6182477"/>
            <a:ext cx="748118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Clark. Infect Immun. 2021;89:e00115. 2. </a:t>
            </a:r>
            <a:r>
              <a:rPr lang="en-US" altLang="en-US" sz="1200" b="0" spc="-10" dirty="0">
                <a:solidFill>
                  <a:schemeClr val="bg2"/>
                </a:solidFill>
                <a:latin typeface="Calibri" panose="020F0502020204030204" pitchFamily="34" charset="0"/>
              </a:rPr>
              <a:t>Mora-Rillo. Virulence. 2015;6:93. 3. Desvaux. Front Microbiol. 2020;11:2065. 4. </a:t>
            </a:r>
            <a:r>
              <a:rPr lang="en-US" altLang="en-US" sz="1200" b="0" spc="-10" dirty="0">
                <a:solidFill>
                  <a:schemeClr val="bg2"/>
                </a:solidFill>
                <a:latin typeface="Calibri" panose="020F0502020204030204" pitchFamily="34" charset="0"/>
                <a:cs typeface="+mn-cs"/>
              </a:rPr>
              <a:t>Peirano. J Med Microbiol. 2013;62:525. 5. </a:t>
            </a:r>
            <a:r>
              <a:rPr lang="en-US" altLang="en-US" sz="1200" b="0" spc="-10" dirty="0">
                <a:solidFill>
                  <a:schemeClr val="bg2"/>
                </a:solidFill>
                <a:latin typeface="Calibri" panose="020F0502020204030204" pitchFamily="34" charset="0"/>
              </a:rPr>
              <a:t>Johnson. Antimicrob Agent Chemother. 2003;47:2161.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678494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i="1" dirty="0"/>
              <a:t>E coli </a:t>
            </a:r>
            <a:r>
              <a:rPr lang="en-US" altLang="en-US" dirty="0"/>
              <a:t>Strains by Pathotype: InPEC</a:t>
            </a:r>
            <a:endParaRPr lang="en-US" altLang="en-US" i="1" dirty="0"/>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752699021"/>
              </p:ext>
            </p:extLst>
          </p:nvPr>
        </p:nvGraphicFramePr>
        <p:xfrm>
          <a:off x="698526" y="1511659"/>
          <a:ext cx="10807674" cy="4633088"/>
        </p:xfrm>
        <a:graphic>
          <a:graphicData uri="http://schemas.openxmlformats.org/drawingml/2006/table">
            <a:tbl>
              <a:tblPr/>
              <a:tblGrid>
                <a:gridCol w="2652426">
                  <a:extLst>
                    <a:ext uri="{9D8B030D-6E8A-4147-A177-3AD203B41FA5}">
                      <a16:colId xmlns:a16="http://schemas.microsoft.com/office/drawing/2014/main" val="20000"/>
                    </a:ext>
                  </a:extLst>
                </a:gridCol>
                <a:gridCol w="1398409">
                  <a:extLst>
                    <a:ext uri="{9D8B030D-6E8A-4147-A177-3AD203B41FA5}">
                      <a16:colId xmlns:a16="http://schemas.microsoft.com/office/drawing/2014/main" val="20001"/>
                    </a:ext>
                  </a:extLst>
                </a:gridCol>
                <a:gridCol w="2714234">
                  <a:extLst>
                    <a:ext uri="{9D8B030D-6E8A-4147-A177-3AD203B41FA5}">
                      <a16:colId xmlns:a16="http://schemas.microsoft.com/office/drawing/2014/main" val="20002"/>
                    </a:ext>
                  </a:extLst>
                </a:gridCol>
                <a:gridCol w="4042605">
                  <a:extLst>
                    <a:ext uri="{9D8B030D-6E8A-4147-A177-3AD203B41FA5}">
                      <a16:colId xmlns:a16="http://schemas.microsoft.com/office/drawing/2014/main" val="2520816966"/>
                    </a:ext>
                  </a:extLst>
                </a:gridCol>
              </a:tblGrid>
              <a:tr h="29273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Pathotype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Acronym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Disease Presentation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Associated Virulence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273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Intestinal pathogenic </a:t>
                      </a:r>
                      <a:r>
                        <a:rPr kumimoji="0" lang="en-US" sz="1600" b="0" i="1" u="none" strike="noStrike" cap="none" normalizeH="0" baseline="0" dirty="0">
                          <a:ln>
                            <a:noFill/>
                          </a:ln>
                          <a:solidFill>
                            <a:schemeClr val="bg2">
                              <a:lumMod val="10000"/>
                            </a:schemeClr>
                          </a:solidFill>
                          <a:effectLst/>
                          <a:latin typeface="+mn-lt"/>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InPEC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Disease of the intestines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See below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5622">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Adherent-invasive </a:t>
                      </a:r>
                      <a:r>
                        <a:rPr kumimoji="0" lang="en-US" sz="1600" b="0" i="1" u="none" strike="noStrike" cap="none" normalizeH="0" baseline="0" dirty="0">
                          <a:ln>
                            <a:noFill/>
                          </a:ln>
                          <a:solidFill>
                            <a:schemeClr val="bg2">
                              <a:lumMod val="10000"/>
                            </a:schemeClr>
                          </a:solidFill>
                          <a:effectLst/>
                          <a:latin typeface="+mn-lt"/>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AIEC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Associated with intestinal inflammation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1" u="none" strike="noStrike" kern="1200" baseline="0" dirty="0">
                          <a:solidFill>
                            <a:schemeClr val="bg1"/>
                          </a:solidFill>
                          <a:latin typeface="+mn-lt"/>
                          <a:ea typeface="+mn-ea"/>
                          <a:cs typeface="+mn-cs"/>
                        </a:rPr>
                        <a:t>fimH, lpf, pap, sfa, afa, vat, hlyA, </a:t>
                      </a:r>
                      <a:br>
                        <a:rPr lang="en-US" sz="1600" b="0" i="1" u="none" strike="noStrike" kern="1200" baseline="0" dirty="0">
                          <a:solidFill>
                            <a:schemeClr val="bg1"/>
                          </a:solidFill>
                          <a:latin typeface="+mn-lt"/>
                          <a:ea typeface="+mn-ea"/>
                          <a:cs typeface="+mn-cs"/>
                        </a:rPr>
                      </a:br>
                      <a:r>
                        <a:rPr lang="en-US" sz="1600" b="0" i="1" u="none" strike="noStrike" kern="1200" baseline="0" dirty="0">
                          <a:solidFill>
                            <a:schemeClr val="bg1"/>
                          </a:solidFill>
                          <a:latin typeface="+mn-lt"/>
                          <a:ea typeface="+mn-ea"/>
                          <a:cs typeface="+mn-cs"/>
                        </a:rPr>
                        <a:t>cnf I, cdtAB, ibeA</a:t>
                      </a:r>
                      <a:endParaRPr kumimoji="0" lang="en-US" sz="1600" b="0" i="1"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18510">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Enterohemorrhagic </a:t>
                      </a:r>
                      <a:r>
                        <a:rPr kumimoji="0" lang="en-US" sz="1600" b="0" i="1" u="none" strike="noStrike" cap="none" normalizeH="0" baseline="0" dirty="0">
                          <a:ln>
                            <a:noFill/>
                          </a:ln>
                          <a:solidFill>
                            <a:schemeClr val="bg2">
                              <a:lumMod val="10000"/>
                            </a:schemeClr>
                          </a:solidFill>
                          <a:effectLst/>
                          <a:latin typeface="+mn-lt"/>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EHEC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Bloody diarrhea, hemorrhagic colitis, hemolytic-uremic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u="none" strike="noStrike" kern="1200" baseline="0" dirty="0">
                          <a:solidFill>
                            <a:schemeClr val="bg1"/>
                          </a:solidFill>
                          <a:latin typeface="+mn-lt"/>
                          <a:ea typeface="+mn-ea"/>
                          <a:cs typeface="+mn-cs"/>
                        </a:rPr>
                        <a:t>LEE pathogenicity island; </a:t>
                      </a:r>
                      <a:br>
                        <a:rPr lang="en-US" sz="1600" b="0" i="0" u="none" strike="noStrike" kern="1200" baseline="0" dirty="0">
                          <a:solidFill>
                            <a:schemeClr val="bg1"/>
                          </a:solidFill>
                          <a:latin typeface="+mn-lt"/>
                          <a:ea typeface="+mn-ea"/>
                          <a:cs typeface="+mn-cs"/>
                        </a:rPr>
                      </a:br>
                      <a:r>
                        <a:rPr lang="en-US" sz="1600" b="0" i="1" u="none" strike="noStrike" kern="1200" baseline="0" dirty="0">
                          <a:solidFill>
                            <a:schemeClr val="bg1"/>
                          </a:solidFill>
                          <a:latin typeface="+mn-lt"/>
                          <a:ea typeface="+mn-ea"/>
                          <a:cs typeface="+mn-cs"/>
                        </a:rPr>
                        <a:t>stx, espP, lpf, efa, toxB, eibG, ehaA, </a:t>
                      </a:r>
                      <a:br>
                        <a:rPr lang="en-US" sz="1600" b="0" i="1" u="none" strike="noStrike" kern="1200" baseline="0" dirty="0">
                          <a:solidFill>
                            <a:schemeClr val="bg1"/>
                          </a:solidFill>
                          <a:latin typeface="+mn-lt"/>
                          <a:ea typeface="+mn-ea"/>
                          <a:cs typeface="+mn-cs"/>
                        </a:rPr>
                      </a:br>
                      <a:r>
                        <a:rPr lang="en-US" sz="1600" b="0" i="1" u="none" strike="noStrike" kern="1200" baseline="0" dirty="0">
                          <a:solidFill>
                            <a:schemeClr val="bg1"/>
                          </a:solidFill>
                          <a:latin typeface="+mn-lt"/>
                          <a:ea typeface="+mn-ea"/>
                          <a:cs typeface="+mn-cs"/>
                        </a:rPr>
                        <a:t>ompA, iha, paa</a:t>
                      </a:r>
                      <a:endParaRPr kumimoji="0" lang="en-US" sz="1600" b="0" i="1"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5622">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Enteroaggregative </a:t>
                      </a:r>
                      <a:r>
                        <a:rPr kumimoji="0" lang="en-US" sz="1600" b="0" i="1" u="none" strike="noStrike" cap="none" normalizeH="0" baseline="0" dirty="0">
                          <a:ln>
                            <a:noFill/>
                          </a:ln>
                          <a:solidFill>
                            <a:schemeClr val="bg2">
                              <a:lumMod val="10000"/>
                            </a:schemeClr>
                          </a:solidFill>
                          <a:effectLst/>
                          <a:latin typeface="+mn-lt"/>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EAEC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Acute and chronic watery 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i="1" u="none" strike="noStrike" kern="1200" baseline="0" dirty="0">
                          <a:solidFill>
                            <a:schemeClr val="bg1"/>
                          </a:solidFill>
                          <a:latin typeface="+mn-lt"/>
                          <a:ea typeface="+mn-ea"/>
                          <a:cs typeface="+mn-cs"/>
                        </a:rPr>
                        <a:t>set, agg, aaf, agg3, astA, pet, sat, aap,</a:t>
                      </a:r>
                    </a:p>
                    <a:p>
                      <a:pPr algn="ctr"/>
                      <a:r>
                        <a:rPr lang="en-US" sz="1600" b="0" i="1" u="none" strike="noStrike" kern="1200" baseline="0" dirty="0">
                          <a:solidFill>
                            <a:schemeClr val="bg1"/>
                          </a:solidFill>
                          <a:latin typeface="+mn-lt"/>
                          <a:ea typeface="+mn-ea"/>
                          <a:cs typeface="+mn-cs"/>
                        </a:rPr>
                        <a:t>aagR, shf, pic, irp2, hly, tia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3038487"/>
                  </a:ext>
                </a:extLst>
              </a:tr>
              <a:tr h="718510">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Enteroaggregative hemorrhagic </a:t>
                      </a:r>
                      <a:r>
                        <a:rPr kumimoji="0" lang="en-US" sz="1600" b="0" i="1" u="none" strike="noStrike" cap="none" normalizeH="0" baseline="0" dirty="0">
                          <a:ln>
                            <a:noFill/>
                          </a:ln>
                          <a:solidFill>
                            <a:schemeClr val="bg2">
                              <a:lumMod val="10000"/>
                            </a:schemeClr>
                          </a:solidFill>
                          <a:effectLst/>
                          <a:latin typeface="+mn-lt"/>
                        </a:rPr>
                        <a:t>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EAHEC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Similar to EHEC, with increased adherence and antibiotic resistance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1" u="none" strike="noStrike" kern="1200" baseline="0" dirty="0">
                          <a:solidFill>
                            <a:schemeClr val="bg1"/>
                          </a:solidFill>
                          <a:latin typeface="+mn-lt"/>
                          <a:ea typeface="+mn-ea"/>
                          <a:cs typeface="+mn-cs"/>
                        </a:rPr>
                        <a:t>iha, pic, pet, stx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6987345"/>
                  </a:ext>
                </a:extLst>
              </a:tr>
              <a:tr h="505622">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Enterotoxigenic</a:t>
                      </a:r>
                      <a:r>
                        <a:rPr kumimoji="0" lang="en-US" sz="1600" b="0" i="1" u="none" strike="noStrike" cap="none" normalizeH="0" baseline="0" dirty="0">
                          <a:ln>
                            <a:noFill/>
                          </a:ln>
                          <a:solidFill>
                            <a:schemeClr val="bg2">
                              <a:lumMod val="10000"/>
                            </a:schemeClr>
                          </a:solidFill>
                          <a:effectLst/>
                          <a:latin typeface="+mn-lt"/>
                        </a:rPr>
                        <a:t> 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ETEC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Mild to severe watery 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pt-BR" sz="1600" b="0" i="1" u="none" strike="noStrike" kern="1200" baseline="0" dirty="0">
                          <a:solidFill>
                            <a:schemeClr val="bg1"/>
                          </a:solidFill>
                          <a:latin typeface="+mn-lt"/>
                          <a:ea typeface="+mn-ea"/>
                          <a:cs typeface="+mn-cs"/>
                        </a:rPr>
                        <a:t>CFA fimbriae, astA, eltAB, </a:t>
                      </a:r>
                      <a:br>
                        <a:rPr lang="pt-BR" sz="1600" b="0" i="1" u="none" strike="noStrike" kern="1200" baseline="0" dirty="0">
                          <a:solidFill>
                            <a:schemeClr val="bg1"/>
                          </a:solidFill>
                          <a:latin typeface="+mn-lt"/>
                          <a:ea typeface="+mn-ea"/>
                          <a:cs typeface="+mn-cs"/>
                        </a:rPr>
                      </a:br>
                      <a:r>
                        <a:rPr lang="pt-BR" sz="1600" b="0" i="1" u="none" strike="noStrike" kern="1200" baseline="0" dirty="0">
                          <a:solidFill>
                            <a:schemeClr val="bg1"/>
                          </a:solidFill>
                          <a:latin typeface="+mn-lt"/>
                          <a:ea typeface="+mn-ea"/>
                          <a:cs typeface="+mn-cs"/>
                        </a:rPr>
                        <a:t>estIa, clyA, </a:t>
                      </a:r>
                      <a:r>
                        <a:rPr lang="en-US" sz="1600" b="0" i="1" u="none" strike="noStrike" kern="1200" baseline="0" dirty="0">
                          <a:solidFill>
                            <a:schemeClr val="bg1"/>
                          </a:solidFill>
                          <a:latin typeface="+mn-lt"/>
                          <a:ea typeface="+mn-ea"/>
                          <a:cs typeface="+mn-cs"/>
                        </a:rPr>
                        <a:t>eatA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7637762"/>
                  </a:ext>
                </a:extLst>
              </a:tr>
              <a:tr h="505622">
                <a:tc>
                  <a:txBody>
                    <a:bodyPr/>
                    <a:lstStyle/>
                    <a:p>
                      <a:pPr marL="283464"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Enteropathogenic</a:t>
                      </a:r>
                      <a:r>
                        <a:rPr kumimoji="0" lang="en-US" sz="1600" b="0" i="1" u="none" strike="noStrike" cap="none" normalizeH="0" baseline="0" dirty="0">
                          <a:ln>
                            <a:noFill/>
                          </a:ln>
                          <a:solidFill>
                            <a:schemeClr val="bg2">
                              <a:lumMod val="10000"/>
                            </a:schemeClr>
                          </a:solidFill>
                          <a:effectLst/>
                          <a:latin typeface="+mn-lt"/>
                        </a:rPr>
                        <a:t> E coli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n-lt"/>
                        </a:rPr>
                        <a:t>EPEC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Severe acute watery 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0" i="0" u="none" strike="noStrike" kern="1200" baseline="0" dirty="0">
                          <a:solidFill>
                            <a:schemeClr val="bg1"/>
                          </a:solidFill>
                          <a:latin typeface="+mn-lt"/>
                          <a:ea typeface="+mn-ea"/>
                          <a:cs typeface="+mn-cs"/>
                        </a:rPr>
                        <a:t>LEE pathogenicity island;</a:t>
                      </a:r>
                      <a:r>
                        <a:rPr lang="en-US" sz="1600" b="0" i="1" u="none" strike="noStrike" kern="1200" baseline="0" dirty="0">
                          <a:solidFill>
                            <a:schemeClr val="bg1"/>
                          </a:solidFill>
                          <a:latin typeface="+mn-lt"/>
                          <a:ea typeface="+mn-ea"/>
                          <a:cs typeface="+mn-cs"/>
                        </a:rPr>
                        <a:t> </a:t>
                      </a:r>
                      <a:br>
                        <a:rPr lang="en-US" sz="1600" b="0" i="1" u="none" strike="noStrike" kern="1200" baseline="0" dirty="0">
                          <a:solidFill>
                            <a:schemeClr val="bg1"/>
                          </a:solidFill>
                          <a:latin typeface="+mn-lt"/>
                          <a:ea typeface="+mn-ea"/>
                          <a:cs typeface="+mn-cs"/>
                        </a:rPr>
                      </a:br>
                      <a:r>
                        <a:rPr lang="en-US" sz="1600" b="0" i="1" u="none" strike="noStrike" kern="1200" baseline="0" dirty="0">
                          <a:solidFill>
                            <a:schemeClr val="bg1"/>
                          </a:solidFill>
                          <a:latin typeface="+mn-lt"/>
                          <a:ea typeface="+mn-ea"/>
                          <a:cs typeface="+mn-cs"/>
                        </a:rPr>
                        <a:t>set, paa, lpf, iha, ehaA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48071"/>
                  </a:ext>
                </a:extLst>
              </a:tr>
            </a:tbl>
          </a:graphicData>
        </a:graphic>
      </p:graphicFrame>
      <p:sp>
        <p:nvSpPr>
          <p:cNvPr id="5" name="Text Box 15">
            <a:extLst>
              <a:ext uri="{FF2B5EF4-FFF2-40B4-BE49-F238E27FC236}">
                <a16:creationId xmlns:a16="http://schemas.microsoft.com/office/drawing/2014/main" id="{BA2F5B0E-2B5E-414B-3D33-ED5ADB91B7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Clark. Infect Immun. 2021;89:e00115.</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688535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B983-2690-F753-7CFC-C7109D2BDA9E}"/>
              </a:ext>
            </a:extLst>
          </p:cNvPr>
          <p:cNvSpPr>
            <a:spLocks noGrp="1"/>
          </p:cNvSpPr>
          <p:nvPr>
            <p:ph type="title"/>
          </p:nvPr>
        </p:nvSpPr>
        <p:spPr/>
        <p:txBody>
          <a:bodyPr/>
          <a:lstStyle/>
          <a:p>
            <a:r>
              <a:rPr lang="en-US" i="1" dirty="0"/>
              <a:t>E coli </a:t>
            </a:r>
            <a:r>
              <a:rPr lang="en-US" dirty="0"/>
              <a:t>Strains by Phylogroup</a:t>
            </a:r>
          </a:p>
        </p:txBody>
      </p:sp>
      <p:sp>
        <p:nvSpPr>
          <p:cNvPr id="22" name="Freeform: Shape 21">
            <a:extLst>
              <a:ext uri="{FF2B5EF4-FFF2-40B4-BE49-F238E27FC236}">
                <a16:creationId xmlns:a16="http://schemas.microsoft.com/office/drawing/2014/main" id="{CAAA33DB-2DC9-670F-1AC5-1B2524ECEC7C}"/>
              </a:ext>
            </a:extLst>
          </p:cNvPr>
          <p:cNvSpPr/>
          <p:nvPr/>
        </p:nvSpPr>
        <p:spPr>
          <a:xfrm>
            <a:off x="596561" y="3166611"/>
            <a:ext cx="2682648" cy="475914"/>
          </a:xfrm>
          <a:custGeom>
            <a:avLst/>
            <a:gdLst>
              <a:gd name="connsiteX0" fmla="*/ 0 w 2459133"/>
              <a:gd name="connsiteY0" fmla="*/ 0 h 547200"/>
              <a:gd name="connsiteX1" fmla="*/ 2459133 w 2459133"/>
              <a:gd name="connsiteY1" fmla="*/ 0 h 547200"/>
              <a:gd name="connsiteX2" fmla="*/ 2459133 w 2459133"/>
              <a:gd name="connsiteY2" fmla="*/ 547200 h 547200"/>
              <a:gd name="connsiteX3" fmla="*/ 0 w 2459133"/>
              <a:gd name="connsiteY3" fmla="*/ 547200 h 547200"/>
              <a:gd name="connsiteX4" fmla="*/ 0 w 2459133"/>
              <a:gd name="connsiteY4" fmla="*/ 0 h 54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547200">
                <a:moveTo>
                  <a:pt x="0" y="0"/>
                </a:moveTo>
                <a:lnTo>
                  <a:pt x="2459133" y="0"/>
                </a:lnTo>
                <a:lnTo>
                  <a:pt x="2459133" y="547200"/>
                </a:lnTo>
                <a:lnTo>
                  <a:pt x="0" y="5472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A</a:t>
            </a:r>
          </a:p>
        </p:txBody>
      </p:sp>
      <p:sp>
        <p:nvSpPr>
          <p:cNvPr id="23" name="Freeform: Shape 22">
            <a:extLst>
              <a:ext uri="{FF2B5EF4-FFF2-40B4-BE49-F238E27FC236}">
                <a16:creationId xmlns:a16="http://schemas.microsoft.com/office/drawing/2014/main" id="{A1565027-8351-D006-BC6C-B6F561816D26}"/>
              </a:ext>
            </a:extLst>
          </p:cNvPr>
          <p:cNvSpPr/>
          <p:nvPr/>
        </p:nvSpPr>
        <p:spPr>
          <a:xfrm>
            <a:off x="596561" y="3642525"/>
            <a:ext cx="2682648" cy="725769"/>
          </a:xfrm>
          <a:custGeom>
            <a:avLst/>
            <a:gdLst>
              <a:gd name="connsiteX0" fmla="*/ 0 w 2459133"/>
              <a:gd name="connsiteY0" fmla="*/ 0 h 834480"/>
              <a:gd name="connsiteX1" fmla="*/ 2459133 w 2459133"/>
              <a:gd name="connsiteY1" fmla="*/ 0 h 834480"/>
              <a:gd name="connsiteX2" fmla="*/ 2459133 w 2459133"/>
              <a:gd name="connsiteY2" fmla="*/ 834480 h 834480"/>
              <a:gd name="connsiteX3" fmla="*/ 0 w 2459133"/>
              <a:gd name="connsiteY3" fmla="*/ 834480 h 834480"/>
              <a:gd name="connsiteX4" fmla="*/ 0 w 2459133"/>
              <a:gd name="connsiteY4" fmla="*/ 0 h 83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834480">
                <a:moveTo>
                  <a:pt x="0" y="0"/>
                </a:moveTo>
                <a:lnTo>
                  <a:pt x="2459133" y="0"/>
                </a:lnTo>
                <a:lnTo>
                  <a:pt x="2459133" y="834480"/>
                </a:lnTo>
                <a:lnTo>
                  <a:pt x="0" y="834480"/>
                </a:lnTo>
                <a:lnTo>
                  <a:pt x="0" y="0"/>
                </a:lnTo>
                <a:close/>
              </a:path>
            </a:pathLst>
          </a:custGeom>
          <a:solidFill>
            <a:schemeClr val="tx1">
              <a:lumMod val="85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1346" tIns="101346" rIns="135128" bIns="152019" numCol="1" spcCol="1270" anchor="t" anchorCtr="0">
            <a:noAutofit/>
          </a:bodyPr>
          <a:lstStyle/>
          <a:p>
            <a:pPr marL="171450" marR="0" lvl="1" indent="-171450" algn="l" defTabSz="84455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Most commensals</a:t>
            </a:r>
          </a:p>
        </p:txBody>
      </p:sp>
      <p:sp>
        <p:nvSpPr>
          <p:cNvPr id="24" name="Freeform: Shape 23">
            <a:extLst>
              <a:ext uri="{FF2B5EF4-FFF2-40B4-BE49-F238E27FC236}">
                <a16:creationId xmlns:a16="http://schemas.microsoft.com/office/drawing/2014/main" id="{B17C4772-4064-1050-9C0C-73DF51D608F9}"/>
              </a:ext>
            </a:extLst>
          </p:cNvPr>
          <p:cNvSpPr/>
          <p:nvPr/>
        </p:nvSpPr>
        <p:spPr>
          <a:xfrm>
            <a:off x="3397214" y="3166611"/>
            <a:ext cx="2682648" cy="475914"/>
          </a:xfrm>
          <a:custGeom>
            <a:avLst/>
            <a:gdLst>
              <a:gd name="connsiteX0" fmla="*/ 0 w 2459133"/>
              <a:gd name="connsiteY0" fmla="*/ 0 h 547200"/>
              <a:gd name="connsiteX1" fmla="*/ 2459133 w 2459133"/>
              <a:gd name="connsiteY1" fmla="*/ 0 h 547200"/>
              <a:gd name="connsiteX2" fmla="*/ 2459133 w 2459133"/>
              <a:gd name="connsiteY2" fmla="*/ 547200 h 547200"/>
              <a:gd name="connsiteX3" fmla="*/ 0 w 2459133"/>
              <a:gd name="connsiteY3" fmla="*/ 547200 h 547200"/>
              <a:gd name="connsiteX4" fmla="*/ 0 w 2459133"/>
              <a:gd name="connsiteY4" fmla="*/ 0 h 54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547200">
                <a:moveTo>
                  <a:pt x="0" y="0"/>
                </a:moveTo>
                <a:lnTo>
                  <a:pt x="2459133" y="0"/>
                </a:lnTo>
                <a:lnTo>
                  <a:pt x="2459133" y="547200"/>
                </a:lnTo>
                <a:lnTo>
                  <a:pt x="0" y="5472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B1</a:t>
            </a:r>
          </a:p>
        </p:txBody>
      </p:sp>
      <p:sp>
        <p:nvSpPr>
          <p:cNvPr id="25" name="Freeform: Shape 24">
            <a:extLst>
              <a:ext uri="{FF2B5EF4-FFF2-40B4-BE49-F238E27FC236}">
                <a16:creationId xmlns:a16="http://schemas.microsoft.com/office/drawing/2014/main" id="{3AF5DFA2-D100-7788-07FF-0F9E39F767A6}"/>
              </a:ext>
            </a:extLst>
          </p:cNvPr>
          <p:cNvSpPr/>
          <p:nvPr/>
        </p:nvSpPr>
        <p:spPr>
          <a:xfrm>
            <a:off x="3397214" y="3642525"/>
            <a:ext cx="2682648" cy="725769"/>
          </a:xfrm>
          <a:custGeom>
            <a:avLst/>
            <a:gdLst>
              <a:gd name="connsiteX0" fmla="*/ 0 w 2459133"/>
              <a:gd name="connsiteY0" fmla="*/ 0 h 834480"/>
              <a:gd name="connsiteX1" fmla="*/ 2459133 w 2459133"/>
              <a:gd name="connsiteY1" fmla="*/ 0 h 834480"/>
              <a:gd name="connsiteX2" fmla="*/ 2459133 w 2459133"/>
              <a:gd name="connsiteY2" fmla="*/ 834480 h 834480"/>
              <a:gd name="connsiteX3" fmla="*/ 0 w 2459133"/>
              <a:gd name="connsiteY3" fmla="*/ 834480 h 834480"/>
              <a:gd name="connsiteX4" fmla="*/ 0 w 2459133"/>
              <a:gd name="connsiteY4" fmla="*/ 0 h 83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834480">
                <a:moveTo>
                  <a:pt x="0" y="0"/>
                </a:moveTo>
                <a:lnTo>
                  <a:pt x="2459133" y="0"/>
                </a:lnTo>
                <a:lnTo>
                  <a:pt x="2459133" y="834480"/>
                </a:lnTo>
                <a:lnTo>
                  <a:pt x="0" y="834480"/>
                </a:lnTo>
                <a:lnTo>
                  <a:pt x="0" y="0"/>
                </a:lnTo>
                <a:close/>
              </a:path>
            </a:pathLst>
          </a:custGeom>
          <a:solidFill>
            <a:schemeClr val="tx1">
              <a:lumMod val="85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1346" tIns="101346" rIns="135128" bIns="152019" numCol="1" spcCol="1270" anchor="t" anchorCtr="0">
            <a:noAutofit/>
          </a:bodyPr>
          <a:lstStyle/>
          <a:p>
            <a:pPr marL="171450" marR="0" lvl="1" indent="-171450" algn="l" defTabSz="84455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Most commensals</a:t>
            </a:r>
          </a:p>
        </p:txBody>
      </p:sp>
      <p:sp>
        <p:nvSpPr>
          <p:cNvPr id="26" name="Freeform: Shape 25">
            <a:extLst>
              <a:ext uri="{FF2B5EF4-FFF2-40B4-BE49-F238E27FC236}">
                <a16:creationId xmlns:a16="http://schemas.microsoft.com/office/drawing/2014/main" id="{52150B50-8CCC-A08E-2036-935FD94DA2DD}"/>
              </a:ext>
            </a:extLst>
          </p:cNvPr>
          <p:cNvSpPr/>
          <p:nvPr/>
        </p:nvSpPr>
        <p:spPr>
          <a:xfrm>
            <a:off x="6203292" y="3166611"/>
            <a:ext cx="2682648" cy="475914"/>
          </a:xfrm>
          <a:custGeom>
            <a:avLst/>
            <a:gdLst>
              <a:gd name="connsiteX0" fmla="*/ 0 w 2459133"/>
              <a:gd name="connsiteY0" fmla="*/ 0 h 547200"/>
              <a:gd name="connsiteX1" fmla="*/ 2459133 w 2459133"/>
              <a:gd name="connsiteY1" fmla="*/ 0 h 547200"/>
              <a:gd name="connsiteX2" fmla="*/ 2459133 w 2459133"/>
              <a:gd name="connsiteY2" fmla="*/ 547200 h 547200"/>
              <a:gd name="connsiteX3" fmla="*/ 0 w 2459133"/>
              <a:gd name="connsiteY3" fmla="*/ 547200 h 547200"/>
              <a:gd name="connsiteX4" fmla="*/ 0 w 2459133"/>
              <a:gd name="connsiteY4" fmla="*/ 0 h 54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547200">
                <a:moveTo>
                  <a:pt x="0" y="0"/>
                </a:moveTo>
                <a:lnTo>
                  <a:pt x="2459133" y="0"/>
                </a:lnTo>
                <a:lnTo>
                  <a:pt x="2459133" y="547200"/>
                </a:lnTo>
                <a:lnTo>
                  <a:pt x="0" y="5472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B2</a:t>
            </a:r>
          </a:p>
        </p:txBody>
      </p:sp>
      <p:sp>
        <p:nvSpPr>
          <p:cNvPr id="27" name="Freeform: Shape 26">
            <a:extLst>
              <a:ext uri="{FF2B5EF4-FFF2-40B4-BE49-F238E27FC236}">
                <a16:creationId xmlns:a16="http://schemas.microsoft.com/office/drawing/2014/main" id="{B5531E98-3B7A-96AE-AF1B-E50DFAE3C89F}"/>
              </a:ext>
            </a:extLst>
          </p:cNvPr>
          <p:cNvSpPr/>
          <p:nvPr/>
        </p:nvSpPr>
        <p:spPr>
          <a:xfrm>
            <a:off x="6203292" y="3642525"/>
            <a:ext cx="2682648" cy="725769"/>
          </a:xfrm>
          <a:custGeom>
            <a:avLst/>
            <a:gdLst>
              <a:gd name="connsiteX0" fmla="*/ 0 w 2459133"/>
              <a:gd name="connsiteY0" fmla="*/ 0 h 834480"/>
              <a:gd name="connsiteX1" fmla="*/ 2459133 w 2459133"/>
              <a:gd name="connsiteY1" fmla="*/ 0 h 834480"/>
              <a:gd name="connsiteX2" fmla="*/ 2459133 w 2459133"/>
              <a:gd name="connsiteY2" fmla="*/ 834480 h 834480"/>
              <a:gd name="connsiteX3" fmla="*/ 0 w 2459133"/>
              <a:gd name="connsiteY3" fmla="*/ 834480 h 834480"/>
              <a:gd name="connsiteX4" fmla="*/ 0 w 2459133"/>
              <a:gd name="connsiteY4" fmla="*/ 0 h 83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834480">
                <a:moveTo>
                  <a:pt x="0" y="0"/>
                </a:moveTo>
                <a:lnTo>
                  <a:pt x="2459133" y="0"/>
                </a:lnTo>
                <a:lnTo>
                  <a:pt x="2459133" y="834480"/>
                </a:lnTo>
                <a:lnTo>
                  <a:pt x="0" y="834480"/>
                </a:lnTo>
                <a:lnTo>
                  <a:pt x="0" y="0"/>
                </a:lnTo>
                <a:close/>
              </a:path>
            </a:pathLst>
          </a:custGeom>
          <a:solidFill>
            <a:schemeClr val="tx1">
              <a:lumMod val="85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1346" tIns="101346" rIns="135128" bIns="152019" numCol="1" spcCol="1270" anchor="t" anchorCtr="0">
            <a:noAutofit/>
          </a:bodyPr>
          <a:lstStyle/>
          <a:p>
            <a:pPr marL="171450" marR="0" lvl="1" indent="-171450" algn="l" defTabSz="844550" rtl="0" eaLnBrk="0" fontAlgn="base" latinLnBrk="0" hangingPunct="0">
              <a:lnSpc>
                <a:spcPct val="90000"/>
              </a:lnSpc>
              <a:spcBef>
                <a:spcPct val="0"/>
              </a:spcBef>
              <a:spcAft>
                <a:spcPct val="15000"/>
              </a:spcAft>
              <a:buClrTx/>
              <a:buSzTx/>
              <a:buFontTx/>
              <a:buChar char="•"/>
              <a:tabLst/>
              <a:defRPr/>
            </a:pPr>
            <a:r>
              <a:rPr kumimoji="0" lang="en-US" sz="1800" b="1" i="0" u="none" strike="noStrike" kern="1200" cap="none" spc="0" normalizeH="0" baseline="0" noProof="0" dirty="0">
                <a:ln>
                  <a:noFill/>
                </a:ln>
                <a:solidFill>
                  <a:srgbClr val="E1471D"/>
                </a:solidFill>
                <a:effectLst/>
                <a:uLnTx/>
                <a:uFillTx/>
                <a:latin typeface="Calibri"/>
                <a:ea typeface="+mn-ea"/>
                <a:cs typeface="+mn-cs"/>
              </a:rPr>
              <a:t>ExPEC</a:t>
            </a:r>
            <a:r>
              <a:rPr kumimoji="0" lang="en-US" sz="1800" b="0" i="0" u="none" strike="noStrike" kern="1200" cap="none" spc="0" normalizeH="0" baseline="0" noProof="0" dirty="0">
                <a:ln>
                  <a:noFill/>
                </a:ln>
                <a:solidFill>
                  <a:srgbClr val="000000"/>
                </a:solidFill>
                <a:effectLst/>
                <a:uLnTx/>
                <a:uFillTx/>
                <a:latin typeface="Calibri"/>
                <a:ea typeface="+mn-ea"/>
                <a:cs typeface="+mn-cs"/>
              </a:rPr>
              <a:t> (eg, ST131,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ST95, ST73)</a:t>
            </a:r>
          </a:p>
        </p:txBody>
      </p:sp>
      <p:sp>
        <p:nvSpPr>
          <p:cNvPr id="28" name="Freeform: Shape 27">
            <a:extLst>
              <a:ext uri="{FF2B5EF4-FFF2-40B4-BE49-F238E27FC236}">
                <a16:creationId xmlns:a16="http://schemas.microsoft.com/office/drawing/2014/main" id="{2595CB4C-7448-AD1D-D411-7D990DE24E6A}"/>
              </a:ext>
            </a:extLst>
          </p:cNvPr>
          <p:cNvSpPr/>
          <p:nvPr/>
        </p:nvSpPr>
        <p:spPr>
          <a:xfrm>
            <a:off x="9022794" y="3166611"/>
            <a:ext cx="2682648" cy="475914"/>
          </a:xfrm>
          <a:custGeom>
            <a:avLst/>
            <a:gdLst>
              <a:gd name="connsiteX0" fmla="*/ 0 w 2459133"/>
              <a:gd name="connsiteY0" fmla="*/ 0 h 547200"/>
              <a:gd name="connsiteX1" fmla="*/ 2459133 w 2459133"/>
              <a:gd name="connsiteY1" fmla="*/ 0 h 547200"/>
              <a:gd name="connsiteX2" fmla="*/ 2459133 w 2459133"/>
              <a:gd name="connsiteY2" fmla="*/ 547200 h 547200"/>
              <a:gd name="connsiteX3" fmla="*/ 0 w 2459133"/>
              <a:gd name="connsiteY3" fmla="*/ 547200 h 547200"/>
              <a:gd name="connsiteX4" fmla="*/ 0 w 2459133"/>
              <a:gd name="connsiteY4" fmla="*/ 0 h 54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547200">
                <a:moveTo>
                  <a:pt x="0" y="0"/>
                </a:moveTo>
                <a:lnTo>
                  <a:pt x="2459133" y="0"/>
                </a:lnTo>
                <a:lnTo>
                  <a:pt x="2459133" y="547200"/>
                </a:lnTo>
                <a:lnTo>
                  <a:pt x="0" y="547200"/>
                </a:lnTo>
                <a:lnTo>
                  <a:pt x="0" y="0"/>
                </a:lnTo>
                <a:close/>
              </a:path>
            </a:pathLst>
          </a:cu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D</a:t>
            </a:r>
          </a:p>
        </p:txBody>
      </p:sp>
      <p:sp>
        <p:nvSpPr>
          <p:cNvPr id="29" name="Freeform: Shape 28">
            <a:extLst>
              <a:ext uri="{FF2B5EF4-FFF2-40B4-BE49-F238E27FC236}">
                <a16:creationId xmlns:a16="http://schemas.microsoft.com/office/drawing/2014/main" id="{595925AA-EDFE-F49B-2A3D-80A76B04E0B3}"/>
              </a:ext>
            </a:extLst>
          </p:cNvPr>
          <p:cNvSpPr/>
          <p:nvPr/>
        </p:nvSpPr>
        <p:spPr>
          <a:xfrm>
            <a:off x="9022794" y="3642525"/>
            <a:ext cx="2682648" cy="725769"/>
          </a:xfrm>
          <a:custGeom>
            <a:avLst/>
            <a:gdLst>
              <a:gd name="connsiteX0" fmla="*/ 0 w 2459133"/>
              <a:gd name="connsiteY0" fmla="*/ 0 h 834480"/>
              <a:gd name="connsiteX1" fmla="*/ 2459133 w 2459133"/>
              <a:gd name="connsiteY1" fmla="*/ 0 h 834480"/>
              <a:gd name="connsiteX2" fmla="*/ 2459133 w 2459133"/>
              <a:gd name="connsiteY2" fmla="*/ 834480 h 834480"/>
              <a:gd name="connsiteX3" fmla="*/ 0 w 2459133"/>
              <a:gd name="connsiteY3" fmla="*/ 834480 h 834480"/>
              <a:gd name="connsiteX4" fmla="*/ 0 w 2459133"/>
              <a:gd name="connsiteY4" fmla="*/ 0 h 834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133" h="834480">
                <a:moveTo>
                  <a:pt x="0" y="0"/>
                </a:moveTo>
                <a:lnTo>
                  <a:pt x="2459133" y="0"/>
                </a:lnTo>
                <a:lnTo>
                  <a:pt x="2459133" y="834480"/>
                </a:lnTo>
                <a:lnTo>
                  <a:pt x="0" y="834480"/>
                </a:lnTo>
                <a:lnTo>
                  <a:pt x="0" y="0"/>
                </a:lnTo>
                <a:close/>
              </a:path>
            </a:pathLst>
          </a:custGeom>
          <a:solidFill>
            <a:schemeClr val="tx1">
              <a:lumMod val="85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01346" tIns="101346" rIns="135128" bIns="152019" numCol="1" spcCol="1270" anchor="t" anchorCtr="0">
            <a:noAutofit/>
          </a:bodyPr>
          <a:lstStyle/>
          <a:p>
            <a:pPr marL="171450" marR="0" lvl="1" indent="-171450" algn="l" defTabSz="844550" rtl="0" eaLnBrk="0" fontAlgn="base" latinLnBrk="0" hangingPunct="0">
              <a:lnSpc>
                <a:spcPct val="90000"/>
              </a:lnSpc>
              <a:spcBef>
                <a:spcPct val="0"/>
              </a:spcBef>
              <a:spcAft>
                <a:spcPct val="15000"/>
              </a:spcAft>
              <a:buClrTx/>
              <a:buSzTx/>
              <a:buFontTx/>
              <a:buChar char="•"/>
              <a:tabLst/>
              <a:defRPr/>
            </a:pPr>
            <a:r>
              <a:rPr kumimoji="0" lang="en-US" sz="1800" b="1" i="0" u="none" strike="noStrike" kern="1200" cap="none" spc="0" normalizeH="0" baseline="0" noProof="0" dirty="0">
                <a:ln>
                  <a:noFill/>
                </a:ln>
                <a:solidFill>
                  <a:srgbClr val="E1471D"/>
                </a:solidFill>
                <a:effectLst/>
                <a:uLnTx/>
                <a:uFillTx/>
                <a:latin typeface="Calibri"/>
                <a:ea typeface="+mn-ea"/>
                <a:cs typeface="+mn-cs"/>
              </a:rPr>
              <a:t>ExPEC</a:t>
            </a:r>
            <a:r>
              <a:rPr kumimoji="0" lang="en-US" sz="1800" b="0" i="0" u="none" strike="noStrike" kern="1200" cap="none" spc="0" normalizeH="0" baseline="0" noProof="0" dirty="0">
                <a:ln>
                  <a:noFill/>
                </a:ln>
                <a:solidFill>
                  <a:srgbClr val="000000"/>
                </a:solidFill>
                <a:effectLst/>
                <a:uLnTx/>
                <a:uFillTx/>
                <a:latin typeface="Calibri"/>
                <a:ea typeface="+mn-ea"/>
                <a:cs typeface="+mn-cs"/>
              </a:rPr>
              <a:t> (eg, ST393, </a:t>
            </a:r>
            <a:br>
              <a:rPr kumimoji="0" lang="en-US" sz="1800" b="0" i="0" u="none" strike="noStrike" kern="1200" cap="none" spc="0" normalizeH="0" baseline="0" noProof="0" dirty="0">
                <a:ln>
                  <a:noFill/>
                </a:ln>
                <a:solidFill>
                  <a:srgbClr val="000000"/>
                </a:solidFill>
                <a:effectLst/>
                <a:uLnTx/>
                <a:uFillTx/>
                <a:latin typeface="Calibri"/>
                <a:ea typeface="+mn-ea"/>
                <a:cs typeface="+mn-cs"/>
              </a:rPr>
            </a:br>
            <a:r>
              <a:rPr kumimoji="0" lang="en-US" sz="1800" b="0" i="0" u="none" strike="noStrike" kern="1200" cap="none" spc="0" normalizeH="0" baseline="0" noProof="0" dirty="0">
                <a:ln>
                  <a:noFill/>
                </a:ln>
                <a:solidFill>
                  <a:srgbClr val="000000"/>
                </a:solidFill>
                <a:effectLst/>
                <a:uLnTx/>
                <a:uFillTx/>
                <a:latin typeface="Calibri"/>
                <a:ea typeface="+mn-ea"/>
                <a:cs typeface="+mn-cs"/>
              </a:rPr>
              <a:t>ST69, ST405)</a:t>
            </a:r>
            <a:endParaRPr kumimoji="0" lang="en-US" sz="1800" b="1" i="0" u="none" strike="noStrike" kern="1200" cap="none" spc="0" normalizeH="0" baseline="0" noProof="0" dirty="0">
              <a:ln>
                <a:noFill/>
              </a:ln>
              <a:solidFill>
                <a:srgbClr val="E1471D"/>
              </a:solidFill>
              <a:effectLst/>
              <a:uLnTx/>
              <a:uFillTx/>
              <a:latin typeface="Calibri"/>
              <a:ea typeface="+mn-ea"/>
              <a:cs typeface="+mn-cs"/>
            </a:endParaRPr>
          </a:p>
        </p:txBody>
      </p:sp>
      <p:sp>
        <p:nvSpPr>
          <p:cNvPr id="11" name="Freeform: Shape 10">
            <a:extLst>
              <a:ext uri="{FF2B5EF4-FFF2-40B4-BE49-F238E27FC236}">
                <a16:creationId xmlns:a16="http://schemas.microsoft.com/office/drawing/2014/main" id="{6D40B661-E395-356A-3918-095315A71DB3}"/>
              </a:ext>
            </a:extLst>
          </p:cNvPr>
          <p:cNvSpPr/>
          <p:nvPr/>
        </p:nvSpPr>
        <p:spPr>
          <a:xfrm>
            <a:off x="608706" y="4690991"/>
            <a:ext cx="2136056" cy="460800"/>
          </a:xfrm>
          <a:custGeom>
            <a:avLst/>
            <a:gdLst>
              <a:gd name="connsiteX0" fmla="*/ 0 w 1954559"/>
              <a:gd name="connsiteY0" fmla="*/ 0 h 460800"/>
              <a:gd name="connsiteX1" fmla="*/ 1954559 w 1954559"/>
              <a:gd name="connsiteY1" fmla="*/ 0 h 460800"/>
              <a:gd name="connsiteX2" fmla="*/ 1954559 w 1954559"/>
              <a:gd name="connsiteY2" fmla="*/ 460800 h 460800"/>
              <a:gd name="connsiteX3" fmla="*/ 0 w 1954559"/>
              <a:gd name="connsiteY3" fmla="*/ 460800 h 460800"/>
              <a:gd name="connsiteX4" fmla="*/ 0 w 1954559"/>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460800">
                <a:moveTo>
                  <a:pt x="0" y="0"/>
                </a:moveTo>
                <a:lnTo>
                  <a:pt x="1954559" y="0"/>
                </a:lnTo>
                <a:lnTo>
                  <a:pt x="1954559" y="460800"/>
                </a:lnTo>
                <a:lnTo>
                  <a:pt x="0" y="460800"/>
                </a:lnTo>
                <a:lnTo>
                  <a:pt x="0" y="0"/>
                </a:lnTo>
                <a:close/>
              </a:path>
            </a:pathLst>
          </a:custGeom>
          <a:ln>
            <a:noFill/>
          </a:ln>
        </p:spPr>
        <p:style>
          <a:lnRef idx="2">
            <a:schemeClr val="accent2">
              <a:shade val="80000"/>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a:t>
            </a:r>
          </a:p>
        </p:txBody>
      </p:sp>
      <p:sp>
        <p:nvSpPr>
          <p:cNvPr id="12" name="Freeform: Shape 11">
            <a:extLst>
              <a:ext uri="{FF2B5EF4-FFF2-40B4-BE49-F238E27FC236}">
                <a16:creationId xmlns:a16="http://schemas.microsoft.com/office/drawing/2014/main" id="{441AAA9C-2DFB-0467-BBA9-ED1012AAFB33}"/>
              </a:ext>
            </a:extLst>
          </p:cNvPr>
          <p:cNvSpPr/>
          <p:nvPr/>
        </p:nvSpPr>
        <p:spPr>
          <a:xfrm>
            <a:off x="608706" y="5151791"/>
            <a:ext cx="2136056" cy="933300"/>
          </a:xfrm>
          <a:custGeom>
            <a:avLst/>
            <a:gdLst>
              <a:gd name="connsiteX0" fmla="*/ 0 w 1954559"/>
              <a:gd name="connsiteY0" fmla="*/ 0 h 933300"/>
              <a:gd name="connsiteX1" fmla="*/ 1954559 w 1954559"/>
              <a:gd name="connsiteY1" fmla="*/ 0 h 933300"/>
              <a:gd name="connsiteX2" fmla="*/ 1954559 w 1954559"/>
              <a:gd name="connsiteY2" fmla="*/ 933300 h 933300"/>
              <a:gd name="connsiteX3" fmla="*/ 0 w 1954559"/>
              <a:gd name="connsiteY3" fmla="*/ 933300 h 933300"/>
              <a:gd name="connsiteX4" fmla="*/ 0 w 1954559"/>
              <a:gd name="connsiteY4" fmla="*/ 0 h 93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933300">
                <a:moveTo>
                  <a:pt x="0" y="0"/>
                </a:moveTo>
                <a:lnTo>
                  <a:pt x="1954559" y="0"/>
                </a:lnTo>
                <a:lnTo>
                  <a:pt x="1954559" y="933300"/>
                </a:lnTo>
                <a:lnTo>
                  <a:pt x="0" y="933300"/>
                </a:lnTo>
                <a:lnTo>
                  <a:pt x="0" y="0"/>
                </a:lnTo>
                <a:close/>
              </a:path>
            </a:pathLst>
          </a:custGeom>
          <a:solidFill>
            <a:schemeClr val="tx1">
              <a:lumMod val="85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96012" tIns="96012" rIns="128016" bIns="144018" numCol="1" spcCol="1270" anchor="t" anchorCtr="0">
            <a:noAutofit/>
          </a:bodyPr>
          <a:lstStyle/>
          <a:p>
            <a:pPr marL="171450" marR="0" lvl="1" indent="-171450" algn="l" defTabSz="80010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APEC (eg, ST23, ST88)</a:t>
            </a:r>
          </a:p>
        </p:txBody>
      </p:sp>
      <p:sp>
        <p:nvSpPr>
          <p:cNvPr id="13" name="Freeform: Shape 12">
            <a:extLst>
              <a:ext uri="{FF2B5EF4-FFF2-40B4-BE49-F238E27FC236}">
                <a16:creationId xmlns:a16="http://schemas.microsoft.com/office/drawing/2014/main" id="{82030408-A1EC-E402-0729-2ACE8F5381AC}"/>
              </a:ext>
            </a:extLst>
          </p:cNvPr>
          <p:cNvSpPr/>
          <p:nvPr/>
        </p:nvSpPr>
        <p:spPr>
          <a:xfrm>
            <a:off x="2855548" y="4690991"/>
            <a:ext cx="2136056" cy="460800"/>
          </a:xfrm>
          <a:custGeom>
            <a:avLst/>
            <a:gdLst>
              <a:gd name="connsiteX0" fmla="*/ 0 w 1954559"/>
              <a:gd name="connsiteY0" fmla="*/ 0 h 460800"/>
              <a:gd name="connsiteX1" fmla="*/ 1954559 w 1954559"/>
              <a:gd name="connsiteY1" fmla="*/ 0 h 460800"/>
              <a:gd name="connsiteX2" fmla="*/ 1954559 w 1954559"/>
              <a:gd name="connsiteY2" fmla="*/ 460800 h 460800"/>
              <a:gd name="connsiteX3" fmla="*/ 0 w 1954559"/>
              <a:gd name="connsiteY3" fmla="*/ 460800 h 460800"/>
              <a:gd name="connsiteX4" fmla="*/ 0 w 1954559"/>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460800">
                <a:moveTo>
                  <a:pt x="0" y="0"/>
                </a:moveTo>
                <a:lnTo>
                  <a:pt x="1954559" y="0"/>
                </a:lnTo>
                <a:lnTo>
                  <a:pt x="1954559" y="460800"/>
                </a:lnTo>
                <a:lnTo>
                  <a:pt x="0" y="460800"/>
                </a:lnTo>
                <a:lnTo>
                  <a:pt x="0" y="0"/>
                </a:lnTo>
                <a:close/>
              </a:path>
            </a:pathLst>
          </a:custGeom>
          <a:ln>
            <a:noFill/>
          </a:ln>
        </p:spPr>
        <p:style>
          <a:lnRef idx="2">
            <a:schemeClr val="accent2">
              <a:shade val="80000"/>
              <a:hueOff val="53154"/>
              <a:satOff val="-1489"/>
              <a:lumOff val="6495"/>
              <a:alphaOff val="0"/>
            </a:schemeClr>
          </a:lnRef>
          <a:fillRef idx="1">
            <a:schemeClr val="accent2">
              <a:shade val="80000"/>
              <a:hueOff val="53154"/>
              <a:satOff val="-1489"/>
              <a:lumOff val="6495"/>
              <a:alphaOff val="0"/>
            </a:schemeClr>
          </a:fillRef>
          <a:effectRef idx="0">
            <a:schemeClr val="accent2">
              <a:shade val="80000"/>
              <a:hueOff val="53154"/>
              <a:satOff val="-1489"/>
              <a:lumOff val="6495"/>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E</a:t>
            </a:r>
          </a:p>
        </p:txBody>
      </p:sp>
      <p:sp>
        <p:nvSpPr>
          <p:cNvPr id="14" name="Freeform: Shape 13">
            <a:extLst>
              <a:ext uri="{FF2B5EF4-FFF2-40B4-BE49-F238E27FC236}">
                <a16:creationId xmlns:a16="http://schemas.microsoft.com/office/drawing/2014/main" id="{905E6C86-BA37-92E6-3FB8-88737A81959F}"/>
              </a:ext>
            </a:extLst>
          </p:cNvPr>
          <p:cNvSpPr/>
          <p:nvPr/>
        </p:nvSpPr>
        <p:spPr>
          <a:xfrm>
            <a:off x="2855548" y="5151791"/>
            <a:ext cx="2136056" cy="933300"/>
          </a:xfrm>
          <a:custGeom>
            <a:avLst/>
            <a:gdLst>
              <a:gd name="connsiteX0" fmla="*/ 0 w 1954559"/>
              <a:gd name="connsiteY0" fmla="*/ 0 h 933300"/>
              <a:gd name="connsiteX1" fmla="*/ 1954559 w 1954559"/>
              <a:gd name="connsiteY1" fmla="*/ 0 h 933300"/>
              <a:gd name="connsiteX2" fmla="*/ 1954559 w 1954559"/>
              <a:gd name="connsiteY2" fmla="*/ 933300 h 933300"/>
              <a:gd name="connsiteX3" fmla="*/ 0 w 1954559"/>
              <a:gd name="connsiteY3" fmla="*/ 933300 h 933300"/>
              <a:gd name="connsiteX4" fmla="*/ 0 w 1954559"/>
              <a:gd name="connsiteY4" fmla="*/ 0 h 93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933300">
                <a:moveTo>
                  <a:pt x="0" y="0"/>
                </a:moveTo>
                <a:lnTo>
                  <a:pt x="1954559" y="0"/>
                </a:lnTo>
                <a:lnTo>
                  <a:pt x="1954559" y="933300"/>
                </a:lnTo>
                <a:lnTo>
                  <a:pt x="0" y="933300"/>
                </a:lnTo>
                <a:lnTo>
                  <a:pt x="0" y="0"/>
                </a:lnTo>
                <a:close/>
              </a:path>
            </a:pathLst>
          </a:custGeom>
          <a:solidFill>
            <a:schemeClr val="tx1">
              <a:lumMod val="85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marR="0" lvl="1" indent="-171450" algn="l" defTabSz="71120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EHEC (eg, O157:H7 serotype)</a:t>
            </a:r>
          </a:p>
        </p:txBody>
      </p:sp>
      <p:sp>
        <p:nvSpPr>
          <p:cNvPr id="15" name="Freeform: Shape 14">
            <a:extLst>
              <a:ext uri="{FF2B5EF4-FFF2-40B4-BE49-F238E27FC236}">
                <a16:creationId xmlns:a16="http://schemas.microsoft.com/office/drawing/2014/main" id="{BB14CD90-779A-0739-7295-DD9A91323248}"/>
              </a:ext>
            </a:extLst>
          </p:cNvPr>
          <p:cNvSpPr/>
          <p:nvPr/>
        </p:nvSpPr>
        <p:spPr>
          <a:xfrm>
            <a:off x="5090860" y="4690991"/>
            <a:ext cx="2136056" cy="460800"/>
          </a:xfrm>
          <a:custGeom>
            <a:avLst/>
            <a:gdLst>
              <a:gd name="connsiteX0" fmla="*/ 0 w 1954559"/>
              <a:gd name="connsiteY0" fmla="*/ 0 h 460800"/>
              <a:gd name="connsiteX1" fmla="*/ 1954559 w 1954559"/>
              <a:gd name="connsiteY1" fmla="*/ 0 h 460800"/>
              <a:gd name="connsiteX2" fmla="*/ 1954559 w 1954559"/>
              <a:gd name="connsiteY2" fmla="*/ 460800 h 460800"/>
              <a:gd name="connsiteX3" fmla="*/ 0 w 1954559"/>
              <a:gd name="connsiteY3" fmla="*/ 460800 h 460800"/>
              <a:gd name="connsiteX4" fmla="*/ 0 w 1954559"/>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460800">
                <a:moveTo>
                  <a:pt x="0" y="0"/>
                </a:moveTo>
                <a:lnTo>
                  <a:pt x="1954559" y="0"/>
                </a:lnTo>
                <a:lnTo>
                  <a:pt x="1954559" y="460800"/>
                </a:lnTo>
                <a:lnTo>
                  <a:pt x="0" y="460800"/>
                </a:lnTo>
                <a:lnTo>
                  <a:pt x="0" y="0"/>
                </a:lnTo>
                <a:close/>
              </a:path>
            </a:pathLst>
          </a:custGeom>
          <a:ln>
            <a:noFill/>
          </a:ln>
        </p:spPr>
        <p:style>
          <a:lnRef idx="2">
            <a:schemeClr val="accent2">
              <a:shade val="80000"/>
              <a:hueOff val="106308"/>
              <a:satOff val="-2977"/>
              <a:lumOff val="12991"/>
              <a:alphaOff val="0"/>
            </a:schemeClr>
          </a:lnRef>
          <a:fillRef idx="1">
            <a:schemeClr val="accent2">
              <a:shade val="80000"/>
              <a:hueOff val="106308"/>
              <a:satOff val="-2977"/>
              <a:lumOff val="12991"/>
              <a:alphaOff val="0"/>
            </a:schemeClr>
          </a:fillRef>
          <a:effectRef idx="0">
            <a:schemeClr val="accent2">
              <a:shade val="80000"/>
              <a:hueOff val="106308"/>
              <a:satOff val="-2977"/>
              <a:lumOff val="12991"/>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F</a:t>
            </a:r>
          </a:p>
        </p:txBody>
      </p:sp>
      <p:sp>
        <p:nvSpPr>
          <p:cNvPr id="16" name="Freeform: Shape 15">
            <a:extLst>
              <a:ext uri="{FF2B5EF4-FFF2-40B4-BE49-F238E27FC236}">
                <a16:creationId xmlns:a16="http://schemas.microsoft.com/office/drawing/2014/main" id="{F7CBE670-7ADB-4551-D308-7646253DF60D}"/>
              </a:ext>
            </a:extLst>
          </p:cNvPr>
          <p:cNvSpPr/>
          <p:nvPr/>
        </p:nvSpPr>
        <p:spPr>
          <a:xfrm>
            <a:off x="5090860" y="5151791"/>
            <a:ext cx="2136056" cy="933300"/>
          </a:xfrm>
          <a:custGeom>
            <a:avLst/>
            <a:gdLst>
              <a:gd name="connsiteX0" fmla="*/ 0 w 1954559"/>
              <a:gd name="connsiteY0" fmla="*/ 0 h 933300"/>
              <a:gd name="connsiteX1" fmla="*/ 1954559 w 1954559"/>
              <a:gd name="connsiteY1" fmla="*/ 0 h 933300"/>
              <a:gd name="connsiteX2" fmla="*/ 1954559 w 1954559"/>
              <a:gd name="connsiteY2" fmla="*/ 933300 h 933300"/>
              <a:gd name="connsiteX3" fmla="*/ 0 w 1954559"/>
              <a:gd name="connsiteY3" fmla="*/ 933300 h 933300"/>
              <a:gd name="connsiteX4" fmla="*/ 0 w 1954559"/>
              <a:gd name="connsiteY4" fmla="*/ 0 h 93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933300">
                <a:moveTo>
                  <a:pt x="0" y="0"/>
                </a:moveTo>
                <a:lnTo>
                  <a:pt x="1954559" y="0"/>
                </a:lnTo>
                <a:lnTo>
                  <a:pt x="1954559" y="933300"/>
                </a:lnTo>
                <a:lnTo>
                  <a:pt x="0" y="933300"/>
                </a:lnTo>
                <a:lnTo>
                  <a:pt x="0" y="0"/>
                </a:lnTo>
                <a:close/>
              </a:path>
            </a:pathLst>
          </a:custGeom>
          <a:solidFill>
            <a:schemeClr val="tx1">
              <a:lumMod val="85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marR="0" lvl="1" indent="-171450" algn="l" defTabSz="71120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Similar to B2</a:t>
            </a:r>
          </a:p>
        </p:txBody>
      </p:sp>
      <p:sp>
        <p:nvSpPr>
          <p:cNvPr id="17" name="Freeform: Shape 16">
            <a:extLst>
              <a:ext uri="{FF2B5EF4-FFF2-40B4-BE49-F238E27FC236}">
                <a16:creationId xmlns:a16="http://schemas.microsoft.com/office/drawing/2014/main" id="{08A3659B-B1C2-DB9D-5A14-D6BC156F4CC1}"/>
              </a:ext>
            </a:extLst>
          </p:cNvPr>
          <p:cNvSpPr/>
          <p:nvPr/>
        </p:nvSpPr>
        <p:spPr>
          <a:xfrm>
            <a:off x="7326167" y="4690991"/>
            <a:ext cx="2136056" cy="460800"/>
          </a:xfrm>
          <a:custGeom>
            <a:avLst/>
            <a:gdLst>
              <a:gd name="connsiteX0" fmla="*/ 0 w 1954559"/>
              <a:gd name="connsiteY0" fmla="*/ 0 h 460800"/>
              <a:gd name="connsiteX1" fmla="*/ 1954559 w 1954559"/>
              <a:gd name="connsiteY1" fmla="*/ 0 h 460800"/>
              <a:gd name="connsiteX2" fmla="*/ 1954559 w 1954559"/>
              <a:gd name="connsiteY2" fmla="*/ 460800 h 460800"/>
              <a:gd name="connsiteX3" fmla="*/ 0 w 1954559"/>
              <a:gd name="connsiteY3" fmla="*/ 460800 h 460800"/>
              <a:gd name="connsiteX4" fmla="*/ 0 w 1954559"/>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460800">
                <a:moveTo>
                  <a:pt x="0" y="0"/>
                </a:moveTo>
                <a:lnTo>
                  <a:pt x="1954559" y="0"/>
                </a:lnTo>
                <a:lnTo>
                  <a:pt x="1954559" y="460800"/>
                </a:lnTo>
                <a:lnTo>
                  <a:pt x="0" y="460800"/>
                </a:lnTo>
                <a:lnTo>
                  <a:pt x="0" y="0"/>
                </a:lnTo>
                <a:close/>
              </a:path>
            </a:pathLst>
          </a:custGeom>
          <a:ln>
            <a:noFill/>
          </a:ln>
        </p:spPr>
        <p:style>
          <a:lnRef idx="2">
            <a:schemeClr val="accent2">
              <a:shade val="80000"/>
              <a:hueOff val="159462"/>
              <a:satOff val="-4466"/>
              <a:lumOff val="19486"/>
              <a:alphaOff val="0"/>
            </a:schemeClr>
          </a:lnRef>
          <a:fillRef idx="1">
            <a:schemeClr val="accent2">
              <a:shade val="80000"/>
              <a:hueOff val="159462"/>
              <a:satOff val="-4466"/>
              <a:lumOff val="19486"/>
              <a:alphaOff val="0"/>
            </a:schemeClr>
          </a:fillRef>
          <a:effectRef idx="0">
            <a:schemeClr val="accent2">
              <a:shade val="80000"/>
              <a:hueOff val="159462"/>
              <a:satOff val="-4466"/>
              <a:lumOff val="19486"/>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G</a:t>
            </a:r>
          </a:p>
        </p:txBody>
      </p:sp>
      <p:sp>
        <p:nvSpPr>
          <p:cNvPr id="18" name="Freeform: Shape 17">
            <a:extLst>
              <a:ext uri="{FF2B5EF4-FFF2-40B4-BE49-F238E27FC236}">
                <a16:creationId xmlns:a16="http://schemas.microsoft.com/office/drawing/2014/main" id="{1FC40292-BAAC-6265-B37C-54E942C2D3BD}"/>
              </a:ext>
            </a:extLst>
          </p:cNvPr>
          <p:cNvSpPr/>
          <p:nvPr/>
        </p:nvSpPr>
        <p:spPr>
          <a:xfrm>
            <a:off x="7326167" y="5151791"/>
            <a:ext cx="2136056" cy="933300"/>
          </a:xfrm>
          <a:custGeom>
            <a:avLst/>
            <a:gdLst>
              <a:gd name="connsiteX0" fmla="*/ 0 w 1954559"/>
              <a:gd name="connsiteY0" fmla="*/ 0 h 933300"/>
              <a:gd name="connsiteX1" fmla="*/ 1954559 w 1954559"/>
              <a:gd name="connsiteY1" fmla="*/ 0 h 933300"/>
              <a:gd name="connsiteX2" fmla="*/ 1954559 w 1954559"/>
              <a:gd name="connsiteY2" fmla="*/ 933300 h 933300"/>
              <a:gd name="connsiteX3" fmla="*/ 0 w 1954559"/>
              <a:gd name="connsiteY3" fmla="*/ 933300 h 933300"/>
              <a:gd name="connsiteX4" fmla="*/ 0 w 1954559"/>
              <a:gd name="connsiteY4" fmla="*/ 0 h 93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933300">
                <a:moveTo>
                  <a:pt x="0" y="0"/>
                </a:moveTo>
                <a:lnTo>
                  <a:pt x="1954559" y="0"/>
                </a:lnTo>
                <a:lnTo>
                  <a:pt x="1954559" y="933300"/>
                </a:lnTo>
                <a:lnTo>
                  <a:pt x="0" y="933300"/>
                </a:lnTo>
                <a:lnTo>
                  <a:pt x="0" y="0"/>
                </a:lnTo>
                <a:close/>
              </a:path>
            </a:pathLst>
          </a:custGeom>
          <a:solidFill>
            <a:schemeClr val="tx1">
              <a:lumMod val="85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marR="0" lvl="1" indent="-171450" algn="l" defTabSz="71120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Recently identified</a:t>
            </a:r>
          </a:p>
        </p:txBody>
      </p:sp>
      <p:sp>
        <p:nvSpPr>
          <p:cNvPr id="19" name="Freeform: Shape 18">
            <a:extLst>
              <a:ext uri="{FF2B5EF4-FFF2-40B4-BE49-F238E27FC236}">
                <a16:creationId xmlns:a16="http://schemas.microsoft.com/office/drawing/2014/main" id="{C308E82D-89AB-5770-3262-786B916002E7}"/>
              </a:ext>
            </a:extLst>
          </p:cNvPr>
          <p:cNvSpPr/>
          <p:nvPr/>
        </p:nvSpPr>
        <p:spPr>
          <a:xfrm>
            <a:off x="9561482" y="4690991"/>
            <a:ext cx="2136056" cy="460800"/>
          </a:xfrm>
          <a:custGeom>
            <a:avLst/>
            <a:gdLst>
              <a:gd name="connsiteX0" fmla="*/ 0 w 1954559"/>
              <a:gd name="connsiteY0" fmla="*/ 0 h 460800"/>
              <a:gd name="connsiteX1" fmla="*/ 1954559 w 1954559"/>
              <a:gd name="connsiteY1" fmla="*/ 0 h 460800"/>
              <a:gd name="connsiteX2" fmla="*/ 1954559 w 1954559"/>
              <a:gd name="connsiteY2" fmla="*/ 460800 h 460800"/>
              <a:gd name="connsiteX3" fmla="*/ 0 w 1954559"/>
              <a:gd name="connsiteY3" fmla="*/ 460800 h 460800"/>
              <a:gd name="connsiteX4" fmla="*/ 0 w 1954559"/>
              <a:gd name="connsiteY4" fmla="*/ 0 h 46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460800">
                <a:moveTo>
                  <a:pt x="0" y="0"/>
                </a:moveTo>
                <a:lnTo>
                  <a:pt x="1954559" y="0"/>
                </a:lnTo>
                <a:lnTo>
                  <a:pt x="1954559" y="460800"/>
                </a:lnTo>
                <a:lnTo>
                  <a:pt x="0" y="460800"/>
                </a:lnTo>
                <a:lnTo>
                  <a:pt x="0" y="0"/>
                </a:lnTo>
                <a:close/>
              </a:path>
            </a:pathLst>
          </a:custGeom>
          <a:ln>
            <a:noFill/>
          </a:ln>
        </p:spPr>
        <p:style>
          <a:lnRef idx="2">
            <a:schemeClr val="accent2">
              <a:shade val="80000"/>
              <a:hueOff val="212616"/>
              <a:satOff val="-5954"/>
              <a:lumOff val="25981"/>
              <a:alphaOff val="0"/>
            </a:schemeClr>
          </a:lnRef>
          <a:fillRef idx="1">
            <a:schemeClr val="accent2">
              <a:shade val="80000"/>
              <a:hueOff val="212616"/>
              <a:satOff val="-5954"/>
              <a:lumOff val="25981"/>
              <a:alphaOff val="0"/>
            </a:schemeClr>
          </a:fillRef>
          <a:effectRef idx="0">
            <a:schemeClr val="accent2">
              <a:shade val="80000"/>
              <a:hueOff val="212616"/>
              <a:satOff val="-5954"/>
              <a:lumOff val="25981"/>
              <a:alphaOff val="0"/>
            </a:schemeClr>
          </a:effectRef>
          <a:fontRef idx="minor">
            <a:schemeClr val="lt1"/>
          </a:fontRef>
        </p:style>
        <p:txBody>
          <a:bodyPr spcFirstLastPara="0" vert="horz" wrap="square" lIns="142240" tIns="81280" rIns="142240" bIns="81280" numCol="1" spcCol="1270" anchor="ctr" anchorCtr="0">
            <a:noAutofit/>
          </a:bodyPr>
          <a:lstStyle/>
          <a:p>
            <a:pPr marL="0" marR="0" lvl="0" indent="0" algn="ctr" defTabSz="889000" rtl="0" eaLnBrk="0" fontAlgn="base" latinLnBrk="0" hangingPunct="0">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Cryptic Clade I</a:t>
            </a:r>
          </a:p>
        </p:txBody>
      </p:sp>
      <p:sp>
        <p:nvSpPr>
          <p:cNvPr id="20" name="Freeform: Shape 19">
            <a:extLst>
              <a:ext uri="{FF2B5EF4-FFF2-40B4-BE49-F238E27FC236}">
                <a16:creationId xmlns:a16="http://schemas.microsoft.com/office/drawing/2014/main" id="{EC1E19BF-FEE6-53E5-E019-96076DB4E3DB}"/>
              </a:ext>
            </a:extLst>
          </p:cNvPr>
          <p:cNvSpPr/>
          <p:nvPr/>
        </p:nvSpPr>
        <p:spPr>
          <a:xfrm>
            <a:off x="9561482" y="5151791"/>
            <a:ext cx="2136056" cy="933300"/>
          </a:xfrm>
          <a:custGeom>
            <a:avLst/>
            <a:gdLst>
              <a:gd name="connsiteX0" fmla="*/ 0 w 1954559"/>
              <a:gd name="connsiteY0" fmla="*/ 0 h 933300"/>
              <a:gd name="connsiteX1" fmla="*/ 1954559 w 1954559"/>
              <a:gd name="connsiteY1" fmla="*/ 0 h 933300"/>
              <a:gd name="connsiteX2" fmla="*/ 1954559 w 1954559"/>
              <a:gd name="connsiteY2" fmla="*/ 933300 h 933300"/>
              <a:gd name="connsiteX3" fmla="*/ 0 w 1954559"/>
              <a:gd name="connsiteY3" fmla="*/ 933300 h 933300"/>
              <a:gd name="connsiteX4" fmla="*/ 0 w 1954559"/>
              <a:gd name="connsiteY4" fmla="*/ 0 h 933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4559" h="933300">
                <a:moveTo>
                  <a:pt x="0" y="0"/>
                </a:moveTo>
                <a:lnTo>
                  <a:pt x="1954559" y="0"/>
                </a:lnTo>
                <a:lnTo>
                  <a:pt x="1954559" y="933300"/>
                </a:lnTo>
                <a:lnTo>
                  <a:pt x="0" y="933300"/>
                </a:lnTo>
                <a:lnTo>
                  <a:pt x="0" y="0"/>
                </a:lnTo>
                <a:close/>
              </a:path>
            </a:pathLst>
          </a:custGeom>
          <a:solidFill>
            <a:schemeClr val="tx1">
              <a:lumMod val="85000"/>
            </a:schemeClr>
          </a:solidFill>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344" tIns="85344" rIns="113792" bIns="128016" numCol="1" spcCol="1270" anchor="t" anchorCtr="0">
            <a:noAutofit/>
          </a:bodyPr>
          <a:lstStyle/>
          <a:p>
            <a:pPr marL="171450" marR="0" lvl="1" indent="-171450" algn="l" defTabSz="711200" rtl="0" eaLnBrk="0" fontAlgn="base" latinLnBrk="0" hangingPunct="0">
              <a:lnSpc>
                <a:spcPct val="90000"/>
              </a:lnSpc>
              <a:spcBef>
                <a:spcPct val="0"/>
              </a:spcBef>
              <a:spcAft>
                <a:spcPct val="15000"/>
              </a:spcAft>
              <a:buClrTx/>
              <a:buSzTx/>
              <a:buFontTx/>
              <a:buChar char="•"/>
              <a:tabLst/>
              <a:defRPr/>
            </a:pPr>
            <a:r>
              <a:rPr kumimoji="0" lang="en-US" sz="1800" b="0" i="0" u="none" strike="noStrike" kern="1200" cap="none" spc="0" normalizeH="0" baseline="0" noProof="0" dirty="0">
                <a:ln>
                  <a:noFill/>
                </a:ln>
                <a:solidFill>
                  <a:srgbClr val="000000"/>
                </a:solidFill>
                <a:effectLst/>
                <a:uLnTx/>
                <a:uFillTx/>
                <a:latin typeface="Calibri"/>
                <a:ea typeface="+mn-ea"/>
                <a:cs typeface="+mn-cs"/>
              </a:rPr>
              <a:t>Limited clinical information</a:t>
            </a:r>
          </a:p>
        </p:txBody>
      </p:sp>
      <p:sp>
        <p:nvSpPr>
          <p:cNvPr id="6" name="Text Box 15">
            <a:extLst>
              <a:ext uri="{FF2B5EF4-FFF2-40B4-BE49-F238E27FC236}">
                <a16:creationId xmlns:a16="http://schemas.microsoft.com/office/drawing/2014/main" id="{92CB9673-F6B6-9F4A-6B7C-F90BB4D6E761}"/>
              </a:ext>
            </a:extLst>
          </p:cNvPr>
          <p:cNvSpPr txBox="1">
            <a:spLocks noChangeArrowheads="1"/>
          </p:cNvSpPr>
          <p:nvPr/>
        </p:nvSpPr>
        <p:spPr bwMode="auto">
          <a:xfrm>
            <a:off x="412751" y="618247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Clark. Infect Immun. 2021;89:e00115. 2. Dale. J Infect. 2015;71:615.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Riley. Clin Microbiol Infect. 2014;20:380. 4. Manges. Clin Microbiol Rev. 2019;32:e00135-18.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D9044134-AA74-C650-6C97-46AE594F09C5}"/>
              </a:ext>
            </a:extLst>
          </p:cNvPr>
          <p:cNvSpPr txBox="1"/>
          <p:nvPr/>
        </p:nvSpPr>
        <p:spPr bwMode="auto">
          <a:xfrm>
            <a:off x="499878" y="2762206"/>
            <a:ext cx="9589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Major</a:t>
            </a:r>
          </a:p>
        </p:txBody>
      </p:sp>
      <p:sp>
        <p:nvSpPr>
          <p:cNvPr id="8" name="TextBox 7">
            <a:extLst>
              <a:ext uri="{FF2B5EF4-FFF2-40B4-BE49-F238E27FC236}">
                <a16:creationId xmlns:a16="http://schemas.microsoft.com/office/drawing/2014/main" id="{E18B52A0-C577-792D-C2AC-12CDBDDF2F4A}"/>
              </a:ext>
            </a:extLst>
          </p:cNvPr>
          <p:cNvSpPr txBox="1"/>
          <p:nvPr/>
        </p:nvSpPr>
        <p:spPr bwMode="auto">
          <a:xfrm>
            <a:off x="519174" y="4277248"/>
            <a:ext cx="9685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Minor</a:t>
            </a:r>
          </a:p>
        </p:txBody>
      </p:sp>
      <p:sp>
        <p:nvSpPr>
          <p:cNvPr id="3" name="Content Placeholder 1">
            <a:extLst>
              <a:ext uri="{FF2B5EF4-FFF2-40B4-BE49-F238E27FC236}">
                <a16:creationId xmlns:a16="http://schemas.microsoft.com/office/drawing/2014/main" id="{A5099636-9AEE-8EC9-26B1-CE2C27DBFD0A}"/>
              </a:ext>
            </a:extLst>
          </p:cNvPr>
          <p:cNvSpPr txBox="1">
            <a:spLocks/>
          </p:cNvSpPr>
          <p:nvPr/>
        </p:nvSpPr>
        <p:spPr bwMode="auto">
          <a:xfrm>
            <a:off x="604675" y="1514170"/>
            <a:ext cx="11315182" cy="1011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5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Variations in bacterial genome identified by methods such as multilocus sequence typing</a:t>
            </a:r>
            <a:r>
              <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1-3</a:t>
            </a:r>
          </a:p>
          <a:p>
            <a:pPr marL="742950" marR="0" lvl="1" indent="-285750" algn="l" defTabSz="914400" rtl="0" eaLnBrk="1" fontAlgn="base" latinLnBrk="0" hangingPunct="1">
              <a:lnSpc>
                <a:spcPct val="90000"/>
              </a:lnSpc>
              <a:spcBef>
                <a:spcPts val="5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Allow for classification by </a:t>
            </a: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phylogroup</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 </a:t>
            </a:r>
            <a:r>
              <a:rPr lang="en-US" sz="2000" kern="0" dirty="0">
                <a:solidFill>
                  <a:srgbClr val="E1471D"/>
                </a:solidFill>
                <a:sym typeface="Wingdings" panose="05000000000000000000" pitchFamily="2" charset="2"/>
              </a:rPr>
              <a:t>clonal complexes (</a:t>
            </a: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sym typeface="Wingdings" panose="05000000000000000000" pitchFamily="2" charset="2"/>
              </a:rPr>
              <a:t>CCs)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US" sz="2000" kern="0" dirty="0">
                <a:solidFill>
                  <a:srgbClr val="E1471D"/>
                </a:solidFill>
                <a:sym typeface="Wingdings" panose="05000000000000000000" pitchFamily="2" charset="2"/>
              </a:rPr>
              <a:t>sequence types (</a:t>
            </a: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STs)</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5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 sequence types accounted for 85% of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isolates causing infection (eg, ST131)</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Tree>
    <p:extLst>
      <p:ext uri="{BB962C8B-B14F-4D97-AF65-F5344CB8AC3E}">
        <p14:creationId xmlns:p14="http://schemas.microsoft.com/office/powerpoint/2010/main" val="370723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ExPEC: Virulence Factors</a:t>
            </a:r>
          </a:p>
        </p:txBody>
      </p:sp>
    </p:spTree>
    <p:extLst>
      <p:ext uri="{BB962C8B-B14F-4D97-AF65-F5344CB8AC3E}">
        <p14:creationId xmlns:p14="http://schemas.microsoft.com/office/powerpoint/2010/main" val="3811528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51D719-D719-632D-6CD3-25577768A538}"/>
              </a:ext>
            </a:extLst>
          </p:cNvPr>
          <p:cNvSpPr>
            <a:spLocks noGrp="1"/>
          </p:cNvSpPr>
          <p:nvPr>
            <p:ph type="title"/>
          </p:nvPr>
        </p:nvSpPr>
        <p:spPr/>
        <p:txBody>
          <a:bodyPr/>
          <a:lstStyle/>
          <a:p>
            <a:r>
              <a:rPr lang="en-US" dirty="0"/>
              <a:t>ExPEC Virulence Factors</a:t>
            </a:r>
          </a:p>
        </p:txBody>
      </p:sp>
      <p:sp>
        <p:nvSpPr>
          <p:cNvPr id="4" name="Content Placeholder 3">
            <a:extLst>
              <a:ext uri="{FF2B5EF4-FFF2-40B4-BE49-F238E27FC236}">
                <a16:creationId xmlns:a16="http://schemas.microsoft.com/office/drawing/2014/main" id="{C9E21AD4-4CCC-61EA-FAC3-6835E70C6314}"/>
              </a:ext>
            </a:extLst>
          </p:cNvPr>
          <p:cNvSpPr>
            <a:spLocks noGrp="1"/>
          </p:cNvSpPr>
          <p:nvPr>
            <p:ph idx="1"/>
          </p:nvPr>
        </p:nvSpPr>
        <p:spPr/>
        <p:txBody>
          <a:bodyPr/>
          <a:lstStyle/>
          <a:p>
            <a:r>
              <a:rPr lang="en-US" b="1" dirty="0">
                <a:solidFill>
                  <a:srgbClr val="E1471D"/>
                </a:solidFill>
              </a:rPr>
              <a:t>In contrast to InPEC, ExPEC virulence factors focus </a:t>
            </a:r>
            <a:r>
              <a:rPr lang="en-US" b="1" u="sng" dirty="0">
                <a:solidFill>
                  <a:srgbClr val="E1471D"/>
                </a:solidFill>
              </a:rPr>
              <a:t>less</a:t>
            </a:r>
            <a:r>
              <a:rPr lang="en-US" b="1" dirty="0">
                <a:solidFill>
                  <a:srgbClr val="E1471D"/>
                </a:solidFill>
              </a:rPr>
              <a:t> on exotoxins</a:t>
            </a:r>
            <a:r>
              <a:rPr lang="en-US" dirty="0"/>
              <a:t> </a:t>
            </a:r>
            <a:r>
              <a:rPr lang="en-US" b="1" dirty="0">
                <a:solidFill>
                  <a:srgbClr val="E1471D"/>
                </a:solidFill>
              </a:rPr>
              <a:t>and </a:t>
            </a:r>
            <a:r>
              <a:rPr lang="en-US" b="1" u="sng" dirty="0">
                <a:solidFill>
                  <a:srgbClr val="E1471D"/>
                </a:solidFill>
              </a:rPr>
              <a:t>more</a:t>
            </a:r>
            <a:r>
              <a:rPr lang="en-US" b="1" dirty="0">
                <a:solidFill>
                  <a:srgbClr val="E1471D"/>
                </a:solidFill>
              </a:rPr>
              <a:t> on</a:t>
            </a:r>
            <a:r>
              <a:rPr lang="en-US" dirty="0"/>
              <a:t>:</a:t>
            </a:r>
          </a:p>
          <a:p>
            <a:endParaRPr lang="en-US" dirty="0"/>
          </a:p>
        </p:txBody>
      </p:sp>
      <p:sp>
        <p:nvSpPr>
          <p:cNvPr id="5" name="Text Box 15">
            <a:extLst>
              <a:ext uri="{FF2B5EF4-FFF2-40B4-BE49-F238E27FC236}">
                <a16:creationId xmlns:a16="http://schemas.microsoft.com/office/drawing/2014/main" id="{58EA1A3A-F289-52BC-80CE-74607CFB63A6}"/>
              </a:ext>
            </a:extLst>
          </p:cNvPr>
          <p:cNvSpPr txBox="1">
            <a:spLocks noChangeArrowheads="1"/>
          </p:cNvSpPr>
          <p:nvPr/>
        </p:nvSpPr>
        <p:spPr bwMode="auto">
          <a:xfrm>
            <a:off x="412750" y="6388915"/>
            <a:ext cx="9378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dirty="0">
                <a:solidFill>
                  <a:schemeClr val="bg2"/>
                </a:solidFill>
                <a:effectLst/>
                <a:latin typeface="BlinkMacSystemFont"/>
              </a:rPr>
              <a:t>Biran. Curr Top Microbiol Immunol. 2018;416:149.</a:t>
            </a:r>
            <a:endParaRPr lang="en-US" altLang="en-US" sz="1200" b="0" dirty="0">
              <a:solidFill>
                <a:schemeClr val="bg2"/>
              </a:solidFill>
              <a:latin typeface="Calibri" panose="020F0502020204030204" pitchFamily="34" charset="0"/>
              <a:cs typeface="+mn-cs"/>
            </a:endParaRPr>
          </a:p>
        </p:txBody>
      </p:sp>
      <p:sp>
        <p:nvSpPr>
          <p:cNvPr id="2" name="TextBox 1">
            <a:extLst>
              <a:ext uri="{FF2B5EF4-FFF2-40B4-BE49-F238E27FC236}">
                <a16:creationId xmlns:a16="http://schemas.microsoft.com/office/drawing/2014/main" id="{BC2ED8A1-55B4-AE4A-90A3-E95069BF69E9}"/>
              </a:ext>
            </a:extLst>
          </p:cNvPr>
          <p:cNvSpPr txBox="1"/>
          <p:nvPr/>
        </p:nvSpPr>
        <p:spPr bwMode="auto">
          <a:xfrm>
            <a:off x="6096000" y="6388915"/>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
        <p:nvSpPr>
          <p:cNvPr id="6" name="Content Placeholder 3">
            <a:extLst>
              <a:ext uri="{FF2B5EF4-FFF2-40B4-BE49-F238E27FC236}">
                <a16:creationId xmlns:a16="http://schemas.microsoft.com/office/drawing/2014/main" id="{88A3C22C-DF16-8E5B-4910-2A71B3AB723F}"/>
              </a:ext>
            </a:extLst>
          </p:cNvPr>
          <p:cNvSpPr txBox="1">
            <a:spLocks/>
          </p:cNvSpPr>
          <p:nvPr/>
        </p:nvSpPr>
        <p:spPr bwMode="auto">
          <a:xfrm>
            <a:off x="719138" y="2805147"/>
            <a:ext cx="4865233" cy="2421482"/>
          </a:xfrm>
          <a:prstGeom prst="rect">
            <a:avLst/>
          </a:pr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457200" lvl="1" indent="0">
              <a:buNone/>
            </a:pPr>
            <a:r>
              <a:rPr lang="en-US" b="1" dirty="0">
                <a:solidFill>
                  <a:schemeClr val="accent3"/>
                </a:solidFill>
              </a:rPr>
              <a:t>Adherence</a:t>
            </a:r>
            <a:r>
              <a:rPr lang="en-US" dirty="0"/>
              <a:t> </a:t>
            </a:r>
            <a:r>
              <a:rPr lang="en-US" b="0" dirty="0"/>
              <a:t>to host tissues, such as:</a:t>
            </a:r>
          </a:p>
          <a:p>
            <a:pPr lvl="1"/>
            <a:r>
              <a:rPr lang="en-US" sz="2400" b="0" kern="0" dirty="0"/>
              <a:t>Adherence to human bladder epithelium</a:t>
            </a:r>
          </a:p>
        </p:txBody>
      </p:sp>
      <p:sp>
        <p:nvSpPr>
          <p:cNvPr id="8" name="Content Placeholder 3">
            <a:extLst>
              <a:ext uri="{FF2B5EF4-FFF2-40B4-BE49-F238E27FC236}">
                <a16:creationId xmlns:a16="http://schemas.microsoft.com/office/drawing/2014/main" id="{6476260E-CCF2-9354-5DC6-3993DE24C478}"/>
              </a:ext>
            </a:extLst>
          </p:cNvPr>
          <p:cNvSpPr txBox="1">
            <a:spLocks/>
          </p:cNvSpPr>
          <p:nvPr/>
        </p:nvSpPr>
        <p:spPr bwMode="auto">
          <a:xfrm>
            <a:off x="6134100" y="2808690"/>
            <a:ext cx="4865233" cy="2421482"/>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457200" lvl="1" indent="0">
              <a:buNone/>
            </a:pPr>
            <a:r>
              <a:rPr lang="en-US" dirty="0">
                <a:solidFill>
                  <a:schemeClr val="accent1"/>
                </a:solidFill>
              </a:rPr>
              <a:t>S</a:t>
            </a:r>
            <a:r>
              <a:rPr lang="en-US" b="1" dirty="0">
                <a:solidFill>
                  <a:schemeClr val="accent1"/>
                </a:solidFill>
              </a:rPr>
              <a:t>urvival</a:t>
            </a:r>
            <a:r>
              <a:rPr lang="en-US" dirty="0"/>
              <a:t> </a:t>
            </a:r>
            <a:r>
              <a:rPr lang="en-US" b="0" dirty="0"/>
              <a:t>within host tissues, </a:t>
            </a:r>
            <a:r>
              <a:rPr lang="en-US" b="0" kern="0" dirty="0"/>
              <a:t>especially human sera, </a:t>
            </a:r>
            <a:r>
              <a:rPr lang="en-US" b="0" dirty="0"/>
              <a:t>such as:</a:t>
            </a:r>
          </a:p>
          <a:p>
            <a:pPr lvl="1"/>
            <a:r>
              <a:rPr lang="en-US" sz="2400" b="0" kern="0" dirty="0"/>
              <a:t>Immune evasion (eg, antibodies, complement)</a:t>
            </a:r>
          </a:p>
          <a:p>
            <a:pPr lvl="1"/>
            <a:r>
              <a:rPr lang="en-US" sz="2400" b="0" kern="0" dirty="0"/>
              <a:t>Nutrient acquisition (eg, iron)</a:t>
            </a:r>
          </a:p>
        </p:txBody>
      </p:sp>
    </p:spTree>
    <p:extLst>
      <p:ext uri="{BB962C8B-B14F-4D97-AF65-F5344CB8AC3E}">
        <p14:creationId xmlns:p14="http://schemas.microsoft.com/office/powerpoint/2010/main" val="1681407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0547DB11-EA8D-B93F-420E-927B2ACEF136}"/>
              </a:ext>
            </a:extLst>
          </p:cNvPr>
          <p:cNvSpPr txBox="1">
            <a:spLocks/>
          </p:cNvSpPr>
          <p:nvPr/>
        </p:nvSpPr>
        <p:spPr bwMode="auto">
          <a:xfrm>
            <a:off x="604675" y="1490468"/>
            <a:ext cx="10877529" cy="4829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r>
              <a:rPr lang="en-US" sz="2400" b="0" dirty="0"/>
              <a:t>Surface antigens facilitate host immune system evasion</a:t>
            </a:r>
            <a:r>
              <a:rPr lang="en-US" sz="2400" b="0" baseline="30000" dirty="0"/>
              <a:t>1,2</a:t>
            </a:r>
          </a:p>
          <a:p>
            <a:pPr lvl="1"/>
            <a:r>
              <a:rPr lang="en-US" sz="2200" b="0" dirty="0"/>
              <a:t>Prevent opsonophagocytosis, complement-mediated killing, damage by antimicrobial peptides, and antibody binding by obscuring subcapsular epitopes</a:t>
            </a:r>
          </a:p>
          <a:p>
            <a:pPr lvl="1"/>
            <a:endParaRPr lang="en-US" sz="1000" b="0" dirty="0"/>
          </a:p>
          <a:p>
            <a:pPr lvl="1"/>
            <a:endParaRPr lang="en-US" sz="2200" b="0" dirty="0"/>
          </a:p>
          <a:p>
            <a:pPr lvl="1"/>
            <a:endParaRPr lang="en-US" sz="2200" b="0" dirty="0"/>
          </a:p>
          <a:p>
            <a:pPr marL="0" lvl="0" indent="0">
              <a:buNone/>
            </a:pPr>
            <a:endParaRPr lang="en-US" sz="2600" b="0" dirty="0"/>
          </a:p>
          <a:p>
            <a:pPr lvl="0"/>
            <a:r>
              <a:rPr lang="en-US" sz="2400" b="0" dirty="0"/>
              <a:t>As vaccine targets: High variety of surface antigens is challenging </a:t>
            </a:r>
          </a:p>
          <a:p>
            <a:pPr lvl="1"/>
            <a:r>
              <a:rPr lang="en-US" sz="2200" dirty="0">
                <a:solidFill>
                  <a:srgbClr val="E1471D"/>
                </a:solidFill>
              </a:rPr>
              <a:t>Some K antigens (eg, K1) poorly immunogenic given similarity to host structures</a:t>
            </a:r>
          </a:p>
          <a:p>
            <a:pPr lvl="1"/>
            <a:r>
              <a:rPr lang="en-US" sz="2200" b="0" dirty="0"/>
              <a:t>Multivalent vaccine product targeting mix of O antigens in development</a:t>
            </a:r>
          </a:p>
        </p:txBody>
      </p:sp>
      <p:sp>
        <p:nvSpPr>
          <p:cNvPr id="2" name="Title 1">
            <a:extLst>
              <a:ext uri="{FF2B5EF4-FFF2-40B4-BE49-F238E27FC236}">
                <a16:creationId xmlns:a16="http://schemas.microsoft.com/office/drawing/2014/main" id="{8C57B2ED-F0F1-43E6-19F0-65AB3FCEFB14}"/>
              </a:ext>
            </a:extLst>
          </p:cNvPr>
          <p:cNvSpPr>
            <a:spLocks noGrp="1"/>
          </p:cNvSpPr>
          <p:nvPr>
            <p:ph type="title"/>
          </p:nvPr>
        </p:nvSpPr>
        <p:spPr/>
        <p:txBody>
          <a:bodyPr/>
          <a:lstStyle/>
          <a:p>
            <a:r>
              <a:rPr lang="en-US" dirty="0"/>
              <a:t>ExPEC Virulence Factors: Surface Polysaccharides</a:t>
            </a:r>
          </a:p>
        </p:txBody>
      </p:sp>
      <p:graphicFrame>
        <p:nvGraphicFramePr>
          <p:cNvPr id="3" name="Content Placeholder 2">
            <a:extLst>
              <a:ext uri="{FF2B5EF4-FFF2-40B4-BE49-F238E27FC236}">
                <a16:creationId xmlns:a16="http://schemas.microsoft.com/office/drawing/2014/main" id="{440D4715-6172-1E21-38D8-3DC802BA6A85}"/>
              </a:ext>
            </a:extLst>
          </p:cNvPr>
          <p:cNvGraphicFramePr>
            <a:graphicFrameLocks noGrp="1"/>
          </p:cNvGraphicFramePr>
          <p:nvPr>
            <p:ph idx="1"/>
            <p:extLst>
              <p:ext uri="{D42A27DB-BD31-4B8C-83A1-F6EECF244321}">
                <p14:modId xmlns:p14="http://schemas.microsoft.com/office/powerpoint/2010/main" val="1904217090"/>
              </p:ext>
            </p:extLst>
          </p:nvPr>
        </p:nvGraphicFramePr>
        <p:xfrm>
          <a:off x="604675" y="2850444"/>
          <a:ext cx="10685625" cy="1792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98C5C16-56CC-005D-8117-88BFA4B3E929}"/>
              </a:ext>
            </a:extLst>
          </p:cNvPr>
          <p:cNvSpPr txBox="1"/>
          <p:nvPr/>
        </p:nvSpPr>
        <p:spPr bwMode="auto">
          <a:xfrm>
            <a:off x="432886" y="6377547"/>
            <a:ext cx="7940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spc="-10" dirty="0">
                <a:solidFill>
                  <a:schemeClr val="bg2"/>
                </a:solidFill>
                <a:latin typeface="Calibri" panose="020F0502020204030204" pitchFamily="34" charset="0"/>
                <a:cs typeface="+mn-cs"/>
              </a:rPr>
              <a:t>1. Brumbaugh. Expert Rev Vaccines. 2012;11:663. 2. Aguiniga. Infect Imm. 2016;84:3131. </a:t>
            </a:r>
            <a:endParaRPr lang="en-US" sz="1200" b="0" spc="-1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135026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0547DB11-EA8D-B93F-420E-927B2ACEF136}"/>
              </a:ext>
            </a:extLst>
          </p:cNvPr>
          <p:cNvSpPr txBox="1">
            <a:spLocks/>
          </p:cNvSpPr>
          <p:nvPr/>
        </p:nvSpPr>
        <p:spPr bwMode="auto">
          <a:xfrm>
            <a:off x="604675" y="1513046"/>
            <a:ext cx="10877529" cy="4829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r>
              <a:rPr lang="en-US" b="0" dirty="0"/>
              <a:t>Extracellular proteins facilitating bacterial attachment to and/or invasion of host cells (eg, fimbriae, pili)</a:t>
            </a:r>
          </a:p>
          <a:p>
            <a:pPr lvl="0"/>
            <a:endParaRPr lang="en-US" b="0" dirty="0"/>
          </a:p>
          <a:p>
            <a:pPr lvl="0"/>
            <a:endParaRPr lang="en-US" b="0" dirty="0"/>
          </a:p>
          <a:p>
            <a:pPr lvl="0"/>
            <a:endParaRPr lang="en-US" b="0" dirty="0"/>
          </a:p>
          <a:p>
            <a:pPr lvl="0"/>
            <a:endParaRPr lang="en-US" b="0" dirty="0"/>
          </a:p>
          <a:p>
            <a:pPr lvl="0"/>
            <a:endParaRPr lang="en-US" b="0" dirty="0"/>
          </a:p>
          <a:p>
            <a:r>
              <a:rPr lang="en-US" sz="2800" b="0" dirty="0">
                <a:solidFill>
                  <a:schemeClr val="bg1"/>
                </a:solidFill>
                <a:sym typeface="Wingdings" panose="05000000000000000000" pitchFamily="2" charset="2"/>
              </a:rPr>
              <a:t>As vaccine targets: Some prevented infection, but limited impact on colonization in animal models</a:t>
            </a:r>
          </a:p>
          <a:p>
            <a:pPr lvl="0"/>
            <a:endParaRPr lang="en-US" b="0" dirty="0"/>
          </a:p>
        </p:txBody>
      </p:sp>
      <p:sp>
        <p:nvSpPr>
          <p:cNvPr id="2" name="Title 1">
            <a:extLst>
              <a:ext uri="{FF2B5EF4-FFF2-40B4-BE49-F238E27FC236}">
                <a16:creationId xmlns:a16="http://schemas.microsoft.com/office/drawing/2014/main" id="{8C57B2ED-F0F1-43E6-19F0-65AB3FCEFB14}"/>
              </a:ext>
            </a:extLst>
          </p:cNvPr>
          <p:cNvSpPr>
            <a:spLocks noGrp="1"/>
          </p:cNvSpPr>
          <p:nvPr>
            <p:ph type="title"/>
          </p:nvPr>
        </p:nvSpPr>
        <p:spPr/>
        <p:txBody>
          <a:bodyPr/>
          <a:lstStyle/>
          <a:p>
            <a:r>
              <a:rPr lang="en-US" dirty="0"/>
              <a:t>ExPEC Virulence Factors: Adhesins</a:t>
            </a:r>
          </a:p>
        </p:txBody>
      </p:sp>
      <p:graphicFrame>
        <p:nvGraphicFramePr>
          <p:cNvPr id="3" name="Content Placeholder 2">
            <a:extLst>
              <a:ext uri="{FF2B5EF4-FFF2-40B4-BE49-F238E27FC236}">
                <a16:creationId xmlns:a16="http://schemas.microsoft.com/office/drawing/2014/main" id="{440D4715-6172-1E21-38D8-3DC802BA6A85}"/>
              </a:ext>
            </a:extLst>
          </p:cNvPr>
          <p:cNvGraphicFramePr>
            <a:graphicFrameLocks noGrp="1"/>
          </p:cNvGraphicFramePr>
          <p:nvPr>
            <p:ph idx="1"/>
            <p:extLst>
              <p:ext uri="{D42A27DB-BD31-4B8C-83A1-F6EECF244321}">
                <p14:modId xmlns:p14="http://schemas.microsoft.com/office/powerpoint/2010/main" val="3361975562"/>
              </p:ext>
            </p:extLst>
          </p:nvPr>
        </p:nvGraphicFramePr>
        <p:xfrm>
          <a:off x="604838" y="2400438"/>
          <a:ext cx="10877550" cy="29445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98C5C16-56CC-005D-8117-88BFA4B3E929}"/>
              </a:ext>
            </a:extLst>
          </p:cNvPr>
          <p:cNvSpPr txBox="1"/>
          <p:nvPr/>
        </p:nvSpPr>
        <p:spPr bwMode="auto">
          <a:xfrm>
            <a:off x="422000" y="6377547"/>
            <a:ext cx="7863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spc="-10" dirty="0">
                <a:solidFill>
                  <a:schemeClr val="bg2"/>
                </a:solidFill>
                <a:latin typeface="Calibri" panose="020F0502020204030204" pitchFamily="34" charset="0"/>
                <a:cs typeface="+mn-cs"/>
              </a:rPr>
              <a:t>Brumbaugh. Expert Rev Vaccines. 2012;11:663. Asadi Karam. Mol Immunol.2019;108:56.</a:t>
            </a:r>
            <a:endParaRPr lang="en-US" sz="1200" b="0" spc="-1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795288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0547DB11-EA8D-B93F-420E-927B2ACEF136}"/>
              </a:ext>
            </a:extLst>
          </p:cNvPr>
          <p:cNvSpPr txBox="1">
            <a:spLocks/>
          </p:cNvSpPr>
          <p:nvPr/>
        </p:nvSpPr>
        <p:spPr bwMode="auto">
          <a:xfrm>
            <a:off x="604675" y="1513047"/>
            <a:ext cx="10877529" cy="88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r>
              <a:rPr lang="en-US" sz="2700" b="0" dirty="0"/>
              <a:t>Proteins associated with increased inflammation, bladder epithelial cell shedding, renal damage</a:t>
            </a:r>
          </a:p>
          <a:p>
            <a:pPr lvl="0"/>
            <a:endParaRPr lang="en-US" sz="2700" b="0" dirty="0"/>
          </a:p>
          <a:p>
            <a:pPr lvl="0"/>
            <a:endParaRPr lang="en-US" sz="2700" b="0" dirty="0"/>
          </a:p>
          <a:p>
            <a:pPr lvl="0"/>
            <a:endParaRPr lang="en-US" sz="2700" b="0" dirty="0"/>
          </a:p>
          <a:p>
            <a:pPr lvl="0"/>
            <a:endParaRPr lang="en-US" sz="2700" b="0" dirty="0"/>
          </a:p>
          <a:p>
            <a:pPr lvl="0"/>
            <a:endParaRPr lang="en-US" sz="2700" b="0" dirty="0"/>
          </a:p>
          <a:p>
            <a:r>
              <a:rPr lang="en-US" sz="2700" b="0" dirty="0"/>
              <a:t>As vaccine targets: Preliminary research suggest minimal ability to prevent infection, but may decrease infection severity in animal models</a:t>
            </a:r>
          </a:p>
        </p:txBody>
      </p:sp>
      <p:sp>
        <p:nvSpPr>
          <p:cNvPr id="2" name="Title 1">
            <a:extLst>
              <a:ext uri="{FF2B5EF4-FFF2-40B4-BE49-F238E27FC236}">
                <a16:creationId xmlns:a16="http://schemas.microsoft.com/office/drawing/2014/main" id="{8C57B2ED-F0F1-43E6-19F0-65AB3FCEFB14}"/>
              </a:ext>
            </a:extLst>
          </p:cNvPr>
          <p:cNvSpPr>
            <a:spLocks noGrp="1"/>
          </p:cNvSpPr>
          <p:nvPr>
            <p:ph type="title"/>
          </p:nvPr>
        </p:nvSpPr>
        <p:spPr/>
        <p:txBody>
          <a:bodyPr/>
          <a:lstStyle/>
          <a:p>
            <a:r>
              <a:rPr lang="en-US" dirty="0"/>
              <a:t>ExPEC Virulence Factors: Toxins</a:t>
            </a:r>
          </a:p>
        </p:txBody>
      </p:sp>
      <p:graphicFrame>
        <p:nvGraphicFramePr>
          <p:cNvPr id="3" name="Content Placeholder 2">
            <a:extLst>
              <a:ext uri="{FF2B5EF4-FFF2-40B4-BE49-F238E27FC236}">
                <a16:creationId xmlns:a16="http://schemas.microsoft.com/office/drawing/2014/main" id="{440D4715-6172-1E21-38D8-3DC802BA6A85}"/>
              </a:ext>
            </a:extLst>
          </p:cNvPr>
          <p:cNvGraphicFramePr>
            <a:graphicFrameLocks noGrp="1"/>
          </p:cNvGraphicFramePr>
          <p:nvPr>
            <p:ph idx="1"/>
            <p:extLst>
              <p:ext uri="{D42A27DB-BD31-4B8C-83A1-F6EECF244321}">
                <p14:modId xmlns:p14="http://schemas.microsoft.com/office/powerpoint/2010/main" val="2381416789"/>
              </p:ext>
            </p:extLst>
          </p:nvPr>
        </p:nvGraphicFramePr>
        <p:xfrm>
          <a:off x="604838" y="2402917"/>
          <a:ext cx="10877550" cy="2979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98C5C16-56CC-005D-8117-88BFA4B3E929}"/>
              </a:ext>
            </a:extLst>
          </p:cNvPr>
          <p:cNvSpPr txBox="1"/>
          <p:nvPr/>
        </p:nvSpPr>
        <p:spPr bwMode="auto">
          <a:xfrm>
            <a:off x="432886" y="6366661"/>
            <a:ext cx="82956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spc="-10" dirty="0">
                <a:solidFill>
                  <a:schemeClr val="bg2"/>
                </a:solidFill>
                <a:latin typeface="Calibri" panose="020F0502020204030204" pitchFamily="34" charset="0"/>
                <a:cs typeface="+mn-cs"/>
              </a:rPr>
              <a:t>Brumbaugh. Expert Rev Vaccines. 2012;11:663. Asadi Karam. Mol Immunol.2019;108:56.</a:t>
            </a:r>
            <a:endParaRPr lang="en-US" sz="1200" b="0" spc="-1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605311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0547DB11-EA8D-B93F-420E-927B2ACEF136}"/>
              </a:ext>
            </a:extLst>
          </p:cNvPr>
          <p:cNvSpPr txBox="1">
            <a:spLocks/>
          </p:cNvSpPr>
          <p:nvPr/>
        </p:nvSpPr>
        <p:spPr bwMode="auto">
          <a:xfrm>
            <a:off x="604675" y="1513047"/>
            <a:ext cx="10877529" cy="88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0"/>
            <a:r>
              <a:rPr lang="en-US" b="0" dirty="0"/>
              <a:t>Systems that scavenge and acquire essential iron in host environment</a:t>
            </a:r>
            <a:r>
              <a:rPr lang="en-US" b="0" baseline="30000" dirty="0"/>
              <a:t>1</a:t>
            </a:r>
          </a:p>
          <a:p>
            <a:pPr lvl="1"/>
            <a:r>
              <a:rPr lang="en-US" sz="2400" b="0" dirty="0"/>
              <a:t>Also exhibit role in colonization, biofilm production, and formation of intracellular bacterial communities</a:t>
            </a:r>
            <a:r>
              <a:rPr lang="en-US" sz="2400" b="0" baseline="30000" dirty="0"/>
              <a:t>2</a:t>
            </a:r>
            <a:r>
              <a:rPr lang="en-US" sz="2400" b="0" dirty="0"/>
              <a:t> </a:t>
            </a:r>
          </a:p>
          <a:p>
            <a:pPr lvl="0"/>
            <a:endParaRPr lang="en-US" b="0" dirty="0"/>
          </a:p>
          <a:p>
            <a:pPr lvl="0"/>
            <a:endParaRPr lang="en-US" b="0" dirty="0"/>
          </a:p>
          <a:p>
            <a:pPr lvl="0"/>
            <a:endParaRPr lang="en-US" b="0" dirty="0"/>
          </a:p>
          <a:p>
            <a:pPr lvl="0"/>
            <a:endParaRPr lang="en-US" b="0" dirty="0"/>
          </a:p>
          <a:p>
            <a:pPr lvl="0"/>
            <a:r>
              <a:rPr lang="en-US" b="0" dirty="0"/>
              <a:t>As vaccine targets: Preliminary research suggests vaccines with </a:t>
            </a:r>
            <a:br>
              <a:rPr lang="en-US" b="0" dirty="0"/>
            </a:br>
            <a:r>
              <a:rPr lang="en-US" b="0" dirty="0"/>
              <a:t>multiple outer membrane receptors may be necessary for effect</a:t>
            </a:r>
          </a:p>
        </p:txBody>
      </p:sp>
      <p:sp>
        <p:nvSpPr>
          <p:cNvPr id="2" name="Title 1">
            <a:extLst>
              <a:ext uri="{FF2B5EF4-FFF2-40B4-BE49-F238E27FC236}">
                <a16:creationId xmlns:a16="http://schemas.microsoft.com/office/drawing/2014/main" id="{8C57B2ED-F0F1-43E6-19F0-65AB3FCEFB14}"/>
              </a:ext>
            </a:extLst>
          </p:cNvPr>
          <p:cNvSpPr>
            <a:spLocks noGrp="1"/>
          </p:cNvSpPr>
          <p:nvPr>
            <p:ph type="title"/>
          </p:nvPr>
        </p:nvSpPr>
        <p:spPr/>
        <p:txBody>
          <a:bodyPr/>
          <a:lstStyle/>
          <a:p>
            <a:r>
              <a:rPr lang="en-US" dirty="0"/>
              <a:t>ExPEC Virulence Factors: Iron-Acquisition Systems</a:t>
            </a:r>
          </a:p>
        </p:txBody>
      </p:sp>
      <p:graphicFrame>
        <p:nvGraphicFramePr>
          <p:cNvPr id="3" name="Content Placeholder 2">
            <a:extLst>
              <a:ext uri="{FF2B5EF4-FFF2-40B4-BE49-F238E27FC236}">
                <a16:creationId xmlns:a16="http://schemas.microsoft.com/office/drawing/2014/main" id="{440D4715-6172-1E21-38D8-3DC802BA6A85}"/>
              </a:ext>
            </a:extLst>
          </p:cNvPr>
          <p:cNvGraphicFramePr>
            <a:graphicFrameLocks noGrp="1"/>
          </p:cNvGraphicFramePr>
          <p:nvPr>
            <p:ph idx="1"/>
            <p:extLst>
              <p:ext uri="{D42A27DB-BD31-4B8C-83A1-F6EECF244321}">
                <p14:modId xmlns:p14="http://schemas.microsoft.com/office/powerpoint/2010/main" val="2752647530"/>
              </p:ext>
            </p:extLst>
          </p:nvPr>
        </p:nvGraphicFramePr>
        <p:xfrm>
          <a:off x="604675" y="2955471"/>
          <a:ext cx="10685625" cy="22661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E98C5C16-56CC-005D-8117-88BFA4B3E929}"/>
              </a:ext>
            </a:extLst>
          </p:cNvPr>
          <p:cNvSpPr txBox="1"/>
          <p:nvPr/>
        </p:nvSpPr>
        <p:spPr bwMode="auto">
          <a:xfrm>
            <a:off x="411115" y="6377547"/>
            <a:ext cx="7432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200" b="0" spc="-10" dirty="0">
                <a:solidFill>
                  <a:schemeClr val="bg2"/>
                </a:solidFill>
                <a:latin typeface="Calibri" panose="020F0502020204030204" pitchFamily="34" charset="0"/>
                <a:cs typeface="+mn-cs"/>
              </a:rPr>
              <a:t>1. Brumbaugh. Expert Rev Vaccines. 2012;11:663. 2. Asadi Karam. Mol Immunol.2019;108:56.</a:t>
            </a:r>
            <a:endParaRPr lang="en-US" sz="1200" b="0" spc="-1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71826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ExPEC: Antimicrobial Resistance Profiles</a:t>
            </a:r>
          </a:p>
        </p:txBody>
      </p:sp>
    </p:spTree>
    <p:extLst>
      <p:ext uri="{BB962C8B-B14F-4D97-AF65-F5344CB8AC3E}">
        <p14:creationId xmlns:p14="http://schemas.microsoft.com/office/powerpoint/2010/main" val="637266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6D4F9A-8CDA-34C5-BED7-D4AB9BBC0647}"/>
              </a:ext>
            </a:extLst>
          </p:cNvPr>
          <p:cNvSpPr>
            <a:spLocks noGrp="1"/>
          </p:cNvSpPr>
          <p:nvPr>
            <p:ph type="title"/>
          </p:nvPr>
        </p:nvSpPr>
        <p:spPr/>
        <p:txBody>
          <a:bodyPr/>
          <a:lstStyle/>
          <a:p>
            <a:r>
              <a:rPr lang="en-US" dirty="0"/>
              <a:t>ExPEC Antimicrobial Resistance</a:t>
            </a:r>
          </a:p>
        </p:txBody>
      </p:sp>
      <p:sp>
        <p:nvSpPr>
          <p:cNvPr id="6" name="Content Placeholder 5">
            <a:extLst>
              <a:ext uri="{FF2B5EF4-FFF2-40B4-BE49-F238E27FC236}">
                <a16:creationId xmlns:a16="http://schemas.microsoft.com/office/drawing/2014/main" id="{7F57A29A-6661-EC97-B949-7A156CC6ECE3}"/>
              </a:ext>
            </a:extLst>
          </p:cNvPr>
          <p:cNvSpPr>
            <a:spLocks noGrp="1"/>
          </p:cNvSpPr>
          <p:nvPr>
            <p:ph sz="half" idx="1"/>
          </p:nvPr>
        </p:nvSpPr>
        <p:spPr/>
        <p:txBody>
          <a:bodyPr/>
          <a:lstStyle/>
          <a:p>
            <a:r>
              <a:rPr lang="en-US" sz="2200" dirty="0"/>
              <a:t>Many ExPEC possess various antibiotic resistance genes and exhibit phenotypic resistance to antibiotics</a:t>
            </a:r>
          </a:p>
          <a:p>
            <a:pPr lvl="1"/>
            <a:r>
              <a:rPr lang="en-US" sz="2000" dirty="0"/>
              <a:t>ExPEC strains (eg, ST131, ST69, and ST393) comprise </a:t>
            </a:r>
            <a:r>
              <a:rPr lang="en-US" sz="2000" b="1" dirty="0">
                <a:solidFill>
                  <a:schemeClr val="accent3"/>
                </a:solidFill>
              </a:rPr>
              <a:t>30% to 46%</a:t>
            </a:r>
            <a:r>
              <a:rPr lang="en-US" sz="2000" dirty="0"/>
              <a:t> of drug-resistant isolates</a:t>
            </a:r>
            <a:r>
              <a:rPr lang="en-US" sz="2000" baseline="30000" dirty="0"/>
              <a:t>1-2</a:t>
            </a:r>
          </a:p>
          <a:p>
            <a:r>
              <a:rPr lang="en-US" sz="2200" dirty="0"/>
              <a:t>Resistance phenotype </a:t>
            </a:r>
            <a:r>
              <a:rPr lang="en-US" sz="2200" b="1" dirty="0">
                <a:solidFill>
                  <a:schemeClr val="accent3"/>
                </a:solidFill>
              </a:rPr>
              <a:t>does not appear to be a sole determinant</a:t>
            </a:r>
            <a:r>
              <a:rPr lang="en-US" sz="2200" dirty="0"/>
              <a:t> of clonal dissemination of ExPEC</a:t>
            </a:r>
          </a:p>
          <a:p>
            <a:pPr lvl="1"/>
            <a:r>
              <a:rPr lang="en-US" sz="2000" dirty="0"/>
              <a:t>Resistance profiles not always present (eg, ST93) and can vary widely even within a single ST over time and geographic region</a:t>
            </a:r>
            <a:r>
              <a:rPr lang="en-US" sz="2000" baseline="30000" dirty="0"/>
              <a:t>3</a:t>
            </a:r>
          </a:p>
        </p:txBody>
      </p:sp>
      <p:sp>
        <p:nvSpPr>
          <p:cNvPr id="2" name="Text Box 15">
            <a:extLst>
              <a:ext uri="{FF2B5EF4-FFF2-40B4-BE49-F238E27FC236}">
                <a16:creationId xmlns:a16="http://schemas.microsoft.com/office/drawing/2014/main" id="{161AE2F1-9CC2-104F-0D3E-CAFCCF913E63}"/>
              </a:ext>
            </a:extLst>
          </p:cNvPr>
          <p:cNvSpPr txBox="1">
            <a:spLocks noChangeArrowheads="1"/>
          </p:cNvSpPr>
          <p:nvPr/>
        </p:nvSpPr>
        <p:spPr bwMode="auto">
          <a:xfrm>
            <a:off x="412750" y="6182477"/>
            <a:ext cx="654371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Blanco. J Antimicrob Chemother. 2011;66:2011. 2. </a:t>
            </a:r>
            <a:r>
              <a:rPr lang="en-US" sz="1200" b="0" i="0" dirty="0">
                <a:solidFill>
                  <a:schemeClr val="bg2"/>
                </a:solidFill>
                <a:effectLst/>
                <a:latin typeface="BlinkMacSystemFont"/>
              </a:rPr>
              <a:t>Yair. Curr Top Microbiol Immunol. 2018;416:163.</a:t>
            </a:r>
            <a:r>
              <a:rPr lang="en-US" altLang="en-US" sz="1200" b="0" spc="-10" dirty="0">
                <a:solidFill>
                  <a:schemeClr val="bg2"/>
                </a:solidFill>
                <a:latin typeface="Calibri" panose="020F0502020204030204" pitchFamily="34" charset="0"/>
                <a:cs typeface="+mn-cs"/>
              </a:rPr>
              <a:t>. 3. Riley. Clin Microbiol Rev. 2014;20:380. </a:t>
            </a:r>
            <a:endParaRPr lang="en-US" altLang="en-US" sz="1200" b="0" dirty="0">
              <a:solidFill>
                <a:schemeClr val="bg2"/>
              </a:solidFill>
              <a:latin typeface="Calibri" panose="020F0502020204030204" pitchFamily="34" charset="0"/>
              <a:cs typeface="+mn-cs"/>
            </a:endParaRPr>
          </a:p>
        </p:txBody>
      </p:sp>
      <p:graphicFrame>
        <p:nvGraphicFramePr>
          <p:cNvPr id="8" name="Chart 7">
            <a:extLst>
              <a:ext uri="{FF2B5EF4-FFF2-40B4-BE49-F238E27FC236}">
                <a16:creationId xmlns:a16="http://schemas.microsoft.com/office/drawing/2014/main" id="{E53E1BDD-0D32-AE7A-E8C3-1052BBABD29F}"/>
              </a:ext>
            </a:extLst>
          </p:cNvPr>
          <p:cNvGraphicFramePr/>
          <p:nvPr>
            <p:extLst>
              <p:ext uri="{D42A27DB-BD31-4B8C-83A1-F6EECF244321}">
                <p14:modId xmlns:p14="http://schemas.microsoft.com/office/powerpoint/2010/main" val="339259326"/>
              </p:ext>
            </p:extLst>
          </p:nvPr>
        </p:nvGraphicFramePr>
        <p:xfrm>
          <a:off x="6322539" y="1990184"/>
          <a:ext cx="2645682" cy="20556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9B836A7-A0BF-064D-1BAD-267616F62589}"/>
              </a:ext>
            </a:extLst>
          </p:cNvPr>
          <p:cNvGraphicFramePr/>
          <p:nvPr>
            <p:extLst>
              <p:ext uri="{D42A27DB-BD31-4B8C-83A1-F6EECF244321}">
                <p14:modId xmlns:p14="http://schemas.microsoft.com/office/powerpoint/2010/main" val="3279214826"/>
              </p:ext>
            </p:extLst>
          </p:nvPr>
        </p:nvGraphicFramePr>
        <p:xfrm>
          <a:off x="6022814" y="4340791"/>
          <a:ext cx="3238500" cy="2055653"/>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48191A45-0A4C-8923-8B41-5659BE2B32FE}"/>
              </a:ext>
            </a:extLst>
          </p:cNvPr>
          <p:cNvSpPr txBox="1"/>
          <p:nvPr/>
        </p:nvSpPr>
        <p:spPr bwMode="auto">
          <a:xfrm>
            <a:off x="8828283" y="2451200"/>
            <a:ext cx="1825461" cy="1089660"/>
          </a:xfrm>
          <a:prstGeom prst="roundRect">
            <a:avLst/>
          </a:prstGeom>
          <a:ln/>
        </p:spPr>
        <p:style>
          <a:lnRef idx="2">
            <a:schemeClr val="accent1"/>
          </a:lnRef>
          <a:fillRef idx="1">
            <a:schemeClr val="lt1"/>
          </a:fillRef>
          <a:effectRef idx="0">
            <a:schemeClr val="accent1"/>
          </a:effectRef>
          <a:fontRef idx="minor">
            <a:schemeClr val="dk1"/>
          </a:fontRef>
        </p:style>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3 ExPEC Strains:</a:t>
            </a:r>
          </a:p>
          <a:p>
            <a:pPr algn="ctr">
              <a:lnSpc>
                <a:spcPct val="100000"/>
              </a:lnSpc>
              <a:spcBef>
                <a:spcPts val="0"/>
              </a:spcBef>
              <a:spcAft>
                <a:spcPct val="0"/>
              </a:spcAft>
              <a:buClrTx/>
              <a:buFontTx/>
              <a:buNone/>
            </a:pPr>
            <a:r>
              <a:rPr lang="en-US" sz="2200" dirty="0">
                <a:solidFill>
                  <a:schemeClr val="accent2">
                    <a:lumMod val="75000"/>
                  </a:schemeClr>
                </a:solidFill>
                <a:latin typeface="Calibri" panose="020F0502020204030204" pitchFamily="34" charset="0"/>
              </a:rPr>
              <a:t>19% </a:t>
            </a:r>
            <a:r>
              <a:rPr lang="en-US" b="0" dirty="0">
                <a:solidFill>
                  <a:schemeClr val="bg1"/>
                </a:solidFill>
                <a:latin typeface="Calibri" panose="020F0502020204030204" pitchFamily="34" charset="0"/>
              </a:rPr>
              <a:t>(97/500)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of total isolates</a:t>
            </a:r>
          </a:p>
        </p:txBody>
      </p:sp>
      <p:sp>
        <p:nvSpPr>
          <p:cNvPr id="11" name="TextBox 10">
            <a:extLst>
              <a:ext uri="{FF2B5EF4-FFF2-40B4-BE49-F238E27FC236}">
                <a16:creationId xmlns:a16="http://schemas.microsoft.com/office/drawing/2014/main" id="{8456554B-45E2-603E-E16B-AE0D6AAD198F}"/>
              </a:ext>
            </a:extLst>
          </p:cNvPr>
          <p:cNvSpPr txBox="1"/>
          <p:nvPr/>
        </p:nvSpPr>
        <p:spPr bwMode="auto">
          <a:xfrm>
            <a:off x="8527076" y="4670991"/>
            <a:ext cx="2427874" cy="783193"/>
          </a:xfrm>
          <a:prstGeom prst="roundRect">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 ExPEC Strains:</a:t>
            </a:r>
          </a:p>
          <a:p>
            <a:pPr algn="ctr">
              <a:spcBef>
                <a:spcPts val="0"/>
              </a:spcBef>
            </a:pPr>
            <a:r>
              <a:rPr lang="en-US" sz="2200" dirty="0">
                <a:solidFill>
                  <a:schemeClr val="accent6"/>
                </a:solidFill>
                <a:latin typeface="Calibri" panose="020F0502020204030204" pitchFamily="34" charset="0"/>
              </a:rPr>
              <a:t>30% </a:t>
            </a:r>
            <a:r>
              <a:rPr lang="en-US" b="0" dirty="0">
                <a:solidFill>
                  <a:schemeClr val="bg1"/>
                </a:solidFill>
                <a:latin typeface="Calibri" panose="020F0502020204030204" pitchFamily="34" charset="0"/>
              </a:rPr>
              <a:t>MDR isolates</a:t>
            </a:r>
          </a:p>
        </p:txBody>
      </p:sp>
      <p:sp>
        <p:nvSpPr>
          <p:cNvPr id="12" name="Arrow: Right 11">
            <a:extLst>
              <a:ext uri="{FF2B5EF4-FFF2-40B4-BE49-F238E27FC236}">
                <a16:creationId xmlns:a16="http://schemas.microsoft.com/office/drawing/2014/main" id="{E026458D-EDEF-5D6D-6DD3-1F0406A23B95}"/>
              </a:ext>
            </a:extLst>
          </p:cNvPr>
          <p:cNvSpPr/>
          <p:nvPr/>
        </p:nvSpPr>
        <p:spPr bwMode="auto">
          <a:xfrm rot="5400000">
            <a:off x="8446867" y="3983672"/>
            <a:ext cx="529750" cy="369332"/>
          </a:xfrm>
          <a:prstGeom prst="rightArrow">
            <a:avLst/>
          </a:prstGeom>
          <a:ln>
            <a:headEnd/>
            <a:tailEnd/>
          </a:ln>
        </p:spPr>
        <p:style>
          <a:lnRef idx="2">
            <a:schemeClr val="dk1">
              <a:shade val="50000"/>
            </a:schemeClr>
          </a:lnRef>
          <a:fillRef idx="1">
            <a:schemeClr val="dk1"/>
          </a:fillRef>
          <a:effectRef idx="0">
            <a:schemeClr val="dk1"/>
          </a:effectRef>
          <a:fontRef idx="minor">
            <a:schemeClr val="lt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927B977F-5829-ABB5-1626-B616DBB1DED8}"/>
              </a:ext>
            </a:extLst>
          </p:cNvPr>
          <p:cNvSpPr txBox="1"/>
          <p:nvPr/>
        </p:nvSpPr>
        <p:spPr bwMode="auto">
          <a:xfrm>
            <a:off x="7094270" y="1473705"/>
            <a:ext cx="3860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Study of 500 Extraintestinal </a:t>
            </a:r>
            <a:r>
              <a:rPr lang="en-US" i="1" dirty="0">
                <a:solidFill>
                  <a:schemeClr val="bg1"/>
                </a:solidFill>
                <a:latin typeface="Calibri" panose="020F0502020204030204" pitchFamily="34" charset="0"/>
              </a:rPr>
              <a:t>E coli </a:t>
            </a:r>
            <a:r>
              <a:rPr lang="en-US" dirty="0">
                <a:solidFill>
                  <a:schemeClr val="bg1"/>
                </a:solidFill>
                <a:latin typeface="Calibri" panose="020F0502020204030204" pitchFamily="34" charset="0"/>
              </a:rPr>
              <a:t>Isolates in Spain From February 2009</a:t>
            </a:r>
            <a:r>
              <a:rPr lang="en-US" baseline="30000" dirty="0">
                <a:solidFill>
                  <a:schemeClr val="bg1"/>
                </a:solidFill>
                <a:latin typeface="Calibri" panose="020F0502020204030204" pitchFamily="34" charset="0"/>
              </a:rPr>
              <a:t>1</a:t>
            </a:r>
            <a:r>
              <a:rPr lang="en-US" dirty="0">
                <a:solidFill>
                  <a:schemeClr val="bg1"/>
                </a:solidFill>
                <a:latin typeface="Calibri" panose="020F0502020204030204" pitchFamily="34" charset="0"/>
              </a:rPr>
              <a:t>:</a:t>
            </a:r>
          </a:p>
        </p:txBody>
      </p:sp>
    </p:spTree>
    <p:extLst>
      <p:ext uri="{BB962C8B-B14F-4D97-AF65-F5344CB8AC3E}">
        <p14:creationId xmlns:p14="http://schemas.microsoft.com/office/powerpoint/2010/main" val="2564851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B327-0DB5-8BFD-AE8C-C2AA09727967}"/>
              </a:ext>
            </a:extLst>
          </p:cNvPr>
          <p:cNvSpPr>
            <a:spLocks noGrp="1"/>
          </p:cNvSpPr>
          <p:nvPr>
            <p:ph type="title"/>
          </p:nvPr>
        </p:nvSpPr>
        <p:spPr/>
        <p:txBody>
          <a:bodyPr/>
          <a:lstStyle/>
          <a:p>
            <a:r>
              <a:rPr lang="en-US" dirty="0"/>
              <a:t>ExPEC Example Antimicrobial Resistance Profiles</a:t>
            </a:r>
          </a:p>
        </p:txBody>
      </p:sp>
      <p:graphicFrame>
        <p:nvGraphicFramePr>
          <p:cNvPr id="4" name="Group 3">
            <a:extLst>
              <a:ext uri="{FF2B5EF4-FFF2-40B4-BE49-F238E27FC236}">
                <a16:creationId xmlns:a16="http://schemas.microsoft.com/office/drawing/2014/main" id="{B3FB1787-8DA7-8A05-7113-20BFC75BE838}"/>
              </a:ext>
            </a:extLst>
          </p:cNvPr>
          <p:cNvGraphicFramePr>
            <a:graphicFrameLocks/>
          </p:cNvGraphicFramePr>
          <p:nvPr>
            <p:extLst>
              <p:ext uri="{D42A27DB-BD31-4B8C-83A1-F6EECF244321}">
                <p14:modId xmlns:p14="http://schemas.microsoft.com/office/powerpoint/2010/main" val="1288034810"/>
              </p:ext>
            </p:extLst>
          </p:nvPr>
        </p:nvGraphicFramePr>
        <p:xfrm>
          <a:off x="719138" y="1600200"/>
          <a:ext cx="10757981" cy="4479394"/>
        </p:xfrm>
        <a:graphic>
          <a:graphicData uri="http://schemas.openxmlformats.org/drawingml/2006/table">
            <a:tbl>
              <a:tblPr/>
              <a:tblGrid>
                <a:gridCol w="1476821">
                  <a:extLst>
                    <a:ext uri="{9D8B030D-6E8A-4147-A177-3AD203B41FA5}">
                      <a16:colId xmlns:a16="http://schemas.microsoft.com/office/drawing/2014/main" val="20000"/>
                    </a:ext>
                  </a:extLst>
                </a:gridCol>
                <a:gridCol w="2335640">
                  <a:extLst>
                    <a:ext uri="{9D8B030D-6E8A-4147-A177-3AD203B41FA5}">
                      <a16:colId xmlns:a16="http://schemas.microsoft.com/office/drawing/2014/main" val="3277273452"/>
                    </a:ext>
                  </a:extLst>
                </a:gridCol>
                <a:gridCol w="2875258">
                  <a:extLst>
                    <a:ext uri="{9D8B030D-6E8A-4147-A177-3AD203B41FA5}">
                      <a16:colId xmlns:a16="http://schemas.microsoft.com/office/drawing/2014/main" val="20002"/>
                    </a:ext>
                  </a:extLst>
                </a:gridCol>
                <a:gridCol w="2425349">
                  <a:extLst>
                    <a:ext uri="{9D8B030D-6E8A-4147-A177-3AD203B41FA5}">
                      <a16:colId xmlns:a16="http://schemas.microsoft.com/office/drawing/2014/main" val="2520816966"/>
                    </a:ext>
                  </a:extLst>
                </a:gridCol>
                <a:gridCol w="1644913">
                  <a:extLst>
                    <a:ext uri="{9D8B030D-6E8A-4147-A177-3AD203B41FA5}">
                      <a16:colId xmlns:a16="http://schemas.microsoft.com/office/drawing/2014/main" val="291146712"/>
                    </a:ext>
                  </a:extLst>
                </a:gridCol>
              </a:tblGrid>
              <a:tr h="66936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Antibiotic Class</a:t>
                      </a:r>
                      <a:endParaRPr kumimoji="0" lang="en-GB"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Example Antibiotics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Specific Resistance Mechanism</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General Resistance Type</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Comments</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98998">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l-GR" sz="1400" b="1" i="0" u="none" strike="noStrike" cap="none" normalizeH="0" baseline="0" dirty="0">
                          <a:ln>
                            <a:noFill/>
                          </a:ln>
                          <a:solidFill>
                            <a:schemeClr val="bg2">
                              <a:lumMod val="10000"/>
                            </a:schemeClr>
                          </a:solidFill>
                          <a:effectLst/>
                          <a:latin typeface="Calibri" panose="020F0502020204030204" pitchFamily="34" charset="0"/>
                        </a:rPr>
                        <a:t>β</a:t>
                      </a:r>
                      <a:r>
                        <a:rPr kumimoji="0" lang="en-US" sz="1400" b="1" i="0" u="none" strike="noStrike" cap="none" normalizeH="0" baseline="0" dirty="0">
                          <a:ln>
                            <a:noFill/>
                          </a:ln>
                          <a:solidFill>
                            <a:schemeClr val="bg2">
                              <a:lumMod val="10000"/>
                            </a:schemeClr>
                          </a:solidFill>
                          <a:effectLst/>
                          <a:latin typeface="Calibri" panose="020F0502020204030204" pitchFamily="34" charset="0"/>
                        </a:rPr>
                        <a:t>-lactams</a:t>
                      </a:r>
                      <a:endParaRPr kumimoji="0" lang="en-US" sz="1400" b="1" i="1"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Penicillins</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1" i="0" u="none" strike="noStrike" cap="none" normalizeH="0" baseline="0" dirty="0">
                          <a:ln>
                            <a:noFill/>
                          </a:ln>
                          <a:solidFill>
                            <a:schemeClr val="bg2">
                              <a:lumMod val="10000"/>
                            </a:schemeClr>
                          </a:solidFill>
                          <a:effectLst/>
                          <a:latin typeface="Calibri" panose="020F0502020204030204" pitchFamily="34" charset="0"/>
                        </a:rPr>
                        <a:t>:</a:t>
                      </a:r>
                    </a:p>
                    <a:p>
                      <a:pPr marL="9144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Ampicillin,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amoxicillin-clavulanate, piperacillin-tazobactam</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sng"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Cephalosporins</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a:t>
                      </a:r>
                    </a:p>
                    <a:p>
                      <a:pPr marL="9144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Ceftriaxone,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cefepime, cefuroxime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sng"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Carbapenems</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a:t>
                      </a:r>
                    </a:p>
                    <a:p>
                      <a:pPr marL="9144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Ertapenem, meropenem, imipenem-cilastatin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sng"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Monobactam</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a:t>
                      </a:r>
                    </a:p>
                    <a:p>
                      <a:pPr marL="9144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Aztreonam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dirty="0">
                          <a:solidFill>
                            <a:schemeClr val="bg1"/>
                          </a:solidFill>
                        </a:rPr>
                        <a:t>ESBLs, (eg, </a:t>
                      </a:r>
                      <a:r>
                        <a:rPr lang="en-US" sz="1400" i="1" dirty="0">
                          <a:solidFill>
                            <a:schemeClr val="bg1"/>
                          </a:solidFill>
                        </a:rPr>
                        <a:t>TEM, SHV, </a:t>
                      </a:r>
                      <a:r>
                        <a:rPr lang="en-US" sz="1400" b="1" i="1" dirty="0">
                          <a:solidFill>
                            <a:schemeClr val="accent3"/>
                          </a:solidFill>
                        </a:rPr>
                        <a:t>CTX-M</a:t>
                      </a:r>
                      <a:r>
                        <a:rPr lang="en-US" sz="1400" dirty="0">
                          <a:solidFill>
                            <a:schemeClr val="bg1"/>
                          </a:solidFill>
                        </a:rPr>
                        <a:t>)</a:t>
                      </a:r>
                      <a:endParaRPr lang="en-US" sz="1400" b="1" i="1" dirty="0">
                        <a:solidFill>
                          <a:schemeClr val="accent3"/>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Enzymatic inactivation of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Common in </a:t>
                      </a:r>
                      <a:r>
                        <a:rPr kumimoji="0" lang="en-US" sz="1400" b="1" i="0" u="none" strike="noStrike" cap="none" normalizeH="0" baseline="0" dirty="0">
                          <a:ln>
                            <a:noFill/>
                          </a:ln>
                          <a:solidFill>
                            <a:schemeClr val="accent3"/>
                          </a:solidFill>
                          <a:effectLst/>
                          <a:latin typeface="Calibri" panose="020F0502020204030204" pitchFamily="34" charset="0"/>
                        </a:rPr>
                        <a:t>ST131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 ST73; rare in ST69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98998">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dirty="0">
                          <a:solidFill>
                            <a:schemeClr val="bg1"/>
                          </a:solidFill>
                        </a:rPr>
                        <a:t>AmpC </a:t>
                      </a:r>
                      <a:r>
                        <a:rPr lang="el-GR" sz="1400" dirty="0">
                          <a:solidFill>
                            <a:schemeClr val="bg1"/>
                          </a:solidFill>
                        </a:rPr>
                        <a:t>β</a:t>
                      </a:r>
                      <a:r>
                        <a:rPr lang="en-US" sz="1400" dirty="0">
                          <a:solidFill>
                            <a:schemeClr val="bg1"/>
                          </a:solidFill>
                        </a:rPr>
                        <a:t>-lactamases (eg, </a:t>
                      </a:r>
                      <a:r>
                        <a:rPr lang="en-US" sz="1400" i="1" dirty="0">
                          <a:solidFill>
                            <a:schemeClr val="bg1"/>
                          </a:solidFill>
                        </a:rPr>
                        <a:t>CMY</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lang="en-US" sz="1400" dirty="0">
                          <a:solidFill>
                            <a:schemeClr val="bg1"/>
                          </a:solidFill>
                        </a:rPr>
                        <a:t>)</a:t>
                      </a:r>
                      <a:endParaRPr lang="en-US" sz="1400" i="0" dirty="0">
                        <a:solidFill>
                          <a:schemeClr val="bg1"/>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Enzymatic inactivation of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8748489"/>
                  </a:ext>
                </a:extLst>
              </a:tr>
              <a:tr h="1231737">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dirty="0">
                          <a:solidFill>
                            <a:schemeClr val="bg1"/>
                          </a:solidFill>
                        </a:rPr>
                        <a:t>Carbapenemases (eg, </a:t>
                      </a:r>
                      <a:r>
                        <a:rPr lang="en-US" sz="1400" b="1" i="1" dirty="0">
                          <a:solidFill>
                            <a:schemeClr val="accent3"/>
                          </a:solidFill>
                        </a:rPr>
                        <a:t>KPC</a:t>
                      </a:r>
                      <a:r>
                        <a:rPr lang="en-US" sz="1400" i="1" dirty="0">
                          <a:solidFill>
                            <a:schemeClr val="bg1"/>
                          </a:solidFill>
                        </a:rPr>
                        <a:t>, OXA-48, </a:t>
                      </a:r>
                      <a:r>
                        <a:rPr lang="en-US" sz="1400" b="1" i="1" dirty="0">
                          <a:solidFill>
                            <a:schemeClr val="accent3"/>
                          </a:solidFill>
                        </a:rPr>
                        <a:t>NDM</a:t>
                      </a:r>
                      <a:r>
                        <a:rPr lang="en-US" sz="1400" dirty="0">
                          <a:solidFill>
                            <a:schemeClr val="bg1"/>
                          </a:solidFill>
                        </a:rPr>
                        <a:t>)</a:t>
                      </a:r>
                      <a:endParaRPr lang="en-US" sz="1400" b="1" i="1" dirty="0">
                        <a:solidFill>
                          <a:schemeClr val="accent3"/>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Enzymatic inactivation of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Found in </a:t>
                      </a:r>
                      <a:r>
                        <a:rPr kumimoji="0" lang="en-US" sz="1400" b="1" i="0" u="none" strike="noStrike" cap="none" normalizeH="0" baseline="0" dirty="0">
                          <a:ln>
                            <a:noFill/>
                          </a:ln>
                          <a:solidFill>
                            <a:schemeClr val="accent3"/>
                          </a:solidFill>
                          <a:effectLst/>
                          <a:latin typeface="Calibri" panose="020F0502020204030204" pitchFamily="34" charset="0"/>
                        </a:rPr>
                        <a:t>ST131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1056790"/>
                  </a:ext>
                </a:extLst>
              </a:tr>
              <a:tr h="494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Sulfonamides</a:t>
                      </a:r>
                      <a:endParaRPr kumimoji="0" lang="en-US" sz="14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ts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Sulfamethoxazole-trimethoprim</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in dihydrofolate reductase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Altered target binding site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Common in ST69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 Box 15">
            <a:extLst>
              <a:ext uri="{FF2B5EF4-FFF2-40B4-BE49-F238E27FC236}">
                <a16:creationId xmlns:a16="http://schemas.microsoft.com/office/drawing/2014/main" id="{B9AB9148-EACB-3C18-B317-797C45A8664D}"/>
              </a:ext>
            </a:extLst>
          </p:cNvPr>
          <p:cNvSpPr txBox="1">
            <a:spLocks noChangeArrowheads="1"/>
          </p:cNvSpPr>
          <p:nvPr/>
        </p:nvSpPr>
        <p:spPr bwMode="auto">
          <a:xfrm>
            <a:off x="412750" y="6388915"/>
            <a:ext cx="9378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Riley. Clin Microbiol Rev. 2014;20:380. 2. Bush. Cold Spring Harb Parb Med. 2016;6:a025247. 3. Jacoby. Clin Microbiol Rev. 2009;22:161. </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040972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B327-0DB5-8BFD-AE8C-C2AA09727967}"/>
              </a:ext>
            </a:extLst>
          </p:cNvPr>
          <p:cNvSpPr>
            <a:spLocks noGrp="1"/>
          </p:cNvSpPr>
          <p:nvPr>
            <p:ph type="title"/>
          </p:nvPr>
        </p:nvSpPr>
        <p:spPr/>
        <p:txBody>
          <a:bodyPr/>
          <a:lstStyle/>
          <a:p>
            <a:r>
              <a:rPr lang="en-US" dirty="0"/>
              <a:t>ExPEC Example Antimicrobial Resistance Profiles</a:t>
            </a:r>
          </a:p>
        </p:txBody>
      </p:sp>
      <p:graphicFrame>
        <p:nvGraphicFramePr>
          <p:cNvPr id="4" name="Group 3">
            <a:extLst>
              <a:ext uri="{FF2B5EF4-FFF2-40B4-BE49-F238E27FC236}">
                <a16:creationId xmlns:a16="http://schemas.microsoft.com/office/drawing/2014/main" id="{B3FB1787-8DA7-8A05-7113-20BFC75BE838}"/>
              </a:ext>
            </a:extLst>
          </p:cNvPr>
          <p:cNvGraphicFramePr>
            <a:graphicFrameLocks/>
          </p:cNvGraphicFramePr>
          <p:nvPr>
            <p:extLst>
              <p:ext uri="{D42A27DB-BD31-4B8C-83A1-F6EECF244321}">
                <p14:modId xmlns:p14="http://schemas.microsoft.com/office/powerpoint/2010/main" val="1806151595"/>
              </p:ext>
            </p:extLst>
          </p:nvPr>
        </p:nvGraphicFramePr>
        <p:xfrm>
          <a:off x="719137" y="1600200"/>
          <a:ext cx="10757981" cy="4054005"/>
        </p:xfrm>
        <a:graphic>
          <a:graphicData uri="http://schemas.openxmlformats.org/drawingml/2006/table">
            <a:tbl>
              <a:tblPr/>
              <a:tblGrid>
                <a:gridCol w="1555433">
                  <a:extLst>
                    <a:ext uri="{9D8B030D-6E8A-4147-A177-3AD203B41FA5}">
                      <a16:colId xmlns:a16="http://schemas.microsoft.com/office/drawing/2014/main" val="20000"/>
                    </a:ext>
                  </a:extLst>
                </a:gridCol>
                <a:gridCol w="2319860">
                  <a:extLst>
                    <a:ext uri="{9D8B030D-6E8A-4147-A177-3AD203B41FA5}">
                      <a16:colId xmlns:a16="http://schemas.microsoft.com/office/drawing/2014/main" val="3277273452"/>
                    </a:ext>
                  </a:extLst>
                </a:gridCol>
                <a:gridCol w="2812426">
                  <a:extLst>
                    <a:ext uri="{9D8B030D-6E8A-4147-A177-3AD203B41FA5}">
                      <a16:colId xmlns:a16="http://schemas.microsoft.com/office/drawing/2014/main" val="20002"/>
                    </a:ext>
                  </a:extLst>
                </a:gridCol>
                <a:gridCol w="2425349">
                  <a:extLst>
                    <a:ext uri="{9D8B030D-6E8A-4147-A177-3AD203B41FA5}">
                      <a16:colId xmlns:a16="http://schemas.microsoft.com/office/drawing/2014/main" val="2520816966"/>
                    </a:ext>
                  </a:extLst>
                </a:gridCol>
                <a:gridCol w="1644913">
                  <a:extLst>
                    <a:ext uri="{9D8B030D-6E8A-4147-A177-3AD203B41FA5}">
                      <a16:colId xmlns:a16="http://schemas.microsoft.com/office/drawing/2014/main" val="291146712"/>
                    </a:ext>
                  </a:extLst>
                </a:gridCol>
              </a:tblGrid>
              <a:tr h="67638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Antibiotic Class</a:t>
                      </a:r>
                      <a:endParaRPr kumimoji="0" lang="en-GB"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Example Antibiotics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Specific Resistance Mechanism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General Resistance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Comments</a:t>
                      </a:r>
                      <a:r>
                        <a:rPr kumimoji="0" lang="en-US" sz="1600" b="1" i="0" u="none" strike="noStrike" cap="none" normalizeH="0" baseline="30000" dirty="0">
                          <a:ln>
                            <a:noFill/>
                          </a:ln>
                          <a:solidFill>
                            <a:schemeClr val="tx1"/>
                          </a:solidFill>
                          <a:effectLst/>
                          <a:latin typeface="Calibri" panose="020F0502020204030204" pitchFamily="34" charset="0"/>
                        </a:rPr>
                        <a:t>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07386">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Fluoroquinolones</a:t>
                      </a:r>
                      <a:endParaRPr kumimoji="0" lang="en-US" sz="14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Ciprofloxacin, levofloxacin, moxifloxacin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in DNA gyrase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(eg, </a:t>
                      </a:r>
                      <a:r>
                        <a:rPr kumimoji="0" lang="en-US" sz="1400" b="1" i="1" u="none" strike="noStrike" cap="none" normalizeH="0" baseline="0" dirty="0">
                          <a:ln>
                            <a:noFill/>
                          </a:ln>
                          <a:solidFill>
                            <a:schemeClr val="accent3"/>
                          </a:solidFill>
                          <a:effectLst/>
                          <a:latin typeface="Calibri" panose="020F0502020204030204" pitchFamily="34" charset="0"/>
                        </a:rPr>
                        <a:t>gyrA</a:t>
                      </a:r>
                      <a:r>
                        <a:rPr kumimoji="0" lang="en-US" sz="1400" b="0" i="1" u="none" strike="noStrike" cap="none" normalizeH="0" baseline="0" dirty="0">
                          <a:ln>
                            <a:noFill/>
                          </a:ln>
                          <a:solidFill>
                            <a:schemeClr val="bg2">
                              <a:lumMod val="10000"/>
                            </a:schemeClr>
                          </a:solidFill>
                          <a:effectLst/>
                          <a:latin typeface="Calibri" panose="020F0502020204030204" pitchFamily="34" charset="0"/>
                        </a:rPr>
                        <a:t>, gyrB</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and/or topoisomerase IV (eg, </a:t>
                      </a:r>
                      <a:r>
                        <a:rPr kumimoji="0" lang="en-US" sz="1400" b="1" i="1" u="none" strike="noStrike" cap="none" normalizeH="0" baseline="0" dirty="0">
                          <a:ln>
                            <a:noFill/>
                          </a:ln>
                          <a:solidFill>
                            <a:schemeClr val="accent3"/>
                          </a:solidFill>
                          <a:effectLst/>
                          <a:latin typeface="Calibri" panose="020F0502020204030204" pitchFamily="34" charset="0"/>
                        </a:rPr>
                        <a:t>parC</a:t>
                      </a:r>
                      <a:r>
                        <a:rPr kumimoji="0" lang="en-US" sz="1400" b="0" i="1" u="none" strike="noStrike" cap="none" normalizeH="0" baseline="0" dirty="0">
                          <a:ln>
                            <a:noFill/>
                          </a:ln>
                          <a:solidFill>
                            <a:schemeClr val="bg2">
                              <a:lumMod val="10000"/>
                            </a:schemeClr>
                          </a:solidFill>
                          <a:effectLst/>
                          <a:latin typeface="Calibri" panose="020F0502020204030204" pitchFamily="34" charset="0"/>
                        </a:rPr>
                        <a:t>, pare</a:t>
                      </a:r>
                      <a:r>
                        <a:rPr lang="en-US" sz="1400" dirty="0">
                          <a:solidFill>
                            <a:schemeClr val="bg1"/>
                          </a:solidFill>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Altered target binding site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Found in </a:t>
                      </a:r>
                      <a:r>
                        <a:rPr kumimoji="0" lang="en-US" sz="1400" b="1" i="0" u="none" strike="noStrike" cap="none" normalizeH="0" baseline="0" dirty="0">
                          <a:ln>
                            <a:noFill/>
                          </a:ln>
                          <a:solidFill>
                            <a:schemeClr val="accent3"/>
                          </a:solidFill>
                          <a:effectLst/>
                          <a:latin typeface="Calibri" panose="020F0502020204030204" pitchFamily="34" charset="0"/>
                        </a:rPr>
                        <a:t>ST131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7386">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Porin-channel downregulation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Decrease drug uptake into cell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8748489"/>
                  </a:ext>
                </a:extLst>
              </a:tr>
              <a:tr h="622334">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Efflux pumps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(eg, QepAB, OqxAB)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Extrusion of drug from cell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1056790"/>
                  </a:ext>
                </a:extLst>
              </a:tr>
              <a:tr h="622334">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Acetyltransferase enzymes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4</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(eg, AAC(6’)-Ib-cr)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Enzymatic inactivation of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2312134"/>
                  </a:ext>
                </a:extLst>
              </a:tr>
              <a:tr h="499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Aminoglycosides</a:t>
                      </a:r>
                      <a:endParaRPr kumimoji="0" lang="en-US" sz="1400" b="1"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ts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Gentamicin, tobramycin, amikacin</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Acetyltransferase enzymes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(eg, AAC(6’)-Ib-cr)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Enzymatic inactivation of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Common in ST69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5" name="Text Box 15">
            <a:extLst>
              <a:ext uri="{FF2B5EF4-FFF2-40B4-BE49-F238E27FC236}">
                <a16:creationId xmlns:a16="http://schemas.microsoft.com/office/drawing/2014/main" id="{B9AB9148-EACB-3C18-B317-797C45A8664D}"/>
              </a:ext>
            </a:extLst>
          </p:cNvPr>
          <p:cNvSpPr txBox="1">
            <a:spLocks noChangeArrowheads="1"/>
          </p:cNvSpPr>
          <p:nvPr/>
        </p:nvSpPr>
        <p:spPr bwMode="auto">
          <a:xfrm>
            <a:off x="426778" y="6196391"/>
            <a:ext cx="835569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Riley. Clin Microbiol Rev. 2014;20:380. 2. ncbi.nlm.nih.gov/books/NBK547852/ 3. Jacoby. Clin Infect Dis. 2005;41:S120.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Oviaño. J Antimicrob Chemother. 2018;72:1074. 5. Krause. Cold Spring Harb Perspect Med. 2016;6:a027029.</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113641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AA25-AE40-7B76-2559-42075550EFCE}"/>
              </a:ext>
            </a:extLst>
          </p:cNvPr>
          <p:cNvSpPr>
            <a:spLocks noGrp="1"/>
          </p:cNvSpPr>
          <p:nvPr>
            <p:ph type="title"/>
          </p:nvPr>
        </p:nvSpPr>
        <p:spPr/>
        <p:txBody>
          <a:bodyPr/>
          <a:lstStyle/>
          <a:p>
            <a:r>
              <a:rPr lang="en-US" dirty="0"/>
              <a:t>Family of </a:t>
            </a:r>
            <a:r>
              <a:rPr lang="el-GR" dirty="0"/>
              <a:t>β</a:t>
            </a:r>
            <a:r>
              <a:rPr lang="en-US" dirty="0"/>
              <a:t>-Lactam Antibiotics</a:t>
            </a:r>
          </a:p>
        </p:txBody>
      </p:sp>
      <p:graphicFrame>
        <p:nvGraphicFramePr>
          <p:cNvPr id="4" name="Content Placeholder 3">
            <a:extLst>
              <a:ext uri="{FF2B5EF4-FFF2-40B4-BE49-F238E27FC236}">
                <a16:creationId xmlns:a16="http://schemas.microsoft.com/office/drawing/2014/main" id="{93574C40-54F8-7135-6C07-748E4D58C427}"/>
              </a:ext>
            </a:extLst>
          </p:cNvPr>
          <p:cNvGraphicFramePr>
            <a:graphicFrameLocks/>
          </p:cNvGraphicFramePr>
          <p:nvPr>
            <p:extLst>
              <p:ext uri="{D42A27DB-BD31-4B8C-83A1-F6EECF244321}">
                <p14:modId xmlns:p14="http://schemas.microsoft.com/office/powerpoint/2010/main" val="2514042371"/>
              </p:ext>
            </p:extLst>
          </p:nvPr>
        </p:nvGraphicFramePr>
        <p:xfrm>
          <a:off x="708865" y="1067043"/>
          <a:ext cx="8664164" cy="5151120"/>
        </p:xfrm>
        <a:graphic>
          <a:graphicData uri="http://schemas.openxmlformats.org/drawingml/2006/table">
            <a:tbl>
              <a:tblPr firstRow="1" bandRow="1">
                <a:tableStyleId>{5C22544A-7EE6-4342-B048-85BDC9FD1C3A}</a:tableStyleId>
              </a:tblPr>
              <a:tblGrid>
                <a:gridCol w="1664221">
                  <a:extLst>
                    <a:ext uri="{9D8B030D-6E8A-4147-A177-3AD203B41FA5}">
                      <a16:colId xmlns:a16="http://schemas.microsoft.com/office/drawing/2014/main" val="20000"/>
                    </a:ext>
                  </a:extLst>
                </a:gridCol>
                <a:gridCol w="1796143">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gridCol w="1698171">
                  <a:extLst>
                    <a:ext uri="{9D8B030D-6E8A-4147-A177-3AD203B41FA5}">
                      <a16:colId xmlns:a16="http://schemas.microsoft.com/office/drawing/2014/main" val="20003"/>
                    </a:ext>
                  </a:extLst>
                </a:gridCol>
                <a:gridCol w="1753029">
                  <a:extLst>
                    <a:ext uri="{9D8B030D-6E8A-4147-A177-3AD203B41FA5}">
                      <a16:colId xmlns:a16="http://schemas.microsoft.com/office/drawing/2014/main" val="20004"/>
                    </a:ext>
                  </a:extLst>
                </a:gridCol>
              </a:tblGrid>
              <a:tr h="416302">
                <a:tc>
                  <a:txBody>
                    <a:bodyPr/>
                    <a:lstStyle/>
                    <a:p>
                      <a:r>
                        <a:rPr lang="en-US" sz="1900" spc="-30" dirty="0"/>
                        <a:t>Penicillins</a:t>
                      </a:r>
                      <a:r>
                        <a:rPr lang="en-US" sz="1900" spc="-30" baseline="30000" dirty="0"/>
                        <a:t>1</a:t>
                      </a:r>
                      <a:endParaRPr lang="en-US" sz="1900" spc="-30" dirty="0">
                        <a:solidFill>
                          <a:srgbClr val="FFFFFE"/>
                        </a:solidFill>
                      </a:endParaRPr>
                    </a:p>
                  </a:txBody>
                  <a:tcPr marL="45720" marR="0"/>
                </a:tc>
                <a:tc>
                  <a:txBody>
                    <a:bodyPr/>
                    <a:lstStyle/>
                    <a:p>
                      <a:r>
                        <a:rPr lang="en-US" sz="1900" spc="-30" dirty="0"/>
                        <a:t>Cephalosporins</a:t>
                      </a:r>
                      <a:r>
                        <a:rPr lang="en-US" sz="1900" spc="-30" baseline="30000" dirty="0"/>
                        <a:t>2,3</a:t>
                      </a:r>
                      <a:endParaRPr lang="en-US" sz="1900" spc="-30" dirty="0">
                        <a:solidFill>
                          <a:srgbClr val="FFFFFE"/>
                        </a:solidFill>
                      </a:endParaRPr>
                    </a:p>
                  </a:txBody>
                  <a:tcPr marL="45720" marR="0"/>
                </a:tc>
                <a:tc>
                  <a:txBody>
                    <a:bodyPr/>
                    <a:lstStyle/>
                    <a:p>
                      <a:r>
                        <a:rPr lang="en-US" sz="1900" spc="-30" dirty="0"/>
                        <a:t>Cephamycins</a:t>
                      </a:r>
                      <a:r>
                        <a:rPr lang="en-US" sz="1900" spc="-30" baseline="30000" dirty="0"/>
                        <a:t>2</a:t>
                      </a:r>
                      <a:endParaRPr lang="en-US" sz="1900" spc="-30" dirty="0">
                        <a:solidFill>
                          <a:srgbClr val="FFFFFE"/>
                        </a:solidFill>
                      </a:endParaRPr>
                    </a:p>
                  </a:txBody>
                  <a:tcPr marL="45720" marR="0"/>
                </a:tc>
                <a:tc>
                  <a:txBody>
                    <a:bodyPr/>
                    <a:lstStyle/>
                    <a:p>
                      <a:r>
                        <a:rPr lang="en-US" sz="1900" spc="-30" dirty="0"/>
                        <a:t>Carbapenems</a:t>
                      </a:r>
                      <a:r>
                        <a:rPr lang="en-US" sz="1900" spc="-30" baseline="30000" dirty="0"/>
                        <a:t>2</a:t>
                      </a:r>
                      <a:endParaRPr lang="en-US" sz="1900" spc="-30" dirty="0">
                        <a:solidFill>
                          <a:srgbClr val="FFFFFE"/>
                        </a:solidFill>
                      </a:endParaRPr>
                    </a:p>
                  </a:txBody>
                  <a:tcPr marL="45720" marR="0"/>
                </a:tc>
                <a:tc>
                  <a:txBody>
                    <a:bodyPr/>
                    <a:lstStyle/>
                    <a:p>
                      <a:r>
                        <a:rPr lang="en-US" sz="1900" spc="-30" dirty="0"/>
                        <a:t>Monobactams</a:t>
                      </a:r>
                      <a:r>
                        <a:rPr lang="en-US" sz="1900" spc="-30" baseline="30000" dirty="0"/>
                        <a:t>1</a:t>
                      </a:r>
                      <a:endParaRPr lang="en-US" sz="1900" spc="-30" dirty="0">
                        <a:solidFill>
                          <a:srgbClr val="FFFFFE"/>
                        </a:solidFill>
                      </a:endParaRPr>
                    </a:p>
                  </a:txBody>
                  <a:tcPr marL="45720" marR="0"/>
                </a:tc>
                <a:extLst>
                  <a:ext uri="{0D108BD9-81ED-4DB2-BD59-A6C34878D82A}">
                    <a16:rowId xmlns:a16="http://schemas.microsoft.com/office/drawing/2014/main" val="10000"/>
                  </a:ext>
                </a:extLst>
              </a:tr>
              <a:tr h="1744640">
                <a:tc rowSpan="2">
                  <a:txBody>
                    <a:bodyPr/>
                    <a:lstStyle/>
                    <a:p>
                      <a:pPr>
                        <a:spcBef>
                          <a:spcPts val="600"/>
                        </a:spcBef>
                      </a:pPr>
                      <a:r>
                        <a:rPr lang="en-US" sz="1600" dirty="0">
                          <a:solidFill>
                            <a:schemeClr val="bg1"/>
                          </a:solidFill>
                        </a:rPr>
                        <a:t>Penicillin</a:t>
                      </a:r>
                    </a:p>
                    <a:p>
                      <a:pPr>
                        <a:spcBef>
                          <a:spcPts val="600"/>
                        </a:spcBef>
                      </a:pPr>
                      <a:r>
                        <a:rPr lang="en-US" sz="1600" strike="noStrike" dirty="0">
                          <a:solidFill>
                            <a:schemeClr val="bg1"/>
                          </a:solidFill>
                        </a:rPr>
                        <a:t>Methicillin</a:t>
                      </a:r>
                    </a:p>
                    <a:p>
                      <a:pPr>
                        <a:spcBef>
                          <a:spcPts val="600"/>
                        </a:spcBef>
                      </a:pPr>
                      <a:r>
                        <a:rPr lang="en-US" sz="1600" dirty="0">
                          <a:solidFill>
                            <a:schemeClr val="bg1"/>
                          </a:solidFill>
                        </a:rPr>
                        <a:t>Oxacillin</a:t>
                      </a:r>
                    </a:p>
                    <a:p>
                      <a:pPr>
                        <a:spcBef>
                          <a:spcPts val="600"/>
                        </a:spcBef>
                      </a:pPr>
                      <a:r>
                        <a:rPr lang="en-US" sz="1600" dirty="0">
                          <a:solidFill>
                            <a:schemeClr val="bg1"/>
                          </a:solidFill>
                        </a:rPr>
                        <a:t>Nafcillin</a:t>
                      </a:r>
                    </a:p>
                    <a:p>
                      <a:pPr>
                        <a:spcBef>
                          <a:spcPts val="600"/>
                        </a:spcBef>
                      </a:pPr>
                      <a:r>
                        <a:rPr lang="en-US" sz="1600" dirty="0">
                          <a:solidFill>
                            <a:schemeClr val="bg1"/>
                          </a:solidFill>
                        </a:rPr>
                        <a:t>Ampicillin (± sulbactam)</a:t>
                      </a:r>
                    </a:p>
                  </a:txBody>
                  <a:tcPr>
                    <a:solidFill>
                      <a:srgbClr val="D0D8E8"/>
                    </a:solidFill>
                  </a:tcPr>
                </a:tc>
                <a:tc rowSpan="3">
                  <a:txBody>
                    <a:bodyPr/>
                    <a:lstStyle/>
                    <a:p>
                      <a:pPr>
                        <a:spcBef>
                          <a:spcPts val="600"/>
                        </a:spcBef>
                      </a:pPr>
                      <a:r>
                        <a:rPr lang="en-US" sz="1600" baseline="0" dirty="0">
                          <a:solidFill>
                            <a:schemeClr val="bg1"/>
                          </a:solidFill>
                        </a:rPr>
                        <a:t>Cefazolin 1st</a:t>
                      </a:r>
                    </a:p>
                    <a:p>
                      <a:pPr>
                        <a:spcBef>
                          <a:spcPts val="600"/>
                        </a:spcBef>
                      </a:pPr>
                      <a:r>
                        <a:rPr lang="en-US" sz="1600" baseline="0" dirty="0">
                          <a:solidFill>
                            <a:schemeClr val="bg1"/>
                          </a:solidFill>
                        </a:rPr>
                        <a:t>Cephalexin 1st</a:t>
                      </a:r>
                    </a:p>
                    <a:p>
                      <a:pPr>
                        <a:spcBef>
                          <a:spcPts val="600"/>
                        </a:spcBef>
                      </a:pPr>
                      <a:r>
                        <a:rPr lang="en-US" sz="1600" baseline="0" dirty="0">
                          <a:solidFill>
                            <a:schemeClr val="bg1"/>
                          </a:solidFill>
                        </a:rPr>
                        <a:t>Cefuroxime 2nd</a:t>
                      </a:r>
                    </a:p>
                    <a:p>
                      <a:pPr>
                        <a:spcBef>
                          <a:spcPts val="600"/>
                        </a:spcBef>
                      </a:pPr>
                      <a:r>
                        <a:rPr lang="en-US" sz="1600" baseline="0" dirty="0">
                          <a:solidFill>
                            <a:schemeClr val="bg1"/>
                          </a:solidFill>
                        </a:rPr>
                        <a:t>Cefotaxime 3rd</a:t>
                      </a:r>
                    </a:p>
                    <a:p>
                      <a:pPr>
                        <a:spcBef>
                          <a:spcPts val="600"/>
                        </a:spcBef>
                      </a:pPr>
                      <a:r>
                        <a:rPr lang="en-US" sz="1600" baseline="0" dirty="0">
                          <a:solidFill>
                            <a:schemeClr val="bg1"/>
                          </a:solidFill>
                        </a:rPr>
                        <a:t>Ceftazidime 3rd</a:t>
                      </a:r>
                    </a:p>
                    <a:p>
                      <a:pPr>
                        <a:spcBef>
                          <a:spcPts val="600"/>
                        </a:spcBef>
                      </a:pPr>
                      <a:r>
                        <a:rPr lang="en-US" sz="1600" baseline="0" dirty="0">
                          <a:solidFill>
                            <a:schemeClr val="bg1"/>
                          </a:solidFill>
                        </a:rPr>
                        <a:t>Cefpodoxime 3rd </a:t>
                      </a:r>
                    </a:p>
                    <a:p>
                      <a:pPr>
                        <a:spcBef>
                          <a:spcPts val="600"/>
                        </a:spcBef>
                      </a:pPr>
                      <a:r>
                        <a:rPr lang="en-US" sz="1600" baseline="0" dirty="0">
                          <a:solidFill>
                            <a:schemeClr val="bg1"/>
                          </a:solidFill>
                        </a:rPr>
                        <a:t>Cefdinir 3rd</a:t>
                      </a:r>
                    </a:p>
                    <a:p>
                      <a:pPr>
                        <a:spcBef>
                          <a:spcPts val="600"/>
                        </a:spcBef>
                      </a:pPr>
                      <a:r>
                        <a:rPr lang="en-US" sz="1600" baseline="0" dirty="0">
                          <a:solidFill>
                            <a:schemeClr val="bg1"/>
                          </a:solidFill>
                        </a:rPr>
                        <a:t>Ceftriaxone 3rd</a:t>
                      </a:r>
                    </a:p>
                    <a:p>
                      <a:pPr>
                        <a:spcBef>
                          <a:spcPts val="600"/>
                        </a:spcBef>
                      </a:pPr>
                      <a:r>
                        <a:rPr lang="en-US" sz="1600" baseline="0" dirty="0">
                          <a:solidFill>
                            <a:schemeClr val="bg1"/>
                          </a:solidFill>
                        </a:rPr>
                        <a:t>Cefepime 4th</a:t>
                      </a:r>
                    </a:p>
                  </a:txBody>
                  <a:tcPr>
                    <a:solidFill>
                      <a:srgbClr val="D0D8E8"/>
                    </a:solidFill>
                  </a:tcPr>
                </a:tc>
                <a:tc rowSpan="4">
                  <a:txBody>
                    <a:bodyPr/>
                    <a:lstStyle/>
                    <a:p>
                      <a:pPr>
                        <a:spcBef>
                          <a:spcPts val="600"/>
                        </a:spcBef>
                      </a:pPr>
                      <a:r>
                        <a:rPr lang="en-US" sz="1600" dirty="0">
                          <a:solidFill>
                            <a:schemeClr val="bg1"/>
                          </a:solidFill>
                        </a:rPr>
                        <a:t>Cefoxitin</a:t>
                      </a:r>
                    </a:p>
                    <a:p>
                      <a:pPr>
                        <a:spcBef>
                          <a:spcPts val="600"/>
                        </a:spcBef>
                      </a:pPr>
                      <a:r>
                        <a:rPr lang="en-US" sz="1600" dirty="0">
                          <a:solidFill>
                            <a:schemeClr val="bg1"/>
                          </a:solidFill>
                        </a:rPr>
                        <a:t>Cefotetan</a:t>
                      </a:r>
                      <a:r>
                        <a:rPr lang="en-US" sz="1600" baseline="30000" dirty="0">
                          <a:solidFill>
                            <a:schemeClr val="bg1"/>
                          </a:solidFill>
                        </a:rPr>
                        <a:t>4</a:t>
                      </a:r>
                      <a:endParaRPr lang="en-US" sz="1600" dirty="0">
                        <a:solidFill>
                          <a:schemeClr val="bg1"/>
                        </a:solidFill>
                      </a:endParaRPr>
                    </a:p>
                  </a:txBody>
                  <a:tcPr>
                    <a:solidFill>
                      <a:srgbClr val="D0D8E8"/>
                    </a:solidFill>
                  </a:tcPr>
                </a:tc>
                <a:tc>
                  <a:txBody>
                    <a:bodyPr/>
                    <a:lstStyle/>
                    <a:p>
                      <a:pPr>
                        <a:spcBef>
                          <a:spcPts val="600"/>
                        </a:spcBef>
                      </a:pPr>
                      <a:r>
                        <a:rPr lang="en-US" sz="1600" dirty="0">
                          <a:solidFill>
                            <a:schemeClr val="bg1"/>
                          </a:solidFill>
                        </a:rPr>
                        <a:t>Imipenem- cilastatin</a:t>
                      </a:r>
                    </a:p>
                    <a:p>
                      <a:pPr>
                        <a:spcBef>
                          <a:spcPts val="600"/>
                        </a:spcBef>
                      </a:pPr>
                      <a:r>
                        <a:rPr lang="en-US" sz="1600" dirty="0">
                          <a:solidFill>
                            <a:schemeClr val="bg1"/>
                          </a:solidFill>
                        </a:rPr>
                        <a:t>Meropenem</a:t>
                      </a:r>
                    </a:p>
                    <a:p>
                      <a:pPr>
                        <a:spcBef>
                          <a:spcPts val="600"/>
                        </a:spcBef>
                      </a:pPr>
                      <a:r>
                        <a:rPr lang="en-US" sz="1600" dirty="0">
                          <a:solidFill>
                            <a:schemeClr val="bg1"/>
                          </a:solidFill>
                        </a:rPr>
                        <a:t>Ertapenem</a:t>
                      </a:r>
                    </a:p>
                  </a:txBody>
                  <a:tcPr>
                    <a:solidFill>
                      <a:srgbClr val="D0D8E8"/>
                    </a:solidFill>
                  </a:tcPr>
                </a:tc>
                <a:tc rowSpan="4">
                  <a:txBody>
                    <a:bodyPr/>
                    <a:lstStyle/>
                    <a:p>
                      <a:pPr>
                        <a:spcBef>
                          <a:spcPts val="600"/>
                        </a:spcBef>
                      </a:pPr>
                      <a:r>
                        <a:rPr lang="en-US" sz="1600" dirty="0">
                          <a:solidFill>
                            <a:schemeClr val="bg1"/>
                          </a:solidFill>
                        </a:rPr>
                        <a:t>Aztreonam</a:t>
                      </a:r>
                    </a:p>
                  </a:txBody>
                  <a:tcPr>
                    <a:solidFill>
                      <a:srgbClr val="D0D8E8"/>
                    </a:solidFill>
                  </a:tcPr>
                </a:tc>
                <a:extLst>
                  <a:ext uri="{0D108BD9-81ED-4DB2-BD59-A6C34878D82A}">
                    <a16:rowId xmlns:a16="http://schemas.microsoft.com/office/drawing/2014/main" val="10001"/>
                  </a:ext>
                </a:extLst>
              </a:tr>
              <a:tr h="245106">
                <a:tc vMerge="1">
                  <a:txBody>
                    <a:bodyPr/>
                    <a:lstStyle/>
                    <a:p>
                      <a:endParaRPr lang="en-US"/>
                    </a:p>
                  </a:txBody>
                  <a:tcPr/>
                </a:tc>
                <a:tc vMerge="1">
                  <a:txBody>
                    <a:bodyPr/>
                    <a:lstStyle/>
                    <a:p>
                      <a:endParaRPr lang="en-US"/>
                    </a:p>
                  </a:txBody>
                  <a:tcPr/>
                </a:tc>
                <a:tc vMerge="1">
                  <a:txBody>
                    <a:bodyPr/>
                    <a:lstStyle/>
                    <a:p>
                      <a:endParaRPr lang="en-US"/>
                    </a:p>
                  </a:txBody>
                  <a:tcPr/>
                </a:tc>
                <a:tc rowSpan="3">
                  <a:txBody>
                    <a:bodyPr/>
                    <a:lstStyle/>
                    <a:p>
                      <a:pPr>
                        <a:spcBef>
                          <a:spcPts val="600"/>
                        </a:spcBef>
                      </a:pPr>
                      <a:r>
                        <a:rPr lang="en-US" sz="1600" dirty="0">
                          <a:solidFill>
                            <a:schemeClr val="bg1"/>
                          </a:solidFill>
                        </a:rPr>
                        <a:t>Meropenem/ vaborbactam</a:t>
                      </a:r>
                      <a:r>
                        <a:rPr lang="en-US" sz="1600" baseline="30000" dirty="0">
                          <a:solidFill>
                            <a:schemeClr val="bg1"/>
                          </a:solidFill>
                        </a:rPr>
                        <a:t>5</a:t>
                      </a:r>
                    </a:p>
                    <a:p>
                      <a:pPr>
                        <a:spcBef>
                          <a:spcPts val="1200"/>
                        </a:spcBef>
                      </a:pPr>
                      <a:r>
                        <a:rPr lang="en-US" sz="1600" kern="1200" dirty="0">
                          <a:solidFill>
                            <a:schemeClr val="bg1"/>
                          </a:solidFill>
                          <a:latin typeface="+mn-lt"/>
                          <a:ea typeface="+mn-ea"/>
                          <a:cs typeface="+mn-cs"/>
                        </a:rPr>
                        <a:t>Imipenem-cilastatin/ relebactam</a:t>
                      </a:r>
                      <a:r>
                        <a:rPr lang="en-US" sz="1600" kern="1200" baseline="30000" dirty="0">
                          <a:solidFill>
                            <a:schemeClr val="bg1"/>
                          </a:solidFill>
                          <a:latin typeface="+mn-lt"/>
                          <a:ea typeface="+mn-ea"/>
                          <a:cs typeface="+mn-cs"/>
                        </a:rPr>
                        <a:t>5</a:t>
                      </a:r>
                      <a:endParaRPr lang="en-US" sz="1600" kern="1200" dirty="0">
                        <a:solidFill>
                          <a:schemeClr val="bg1"/>
                        </a:solidFill>
                        <a:latin typeface="+mn-lt"/>
                        <a:ea typeface="+mn-ea"/>
                        <a:cs typeface="+mn-cs"/>
                      </a:endParaRPr>
                    </a:p>
                  </a:txBody>
                  <a:tcPr>
                    <a:solidFill>
                      <a:srgbClr val="D0D8E8"/>
                    </a:solidFill>
                  </a:tcPr>
                </a:tc>
                <a:tc vMerge="1">
                  <a:txBody>
                    <a:bodyPr/>
                    <a:lstStyle/>
                    <a:p>
                      <a:endParaRPr lang="en-US"/>
                    </a:p>
                  </a:txBody>
                  <a:tcPr/>
                </a:tc>
                <a:extLst>
                  <a:ext uri="{0D108BD9-81ED-4DB2-BD59-A6C34878D82A}">
                    <a16:rowId xmlns:a16="http://schemas.microsoft.com/office/drawing/2014/main" val="10002"/>
                  </a:ext>
                </a:extLst>
              </a:tr>
              <a:tr h="1125006">
                <a:tc rowSpan="2">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dirty="0">
                          <a:solidFill>
                            <a:schemeClr val="bg1"/>
                          </a:solidFill>
                        </a:rPr>
                        <a:t>Amoxicillin (± clavulanate)</a:t>
                      </a:r>
                    </a:p>
                    <a:p>
                      <a:pPr>
                        <a:spcBef>
                          <a:spcPts val="600"/>
                        </a:spcBef>
                      </a:pPr>
                      <a:r>
                        <a:rPr lang="en-US" sz="1600" dirty="0">
                          <a:solidFill>
                            <a:schemeClr val="bg1"/>
                          </a:solidFill>
                        </a:rPr>
                        <a:t>Piperacillin/ tazobactam</a:t>
                      </a:r>
                    </a:p>
                  </a:txBody>
                  <a:tcPr>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1620066">
                <a:tc vMerge="1">
                  <a:txBody>
                    <a:bodyPr/>
                    <a:lstStyle/>
                    <a:p>
                      <a:endParaRPr lang="en-US"/>
                    </a:p>
                  </a:txBody>
                  <a:tcPr/>
                </a:tc>
                <a:tc>
                  <a:txBody>
                    <a:bodyPr/>
                    <a:lstStyle/>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Ceftolozane 5th/ tazobactam</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Ceftazidime 3rd/ avibactam</a:t>
                      </a:r>
                    </a:p>
                    <a:p>
                      <a:pPr marL="0" marR="0" lvl="0" indent="0" algn="l" defTabSz="914400" rtl="0" eaLnBrk="1" fontAlgn="auto" latinLnBrk="0" hangingPunct="1">
                        <a:lnSpc>
                          <a:spcPct val="100000"/>
                        </a:lnSpc>
                        <a:spcBef>
                          <a:spcPts val="800"/>
                        </a:spcBef>
                        <a:spcAft>
                          <a:spcPts val="0"/>
                        </a:spcAft>
                        <a:buClrTx/>
                        <a:buSzTx/>
                        <a:buFontTx/>
                        <a:buNone/>
                        <a:tabLst/>
                        <a:defRPr/>
                      </a:pPr>
                      <a:r>
                        <a:rPr lang="en-US" sz="1600" kern="1200" baseline="0" dirty="0">
                          <a:solidFill>
                            <a:schemeClr val="bg1"/>
                          </a:solidFill>
                          <a:latin typeface="+mn-lt"/>
                          <a:ea typeface="+mn-ea"/>
                          <a:cs typeface="+mn-cs"/>
                        </a:rPr>
                        <a:t>Cefiderocol </a:t>
                      </a:r>
                      <a:r>
                        <a:rPr lang="en-US" sz="1600" baseline="0" dirty="0">
                          <a:solidFill>
                            <a:schemeClr val="bg1"/>
                          </a:solidFill>
                        </a:rPr>
                        <a:t>4th</a:t>
                      </a:r>
                      <a:r>
                        <a:rPr lang="en-US" sz="1600" kern="1200" baseline="0" dirty="0">
                          <a:solidFill>
                            <a:schemeClr val="bg1"/>
                          </a:solidFill>
                          <a:latin typeface="+mn-lt"/>
                          <a:ea typeface="+mn-ea"/>
                          <a:cs typeface="+mn-cs"/>
                        </a:rPr>
                        <a:t> </a:t>
                      </a:r>
                    </a:p>
                  </a:txBody>
                  <a:tcPr>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3" name="Text Box 15">
            <a:extLst>
              <a:ext uri="{FF2B5EF4-FFF2-40B4-BE49-F238E27FC236}">
                <a16:creationId xmlns:a16="http://schemas.microsoft.com/office/drawing/2014/main" id="{E8D09D88-F923-854A-1445-1D2C19F3AB9E}"/>
              </a:ext>
            </a:extLst>
          </p:cNvPr>
          <p:cNvSpPr txBox="1">
            <a:spLocks noChangeArrowheads="1"/>
          </p:cNvSpPr>
          <p:nvPr/>
        </p:nvSpPr>
        <p:spPr bwMode="auto">
          <a:xfrm>
            <a:off x="419972" y="6185505"/>
            <a:ext cx="704218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Bush. Cold Spring Harb Perspect Med. 2016;6:a025247. 2. </a:t>
            </a:r>
            <a:r>
              <a:rPr lang="en-US" altLang="en-US" sz="1200" b="0" spc="-10" dirty="0">
                <a:solidFill>
                  <a:schemeClr val="bg2"/>
                </a:solidFill>
                <a:latin typeface="Calibri" panose="020F0502020204030204" pitchFamily="34" charset="0"/>
              </a:rPr>
              <a:t>ncbi.nlm.nih.gov/books/NBK547852/.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Mosley. P T. 2016;41:479. </a:t>
            </a:r>
            <a:r>
              <a:rPr lang="en-US" altLang="en-US" sz="1200" b="0" spc="-10" dirty="0">
                <a:solidFill>
                  <a:schemeClr val="bg2"/>
                </a:solidFill>
                <a:latin typeface="Calibri" panose="020F0502020204030204" pitchFamily="34" charset="0"/>
                <a:cs typeface="+mn-cs"/>
              </a:rPr>
              <a:t>4. Gribble. CMAJ. 1994;151:537. 5. Zhanel. Drugs. 2018;78:65.</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083993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AA25-AE40-7B76-2559-42075550EFCE}"/>
              </a:ext>
            </a:extLst>
          </p:cNvPr>
          <p:cNvSpPr>
            <a:spLocks noGrp="1"/>
          </p:cNvSpPr>
          <p:nvPr>
            <p:ph type="title"/>
          </p:nvPr>
        </p:nvSpPr>
        <p:spPr/>
        <p:txBody>
          <a:bodyPr/>
          <a:lstStyle/>
          <a:p>
            <a:r>
              <a:rPr lang="en-US" dirty="0"/>
              <a:t>General Effect of ESBLs on </a:t>
            </a:r>
            <a:r>
              <a:rPr lang="el-GR" dirty="0"/>
              <a:t>β</a:t>
            </a:r>
            <a:r>
              <a:rPr lang="en-US" dirty="0"/>
              <a:t>-Lactams</a:t>
            </a:r>
            <a:r>
              <a:rPr lang="en-US" baseline="30000" dirty="0"/>
              <a:t>1,2</a:t>
            </a:r>
            <a:endParaRPr lang="en-US" dirty="0"/>
          </a:p>
        </p:txBody>
      </p:sp>
      <p:graphicFrame>
        <p:nvGraphicFramePr>
          <p:cNvPr id="4" name="Content Placeholder 3">
            <a:extLst>
              <a:ext uri="{FF2B5EF4-FFF2-40B4-BE49-F238E27FC236}">
                <a16:creationId xmlns:a16="http://schemas.microsoft.com/office/drawing/2014/main" id="{93574C40-54F8-7135-6C07-748E4D58C427}"/>
              </a:ext>
            </a:extLst>
          </p:cNvPr>
          <p:cNvGraphicFramePr>
            <a:graphicFrameLocks/>
          </p:cNvGraphicFramePr>
          <p:nvPr>
            <p:extLst>
              <p:ext uri="{D42A27DB-BD31-4B8C-83A1-F6EECF244321}">
                <p14:modId xmlns:p14="http://schemas.microsoft.com/office/powerpoint/2010/main" val="2635184614"/>
              </p:ext>
            </p:extLst>
          </p:nvPr>
        </p:nvGraphicFramePr>
        <p:xfrm>
          <a:off x="709797" y="1068776"/>
          <a:ext cx="8664165" cy="5151120"/>
        </p:xfrm>
        <a:graphic>
          <a:graphicData uri="http://schemas.openxmlformats.org/drawingml/2006/table">
            <a:tbl>
              <a:tblPr firstRow="1" bandRow="1">
                <a:tableStyleId>{5C22544A-7EE6-4342-B048-85BDC9FD1C3A}</a:tableStyleId>
              </a:tblPr>
              <a:tblGrid>
                <a:gridCol w="1647730">
                  <a:extLst>
                    <a:ext uri="{9D8B030D-6E8A-4147-A177-3AD203B41FA5}">
                      <a16:colId xmlns:a16="http://schemas.microsoft.com/office/drawing/2014/main" val="20000"/>
                    </a:ext>
                  </a:extLst>
                </a:gridCol>
                <a:gridCol w="1817936">
                  <a:extLst>
                    <a:ext uri="{9D8B030D-6E8A-4147-A177-3AD203B41FA5}">
                      <a16:colId xmlns:a16="http://schemas.microsoft.com/office/drawing/2014/main" val="20001"/>
                    </a:ext>
                  </a:extLst>
                </a:gridCol>
                <a:gridCol w="1732833">
                  <a:extLst>
                    <a:ext uri="{9D8B030D-6E8A-4147-A177-3AD203B41FA5}">
                      <a16:colId xmlns:a16="http://schemas.microsoft.com/office/drawing/2014/main" val="20002"/>
                    </a:ext>
                  </a:extLst>
                </a:gridCol>
                <a:gridCol w="1732833">
                  <a:extLst>
                    <a:ext uri="{9D8B030D-6E8A-4147-A177-3AD203B41FA5}">
                      <a16:colId xmlns:a16="http://schemas.microsoft.com/office/drawing/2014/main" val="20003"/>
                    </a:ext>
                  </a:extLst>
                </a:gridCol>
                <a:gridCol w="1732833">
                  <a:extLst>
                    <a:ext uri="{9D8B030D-6E8A-4147-A177-3AD203B41FA5}">
                      <a16:colId xmlns:a16="http://schemas.microsoft.com/office/drawing/2014/main" val="20004"/>
                    </a:ext>
                  </a:extLst>
                </a:gridCol>
              </a:tblGrid>
              <a:tr h="364603">
                <a:tc>
                  <a:txBody>
                    <a:bodyPr/>
                    <a:lstStyle/>
                    <a:p>
                      <a:r>
                        <a:rPr lang="en-US" sz="2000" strike="sngStrike" baseline="0" dirty="0"/>
                        <a:t>Penicillins</a:t>
                      </a:r>
                      <a:endParaRPr lang="en-US" sz="2000" strike="sngStrike" baseline="0" dirty="0">
                        <a:solidFill>
                          <a:srgbClr val="FFFFFE"/>
                        </a:solidFill>
                      </a:endParaRPr>
                    </a:p>
                  </a:txBody>
                  <a:tcPr>
                    <a:solidFill>
                      <a:srgbClr val="C00000"/>
                    </a:solidFill>
                  </a:tcPr>
                </a:tc>
                <a:tc>
                  <a:txBody>
                    <a:bodyPr/>
                    <a:lstStyle/>
                    <a:p>
                      <a:r>
                        <a:rPr lang="en-US" sz="2000" strike="sngStrike" baseline="0" dirty="0"/>
                        <a:t>Cephalosporins</a:t>
                      </a:r>
                      <a:endParaRPr lang="en-US" sz="2000" strike="sngStrike" baseline="0" dirty="0">
                        <a:solidFill>
                          <a:srgbClr val="FFFFFE"/>
                        </a:solidFill>
                      </a:endParaRPr>
                    </a:p>
                  </a:txBody>
                  <a:tcPr>
                    <a:solidFill>
                      <a:srgbClr val="C00000"/>
                    </a:solidFill>
                  </a:tcPr>
                </a:tc>
                <a:tc>
                  <a:txBody>
                    <a:bodyPr/>
                    <a:lstStyle/>
                    <a:p>
                      <a:r>
                        <a:rPr lang="en-US" sz="2000" dirty="0"/>
                        <a:t>Cephamycins</a:t>
                      </a:r>
                      <a:endParaRPr lang="en-US" sz="2000" dirty="0">
                        <a:solidFill>
                          <a:srgbClr val="FFFFFE"/>
                        </a:solidFill>
                      </a:endParaRPr>
                    </a:p>
                  </a:txBody>
                  <a:tcPr>
                    <a:solidFill>
                      <a:schemeClr val="accent5"/>
                    </a:solidFill>
                  </a:tcPr>
                </a:tc>
                <a:tc>
                  <a:txBody>
                    <a:bodyPr/>
                    <a:lstStyle/>
                    <a:p>
                      <a:r>
                        <a:rPr lang="en-US" sz="2000" dirty="0"/>
                        <a:t>Carbapenems</a:t>
                      </a:r>
                      <a:endParaRPr lang="en-US" sz="2000" dirty="0">
                        <a:solidFill>
                          <a:srgbClr val="FFFFFE"/>
                        </a:solidFill>
                      </a:endParaRPr>
                    </a:p>
                  </a:txBody>
                  <a:tcPr>
                    <a:lnB w="38100" cap="flat" cmpd="sng" algn="ctr">
                      <a:solidFill>
                        <a:srgbClr val="00823B"/>
                      </a:solidFill>
                      <a:prstDash val="solid"/>
                      <a:round/>
                      <a:headEnd type="none" w="med" len="med"/>
                      <a:tailEnd type="none" w="med" len="med"/>
                    </a:lnB>
                  </a:tcPr>
                </a:tc>
                <a:tc>
                  <a:txBody>
                    <a:bodyPr/>
                    <a:lstStyle/>
                    <a:p>
                      <a:r>
                        <a:rPr lang="en-US" sz="2000" strike="sngStrike" baseline="0" dirty="0"/>
                        <a:t>Monobactams</a:t>
                      </a:r>
                      <a:endParaRPr lang="en-US" sz="2000" strike="sngStrike" baseline="0" dirty="0">
                        <a:solidFill>
                          <a:srgbClr val="FFFFFE"/>
                        </a:solidFill>
                      </a:endParaRPr>
                    </a:p>
                  </a:txBody>
                  <a:tcPr>
                    <a:solidFill>
                      <a:srgbClr val="C00000"/>
                    </a:solidFill>
                  </a:tcPr>
                </a:tc>
                <a:extLst>
                  <a:ext uri="{0D108BD9-81ED-4DB2-BD59-A6C34878D82A}">
                    <a16:rowId xmlns:a16="http://schemas.microsoft.com/office/drawing/2014/main" val="10000"/>
                  </a:ext>
                </a:extLst>
              </a:tr>
              <a:tr h="862646">
                <a:tc rowSpan="2">
                  <a:txBody>
                    <a:bodyPr/>
                    <a:lstStyle/>
                    <a:p>
                      <a:pPr>
                        <a:spcBef>
                          <a:spcPts val="600"/>
                        </a:spcBef>
                      </a:pPr>
                      <a:r>
                        <a:rPr lang="en-US" sz="1600" dirty="0">
                          <a:solidFill>
                            <a:schemeClr val="bg1"/>
                          </a:solidFill>
                        </a:rPr>
                        <a:t>Penicillin</a:t>
                      </a:r>
                    </a:p>
                    <a:p>
                      <a:pPr>
                        <a:spcBef>
                          <a:spcPts val="600"/>
                        </a:spcBef>
                      </a:pPr>
                      <a:r>
                        <a:rPr lang="en-US" sz="1600" strike="noStrike" dirty="0">
                          <a:solidFill>
                            <a:schemeClr val="bg1"/>
                          </a:solidFill>
                        </a:rPr>
                        <a:t>Methicillin</a:t>
                      </a:r>
                    </a:p>
                    <a:p>
                      <a:pPr>
                        <a:spcBef>
                          <a:spcPts val="600"/>
                        </a:spcBef>
                      </a:pPr>
                      <a:r>
                        <a:rPr lang="en-US" sz="1600" dirty="0">
                          <a:solidFill>
                            <a:schemeClr val="bg1"/>
                          </a:solidFill>
                        </a:rPr>
                        <a:t>Oxacillin</a:t>
                      </a:r>
                    </a:p>
                    <a:p>
                      <a:pPr>
                        <a:spcBef>
                          <a:spcPts val="600"/>
                        </a:spcBef>
                      </a:pPr>
                      <a:r>
                        <a:rPr lang="en-US" sz="1600" dirty="0">
                          <a:solidFill>
                            <a:schemeClr val="bg1"/>
                          </a:solidFill>
                        </a:rPr>
                        <a:t>Nafcillin</a:t>
                      </a:r>
                    </a:p>
                    <a:p>
                      <a:pPr>
                        <a:spcBef>
                          <a:spcPts val="600"/>
                        </a:spcBef>
                      </a:pPr>
                      <a:r>
                        <a:rPr lang="en-US" sz="1600" dirty="0">
                          <a:solidFill>
                            <a:schemeClr val="bg1"/>
                          </a:solidFill>
                        </a:rPr>
                        <a:t>Ampicillin (± sulbactam)</a:t>
                      </a:r>
                    </a:p>
                  </a:txBody>
                  <a:tcPr>
                    <a:solidFill>
                      <a:srgbClr val="FFDDDD"/>
                    </a:solidFill>
                  </a:tcPr>
                </a:tc>
                <a:tc rowSpan="3">
                  <a:txBody>
                    <a:bodyPr/>
                    <a:lstStyle/>
                    <a:p>
                      <a:pPr>
                        <a:spcBef>
                          <a:spcPts val="600"/>
                        </a:spcBef>
                      </a:pPr>
                      <a:r>
                        <a:rPr lang="en-US" sz="1600" baseline="0" dirty="0">
                          <a:solidFill>
                            <a:schemeClr val="bg1"/>
                          </a:solidFill>
                        </a:rPr>
                        <a:t>Cefazolin 1st</a:t>
                      </a:r>
                    </a:p>
                    <a:p>
                      <a:pPr>
                        <a:spcBef>
                          <a:spcPts val="600"/>
                        </a:spcBef>
                      </a:pPr>
                      <a:r>
                        <a:rPr lang="en-US" sz="1600" baseline="0" dirty="0">
                          <a:solidFill>
                            <a:schemeClr val="bg1"/>
                          </a:solidFill>
                        </a:rPr>
                        <a:t>Cephalexin 1st</a:t>
                      </a:r>
                    </a:p>
                    <a:p>
                      <a:pPr>
                        <a:spcBef>
                          <a:spcPts val="600"/>
                        </a:spcBef>
                      </a:pPr>
                      <a:r>
                        <a:rPr lang="en-US" sz="1600" baseline="0" dirty="0">
                          <a:solidFill>
                            <a:schemeClr val="bg1"/>
                          </a:solidFill>
                        </a:rPr>
                        <a:t>Cefuroxime 2nd</a:t>
                      </a:r>
                    </a:p>
                    <a:p>
                      <a:pPr>
                        <a:spcBef>
                          <a:spcPts val="600"/>
                        </a:spcBef>
                      </a:pPr>
                      <a:r>
                        <a:rPr lang="en-US" sz="1600" baseline="0" dirty="0">
                          <a:solidFill>
                            <a:schemeClr val="bg1"/>
                          </a:solidFill>
                        </a:rPr>
                        <a:t>Cefotaxime 3rd</a:t>
                      </a:r>
                    </a:p>
                    <a:p>
                      <a:pPr>
                        <a:spcBef>
                          <a:spcPts val="600"/>
                        </a:spcBef>
                      </a:pPr>
                      <a:r>
                        <a:rPr lang="en-US" sz="1600" baseline="0" dirty="0">
                          <a:solidFill>
                            <a:schemeClr val="bg1"/>
                          </a:solidFill>
                        </a:rPr>
                        <a:t>Ceftazidime 3rd</a:t>
                      </a:r>
                    </a:p>
                    <a:p>
                      <a:pPr>
                        <a:spcBef>
                          <a:spcPts val="600"/>
                        </a:spcBef>
                      </a:pPr>
                      <a:r>
                        <a:rPr lang="en-US" sz="1600" baseline="0" dirty="0">
                          <a:solidFill>
                            <a:schemeClr val="bg1"/>
                          </a:solidFill>
                        </a:rPr>
                        <a:t>Cefpodoxime 3rd </a:t>
                      </a:r>
                    </a:p>
                    <a:p>
                      <a:pPr>
                        <a:spcBef>
                          <a:spcPts val="600"/>
                        </a:spcBef>
                      </a:pPr>
                      <a:r>
                        <a:rPr lang="en-US" sz="1600" baseline="0" dirty="0">
                          <a:solidFill>
                            <a:schemeClr val="bg1"/>
                          </a:solidFill>
                        </a:rPr>
                        <a:t>Cefdinir 3rd</a:t>
                      </a:r>
                    </a:p>
                    <a:p>
                      <a:pPr>
                        <a:spcBef>
                          <a:spcPts val="600"/>
                        </a:spcBef>
                      </a:pPr>
                      <a:r>
                        <a:rPr lang="en-US" sz="1600" baseline="0" dirty="0">
                          <a:solidFill>
                            <a:schemeClr val="bg1"/>
                          </a:solidFill>
                        </a:rPr>
                        <a:t>Ceftriaxone 3rd</a:t>
                      </a:r>
                    </a:p>
                    <a:p>
                      <a:pPr>
                        <a:spcBef>
                          <a:spcPts val="600"/>
                        </a:spcBef>
                      </a:pPr>
                      <a:r>
                        <a:rPr lang="en-US" sz="1600" baseline="0" dirty="0">
                          <a:solidFill>
                            <a:schemeClr val="bg1"/>
                          </a:solidFill>
                        </a:rPr>
                        <a:t>Cefepime 4th</a:t>
                      </a:r>
                    </a:p>
                  </a:txBody>
                  <a:tcPr>
                    <a:solidFill>
                      <a:srgbClr val="FFDDDD"/>
                    </a:solidFill>
                  </a:tcPr>
                </a:tc>
                <a:tc rowSpan="4">
                  <a:txBody>
                    <a:bodyPr/>
                    <a:lstStyle/>
                    <a:p>
                      <a:pPr>
                        <a:spcBef>
                          <a:spcPts val="600"/>
                        </a:spcBef>
                      </a:pPr>
                      <a:r>
                        <a:rPr lang="en-US" sz="1600" dirty="0">
                          <a:solidFill>
                            <a:schemeClr val="bg1"/>
                          </a:solidFill>
                        </a:rPr>
                        <a:t>Cefoxitin</a:t>
                      </a:r>
                      <a:r>
                        <a:rPr lang="en-US" sz="1600" b="0" baseline="30000" dirty="0">
                          <a:solidFill>
                            <a:schemeClr val="bg1"/>
                          </a:solidFill>
                          <a:latin typeface="+mn-lt"/>
                        </a:rPr>
                        <a:t>‡</a:t>
                      </a:r>
                      <a:endParaRPr lang="en-US" sz="1600" baseline="30000" dirty="0">
                        <a:solidFill>
                          <a:schemeClr val="bg1"/>
                        </a:solidFill>
                      </a:endParaRPr>
                    </a:p>
                    <a:p>
                      <a:pPr>
                        <a:spcBef>
                          <a:spcPts val="600"/>
                        </a:spcBef>
                      </a:pPr>
                      <a:r>
                        <a:rPr lang="en-US" sz="1600" dirty="0">
                          <a:solidFill>
                            <a:schemeClr val="bg1"/>
                          </a:solidFill>
                        </a:rPr>
                        <a:t>Cefotetan</a:t>
                      </a:r>
                      <a:r>
                        <a:rPr lang="en-US" sz="1600" b="0" baseline="30000" dirty="0">
                          <a:solidFill>
                            <a:schemeClr val="bg1"/>
                          </a:solidFill>
                          <a:latin typeface="+mn-lt"/>
                        </a:rPr>
                        <a:t>‡</a:t>
                      </a:r>
                      <a:endParaRPr lang="en-US" sz="1600" baseline="30000" dirty="0">
                        <a:solidFill>
                          <a:schemeClr val="bg1"/>
                        </a:solidFill>
                      </a:endParaRPr>
                    </a:p>
                  </a:txBody>
                  <a:tcPr>
                    <a:lnR w="38100" cap="flat" cmpd="sng" algn="ctr">
                      <a:solidFill>
                        <a:srgbClr val="00823B"/>
                      </a:solidFill>
                      <a:prstDash val="solid"/>
                      <a:round/>
                      <a:headEnd type="none" w="med" len="med"/>
                      <a:tailEnd type="none" w="med" len="med"/>
                    </a:lnR>
                    <a:solidFill>
                      <a:schemeClr val="accent5">
                        <a:lumMod val="20000"/>
                        <a:lumOff val="80000"/>
                      </a:schemeClr>
                    </a:solidFill>
                  </a:tcPr>
                </a:tc>
                <a:tc>
                  <a:txBody>
                    <a:bodyPr/>
                    <a:lstStyle/>
                    <a:p>
                      <a:pPr>
                        <a:spcBef>
                          <a:spcPts val="600"/>
                        </a:spcBef>
                      </a:pPr>
                      <a:r>
                        <a:rPr lang="en-US" sz="1600" dirty="0">
                          <a:solidFill>
                            <a:schemeClr val="bg1"/>
                          </a:solidFill>
                        </a:rPr>
                        <a:t>Imipenem- cilastatin</a:t>
                      </a:r>
                    </a:p>
                    <a:p>
                      <a:pPr>
                        <a:spcBef>
                          <a:spcPts val="600"/>
                        </a:spcBef>
                      </a:pPr>
                      <a:r>
                        <a:rPr lang="en-US" sz="1600" dirty="0">
                          <a:solidFill>
                            <a:schemeClr val="bg1"/>
                          </a:solidFill>
                        </a:rPr>
                        <a:t>Meropenem</a:t>
                      </a:r>
                    </a:p>
                    <a:p>
                      <a:pPr>
                        <a:spcBef>
                          <a:spcPts val="600"/>
                        </a:spcBef>
                      </a:pPr>
                      <a:r>
                        <a:rPr lang="en-US" sz="1600" dirty="0">
                          <a:solidFill>
                            <a:schemeClr val="bg1"/>
                          </a:solidFill>
                        </a:rPr>
                        <a:t>Ertapenem</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rgbClr val="D0D8E8"/>
                    </a:solidFill>
                  </a:tcPr>
                </a:tc>
                <a:tc rowSpan="4">
                  <a:txBody>
                    <a:bodyPr/>
                    <a:lstStyle/>
                    <a:p>
                      <a:pPr>
                        <a:spcBef>
                          <a:spcPts val="600"/>
                        </a:spcBef>
                      </a:pPr>
                      <a:r>
                        <a:rPr lang="en-US" sz="1600" dirty="0">
                          <a:solidFill>
                            <a:schemeClr val="bg1"/>
                          </a:solidFill>
                        </a:rPr>
                        <a:t>Aztreonam</a:t>
                      </a:r>
                    </a:p>
                  </a:txBody>
                  <a:tcPr>
                    <a:lnL w="38100" cap="flat" cmpd="sng" algn="ctr">
                      <a:solidFill>
                        <a:srgbClr val="00823B"/>
                      </a:solidFill>
                      <a:prstDash val="solid"/>
                      <a:round/>
                      <a:headEnd type="none" w="med" len="med"/>
                      <a:tailEnd type="none" w="med" len="med"/>
                    </a:lnL>
                    <a:solidFill>
                      <a:srgbClr val="FFDDDD"/>
                    </a:solidFill>
                  </a:tcPr>
                </a:tc>
                <a:extLst>
                  <a:ext uri="{0D108BD9-81ED-4DB2-BD59-A6C34878D82A}">
                    <a16:rowId xmlns:a16="http://schemas.microsoft.com/office/drawing/2014/main" val="10001"/>
                  </a:ext>
                </a:extLst>
              </a:tr>
              <a:tr h="140799">
                <a:tc vMerge="1">
                  <a:txBody>
                    <a:bodyPr/>
                    <a:lstStyle/>
                    <a:p>
                      <a:endParaRPr lang="en-US"/>
                    </a:p>
                  </a:txBody>
                  <a:tcPr/>
                </a:tc>
                <a:tc vMerge="1">
                  <a:txBody>
                    <a:bodyPr/>
                    <a:lstStyle/>
                    <a:p>
                      <a:endParaRPr lang="en-US"/>
                    </a:p>
                  </a:txBody>
                  <a:tcPr/>
                </a:tc>
                <a:tc vMerge="1">
                  <a:txBody>
                    <a:bodyPr/>
                    <a:lstStyle/>
                    <a:p>
                      <a:endParaRPr lang="en-US"/>
                    </a:p>
                  </a:txBody>
                  <a:tcPr/>
                </a:tc>
                <a:tc rowSpan="3">
                  <a:txBody>
                    <a:bodyPr/>
                    <a:lstStyle/>
                    <a:p>
                      <a:pPr>
                        <a:spcBef>
                          <a:spcPts val="600"/>
                        </a:spcBef>
                      </a:pPr>
                      <a:r>
                        <a:rPr lang="en-US" sz="1600" dirty="0">
                          <a:solidFill>
                            <a:schemeClr val="bg1"/>
                          </a:solidFill>
                        </a:rPr>
                        <a:t>Meropenem/ vaborbactam</a:t>
                      </a:r>
                    </a:p>
                    <a:p>
                      <a:pPr>
                        <a:spcBef>
                          <a:spcPts val="1200"/>
                        </a:spcBef>
                      </a:pPr>
                      <a:r>
                        <a:rPr lang="en-US" sz="1600" kern="1200" dirty="0">
                          <a:solidFill>
                            <a:schemeClr val="bg1"/>
                          </a:solidFill>
                          <a:latin typeface="+mn-lt"/>
                          <a:ea typeface="+mn-ea"/>
                          <a:cs typeface="+mn-cs"/>
                        </a:rPr>
                        <a:t>Imipenem-cilastatin/ relebactam</a:t>
                      </a:r>
                    </a:p>
                  </a:txBody>
                  <a:tcPr>
                    <a:lnT w="38100" cap="flat" cmpd="sng" algn="ctr">
                      <a:solidFill>
                        <a:srgbClr val="00823B"/>
                      </a:solidFill>
                      <a:prstDash val="solid"/>
                      <a:round/>
                      <a:headEnd type="none" w="med" len="med"/>
                      <a:tailEnd type="none" w="med" len="med"/>
                    </a:lnT>
                    <a:solidFill>
                      <a:srgbClr val="D0D8E8"/>
                    </a:solidFill>
                  </a:tcPr>
                </a:tc>
                <a:tc vMerge="1">
                  <a:txBody>
                    <a:bodyPr/>
                    <a:lstStyle/>
                    <a:p>
                      <a:endParaRPr lang="en-US"/>
                    </a:p>
                  </a:txBody>
                  <a:tcPr/>
                </a:tc>
                <a:extLst>
                  <a:ext uri="{0D108BD9-81ED-4DB2-BD59-A6C34878D82A}">
                    <a16:rowId xmlns:a16="http://schemas.microsoft.com/office/drawing/2014/main" val="10002"/>
                  </a:ext>
                </a:extLst>
              </a:tr>
              <a:tr h="870266">
                <a:tc rowSpan="2">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dirty="0">
                          <a:solidFill>
                            <a:schemeClr val="bg1"/>
                          </a:solidFill>
                        </a:rPr>
                        <a:t>Amoxicillin (± clavulanate)</a:t>
                      </a:r>
                      <a:r>
                        <a:rPr lang="en-US" sz="1600" baseline="0" dirty="0">
                          <a:solidFill>
                            <a:schemeClr val="bg1"/>
                          </a:solidFill>
                        </a:rPr>
                        <a:t>*</a:t>
                      </a:r>
                      <a:r>
                        <a:rPr lang="en-US" sz="1600" baseline="30000" dirty="0">
                          <a:solidFill>
                            <a:schemeClr val="bg1"/>
                          </a:solidFill>
                        </a:rPr>
                        <a:t>,</a:t>
                      </a:r>
                      <a:r>
                        <a:rPr lang="en-US" sz="1600" b="0" baseline="30000" dirty="0">
                          <a:solidFill>
                            <a:schemeClr val="bg1"/>
                          </a:solidFill>
                          <a:latin typeface="+mn-lt"/>
                        </a:rPr>
                        <a:t>†</a:t>
                      </a:r>
                      <a:endParaRPr lang="en-US" sz="1600" baseline="30000" dirty="0">
                        <a:solidFill>
                          <a:schemeClr val="bg1"/>
                        </a:solidFill>
                      </a:endParaRPr>
                    </a:p>
                    <a:p>
                      <a:pPr>
                        <a:spcBef>
                          <a:spcPts val="600"/>
                        </a:spcBef>
                      </a:pPr>
                      <a:r>
                        <a:rPr lang="en-US" sz="1600" dirty="0">
                          <a:solidFill>
                            <a:schemeClr val="bg1"/>
                          </a:solidFill>
                        </a:rPr>
                        <a:t>Piperacillin/ tazobactam</a:t>
                      </a:r>
                      <a:r>
                        <a:rPr lang="en-US" sz="1600" b="0" baseline="30000" dirty="0">
                          <a:solidFill>
                            <a:schemeClr val="bg1"/>
                          </a:solidFill>
                          <a:latin typeface="+mn-lt"/>
                        </a:rPr>
                        <a:t>†</a:t>
                      </a:r>
                      <a:endParaRPr lang="en-US" sz="1600" baseline="30000" dirty="0">
                        <a:solidFill>
                          <a:schemeClr val="bg1"/>
                        </a:solidFill>
                      </a:endParaRPr>
                    </a:p>
                  </a:txBody>
                  <a:tcPr>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1392969">
                <a:tc vMerge="1">
                  <a:txBody>
                    <a:bodyPr/>
                    <a:lstStyle/>
                    <a:p>
                      <a:endParaRPr lang="en-US"/>
                    </a:p>
                  </a:txBody>
                  <a:tcPr/>
                </a:tc>
                <a:tc>
                  <a:txBody>
                    <a:bodyPr/>
                    <a:lstStyle/>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Ceftolozane 5th/ tazobactam</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Ceftazidime 3rd/ avibactam</a:t>
                      </a:r>
                    </a:p>
                    <a:p>
                      <a:pPr marL="0" marR="0" lvl="0" indent="0" algn="l" defTabSz="914400" rtl="0" eaLnBrk="1" fontAlgn="auto" latinLnBrk="0" hangingPunct="1">
                        <a:lnSpc>
                          <a:spcPct val="100000"/>
                        </a:lnSpc>
                        <a:spcBef>
                          <a:spcPts val="800"/>
                        </a:spcBef>
                        <a:spcAft>
                          <a:spcPts val="0"/>
                        </a:spcAft>
                        <a:buClrTx/>
                        <a:buSzTx/>
                        <a:buFontTx/>
                        <a:buNone/>
                        <a:tabLst/>
                        <a:defRPr/>
                      </a:pPr>
                      <a:r>
                        <a:rPr lang="en-US" sz="1600" kern="1200" baseline="0" dirty="0">
                          <a:solidFill>
                            <a:schemeClr val="bg1"/>
                          </a:solidFill>
                          <a:latin typeface="+mn-lt"/>
                          <a:ea typeface="+mn-ea"/>
                          <a:cs typeface="+mn-cs"/>
                        </a:rPr>
                        <a:t>Cefiderocol </a:t>
                      </a:r>
                      <a:r>
                        <a:rPr lang="en-US" sz="1600" baseline="0" dirty="0">
                          <a:solidFill>
                            <a:schemeClr val="bg1"/>
                          </a:solidFill>
                        </a:rPr>
                        <a:t>4th</a:t>
                      </a:r>
                      <a:r>
                        <a:rPr lang="en-US" sz="1600" kern="1200" baseline="0" dirty="0">
                          <a:solidFill>
                            <a:schemeClr val="bg1"/>
                          </a:solidFill>
                          <a:latin typeface="+mn-lt"/>
                          <a:ea typeface="+mn-ea"/>
                          <a:cs typeface="+mn-cs"/>
                        </a:rPr>
                        <a:t> </a:t>
                      </a:r>
                    </a:p>
                    <a:p>
                      <a:pPr marL="0" marR="0" lvl="0" indent="0" algn="l" defTabSz="914400" rtl="0" eaLnBrk="1" fontAlgn="auto" latinLnBrk="0" hangingPunct="1">
                        <a:lnSpc>
                          <a:spcPct val="100000"/>
                        </a:lnSpc>
                        <a:spcBef>
                          <a:spcPts val="800"/>
                        </a:spcBef>
                        <a:spcAft>
                          <a:spcPts val="0"/>
                        </a:spcAft>
                        <a:buClrTx/>
                        <a:buSzTx/>
                        <a:buFontTx/>
                        <a:buNone/>
                        <a:tabLst/>
                        <a:defRPr/>
                      </a:pPr>
                      <a:endParaRPr lang="en-US" sz="1600" kern="1200" baseline="0" dirty="0">
                        <a:solidFill>
                          <a:schemeClr val="bg1"/>
                        </a:solidFill>
                        <a:latin typeface="+mn-lt"/>
                        <a:ea typeface="+mn-ea"/>
                        <a:cs typeface="+mn-cs"/>
                      </a:endParaRPr>
                    </a:p>
                  </a:txBody>
                  <a:tcPr>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BDE521FA-5C2A-32C5-3F98-BEED2E929DC5}"/>
              </a:ext>
            </a:extLst>
          </p:cNvPr>
          <p:cNvSpPr txBox="1"/>
          <p:nvPr/>
        </p:nvSpPr>
        <p:spPr>
          <a:xfrm>
            <a:off x="9592867" y="2965880"/>
            <a:ext cx="2268932" cy="3200876"/>
          </a:xfrm>
          <a:prstGeom prst="rect">
            <a:avLst/>
          </a:prstGeom>
          <a:noFill/>
        </p:spPr>
        <p:txBody>
          <a:bodyPr wrap="square" rtlCol="0">
            <a:spAutoFit/>
          </a:bodyPr>
          <a:lstStyle/>
          <a:p>
            <a:r>
              <a:rPr lang="en-US" sz="1300" b="0" dirty="0">
                <a:solidFill>
                  <a:schemeClr val="bg1"/>
                </a:solidFill>
                <a:latin typeface="+mn-lt"/>
              </a:rPr>
              <a:t>*Amoxicillin/clavulanate combination only (amoxicillin alone has no activity).</a:t>
            </a:r>
          </a:p>
          <a:p>
            <a:pPr>
              <a:spcBef>
                <a:spcPts val="1200"/>
              </a:spcBef>
            </a:pPr>
            <a:r>
              <a:rPr lang="en-US" sz="1300" b="0" baseline="30000" dirty="0">
                <a:solidFill>
                  <a:schemeClr val="bg1"/>
                </a:solidFill>
                <a:latin typeface="+mn-lt"/>
              </a:rPr>
              <a:t>†</a:t>
            </a:r>
            <a:r>
              <a:rPr lang="en-US" sz="1300" b="0" dirty="0">
                <a:solidFill>
                  <a:schemeClr val="bg1"/>
                </a:solidFill>
                <a:latin typeface="+mn-lt"/>
              </a:rPr>
              <a:t>Clavulanic acid and tazobactam with variable clinical effectiveness, depending on combination, dosage, and patient factors.</a:t>
            </a:r>
          </a:p>
          <a:p>
            <a:pPr>
              <a:spcBef>
                <a:spcPts val="1200"/>
              </a:spcBef>
            </a:pPr>
            <a:r>
              <a:rPr lang="en-US" sz="1300" b="0" baseline="30000" dirty="0">
                <a:solidFill>
                  <a:schemeClr val="bg1"/>
                </a:solidFill>
                <a:latin typeface="+mn-lt"/>
              </a:rPr>
              <a:t>‡</a:t>
            </a:r>
            <a:r>
              <a:rPr lang="en-US" sz="1300" b="0" dirty="0">
                <a:solidFill>
                  <a:schemeClr val="bg1"/>
                </a:solidFill>
                <a:latin typeface="+mn-lt"/>
              </a:rPr>
              <a:t>In vitro susceptibility of cephamycins used for identification in microbiology laboratory, but cephamycins generally not used clinically </a:t>
            </a:r>
            <a:br>
              <a:rPr lang="en-US" sz="1300" b="0" dirty="0">
                <a:solidFill>
                  <a:schemeClr val="bg1"/>
                </a:solidFill>
                <a:latin typeface="+mn-lt"/>
              </a:rPr>
            </a:br>
            <a:r>
              <a:rPr lang="en-US" sz="1300" b="0" dirty="0">
                <a:solidFill>
                  <a:schemeClr val="bg1"/>
                </a:solidFill>
                <a:latin typeface="+mn-lt"/>
              </a:rPr>
              <a:t>(in vivo).</a:t>
            </a:r>
          </a:p>
        </p:txBody>
      </p:sp>
      <p:sp>
        <p:nvSpPr>
          <p:cNvPr id="5" name="TextBox 4">
            <a:extLst>
              <a:ext uri="{FF2B5EF4-FFF2-40B4-BE49-F238E27FC236}">
                <a16:creationId xmlns:a16="http://schemas.microsoft.com/office/drawing/2014/main" id="{3D8B3818-07BA-FB9F-F94E-7529D9E14262}"/>
              </a:ext>
            </a:extLst>
          </p:cNvPr>
          <p:cNvSpPr txBox="1"/>
          <p:nvPr/>
        </p:nvSpPr>
        <p:spPr bwMode="auto">
          <a:xfrm>
            <a:off x="9592868" y="2694520"/>
            <a:ext cx="1288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Footnotes</a:t>
            </a:r>
            <a:r>
              <a:rPr lang="en-US" baseline="30000" dirty="0">
                <a:solidFill>
                  <a:schemeClr val="bg1"/>
                </a:solidFill>
                <a:latin typeface="Calibri" panose="020F0502020204030204" pitchFamily="34" charset="0"/>
              </a:rPr>
              <a:t>1</a:t>
            </a:r>
            <a:r>
              <a:rPr lang="en-US" dirty="0">
                <a:solidFill>
                  <a:schemeClr val="bg1"/>
                </a:solidFill>
                <a:latin typeface="Calibri" panose="020F0502020204030204" pitchFamily="34" charset="0"/>
              </a:rPr>
              <a:t>:</a:t>
            </a:r>
          </a:p>
        </p:txBody>
      </p:sp>
      <p:sp>
        <p:nvSpPr>
          <p:cNvPr id="7" name="TextBox 6">
            <a:extLst>
              <a:ext uri="{FF2B5EF4-FFF2-40B4-BE49-F238E27FC236}">
                <a16:creationId xmlns:a16="http://schemas.microsoft.com/office/drawing/2014/main" id="{E9F47C04-4FDD-44D0-1454-8A958F27AA26}"/>
              </a:ext>
            </a:extLst>
          </p:cNvPr>
          <p:cNvSpPr txBox="1"/>
          <p:nvPr/>
        </p:nvSpPr>
        <p:spPr bwMode="auto">
          <a:xfrm>
            <a:off x="9592867" y="1189039"/>
            <a:ext cx="1988442" cy="1338828"/>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l">
              <a:lnSpc>
                <a:spcPct val="100000"/>
              </a:lnSpc>
              <a:spcBef>
                <a:spcPct val="50000"/>
              </a:spcBef>
              <a:spcAft>
                <a:spcPct val="0"/>
              </a:spcAft>
              <a:buClrTx/>
              <a:buFontTx/>
              <a:buNone/>
            </a:pPr>
            <a:r>
              <a:rPr lang="el-GR" dirty="0">
                <a:solidFill>
                  <a:schemeClr val="bg1"/>
                </a:solidFill>
              </a:rPr>
              <a:t>β</a:t>
            </a:r>
            <a:r>
              <a:rPr lang="en-US" dirty="0">
                <a:solidFill>
                  <a:schemeClr val="bg1"/>
                </a:solidFill>
              </a:rPr>
              <a:t>-Lactams of Choice for Serious ExPEC Infections</a:t>
            </a:r>
            <a:r>
              <a:rPr lang="en-US" baseline="30000" dirty="0">
                <a:solidFill>
                  <a:schemeClr val="bg1"/>
                </a:solidFill>
              </a:rPr>
              <a:t>1</a:t>
            </a:r>
            <a:r>
              <a:rPr lang="en-US" dirty="0">
                <a:solidFill>
                  <a:schemeClr val="bg1"/>
                </a:solidFill>
              </a:rPr>
              <a:t>:</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rPr>
              <a:t>Carbapenems</a:t>
            </a:r>
          </a:p>
        </p:txBody>
      </p:sp>
      <p:sp>
        <p:nvSpPr>
          <p:cNvPr id="8" name="Text Box 15">
            <a:extLst>
              <a:ext uri="{FF2B5EF4-FFF2-40B4-BE49-F238E27FC236}">
                <a16:creationId xmlns:a16="http://schemas.microsoft.com/office/drawing/2014/main" id="{A3D08E95-7DEA-9635-B1E5-1B57039805DE}"/>
              </a:ext>
            </a:extLst>
          </p:cNvPr>
          <p:cNvSpPr txBox="1">
            <a:spLocks noChangeArrowheads="1"/>
          </p:cNvSpPr>
          <p:nvPr/>
        </p:nvSpPr>
        <p:spPr bwMode="auto">
          <a:xfrm>
            <a:off x="425996" y="6375898"/>
            <a:ext cx="93789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idsociety.org/practice-guideline/amr-guidance/. 2. Peterson. Clin Microbiol Rev. 2005;18:657. </a:t>
            </a:r>
            <a:endParaRPr lang="en-US" altLang="en-US" sz="1200" b="0" dirty="0">
              <a:solidFill>
                <a:schemeClr val="bg2"/>
              </a:solidFill>
              <a:latin typeface="Calibri" panose="020F0502020204030204" pitchFamily="34" charset="0"/>
              <a:cs typeface="+mn-cs"/>
            </a:endParaRPr>
          </a:p>
        </p:txBody>
      </p:sp>
      <p:grpSp>
        <p:nvGrpSpPr>
          <p:cNvPr id="10" name="Group 9">
            <a:extLst>
              <a:ext uri="{FF2B5EF4-FFF2-40B4-BE49-F238E27FC236}">
                <a16:creationId xmlns:a16="http://schemas.microsoft.com/office/drawing/2014/main" id="{FAA83F47-FFF7-18D2-E103-7B5B73DF2357}"/>
              </a:ext>
            </a:extLst>
          </p:cNvPr>
          <p:cNvGrpSpPr/>
          <p:nvPr/>
        </p:nvGrpSpPr>
        <p:grpSpPr>
          <a:xfrm>
            <a:off x="7711985" y="5019478"/>
            <a:ext cx="1706427" cy="1077218"/>
            <a:chOff x="7692935" y="5019478"/>
            <a:chExt cx="1706427" cy="1077218"/>
          </a:xfrm>
        </p:grpSpPr>
        <p:sp>
          <p:nvSpPr>
            <p:cNvPr id="22" name="Rectangle 21">
              <a:extLst>
                <a:ext uri="{FF2B5EF4-FFF2-40B4-BE49-F238E27FC236}">
                  <a16:creationId xmlns:a16="http://schemas.microsoft.com/office/drawing/2014/main" id="{252F404B-2413-74BD-74F7-7B507D912CE6}"/>
                </a:ext>
              </a:extLst>
            </p:cNvPr>
            <p:cNvSpPr/>
            <p:nvPr/>
          </p:nvSpPr>
          <p:spPr bwMode="auto">
            <a:xfrm>
              <a:off x="7692935" y="5281453"/>
              <a:ext cx="237744" cy="235402"/>
            </a:xfrm>
            <a:prstGeom prst="rect">
              <a:avLst/>
            </a:prstGeom>
            <a:solidFill>
              <a:srgbClr val="C0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B7877089-7F4D-1375-6FB2-3372A8653D31}"/>
                </a:ext>
              </a:extLst>
            </p:cNvPr>
            <p:cNvSpPr/>
            <p:nvPr/>
          </p:nvSpPr>
          <p:spPr bwMode="auto">
            <a:xfrm>
              <a:off x="7692935" y="5556319"/>
              <a:ext cx="237744" cy="23540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6825C1D2-771E-09DC-3CA0-C5B3683EE754}"/>
                </a:ext>
              </a:extLst>
            </p:cNvPr>
            <p:cNvSpPr/>
            <p:nvPr/>
          </p:nvSpPr>
          <p:spPr bwMode="auto">
            <a:xfrm>
              <a:off x="7692935" y="5831184"/>
              <a:ext cx="237744" cy="2354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4FD8925B-13DB-8E40-8904-D17B2C57EBE1}"/>
                </a:ext>
              </a:extLst>
            </p:cNvPr>
            <p:cNvSpPr txBox="1"/>
            <p:nvPr/>
          </p:nvSpPr>
          <p:spPr bwMode="auto">
            <a:xfrm>
              <a:off x="7887410" y="5019478"/>
              <a:ext cx="1511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In Vitro Activity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Variable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Active</a:t>
              </a:r>
            </a:p>
          </p:txBody>
        </p:sp>
      </p:grpSp>
    </p:spTree>
    <p:extLst>
      <p:ext uri="{BB962C8B-B14F-4D97-AF65-F5344CB8AC3E}">
        <p14:creationId xmlns:p14="http://schemas.microsoft.com/office/powerpoint/2010/main" val="1192945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AA25-AE40-7B76-2559-42075550EFCE}"/>
              </a:ext>
            </a:extLst>
          </p:cNvPr>
          <p:cNvSpPr>
            <a:spLocks noGrp="1"/>
          </p:cNvSpPr>
          <p:nvPr>
            <p:ph type="title"/>
          </p:nvPr>
        </p:nvSpPr>
        <p:spPr/>
        <p:txBody>
          <a:bodyPr/>
          <a:lstStyle/>
          <a:p>
            <a:r>
              <a:rPr lang="en-US" dirty="0"/>
              <a:t>General Effect of AmpCs on </a:t>
            </a:r>
            <a:r>
              <a:rPr lang="el-GR" dirty="0"/>
              <a:t>β</a:t>
            </a:r>
            <a:r>
              <a:rPr lang="en-US" dirty="0"/>
              <a:t>-Lactams</a:t>
            </a:r>
            <a:r>
              <a:rPr lang="en-US" baseline="30000" dirty="0"/>
              <a:t>1,2</a:t>
            </a:r>
            <a:endParaRPr lang="en-US" dirty="0"/>
          </a:p>
        </p:txBody>
      </p:sp>
      <p:graphicFrame>
        <p:nvGraphicFramePr>
          <p:cNvPr id="4" name="Content Placeholder 3">
            <a:extLst>
              <a:ext uri="{FF2B5EF4-FFF2-40B4-BE49-F238E27FC236}">
                <a16:creationId xmlns:a16="http://schemas.microsoft.com/office/drawing/2014/main" id="{93574C40-54F8-7135-6C07-748E4D58C427}"/>
              </a:ext>
            </a:extLst>
          </p:cNvPr>
          <p:cNvGraphicFramePr>
            <a:graphicFrameLocks/>
          </p:cNvGraphicFramePr>
          <p:nvPr>
            <p:extLst>
              <p:ext uri="{D42A27DB-BD31-4B8C-83A1-F6EECF244321}">
                <p14:modId xmlns:p14="http://schemas.microsoft.com/office/powerpoint/2010/main" val="1020544157"/>
              </p:ext>
            </p:extLst>
          </p:nvPr>
        </p:nvGraphicFramePr>
        <p:xfrm>
          <a:off x="719138" y="1068776"/>
          <a:ext cx="8664165" cy="5141524"/>
        </p:xfrm>
        <a:graphic>
          <a:graphicData uri="http://schemas.openxmlformats.org/drawingml/2006/table">
            <a:tbl>
              <a:tblPr firstRow="1" bandRow="1">
                <a:tableStyleId>{5C22544A-7EE6-4342-B048-85BDC9FD1C3A}</a:tableStyleId>
              </a:tblPr>
              <a:tblGrid>
                <a:gridCol w="1647730">
                  <a:extLst>
                    <a:ext uri="{9D8B030D-6E8A-4147-A177-3AD203B41FA5}">
                      <a16:colId xmlns:a16="http://schemas.microsoft.com/office/drawing/2014/main" val="20000"/>
                    </a:ext>
                  </a:extLst>
                </a:gridCol>
                <a:gridCol w="1817936">
                  <a:extLst>
                    <a:ext uri="{9D8B030D-6E8A-4147-A177-3AD203B41FA5}">
                      <a16:colId xmlns:a16="http://schemas.microsoft.com/office/drawing/2014/main" val="20001"/>
                    </a:ext>
                  </a:extLst>
                </a:gridCol>
                <a:gridCol w="1732833">
                  <a:extLst>
                    <a:ext uri="{9D8B030D-6E8A-4147-A177-3AD203B41FA5}">
                      <a16:colId xmlns:a16="http://schemas.microsoft.com/office/drawing/2014/main" val="20002"/>
                    </a:ext>
                  </a:extLst>
                </a:gridCol>
                <a:gridCol w="1732833">
                  <a:extLst>
                    <a:ext uri="{9D8B030D-6E8A-4147-A177-3AD203B41FA5}">
                      <a16:colId xmlns:a16="http://schemas.microsoft.com/office/drawing/2014/main" val="20003"/>
                    </a:ext>
                  </a:extLst>
                </a:gridCol>
                <a:gridCol w="1732833">
                  <a:extLst>
                    <a:ext uri="{9D8B030D-6E8A-4147-A177-3AD203B41FA5}">
                      <a16:colId xmlns:a16="http://schemas.microsoft.com/office/drawing/2014/main" val="20004"/>
                    </a:ext>
                  </a:extLst>
                </a:gridCol>
              </a:tblGrid>
              <a:tr h="419135">
                <a:tc>
                  <a:txBody>
                    <a:bodyPr/>
                    <a:lstStyle/>
                    <a:p>
                      <a:r>
                        <a:rPr lang="en-US" sz="2000" strike="sngStrike" baseline="0" dirty="0"/>
                        <a:t>Penicillins</a:t>
                      </a:r>
                      <a:endParaRPr lang="en-US" sz="2000" strike="sngStrike" baseline="0" dirty="0">
                        <a:solidFill>
                          <a:srgbClr val="FFFFFE"/>
                        </a:solidFill>
                      </a:endParaRPr>
                    </a:p>
                  </a:txBody>
                  <a:tcPr>
                    <a:solidFill>
                      <a:srgbClr val="C00000"/>
                    </a:solidFill>
                  </a:tcPr>
                </a:tc>
                <a:tc>
                  <a:txBody>
                    <a:bodyPr/>
                    <a:lstStyle/>
                    <a:p>
                      <a:r>
                        <a:rPr lang="en-US" sz="2000" strike="sngStrike" baseline="0" dirty="0"/>
                        <a:t>Cephalosporins</a:t>
                      </a:r>
                      <a:endParaRPr lang="en-US" sz="2000" strike="sngStrike" baseline="0" dirty="0">
                        <a:solidFill>
                          <a:srgbClr val="FFFFFE"/>
                        </a:solidFill>
                      </a:endParaRPr>
                    </a:p>
                  </a:txBody>
                  <a:tcPr>
                    <a:solidFill>
                      <a:srgbClr val="C00000"/>
                    </a:solidFill>
                  </a:tcPr>
                </a:tc>
                <a:tc>
                  <a:txBody>
                    <a:bodyPr/>
                    <a:lstStyle/>
                    <a:p>
                      <a:r>
                        <a:rPr lang="en-US" sz="2000" strike="sngStrike" baseline="0" dirty="0"/>
                        <a:t>Cephamycins</a:t>
                      </a:r>
                      <a:endParaRPr lang="en-US" sz="2000" strike="sngStrike" baseline="0" dirty="0">
                        <a:solidFill>
                          <a:srgbClr val="FFFFFE"/>
                        </a:solidFill>
                      </a:endParaRPr>
                    </a:p>
                  </a:txBody>
                  <a:tcPr>
                    <a:solidFill>
                      <a:srgbClr val="C00000"/>
                    </a:solidFill>
                  </a:tcPr>
                </a:tc>
                <a:tc>
                  <a:txBody>
                    <a:bodyPr/>
                    <a:lstStyle/>
                    <a:p>
                      <a:r>
                        <a:rPr lang="en-US" sz="2000" dirty="0"/>
                        <a:t>Carbapenems</a:t>
                      </a:r>
                      <a:endParaRPr lang="en-US" sz="2000" dirty="0">
                        <a:solidFill>
                          <a:srgbClr val="FFFFFE"/>
                        </a:solidFill>
                      </a:endParaRPr>
                    </a:p>
                  </a:txBody>
                  <a:tcPr>
                    <a:lnB w="38100" cap="flat" cmpd="sng" algn="ctr">
                      <a:solidFill>
                        <a:srgbClr val="00823B"/>
                      </a:solidFill>
                      <a:prstDash val="solid"/>
                      <a:round/>
                      <a:headEnd type="none" w="med" len="med"/>
                      <a:tailEnd type="none" w="med" len="med"/>
                    </a:lnB>
                  </a:tcPr>
                </a:tc>
                <a:tc>
                  <a:txBody>
                    <a:bodyPr/>
                    <a:lstStyle/>
                    <a:p>
                      <a:r>
                        <a:rPr lang="en-US" sz="2000" strike="sngStrike" baseline="0" dirty="0"/>
                        <a:t>Monobactams</a:t>
                      </a:r>
                      <a:endParaRPr lang="en-US" sz="2000" strike="sngStrike" baseline="0" dirty="0">
                        <a:solidFill>
                          <a:srgbClr val="FFFFFE"/>
                        </a:solidFill>
                      </a:endParaRPr>
                    </a:p>
                  </a:txBody>
                  <a:tcPr>
                    <a:solidFill>
                      <a:srgbClr val="C00000"/>
                    </a:solidFill>
                  </a:tcPr>
                </a:tc>
                <a:extLst>
                  <a:ext uri="{0D108BD9-81ED-4DB2-BD59-A6C34878D82A}">
                    <a16:rowId xmlns:a16="http://schemas.microsoft.com/office/drawing/2014/main" val="10000"/>
                  </a:ext>
                </a:extLst>
              </a:tr>
              <a:tr h="1289646">
                <a:tc rowSpan="2">
                  <a:txBody>
                    <a:bodyPr/>
                    <a:lstStyle/>
                    <a:p>
                      <a:pPr>
                        <a:spcBef>
                          <a:spcPts val="600"/>
                        </a:spcBef>
                      </a:pPr>
                      <a:r>
                        <a:rPr lang="en-US" sz="1600" dirty="0">
                          <a:solidFill>
                            <a:schemeClr val="bg1"/>
                          </a:solidFill>
                        </a:rPr>
                        <a:t>Penicillin</a:t>
                      </a:r>
                    </a:p>
                    <a:p>
                      <a:pPr>
                        <a:spcBef>
                          <a:spcPts val="600"/>
                        </a:spcBef>
                      </a:pPr>
                      <a:r>
                        <a:rPr lang="en-US" sz="1600" strike="noStrike" dirty="0">
                          <a:solidFill>
                            <a:schemeClr val="bg1"/>
                          </a:solidFill>
                        </a:rPr>
                        <a:t>Methicillin</a:t>
                      </a:r>
                    </a:p>
                    <a:p>
                      <a:pPr>
                        <a:spcBef>
                          <a:spcPts val="600"/>
                        </a:spcBef>
                      </a:pPr>
                      <a:r>
                        <a:rPr lang="en-US" sz="1600" dirty="0">
                          <a:solidFill>
                            <a:schemeClr val="bg1"/>
                          </a:solidFill>
                        </a:rPr>
                        <a:t>Oxacillin</a:t>
                      </a:r>
                    </a:p>
                    <a:p>
                      <a:pPr>
                        <a:spcBef>
                          <a:spcPts val="600"/>
                        </a:spcBef>
                      </a:pPr>
                      <a:r>
                        <a:rPr lang="en-US" sz="1600" dirty="0">
                          <a:solidFill>
                            <a:schemeClr val="bg1"/>
                          </a:solidFill>
                        </a:rPr>
                        <a:t>Nafcillin</a:t>
                      </a:r>
                    </a:p>
                    <a:p>
                      <a:pPr>
                        <a:spcBef>
                          <a:spcPts val="600"/>
                        </a:spcBef>
                      </a:pPr>
                      <a:r>
                        <a:rPr lang="en-US" sz="1600" dirty="0">
                          <a:solidFill>
                            <a:schemeClr val="bg1"/>
                          </a:solidFill>
                        </a:rPr>
                        <a:t>Ampicillin (± sulbactam)</a:t>
                      </a:r>
                    </a:p>
                  </a:txBody>
                  <a:tcPr>
                    <a:solidFill>
                      <a:srgbClr val="FFDDDD"/>
                    </a:solidFill>
                  </a:tcPr>
                </a:tc>
                <a:tc rowSpan="3">
                  <a:txBody>
                    <a:bodyPr/>
                    <a:lstStyle/>
                    <a:p>
                      <a:pPr>
                        <a:spcBef>
                          <a:spcPts val="600"/>
                        </a:spcBef>
                      </a:pPr>
                      <a:r>
                        <a:rPr lang="en-US" sz="1600" baseline="0" dirty="0">
                          <a:solidFill>
                            <a:schemeClr val="bg1"/>
                          </a:solidFill>
                        </a:rPr>
                        <a:t>Cefazolin 1st</a:t>
                      </a:r>
                    </a:p>
                    <a:p>
                      <a:pPr>
                        <a:spcBef>
                          <a:spcPts val="600"/>
                        </a:spcBef>
                      </a:pPr>
                      <a:r>
                        <a:rPr lang="en-US" sz="1600" baseline="0" dirty="0">
                          <a:solidFill>
                            <a:schemeClr val="bg1"/>
                          </a:solidFill>
                        </a:rPr>
                        <a:t>Cephalexin 1st</a:t>
                      </a:r>
                    </a:p>
                    <a:p>
                      <a:pPr>
                        <a:spcBef>
                          <a:spcPts val="600"/>
                        </a:spcBef>
                      </a:pPr>
                      <a:r>
                        <a:rPr lang="en-US" sz="1600" baseline="0" dirty="0">
                          <a:solidFill>
                            <a:schemeClr val="bg1"/>
                          </a:solidFill>
                        </a:rPr>
                        <a:t>Cefuroxime 2nd</a:t>
                      </a:r>
                    </a:p>
                    <a:p>
                      <a:pPr>
                        <a:spcBef>
                          <a:spcPts val="600"/>
                        </a:spcBef>
                      </a:pPr>
                      <a:r>
                        <a:rPr lang="en-US" sz="1600" baseline="0" dirty="0">
                          <a:solidFill>
                            <a:schemeClr val="bg1"/>
                          </a:solidFill>
                        </a:rPr>
                        <a:t>Cefotaxime 3rd</a:t>
                      </a:r>
                    </a:p>
                    <a:p>
                      <a:pPr>
                        <a:spcBef>
                          <a:spcPts val="600"/>
                        </a:spcBef>
                      </a:pPr>
                      <a:r>
                        <a:rPr lang="en-US" sz="1600" baseline="0" dirty="0">
                          <a:solidFill>
                            <a:schemeClr val="bg1"/>
                          </a:solidFill>
                        </a:rPr>
                        <a:t>Ceftazidime 3rd</a:t>
                      </a:r>
                    </a:p>
                    <a:p>
                      <a:pPr>
                        <a:spcBef>
                          <a:spcPts val="600"/>
                        </a:spcBef>
                      </a:pPr>
                      <a:r>
                        <a:rPr lang="en-US" sz="1600" baseline="0" dirty="0">
                          <a:solidFill>
                            <a:schemeClr val="bg1"/>
                          </a:solidFill>
                        </a:rPr>
                        <a:t>Cefpodoxime 3rd </a:t>
                      </a:r>
                    </a:p>
                    <a:p>
                      <a:pPr>
                        <a:spcBef>
                          <a:spcPts val="600"/>
                        </a:spcBef>
                      </a:pPr>
                      <a:r>
                        <a:rPr lang="en-US" sz="1600" baseline="0" dirty="0">
                          <a:solidFill>
                            <a:schemeClr val="bg1"/>
                          </a:solidFill>
                        </a:rPr>
                        <a:t>Cefdinir 3rd</a:t>
                      </a:r>
                    </a:p>
                    <a:p>
                      <a:pPr>
                        <a:spcBef>
                          <a:spcPts val="600"/>
                        </a:spcBef>
                      </a:pPr>
                      <a:r>
                        <a:rPr lang="en-US" sz="1600" baseline="0" dirty="0">
                          <a:solidFill>
                            <a:schemeClr val="bg1"/>
                          </a:solidFill>
                        </a:rPr>
                        <a:t>Ceftriaxone 3rd</a:t>
                      </a:r>
                    </a:p>
                  </a:txBody>
                  <a:tcPr>
                    <a:lnB w="38100" cap="flat" cmpd="sng" algn="ctr">
                      <a:solidFill>
                        <a:srgbClr val="00823B"/>
                      </a:solidFill>
                      <a:prstDash val="solid"/>
                      <a:round/>
                      <a:headEnd type="none" w="med" len="med"/>
                      <a:tailEnd type="none" w="med" len="med"/>
                    </a:lnB>
                    <a:solidFill>
                      <a:srgbClr val="FFDDDD"/>
                    </a:solidFill>
                  </a:tcPr>
                </a:tc>
                <a:tc rowSpan="5">
                  <a:txBody>
                    <a:bodyPr/>
                    <a:lstStyle/>
                    <a:p>
                      <a:pPr>
                        <a:spcBef>
                          <a:spcPts val="600"/>
                        </a:spcBef>
                      </a:pPr>
                      <a:r>
                        <a:rPr lang="en-US" sz="1600" dirty="0">
                          <a:solidFill>
                            <a:schemeClr val="bg1"/>
                          </a:solidFill>
                        </a:rPr>
                        <a:t>Cefoxitin</a:t>
                      </a:r>
                    </a:p>
                    <a:p>
                      <a:pPr>
                        <a:spcBef>
                          <a:spcPts val="600"/>
                        </a:spcBef>
                      </a:pPr>
                      <a:r>
                        <a:rPr lang="en-US" sz="1600" dirty="0">
                          <a:solidFill>
                            <a:schemeClr val="bg1"/>
                          </a:solidFill>
                        </a:rPr>
                        <a:t>Cefotetan</a:t>
                      </a:r>
                    </a:p>
                  </a:txBody>
                  <a:tcPr>
                    <a:lnR w="38100" cap="flat" cmpd="sng" algn="ctr">
                      <a:solidFill>
                        <a:srgbClr val="00823B"/>
                      </a:solidFill>
                      <a:prstDash val="solid"/>
                      <a:round/>
                      <a:headEnd type="none" w="med" len="med"/>
                      <a:tailEnd type="none" w="med" len="med"/>
                    </a:lnR>
                    <a:solidFill>
                      <a:srgbClr val="FFDDDD"/>
                    </a:solidFill>
                  </a:tcPr>
                </a:tc>
                <a:tc>
                  <a:txBody>
                    <a:bodyPr/>
                    <a:lstStyle/>
                    <a:p>
                      <a:pPr>
                        <a:spcBef>
                          <a:spcPts val="600"/>
                        </a:spcBef>
                      </a:pPr>
                      <a:r>
                        <a:rPr lang="en-US" sz="1600" dirty="0">
                          <a:solidFill>
                            <a:sysClr val="windowText" lastClr="000000"/>
                          </a:solidFill>
                        </a:rPr>
                        <a:t>Imipenem- cilastatin</a:t>
                      </a:r>
                    </a:p>
                    <a:p>
                      <a:pPr>
                        <a:spcBef>
                          <a:spcPts val="600"/>
                        </a:spcBef>
                      </a:pPr>
                      <a:r>
                        <a:rPr lang="en-US" sz="1600" dirty="0">
                          <a:solidFill>
                            <a:sysClr val="windowText" lastClr="000000"/>
                          </a:solidFill>
                        </a:rPr>
                        <a:t>Meropenem</a:t>
                      </a:r>
                    </a:p>
                    <a:p>
                      <a:pPr>
                        <a:spcBef>
                          <a:spcPts val="600"/>
                        </a:spcBef>
                      </a:pPr>
                      <a:r>
                        <a:rPr lang="en-US" sz="1600" dirty="0">
                          <a:solidFill>
                            <a:sysClr val="windowText" lastClr="000000"/>
                          </a:solidFill>
                        </a:rPr>
                        <a:t>Ertapenem</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rgbClr val="D0D8E8"/>
                    </a:solidFill>
                  </a:tcPr>
                </a:tc>
                <a:tc rowSpan="5">
                  <a:txBody>
                    <a:bodyPr/>
                    <a:lstStyle/>
                    <a:p>
                      <a:pPr>
                        <a:spcBef>
                          <a:spcPts val="600"/>
                        </a:spcBef>
                      </a:pPr>
                      <a:r>
                        <a:rPr lang="en-US" sz="1600" dirty="0">
                          <a:solidFill>
                            <a:schemeClr val="bg1"/>
                          </a:solidFill>
                        </a:rPr>
                        <a:t>Aztreonam</a:t>
                      </a:r>
                    </a:p>
                  </a:txBody>
                  <a:tcPr>
                    <a:lnL w="38100" cap="flat" cmpd="sng" algn="ctr">
                      <a:solidFill>
                        <a:srgbClr val="00823B"/>
                      </a:solidFill>
                      <a:prstDash val="solid"/>
                      <a:round/>
                      <a:headEnd type="none" w="med" len="med"/>
                      <a:tailEnd type="none" w="med" len="med"/>
                    </a:lnL>
                    <a:solidFill>
                      <a:srgbClr val="FFDDDD"/>
                    </a:solidFill>
                  </a:tcPr>
                </a:tc>
                <a:extLst>
                  <a:ext uri="{0D108BD9-81ED-4DB2-BD59-A6C34878D82A}">
                    <a16:rowId xmlns:a16="http://schemas.microsoft.com/office/drawing/2014/main" val="10001"/>
                  </a:ext>
                </a:extLst>
              </a:tr>
              <a:tr h="593846">
                <a:tc vMerge="1">
                  <a:txBody>
                    <a:bodyPr/>
                    <a:lstStyle/>
                    <a:p>
                      <a:endParaRPr lang="en-US"/>
                    </a:p>
                  </a:txBody>
                  <a:tcPr/>
                </a:tc>
                <a:tc vMerge="1">
                  <a:txBody>
                    <a:bodyPr/>
                    <a:lstStyle/>
                    <a:p>
                      <a:endParaRPr lang="en-US"/>
                    </a:p>
                  </a:txBody>
                  <a:tcPr/>
                </a:tc>
                <a:tc vMerge="1">
                  <a:txBody>
                    <a:bodyPr/>
                    <a:lstStyle/>
                    <a:p>
                      <a:endParaRPr lang="en-US"/>
                    </a:p>
                  </a:txBody>
                  <a:tcPr/>
                </a:tc>
                <a:tc rowSpan="4">
                  <a:txBody>
                    <a:bodyPr/>
                    <a:lstStyle/>
                    <a:p>
                      <a:pPr>
                        <a:spcBef>
                          <a:spcPts val="600"/>
                        </a:spcBef>
                      </a:pPr>
                      <a:r>
                        <a:rPr lang="en-US" sz="1600" dirty="0">
                          <a:solidFill>
                            <a:schemeClr val="bg1"/>
                          </a:solidFill>
                        </a:rPr>
                        <a:t>Meropenem/ vaborbactam</a:t>
                      </a:r>
                    </a:p>
                    <a:p>
                      <a:pPr>
                        <a:spcBef>
                          <a:spcPts val="1200"/>
                        </a:spcBef>
                      </a:pPr>
                      <a:r>
                        <a:rPr lang="en-US" sz="1600" kern="1200" dirty="0">
                          <a:solidFill>
                            <a:schemeClr val="bg1"/>
                          </a:solidFill>
                          <a:latin typeface="+mn-lt"/>
                          <a:ea typeface="+mn-ea"/>
                          <a:cs typeface="+mn-cs"/>
                        </a:rPr>
                        <a:t>Imipenem-cilastatin/ relebactam</a:t>
                      </a:r>
                    </a:p>
                  </a:txBody>
                  <a:tcPr>
                    <a:lnT w="38100" cap="flat" cmpd="sng" algn="ctr">
                      <a:solidFill>
                        <a:srgbClr val="00823B"/>
                      </a:solidFill>
                      <a:prstDash val="solid"/>
                      <a:round/>
                      <a:headEnd type="none" w="med" len="med"/>
                      <a:tailEnd type="none" w="med" len="med"/>
                    </a:lnT>
                    <a:solidFill>
                      <a:srgbClr val="D0D8E8"/>
                    </a:solidFill>
                  </a:tcPr>
                </a:tc>
                <a:tc vMerge="1">
                  <a:txBody>
                    <a:bodyPr/>
                    <a:lstStyle/>
                    <a:p>
                      <a:endParaRPr lang="en-US"/>
                    </a:p>
                  </a:txBody>
                  <a:tcPr/>
                </a:tc>
                <a:extLst>
                  <a:ext uri="{0D108BD9-81ED-4DB2-BD59-A6C34878D82A}">
                    <a16:rowId xmlns:a16="http://schemas.microsoft.com/office/drawing/2014/main" val="10002"/>
                  </a:ext>
                </a:extLst>
              </a:tr>
              <a:tr h="789570">
                <a:tc rowSpan="3">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dirty="0">
                          <a:solidFill>
                            <a:schemeClr val="bg1"/>
                          </a:solidFill>
                        </a:rPr>
                        <a:t>Amoxicillin (± clavulanate)</a:t>
                      </a:r>
                      <a:r>
                        <a:rPr lang="en-US" sz="1600" baseline="0" dirty="0">
                          <a:solidFill>
                            <a:schemeClr val="bg1"/>
                          </a:solidFill>
                        </a:rPr>
                        <a:t>*</a:t>
                      </a:r>
                      <a:endParaRPr lang="en-US" sz="1600" baseline="30000" dirty="0">
                        <a:solidFill>
                          <a:schemeClr val="bg1"/>
                        </a:solidFill>
                      </a:endParaRPr>
                    </a:p>
                    <a:p>
                      <a:pPr>
                        <a:spcBef>
                          <a:spcPts val="600"/>
                        </a:spcBef>
                      </a:pPr>
                      <a:r>
                        <a:rPr lang="en-US" sz="1600" dirty="0">
                          <a:solidFill>
                            <a:schemeClr val="bg1"/>
                          </a:solidFill>
                        </a:rPr>
                        <a:t>Piperacillin/ tazobactam</a:t>
                      </a:r>
                      <a:r>
                        <a:rPr lang="en-US" sz="1600" b="0" baseline="30000" dirty="0">
                          <a:solidFill>
                            <a:schemeClr val="bg1"/>
                          </a:solidFill>
                          <a:latin typeface="+mn-lt"/>
                        </a:rPr>
                        <a:t>†</a:t>
                      </a:r>
                      <a:endParaRPr lang="en-US" sz="1600" baseline="30000" dirty="0">
                        <a:solidFill>
                          <a:schemeClr val="bg1"/>
                        </a:solidFill>
                      </a:endParaRPr>
                    </a:p>
                  </a:txBody>
                  <a:tcPr>
                    <a:solidFill>
                      <a:srgbClr val="FFDDDD"/>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354652">
                <a:tc vMerge="1">
                  <a:txBody>
                    <a:bodyPr/>
                    <a:lstStyle/>
                    <a:p>
                      <a:endParaRPr lang="en-US"/>
                    </a:p>
                  </a:txBody>
                  <a:tcPr/>
                </a:tc>
                <a:tc>
                  <a:txBody>
                    <a:bodyPr/>
                    <a:lstStyle/>
                    <a:p>
                      <a:pPr marL="0" marR="0" lvl="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Cefepime 4th</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1694675">
                <a:tc vMerge="1">
                  <a:txBody>
                    <a:bodyPr/>
                    <a:lstStyle/>
                    <a:p>
                      <a:endParaRPr lang="en-US"/>
                    </a:p>
                  </a:txBody>
                  <a:tcPr/>
                </a:tc>
                <a:tc>
                  <a:txBody>
                    <a:bodyPr/>
                    <a:lstStyle/>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Ceftolozane 5th/ tazobactam</a:t>
                      </a:r>
                      <a:r>
                        <a:rPr lang="en-US" sz="1600" baseline="30000" dirty="0">
                          <a:solidFill>
                            <a:schemeClr val="bg1"/>
                          </a:solidFill>
                        </a:rPr>
                        <a:t>3</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Ceftazidime 3rd/ avibactam</a:t>
                      </a:r>
                    </a:p>
                    <a:p>
                      <a:pPr marL="0" marR="0" lvl="0" indent="0" algn="l" defTabSz="914400" rtl="0" eaLnBrk="1" fontAlgn="auto" latinLnBrk="0" hangingPunct="1">
                        <a:lnSpc>
                          <a:spcPct val="100000"/>
                        </a:lnSpc>
                        <a:spcBef>
                          <a:spcPts val="800"/>
                        </a:spcBef>
                        <a:spcAft>
                          <a:spcPts val="0"/>
                        </a:spcAft>
                        <a:buClrTx/>
                        <a:buSzTx/>
                        <a:buFontTx/>
                        <a:buNone/>
                        <a:tabLst/>
                        <a:defRPr/>
                      </a:pPr>
                      <a:r>
                        <a:rPr lang="en-US" sz="1600" kern="1200" baseline="0" dirty="0">
                          <a:solidFill>
                            <a:schemeClr val="bg1"/>
                          </a:solidFill>
                          <a:latin typeface="+mn-lt"/>
                          <a:ea typeface="+mn-ea"/>
                          <a:cs typeface="+mn-cs"/>
                        </a:rPr>
                        <a:t>Cefiderocol</a:t>
                      </a:r>
                      <a:r>
                        <a:rPr lang="en-US" sz="1600" kern="1200" baseline="30000" dirty="0">
                          <a:solidFill>
                            <a:schemeClr val="bg1"/>
                          </a:solidFill>
                          <a:latin typeface="+mn-lt"/>
                          <a:ea typeface="+mn-ea"/>
                          <a:cs typeface="+mn-cs"/>
                        </a:rPr>
                        <a:t>4</a:t>
                      </a:r>
                      <a:r>
                        <a:rPr lang="en-US" sz="1600" kern="1200" baseline="0" dirty="0">
                          <a:solidFill>
                            <a:schemeClr val="bg1"/>
                          </a:solidFill>
                          <a:latin typeface="+mn-lt"/>
                          <a:ea typeface="+mn-ea"/>
                          <a:cs typeface="+mn-cs"/>
                        </a:rPr>
                        <a:t> </a:t>
                      </a:r>
                      <a:r>
                        <a:rPr lang="en-US" sz="1600" baseline="0" dirty="0">
                          <a:solidFill>
                            <a:schemeClr val="bg1"/>
                          </a:solidFill>
                        </a:rPr>
                        <a:t>4th</a:t>
                      </a:r>
                      <a:r>
                        <a:rPr lang="en-US" sz="1600" kern="1200" baseline="0" dirty="0">
                          <a:solidFill>
                            <a:schemeClr val="bg1"/>
                          </a:solidFill>
                          <a:latin typeface="+mn-lt"/>
                          <a:ea typeface="+mn-ea"/>
                          <a:cs typeface="+mn-cs"/>
                        </a:rPr>
                        <a:t> </a:t>
                      </a:r>
                    </a:p>
                  </a:txBody>
                  <a:tcPr>
                    <a:lnT w="38100" cap="flat" cmpd="sng" algn="ctr">
                      <a:solidFill>
                        <a:srgbClr val="00823B"/>
                      </a:solidFill>
                      <a:prstDash val="solid"/>
                      <a:round/>
                      <a:headEnd type="none" w="med" len="med"/>
                      <a:tailEnd type="none" w="med" len="med"/>
                    </a:lnT>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916761447"/>
                  </a:ext>
                </a:extLst>
              </a:tr>
            </a:tbl>
          </a:graphicData>
        </a:graphic>
      </p:graphicFrame>
      <p:sp>
        <p:nvSpPr>
          <p:cNvPr id="3" name="TextBox 2">
            <a:extLst>
              <a:ext uri="{FF2B5EF4-FFF2-40B4-BE49-F238E27FC236}">
                <a16:creationId xmlns:a16="http://schemas.microsoft.com/office/drawing/2014/main" id="{BDE521FA-5C2A-32C5-3F98-BEED2E929DC5}"/>
              </a:ext>
            </a:extLst>
          </p:cNvPr>
          <p:cNvSpPr txBox="1"/>
          <p:nvPr/>
        </p:nvSpPr>
        <p:spPr>
          <a:xfrm>
            <a:off x="9592868" y="3837917"/>
            <a:ext cx="2268932" cy="1646605"/>
          </a:xfrm>
          <a:prstGeom prst="rect">
            <a:avLst/>
          </a:prstGeom>
          <a:noFill/>
        </p:spPr>
        <p:txBody>
          <a:bodyPr wrap="square" rtlCol="0">
            <a:spAutoFit/>
          </a:bodyPr>
          <a:lstStyle/>
          <a:p>
            <a:r>
              <a:rPr lang="en-US" sz="1300" b="0" dirty="0">
                <a:solidFill>
                  <a:schemeClr val="bg1"/>
                </a:solidFill>
                <a:latin typeface="+mn-lt"/>
              </a:rPr>
              <a:t>*Amoxicillin/clavulanate combination only (amoxicillin alone has NO activity).</a:t>
            </a:r>
          </a:p>
          <a:p>
            <a:pPr>
              <a:spcBef>
                <a:spcPts val="1200"/>
              </a:spcBef>
            </a:pPr>
            <a:r>
              <a:rPr lang="en-US" sz="1300" b="0" baseline="30000" dirty="0">
                <a:solidFill>
                  <a:schemeClr val="bg1"/>
                </a:solidFill>
              </a:rPr>
              <a:t>†</a:t>
            </a:r>
            <a:r>
              <a:rPr lang="en-US" sz="1300" b="0" dirty="0">
                <a:solidFill>
                  <a:schemeClr val="bg1"/>
                </a:solidFill>
                <a:latin typeface="+mn-lt"/>
              </a:rPr>
              <a:t>Tazobactam with variable clinical effectiveness, depending on combination, dosage, and patient factors.</a:t>
            </a:r>
          </a:p>
        </p:txBody>
      </p:sp>
      <p:sp>
        <p:nvSpPr>
          <p:cNvPr id="6" name="TextBox 5">
            <a:extLst>
              <a:ext uri="{FF2B5EF4-FFF2-40B4-BE49-F238E27FC236}">
                <a16:creationId xmlns:a16="http://schemas.microsoft.com/office/drawing/2014/main" id="{5271E109-E579-2313-D98B-D84427744D45}"/>
              </a:ext>
            </a:extLst>
          </p:cNvPr>
          <p:cNvSpPr txBox="1"/>
          <p:nvPr/>
        </p:nvSpPr>
        <p:spPr bwMode="auto">
          <a:xfrm>
            <a:off x="9592868" y="3550230"/>
            <a:ext cx="1288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Footnotes</a:t>
            </a:r>
            <a:r>
              <a:rPr lang="en-US" baseline="30000" dirty="0">
                <a:solidFill>
                  <a:schemeClr val="bg1"/>
                </a:solidFill>
                <a:latin typeface="Calibri" panose="020F0502020204030204" pitchFamily="34" charset="0"/>
              </a:rPr>
              <a:t>1</a:t>
            </a:r>
            <a:r>
              <a:rPr lang="en-US" dirty="0">
                <a:solidFill>
                  <a:schemeClr val="bg1"/>
                </a:solidFill>
                <a:latin typeface="Calibri" panose="020F0502020204030204" pitchFamily="34" charset="0"/>
              </a:rPr>
              <a:t>:</a:t>
            </a:r>
          </a:p>
        </p:txBody>
      </p:sp>
      <p:sp>
        <p:nvSpPr>
          <p:cNvPr id="10" name="TextBox 9">
            <a:extLst>
              <a:ext uri="{FF2B5EF4-FFF2-40B4-BE49-F238E27FC236}">
                <a16:creationId xmlns:a16="http://schemas.microsoft.com/office/drawing/2014/main" id="{E17023FD-BEFA-969B-E5EB-07DF15BF14A5}"/>
              </a:ext>
            </a:extLst>
          </p:cNvPr>
          <p:cNvSpPr txBox="1"/>
          <p:nvPr/>
        </p:nvSpPr>
        <p:spPr bwMode="auto">
          <a:xfrm>
            <a:off x="9612787" y="1204050"/>
            <a:ext cx="1988442" cy="2169825"/>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l">
              <a:lnSpc>
                <a:spcPct val="100000"/>
              </a:lnSpc>
              <a:spcBef>
                <a:spcPct val="50000"/>
              </a:spcBef>
              <a:spcAft>
                <a:spcPct val="0"/>
              </a:spcAft>
              <a:buClrTx/>
              <a:buFontTx/>
              <a:buNone/>
            </a:pPr>
            <a:r>
              <a:rPr lang="el-GR" dirty="0">
                <a:solidFill>
                  <a:schemeClr val="bg1"/>
                </a:solidFill>
                <a:latin typeface="Calibri" panose="020F0502020204030204" pitchFamily="34" charset="0"/>
              </a:rPr>
              <a:t>β</a:t>
            </a:r>
            <a:r>
              <a:rPr lang="en-US" dirty="0">
                <a:solidFill>
                  <a:schemeClr val="bg1"/>
                </a:solidFill>
                <a:latin typeface="Calibri" panose="020F0502020204030204" pitchFamily="34" charset="0"/>
              </a:rPr>
              <a:t>-Lactams of Choice for Serious ExPEC Infections</a:t>
            </a:r>
            <a:r>
              <a:rPr lang="en-US" baseline="30000" dirty="0">
                <a:solidFill>
                  <a:schemeClr val="bg1"/>
                </a:solidFill>
                <a:latin typeface="Calibri" panose="020F0502020204030204" pitchFamily="34" charset="0"/>
              </a:rPr>
              <a:t>1</a:t>
            </a:r>
            <a:r>
              <a:rPr lang="en-US" dirty="0">
                <a:solidFill>
                  <a:schemeClr val="bg1"/>
                </a:solidFill>
                <a:latin typeface="Calibri" panose="020F0502020204030204" pitchFamily="34" charset="0"/>
              </a:rPr>
              <a:t>:</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Cefepime</a:t>
            </a:r>
          </a:p>
          <a:p>
            <a:pPr algn="ctr">
              <a:lnSpc>
                <a:spcPct val="100000"/>
              </a:lnSpc>
              <a:spcBef>
                <a:spcPct val="50000"/>
              </a:spcBef>
              <a:spcAft>
                <a:spcPct val="0"/>
              </a:spcAft>
              <a:buClrTx/>
            </a:pPr>
            <a:r>
              <a:rPr lang="en-US" dirty="0">
                <a:solidFill>
                  <a:schemeClr val="bg1"/>
                </a:solidFill>
                <a:latin typeface="Calibri" panose="020F0502020204030204" pitchFamily="34" charset="0"/>
              </a:rPr>
              <a:t>OR</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Carbapenems</a:t>
            </a:r>
          </a:p>
        </p:txBody>
      </p:sp>
      <p:sp>
        <p:nvSpPr>
          <p:cNvPr id="14" name="Text Box 15">
            <a:extLst>
              <a:ext uri="{FF2B5EF4-FFF2-40B4-BE49-F238E27FC236}">
                <a16:creationId xmlns:a16="http://schemas.microsoft.com/office/drawing/2014/main" id="{BF7FB282-7FF3-EC88-AABD-92864285B6E3}"/>
              </a:ext>
            </a:extLst>
          </p:cNvPr>
          <p:cNvSpPr txBox="1">
            <a:spLocks noChangeArrowheads="1"/>
          </p:cNvSpPr>
          <p:nvPr/>
        </p:nvSpPr>
        <p:spPr bwMode="auto">
          <a:xfrm>
            <a:off x="424938" y="6193476"/>
            <a:ext cx="664012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idsociety.org/practice-guideline/amr-guidance/. 2. Jacoby. Clin Microbiol Rev. 2009;22:161.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van Duin. Clin Infect Dis. 2016;63:234. 4. Abdul-Mutakabbir. Pharmacotherapy. 2020;40:1228. </a:t>
            </a:r>
            <a:endParaRPr lang="en-US" altLang="en-US" sz="1200" b="0" dirty="0">
              <a:solidFill>
                <a:schemeClr val="bg2"/>
              </a:solidFill>
              <a:latin typeface="Calibri" panose="020F0502020204030204" pitchFamily="34" charset="0"/>
              <a:cs typeface="+mn-cs"/>
            </a:endParaRPr>
          </a:p>
        </p:txBody>
      </p:sp>
      <p:grpSp>
        <p:nvGrpSpPr>
          <p:cNvPr id="11" name="Group 10">
            <a:extLst>
              <a:ext uri="{FF2B5EF4-FFF2-40B4-BE49-F238E27FC236}">
                <a16:creationId xmlns:a16="http://schemas.microsoft.com/office/drawing/2014/main" id="{D3953A88-2B07-E348-A9D9-908A572B7D4A}"/>
              </a:ext>
            </a:extLst>
          </p:cNvPr>
          <p:cNvGrpSpPr/>
          <p:nvPr/>
        </p:nvGrpSpPr>
        <p:grpSpPr>
          <a:xfrm>
            <a:off x="7711985" y="5019478"/>
            <a:ext cx="1706427" cy="1077218"/>
            <a:chOff x="7692935" y="5019478"/>
            <a:chExt cx="1706427" cy="1077218"/>
          </a:xfrm>
        </p:grpSpPr>
        <p:sp>
          <p:nvSpPr>
            <p:cNvPr id="12" name="Rectangle 11">
              <a:extLst>
                <a:ext uri="{FF2B5EF4-FFF2-40B4-BE49-F238E27FC236}">
                  <a16:creationId xmlns:a16="http://schemas.microsoft.com/office/drawing/2014/main" id="{5D53931E-5765-AC09-8158-167B7FE96DD0}"/>
                </a:ext>
              </a:extLst>
            </p:cNvPr>
            <p:cNvSpPr/>
            <p:nvPr/>
          </p:nvSpPr>
          <p:spPr bwMode="auto">
            <a:xfrm>
              <a:off x="7692935" y="5281453"/>
              <a:ext cx="237744" cy="235402"/>
            </a:xfrm>
            <a:prstGeom prst="rect">
              <a:avLst/>
            </a:prstGeom>
            <a:solidFill>
              <a:srgbClr val="C0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BF976061-31A9-AC64-4DA2-F24A31AA5363}"/>
                </a:ext>
              </a:extLst>
            </p:cNvPr>
            <p:cNvSpPr/>
            <p:nvPr/>
          </p:nvSpPr>
          <p:spPr bwMode="auto">
            <a:xfrm>
              <a:off x="7692935" y="5556319"/>
              <a:ext cx="237744" cy="23540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B9A4945D-25DD-0F1F-A12A-0F7F6981D442}"/>
                </a:ext>
              </a:extLst>
            </p:cNvPr>
            <p:cNvSpPr/>
            <p:nvPr/>
          </p:nvSpPr>
          <p:spPr bwMode="auto">
            <a:xfrm>
              <a:off x="7692935" y="5831184"/>
              <a:ext cx="237744" cy="2354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26D21BB4-640D-6378-AE0B-0DF779591845}"/>
                </a:ext>
              </a:extLst>
            </p:cNvPr>
            <p:cNvSpPr txBox="1"/>
            <p:nvPr/>
          </p:nvSpPr>
          <p:spPr bwMode="auto">
            <a:xfrm>
              <a:off x="7887410" y="5019478"/>
              <a:ext cx="1511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In Vitro Activity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Variable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Active</a:t>
              </a:r>
            </a:p>
          </p:txBody>
        </p:sp>
      </p:grpSp>
    </p:spTree>
    <p:extLst>
      <p:ext uri="{BB962C8B-B14F-4D97-AF65-F5344CB8AC3E}">
        <p14:creationId xmlns:p14="http://schemas.microsoft.com/office/powerpoint/2010/main" val="3843103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7AA25-AE40-7B76-2559-42075550EFCE}"/>
              </a:ext>
            </a:extLst>
          </p:cNvPr>
          <p:cNvSpPr>
            <a:spLocks noGrp="1"/>
          </p:cNvSpPr>
          <p:nvPr>
            <p:ph type="title"/>
          </p:nvPr>
        </p:nvSpPr>
        <p:spPr/>
        <p:txBody>
          <a:bodyPr/>
          <a:lstStyle/>
          <a:p>
            <a:r>
              <a:rPr lang="en-US" dirty="0"/>
              <a:t>General Effect of KPCs on </a:t>
            </a:r>
            <a:r>
              <a:rPr lang="el-GR" dirty="0"/>
              <a:t>β</a:t>
            </a:r>
            <a:r>
              <a:rPr lang="en-US" dirty="0"/>
              <a:t>-Lactams</a:t>
            </a:r>
            <a:r>
              <a:rPr lang="en-US" baseline="30000" dirty="0"/>
              <a:t>1,2</a:t>
            </a:r>
            <a:endParaRPr lang="en-US" dirty="0"/>
          </a:p>
        </p:txBody>
      </p:sp>
      <p:graphicFrame>
        <p:nvGraphicFramePr>
          <p:cNvPr id="4" name="Content Placeholder 3">
            <a:extLst>
              <a:ext uri="{FF2B5EF4-FFF2-40B4-BE49-F238E27FC236}">
                <a16:creationId xmlns:a16="http://schemas.microsoft.com/office/drawing/2014/main" id="{93574C40-54F8-7135-6C07-748E4D58C427}"/>
              </a:ext>
            </a:extLst>
          </p:cNvPr>
          <p:cNvGraphicFramePr>
            <a:graphicFrameLocks/>
          </p:cNvGraphicFramePr>
          <p:nvPr>
            <p:extLst>
              <p:ext uri="{D42A27DB-BD31-4B8C-83A1-F6EECF244321}">
                <p14:modId xmlns:p14="http://schemas.microsoft.com/office/powerpoint/2010/main" val="4031574997"/>
              </p:ext>
            </p:extLst>
          </p:nvPr>
        </p:nvGraphicFramePr>
        <p:xfrm>
          <a:off x="708865" y="1054406"/>
          <a:ext cx="8664165" cy="5165490"/>
        </p:xfrm>
        <a:graphic>
          <a:graphicData uri="http://schemas.openxmlformats.org/drawingml/2006/table">
            <a:tbl>
              <a:tblPr firstRow="1" bandRow="1">
                <a:tableStyleId>{5C22544A-7EE6-4342-B048-85BDC9FD1C3A}</a:tableStyleId>
              </a:tblPr>
              <a:tblGrid>
                <a:gridCol w="1647730">
                  <a:extLst>
                    <a:ext uri="{9D8B030D-6E8A-4147-A177-3AD203B41FA5}">
                      <a16:colId xmlns:a16="http://schemas.microsoft.com/office/drawing/2014/main" val="20000"/>
                    </a:ext>
                  </a:extLst>
                </a:gridCol>
                <a:gridCol w="1817936">
                  <a:extLst>
                    <a:ext uri="{9D8B030D-6E8A-4147-A177-3AD203B41FA5}">
                      <a16:colId xmlns:a16="http://schemas.microsoft.com/office/drawing/2014/main" val="20001"/>
                    </a:ext>
                  </a:extLst>
                </a:gridCol>
                <a:gridCol w="1732833">
                  <a:extLst>
                    <a:ext uri="{9D8B030D-6E8A-4147-A177-3AD203B41FA5}">
                      <a16:colId xmlns:a16="http://schemas.microsoft.com/office/drawing/2014/main" val="20002"/>
                    </a:ext>
                  </a:extLst>
                </a:gridCol>
                <a:gridCol w="1732833">
                  <a:extLst>
                    <a:ext uri="{9D8B030D-6E8A-4147-A177-3AD203B41FA5}">
                      <a16:colId xmlns:a16="http://schemas.microsoft.com/office/drawing/2014/main" val="20003"/>
                    </a:ext>
                  </a:extLst>
                </a:gridCol>
                <a:gridCol w="1732833">
                  <a:extLst>
                    <a:ext uri="{9D8B030D-6E8A-4147-A177-3AD203B41FA5}">
                      <a16:colId xmlns:a16="http://schemas.microsoft.com/office/drawing/2014/main" val="20004"/>
                    </a:ext>
                  </a:extLst>
                </a:gridCol>
              </a:tblGrid>
              <a:tr h="405587">
                <a:tc>
                  <a:txBody>
                    <a:bodyPr/>
                    <a:lstStyle/>
                    <a:p>
                      <a:r>
                        <a:rPr lang="en-US" sz="2000" strike="sngStrike" baseline="0" dirty="0"/>
                        <a:t>Penicillins</a:t>
                      </a:r>
                      <a:endParaRPr lang="en-US" sz="2000" strike="sngStrike" baseline="0" dirty="0">
                        <a:solidFill>
                          <a:srgbClr val="FFFFFE"/>
                        </a:solidFill>
                      </a:endParaRPr>
                    </a:p>
                  </a:txBody>
                  <a:tcPr>
                    <a:lnL w="12700" cmpd="sng">
                      <a:noFill/>
                    </a:lnL>
                    <a:lnR w="12700" cmpd="sng">
                      <a:noFill/>
                    </a:lnR>
                    <a:lnT w="12700" cmpd="sng">
                      <a:noFill/>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r>
                        <a:rPr lang="en-US" sz="2000" strike="sngStrike" baseline="0" dirty="0"/>
                        <a:t>Cephalosporins</a:t>
                      </a:r>
                      <a:endParaRPr lang="en-US" sz="2000" strike="sngStrike" baseline="0" dirty="0">
                        <a:solidFill>
                          <a:srgbClr val="FFFFFE"/>
                        </a:solidFill>
                      </a:endParaRPr>
                    </a:p>
                  </a:txBody>
                  <a:tcPr>
                    <a:lnL w="12700" cmpd="sng">
                      <a:noFill/>
                    </a:lnL>
                    <a:solidFill>
                      <a:srgbClr val="C00000"/>
                    </a:solidFill>
                  </a:tcPr>
                </a:tc>
                <a:tc>
                  <a:txBody>
                    <a:bodyPr/>
                    <a:lstStyle/>
                    <a:p>
                      <a:r>
                        <a:rPr lang="en-US" sz="2000" strike="sngStrike" baseline="0" dirty="0"/>
                        <a:t>Cephamycins</a:t>
                      </a:r>
                      <a:endParaRPr lang="en-US" sz="2000" strike="sngStrike" baseline="0" dirty="0">
                        <a:solidFill>
                          <a:srgbClr val="FFFFFE"/>
                        </a:solidFill>
                      </a:endParaRPr>
                    </a:p>
                  </a:txBody>
                  <a:tcPr>
                    <a:solidFill>
                      <a:srgbClr val="C00000"/>
                    </a:solidFill>
                  </a:tcPr>
                </a:tc>
                <a:tc>
                  <a:txBody>
                    <a:bodyPr/>
                    <a:lstStyle/>
                    <a:p>
                      <a:r>
                        <a:rPr lang="en-US" sz="2000" strike="sngStrike" baseline="0" dirty="0"/>
                        <a:t>Carbapenems</a:t>
                      </a:r>
                      <a:endParaRPr lang="en-US" sz="2000" strike="sngStrike" baseline="0" dirty="0">
                        <a:solidFill>
                          <a:srgbClr val="FFFFFE"/>
                        </a:solidFill>
                      </a:endParaRPr>
                    </a:p>
                  </a:txBody>
                  <a:tcPr>
                    <a:solidFill>
                      <a:srgbClr val="C00000"/>
                    </a:solidFill>
                  </a:tcPr>
                </a:tc>
                <a:tc>
                  <a:txBody>
                    <a:bodyPr/>
                    <a:lstStyle/>
                    <a:p>
                      <a:r>
                        <a:rPr lang="en-US" sz="2000" strike="sngStrike" baseline="0" dirty="0"/>
                        <a:t>Monobactams</a:t>
                      </a:r>
                      <a:endParaRPr lang="en-US" sz="2000" strike="sngStrike" baseline="0" dirty="0">
                        <a:solidFill>
                          <a:srgbClr val="FFFFFE"/>
                        </a:solidFill>
                      </a:endParaRPr>
                    </a:p>
                  </a:txBody>
                  <a:tcPr>
                    <a:solidFill>
                      <a:srgbClr val="C00000"/>
                    </a:solidFill>
                  </a:tcPr>
                </a:tc>
                <a:extLst>
                  <a:ext uri="{0D108BD9-81ED-4DB2-BD59-A6C34878D82A}">
                    <a16:rowId xmlns:a16="http://schemas.microsoft.com/office/drawing/2014/main" val="10000"/>
                  </a:ext>
                </a:extLst>
              </a:tr>
              <a:tr h="1619160">
                <a:tc rowSpan="2">
                  <a:txBody>
                    <a:bodyPr/>
                    <a:lstStyle/>
                    <a:p>
                      <a:pPr>
                        <a:spcBef>
                          <a:spcPts val="600"/>
                        </a:spcBef>
                      </a:pPr>
                      <a:r>
                        <a:rPr lang="en-US" sz="1600" dirty="0">
                          <a:solidFill>
                            <a:schemeClr val="bg1"/>
                          </a:solidFill>
                        </a:rPr>
                        <a:t>Penicillin</a:t>
                      </a:r>
                    </a:p>
                    <a:p>
                      <a:pPr>
                        <a:spcBef>
                          <a:spcPts val="600"/>
                        </a:spcBef>
                      </a:pPr>
                      <a:r>
                        <a:rPr lang="en-US" sz="1600" strike="noStrike" dirty="0">
                          <a:solidFill>
                            <a:schemeClr val="bg1"/>
                          </a:solidFill>
                        </a:rPr>
                        <a:t>Methicillin</a:t>
                      </a:r>
                    </a:p>
                    <a:p>
                      <a:pPr>
                        <a:spcBef>
                          <a:spcPts val="600"/>
                        </a:spcBef>
                      </a:pPr>
                      <a:r>
                        <a:rPr lang="en-US" sz="1600" dirty="0">
                          <a:solidFill>
                            <a:schemeClr val="bg1"/>
                          </a:solidFill>
                        </a:rPr>
                        <a:t>Oxacillin</a:t>
                      </a:r>
                    </a:p>
                    <a:p>
                      <a:pPr>
                        <a:spcBef>
                          <a:spcPts val="600"/>
                        </a:spcBef>
                      </a:pPr>
                      <a:r>
                        <a:rPr lang="en-US" sz="1600" dirty="0">
                          <a:solidFill>
                            <a:schemeClr val="bg1"/>
                          </a:solidFill>
                        </a:rPr>
                        <a:t>Nafcillin</a:t>
                      </a:r>
                    </a:p>
                    <a:p>
                      <a:pPr>
                        <a:spcBef>
                          <a:spcPts val="600"/>
                        </a:spcBef>
                      </a:pPr>
                      <a:r>
                        <a:rPr lang="en-US" sz="1600" dirty="0">
                          <a:solidFill>
                            <a:schemeClr val="bg1"/>
                          </a:solidFill>
                        </a:rPr>
                        <a:t>Ampicillin (± sulbactam)</a:t>
                      </a:r>
                    </a:p>
                  </a:txBody>
                  <a:tcPr>
                    <a:lnT w="38100" cap="flat" cmpd="sng" algn="ctr">
                      <a:solidFill>
                        <a:schemeClr val="tx1"/>
                      </a:solidFill>
                      <a:prstDash val="solid"/>
                      <a:round/>
                      <a:headEnd type="none" w="med" len="med"/>
                      <a:tailEnd type="none" w="med" len="med"/>
                    </a:lnT>
                    <a:solidFill>
                      <a:srgbClr val="FFDDDD"/>
                    </a:solidFill>
                  </a:tcPr>
                </a:tc>
                <a:tc rowSpan="4">
                  <a:txBody>
                    <a:bodyPr/>
                    <a:lstStyle/>
                    <a:p>
                      <a:pPr>
                        <a:spcBef>
                          <a:spcPts val="600"/>
                        </a:spcBef>
                      </a:pPr>
                      <a:r>
                        <a:rPr lang="en-US" sz="1600" baseline="0" dirty="0">
                          <a:solidFill>
                            <a:schemeClr val="bg1"/>
                          </a:solidFill>
                        </a:rPr>
                        <a:t>Cefazolin 1st</a:t>
                      </a:r>
                    </a:p>
                    <a:p>
                      <a:pPr>
                        <a:spcBef>
                          <a:spcPts val="600"/>
                        </a:spcBef>
                      </a:pPr>
                      <a:r>
                        <a:rPr lang="en-US" sz="1600" baseline="0" dirty="0">
                          <a:solidFill>
                            <a:schemeClr val="bg1"/>
                          </a:solidFill>
                        </a:rPr>
                        <a:t>Cephalexin 1st</a:t>
                      </a:r>
                    </a:p>
                    <a:p>
                      <a:pPr>
                        <a:spcBef>
                          <a:spcPts val="600"/>
                        </a:spcBef>
                      </a:pPr>
                      <a:r>
                        <a:rPr lang="en-US" sz="1600" baseline="0" dirty="0">
                          <a:solidFill>
                            <a:schemeClr val="bg1"/>
                          </a:solidFill>
                        </a:rPr>
                        <a:t>Cefuroxime 2nd</a:t>
                      </a:r>
                    </a:p>
                    <a:p>
                      <a:pPr>
                        <a:spcBef>
                          <a:spcPts val="600"/>
                        </a:spcBef>
                      </a:pPr>
                      <a:r>
                        <a:rPr lang="en-US" sz="1600" baseline="0" dirty="0">
                          <a:solidFill>
                            <a:schemeClr val="bg1"/>
                          </a:solidFill>
                        </a:rPr>
                        <a:t>Cefotaxime 3rd</a:t>
                      </a:r>
                    </a:p>
                    <a:p>
                      <a:pPr>
                        <a:spcBef>
                          <a:spcPts val="600"/>
                        </a:spcBef>
                      </a:pPr>
                      <a:r>
                        <a:rPr lang="en-US" sz="1600" baseline="0" dirty="0">
                          <a:solidFill>
                            <a:schemeClr val="bg1"/>
                          </a:solidFill>
                        </a:rPr>
                        <a:t>Ceftazidime 3rd</a:t>
                      </a:r>
                    </a:p>
                    <a:p>
                      <a:pPr>
                        <a:spcBef>
                          <a:spcPts val="600"/>
                        </a:spcBef>
                      </a:pPr>
                      <a:r>
                        <a:rPr lang="en-US" sz="1600" baseline="0" dirty="0">
                          <a:solidFill>
                            <a:schemeClr val="bg1"/>
                          </a:solidFill>
                        </a:rPr>
                        <a:t>Cefpodoxime 3rd </a:t>
                      </a:r>
                    </a:p>
                    <a:p>
                      <a:pPr>
                        <a:spcBef>
                          <a:spcPts val="600"/>
                        </a:spcBef>
                      </a:pPr>
                      <a:r>
                        <a:rPr lang="en-US" sz="1600" baseline="0" dirty="0">
                          <a:solidFill>
                            <a:schemeClr val="bg1"/>
                          </a:solidFill>
                        </a:rPr>
                        <a:t>Cefdinir 3rd</a:t>
                      </a:r>
                    </a:p>
                    <a:p>
                      <a:pPr marL="0" marR="0" lvl="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Ceftriaxone 3rd</a:t>
                      </a:r>
                    </a:p>
                    <a:p>
                      <a:pPr marL="0" marR="0" lvl="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Cefepime 4th</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Ceftolozane 5th/ tazobactam</a:t>
                      </a:r>
                    </a:p>
                  </a:txBody>
                  <a:tcPr>
                    <a:lnB w="38100" cap="flat" cmpd="sng" algn="ctr">
                      <a:solidFill>
                        <a:srgbClr val="00823B"/>
                      </a:solidFill>
                      <a:prstDash val="solid"/>
                      <a:round/>
                      <a:headEnd type="none" w="med" len="med"/>
                      <a:tailEnd type="none" w="med" len="med"/>
                    </a:lnB>
                    <a:solidFill>
                      <a:srgbClr val="FFDDDD"/>
                    </a:solidFill>
                  </a:tcPr>
                </a:tc>
                <a:tc rowSpan="6">
                  <a:txBody>
                    <a:bodyPr/>
                    <a:lstStyle/>
                    <a:p>
                      <a:pPr>
                        <a:spcBef>
                          <a:spcPts val="600"/>
                        </a:spcBef>
                      </a:pPr>
                      <a:r>
                        <a:rPr lang="en-US" sz="1600" dirty="0">
                          <a:solidFill>
                            <a:schemeClr val="bg1"/>
                          </a:solidFill>
                        </a:rPr>
                        <a:t>Cefoxitin</a:t>
                      </a:r>
                    </a:p>
                    <a:p>
                      <a:pPr>
                        <a:spcBef>
                          <a:spcPts val="600"/>
                        </a:spcBef>
                      </a:pPr>
                      <a:r>
                        <a:rPr lang="en-US" sz="1600" dirty="0">
                          <a:solidFill>
                            <a:schemeClr val="bg1"/>
                          </a:solidFill>
                        </a:rPr>
                        <a:t>Cefotetan</a:t>
                      </a:r>
                    </a:p>
                  </a:txBody>
                  <a:tcPr>
                    <a:solidFill>
                      <a:srgbClr val="FFDDDD"/>
                    </a:solidFill>
                  </a:tcPr>
                </a:tc>
                <a:tc>
                  <a:txBody>
                    <a:bodyPr/>
                    <a:lstStyle/>
                    <a:p>
                      <a:pPr>
                        <a:spcBef>
                          <a:spcPts val="600"/>
                        </a:spcBef>
                      </a:pPr>
                      <a:r>
                        <a:rPr lang="en-US" sz="1600" dirty="0">
                          <a:solidFill>
                            <a:schemeClr val="bg1"/>
                          </a:solidFill>
                        </a:rPr>
                        <a:t>Imipenem- cilastatin</a:t>
                      </a:r>
                    </a:p>
                    <a:p>
                      <a:pPr>
                        <a:spcBef>
                          <a:spcPts val="600"/>
                        </a:spcBef>
                      </a:pPr>
                      <a:r>
                        <a:rPr lang="en-US" sz="1600" dirty="0">
                          <a:solidFill>
                            <a:schemeClr val="bg1"/>
                          </a:solidFill>
                        </a:rPr>
                        <a:t>Meropenem</a:t>
                      </a:r>
                    </a:p>
                    <a:p>
                      <a:pPr>
                        <a:spcBef>
                          <a:spcPts val="600"/>
                        </a:spcBef>
                      </a:pPr>
                      <a:r>
                        <a:rPr lang="en-US" sz="1600" dirty="0">
                          <a:solidFill>
                            <a:schemeClr val="bg1"/>
                          </a:solidFill>
                        </a:rPr>
                        <a:t>Ertapenem</a:t>
                      </a:r>
                    </a:p>
                  </a:txBody>
                  <a:tcPr>
                    <a:lnB w="38100" cap="flat" cmpd="sng" algn="ctr">
                      <a:solidFill>
                        <a:srgbClr val="00823B"/>
                      </a:solidFill>
                      <a:prstDash val="solid"/>
                      <a:round/>
                      <a:headEnd type="none" w="med" len="med"/>
                      <a:tailEnd type="none" w="med" len="med"/>
                    </a:lnB>
                    <a:solidFill>
                      <a:srgbClr val="FFDDDD"/>
                    </a:solidFill>
                  </a:tcPr>
                </a:tc>
                <a:tc rowSpan="6">
                  <a:txBody>
                    <a:bodyPr/>
                    <a:lstStyle/>
                    <a:p>
                      <a:pPr>
                        <a:spcBef>
                          <a:spcPts val="600"/>
                        </a:spcBef>
                      </a:pPr>
                      <a:r>
                        <a:rPr lang="en-US" sz="1600" dirty="0">
                          <a:solidFill>
                            <a:schemeClr val="bg1"/>
                          </a:solidFill>
                        </a:rPr>
                        <a:t>Aztreonam</a:t>
                      </a:r>
                    </a:p>
                  </a:txBody>
                  <a:tcPr>
                    <a:solidFill>
                      <a:srgbClr val="FFDDDD"/>
                    </a:solidFill>
                  </a:tcPr>
                </a:tc>
                <a:extLst>
                  <a:ext uri="{0D108BD9-81ED-4DB2-BD59-A6C34878D82A}">
                    <a16:rowId xmlns:a16="http://schemas.microsoft.com/office/drawing/2014/main" val="10001"/>
                  </a:ext>
                </a:extLst>
              </a:tr>
              <a:tr h="305578">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spcBef>
                          <a:spcPts val="600"/>
                        </a:spcBef>
                      </a:pPr>
                      <a:r>
                        <a:rPr lang="en-US" sz="1600" dirty="0">
                          <a:solidFill>
                            <a:schemeClr val="bg1"/>
                          </a:solidFill>
                        </a:rPr>
                        <a:t>Meropenem/ vaborbactam</a:t>
                      </a:r>
                    </a:p>
                    <a:p>
                      <a:pPr>
                        <a:spcBef>
                          <a:spcPts val="1200"/>
                        </a:spcBef>
                      </a:pPr>
                      <a:r>
                        <a:rPr lang="en-US" sz="1600" kern="1200" dirty="0">
                          <a:solidFill>
                            <a:schemeClr val="bg1"/>
                          </a:solidFill>
                          <a:latin typeface="+mn-lt"/>
                          <a:ea typeface="+mn-ea"/>
                          <a:cs typeface="+mn-cs"/>
                        </a:rPr>
                        <a:t>Imipenem-cilastatin/ relebactam</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rgbClr val="D0D8E8"/>
                    </a:solidFill>
                  </a:tcPr>
                </a:tc>
                <a:tc vMerge="1">
                  <a:txBody>
                    <a:bodyPr/>
                    <a:lstStyle/>
                    <a:p>
                      <a:endParaRPr lang="en-US"/>
                    </a:p>
                  </a:txBody>
                  <a:tcPr/>
                </a:tc>
                <a:extLst>
                  <a:ext uri="{0D108BD9-81ED-4DB2-BD59-A6C34878D82A}">
                    <a16:rowId xmlns:a16="http://schemas.microsoft.com/office/drawing/2014/main" val="10002"/>
                  </a:ext>
                </a:extLst>
              </a:tr>
              <a:tr h="1191972">
                <a:tc rowSpan="4">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dirty="0">
                          <a:solidFill>
                            <a:schemeClr val="bg1"/>
                          </a:solidFill>
                        </a:rPr>
                        <a:t>Amoxicillin (± clavulanate)</a:t>
                      </a:r>
                      <a:endParaRPr lang="en-US" sz="1600" baseline="30000" dirty="0">
                        <a:solidFill>
                          <a:schemeClr val="bg1"/>
                        </a:solidFill>
                      </a:endParaRPr>
                    </a:p>
                    <a:p>
                      <a:pPr>
                        <a:spcBef>
                          <a:spcPts val="600"/>
                        </a:spcBef>
                      </a:pPr>
                      <a:r>
                        <a:rPr lang="en-US" sz="1600" dirty="0">
                          <a:solidFill>
                            <a:schemeClr val="bg1"/>
                          </a:solidFill>
                        </a:rPr>
                        <a:t>Piperacillin/ tazobactam</a:t>
                      </a:r>
                      <a:endParaRPr lang="en-US" sz="1600" baseline="30000" dirty="0">
                        <a:solidFill>
                          <a:schemeClr val="bg1"/>
                        </a:solidFill>
                      </a:endParaRPr>
                    </a:p>
                  </a:txBody>
                  <a:tcPr>
                    <a:solidFill>
                      <a:srgbClr val="FFDDDD"/>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544091">
                <a:tc vMerge="1">
                  <a:txBody>
                    <a:bodyPr/>
                    <a:lstStyle/>
                    <a:p>
                      <a:endParaRPr lang="en-US"/>
                    </a:p>
                  </a:txBody>
                  <a:tcPr/>
                </a:tc>
                <a:tc vMerge="1">
                  <a:txBody>
                    <a:bodyPr/>
                    <a:lstStyle/>
                    <a:p>
                      <a:endParaRPr lang="en-US"/>
                    </a:p>
                  </a:txBody>
                  <a:tcPr/>
                </a:tc>
                <a:tc vMerge="1">
                  <a:txBody>
                    <a:bodyPr/>
                    <a:lstStyle/>
                    <a:p>
                      <a:endParaRPr lang="en-US"/>
                    </a:p>
                  </a:txBody>
                  <a:tcPr/>
                </a:tc>
                <a:tc rowSpan="3">
                  <a:txBody>
                    <a:bodyPr/>
                    <a:lstStyle/>
                    <a:p>
                      <a:pPr>
                        <a:spcBef>
                          <a:spcPts val="1200"/>
                        </a:spcBef>
                      </a:pPr>
                      <a:endParaRPr lang="en-US" sz="1600" kern="1200" dirty="0">
                        <a:solidFill>
                          <a:schemeClr val="bg1"/>
                        </a:solidFill>
                        <a:latin typeface="+mn-lt"/>
                        <a:ea typeface="+mn-ea"/>
                        <a:cs typeface="+mn-cs"/>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0D8E8"/>
                    </a:solidFill>
                  </a:tcPr>
                </a:tc>
                <a:tc vMerge="1">
                  <a:txBody>
                    <a:bodyPr/>
                    <a:lstStyle/>
                    <a:p>
                      <a:endParaRPr lang="en-US"/>
                    </a:p>
                  </a:txBody>
                  <a:tcPr/>
                </a:tc>
                <a:extLst>
                  <a:ext uri="{0D108BD9-81ED-4DB2-BD59-A6C34878D82A}">
                    <a16:rowId xmlns:a16="http://schemas.microsoft.com/office/drawing/2014/main" val="1530752435"/>
                  </a:ext>
                </a:extLst>
              </a:tr>
              <a:tr h="592780">
                <a:tc vMerge="1">
                  <a:txBody>
                    <a:bodyPr/>
                    <a:lstStyle/>
                    <a:p>
                      <a:endParaRPr lang="en-US"/>
                    </a:p>
                  </a:txBody>
                  <a:tcPr/>
                </a:tc>
                <a:tc>
                  <a:txBody>
                    <a:bodyPr/>
                    <a:lstStyle/>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Ceftazidime 3rd/ avibactam</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506322">
                <a:tc vMerge="1">
                  <a:txBody>
                    <a:bodyPr/>
                    <a:lstStyle/>
                    <a:p>
                      <a:endParaRPr lang="en-US"/>
                    </a:p>
                  </a:txBody>
                  <a:tcPr/>
                </a:tc>
                <a:tc>
                  <a:txBody>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lang="en-US" sz="1600" kern="1200" baseline="0" dirty="0">
                          <a:solidFill>
                            <a:schemeClr val="bg1"/>
                          </a:solidFill>
                          <a:latin typeface="+mn-lt"/>
                          <a:ea typeface="+mn-ea"/>
                          <a:cs typeface="+mn-cs"/>
                        </a:rPr>
                        <a:t>Cefiderocol </a:t>
                      </a:r>
                      <a:r>
                        <a:rPr lang="en-US" sz="1600" baseline="0" dirty="0">
                          <a:solidFill>
                            <a:schemeClr val="bg1"/>
                          </a:solidFill>
                        </a:rPr>
                        <a:t>4th</a:t>
                      </a:r>
                      <a:r>
                        <a:rPr lang="en-US" sz="1600" kern="1200" baseline="0" dirty="0">
                          <a:solidFill>
                            <a:schemeClr val="bg1"/>
                          </a:solidFill>
                          <a:latin typeface="+mn-lt"/>
                          <a:ea typeface="+mn-ea"/>
                          <a:cs typeface="+mn-cs"/>
                        </a:rPr>
                        <a:t> </a:t>
                      </a:r>
                    </a:p>
                  </a:txBody>
                  <a:tcPr>
                    <a:lnT w="38100" cap="flat" cmpd="sng" algn="ctr">
                      <a:solidFill>
                        <a:srgbClr val="00823B"/>
                      </a:solidFill>
                      <a:prstDash val="solid"/>
                      <a:round/>
                      <a:headEnd type="none" w="med" len="med"/>
                      <a:tailEnd type="none" w="med" len="med"/>
                    </a:lnT>
                    <a:solidFill>
                      <a:srgbClr val="D0D8E8"/>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10732585"/>
                  </a:ext>
                </a:extLst>
              </a:tr>
            </a:tbl>
          </a:graphicData>
        </a:graphic>
      </p:graphicFrame>
      <p:sp>
        <p:nvSpPr>
          <p:cNvPr id="9" name="TextBox 8">
            <a:extLst>
              <a:ext uri="{FF2B5EF4-FFF2-40B4-BE49-F238E27FC236}">
                <a16:creationId xmlns:a16="http://schemas.microsoft.com/office/drawing/2014/main" id="{4317B307-622F-8A36-FE20-9127535E9D3F}"/>
              </a:ext>
            </a:extLst>
          </p:cNvPr>
          <p:cNvSpPr txBox="1"/>
          <p:nvPr/>
        </p:nvSpPr>
        <p:spPr bwMode="auto">
          <a:xfrm>
            <a:off x="9606709" y="1210811"/>
            <a:ext cx="1988442" cy="4108817"/>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l">
              <a:lnSpc>
                <a:spcPct val="100000"/>
              </a:lnSpc>
              <a:spcBef>
                <a:spcPct val="50000"/>
              </a:spcBef>
              <a:spcAft>
                <a:spcPct val="0"/>
              </a:spcAft>
              <a:buClrTx/>
              <a:buFontTx/>
              <a:buNone/>
            </a:pPr>
            <a:r>
              <a:rPr lang="el-GR" dirty="0">
                <a:solidFill>
                  <a:schemeClr val="bg1"/>
                </a:solidFill>
                <a:latin typeface="Calibri" panose="020F0502020204030204" pitchFamily="34" charset="0"/>
              </a:rPr>
              <a:t>β</a:t>
            </a:r>
            <a:r>
              <a:rPr lang="en-US" dirty="0">
                <a:solidFill>
                  <a:schemeClr val="bg1"/>
                </a:solidFill>
                <a:latin typeface="Calibri" panose="020F0502020204030204" pitchFamily="34" charset="0"/>
              </a:rPr>
              <a:t>-Lactams of Choice for Serious ExPEC Infections:</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Ceftazidime/ avibactam</a:t>
            </a:r>
          </a:p>
          <a:p>
            <a:pPr algn="ctr">
              <a:lnSpc>
                <a:spcPct val="100000"/>
              </a:lnSpc>
              <a:spcBef>
                <a:spcPct val="50000"/>
              </a:spcBef>
              <a:spcAft>
                <a:spcPct val="0"/>
              </a:spcAft>
              <a:buClrTx/>
            </a:pPr>
            <a:r>
              <a:rPr lang="en-US" dirty="0">
                <a:solidFill>
                  <a:schemeClr val="bg1"/>
                </a:solidFill>
                <a:latin typeface="Calibri" panose="020F0502020204030204" pitchFamily="34" charset="0"/>
              </a:rPr>
              <a:t>OR</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Meropenem/ vaborbactam</a:t>
            </a:r>
          </a:p>
          <a:p>
            <a:pPr algn="ctr">
              <a:lnSpc>
                <a:spcPct val="100000"/>
              </a:lnSpc>
              <a:spcBef>
                <a:spcPct val="50000"/>
              </a:spcBef>
              <a:spcAft>
                <a:spcPct val="0"/>
              </a:spcAft>
              <a:buClrTx/>
            </a:pPr>
            <a:r>
              <a:rPr lang="en-US" dirty="0">
                <a:solidFill>
                  <a:schemeClr val="bg1"/>
                </a:solidFill>
                <a:latin typeface="Calibri" panose="020F0502020204030204" pitchFamily="34" charset="0"/>
              </a:rPr>
              <a:t>OR</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Imipenem/ cilastatin/ relebactam</a:t>
            </a:r>
          </a:p>
        </p:txBody>
      </p:sp>
      <p:sp>
        <p:nvSpPr>
          <p:cNvPr id="3" name="Text Box 15">
            <a:extLst>
              <a:ext uri="{FF2B5EF4-FFF2-40B4-BE49-F238E27FC236}">
                <a16:creationId xmlns:a16="http://schemas.microsoft.com/office/drawing/2014/main" id="{4C25DE8A-1896-E5CB-9AB2-7FDDB752AA75}"/>
              </a:ext>
            </a:extLst>
          </p:cNvPr>
          <p:cNvSpPr txBox="1">
            <a:spLocks noChangeArrowheads="1"/>
          </p:cNvSpPr>
          <p:nvPr/>
        </p:nvSpPr>
        <p:spPr bwMode="auto">
          <a:xfrm>
            <a:off x="416667" y="6365279"/>
            <a:ext cx="820766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idsociety.org/practice-guideline/amr-guidance/. 2. Queenan. Clin Microbiol Rev. 2007;20:440.</a:t>
            </a:r>
            <a:endParaRPr lang="en-US" altLang="en-US" sz="1200" b="0" dirty="0">
              <a:solidFill>
                <a:schemeClr val="bg2"/>
              </a:solidFill>
              <a:latin typeface="Calibri" panose="020F0502020204030204" pitchFamily="34" charset="0"/>
              <a:cs typeface="+mn-cs"/>
            </a:endParaRPr>
          </a:p>
        </p:txBody>
      </p:sp>
      <p:grpSp>
        <p:nvGrpSpPr>
          <p:cNvPr id="13" name="Group 12">
            <a:extLst>
              <a:ext uri="{FF2B5EF4-FFF2-40B4-BE49-F238E27FC236}">
                <a16:creationId xmlns:a16="http://schemas.microsoft.com/office/drawing/2014/main" id="{275DCDEC-7951-C5C1-4F25-5E2AE5423314}"/>
              </a:ext>
            </a:extLst>
          </p:cNvPr>
          <p:cNvGrpSpPr/>
          <p:nvPr/>
        </p:nvGrpSpPr>
        <p:grpSpPr>
          <a:xfrm>
            <a:off x="7711985" y="5019478"/>
            <a:ext cx="1706427" cy="1077218"/>
            <a:chOff x="7692935" y="5019478"/>
            <a:chExt cx="1706427" cy="1077218"/>
          </a:xfrm>
        </p:grpSpPr>
        <p:sp>
          <p:nvSpPr>
            <p:cNvPr id="14" name="Rectangle 13">
              <a:extLst>
                <a:ext uri="{FF2B5EF4-FFF2-40B4-BE49-F238E27FC236}">
                  <a16:creationId xmlns:a16="http://schemas.microsoft.com/office/drawing/2014/main" id="{56EE6A0B-E22E-1563-AE87-A28C935FC690}"/>
                </a:ext>
              </a:extLst>
            </p:cNvPr>
            <p:cNvSpPr/>
            <p:nvPr/>
          </p:nvSpPr>
          <p:spPr bwMode="auto">
            <a:xfrm>
              <a:off x="7692935" y="5281453"/>
              <a:ext cx="237744" cy="235402"/>
            </a:xfrm>
            <a:prstGeom prst="rect">
              <a:avLst/>
            </a:prstGeom>
            <a:solidFill>
              <a:srgbClr val="C0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05461E6E-1632-E280-25F7-85D6E36AD038}"/>
                </a:ext>
              </a:extLst>
            </p:cNvPr>
            <p:cNvSpPr/>
            <p:nvPr/>
          </p:nvSpPr>
          <p:spPr bwMode="auto">
            <a:xfrm>
              <a:off x="7692935" y="5556319"/>
              <a:ext cx="237744" cy="23540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982C74CA-78F9-4F10-197E-9B5AA935AE08}"/>
                </a:ext>
              </a:extLst>
            </p:cNvPr>
            <p:cNvSpPr/>
            <p:nvPr/>
          </p:nvSpPr>
          <p:spPr bwMode="auto">
            <a:xfrm>
              <a:off x="7692935" y="5831184"/>
              <a:ext cx="237744" cy="2354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44BF4D19-1BB2-2569-1BDB-A550D1F7CE57}"/>
                </a:ext>
              </a:extLst>
            </p:cNvPr>
            <p:cNvSpPr txBox="1"/>
            <p:nvPr/>
          </p:nvSpPr>
          <p:spPr bwMode="auto">
            <a:xfrm>
              <a:off x="7887410" y="5019478"/>
              <a:ext cx="1511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In Vitro Activity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Variable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Active</a:t>
              </a:r>
            </a:p>
          </p:txBody>
        </p:sp>
      </p:grpSp>
    </p:spTree>
    <p:extLst>
      <p:ext uri="{BB962C8B-B14F-4D97-AF65-F5344CB8AC3E}">
        <p14:creationId xmlns:p14="http://schemas.microsoft.com/office/powerpoint/2010/main" val="3205191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B141CDB-5308-D9EB-93CF-AA87E570A217}"/>
              </a:ext>
            </a:extLst>
          </p:cNvPr>
          <p:cNvSpPr txBox="1"/>
          <p:nvPr/>
        </p:nvSpPr>
        <p:spPr bwMode="auto">
          <a:xfrm>
            <a:off x="9614639" y="1210811"/>
            <a:ext cx="1988442" cy="2723823"/>
          </a:xfrm>
          <a:prstGeom prst="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p>
            <a:pPr algn="l">
              <a:lnSpc>
                <a:spcPct val="100000"/>
              </a:lnSpc>
              <a:spcBef>
                <a:spcPct val="50000"/>
              </a:spcBef>
              <a:spcAft>
                <a:spcPct val="0"/>
              </a:spcAft>
              <a:buClrTx/>
              <a:buFontTx/>
              <a:buNone/>
            </a:pPr>
            <a:r>
              <a:rPr lang="el-GR" dirty="0">
                <a:solidFill>
                  <a:schemeClr val="bg1"/>
                </a:solidFill>
                <a:latin typeface="Calibri" panose="020F0502020204030204" pitchFamily="34" charset="0"/>
              </a:rPr>
              <a:t>β</a:t>
            </a:r>
            <a:r>
              <a:rPr lang="en-US" dirty="0">
                <a:solidFill>
                  <a:schemeClr val="bg1"/>
                </a:solidFill>
                <a:latin typeface="Calibri" panose="020F0502020204030204" pitchFamily="34" charset="0"/>
              </a:rPr>
              <a:t>-Lactams of Choice for Serious ExPEC Infections:</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Aztreonam + (ceftazidime/) avibactam</a:t>
            </a:r>
          </a:p>
          <a:p>
            <a:pPr algn="ctr">
              <a:lnSpc>
                <a:spcPct val="100000"/>
              </a:lnSpc>
              <a:spcBef>
                <a:spcPct val="50000"/>
              </a:spcBef>
              <a:spcAft>
                <a:spcPct val="0"/>
              </a:spcAft>
              <a:buClrTx/>
            </a:pPr>
            <a:r>
              <a:rPr lang="en-US" dirty="0">
                <a:solidFill>
                  <a:schemeClr val="bg1"/>
                </a:solidFill>
                <a:latin typeface="Calibri" panose="020F0502020204030204" pitchFamily="34" charset="0"/>
              </a:rPr>
              <a:t>OR</a:t>
            </a:r>
          </a:p>
          <a:p>
            <a:pPr marL="285750" indent="-285750" algn="l">
              <a:lnSpc>
                <a:spcPct val="100000"/>
              </a:lnSpc>
              <a:spcBef>
                <a:spcPct val="50000"/>
              </a:spcBef>
              <a:spcAft>
                <a:spcPct val="0"/>
              </a:spcAft>
              <a:buClrTx/>
              <a:buFont typeface="Arial" panose="020B0604020202020204" pitchFamily="34" charset="0"/>
              <a:buChar char="•"/>
            </a:pPr>
            <a:r>
              <a:rPr lang="en-US" dirty="0">
                <a:solidFill>
                  <a:schemeClr val="accent4"/>
                </a:solidFill>
                <a:latin typeface="Calibri" panose="020F0502020204030204" pitchFamily="34" charset="0"/>
              </a:rPr>
              <a:t>Cefiderocol</a:t>
            </a:r>
          </a:p>
        </p:txBody>
      </p:sp>
      <p:sp>
        <p:nvSpPr>
          <p:cNvPr id="2" name="Title 1">
            <a:extLst>
              <a:ext uri="{FF2B5EF4-FFF2-40B4-BE49-F238E27FC236}">
                <a16:creationId xmlns:a16="http://schemas.microsoft.com/office/drawing/2014/main" id="{9887AA25-AE40-7B76-2559-42075550EFCE}"/>
              </a:ext>
            </a:extLst>
          </p:cNvPr>
          <p:cNvSpPr>
            <a:spLocks noGrp="1"/>
          </p:cNvSpPr>
          <p:nvPr>
            <p:ph type="title"/>
          </p:nvPr>
        </p:nvSpPr>
        <p:spPr/>
        <p:txBody>
          <a:bodyPr/>
          <a:lstStyle/>
          <a:p>
            <a:r>
              <a:rPr lang="en-US" dirty="0"/>
              <a:t>General Effect of NDMs on </a:t>
            </a:r>
            <a:r>
              <a:rPr lang="el-GR" dirty="0"/>
              <a:t>β</a:t>
            </a:r>
            <a:r>
              <a:rPr lang="en-US" dirty="0"/>
              <a:t>-Lactams</a:t>
            </a:r>
            <a:r>
              <a:rPr lang="en-US" baseline="30000" dirty="0"/>
              <a:t>1</a:t>
            </a:r>
            <a:endParaRPr lang="en-US" dirty="0"/>
          </a:p>
        </p:txBody>
      </p:sp>
      <p:graphicFrame>
        <p:nvGraphicFramePr>
          <p:cNvPr id="4" name="Content Placeholder 3">
            <a:extLst>
              <a:ext uri="{FF2B5EF4-FFF2-40B4-BE49-F238E27FC236}">
                <a16:creationId xmlns:a16="http://schemas.microsoft.com/office/drawing/2014/main" id="{93574C40-54F8-7135-6C07-748E4D58C427}"/>
              </a:ext>
            </a:extLst>
          </p:cNvPr>
          <p:cNvGraphicFramePr>
            <a:graphicFrameLocks/>
          </p:cNvGraphicFramePr>
          <p:nvPr>
            <p:extLst>
              <p:ext uri="{D42A27DB-BD31-4B8C-83A1-F6EECF244321}">
                <p14:modId xmlns:p14="http://schemas.microsoft.com/office/powerpoint/2010/main" val="1514537964"/>
              </p:ext>
            </p:extLst>
          </p:nvPr>
        </p:nvGraphicFramePr>
        <p:xfrm>
          <a:off x="700995" y="1071930"/>
          <a:ext cx="8672969" cy="5171864"/>
        </p:xfrm>
        <a:graphic>
          <a:graphicData uri="http://schemas.openxmlformats.org/drawingml/2006/table">
            <a:tbl>
              <a:tblPr firstRow="1" bandRow="1">
                <a:tableStyleId>{5C22544A-7EE6-4342-B048-85BDC9FD1C3A}</a:tableStyleId>
              </a:tblPr>
              <a:tblGrid>
                <a:gridCol w="1649404">
                  <a:extLst>
                    <a:ext uri="{9D8B030D-6E8A-4147-A177-3AD203B41FA5}">
                      <a16:colId xmlns:a16="http://schemas.microsoft.com/office/drawing/2014/main" val="20000"/>
                    </a:ext>
                  </a:extLst>
                </a:gridCol>
                <a:gridCol w="1819783">
                  <a:extLst>
                    <a:ext uri="{9D8B030D-6E8A-4147-A177-3AD203B41FA5}">
                      <a16:colId xmlns:a16="http://schemas.microsoft.com/office/drawing/2014/main" val="20001"/>
                    </a:ext>
                  </a:extLst>
                </a:gridCol>
                <a:gridCol w="1734594">
                  <a:extLst>
                    <a:ext uri="{9D8B030D-6E8A-4147-A177-3AD203B41FA5}">
                      <a16:colId xmlns:a16="http://schemas.microsoft.com/office/drawing/2014/main" val="20002"/>
                    </a:ext>
                  </a:extLst>
                </a:gridCol>
                <a:gridCol w="1734594">
                  <a:extLst>
                    <a:ext uri="{9D8B030D-6E8A-4147-A177-3AD203B41FA5}">
                      <a16:colId xmlns:a16="http://schemas.microsoft.com/office/drawing/2014/main" val="20003"/>
                    </a:ext>
                  </a:extLst>
                </a:gridCol>
                <a:gridCol w="1734594">
                  <a:extLst>
                    <a:ext uri="{9D8B030D-6E8A-4147-A177-3AD203B41FA5}">
                      <a16:colId xmlns:a16="http://schemas.microsoft.com/office/drawing/2014/main" val="20004"/>
                    </a:ext>
                  </a:extLst>
                </a:gridCol>
              </a:tblGrid>
              <a:tr h="396085">
                <a:tc>
                  <a:txBody>
                    <a:bodyPr/>
                    <a:lstStyle/>
                    <a:p>
                      <a:r>
                        <a:rPr lang="en-US" sz="1900" strike="sngStrike" spc="-30" baseline="0" dirty="0"/>
                        <a:t>Penicillins</a:t>
                      </a:r>
                      <a:r>
                        <a:rPr lang="en-US" sz="1900" strike="noStrike" spc="-30" baseline="30000" dirty="0"/>
                        <a:t>2</a:t>
                      </a:r>
                      <a:endParaRPr lang="en-US" sz="1900" strike="sngStrike" spc="-30" baseline="0" dirty="0">
                        <a:solidFill>
                          <a:srgbClr val="FFFFFE"/>
                        </a:solidFill>
                      </a:endParaRPr>
                    </a:p>
                  </a:txBody>
                  <a:tcPr>
                    <a:solidFill>
                      <a:srgbClr val="C00000"/>
                    </a:solidFill>
                  </a:tcPr>
                </a:tc>
                <a:tc>
                  <a:txBody>
                    <a:bodyPr/>
                    <a:lstStyle/>
                    <a:p>
                      <a:r>
                        <a:rPr lang="en-US" sz="1900" strike="sngStrike" spc="-30" baseline="0" dirty="0"/>
                        <a:t>Cephalosporins</a:t>
                      </a:r>
                      <a:r>
                        <a:rPr lang="en-US" sz="1900" strike="noStrike" spc="-30" baseline="30000" dirty="0"/>
                        <a:t>2</a:t>
                      </a:r>
                      <a:endParaRPr lang="en-US" sz="1900" strike="sngStrike" spc="-30" baseline="30000" dirty="0">
                        <a:solidFill>
                          <a:srgbClr val="FFFFFE"/>
                        </a:solidFill>
                      </a:endParaRPr>
                    </a:p>
                  </a:txBody>
                  <a:tcPr>
                    <a:solidFill>
                      <a:srgbClr val="C00000"/>
                    </a:solidFill>
                  </a:tcPr>
                </a:tc>
                <a:tc>
                  <a:txBody>
                    <a:bodyPr/>
                    <a:lstStyle/>
                    <a:p>
                      <a:r>
                        <a:rPr lang="en-US" sz="1900" strike="sngStrike" spc="-30" baseline="0" dirty="0"/>
                        <a:t>Cephamycins</a:t>
                      </a:r>
                      <a:r>
                        <a:rPr lang="en-US" sz="1900" strike="noStrike" spc="-30" baseline="30000" dirty="0"/>
                        <a:t>2</a:t>
                      </a:r>
                      <a:endParaRPr lang="en-US" sz="1900" strike="sngStrike" spc="-30" baseline="0" dirty="0">
                        <a:solidFill>
                          <a:srgbClr val="FFFFFE"/>
                        </a:solidFill>
                      </a:endParaRPr>
                    </a:p>
                  </a:txBody>
                  <a:tcPr>
                    <a:solidFill>
                      <a:srgbClr val="C00000"/>
                    </a:solidFill>
                  </a:tcPr>
                </a:tc>
                <a:tc>
                  <a:txBody>
                    <a:bodyPr/>
                    <a:lstStyle/>
                    <a:p>
                      <a:r>
                        <a:rPr lang="en-US" sz="1900" strike="sngStrike" spc="-30" baseline="0" dirty="0"/>
                        <a:t>Carbapenems</a:t>
                      </a:r>
                      <a:r>
                        <a:rPr lang="en-US" sz="1900" strike="noStrike" spc="-30" baseline="30000" dirty="0"/>
                        <a:t>2</a:t>
                      </a:r>
                      <a:endParaRPr lang="en-US" sz="1900" strike="sngStrike" spc="-30" baseline="0" dirty="0">
                        <a:solidFill>
                          <a:srgbClr val="FFFFFE"/>
                        </a:solidFill>
                      </a:endParaRPr>
                    </a:p>
                  </a:txBody>
                  <a:tcPr>
                    <a:solidFill>
                      <a:srgbClr val="C00000"/>
                    </a:solidFill>
                  </a:tcPr>
                </a:tc>
                <a:tc>
                  <a:txBody>
                    <a:bodyPr/>
                    <a:lstStyle/>
                    <a:p>
                      <a:r>
                        <a:rPr lang="en-US" sz="1900" strike="sngStrike" spc="-30" baseline="0" dirty="0"/>
                        <a:t>Monobactams</a:t>
                      </a:r>
                      <a:r>
                        <a:rPr lang="en-US" sz="1900" strike="noStrike" spc="-30" baseline="30000" dirty="0"/>
                        <a:t>2</a:t>
                      </a:r>
                      <a:endParaRPr lang="en-US" sz="1900" strike="sngStrike" spc="-30" baseline="0" dirty="0">
                        <a:solidFill>
                          <a:srgbClr val="FFFFFE"/>
                        </a:solidFill>
                      </a:endParaRPr>
                    </a:p>
                  </a:txBody>
                  <a:tcPr>
                    <a:lnB w="38100" cap="flat" cmpd="sng" algn="ctr">
                      <a:solidFill>
                        <a:srgbClr val="00823B"/>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621244">
                <a:tc rowSpan="3">
                  <a:txBody>
                    <a:bodyPr/>
                    <a:lstStyle/>
                    <a:p>
                      <a:pPr>
                        <a:spcBef>
                          <a:spcPts val="600"/>
                        </a:spcBef>
                      </a:pPr>
                      <a:r>
                        <a:rPr lang="en-US" sz="1600" dirty="0">
                          <a:solidFill>
                            <a:schemeClr val="bg1"/>
                          </a:solidFill>
                        </a:rPr>
                        <a:t>Penicillin</a:t>
                      </a:r>
                    </a:p>
                    <a:p>
                      <a:pPr>
                        <a:spcBef>
                          <a:spcPts val="600"/>
                        </a:spcBef>
                      </a:pPr>
                      <a:r>
                        <a:rPr lang="en-US" sz="1600" strike="noStrike" dirty="0">
                          <a:solidFill>
                            <a:schemeClr val="bg1"/>
                          </a:solidFill>
                        </a:rPr>
                        <a:t>Methicillin</a:t>
                      </a:r>
                    </a:p>
                    <a:p>
                      <a:pPr>
                        <a:spcBef>
                          <a:spcPts val="600"/>
                        </a:spcBef>
                      </a:pPr>
                      <a:r>
                        <a:rPr lang="en-US" sz="1600" dirty="0">
                          <a:solidFill>
                            <a:schemeClr val="bg1"/>
                          </a:solidFill>
                        </a:rPr>
                        <a:t>Oxacillin</a:t>
                      </a:r>
                    </a:p>
                    <a:p>
                      <a:pPr>
                        <a:spcBef>
                          <a:spcPts val="600"/>
                        </a:spcBef>
                      </a:pPr>
                      <a:r>
                        <a:rPr lang="en-US" sz="1600" dirty="0">
                          <a:solidFill>
                            <a:schemeClr val="bg1"/>
                          </a:solidFill>
                        </a:rPr>
                        <a:t>Nafcillin</a:t>
                      </a:r>
                    </a:p>
                    <a:p>
                      <a:pPr>
                        <a:spcBef>
                          <a:spcPts val="600"/>
                        </a:spcBef>
                      </a:pPr>
                      <a:r>
                        <a:rPr lang="en-US" sz="1600" dirty="0">
                          <a:solidFill>
                            <a:schemeClr val="bg1"/>
                          </a:solidFill>
                        </a:rPr>
                        <a:t>Ampicillin (± sulbactam)</a:t>
                      </a:r>
                    </a:p>
                  </a:txBody>
                  <a:tcPr>
                    <a:solidFill>
                      <a:srgbClr val="FFDDDD"/>
                    </a:solidFill>
                  </a:tcPr>
                </a:tc>
                <a:tc rowSpan="4">
                  <a:txBody>
                    <a:bodyPr/>
                    <a:lstStyle/>
                    <a:p>
                      <a:pPr>
                        <a:spcBef>
                          <a:spcPts val="600"/>
                        </a:spcBef>
                      </a:pPr>
                      <a:r>
                        <a:rPr lang="en-US" sz="1600" baseline="0" dirty="0">
                          <a:solidFill>
                            <a:schemeClr val="bg1"/>
                          </a:solidFill>
                        </a:rPr>
                        <a:t>Cefazolin 1st</a:t>
                      </a:r>
                    </a:p>
                    <a:p>
                      <a:pPr>
                        <a:spcBef>
                          <a:spcPts val="600"/>
                        </a:spcBef>
                      </a:pPr>
                      <a:r>
                        <a:rPr lang="en-US" sz="1600" baseline="0" dirty="0">
                          <a:solidFill>
                            <a:schemeClr val="bg1"/>
                          </a:solidFill>
                        </a:rPr>
                        <a:t>Cephalexin 1st</a:t>
                      </a:r>
                    </a:p>
                    <a:p>
                      <a:pPr>
                        <a:spcBef>
                          <a:spcPts val="600"/>
                        </a:spcBef>
                      </a:pPr>
                      <a:r>
                        <a:rPr lang="en-US" sz="1600" baseline="0" dirty="0">
                          <a:solidFill>
                            <a:schemeClr val="bg1"/>
                          </a:solidFill>
                        </a:rPr>
                        <a:t>Cefuroxime 2nd</a:t>
                      </a:r>
                    </a:p>
                    <a:p>
                      <a:pPr>
                        <a:spcBef>
                          <a:spcPts val="600"/>
                        </a:spcBef>
                      </a:pPr>
                      <a:r>
                        <a:rPr lang="en-US" sz="1600" baseline="0" dirty="0">
                          <a:solidFill>
                            <a:schemeClr val="bg1"/>
                          </a:solidFill>
                        </a:rPr>
                        <a:t>Cefotaxime 3rd</a:t>
                      </a:r>
                    </a:p>
                    <a:p>
                      <a:pPr>
                        <a:spcBef>
                          <a:spcPts val="600"/>
                        </a:spcBef>
                      </a:pPr>
                      <a:r>
                        <a:rPr lang="en-US" sz="1600" baseline="0" dirty="0">
                          <a:solidFill>
                            <a:schemeClr val="bg1"/>
                          </a:solidFill>
                        </a:rPr>
                        <a:t>Ceftazidime 3rd</a:t>
                      </a:r>
                    </a:p>
                    <a:p>
                      <a:pPr>
                        <a:spcBef>
                          <a:spcPts val="600"/>
                        </a:spcBef>
                      </a:pPr>
                      <a:r>
                        <a:rPr lang="en-US" sz="1600" baseline="0" dirty="0">
                          <a:solidFill>
                            <a:schemeClr val="bg1"/>
                          </a:solidFill>
                        </a:rPr>
                        <a:t>Cefpodoxime 3rd </a:t>
                      </a:r>
                    </a:p>
                    <a:p>
                      <a:pPr>
                        <a:spcBef>
                          <a:spcPts val="600"/>
                        </a:spcBef>
                      </a:pPr>
                      <a:r>
                        <a:rPr lang="en-US" sz="1600" baseline="0" dirty="0">
                          <a:solidFill>
                            <a:schemeClr val="bg1"/>
                          </a:solidFill>
                        </a:rPr>
                        <a:t>Cefdinir 3rd</a:t>
                      </a:r>
                    </a:p>
                    <a:p>
                      <a:pPr marL="0" marR="0" lvl="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Ceftriaxone 3rd</a:t>
                      </a:r>
                    </a:p>
                    <a:p>
                      <a:pPr marL="0" marR="0" lvl="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Cefepime 4th</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Ceftolozane 5th/ tazobactam</a:t>
                      </a:r>
                    </a:p>
                    <a:p>
                      <a:pPr marL="0" marR="0" indent="0" algn="l" defTabSz="457200" rtl="0" eaLnBrk="1" fontAlgn="auto" latinLnBrk="0" hangingPunct="1">
                        <a:lnSpc>
                          <a:spcPct val="100000"/>
                        </a:lnSpc>
                        <a:spcBef>
                          <a:spcPts val="800"/>
                        </a:spcBef>
                        <a:spcAft>
                          <a:spcPts val="0"/>
                        </a:spcAft>
                        <a:buClrTx/>
                        <a:buSzTx/>
                        <a:buFontTx/>
                        <a:buNone/>
                        <a:tabLst/>
                        <a:defRPr/>
                      </a:pPr>
                      <a:r>
                        <a:rPr lang="en-US" sz="1600" baseline="0" dirty="0">
                          <a:solidFill>
                            <a:schemeClr val="bg1"/>
                          </a:solidFill>
                        </a:rPr>
                        <a:t>Ceftazidime 3rd/ avibactam</a:t>
                      </a:r>
                    </a:p>
                  </a:txBody>
                  <a:tcPr>
                    <a:lnB w="38100" cap="flat" cmpd="sng" algn="ctr">
                      <a:solidFill>
                        <a:srgbClr val="00823B"/>
                      </a:solidFill>
                      <a:prstDash val="solid"/>
                      <a:round/>
                      <a:headEnd type="none" w="med" len="med"/>
                      <a:tailEnd type="none" w="med" len="med"/>
                    </a:lnB>
                    <a:solidFill>
                      <a:srgbClr val="FFDDDD"/>
                    </a:solidFill>
                  </a:tcPr>
                </a:tc>
                <a:tc rowSpan="5">
                  <a:txBody>
                    <a:bodyPr/>
                    <a:lstStyle/>
                    <a:p>
                      <a:pPr>
                        <a:spcBef>
                          <a:spcPts val="600"/>
                        </a:spcBef>
                      </a:pPr>
                      <a:r>
                        <a:rPr lang="en-US" sz="1600" dirty="0">
                          <a:solidFill>
                            <a:schemeClr val="bg1"/>
                          </a:solidFill>
                        </a:rPr>
                        <a:t>Cefoxitin</a:t>
                      </a:r>
                    </a:p>
                    <a:p>
                      <a:pPr>
                        <a:spcBef>
                          <a:spcPts val="600"/>
                        </a:spcBef>
                      </a:pPr>
                      <a:r>
                        <a:rPr lang="en-US" sz="1600" dirty="0">
                          <a:solidFill>
                            <a:schemeClr val="bg1"/>
                          </a:solidFill>
                        </a:rPr>
                        <a:t>Cefotetan</a:t>
                      </a:r>
                    </a:p>
                  </a:txBody>
                  <a:tcPr>
                    <a:solidFill>
                      <a:srgbClr val="FFDDDD"/>
                    </a:solidFill>
                  </a:tcPr>
                </a:tc>
                <a:tc rowSpan="2">
                  <a:txBody>
                    <a:bodyPr/>
                    <a:lstStyle/>
                    <a:p>
                      <a:pPr>
                        <a:spcBef>
                          <a:spcPts val="600"/>
                        </a:spcBef>
                      </a:pPr>
                      <a:r>
                        <a:rPr lang="en-US" sz="1600" dirty="0">
                          <a:solidFill>
                            <a:schemeClr val="bg1"/>
                          </a:solidFill>
                        </a:rPr>
                        <a:t>Imipenem- cilastatin</a:t>
                      </a:r>
                    </a:p>
                    <a:p>
                      <a:pPr>
                        <a:spcBef>
                          <a:spcPts val="600"/>
                        </a:spcBef>
                      </a:pPr>
                      <a:r>
                        <a:rPr lang="en-US" sz="1600" dirty="0">
                          <a:solidFill>
                            <a:schemeClr val="bg1"/>
                          </a:solidFill>
                        </a:rPr>
                        <a:t>Meropenem</a:t>
                      </a:r>
                    </a:p>
                    <a:p>
                      <a:pPr>
                        <a:spcBef>
                          <a:spcPts val="600"/>
                        </a:spcBef>
                      </a:pPr>
                      <a:r>
                        <a:rPr lang="en-US" sz="1600" dirty="0">
                          <a:solidFill>
                            <a:schemeClr val="bg1"/>
                          </a:solidFill>
                        </a:rPr>
                        <a:t>Ertapenem</a:t>
                      </a:r>
                    </a:p>
                  </a:txBody>
                  <a:tcPr>
                    <a:lnR w="38100" cap="flat" cmpd="sng" algn="ctr">
                      <a:solidFill>
                        <a:srgbClr val="00823B"/>
                      </a:solidFill>
                      <a:prstDash val="solid"/>
                      <a:round/>
                      <a:headEnd type="none" w="med" len="med"/>
                      <a:tailEnd type="none" w="med" len="med"/>
                    </a:lnR>
                    <a:solidFill>
                      <a:srgbClr val="FFDDDD"/>
                    </a:solidFill>
                  </a:tcPr>
                </a:tc>
                <a:tc>
                  <a:txBody>
                    <a:bodyPr/>
                    <a:lstStyle/>
                    <a:p>
                      <a:pPr>
                        <a:spcBef>
                          <a:spcPts val="600"/>
                        </a:spcBef>
                      </a:pPr>
                      <a:r>
                        <a:rPr lang="en-US" sz="1600" dirty="0">
                          <a:solidFill>
                            <a:schemeClr val="bg1"/>
                          </a:solidFill>
                        </a:rPr>
                        <a:t>Aztreonam (+ avibactam)</a:t>
                      </a:r>
                      <a:r>
                        <a:rPr lang="en-US" sz="1600" b="0" baseline="30000" dirty="0">
                          <a:solidFill>
                            <a:schemeClr val="bg1"/>
                          </a:solidFill>
                        </a:rPr>
                        <a:t>†</a:t>
                      </a:r>
                      <a:endParaRPr lang="en-US" sz="1600" baseline="30000" dirty="0">
                        <a:solidFill>
                          <a:schemeClr val="bg1"/>
                        </a:solidFill>
                      </a:endParaRP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r h="64464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4">
                  <a:txBody>
                    <a:bodyPr/>
                    <a:lstStyle/>
                    <a:p>
                      <a:pPr>
                        <a:spcBef>
                          <a:spcPts val="600"/>
                        </a:spcBef>
                      </a:pPr>
                      <a:endParaRPr lang="en-US" sz="1600" baseline="30000" dirty="0">
                        <a:solidFill>
                          <a:schemeClr val="bg1"/>
                        </a:solidFill>
                      </a:endParaRPr>
                    </a:p>
                  </a:txBody>
                  <a:tcPr>
                    <a:lnT w="38100" cap="flat" cmpd="sng" algn="ctr">
                      <a:solidFill>
                        <a:srgbClr val="00823B"/>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2809519212"/>
                  </a:ext>
                </a:extLst>
              </a:tr>
              <a:tr h="664589">
                <a:tc vMerge="1">
                  <a:txBody>
                    <a:bodyPr/>
                    <a:lstStyle/>
                    <a:p>
                      <a:endParaRPr lang="en-US"/>
                    </a:p>
                  </a:txBody>
                  <a:tcPr/>
                </a:tc>
                <a:tc vMerge="1">
                  <a:txBody>
                    <a:bodyPr/>
                    <a:lstStyle/>
                    <a:p>
                      <a:endParaRPr lang="en-US"/>
                    </a:p>
                  </a:txBody>
                  <a:tcPr/>
                </a:tc>
                <a:tc vMerge="1">
                  <a:txBody>
                    <a:bodyPr/>
                    <a:lstStyle/>
                    <a:p>
                      <a:endParaRPr lang="en-US"/>
                    </a:p>
                  </a:txBody>
                  <a:tcPr/>
                </a:tc>
                <a:tc rowSpan="3">
                  <a:txBody>
                    <a:bodyPr/>
                    <a:lstStyle/>
                    <a:p>
                      <a:pPr>
                        <a:spcBef>
                          <a:spcPts val="600"/>
                        </a:spcBef>
                      </a:pPr>
                      <a:r>
                        <a:rPr lang="en-US" sz="1600" dirty="0">
                          <a:solidFill>
                            <a:schemeClr val="bg1"/>
                          </a:solidFill>
                        </a:rPr>
                        <a:t>Meropenem/ vaborbactam</a:t>
                      </a:r>
                    </a:p>
                    <a:p>
                      <a:pPr>
                        <a:spcBef>
                          <a:spcPts val="1200"/>
                        </a:spcBef>
                      </a:pPr>
                      <a:r>
                        <a:rPr lang="en-US" sz="1600" kern="1200" dirty="0">
                          <a:solidFill>
                            <a:schemeClr val="bg1"/>
                          </a:solidFill>
                          <a:latin typeface="+mn-lt"/>
                          <a:ea typeface="+mn-ea"/>
                          <a:cs typeface="+mn-cs"/>
                        </a:rPr>
                        <a:t>Imipenem-cilastatin/ relebactam</a:t>
                      </a:r>
                    </a:p>
                  </a:txBody>
                  <a:tcPr>
                    <a:solidFill>
                      <a:srgbClr val="FFDDDD"/>
                    </a:solidFill>
                  </a:tcPr>
                </a:tc>
                <a:tc vMerge="1">
                  <a:txBody>
                    <a:bodyPr/>
                    <a:lstStyle/>
                    <a:p>
                      <a:endParaRPr lang="en-US"/>
                    </a:p>
                  </a:txBody>
                  <a:tcPr/>
                </a:tc>
                <a:extLst>
                  <a:ext uri="{0D108BD9-81ED-4DB2-BD59-A6C34878D82A}">
                    <a16:rowId xmlns:a16="http://schemas.microsoft.com/office/drawing/2014/main" val="10002"/>
                  </a:ext>
                </a:extLst>
              </a:tr>
              <a:tr h="2352437">
                <a:tc rowSpan="2">
                  <a:txBody>
                    <a:bodyPr/>
                    <a:lstStyle/>
                    <a:p>
                      <a:pPr marL="0" marR="0" indent="0" algn="l" defTabSz="457200" rtl="0" eaLnBrk="1" fontAlgn="auto" latinLnBrk="0" hangingPunct="1">
                        <a:lnSpc>
                          <a:spcPct val="100000"/>
                        </a:lnSpc>
                        <a:spcBef>
                          <a:spcPts val="600"/>
                        </a:spcBef>
                        <a:spcAft>
                          <a:spcPts val="0"/>
                        </a:spcAft>
                        <a:buClrTx/>
                        <a:buSzTx/>
                        <a:buFontTx/>
                        <a:buNone/>
                        <a:tabLst/>
                        <a:defRPr/>
                      </a:pPr>
                      <a:r>
                        <a:rPr lang="en-US" sz="1600" dirty="0">
                          <a:solidFill>
                            <a:schemeClr val="bg1"/>
                          </a:solidFill>
                        </a:rPr>
                        <a:t>Amoxicillin (± clavulanate)</a:t>
                      </a:r>
                      <a:endParaRPr lang="en-US" sz="1600" baseline="30000" dirty="0">
                        <a:solidFill>
                          <a:schemeClr val="bg1"/>
                        </a:solidFill>
                      </a:endParaRPr>
                    </a:p>
                    <a:p>
                      <a:pPr>
                        <a:spcBef>
                          <a:spcPts val="600"/>
                        </a:spcBef>
                      </a:pPr>
                      <a:r>
                        <a:rPr lang="en-US" sz="1600" dirty="0">
                          <a:solidFill>
                            <a:schemeClr val="bg1"/>
                          </a:solidFill>
                        </a:rPr>
                        <a:t>Piperacillin/ tazobactam</a:t>
                      </a:r>
                      <a:endParaRPr lang="en-US" sz="1600" baseline="30000" dirty="0">
                        <a:solidFill>
                          <a:schemeClr val="bg1"/>
                        </a:solidFill>
                      </a:endParaRPr>
                    </a:p>
                  </a:txBody>
                  <a:tcPr>
                    <a:solidFill>
                      <a:srgbClr val="FFDDDD"/>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3"/>
                  </a:ext>
                </a:extLst>
              </a:tr>
              <a:tr h="492867">
                <a:tc vMerge="1">
                  <a:txBody>
                    <a:bodyPr/>
                    <a:lstStyle/>
                    <a:p>
                      <a:endParaRPr lang="en-US"/>
                    </a:p>
                  </a:txBody>
                  <a:tcPr/>
                </a:tc>
                <a:tc>
                  <a:txBody>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lang="en-US" sz="1600" kern="1200" baseline="0" dirty="0">
                          <a:solidFill>
                            <a:schemeClr val="bg1"/>
                          </a:solidFill>
                          <a:latin typeface="+mn-lt"/>
                          <a:ea typeface="+mn-ea"/>
                          <a:cs typeface="+mn-cs"/>
                        </a:rPr>
                        <a:t>Cefiderocol </a:t>
                      </a:r>
                      <a:r>
                        <a:rPr lang="en-US" sz="1600" baseline="0" dirty="0">
                          <a:solidFill>
                            <a:schemeClr val="bg1"/>
                          </a:solidFill>
                        </a:rPr>
                        <a:t>4th</a:t>
                      </a:r>
                      <a:r>
                        <a:rPr lang="en-US" sz="1600" kern="1200" baseline="0" dirty="0">
                          <a:solidFill>
                            <a:schemeClr val="bg1"/>
                          </a:solidFill>
                          <a:latin typeface="+mn-lt"/>
                          <a:ea typeface="+mn-ea"/>
                          <a:cs typeface="+mn-cs"/>
                        </a:rPr>
                        <a:t>*</a:t>
                      </a:r>
                    </a:p>
                  </a:txBody>
                  <a:tcPr>
                    <a:lnL w="38100" cap="flat" cmpd="sng" algn="ctr">
                      <a:solidFill>
                        <a:srgbClr val="00823B"/>
                      </a:solidFill>
                      <a:prstDash val="solid"/>
                      <a:round/>
                      <a:headEnd type="none" w="med" len="med"/>
                      <a:tailEnd type="none" w="med" len="med"/>
                    </a:lnL>
                    <a:lnR w="38100" cap="flat" cmpd="sng" algn="ctr">
                      <a:solidFill>
                        <a:srgbClr val="00823B"/>
                      </a:solidFill>
                      <a:prstDash val="solid"/>
                      <a:round/>
                      <a:headEnd type="none" w="med" len="med"/>
                      <a:tailEnd type="none" w="med" len="med"/>
                    </a:lnR>
                    <a:lnT w="38100" cap="flat" cmpd="sng" algn="ctr">
                      <a:solidFill>
                        <a:srgbClr val="00823B"/>
                      </a:solidFill>
                      <a:prstDash val="solid"/>
                      <a:round/>
                      <a:headEnd type="none" w="med" len="med"/>
                      <a:tailEnd type="none" w="med" len="med"/>
                    </a:lnT>
                    <a:lnB w="38100" cap="flat" cmpd="sng" algn="ctr">
                      <a:solidFill>
                        <a:srgbClr val="00823B"/>
                      </a:solidFill>
                      <a:prstDash val="solid"/>
                      <a:round/>
                      <a:headEnd type="none" w="med" len="med"/>
                      <a:tailEnd type="none" w="med" len="med"/>
                    </a:lnB>
                    <a:solidFill>
                      <a:schemeClr val="accent5">
                        <a:lumMod val="20000"/>
                        <a:lumOff val="80000"/>
                      </a:schemeClr>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65EF192C-2748-495E-0D05-343A4E02053F}"/>
              </a:ext>
            </a:extLst>
          </p:cNvPr>
          <p:cNvSpPr txBox="1"/>
          <p:nvPr/>
        </p:nvSpPr>
        <p:spPr>
          <a:xfrm>
            <a:off x="9592868" y="4339010"/>
            <a:ext cx="2268932" cy="2046714"/>
          </a:xfrm>
          <a:prstGeom prst="rect">
            <a:avLst/>
          </a:prstGeom>
          <a:noFill/>
        </p:spPr>
        <p:txBody>
          <a:bodyPr wrap="square" rtlCol="0">
            <a:spAutoFit/>
          </a:bodyPr>
          <a:lstStyle/>
          <a:p>
            <a:r>
              <a:rPr lang="en-US" sz="1300" b="0" dirty="0">
                <a:solidFill>
                  <a:schemeClr val="bg1"/>
                </a:solidFill>
                <a:latin typeface="+mn-lt"/>
              </a:rPr>
              <a:t>*NDM may result increased MIC (ie, decreased activity) with cefiderocol.</a:t>
            </a:r>
            <a:r>
              <a:rPr lang="en-US" sz="1300" b="0" baseline="30000" dirty="0">
                <a:solidFill>
                  <a:schemeClr val="bg1"/>
                </a:solidFill>
                <a:latin typeface="+mn-lt"/>
              </a:rPr>
              <a:t>3</a:t>
            </a:r>
            <a:endParaRPr lang="en-US" sz="1300" b="0" dirty="0">
              <a:solidFill>
                <a:schemeClr val="bg1"/>
              </a:solidFill>
              <a:latin typeface="+mn-lt"/>
            </a:endParaRPr>
          </a:p>
          <a:p>
            <a:pPr>
              <a:spcBef>
                <a:spcPts val="1200"/>
              </a:spcBef>
            </a:pPr>
            <a:r>
              <a:rPr lang="en-US" sz="1300" b="0" baseline="30000" dirty="0">
                <a:solidFill>
                  <a:schemeClr val="bg1"/>
                </a:solidFill>
              </a:rPr>
              <a:t>†</a:t>
            </a:r>
            <a:r>
              <a:rPr lang="en-US" sz="1300" b="0" dirty="0">
                <a:solidFill>
                  <a:schemeClr val="bg1"/>
                </a:solidFill>
                <a:latin typeface="+mn-lt"/>
              </a:rPr>
              <a:t>Aztreonam alone not reliably active due to frequent presence of other resistance mechanisms (eg, ESBLs). Recommended in combination with avibactam.</a:t>
            </a:r>
            <a:r>
              <a:rPr lang="en-US" sz="1300" b="0" baseline="30000" dirty="0">
                <a:solidFill>
                  <a:schemeClr val="bg1"/>
                </a:solidFill>
                <a:latin typeface="+mn-lt"/>
              </a:rPr>
              <a:t>4</a:t>
            </a:r>
            <a:endParaRPr lang="en-US" sz="1300" b="0" dirty="0">
              <a:solidFill>
                <a:schemeClr val="bg1"/>
              </a:solidFill>
              <a:latin typeface="+mn-lt"/>
            </a:endParaRPr>
          </a:p>
        </p:txBody>
      </p:sp>
      <p:sp>
        <p:nvSpPr>
          <p:cNvPr id="5" name="TextBox 4">
            <a:extLst>
              <a:ext uri="{FF2B5EF4-FFF2-40B4-BE49-F238E27FC236}">
                <a16:creationId xmlns:a16="http://schemas.microsoft.com/office/drawing/2014/main" id="{27C44604-CD75-F143-3927-74B0732964B5}"/>
              </a:ext>
            </a:extLst>
          </p:cNvPr>
          <p:cNvSpPr txBox="1"/>
          <p:nvPr/>
        </p:nvSpPr>
        <p:spPr bwMode="auto">
          <a:xfrm>
            <a:off x="9592868" y="4116638"/>
            <a:ext cx="1209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Footnotes:</a:t>
            </a:r>
          </a:p>
        </p:txBody>
      </p:sp>
      <p:sp>
        <p:nvSpPr>
          <p:cNvPr id="7" name="Text Box 15">
            <a:extLst>
              <a:ext uri="{FF2B5EF4-FFF2-40B4-BE49-F238E27FC236}">
                <a16:creationId xmlns:a16="http://schemas.microsoft.com/office/drawing/2014/main" id="{359A8E62-2C73-0278-0978-716E7C619D77}"/>
              </a:ext>
            </a:extLst>
          </p:cNvPr>
          <p:cNvSpPr txBox="1">
            <a:spLocks noChangeArrowheads="1"/>
          </p:cNvSpPr>
          <p:nvPr/>
        </p:nvSpPr>
        <p:spPr bwMode="auto">
          <a:xfrm>
            <a:off x="430146" y="6189364"/>
            <a:ext cx="647684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idsociety.org/practice-guideline/amr-guidance/. 2. Khan. BMC Microbiol. 2017;17:101.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McElheny. Microbiol Spectr. 2021;9:e0177921. 4. Shields. Clin Infect Dis. 2020;71:1099.</a:t>
            </a:r>
            <a:endParaRPr lang="en-US" altLang="en-US" sz="1200" b="0" dirty="0">
              <a:solidFill>
                <a:schemeClr val="bg2"/>
              </a:solidFill>
              <a:latin typeface="Calibri" panose="020F0502020204030204" pitchFamily="34" charset="0"/>
              <a:cs typeface="+mn-cs"/>
            </a:endParaRPr>
          </a:p>
        </p:txBody>
      </p:sp>
      <p:grpSp>
        <p:nvGrpSpPr>
          <p:cNvPr id="15" name="Group 14">
            <a:extLst>
              <a:ext uri="{FF2B5EF4-FFF2-40B4-BE49-F238E27FC236}">
                <a16:creationId xmlns:a16="http://schemas.microsoft.com/office/drawing/2014/main" id="{D2DD85EA-BAA4-3FD2-432D-4008317F30DF}"/>
              </a:ext>
            </a:extLst>
          </p:cNvPr>
          <p:cNvGrpSpPr/>
          <p:nvPr/>
        </p:nvGrpSpPr>
        <p:grpSpPr>
          <a:xfrm>
            <a:off x="7711985" y="5019478"/>
            <a:ext cx="1706427" cy="1077218"/>
            <a:chOff x="7692935" y="5019478"/>
            <a:chExt cx="1706427" cy="1077218"/>
          </a:xfrm>
        </p:grpSpPr>
        <p:sp>
          <p:nvSpPr>
            <p:cNvPr id="16" name="Rectangle 15">
              <a:extLst>
                <a:ext uri="{FF2B5EF4-FFF2-40B4-BE49-F238E27FC236}">
                  <a16:creationId xmlns:a16="http://schemas.microsoft.com/office/drawing/2014/main" id="{2F44A02D-EF7D-545B-E32E-A665F28E2AD6}"/>
                </a:ext>
              </a:extLst>
            </p:cNvPr>
            <p:cNvSpPr/>
            <p:nvPr/>
          </p:nvSpPr>
          <p:spPr bwMode="auto">
            <a:xfrm>
              <a:off x="7692935" y="5281453"/>
              <a:ext cx="237744" cy="235402"/>
            </a:xfrm>
            <a:prstGeom prst="rect">
              <a:avLst/>
            </a:prstGeom>
            <a:solidFill>
              <a:srgbClr val="C00000"/>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93E91C0D-F20D-9E79-21D9-D8C1BCFD589D}"/>
                </a:ext>
              </a:extLst>
            </p:cNvPr>
            <p:cNvSpPr/>
            <p:nvPr/>
          </p:nvSpPr>
          <p:spPr bwMode="auto">
            <a:xfrm>
              <a:off x="7692935" y="5556319"/>
              <a:ext cx="237744" cy="235402"/>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90AF0ACF-7661-9FE9-9AA5-AAC1EB20DA6A}"/>
                </a:ext>
              </a:extLst>
            </p:cNvPr>
            <p:cNvSpPr/>
            <p:nvPr/>
          </p:nvSpPr>
          <p:spPr bwMode="auto">
            <a:xfrm>
              <a:off x="7692935" y="5831184"/>
              <a:ext cx="237744" cy="2354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TextBox 21">
              <a:extLst>
                <a:ext uri="{FF2B5EF4-FFF2-40B4-BE49-F238E27FC236}">
                  <a16:creationId xmlns:a16="http://schemas.microsoft.com/office/drawing/2014/main" id="{D2B3AD68-A93A-D68D-940B-141A23E84F51}"/>
                </a:ext>
              </a:extLst>
            </p:cNvPr>
            <p:cNvSpPr txBox="1"/>
            <p:nvPr/>
          </p:nvSpPr>
          <p:spPr bwMode="auto">
            <a:xfrm>
              <a:off x="7887410" y="5019478"/>
              <a:ext cx="1511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In Vitro Activity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None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Variable</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Active</a:t>
              </a:r>
            </a:p>
          </p:txBody>
        </p:sp>
      </p:grpSp>
    </p:spTree>
    <p:extLst>
      <p:ext uri="{BB962C8B-B14F-4D97-AF65-F5344CB8AC3E}">
        <p14:creationId xmlns:p14="http://schemas.microsoft.com/office/powerpoint/2010/main" val="3667421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4B06F-09D5-79C2-4B97-D6D57D0D8041}"/>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257A6260-FE70-E8C6-1EFB-4AB9C0B39A69}"/>
              </a:ext>
            </a:extLst>
          </p:cNvPr>
          <p:cNvSpPr>
            <a:spLocks noGrp="1"/>
          </p:cNvSpPr>
          <p:nvPr>
            <p:ph sz="half" idx="1"/>
          </p:nvPr>
        </p:nvSpPr>
        <p:spPr/>
        <p:txBody>
          <a:bodyPr/>
          <a:lstStyle/>
          <a:p>
            <a:r>
              <a:rPr lang="en-US" sz="2600" dirty="0"/>
              <a:t>ExPEC strains can be characterized by various schema: pathotype, phylotype (and sequence type), virulence factors, and/or antibiotic resistance genes</a:t>
            </a:r>
          </a:p>
          <a:p>
            <a:r>
              <a:rPr lang="en-US" sz="2600" dirty="0"/>
              <a:t>No specific set of characteristics clearly linked with clonal dissemination of ExPEC to date</a:t>
            </a:r>
          </a:p>
          <a:p>
            <a:r>
              <a:rPr lang="en-US" sz="2600" dirty="0"/>
              <a:t>Future vaccine targets will likely need to be multivalent to address this complexity</a:t>
            </a:r>
          </a:p>
          <a:p>
            <a:endParaRPr lang="en-US" sz="2600" dirty="0"/>
          </a:p>
        </p:txBody>
      </p:sp>
      <p:sp>
        <p:nvSpPr>
          <p:cNvPr id="4" name="Content Placeholder 3">
            <a:extLst>
              <a:ext uri="{FF2B5EF4-FFF2-40B4-BE49-F238E27FC236}">
                <a16:creationId xmlns:a16="http://schemas.microsoft.com/office/drawing/2014/main" id="{A0C7F0E1-EC49-C974-E512-1D88F4549230}"/>
              </a:ext>
            </a:extLst>
          </p:cNvPr>
          <p:cNvSpPr>
            <a:spLocks noGrp="1"/>
          </p:cNvSpPr>
          <p:nvPr>
            <p:ph sz="half" idx="2"/>
          </p:nvPr>
        </p:nvSpPr>
        <p:spPr/>
        <p:txBody>
          <a:bodyPr/>
          <a:lstStyle/>
          <a:p>
            <a:r>
              <a:rPr lang="en-US" sz="2600" dirty="0"/>
              <a:t>ExPEC are known to possess various antibiotic resistance mechanisms</a:t>
            </a:r>
          </a:p>
          <a:p>
            <a:r>
              <a:rPr lang="en-US" sz="2600" dirty="0"/>
              <a:t>Reliance on antimicrobial therapy alone likely will drive further antimicrobial resistance within ExPEC</a:t>
            </a:r>
          </a:p>
          <a:p>
            <a:endParaRPr lang="en-US" sz="2600" dirty="0"/>
          </a:p>
        </p:txBody>
      </p:sp>
    </p:spTree>
    <p:extLst>
      <p:ext uri="{BB962C8B-B14F-4D97-AF65-F5344CB8AC3E}">
        <p14:creationId xmlns:p14="http://schemas.microsoft.com/office/powerpoint/2010/main" val="2270599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u="sng" dirty="0">
                <a:solidFill>
                  <a:schemeClr val="accent3"/>
                </a:solidFill>
                <a:hlinkClick r:id="rId3">
                  <a:extLst>
                    <a:ext uri="{A12FA001-AC4F-418D-AE19-62706E023703}">
                      <ahyp:hlinkClr xmlns:ahyp="http://schemas.microsoft.com/office/drawing/2018/hyperlinkcolor" val="tx"/>
                    </a:ext>
                  </a:extLst>
                </a:hlinkClick>
              </a:rPr>
              <a:t>clinicaloptions.com/infectious-disease</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ExPEC!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067757" cy="2605717"/>
          </a:xfrm>
        </p:spPr>
        <p:txBody>
          <a:bodyPr rtlCol="0">
            <a:normAutofit/>
          </a:bodyPr>
          <a:lstStyle/>
          <a:p>
            <a:pPr eaLnBrk="1" hangingPunct="1">
              <a:buClr>
                <a:schemeClr val="accent6"/>
              </a:buClr>
              <a:defRPr/>
            </a:pPr>
            <a:r>
              <a:rPr lang="en-US" sz="2200" dirty="0">
                <a:solidFill>
                  <a:srgbClr val="E1471D"/>
                </a:solidFill>
              </a:rPr>
              <a:t>ClinicalThought commentaries </a:t>
            </a:r>
            <a:r>
              <a:rPr lang="en-US" sz="2200" b="0" dirty="0"/>
              <a:t>by expert faculty on key topics in ExPEC </a:t>
            </a:r>
          </a:p>
          <a:p>
            <a:pPr eaLnBrk="1" hangingPunct="1">
              <a:buClr>
                <a:schemeClr val="accent6"/>
              </a:buClr>
              <a:defRPr/>
            </a:pPr>
            <a:r>
              <a:rPr lang="en-US" sz="2200" dirty="0">
                <a:solidFill>
                  <a:srgbClr val="E1471D"/>
                </a:solidFill>
              </a:rPr>
              <a:t>Podcast </a:t>
            </a:r>
            <a:r>
              <a:rPr lang="en-US" sz="2200" b="0" dirty="0"/>
              <a:t>with expert faculty perspectives on ExPEC burden and prevention</a:t>
            </a:r>
          </a:p>
          <a:p>
            <a:pPr>
              <a:buClr>
                <a:schemeClr val="accent6"/>
              </a:buClr>
              <a:defRPr/>
            </a:pPr>
            <a:r>
              <a:rPr lang="en-US" sz="2200" dirty="0">
                <a:solidFill>
                  <a:srgbClr val="E1471D"/>
                </a:solidFill>
              </a:rPr>
              <a:t>On-demand webcast </a:t>
            </a:r>
            <a:r>
              <a:rPr lang="en-US" sz="2200" b="0" dirty="0"/>
              <a:t>with expert faculty discussion</a:t>
            </a:r>
          </a:p>
          <a:p>
            <a:pPr>
              <a:buClr>
                <a:schemeClr val="accent6"/>
              </a:buClr>
              <a:defRPr/>
            </a:pPr>
            <a:r>
              <a:rPr lang="en-US" sz="2200" dirty="0">
                <a:solidFill>
                  <a:srgbClr val="E1471D"/>
                </a:solidFill>
              </a:rPr>
              <a:t>Downloadable </a:t>
            </a:r>
            <a:r>
              <a:rPr lang="en-US" sz="2200" dirty="0" err="1">
                <a:solidFill>
                  <a:srgbClr val="E1471D"/>
                </a:solidFill>
              </a:rPr>
              <a:t>slidesets</a:t>
            </a:r>
            <a:r>
              <a:rPr lang="en-US" sz="2200" dirty="0">
                <a:solidFill>
                  <a:srgbClr val="E1471D"/>
                </a:solidFill>
              </a:rPr>
              <a:t> </a:t>
            </a:r>
            <a:r>
              <a:rPr lang="en-US" sz="2200" b="0" dirty="0"/>
              <a:t>to share with your colleagues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449753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5AD9A31D288964EB0E4F808789C2000" ma:contentTypeVersion="1" ma:contentTypeDescription="Create a new document." ma:contentTypeScope="" ma:versionID="285742f4d2cffedb4455044e1f26c625">
  <xsd:schema xmlns:xsd="http://www.w3.org/2001/XMLSchema" xmlns:xs="http://www.w3.org/2001/XMLSchema" xmlns:p="http://schemas.microsoft.com/office/2006/metadata/properties" xmlns:ns2="04f05e2b-b5ce-4cc3-b7fc-caa989041ab0" xmlns:ns3="e3ef014b-80bf-4ad0-ad1e-59f1a32b7b2c" targetNamespace="http://schemas.microsoft.com/office/2006/metadata/properties" ma:root="true" ma:fieldsID="b7bf3c7e60f0a1256d86c1612a775305" ns2:_="" ns3:_="">
    <xsd:import namespace="04f05e2b-b5ce-4cc3-b7fc-caa989041ab0"/>
    <xsd:import namespace="e3ef014b-80bf-4ad0-ad1e-59f1a32b7b2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3ef014b-80bf-4ad0-ad1e-59f1a32b7b2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f05e2b-b5ce-4cc3-b7fc-caa989041ab0">AQFSE3YVE7DN-340974195-5</_dlc_DocId>
    <_dlc_DocIdUrl xmlns="04f05e2b-b5ce-4cc3-b7fc-caa989041ab0">
      <Url>https://intranet.clinicaloptions.com/mews/infectiousdisease/ID_2022_ExPEC_Virtual_CCO_Hosted_SS_(PRP5137)/Slides_-_Live/_layouts/15/DocIdRedir.aspx?ID=AQFSE3YVE7DN-340974195-5</Url>
      <Description>AQFSE3YVE7DN-340974195-5</Description>
    </_dlc_DocIdUrl>
    <Document_x0020_Category xmlns="e3ef014b-80bf-4ad0-ad1e-59f1a32b7b2c">Downloadable Slides from Live</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08756BC-01AF-467F-B560-067B7EEC8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e3ef014b-80bf-4ad0-ad1e-59f1a32b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 ds:uri="e3ef014b-80bf-4ad0-ad1e-59f1a32b7b2c"/>
    <ds:schemaRef ds:uri="04f05e2b-b5ce-4cc3-b7fc-caa989041ab0"/>
    <ds:schemaRef ds:uri="http://schemas.microsoft.com/office/2006/metadata/properties"/>
  </ds:schemaRefs>
</ds:datastoreItem>
</file>

<file path=customXml/itemProps5.xml><?xml version="1.0" encoding="utf-8"?>
<ds:datastoreItem xmlns:ds="http://schemas.openxmlformats.org/officeDocument/2006/customXml" ds:itemID="{804F7BCB-E56F-48C5-B202-6FB85ADA197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8990</TotalTime>
  <Words>3558</Words>
  <Application>Microsoft Office PowerPoint</Application>
  <PresentationFormat>Widescreen</PresentationFormat>
  <Paragraphs>564</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BlinkMacSystemFont</vt:lpstr>
      <vt:lpstr>Calibri</vt:lpstr>
      <vt:lpstr>Roboto</vt:lpstr>
      <vt:lpstr>Source Sans Pro</vt:lpstr>
      <vt:lpstr>Times</vt:lpstr>
      <vt:lpstr>Wingdings</vt:lpstr>
      <vt:lpstr>2022_CCO_Template</vt:lpstr>
      <vt:lpstr>ExPEC: A Cause for Concern</vt:lpstr>
      <vt:lpstr>About These Slides</vt:lpstr>
      <vt:lpstr>Program Director</vt:lpstr>
      <vt:lpstr>Faculty</vt:lpstr>
      <vt:lpstr>Disclosures</vt:lpstr>
      <vt:lpstr>ExPEC: Diverse Strains</vt:lpstr>
      <vt:lpstr>Extraintestinal Pathogenic Escherichia coli</vt:lpstr>
      <vt:lpstr>ExPEC Structure</vt:lpstr>
      <vt:lpstr>Classification Schema for ExPEC</vt:lpstr>
      <vt:lpstr>E coli Strains by Pathotype: ExPEC</vt:lpstr>
      <vt:lpstr>E coli Strains by Pathotype: InPEC</vt:lpstr>
      <vt:lpstr>E coli Strains by Phylogroup</vt:lpstr>
      <vt:lpstr>ExPEC: Virulence Factors</vt:lpstr>
      <vt:lpstr>ExPEC Virulence Factors</vt:lpstr>
      <vt:lpstr>ExPEC Virulence Factors: Surface Polysaccharides</vt:lpstr>
      <vt:lpstr>ExPEC Virulence Factors: Adhesins</vt:lpstr>
      <vt:lpstr>ExPEC Virulence Factors: Toxins</vt:lpstr>
      <vt:lpstr>ExPEC Virulence Factors: Iron-Acquisition Systems</vt:lpstr>
      <vt:lpstr>ExPEC: Antimicrobial Resistance Profiles</vt:lpstr>
      <vt:lpstr>ExPEC Antimicrobial Resistance</vt:lpstr>
      <vt:lpstr>ExPEC Example Antimicrobial Resistance Profiles</vt:lpstr>
      <vt:lpstr>ExPEC Example Antimicrobial Resistance Profiles</vt:lpstr>
      <vt:lpstr>Family of β-Lactam Antibiotics</vt:lpstr>
      <vt:lpstr>General Effect of ESBLs on β-Lactams1,2</vt:lpstr>
      <vt:lpstr>General Effect of AmpCs on β-Lactams1,2</vt:lpstr>
      <vt:lpstr>General Effect of KPCs on β-Lactams1,2</vt:lpstr>
      <vt:lpstr>General Effect of NDMs on β-Lactams1</vt:lpstr>
      <vt:lpstr>Key Take-home Points</vt:lpstr>
      <vt:lpstr>Go Online for More CCO  Coverage of ExPEC!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ExPEC: A Cause for Concern</dc:title>
  <dc:creator>Preferred User</dc:creator>
  <cp:lastModifiedBy>vwenzel@clinicaloptions.com</cp:lastModifiedBy>
  <cp:revision>650</cp:revision>
  <cp:lastPrinted>2016-09-26T20:21:49Z</cp:lastPrinted>
  <dcterms:created xsi:type="dcterms:W3CDTF">2005-05-27T15:08:01Z</dcterms:created>
  <dcterms:modified xsi:type="dcterms:W3CDTF">2022-09-27T14:23:38Z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63c4a14f-4fc1-4ea5-b216-464b22a2d399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0x01010085AD9A31D288964EB0E4F808789C2000</vt:lpwstr>
  </property>
</Properties>
</file>