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5"/>
  </p:sldMasterIdLst>
  <p:notesMasterIdLst>
    <p:notesMasterId r:id="rId32"/>
  </p:notesMasterIdLst>
  <p:sldIdLst>
    <p:sldId id="2141411977" r:id="rId6"/>
    <p:sldId id="2141412005" r:id="rId7"/>
    <p:sldId id="2141412035" r:id="rId8"/>
    <p:sldId id="2145705895" r:id="rId9"/>
    <p:sldId id="2145705896" r:id="rId10"/>
    <p:sldId id="2145705859" r:id="rId11"/>
    <p:sldId id="2145705906" r:id="rId12"/>
    <p:sldId id="2145705897" r:id="rId13"/>
    <p:sldId id="261" r:id="rId14"/>
    <p:sldId id="2145705905" r:id="rId15"/>
    <p:sldId id="2145705893" r:id="rId16"/>
    <p:sldId id="2145705874" r:id="rId17"/>
    <p:sldId id="2145705892" r:id="rId18"/>
    <p:sldId id="1993219239" r:id="rId19"/>
    <p:sldId id="376" r:id="rId20"/>
    <p:sldId id="2145705899" r:id="rId21"/>
    <p:sldId id="2145705908" r:id="rId22"/>
    <p:sldId id="2145705907" r:id="rId23"/>
    <p:sldId id="2145705902" r:id="rId24"/>
    <p:sldId id="2145705882" r:id="rId25"/>
    <p:sldId id="2145705903" r:id="rId26"/>
    <p:sldId id="2145705900" r:id="rId27"/>
    <p:sldId id="2145705909" r:id="rId28"/>
    <p:sldId id="2141412163" r:id="rId29"/>
    <p:sldId id="2141412161" r:id="rId30"/>
    <p:sldId id="31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D6DC8F7-5414-48BB-96B8-873CF5E913ED}">
          <p14:sldIdLst>
            <p14:sldId id="2141411977"/>
            <p14:sldId id="2141412005"/>
            <p14:sldId id="2141412035"/>
          </p14:sldIdLst>
        </p14:section>
        <p14:section name="mAbs and SARS-CoV-2" id="{6F37B8F7-F216-4E60-B635-F75BCD0F02B9}">
          <p14:sldIdLst>
            <p14:sldId id="2145705895"/>
            <p14:sldId id="2145705896"/>
            <p14:sldId id="2145705859"/>
            <p14:sldId id="2145705906"/>
            <p14:sldId id="2145705897"/>
          </p14:sldIdLst>
        </p14:section>
        <p14:section name="Treatment &amp; Prophylaxis" id="{4EF52169-C5C2-4526-AA8E-2B1B135B4111}">
          <p14:sldIdLst>
            <p14:sldId id="261"/>
            <p14:sldId id="2145705905"/>
            <p14:sldId id="2145705893"/>
            <p14:sldId id="2145705874"/>
            <p14:sldId id="2145705892"/>
            <p14:sldId id="1993219239"/>
            <p14:sldId id="376"/>
            <p14:sldId id="2145705899"/>
          </p14:sldIdLst>
        </p14:section>
        <p14:section name="Place in Therapy" id="{214C2DFF-3E2D-4C3B-BFE6-39E365A0DECA}">
          <p14:sldIdLst>
            <p14:sldId id="2145705908"/>
            <p14:sldId id="2145705907"/>
            <p14:sldId id="2145705902"/>
            <p14:sldId id="2145705882"/>
            <p14:sldId id="2145705903"/>
            <p14:sldId id="2145705900"/>
          </p14:sldIdLst>
        </p14:section>
        <p14:section name="Access &amp; Equity" id="{A98C5330-94DF-4770-B7C9-B5AE53A23FE1}">
          <p14:sldIdLst>
            <p14:sldId id="2145705909"/>
            <p14:sldId id="2141412163"/>
          </p14:sldIdLst>
        </p14:section>
        <p14:section name="Summary &amp; More Information" id="{2413AFD6-FCB4-4235-BB30-EB713CEDF731}">
          <p14:sldIdLst>
            <p14:sldId id="2141412161"/>
            <p14:sldId id="318"/>
          </p14:sldIdLst>
        </p14:section>
      </p14:sectionLst>
    </p:ext>
    <p:ext uri="{EFAFB233-063F-42B5-8137-9DF3F51BA10A}">
      <p15:sldGuideLst xmlns:p15="http://schemas.microsoft.com/office/powerpoint/2012/main">
        <p15:guide id="1" pos="3840" userDrawn="1">
          <p15:clr>
            <a:srgbClr val="A4A3A4"/>
          </p15:clr>
        </p15:guide>
        <p15:guide id="2" pos="324" userDrawn="1">
          <p15:clr>
            <a:srgbClr val="A4A3A4"/>
          </p15:clr>
        </p15:guide>
        <p15:guide id="3" pos="454" userDrawn="1">
          <p15:clr>
            <a:srgbClr val="A4A3A4"/>
          </p15:clr>
        </p15:guide>
        <p15:guide id="4" pos="7409" userDrawn="1">
          <p15:clr>
            <a:srgbClr val="A4A3A4"/>
          </p15:clr>
        </p15:guide>
        <p15:guide id="5" pos="7224" userDrawn="1">
          <p15:clr>
            <a:srgbClr val="A4A3A4"/>
          </p15:clr>
        </p15:guide>
        <p15:guide id="6" orient="horz" pos="151" userDrawn="1">
          <p15:clr>
            <a:srgbClr val="A4A3A4"/>
          </p15:clr>
        </p15:guide>
        <p15:guide id="7" orient="horz" pos="259" userDrawn="1">
          <p15:clr>
            <a:srgbClr val="A4A3A4"/>
          </p15:clr>
        </p15:guide>
        <p15:guide id="8" orient="horz" pos="1008" userDrawn="1">
          <p15:clr>
            <a:srgbClr val="A4A3A4"/>
          </p15:clr>
        </p15:guide>
        <p15:guide id="9" orient="horz" pos="4147" userDrawn="1">
          <p15:clr>
            <a:srgbClr val="A4A3A4"/>
          </p15:clr>
        </p15:guide>
        <p15:guide id="10" orient="horz" pos="3895" userDrawn="1">
          <p15:clr>
            <a:srgbClr val="A4A3A4"/>
          </p15:clr>
        </p15:guide>
        <p15:guide id="11" orient="horz" pos="40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Anderson" initials="SA" lastIdx="3" clrIdx="0">
    <p:extLst>
      <p:ext uri="{19B8F6BF-5375-455C-9EA6-DF929625EA0E}">
        <p15:presenceInfo xmlns:p15="http://schemas.microsoft.com/office/powerpoint/2012/main" userId="S::sanderson@clinicaloptions.com::7d462797-b6f8-43ff-95d7-bf66d7ed55a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2" autoAdjust="0"/>
    <p:restoredTop sz="82500" autoAdjust="0"/>
  </p:normalViewPr>
  <p:slideViewPr>
    <p:cSldViewPr snapToGrid="0">
      <p:cViewPr varScale="1">
        <p:scale>
          <a:sx n="31" d="100"/>
          <a:sy n="31" d="100"/>
        </p:scale>
        <p:origin x="1352" y="36"/>
      </p:cViewPr>
      <p:guideLst>
        <p:guide pos="3840"/>
        <p:guide pos="324"/>
        <p:guide pos="454"/>
        <p:guide pos="7409"/>
        <p:guide pos="7224"/>
        <p:guide orient="horz" pos="151"/>
        <p:guide orient="horz" pos="259"/>
        <p:guide orient="horz" pos="1008"/>
        <p:guide orient="horz" pos="4147"/>
        <p:guide orient="horz" pos="3895"/>
        <p:guide orient="horz" pos="4032"/>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FFAFD9-E489-482E-860A-8D3044A1D631}" type="datetimeFigureOut">
              <a:rPr lang="en-US" smtClean="0"/>
              <a:t>4/13/2022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1795EA-7CFF-4AAB-A589-FDE49AD04820}" type="slidenum">
              <a:rPr lang="en-US" smtClean="0"/>
              <a:t>‹#›</a:t>
            </a:fld>
            <a:endParaRPr lang="en-US"/>
          </a:p>
        </p:txBody>
      </p:sp>
    </p:spTree>
    <p:extLst>
      <p:ext uri="{BB962C8B-B14F-4D97-AF65-F5344CB8AC3E}">
        <p14:creationId xmlns:p14="http://schemas.microsoft.com/office/powerpoint/2010/main" val="752375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9020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Disclaimer:</a:t>
            </a:r>
            <a:r>
              <a:rPr lang="en-US" altLang="en-US" baseline="0" dirty="0">
                <a:latin typeface="Arial" panose="020B0604020202020204" pitchFamily="34" charset="0"/>
              </a:rPr>
              <a:t> </a:t>
            </a:r>
            <a:r>
              <a:rPr lang="en-US" altLang="en-US" dirty="0">
                <a:latin typeface="Arial" panose="020B0604020202020204" pitchFamily="34" charset="0"/>
              </a:rPr>
              <a:t>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3596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RBD, receptor-binding domain.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0075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nsp, nonstructural protein.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464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ACE2, </a:t>
            </a:r>
            <a:r>
              <a:rPr lang="en-US" sz="1200" b="0" i="1" dirty="0">
                <a:effectLst/>
                <a:cs typeface="Calibri" panose="020F0502020204030204" pitchFamily="34" charset="0"/>
              </a:rPr>
              <a:t>angiotensin-converting enzyme 2; </a:t>
            </a:r>
            <a:r>
              <a:rPr lang="en-US" i="1" dirty="0"/>
              <a:t>RBD, receptor-binding domain.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6776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FRNT, </a:t>
            </a:r>
            <a:r>
              <a:rPr lang="en-US" b="0" i="1" dirty="0">
                <a:solidFill>
                  <a:srgbClr val="4D4D4D"/>
                </a:solidFill>
                <a:effectLst/>
                <a:latin typeface="ff-quadraat-web-pro"/>
              </a:rPr>
              <a:t>focus reduction neutralization test 50 (</a:t>
            </a:r>
            <a:r>
              <a:rPr lang="en-US" sz="1800" i="1" dirty="0">
                <a:effectLst/>
                <a:latin typeface="Segoe UI" panose="020B0502040204020203" pitchFamily="34" charset="0"/>
              </a:rPr>
              <a:t>titer of monoclonal antibodies required for a 50% reduction in the number of infectious foci).</a:t>
            </a:r>
            <a:endParaRPr lang="en-US" sz="1800" i="1"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4928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2991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BAM, bamlanivimab; BEB, bebtelovimab; ETE, etesevimab.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1652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15282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88269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RT-PCR, real-time polymerase chain reaction.</a:t>
            </a:r>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0795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7184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EUA, Emergency Use Authorization; RR, risk reduction; RTV, ritonavir;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6226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ASAP, as soon as possible; eGFR, estimated glomerular filtration rate; 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3958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5712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CAR, </a:t>
            </a:r>
            <a:r>
              <a:rPr lang="en-US" sz="1200" b="0" i="1" kern="0" dirty="0">
                <a:solidFill>
                  <a:srgbClr val="000000"/>
                </a:solidFill>
                <a:ea typeface="Calibri" panose="020F0502020204030204" pitchFamily="34" charset="0"/>
                <a:cs typeface="Times New Roman" panose="02020603050405020304" pitchFamily="18" charset="0"/>
              </a:rPr>
              <a:t>chimeric antigen receptor; EUA, Emergency Use Authorization; GVHD, graft vs host disease; NIH, National Institutes of Health; TNF, </a:t>
            </a:r>
            <a:r>
              <a:rPr lang="en-US" sz="1200" b="0" i="1" kern="0" dirty="0">
                <a:ea typeface="Calibri" panose="020F0502020204030204" pitchFamily="34" charset="0"/>
                <a:cs typeface="Times New Roman" panose="02020603050405020304" pitchFamily="18" charset="0"/>
              </a:rPr>
              <a:t>tumor necrosis factor.</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8892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RTV, ritonavir.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0884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antibody; PCORnet, </a:t>
            </a:r>
            <a:r>
              <a:rPr lang="en-US" b="0" i="1" dirty="0">
                <a:solidFill>
                  <a:srgbClr val="000000"/>
                </a:solidFill>
                <a:effectLst/>
                <a:latin typeface="Open Sans" panose="020B0606030504020204" pitchFamily="34" charset="0"/>
              </a:rPr>
              <a:t>National Patient-Centered Clinical Research Network.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69410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8909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482696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294412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417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3169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347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5244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529018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4201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981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468981"/>
      </p:ext>
    </p:extLst>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clinicaloptions.com/infectious-disease" TargetMode="External"/><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9CB2881B-3056-4D1F-98FA-4D7D57DE96FE}"/>
              </a:ext>
            </a:extLst>
          </p:cNvPr>
          <p:cNvSpPr>
            <a:spLocks noGrp="1"/>
          </p:cNvSpPr>
          <p:nvPr>
            <p:ph type="subTitle" idx="1"/>
          </p:nvPr>
        </p:nvSpPr>
        <p:spPr/>
        <p:txBody>
          <a:bodyPr/>
          <a:lstStyle/>
          <a:p>
            <a:r>
              <a:rPr lang="en-US" dirty="0"/>
              <a:t>Version 1 – April 12, 2022</a:t>
            </a:r>
          </a:p>
          <a:p>
            <a:endParaRPr lang="en-US" dirty="0"/>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dirty="0"/>
              <a:t>COVID-19: Which Drug, When, and Why? Slideset: </a:t>
            </a:r>
            <a:br>
              <a:rPr lang="en-US" dirty="0"/>
            </a:br>
            <a:r>
              <a:rPr lang="en-US" altLang="en-US" sz="4000" dirty="0"/>
              <a:t>Monoclonal Antibody Treatments</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396321"/>
            <a:ext cx="54641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This program is supported by an educational grant from Gilead Sciences, Inc. </a:t>
            </a:r>
          </a:p>
        </p:txBody>
      </p:sp>
      <p:pic>
        <p:nvPicPr>
          <p:cNvPr id="6" name="Picture 5" descr="A picture containing graphical user interface&#10;&#10;Description automatically generated">
            <a:extLst>
              <a:ext uri="{FF2B5EF4-FFF2-40B4-BE49-F238E27FC236}">
                <a16:creationId xmlns:a16="http://schemas.microsoft.com/office/drawing/2014/main" id="{800FB94D-ABF7-44F1-A8A8-BFFD58B05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Tree>
    <p:extLst>
      <p:ext uri="{BB962C8B-B14F-4D97-AF65-F5344CB8AC3E}">
        <p14:creationId xmlns:p14="http://schemas.microsoft.com/office/powerpoint/2010/main" val="2219028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C8BF7AD7-E37E-4ACB-9F01-C3B11C8AAF20}"/>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3AAE4E97-A612-434F-97F7-727C694B91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0EA5B10C-3376-43F5-BD10-17F391B7C8E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65331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CB486-036A-45B6-9416-F78CDEB77A70}"/>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46652FC5-85DB-49B0-B8B3-B4CF78381775}"/>
              </a:ext>
            </a:extLst>
          </p:cNvPr>
          <p:cNvSpPr>
            <a:spLocks noGrp="1"/>
          </p:cNvSpPr>
          <p:nvPr>
            <p:ph idx="1"/>
          </p:nvPr>
        </p:nvSpPr>
        <p:spPr/>
        <p:txBody>
          <a:bodyPr/>
          <a:lstStyle/>
          <a:p>
            <a:pPr marL="0" indent="0">
              <a:spcBef>
                <a:spcPts val="0"/>
              </a:spcBef>
              <a:spcAft>
                <a:spcPts val="0"/>
              </a:spcAft>
              <a:buNone/>
            </a:pPr>
            <a:r>
              <a:rPr lang="en-US" altLang="en-US" b="1" dirty="0">
                <a:solidFill>
                  <a:schemeClr val="accent3"/>
                </a:solidFill>
              </a:rPr>
              <a:t>Gregory Huhn, MD, MPHTM</a:t>
            </a:r>
          </a:p>
          <a:p>
            <a:pPr marL="0" indent="0">
              <a:spcBef>
                <a:spcPts val="0"/>
              </a:spcBef>
              <a:spcAft>
                <a:spcPts val="0"/>
              </a:spcAft>
              <a:buNone/>
            </a:pPr>
            <a:r>
              <a:rPr lang="en-US" altLang="en-US" sz="2600" i="1" dirty="0"/>
              <a:t>Associate Professor</a:t>
            </a:r>
          </a:p>
          <a:p>
            <a:pPr marL="0" indent="0">
              <a:spcBef>
                <a:spcPts val="0"/>
              </a:spcBef>
              <a:spcAft>
                <a:spcPts val="0"/>
              </a:spcAft>
              <a:buNone/>
            </a:pPr>
            <a:r>
              <a:rPr lang="en-US" altLang="en-US" sz="2600" dirty="0"/>
              <a:t>Department of Infectious Diseases</a:t>
            </a:r>
          </a:p>
          <a:p>
            <a:pPr marL="0" indent="0">
              <a:spcBef>
                <a:spcPts val="0"/>
              </a:spcBef>
              <a:spcAft>
                <a:spcPts val="0"/>
              </a:spcAft>
              <a:buNone/>
            </a:pPr>
            <a:r>
              <a:rPr lang="en-US" altLang="en-US" sz="2600" dirty="0"/>
              <a:t>Rush University Medical Center</a:t>
            </a:r>
          </a:p>
          <a:p>
            <a:pPr marL="0" indent="0">
              <a:spcBef>
                <a:spcPts val="0"/>
              </a:spcBef>
              <a:spcAft>
                <a:spcPts val="0"/>
              </a:spcAft>
              <a:buNone/>
            </a:pPr>
            <a:r>
              <a:rPr lang="en-US" altLang="en-US" sz="2600" i="1" dirty="0"/>
              <a:t>Attending Physician</a:t>
            </a:r>
          </a:p>
          <a:p>
            <a:pPr marL="0" indent="0">
              <a:spcBef>
                <a:spcPts val="0"/>
              </a:spcBef>
              <a:spcAft>
                <a:spcPts val="0"/>
              </a:spcAft>
              <a:buNone/>
            </a:pPr>
            <a:r>
              <a:rPr lang="en-US" altLang="en-US" sz="2600" dirty="0"/>
              <a:t>Department of Infectious Diseases</a:t>
            </a:r>
          </a:p>
          <a:p>
            <a:pPr marL="0" indent="0">
              <a:spcBef>
                <a:spcPts val="0"/>
              </a:spcBef>
              <a:spcAft>
                <a:spcPts val="0"/>
              </a:spcAft>
              <a:buNone/>
            </a:pPr>
            <a:r>
              <a:rPr lang="en-US" altLang="en-US" sz="2600" dirty="0"/>
              <a:t>Cook County Health</a:t>
            </a:r>
          </a:p>
          <a:p>
            <a:pPr marL="0" indent="0">
              <a:spcBef>
                <a:spcPts val="0"/>
              </a:spcBef>
              <a:spcAft>
                <a:spcPts val="0"/>
              </a:spcAft>
              <a:buNone/>
            </a:pPr>
            <a:r>
              <a:rPr lang="en-US" altLang="en-US" sz="2600" dirty="0"/>
              <a:t>Chicago, Illinois</a:t>
            </a:r>
          </a:p>
          <a:p>
            <a:pPr marL="0" indent="0">
              <a:spcBef>
                <a:spcPts val="0"/>
              </a:spcBef>
              <a:spcAft>
                <a:spcPts val="0"/>
              </a:spcAft>
              <a:buNone/>
            </a:pPr>
            <a:endParaRPr lang="en-US" altLang="en-US" sz="2600" dirty="0"/>
          </a:p>
          <a:p>
            <a:pPr marL="0" indent="0">
              <a:spcBef>
                <a:spcPts val="0"/>
              </a:spcBef>
              <a:spcAft>
                <a:spcPts val="0"/>
              </a:spcAft>
              <a:buNone/>
            </a:pPr>
            <a:r>
              <a:rPr kumimoji="0" lang="en-US" altLang="en-US" sz="26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Gregory Huhn, MD, MPHTM, </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disclosed that he has received funds for research support from Lilly and consulting fees from Gilead Sciences, Janssen, and </a:t>
            </a:r>
            <a:r>
              <a:rPr kumimoji="0" lang="en-US" altLang="en-US" sz="26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ViiV</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a:r>
          </a:p>
          <a:p>
            <a:pPr marL="0" indent="0">
              <a:spcBef>
                <a:spcPts val="0"/>
              </a:spcBef>
              <a:spcAft>
                <a:spcPts val="0"/>
              </a:spcAft>
              <a:buNone/>
            </a:pPr>
            <a:endParaRPr lang="en-US" altLang="en-US" sz="2600" dirty="0"/>
          </a:p>
        </p:txBody>
      </p:sp>
    </p:spTree>
    <p:extLst>
      <p:ext uri="{BB962C8B-B14F-4D97-AF65-F5344CB8AC3E}">
        <p14:creationId xmlns:p14="http://schemas.microsoft.com/office/powerpoint/2010/main" val="1528347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85A0-F844-408D-9264-6F65172D58DC}"/>
              </a:ext>
            </a:extLst>
          </p:cNvPr>
          <p:cNvSpPr>
            <a:spLocks noGrp="1"/>
          </p:cNvSpPr>
          <p:nvPr>
            <p:ph type="title"/>
          </p:nvPr>
        </p:nvSpPr>
        <p:spPr/>
        <p:txBody>
          <a:bodyPr/>
          <a:lstStyle/>
          <a:p>
            <a:r>
              <a:rPr lang="en-US" dirty="0"/>
              <a:t>Monoclonal Antibodies and SARS-CoV-2</a:t>
            </a:r>
          </a:p>
        </p:txBody>
      </p:sp>
    </p:spTree>
    <p:extLst>
      <p:ext uri="{BB962C8B-B14F-4D97-AF65-F5344CB8AC3E}">
        <p14:creationId xmlns:p14="http://schemas.microsoft.com/office/powerpoint/2010/main" val="4090447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91F19-E578-403D-9770-B6901A38EBAF}"/>
              </a:ext>
            </a:extLst>
          </p:cNvPr>
          <p:cNvSpPr>
            <a:spLocks noGrp="1"/>
          </p:cNvSpPr>
          <p:nvPr>
            <p:ph type="title"/>
          </p:nvPr>
        </p:nvSpPr>
        <p:spPr/>
        <p:txBody>
          <a:bodyPr/>
          <a:lstStyle/>
          <a:p>
            <a:r>
              <a:rPr lang="en-US" sz="3600" dirty="0">
                <a:cs typeface="Calibri" panose="020F0502020204030204" pitchFamily="34" charset="0"/>
              </a:rPr>
              <a:t>Monoclonal Antibodies Against SARS-CoV-2</a:t>
            </a:r>
            <a:endParaRPr lang="en-US" dirty="0">
              <a:cs typeface="Calibri" panose="020F0502020204030204" pitchFamily="34" charset="0"/>
            </a:endParaRPr>
          </a:p>
        </p:txBody>
      </p:sp>
      <p:sp>
        <p:nvSpPr>
          <p:cNvPr id="7" name="TextBox 6">
            <a:extLst>
              <a:ext uri="{FF2B5EF4-FFF2-40B4-BE49-F238E27FC236}">
                <a16:creationId xmlns:a16="http://schemas.microsoft.com/office/drawing/2014/main" id="{ED271A45-B282-416F-829C-012692EE46B8}"/>
              </a:ext>
            </a:extLst>
          </p:cNvPr>
          <p:cNvSpPr txBox="1"/>
          <p:nvPr/>
        </p:nvSpPr>
        <p:spPr bwMode="auto">
          <a:xfrm>
            <a:off x="432929" y="6395538"/>
            <a:ext cx="25651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Taylor. Nat Rev Immuno. 2021;21:382.</a:t>
            </a:r>
          </a:p>
        </p:txBody>
      </p:sp>
      <p:grpSp>
        <p:nvGrpSpPr>
          <p:cNvPr id="8" name="Group 7">
            <a:extLst>
              <a:ext uri="{FF2B5EF4-FFF2-40B4-BE49-F238E27FC236}">
                <a16:creationId xmlns:a16="http://schemas.microsoft.com/office/drawing/2014/main" id="{30C4B1BB-31F9-4211-9D66-4237758C5B4C}"/>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13441458-A5E4-4AB0-8D8E-7FF22BAD57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665CB172-6DA4-45C3-8139-6AC7344B93E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1" name="TextBox 20">
            <a:extLst>
              <a:ext uri="{FF2B5EF4-FFF2-40B4-BE49-F238E27FC236}">
                <a16:creationId xmlns:a16="http://schemas.microsoft.com/office/drawing/2014/main" id="{8651C78E-76B6-497F-84F3-18998A430CEE}"/>
              </a:ext>
            </a:extLst>
          </p:cNvPr>
          <p:cNvSpPr txBox="1"/>
          <p:nvPr/>
        </p:nvSpPr>
        <p:spPr bwMode="auto">
          <a:xfrm>
            <a:off x="3863058" y="1806197"/>
            <a:ext cx="11949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SARS-CoV-2</a:t>
            </a:r>
          </a:p>
        </p:txBody>
      </p:sp>
      <p:sp>
        <p:nvSpPr>
          <p:cNvPr id="22" name="TextBox 21">
            <a:extLst>
              <a:ext uri="{FF2B5EF4-FFF2-40B4-BE49-F238E27FC236}">
                <a16:creationId xmlns:a16="http://schemas.microsoft.com/office/drawing/2014/main" id="{2B64F479-150D-4CCB-B476-0D890A1B632C}"/>
              </a:ext>
            </a:extLst>
          </p:cNvPr>
          <p:cNvSpPr txBox="1"/>
          <p:nvPr/>
        </p:nvSpPr>
        <p:spPr bwMode="auto">
          <a:xfrm>
            <a:off x="3525298" y="3305597"/>
            <a:ext cx="9190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 protein</a:t>
            </a:r>
          </a:p>
        </p:txBody>
      </p:sp>
      <p:grpSp>
        <p:nvGrpSpPr>
          <p:cNvPr id="59" name="Group 58">
            <a:extLst>
              <a:ext uri="{FF2B5EF4-FFF2-40B4-BE49-F238E27FC236}">
                <a16:creationId xmlns:a16="http://schemas.microsoft.com/office/drawing/2014/main" id="{59AE78D9-683E-457E-981A-B14C32264CB4}"/>
              </a:ext>
            </a:extLst>
          </p:cNvPr>
          <p:cNvGrpSpPr/>
          <p:nvPr/>
        </p:nvGrpSpPr>
        <p:grpSpPr>
          <a:xfrm rot="14400000">
            <a:off x="8394169" y="3143331"/>
            <a:ext cx="527801" cy="550944"/>
            <a:chOff x="285313" y="3196211"/>
            <a:chExt cx="1187475" cy="1269460"/>
          </a:xfrm>
          <a:solidFill>
            <a:schemeClr val="accent3">
              <a:lumMod val="60000"/>
              <a:lumOff val="40000"/>
            </a:schemeClr>
          </a:solidFill>
        </p:grpSpPr>
        <p:sp>
          <p:nvSpPr>
            <p:cNvPr id="168" name="Freeform 73">
              <a:extLst>
                <a:ext uri="{FF2B5EF4-FFF2-40B4-BE49-F238E27FC236}">
                  <a16:creationId xmlns:a16="http://schemas.microsoft.com/office/drawing/2014/main" id="{CA8059B3-C96B-4334-AFED-672ED51D04F0}"/>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9" name="Freeform 74">
              <a:extLst>
                <a:ext uri="{FF2B5EF4-FFF2-40B4-BE49-F238E27FC236}">
                  <a16:creationId xmlns:a16="http://schemas.microsoft.com/office/drawing/2014/main" id="{A6B905CC-CB17-4F0C-AB8C-4A6385CA6E21}"/>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0" name="Freeform 39">
              <a:extLst>
                <a:ext uri="{FF2B5EF4-FFF2-40B4-BE49-F238E27FC236}">
                  <a16:creationId xmlns:a16="http://schemas.microsoft.com/office/drawing/2014/main" id="{A4FBF474-6BBE-4A55-B02B-2D267C655831}"/>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1" name="Freeform 41">
              <a:extLst>
                <a:ext uri="{FF2B5EF4-FFF2-40B4-BE49-F238E27FC236}">
                  <a16:creationId xmlns:a16="http://schemas.microsoft.com/office/drawing/2014/main" id="{31055770-2477-44AC-8A88-3F03C961E78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4" name="Group 3">
            <a:extLst>
              <a:ext uri="{FF2B5EF4-FFF2-40B4-BE49-F238E27FC236}">
                <a16:creationId xmlns:a16="http://schemas.microsoft.com/office/drawing/2014/main" id="{7BC44F44-C954-4CA2-B437-D3D1A3A8C974}"/>
              </a:ext>
            </a:extLst>
          </p:cNvPr>
          <p:cNvGrpSpPr/>
          <p:nvPr/>
        </p:nvGrpSpPr>
        <p:grpSpPr>
          <a:xfrm rot="3828601">
            <a:off x="3906730" y="2145500"/>
            <a:ext cx="1096532" cy="1100431"/>
            <a:chOff x="-1981350" y="994623"/>
            <a:chExt cx="1710296" cy="1716377"/>
          </a:xfrm>
        </p:grpSpPr>
        <p:sp>
          <p:nvSpPr>
            <p:cNvPr id="15" name="Oval 14">
              <a:extLst>
                <a:ext uri="{FF2B5EF4-FFF2-40B4-BE49-F238E27FC236}">
                  <a16:creationId xmlns:a16="http://schemas.microsoft.com/office/drawing/2014/main" id="{3006BD66-194E-4967-BB76-D38184D9B56D}"/>
                </a:ext>
              </a:extLst>
            </p:cNvPr>
            <p:cNvSpPr/>
            <p:nvPr/>
          </p:nvSpPr>
          <p:spPr bwMode="auto">
            <a:xfrm>
              <a:off x="-1734157" y="1239128"/>
              <a:ext cx="1200463" cy="1200463"/>
            </a:xfrm>
            <a:prstGeom prst="ellipse">
              <a:avLst/>
            </a:prstGeom>
            <a:solidFill>
              <a:schemeClr val="accent2">
                <a:lumMod val="20000"/>
                <a:lumOff val="80000"/>
              </a:schemeClr>
            </a:solidFill>
            <a:ln w="381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1" name="Group 60">
              <a:extLst>
                <a:ext uri="{FF2B5EF4-FFF2-40B4-BE49-F238E27FC236}">
                  <a16:creationId xmlns:a16="http://schemas.microsoft.com/office/drawing/2014/main" id="{FF623F31-0DDB-497C-AC7D-28D6563DA470}"/>
                </a:ext>
              </a:extLst>
            </p:cNvPr>
            <p:cNvGrpSpPr/>
            <p:nvPr/>
          </p:nvGrpSpPr>
          <p:grpSpPr>
            <a:xfrm>
              <a:off x="-1981350" y="994623"/>
              <a:ext cx="1710296" cy="1716377"/>
              <a:chOff x="1463531" y="2325688"/>
              <a:chExt cx="1373149" cy="1378031"/>
            </a:xfrm>
          </p:grpSpPr>
          <p:grpSp>
            <p:nvGrpSpPr>
              <p:cNvPr id="65" name="Group 64">
                <a:extLst>
                  <a:ext uri="{FF2B5EF4-FFF2-40B4-BE49-F238E27FC236}">
                    <a16:creationId xmlns:a16="http://schemas.microsoft.com/office/drawing/2014/main" id="{270F8603-11DE-4C5C-A03A-6B5AC78EBD4F}"/>
                  </a:ext>
                </a:extLst>
              </p:cNvPr>
              <p:cNvGrpSpPr/>
              <p:nvPr/>
            </p:nvGrpSpPr>
            <p:grpSpPr>
              <a:xfrm>
                <a:off x="1883172" y="2325688"/>
                <a:ext cx="284464" cy="290681"/>
                <a:chOff x="1883172" y="2325688"/>
                <a:chExt cx="284464" cy="290681"/>
              </a:xfrm>
            </p:grpSpPr>
            <p:grpSp>
              <p:nvGrpSpPr>
                <p:cNvPr id="157" name="Group 156">
                  <a:extLst>
                    <a:ext uri="{FF2B5EF4-FFF2-40B4-BE49-F238E27FC236}">
                      <a16:creationId xmlns:a16="http://schemas.microsoft.com/office/drawing/2014/main" id="{DE987B37-0F6C-4D6D-B0EB-8355E9475598}"/>
                    </a:ext>
                  </a:extLst>
                </p:cNvPr>
                <p:cNvGrpSpPr/>
                <p:nvPr/>
              </p:nvGrpSpPr>
              <p:grpSpPr>
                <a:xfrm>
                  <a:off x="2066439" y="2486629"/>
                  <a:ext cx="101197" cy="96084"/>
                  <a:chOff x="2066439" y="2486629"/>
                  <a:chExt cx="101197" cy="96084"/>
                </a:xfrm>
              </p:grpSpPr>
              <p:sp>
                <p:nvSpPr>
                  <p:cNvPr id="162" name="Freeform 690">
                    <a:extLst>
                      <a:ext uri="{FF2B5EF4-FFF2-40B4-BE49-F238E27FC236}">
                        <a16:creationId xmlns:a16="http://schemas.microsoft.com/office/drawing/2014/main" id="{B6D7EB46-4A7F-44B4-AB2A-592CDA07FE42}"/>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63" name="Freeform 691">
                    <a:extLst>
                      <a:ext uri="{FF2B5EF4-FFF2-40B4-BE49-F238E27FC236}">
                        <a16:creationId xmlns:a16="http://schemas.microsoft.com/office/drawing/2014/main" id="{C23D6D9C-87AF-49BA-856E-9BEA8CCC3E83}"/>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58" name="Group 157">
                  <a:extLst>
                    <a:ext uri="{FF2B5EF4-FFF2-40B4-BE49-F238E27FC236}">
                      <a16:creationId xmlns:a16="http://schemas.microsoft.com/office/drawing/2014/main" id="{B44A14F7-E143-409E-B39F-FC9D280C26D7}"/>
                    </a:ext>
                  </a:extLst>
                </p:cNvPr>
                <p:cNvGrpSpPr/>
                <p:nvPr/>
              </p:nvGrpSpPr>
              <p:grpSpPr>
                <a:xfrm>
                  <a:off x="1883172" y="2325688"/>
                  <a:ext cx="149526" cy="290681"/>
                  <a:chOff x="1883172" y="2325688"/>
                  <a:chExt cx="149526" cy="290681"/>
                </a:xfrm>
              </p:grpSpPr>
              <p:sp>
                <p:nvSpPr>
                  <p:cNvPr id="159" name="Freeform: Shape 158">
                    <a:extLst>
                      <a:ext uri="{FF2B5EF4-FFF2-40B4-BE49-F238E27FC236}">
                        <a16:creationId xmlns:a16="http://schemas.microsoft.com/office/drawing/2014/main" id="{778F7DD1-5D29-4DC4-BCCB-AFFE30C15ADE}"/>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Freeform: Shape 159">
                    <a:extLst>
                      <a:ext uri="{FF2B5EF4-FFF2-40B4-BE49-F238E27FC236}">
                        <a16:creationId xmlns:a16="http://schemas.microsoft.com/office/drawing/2014/main" id="{42EB0930-A34C-4473-97A0-A5BBAECF5D87}"/>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Freeform: Shape 160">
                    <a:extLst>
                      <a:ext uri="{FF2B5EF4-FFF2-40B4-BE49-F238E27FC236}">
                        <a16:creationId xmlns:a16="http://schemas.microsoft.com/office/drawing/2014/main" id="{62CA24B6-E31E-41DC-A960-12607CF16C83}"/>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6" name="Group 65">
                <a:extLst>
                  <a:ext uri="{FF2B5EF4-FFF2-40B4-BE49-F238E27FC236}">
                    <a16:creationId xmlns:a16="http://schemas.microsoft.com/office/drawing/2014/main" id="{8B79E3FE-1051-43BC-A340-64DDC0550C02}"/>
                  </a:ext>
                </a:extLst>
              </p:cNvPr>
              <p:cNvGrpSpPr/>
              <p:nvPr/>
            </p:nvGrpSpPr>
            <p:grpSpPr>
              <a:xfrm rot="19546225">
                <a:off x="1619445" y="2457600"/>
                <a:ext cx="284464" cy="290681"/>
                <a:chOff x="1883172" y="2325688"/>
                <a:chExt cx="284464" cy="290681"/>
              </a:xfrm>
            </p:grpSpPr>
            <p:grpSp>
              <p:nvGrpSpPr>
                <p:cNvPr id="150" name="Group 149">
                  <a:extLst>
                    <a:ext uri="{FF2B5EF4-FFF2-40B4-BE49-F238E27FC236}">
                      <a16:creationId xmlns:a16="http://schemas.microsoft.com/office/drawing/2014/main" id="{7FE5DBC8-694C-4CE6-A4CD-44613CC453D2}"/>
                    </a:ext>
                  </a:extLst>
                </p:cNvPr>
                <p:cNvGrpSpPr/>
                <p:nvPr/>
              </p:nvGrpSpPr>
              <p:grpSpPr>
                <a:xfrm>
                  <a:off x="2066439" y="2486629"/>
                  <a:ext cx="101197" cy="96084"/>
                  <a:chOff x="2066439" y="2486629"/>
                  <a:chExt cx="101197" cy="96084"/>
                </a:xfrm>
              </p:grpSpPr>
              <p:sp>
                <p:nvSpPr>
                  <p:cNvPr id="155" name="Freeform 690">
                    <a:extLst>
                      <a:ext uri="{FF2B5EF4-FFF2-40B4-BE49-F238E27FC236}">
                        <a16:creationId xmlns:a16="http://schemas.microsoft.com/office/drawing/2014/main" id="{340B51AF-3B51-451B-82CA-346B44C80FDA}"/>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56" name="Freeform 691">
                    <a:extLst>
                      <a:ext uri="{FF2B5EF4-FFF2-40B4-BE49-F238E27FC236}">
                        <a16:creationId xmlns:a16="http://schemas.microsoft.com/office/drawing/2014/main" id="{C11517EC-1E12-4359-9931-BC7FEB2A020F}"/>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51" name="Group 150">
                  <a:extLst>
                    <a:ext uri="{FF2B5EF4-FFF2-40B4-BE49-F238E27FC236}">
                      <a16:creationId xmlns:a16="http://schemas.microsoft.com/office/drawing/2014/main" id="{EF448E22-A350-48C8-A01D-4CBB4084A037}"/>
                    </a:ext>
                  </a:extLst>
                </p:cNvPr>
                <p:cNvGrpSpPr/>
                <p:nvPr/>
              </p:nvGrpSpPr>
              <p:grpSpPr>
                <a:xfrm>
                  <a:off x="1883172" y="2325688"/>
                  <a:ext cx="149526" cy="290681"/>
                  <a:chOff x="1883172" y="2325688"/>
                  <a:chExt cx="149526" cy="290681"/>
                </a:xfrm>
              </p:grpSpPr>
              <p:sp>
                <p:nvSpPr>
                  <p:cNvPr id="152" name="Freeform: Shape 151">
                    <a:extLst>
                      <a:ext uri="{FF2B5EF4-FFF2-40B4-BE49-F238E27FC236}">
                        <a16:creationId xmlns:a16="http://schemas.microsoft.com/office/drawing/2014/main" id="{EFC9AE40-A8D0-4317-9787-31D66E3FADF7}"/>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Freeform: Shape 152">
                    <a:extLst>
                      <a:ext uri="{FF2B5EF4-FFF2-40B4-BE49-F238E27FC236}">
                        <a16:creationId xmlns:a16="http://schemas.microsoft.com/office/drawing/2014/main" id="{00368D68-EB8C-4380-ABB2-5A1C133A04F7}"/>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Freeform: Shape 153">
                    <a:extLst>
                      <a:ext uri="{FF2B5EF4-FFF2-40B4-BE49-F238E27FC236}">
                        <a16:creationId xmlns:a16="http://schemas.microsoft.com/office/drawing/2014/main" id="{65540642-CFA1-4DAE-ACDC-4B07715AF69B}"/>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7" name="Group 66">
                <a:extLst>
                  <a:ext uri="{FF2B5EF4-FFF2-40B4-BE49-F238E27FC236}">
                    <a16:creationId xmlns:a16="http://schemas.microsoft.com/office/drawing/2014/main" id="{752A520E-214C-478F-A745-17F8A0C2F747}"/>
                  </a:ext>
                </a:extLst>
              </p:cNvPr>
              <p:cNvGrpSpPr/>
              <p:nvPr/>
            </p:nvGrpSpPr>
            <p:grpSpPr>
              <a:xfrm rot="17982573">
                <a:off x="1474968" y="2700721"/>
                <a:ext cx="284464" cy="290681"/>
                <a:chOff x="1883172" y="2325688"/>
                <a:chExt cx="284464" cy="290681"/>
              </a:xfrm>
            </p:grpSpPr>
            <p:grpSp>
              <p:nvGrpSpPr>
                <p:cNvPr id="143" name="Group 142">
                  <a:extLst>
                    <a:ext uri="{FF2B5EF4-FFF2-40B4-BE49-F238E27FC236}">
                      <a16:creationId xmlns:a16="http://schemas.microsoft.com/office/drawing/2014/main" id="{93D0EF7D-7E11-42CB-9D1D-2905635473FE}"/>
                    </a:ext>
                  </a:extLst>
                </p:cNvPr>
                <p:cNvGrpSpPr/>
                <p:nvPr/>
              </p:nvGrpSpPr>
              <p:grpSpPr>
                <a:xfrm>
                  <a:off x="2066439" y="2486629"/>
                  <a:ext cx="101197" cy="96084"/>
                  <a:chOff x="2066439" y="2486629"/>
                  <a:chExt cx="101197" cy="96084"/>
                </a:xfrm>
              </p:grpSpPr>
              <p:sp>
                <p:nvSpPr>
                  <p:cNvPr id="148" name="Freeform 690">
                    <a:extLst>
                      <a:ext uri="{FF2B5EF4-FFF2-40B4-BE49-F238E27FC236}">
                        <a16:creationId xmlns:a16="http://schemas.microsoft.com/office/drawing/2014/main" id="{3206A9C5-A2D1-45FA-B6B6-6EAB585B6F63}"/>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49" name="Freeform 691">
                    <a:extLst>
                      <a:ext uri="{FF2B5EF4-FFF2-40B4-BE49-F238E27FC236}">
                        <a16:creationId xmlns:a16="http://schemas.microsoft.com/office/drawing/2014/main" id="{01243A1D-028F-4486-83FD-6F62BC661F8C}"/>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44" name="Group 143">
                  <a:extLst>
                    <a:ext uri="{FF2B5EF4-FFF2-40B4-BE49-F238E27FC236}">
                      <a16:creationId xmlns:a16="http://schemas.microsoft.com/office/drawing/2014/main" id="{EED86C5A-3FDA-455A-9351-ABFEB91EAB70}"/>
                    </a:ext>
                  </a:extLst>
                </p:cNvPr>
                <p:cNvGrpSpPr/>
                <p:nvPr/>
              </p:nvGrpSpPr>
              <p:grpSpPr>
                <a:xfrm>
                  <a:off x="1883172" y="2325688"/>
                  <a:ext cx="149526" cy="290681"/>
                  <a:chOff x="1883172" y="2325688"/>
                  <a:chExt cx="149526" cy="290681"/>
                </a:xfrm>
              </p:grpSpPr>
              <p:sp>
                <p:nvSpPr>
                  <p:cNvPr id="145" name="Freeform: Shape 144">
                    <a:extLst>
                      <a:ext uri="{FF2B5EF4-FFF2-40B4-BE49-F238E27FC236}">
                        <a16:creationId xmlns:a16="http://schemas.microsoft.com/office/drawing/2014/main" id="{BECE0F7C-EA6F-4646-AB00-C9BA0F15919A}"/>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Freeform: Shape 145">
                    <a:extLst>
                      <a:ext uri="{FF2B5EF4-FFF2-40B4-BE49-F238E27FC236}">
                        <a16:creationId xmlns:a16="http://schemas.microsoft.com/office/drawing/2014/main" id="{0133028C-E024-432A-9D02-698B4807E44C}"/>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Freeform: Shape 146">
                    <a:extLst>
                      <a:ext uri="{FF2B5EF4-FFF2-40B4-BE49-F238E27FC236}">
                        <a16:creationId xmlns:a16="http://schemas.microsoft.com/office/drawing/2014/main" id="{4E7B95C8-2703-4508-9F93-52F82A22484A}"/>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8" name="Group 67">
                <a:extLst>
                  <a:ext uri="{FF2B5EF4-FFF2-40B4-BE49-F238E27FC236}">
                    <a16:creationId xmlns:a16="http://schemas.microsoft.com/office/drawing/2014/main" id="{E5500E6F-EEA0-4693-853C-E41056EB5A6D}"/>
                  </a:ext>
                </a:extLst>
              </p:cNvPr>
              <p:cNvGrpSpPr/>
              <p:nvPr/>
            </p:nvGrpSpPr>
            <p:grpSpPr>
              <a:xfrm rot="16200000">
                <a:off x="1466640" y="2988434"/>
                <a:ext cx="284464" cy="290681"/>
                <a:chOff x="1883172" y="2325688"/>
                <a:chExt cx="284464" cy="290681"/>
              </a:xfrm>
            </p:grpSpPr>
            <p:grpSp>
              <p:nvGrpSpPr>
                <p:cNvPr id="136" name="Group 135">
                  <a:extLst>
                    <a:ext uri="{FF2B5EF4-FFF2-40B4-BE49-F238E27FC236}">
                      <a16:creationId xmlns:a16="http://schemas.microsoft.com/office/drawing/2014/main" id="{2D8DCA84-3ADF-4940-8185-9B46EF7D6A6C}"/>
                    </a:ext>
                  </a:extLst>
                </p:cNvPr>
                <p:cNvGrpSpPr/>
                <p:nvPr/>
              </p:nvGrpSpPr>
              <p:grpSpPr>
                <a:xfrm>
                  <a:off x="2066439" y="2486629"/>
                  <a:ext cx="101197" cy="96084"/>
                  <a:chOff x="2066439" y="2486629"/>
                  <a:chExt cx="101197" cy="96084"/>
                </a:xfrm>
              </p:grpSpPr>
              <p:sp>
                <p:nvSpPr>
                  <p:cNvPr id="141" name="Freeform 690">
                    <a:extLst>
                      <a:ext uri="{FF2B5EF4-FFF2-40B4-BE49-F238E27FC236}">
                        <a16:creationId xmlns:a16="http://schemas.microsoft.com/office/drawing/2014/main" id="{5723919E-D2C2-404C-BE28-1ACA67960F2B}"/>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42" name="Freeform 691">
                    <a:extLst>
                      <a:ext uri="{FF2B5EF4-FFF2-40B4-BE49-F238E27FC236}">
                        <a16:creationId xmlns:a16="http://schemas.microsoft.com/office/drawing/2014/main" id="{BA22BA0D-536A-4FCC-BAB4-AA77760F50B2}"/>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37" name="Group 136">
                  <a:extLst>
                    <a:ext uri="{FF2B5EF4-FFF2-40B4-BE49-F238E27FC236}">
                      <a16:creationId xmlns:a16="http://schemas.microsoft.com/office/drawing/2014/main" id="{45482DAD-44BA-40E9-AEB7-685DF58D2B09}"/>
                    </a:ext>
                  </a:extLst>
                </p:cNvPr>
                <p:cNvGrpSpPr/>
                <p:nvPr/>
              </p:nvGrpSpPr>
              <p:grpSpPr>
                <a:xfrm>
                  <a:off x="1883172" y="2325688"/>
                  <a:ext cx="149526" cy="290681"/>
                  <a:chOff x="1883172" y="2325688"/>
                  <a:chExt cx="149526" cy="290681"/>
                </a:xfrm>
              </p:grpSpPr>
              <p:sp>
                <p:nvSpPr>
                  <p:cNvPr id="138" name="Freeform: Shape 137">
                    <a:extLst>
                      <a:ext uri="{FF2B5EF4-FFF2-40B4-BE49-F238E27FC236}">
                        <a16:creationId xmlns:a16="http://schemas.microsoft.com/office/drawing/2014/main" id="{B4519FEF-BEE0-4B56-8B32-B1AD5051F093}"/>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Freeform: Shape 138">
                    <a:extLst>
                      <a:ext uri="{FF2B5EF4-FFF2-40B4-BE49-F238E27FC236}">
                        <a16:creationId xmlns:a16="http://schemas.microsoft.com/office/drawing/2014/main" id="{A2761AAC-8CC9-4D70-9193-36BE77B225E8}"/>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Freeform: Shape 139">
                    <a:extLst>
                      <a:ext uri="{FF2B5EF4-FFF2-40B4-BE49-F238E27FC236}">
                        <a16:creationId xmlns:a16="http://schemas.microsoft.com/office/drawing/2014/main" id="{412682F4-8A8C-40F9-B840-83CF656F8DD2}"/>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9" name="Group 68">
                <a:extLst>
                  <a:ext uri="{FF2B5EF4-FFF2-40B4-BE49-F238E27FC236}">
                    <a16:creationId xmlns:a16="http://schemas.microsoft.com/office/drawing/2014/main" id="{E4AAE90C-AC36-4EAA-9CD9-882652CB58BD}"/>
                  </a:ext>
                </a:extLst>
              </p:cNvPr>
              <p:cNvGrpSpPr/>
              <p:nvPr/>
            </p:nvGrpSpPr>
            <p:grpSpPr>
              <a:xfrm rot="14387629">
                <a:off x="1602602" y="3246601"/>
                <a:ext cx="284464" cy="290681"/>
                <a:chOff x="1883172" y="2325688"/>
                <a:chExt cx="284464" cy="290681"/>
              </a:xfrm>
            </p:grpSpPr>
            <p:grpSp>
              <p:nvGrpSpPr>
                <p:cNvPr id="129" name="Group 128">
                  <a:extLst>
                    <a:ext uri="{FF2B5EF4-FFF2-40B4-BE49-F238E27FC236}">
                      <a16:creationId xmlns:a16="http://schemas.microsoft.com/office/drawing/2014/main" id="{765FD6F6-49C6-44FF-845E-F674EB521C3E}"/>
                    </a:ext>
                  </a:extLst>
                </p:cNvPr>
                <p:cNvGrpSpPr/>
                <p:nvPr/>
              </p:nvGrpSpPr>
              <p:grpSpPr>
                <a:xfrm>
                  <a:off x="2066439" y="2486629"/>
                  <a:ext cx="101197" cy="96084"/>
                  <a:chOff x="2066439" y="2486629"/>
                  <a:chExt cx="101197" cy="96084"/>
                </a:xfrm>
              </p:grpSpPr>
              <p:sp>
                <p:nvSpPr>
                  <p:cNvPr id="134" name="Freeform 690">
                    <a:extLst>
                      <a:ext uri="{FF2B5EF4-FFF2-40B4-BE49-F238E27FC236}">
                        <a16:creationId xmlns:a16="http://schemas.microsoft.com/office/drawing/2014/main" id="{2183481B-25F8-42E6-BD9C-1897EDEF39B8}"/>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35" name="Freeform 691">
                    <a:extLst>
                      <a:ext uri="{FF2B5EF4-FFF2-40B4-BE49-F238E27FC236}">
                        <a16:creationId xmlns:a16="http://schemas.microsoft.com/office/drawing/2014/main" id="{2143BBFB-412D-469B-854C-F7265CCAADE0}"/>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30" name="Group 129">
                  <a:extLst>
                    <a:ext uri="{FF2B5EF4-FFF2-40B4-BE49-F238E27FC236}">
                      <a16:creationId xmlns:a16="http://schemas.microsoft.com/office/drawing/2014/main" id="{F698BE29-4E4F-4BED-8A1B-EB0C0453A6D5}"/>
                    </a:ext>
                  </a:extLst>
                </p:cNvPr>
                <p:cNvGrpSpPr/>
                <p:nvPr/>
              </p:nvGrpSpPr>
              <p:grpSpPr>
                <a:xfrm>
                  <a:off x="1883172" y="2325688"/>
                  <a:ext cx="149526" cy="290681"/>
                  <a:chOff x="1883172" y="2325688"/>
                  <a:chExt cx="149526" cy="290681"/>
                </a:xfrm>
              </p:grpSpPr>
              <p:sp>
                <p:nvSpPr>
                  <p:cNvPr id="131" name="Freeform: Shape 130">
                    <a:extLst>
                      <a:ext uri="{FF2B5EF4-FFF2-40B4-BE49-F238E27FC236}">
                        <a16:creationId xmlns:a16="http://schemas.microsoft.com/office/drawing/2014/main" id="{ECBDDB7A-8218-43E9-862F-3BD698913BDD}"/>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Freeform: Shape 131">
                    <a:extLst>
                      <a:ext uri="{FF2B5EF4-FFF2-40B4-BE49-F238E27FC236}">
                        <a16:creationId xmlns:a16="http://schemas.microsoft.com/office/drawing/2014/main" id="{788A6860-EEC2-4C92-86FE-B714133CC2C7}"/>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Freeform: Shape 132">
                    <a:extLst>
                      <a:ext uri="{FF2B5EF4-FFF2-40B4-BE49-F238E27FC236}">
                        <a16:creationId xmlns:a16="http://schemas.microsoft.com/office/drawing/2014/main" id="{BCB803DC-BD80-4DEA-8AE8-9F8CE3E541F4}"/>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70" name="Group 69">
                <a:extLst>
                  <a:ext uri="{FF2B5EF4-FFF2-40B4-BE49-F238E27FC236}">
                    <a16:creationId xmlns:a16="http://schemas.microsoft.com/office/drawing/2014/main" id="{192FD857-0551-4F66-A9E4-DCAC2D509182}"/>
                  </a:ext>
                </a:extLst>
              </p:cNvPr>
              <p:cNvGrpSpPr/>
              <p:nvPr/>
            </p:nvGrpSpPr>
            <p:grpSpPr>
              <a:xfrm rot="12430015">
                <a:off x="1848314" y="3402181"/>
                <a:ext cx="284464" cy="290681"/>
                <a:chOff x="1883172" y="2325688"/>
                <a:chExt cx="284464" cy="290681"/>
              </a:xfrm>
            </p:grpSpPr>
            <p:grpSp>
              <p:nvGrpSpPr>
                <p:cNvPr id="122" name="Group 121">
                  <a:extLst>
                    <a:ext uri="{FF2B5EF4-FFF2-40B4-BE49-F238E27FC236}">
                      <a16:creationId xmlns:a16="http://schemas.microsoft.com/office/drawing/2014/main" id="{FF666266-BEA6-4912-ABBF-6E7D4261C644}"/>
                    </a:ext>
                  </a:extLst>
                </p:cNvPr>
                <p:cNvGrpSpPr/>
                <p:nvPr/>
              </p:nvGrpSpPr>
              <p:grpSpPr>
                <a:xfrm>
                  <a:off x="2066439" y="2486629"/>
                  <a:ext cx="101197" cy="96084"/>
                  <a:chOff x="2066439" y="2486629"/>
                  <a:chExt cx="101197" cy="96084"/>
                </a:xfrm>
              </p:grpSpPr>
              <p:sp>
                <p:nvSpPr>
                  <p:cNvPr id="127" name="Freeform 690">
                    <a:extLst>
                      <a:ext uri="{FF2B5EF4-FFF2-40B4-BE49-F238E27FC236}">
                        <a16:creationId xmlns:a16="http://schemas.microsoft.com/office/drawing/2014/main" id="{6590C9CB-2F6F-4A5E-A596-29CF701706DD}"/>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28" name="Freeform 691">
                    <a:extLst>
                      <a:ext uri="{FF2B5EF4-FFF2-40B4-BE49-F238E27FC236}">
                        <a16:creationId xmlns:a16="http://schemas.microsoft.com/office/drawing/2014/main" id="{8561263F-6324-4148-A834-0BA01D030BC1}"/>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23" name="Group 122">
                  <a:extLst>
                    <a:ext uri="{FF2B5EF4-FFF2-40B4-BE49-F238E27FC236}">
                      <a16:creationId xmlns:a16="http://schemas.microsoft.com/office/drawing/2014/main" id="{FD727B47-22C0-437C-9CBA-476FE12E8BDB}"/>
                    </a:ext>
                  </a:extLst>
                </p:cNvPr>
                <p:cNvGrpSpPr/>
                <p:nvPr/>
              </p:nvGrpSpPr>
              <p:grpSpPr>
                <a:xfrm>
                  <a:off x="1883172" y="2325688"/>
                  <a:ext cx="149526" cy="290681"/>
                  <a:chOff x="1883172" y="2325688"/>
                  <a:chExt cx="149526" cy="290681"/>
                </a:xfrm>
              </p:grpSpPr>
              <p:sp>
                <p:nvSpPr>
                  <p:cNvPr id="124" name="Freeform: Shape 123">
                    <a:extLst>
                      <a:ext uri="{FF2B5EF4-FFF2-40B4-BE49-F238E27FC236}">
                        <a16:creationId xmlns:a16="http://schemas.microsoft.com/office/drawing/2014/main" id="{B6E4ABE2-D71B-48CA-9AA1-EFC6A284C90F}"/>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Freeform: Shape 124">
                    <a:extLst>
                      <a:ext uri="{FF2B5EF4-FFF2-40B4-BE49-F238E27FC236}">
                        <a16:creationId xmlns:a16="http://schemas.microsoft.com/office/drawing/2014/main" id="{09C793C2-C315-426D-8E1E-68FB470C95B4}"/>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Freeform: Shape 125">
                    <a:extLst>
                      <a:ext uri="{FF2B5EF4-FFF2-40B4-BE49-F238E27FC236}">
                        <a16:creationId xmlns:a16="http://schemas.microsoft.com/office/drawing/2014/main" id="{A0AFB571-ED14-4CF2-B1C1-0A4D13AAD25D}"/>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71" name="Group 70">
                <a:extLst>
                  <a:ext uri="{FF2B5EF4-FFF2-40B4-BE49-F238E27FC236}">
                    <a16:creationId xmlns:a16="http://schemas.microsoft.com/office/drawing/2014/main" id="{F766265E-DEBD-4CCB-94CD-0569939D064C}"/>
                  </a:ext>
                </a:extLst>
              </p:cNvPr>
              <p:cNvGrpSpPr/>
              <p:nvPr/>
            </p:nvGrpSpPr>
            <p:grpSpPr>
              <a:xfrm rot="10479345">
                <a:off x="2137611" y="3413038"/>
                <a:ext cx="284464" cy="290681"/>
                <a:chOff x="1883172" y="2325688"/>
                <a:chExt cx="284464" cy="290681"/>
              </a:xfrm>
            </p:grpSpPr>
            <p:grpSp>
              <p:nvGrpSpPr>
                <p:cNvPr id="115" name="Group 114">
                  <a:extLst>
                    <a:ext uri="{FF2B5EF4-FFF2-40B4-BE49-F238E27FC236}">
                      <a16:creationId xmlns:a16="http://schemas.microsoft.com/office/drawing/2014/main" id="{02506D19-7528-44BE-9A0F-5970659D6DCF}"/>
                    </a:ext>
                  </a:extLst>
                </p:cNvPr>
                <p:cNvGrpSpPr/>
                <p:nvPr/>
              </p:nvGrpSpPr>
              <p:grpSpPr>
                <a:xfrm>
                  <a:off x="2066439" y="2486629"/>
                  <a:ext cx="101197" cy="96084"/>
                  <a:chOff x="2066439" y="2486629"/>
                  <a:chExt cx="101197" cy="96084"/>
                </a:xfrm>
              </p:grpSpPr>
              <p:sp>
                <p:nvSpPr>
                  <p:cNvPr id="120" name="Freeform 690">
                    <a:extLst>
                      <a:ext uri="{FF2B5EF4-FFF2-40B4-BE49-F238E27FC236}">
                        <a16:creationId xmlns:a16="http://schemas.microsoft.com/office/drawing/2014/main" id="{59E29C10-F1EE-49AD-A1CA-764FB26657F5}"/>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21" name="Freeform 691">
                    <a:extLst>
                      <a:ext uri="{FF2B5EF4-FFF2-40B4-BE49-F238E27FC236}">
                        <a16:creationId xmlns:a16="http://schemas.microsoft.com/office/drawing/2014/main" id="{573B35E5-8925-4087-9651-45DF36987842}"/>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16" name="Group 115">
                  <a:extLst>
                    <a:ext uri="{FF2B5EF4-FFF2-40B4-BE49-F238E27FC236}">
                      <a16:creationId xmlns:a16="http://schemas.microsoft.com/office/drawing/2014/main" id="{C90D0952-5DB6-4C87-AD3E-81BFB5928BBD}"/>
                    </a:ext>
                  </a:extLst>
                </p:cNvPr>
                <p:cNvGrpSpPr/>
                <p:nvPr/>
              </p:nvGrpSpPr>
              <p:grpSpPr>
                <a:xfrm>
                  <a:off x="1883172" y="2325688"/>
                  <a:ext cx="149526" cy="290681"/>
                  <a:chOff x="1883172" y="2325688"/>
                  <a:chExt cx="149526" cy="290681"/>
                </a:xfrm>
              </p:grpSpPr>
              <p:sp>
                <p:nvSpPr>
                  <p:cNvPr id="117" name="Freeform: Shape 116">
                    <a:extLst>
                      <a:ext uri="{FF2B5EF4-FFF2-40B4-BE49-F238E27FC236}">
                        <a16:creationId xmlns:a16="http://schemas.microsoft.com/office/drawing/2014/main" id="{38A05C2F-D1AF-42EF-B13D-8CEFFAF5EB20}"/>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Freeform: Shape 117">
                    <a:extLst>
                      <a:ext uri="{FF2B5EF4-FFF2-40B4-BE49-F238E27FC236}">
                        <a16:creationId xmlns:a16="http://schemas.microsoft.com/office/drawing/2014/main" id="{17674A97-45A8-4DE7-BBCE-9E0F5A168307}"/>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Freeform: Shape 118">
                    <a:extLst>
                      <a:ext uri="{FF2B5EF4-FFF2-40B4-BE49-F238E27FC236}">
                        <a16:creationId xmlns:a16="http://schemas.microsoft.com/office/drawing/2014/main" id="{DD02D9F2-F66F-440A-962A-A830AD7483BD}"/>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72" name="Group 71">
                <a:extLst>
                  <a:ext uri="{FF2B5EF4-FFF2-40B4-BE49-F238E27FC236}">
                    <a16:creationId xmlns:a16="http://schemas.microsoft.com/office/drawing/2014/main" id="{EE8BB50C-1DD6-40D5-AADE-08DBE7133268}"/>
                  </a:ext>
                </a:extLst>
              </p:cNvPr>
              <p:cNvGrpSpPr/>
              <p:nvPr/>
            </p:nvGrpSpPr>
            <p:grpSpPr>
              <a:xfrm rot="8997051">
                <a:off x="2391132" y="3272635"/>
                <a:ext cx="284464" cy="290681"/>
                <a:chOff x="1883172" y="2325688"/>
                <a:chExt cx="284464" cy="290681"/>
              </a:xfrm>
            </p:grpSpPr>
            <p:grpSp>
              <p:nvGrpSpPr>
                <p:cNvPr id="108" name="Group 107">
                  <a:extLst>
                    <a:ext uri="{FF2B5EF4-FFF2-40B4-BE49-F238E27FC236}">
                      <a16:creationId xmlns:a16="http://schemas.microsoft.com/office/drawing/2014/main" id="{DC0899CD-D4AE-415F-A887-F3B5CD8BEC7D}"/>
                    </a:ext>
                  </a:extLst>
                </p:cNvPr>
                <p:cNvGrpSpPr/>
                <p:nvPr/>
              </p:nvGrpSpPr>
              <p:grpSpPr>
                <a:xfrm>
                  <a:off x="2066439" y="2486629"/>
                  <a:ext cx="101197" cy="96084"/>
                  <a:chOff x="2066439" y="2486629"/>
                  <a:chExt cx="101197" cy="96084"/>
                </a:xfrm>
              </p:grpSpPr>
              <p:sp>
                <p:nvSpPr>
                  <p:cNvPr id="113" name="Freeform 690">
                    <a:extLst>
                      <a:ext uri="{FF2B5EF4-FFF2-40B4-BE49-F238E27FC236}">
                        <a16:creationId xmlns:a16="http://schemas.microsoft.com/office/drawing/2014/main" id="{FA7AA560-A7CA-4FFF-86E5-FA21A4DF3134}"/>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14" name="Freeform 691">
                    <a:extLst>
                      <a:ext uri="{FF2B5EF4-FFF2-40B4-BE49-F238E27FC236}">
                        <a16:creationId xmlns:a16="http://schemas.microsoft.com/office/drawing/2014/main" id="{4DB4F115-B878-4C82-87E3-69685E71A86C}"/>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09" name="Group 108">
                  <a:extLst>
                    <a:ext uri="{FF2B5EF4-FFF2-40B4-BE49-F238E27FC236}">
                      <a16:creationId xmlns:a16="http://schemas.microsoft.com/office/drawing/2014/main" id="{7FA5A1DA-2BD8-4152-8D35-0195C58A6E1B}"/>
                    </a:ext>
                  </a:extLst>
                </p:cNvPr>
                <p:cNvGrpSpPr/>
                <p:nvPr/>
              </p:nvGrpSpPr>
              <p:grpSpPr>
                <a:xfrm>
                  <a:off x="1883172" y="2325688"/>
                  <a:ext cx="149526" cy="290681"/>
                  <a:chOff x="1883172" y="2325688"/>
                  <a:chExt cx="149526" cy="290681"/>
                </a:xfrm>
              </p:grpSpPr>
              <p:sp>
                <p:nvSpPr>
                  <p:cNvPr id="110" name="Freeform: Shape 109">
                    <a:extLst>
                      <a:ext uri="{FF2B5EF4-FFF2-40B4-BE49-F238E27FC236}">
                        <a16:creationId xmlns:a16="http://schemas.microsoft.com/office/drawing/2014/main" id="{290D9F66-3527-4811-A5B2-85BD02E080B6}"/>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Freeform: Shape 110">
                    <a:extLst>
                      <a:ext uri="{FF2B5EF4-FFF2-40B4-BE49-F238E27FC236}">
                        <a16:creationId xmlns:a16="http://schemas.microsoft.com/office/drawing/2014/main" id="{DD444199-E8DC-4EC4-9052-F7292ABD5EC3}"/>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Freeform: Shape 111">
                    <a:extLst>
                      <a:ext uri="{FF2B5EF4-FFF2-40B4-BE49-F238E27FC236}">
                        <a16:creationId xmlns:a16="http://schemas.microsoft.com/office/drawing/2014/main" id="{AF43BCF8-FEA9-4D38-B84D-343AC70A2BA7}"/>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73" name="Group 72">
                <a:extLst>
                  <a:ext uri="{FF2B5EF4-FFF2-40B4-BE49-F238E27FC236}">
                    <a16:creationId xmlns:a16="http://schemas.microsoft.com/office/drawing/2014/main" id="{E2EBCCF6-7C45-440E-8941-6D7233D2552C}"/>
                  </a:ext>
                </a:extLst>
              </p:cNvPr>
              <p:cNvGrpSpPr/>
              <p:nvPr/>
            </p:nvGrpSpPr>
            <p:grpSpPr>
              <a:xfrm rot="7039156">
                <a:off x="2530973" y="3021333"/>
                <a:ext cx="284464" cy="290681"/>
                <a:chOff x="1883172" y="2325688"/>
                <a:chExt cx="284464" cy="290681"/>
              </a:xfrm>
            </p:grpSpPr>
            <p:grpSp>
              <p:nvGrpSpPr>
                <p:cNvPr id="101" name="Group 100">
                  <a:extLst>
                    <a:ext uri="{FF2B5EF4-FFF2-40B4-BE49-F238E27FC236}">
                      <a16:creationId xmlns:a16="http://schemas.microsoft.com/office/drawing/2014/main" id="{7BE34C97-A5FA-49C9-8941-DEA80A36FA7A}"/>
                    </a:ext>
                  </a:extLst>
                </p:cNvPr>
                <p:cNvGrpSpPr/>
                <p:nvPr/>
              </p:nvGrpSpPr>
              <p:grpSpPr>
                <a:xfrm>
                  <a:off x="2066439" y="2486629"/>
                  <a:ext cx="101197" cy="96084"/>
                  <a:chOff x="2066439" y="2486629"/>
                  <a:chExt cx="101197" cy="96084"/>
                </a:xfrm>
              </p:grpSpPr>
              <p:sp>
                <p:nvSpPr>
                  <p:cNvPr id="106" name="Freeform 690">
                    <a:extLst>
                      <a:ext uri="{FF2B5EF4-FFF2-40B4-BE49-F238E27FC236}">
                        <a16:creationId xmlns:a16="http://schemas.microsoft.com/office/drawing/2014/main" id="{15F19DC5-2FC3-4CB7-AC5C-4D627D066AB0}"/>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07" name="Freeform 691">
                    <a:extLst>
                      <a:ext uri="{FF2B5EF4-FFF2-40B4-BE49-F238E27FC236}">
                        <a16:creationId xmlns:a16="http://schemas.microsoft.com/office/drawing/2014/main" id="{85BFE12D-3B78-4582-8C47-405B0DAE52EF}"/>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102" name="Group 101">
                  <a:extLst>
                    <a:ext uri="{FF2B5EF4-FFF2-40B4-BE49-F238E27FC236}">
                      <a16:creationId xmlns:a16="http://schemas.microsoft.com/office/drawing/2014/main" id="{33237F2E-7C54-41E7-8563-E09759B6CBB4}"/>
                    </a:ext>
                  </a:extLst>
                </p:cNvPr>
                <p:cNvGrpSpPr/>
                <p:nvPr/>
              </p:nvGrpSpPr>
              <p:grpSpPr>
                <a:xfrm>
                  <a:off x="1883172" y="2325688"/>
                  <a:ext cx="149526" cy="290681"/>
                  <a:chOff x="1883172" y="2325688"/>
                  <a:chExt cx="149526" cy="290681"/>
                </a:xfrm>
              </p:grpSpPr>
              <p:sp>
                <p:nvSpPr>
                  <p:cNvPr id="103" name="Freeform: Shape 102">
                    <a:extLst>
                      <a:ext uri="{FF2B5EF4-FFF2-40B4-BE49-F238E27FC236}">
                        <a16:creationId xmlns:a16="http://schemas.microsoft.com/office/drawing/2014/main" id="{3988427E-F940-4687-8021-C1FFF0B692DB}"/>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Freeform: Shape 103">
                    <a:extLst>
                      <a:ext uri="{FF2B5EF4-FFF2-40B4-BE49-F238E27FC236}">
                        <a16:creationId xmlns:a16="http://schemas.microsoft.com/office/drawing/2014/main" id="{7503234C-D8A3-4D4D-B20C-CD7798E5D101}"/>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Freeform: Shape 104">
                    <a:extLst>
                      <a:ext uri="{FF2B5EF4-FFF2-40B4-BE49-F238E27FC236}">
                        <a16:creationId xmlns:a16="http://schemas.microsoft.com/office/drawing/2014/main" id="{B9E43D80-73A1-4A9E-B794-F999EEDDDB65}"/>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74" name="Group 73">
                <a:extLst>
                  <a:ext uri="{FF2B5EF4-FFF2-40B4-BE49-F238E27FC236}">
                    <a16:creationId xmlns:a16="http://schemas.microsoft.com/office/drawing/2014/main" id="{37ED532C-93FD-4032-93DB-77345AF7C81A}"/>
                  </a:ext>
                </a:extLst>
              </p:cNvPr>
              <p:cNvGrpSpPr/>
              <p:nvPr/>
            </p:nvGrpSpPr>
            <p:grpSpPr>
              <a:xfrm rot="5400000">
                <a:off x="2549108" y="2733490"/>
                <a:ext cx="284464" cy="290681"/>
                <a:chOff x="1883172" y="2325688"/>
                <a:chExt cx="284464" cy="290681"/>
              </a:xfrm>
            </p:grpSpPr>
            <p:grpSp>
              <p:nvGrpSpPr>
                <p:cNvPr id="94" name="Group 93">
                  <a:extLst>
                    <a:ext uri="{FF2B5EF4-FFF2-40B4-BE49-F238E27FC236}">
                      <a16:creationId xmlns:a16="http://schemas.microsoft.com/office/drawing/2014/main" id="{704C680C-27B1-415B-A700-C4B4DFF01934}"/>
                    </a:ext>
                  </a:extLst>
                </p:cNvPr>
                <p:cNvGrpSpPr/>
                <p:nvPr/>
              </p:nvGrpSpPr>
              <p:grpSpPr>
                <a:xfrm>
                  <a:off x="2066439" y="2486629"/>
                  <a:ext cx="101197" cy="96084"/>
                  <a:chOff x="2066439" y="2486629"/>
                  <a:chExt cx="101197" cy="96084"/>
                </a:xfrm>
              </p:grpSpPr>
              <p:sp>
                <p:nvSpPr>
                  <p:cNvPr id="99" name="Freeform 690">
                    <a:extLst>
                      <a:ext uri="{FF2B5EF4-FFF2-40B4-BE49-F238E27FC236}">
                        <a16:creationId xmlns:a16="http://schemas.microsoft.com/office/drawing/2014/main" id="{556C3D9B-A2DF-46FB-BAD4-808BAEDEA876}"/>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100" name="Freeform 691">
                    <a:extLst>
                      <a:ext uri="{FF2B5EF4-FFF2-40B4-BE49-F238E27FC236}">
                        <a16:creationId xmlns:a16="http://schemas.microsoft.com/office/drawing/2014/main" id="{D567DE4C-C29C-4A4B-BCE6-4701E35C71DD}"/>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95" name="Group 94">
                  <a:extLst>
                    <a:ext uri="{FF2B5EF4-FFF2-40B4-BE49-F238E27FC236}">
                      <a16:creationId xmlns:a16="http://schemas.microsoft.com/office/drawing/2014/main" id="{4FBB190C-8070-4F68-BEBB-39F10FEA7D17}"/>
                    </a:ext>
                  </a:extLst>
                </p:cNvPr>
                <p:cNvGrpSpPr/>
                <p:nvPr/>
              </p:nvGrpSpPr>
              <p:grpSpPr>
                <a:xfrm>
                  <a:off x="1883172" y="2325688"/>
                  <a:ext cx="149526" cy="290681"/>
                  <a:chOff x="1883172" y="2325688"/>
                  <a:chExt cx="149526" cy="290681"/>
                </a:xfrm>
              </p:grpSpPr>
              <p:sp>
                <p:nvSpPr>
                  <p:cNvPr id="96" name="Freeform: Shape 95">
                    <a:extLst>
                      <a:ext uri="{FF2B5EF4-FFF2-40B4-BE49-F238E27FC236}">
                        <a16:creationId xmlns:a16="http://schemas.microsoft.com/office/drawing/2014/main" id="{BF03C22F-EC26-4E84-B8E8-F7911F688373}"/>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Freeform: Shape 96">
                    <a:extLst>
                      <a:ext uri="{FF2B5EF4-FFF2-40B4-BE49-F238E27FC236}">
                        <a16:creationId xmlns:a16="http://schemas.microsoft.com/office/drawing/2014/main" id="{D38CAF21-F0D9-4232-B367-AD645D11FEC2}"/>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Freeform: Shape 97">
                    <a:extLst>
                      <a:ext uri="{FF2B5EF4-FFF2-40B4-BE49-F238E27FC236}">
                        <a16:creationId xmlns:a16="http://schemas.microsoft.com/office/drawing/2014/main" id="{560AA21C-544A-4B37-9A7C-A6D2116EF014}"/>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75" name="Group 74">
                <a:extLst>
                  <a:ext uri="{FF2B5EF4-FFF2-40B4-BE49-F238E27FC236}">
                    <a16:creationId xmlns:a16="http://schemas.microsoft.com/office/drawing/2014/main" id="{BCCE2923-64C8-40DE-BF3F-B91304B4EDC8}"/>
                  </a:ext>
                </a:extLst>
              </p:cNvPr>
              <p:cNvGrpSpPr/>
              <p:nvPr/>
            </p:nvGrpSpPr>
            <p:grpSpPr>
              <a:xfrm rot="3500381">
                <a:off x="2406266" y="2484832"/>
                <a:ext cx="284464" cy="290681"/>
                <a:chOff x="1883172" y="2325688"/>
                <a:chExt cx="284464" cy="290681"/>
              </a:xfrm>
            </p:grpSpPr>
            <p:grpSp>
              <p:nvGrpSpPr>
                <p:cNvPr id="87" name="Group 86">
                  <a:extLst>
                    <a:ext uri="{FF2B5EF4-FFF2-40B4-BE49-F238E27FC236}">
                      <a16:creationId xmlns:a16="http://schemas.microsoft.com/office/drawing/2014/main" id="{5FFD2A66-2A91-4915-B10A-516AA1FF8C02}"/>
                    </a:ext>
                  </a:extLst>
                </p:cNvPr>
                <p:cNvGrpSpPr/>
                <p:nvPr/>
              </p:nvGrpSpPr>
              <p:grpSpPr>
                <a:xfrm>
                  <a:off x="2066439" y="2486629"/>
                  <a:ext cx="101197" cy="96084"/>
                  <a:chOff x="2066439" y="2486629"/>
                  <a:chExt cx="101197" cy="96084"/>
                </a:xfrm>
              </p:grpSpPr>
              <p:sp>
                <p:nvSpPr>
                  <p:cNvPr id="92" name="Freeform 690">
                    <a:extLst>
                      <a:ext uri="{FF2B5EF4-FFF2-40B4-BE49-F238E27FC236}">
                        <a16:creationId xmlns:a16="http://schemas.microsoft.com/office/drawing/2014/main" id="{4ED53D03-1DFC-4000-A5FC-BF26C3052A5F}"/>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93" name="Freeform 691">
                    <a:extLst>
                      <a:ext uri="{FF2B5EF4-FFF2-40B4-BE49-F238E27FC236}">
                        <a16:creationId xmlns:a16="http://schemas.microsoft.com/office/drawing/2014/main" id="{9386A977-66B4-4589-8686-7434D262030D}"/>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88" name="Group 87">
                  <a:extLst>
                    <a:ext uri="{FF2B5EF4-FFF2-40B4-BE49-F238E27FC236}">
                      <a16:creationId xmlns:a16="http://schemas.microsoft.com/office/drawing/2014/main" id="{FB349344-8319-4149-8C37-81C7F1EAA118}"/>
                    </a:ext>
                  </a:extLst>
                </p:cNvPr>
                <p:cNvGrpSpPr/>
                <p:nvPr/>
              </p:nvGrpSpPr>
              <p:grpSpPr>
                <a:xfrm>
                  <a:off x="1883172" y="2325688"/>
                  <a:ext cx="149526" cy="290681"/>
                  <a:chOff x="1883172" y="2325688"/>
                  <a:chExt cx="149526" cy="290681"/>
                </a:xfrm>
              </p:grpSpPr>
              <p:sp>
                <p:nvSpPr>
                  <p:cNvPr id="89" name="Freeform: Shape 88">
                    <a:extLst>
                      <a:ext uri="{FF2B5EF4-FFF2-40B4-BE49-F238E27FC236}">
                        <a16:creationId xmlns:a16="http://schemas.microsoft.com/office/drawing/2014/main" id="{1C319406-FA36-434A-8F15-CBC5D2E5EB81}"/>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Freeform: Shape 89">
                    <a:extLst>
                      <a:ext uri="{FF2B5EF4-FFF2-40B4-BE49-F238E27FC236}">
                        <a16:creationId xmlns:a16="http://schemas.microsoft.com/office/drawing/2014/main" id="{CC78963C-9685-40AC-B27B-8BCBE3C70F43}"/>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Freeform: Shape 90">
                    <a:extLst>
                      <a:ext uri="{FF2B5EF4-FFF2-40B4-BE49-F238E27FC236}">
                        <a16:creationId xmlns:a16="http://schemas.microsoft.com/office/drawing/2014/main" id="{37D70090-7A3F-4574-AFC5-EB851842599D}"/>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76" name="Group 75">
                <a:extLst>
                  <a:ext uri="{FF2B5EF4-FFF2-40B4-BE49-F238E27FC236}">
                    <a16:creationId xmlns:a16="http://schemas.microsoft.com/office/drawing/2014/main" id="{1AB076E5-1E85-415C-B2C0-9E69128D7EFD}"/>
                  </a:ext>
                </a:extLst>
              </p:cNvPr>
              <p:cNvGrpSpPr/>
              <p:nvPr/>
            </p:nvGrpSpPr>
            <p:grpSpPr>
              <a:xfrm rot="1852708">
                <a:off x="2168275" y="2334674"/>
                <a:ext cx="284464" cy="290681"/>
                <a:chOff x="1883172" y="2325688"/>
                <a:chExt cx="284464" cy="290681"/>
              </a:xfrm>
            </p:grpSpPr>
            <p:grpSp>
              <p:nvGrpSpPr>
                <p:cNvPr id="80" name="Group 79">
                  <a:extLst>
                    <a:ext uri="{FF2B5EF4-FFF2-40B4-BE49-F238E27FC236}">
                      <a16:creationId xmlns:a16="http://schemas.microsoft.com/office/drawing/2014/main" id="{072B5D10-59DA-4281-AA02-9D4E9556A836}"/>
                    </a:ext>
                  </a:extLst>
                </p:cNvPr>
                <p:cNvGrpSpPr/>
                <p:nvPr/>
              </p:nvGrpSpPr>
              <p:grpSpPr>
                <a:xfrm>
                  <a:off x="2066439" y="2486629"/>
                  <a:ext cx="101197" cy="96084"/>
                  <a:chOff x="2066439" y="2486629"/>
                  <a:chExt cx="101197" cy="96084"/>
                </a:xfrm>
              </p:grpSpPr>
              <p:sp>
                <p:nvSpPr>
                  <p:cNvPr id="85" name="Freeform 690">
                    <a:extLst>
                      <a:ext uri="{FF2B5EF4-FFF2-40B4-BE49-F238E27FC236}">
                        <a16:creationId xmlns:a16="http://schemas.microsoft.com/office/drawing/2014/main" id="{7F3CEF3E-CDE3-4D62-8DB0-3D840855655D}"/>
                      </a:ext>
                    </a:extLst>
                  </p:cNvPr>
                  <p:cNvSpPr/>
                  <p:nvPr/>
                </p:nvSpPr>
                <p:spPr>
                  <a:xfrm rot="7404913">
                    <a:off x="2041324" y="2511744"/>
                    <a:ext cx="94824" cy="44594"/>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sp>
                <p:nvSpPr>
                  <p:cNvPr id="86" name="Freeform 691">
                    <a:extLst>
                      <a:ext uri="{FF2B5EF4-FFF2-40B4-BE49-F238E27FC236}">
                        <a16:creationId xmlns:a16="http://schemas.microsoft.com/office/drawing/2014/main" id="{160FA5EA-71EF-413A-9B4B-AD8EF0A0EDB8}"/>
                      </a:ext>
                    </a:extLst>
                  </p:cNvPr>
                  <p:cNvSpPr/>
                  <p:nvPr/>
                </p:nvSpPr>
                <p:spPr>
                  <a:xfrm rot="13947487" flipH="1">
                    <a:off x="2096759" y="2511836"/>
                    <a:ext cx="94824" cy="46930"/>
                  </a:xfrm>
                  <a:custGeom>
                    <a:avLst/>
                    <a:gdLst>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394561 w 973625"/>
                      <a:gd name="connsiteY13" fmla="*/ 66746 h 362393"/>
                      <a:gd name="connsiteX14" fmla="*/ 572800 w 973625"/>
                      <a:gd name="connsiteY14" fmla="*/ 23655 h 362393"/>
                      <a:gd name="connsiteX15" fmla="*/ 573318 w 973625"/>
                      <a:gd name="connsiteY15" fmla="*/ 25928 h 362393"/>
                      <a:gd name="connsiteX16" fmla="*/ 619661 w 973625"/>
                      <a:gd name="connsiteY16" fmla="*/ 10126 h 362393"/>
                      <a:gd name="connsiteX17" fmla="*/ 718836 w 973625"/>
                      <a:gd name="connsiteY17" fmla="*/ 0 h 362393"/>
                      <a:gd name="connsiteX18" fmla="*/ 973625 w 973625"/>
                      <a:gd name="connsiteY18"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336521 w 973625"/>
                      <a:gd name="connsiteY12" fmla="*/ 79984 h 362393"/>
                      <a:gd name="connsiteX13" fmla="*/ 572800 w 973625"/>
                      <a:gd name="connsiteY13" fmla="*/ 23655 h 362393"/>
                      <a:gd name="connsiteX14" fmla="*/ 573318 w 973625"/>
                      <a:gd name="connsiteY14" fmla="*/ 25928 h 362393"/>
                      <a:gd name="connsiteX15" fmla="*/ 619661 w 973625"/>
                      <a:gd name="connsiteY15" fmla="*/ 10126 h 362393"/>
                      <a:gd name="connsiteX16" fmla="*/ 718836 w 973625"/>
                      <a:gd name="connsiteY16" fmla="*/ 0 h 362393"/>
                      <a:gd name="connsiteX17" fmla="*/ 973625 w 973625"/>
                      <a:gd name="connsiteY17"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335177 w 973625"/>
                      <a:gd name="connsiteY11" fmla="*/ 85379 h 362393"/>
                      <a:gd name="connsiteX12" fmla="*/ 572800 w 973625"/>
                      <a:gd name="connsiteY12" fmla="*/ 23655 h 362393"/>
                      <a:gd name="connsiteX13" fmla="*/ 573318 w 973625"/>
                      <a:gd name="connsiteY13" fmla="*/ 25928 h 362393"/>
                      <a:gd name="connsiteX14" fmla="*/ 619661 w 973625"/>
                      <a:gd name="connsiteY14" fmla="*/ 10126 h 362393"/>
                      <a:gd name="connsiteX15" fmla="*/ 718836 w 973625"/>
                      <a:gd name="connsiteY15" fmla="*/ 0 h 362393"/>
                      <a:gd name="connsiteX16" fmla="*/ 973625 w 973625"/>
                      <a:gd name="connsiteY16"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573318 w 973625"/>
                      <a:gd name="connsiteY12" fmla="*/ 25928 h 362393"/>
                      <a:gd name="connsiteX13" fmla="*/ 619661 w 973625"/>
                      <a:gd name="connsiteY13" fmla="*/ 10126 h 362393"/>
                      <a:gd name="connsiteX14" fmla="*/ 718836 w 973625"/>
                      <a:gd name="connsiteY14" fmla="*/ 0 h 362393"/>
                      <a:gd name="connsiteX15" fmla="*/ 973625 w 973625"/>
                      <a:gd name="connsiteY15"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86295 w 973625"/>
                      <a:gd name="connsiteY3" fmla="*/ 236203 h 362393"/>
                      <a:gd name="connsiteX4" fmla="*/ 571772 w 973625"/>
                      <a:gd name="connsiteY4" fmla="*/ 233044 h 362393"/>
                      <a:gd name="connsiteX5" fmla="*/ 349835 w 973625"/>
                      <a:gd name="connsiteY5" fmla="*/ 274746 h 362393"/>
                      <a:gd name="connsiteX6" fmla="*/ 287003 w 973625"/>
                      <a:gd name="connsiteY6" fmla="*/ 302375 h 362393"/>
                      <a:gd name="connsiteX7" fmla="*/ 276090 w 973625"/>
                      <a:gd name="connsiteY7" fmla="*/ 308754 h 362393"/>
                      <a:gd name="connsiteX8" fmla="*/ 4004 w 973625"/>
                      <a:gd name="connsiteY8" fmla="*/ 331565 h 362393"/>
                      <a:gd name="connsiteX9" fmla="*/ 190466 w 973625"/>
                      <a:gd name="connsiteY9" fmla="*/ 132108 h 362393"/>
                      <a:gd name="connsiteX10" fmla="*/ 283074 w 973625"/>
                      <a:gd name="connsiteY10" fmla="*/ 95791 h 362393"/>
                      <a:gd name="connsiteX11" fmla="*/ 572800 w 973625"/>
                      <a:gd name="connsiteY11" fmla="*/ 23655 h 362393"/>
                      <a:gd name="connsiteX12" fmla="*/ 619661 w 973625"/>
                      <a:gd name="connsiteY12" fmla="*/ 10126 h 362393"/>
                      <a:gd name="connsiteX13" fmla="*/ 718836 w 973625"/>
                      <a:gd name="connsiteY13" fmla="*/ 0 h 362393"/>
                      <a:gd name="connsiteX14" fmla="*/ 973625 w 973625"/>
                      <a:gd name="connsiteY14"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87003 w 973625"/>
                      <a:gd name="connsiteY5" fmla="*/ 302375 h 362393"/>
                      <a:gd name="connsiteX6" fmla="*/ 276090 w 973625"/>
                      <a:gd name="connsiteY6" fmla="*/ 308754 h 362393"/>
                      <a:gd name="connsiteX7" fmla="*/ 4004 w 973625"/>
                      <a:gd name="connsiteY7" fmla="*/ 331565 h 362393"/>
                      <a:gd name="connsiteX8" fmla="*/ 190466 w 973625"/>
                      <a:gd name="connsiteY8" fmla="*/ 132108 h 362393"/>
                      <a:gd name="connsiteX9" fmla="*/ 283074 w 973625"/>
                      <a:gd name="connsiteY9" fmla="*/ 95791 h 362393"/>
                      <a:gd name="connsiteX10" fmla="*/ 572800 w 973625"/>
                      <a:gd name="connsiteY10" fmla="*/ 23655 h 362393"/>
                      <a:gd name="connsiteX11" fmla="*/ 619661 w 973625"/>
                      <a:gd name="connsiteY11" fmla="*/ 10126 h 362393"/>
                      <a:gd name="connsiteX12" fmla="*/ 718836 w 973625"/>
                      <a:gd name="connsiteY12" fmla="*/ 0 h 362393"/>
                      <a:gd name="connsiteX13" fmla="*/ 973625 w 973625"/>
                      <a:gd name="connsiteY13" fmla="*/ 128853 h 362393"/>
                      <a:gd name="connsiteX0" fmla="*/ 973625 w 973625"/>
                      <a:gd name="connsiteY0" fmla="*/ 128853 h 362393"/>
                      <a:gd name="connsiteX1" fmla="*/ 718836 w 973625"/>
                      <a:gd name="connsiteY1" fmla="*/ 257706 h 362393"/>
                      <a:gd name="connsiteX2" fmla="*/ 619661 w 973625"/>
                      <a:gd name="connsiteY2" fmla="*/ 247580 h 362393"/>
                      <a:gd name="connsiteX3" fmla="*/ 571772 w 973625"/>
                      <a:gd name="connsiteY3" fmla="*/ 233044 h 362393"/>
                      <a:gd name="connsiteX4" fmla="*/ 349835 w 973625"/>
                      <a:gd name="connsiteY4" fmla="*/ 274746 h 362393"/>
                      <a:gd name="connsiteX5" fmla="*/ 276090 w 973625"/>
                      <a:gd name="connsiteY5" fmla="*/ 308754 h 362393"/>
                      <a:gd name="connsiteX6" fmla="*/ 4004 w 973625"/>
                      <a:gd name="connsiteY6" fmla="*/ 331565 h 362393"/>
                      <a:gd name="connsiteX7" fmla="*/ 190466 w 973625"/>
                      <a:gd name="connsiteY7" fmla="*/ 132108 h 362393"/>
                      <a:gd name="connsiteX8" fmla="*/ 283074 w 973625"/>
                      <a:gd name="connsiteY8" fmla="*/ 95791 h 362393"/>
                      <a:gd name="connsiteX9" fmla="*/ 572800 w 973625"/>
                      <a:gd name="connsiteY9" fmla="*/ 23655 h 362393"/>
                      <a:gd name="connsiteX10" fmla="*/ 619661 w 973625"/>
                      <a:gd name="connsiteY10" fmla="*/ 10126 h 362393"/>
                      <a:gd name="connsiteX11" fmla="*/ 718836 w 973625"/>
                      <a:gd name="connsiteY11" fmla="*/ 0 h 362393"/>
                      <a:gd name="connsiteX12" fmla="*/ 973625 w 973625"/>
                      <a:gd name="connsiteY12" fmla="*/ 128853 h 3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3625" h="362393">
                        <a:moveTo>
                          <a:pt x="973625" y="128853"/>
                        </a:moveTo>
                        <a:cubicBezTo>
                          <a:pt x="973625" y="200017"/>
                          <a:pt x="859552" y="257706"/>
                          <a:pt x="718836" y="257706"/>
                        </a:cubicBezTo>
                        <a:cubicBezTo>
                          <a:pt x="683657" y="257706"/>
                          <a:pt x="650143" y="254100"/>
                          <a:pt x="619661" y="247580"/>
                        </a:cubicBezTo>
                        <a:lnTo>
                          <a:pt x="571772" y="233044"/>
                        </a:lnTo>
                        <a:cubicBezTo>
                          <a:pt x="485717" y="220805"/>
                          <a:pt x="418219" y="244963"/>
                          <a:pt x="349835" y="274746"/>
                        </a:cubicBezTo>
                        <a:lnTo>
                          <a:pt x="276090" y="308754"/>
                        </a:lnTo>
                        <a:cubicBezTo>
                          <a:pt x="149466" y="370132"/>
                          <a:pt x="27649" y="380345"/>
                          <a:pt x="4004" y="331565"/>
                        </a:cubicBezTo>
                        <a:cubicBezTo>
                          <a:pt x="-19640" y="282786"/>
                          <a:pt x="63842" y="193486"/>
                          <a:pt x="190466" y="132108"/>
                        </a:cubicBezTo>
                        <a:cubicBezTo>
                          <a:pt x="222122" y="116764"/>
                          <a:pt x="253478" y="104617"/>
                          <a:pt x="283074" y="95791"/>
                        </a:cubicBezTo>
                        <a:lnTo>
                          <a:pt x="572800" y="23655"/>
                        </a:lnTo>
                        <a:lnTo>
                          <a:pt x="619661" y="10126"/>
                        </a:lnTo>
                        <a:cubicBezTo>
                          <a:pt x="650143" y="3606"/>
                          <a:pt x="683657" y="0"/>
                          <a:pt x="718836" y="0"/>
                        </a:cubicBezTo>
                        <a:cubicBezTo>
                          <a:pt x="859552" y="0"/>
                          <a:pt x="973625" y="57689"/>
                          <a:pt x="973625" y="128853"/>
                        </a:cubicBezTo>
                        <a:close/>
                      </a:path>
                    </a:pathLst>
                  </a:custGeom>
                  <a:solidFill>
                    <a:schemeClr val="accent3"/>
                  </a:solidFill>
                  <a:ln w="3175">
                    <a:solidFill>
                      <a:schemeClr val="bg1"/>
                    </a:solidFill>
                  </a:ln>
                </p:spPr>
                <p:txBody>
                  <a:bodyPr rtlCol="0" anchor="ctr">
                    <a:noAutofit/>
                  </a:bodyPr>
                  <a:lstStyle/>
                  <a:p>
                    <a:pPr marL="0" marR="0" lvl="0" indent="0" algn="ctr" defTabSz="457214" rtl="0" eaLnBrk="0" fontAlgn="base" latinLnBrk="0" hangingPunct="0">
                      <a:lnSpc>
                        <a:spcPct val="100000"/>
                      </a:lnSpc>
                      <a:spcBef>
                        <a:spcPct val="0"/>
                      </a:spcBef>
                      <a:spcAft>
                        <a:spcPct val="0"/>
                      </a:spcAft>
                      <a:buClrTx/>
                      <a:buSzTx/>
                      <a:buFontTx/>
                      <a:buNone/>
                      <a:tabLst/>
                      <a:defRPr/>
                    </a:pPr>
                    <a:endParaRPr kumimoji="0" lang="en-CA" sz="700" b="1" i="0" u="none" strike="noStrike" kern="0" cap="none" spc="0" normalizeH="0" baseline="0" noProof="0" dirty="0">
                      <a:ln>
                        <a:noFill/>
                      </a:ln>
                      <a:solidFill>
                        <a:prstClr val="black"/>
                      </a:solidFill>
                      <a:effectLst/>
                      <a:uLnTx/>
                      <a:uFillTx/>
                      <a:latin typeface="Arial" panose="020B0604020202020204"/>
                      <a:ea typeface="Verdana" panose="020B0604030504040204" pitchFamily="34" charset="0"/>
                      <a:cs typeface="Calibri" panose="020F0502020204030204" pitchFamily="34" charset="0"/>
                    </a:endParaRPr>
                  </a:p>
                </p:txBody>
              </p:sp>
            </p:grpSp>
            <p:grpSp>
              <p:nvGrpSpPr>
                <p:cNvPr id="81" name="Group 80">
                  <a:extLst>
                    <a:ext uri="{FF2B5EF4-FFF2-40B4-BE49-F238E27FC236}">
                      <a16:creationId xmlns:a16="http://schemas.microsoft.com/office/drawing/2014/main" id="{1135B18D-313B-4700-86EE-640744C18ECF}"/>
                    </a:ext>
                  </a:extLst>
                </p:cNvPr>
                <p:cNvGrpSpPr/>
                <p:nvPr/>
              </p:nvGrpSpPr>
              <p:grpSpPr>
                <a:xfrm>
                  <a:off x="1883172" y="2325688"/>
                  <a:ext cx="149526" cy="290681"/>
                  <a:chOff x="1883172" y="2325688"/>
                  <a:chExt cx="149526" cy="290681"/>
                </a:xfrm>
              </p:grpSpPr>
              <p:sp>
                <p:nvSpPr>
                  <p:cNvPr id="82" name="Freeform: Shape 81">
                    <a:extLst>
                      <a:ext uri="{FF2B5EF4-FFF2-40B4-BE49-F238E27FC236}">
                        <a16:creationId xmlns:a16="http://schemas.microsoft.com/office/drawing/2014/main" id="{046C6721-3A4C-444A-BBA4-9AD8024C1D21}"/>
                      </a:ext>
                    </a:extLst>
                  </p:cNvPr>
                  <p:cNvSpPr/>
                  <p:nvPr/>
                </p:nvSpPr>
                <p:spPr bwMode="auto">
                  <a:xfrm>
                    <a:off x="1883172" y="2325688"/>
                    <a:ext cx="115491" cy="250825"/>
                  </a:xfrm>
                  <a:custGeom>
                    <a:avLst/>
                    <a:gdLst>
                      <a:gd name="connsiteX0" fmla="*/ 0 w 112713"/>
                      <a:gd name="connsiteY0" fmla="*/ 71437 h 250825"/>
                      <a:gd name="connsiteX1" fmla="*/ 77788 w 112713"/>
                      <a:gd name="connsiteY1" fmla="*/ 168275 h 250825"/>
                      <a:gd name="connsiteX2" fmla="*/ 100013 w 112713"/>
                      <a:gd name="connsiteY2" fmla="*/ 250825 h 250825"/>
                      <a:gd name="connsiteX3" fmla="*/ 112713 w 112713"/>
                      <a:gd name="connsiteY3" fmla="*/ 236537 h 250825"/>
                      <a:gd name="connsiteX4" fmla="*/ 93663 w 112713"/>
                      <a:gd name="connsiteY4" fmla="*/ 166687 h 250825"/>
                      <a:gd name="connsiteX5" fmla="*/ 93663 w 112713"/>
                      <a:gd name="connsiteY5" fmla="*/ 57150 h 250825"/>
                      <a:gd name="connsiteX6" fmla="*/ 31750 w 112713"/>
                      <a:gd name="connsiteY6" fmla="*/ 0 h 250825"/>
                      <a:gd name="connsiteX7" fmla="*/ 0 w 112713"/>
                      <a:gd name="connsiteY7" fmla="*/ 71437 h 250825"/>
                      <a:gd name="connsiteX0" fmla="*/ 692 w 113405"/>
                      <a:gd name="connsiteY0" fmla="*/ 71437 h 250825"/>
                      <a:gd name="connsiteX1" fmla="*/ 78480 w 113405"/>
                      <a:gd name="connsiteY1" fmla="*/ 168275 h 250825"/>
                      <a:gd name="connsiteX2" fmla="*/ 100705 w 113405"/>
                      <a:gd name="connsiteY2" fmla="*/ 250825 h 250825"/>
                      <a:gd name="connsiteX3" fmla="*/ 113405 w 113405"/>
                      <a:gd name="connsiteY3" fmla="*/ 236537 h 250825"/>
                      <a:gd name="connsiteX4" fmla="*/ 94355 w 113405"/>
                      <a:gd name="connsiteY4" fmla="*/ 166687 h 250825"/>
                      <a:gd name="connsiteX5" fmla="*/ 94355 w 113405"/>
                      <a:gd name="connsiteY5" fmla="*/ 57150 h 250825"/>
                      <a:gd name="connsiteX6" fmla="*/ 32442 w 113405"/>
                      <a:gd name="connsiteY6" fmla="*/ 0 h 250825"/>
                      <a:gd name="connsiteX7" fmla="*/ 692 w 113405"/>
                      <a:gd name="connsiteY7" fmla="*/ 71437 h 250825"/>
                      <a:gd name="connsiteX0" fmla="*/ 692 w 113405"/>
                      <a:gd name="connsiteY0" fmla="*/ 74320 h 253708"/>
                      <a:gd name="connsiteX1" fmla="*/ 78480 w 113405"/>
                      <a:gd name="connsiteY1" fmla="*/ 171158 h 253708"/>
                      <a:gd name="connsiteX2" fmla="*/ 100705 w 113405"/>
                      <a:gd name="connsiteY2" fmla="*/ 253708 h 253708"/>
                      <a:gd name="connsiteX3" fmla="*/ 113405 w 113405"/>
                      <a:gd name="connsiteY3" fmla="*/ 239420 h 253708"/>
                      <a:gd name="connsiteX4" fmla="*/ 94355 w 113405"/>
                      <a:gd name="connsiteY4" fmla="*/ 169570 h 253708"/>
                      <a:gd name="connsiteX5" fmla="*/ 94355 w 113405"/>
                      <a:gd name="connsiteY5" fmla="*/ 60033 h 253708"/>
                      <a:gd name="connsiteX6" fmla="*/ 32442 w 113405"/>
                      <a:gd name="connsiteY6" fmla="*/ 2883 h 253708"/>
                      <a:gd name="connsiteX7" fmla="*/ 692 w 113405"/>
                      <a:gd name="connsiteY7" fmla="*/ 74320 h 253708"/>
                      <a:gd name="connsiteX0" fmla="*/ 4698 w 117411"/>
                      <a:gd name="connsiteY0" fmla="*/ 74320 h 253708"/>
                      <a:gd name="connsiteX1" fmla="*/ 82486 w 117411"/>
                      <a:gd name="connsiteY1" fmla="*/ 171158 h 253708"/>
                      <a:gd name="connsiteX2" fmla="*/ 104711 w 117411"/>
                      <a:gd name="connsiteY2" fmla="*/ 253708 h 253708"/>
                      <a:gd name="connsiteX3" fmla="*/ 117411 w 117411"/>
                      <a:gd name="connsiteY3" fmla="*/ 239420 h 253708"/>
                      <a:gd name="connsiteX4" fmla="*/ 98361 w 117411"/>
                      <a:gd name="connsiteY4" fmla="*/ 169570 h 253708"/>
                      <a:gd name="connsiteX5" fmla="*/ 98361 w 117411"/>
                      <a:gd name="connsiteY5" fmla="*/ 60033 h 253708"/>
                      <a:gd name="connsiteX6" fmla="*/ 36448 w 117411"/>
                      <a:gd name="connsiteY6" fmla="*/ 2883 h 253708"/>
                      <a:gd name="connsiteX7" fmla="*/ 4698 w 117411"/>
                      <a:gd name="connsiteY7" fmla="*/ 74320 h 253708"/>
                      <a:gd name="connsiteX0" fmla="*/ 2594 w 115307"/>
                      <a:gd name="connsiteY0" fmla="*/ 74320 h 253708"/>
                      <a:gd name="connsiteX1" fmla="*/ 80382 w 115307"/>
                      <a:gd name="connsiteY1" fmla="*/ 171158 h 253708"/>
                      <a:gd name="connsiteX2" fmla="*/ 102607 w 115307"/>
                      <a:gd name="connsiteY2" fmla="*/ 253708 h 253708"/>
                      <a:gd name="connsiteX3" fmla="*/ 115307 w 115307"/>
                      <a:gd name="connsiteY3" fmla="*/ 239420 h 253708"/>
                      <a:gd name="connsiteX4" fmla="*/ 96257 w 115307"/>
                      <a:gd name="connsiteY4" fmla="*/ 169570 h 253708"/>
                      <a:gd name="connsiteX5" fmla="*/ 96257 w 115307"/>
                      <a:gd name="connsiteY5" fmla="*/ 60033 h 253708"/>
                      <a:gd name="connsiteX6" fmla="*/ 34344 w 115307"/>
                      <a:gd name="connsiteY6" fmla="*/ 2883 h 253708"/>
                      <a:gd name="connsiteX7" fmla="*/ 2594 w 115307"/>
                      <a:gd name="connsiteY7" fmla="*/ 74320 h 253708"/>
                      <a:gd name="connsiteX0" fmla="*/ 2594 w 115307"/>
                      <a:gd name="connsiteY0" fmla="*/ 72053 h 251441"/>
                      <a:gd name="connsiteX1" fmla="*/ 80382 w 115307"/>
                      <a:gd name="connsiteY1" fmla="*/ 168891 h 251441"/>
                      <a:gd name="connsiteX2" fmla="*/ 102607 w 115307"/>
                      <a:gd name="connsiteY2" fmla="*/ 251441 h 251441"/>
                      <a:gd name="connsiteX3" fmla="*/ 115307 w 115307"/>
                      <a:gd name="connsiteY3" fmla="*/ 237153 h 251441"/>
                      <a:gd name="connsiteX4" fmla="*/ 96257 w 115307"/>
                      <a:gd name="connsiteY4" fmla="*/ 167303 h 251441"/>
                      <a:gd name="connsiteX5" fmla="*/ 96257 w 115307"/>
                      <a:gd name="connsiteY5" fmla="*/ 57766 h 251441"/>
                      <a:gd name="connsiteX6" fmla="*/ 34344 w 115307"/>
                      <a:gd name="connsiteY6" fmla="*/ 616 h 251441"/>
                      <a:gd name="connsiteX7" fmla="*/ 2594 w 115307"/>
                      <a:gd name="connsiteY7" fmla="*/ 72053 h 251441"/>
                      <a:gd name="connsiteX0" fmla="*/ 2594 w 115307"/>
                      <a:gd name="connsiteY0" fmla="*/ 71437 h 250825"/>
                      <a:gd name="connsiteX1" fmla="*/ 80382 w 115307"/>
                      <a:gd name="connsiteY1" fmla="*/ 168275 h 250825"/>
                      <a:gd name="connsiteX2" fmla="*/ 102607 w 115307"/>
                      <a:gd name="connsiteY2" fmla="*/ 250825 h 250825"/>
                      <a:gd name="connsiteX3" fmla="*/ 115307 w 115307"/>
                      <a:gd name="connsiteY3" fmla="*/ 236537 h 250825"/>
                      <a:gd name="connsiteX4" fmla="*/ 96257 w 115307"/>
                      <a:gd name="connsiteY4" fmla="*/ 166687 h 250825"/>
                      <a:gd name="connsiteX5" fmla="*/ 96257 w 115307"/>
                      <a:gd name="connsiteY5" fmla="*/ 57150 h 250825"/>
                      <a:gd name="connsiteX6" fmla="*/ 34344 w 115307"/>
                      <a:gd name="connsiteY6" fmla="*/ 0 h 250825"/>
                      <a:gd name="connsiteX7" fmla="*/ 2594 w 115307"/>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3188 w 115901"/>
                      <a:gd name="connsiteY0" fmla="*/ 71437 h 250825"/>
                      <a:gd name="connsiteX1" fmla="*/ 80976 w 115901"/>
                      <a:gd name="connsiteY1" fmla="*/ 168275 h 250825"/>
                      <a:gd name="connsiteX2" fmla="*/ 103201 w 115901"/>
                      <a:gd name="connsiteY2" fmla="*/ 250825 h 250825"/>
                      <a:gd name="connsiteX3" fmla="*/ 115901 w 115901"/>
                      <a:gd name="connsiteY3" fmla="*/ 236537 h 250825"/>
                      <a:gd name="connsiteX4" fmla="*/ 96851 w 115901"/>
                      <a:gd name="connsiteY4" fmla="*/ 166687 h 250825"/>
                      <a:gd name="connsiteX5" fmla="*/ 96851 w 115901"/>
                      <a:gd name="connsiteY5" fmla="*/ 57150 h 250825"/>
                      <a:gd name="connsiteX6" fmla="*/ 34938 w 115901"/>
                      <a:gd name="connsiteY6" fmla="*/ 0 h 250825"/>
                      <a:gd name="connsiteX7" fmla="*/ 3188 w 115901"/>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111 w 114824"/>
                      <a:gd name="connsiteY0" fmla="*/ 71437 h 250825"/>
                      <a:gd name="connsiteX1" fmla="*/ 79899 w 114824"/>
                      <a:gd name="connsiteY1" fmla="*/ 168275 h 250825"/>
                      <a:gd name="connsiteX2" fmla="*/ 102124 w 114824"/>
                      <a:gd name="connsiteY2" fmla="*/ 250825 h 250825"/>
                      <a:gd name="connsiteX3" fmla="*/ 114824 w 114824"/>
                      <a:gd name="connsiteY3" fmla="*/ 236537 h 250825"/>
                      <a:gd name="connsiteX4" fmla="*/ 95774 w 114824"/>
                      <a:gd name="connsiteY4" fmla="*/ 166687 h 250825"/>
                      <a:gd name="connsiteX5" fmla="*/ 95774 w 114824"/>
                      <a:gd name="connsiteY5" fmla="*/ 57150 h 250825"/>
                      <a:gd name="connsiteX6" fmla="*/ 33861 w 114824"/>
                      <a:gd name="connsiteY6" fmla="*/ 0 h 250825"/>
                      <a:gd name="connsiteX7" fmla="*/ 2111 w 114824"/>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 name="connsiteX0" fmla="*/ 2778 w 115491"/>
                      <a:gd name="connsiteY0" fmla="*/ 71437 h 250825"/>
                      <a:gd name="connsiteX1" fmla="*/ 80566 w 115491"/>
                      <a:gd name="connsiteY1" fmla="*/ 168275 h 250825"/>
                      <a:gd name="connsiteX2" fmla="*/ 102791 w 115491"/>
                      <a:gd name="connsiteY2" fmla="*/ 250825 h 250825"/>
                      <a:gd name="connsiteX3" fmla="*/ 115491 w 115491"/>
                      <a:gd name="connsiteY3" fmla="*/ 236537 h 250825"/>
                      <a:gd name="connsiteX4" fmla="*/ 96441 w 115491"/>
                      <a:gd name="connsiteY4" fmla="*/ 166687 h 250825"/>
                      <a:gd name="connsiteX5" fmla="*/ 96441 w 115491"/>
                      <a:gd name="connsiteY5" fmla="*/ 57150 h 250825"/>
                      <a:gd name="connsiteX6" fmla="*/ 34528 w 115491"/>
                      <a:gd name="connsiteY6" fmla="*/ 0 h 250825"/>
                      <a:gd name="connsiteX7" fmla="*/ 2778 w 115491"/>
                      <a:gd name="connsiteY7" fmla="*/ 71437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1" h="250825">
                        <a:moveTo>
                          <a:pt x="2778" y="71437"/>
                        </a:moveTo>
                        <a:cubicBezTo>
                          <a:pt x="23944" y="106891"/>
                          <a:pt x="54637" y="135996"/>
                          <a:pt x="80566" y="168275"/>
                        </a:cubicBezTo>
                        <a:lnTo>
                          <a:pt x="102791" y="250825"/>
                        </a:lnTo>
                        <a:lnTo>
                          <a:pt x="115491" y="236537"/>
                        </a:lnTo>
                        <a:lnTo>
                          <a:pt x="96441" y="166687"/>
                        </a:lnTo>
                        <a:lnTo>
                          <a:pt x="96441" y="57150"/>
                        </a:lnTo>
                        <a:cubicBezTo>
                          <a:pt x="83741" y="25400"/>
                          <a:pt x="83741" y="1587"/>
                          <a:pt x="34528" y="0"/>
                        </a:cubicBezTo>
                        <a:cubicBezTo>
                          <a:pt x="132" y="17461"/>
                          <a:pt x="-4101" y="20637"/>
                          <a:pt x="2778" y="71437"/>
                        </a:cubicBezTo>
                        <a:close/>
                      </a:path>
                    </a:pathLst>
                  </a:cu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Freeform: Shape 82">
                    <a:extLst>
                      <a:ext uri="{FF2B5EF4-FFF2-40B4-BE49-F238E27FC236}">
                        <a16:creationId xmlns:a16="http://schemas.microsoft.com/office/drawing/2014/main" id="{93F8C72B-B270-455D-8545-42E8B9281AAC}"/>
                      </a:ext>
                    </a:extLst>
                  </p:cNvPr>
                  <p:cNvSpPr/>
                  <p:nvPr/>
                </p:nvSpPr>
                <p:spPr bwMode="auto">
                  <a:xfrm rot="19349641" flipH="1">
                    <a:off x="1901369" y="2348005"/>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Freeform: Shape 83">
                    <a:extLst>
                      <a:ext uri="{FF2B5EF4-FFF2-40B4-BE49-F238E27FC236}">
                        <a16:creationId xmlns:a16="http://schemas.microsoft.com/office/drawing/2014/main" id="{0812D1C0-80B5-4DCC-8EE2-643EDE2C610D}"/>
                      </a:ext>
                    </a:extLst>
                  </p:cNvPr>
                  <p:cNvSpPr/>
                  <p:nvPr/>
                </p:nvSpPr>
                <p:spPr bwMode="auto">
                  <a:xfrm rot="455359">
                    <a:off x="1935357" y="2335806"/>
                    <a:ext cx="97341" cy="268364"/>
                  </a:xfrm>
                  <a:custGeom>
                    <a:avLst/>
                    <a:gdLst>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70898 w 84614"/>
                      <a:gd name="connsiteY6" fmla="*/ 254020 h 281452"/>
                      <a:gd name="connsiteX7" fmla="*/ 84614 w 84614"/>
                      <a:gd name="connsiteY7" fmla="*/ 267736 h 281452"/>
                      <a:gd name="connsiteX8" fmla="*/ 70898 w 84614"/>
                      <a:gd name="connsiteY8" fmla="*/ 281452 h 281452"/>
                      <a:gd name="connsiteX9" fmla="*/ 61199 w 84614"/>
                      <a:gd name="connsiteY9" fmla="*/ 277435 h 281452"/>
                      <a:gd name="connsiteX10" fmla="*/ 59847 w 84614"/>
                      <a:gd name="connsiteY10" fmla="*/ 274169 h 281452"/>
                      <a:gd name="connsiteX11" fmla="*/ 58738 w 84614"/>
                      <a:gd name="connsiteY11" fmla="*/ 276387 h 281452"/>
                      <a:gd name="connsiteX12" fmla="*/ 17463 w 84614"/>
                      <a:gd name="connsiteY12" fmla="*/ 206538 h 281452"/>
                      <a:gd name="connsiteX13" fmla="*/ 25400 w 84614"/>
                      <a:gd name="connsiteY13" fmla="*/ 108113 h 281452"/>
                      <a:gd name="connsiteX14" fmla="*/ 0 w 84614"/>
                      <a:gd name="connsiteY14" fmla="*/ 50963 h 281452"/>
                      <a:gd name="connsiteX15" fmla="*/ 57150 w 84614"/>
                      <a:gd name="connsiteY15"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69666 w 84614"/>
                      <a:gd name="connsiteY5" fmla="*/ 254530 h 281452"/>
                      <a:gd name="connsiteX6" fmla="*/ 84614 w 84614"/>
                      <a:gd name="connsiteY6" fmla="*/ 267736 h 281452"/>
                      <a:gd name="connsiteX7" fmla="*/ 70898 w 84614"/>
                      <a:gd name="connsiteY7" fmla="*/ 281452 h 281452"/>
                      <a:gd name="connsiteX8" fmla="*/ 61199 w 84614"/>
                      <a:gd name="connsiteY8" fmla="*/ 277435 h 281452"/>
                      <a:gd name="connsiteX9" fmla="*/ 59847 w 84614"/>
                      <a:gd name="connsiteY9" fmla="*/ 274169 h 281452"/>
                      <a:gd name="connsiteX10" fmla="*/ 58738 w 84614"/>
                      <a:gd name="connsiteY10" fmla="*/ 276387 h 281452"/>
                      <a:gd name="connsiteX11" fmla="*/ 17463 w 84614"/>
                      <a:gd name="connsiteY11" fmla="*/ 206538 h 281452"/>
                      <a:gd name="connsiteX12" fmla="*/ 25400 w 84614"/>
                      <a:gd name="connsiteY12" fmla="*/ 108113 h 281452"/>
                      <a:gd name="connsiteX13" fmla="*/ 0 w 84614"/>
                      <a:gd name="connsiteY13" fmla="*/ 50963 h 281452"/>
                      <a:gd name="connsiteX14" fmla="*/ 57150 w 84614"/>
                      <a:gd name="connsiteY14" fmla="*/ 163 h 281452"/>
                      <a:gd name="connsiteX0" fmla="*/ 57150 w 84614"/>
                      <a:gd name="connsiteY0" fmla="*/ 163 h 281452"/>
                      <a:gd name="connsiteX1" fmla="*/ 66675 w 84614"/>
                      <a:gd name="connsiteY1" fmla="*/ 52550 h 281452"/>
                      <a:gd name="connsiteX2" fmla="*/ 42863 w 84614"/>
                      <a:gd name="connsiteY2" fmla="*/ 106525 h 281452"/>
                      <a:gd name="connsiteX3" fmla="*/ 34925 w 84614"/>
                      <a:gd name="connsiteY3" fmla="*/ 204950 h 281452"/>
                      <a:gd name="connsiteX4" fmla="*/ 69850 w 84614"/>
                      <a:gd name="connsiteY4" fmla="*/ 254163 h 281452"/>
                      <a:gd name="connsiteX5" fmla="*/ 84614 w 84614"/>
                      <a:gd name="connsiteY5" fmla="*/ 267736 h 281452"/>
                      <a:gd name="connsiteX6" fmla="*/ 70898 w 84614"/>
                      <a:gd name="connsiteY6" fmla="*/ 281452 h 281452"/>
                      <a:gd name="connsiteX7" fmla="*/ 61199 w 84614"/>
                      <a:gd name="connsiteY7" fmla="*/ 277435 h 281452"/>
                      <a:gd name="connsiteX8" fmla="*/ 59847 w 84614"/>
                      <a:gd name="connsiteY8" fmla="*/ 274169 h 281452"/>
                      <a:gd name="connsiteX9" fmla="*/ 58738 w 84614"/>
                      <a:gd name="connsiteY9" fmla="*/ 276387 h 281452"/>
                      <a:gd name="connsiteX10" fmla="*/ 17463 w 84614"/>
                      <a:gd name="connsiteY10" fmla="*/ 206538 h 281452"/>
                      <a:gd name="connsiteX11" fmla="*/ 25400 w 84614"/>
                      <a:gd name="connsiteY11" fmla="*/ 108113 h 281452"/>
                      <a:gd name="connsiteX12" fmla="*/ 0 w 84614"/>
                      <a:gd name="connsiteY12" fmla="*/ 50963 h 281452"/>
                      <a:gd name="connsiteX13" fmla="*/ 57150 w 84614"/>
                      <a:gd name="connsiteY13" fmla="*/ 163 h 281452"/>
                      <a:gd name="connsiteX0" fmla="*/ 57150 w 85430"/>
                      <a:gd name="connsiteY0" fmla="*/ 163 h 281452"/>
                      <a:gd name="connsiteX1" fmla="*/ 66675 w 85430"/>
                      <a:gd name="connsiteY1" fmla="*/ 52550 h 281452"/>
                      <a:gd name="connsiteX2" fmla="*/ 42863 w 85430"/>
                      <a:gd name="connsiteY2" fmla="*/ 106525 h 281452"/>
                      <a:gd name="connsiteX3" fmla="*/ 34925 w 85430"/>
                      <a:gd name="connsiteY3" fmla="*/ 204950 h 281452"/>
                      <a:gd name="connsiteX4" fmla="*/ 69850 w 85430"/>
                      <a:gd name="connsiteY4" fmla="*/ 254163 h 281452"/>
                      <a:gd name="connsiteX5" fmla="*/ 84614 w 85430"/>
                      <a:gd name="connsiteY5" fmla="*/ 267736 h 281452"/>
                      <a:gd name="connsiteX6" fmla="*/ 70898 w 85430"/>
                      <a:gd name="connsiteY6" fmla="*/ 281452 h 281452"/>
                      <a:gd name="connsiteX7" fmla="*/ 61199 w 85430"/>
                      <a:gd name="connsiteY7" fmla="*/ 277435 h 281452"/>
                      <a:gd name="connsiteX8" fmla="*/ 59847 w 85430"/>
                      <a:gd name="connsiteY8" fmla="*/ 274169 h 281452"/>
                      <a:gd name="connsiteX9" fmla="*/ 58738 w 85430"/>
                      <a:gd name="connsiteY9" fmla="*/ 276387 h 281452"/>
                      <a:gd name="connsiteX10" fmla="*/ 17463 w 85430"/>
                      <a:gd name="connsiteY10" fmla="*/ 206538 h 281452"/>
                      <a:gd name="connsiteX11" fmla="*/ 25400 w 85430"/>
                      <a:gd name="connsiteY11" fmla="*/ 108113 h 281452"/>
                      <a:gd name="connsiteX12" fmla="*/ 0 w 85430"/>
                      <a:gd name="connsiteY12" fmla="*/ 50963 h 281452"/>
                      <a:gd name="connsiteX13" fmla="*/ 57150 w 85430"/>
                      <a:gd name="connsiteY13" fmla="*/ 163 h 281452"/>
                      <a:gd name="connsiteX0" fmla="*/ 57150 w 79334"/>
                      <a:gd name="connsiteY0" fmla="*/ 163 h 281987"/>
                      <a:gd name="connsiteX1" fmla="*/ 66675 w 79334"/>
                      <a:gd name="connsiteY1" fmla="*/ 52550 h 281987"/>
                      <a:gd name="connsiteX2" fmla="*/ 42863 w 79334"/>
                      <a:gd name="connsiteY2" fmla="*/ 106525 h 281987"/>
                      <a:gd name="connsiteX3" fmla="*/ 34925 w 79334"/>
                      <a:gd name="connsiteY3" fmla="*/ 204950 h 281987"/>
                      <a:gd name="connsiteX4" fmla="*/ 69850 w 79334"/>
                      <a:gd name="connsiteY4" fmla="*/ 254163 h 281987"/>
                      <a:gd name="connsiteX5" fmla="*/ 78390 w 79334"/>
                      <a:gd name="connsiteY5" fmla="*/ 266254 h 281987"/>
                      <a:gd name="connsiteX6" fmla="*/ 70898 w 79334"/>
                      <a:gd name="connsiteY6" fmla="*/ 281452 h 281987"/>
                      <a:gd name="connsiteX7" fmla="*/ 61199 w 79334"/>
                      <a:gd name="connsiteY7" fmla="*/ 277435 h 281987"/>
                      <a:gd name="connsiteX8" fmla="*/ 59847 w 79334"/>
                      <a:gd name="connsiteY8" fmla="*/ 274169 h 281987"/>
                      <a:gd name="connsiteX9" fmla="*/ 58738 w 79334"/>
                      <a:gd name="connsiteY9" fmla="*/ 276387 h 281987"/>
                      <a:gd name="connsiteX10" fmla="*/ 17463 w 79334"/>
                      <a:gd name="connsiteY10" fmla="*/ 206538 h 281987"/>
                      <a:gd name="connsiteX11" fmla="*/ 25400 w 79334"/>
                      <a:gd name="connsiteY11" fmla="*/ 108113 h 281987"/>
                      <a:gd name="connsiteX12" fmla="*/ 0 w 79334"/>
                      <a:gd name="connsiteY12" fmla="*/ 50963 h 281987"/>
                      <a:gd name="connsiteX13" fmla="*/ 57150 w 79334"/>
                      <a:gd name="connsiteY13" fmla="*/ 163 h 281987"/>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58738 w 80164"/>
                      <a:gd name="connsiteY9" fmla="*/ 276387 h 281894"/>
                      <a:gd name="connsiteX10" fmla="*/ 17463 w 80164"/>
                      <a:gd name="connsiteY10" fmla="*/ 206538 h 281894"/>
                      <a:gd name="connsiteX11" fmla="*/ 25400 w 80164"/>
                      <a:gd name="connsiteY11" fmla="*/ 108113 h 281894"/>
                      <a:gd name="connsiteX12" fmla="*/ 0 w 80164"/>
                      <a:gd name="connsiteY12" fmla="*/ 50963 h 281894"/>
                      <a:gd name="connsiteX13" fmla="*/ 57150 w 80164"/>
                      <a:gd name="connsiteY13" fmla="*/ 163 h 281894"/>
                      <a:gd name="connsiteX0" fmla="*/ 57150 w 80164"/>
                      <a:gd name="connsiteY0" fmla="*/ 163 h 281894"/>
                      <a:gd name="connsiteX1" fmla="*/ 66675 w 80164"/>
                      <a:gd name="connsiteY1" fmla="*/ 52550 h 281894"/>
                      <a:gd name="connsiteX2" fmla="*/ 42863 w 80164"/>
                      <a:gd name="connsiteY2" fmla="*/ 106525 h 281894"/>
                      <a:gd name="connsiteX3" fmla="*/ 34925 w 80164"/>
                      <a:gd name="connsiteY3" fmla="*/ 204950 h 281894"/>
                      <a:gd name="connsiteX4" fmla="*/ 69850 w 80164"/>
                      <a:gd name="connsiteY4" fmla="*/ 254163 h 281894"/>
                      <a:gd name="connsiteX5" fmla="*/ 79279 w 80164"/>
                      <a:gd name="connsiteY5" fmla="*/ 267736 h 281894"/>
                      <a:gd name="connsiteX6" fmla="*/ 70898 w 80164"/>
                      <a:gd name="connsiteY6" fmla="*/ 281452 h 281894"/>
                      <a:gd name="connsiteX7" fmla="*/ 61199 w 80164"/>
                      <a:gd name="connsiteY7" fmla="*/ 277435 h 281894"/>
                      <a:gd name="connsiteX8" fmla="*/ 59847 w 80164"/>
                      <a:gd name="connsiteY8" fmla="*/ 274169 h 281894"/>
                      <a:gd name="connsiteX9" fmla="*/ 17463 w 80164"/>
                      <a:gd name="connsiteY9" fmla="*/ 206538 h 281894"/>
                      <a:gd name="connsiteX10" fmla="*/ 25400 w 80164"/>
                      <a:gd name="connsiteY10" fmla="*/ 108113 h 281894"/>
                      <a:gd name="connsiteX11" fmla="*/ 0 w 80164"/>
                      <a:gd name="connsiteY11" fmla="*/ 50963 h 281894"/>
                      <a:gd name="connsiteX12" fmla="*/ 57150 w 80164"/>
                      <a:gd name="connsiteY12" fmla="*/ 163 h 281894"/>
                      <a:gd name="connsiteX0" fmla="*/ 57150 w 80180"/>
                      <a:gd name="connsiteY0" fmla="*/ 163 h 282967"/>
                      <a:gd name="connsiteX1" fmla="*/ 66675 w 80180"/>
                      <a:gd name="connsiteY1" fmla="*/ 52550 h 282967"/>
                      <a:gd name="connsiteX2" fmla="*/ 42863 w 80180"/>
                      <a:gd name="connsiteY2" fmla="*/ 106525 h 282967"/>
                      <a:gd name="connsiteX3" fmla="*/ 34925 w 80180"/>
                      <a:gd name="connsiteY3" fmla="*/ 204950 h 282967"/>
                      <a:gd name="connsiteX4" fmla="*/ 69850 w 80180"/>
                      <a:gd name="connsiteY4" fmla="*/ 254163 h 282967"/>
                      <a:gd name="connsiteX5" fmla="*/ 79279 w 80180"/>
                      <a:gd name="connsiteY5" fmla="*/ 267736 h 282967"/>
                      <a:gd name="connsiteX6" fmla="*/ 70898 w 80180"/>
                      <a:gd name="connsiteY6" fmla="*/ 281452 h 282967"/>
                      <a:gd name="connsiteX7" fmla="*/ 59847 w 80180"/>
                      <a:gd name="connsiteY7" fmla="*/ 274169 h 282967"/>
                      <a:gd name="connsiteX8" fmla="*/ 17463 w 80180"/>
                      <a:gd name="connsiteY8" fmla="*/ 206538 h 282967"/>
                      <a:gd name="connsiteX9" fmla="*/ 25400 w 80180"/>
                      <a:gd name="connsiteY9" fmla="*/ 108113 h 282967"/>
                      <a:gd name="connsiteX10" fmla="*/ 0 w 80180"/>
                      <a:gd name="connsiteY10" fmla="*/ 50963 h 282967"/>
                      <a:gd name="connsiteX11" fmla="*/ 57150 w 80180"/>
                      <a:gd name="connsiteY11" fmla="*/ 163 h 282967"/>
                      <a:gd name="connsiteX0" fmla="*/ 57150 w 79556"/>
                      <a:gd name="connsiteY0" fmla="*/ 163 h 277950"/>
                      <a:gd name="connsiteX1" fmla="*/ 66675 w 79556"/>
                      <a:gd name="connsiteY1" fmla="*/ 52550 h 277950"/>
                      <a:gd name="connsiteX2" fmla="*/ 42863 w 79556"/>
                      <a:gd name="connsiteY2" fmla="*/ 106525 h 277950"/>
                      <a:gd name="connsiteX3" fmla="*/ 34925 w 79556"/>
                      <a:gd name="connsiteY3" fmla="*/ 204950 h 277950"/>
                      <a:gd name="connsiteX4" fmla="*/ 69850 w 79556"/>
                      <a:gd name="connsiteY4" fmla="*/ 254163 h 277950"/>
                      <a:gd name="connsiteX5" fmla="*/ 79279 w 79556"/>
                      <a:gd name="connsiteY5" fmla="*/ 267736 h 277950"/>
                      <a:gd name="connsiteX6" fmla="*/ 59847 w 79556"/>
                      <a:gd name="connsiteY6" fmla="*/ 274169 h 277950"/>
                      <a:gd name="connsiteX7" fmla="*/ 17463 w 79556"/>
                      <a:gd name="connsiteY7" fmla="*/ 206538 h 277950"/>
                      <a:gd name="connsiteX8" fmla="*/ 25400 w 79556"/>
                      <a:gd name="connsiteY8" fmla="*/ 108113 h 277950"/>
                      <a:gd name="connsiteX9" fmla="*/ 0 w 79556"/>
                      <a:gd name="connsiteY9" fmla="*/ 50963 h 277950"/>
                      <a:gd name="connsiteX10" fmla="*/ 57150 w 79556"/>
                      <a:gd name="connsiteY10" fmla="*/ 163 h 277950"/>
                      <a:gd name="connsiteX0" fmla="*/ 57150 w 77954"/>
                      <a:gd name="connsiteY0" fmla="*/ 163 h 276259"/>
                      <a:gd name="connsiteX1" fmla="*/ 66675 w 77954"/>
                      <a:gd name="connsiteY1" fmla="*/ 52550 h 276259"/>
                      <a:gd name="connsiteX2" fmla="*/ 42863 w 77954"/>
                      <a:gd name="connsiteY2" fmla="*/ 106525 h 276259"/>
                      <a:gd name="connsiteX3" fmla="*/ 34925 w 77954"/>
                      <a:gd name="connsiteY3" fmla="*/ 204950 h 276259"/>
                      <a:gd name="connsiteX4" fmla="*/ 69850 w 77954"/>
                      <a:gd name="connsiteY4" fmla="*/ 254163 h 276259"/>
                      <a:gd name="connsiteX5" fmla="*/ 59847 w 77954"/>
                      <a:gd name="connsiteY5" fmla="*/ 274169 h 276259"/>
                      <a:gd name="connsiteX6" fmla="*/ 17463 w 77954"/>
                      <a:gd name="connsiteY6" fmla="*/ 206538 h 276259"/>
                      <a:gd name="connsiteX7" fmla="*/ 25400 w 77954"/>
                      <a:gd name="connsiteY7" fmla="*/ 108113 h 276259"/>
                      <a:gd name="connsiteX8" fmla="*/ 0 w 77954"/>
                      <a:gd name="connsiteY8" fmla="*/ 50963 h 276259"/>
                      <a:gd name="connsiteX9" fmla="*/ 57150 w 77954"/>
                      <a:gd name="connsiteY9" fmla="*/ 163 h 276259"/>
                      <a:gd name="connsiteX0" fmla="*/ 57150 w 77954"/>
                      <a:gd name="connsiteY0" fmla="*/ 163 h 276720"/>
                      <a:gd name="connsiteX1" fmla="*/ 66675 w 77954"/>
                      <a:gd name="connsiteY1" fmla="*/ 52550 h 276720"/>
                      <a:gd name="connsiteX2" fmla="*/ 42863 w 77954"/>
                      <a:gd name="connsiteY2" fmla="*/ 106525 h 276720"/>
                      <a:gd name="connsiteX3" fmla="*/ 34925 w 77954"/>
                      <a:gd name="connsiteY3" fmla="*/ 204950 h 276720"/>
                      <a:gd name="connsiteX4" fmla="*/ 69850 w 77954"/>
                      <a:gd name="connsiteY4" fmla="*/ 254163 h 276720"/>
                      <a:gd name="connsiteX5" fmla="*/ 59847 w 77954"/>
                      <a:gd name="connsiteY5" fmla="*/ 274169 h 276720"/>
                      <a:gd name="connsiteX6" fmla="*/ 17463 w 77954"/>
                      <a:gd name="connsiteY6" fmla="*/ 206538 h 276720"/>
                      <a:gd name="connsiteX7" fmla="*/ 25400 w 77954"/>
                      <a:gd name="connsiteY7" fmla="*/ 108113 h 276720"/>
                      <a:gd name="connsiteX8" fmla="*/ 0 w 77954"/>
                      <a:gd name="connsiteY8" fmla="*/ 50963 h 276720"/>
                      <a:gd name="connsiteX9" fmla="*/ 57150 w 77954"/>
                      <a:gd name="connsiteY9" fmla="*/ 163 h 276720"/>
                      <a:gd name="connsiteX0" fmla="*/ 57150 w 78082"/>
                      <a:gd name="connsiteY0" fmla="*/ 163 h 276720"/>
                      <a:gd name="connsiteX1" fmla="*/ 66675 w 78082"/>
                      <a:gd name="connsiteY1" fmla="*/ 52550 h 276720"/>
                      <a:gd name="connsiteX2" fmla="*/ 42863 w 78082"/>
                      <a:gd name="connsiteY2" fmla="*/ 106525 h 276720"/>
                      <a:gd name="connsiteX3" fmla="*/ 34925 w 78082"/>
                      <a:gd name="connsiteY3" fmla="*/ 204950 h 276720"/>
                      <a:gd name="connsiteX4" fmla="*/ 69850 w 78082"/>
                      <a:gd name="connsiteY4" fmla="*/ 254163 h 276720"/>
                      <a:gd name="connsiteX5" fmla="*/ 59847 w 78082"/>
                      <a:gd name="connsiteY5" fmla="*/ 274169 h 276720"/>
                      <a:gd name="connsiteX6" fmla="*/ 17463 w 78082"/>
                      <a:gd name="connsiteY6" fmla="*/ 206538 h 276720"/>
                      <a:gd name="connsiteX7" fmla="*/ 25400 w 78082"/>
                      <a:gd name="connsiteY7" fmla="*/ 108113 h 276720"/>
                      <a:gd name="connsiteX8" fmla="*/ 0 w 78082"/>
                      <a:gd name="connsiteY8" fmla="*/ 50963 h 276720"/>
                      <a:gd name="connsiteX9" fmla="*/ 57150 w 78082"/>
                      <a:gd name="connsiteY9" fmla="*/ 163 h 276720"/>
                      <a:gd name="connsiteX0" fmla="*/ 57150 w 75439"/>
                      <a:gd name="connsiteY0" fmla="*/ 163 h 276720"/>
                      <a:gd name="connsiteX1" fmla="*/ 66675 w 75439"/>
                      <a:gd name="connsiteY1" fmla="*/ 52550 h 276720"/>
                      <a:gd name="connsiteX2" fmla="*/ 42863 w 75439"/>
                      <a:gd name="connsiteY2" fmla="*/ 106525 h 276720"/>
                      <a:gd name="connsiteX3" fmla="*/ 34925 w 75439"/>
                      <a:gd name="connsiteY3" fmla="*/ 204950 h 276720"/>
                      <a:gd name="connsiteX4" fmla="*/ 69850 w 75439"/>
                      <a:gd name="connsiteY4" fmla="*/ 254163 h 276720"/>
                      <a:gd name="connsiteX5" fmla="*/ 59847 w 75439"/>
                      <a:gd name="connsiteY5" fmla="*/ 274169 h 276720"/>
                      <a:gd name="connsiteX6" fmla="*/ 17463 w 75439"/>
                      <a:gd name="connsiteY6" fmla="*/ 206538 h 276720"/>
                      <a:gd name="connsiteX7" fmla="*/ 25400 w 75439"/>
                      <a:gd name="connsiteY7" fmla="*/ 108113 h 276720"/>
                      <a:gd name="connsiteX8" fmla="*/ 0 w 75439"/>
                      <a:gd name="connsiteY8" fmla="*/ 50963 h 276720"/>
                      <a:gd name="connsiteX9" fmla="*/ 57150 w 75439"/>
                      <a:gd name="connsiteY9" fmla="*/ 163 h 276720"/>
                      <a:gd name="connsiteX0" fmla="*/ 57152 w 75441"/>
                      <a:gd name="connsiteY0" fmla="*/ 118 h 276675"/>
                      <a:gd name="connsiteX1" fmla="*/ 66677 w 75441"/>
                      <a:gd name="connsiteY1" fmla="*/ 52505 h 276675"/>
                      <a:gd name="connsiteX2" fmla="*/ 42865 w 75441"/>
                      <a:gd name="connsiteY2" fmla="*/ 106480 h 276675"/>
                      <a:gd name="connsiteX3" fmla="*/ 34927 w 75441"/>
                      <a:gd name="connsiteY3" fmla="*/ 204905 h 276675"/>
                      <a:gd name="connsiteX4" fmla="*/ 69852 w 75441"/>
                      <a:gd name="connsiteY4" fmla="*/ 254118 h 276675"/>
                      <a:gd name="connsiteX5" fmla="*/ 59849 w 75441"/>
                      <a:gd name="connsiteY5" fmla="*/ 274124 h 276675"/>
                      <a:gd name="connsiteX6" fmla="*/ 17465 w 75441"/>
                      <a:gd name="connsiteY6" fmla="*/ 206493 h 276675"/>
                      <a:gd name="connsiteX7" fmla="*/ 25402 w 75441"/>
                      <a:gd name="connsiteY7" fmla="*/ 108068 h 276675"/>
                      <a:gd name="connsiteX8" fmla="*/ 2 w 75441"/>
                      <a:gd name="connsiteY8" fmla="*/ 50918 h 276675"/>
                      <a:gd name="connsiteX9" fmla="*/ 57152 w 75441"/>
                      <a:gd name="connsiteY9" fmla="*/ 118 h 27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441" h="276675">
                        <a:moveTo>
                          <a:pt x="57152" y="118"/>
                        </a:moveTo>
                        <a:cubicBezTo>
                          <a:pt x="69003" y="5744"/>
                          <a:pt x="86023" y="16244"/>
                          <a:pt x="66677" y="52505"/>
                        </a:cubicBezTo>
                        <a:lnTo>
                          <a:pt x="42865" y="106480"/>
                        </a:lnTo>
                        <a:lnTo>
                          <a:pt x="34927" y="204905"/>
                        </a:lnTo>
                        <a:lnTo>
                          <a:pt x="69852" y="254118"/>
                        </a:lnTo>
                        <a:cubicBezTo>
                          <a:pt x="82898" y="270396"/>
                          <a:pt x="68580" y="282061"/>
                          <a:pt x="59849" y="274124"/>
                        </a:cubicBezTo>
                        <a:lnTo>
                          <a:pt x="17465" y="206493"/>
                        </a:lnTo>
                        <a:lnTo>
                          <a:pt x="25402" y="108068"/>
                        </a:lnTo>
                        <a:cubicBezTo>
                          <a:pt x="16935" y="89018"/>
                          <a:pt x="10056" y="79493"/>
                          <a:pt x="2" y="50918"/>
                        </a:cubicBezTo>
                        <a:cubicBezTo>
                          <a:pt x="-359" y="24822"/>
                          <a:pt x="34927" y="-1999"/>
                          <a:pt x="57152" y="118"/>
                        </a:cubicBez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77" name="Rectangle: Rounded Corners 76">
                <a:extLst>
                  <a:ext uri="{FF2B5EF4-FFF2-40B4-BE49-F238E27FC236}">
                    <a16:creationId xmlns:a16="http://schemas.microsoft.com/office/drawing/2014/main" id="{5F5E99A1-26DB-47AC-A986-2BEABDF6FD9E}"/>
                  </a:ext>
                </a:extLst>
              </p:cNvPr>
              <p:cNvSpPr/>
              <p:nvPr/>
            </p:nvSpPr>
            <p:spPr bwMode="auto">
              <a:xfrm rot="21128826">
                <a:off x="2020472" y="2516095"/>
                <a:ext cx="27432" cy="54864"/>
              </a:xfrm>
              <a:prstGeom prst="roundRect">
                <a:avLst>
                  <a:gd name="adj" fmla="val 50000"/>
                </a:avLst>
              </a:prstGeom>
              <a:solidFill>
                <a:schemeClr val="accent5"/>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Rounded Corners 77">
                <a:extLst>
                  <a:ext uri="{FF2B5EF4-FFF2-40B4-BE49-F238E27FC236}">
                    <a16:creationId xmlns:a16="http://schemas.microsoft.com/office/drawing/2014/main" id="{7E51AAAF-3F99-4548-99FD-368B1E6648B4}"/>
                  </a:ext>
                </a:extLst>
              </p:cNvPr>
              <p:cNvSpPr/>
              <p:nvPr/>
            </p:nvSpPr>
            <p:spPr bwMode="auto">
              <a:xfrm rot="14600759">
                <a:off x="1693323" y="3189441"/>
                <a:ext cx="27432" cy="54864"/>
              </a:xfrm>
              <a:prstGeom prst="roundRect">
                <a:avLst>
                  <a:gd name="adj" fmla="val 50000"/>
                </a:avLst>
              </a:prstGeom>
              <a:solidFill>
                <a:schemeClr val="accent5"/>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Rounded Corners 78">
                <a:extLst>
                  <a:ext uri="{FF2B5EF4-FFF2-40B4-BE49-F238E27FC236}">
                    <a16:creationId xmlns:a16="http://schemas.microsoft.com/office/drawing/2014/main" id="{21207205-0DA6-46BE-9AA6-C809C5EA17CF}"/>
                  </a:ext>
                </a:extLst>
              </p:cNvPr>
              <p:cNvSpPr/>
              <p:nvPr/>
            </p:nvSpPr>
            <p:spPr bwMode="auto">
              <a:xfrm rot="9355664">
                <a:off x="2336357" y="3417237"/>
                <a:ext cx="27432" cy="54864"/>
              </a:xfrm>
              <a:prstGeom prst="roundRect">
                <a:avLst>
                  <a:gd name="adj" fmla="val 50000"/>
                </a:avLst>
              </a:prstGeom>
              <a:solidFill>
                <a:schemeClr val="accent5"/>
              </a:solidFill>
              <a:ln w="31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415" name="Freeform: Shape 414">
            <a:extLst>
              <a:ext uri="{FF2B5EF4-FFF2-40B4-BE49-F238E27FC236}">
                <a16:creationId xmlns:a16="http://schemas.microsoft.com/office/drawing/2014/main" id="{4ECC750B-3F26-4B03-A176-9459CF3C4EFB}"/>
              </a:ext>
            </a:extLst>
          </p:cNvPr>
          <p:cNvSpPr/>
          <p:nvPr/>
        </p:nvSpPr>
        <p:spPr bwMode="auto">
          <a:xfrm>
            <a:off x="7841731" y="2958341"/>
            <a:ext cx="627358" cy="453288"/>
          </a:xfrm>
          <a:custGeom>
            <a:avLst/>
            <a:gdLst>
              <a:gd name="connsiteX0" fmla="*/ 249025 w 627358"/>
              <a:gd name="connsiteY0" fmla="*/ 0 h 453288"/>
              <a:gd name="connsiteX1" fmla="*/ 627358 w 627358"/>
              <a:gd name="connsiteY1" fmla="*/ 226644 h 453288"/>
              <a:gd name="connsiteX2" fmla="*/ 249025 w 627358"/>
              <a:gd name="connsiteY2" fmla="*/ 453288 h 453288"/>
              <a:gd name="connsiteX3" fmla="*/ 37495 w 627358"/>
              <a:gd name="connsiteY3" fmla="*/ 414581 h 453288"/>
              <a:gd name="connsiteX4" fmla="*/ 0 w 627358"/>
              <a:gd name="connsiteY4" fmla="*/ 396048 h 453288"/>
              <a:gd name="connsiteX5" fmla="*/ 0 w 627358"/>
              <a:gd name="connsiteY5" fmla="*/ 57240 h 453288"/>
              <a:gd name="connsiteX6" fmla="*/ 37495 w 627358"/>
              <a:gd name="connsiteY6" fmla="*/ 38707 h 453288"/>
              <a:gd name="connsiteX7" fmla="*/ 249025 w 627358"/>
              <a:gd name="connsiteY7" fmla="*/ 0 h 45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7358" h="453288">
                <a:moveTo>
                  <a:pt x="249025" y="0"/>
                </a:moveTo>
                <a:cubicBezTo>
                  <a:pt x="457973" y="0"/>
                  <a:pt x="627358" y="101472"/>
                  <a:pt x="627358" y="226644"/>
                </a:cubicBezTo>
                <a:cubicBezTo>
                  <a:pt x="627358" y="351816"/>
                  <a:pt x="457973" y="453288"/>
                  <a:pt x="249025" y="453288"/>
                </a:cubicBezTo>
                <a:cubicBezTo>
                  <a:pt x="170670" y="453288"/>
                  <a:pt x="97878" y="439019"/>
                  <a:pt x="37495" y="414581"/>
                </a:cubicBezTo>
                <a:lnTo>
                  <a:pt x="0" y="396048"/>
                </a:lnTo>
                <a:lnTo>
                  <a:pt x="0" y="57240"/>
                </a:lnTo>
                <a:lnTo>
                  <a:pt x="37495" y="38707"/>
                </a:lnTo>
                <a:cubicBezTo>
                  <a:pt x="97878" y="14270"/>
                  <a:pt x="170670" y="0"/>
                  <a:pt x="249025" y="0"/>
                </a:cubicBezTo>
                <a:close/>
              </a:path>
            </a:pathLst>
          </a:custGeom>
          <a:solidFill>
            <a:schemeClr val="accent4"/>
          </a:solidFill>
          <a:ln w="0">
            <a:solidFill>
              <a:schemeClr val="bg1"/>
            </a:solidFill>
            <a:miter lim="800000"/>
            <a:headEnd/>
            <a:tailEnd/>
          </a:ln>
        </p:spPr>
        <p:txBody>
          <a:bodyPr wrap="square" rtlCol="0" anchor="ctr">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RBD</a:t>
            </a:r>
          </a:p>
        </p:txBody>
      </p:sp>
      <p:sp>
        <p:nvSpPr>
          <p:cNvPr id="416" name="TextBox 415">
            <a:extLst>
              <a:ext uri="{FF2B5EF4-FFF2-40B4-BE49-F238E27FC236}">
                <a16:creationId xmlns:a16="http://schemas.microsoft.com/office/drawing/2014/main" id="{36742AF0-53C5-4695-807B-AD913F07EB8D}"/>
              </a:ext>
            </a:extLst>
          </p:cNvPr>
          <p:cNvSpPr txBox="1"/>
          <p:nvPr/>
        </p:nvSpPr>
        <p:spPr bwMode="auto">
          <a:xfrm>
            <a:off x="7937843" y="2599157"/>
            <a:ext cx="12642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Bebtelovimab</a:t>
            </a:r>
          </a:p>
        </p:txBody>
      </p:sp>
      <p:sp>
        <p:nvSpPr>
          <p:cNvPr id="417" name="Rectangle 416">
            <a:extLst>
              <a:ext uri="{FF2B5EF4-FFF2-40B4-BE49-F238E27FC236}">
                <a16:creationId xmlns:a16="http://schemas.microsoft.com/office/drawing/2014/main" id="{2ED75A0E-46A5-4BDD-880A-C4FC78EA44B1}"/>
              </a:ext>
            </a:extLst>
          </p:cNvPr>
          <p:cNvSpPr/>
          <p:nvPr/>
        </p:nvSpPr>
        <p:spPr bwMode="auto">
          <a:xfrm>
            <a:off x="7841731" y="2534686"/>
            <a:ext cx="1408949" cy="1358809"/>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18" name="Group 417">
            <a:extLst>
              <a:ext uri="{FF2B5EF4-FFF2-40B4-BE49-F238E27FC236}">
                <a16:creationId xmlns:a16="http://schemas.microsoft.com/office/drawing/2014/main" id="{CE84168A-66B1-48CF-8CE0-F796FF1448FA}"/>
              </a:ext>
            </a:extLst>
          </p:cNvPr>
          <p:cNvGrpSpPr/>
          <p:nvPr/>
        </p:nvGrpSpPr>
        <p:grpSpPr>
          <a:xfrm rot="5888565" flipH="1">
            <a:off x="2263418" y="2829898"/>
            <a:ext cx="527801" cy="550944"/>
            <a:chOff x="285313" y="3196211"/>
            <a:chExt cx="1187475" cy="1269460"/>
          </a:xfrm>
          <a:solidFill>
            <a:schemeClr val="accent5"/>
          </a:solidFill>
        </p:grpSpPr>
        <p:sp>
          <p:nvSpPr>
            <p:cNvPr id="419" name="Freeform 73">
              <a:extLst>
                <a:ext uri="{FF2B5EF4-FFF2-40B4-BE49-F238E27FC236}">
                  <a16:creationId xmlns:a16="http://schemas.microsoft.com/office/drawing/2014/main" id="{9CABA20A-5763-48BC-BC6D-36654D91563F}"/>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0" name="Freeform 74">
              <a:extLst>
                <a:ext uri="{FF2B5EF4-FFF2-40B4-BE49-F238E27FC236}">
                  <a16:creationId xmlns:a16="http://schemas.microsoft.com/office/drawing/2014/main" id="{511C7482-E437-4668-A8AD-0915BA399425}"/>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1" name="Freeform 39">
              <a:extLst>
                <a:ext uri="{FF2B5EF4-FFF2-40B4-BE49-F238E27FC236}">
                  <a16:creationId xmlns:a16="http://schemas.microsoft.com/office/drawing/2014/main" id="{DEC2BFEA-40AC-4CEA-A6D3-275FC7EDDC45}"/>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2" name="Freeform 41">
              <a:extLst>
                <a:ext uri="{FF2B5EF4-FFF2-40B4-BE49-F238E27FC236}">
                  <a16:creationId xmlns:a16="http://schemas.microsoft.com/office/drawing/2014/main" id="{6A9D332F-A1D9-4008-AE1B-E4BBBD54759D}"/>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424" name="TextBox 423">
            <a:extLst>
              <a:ext uri="{FF2B5EF4-FFF2-40B4-BE49-F238E27FC236}">
                <a16:creationId xmlns:a16="http://schemas.microsoft.com/office/drawing/2014/main" id="{918E7A1C-0D6B-4914-916C-2BC52203762E}"/>
              </a:ext>
            </a:extLst>
          </p:cNvPr>
          <p:cNvSpPr txBox="1"/>
          <p:nvPr/>
        </p:nvSpPr>
        <p:spPr bwMode="auto">
          <a:xfrm>
            <a:off x="1932136" y="1756222"/>
            <a:ext cx="144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Sotrovimab</a:t>
            </a:r>
          </a:p>
        </p:txBody>
      </p:sp>
      <p:sp>
        <p:nvSpPr>
          <p:cNvPr id="425" name="Rectangle 424">
            <a:extLst>
              <a:ext uri="{FF2B5EF4-FFF2-40B4-BE49-F238E27FC236}">
                <a16:creationId xmlns:a16="http://schemas.microsoft.com/office/drawing/2014/main" id="{377EF52E-F20B-4D97-807C-338055AB4B5B}"/>
              </a:ext>
            </a:extLst>
          </p:cNvPr>
          <p:cNvSpPr/>
          <p:nvPr/>
        </p:nvSpPr>
        <p:spPr bwMode="auto">
          <a:xfrm>
            <a:off x="1957731" y="1779614"/>
            <a:ext cx="1408949" cy="1742173"/>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26" name="Group 425">
            <a:extLst>
              <a:ext uri="{FF2B5EF4-FFF2-40B4-BE49-F238E27FC236}">
                <a16:creationId xmlns:a16="http://schemas.microsoft.com/office/drawing/2014/main" id="{1515B27E-5555-4769-81B2-092ABCDFF403}"/>
              </a:ext>
            </a:extLst>
          </p:cNvPr>
          <p:cNvGrpSpPr/>
          <p:nvPr/>
        </p:nvGrpSpPr>
        <p:grpSpPr>
          <a:xfrm rot="8893912" flipH="1">
            <a:off x="2730365" y="2165889"/>
            <a:ext cx="527801" cy="550944"/>
            <a:chOff x="285313" y="3196211"/>
            <a:chExt cx="1187475" cy="1269460"/>
          </a:xfrm>
          <a:solidFill>
            <a:schemeClr val="accent6">
              <a:lumMod val="60000"/>
              <a:lumOff val="40000"/>
            </a:schemeClr>
          </a:solidFill>
        </p:grpSpPr>
        <p:sp>
          <p:nvSpPr>
            <p:cNvPr id="427" name="Freeform 73">
              <a:extLst>
                <a:ext uri="{FF2B5EF4-FFF2-40B4-BE49-F238E27FC236}">
                  <a16:creationId xmlns:a16="http://schemas.microsoft.com/office/drawing/2014/main" id="{E02F4D32-D9BE-43B7-B5E7-2AE7FB2BAB9B}"/>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8" name="Freeform 74">
              <a:extLst>
                <a:ext uri="{FF2B5EF4-FFF2-40B4-BE49-F238E27FC236}">
                  <a16:creationId xmlns:a16="http://schemas.microsoft.com/office/drawing/2014/main" id="{989C6FFB-EDEE-42A4-9A2E-0D15AD0523F6}"/>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9" name="Freeform 39">
              <a:extLst>
                <a:ext uri="{FF2B5EF4-FFF2-40B4-BE49-F238E27FC236}">
                  <a16:creationId xmlns:a16="http://schemas.microsoft.com/office/drawing/2014/main" id="{2AF242AA-8956-4D2F-9634-E15001865530}"/>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0" name="Freeform 41">
              <a:extLst>
                <a:ext uri="{FF2B5EF4-FFF2-40B4-BE49-F238E27FC236}">
                  <a16:creationId xmlns:a16="http://schemas.microsoft.com/office/drawing/2014/main" id="{F8377EB5-4CCD-4CEB-B112-ED9C3F3EE2E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423" name="Freeform: Shape 422">
            <a:extLst>
              <a:ext uri="{FF2B5EF4-FFF2-40B4-BE49-F238E27FC236}">
                <a16:creationId xmlns:a16="http://schemas.microsoft.com/office/drawing/2014/main" id="{F7838496-D4E7-4DB4-9E79-238804C21732}"/>
              </a:ext>
            </a:extLst>
          </p:cNvPr>
          <p:cNvSpPr/>
          <p:nvPr/>
        </p:nvSpPr>
        <p:spPr bwMode="auto">
          <a:xfrm flipH="1">
            <a:off x="2744876" y="2679146"/>
            <a:ext cx="627358" cy="453288"/>
          </a:xfrm>
          <a:custGeom>
            <a:avLst/>
            <a:gdLst>
              <a:gd name="connsiteX0" fmla="*/ 249025 w 627358"/>
              <a:gd name="connsiteY0" fmla="*/ 0 h 453288"/>
              <a:gd name="connsiteX1" fmla="*/ 627358 w 627358"/>
              <a:gd name="connsiteY1" fmla="*/ 226644 h 453288"/>
              <a:gd name="connsiteX2" fmla="*/ 249025 w 627358"/>
              <a:gd name="connsiteY2" fmla="*/ 453288 h 453288"/>
              <a:gd name="connsiteX3" fmla="*/ 37495 w 627358"/>
              <a:gd name="connsiteY3" fmla="*/ 414581 h 453288"/>
              <a:gd name="connsiteX4" fmla="*/ 0 w 627358"/>
              <a:gd name="connsiteY4" fmla="*/ 396048 h 453288"/>
              <a:gd name="connsiteX5" fmla="*/ 0 w 627358"/>
              <a:gd name="connsiteY5" fmla="*/ 57240 h 453288"/>
              <a:gd name="connsiteX6" fmla="*/ 37495 w 627358"/>
              <a:gd name="connsiteY6" fmla="*/ 38707 h 453288"/>
              <a:gd name="connsiteX7" fmla="*/ 249025 w 627358"/>
              <a:gd name="connsiteY7" fmla="*/ 0 h 45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7358" h="453288">
                <a:moveTo>
                  <a:pt x="249025" y="0"/>
                </a:moveTo>
                <a:cubicBezTo>
                  <a:pt x="457973" y="0"/>
                  <a:pt x="627358" y="101472"/>
                  <a:pt x="627358" y="226644"/>
                </a:cubicBezTo>
                <a:cubicBezTo>
                  <a:pt x="627358" y="351816"/>
                  <a:pt x="457973" y="453288"/>
                  <a:pt x="249025" y="453288"/>
                </a:cubicBezTo>
                <a:cubicBezTo>
                  <a:pt x="170670" y="453288"/>
                  <a:pt x="97878" y="439019"/>
                  <a:pt x="37495" y="414581"/>
                </a:cubicBezTo>
                <a:lnTo>
                  <a:pt x="0" y="396048"/>
                </a:lnTo>
                <a:lnTo>
                  <a:pt x="0" y="57240"/>
                </a:lnTo>
                <a:lnTo>
                  <a:pt x="37495" y="38707"/>
                </a:lnTo>
                <a:cubicBezTo>
                  <a:pt x="97878" y="14270"/>
                  <a:pt x="170670" y="0"/>
                  <a:pt x="249025" y="0"/>
                </a:cubicBezTo>
                <a:close/>
              </a:path>
            </a:pathLst>
          </a:custGeom>
          <a:solidFill>
            <a:schemeClr val="accent4"/>
          </a:solidFill>
          <a:ln w="0">
            <a:solidFill>
              <a:schemeClr val="bg1"/>
            </a:solidFill>
            <a:miter lim="800000"/>
            <a:headEnd/>
            <a:tailEnd/>
          </a:ln>
        </p:spPr>
        <p:txBody>
          <a:bodyPr wrap="square" rtlCol="0" anchor="ctr">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RBD</a:t>
            </a:r>
          </a:p>
        </p:txBody>
      </p:sp>
      <p:grpSp>
        <p:nvGrpSpPr>
          <p:cNvPr id="440" name="Group 439">
            <a:extLst>
              <a:ext uri="{FF2B5EF4-FFF2-40B4-BE49-F238E27FC236}">
                <a16:creationId xmlns:a16="http://schemas.microsoft.com/office/drawing/2014/main" id="{7812B964-8401-46B7-A2E4-60D15B73ACB8}"/>
              </a:ext>
            </a:extLst>
          </p:cNvPr>
          <p:cNvGrpSpPr/>
          <p:nvPr/>
        </p:nvGrpSpPr>
        <p:grpSpPr>
          <a:xfrm rot="21366479">
            <a:off x="7885068" y="4533423"/>
            <a:ext cx="527801" cy="550944"/>
            <a:chOff x="285313" y="3196211"/>
            <a:chExt cx="1187475" cy="1269460"/>
          </a:xfrm>
          <a:solidFill>
            <a:schemeClr val="accent5"/>
          </a:solidFill>
        </p:grpSpPr>
        <p:sp>
          <p:nvSpPr>
            <p:cNvPr id="441" name="Freeform 73">
              <a:extLst>
                <a:ext uri="{FF2B5EF4-FFF2-40B4-BE49-F238E27FC236}">
                  <a16:creationId xmlns:a16="http://schemas.microsoft.com/office/drawing/2014/main" id="{00B6759B-9B41-4EDA-8102-2CA4BF4FCB0B}"/>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2" name="Freeform 74">
              <a:extLst>
                <a:ext uri="{FF2B5EF4-FFF2-40B4-BE49-F238E27FC236}">
                  <a16:creationId xmlns:a16="http://schemas.microsoft.com/office/drawing/2014/main" id="{0ADA9D89-E82A-4370-90C1-136C0220FABE}"/>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3" name="Freeform 39">
              <a:extLst>
                <a:ext uri="{FF2B5EF4-FFF2-40B4-BE49-F238E27FC236}">
                  <a16:creationId xmlns:a16="http://schemas.microsoft.com/office/drawing/2014/main" id="{2695136A-9440-47B9-B9AC-F31A43BE8E4B}"/>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4" name="Freeform 41">
              <a:extLst>
                <a:ext uri="{FF2B5EF4-FFF2-40B4-BE49-F238E27FC236}">
                  <a16:creationId xmlns:a16="http://schemas.microsoft.com/office/drawing/2014/main" id="{DD922EE8-5A2A-445D-B42E-3A783F3950E7}"/>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445" name="Group 444">
            <a:extLst>
              <a:ext uri="{FF2B5EF4-FFF2-40B4-BE49-F238E27FC236}">
                <a16:creationId xmlns:a16="http://schemas.microsoft.com/office/drawing/2014/main" id="{7BDE99B8-D389-4EE4-8B6F-76DCA1DD96A2}"/>
              </a:ext>
            </a:extLst>
          </p:cNvPr>
          <p:cNvGrpSpPr/>
          <p:nvPr/>
        </p:nvGrpSpPr>
        <p:grpSpPr>
          <a:xfrm rot="19363185">
            <a:off x="7445707" y="4669268"/>
            <a:ext cx="527801" cy="550944"/>
            <a:chOff x="285313" y="3196211"/>
            <a:chExt cx="1187475" cy="1269460"/>
          </a:xfrm>
          <a:solidFill>
            <a:schemeClr val="accent2">
              <a:lumMod val="60000"/>
              <a:lumOff val="40000"/>
            </a:schemeClr>
          </a:solidFill>
        </p:grpSpPr>
        <p:sp>
          <p:nvSpPr>
            <p:cNvPr id="446" name="Freeform 73">
              <a:extLst>
                <a:ext uri="{FF2B5EF4-FFF2-40B4-BE49-F238E27FC236}">
                  <a16:creationId xmlns:a16="http://schemas.microsoft.com/office/drawing/2014/main" id="{861F938F-4768-42AF-B227-ACAC38B5FF87}"/>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7" name="Freeform 74">
              <a:extLst>
                <a:ext uri="{FF2B5EF4-FFF2-40B4-BE49-F238E27FC236}">
                  <a16:creationId xmlns:a16="http://schemas.microsoft.com/office/drawing/2014/main" id="{C1740BD3-1F41-497D-8729-273F3F422443}"/>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8" name="Freeform 39">
              <a:extLst>
                <a:ext uri="{FF2B5EF4-FFF2-40B4-BE49-F238E27FC236}">
                  <a16:creationId xmlns:a16="http://schemas.microsoft.com/office/drawing/2014/main" id="{D650CFB5-D9DD-43F1-9CE5-E81ED8B735C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9" name="Freeform 41">
              <a:extLst>
                <a:ext uri="{FF2B5EF4-FFF2-40B4-BE49-F238E27FC236}">
                  <a16:creationId xmlns:a16="http://schemas.microsoft.com/office/drawing/2014/main" id="{84FFCBD0-586E-4D88-8520-F5BE600E99F8}"/>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439" name="Group 438">
            <a:extLst>
              <a:ext uri="{FF2B5EF4-FFF2-40B4-BE49-F238E27FC236}">
                <a16:creationId xmlns:a16="http://schemas.microsoft.com/office/drawing/2014/main" id="{6B4F9457-6DC1-499A-AE8B-CEBF9FE77649}"/>
              </a:ext>
            </a:extLst>
          </p:cNvPr>
          <p:cNvGrpSpPr/>
          <p:nvPr/>
        </p:nvGrpSpPr>
        <p:grpSpPr>
          <a:xfrm>
            <a:off x="7492540" y="4234462"/>
            <a:ext cx="545342" cy="416989"/>
            <a:chOff x="4859519" y="3539946"/>
            <a:chExt cx="545342" cy="416989"/>
          </a:xfrm>
        </p:grpSpPr>
        <p:sp>
          <p:nvSpPr>
            <p:cNvPr id="438" name="Freeform: Shape 437">
              <a:extLst>
                <a:ext uri="{FF2B5EF4-FFF2-40B4-BE49-F238E27FC236}">
                  <a16:creationId xmlns:a16="http://schemas.microsoft.com/office/drawing/2014/main" id="{DEBD53EF-39DE-4156-A300-624C3E1107D6}"/>
                </a:ext>
              </a:extLst>
            </p:cNvPr>
            <p:cNvSpPr/>
            <p:nvPr/>
          </p:nvSpPr>
          <p:spPr bwMode="auto">
            <a:xfrm>
              <a:off x="4870879" y="3539946"/>
              <a:ext cx="503300" cy="416989"/>
            </a:xfrm>
            <a:custGeom>
              <a:avLst/>
              <a:gdLst>
                <a:gd name="connsiteX0" fmla="*/ 9094 w 503300"/>
                <a:gd name="connsiteY0" fmla="*/ 0 h 416989"/>
                <a:gd name="connsiteX1" fmla="*/ 460073 w 503300"/>
                <a:gd name="connsiteY1" fmla="*/ 0 h 416989"/>
                <a:gd name="connsiteX2" fmla="*/ 474535 w 503300"/>
                <a:gd name="connsiteY2" fmla="*/ 28266 h 416989"/>
                <a:gd name="connsiteX3" fmla="*/ 368375 w 503300"/>
                <a:gd name="connsiteY3" fmla="*/ 402109 h 416989"/>
                <a:gd name="connsiteX4" fmla="*/ 28766 w 503300"/>
                <a:gd name="connsiteY4" fmla="*/ 213180 h 416989"/>
                <a:gd name="connsiteX5" fmla="*/ 1570 w 503300"/>
                <a:gd name="connsiteY5" fmla="*/ 40064 h 41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300" h="416989">
                  <a:moveTo>
                    <a:pt x="9094" y="0"/>
                  </a:moveTo>
                  <a:lnTo>
                    <a:pt x="460073" y="0"/>
                  </a:lnTo>
                  <a:lnTo>
                    <a:pt x="474535" y="28266"/>
                  </a:lnTo>
                  <a:cubicBezTo>
                    <a:pt x="539000" y="183671"/>
                    <a:pt x="491470" y="351046"/>
                    <a:pt x="368375" y="402109"/>
                  </a:cubicBezTo>
                  <a:cubicBezTo>
                    <a:pt x="245279" y="453171"/>
                    <a:pt x="93231" y="368585"/>
                    <a:pt x="28766" y="213180"/>
                  </a:cubicBezTo>
                  <a:cubicBezTo>
                    <a:pt x="4592" y="154903"/>
                    <a:pt x="-3833" y="94943"/>
                    <a:pt x="1570" y="40064"/>
                  </a:cubicBezTo>
                  <a:close/>
                </a:path>
              </a:pathLst>
            </a:cu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6" name="TextBox 435">
              <a:extLst>
                <a:ext uri="{FF2B5EF4-FFF2-40B4-BE49-F238E27FC236}">
                  <a16:creationId xmlns:a16="http://schemas.microsoft.com/office/drawing/2014/main" id="{163D893C-40F2-4E51-8D4F-173D9481D18B}"/>
                </a:ext>
              </a:extLst>
            </p:cNvPr>
            <p:cNvSpPr txBox="1"/>
            <p:nvPr/>
          </p:nvSpPr>
          <p:spPr bwMode="auto">
            <a:xfrm>
              <a:off x="4859519" y="3540136"/>
              <a:ext cx="5453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RBD</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450" name="TextBox 449">
            <a:extLst>
              <a:ext uri="{FF2B5EF4-FFF2-40B4-BE49-F238E27FC236}">
                <a16:creationId xmlns:a16="http://schemas.microsoft.com/office/drawing/2014/main" id="{894F75D1-4A7A-47E4-A050-4594A02A276A}"/>
              </a:ext>
            </a:extLst>
          </p:cNvPr>
          <p:cNvSpPr txBox="1"/>
          <p:nvPr/>
        </p:nvSpPr>
        <p:spPr bwMode="auto">
          <a:xfrm>
            <a:off x="7916715" y="5041504"/>
            <a:ext cx="10470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Cilgavimab</a:t>
            </a:r>
          </a:p>
        </p:txBody>
      </p:sp>
      <p:sp>
        <p:nvSpPr>
          <p:cNvPr id="451" name="Rectangle 450">
            <a:extLst>
              <a:ext uri="{FF2B5EF4-FFF2-40B4-BE49-F238E27FC236}">
                <a16:creationId xmlns:a16="http://schemas.microsoft.com/office/drawing/2014/main" id="{3D7FDF76-7351-4EEB-A4ED-43E5F8650DA5}"/>
              </a:ext>
            </a:extLst>
          </p:cNvPr>
          <p:cNvSpPr/>
          <p:nvPr/>
        </p:nvSpPr>
        <p:spPr bwMode="auto">
          <a:xfrm>
            <a:off x="7036712" y="4237922"/>
            <a:ext cx="1856530" cy="1281676"/>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2" name="TextBox 451">
            <a:extLst>
              <a:ext uri="{FF2B5EF4-FFF2-40B4-BE49-F238E27FC236}">
                <a16:creationId xmlns:a16="http://schemas.microsoft.com/office/drawing/2014/main" id="{2BEBE2DD-2C86-4935-8C1E-469C52B4106C}"/>
              </a:ext>
            </a:extLst>
          </p:cNvPr>
          <p:cNvSpPr txBox="1"/>
          <p:nvPr/>
        </p:nvSpPr>
        <p:spPr bwMode="auto">
          <a:xfrm>
            <a:off x="6870250" y="5211821"/>
            <a:ext cx="13968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Tixagevimab </a:t>
            </a:r>
          </a:p>
        </p:txBody>
      </p:sp>
      <p:cxnSp>
        <p:nvCxnSpPr>
          <p:cNvPr id="457" name="Straight Connector 456">
            <a:extLst>
              <a:ext uri="{FF2B5EF4-FFF2-40B4-BE49-F238E27FC236}">
                <a16:creationId xmlns:a16="http://schemas.microsoft.com/office/drawing/2014/main" id="{E4E4D316-5754-45FE-A622-458ECF6009F9}"/>
              </a:ext>
            </a:extLst>
          </p:cNvPr>
          <p:cNvCxnSpPr>
            <a:cxnSpLocks/>
          </p:cNvCxnSpPr>
          <p:nvPr/>
        </p:nvCxnSpPr>
        <p:spPr bwMode="auto">
          <a:xfrm>
            <a:off x="4073578" y="3117070"/>
            <a:ext cx="671" cy="265501"/>
          </a:xfrm>
          <a:prstGeom prst="line">
            <a:avLst/>
          </a:prstGeom>
          <a:noFill/>
          <a:ln w="28575" cap="flat" cmpd="sng" algn="ctr">
            <a:solidFill>
              <a:schemeClr val="bg1"/>
            </a:solidFill>
            <a:prstDash val="solid"/>
            <a:round/>
            <a:headEnd type="none" w="med" len="med"/>
            <a:tailEnd type="none" w="med" len="med"/>
          </a:ln>
          <a:effectLst/>
        </p:spPr>
      </p:cxnSp>
      <p:sp>
        <p:nvSpPr>
          <p:cNvPr id="464" name="Rectangle 463">
            <a:extLst>
              <a:ext uri="{FF2B5EF4-FFF2-40B4-BE49-F238E27FC236}">
                <a16:creationId xmlns:a16="http://schemas.microsoft.com/office/drawing/2014/main" id="{88598854-A4C3-4A52-B914-525E642445E6}"/>
              </a:ext>
            </a:extLst>
          </p:cNvPr>
          <p:cNvSpPr/>
          <p:nvPr/>
        </p:nvSpPr>
        <p:spPr bwMode="auto">
          <a:xfrm>
            <a:off x="3813985" y="2542172"/>
            <a:ext cx="148309" cy="151194"/>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71" name="Straight Connector 470">
            <a:extLst>
              <a:ext uri="{FF2B5EF4-FFF2-40B4-BE49-F238E27FC236}">
                <a16:creationId xmlns:a16="http://schemas.microsoft.com/office/drawing/2014/main" id="{7DE64447-2943-46AF-BEF2-A0B5F34AA55F}"/>
              </a:ext>
            </a:extLst>
          </p:cNvPr>
          <p:cNvCxnSpPr>
            <a:cxnSpLocks/>
          </p:cNvCxnSpPr>
          <p:nvPr/>
        </p:nvCxnSpPr>
        <p:spPr bwMode="auto">
          <a:xfrm>
            <a:off x="3366931" y="2624869"/>
            <a:ext cx="447054"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476" name="TextBox 475">
            <a:extLst>
              <a:ext uri="{FF2B5EF4-FFF2-40B4-BE49-F238E27FC236}">
                <a16:creationId xmlns:a16="http://schemas.microsoft.com/office/drawing/2014/main" id="{15839047-E593-4277-A3C6-CF07164D056E}"/>
              </a:ext>
            </a:extLst>
          </p:cNvPr>
          <p:cNvSpPr txBox="1"/>
          <p:nvPr/>
        </p:nvSpPr>
        <p:spPr bwMode="auto">
          <a:xfrm>
            <a:off x="5207085" y="4895086"/>
            <a:ext cx="9190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ACE2</a:t>
            </a:r>
          </a:p>
        </p:txBody>
      </p:sp>
      <p:grpSp>
        <p:nvGrpSpPr>
          <p:cNvPr id="478" name="Group 477">
            <a:extLst>
              <a:ext uri="{FF2B5EF4-FFF2-40B4-BE49-F238E27FC236}">
                <a16:creationId xmlns:a16="http://schemas.microsoft.com/office/drawing/2014/main" id="{5F36791A-1F51-480B-A3FB-4D9F5EB1D232}"/>
              </a:ext>
            </a:extLst>
          </p:cNvPr>
          <p:cNvGrpSpPr/>
          <p:nvPr/>
        </p:nvGrpSpPr>
        <p:grpSpPr>
          <a:xfrm rot="14794365">
            <a:off x="6256493" y="2509346"/>
            <a:ext cx="527801" cy="550944"/>
            <a:chOff x="285313" y="3196211"/>
            <a:chExt cx="1187475" cy="1269460"/>
          </a:xfrm>
          <a:solidFill>
            <a:schemeClr val="accent3">
              <a:lumMod val="60000"/>
              <a:lumOff val="40000"/>
            </a:schemeClr>
          </a:solidFill>
        </p:grpSpPr>
        <p:sp>
          <p:nvSpPr>
            <p:cNvPr id="479" name="Freeform 73">
              <a:extLst>
                <a:ext uri="{FF2B5EF4-FFF2-40B4-BE49-F238E27FC236}">
                  <a16:creationId xmlns:a16="http://schemas.microsoft.com/office/drawing/2014/main" id="{93C836FE-49E1-4B9C-A13C-8B330B5EE1C7}"/>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0" name="Freeform 74">
              <a:extLst>
                <a:ext uri="{FF2B5EF4-FFF2-40B4-BE49-F238E27FC236}">
                  <a16:creationId xmlns:a16="http://schemas.microsoft.com/office/drawing/2014/main" id="{83BE648D-2E21-4C33-812F-2A9E23C24109}"/>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1" name="Freeform 39">
              <a:extLst>
                <a:ext uri="{FF2B5EF4-FFF2-40B4-BE49-F238E27FC236}">
                  <a16:creationId xmlns:a16="http://schemas.microsoft.com/office/drawing/2014/main" id="{1B69707B-4906-4259-AAF5-138FE1A09535}"/>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2" name="Freeform 41">
              <a:extLst>
                <a:ext uri="{FF2B5EF4-FFF2-40B4-BE49-F238E27FC236}">
                  <a16:creationId xmlns:a16="http://schemas.microsoft.com/office/drawing/2014/main" id="{F063690B-59C5-4A11-9E0B-389A901E5E5D}"/>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483" name="Group 482">
            <a:extLst>
              <a:ext uri="{FF2B5EF4-FFF2-40B4-BE49-F238E27FC236}">
                <a16:creationId xmlns:a16="http://schemas.microsoft.com/office/drawing/2014/main" id="{26F2001F-B01F-4ED9-A823-A6FB1CF77803}"/>
              </a:ext>
            </a:extLst>
          </p:cNvPr>
          <p:cNvGrpSpPr/>
          <p:nvPr/>
        </p:nvGrpSpPr>
        <p:grpSpPr>
          <a:xfrm rot="14165385" flipH="1">
            <a:off x="5777373" y="1814463"/>
            <a:ext cx="527801" cy="550944"/>
            <a:chOff x="285313" y="3196211"/>
            <a:chExt cx="1187475" cy="1269460"/>
          </a:xfrm>
          <a:solidFill>
            <a:schemeClr val="accent6">
              <a:lumMod val="60000"/>
              <a:lumOff val="40000"/>
            </a:schemeClr>
          </a:solidFill>
        </p:grpSpPr>
        <p:sp>
          <p:nvSpPr>
            <p:cNvPr id="484" name="Freeform 73">
              <a:extLst>
                <a:ext uri="{FF2B5EF4-FFF2-40B4-BE49-F238E27FC236}">
                  <a16:creationId xmlns:a16="http://schemas.microsoft.com/office/drawing/2014/main" id="{2A490700-16D9-4748-B120-834E04E69E8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5" name="Freeform 74">
              <a:extLst>
                <a:ext uri="{FF2B5EF4-FFF2-40B4-BE49-F238E27FC236}">
                  <a16:creationId xmlns:a16="http://schemas.microsoft.com/office/drawing/2014/main" id="{5A6E746C-A633-4F9D-8D2A-36605A86C8B6}"/>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6" name="Freeform 39">
              <a:extLst>
                <a:ext uri="{FF2B5EF4-FFF2-40B4-BE49-F238E27FC236}">
                  <a16:creationId xmlns:a16="http://schemas.microsoft.com/office/drawing/2014/main" id="{BD40FDD0-C813-42FE-8EFF-28351F24C1A2}"/>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7" name="Freeform 41">
              <a:extLst>
                <a:ext uri="{FF2B5EF4-FFF2-40B4-BE49-F238E27FC236}">
                  <a16:creationId xmlns:a16="http://schemas.microsoft.com/office/drawing/2014/main" id="{2DC1046D-F772-4EF6-AEEE-583084E5705B}"/>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488" name="TextBox 487">
            <a:extLst>
              <a:ext uri="{FF2B5EF4-FFF2-40B4-BE49-F238E27FC236}">
                <a16:creationId xmlns:a16="http://schemas.microsoft.com/office/drawing/2014/main" id="{0CE334DE-26D1-4E70-A4C4-AFA9511A9C39}"/>
              </a:ext>
            </a:extLst>
          </p:cNvPr>
          <p:cNvSpPr txBox="1"/>
          <p:nvPr/>
        </p:nvSpPr>
        <p:spPr bwMode="auto">
          <a:xfrm>
            <a:off x="6310576" y="2307743"/>
            <a:ext cx="1208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Casirivimab</a:t>
            </a:r>
          </a:p>
        </p:txBody>
      </p:sp>
      <p:sp>
        <p:nvSpPr>
          <p:cNvPr id="489" name="TextBox 488">
            <a:extLst>
              <a:ext uri="{FF2B5EF4-FFF2-40B4-BE49-F238E27FC236}">
                <a16:creationId xmlns:a16="http://schemas.microsoft.com/office/drawing/2014/main" id="{4ECD9CB7-2DDA-4755-AB0C-C42B3DEF64E4}"/>
              </a:ext>
            </a:extLst>
          </p:cNvPr>
          <p:cNvSpPr txBox="1"/>
          <p:nvPr/>
        </p:nvSpPr>
        <p:spPr bwMode="auto">
          <a:xfrm>
            <a:off x="5809209" y="1565480"/>
            <a:ext cx="1208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Imdevimab</a:t>
            </a:r>
          </a:p>
        </p:txBody>
      </p:sp>
      <p:sp>
        <p:nvSpPr>
          <p:cNvPr id="173" name="Freeform: Shape 172">
            <a:extLst>
              <a:ext uri="{FF2B5EF4-FFF2-40B4-BE49-F238E27FC236}">
                <a16:creationId xmlns:a16="http://schemas.microsoft.com/office/drawing/2014/main" id="{C527A348-D70E-438A-8522-53510D648174}"/>
              </a:ext>
            </a:extLst>
          </p:cNvPr>
          <p:cNvSpPr/>
          <p:nvPr/>
        </p:nvSpPr>
        <p:spPr bwMode="auto">
          <a:xfrm>
            <a:off x="5647990" y="2373496"/>
            <a:ext cx="627358" cy="453288"/>
          </a:xfrm>
          <a:custGeom>
            <a:avLst/>
            <a:gdLst>
              <a:gd name="connsiteX0" fmla="*/ 249025 w 627358"/>
              <a:gd name="connsiteY0" fmla="*/ 0 h 453288"/>
              <a:gd name="connsiteX1" fmla="*/ 627358 w 627358"/>
              <a:gd name="connsiteY1" fmla="*/ 226644 h 453288"/>
              <a:gd name="connsiteX2" fmla="*/ 249025 w 627358"/>
              <a:gd name="connsiteY2" fmla="*/ 453288 h 453288"/>
              <a:gd name="connsiteX3" fmla="*/ 37495 w 627358"/>
              <a:gd name="connsiteY3" fmla="*/ 414581 h 453288"/>
              <a:gd name="connsiteX4" fmla="*/ 0 w 627358"/>
              <a:gd name="connsiteY4" fmla="*/ 396048 h 453288"/>
              <a:gd name="connsiteX5" fmla="*/ 0 w 627358"/>
              <a:gd name="connsiteY5" fmla="*/ 57240 h 453288"/>
              <a:gd name="connsiteX6" fmla="*/ 37495 w 627358"/>
              <a:gd name="connsiteY6" fmla="*/ 38707 h 453288"/>
              <a:gd name="connsiteX7" fmla="*/ 249025 w 627358"/>
              <a:gd name="connsiteY7" fmla="*/ 0 h 45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7358" h="453288">
                <a:moveTo>
                  <a:pt x="249025" y="0"/>
                </a:moveTo>
                <a:cubicBezTo>
                  <a:pt x="457973" y="0"/>
                  <a:pt x="627358" y="101472"/>
                  <a:pt x="627358" y="226644"/>
                </a:cubicBezTo>
                <a:cubicBezTo>
                  <a:pt x="627358" y="351816"/>
                  <a:pt x="457973" y="453288"/>
                  <a:pt x="249025" y="453288"/>
                </a:cubicBezTo>
                <a:cubicBezTo>
                  <a:pt x="170670" y="453288"/>
                  <a:pt x="97878" y="439019"/>
                  <a:pt x="37495" y="414581"/>
                </a:cubicBezTo>
                <a:lnTo>
                  <a:pt x="0" y="396048"/>
                </a:lnTo>
                <a:lnTo>
                  <a:pt x="0" y="57240"/>
                </a:lnTo>
                <a:lnTo>
                  <a:pt x="37495" y="38707"/>
                </a:lnTo>
                <a:cubicBezTo>
                  <a:pt x="97878" y="14270"/>
                  <a:pt x="170670" y="0"/>
                  <a:pt x="249025" y="0"/>
                </a:cubicBezTo>
                <a:close/>
              </a:path>
            </a:pathLst>
          </a:custGeom>
          <a:solidFill>
            <a:schemeClr val="accent4"/>
          </a:solidFill>
          <a:ln w="0">
            <a:solidFill>
              <a:schemeClr val="bg1"/>
            </a:solidFill>
            <a:miter lim="800000"/>
            <a:headEnd/>
            <a:tailEnd/>
          </a:ln>
        </p:spPr>
        <p:txBody>
          <a:bodyPr wrap="square" rtlCol="0" anchor="ctr">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RBD</a:t>
            </a:r>
          </a:p>
        </p:txBody>
      </p:sp>
      <p:sp>
        <p:nvSpPr>
          <p:cNvPr id="490" name="Rectangle 489">
            <a:extLst>
              <a:ext uri="{FF2B5EF4-FFF2-40B4-BE49-F238E27FC236}">
                <a16:creationId xmlns:a16="http://schemas.microsoft.com/office/drawing/2014/main" id="{78665B9F-1BF8-4682-B304-5E9D5EC92CA0}"/>
              </a:ext>
            </a:extLst>
          </p:cNvPr>
          <p:cNvSpPr/>
          <p:nvPr/>
        </p:nvSpPr>
        <p:spPr bwMode="auto">
          <a:xfrm>
            <a:off x="5656948" y="1597433"/>
            <a:ext cx="1799373" cy="1543461"/>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1" name="Rectangle 490">
            <a:extLst>
              <a:ext uri="{FF2B5EF4-FFF2-40B4-BE49-F238E27FC236}">
                <a16:creationId xmlns:a16="http://schemas.microsoft.com/office/drawing/2014/main" id="{A775A432-E9AA-4321-BF09-68983EDFD249}"/>
              </a:ext>
            </a:extLst>
          </p:cNvPr>
          <p:cNvSpPr/>
          <p:nvPr/>
        </p:nvSpPr>
        <p:spPr bwMode="auto">
          <a:xfrm>
            <a:off x="4910839" y="2542172"/>
            <a:ext cx="148309" cy="151194"/>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96" name="Straight Connector 495">
            <a:extLst>
              <a:ext uri="{FF2B5EF4-FFF2-40B4-BE49-F238E27FC236}">
                <a16:creationId xmlns:a16="http://schemas.microsoft.com/office/drawing/2014/main" id="{7190941B-2D7E-4E08-9DDF-65E6CB492374}"/>
              </a:ext>
            </a:extLst>
          </p:cNvPr>
          <p:cNvCxnSpPr>
            <a:cxnSpLocks/>
          </p:cNvCxnSpPr>
          <p:nvPr/>
        </p:nvCxnSpPr>
        <p:spPr bwMode="auto">
          <a:xfrm>
            <a:off x="5068894" y="2599157"/>
            <a:ext cx="609528"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498" name="Rectangle 497">
            <a:extLst>
              <a:ext uri="{FF2B5EF4-FFF2-40B4-BE49-F238E27FC236}">
                <a16:creationId xmlns:a16="http://schemas.microsoft.com/office/drawing/2014/main" id="{0A42F779-A9D4-40B6-A73A-381C675BCF81}"/>
              </a:ext>
            </a:extLst>
          </p:cNvPr>
          <p:cNvSpPr/>
          <p:nvPr/>
        </p:nvSpPr>
        <p:spPr bwMode="auto">
          <a:xfrm>
            <a:off x="4899827" y="2780986"/>
            <a:ext cx="148309" cy="151194"/>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9" name="Freeform: Shape 498">
            <a:extLst>
              <a:ext uri="{FF2B5EF4-FFF2-40B4-BE49-F238E27FC236}">
                <a16:creationId xmlns:a16="http://schemas.microsoft.com/office/drawing/2014/main" id="{6A173FF3-4A4A-4141-BE1C-BDECB0FA4560}"/>
              </a:ext>
            </a:extLst>
          </p:cNvPr>
          <p:cNvSpPr/>
          <p:nvPr/>
        </p:nvSpPr>
        <p:spPr bwMode="auto">
          <a:xfrm>
            <a:off x="5051425" y="2870200"/>
            <a:ext cx="2787650" cy="466725"/>
          </a:xfrm>
          <a:custGeom>
            <a:avLst/>
            <a:gdLst>
              <a:gd name="connsiteX0" fmla="*/ 2787650 w 2787650"/>
              <a:gd name="connsiteY0" fmla="*/ 466725 h 466725"/>
              <a:gd name="connsiteX1" fmla="*/ 895350 w 2787650"/>
              <a:gd name="connsiteY1" fmla="*/ 466725 h 466725"/>
              <a:gd name="connsiteX2" fmla="*/ 0 w 2787650"/>
              <a:gd name="connsiteY2" fmla="*/ 0 h 466725"/>
            </a:gdLst>
            <a:ahLst/>
            <a:cxnLst>
              <a:cxn ang="0">
                <a:pos x="connsiteX0" y="connsiteY0"/>
              </a:cxn>
              <a:cxn ang="0">
                <a:pos x="connsiteX1" y="connsiteY1"/>
              </a:cxn>
              <a:cxn ang="0">
                <a:pos x="connsiteX2" y="connsiteY2"/>
              </a:cxn>
            </a:cxnLst>
            <a:rect l="l" t="t" r="r" b="b"/>
            <a:pathLst>
              <a:path w="2787650" h="466725">
                <a:moveTo>
                  <a:pt x="2787650" y="466725"/>
                </a:moveTo>
                <a:lnTo>
                  <a:pt x="895350" y="466725"/>
                </a:lnTo>
                <a:lnTo>
                  <a:pt x="0" y="0"/>
                </a:lnTo>
              </a:path>
            </a:pathLst>
          </a:custGeom>
          <a:noFill/>
          <a:ln w="28575">
            <a:solidFill>
              <a:schemeClr val="tx2">
                <a:lumMod val="90000"/>
              </a:schemeClr>
            </a:solidFill>
            <a:prstDash val="sysDash"/>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00" name="Group 499">
            <a:extLst>
              <a:ext uri="{FF2B5EF4-FFF2-40B4-BE49-F238E27FC236}">
                <a16:creationId xmlns:a16="http://schemas.microsoft.com/office/drawing/2014/main" id="{316B5356-FA3F-4523-A890-AFA85892772C}"/>
              </a:ext>
            </a:extLst>
          </p:cNvPr>
          <p:cNvGrpSpPr/>
          <p:nvPr/>
        </p:nvGrpSpPr>
        <p:grpSpPr>
          <a:xfrm rot="21366479">
            <a:off x="5260204" y="3799700"/>
            <a:ext cx="527801" cy="550944"/>
            <a:chOff x="285313" y="3196211"/>
            <a:chExt cx="1187475" cy="1269460"/>
          </a:xfrm>
          <a:solidFill>
            <a:schemeClr val="accent5"/>
          </a:solidFill>
        </p:grpSpPr>
        <p:sp>
          <p:nvSpPr>
            <p:cNvPr id="501" name="Freeform 73">
              <a:extLst>
                <a:ext uri="{FF2B5EF4-FFF2-40B4-BE49-F238E27FC236}">
                  <a16:creationId xmlns:a16="http://schemas.microsoft.com/office/drawing/2014/main" id="{632D6CBC-B5CF-49D7-A40D-95FF2D229B1D}"/>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2" name="Freeform 74">
              <a:extLst>
                <a:ext uri="{FF2B5EF4-FFF2-40B4-BE49-F238E27FC236}">
                  <a16:creationId xmlns:a16="http://schemas.microsoft.com/office/drawing/2014/main" id="{4A97F563-390F-4371-9912-153DA1556EEF}"/>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3" name="Freeform 39">
              <a:extLst>
                <a:ext uri="{FF2B5EF4-FFF2-40B4-BE49-F238E27FC236}">
                  <a16:creationId xmlns:a16="http://schemas.microsoft.com/office/drawing/2014/main" id="{40476773-F2F2-4DFC-A16E-7706968B54AC}"/>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4" name="Freeform 41">
              <a:extLst>
                <a:ext uri="{FF2B5EF4-FFF2-40B4-BE49-F238E27FC236}">
                  <a16:creationId xmlns:a16="http://schemas.microsoft.com/office/drawing/2014/main" id="{4113F206-3612-4DFD-A77A-61133279ACD4}"/>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505" name="Group 504">
            <a:extLst>
              <a:ext uri="{FF2B5EF4-FFF2-40B4-BE49-F238E27FC236}">
                <a16:creationId xmlns:a16="http://schemas.microsoft.com/office/drawing/2014/main" id="{6E5A472B-613E-45EF-B5CE-4B0A74C8CFB8}"/>
              </a:ext>
            </a:extLst>
          </p:cNvPr>
          <p:cNvGrpSpPr/>
          <p:nvPr/>
        </p:nvGrpSpPr>
        <p:grpSpPr>
          <a:xfrm rot="19363185">
            <a:off x="4810950" y="3987180"/>
            <a:ext cx="527801" cy="550944"/>
            <a:chOff x="285313" y="3196211"/>
            <a:chExt cx="1187475" cy="1269460"/>
          </a:xfrm>
          <a:solidFill>
            <a:schemeClr val="accent2"/>
          </a:solidFill>
        </p:grpSpPr>
        <p:sp>
          <p:nvSpPr>
            <p:cNvPr id="506" name="Freeform 73">
              <a:extLst>
                <a:ext uri="{FF2B5EF4-FFF2-40B4-BE49-F238E27FC236}">
                  <a16:creationId xmlns:a16="http://schemas.microsoft.com/office/drawing/2014/main" id="{9268492F-8391-4F79-8620-6FA8F31CDC2B}"/>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7" name="Freeform 74">
              <a:extLst>
                <a:ext uri="{FF2B5EF4-FFF2-40B4-BE49-F238E27FC236}">
                  <a16:creationId xmlns:a16="http://schemas.microsoft.com/office/drawing/2014/main" id="{DC59D147-CA9A-4107-A930-0E053687FDCF}"/>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8" name="Freeform 39">
              <a:extLst>
                <a:ext uri="{FF2B5EF4-FFF2-40B4-BE49-F238E27FC236}">
                  <a16:creationId xmlns:a16="http://schemas.microsoft.com/office/drawing/2014/main" id="{AF0D1D6E-E0F4-4B21-A030-42EA57C7A9BE}"/>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9" name="Freeform 41">
              <a:extLst>
                <a:ext uri="{FF2B5EF4-FFF2-40B4-BE49-F238E27FC236}">
                  <a16:creationId xmlns:a16="http://schemas.microsoft.com/office/drawing/2014/main" id="{20A90F6E-BB25-48D1-B198-32A170A1A5A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6350">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510" name="Group 509">
            <a:extLst>
              <a:ext uri="{FF2B5EF4-FFF2-40B4-BE49-F238E27FC236}">
                <a16:creationId xmlns:a16="http://schemas.microsoft.com/office/drawing/2014/main" id="{7F03A42C-F2BC-4202-A78A-E5D2DB6CEF60}"/>
              </a:ext>
            </a:extLst>
          </p:cNvPr>
          <p:cNvGrpSpPr/>
          <p:nvPr/>
        </p:nvGrpSpPr>
        <p:grpSpPr>
          <a:xfrm>
            <a:off x="4850071" y="3558347"/>
            <a:ext cx="545342" cy="416989"/>
            <a:chOff x="4859519" y="3539946"/>
            <a:chExt cx="545342" cy="416989"/>
          </a:xfrm>
        </p:grpSpPr>
        <p:sp>
          <p:nvSpPr>
            <p:cNvPr id="511" name="Freeform: Shape 510">
              <a:extLst>
                <a:ext uri="{FF2B5EF4-FFF2-40B4-BE49-F238E27FC236}">
                  <a16:creationId xmlns:a16="http://schemas.microsoft.com/office/drawing/2014/main" id="{B81ABB67-D805-43BD-BE02-4EE30F298198}"/>
                </a:ext>
              </a:extLst>
            </p:cNvPr>
            <p:cNvSpPr/>
            <p:nvPr/>
          </p:nvSpPr>
          <p:spPr bwMode="auto">
            <a:xfrm>
              <a:off x="4870879" y="3539946"/>
              <a:ext cx="503300" cy="416989"/>
            </a:xfrm>
            <a:custGeom>
              <a:avLst/>
              <a:gdLst>
                <a:gd name="connsiteX0" fmla="*/ 9094 w 503300"/>
                <a:gd name="connsiteY0" fmla="*/ 0 h 416989"/>
                <a:gd name="connsiteX1" fmla="*/ 460073 w 503300"/>
                <a:gd name="connsiteY1" fmla="*/ 0 h 416989"/>
                <a:gd name="connsiteX2" fmla="*/ 474535 w 503300"/>
                <a:gd name="connsiteY2" fmla="*/ 28266 h 416989"/>
                <a:gd name="connsiteX3" fmla="*/ 368375 w 503300"/>
                <a:gd name="connsiteY3" fmla="*/ 402109 h 416989"/>
                <a:gd name="connsiteX4" fmla="*/ 28766 w 503300"/>
                <a:gd name="connsiteY4" fmla="*/ 213180 h 416989"/>
                <a:gd name="connsiteX5" fmla="*/ 1570 w 503300"/>
                <a:gd name="connsiteY5" fmla="*/ 40064 h 41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300" h="416989">
                  <a:moveTo>
                    <a:pt x="9094" y="0"/>
                  </a:moveTo>
                  <a:lnTo>
                    <a:pt x="460073" y="0"/>
                  </a:lnTo>
                  <a:lnTo>
                    <a:pt x="474535" y="28266"/>
                  </a:lnTo>
                  <a:cubicBezTo>
                    <a:pt x="539000" y="183671"/>
                    <a:pt x="491470" y="351046"/>
                    <a:pt x="368375" y="402109"/>
                  </a:cubicBezTo>
                  <a:cubicBezTo>
                    <a:pt x="245279" y="453171"/>
                    <a:pt x="93231" y="368585"/>
                    <a:pt x="28766" y="213180"/>
                  </a:cubicBezTo>
                  <a:cubicBezTo>
                    <a:pt x="4592" y="154903"/>
                    <a:pt x="-3833" y="94943"/>
                    <a:pt x="1570" y="40064"/>
                  </a:cubicBezTo>
                  <a:close/>
                </a:path>
              </a:pathLst>
            </a:cu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2" name="TextBox 511">
              <a:extLst>
                <a:ext uri="{FF2B5EF4-FFF2-40B4-BE49-F238E27FC236}">
                  <a16:creationId xmlns:a16="http://schemas.microsoft.com/office/drawing/2014/main" id="{B883691F-A847-490E-87AD-D65CD8BBE2FC}"/>
                </a:ext>
              </a:extLst>
            </p:cNvPr>
            <p:cNvSpPr txBox="1"/>
            <p:nvPr/>
          </p:nvSpPr>
          <p:spPr bwMode="auto">
            <a:xfrm>
              <a:off x="4859519" y="3540136"/>
              <a:ext cx="5453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RBD</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513" name="TextBox 512">
            <a:extLst>
              <a:ext uri="{FF2B5EF4-FFF2-40B4-BE49-F238E27FC236}">
                <a16:creationId xmlns:a16="http://schemas.microsoft.com/office/drawing/2014/main" id="{E7B59A68-1556-451A-BDDC-B45D66BBD818}"/>
              </a:ext>
            </a:extLst>
          </p:cNvPr>
          <p:cNvSpPr txBox="1"/>
          <p:nvPr/>
        </p:nvSpPr>
        <p:spPr bwMode="auto">
          <a:xfrm>
            <a:off x="5268946" y="4340717"/>
            <a:ext cx="1047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Etesevimab</a:t>
            </a:r>
          </a:p>
        </p:txBody>
      </p:sp>
      <p:sp>
        <p:nvSpPr>
          <p:cNvPr id="514" name="TextBox 513">
            <a:extLst>
              <a:ext uri="{FF2B5EF4-FFF2-40B4-BE49-F238E27FC236}">
                <a16:creationId xmlns:a16="http://schemas.microsoft.com/office/drawing/2014/main" id="{3B12DC4E-C0B8-417A-A186-B048AE3F719D}"/>
              </a:ext>
            </a:extLst>
          </p:cNvPr>
          <p:cNvSpPr txBox="1"/>
          <p:nvPr/>
        </p:nvSpPr>
        <p:spPr bwMode="auto">
          <a:xfrm>
            <a:off x="4141494" y="4442262"/>
            <a:ext cx="1293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Bamlanivimab</a:t>
            </a:r>
          </a:p>
        </p:txBody>
      </p:sp>
      <p:sp>
        <p:nvSpPr>
          <p:cNvPr id="515" name="Rectangle 514">
            <a:extLst>
              <a:ext uri="{FF2B5EF4-FFF2-40B4-BE49-F238E27FC236}">
                <a16:creationId xmlns:a16="http://schemas.microsoft.com/office/drawing/2014/main" id="{3D4878E2-CA73-45EA-AF30-5B32C859C225}"/>
              </a:ext>
            </a:extLst>
          </p:cNvPr>
          <p:cNvSpPr/>
          <p:nvPr/>
        </p:nvSpPr>
        <p:spPr bwMode="auto">
          <a:xfrm>
            <a:off x="4235283" y="3557007"/>
            <a:ext cx="2010796" cy="1217437"/>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6" name="Rectangle 515">
            <a:extLst>
              <a:ext uri="{FF2B5EF4-FFF2-40B4-BE49-F238E27FC236}">
                <a16:creationId xmlns:a16="http://schemas.microsoft.com/office/drawing/2014/main" id="{73C67765-6244-47EC-8C2E-5BEF6B27699C}"/>
              </a:ext>
            </a:extLst>
          </p:cNvPr>
          <p:cNvSpPr/>
          <p:nvPr/>
        </p:nvSpPr>
        <p:spPr bwMode="auto">
          <a:xfrm>
            <a:off x="4597648" y="3098981"/>
            <a:ext cx="148309" cy="151194"/>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17" name="Straight Connector 516">
            <a:extLst>
              <a:ext uri="{FF2B5EF4-FFF2-40B4-BE49-F238E27FC236}">
                <a16:creationId xmlns:a16="http://schemas.microsoft.com/office/drawing/2014/main" id="{F3304005-9BF1-472D-8491-4CD16BFFC49F}"/>
              </a:ext>
            </a:extLst>
          </p:cNvPr>
          <p:cNvCxnSpPr>
            <a:cxnSpLocks/>
            <a:stCxn id="516" idx="2"/>
          </p:cNvCxnSpPr>
          <p:nvPr/>
        </p:nvCxnSpPr>
        <p:spPr bwMode="auto">
          <a:xfrm>
            <a:off x="4671803" y="3250175"/>
            <a:ext cx="564199" cy="29117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20" name="Rectangle 519">
            <a:extLst>
              <a:ext uri="{FF2B5EF4-FFF2-40B4-BE49-F238E27FC236}">
                <a16:creationId xmlns:a16="http://schemas.microsoft.com/office/drawing/2014/main" id="{42FA7FCA-3BE8-439D-8DD6-15B9BC2D5478}"/>
              </a:ext>
            </a:extLst>
          </p:cNvPr>
          <p:cNvSpPr/>
          <p:nvPr/>
        </p:nvSpPr>
        <p:spPr bwMode="auto">
          <a:xfrm>
            <a:off x="4812463" y="2978287"/>
            <a:ext cx="148309" cy="151194"/>
          </a:xfrm>
          <a:prstGeom prst="rect">
            <a:avLst/>
          </a:prstGeom>
          <a:noFill/>
          <a:ln w="28575">
            <a:solidFill>
              <a:schemeClr val="tx2">
                <a:lumMod val="90000"/>
              </a:schemeClr>
            </a:solidFill>
            <a:prstDash val="sys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1" name="Freeform: Shape 520">
            <a:extLst>
              <a:ext uri="{FF2B5EF4-FFF2-40B4-BE49-F238E27FC236}">
                <a16:creationId xmlns:a16="http://schemas.microsoft.com/office/drawing/2014/main" id="{5E0AC818-9A10-4FA9-A0E5-212A6DC2EB82}"/>
              </a:ext>
            </a:extLst>
          </p:cNvPr>
          <p:cNvSpPr/>
          <p:nvPr/>
        </p:nvSpPr>
        <p:spPr bwMode="auto">
          <a:xfrm>
            <a:off x="4954646" y="3041491"/>
            <a:ext cx="2800350" cy="1171575"/>
          </a:xfrm>
          <a:custGeom>
            <a:avLst/>
            <a:gdLst>
              <a:gd name="connsiteX0" fmla="*/ 2787650 w 2787650"/>
              <a:gd name="connsiteY0" fmla="*/ 466725 h 466725"/>
              <a:gd name="connsiteX1" fmla="*/ 895350 w 2787650"/>
              <a:gd name="connsiteY1" fmla="*/ 466725 h 466725"/>
              <a:gd name="connsiteX2" fmla="*/ 0 w 2787650"/>
              <a:gd name="connsiteY2" fmla="*/ 0 h 466725"/>
              <a:gd name="connsiteX0" fmla="*/ 3171825 w 3171825"/>
              <a:gd name="connsiteY0" fmla="*/ 1171575 h 1171575"/>
              <a:gd name="connsiteX1" fmla="*/ 895350 w 3171825"/>
              <a:gd name="connsiteY1" fmla="*/ 466725 h 1171575"/>
              <a:gd name="connsiteX2" fmla="*/ 0 w 3171825"/>
              <a:gd name="connsiteY2" fmla="*/ 0 h 1171575"/>
              <a:gd name="connsiteX0" fmla="*/ 3171825 w 3171825"/>
              <a:gd name="connsiteY0" fmla="*/ 1171575 h 1171575"/>
              <a:gd name="connsiteX1" fmla="*/ 2774950 w 3171825"/>
              <a:gd name="connsiteY1" fmla="*/ 498475 h 1171575"/>
              <a:gd name="connsiteX2" fmla="*/ 0 w 3171825"/>
              <a:gd name="connsiteY2" fmla="*/ 0 h 1171575"/>
              <a:gd name="connsiteX0" fmla="*/ 3171825 w 3171825"/>
              <a:gd name="connsiteY0" fmla="*/ 1171575 h 1171575"/>
              <a:gd name="connsiteX1" fmla="*/ 2774950 w 3171825"/>
              <a:gd name="connsiteY1" fmla="*/ 498475 h 1171575"/>
              <a:gd name="connsiteX2" fmla="*/ 2608204 w 3171825"/>
              <a:gd name="connsiteY2" fmla="*/ 466884 h 1171575"/>
              <a:gd name="connsiteX3" fmla="*/ 0 w 3171825"/>
              <a:gd name="connsiteY3" fmla="*/ 0 h 1171575"/>
              <a:gd name="connsiteX0" fmla="*/ 3171825 w 3171825"/>
              <a:gd name="connsiteY0" fmla="*/ 1171575 h 1171575"/>
              <a:gd name="connsiteX1" fmla="*/ 2774950 w 3171825"/>
              <a:gd name="connsiteY1" fmla="*/ 498475 h 1171575"/>
              <a:gd name="connsiteX2" fmla="*/ 1014354 w 3171825"/>
              <a:gd name="connsiteY2" fmla="*/ 441484 h 1171575"/>
              <a:gd name="connsiteX3" fmla="*/ 0 w 3171825"/>
              <a:gd name="connsiteY3" fmla="*/ 0 h 1171575"/>
              <a:gd name="connsiteX0" fmla="*/ 3171825 w 3171825"/>
              <a:gd name="connsiteY0" fmla="*/ 1171575 h 1171575"/>
              <a:gd name="connsiteX1" fmla="*/ 2749550 w 3171825"/>
              <a:gd name="connsiteY1" fmla="*/ 466725 h 1171575"/>
              <a:gd name="connsiteX2" fmla="*/ 1014354 w 3171825"/>
              <a:gd name="connsiteY2" fmla="*/ 441484 h 1171575"/>
              <a:gd name="connsiteX3" fmla="*/ 0 w 3171825"/>
              <a:gd name="connsiteY3" fmla="*/ 0 h 1171575"/>
              <a:gd name="connsiteX0" fmla="*/ 3171825 w 3171825"/>
              <a:gd name="connsiteY0" fmla="*/ 1171575 h 1171575"/>
              <a:gd name="connsiteX1" fmla="*/ 2762250 w 3171825"/>
              <a:gd name="connsiteY1" fmla="*/ 444500 h 1171575"/>
              <a:gd name="connsiteX2" fmla="*/ 1014354 w 3171825"/>
              <a:gd name="connsiteY2" fmla="*/ 441484 h 1171575"/>
              <a:gd name="connsiteX3" fmla="*/ 0 w 3171825"/>
              <a:gd name="connsiteY3" fmla="*/ 0 h 1171575"/>
              <a:gd name="connsiteX0" fmla="*/ 3171825 w 3171825"/>
              <a:gd name="connsiteY0" fmla="*/ 1171575 h 1171575"/>
              <a:gd name="connsiteX1" fmla="*/ 3087629 w 3171825"/>
              <a:gd name="connsiteY1" fmla="*/ 1009809 h 1171575"/>
              <a:gd name="connsiteX2" fmla="*/ 2762250 w 3171825"/>
              <a:gd name="connsiteY2" fmla="*/ 444500 h 1171575"/>
              <a:gd name="connsiteX3" fmla="*/ 1014354 w 3171825"/>
              <a:gd name="connsiteY3" fmla="*/ 441484 h 1171575"/>
              <a:gd name="connsiteX4" fmla="*/ 0 w 3171825"/>
              <a:gd name="connsiteY4" fmla="*/ 0 h 1171575"/>
              <a:gd name="connsiteX0" fmla="*/ 3171825 w 3171825"/>
              <a:gd name="connsiteY0" fmla="*/ 1171575 h 1171575"/>
              <a:gd name="connsiteX1" fmla="*/ 2820929 w 3171825"/>
              <a:gd name="connsiteY1" fmla="*/ 1009809 h 1171575"/>
              <a:gd name="connsiteX2" fmla="*/ 2762250 w 3171825"/>
              <a:gd name="connsiteY2" fmla="*/ 444500 h 1171575"/>
              <a:gd name="connsiteX3" fmla="*/ 1014354 w 3171825"/>
              <a:gd name="connsiteY3" fmla="*/ 441484 h 1171575"/>
              <a:gd name="connsiteX4" fmla="*/ 0 w 3171825"/>
              <a:gd name="connsiteY4" fmla="*/ 0 h 1171575"/>
              <a:gd name="connsiteX0" fmla="*/ 3171825 w 3171825"/>
              <a:gd name="connsiteY0" fmla="*/ 1171575 h 1171575"/>
              <a:gd name="connsiteX1" fmla="*/ 2762250 w 3171825"/>
              <a:gd name="connsiteY1" fmla="*/ 444500 h 1171575"/>
              <a:gd name="connsiteX2" fmla="*/ 1014354 w 3171825"/>
              <a:gd name="connsiteY2" fmla="*/ 441484 h 1171575"/>
              <a:gd name="connsiteX3" fmla="*/ 0 w 3171825"/>
              <a:gd name="connsiteY3" fmla="*/ 0 h 1171575"/>
              <a:gd name="connsiteX0" fmla="*/ 2860675 w 2860675"/>
              <a:gd name="connsiteY0" fmla="*/ 1177925 h 1177925"/>
              <a:gd name="connsiteX1" fmla="*/ 2762250 w 2860675"/>
              <a:gd name="connsiteY1" fmla="*/ 444500 h 1177925"/>
              <a:gd name="connsiteX2" fmla="*/ 1014354 w 2860675"/>
              <a:gd name="connsiteY2" fmla="*/ 441484 h 1177925"/>
              <a:gd name="connsiteX3" fmla="*/ 0 w 2860675"/>
              <a:gd name="connsiteY3" fmla="*/ 0 h 1177925"/>
              <a:gd name="connsiteX0" fmla="*/ 2860675 w 2860675"/>
              <a:gd name="connsiteY0" fmla="*/ 1177925 h 1177925"/>
              <a:gd name="connsiteX1" fmla="*/ 2800350 w 2860675"/>
              <a:gd name="connsiteY1" fmla="*/ 444500 h 1177925"/>
              <a:gd name="connsiteX2" fmla="*/ 1014354 w 2860675"/>
              <a:gd name="connsiteY2" fmla="*/ 441484 h 1177925"/>
              <a:gd name="connsiteX3" fmla="*/ 0 w 2860675"/>
              <a:gd name="connsiteY3" fmla="*/ 0 h 1177925"/>
              <a:gd name="connsiteX0" fmla="*/ 2797175 w 2800350"/>
              <a:gd name="connsiteY0" fmla="*/ 1171575 h 1171575"/>
              <a:gd name="connsiteX1" fmla="*/ 2800350 w 2800350"/>
              <a:gd name="connsiteY1" fmla="*/ 444500 h 1171575"/>
              <a:gd name="connsiteX2" fmla="*/ 1014354 w 2800350"/>
              <a:gd name="connsiteY2" fmla="*/ 441484 h 1171575"/>
              <a:gd name="connsiteX3" fmla="*/ 0 w 2800350"/>
              <a:gd name="connsiteY3" fmla="*/ 0 h 1171575"/>
            </a:gdLst>
            <a:ahLst/>
            <a:cxnLst>
              <a:cxn ang="0">
                <a:pos x="connsiteX0" y="connsiteY0"/>
              </a:cxn>
              <a:cxn ang="0">
                <a:pos x="connsiteX1" y="connsiteY1"/>
              </a:cxn>
              <a:cxn ang="0">
                <a:pos x="connsiteX2" y="connsiteY2"/>
              </a:cxn>
              <a:cxn ang="0">
                <a:pos x="connsiteX3" y="connsiteY3"/>
              </a:cxn>
            </a:cxnLst>
            <a:rect l="l" t="t" r="r" b="b"/>
            <a:pathLst>
              <a:path w="2800350" h="1171575">
                <a:moveTo>
                  <a:pt x="2797175" y="1171575"/>
                </a:moveTo>
                <a:cubicBezTo>
                  <a:pt x="2798233" y="929217"/>
                  <a:pt x="2799292" y="686858"/>
                  <a:pt x="2800350" y="444500"/>
                </a:cubicBezTo>
                <a:lnTo>
                  <a:pt x="1014354" y="441484"/>
                </a:lnTo>
                <a:lnTo>
                  <a:pt x="0" y="0"/>
                </a:lnTo>
              </a:path>
            </a:pathLst>
          </a:custGeom>
          <a:noFill/>
          <a:ln w="28575">
            <a:solidFill>
              <a:schemeClr val="tx2">
                <a:lumMod val="90000"/>
              </a:schemeClr>
            </a:solidFill>
            <a:prstDash val="sysDash"/>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2" name="Rectangle 521">
            <a:extLst>
              <a:ext uri="{FF2B5EF4-FFF2-40B4-BE49-F238E27FC236}">
                <a16:creationId xmlns:a16="http://schemas.microsoft.com/office/drawing/2014/main" id="{A24C6C4D-5199-476F-B5E5-E00D941466BD}"/>
              </a:ext>
            </a:extLst>
          </p:cNvPr>
          <p:cNvSpPr/>
          <p:nvPr/>
        </p:nvSpPr>
        <p:spPr bwMode="auto">
          <a:xfrm>
            <a:off x="6297608" y="3553704"/>
            <a:ext cx="1402099" cy="590842"/>
          </a:xfrm>
          <a:prstGeom prst="rect">
            <a:avLst/>
          </a:prstGeom>
          <a:solidFill>
            <a:schemeClr val="accent3"/>
          </a:solidFill>
          <a:ln w="0">
            <a:no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Antibody prevents viral binding and/or fusion with host cell</a:t>
            </a:r>
          </a:p>
        </p:txBody>
      </p:sp>
      <p:grpSp>
        <p:nvGrpSpPr>
          <p:cNvPr id="1234" name="Group 1233">
            <a:extLst>
              <a:ext uri="{FF2B5EF4-FFF2-40B4-BE49-F238E27FC236}">
                <a16:creationId xmlns:a16="http://schemas.microsoft.com/office/drawing/2014/main" id="{4D33F123-9B1E-4E38-9AC5-A076CC2610F5}"/>
              </a:ext>
            </a:extLst>
          </p:cNvPr>
          <p:cNvGrpSpPr/>
          <p:nvPr/>
        </p:nvGrpSpPr>
        <p:grpSpPr>
          <a:xfrm>
            <a:off x="3883811" y="5519825"/>
            <a:ext cx="3902629" cy="531688"/>
            <a:chOff x="3883811" y="5519825"/>
            <a:chExt cx="3902629" cy="531688"/>
          </a:xfrm>
        </p:grpSpPr>
        <p:grpSp>
          <p:nvGrpSpPr>
            <p:cNvPr id="1004" name="Group 1003">
              <a:extLst>
                <a:ext uri="{FF2B5EF4-FFF2-40B4-BE49-F238E27FC236}">
                  <a16:creationId xmlns:a16="http://schemas.microsoft.com/office/drawing/2014/main" id="{E4FD1A71-555C-49B2-93F0-DD41F18FDE54}"/>
                </a:ext>
              </a:extLst>
            </p:cNvPr>
            <p:cNvGrpSpPr/>
            <p:nvPr/>
          </p:nvGrpSpPr>
          <p:grpSpPr>
            <a:xfrm>
              <a:off x="3883811" y="5528919"/>
              <a:ext cx="1604254" cy="512009"/>
              <a:chOff x="3883811" y="5528919"/>
              <a:chExt cx="1604254" cy="512009"/>
            </a:xfrm>
          </p:grpSpPr>
          <p:grpSp>
            <p:nvGrpSpPr>
              <p:cNvPr id="870" name="Group 869">
                <a:extLst>
                  <a:ext uri="{FF2B5EF4-FFF2-40B4-BE49-F238E27FC236}">
                    <a16:creationId xmlns:a16="http://schemas.microsoft.com/office/drawing/2014/main" id="{3BFEE764-B051-4EDF-A1F1-8317092EF397}"/>
                  </a:ext>
                </a:extLst>
              </p:cNvPr>
              <p:cNvGrpSpPr/>
              <p:nvPr/>
            </p:nvGrpSpPr>
            <p:grpSpPr>
              <a:xfrm rot="21025477">
                <a:off x="3883811" y="5733151"/>
                <a:ext cx="196759" cy="307777"/>
                <a:chOff x="-1200781" y="4835642"/>
                <a:chExt cx="433889" cy="476799"/>
              </a:xfrm>
            </p:grpSpPr>
            <p:sp>
              <p:nvSpPr>
                <p:cNvPr id="592" name="Freeform 217">
                  <a:extLst>
                    <a:ext uri="{FF2B5EF4-FFF2-40B4-BE49-F238E27FC236}">
                      <a16:creationId xmlns:a16="http://schemas.microsoft.com/office/drawing/2014/main" id="{CCE3110B-BB6C-4D80-8FA5-63666AA34CCD}"/>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93" name="Freeform 218">
                  <a:extLst>
                    <a:ext uri="{FF2B5EF4-FFF2-40B4-BE49-F238E27FC236}">
                      <a16:creationId xmlns:a16="http://schemas.microsoft.com/office/drawing/2014/main" id="{DB961159-43DD-4096-AABB-AEE08DF6DCEC}"/>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94" name="Freeform 221">
                  <a:extLst>
                    <a:ext uri="{FF2B5EF4-FFF2-40B4-BE49-F238E27FC236}">
                      <a16:creationId xmlns:a16="http://schemas.microsoft.com/office/drawing/2014/main" id="{5212D901-EB33-44A0-BAC2-26DDE162E23E}"/>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95" name="Freeform 222">
                  <a:extLst>
                    <a:ext uri="{FF2B5EF4-FFF2-40B4-BE49-F238E27FC236}">
                      <a16:creationId xmlns:a16="http://schemas.microsoft.com/office/drawing/2014/main" id="{F7A60D5E-F0BC-45F1-9E68-A01FD0406153}"/>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96" name="Freeform 225">
                  <a:extLst>
                    <a:ext uri="{FF2B5EF4-FFF2-40B4-BE49-F238E27FC236}">
                      <a16:creationId xmlns:a16="http://schemas.microsoft.com/office/drawing/2014/main" id="{17E0E696-EBF1-4CA7-814E-B2CFF1BCCEC3}"/>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97" name="Freeform 226">
                  <a:extLst>
                    <a:ext uri="{FF2B5EF4-FFF2-40B4-BE49-F238E27FC236}">
                      <a16:creationId xmlns:a16="http://schemas.microsoft.com/office/drawing/2014/main" id="{40883C28-B501-442D-872A-A2FD033E5F5B}"/>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00" name="Freeform 378">
                  <a:extLst>
                    <a:ext uri="{FF2B5EF4-FFF2-40B4-BE49-F238E27FC236}">
                      <a16:creationId xmlns:a16="http://schemas.microsoft.com/office/drawing/2014/main" id="{5E853FD3-CA88-4552-98AE-A7E08C26042D}"/>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01" name="Freeform 379">
                  <a:extLst>
                    <a:ext uri="{FF2B5EF4-FFF2-40B4-BE49-F238E27FC236}">
                      <a16:creationId xmlns:a16="http://schemas.microsoft.com/office/drawing/2014/main" id="{A84252B8-A8B0-47A4-BC3D-439C6225656E}"/>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02" name="Freeform 382">
                  <a:extLst>
                    <a:ext uri="{FF2B5EF4-FFF2-40B4-BE49-F238E27FC236}">
                      <a16:creationId xmlns:a16="http://schemas.microsoft.com/office/drawing/2014/main" id="{F6C7C06E-52EE-4C8A-A655-91A155C201EA}"/>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03" name="Freeform 383">
                  <a:extLst>
                    <a:ext uri="{FF2B5EF4-FFF2-40B4-BE49-F238E27FC236}">
                      <a16:creationId xmlns:a16="http://schemas.microsoft.com/office/drawing/2014/main" id="{F1160B91-BF61-4CA8-8014-9C0DF92A4696}"/>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04" name="Freeform 386">
                  <a:extLst>
                    <a:ext uri="{FF2B5EF4-FFF2-40B4-BE49-F238E27FC236}">
                      <a16:creationId xmlns:a16="http://schemas.microsoft.com/office/drawing/2014/main" id="{B7F770F0-F582-42A4-A766-5546D9152BBA}"/>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05" name="Freeform 387">
                  <a:extLst>
                    <a:ext uri="{FF2B5EF4-FFF2-40B4-BE49-F238E27FC236}">
                      <a16:creationId xmlns:a16="http://schemas.microsoft.com/office/drawing/2014/main" id="{D9134D5E-BE48-4AC9-896A-FE033B99D8B0}"/>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58" name="Oval 216">
                  <a:extLst>
                    <a:ext uri="{FF2B5EF4-FFF2-40B4-BE49-F238E27FC236}">
                      <a16:creationId xmlns:a16="http://schemas.microsoft.com/office/drawing/2014/main" id="{29A41296-801C-4E7A-826F-4DA4B0DA3940}"/>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59" name="Oval 220">
                  <a:extLst>
                    <a:ext uri="{FF2B5EF4-FFF2-40B4-BE49-F238E27FC236}">
                      <a16:creationId xmlns:a16="http://schemas.microsoft.com/office/drawing/2014/main" id="{1AA86D30-8209-4491-AAA0-9D275A0FE119}"/>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60" name="Oval 224">
                  <a:extLst>
                    <a:ext uri="{FF2B5EF4-FFF2-40B4-BE49-F238E27FC236}">
                      <a16:creationId xmlns:a16="http://schemas.microsoft.com/office/drawing/2014/main" id="{67554560-F735-456B-A89C-644DC79564AF}"/>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62" name="Oval 377">
                  <a:extLst>
                    <a:ext uri="{FF2B5EF4-FFF2-40B4-BE49-F238E27FC236}">
                      <a16:creationId xmlns:a16="http://schemas.microsoft.com/office/drawing/2014/main" id="{DE972A1B-77F3-438E-A85B-41E669267B74}"/>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63" name="Oval 381">
                  <a:extLst>
                    <a:ext uri="{FF2B5EF4-FFF2-40B4-BE49-F238E27FC236}">
                      <a16:creationId xmlns:a16="http://schemas.microsoft.com/office/drawing/2014/main" id="{FB50D875-B507-4736-A267-BB6A7A6CA45C}"/>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64" name="Oval 385">
                  <a:extLst>
                    <a:ext uri="{FF2B5EF4-FFF2-40B4-BE49-F238E27FC236}">
                      <a16:creationId xmlns:a16="http://schemas.microsoft.com/office/drawing/2014/main" id="{EEC4AECB-DFF0-44EB-ADFC-1710F945B08C}"/>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871" name="Group 870">
                <a:extLst>
                  <a:ext uri="{FF2B5EF4-FFF2-40B4-BE49-F238E27FC236}">
                    <a16:creationId xmlns:a16="http://schemas.microsoft.com/office/drawing/2014/main" id="{FB7DD886-8286-4EBF-B46C-45048310C43C}"/>
                  </a:ext>
                </a:extLst>
              </p:cNvPr>
              <p:cNvGrpSpPr/>
              <p:nvPr/>
            </p:nvGrpSpPr>
            <p:grpSpPr>
              <a:xfrm rot="21025477">
                <a:off x="4080202" y="5700013"/>
                <a:ext cx="196759" cy="307777"/>
                <a:chOff x="-1200781" y="4835642"/>
                <a:chExt cx="433889" cy="476799"/>
              </a:xfrm>
            </p:grpSpPr>
            <p:sp>
              <p:nvSpPr>
                <p:cNvPr id="872" name="Freeform 217">
                  <a:extLst>
                    <a:ext uri="{FF2B5EF4-FFF2-40B4-BE49-F238E27FC236}">
                      <a16:creationId xmlns:a16="http://schemas.microsoft.com/office/drawing/2014/main" id="{88F7E9FC-787D-40AA-AA7E-2403EAB4784E}"/>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73" name="Freeform 218">
                  <a:extLst>
                    <a:ext uri="{FF2B5EF4-FFF2-40B4-BE49-F238E27FC236}">
                      <a16:creationId xmlns:a16="http://schemas.microsoft.com/office/drawing/2014/main" id="{EA934534-2A6C-4D7A-9249-B7B2C3177B3E}"/>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74" name="Freeform 221">
                  <a:extLst>
                    <a:ext uri="{FF2B5EF4-FFF2-40B4-BE49-F238E27FC236}">
                      <a16:creationId xmlns:a16="http://schemas.microsoft.com/office/drawing/2014/main" id="{A7F5D227-92AF-462F-B627-55690283F15D}"/>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75" name="Freeform 222">
                  <a:extLst>
                    <a:ext uri="{FF2B5EF4-FFF2-40B4-BE49-F238E27FC236}">
                      <a16:creationId xmlns:a16="http://schemas.microsoft.com/office/drawing/2014/main" id="{E1CB1C7D-C506-4859-9EA1-0B28A9DDBBBD}"/>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76" name="Freeform 225">
                  <a:extLst>
                    <a:ext uri="{FF2B5EF4-FFF2-40B4-BE49-F238E27FC236}">
                      <a16:creationId xmlns:a16="http://schemas.microsoft.com/office/drawing/2014/main" id="{D0355869-72F6-4780-8ACB-27AAC77308D7}"/>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77" name="Freeform 226">
                  <a:extLst>
                    <a:ext uri="{FF2B5EF4-FFF2-40B4-BE49-F238E27FC236}">
                      <a16:creationId xmlns:a16="http://schemas.microsoft.com/office/drawing/2014/main" id="{A8C89F60-7269-41EA-A0F6-4DEF58739126}"/>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78" name="Freeform 378">
                  <a:extLst>
                    <a:ext uri="{FF2B5EF4-FFF2-40B4-BE49-F238E27FC236}">
                      <a16:creationId xmlns:a16="http://schemas.microsoft.com/office/drawing/2014/main" id="{07C3F4B0-2673-4C54-8913-7CBDB3ECBFCF}"/>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79" name="Freeform 379">
                  <a:extLst>
                    <a:ext uri="{FF2B5EF4-FFF2-40B4-BE49-F238E27FC236}">
                      <a16:creationId xmlns:a16="http://schemas.microsoft.com/office/drawing/2014/main" id="{448FB2B9-8A8B-4642-BC37-0958B321A377}"/>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0" name="Freeform 382">
                  <a:extLst>
                    <a:ext uri="{FF2B5EF4-FFF2-40B4-BE49-F238E27FC236}">
                      <a16:creationId xmlns:a16="http://schemas.microsoft.com/office/drawing/2014/main" id="{31F340F9-7CB9-4226-A76B-5DD349D78F95}"/>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1" name="Freeform 383">
                  <a:extLst>
                    <a:ext uri="{FF2B5EF4-FFF2-40B4-BE49-F238E27FC236}">
                      <a16:creationId xmlns:a16="http://schemas.microsoft.com/office/drawing/2014/main" id="{EF927FB7-D217-46DC-8488-8B4B0ADBF0B3}"/>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2" name="Freeform 386">
                  <a:extLst>
                    <a:ext uri="{FF2B5EF4-FFF2-40B4-BE49-F238E27FC236}">
                      <a16:creationId xmlns:a16="http://schemas.microsoft.com/office/drawing/2014/main" id="{97F2BAF1-8472-4A70-AE1C-451A7496340F}"/>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3" name="Freeform 387">
                  <a:extLst>
                    <a:ext uri="{FF2B5EF4-FFF2-40B4-BE49-F238E27FC236}">
                      <a16:creationId xmlns:a16="http://schemas.microsoft.com/office/drawing/2014/main" id="{BC04C3B3-68BF-4580-92C7-EC9944835B99}"/>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4" name="Oval 216">
                  <a:extLst>
                    <a:ext uri="{FF2B5EF4-FFF2-40B4-BE49-F238E27FC236}">
                      <a16:creationId xmlns:a16="http://schemas.microsoft.com/office/drawing/2014/main" id="{70251E91-BA4F-42DF-95B1-AC7F6CB5BBE3}"/>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5" name="Oval 220">
                  <a:extLst>
                    <a:ext uri="{FF2B5EF4-FFF2-40B4-BE49-F238E27FC236}">
                      <a16:creationId xmlns:a16="http://schemas.microsoft.com/office/drawing/2014/main" id="{7F579902-A526-44C7-9DA7-DA90EDC8920D}"/>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6" name="Oval 224">
                  <a:extLst>
                    <a:ext uri="{FF2B5EF4-FFF2-40B4-BE49-F238E27FC236}">
                      <a16:creationId xmlns:a16="http://schemas.microsoft.com/office/drawing/2014/main" id="{9BCDAF2C-7AEB-46E0-8E8D-4028159E1FD2}"/>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7" name="Oval 377">
                  <a:extLst>
                    <a:ext uri="{FF2B5EF4-FFF2-40B4-BE49-F238E27FC236}">
                      <a16:creationId xmlns:a16="http://schemas.microsoft.com/office/drawing/2014/main" id="{1BCA7C6A-5B45-46CA-BBD6-B370876778C0}"/>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8" name="Oval 381">
                  <a:extLst>
                    <a:ext uri="{FF2B5EF4-FFF2-40B4-BE49-F238E27FC236}">
                      <a16:creationId xmlns:a16="http://schemas.microsoft.com/office/drawing/2014/main" id="{F89E2C3B-AB38-4A0F-AEA3-99F2E744299B}"/>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89" name="Oval 385">
                  <a:extLst>
                    <a:ext uri="{FF2B5EF4-FFF2-40B4-BE49-F238E27FC236}">
                      <a16:creationId xmlns:a16="http://schemas.microsoft.com/office/drawing/2014/main" id="{A4F2A626-47FF-4A12-9862-06757B842BC5}"/>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890" name="Group 889">
                <a:extLst>
                  <a:ext uri="{FF2B5EF4-FFF2-40B4-BE49-F238E27FC236}">
                    <a16:creationId xmlns:a16="http://schemas.microsoft.com/office/drawing/2014/main" id="{5AFAE050-0FE2-4DBD-A58E-D69A6E2CF40D}"/>
                  </a:ext>
                </a:extLst>
              </p:cNvPr>
              <p:cNvGrpSpPr/>
              <p:nvPr/>
            </p:nvGrpSpPr>
            <p:grpSpPr>
              <a:xfrm rot="21025477">
                <a:off x="4282471" y="5663338"/>
                <a:ext cx="196759" cy="307777"/>
                <a:chOff x="-1200781" y="4835642"/>
                <a:chExt cx="433889" cy="476799"/>
              </a:xfrm>
            </p:grpSpPr>
            <p:sp>
              <p:nvSpPr>
                <p:cNvPr id="891" name="Freeform 217">
                  <a:extLst>
                    <a:ext uri="{FF2B5EF4-FFF2-40B4-BE49-F238E27FC236}">
                      <a16:creationId xmlns:a16="http://schemas.microsoft.com/office/drawing/2014/main" id="{022A778B-66BB-4C9A-9C72-FA003A9DCEE2}"/>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92" name="Freeform 218">
                  <a:extLst>
                    <a:ext uri="{FF2B5EF4-FFF2-40B4-BE49-F238E27FC236}">
                      <a16:creationId xmlns:a16="http://schemas.microsoft.com/office/drawing/2014/main" id="{1C4F1025-8833-4E05-AC1B-4684C23CC52C}"/>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93" name="Freeform 221">
                  <a:extLst>
                    <a:ext uri="{FF2B5EF4-FFF2-40B4-BE49-F238E27FC236}">
                      <a16:creationId xmlns:a16="http://schemas.microsoft.com/office/drawing/2014/main" id="{27F3B87B-E9FB-4CF4-B6B0-E79B6FF6A108}"/>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94" name="Freeform 222">
                  <a:extLst>
                    <a:ext uri="{FF2B5EF4-FFF2-40B4-BE49-F238E27FC236}">
                      <a16:creationId xmlns:a16="http://schemas.microsoft.com/office/drawing/2014/main" id="{3AE503B2-1319-4505-A422-01589B71170C}"/>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95" name="Freeform 225">
                  <a:extLst>
                    <a:ext uri="{FF2B5EF4-FFF2-40B4-BE49-F238E27FC236}">
                      <a16:creationId xmlns:a16="http://schemas.microsoft.com/office/drawing/2014/main" id="{2C916099-ED4D-4881-B781-DA0CF6295924}"/>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96" name="Freeform 226">
                  <a:extLst>
                    <a:ext uri="{FF2B5EF4-FFF2-40B4-BE49-F238E27FC236}">
                      <a16:creationId xmlns:a16="http://schemas.microsoft.com/office/drawing/2014/main" id="{73297374-9FB9-4EA9-850F-B463F0739C23}"/>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97" name="Freeform 378">
                  <a:extLst>
                    <a:ext uri="{FF2B5EF4-FFF2-40B4-BE49-F238E27FC236}">
                      <a16:creationId xmlns:a16="http://schemas.microsoft.com/office/drawing/2014/main" id="{FF3E9B88-DD6A-49A7-854A-F54ECEA83B38}"/>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98" name="Freeform 379">
                  <a:extLst>
                    <a:ext uri="{FF2B5EF4-FFF2-40B4-BE49-F238E27FC236}">
                      <a16:creationId xmlns:a16="http://schemas.microsoft.com/office/drawing/2014/main" id="{F78EEED3-42E9-46A5-BC17-14420A1A4069}"/>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99" name="Freeform 382">
                  <a:extLst>
                    <a:ext uri="{FF2B5EF4-FFF2-40B4-BE49-F238E27FC236}">
                      <a16:creationId xmlns:a16="http://schemas.microsoft.com/office/drawing/2014/main" id="{E9476CD0-6CDC-4621-8EDD-7057C2416640}"/>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0" name="Freeform 383">
                  <a:extLst>
                    <a:ext uri="{FF2B5EF4-FFF2-40B4-BE49-F238E27FC236}">
                      <a16:creationId xmlns:a16="http://schemas.microsoft.com/office/drawing/2014/main" id="{F1C295AA-761E-4698-832B-E28A4E00478C}"/>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1" name="Freeform 386">
                  <a:extLst>
                    <a:ext uri="{FF2B5EF4-FFF2-40B4-BE49-F238E27FC236}">
                      <a16:creationId xmlns:a16="http://schemas.microsoft.com/office/drawing/2014/main" id="{F34A963F-2DC7-43C0-9333-90C3A13627DD}"/>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2" name="Freeform 387">
                  <a:extLst>
                    <a:ext uri="{FF2B5EF4-FFF2-40B4-BE49-F238E27FC236}">
                      <a16:creationId xmlns:a16="http://schemas.microsoft.com/office/drawing/2014/main" id="{0720DF3B-6145-4F47-8887-CF96B4F0C968}"/>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3" name="Oval 216">
                  <a:extLst>
                    <a:ext uri="{FF2B5EF4-FFF2-40B4-BE49-F238E27FC236}">
                      <a16:creationId xmlns:a16="http://schemas.microsoft.com/office/drawing/2014/main" id="{BCBE6569-A531-4ACA-B233-3F86128F0A15}"/>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4" name="Oval 220">
                  <a:extLst>
                    <a:ext uri="{FF2B5EF4-FFF2-40B4-BE49-F238E27FC236}">
                      <a16:creationId xmlns:a16="http://schemas.microsoft.com/office/drawing/2014/main" id="{CDFE30C3-47C9-419E-9693-BB98AF5F2317}"/>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5" name="Oval 224">
                  <a:extLst>
                    <a:ext uri="{FF2B5EF4-FFF2-40B4-BE49-F238E27FC236}">
                      <a16:creationId xmlns:a16="http://schemas.microsoft.com/office/drawing/2014/main" id="{25637E26-267A-46E2-8105-5B3915C45671}"/>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6" name="Oval 377">
                  <a:extLst>
                    <a:ext uri="{FF2B5EF4-FFF2-40B4-BE49-F238E27FC236}">
                      <a16:creationId xmlns:a16="http://schemas.microsoft.com/office/drawing/2014/main" id="{6A258BE8-779A-4AEA-A9EF-EBA4617B1463}"/>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7" name="Oval 381">
                  <a:extLst>
                    <a:ext uri="{FF2B5EF4-FFF2-40B4-BE49-F238E27FC236}">
                      <a16:creationId xmlns:a16="http://schemas.microsoft.com/office/drawing/2014/main" id="{42A4A057-DA7C-40BC-8003-0DDFE73113FA}"/>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08" name="Oval 385">
                  <a:extLst>
                    <a:ext uri="{FF2B5EF4-FFF2-40B4-BE49-F238E27FC236}">
                      <a16:creationId xmlns:a16="http://schemas.microsoft.com/office/drawing/2014/main" id="{B5B4268D-1257-477D-BD7A-97BB8B05321C}"/>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09" name="Group 908">
                <a:extLst>
                  <a:ext uri="{FF2B5EF4-FFF2-40B4-BE49-F238E27FC236}">
                    <a16:creationId xmlns:a16="http://schemas.microsoft.com/office/drawing/2014/main" id="{443B0EF7-EDE5-4BB6-BDB0-ED9E0261D676}"/>
                  </a:ext>
                </a:extLst>
              </p:cNvPr>
              <p:cNvGrpSpPr/>
              <p:nvPr/>
            </p:nvGrpSpPr>
            <p:grpSpPr>
              <a:xfrm rot="21025477">
                <a:off x="4480915" y="5632996"/>
                <a:ext cx="196759" cy="307777"/>
                <a:chOff x="-1200781" y="4835642"/>
                <a:chExt cx="433889" cy="476799"/>
              </a:xfrm>
            </p:grpSpPr>
            <p:sp>
              <p:nvSpPr>
                <p:cNvPr id="910" name="Freeform 217">
                  <a:extLst>
                    <a:ext uri="{FF2B5EF4-FFF2-40B4-BE49-F238E27FC236}">
                      <a16:creationId xmlns:a16="http://schemas.microsoft.com/office/drawing/2014/main" id="{6EEBB54D-4364-4ABE-BD8F-7C5DE41DBBC0}"/>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1" name="Freeform 218">
                  <a:extLst>
                    <a:ext uri="{FF2B5EF4-FFF2-40B4-BE49-F238E27FC236}">
                      <a16:creationId xmlns:a16="http://schemas.microsoft.com/office/drawing/2014/main" id="{9F8F293B-CE7E-4E55-B7D5-1F778D264E26}"/>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2" name="Freeform 221">
                  <a:extLst>
                    <a:ext uri="{FF2B5EF4-FFF2-40B4-BE49-F238E27FC236}">
                      <a16:creationId xmlns:a16="http://schemas.microsoft.com/office/drawing/2014/main" id="{D99D3299-3EB0-4376-A16F-87B44AC49EBF}"/>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3" name="Freeform 222">
                  <a:extLst>
                    <a:ext uri="{FF2B5EF4-FFF2-40B4-BE49-F238E27FC236}">
                      <a16:creationId xmlns:a16="http://schemas.microsoft.com/office/drawing/2014/main" id="{A049BAFB-E012-4FD3-857D-B654EC5675DB}"/>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4" name="Freeform 225">
                  <a:extLst>
                    <a:ext uri="{FF2B5EF4-FFF2-40B4-BE49-F238E27FC236}">
                      <a16:creationId xmlns:a16="http://schemas.microsoft.com/office/drawing/2014/main" id="{B58BECA0-14C4-4E38-95D1-8EA810A8A96E}"/>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5" name="Freeform 226">
                  <a:extLst>
                    <a:ext uri="{FF2B5EF4-FFF2-40B4-BE49-F238E27FC236}">
                      <a16:creationId xmlns:a16="http://schemas.microsoft.com/office/drawing/2014/main" id="{335CEAF4-E8D1-4E71-B21E-4B69DE5E33CC}"/>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6" name="Freeform 378">
                  <a:extLst>
                    <a:ext uri="{FF2B5EF4-FFF2-40B4-BE49-F238E27FC236}">
                      <a16:creationId xmlns:a16="http://schemas.microsoft.com/office/drawing/2014/main" id="{DCF32C62-F468-41CF-83D5-164554DD639A}"/>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7" name="Freeform 379">
                  <a:extLst>
                    <a:ext uri="{FF2B5EF4-FFF2-40B4-BE49-F238E27FC236}">
                      <a16:creationId xmlns:a16="http://schemas.microsoft.com/office/drawing/2014/main" id="{4872636F-45B1-4324-A503-D7DE420CEEA3}"/>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8" name="Freeform 382">
                  <a:extLst>
                    <a:ext uri="{FF2B5EF4-FFF2-40B4-BE49-F238E27FC236}">
                      <a16:creationId xmlns:a16="http://schemas.microsoft.com/office/drawing/2014/main" id="{8712E60A-1942-44A7-A169-8601C4473481}"/>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19" name="Freeform 383">
                  <a:extLst>
                    <a:ext uri="{FF2B5EF4-FFF2-40B4-BE49-F238E27FC236}">
                      <a16:creationId xmlns:a16="http://schemas.microsoft.com/office/drawing/2014/main" id="{390CFC15-D9CE-465A-B2D4-E718A0B1A815}"/>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0" name="Freeform 386">
                  <a:extLst>
                    <a:ext uri="{FF2B5EF4-FFF2-40B4-BE49-F238E27FC236}">
                      <a16:creationId xmlns:a16="http://schemas.microsoft.com/office/drawing/2014/main" id="{66172CCB-C892-4C49-8F71-24EB9E5F2963}"/>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1" name="Freeform 387">
                  <a:extLst>
                    <a:ext uri="{FF2B5EF4-FFF2-40B4-BE49-F238E27FC236}">
                      <a16:creationId xmlns:a16="http://schemas.microsoft.com/office/drawing/2014/main" id="{67464EFE-D924-4C09-A027-64A786DA6388}"/>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2" name="Oval 216">
                  <a:extLst>
                    <a:ext uri="{FF2B5EF4-FFF2-40B4-BE49-F238E27FC236}">
                      <a16:creationId xmlns:a16="http://schemas.microsoft.com/office/drawing/2014/main" id="{F6C32937-FC88-4539-BF02-39DD23764DAA}"/>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 name="Oval 220">
                  <a:extLst>
                    <a:ext uri="{FF2B5EF4-FFF2-40B4-BE49-F238E27FC236}">
                      <a16:creationId xmlns:a16="http://schemas.microsoft.com/office/drawing/2014/main" id="{99124C79-018F-451C-9A66-9A2A73F19410}"/>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 name="Oval 224">
                  <a:extLst>
                    <a:ext uri="{FF2B5EF4-FFF2-40B4-BE49-F238E27FC236}">
                      <a16:creationId xmlns:a16="http://schemas.microsoft.com/office/drawing/2014/main" id="{9A26BF2D-AAD1-4465-8C95-5125AB7F70C8}"/>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 name="Oval 377">
                  <a:extLst>
                    <a:ext uri="{FF2B5EF4-FFF2-40B4-BE49-F238E27FC236}">
                      <a16:creationId xmlns:a16="http://schemas.microsoft.com/office/drawing/2014/main" id="{FB48268D-C59E-4D11-815D-D90ADDC9E08D}"/>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 name="Oval 381">
                  <a:extLst>
                    <a:ext uri="{FF2B5EF4-FFF2-40B4-BE49-F238E27FC236}">
                      <a16:creationId xmlns:a16="http://schemas.microsoft.com/office/drawing/2014/main" id="{100270DC-CFC1-46EC-BC62-E4B0D04FAC6E}"/>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7" name="Oval 385">
                  <a:extLst>
                    <a:ext uri="{FF2B5EF4-FFF2-40B4-BE49-F238E27FC236}">
                      <a16:creationId xmlns:a16="http://schemas.microsoft.com/office/drawing/2014/main" id="{82FFA346-36B0-4831-B344-00F94161739B}"/>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28" name="Group 927">
                <a:extLst>
                  <a:ext uri="{FF2B5EF4-FFF2-40B4-BE49-F238E27FC236}">
                    <a16:creationId xmlns:a16="http://schemas.microsoft.com/office/drawing/2014/main" id="{A0034405-A7F1-4ECA-820C-CB48EBBC6651}"/>
                  </a:ext>
                </a:extLst>
              </p:cNvPr>
              <p:cNvGrpSpPr/>
              <p:nvPr/>
            </p:nvGrpSpPr>
            <p:grpSpPr>
              <a:xfrm rot="21025477">
                <a:off x="4682705" y="5600203"/>
                <a:ext cx="196759" cy="307777"/>
                <a:chOff x="-1200781" y="4835642"/>
                <a:chExt cx="433889" cy="476799"/>
              </a:xfrm>
            </p:grpSpPr>
            <p:sp>
              <p:nvSpPr>
                <p:cNvPr id="929" name="Freeform 217">
                  <a:extLst>
                    <a:ext uri="{FF2B5EF4-FFF2-40B4-BE49-F238E27FC236}">
                      <a16:creationId xmlns:a16="http://schemas.microsoft.com/office/drawing/2014/main" id="{88C70A21-AC05-4BB4-8B67-B89C39891279}"/>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0" name="Freeform 218">
                  <a:extLst>
                    <a:ext uri="{FF2B5EF4-FFF2-40B4-BE49-F238E27FC236}">
                      <a16:creationId xmlns:a16="http://schemas.microsoft.com/office/drawing/2014/main" id="{04F03BB5-760F-4E58-8883-A7FFF2207842}"/>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1" name="Freeform 221">
                  <a:extLst>
                    <a:ext uri="{FF2B5EF4-FFF2-40B4-BE49-F238E27FC236}">
                      <a16:creationId xmlns:a16="http://schemas.microsoft.com/office/drawing/2014/main" id="{10C6DC93-A143-4C6E-AF62-7470F3F0C8F3}"/>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2" name="Freeform 222">
                  <a:extLst>
                    <a:ext uri="{FF2B5EF4-FFF2-40B4-BE49-F238E27FC236}">
                      <a16:creationId xmlns:a16="http://schemas.microsoft.com/office/drawing/2014/main" id="{5BAE9A63-14CF-4880-8A10-EF3BC9DE9618}"/>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3" name="Freeform 225">
                  <a:extLst>
                    <a:ext uri="{FF2B5EF4-FFF2-40B4-BE49-F238E27FC236}">
                      <a16:creationId xmlns:a16="http://schemas.microsoft.com/office/drawing/2014/main" id="{5FA59D44-470F-4A2B-9DA3-E082282444A3}"/>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4" name="Freeform 226">
                  <a:extLst>
                    <a:ext uri="{FF2B5EF4-FFF2-40B4-BE49-F238E27FC236}">
                      <a16:creationId xmlns:a16="http://schemas.microsoft.com/office/drawing/2014/main" id="{0A006168-A1B6-4739-B715-B69830753AE4}"/>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5" name="Freeform 378">
                  <a:extLst>
                    <a:ext uri="{FF2B5EF4-FFF2-40B4-BE49-F238E27FC236}">
                      <a16:creationId xmlns:a16="http://schemas.microsoft.com/office/drawing/2014/main" id="{415521C8-ECF6-41E4-9D7C-29236399B30D}"/>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6" name="Freeform 379">
                  <a:extLst>
                    <a:ext uri="{FF2B5EF4-FFF2-40B4-BE49-F238E27FC236}">
                      <a16:creationId xmlns:a16="http://schemas.microsoft.com/office/drawing/2014/main" id="{6F1E33EB-BB3D-407A-9A08-76BC6D1BA920}"/>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7" name="Freeform 382">
                  <a:extLst>
                    <a:ext uri="{FF2B5EF4-FFF2-40B4-BE49-F238E27FC236}">
                      <a16:creationId xmlns:a16="http://schemas.microsoft.com/office/drawing/2014/main" id="{BCADD96A-1906-4DC5-8274-DE256323FE0C}"/>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8" name="Freeform 383">
                  <a:extLst>
                    <a:ext uri="{FF2B5EF4-FFF2-40B4-BE49-F238E27FC236}">
                      <a16:creationId xmlns:a16="http://schemas.microsoft.com/office/drawing/2014/main" id="{FF9CB413-9A18-4AB6-B8C9-B917EC5FE366}"/>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39" name="Freeform 386">
                  <a:extLst>
                    <a:ext uri="{FF2B5EF4-FFF2-40B4-BE49-F238E27FC236}">
                      <a16:creationId xmlns:a16="http://schemas.microsoft.com/office/drawing/2014/main" id="{0C7BB22A-4AB9-4770-A816-6206F51796AC}"/>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0" name="Freeform 387">
                  <a:extLst>
                    <a:ext uri="{FF2B5EF4-FFF2-40B4-BE49-F238E27FC236}">
                      <a16:creationId xmlns:a16="http://schemas.microsoft.com/office/drawing/2014/main" id="{82B736F7-ABD5-403B-967A-D29A674F933C}"/>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1" name="Oval 216">
                  <a:extLst>
                    <a:ext uri="{FF2B5EF4-FFF2-40B4-BE49-F238E27FC236}">
                      <a16:creationId xmlns:a16="http://schemas.microsoft.com/office/drawing/2014/main" id="{7523891D-16C1-4829-9B6E-4D8C43769684}"/>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2" name="Oval 220">
                  <a:extLst>
                    <a:ext uri="{FF2B5EF4-FFF2-40B4-BE49-F238E27FC236}">
                      <a16:creationId xmlns:a16="http://schemas.microsoft.com/office/drawing/2014/main" id="{9C60F6C2-D807-41FB-A730-78239B87AE86}"/>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3" name="Oval 224">
                  <a:extLst>
                    <a:ext uri="{FF2B5EF4-FFF2-40B4-BE49-F238E27FC236}">
                      <a16:creationId xmlns:a16="http://schemas.microsoft.com/office/drawing/2014/main" id="{CB1640FB-D453-4EE8-80FA-C29ADCAEBC5D}"/>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4" name="Oval 377">
                  <a:extLst>
                    <a:ext uri="{FF2B5EF4-FFF2-40B4-BE49-F238E27FC236}">
                      <a16:creationId xmlns:a16="http://schemas.microsoft.com/office/drawing/2014/main" id="{904ED14E-C235-4C18-B982-EE86CB56387B}"/>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5" name="Oval 381">
                  <a:extLst>
                    <a:ext uri="{FF2B5EF4-FFF2-40B4-BE49-F238E27FC236}">
                      <a16:creationId xmlns:a16="http://schemas.microsoft.com/office/drawing/2014/main" id="{92801D00-2470-482C-A8FC-2429A3C16774}"/>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6" name="Oval 385">
                  <a:extLst>
                    <a:ext uri="{FF2B5EF4-FFF2-40B4-BE49-F238E27FC236}">
                      <a16:creationId xmlns:a16="http://schemas.microsoft.com/office/drawing/2014/main" id="{FD28FE5C-C09C-4276-8EA9-646A7D8EC226}"/>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47" name="Group 946">
                <a:extLst>
                  <a:ext uri="{FF2B5EF4-FFF2-40B4-BE49-F238E27FC236}">
                    <a16:creationId xmlns:a16="http://schemas.microsoft.com/office/drawing/2014/main" id="{0B7DC7F3-19D2-402F-A4FC-308DC5B0E38C}"/>
                  </a:ext>
                </a:extLst>
              </p:cNvPr>
              <p:cNvGrpSpPr/>
              <p:nvPr/>
            </p:nvGrpSpPr>
            <p:grpSpPr>
              <a:xfrm rot="21025477">
                <a:off x="4883125" y="5571040"/>
                <a:ext cx="196759" cy="307777"/>
                <a:chOff x="-1200781" y="4835642"/>
                <a:chExt cx="433889" cy="476799"/>
              </a:xfrm>
            </p:grpSpPr>
            <p:sp>
              <p:nvSpPr>
                <p:cNvPr id="948" name="Freeform 217">
                  <a:extLst>
                    <a:ext uri="{FF2B5EF4-FFF2-40B4-BE49-F238E27FC236}">
                      <a16:creationId xmlns:a16="http://schemas.microsoft.com/office/drawing/2014/main" id="{1711BA85-1AEC-4D26-B0A5-0EEE8D25D968}"/>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49" name="Freeform 218">
                  <a:extLst>
                    <a:ext uri="{FF2B5EF4-FFF2-40B4-BE49-F238E27FC236}">
                      <a16:creationId xmlns:a16="http://schemas.microsoft.com/office/drawing/2014/main" id="{8B7D1FB3-C4C9-4E4F-8567-53E9E78F769B}"/>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0" name="Freeform 221">
                  <a:extLst>
                    <a:ext uri="{FF2B5EF4-FFF2-40B4-BE49-F238E27FC236}">
                      <a16:creationId xmlns:a16="http://schemas.microsoft.com/office/drawing/2014/main" id="{1E15B25E-AA4D-4F78-BB8A-CD1C9FC3E2AD}"/>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1" name="Freeform 222">
                  <a:extLst>
                    <a:ext uri="{FF2B5EF4-FFF2-40B4-BE49-F238E27FC236}">
                      <a16:creationId xmlns:a16="http://schemas.microsoft.com/office/drawing/2014/main" id="{89AEA150-4FBE-468F-860C-AA77ED8171AC}"/>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2" name="Freeform 225">
                  <a:extLst>
                    <a:ext uri="{FF2B5EF4-FFF2-40B4-BE49-F238E27FC236}">
                      <a16:creationId xmlns:a16="http://schemas.microsoft.com/office/drawing/2014/main" id="{2B73E672-26E4-4E2B-A1F6-AA04925CE899}"/>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3" name="Freeform 226">
                  <a:extLst>
                    <a:ext uri="{FF2B5EF4-FFF2-40B4-BE49-F238E27FC236}">
                      <a16:creationId xmlns:a16="http://schemas.microsoft.com/office/drawing/2014/main" id="{1DD5BBDB-A1A1-47E2-9A3A-F5CF5885A681}"/>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4" name="Freeform 378">
                  <a:extLst>
                    <a:ext uri="{FF2B5EF4-FFF2-40B4-BE49-F238E27FC236}">
                      <a16:creationId xmlns:a16="http://schemas.microsoft.com/office/drawing/2014/main" id="{653E0E05-CB68-4DC8-B783-C73AB749419F}"/>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5" name="Freeform 379">
                  <a:extLst>
                    <a:ext uri="{FF2B5EF4-FFF2-40B4-BE49-F238E27FC236}">
                      <a16:creationId xmlns:a16="http://schemas.microsoft.com/office/drawing/2014/main" id="{239A182F-20C1-4D4C-B5AC-FB3D0D335EF2}"/>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6" name="Freeform 382">
                  <a:extLst>
                    <a:ext uri="{FF2B5EF4-FFF2-40B4-BE49-F238E27FC236}">
                      <a16:creationId xmlns:a16="http://schemas.microsoft.com/office/drawing/2014/main" id="{E153BCB8-4231-4CD2-9493-78CECCFE6089}"/>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7" name="Freeform 383">
                  <a:extLst>
                    <a:ext uri="{FF2B5EF4-FFF2-40B4-BE49-F238E27FC236}">
                      <a16:creationId xmlns:a16="http://schemas.microsoft.com/office/drawing/2014/main" id="{65A505E4-472C-4FCA-8A44-F8F33D78D2E2}"/>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8" name="Freeform 386">
                  <a:extLst>
                    <a:ext uri="{FF2B5EF4-FFF2-40B4-BE49-F238E27FC236}">
                      <a16:creationId xmlns:a16="http://schemas.microsoft.com/office/drawing/2014/main" id="{0F49A719-0FF8-40F3-B5B5-55E871B989AF}"/>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59" name="Freeform 387">
                  <a:extLst>
                    <a:ext uri="{FF2B5EF4-FFF2-40B4-BE49-F238E27FC236}">
                      <a16:creationId xmlns:a16="http://schemas.microsoft.com/office/drawing/2014/main" id="{9FDF979C-F93D-44D5-AD91-FA4AB0C900A0}"/>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0" name="Oval 216">
                  <a:extLst>
                    <a:ext uri="{FF2B5EF4-FFF2-40B4-BE49-F238E27FC236}">
                      <a16:creationId xmlns:a16="http://schemas.microsoft.com/office/drawing/2014/main" id="{FA06C19D-3D9C-4991-A1A6-53B0F07F582C}"/>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1" name="Oval 220">
                  <a:extLst>
                    <a:ext uri="{FF2B5EF4-FFF2-40B4-BE49-F238E27FC236}">
                      <a16:creationId xmlns:a16="http://schemas.microsoft.com/office/drawing/2014/main" id="{649DEC71-E5C0-4FB4-8615-D1E61CE11B82}"/>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2" name="Oval 224">
                  <a:extLst>
                    <a:ext uri="{FF2B5EF4-FFF2-40B4-BE49-F238E27FC236}">
                      <a16:creationId xmlns:a16="http://schemas.microsoft.com/office/drawing/2014/main" id="{FC0E4B05-DF42-4C60-9011-602DDE21583B}"/>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3" name="Oval 377">
                  <a:extLst>
                    <a:ext uri="{FF2B5EF4-FFF2-40B4-BE49-F238E27FC236}">
                      <a16:creationId xmlns:a16="http://schemas.microsoft.com/office/drawing/2014/main" id="{DF24C7F1-DB85-44E2-85FD-EAE3B5D4A4BF}"/>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4" name="Oval 381">
                  <a:extLst>
                    <a:ext uri="{FF2B5EF4-FFF2-40B4-BE49-F238E27FC236}">
                      <a16:creationId xmlns:a16="http://schemas.microsoft.com/office/drawing/2014/main" id="{62E18EC9-523B-49F6-9698-A8CCCA9D3376}"/>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5" name="Oval 385">
                  <a:extLst>
                    <a:ext uri="{FF2B5EF4-FFF2-40B4-BE49-F238E27FC236}">
                      <a16:creationId xmlns:a16="http://schemas.microsoft.com/office/drawing/2014/main" id="{F09BF648-4AFD-49D0-B064-0BEF326F109C}"/>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66" name="Group 965">
                <a:extLst>
                  <a:ext uri="{FF2B5EF4-FFF2-40B4-BE49-F238E27FC236}">
                    <a16:creationId xmlns:a16="http://schemas.microsoft.com/office/drawing/2014/main" id="{E3600247-BE2A-4770-B09A-667013CC3E2F}"/>
                  </a:ext>
                </a:extLst>
              </p:cNvPr>
              <p:cNvGrpSpPr/>
              <p:nvPr/>
            </p:nvGrpSpPr>
            <p:grpSpPr>
              <a:xfrm rot="21305239">
                <a:off x="5088054" y="5545381"/>
                <a:ext cx="196759" cy="307777"/>
                <a:chOff x="-1200781" y="4835642"/>
                <a:chExt cx="433889" cy="476799"/>
              </a:xfrm>
            </p:grpSpPr>
            <p:sp>
              <p:nvSpPr>
                <p:cNvPr id="967" name="Freeform 217">
                  <a:extLst>
                    <a:ext uri="{FF2B5EF4-FFF2-40B4-BE49-F238E27FC236}">
                      <a16:creationId xmlns:a16="http://schemas.microsoft.com/office/drawing/2014/main" id="{8D8CC038-438C-4651-91B9-DF43CD004C74}"/>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8" name="Freeform 218">
                  <a:extLst>
                    <a:ext uri="{FF2B5EF4-FFF2-40B4-BE49-F238E27FC236}">
                      <a16:creationId xmlns:a16="http://schemas.microsoft.com/office/drawing/2014/main" id="{9081548B-1AF2-4EE5-81BE-561605C8DD24}"/>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69" name="Freeform 221">
                  <a:extLst>
                    <a:ext uri="{FF2B5EF4-FFF2-40B4-BE49-F238E27FC236}">
                      <a16:creationId xmlns:a16="http://schemas.microsoft.com/office/drawing/2014/main" id="{8BD97842-B9F0-4549-A892-03A5F528AAE8}"/>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0" name="Freeform 222">
                  <a:extLst>
                    <a:ext uri="{FF2B5EF4-FFF2-40B4-BE49-F238E27FC236}">
                      <a16:creationId xmlns:a16="http://schemas.microsoft.com/office/drawing/2014/main" id="{8DDB30E2-D905-4739-A1F3-7E14F855B5B0}"/>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1" name="Freeform 225">
                  <a:extLst>
                    <a:ext uri="{FF2B5EF4-FFF2-40B4-BE49-F238E27FC236}">
                      <a16:creationId xmlns:a16="http://schemas.microsoft.com/office/drawing/2014/main" id="{69510715-0978-4507-A2FA-9C7BCC6BCE61}"/>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2" name="Freeform 226">
                  <a:extLst>
                    <a:ext uri="{FF2B5EF4-FFF2-40B4-BE49-F238E27FC236}">
                      <a16:creationId xmlns:a16="http://schemas.microsoft.com/office/drawing/2014/main" id="{69B655D7-1843-4458-826A-4E90E764A094}"/>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3" name="Freeform 378">
                  <a:extLst>
                    <a:ext uri="{FF2B5EF4-FFF2-40B4-BE49-F238E27FC236}">
                      <a16:creationId xmlns:a16="http://schemas.microsoft.com/office/drawing/2014/main" id="{93F3322C-019F-4AB4-81F3-381857F01F3C}"/>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4" name="Freeform 379">
                  <a:extLst>
                    <a:ext uri="{FF2B5EF4-FFF2-40B4-BE49-F238E27FC236}">
                      <a16:creationId xmlns:a16="http://schemas.microsoft.com/office/drawing/2014/main" id="{3F7DEC46-3192-40D6-A038-9C29A91B5C8D}"/>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5" name="Freeform 382">
                  <a:extLst>
                    <a:ext uri="{FF2B5EF4-FFF2-40B4-BE49-F238E27FC236}">
                      <a16:creationId xmlns:a16="http://schemas.microsoft.com/office/drawing/2014/main" id="{717A9801-440D-4E02-B619-681656205970}"/>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6" name="Freeform 383">
                  <a:extLst>
                    <a:ext uri="{FF2B5EF4-FFF2-40B4-BE49-F238E27FC236}">
                      <a16:creationId xmlns:a16="http://schemas.microsoft.com/office/drawing/2014/main" id="{66E2F70D-10AA-4652-B0F0-B99083923196}"/>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7" name="Freeform 386">
                  <a:extLst>
                    <a:ext uri="{FF2B5EF4-FFF2-40B4-BE49-F238E27FC236}">
                      <a16:creationId xmlns:a16="http://schemas.microsoft.com/office/drawing/2014/main" id="{73D4BACF-766A-4EB8-8898-FF3E2C388A94}"/>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8" name="Freeform 387">
                  <a:extLst>
                    <a:ext uri="{FF2B5EF4-FFF2-40B4-BE49-F238E27FC236}">
                      <a16:creationId xmlns:a16="http://schemas.microsoft.com/office/drawing/2014/main" id="{F456EE7C-0528-403F-8E63-34D09EA24A88}"/>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79" name="Oval 216">
                  <a:extLst>
                    <a:ext uri="{FF2B5EF4-FFF2-40B4-BE49-F238E27FC236}">
                      <a16:creationId xmlns:a16="http://schemas.microsoft.com/office/drawing/2014/main" id="{C275381D-6822-4F97-A242-C578F803A94B}"/>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0" name="Oval 220">
                  <a:extLst>
                    <a:ext uri="{FF2B5EF4-FFF2-40B4-BE49-F238E27FC236}">
                      <a16:creationId xmlns:a16="http://schemas.microsoft.com/office/drawing/2014/main" id="{992F305E-3ED1-454A-84AE-76B74E41B4E8}"/>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1" name="Oval 224">
                  <a:extLst>
                    <a:ext uri="{FF2B5EF4-FFF2-40B4-BE49-F238E27FC236}">
                      <a16:creationId xmlns:a16="http://schemas.microsoft.com/office/drawing/2014/main" id="{402F7A71-A34F-45E1-864E-681E9BB8C09C}"/>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2" name="Oval 377">
                  <a:extLst>
                    <a:ext uri="{FF2B5EF4-FFF2-40B4-BE49-F238E27FC236}">
                      <a16:creationId xmlns:a16="http://schemas.microsoft.com/office/drawing/2014/main" id="{F31A3B5F-5E05-4DE1-A650-F10A8A42F760}"/>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3" name="Oval 381">
                  <a:extLst>
                    <a:ext uri="{FF2B5EF4-FFF2-40B4-BE49-F238E27FC236}">
                      <a16:creationId xmlns:a16="http://schemas.microsoft.com/office/drawing/2014/main" id="{C1C91119-2683-4D79-A38A-B0E46CF97DA4}"/>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4" name="Oval 385">
                  <a:extLst>
                    <a:ext uri="{FF2B5EF4-FFF2-40B4-BE49-F238E27FC236}">
                      <a16:creationId xmlns:a16="http://schemas.microsoft.com/office/drawing/2014/main" id="{4974B909-FB10-459C-BC02-6DF3713CC30B}"/>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985" name="Group 984">
                <a:extLst>
                  <a:ext uri="{FF2B5EF4-FFF2-40B4-BE49-F238E27FC236}">
                    <a16:creationId xmlns:a16="http://schemas.microsoft.com/office/drawing/2014/main" id="{8491B445-9876-4059-A557-E160FA74BBE7}"/>
                  </a:ext>
                </a:extLst>
              </p:cNvPr>
              <p:cNvGrpSpPr/>
              <p:nvPr/>
            </p:nvGrpSpPr>
            <p:grpSpPr>
              <a:xfrm rot="21297572">
                <a:off x="5291306" y="5528919"/>
                <a:ext cx="196759" cy="307777"/>
                <a:chOff x="-1200781" y="4835642"/>
                <a:chExt cx="433889" cy="476799"/>
              </a:xfrm>
            </p:grpSpPr>
            <p:sp>
              <p:nvSpPr>
                <p:cNvPr id="986" name="Freeform 217">
                  <a:extLst>
                    <a:ext uri="{FF2B5EF4-FFF2-40B4-BE49-F238E27FC236}">
                      <a16:creationId xmlns:a16="http://schemas.microsoft.com/office/drawing/2014/main" id="{0A27E804-308A-42EF-ADEC-106689FF7630}"/>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7" name="Freeform 218">
                  <a:extLst>
                    <a:ext uri="{FF2B5EF4-FFF2-40B4-BE49-F238E27FC236}">
                      <a16:creationId xmlns:a16="http://schemas.microsoft.com/office/drawing/2014/main" id="{B4016BFD-DFC1-4E6B-99B6-0F0E066B5176}"/>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8" name="Freeform 221">
                  <a:extLst>
                    <a:ext uri="{FF2B5EF4-FFF2-40B4-BE49-F238E27FC236}">
                      <a16:creationId xmlns:a16="http://schemas.microsoft.com/office/drawing/2014/main" id="{C32AE3FF-8EAD-41B1-8084-9934D541D543}"/>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89" name="Freeform 222">
                  <a:extLst>
                    <a:ext uri="{FF2B5EF4-FFF2-40B4-BE49-F238E27FC236}">
                      <a16:creationId xmlns:a16="http://schemas.microsoft.com/office/drawing/2014/main" id="{9222474F-7DA1-430E-8D0E-7E15EB727503}"/>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0" name="Freeform 225">
                  <a:extLst>
                    <a:ext uri="{FF2B5EF4-FFF2-40B4-BE49-F238E27FC236}">
                      <a16:creationId xmlns:a16="http://schemas.microsoft.com/office/drawing/2014/main" id="{09FB0C87-E64F-4117-AB29-F97A96B3E587}"/>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1" name="Freeform 226">
                  <a:extLst>
                    <a:ext uri="{FF2B5EF4-FFF2-40B4-BE49-F238E27FC236}">
                      <a16:creationId xmlns:a16="http://schemas.microsoft.com/office/drawing/2014/main" id="{20ABE472-6274-4B14-B27C-A537F57EA0E3}"/>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2" name="Freeform 378">
                  <a:extLst>
                    <a:ext uri="{FF2B5EF4-FFF2-40B4-BE49-F238E27FC236}">
                      <a16:creationId xmlns:a16="http://schemas.microsoft.com/office/drawing/2014/main" id="{34567832-6CF7-4BA4-9D3A-6E595112F486}"/>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3" name="Freeform 379">
                  <a:extLst>
                    <a:ext uri="{FF2B5EF4-FFF2-40B4-BE49-F238E27FC236}">
                      <a16:creationId xmlns:a16="http://schemas.microsoft.com/office/drawing/2014/main" id="{E550414A-3FC8-470F-A754-2B68844F969A}"/>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4" name="Freeform 382">
                  <a:extLst>
                    <a:ext uri="{FF2B5EF4-FFF2-40B4-BE49-F238E27FC236}">
                      <a16:creationId xmlns:a16="http://schemas.microsoft.com/office/drawing/2014/main" id="{526317B4-5EF0-4359-BF5E-47465563C697}"/>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5" name="Freeform 383">
                  <a:extLst>
                    <a:ext uri="{FF2B5EF4-FFF2-40B4-BE49-F238E27FC236}">
                      <a16:creationId xmlns:a16="http://schemas.microsoft.com/office/drawing/2014/main" id="{04EA36CB-57CC-43D8-963C-1CB33D4DC529}"/>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6" name="Freeform 386">
                  <a:extLst>
                    <a:ext uri="{FF2B5EF4-FFF2-40B4-BE49-F238E27FC236}">
                      <a16:creationId xmlns:a16="http://schemas.microsoft.com/office/drawing/2014/main" id="{F9F55A69-73CC-4FE8-85D7-166980C5870D}"/>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7" name="Freeform 387">
                  <a:extLst>
                    <a:ext uri="{FF2B5EF4-FFF2-40B4-BE49-F238E27FC236}">
                      <a16:creationId xmlns:a16="http://schemas.microsoft.com/office/drawing/2014/main" id="{60EB194F-B902-42BC-8CC9-372550302665}"/>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8" name="Oval 216">
                  <a:extLst>
                    <a:ext uri="{FF2B5EF4-FFF2-40B4-BE49-F238E27FC236}">
                      <a16:creationId xmlns:a16="http://schemas.microsoft.com/office/drawing/2014/main" id="{8FDDF58D-67EF-468F-B93D-6B7206764193}"/>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99" name="Oval 220">
                  <a:extLst>
                    <a:ext uri="{FF2B5EF4-FFF2-40B4-BE49-F238E27FC236}">
                      <a16:creationId xmlns:a16="http://schemas.microsoft.com/office/drawing/2014/main" id="{CF69986D-667B-4119-A51F-D20DC3119BC7}"/>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0" name="Oval 224">
                  <a:extLst>
                    <a:ext uri="{FF2B5EF4-FFF2-40B4-BE49-F238E27FC236}">
                      <a16:creationId xmlns:a16="http://schemas.microsoft.com/office/drawing/2014/main" id="{82684F93-2C9A-4AFE-9496-6ED52DA654E2}"/>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1" name="Oval 377">
                  <a:extLst>
                    <a:ext uri="{FF2B5EF4-FFF2-40B4-BE49-F238E27FC236}">
                      <a16:creationId xmlns:a16="http://schemas.microsoft.com/office/drawing/2014/main" id="{EB98E34F-E6B3-4E38-A173-6456E04320E5}"/>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2" name="Oval 381">
                  <a:extLst>
                    <a:ext uri="{FF2B5EF4-FFF2-40B4-BE49-F238E27FC236}">
                      <a16:creationId xmlns:a16="http://schemas.microsoft.com/office/drawing/2014/main" id="{53061FF1-3EC2-4611-916A-BBA9C94A1C58}"/>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03" name="Oval 385">
                  <a:extLst>
                    <a:ext uri="{FF2B5EF4-FFF2-40B4-BE49-F238E27FC236}">
                      <a16:creationId xmlns:a16="http://schemas.microsoft.com/office/drawing/2014/main" id="{241CFE51-5262-4F4B-94E3-8D328AFE4664}"/>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grpSp>
          <p:nvGrpSpPr>
            <p:cNvPr id="1006" name="Group 1005">
              <a:extLst>
                <a:ext uri="{FF2B5EF4-FFF2-40B4-BE49-F238E27FC236}">
                  <a16:creationId xmlns:a16="http://schemas.microsoft.com/office/drawing/2014/main" id="{F6E8391F-4E21-4266-B8BC-830AA2C601DF}"/>
                </a:ext>
              </a:extLst>
            </p:cNvPr>
            <p:cNvGrpSpPr/>
            <p:nvPr/>
          </p:nvGrpSpPr>
          <p:grpSpPr>
            <a:xfrm rot="574523" flipH="1">
              <a:off x="7589681" y="5743736"/>
              <a:ext cx="196759" cy="307777"/>
              <a:chOff x="-1200781" y="4835642"/>
              <a:chExt cx="433889" cy="476799"/>
            </a:xfrm>
          </p:grpSpPr>
          <p:sp>
            <p:nvSpPr>
              <p:cNvPr id="1140" name="Freeform 217">
                <a:extLst>
                  <a:ext uri="{FF2B5EF4-FFF2-40B4-BE49-F238E27FC236}">
                    <a16:creationId xmlns:a16="http://schemas.microsoft.com/office/drawing/2014/main" id="{8A7AA61D-1396-4DED-AAED-2164B7CA2A90}"/>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1" name="Freeform 218">
                <a:extLst>
                  <a:ext uri="{FF2B5EF4-FFF2-40B4-BE49-F238E27FC236}">
                    <a16:creationId xmlns:a16="http://schemas.microsoft.com/office/drawing/2014/main" id="{4940B211-53A2-4BA3-9A0D-9701FAE5AD14}"/>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2" name="Freeform 221">
                <a:extLst>
                  <a:ext uri="{FF2B5EF4-FFF2-40B4-BE49-F238E27FC236}">
                    <a16:creationId xmlns:a16="http://schemas.microsoft.com/office/drawing/2014/main" id="{182A47DB-3C89-46FE-8D5B-5E56AAC64DFB}"/>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3" name="Freeform 222">
                <a:extLst>
                  <a:ext uri="{FF2B5EF4-FFF2-40B4-BE49-F238E27FC236}">
                    <a16:creationId xmlns:a16="http://schemas.microsoft.com/office/drawing/2014/main" id="{1D776823-3046-446A-A268-73AF52A58824}"/>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4" name="Freeform 225">
                <a:extLst>
                  <a:ext uri="{FF2B5EF4-FFF2-40B4-BE49-F238E27FC236}">
                    <a16:creationId xmlns:a16="http://schemas.microsoft.com/office/drawing/2014/main" id="{13B00D8B-00F2-46F1-B162-D9B34368EA87}"/>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5" name="Freeform 226">
                <a:extLst>
                  <a:ext uri="{FF2B5EF4-FFF2-40B4-BE49-F238E27FC236}">
                    <a16:creationId xmlns:a16="http://schemas.microsoft.com/office/drawing/2014/main" id="{A554BB1E-9FDC-4ED3-BEBE-0CEE6A76232E}"/>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6" name="Freeform 378">
                <a:extLst>
                  <a:ext uri="{FF2B5EF4-FFF2-40B4-BE49-F238E27FC236}">
                    <a16:creationId xmlns:a16="http://schemas.microsoft.com/office/drawing/2014/main" id="{9A9C347F-6D2D-41F1-B7F4-1FBE905DBFBD}"/>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7" name="Freeform 379">
                <a:extLst>
                  <a:ext uri="{FF2B5EF4-FFF2-40B4-BE49-F238E27FC236}">
                    <a16:creationId xmlns:a16="http://schemas.microsoft.com/office/drawing/2014/main" id="{9D1D95F0-69C2-49BD-A409-524E59908A52}"/>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8" name="Freeform 382">
                <a:extLst>
                  <a:ext uri="{FF2B5EF4-FFF2-40B4-BE49-F238E27FC236}">
                    <a16:creationId xmlns:a16="http://schemas.microsoft.com/office/drawing/2014/main" id="{92BDC1B3-7E63-4B28-A47B-9BED6DFF7910}"/>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49" name="Freeform 383">
                <a:extLst>
                  <a:ext uri="{FF2B5EF4-FFF2-40B4-BE49-F238E27FC236}">
                    <a16:creationId xmlns:a16="http://schemas.microsoft.com/office/drawing/2014/main" id="{4B0B840D-DC2F-4B70-BB09-1D1F726A1274}"/>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0" name="Freeform 386">
                <a:extLst>
                  <a:ext uri="{FF2B5EF4-FFF2-40B4-BE49-F238E27FC236}">
                    <a16:creationId xmlns:a16="http://schemas.microsoft.com/office/drawing/2014/main" id="{ACB8B209-32C7-4A02-A925-9165A6D06B63}"/>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1" name="Freeform 387">
                <a:extLst>
                  <a:ext uri="{FF2B5EF4-FFF2-40B4-BE49-F238E27FC236}">
                    <a16:creationId xmlns:a16="http://schemas.microsoft.com/office/drawing/2014/main" id="{FC873AB4-8379-4F1D-9CEF-C9363B55E428}"/>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2" name="Oval 216">
                <a:extLst>
                  <a:ext uri="{FF2B5EF4-FFF2-40B4-BE49-F238E27FC236}">
                    <a16:creationId xmlns:a16="http://schemas.microsoft.com/office/drawing/2014/main" id="{9A96E1C7-93AD-49C4-A6B8-267FA8F38A96}"/>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3" name="Oval 220">
                <a:extLst>
                  <a:ext uri="{FF2B5EF4-FFF2-40B4-BE49-F238E27FC236}">
                    <a16:creationId xmlns:a16="http://schemas.microsoft.com/office/drawing/2014/main" id="{9595E495-D7EB-448F-ACAE-AB142D3B3BCF}"/>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4" name="Oval 224">
                <a:extLst>
                  <a:ext uri="{FF2B5EF4-FFF2-40B4-BE49-F238E27FC236}">
                    <a16:creationId xmlns:a16="http://schemas.microsoft.com/office/drawing/2014/main" id="{7DAEFDE6-C219-4801-9C34-F64356CDC385}"/>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5" name="Oval 377">
                <a:extLst>
                  <a:ext uri="{FF2B5EF4-FFF2-40B4-BE49-F238E27FC236}">
                    <a16:creationId xmlns:a16="http://schemas.microsoft.com/office/drawing/2014/main" id="{D904BA59-6D3F-46B4-87A6-023C5E57DDFE}"/>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6" name="Oval 381">
                <a:extLst>
                  <a:ext uri="{FF2B5EF4-FFF2-40B4-BE49-F238E27FC236}">
                    <a16:creationId xmlns:a16="http://schemas.microsoft.com/office/drawing/2014/main" id="{5C504905-7AC0-4236-85E4-3D6D93E858D6}"/>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57" name="Oval 385">
                <a:extLst>
                  <a:ext uri="{FF2B5EF4-FFF2-40B4-BE49-F238E27FC236}">
                    <a16:creationId xmlns:a16="http://schemas.microsoft.com/office/drawing/2014/main" id="{6E1ED5D8-FD52-42CF-AB3F-20D535ECA79A}"/>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007" name="Group 1006">
              <a:extLst>
                <a:ext uri="{FF2B5EF4-FFF2-40B4-BE49-F238E27FC236}">
                  <a16:creationId xmlns:a16="http://schemas.microsoft.com/office/drawing/2014/main" id="{68FC1697-3A70-402C-A76D-F05F369ECC1E}"/>
                </a:ext>
              </a:extLst>
            </p:cNvPr>
            <p:cNvGrpSpPr/>
            <p:nvPr/>
          </p:nvGrpSpPr>
          <p:grpSpPr>
            <a:xfrm rot="574523" flipH="1">
              <a:off x="7393290" y="5710598"/>
              <a:ext cx="196759" cy="307777"/>
              <a:chOff x="-1200781" y="4835642"/>
              <a:chExt cx="433889" cy="476799"/>
            </a:xfrm>
          </p:grpSpPr>
          <p:sp>
            <p:nvSpPr>
              <p:cNvPr id="1122" name="Freeform 217">
                <a:extLst>
                  <a:ext uri="{FF2B5EF4-FFF2-40B4-BE49-F238E27FC236}">
                    <a16:creationId xmlns:a16="http://schemas.microsoft.com/office/drawing/2014/main" id="{BD5F9C76-62BE-418C-AE4E-72C53588F084}"/>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3" name="Freeform 218">
                <a:extLst>
                  <a:ext uri="{FF2B5EF4-FFF2-40B4-BE49-F238E27FC236}">
                    <a16:creationId xmlns:a16="http://schemas.microsoft.com/office/drawing/2014/main" id="{C33E55DA-2C7E-4FB6-AC8A-8F33908A60AF}"/>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4" name="Freeform 221">
                <a:extLst>
                  <a:ext uri="{FF2B5EF4-FFF2-40B4-BE49-F238E27FC236}">
                    <a16:creationId xmlns:a16="http://schemas.microsoft.com/office/drawing/2014/main" id="{F0842816-B274-48F0-BA0B-79AF268CDD88}"/>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5" name="Freeform 222">
                <a:extLst>
                  <a:ext uri="{FF2B5EF4-FFF2-40B4-BE49-F238E27FC236}">
                    <a16:creationId xmlns:a16="http://schemas.microsoft.com/office/drawing/2014/main" id="{E504BD7E-97B8-4CE3-87D8-76275B3A01BE}"/>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6" name="Freeform 225">
                <a:extLst>
                  <a:ext uri="{FF2B5EF4-FFF2-40B4-BE49-F238E27FC236}">
                    <a16:creationId xmlns:a16="http://schemas.microsoft.com/office/drawing/2014/main" id="{1D42A8B6-5EF2-427D-8637-B1F7D06CA002}"/>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7" name="Freeform 226">
                <a:extLst>
                  <a:ext uri="{FF2B5EF4-FFF2-40B4-BE49-F238E27FC236}">
                    <a16:creationId xmlns:a16="http://schemas.microsoft.com/office/drawing/2014/main" id="{16F0857C-81C9-4265-B0BB-88050FCC82CE}"/>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8" name="Freeform 378">
                <a:extLst>
                  <a:ext uri="{FF2B5EF4-FFF2-40B4-BE49-F238E27FC236}">
                    <a16:creationId xmlns:a16="http://schemas.microsoft.com/office/drawing/2014/main" id="{CEDD03EE-F6A3-4372-B84E-8528498BD9D0}"/>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9" name="Freeform 379">
                <a:extLst>
                  <a:ext uri="{FF2B5EF4-FFF2-40B4-BE49-F238E27FC236}">
                    <a16:creationId xmlns:a16="http://schemas.microsoft.com/office/drawing/2014/main" id="{1DE67605-9A28-4931-B10B-43688E44F555}"/>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0" name="Freeform 382">
                <a:extLst>
                  <a:ext uri="{FF2B5EF4-FFF2-40B4-BE49-F238E27FC236}">
                    <a16:creationId xmlns:a16="http://schemas.microsoft.com/office/drawing/2014/main" id="{77CFCDA8-A4A2-4F20-A299-0FE20030EE3E}"/>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1" name="Freeform 383">
                <a:extLst>
                  <a:ext uri="{FF2B5EF4-FFF2-40B4-BE49-F238E27FC236}">
                    <a16:creationId xmlns:a16="http://schemas.microsoft.com/office/drawing/2014/main" id="{AEB8B561-9290-4054-844A-832BD2DFB599}"/>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2" name="Freeform 386">
                <a:extLst>
                  <a:ext uri="{FF2B5EF4-FFF2-40B4-BE49-F238E27FC236}">
                    <a16:creationId xmlns:a16="http://schemas.microsoft.com/office/drawing/2014/main" id="{497EAF63-FA74-49B3-8A99-E3D19D8D512C}"/>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3" name="Freeform 387">
                <a:extLst>
                  <a:ext uri="{FF2B5EF4-FFF2-40B4-BE49-F238E27FC236}">
                    <a16:creationId xmlns:a16="http://schemas.microsoft.com/office/drawing/2014/main" id="{EEC632C8-A948-4CE8-86D2-3FBFA6A7D3D1}"/>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4" name="Oval 216">
                <a:extLst>
                  <a:ext uri="{FF2B5EF4-FFF2-40B4-BE49-F238E27FC236}">
                    <a16:creationId xmlns:a16="http://schemas.microsoft.com/office/drawing/2014/main" id="{468012F6-A3EB-4764-A786-7E5A10489BA0}"/>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5" name="Oval 220">
                <a:extLst>
                  <a:ext uri="{FF2B5EF4-FFF2-40B4-BE49-F238E27FC236}">
                    <a16:creationId xmlns:a16="http://schemas.microsoft.com/office/drawing/2014/main" id="{81C26F27-94F2-4965-91FD-30EACA905E8D}"/>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6" name="Oval 224">
                <a:extLst>
                  <a:ext uri="{FF2B5EF4-FFF2-40B4-BE49-F238E27FC236}">
                    <a16:creationId xmlns:a16="http://schemas.microsoft.com/office/drawing/2014/main" id="{8FF868F0-37D5-4CBB-9388-EBCD1C75D8F9}"/>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7" name="Oval 377">
                <a:extLst>
                  <a:ext uri="{FF2B5EF4-FFF2-40B4-BE49-F238E27FC236}">
                    <a16:creationId xmlns:a16="http://schemas.microsoft.com/office/drawing/2014/main" id="{7A7AEC58-2D80-417B-B28C-A967DB6D3DCE}"/>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8" name="Oval 381">
                <a:extLst>
                  <a:ext uri="{FF2B5EF4-FFF2-40B4-BE49-F238E27FC236}">
                    <a16:creationId xmlns:a16="http://schemas.microsoft.com/office/drawing/2014/main" id="{2F79E4D7-9A47-4A45-B9E7-B8707FF9E50B}"/>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39" name="Oval 385">
                <a:extLst>
                  <a:ext uri="{FF2B5EF4-FFF2-40B4-BE49-F238E27FC236}">
                    <a16:creationId xmlns:a16="http://schemas.microsoft.com/office/drawing/2014/main" id="{E57E5FA0-71E8-4318-AB8F-7BDD11C8C32E}"/>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008" name="Group 1007">
              <a:extLst>
                <a:ext uri="{FF2B5EF4-FFF2-40B4-BE49-F238E27FC236}">
                  <a16:creationId xmlns:a16="http://schemas.microsoft.com/office/drawing/2014/main" id="{7ABBD7C9-B14E-4CAA-82DF-8D3E2DAC5495}"/>
                </a:ext>
              </a:extLst>
            </p:cNvPr>
            <p:cNvGrpSpPr/>
            <p:nvPr/>
          </p:nvGrpSpPr>
          <p:grpSpPr>
            <a:xfrm rot="574523" flipH="1">
              <a:off x="7191021" y="5673923"/>
              <a:ext cx="196759" cy="307777"/>
              <a:chOff x="-1200781" y="4835642"/>
              <a:chExt cx="433889" cy="476799"/>
            </a:xfrm>
          </p:grpSpPr>
          <p:sp>
            <p:nvSpPr>
              <p:cNvPr id="1104" name="Freeform 217">
                <a:extLst>
                  <a:ext uri="{FF2B5EF4-FFF2-40B4-BE49-F238E27FC236}">
                    <a16:creationId xmlns:a16="http://schemas.microsoft.com/office/drawing/2014/main" id="{5E34DC3D-BFE5-4535-B86B-4F7B20704775}"/>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5" name="Freeform 218">
                <a:extLst>
                  <a:ext uri="{FF2B5EF4-FFF2-40B4-BE49-F238E27FC236}">
                    <a16:creationId xmlns:a16="http://schemas.microsoft.com/office/drawing/2014/main" id="{ABC35568-C7D5-4C4A-87B4-3DDD404962F5}"/>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6" name="Freeform 221">
                <a:extLst>
                  <a:ext uri="{FF2B5EF4-FFF2-40B4-BE49-F238E27FC236}">
                    <a16:creationId xmlns:a16="http://schemas.microsoft.com/office/drawing/2014/main" id="{E0100A04-D0C8-4E61-B08D-F65BF17A461F}"/>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7" name="Freeform 222">
                <a:extLst>
                  <a:ext uri="{FF2B5EF4-FFF2-40B4-BE49-F238E27FC236}">
                    <a16:creationId xmlns:a16="http://schemas.microsoft.com/office/drawing/2014/main" id="{7D942256-29FE-4700-9D9B-1ABC4C095701}"/>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8" name="Freeform 225">
                <a:extLst>
                  <a:ext uri="{FF2B5EF4-FFF2-40B4-BE49-F238E27FC236}">
                    <a16:creationId xmlns:a16="http://schemas.microsoft.com/office/drawing/2014/main" id="{055E0638-ECA1-47BE-B631-48BDFEB2B445}"/>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9" name="Freeform 226">
                <a:extLst>
                  <a:ext uri="{FF2B5EF4-FFF2-40B4-BE49-F238E27FC236}">
                    <a16:creationId xmlns:a16="http://schemas.microsoft.com/office/drawing/2014/main" id="{9BE926B4-1AD6-4972-B257-E51C49A9413E}"/>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0" name="Freeform 378">
                <a:extLst>
                  <a:ext uri="{FF2B5EF4-FFF2-40B4-BE49-F238E27FC236}">
                    <a16:creationId xmlns:a16="http://schemas.microsoft.com/office/drawing/2014/main" id="{4BCAA4ED-3650-42A9-A3B0-1F3A2AEEED1B}"/>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1" name="Freeform 379">
                <a:extLst>
                  <a:ext uri="{FF2B5EF4-FFF2-40B4-BE49-F238E27FC236}">
                    <a16:creationId xmlns:a16="http://schemas.microsoft.com/office/drawing/2014/main" id="{4D7665D4-D785-4A6D-8DA1-990CE1BEA376}"/>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2" name="Freeform 382">
                <a:extLst>
                  <a:ext uri="{FF2B5EF4-FFF2-40B4-BE49-F238E27FC236}">
                    <a16:creationId xmlns:a16="http://schemas.microsoft.com/office/drawing/2014/main" id="{C29ED810-B9BB-43F3-9ABF-C34A7FAB6946}"/>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3" name="Freeform 383">
                <a:extLst>
                  <a:ext uri="{FF2B5EF4-FFF2-40B4-BE49-F238E27FC236}">
                    <a16:creationId xmlns:a16="http://schemas.microsoft.com/office/drawing/2014/main" id="{6487AE3D-24DE-4F87-BF6F-F90D60CCF369}"/>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4" name="Freeform 386">
                <a:extLst>
                  <a:ext uri="{FF2B5EF4-FFF2-40B4-BE49-F238E27FC236}">
                    <a16:creationId xmlns:a16="http://schemas.microsoft.com/office/drawing/2014/main" id="{0AB88326-E165-483E-B2FA-650EAA7B9F5C}"/>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5" name="Freeform 387">
                <a:extLst>
                  <a:ext uri="{FF2B5EF4-FFF2-40B4-BE49-F238E27FC236}">
                    <a16:creationId xmlns:a16="http://schemas.microsoft.com/office/drawing/2014/main" id="{D4DC1B21-C63F-4F60-96FE-B708CBA48668}"/>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6" name="Oval 216">
                <a:extLst>
                  <a:ext uri="{FF2B5EF4-FFF2-40B4-BE49-F238E27FC236}">
                    <a16:creationId xmlns:a16="http://schemas.microsoft.com/office/drawing/2014/main" id="{5A5DEE8E-128C-4FA8-9C6D-FC29268C0945}"/>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7" name="Oval 220">
                <a:extLst>
                  <a:ext uri="{FF2B5EF4-FFF2-40B4-BE49-F238E27FC236}">
                    <a16:creationId xmlns:a16="http://schemas.microsoft.com/office/drawing/2014/main" id="{C3C9094C-35E0-4998-ABAA-669EEB1E39F7}"/>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8" name="Oval 224">
                <a:extLst>
                  <a:ext uri="{FF2B5EF4-FFF2-40B4-BE49-F238E27FC236}">
                    <a16:creationId xmlns:a16="http://schemas.microsoft.com/office/drawing/2014/main" id="{02D50191-B5D1-4113-A8F4-7BD6C46F8F24}"/>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19" name="Oval 377">
                <a:extLst>
                  <a:ext uri="{FF2B5EF4-FFF2-40B4-BE49-F238E27FC236}">
                    <a16:creationId xmlns:a16="http://schemas.microsoft.com/office/drawing/2014/main" id="{758D6810-4146-4C1E-A3C9-CA2D17D55F60}"/>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0" name="Oval 381">
                <a:extLst>
                  <a:ext uri="{FF2B5EF4-FFF2-40B4-BE49-F238E27FC236}">
                    <a16:creationId xmlns:a16="http://schemas.microsoft.com/office/drawing/2014/main" id="{52D0D3A8-8092-4607-ADF7-90953CA7600E}"/>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21" name="Oval 385">
                <a:extLst>
                  <a:ext uri="{FF2B5EF4-FFF2-40B4-BE49-F238E27FC236}">
                    <a16:creationId xmlns:a16="http://schemas.microsoft.com/office/drawing/2014/main" id="{473FC9A6-4E0C-4516-B305-858615E4BB9F}"/>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009" name="Group 1008">
              <a:extLst>
                <a:ext uri="{FF2B5EF4-FFF2-40B4-BE49-F238E27FC236}">
                  <a16:creationId xmlns:a16="http://schemas.microsoft.com/office/drawing/2014/main" id="{911F28E3-DF79-4183-8205-86388A60D30C}"/>
                </a:ext>
              </a:extLst>
            </p:cNvPr>
            <p:cNvGrpSpPr/>
            <p:nvPr/>
          </p:nvGrpSpPr>
          <p:grpSpPr>
            <a:xfrm rot="574523" flipH="1">
              <a:off x="6992577" y="5643581"/>
              <a:ext cx="196759" cy="307777"/>
              <a:chOff x="-1200781" y="4835642"/>
              <a:chExt cx="433889" cy="476799"/>
            </a:xfrm>
          </p:grpSpPr>
          <p:sp>
            <p:nvSpPr>
              <p:cNvPr id="1086" name="Freeform 217">
                <a:extLst>
                  <a:ext uri="{FF2B5EF4-FFF2-40B4-BE49-F238E27FC236}">
                    <a16:creationId xmlns:a16="http://schemas.microsoft.com/office/drawing/2014/main" id="{204FC5EF-DE35-4F8A-8817-3DFA9C4A03FE}"/>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7" name="Freeform 218">
                <a:extLst>
                  <a:ext uri="{FF2B5EF4-FFF2-40B4-BE49-F238E27FC236}">
                    <a16:creationId xmlns:a16="http://schemas.microsoft.com/office/drawing/2014/main" id="{1E6E6AE2-30D0-4CFD-A6FF-966DF778154A}"/>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8" name="Freeform 221">
                <a:extLst>
                  <a:ext uri="{FF2B5EF4-FFF2-40B4-BE49-F238E27FC236}">
                    <a16:creationId xmlns:a16="http://schemas.microsoft.com/office/drawing/2014/main" id="{239F56C4-9533-47A4-B33B-95880FAC7953}"/>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9" name="Freeform 222">
                <a:extLst>
                  <a:ext uri="{FF2B5EF4-FFF2-40B4-BE49-F238E27FC236}">
                    <a16:creationId xmlns:a16="http://schemas.microsoft.com/office/drawing/2014/main" id="{2D97B6F0-0B7B-464A-8089-A5D81D761116}"/>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0" name="Freeform 225">
                <a:extLst>
                  <a:ext uri="{FF2B5EF4-FFF2-40B4-BE49-F238E27FC236}">
                    <a16:creationId xmlns:a16="http://schemas.microsoft.com/office/drawing/2014/main" id="{98E174C2-FD04-48DB-B179-FDAB6EFD341F}"/>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1" name="Freeform 226">
                <a:extLst>
                  <a:ext uri="{FF2B5EF4-FFF2-40B4-BE49-F238E27FC236}">
                    <a16:creationId xmlns:a16="http://schemas.microsoft.com/office/drawing/2014/main" id="{73799053-EB56-4171-92E3-1E14F192E5DE}"/>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2" name="Freeform 378">
                <a:extLst>
                  <a:ext uri="{FF2B5EF4-FFF2-40B4-BE49-F238E27FC236}">
                    <a16:creationId xmlns:a16="http://schemas.microsoft.com/office/drawing/2014/main" id="{D243A9EA-CBF8-49FC-A9E4-2D414B680D9A}"/>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3" name="Freeform 379">
                <a:extLst>
                  <a:ext uri="{FF2B5EF4-FFF2-40B4-BE49-F238E27FC236}">
                    <a16:creationId xmlns:a16="http://schemas.microsoft.com/office/drawing/2014/main" id="{F24C9CBF-E228-463A-8F49-A843A3186D45}"/>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4" name="Freeform 382">
                <a:extLst>
                  <a:ext uri="{FF2B5EF4-FFF2-40B4-BE49-F238E27FC236}">
                    <a16:creationId xmlns:a16="http://schemas.microsoft.com/office/drawing/2014/main" id="{673C16E4-89BE-483A-B37D-1FA3A945A845}"/>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5" name="Freeform 383">
                <a:extLst>
                  <a:ext uri="{FF2B5EF4-FFF2-40B4-BE49-F238E27FC236}">
                    <a16:creationId xmlns:a16="http://schemas.microsoft.com/office/drawing/2014/main" id="{182D3FDF-8872-439E-9C16-21A0FAF377D7}"/>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6" name="Freeform 386">
                <a:extLst>
                  <a:ext uri="{FF2B5EF4-FFF2-40B4-BE49-F238E27FC236}">
                    <a16:creationId xmlns:a16="http://schemas.microsoft.com/office/drawing/2014/main" id="{1E1064C2-5528-45D7-B0D3-16348DC43982}"/>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7" name="Freeform 387">
                <a:extLst>
                  <a:ext uri="{FF2B5EF4-FFF2-40B4-BE49-F238E27FC236}">
                    <a16:creationId xmlns:a16="http://schemas.microsoft.com/office/drawing/2014/main" id="{185A42FC-6AB0-42EE-8031-971C68E823B8}"/>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8" name="Oval 216">
                <a:extLst>
                  <a:ext uri="{FF2B5EF4-FFF2-40B4-BE49-F238E27FC236}">
                    <a16:creationId xmlns:a16="http://schemas.microsoft.com/office/drawing/2014/main" id="{49BAEE2C-BCC0-4B59-98FC-B046CF631A69}"/>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99" name="Oval 220">
                <a:extLst>
                  <a:ext uri="{FF2B5EF4-FFF2-40B4-BE49-F238E27FC236}">
                    <a16:creationId xmlns:a16="http://schemas.microsoft.com/office/drawing/2014/main" id="{7BF953FB-25DC-45ED-AD10-01EA034CFAF3}"/>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0" name="Oval 224">
                <a:extLst>
                  <a:ext uri="{FF2B5EF4-FFF2-40B4-BE49-F238E27FC236}">
                    <a16:creationId xmlns:a16="http://schemas.microsoft.com/office/drawing/2014/main" id="{194A5033-A8BF-4A38-A0B3-A779ED891AB8}"/>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1" name="Oval 377">
                <a:extLst>
                  <a:ext uri="{FF2B5EF4-FFF2-40B4-BE49-F238E27FC236}">
                    <a16:creationId xmlns:a16="http://schemas.microsoft.com/office/drawing/2014/main" id="{75760D8B-60BA-4368-ADB0-262703B28AFA}"/>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2" name="Oval 381">
                <a:extLst>
                  <a:ext uri="{FF2B5EF4-FFF2-40B4-BE49-F238E27FC236}">
                    <a16:creationId xmlns:a16="http://schemas.microsoft.com/office/drawing/2014/main" id="{27B218B2-B561-4569-AEA2-44A13B12305A}"/>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03" name="Oval 385">
                <a:extLst>
                  <a:ext uri="{FF2B5EF4-FFF2-40B4-BE49-F238E27FC236}">
                    <a16:creationId xmlns:a16="http://schemas.microsoft.com/office/drawing/2014/main" id="{BDB5E316-181C-4CB3-8A1E-356ED71C4887}"/>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010" name="Group 1009">
              <a:extLst>
                <a:ext uri="{FF2B5EF4-FFF2-40B4-BE49-F238E27FC236}">
                  <a16:creationId xmlns:a16="http://schemas.microsoft.com/office/drawing/2014/main" id="{0A7BC2A9-3EED-4862-9105-921B06B98587}"/>
                </a:ext>
              </a:extLst>
            </p:cNvPr>
            <p:cNvGrpSpPr/>
            <p:nvPr/>
          </p:nvGrpSpPr>
          <p:grpSpPr>
            <a:xfrm rot="574523" flipH="1">
              <a:off x="6790787" y="5610788"/>
              <a:ext cx="196759" cy="307777"/>
              <a:chOff x="-1200781" y="4835642"/>
              <a:chExt cx="433889" cy="476799"/>
            </a:xfrm>
          </p:grpSpPr>
          <p:sp>
            <p:nvSpPr>
              <p:cNvPr id="1068" name="Freeform 217">
                <a:extLst>
                  <a:ext uri="{FF2B5EF4-FFF2-40B4-BE49-F238E27FC236}">
                    <a16:creationId xmlns:a16="http://schemas.microsoft.com/office/drawing/2014/main" id="{167CF65A-DF42-4113-AC61-6C55D41C4967}"/>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9" name="Freeform 218">
                <a:extLst>
                  <a:ext uri="{FF2B5EF4-FFF2-40B4-BE49-F238E27FC236}">
                    <a16:creationId xmlns:a16="http://schemas.microsoft.com/office/drawing/2014/main" id="{9B0C55D9-AA07-4BE5-A2E9-B40B675CAB16}"/>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0" name="Freeform 221">
                <a:extLst>
                  <a:ext uri="{FF2B5EF4-FFF2-40B4-BE49-F238E27FC236}">
                    <a16:creationId xmlns:a16="http://schemas.microsoft.com/office/drawing/2014/main" id="{139B6BA1-CCD6-4605-A5E2-8EA155D8738D}"/>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1" name="Freeform 222">
                <a:extLst>
                  <a:ext uri="{FF2B5EF4-FFF2-40B4-BE49-F238E27FC236}">
                    <a16:creationId xmlns:a16="http://schemas.microsoft.com/office/drawing/2014/main" id="{511B5F40-6B65-427E-AF69-C853BCA89B66}"/>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2" name="Freeform 225">
                <a:extLst>
                  <a:ext uri="{FF2B5EF4-FFF2-40B4-BE49-F238E27FC236}">
                    <a16:creationId xmlns:a16="http://schemas.microsoft.com/office/drawing/2014/main" id="{19050D3E-E464-4139-A29E-7151A27220E0}"/>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3" name="Freeform 226">
                <a:extLst>
                  <a:ext uri="{FF2B5EF4-FFF2-40B4-BE49-F238E27FC236}">
                    <a16:creationId xmlns:a16="http://schemas.microsoft.com/office/drawing/2014/main" id="{C9BCF211-62D8-4266-89F7-BF698A090ADD}"/>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4" name="Freeform 378">
                <a:extLst>
                  <a:ext uri="{FF2B5EF4-FFF2-40B4-BE49-F238E27FC236}">
                    <a16:creationId xmlns:a16="http://schemas.microsoft.com/office/drawing/2014/main" id="{7AB8875B-B383-499C-B760-8C80E7D13701}"/>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5" name="Freeform 379">
                <a:extLst>
                  <a:ext uri="{FF2B5EF4-FFF2-40B4-BE49-F238E27FC236}">
                    <a16:creationId xmlns:a16="http://schemas.microsoft.com/office/drawing/2014/main" id="{D626C8D8-094A-4BCC-B3A2-B3F4C94F140A}"/>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6" name="Freeform 382">
                <a:extLst>
                  <a:ext uri="{FF2B5EF4-FFF2-40B4-BE49-F238E27FC236}">
                    <a16:creationId xmlns:a16="http://schemas.microsoft.com/office/drawing/2014/main" id="{CA53B80A-27B4-4EC1-B199-E7C168D003F6}"/>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7" name="Freeform 383">
                <a:extLst>
                  <a:ext uri="{FF2B5EF4-FFF2-40B4-BE49-F238E27FC236}">
                    <a16:creationId xmlns:a16="http://schemas.microsoft.com/office/drawing/2014/main" id="{6A07D1BD-6D19-46A2-8E84-287FB14BC6B8}"/>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8" name="Freeform 386">
                <a:extLst>
                  <a:ext uri="{FF2B5EF4-FFF2-40B4-BE49-F238E27FC236}">
                    <a16:creationId xmlns:a16="http://schemas.microsoft.com/office/drawing/2014/main" id="{A3880BDC-9768-4D98-846E-1DDA6A564C25}"/>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79" name="Freeform 387">
                <a:extLst>
                  <a:ext uri="{FF2B5EF4-FFF2-40B4-BE49-F238E27FC236}">
                    <a16:creationId xmlns:a16="http://schemas.microsoft.com/office/drawing/2014/main" id="{46A44755-4FE5-40D5-B93F-4511E2ED5DE3}"/>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0" name="Oval 216">
                <a:extLst>
                  <a:ext uri="{FF2B5EF4-FFF2-40B4-BE49-F238E27FC236}">
                    <a16:creationId xmlns:a16="http://schemas.microsoft.com/office/drawing/2014/main" id="{173C04B2-FC5A-439E-9A36-E12AB3B1C1B5}"/>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1" name="Oval 220">
                <a:extLst>
                  <a:ext uri="{FF2B5EF4-FFF2-40B4-BE49-F238E27FC236}">
                    <a16:creationId xmlns:a16="http://schemas.microsoft.com/office/drawing/2014/main" id="{C15791F1-30AB-4D2E-8C78-3992C1CBDCED}"/>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2" name="Oval 224">
                <a:extLst>
                  <a:ext uri="{FF2B5EF4-FFF2-40B4-BE49-F238E27FC236}">
                    <a16:creationId xmlns:a16="http://schemas.microsoft.com/office/drawing/2014/main" id="{C5CC0A43-0A82-4B56-ABD7-23962F7E3CA9}"/>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3" name="Oval 377">
                <a:extLst>
                  <a:ext uri="{FF2B5EF4-FFF2-40B4-BE49-F238E27FC236}">
                    <a16:creationId xmlns:a16="http://schemas.microsoft.com/office/drawing/2014/main" id="{30EBB5AD-D30A-453D-A49E-4D75FF6E2931}"/>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4" name="Oval 381">
                <a:extLst>
                  <a:ext uri="{FF2B5EF4-FFF2-40B4-BE49-F238E27FC236}">
                    <a16:creationId xmlns:a16="http://schemas.microsoft.com/office/drawing/2014/main" id="{CCE735C7-475D-4578-AF0C-47913E39E07C}"/>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85" name="Oval 385">
                <a:extLst>
                  <a:ext uri="{FF2B5EF4-FFF2-40B4-BE49-F238E27FC236}">
                    <a16:creationId xmlns:a16="http://schemas.microsoft.com/office/drawing/2014/main" id="{34E86F7F-C50A-438C-AFF0-D5B0B93BE7D6}"/>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011" name="Group 1010">
              <a:extLst>
                <a:ext uri="{FF2B5EF4-FFF2-40B4-BE49-F238E27FC236}">
                  <a16:creationId xmlns:a16="http://schemas.microsoft.com/office/drawing/2014/main" id="{27DFF194-3471-4378-B141-F98D049817F0}"/>
                </a:ext>
              </a:extLst>
            </p:cNvPr>
            <p:cNvGrpSpPr/>
            <p:nvPr/>
          </p:nvGrpSpPr>
          <p:grpSpPr>
            <a:xfrm rot="574523" flipH="1">
              <a:off x="6590367" y="5581625"/>
              <a:ext cx="196759" cy="307777"/>
              <a:chOff x="-1200781" y="4835642"/>
              <a:chExt cx="433889" cy="476799"/>
            </a:xfrm>
          </p:grpSpPr>
          <p:sp>
            <p:nvSpPr>
              <p:cNvPr id="1050" name="Freeform 217">
                <a:extLst>
                  <a:ext uri="{FF2B5EF4-FFF2-40B4-BE49-F238E27FC236}">
                    <a16:creationId xmlns:a16="http://schemas.microsoft.com/office/drawing/2014/main" id="{67A8FE8C-DAB2-4921-9B20-1EC6B40229CB}"/>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1" name="Freeform 218">
                <a:extLst>
                  <a:ext uri="{FF2B5EF4-FFF2-40B4-BE49-F238E27FC236}">
                    <a16:creationId xmlns:a16="http://schemas.microsoft.com/office/drawing/2014/main" id="{58D43435-B06E-45EA-AF3B-A4932644118C}"/>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2" name="Freeform 221">
                <a:extLst>
                  <a:ext uri="{FF2B5EF4-FFF2-40B4-BE49-F238E27FC236}">
                    <a16:creationId xmlns:a16="http://schemas.microsoft.com/office/drawing/2014/main" id="{1E014B1D-D0A5-4B63-93B2-F8850531E052}"/>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3" name="Freeform 222">
                <a:extLst>
                  <a:ext uri="{FF2B5EF4-FFF2-40B4-BE49-F238E27FC236}">
                    <a16:creationId xmlns:a16="http://schemas.microsoft.com/office/drawing/2014/main" id="{144AF671-3A11-46A0-8569-FA9EDD91AD5E}"/>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4" name="Freeform 225">
                <a:extLst>
                  <a:ext uri="{FF2B5EF4-FFF2-40B4-BE49-F238E27FC236}">
                    <a16:creationId xmlns:a16="http://schemas.microsoft.com/office/drawing/2014/main" id="{914F35AC-43A3-4A3E-898C-8AE0CC49C5FE}"/>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5" name="Freeform 226">
                <a:extLst>
                  <a:ext uri="{FF2B5EF4-FFF2-40B4-BE49-F238E27FC236}">
                    <a16:creationId xmlns:a16="http://schemas.microsoft.com/office/drawing/2014/main" id="{07FB76E0-E292-41FD-9567-1F35BC5EDD68}"/>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6" name="Freeform 378">
                <a:extLst>
                  <a:ext uri="{FF2B5EF4-FFF2-40B4-BE49-F238E27FC236}">
                    <a16:creationId xmlns:a16="http://schemas.microsoft.com/office/drawing/2014/main" id="{665CD22E-DAF6-45D5-AE8E-8B00A1DCAFB0}"/>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7" name="Freeform 379">
                <a:extLst>
                  <a:ext uri="{FF2B5EF4-FFF2-40B4-BE49-F238E27FC236}">
                    <a16:creationId xmlns:a16="http://schemas.microsoft.com/office/drawing/2014/main" id="{E9DD8BC1-77AF-4B71-BDD4-E9D66847B3B0}"/>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8" name="Freeform 382">
                <a:extLst>
                  <a:ext uri="{FF2B5EF4-FFF2-40B4-BE49-F238E27FC236}">
                    <a16:creationId xmlns:a16="http://schemas.microsoft.com/office/drawing/2014/main" id="{8D07B07E-F124-406D-8F3F-AA4261707B4F}"/>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59" name="Freeform 383">
                <a:extLst>
                  <a:ext uri="{FF2B5EF4-FFF2-40B4-BE49-F238E27FC236}">
                    <a16:creationId xmlns:a16="http://schemas.microsoft.com/office/drawing/2014/main" id="{DE9AB105-7118-4B07-809F-5FAFF04F1544}"/>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0" name="Freeform 386">
                <a:extLst>
                  <a:ext uri="{FF2B5EF4-FFF2-40B4-BE49-F238E27FC236}">
                    <a16:creationId xmlns:a16="http://schemas.microsoft.com/office/drawing/2014/main" id="{2A4712C2-62CE-4EBB-8C0C-BF5FE3E18284}"/>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1" name="Freeform 387">
                <a:extLst>
                  <a:ext uri="{FF2B5EF4-FFF2-40B4-BE49-F238E27FC236}">
                    <a16:creationId xmlns:a16="http://schemas.microsoft.com/office/drawing/2014/main" id="{F2EA96C4-B76A-4675-BF81-164357631E6B}"/>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2" name="Oval 216">
                <a:extLst>
                  <a:ext uri="{FF2B5EF4-FFF2-40B4-BE49-F238E27FC236}">
                    <a16:creationId xmlns:a16="http://schemas.microsoft.com/office/drawing/2014/main" id="{9F6DA848-FB06-4FC3-ABAF-23E755A83633}"/>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3" name="Oval 220">
                <a:extLst>
                  <a:ext uri="{FF2B5EF4-FFF2-40B4-BE49-F238E27FC236}">
                    <a16:creationId xmlns:a16="http://schemas.microsoft.com/office/drawing/2014/main" id="{03658AEB-F50C-486D-A7B2-6857F852E648}"/>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4" name="Oval 224">
                <a:extLst>
                  <a:ext uri="{FF2B5EF4-FFF2-40B4-BE49-F238E27FC236}">
                    <a16:creationId xmlns:a16="http://schemas.microsoft.com/office/drawing/2014/main" id="{52D44307-3D78-4757-814B-A7B7A296669F}"/>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5" name="Oval 377">
                <a:extLst>
                  <a:ext uri="{FF2B5EF4-FFF2-40B4-BE49-F238E27FC236}">
                    <a16:creationId xmlns:a16="http://schemas.microsoft.com/office/drawing/2014/main" id="{9A1486E3-2BAE-4E70-BB36-33E5B22566DF}"/>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6" name="Oval 381">
                <a:extLst>
                  <a:ext uri="{FF2B5EF4-FFF2-40B4-BE49-F238E27FC236}">
                    <a16:creationId xmlns:a16="http://schemas.microsoft.com/office/drawing/2014/main" id="{F57FB28D-58BD-4816-8ACB-761B743293CD}"/>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67" name="Oval 385">
                <a:extLst>
                  <a:ext uri="{FF2B5EF4-FFF2-40B4-BE49-F238E27FC236}">
                    <a16:creationId xmlns:a16="http://schemas.microsoft.com/office/drawing/2014/main" id="{E1759E3F-FD40-4883-96C1-8C73CA410BE4}"/>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012" name="Group 1011">
              <a:extLst>
                <a:ext uri="{FF2B5EF4-FFF2-40B4-BE49-F238E27FC236}">
                  <a16:creationId xmlns:a16="http://schemas.microsoft.com/office/drawing/2014/main" id="{F89D2D28-1BAF-47CA-BE78-B36BEDE9185E}"/>
                </a:ext>
              </a:extLst>
            </p:cNvPr>
            <p:cNvGrpSpPr/>
            <p:nvPr/>
          </p:nvGrpSpPr>
          <p:grpSpPr>
            <a:xfrm rot="294761" flipH="1">
              <a:off x="6385438" y="5555966"/>
              <a:ext cx="196759" cy="307777"/>
              <a:chOff x="-1200781" y="4835642"/>
              <a:chExt cx="433889" cy="476799"/>
            </a:xfrm>
          </p:grpSpPr>
          <p:sp>
            <p:nvSpPr>
              <p:cNvPr id="1032" name="Freeform 217">
                <a:extLst>
                  <a:ext uri="{FF2B5EF4-FFF2-40B4-BE49-F238E27FC236}">
                    <a16:creationId xmlns:a16="http://schemas.microsoft.com/office/drawing/2014/main" id="{5022D6D6-BB7B-4B60-8DD2-11D8B3E81D9C}"/>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3" name="Freeform 218">
                <a:extLst>
                  <a:ext uri="{FF2B5EF4-FFF2-40B4-BE49-F238E27FC236}">
                    <a16:creationId xmlns:a16="http://schemas.microsoft.com/office/drawing/2014/main" id="{78706D5B-897B-4423-9E47-3253C57C6D9B}"/>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4" name="Freeform 221">
                <a:extLst>
                  <a:ext uri="{FF2B5EF4-FFF2-40B4-BE49-F238E27FC236}">
                    <a16:creationId xmlns:a16="http://schemas.microsoft.com/office/drawing/2014/main" id="{5B061999-9E60-4994-AC05-8B2828443E6B}"/>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5" name="Freeform 222">
                <a:extLst>
                  <a:ext uri="{FF2B5EF4-FFF2-40B4-BE49-F238E27FC236}">
                    <a16:creationId xmlns:a16="http://schemas.microsoft.com/office/drawing/2014/main" id="{1580324E-970D-45AD-A3D9-6BDD53BDD52A}"/>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6" name="Freeform 225">
                <a:extLst>
                  <a:ext uri="{FF2B5EF4-FFF2-40B4-BE49-F238E27FC236}">
                    <a16:creationId xmlns:a16="http://schemas.microsoft.com/office/drawing/2014/main" id="{1583E322-5CCA-45A8-B814-BB3743BA4863}"/>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7" name="Freeform 226">
                <a:extLst>
                  <a:ext uri="{FF2B5EF4-FFF2-40B4-BE49-F238E27FC236}">
                    <a16:creationId xmlns:a16="http://schemas.microsoft.com/office/drawing/2014/main" id="{F2DF5008-9F7C-43DF-9450-FB7037C9B394}"/>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8" name="Freeform 378">
                <a:extLst>
                  <a:ext uri="{FF2B5EF4-FFF2-40B4-BE49-F238E27FC236}">
                    <a16:creationId xmlns:a16="http://schemas.microsoft.com/office/drawing/2014/main" id="{E929337A-6FED-4782-BEAD-6A38CD795E4E}"/>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9" name="Freeform 379">
                <a:extLst>
                  <a:ext uri="{FF2B5EF4-FFF2-40B4-BE49-F238E27FC236}">
                    <a16:creationId xmlns:a16="http://schemas.microsoft.com/office/drawing/2014/main" id="{9A81E242-0F02-46F5-A213-181C08F67BF6}"/>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0" name="Freeform 382">
                <a:extLst>
                  <a:ext uri="{FF2B5EF4-FFF2-40B4-BE49-F238E27FC236}">
                    <a16:creationId xmlns:a16="http://schemas.microsoft.com/office/drawing/2014/main" id="{98BBE2B7-2948-443E-BBAD-5D2A201365F9}"/>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1" name="Freeform 383">
                <a:extLst>
                  <a:ext uri="{FF2B5EF4-FFF2-40B4-BE49-F238E27FC236}">
                    <a16:creationId xmlns:a16="http://schemas.microsoft.com/office/drawing/2014/main" id="{AC617E10-8596-4753-A837-2B15A85F21FA}"/>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2" name="Freeform 386">
                <a:extLst>
                  <a:ext uri="{FF2B5EF4-FFF2-40B4-BE49-F238E27FC236}">
                    <a16:creationId xmlns:a16="http://schemas.microsoft.com/office/drawing/2014/main" id="{B92D9017-968E-4BBC-BFFB-55D6327A64CE}"/>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3" name="Freeform 387">
                <a:extLst>
                  <a:ext uri="{FF2B5EF4-FFF2-40B4-BE49-F238E27FC236}">
                    <a16:creationId xmlns:a16="http://schemas.microsoft.com/office/drawing/2014/main" id="{99615EE6-D401-49B7-8399-C10DD2D85AAD}"/>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4" name="Oval 216">
                <a:extLst>
                  <a:ext uri="{FF2B5EF4-FFF2-40B4-BE49-F238E27FC236}">
                    <a16:creationId xmlns:a16="http://schemas.microsoft.com/office/drawing/2014/main" id="{1DB519D3-95B6-497C-98B7-55D4AE7AF423}"/>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5" name="Oval 220">
                <a:extLst>
                  <a:ext uri="{FF2B5EF4-FFF2-40B4-BE49-F238E27FC236}">
                    <a16:creationId xmlns:a16="http://schemas.microsoft.com/office/drawing/2014/main" id="{8CA86F7A-70B7-44A9-BEDC-9D0EB8881163}"/>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6" name="Oval 224">
                <a:extLst>
                  <a:ext uri="{FF2B5EF4-FFF2-40B4-BE49-F238E27FC236}">
                    <a16:creationId xmlns:a16="http://schemas.microsoft.com/office/drawing/2014/main" id="{CB2B1347-3658-4D3D-A38D-DE60F5867AC0}"/>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7" name="Oval 377">
                <a:extLst>
                  <a:ext uri="{FF2B5EF4-FFF2-40B4-BE49-F238E27FC236}">
                    <a16:creationId xmlns:a16="http://schemas.microsoft.com/office/drawing/2014/main" id="{2E9D035A-F237-4932-9186-0385C8753F7F}"/>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8" name="Oval 381">
                <a:extLst>
                  <a:ext uri="{FF2B5EF4-FFF2-40B4-BE49-F238E27FC236}">
                    <a16:creationId xmlns:a16="http://schemas.microsoft.com/office/drawing/2014/main" id="{3C729567-B059-46DB-9DC7-D87CC655B293}"/>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49" name="Oval 385">
                <a:extLst>
                  <a:ext uri="{FF2B5EF4-FFF2-40B4-BE49-F238E27FC236}">
                    <a16:creationId xmlns:a16="http://schemas.microsoft.com/office/drawing/2014/main" id="{F6C98382-6FC2-4F7D-A0B8-5E238125B30F}"/>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013" name="Group 1012">
              <a:extLst>
                <a:ext uri="{FF2B5EF4-FFF2-40B4-BE49-F238E27FC236}">
                  <a16:creationId xmlns:a16="http://schemas.microsoft.com/office/drawing/2014/main" id="{EC7DB398-8682-4EE4-950C-2D228479AA34}"/>
                </a:ext>
              </a:extLst>
            </p:cNvPr>
            <p:cNvGrpSpPr/>
            <p:nvPr/>
          </p:nvGrpSpPr>
          <p:grpSpPr>
            <a:xfrm rot="302428" flipH="1">
              <a:off x="6182186" y="5539504"/>
              <a:ext cx="196759" cy="307777"/>
              <a:chOff x="-1200781" y="4835642"/>
              <a:chExt cx="433889" cy="476799"/>
            </a:xfrm>
          </p:grpSpPr>
          <p:sp>
            <p:nvSpPr>
              <p:cNvPr id="1014" name="Freeform 217">
                <a:extLst>
                  <a:ext uri="{FF2B5EF4-FFF2-40B4-BE49-F238E27FC236}">
                    <a16:creationId xmlns:a16="http://schemas.microsoft.com/office/drawing/2014/main" id="{F6EF34DE-DBFA-4EF1-9ED5-20C48FB22ABB}"/>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15" name="Freeform 218">
                <a:extLst>
                  <a:ext uri="{FF2B5EF4-FFF2-40B4-BE49-F238E27FC236}">
                    <a16:creationId xmlns:a16="http://schemas.microsoft.com/office/drawing/2014/main" id="{C0BEDBB9-87C2-4E7D-B885-985D0C08A102}"/>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16" name="Freeform 221">
                <a:extLst>
                  <a:ext uri="{FF2B5EF4-FFF2-40B4-BE49-F238E27FC236}">
                    <a16:creationId xmlns:a16="http://schemas.microsoft.com/office/drawing/2014/main" id="{DD975AF7-F9F0-4184-88A5-D6A7EA8A094F}"/>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17" name="Freeform 222">
                <a:extLst>
                  <a:ext uri="{FF2B5EF4-FFF2-40B4-BE49-F238E27FC236}">
                    <a16:creationId xmlns:a16="http://schemas.microsoft.com/office/drawing/2014/main" id="{5B73E273-7EB8-49B6-8958-03E3CB9290F3}"/>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18" name="Freeform 225">
                <a:extLst>
                  <a:ext uri="{FF2B5EF4-FFF2-40B4-BE49-F238E27FC236}">
                    <a16:creationId xmlns:a16="http://schemas.microsoft.com/office/drawing/2014/main" id="{A868DC45-2634-475E-8B54-4BB84E21F611}"/>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19" name="Freeform 226">
                <a:extLst>
                  <a:ext uri="{FF2B5EF4-FFF2-40B4-BE49-F238E27FC236}">
                    <a16:creationId xmlns:a16="http://schemas.microsoft.com/office/drawing/2014/main" id="{FBCF50DA-8119-43BB-BB17-CC91DDF8DB95}"/>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0" name="Freeform 378">
                <a:extLst>
                  <a:ext uri="{FF2B5EF4-FFF2-40B4-BE49-F238E27FC236}">
                    <a16:creationId xmlns:a16="http://schemas.microsoft.com/office/drawing/2014/main" id="{EEC4196D-0C85-452E-B3FF-976A1D417259}"/>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1" name="Freeform 379">
                <a:extLst>
                  <a:ext uri="{FF2B5EF4-FFF2-40B4-BE49-F238E27FC236}">
                    <a16:creationId xmlns:a16="http://schemas.microsoft.com/office/drawing/2014/main" id="{F0ABEDF7-F935-4C63-8E02-35A495C9BC3C}"/>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2" name="Freeform 382">
                <a:extLst>
                  <a:ext uri="{FF2B5EF4-FFF2-40B4-BE49-F238E27FC236}">
                    <a16:creationId xmlns:a16="http://schemas.microsoft.com/office/drawing/2014/main" id="{A2693E3E-41E3-4088-8B84-B8F482479FC9}"/>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3" name="Freeform 383">
                <a:extLst>
                  <a:ext uri="{FF2B5EF4-FFF2-40B4-BE49-F238E27FC236}">
                    <a16:creationId xmlns:a16="http://schemas.microsoft.com/office/drawing/2014/main" id="{12EED572-0A25-44C2-BE3B-78B8111B2B0E}"/>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4" name="Freeform 386">
                <a:extLst>
                  <a:ext uri="{FF2B5EF4-FFF2-40B4-BE49-F238E27FC236}">
                    <a16:creationId xmlns:a16="http://schemas.microsoft.com/office/drawing/2014/main" id="{D60F6B69-A7C5-414F-B0CF-531BA733E4CE}"/>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5" name="Freeform 387">
                <a:extLst>
                  <a:ext uri="{FF2B5EF4-FFF2-40B4-BE49-F238E27FC236}">
                    <a16:creationId xmlns:a16="http://schemas.microsoft.com/office/drawing/2014/main" id="{47437EAF-266A-4F7C-9038-EA53F9C98528}"/>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6" name="Oval 216">
                <a:extLst>
                  <a:ext uri="{FF2B5EF4-FFF2-40B4-BE49-F238E27FC236}">
                    <a16:creationId xmlns:a16="http://schemas.microsoft.com/office/drawing/2014/main" id="{A4E9A1BB-67DD-41EE-8A10-3272AD727540}"/>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7" name="Oval 220">
                <a:extLst>
                  <a:ext uri="{FF2B5EF4-FFF2-40B4-BE49-F238E27FC236}">
                    <a16:creationId xmlns:a16="http://schemas.microsoft.com/office/drawing/2014/main" id="{362EBB6E-91A6-4FDD-92D1-E58DB15BFD57}"/>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8" name="Oval 224">
                <a:extLst>
                  <a:ext uri="{FF2B5EF4-FFF2-40B4-BE49-F238E27FC236}">
                    <a16:creationId xmlns:a16="http://schemas.microsoft.com/office/drawing/2014/main" id="{05827876-D8E8-436C-893A-DD117AD11F2B}"/>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29" name="Oval 377">
                <a:extLst>
                  <a:ext uri="{FF2B5EF4-FFF2-40B4-BE49-F238E27FC236}">
                    <a16:creationId xmlns:a16="http://schemas.microsoft.com/office/drawing/2014/main" id="{1D8B65F7-EF04-4519-B58D-E805541DA662}"/>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0" name="Oval 381">
                <a:extLst>
                  <a:ext uri="{FF2B5EF4-FFF2-40B4-BE49-F238E27FC236}">
                    <a16:creationId xmlns:a16="http://schemas.microsoft.com/office/drawing/2014/main" id="{714FDDE2-F294-4085-94CA-869E49A33832}"/>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031" name="Oval 385">
                <a:extLst>
                  <a:ext uri="{FF2B5EF4-FFF2-40B4-BE49-F238E27FC236}">
                    <a16:creationId xmlns:a16="http://schemas.microsoft.com/office/drawing/2014/main" id="{4AE2F67F-0968-4A8B-8A84-8A7E707A3862}"/>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158" name="Group 1157">
              <a:extLst>
                <a:ext uri="{FF2B5EF4-FFF2-40B4-BE49-F238E27FC236}">
                  <a16:creationId xmlns:a16="http://schemas.microsoft.com/office/drawing/2014/main" id="{1D2B5FE6-348D-4579-BEB2-2C5D2A993B88}"/>
                </a:ext>
              </a:extLst>
            </p:cNvPr>
            <p:cNvGrpSpPr/>
            <p:nvPr/>
          </p:nvGrpSpPr>
          <p:grpSpPr>
            <a:xfrm rot="194406" flipH="1">
              <a:off x="5978540" y="5530573"/>
              <a:ext cx="196759" cy="307777"/>
              <a:chOff x="-1200781" y="4835642"/>
              <a:chExt cx="433889" cy="476799"/>
            </a:xfrm>
          </p:grpSpPr>
          <p:sp>
            <p:nvSpPr>
              <p:cNvPr id="1159" name="Freeform 217">
                <a:extLst>
                  <a:ext uri="{FF2B5EF4-FFF2-40B4-BE49-F238E27FC236}">
                    <a16:creationId xmlns:a16="http://schemas.microsoft.com/office/drawing/2014/main" id="{E7E9034F-B07B-40C6-A18D-54D1C23CA0C0}"/>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0" name="Freeform 218">
                <a:extLst>
                  <a:ext uri="{FF2B5EF4-FFF2-40B4-BE49-F238E27FC236}">
                    <a16:creationId xmlns:a16="http://schemas.microsoft.com/office/drawing/2014/main" id="{52663522-6822-4B2A-BC4C-DF749AE6D32A}"/>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1" name="Freeform 221">
                <a:extLst>
                  <a:ext uri="{FF2B5EF4-FFF2-40B4-BE49-F238E27FC236}">
                    <a16:creationId xmlns:a16="http://schemas.microsoft.com/office/drawing/2014/main" id="{0C40F32C-13D7-43CC-937C-C3FDCDADCF01}"/>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2" name="Freeform 222">
                <a:extLst>
                  <a:ext uri="{FF2B5EF4-FFF2-40B4-BE49-F238E27FC236}">
                    <a16:creationId xmlns:a16="http://schemas.microsoft.com/office/drawing/2014/main" id="{7DAA7E41-B6F2-48B2-89C1-BA0FA1112EE3}"/>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3" name="Freeform 225">
                <a:extLst>
                  <a:ext uri="{FF2B5EF4-FFF2-40B4-BE49-F238E27FC236}">
                    <a16:creationId xmlns:a16="http://schemas.microsoft.com/office/drawing/2014/main" id="{1A646B73-7F97-4688-AF31-2D8051E7B23A}"/>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4" name="Freeform 226">
                <a:extLst>
                  <a:ext uri="{FF2B5EF4-FFF2-40B4-BE49-F238E27FC236}">
                    <a16:creationId xmlns:a16="http://schemas.microsoft.com/office/drawing/2014/main" id="{DD6D56DC-83C8-4ADC-83F6-FE91BEEE5B28}"/>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5" name="Freeform 378">
                <a:extLst>
                  <a:ext uri="{FF2B5EF4-FFF2-40B4-BE49-F238E27FC236}">
                    <a16:creationId xmlns:a16="http://schemas.microsoft.com/office/drawing/2014/main" id="{C002A11D-07AD-4AD7-A267-C3717C257409}"/>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6" name="Freeform 379">
                <a:extLst>
                  <a:ext uri="{FF2B5EF4-FFF2-40B4-BE49-F238E27FC236}">
                    <a16:creationId xmlns:a16="http://schemas.microsoft.com/office/drawing/2014/main" id="{957427D8-1206-4F1B-821E-0A5AD4D5B34B}"/>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7" name="Freeform 382">
                <a:extLst>
                  <a:ext uri="{FF2B5EF4-FFF2-40B4-BE49-F238E27FC236}">
                    <a16:creationId xmlns:a16="http://schemas.microsoft.com/office/drawing/2014/main" id="{6E827AD2-09BA-487B-8832-AAEF10FD42F4}"/>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8" name="Freeform 383">
                <a:extLst>
                  <a:ext uri="{FF2B5EF4-FFF2-40B4-BE49-F238E27FC236}">
                    <a16:creationId xmlns:a16="http://schemas.microsoft.com/office/drawing/2014/main" id="{B6139F18-DAEA-44AF-8E08-CBBEFD52CD54}"/>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69" name="Freeform 386">
                <a:extLst>
                  <a:ext uri="{FF2B5EF4-FFF2-40B4-BE49-F238E27FC236}">
                    <a16:creationId xmlns:a16="http://schemas.microsoft.com/office/drawing/2014/main" id="{539191EB-3147-4B3E-B07E-BFBD3EEFC31C}"/>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70" name="Freeform 387">
                <a:extLst>
                  <a:ext uri="{FF2B5EF4-FFF2-40B4-BE49-F238E27FC236}">
                    <a16:creationId xmlns:a16="http://schemas.microsoft.com/office/drawing/2014/main" id="{97306803-F3F1-455D-92DF-6A991F4D744C}"/>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71" name="Oval 216">
                <a:extLst>
                  <a:ext uri="{FF2B5EF4-FFF2-40B4-BE49-F238E27FC236}">
                    <a16:creationId xmlns:a16="http://schemas.microsoft.com/office/drawing/2014/main" id="{8710B12F-B12E-4AED-B030-E216DD0A73DE}"/>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72" name="Oval 220">
                <a:extLst>
                  <a:ext uri="{FF2B5EF4-FFF2-40B4-BE49-F238E27FC236}">
                    <a16:creationId xmlns:a16="http://schemas.microsoft.com/office/drawing/2014/main" id="{88248040-57EA-442F-BBB0-B1B4B3F96A25}"/>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73" name="Oval 224">
                <a:extLst>
                  <a:ext uri="{FF2B5EF4-FFF2-40B4-BE49-F238E27FC236}">
                    <a16:creationId xmlns:a16="http://schemas.microsoft.com/office/drawing/2014/main" id="{5F99CE2F-FD11-47E8-93FA-8CA53F070DBB}"/>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74" name="Oval 377">
                <a:extLst>
                  <a:ext uri="{FF2B5EF4-FFF2-40B4-BE49-F238E27FC236}">
                    <a16:creationId xmlns:a16="http://schemas.microsoft.com/office/drawing/2014/main" id="{AFBEA501-A677-47BF-B39D-E2D42004F58C}"/>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75" name="Oval 381">
                <a:extLst>
                  <a:ext uri="{FF2B5EF4-FFF2-40B4-BE49-F238E27FC236}">
                    <a16:creationId xmlns:a16="http://schemas.microsoft.com/office/drawing/2014/main" id="{25CA9A73-43F2-4ECA-ABA7-359DA99AE9C1}"/>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76" name="Oval 385">
                <a:extLst>
                  <a:ext uri="{FF2B5EF4-FFF2-40B4-BE49-F238E27FC236}">
                    <a16:creationId xmlns:a16="http://schemas.microsoft.com/office/drawing/2014/main" id="{C887EAAB-0D6D-46C5-9284-E1A17A205F94}"/>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177" name="Group 1176">
              <a:extLst>
                <a:ext uri="{FF2B5EF4-FFF2-40B4-BE49-F238E27FC236}">
                  <a16:creationId xmlns:a16="http://schemas.microsoft.com/office/drawing/2014/main" id="{89EA5AAB-5EFD-4CD0-9FD1-CE1DB1264D85}"/>
                </a:ext>
              </a:extLst>
            </p:cNvPr>
            <p:cNvGrpSpPr/>
            <p:nvPr/>
          </p:nvGrpSpPr>
          <p:grpSpPr>
            <a:xfrm rot="194406" flipH="1">
              <a:off x="5776906" y="5522796"/>
              <a:ext cx="196759" cy="307777"/>
              <a:chOff x="-1200781" y="4835642"/>
              <a:chExt cx="433889" cy="476799"/>
            </a:xfrm>
          </p:grpSpPr>
          <p:sp>
            <p:nvSpPr>
              <p:cNvPr id="1178" name="Freeform 217">
                <a:extLst>
                  <a:ext uri="{FF2B5EF4-FFF2-40B4-BE49-F238E27FC236}">
                    <a16:creationId xmlns:a16="http://schemas.microsoft.com/office/drawing/2014/main" id="{F6F73A1E-0916-4262-9FB3-81672895421B}"/>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79" name="Freeform 218">
                <a:extLst>
                  <a:ext uri="{FF2B5EF4-FFF2-40B4-BE49-F238E27FC236}">
                    <a16:creationId xmlns:a16="http://schemas.microsoft.com/office/drawing/2014/main" id="{F2D21AAF-A585-47FA-B1B4-8525DCAE82E1}"/>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0" name="Freeform 221">
                <a:extLst>
                  <a:ext uri="{FF2B5EF4-FFF2-40B4-BE49-F238E27FC236}">
                    <a16:creationId xmlns:a16="http://schemas.microsoft.com/office/drawing/2014/main" id="{559C4C24-44BB-4057-909A-87FA1355463C}"/>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1" name="Freeform 222">
                <a:extLst>
                  <a:ext uri="{FF2B5EF4-FFF2-40B4-BE49-F238E27FC236}">
                    <a16:creationId xmlns:a16="http://schemas.microsoft.com/office/drawing/2014/main" id="{E522DD24-A6B4-407B-89F7-991D417EEBBA}"/>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2" name="Freeform 225">
                <a:extLst>
                  <a:ext uri="{FF2B5EF4-FFF2-40B4-BE49-F238E27FC236}">
                    <a16:creationId xmlns:a16="http://schemas.microsoft.com/office/drawing/2014/main" id="{C60A50F3-2E46-4FB4-AE89-905BF7049BE0}"/>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3" name="Freeform 226">
                <a:extLst>
                  <a:ext uri="{FF2B5EF4-FFF2-40B4-BE49-F238E27FC236}">
                    <a16:creationId xmlns:a16="http://schemas.microsoft.com/office/drawing/2014/main" id="{C87B69E2-8383-4CAE-B1EC-9096F547E402}"/>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4" name="Freeform 378">
                <a:extLst>
                  <a:ext uri="{FF2B5EF4-FFF2-40B4-BE49-F238E27FC236}">
                    <a16:creationId xmlns:a16="http://schemas.microsoft.com/office/drawing/2014/main" id="{CF9B0C15-BB35-4F2F-AC25-5B79C37FDA39}"/>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5" name="Freeform 379">
                <a:extLst>
                  <a:ext uri="{FF2B5EF4-FFF2-40B4-BE49-F238E27FC236}">
                    <a16:creationId xmlns:a16="http://schemas.microsoft.com/office/drawing/2014/main" id="{CE6FE80B-C347-4AB6-B905-BE5B3B026A38}"/>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6" name="Freeform 382">
                <a:extLst>
                  <a:ext uri="{FF2B5EF4-FFF2-40B4-BE49-F238E27FC236}">
                    <a16:creationId xmlns:a16="http://schemas.microsoft.com/office/drawing/2014/main" id="{81F95ACF-6F80-4617-8D0F-D0F87977790A}"/>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7" name="Freeform 383">
                <a:extLst>
                  <a:ext uri="{FF2B5EF4-FFF2-40B4-BE49-F238E27FC236}">
                    <a16:creationId xmlns:a16="http://schemas.microsoft.com/office/drawing/2014/main" id="{BED73FA9-63EF-4BA7-8981-2A1D93F6A4D7}"/>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8" name="Freeform 386">
                <a:extLst>
                  <a:ext uri="{FF2B5EF4-FFF2-40B4-BE49-F238E27FC236}">
                    <a16:creationId xmlns:a16="http://schemas.microsoft.com/office/drawing/2014/main" id="{ECF0639F-5188-4477-8ECC-BD39CCDEF07E}"/>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89" name="Freeform 387">
                <a:extLst>
                  <a:ext uri="{FF2B5EF4-FFF2-40B4-BE49-F238E27FC236}">
                    <a16:creationId xmlns:a16="http://schemas.microsoft.com/office/drawing/2014/main" id="{201DB294-157E-41C3-91B0-FC0D713CB31B}"/>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90" name="Oval 216">
                <a:extLst>
                  <a:ext uri="{FF2B5EF4-FFF2-40B4-BE49-F238E27FC236}">
                    <a16:creationId xmlns:a16="http://schemas.microsoft.com/office/drawing/2014/main" id="{3ED1AD67-9962-4FE1-B1B3-A0D195CC686C}"/>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91" name="Oval 220">
                <a:extLst>
                  <a:ext uri="{FF2B5EF4-FFF2-40B4-BE49-F238E27FC236}">
                    <a16:creationId xmlns:a16="http://schemas.microsoft.com/office/drawing/2014/main" id="{24F629FF-F815-4F93-AC3C-47BE00B27C92}"/>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92" name="Oval 224">
                <a:extLst>
                  <a:ext uri="{FF2B5EF4-FFF2-40B4-BE49-F238E27FC236}">
                    <a16:creationId xmlns:a16="http://schemas.microsoft.com/office/drawing/2014/main" id="{2AF2E20A-7536-491F-A6A7-31E495013431}"/>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93" name="Oval 377">
                <a:extLst>
                  <a:ext uri="{FF2B5EF4-FFF2-40B4-BE49-F238E27FC236}">
                    <a16:creationId xmlns:a16="http://schemas.microsoft.com/office/drawing/2014/main" id="{08F3AD5B-7B72-4720-818A-1B5A2843EF70}"/>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94" name="Oval 381">
                <a:extLst>
                  <a:ext uri="{FF2B5EF4-FFF2-40B4-BE49-F238E27FC236}">
                    <a16:creationId xmlns:a16="http://schemas.microsoft.com/office/drawing/2014/main" id="{E24C58EC-D469-4041-BE02-EC41A180FBE6}"/>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95" name="Oval 385">
                <a:extLst>
                  <a:ext uri="{FF2B5EF4-FFF2-40B4-BE49-F238E27FC236}">
                    <a16:creationId xmlns:a16="http://schemas.microsoft.com/office/drawing/2014/main" id="{F91FA14A-2105-4CD5-8B69-86C2F60552C5}"/>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196" name="Group 1195">
              <a:extLst>
                <a:ext uri="{FF2B5EF4-FFF2-40B4-BE49-F238E27FC236}">
                  <a16:creationId xmlns:a16="http://schemas.microsoft.com/office/drawing/2014/main" id="{C84A34FD-0597-4A4E-A33C-D18018B63E76}"/>
                </a:ext>
              </a:extLst>
            </p:cNvPr>
            <p:cNvGrpSpPr/>
            <p:nvPr/>
          </p:nvGrpSpPr>
          <p:grpSpPr>
            <a:xfrm rot="165070" flipH="1">
              <a:off x="5580511" y="5526898"/>
              <a:ext cx="196759" cy="307777"/>
              <a:chOff x="-1200781" y="4835642"/>
              <a:chExt cx="433889" cy="476799"/>
            </a:xfrm>
          </p:grpSpPr>
          <p:sp>
            <p:nvSpPr>
              <p:cNvPr id="1197" name="Freeform 217">
                <a:extLst>
                  <a:ext uri="{FF2B5EF4-FFF2-40B4-BE49-F238E27FC236}">
                    <a16:creationId xmlns:a16="http://schemas.microsoft.com/office/drawing/2014/main" id="{4AF07B94-3C0D-4861-B18E-4BA5655550E0}"/>
                  </a:ext>
                </a:extLst>
              </p:cNvPr>
              <p:cNvSpPr>
                <a:spLocks/>
              </p:cNvSpPr>
              <p:nvPr/>
            </p:nvSpPr>
            <p:spPr bwMode="auto">
              <a:xfrm>
                <a:off x="-88633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98" name="Freeform 218">
                <a:extLst>
                  <a:ext uri="{FF2B5EF4-FFF2-40B4-BE49-F238E27FC236}">
                    <a16:creationId xmlns:a16="http://schemas.microsoft.com/office/drawing/2014/main" id="{496A3293-473A-4895-8AFA-7F3FF69DE159}"/>
                  </a:ext>
                </a:extLst>
              </p:cNvPr>
              <p:cNvSpPr>
                <a:spLocks/>
              </p:cNvSpPr>
              <p:nvPr/>
            </p:nvSpPr>
            <p:spPr bwMode="auto">
              <a:xfrm>
                <a:off x="-83676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199" name="Freeform 221">
                <a:extLst>
                  <a:ext uri="{FF2B5EF4-FFF2-40B4-BE49-F238E27FC236}">
                    <a16:creationId xmlns:a16="http://schemas.microsoft.com/office/drawing/2014/main" id="{CC2E51CC-8FFA-4C76-B1D0-E8D415FCCC7A}"/>
                  </a:ext>
                </a:extLst>
              </p:cNvPr>
              <p:cNvSpPr>
                <a:spLocks/>
              </p:cNvSpPr>
              <p:nvPr/>
            </p:nvSpPr>
            <p:spPr bwMode="auto">
              <a:xfrm>
                <a:off x="-1037462"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0" name="Freeform 222">
                <a:extLst>
                  <a:ext uri="{FF2B5EF4-FFF2-40B4-BE49-F238E27FC236}">
                    <a16:creationId xmlns:a16="http://schemas.microsoft.com/office/drawing/2014/main" id="{0B9A19FF-7F6B-4345-B39F-DEC3377EABB9}"/>
                  </a:ext>
                </a:extLst>
              </p:cNvPr>
              <p:cNvSpPr>
                <a:spLocks/>
              </p:cNvSpPr>
              <p:nvPr/>
            </p:nvSpPr>
            <p:spPr bwMode="auto">
              <a:xfrm>
                <a:off x="-987896"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1" name="Freeform 225">
                <a:extLst>
                  <a:ext uri="{FF2B5EF4-FFF2-40B4-BE49-F238E27FC236}">
                    <a16:creationId xmlns:a16="http://schemas.microsoft.com/office/drawing/2014/main" id="{FFF8B14B-48D5-42C6-9731-805D32F53D7F}"/>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2" name="Freeform 226">
                <a:extLst>
                  <a:ext uri="{FF2B5EF4-FFF2-40B4-BE49-F238E27FC236}">
                    <a16:creationId xmlns:a16="http://schemas.microsoft.com/office/drawing/2014/main" id="{684DF0B0-F6BB-4C73-9A29-1634C4553194}"/>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3" name="Freeform 378">
                <a:extLst>
                  <a:ext uri="{FF2B5EF4-FFF2-40B4-BE49-F238E27FC236}">
                    <a16:creationId xmlns:a16="http://schemas.microsoft.com/office/drawing/2014/main" id="{B67704D0-BBAE-44EC-BB49-0F2C3C0D8762}"/>
                  </a:ext>
                </a:extLst>
              </p:cNvPr>
              <p:cNvSpPr>
                <a:spLocks/>
              </p:cNvSpPr>
              <p:nvPr/>
            </p:nvSpPr>
            <p:spPr bwMode="auto">
              <a:xfrm rot="11349086" flipH="1">
                <a:off x="-86877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4" name="Freeform 379">
                <a:extLst>
                  <a:ext uri="{FF2B5EF4-FFF2-40B4-BE49-F238E27FC236}">
                    <a16:creationId xmlns:a16="http://schemas.microsoft.com/office/drawing/2014/main" id="{FE0F9D5E-88C4-4631-B4CB-B89D79CBF897}"/>
                  </a:ext>
                </a:extLst>
              </p:cNvPr>
              <p:cNvSpPr>
                <a:spLocks/>
              </p:cNvSpPr>
              <p:nvPr/>
            </p:nvSpPr>
            <p:spPr bwMode="auto">
              <a:xfrm rot="11349086" flipH="1">
                <a:off x="-82048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5" name="Freeform 382">
                <a:extLst>
                  <a:ext uri="{FF2B5EF4-FFF2-40B4-BE49-F238E27FC236}">
                    <a16:creationId xmlns:a16="http://schemas.microsoft.com/office/drawing/2014/main" id="{4EDA3575-BD8C-4E41-87D1-50726C344E47}"/>
                  </a:ext>
                </a:extLst>
              </p:cNvPr>
              <p:cNvSpPr>
                <a:spLocks/>
              </p:cNvSpPr>
              <p:nvPr/>
            </p:nvSpPr>
            <p:spPr bwMode="auto">
              <a:xfrm rot="11349086" flipH="1">
                <a:off x="-1015026"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6" name="Freeform 383">
                <a:extLst>
                  <a:ext uri="{FF2B5EF4-FFF2-40B4-BE49-F238E27FC236}">
                    <a16:creationId xmlns:a16="http://schemas.microsoft.com/office/drawing/2014/main" id="{3FDA2AA3-8ED1-49B0-904B-4B2EB3AF1818}"/>
                  </a:ext>
                </a:extLst>
              </p:cNvPr>
              <p:cNvSpPr>
                <a:spLocks/>
              </p:cNvSpPr>
              <p:nvPr/>
            </p:nvSpPr>
            <p:spPr bwMode="auto">
              <a:xfrm rot="11349086" flipH="1">
                <a:off x="-966736"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7" name="Freeform 386">
                <a:extLst>
                  <a:ext uri="{FF2B5EF4-FFF2-40B4-BE49-F238E27FC236}">
                    <a16:creationId xmlns:a16="http://schemas.microsoft.com/office/drawing/2014/main" id="{59651422-3DA6-4A5B-B71E-A2B15F1E519E}"/>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8" name="Freeform 387">
                <a:extLst>
                  <a:ext uri="{FF2B5EF4-FFF2-40B4-BE49-F238E27FC236}">
                    <a16:creationId xmlns:a16="http://schemas.microsoft.com/office/drawing/2014/main" id="{78A1F57B-AC57-4150-884B-7B275919A1A2}"/>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09" name="Oval 216">
                <a:extLst>
                  <a:ext uri="{FF2B5EF4-FFF2-40B4-BE49-F238E27FC236}">
                    <a16:creationId xmlns:a16="http://schemas.microsoft.com/office/drawing/2014/main" id="{6BB0BD37-FC85-4858-945C-C5259A68F278}"/>
                  </a:ext>
                </a:extLst>
              </p:cNvPr>
              <p:cNvSpPr>
                <a:spLocks noChangeArrowheads="1"/>
              </p:cNvSpPr>
              <p:nvPr/>
            </p:nvSpPr>
            <p:spPr bwMode="auto">
              <a:xfrm rot="335885">
                <a:off x="-90339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10" name="Oval 220">
                <a:extLst>
                  <a:ext uri="{FF2B5EF4-FFF2-40B4-BE49-F238E27FC236}">
                    <a16:creationId xmlns:a16="http://schemas.microsoft.com/office/drawing/2014/main" id="{7EABC85A-9569-4289-AA2E-2FFDC631E7DF}"/>
                  </a:ext>
                </a:extLst>
              </p:cNvPr>
              <p:cNvSpPr>
                <a:spLocks noChangeArrowheads="1"/>
              </p:cNvSpPr>
              <p:nvPr/>
            </p:nvSpPr>
            <p:spPr bwMode="auto">
              <a:xfrm rot="335885">
                <a:off x="-1054527"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11" name="Oval 224">
                <a:extLst>
                  <a:ext uri="{FF2B5EF4-FFF2-40B4-BE49-F238E27FC236}">
                    <a16:creationId xmlns:a16="http://schemas.microsoft.com/office/drawing/2014/main" id="{A206683C-85FA-482D-971A-94337299970E}"/>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12" name="Oval 377">
                <a:extLst>
                  <a:ext uri="{FF2B5EF4-FFF2-40B4-BE49-F238E27FC236}">
                    <a16:creationId xmlns:a16="http://schemas.microsoft.com/office/drawing/2014/main" id="{4DDE4536-1115-4712-9AB9-19BC7E4184E3}"/>
                  </a:ext>
                </a:extLst>
              </p:cNvPr>
              <p:cNvSpPr>
                <a:spLocks noChangeArrowheads="1"/>
              </p:cNvSpPr>
              <p:nvPr/>
            </p:nvSpPr>
            <p:spPr bwMode="auto">
              <a:xfrm rot="11013201" flipH="1">
                <a:off x="-90574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13" name="Oval 381">
                <a:extLst>
                  <a:ext uri="{FF2B5EF4-FFF2-40B4-BE49-F238E27FC236}">
                    <a16:creationId xmlns:a16="http://schemas.microsoft.com/office/drawing/2014/main" id="{26B5324D-9255-402B-AD58-0CB855202DF4}"/>
                  </a:ext>
                </a:extLst>
              </p:cNvPr>
              <p:cNvSpPr>
                <a:spLocks noChangeArrowheads="1"/>
              </p:cNvSpPr>
              <p:nvPr/>
            </p:nvSpPr>
            <p:spPr bwMode="auto">
              <a:xfrm rot="11013201" flipH="1">
                <a:off x="-1052001"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14" name="Oval 385">
                <a:extLst>
                  <a:ext uri="{FF2B5EF4-FFF2-40B4-BE49-F238E27FC236}">
                    <a16:creationId xmlns:a16="http://schemas.microsoft.com/office/drawing/2014/main" id="{9F0719CE-CC3B-4743-8D4B-49DA55B14A16}"/>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1215" name="Group 1214">
              <a:extLst>
                <a:ext uri="{FF2B5EF4-FFF2-40B4-BE49-F238E27FC236}">
                  <a16:creationId xmlns:a16="http://schemas.microsoft.com/office/drawing/2014/main" id="{14C5B248-7B3F-4974-9DF5-34EA986673DE}"/>
                </a:ext>
              </a:extLst>
            </p:cNvPr>
            <p:cNvGrpSpPr/>
            <p:nvPr/>
          </p:nvGrpSpPr>
          <p:grpSpPr>
            <a:xfrm rot="21434930">
              <a:off x="5490303" y="5519825"/>
              <a:ext cx="63046" cy="307777"/>
              <a:chOff x="-1200781" y="4835642"/>
              <a:chExt cx="139028" cy="476799"/>
            </a:xfrm>
          </p:grpSpPr>
          <p:sp>
            <p:nvSpPr>
              <p:cNvPr id="1220" name="Freeform 225">
                <a:extLst>
                  <a:ext uri="{FF2B5EF4-FFF2-40B4-BE49-F238E27FC236}">
                    <a16:creationId xmlns:a16="http://schemas.microsoft.com/office/drawing/2014/main" id="{2EA30026-EEC6-422A-AC6D-10F28B08DB38}"/>
                  </a:ext>
                </a:extLst>
              </p:cNvPr>
              <p:cNvSpPr>
                <a:spLocks/>
              </p:cNvSpPr>
              <p:nvPr/>
            </p:nvSpPr>
            <p:spPr bwMode="auto">
              <a:xfrm>
                <a:off x="-1183715" y="486999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21" name="Freeform 226">
                <a:extLst>
                  <a:ext uri="{FF2B5EF4-FFF2-40B4-BE49-F238E27FC236}">
                    <a16:creationId xmlns:a16="http://schemas.microsoft.com/office/drawing/2014/main" id="{13E5700B-2CF1-49DE-889E-A507AEFFF0F5}"/>
                  </a:ext>
                </a:extLst>
              </p:cNvPr>
              <p:cNvSpPr>
                <a:spLocks/>
              </p:cNvSpPr>
              <p:nvPr/>
            </p:nvSpPr>
            <p:spPr bwMode="auto">
              <a:xfrm>
                <a:off x="-1134150" y="4866816"/>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26" name="Freeform 386">
                <a:extLst>
                  <a:ext uri="{FF2B5EF4-FFF2-40B4-BE49-F238E27FC236}">
                    <a16:creationId xmlns:a16="http://schemas.microsoft.com/office/drawing/2014/main" id="{F7E3A445-87DE-49C0-A34B-369E7B6F245A}"/>
                  </a:ext>
                </a:extLst>
              </p:cNvPr>
              <p:cNvSpPr>
                <a:spLocks/>
              </p:cNvSpPr>
              <p:nvPr/>
            </p:nvSpPr>
            <p:spPr bwMode="auto">
              <a:xfrm rot="11349086" flipH="1">
                <a:off x="-1161282" y="508524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27" name="Freeform 387">
                <a:extLst>
                  <a:ext uri="{FF2B5EF4-FFF2-40B4-BE49-F238E27FC236}">
                    <a16:creationId xmlns:a16="http://schemas.microsoft.com/office/drawing/2014/main" id="{1B52161B-3B56-4B83-AAC0-100EFC19C735}"/>
                  </a:ext>
                </a:extLst>
              </p:cNvPr>
              <p:cNvSpPr>
                <a:spLocks/>
              </p:cNvSpPr>
              <p:nvPr/>
            </p:nvSpPr>
            <p:spPr bwMode="auto">
              <a:xfrm rot="11349086" flipH="1">
                <a:off x="-1112993" y="5094577"/>
                <a:ext cx="51190"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marL="0" marR="0" lvl="0" indent="0" algn="l" defTabSz="914400" rtl="0" eaLnBrk="1" fontAlgn="auto" latinLnBrk="0" hangingPunct="1">
                  <a:lnSpc>
                    <a:spcPct val="90000"/>
                  </a:lnSpc>
                  <a:spcBef>
                    <a:spcPts val="0"/>
                  </a:spcBef>
                  <a:spcAft>
                    <a:spcPts val="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30" name="Oval 224">
                <a:extLst>
                  <a:ext uri="{FF2B5EF4-FFF2-40B4-BE49-F238E27FC236}">
                    <a16:creationId xmlns:a16="http://schemas.microsoft.com/office/drawing/2014/main" id="{1D8E035D-13A7-41EC-AAC5-8C4D78CC7771}"/>
                  </a:ext>
                </a:extLst>
              </p:cNvPr>
              <p:cNvSpPr>
                <a:spLocks noChangeArrowheads="1"/>
              </p:cNvSpPr>
              <p:nvPr/>
            </p:nvSpPr>
            <p:spPr bwMode="auto">
              <a:xfrm rot="335885">
                <a:off x="-1200781" y="4835642"/>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233" name="Oval 385">
                <a:extLst>
                  <a:ext uri="{FF2B5EF4-FFF2-40B4-BE49-F238E27FC236}">
                    <a16:creationId xmlns:a16="http://schemas.microsoft.com/office/drawing/2014/main" id="{B3C6E013-6FA3-4287-AC49-837C0ADC02F4}"/>
                  </a:ext>
                </a:extLst>
              </p:cNvPr>
              <p:cNvSpPr>
                <a:spLocks noChangeArrowheads="1"/>
              </p:cNvSpPr>
              <p:nvPr/>
            </p:nvSpPr>
            <p:spPr bwMode="auto">
              <a:xfrm rot="11013201" flipH="1">
                <a:off x="-1198258" y="5246210"/>
                <a:ext cx="136505" cy="66231"/>
              </a:xfrm>
              <a:prstGeom prst="ellipse">
                <a:avLst/>
              </a:prstGeom>
              <a:solidFill>
                <a:schemeClr val="accent5"/>
              </a:solidFill>
              <a:ln>
                <a:noFill/>
              </a:ln>
            </p:spPr>
            <p:txBody>
              <a:bodyPr/>
              <a:lstStyle/>
              <a:p>
                <a:pPr marL="0" marR="0" lvl="0" indent="0" algn="l" defTabSz="914400" rtl="0" eaLnBrk="1" fontAlgn="auto" latinLnBrk="0" hangingPunct="1">
                  <a:lnSpc>
                    <a:spcPct val="90000"/>
                  </a:lnSpc>
                  <a:spcBef>
                    <a:spcPct val="35000"/>
                  </a:spcBef>
                  <a:spcAft>
                    <a:spcPct val="25000"/>
                  </a:spcAft>
                  <a:buClr>
                    <a:srgbClr val="8B3D9A"/>
                  </a:buClr>
                  <a:buSzTx/>
                  <a:buFont typeface="Arial" charset="0"/>
                  <a:buChar char="•"/>
                  <a:tabLst/>
                  <a:defRPr/>
                </a:pPr>
                <a:endParaRPr kumimoji="0" lang="en-US" sz="16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sp>
        <p:nvSpPr>
          <p:cNvPr id="178" name="Freeform: Shape 177">
            <a:extLst>
              <a:ext uri="{FF2B5EF4-FFF2-40B4-BE49-F238E27FC236}">
                <a16:creationId xmlns:a16="http://schemas.microsoft.com/office/drawing/2014/main" id="{ECB8A0B3-8F05-46D2-9C64-EB321EB90674}"/>
              </a:ext>
            </a:extLst>
          </p:cNvPr>
          <p:cNvSpPr/>
          <p:nvPr/>
        </p:nvSpPr>
        <p:spPr bwMode="auto">
          <a:xfrm>
            <a:off x="5680381" y="5152074"/>
            <a:ext cx="270210" cy="778511"/>
          </a:xfrm>
          <a:custGeom>
            <a:avLst/>
            <a:gdLst>
              <a:gd name="connsiteX0" fmla="*/ 135105 w 270210"/>
              <a:gd name="connsiteY0" fmla="*/ 0 h 778511"/>
              <a:gd name="connsiteX1" fmla="*/ 270210 w 270210"/>
              <a:gd name="connsiteY1" fmla="*/ 135105 h 778511"/>
              <a:gd name="connsiteX2" fmla="*/ 135105 w 270210"/>
              <a:gd name="connsiteY2" fmla="*/ 270210 h 778511"/>
              <a:gd name="connsiteX3" fmla="*/ 87964 w 270210"/>
              <a:gd name="connsiteY3" fmla="*/ 260693 h 778511"/>
              <a:gd name="connsiteX4" fmla="*/ 87964 w 270210"/>
              <a:gd name="connsiteY4" fmla="*/ 736117 h 778511"/>
              <a:gd name="connsiteX5" fmla="*/ 45570 w 270210"/>
              <a:gd name="connsiteY5" fmla="*/ 778511 h 778511"/>
              <a:gd name="connsiteX6" fmla="*/ 3176 w 270210"/>
              <a:gd name="connsiteY6" fmla="*/ 736117 h 778511"/>
              <a:gd name="connsiteX7" fmla="*/ 3176 w 270210"/>
              <a:gd name="connsiteY7" fmla="*/ 150836 h 778511"/>
              <a:gd name="connsiteX8" fmla="*/ 0 w 270210"/>
              <a:gd name="connsiteY8" fmla="*/ 135105 h 778511"/>
              <a:gd name="connsiteX9" fmla="*/ 135105 w 270210"/>
              <a:gd name="connsiteY9" fmla="*/ 0 h 778511"/>
              <a:gd name="connsiteX0" fmla="*/ 135105 w 270210"/>
              <a:gd name="connsiteY0" fmla="*/ 0 h 778511"/>
              <a:gd name="connsiteX1" fmla="*/ 270210 w 270210"/>
              <a:gd name="connsiteY1" fmla="*/ 135105 h 778511"/>
              <a:gd name="connsiteX2" fmla="*/ 135105 w 270210"/>
              <a:gd name="connsiteY2" fmla="*/ 270210 h 778511"/>
              <a:gd name="connsiteX3" fmla="*/ 87964 w 270210"/>
              <a:gd name="connsiteY3" fmla="*/ 260693 h 778511"/>
              <a:gd name="connsiteX4" fmla="*/ 87964 w 270210"/>
              <a:gd name="connsiteY4" fmla="*/ 736117 h 778511"/>
              <a:gd name="connsiteX5" fmla="*/ 45570 w 270210"/>
              <a:gd name="connsiteY5" fmla="*/ 778511 h 778511"/>
              <a:gd name="connsiteX6" fmla="*/ 3176 w 270210"/>
              <a:gd name="connsiteY6" fmla="*/ 736117 h 778511"/>
              <a:gd name="connsiteX7" fmla="*/ 0 w 270210"/>
              <a:gd name="connsiteY7" fmla="*/ 135105 h 778511"/>
              <a:gd name="connsiteX8" fmla="*/ 135105 w 270210"/>
              <a:gd name="connsiteY8" fmla="*/ 0 h 778511"/>
              <a:gd name="connsiteX0" fmla="*/ 135105 w 270210"/>
              <a:gd name="connsiteY0" fmla="*/ 0 h 778511"/>
              <a:gd name="connsiteX1" fmla="*/ 270210 w 270210"/>
              <a:gd name="connsiteY1" fmla="*/ 135105 h 778511"/>
              <a:gd name="connsiteX2" fmla="*/ 135105 w 270210"/>
              <a:gd name="connsiteY2" fmla="*/ 270210 h 778511"/>
              <a:gd name="connsiteX3" fmla="*/ 86377 w 270210"/>
              <a:gd name="connsiteY3" fmla="*/ 279743 h 778511"/>
              <a:gd name="connsiteX4" fmla="*/ 87964 w 270210"/>
              <a:gd name="connsiteY4" fmla="*/ 736117 h 778511"/>
              <a:gd name="connsiteX5" fmla="*/ 45570 w 270210"/>
              <a:gd name="connsiteY5" fmla="*/ 778511 h 778511"/>
              <a:gd name="connsiteX6" fmla="*/ 3176 w 270210"/>
              <a:gd name="connsiteY6" fmla="*/ 736117 h 778511"/>
              <a:gd name="connsiteX7" fmla="*/ 0 w 270210"/>
              <a:gd name="connsiteY7" fmla="*/ 135105 h 778511"/>
              <a:gd name="connsiteX8" fmla="*/ 135105 w 270210"/>
              <a:gd name="connsiteY8" fmla="*/ 0 h 77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210" h="778511">
                <a:moveTo>
                  <a:pt x="135105" y="0"/>
                </a:moveTo>
                <a:cubicBezTo>
                  <a:pt x="209721" y="0"/>
                  <a:pt x="270210" y="60489"/>
                  <a:pt x="270210" y="135105"/>
                </a:cubicBezTo>
                <a:cubicBezTo>
                  <a:pt x="270210" y="209721"/>
                  <a:pt x="209721" y="270210"/>
                  <a:pt x="135105" y="270210"/>
                </a:cubicBezTo>
                <a:lnTo>
                  <a:pt x="86377" y="279743"/>
                </a:lnTo>
                <a:lnTo>
                  <a:pt x="87964" y="736117"/>
                </a:lnTo>
                <a:cubicBezTo>
                  <a:pt x="87964" y="759531"/>
                  <a:pt x="68984" y="778511"/>
                  <a:pt x="45570" y="778511"/>
                </a:cubicBezTo>
                <a:cubicBezTo>
                  <a:pt x="22156" y="778511"/>
                  <a:pt x="3176" y="759531"/>
                  <a:pt x="3176" y="736117"/>
                </a:cubicBezTo>
                <a:cubicBezTo>
                  <a:pt x="2117" y="535780"/>
                  <a:pt x="1059" y="335442"/>
                  <a:pt x="0" y="135105"/>
                </a:cubicBezTo>
                <a:cubicBezTo>
                  <a:pt x="0" y="60489"/>
                  <a:pt x="60489" y="0"/>
                  <a:pt x="135105" y="0"/>
                </a:cubicBez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Freeform: Shape 178">
            <a:extLst>
              <a:ext uri="{FF2B5EF4-FFF2-40B4-BE49-F238E27FC236}">
                <a16:creationId xmlns:a16="http://schemas.microsoft.com/office/drawing/2014/main" id="{07C3A0A7-F7F8-428C-B198-F139CD3D9840}"/>
              </a:ext>
            </a:extLst>
          </p:cNvPr>
          <p:cNvSpPr/>
          <p:nvPr/>
        </p:nvSpPr>
        <p:spPr bwMode="auto">
          <a:xfrm flipH="1">
            <a:off x="5380843" y="5152074"/>
            <a:ext cx="270210" cy="778511"/>
          </a:xfrm>
          <a:custGeom>
            <a:avLst/>
            <a:gdLst>
              <a:gd name="connsiteX0" fmla="*/ 135105 w 270210"/>
              <a:gd name="connsiteY0" fmla="*/ 0 h 778511"/>
              <a:gd name="connsiteX1" fmla="*/ 270210 w 270210"/>
              <a:gd name="connsiteY1" fmla="*/ 135105 h 778511"/>
              <a:gd name="connsiteX2" fmla="*/ 135105 w 270210"/>
              <a:gd name="connsiteY2" fmla="*/ 270210 h 778511"/>
              <a:gd name="connsiteX3" fmla="*/ 87964 w 270210"/>
              <a:gd name="connsiteY3" fmla="*/ 260693 h 778511"/>
              <a:gd name="connsiteX4" fmla="*/ 87964 w 270210"/>
              <a:gd name="connsiteY4" fmla="*/ 736117 h 778511"/>
              <a:gd name="connsiteX5" fmla="*/ 45570 w 270210"/>
              <a:gd name="connsiteY5" fmla="*/ 778511 h 778511"/>
              <a:gd name="connsiteX6" fmla="*/ 3176 w 270210"/>
              <a:gd name="connsiteY6" fmla="*/ 736117 h 778511"/>
              <a:gd name="connsiteX7" fmla="*/ 3176 w 270210"/>
              <a:gd name="connsiteY7" fmla="*/ 150836 h 778511"/>
              <a:gd name="connsiteX8" fmla="*/ 0 w 270210"/>
              <a:gd name="connsiteY8" fmla="*/ 135105 h 778511"/>
              <a:gd name="connsiteX9" fmla="*/ 135105 w 270210"/>
              <a:gd name="connsiteY9" fmla="*/ 0 h 778511"/>
              <a:gd name="connsiteX0" fmla="*/ 135105 w 270210"/>
              <a:gd name="connsiteY0" fmla="*/ 0 h 778511"/>
              <a:gd name="connsiteX1" fmla="*/ 270210 w 270210"/>
              <a:gd name="connsiteY1" fmla="*/ 135105 h 778511"/>
              <a:gd name="connsiteX2" fmla="*/ 135105 w 270210"/>
              <a:gd name="connsiteY2" fmla="*/ 270210 h 778511"/>
              <a:gd name="connsiteX3" fmla="*/ 87964 w 270210"/>
              <a:gd name="connsiteY3" fmla="*/ 260693 h 778511"/>
              <a:gd name="connsiteX4" fmla="*/ 87964 w 270210"/>
              <a:gd name="connsiteY4" fmla="*/ 736117 h 778511"/>
              <a:gd name="connsiteX5" fmla="*/ 45570 w 270210"/>
              <a:gd name="connsiteY5" fmla="*/ 778511 h 778511"/>
              <a:gd name="connsiteX6" fmla="*/ 3176 w 270210"/>
              <a:gd name="connsiteY6" fmla="*/ 736117 h 778511"/>
              <a:gd name="connsiteX7" fmla="*/ 0 w 270210"/>
              <a:gd name="connsiteY7" fmla="*/ 135105 h 778511"/>
              <a:gd name="connsiteX8" fmla="*/ 135105 w 270210"/>
              <a:gd name="connsiteY8" fmla="*/ 0 h 778511"/>
              <a:gd name="connsiteX0" fmla="*/ 135105 w 270210"/>
              <a:gd name="connsiteY0" fmla="*/ 0 h 778511"/>
              <a:gd name="connsiteX1" fmla="*/ 270210 w 270210"/>
              <a:gd name="connsiteY1" fmla="*/ 135105 h 778511"/>
              <a:gd name="connsiteX2" fmla="*/ 135105 w 270210"/>
              <a:gd name="connsiteY2" fmla="*/ 270210 h 778511"/>
              <a:gd name="connsiteX3" fmla="*/ 86377 w 270210"/>
              <a:gd name="connsiteY3" fmla="*/ 279743 h 778511"/>
              <a:gd name="connsiteX4" fmla="*/ 87964 w 270210"/>
              <a:gd name="connsiteY4" fmla="*/ 736117 h 778511"/>
              <a:gd name="connsiteX5" fmla="*/ 45570 w 270210"/>
              <a:gd name="connsiteY5" fmla="*/ 778511 h 778511"/>
              <a:gd name="connsiteX6" fmla="*/ 3176 w 270210"/>
              <a:gd name="connsiteY6" fmla="*/ 736117 h 778511"/>
              <a:gd name="connsiteX7" fmla="*/ 0 w 270210"/>
              <a:gd name="connsiteY7" fmla="*/ 135105 h 778511"/>
              <a:gd name="connsiteX8" fmla="*/ 135105 w 270210"/>
              <a:gd name="connsiteY8" fmla="*/ 0 h 77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210" h="778511">
                <a:moveTo>
                  <a:pt x="135105" y="0"/>
                </a:moveTo>
                <a:cubicBezTo>
                  <a:pt x="209721" y="0"/>
                  <a:pt x="270210" y="60489"/>
                  <a:pt x="270210" y="135105"/>
                </a:cubicBezTo>
                <a:cubicBezTo>
                  <a:pt x="270210" y="209721"/>
                  <a:pt x="209721" y="270210"/>
                  <a:pt x="135105" y="270210"/>
                </a:cubicBezTo>
                <a:lnTo>
                  <a:pt x="86377" y="279743"/>
                </a:lnTo>
                <a:lnTo>
                  <a:pt x="87964" y="736117"/>
                </a:lnTo>
                <a:cubicBezTo>
                  <a:pt x="87964" y="759531"/>
                  <a:pt x="68984" y="778511"/>
                  <a:pt x="45570" y="778511"/>
                </a:cubicBezTo>
                <a:cubicBezTo>
                  <a:pt x="22156" y="778511"/>
                  <a:pt x="3176" y="759531"/>
                  <a:pt x="3176" y="736117"/>
                </a:cubicBezTo>
                <a:cubicBezTo>
                  <a:pt x="2117" y="535780"/>
                  <a:pt x="1059" y="335442"/>
                  <a:pt x="0" y="135105"/>
                </a:cubicBezTo>
                <a:cubicBezTo>
                  <a:pt x="0" y="60489"/>
                  <a:pt x="60489" y="0"/>
                  <a:pt x="135105" y="0"/>
                </a:cubicBezTo>
                <a:close/>
              </a:path>
            </a:pathLst>
          </a:custGeom>
          <a:solidFill>
            <a:schemeClr val="accent6"/>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0029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C4761-F308-469C-BABC-E849349D6362}"/>
              </a:ext>
            </a:extLst>
          </p:cNvPr>
          <p:cNvSpPr>
            <a:spLocks noGrp="1"/>
          </p:cNvSpPr>
          <p:nvPr>
            <p:ph type="title"/>
          </p:nvPr>
        </p:nvSpPr>
        <p:spPr/>
        <p:txBody>
          <a:bodyPr/>
          <a:lstStyle/>
          <a:p>
            <a:r>
              <a:rPr lang="en-US" dirty="0"/>
              <a:t>SARS-CoV-2 Omicron Variant</a:t>
            </a:r>
          </a:p>
        </p:txBody>
      </p:sp>
      <p:sp>
        <p:nvSpPr>
          <p:cNvPr id="5" name="Content Placeholder 4">
            <a:extLst>
              <a:ext uri="{FF2B5EF4-FFF2-40B4-BE49-F238E27FC236}">
                <a16:creationId xmlns:a16="http://schemas.microsoft.com/office/drawing/2014/main" id="{EEEDAD0C-4453-4696-90A0-EFCB420C7C52}"/>
              </a:ext>
            </a:extLst>
          </p:cNvPr>
          <p:cNvSpPr>
            <a:spLocks noGrp="1"/>
          </p:cNvSpPr>
          <p:nvPr>
            <p:ph sz="half" idx="1"/>
          </p:nvPr>
        </p:nvSpPr>
        <p:spPr>
          <a:xfrm>
            <a:off x="6651843" y="1513177"/>
            <a:ext cx="5109945" cy="4310107"/>
          </a:xfrm>
        </p:spPr>
        <p:txBody>
          <a:bodyPr/>
          <a:lstStyle/>
          <a:p>
            <a:pPr marL="0" indent="0">
              <a:buNone/>
            </a:pPr>
            <a:r>
              <a:rPr lang="en-US" sz="2600" b="1" dirty="0">
                <a:solidFill>
                  <a:schemeClr val="accent3"/>
                </a:solidFill>
              </a:rPr>
              <a:t>Changes in Omicron Variant</a:t>
            </a:r>
          </a:p>
          <a:p>
            <a:r>
              <a:rPr lang="en-US" sz="2400" dirty="0"/>
              <a:t>≥30 amino acid changes in the spike protein</a:t>
            </a:r>
          </a:p>
          <a:p>
            <a:r>
              <a:rPr lang="en-US" sz="2400" dirty="0"/>
              <a:t>Antivirals target the replicase</a:t>
            </a:r>
          </a:p>
          <a:p>
            <a:pPr lvl="1"/>
            <a:r>
              <a:rPr lang="en-US" sz="2200" b="1" dirty="0"/>
              <a:t>nsp5 protease: </a:t>
            </a:r>
            <a:r>
              <a:rPr lang="en-US" sz="2200" dirty="0"/>
              <a:t>single coding change nowhere near the active site</a:t>
            </a:r>
          </a:p>
          <a:p>
            <a:pPr lvl="1"/>
            <a:r>
              <a:rPr lang="en-US" sz="2200" b="1" dirty="0"/>
              <a:t>nsp12 polymerase:</a:t>
            </a:r>
            <a:r>
              <a:rPr lang="en-US" sz="2200" dirty="0"/>
              <a:t> single coding change; already dominant mutation compared with original Wuhan strain</a:t>
            </a:r>
          </a:p>
        </p:txBody>
      </p:sp>
      <p:pic>
        <p:nvPicPr>
          <p:cNvPr id="7" name="Picture 6">
            <a:extLst>
              <a:ext uri="{FF2B5EF4-FFF2-40B4-BE49-F238E27FC236}">
                <a16:creationId xmlns:a16="http://schemas.microsoft.com/office/drawing/2014/main" id="{D34EDC15-8D19-4E63-AB2B-F23E0CC45C30}"/>
              </a:ext>
            </a:extLst>
          </p:cNvPr>
          <p:cNvPicPr>
            <a:picLocks noChangeAspect="1"/>
          </p:cNvPicPr>
          <p:nvPr/>
        </p:nvPicPr>
        <p:blipFill>
          <a:blip r:embed="rId3"/>
          <a:stretch>
            <a:fillRect/>
          </a:stretch>
        </p:blipFill>
        <p:spPr>
          <a:xfrm>
            <a:off x="142247" y="2317902"/>
            <a:ext cx="6460475" cy="3097665"/>
          </a:xfrm>
          <a:prstGeom prst="rect">
            <a:avLst/>
          </a:prstGeom>
        </p:spPr>
      </p:pic>
      <p:sp>
        <p:nvSpPr>
          <p:cNvPr id="8" name="TextBox 7">
            <a:extLst>
              <a:ext uri="{FF2B5EF4-FFF2-40B4-BE49-F238E27FC236}">
                <a16:creationId xmlns:a16="http://schemas.microsoft.com/office/drawing/2014/main" id="{8E2C92ED-E053-404C-A5D2-4C8E0C7DF0F7}"/>
              </a:ext>
            </a:extLst>
          </p:cNvPr>
          <p:cNvSpPr txBox="1"/>
          <p:nvPr/>
        </p:nvSpPr>
        <p:spPr bwMode="auto">
          <a:xfrm>
            <a:off x="427320" y="6216151"/>
            <a:ext cx="85127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Kumar. J Med Virol. 2021;[Epub]. cdc.gov/coronavirus/2019-ncov/science/science-briefs/scientific-brief-omicron-variant.html.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Shah. BioRxiv</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;[Preprint]. Note: this study has not been peer reviewed.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732D94F6-E111-4717-94B8-0F260A18CBBB}"/>
              </a:ext>
            </a:extLst>
          </p:cNvPr>
          <p:cNvSpPr txBox="1"/>
          <p:nvPr/>
        </p:nvSpPr>
        <p:spPr bwMode="auto">
          <a:xfrm>
            <a:off x="1251191" y="1786645"/>
            <a:ext cx="693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Delta</a:t>
            </a:r>
          </a:p>
        </p:txBody>
      </p:sp>
      <p:sp>
        <p:nvSpPr>
          <p:cNvPr id="13" name="TextBox 12">
            <a:extLst>
              <a:ext uri="{FF2B5EF4-FFF2-40B4-BE49-F238E27FC236}">
                <a16:creationId xmlns:a16="http://schemas.microsoft.com/office/drawing/2014/main" id="{E92D04EC-FC00-4D9B-BB2E-760DD804022A}"/>
              </a:ext>
            </a:extLst>
          </p:cNvPr>
          <p:cNvSpPr txBox="1"/>
          <p:nvPr/>
        </p:nvSpPr>
        <p:spPr bwMode="auto">
          <a:xfrm>
            <a:off x="4412900" y="1786645"/>
            <a:ext cx="10057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Omicron</a:t>
            </a:r>
          </a:p>
        </p:txBody>
      </p:sp>
      <p:grpSp>
        <p:nvGrpSpPr>
          <p:cNvPr id="14" name="Group 13">
            <a:extLst>
              <a:ext uri="{FF2B5EF4-FFF2-40B4-BE49-F238E27FC236}">
                <a16:creationId xmlns:a16="http://schemas.microsoft.com/office/drawing/2014/main" id="{2DBC8CAF-03E6-4DA6-AA78-6D8B119D8E95}"/>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C2FFF6DF-DF01-47FC-833A-02DB92C8AB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65B1BDF9-BF9D-4C41-8949-3233A3839F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534159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CFFA8-4B86-44A8-9F0C-49ED9E3DFEC6}"/>
              </a:ext>
            </a:extLst>
          </p:cNvPr>
          <p:cNvSpPr>
            <a:spLocks noGrp="1"/>
          </p:cNvSpPr>
          <p:nvPr>
            <p:ph type="title"/>
          </p:nvPr>
        </p:nvSpPr>
        <p:spPr/>
        <p:txBody>
          <a:bodyPr/>
          <a:lstStyle/>
          <a:p>
            <a:r>
              <a:rPr lang="en-US" dirty="0"/>
              <a:t>Omicron Subvariants BA.1, BA.2, and BA.3</a:t>
            </a:r>
          </a:p>
        </p:txBody>
      </p:sp>
      <p:sp>
        <p:nvSpPr>
          <p:cNvPr id="3" name="Content Placeholder 2">
            <a:extLst>
              <a:ext uri="{FF2B5EF4-FFF2-40B4-BE49-F238E27FC236}">
                <a16:creationId xmlns:a16="http://schemas.microsoft.com/office/drawing/2014/main" id="{425B50A4-424B-408B-8C8C-CC86A70A0AC8}"/>
              </a:ext>
            </a:extLst>
          </p:cNvPr>
          <p:cNvSpPr>
            <a:spLocks noGrp="1"/>
          </p:cNvSpPr>
          <p:nvPr>
            <p:ph sz="half" idx="1"/>
          </p:nvPr>
        </p:nvSpPr>
        <p:spPr>
          <a:xfrm>
            <a:off x="601819" y="1510730"/>
            <a:ext cx="5556927" cy="4678738"/>
          </a:xfrm>
        </p:spPr>
        <p:txBody>
          <a:bodyPr/>
          <a:lstStyle/>
          <a:p>
            <a:r>
              <a:rPr lang="en-US" sz="1800" b="1" i="0" dirty="0">
                <a:effectLst/>
                <a:cs typeface="Calibri" panose="020F0502020204030204" pitchFamily="34" charset="0"/>
              </a:rPr>
              <a:t>BA.1</a:t>
            </a:r>
            <a:r>
              <a:rPr lang="en-US" sz="1800" b="0" i="0" dirty="0">
                <a:effectLst/>
                <a:cs typeface="Calibri" panose="020F0502020204030204" pitchFamily="34" charset="0"/>
              </a:rPr>
              <a:t>: total of 60 mutations on nonstructural and structural proteins compared with ancestral genome</a:t>
            </a:r>
            <a:r>
              <a:rPr lang="en-US" sz="1800" b="0" i="0" baseline="30000" dirty="0">
                <a:effectLst/>
                <a:cs typeface="Calibri" panose="020F0502020204030204" pitchFamily="34" charset="0"/>
              </a:rPr>
              <a:t>1</a:t>
            </a:r>
          </a:p>
          <a:p>
            <a:pPr lvl="1"/>
            <a:r>
              <a:rPr lang="en-US" sz="1600" dirty="0">
                <a:cs typeface="Calibri" panose="020F0502020204030204" pitchFamily="34" charset="0"/>
              </a:rPr>
              <a:t>32</a:t>
            </a:r>
            <a:r>
              <a:rPr lang="en-US" sz="1600" b="0" i="0" dirty="0">
                <a:effectLst/>
                <a:cs typeface="Calibri" panose="020F0502020204030204" pitchFamily="34" charset="0"/>
              </a:rPr>
              <a:t> mutations are on the spike protein; main antigenic target of antibodies generated through vaccination or natural infection</a:t>
            </a:r>
          </a:p>
          <a:p>
            <a:pPr lvl="1"/>
            <a:r>
              <a:rPr lang="en-US" sz="1600" b="0" i="0" dirty="0">
                <a:effectLst/>
                <a:cs typeface="Calibri" panose="020F0502020204030204" pitchFamily="34" charset="0"/>
              </a:rPr>
              <a:t>15 mutations affect RBD</a:t>
            </a:r>
            <a:r>
              <a:rPr lang="en-US" sz="1600" b="0" i="0" baseline="30000" dirty="0">
                <a:effectLst/>
                <a:cs typeface="Calibri" panose="020F0502020204030204" pitchFamily="34" charset="0"/>
              </a:rPr>
              <a:t>1</a:t>
            </a:r>
            <a:r>
              <a:rPr lang="en-US" sz="1600" b="0" i="0" dirty="0">
                <a:effectLst/>
                <a:cs typeface="Calibri" panose="020F0502020204030204" pitchFamily="34" charset="0"/>
              </a:rPr>
              <a:t>; predominant function is to bind with host ACE2 to allow entry of the virus into the host cell</a:t>
            </a:r>
            <a:r>
              <a:rPr lang="en-US" sz="1600" b="0" i="0" baseline="30000" dirty="0">
                <a:effectLst/>
                <a:cs typeface="Calibri" panose="020F0502020204030204" pitchFamily="34" charset="0"/>
              </a:rPr>
              <a:t>2</a:t>
            </a:r>
          </a:p>
          <a:p>
            <a:pPr lvl="1"/>
            <a:r>
              <a:rPr lang="en-US" sz="1600" b="1" dirty="0">
                <a:ea typeface="+mn-ea"/>
                <a:cs typeface="Calibri" panose="020F0502020204030204" pitchFamily="34" charset="0"/>
              </a:rPr>
              <a:t>BA.1 shares 32 mutations with BA.2 and BA.3</a:t>
            </a:r>
          </a:p>
          <a:p>
            <a:pPr marL="342900" lvl="1" indent="-342900">
              <a:buFont typeface="Wingdings" panose="05000000000000000000" pitchFamily="2" charset="2"/>
              <a:buChar char="§"/>
            </a:pPr>
            <a:r>
              <a:rPr lang="en-US" sz="1800" dirty="0">
                <a:ea typeface="+mn-ea"/>
                <a:cs typeface="Calibri" panose="020F0502020204030204" pitchFamily="34" charset="0"/>
              </a:rPr>
              <a:t>BA.2 has e</a:t>
            </a:r>
            <a:r>
              <a:rPr lang="en-US" sz="1800" dirty="0">
                <a:cs typeface="Calibri" panose="020F0502020204030204" pitchFamily="34" charset="0"/>
              </a:rPr>
              <a:t>stimated </a:t>
            </a:r>
            <a:r>
              <a:rPr lang="en-US" sz="1800" b="1" dirty="0">
                <a:cs typeface="Calibri" panose="020F0502020204030204" pitchFamily="34" charset="0"/>
              </a:rPr>
              <a:t>30% to 50% higher infectivity</a:t>
            </a:r>
            <a:r>
              <a:rPr lang="en-US" sz="1800" dirty="0">
                <a:cs typeface="Calibri" panose="020F0502020204030204" pitchFamily="34" charset="0"/>
              </a:rPr>
              <a:t> than BA</a:t>
            </a:r>
            <a:r>
              <a:rPr lang="en-US" sz="1800" baseline="30000" dirty="0">
                <a:cs typeface="Calibri" panose="020F0502020204030204" pitchFamily="34" charset="0"/>
              </a:rPr>
              <a:t>1</a:t>
            </a:r>
          </a:p>
          <a:p>
            <a:pPr lvl="1"/>
            <a:r>
              <a:rPr lang="en-US" sz="1600" dirty="0">
                <a:cs typeface="Calibri" panose="020F0502020204030204" pitchFamily="34" charset="0"/>
              </a:rPr>
              <a:t>BA.2 becoming dominant in Denmark, India, Philippines, UK, Switzerland, Sweden, Norway, </a:t>
            </a:r>
            <a:br>
              <a:rPr lang="en-US" sz="1600" dirty="0">
                <a:cs typeface="Calibri" panose="020F0502020204030204" pitchFamily="34" charset="0"/>
              </a:rPr>
            </a:br>
            <a:r>
              <a:rPr lang="en-US" sz="1600" dirty="0">
                <a:cs typeface="Calibri" panose="020F0502020204030204" pitchFamily="34" charset="0"/>
              </a:rPr>
              <a:t>Belgium, Hong Kong, South Africa, and others</a:t>
            </a:r>
            <a:r>
              <a:rPr lang="en-US" sz="1600" baseline="30000" dirty="0">
                <a:cs typeface="Calibri" panose="020F0502020204030204" pitchFamily="34" charset="0"/>
              </a:rPr>
              <a:t>3</a:t>
            </a:r>
          </a:p>
        </p:txBody>
      </p:sp>
      <p:sp>
        <p:nvSpPr>
          <p:cNvPr id="8" name="TextBox 7">
            <a:extLst>
              <a:ext uri="{FF2B5EF4-FFF2-40B4-BE49-F238E27FC236}">
                <a16:creationId xmlns:a16="http://schemas.microsoft.com/office/drawing/2014/main" id="{0D092127-F437-496A-84BE-7545B4881E87}"/>
              </a:ext>
            </a:extLst>
          </p:cNvPr>
          <p:cNvSpPr txBox="1"/>
          <p:nvPr/>
        </p:nvSpPr>
        <p:spPr bwMode="auto">
          <a:xfrm>
            <a:off x="427320" y="6027356"/>
            <a:ext cx="85127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Chen. Research Square;[Preprint]. Note: this study has not been peer reviewed.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Walls. Cell. 2020;181:281.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covariants.org/per-variant. 4. forbes.com/sites/williamhaseltine/2022/01/26/</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birth-of-the-omicron-family-ba1-ba2-ba3-each-as-different-as-alpha-is-from-delta/?sh=5fa11e743da9</a:t>
            </a:r>
          </a:p>
        </p:txBody>
      </p:sp>
      <p:sp>
        <p:nvSpPr>
          <p:cNvPr id="15" name="Oval 14">
            <a:extLst>
              <a:ext uri="{FF2B5EF4-FFF2-40B4-BE49-F238E27FC236}">
                <a16:creationId xmlns:a16="http://schemas.microsoft.com/office/drawing/2014/main" id="{16681C23-8CB9-49DC-B512-D25A340E74F9}"/>
              </a:ext>
            </a:extLst>
          </p:cNvPr>
          <p:cNvSpPr/>
          <p:nvPr/>
        </p:nvSpPr>
        <p:spPr bwMode="auto">
          <a:xfrm>
            <a:off x="8377058" y="3251676"/>
            <a:ext cx="2728335" cy="2724912"/>
          </a:xfrm>
          <a:prstGeom prst="ellipse">
            <a:avLst/>
          </a:prstGeom>
          <a:noFill/>
          <a:ln w="28575">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Oval 15">
            <a:extLst>
              <a:ext uri="{FF2B5EF4-FFF2-40B4-BE49-F238E27FC236}">
                <a16:creationId xmlns:a16="http://schemas.microsoft.com/office/drawing/2014/main" id="{E3357F1D-E2CF-40EF-A99A-191D6B5DD3F5}"/>
              </a:ext>
            </a:extLst>
          </p:cNvPr>
          <p:cNvSpPr/>
          <p:nvPr/>
        </p:nvSpPr>
        <p:spPr bwMode="auto">
          <a:xfrm>
            <a:off x="6832803" y="3253630"/>
            <a:ext cx="2728335" cy="2722958"/>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Oval 16">
            <a:extLst>
              <a:ext uri="{FF2B5EF4-FFF2-40B4-BE49-F238E27FC236}">
                <a16:creationId xmlns:a16="http://schemas.microsoft.com/office/drawing/2014/main" id="{CBC0AE3B-9F6C-4882-89D3-27B84F4613E5}"/>
              </a:ext>
            </a:extLst>
          </p:cNvPr>
          <p:cNvSpPr/>
          <p:nvPr/>
        </p:nvSpPr>
        <p:spPr bwMode="auto">
          <a:xfrm>
            <a:off x="7643633" y="1844964"/>
            <a:ext cx="2728335" cy="2724912"/>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5110718F-B335-483B-9F29-E7EAC1D527D8}"/>
              </a:ext>
            </a:extLst>
          </p:cNvPr>
          <p:cNvSpPr txBox="1"/>
          <p:nvPr/>
        </p:nvSpPr>
        <p:spPr bwMode="auto">
          <a:xfrm>
            <a:off x="8643905" y="1505554"/>
            <a:ext cx="709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BA.1</a:t>
            </a:r>
            <a:r>
              <a:rPr kumimoji="0" lang="en-US" sz="1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Arial" panose="020B0604020202020204" pitchFamily="34" charset="0"/>
              </a:rPr>
              <a:t>4</a:t>
            </a:r>
          </a:p>
        </p:txBody>
      </p:sp>
      <p:sp>
        <p:nvSpPr>
          <p:cNvPr id="19" name="TextBox 18">
            <a:extLst>
              <a:ext uri="{FF2B5EF4-FFF2-40B4-BE49-F238E27FC236}">
                <a16:creationId xmlns:a16="http://schemas.microsoft.com/office/drawing/2014/main" id="{F23FDEA4-032C-4B42-A006-CF1A7BFBD0A3}"/>
              </a:ext>
            </a:extLst>
          </p:cNvPr>
          <p:cNvSpPr txBox="1"/>
          <p:nvPr/>
        </p:nvSpPr>
        <p:spPr bwMode="auto">
          <a:xfrm>
            <a:off x="6180640" y="4471835"/>
            <a:ext cx="6313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BA.2</a:t>
            </a:r>
          </a:p>
        </p:txBody>
      </p:sp>
      <p:sp>
        <p:nvSpPr>
          <p:cNvPr id="20" name="TextBox 19">
            <a:extLst>
              <a:ext uri="{FF2B5EF4-FFF2-40B4-BE49-F238E27FC236}">
                <a16:creationId xmlns:a16="http://schemas.microsoft.com/office/drawing/2014/main" id="{BC883B39-73ED-48BD-908F-89AF31318DD3}"/>
              </a:ext>
            </a:extLst>
          </p:cNvPr>
          <p:cNvSpPr txBox="1"/>
          <p:nvPr/>
        </p:nvSpPr>
        <p:spPr bwMode="auto">
          <a:xfrm>
            <a:off x="11127286" y="4471835"/>
            <a:ext cx="6313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BA.3</a:t>
            </a:r>
          </a:p>
        </p:txBody>
      </p:sp>
      <p:sp>
        <p:nvSpPr>
          <p:cNvPr id="21" name="TextBox 20">
            <a:extLst>
              <a:ext uri="{FF2B5EF4-FFF2-40B4-BE49-F238E27FC236}">
                <a16:creationId xmlns:a16="http://schemas.microsoft.com/office/drawing/2014/main" id="{204170BD-0801-4862-9B1B-E0201A826E84}"/>
              </a:ext>
            </a:extLst>
          </p:cNvPr>
          <p:cNvSpPr txBox="1"/>
          <p:nvPr/>
        </p:nvSpPr>
        <p:spPr bwMode="auto">
          <a:xfrm>
            <a:off x="6804158" y="4312821"/>
            <a:ext cx="1162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10 unique mutations</a:t>
            </a:r>
          </a:p>
        </p:txBody>
      </p:sp>
      <p:sp>
        <p:nvSpPr>
          <p:cNvPr id="22" name="TextBox 21">
            <a:extLst>
              <a:ext uri="{FF2B5EF4-FFF2-40B4-BE49-F238E27FC236}">
                <a16:creationId xmlns:a16="http://schemas.microsoft.com/office/drawing/2014/main" id="{21961CED-94AD-4D64-831F-38D8E0CFE433}"/>
              </a:ext>
            </a:extLst>
          </p:cNvPr>
          <p:cNvSpPr txBox="1"/>
          <p:nvPr/>
        </p:nvSpPr>
        <p:spPr bwMode="auto">
          <a:xfrm>
            <a:off x="8417817" y="1926980"/>
            <a:ext cx="1162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13 unique mutations</a:t>
            </a:r>
          </a:p>
        </p:txBody>
      </p:sp>
      <p:sp>
        <p:nvSpPr>
          <p:cNvPr id="23" name="TextBox 22">
            <a:extLst>
              <a:ext uri="{FF2B5EF4-FFF2-40B4-BE49-F238E27FC236}">
                <a16:creationId xmlns:a16="http://schemas.microsoft.com/office/drawing/2014/main" id="{30B8405B-4434-40C3-BE0A-9BE549650C28}"/>
              </a:ext>
            </a:extLst>
          </p:cNvPr>
          <p:cNvSpPr txBox="1"/>
          <p:nvPr/>
        </p:nvSpPr>
        <p:spPr bwMode="auto">
          <a:xfrm>
            <a:off x="10013092" y="4312821"/>
            <a:ext cx="1162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1 unique mutation</a:t>
            </a:r>
          </a:p>
        </p:txBody>
      </p:sp>
      <p:sp>
        <p:nvSpPr>
          <p:cNvPr id="24" name="TextBox 23">
            <a:extLst>
              <a:ext uri="{FF2B5EF4-FFF2-40B4-BE49-F238E27FC236}">
                <a16:creationId xmlns:a16="http://schemas.microsoft.com/office/drawing/2014/main" id="{ADC2AB9D-13BB-48EE-A18F-A9561B219D31}"/>
              </a:ext>
            </a:extLst>
          </p:cNvPr>
          <p:cNvSpPr txBox="1"/>
          <p:nvPr/>
        </p:nvSpPr>
        <p:spPr bwMode="auto">
          <a:xfrm>
            <a:off x="9153716" y="3340761"/>
            <a:ext cx="1162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mutations</a:t>
            </a:r>
          </a:p>
        </p:txBody>
      </p:sp>
      <p:sp>
        <p:nvSpPr>
          <p:cNvPr id="25" name="TextBox 24">
            <a:extLst>
              <a:ext uri="{FF2B5EF4-FFF2-40B4-BE49-F238E27FC236}">
                <a16:creationId xmlns:a16="http://schemas.microsoft.com/office/drawing/2014/main" id="{83C1AB06-4828-4CAF-80FB-ACE289B44B77}"/>
              </a:ext>
            </a:extLst>
          </p:cNvPr>
          <p:cNvSpPr txBox="1"/>
          <p:nvPr/>
        </p:nvSpPr>
        <p:spPr bwMode="auto">
          <a:xfrm>
            <a:off x="8417817" y="4918134"/>
            <a:ext cx="1162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 mutations</a:t>
            </a:r>
          </a:p>
        </p:txBody>
      </p:sp>
      <p:sp>
        <p:nvSpPr>
          <p:cNvPr id="26" name="TextBox 25">
            <a:extLst>
              <a:ext uri="{FF2B5EF4-FFF2-40B4-BE49-F238E27FC236}">
                <a16:creationId xmlns:a16="http://schemas.microsoft.com/office/drawing/2014/main" id="{AA071863-C39C-470F-8EB3-42786CF3B30F}"/>
              </a:ext>
            </a:extLst>
          </p:cNvPr>
          <p:cNvSpPr txBox="1"/>
          <p:nvPr/>
        </p:nvSpPr>
        <p:spPr bwMode="auto">
          <a:xfrm>
            <a:off x="8417817" y="4015460"/>
            <a:ext cx="1162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 mutations</a:t>
            </a:r>
          </a:p>
        </p:txBody>
      </p:sp>
      <p:grpSp>
        <p:nvGrpSpPr>
          <p:cNvPr id="27" name="Group 26">
            <a:extLst>
              <a:ext uri="{FF2B5EF4-FFF2-40B4-BE49-F238E27FC236}">
                <a16:creationId xmlns:a16="http://schemas.microsoft.com/office/drawing/2014/main" id="{463C9EA7-AC6F-4884-8D32-6E4665102AB3}"/>
              </a:ext>
            </a:extLst>
          </p:cNvPr>
          <p:cNvGrpSpPr/>
          <p:nvPr/>
        </p:nvGrpSpPr>
        <p:grpSpPr>
          <a:xfrm>
            <a:off x="9392911" y="6207927"/>
            <a:ext cx="2488502" cy="454909"/>
            <a:chOff x="9392911" y="6207927"/>
            <a:chExt cx="2488502" cy="454909"/>
          </a:xfrm>
        </p:grpSpPr>
        <p:pic>
          <p:nvPicPr>
            <p:cNvPr id="28" name="Picture 27" descr="A picture containing text, ax, wheel&#10;&#10;Description automatically generated">
              <a:extLst>
                <a:ext uri="{FF2B5EF4-FFF2-40B4-BE49-F238E27FC236}">
                  <a16:creationId xmlns:a16="http://schemas.microsoft.com/office/drawing/2014/main" id="{198B39F7-E689-4E53-B56F-922CEE3F5D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9" name="Rectangle 8">
              <a:extLst>
                <a:ext uri="{FF2B5EF4-FFF2-40B4-BE49-F238E27FC236}">
                  <a16:creationId xmlns:a16="http://schemas.microsoft.com/office/drawing/2014/main" id="{44229D7D-CA6D-4AF4-8120-EE3FAD53CDB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687961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13459-9793-4708-A3BD-F5CCC8A4A391}"/>
              </a:ext>
            </a:extLst>
          </p:cNvPr>
          <p:cNvSpPr>
            <a:spLocks noGrp="1"/>
          </p:cNvSpPr>
          <p:nvPr>
            <p:ph type="title"/>
          </p:nvPr>
        </p:nvSpPr>
        <p:spPr/>
        <p:txBody>
          <a:bodyPr/>
          <a:lstStyle/>
          <a:p>
            <a:r>
              <a:rPr lang="en-US" dirty="0"/>
              <a:t>Efficacy of Monoclonal Antibodies Against </a:t>
            </a:r>
            <a:br>
              <a:rPr lang="en-US" dirty="0"/>
            </a:br>
            <a:r>
              <a:rPr lang="en-US" dirty="0"/>
              <a:t>SARS-CoV-2 Omicron Subvariant BA.2</a:t>
            </a:r>
          </a:p>
        </p:txBody>
      </p:sp>
      <p:sp>
        <p:nvSpPr>
          <p:cNvPr id="3" name="Content Placeholder 2">
            <a:extLst>
              <a:ext uri="{FF2B5EF4-FFF2-40B4-BE49-F238E27FC236}">
                <a16:creationId xmlns:a16="http://schemas.microsoft.com/office/drawing/2014/main" id="{79E60655-A4EE-494F-AF10-D21C8D550153}"/>
              </a:ext>
            </a:extLst>
          </p:cNvPr>
          <p:cNvSpPr>
            <a:spLocks noGrp="1"/>
          </p:cNvSpPr>
          <p:nvPr>
            <p:ph sz="half" idx="1"/>
          </p:nvPr>
        </p:nvSpPr>
        <p:spPr>
          <a:xfrm>
            <a:off x="618364" y="1522160"/>
            <a:ext cx="5233796" cy="4678738"/>
          </a:xfrm>
        </p:spPr>
        <p:txBody>
          <a:bodyPr/>
          <a:lstStyle/>
          <a:p>
            <a:pPr>
              <a:spcBef>
                <a:spcPts val="700"/>
              </a:spcBef>
            </a:pPr>
            <a:r>
              <a:rPr lang="en-US" sz="1800" dirty="0"/>
              <a:t>Bamlanivimab/etesevimab</a:t>
            </a:r>
          </a:p>
          <a:p>
            <a:pPr lvl="1">
              <a:spcBef>
                <a:spcPts val="700"/>
              </a:spcBef>
            </a:pPr>
            <a:r>
              <a:rPr lang="en-US" sz="1600" b="1" dirty="0">
                <a:solidFill>
                  <a:schemeClr val="accent3"/>
                </a:solidFill>
              </a:rPr>
              <a:t>Lost neutralizing activity against BA.2</a:t>
            </a:r>
            <a:r>
              <a:rPr lang="en-US" sz="1600" dirty="0">
                <a:solidFill>
                  <a:schemeClr val="accent3"/>
                </a:solidFill>
              </a:rPr>
              <a:t>, </a:t>
            </a:r>
            <a:br>
              <a:rPr lang="en-US" sz="1600" dirty="0">
                <a:solidFill>
                  <a:schemeClr val="accent3"/>
                </a:solidFill>
              </a:rPr>
            </a:br>
            <a:r>
              <a:rPr lang="en-US" sz="1600" dirty="0"/>
              <a:t>similar to BA.1 </a:t>
            </a:r>
          </a:p>
          <a:p>
            <a:pPr>
              <a:spcBef>
                <a:spcPts val="700"/>
              </a:spcBef>
            </a:pPr>
            <a:r>
              <a:rPr lang="en-US" sz="1800" dirty="0"/>
              <a:t>Casirivimab/imdevimab </a:t>
            </a:r>
          </a:p>
          <a:p>
            <a:pPr lvl="1">
              <a:spcBef>
                <a:spcPts val="700"/>
              </a:spcBef>
            </a:pPr>
            <a:r>
              <a:rPr lang="en-US" sz="1600" b="1" dirty="0">
                <a:solidFill>
                  <a:schemeClr val="accent1"/>
                </a:solidFill>
              </a:rPr>
              <a:t>Regained neutralizing activity against BA.2 </a:t>
            </a:r>
            <a:r>
              <a:rPr lang="en-US" sz="1600" dirty="0"/>
              <a:t>but</a:t>
            </a:r>
            <a:r>
              <a:rPr lang="en-US" sz="1600" b="1" dirty="0"/>
              <a:t> </a:t>
            </a:r>
            <a:r>
              <a:rPr lang="en-US" sz="1600" dirty="0"/>
              <a:t>does not inhibit BA.1</a:t>
            </a:r>
          </a:p>
          <a:p>
            <a:pPr lvl="2">
              <a:spcBef>
                <a:spcPts val="700"/>
              </a:spcBef>
            </a:pPr>
            <a:r>
              <a:rPr lang="en-US" sz="1400" dirty="0"/>
              <a:t>However, FRNT50 was higher by a factor of 43.0 to 143.6 for BA.2 than for an ancestral strain</a:t>
            </a:r>
          </a:p>
          <a:p>
            <a:pPr>
              <a:spcBef>
                <a:spcPts val="700"/>
              </a:spcBef>
            </a:pPr>
            <a:r>
              <a:rPr lang="en-US" sz="1800" dirty="0"/>
              <a:t>S309 (sotrovimab precursor) </a:t>
            </a:r>
          </a:p>
          <a:p>
            <a:pPr lvl="1">
              <a:spcBef>
                <a:spcPts val="700"/>
              </a:spcBef>
            </a:pPr>
            <a:r>
              <a:rPr lang="en-US" sz="1600" dirty="0"/>
              <a:t>Less neutralizing activity against BA.1 and BA.1.1 than against the ancestral strain and has </a:t>
            </a:r>
            <a:r>
              <a:rPr lang="en-US" sz="1600" b="1" dirty="0">
                <a:solidFill>
                  <a:schemeClr val="accent3"/>
                </a:solidFill>
              </a:rPr>
              <a:t>even less neutralizing activity against BA.2</a:t>
            </a:r>
          </a:p>
          <a:p>
            <a:pPr>
              <a:spcBef>
                <a:spcPts val="700"/>
              </a:spcBef>
            </a:pPr>
            <a:r>
              <a:rPr lang="en-US" sz="1800" dirty="0"/>
              <a:t>Tixagevimab + cilgavimab</a:t>
            </a:r>
          </a:p>
          <a:p>
            <a:pPr lvl="1">
              <a:spcBef>
                <a:spcPts val="700"/>
              </a:spcBef>
            </a:pPr>
            <a:r>
              <a:rPr lang="en-US" sz="1600" b="1" dirty="0">
                <a:solidFill>
                  <a:schemeClr val="accent1"/>
                </a:solidFill>
              </a:rPr>
              <a:t>Retained neutralizing activity against BA.2</a:t>
            </a:r>
          </a:p>
          <a:p>
            <a:pPr>
              <a:spcBef>
                <a:spcPts val="700"/>
              </a:spcBef>
            </a:pPr>
            <a:endParaRPr lang="en-US" sz="1800" dirty="0"/>
          </a:p>
        </p:txBody>
      </p:sp>
      <p:sp>
        <p:nvSpPr>
          <p:cNvPr id="6" name="TextBox 5">
            <a:extLst>
              <a:ext uri="{FF2B5EF4-FFF2-40B4-BE49-F238E27FC236}">
                <a16:creationId xmlns:a16="http://schemas.microsoft.com/office/drawing/2014/main" id="{F3B0625E-7413-4ED7-9AF4-A3BA470328CD}"/>
              </a:ext>
            </a:extLst>
          </p:cNvPr>
          <p:cNvSpPr txBox="1"/>
          <p:nvPr/>
        </p:nvSpPr>
        <p:spPr bwMode="auto">
          <a:xfrm>
            <a:off x="422334" y="6394813"/>
            <a:ext cx="210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Takashita. NEJM. 2022;[Epub].</a:t>
            </a:r>
          </a:p>
        </p:txBody>
      </p:sp>
      <p:grpSp>
        <p:nvGrpSpPr>
          <p:cNvPr id="7" name="Group 6">
            <a:extLst>
              <a:ext uri="{FF2B5EF4-FFF2-40B4-BE49-F238E27FC236}">
                <a16:creationId xmlns:a16="http://schemas.microsoft.com/office/drawing/2014/main" id="{14254712-FE27-4B16-A033-B9B2CA10474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3C0B30AF-945E-47C7-BAA6-15B36B4F9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49EC2E65-C6C1-4ABE-A70C-C2B7AF8AFB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87B2FCB5-2E32-4C90-A3D8-DF5F7C1812D5}"/>
              </a:ext>
            </a:extLst>
          </p:cNvPr>
          <p:cNvSpPr txBox="1"/>
          <p:nvPr/>
        </p:nvSpPr>
        <p:spPr bwMode="auto">
          <a:xfrm>
            <a:off x="6394268" y="1507063"/>
            <a:ext cx="50879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Letter to the Editor: Efficacy of Monoclonal Antibodies and Antivirals Against BA.2 In Vitro</a:t>
            </a:r>
          </a:p>
        </p:txBody>
      </p:sp>
      <p:graphicFrame>
        <p:nvGraphicFramePr>
          <p:cNvPr id="10" name="Table 10">
            <a:extLst>
              <a:ext uri="{FF2B5EF4-FFF2-40B4-BE49-F238E27FC236}">
                <a16:creationId xmlns:a16="http://schemas.microsoft.com/office/drawing/2014/main" id="{2F9E4244-D93F-4CE6-B95B-E49CFF68E2FD}"/>
              </a:ext>
            </a:extLst>
          </p:cNvPr>
          <p:cNvGraphicFramePr>
            <a:graphicFrameLocks noGrp="1"/>
          </p:cNvGraphicFramePr>
          <p:nvPr>
            <p:extLst>
              <p:ext uri="{D42A27DB-BD31-4B8C-83A1-F6EECF244321}">
                <p14:modId xmlns:p14="http://schemas.microsoft.com/office/powerpoint/2010/main" val="3279744693"/>
              </p:ext>
            </p:extLst>
          </p:nvPr>
        </p:nvGraphicFramePr>
        <p:xfrm>
          <a:off x="6006165" y="1488572"/>
          <a:ext cx="5755624" cy="4681728"/>
        </p:xfrm>
        <a:graphic>
          <a:graphicData uri="http://schemas.openxmlformats.org/drawingml/2006/table">
            <a:tbl>
              <a:tblPr firstRow="1" bandRow="1">
                <a:tableStyleId>{F5AB1C69-6EDB-4FF4-983F-18BD219EF322}</a:tableStyleId>
              </a:tblPr>
              <a:tblGrid>
                <a:gridCol w="1991358">
                  <a:extLst>
                    <a:ext uri="{9D8B030D-6E8A-4147-A177-3AD203B41FA5}">
                      <a16:colId xmlns:a16="http://schemas.microsoft.com/office/drawing/2014/main" val="457482052"/>
                    </a:ext>
                  </a:extLst>
                </a:gridCol>
                <a:gridCol w="1741823">
                  <a:extLst>
                    <a:ext uri="{9D8B030D-6E8A-4147-A177-3AD203B41FA5}">
                      <a16:colId xmlns:a16="http://schemas.microsoft.com/office/drawing/2014/main" val="2954982541"/>
                    </a:ext>
                  </a:extLst>
                </a:gridCol>
                <a:gridCol w="2022443">
                  <a:extLst>
                    <a:ext uri="{9D8B030D-6E8A-4147-A177-3AD203B41FA5}">
                      <a16:colId xmlns:a16="http://schemas.microsoft.com/office/drawing/2014/main" val="2275470657"/>
                    </a:ext>
                  </a:extLst>
                </a:gridCol>
              </a:tblGrid>
              <a:tr h="0">
                <a:tc>
                  <a:txBody>
                    <a:bodyPr/>
                    <a:lstStyle/>
                    <a:p>
                      <a:pPr>
                        <a:lnSpc>
                          <a:spcPct val="90000"/>
                        </a:lnSpc>
                      </a:pPr>
                      <a:r>
                        <a:rPr lang="en-US" sz="1200" dirty="0">
                          <a:latin typeface="Calibri" panose="020F0502020204030204" pitchFamily="34" charset="0"/>
                          <a:cs typeface="Calibri" panose="020F0502020204030204" pitchFamily="34" charset="0"/>
                        </a:rPr>
                        <a:t>Monoclonal Antibody or Antiviral Drug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lnSpc>
                          <a:spcPct val="90000"/>
                        </a:lnSpc>
                      </a:pPr>
                      <a:r>
                        <a:rPr lang="en-US" sz="1200" dirty="0">
                          <a:latin typeface="Calibri" panose="020F0502020204030204" pitchFamily="34" charset="0"/>
                          <a:cs typeface="Calibri" panose="020F0502020204030204" pitchFamily="34" charset="0"/>
                        </a:rPr>
                        <a:t>Omicron BA.2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lnSpc>
                          <a:spcPct val="90000"/>
                        </a:lnSpc>
                      </a:pPr>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1609481"/>
                  </a:ext>
                </a:extLst>
              </a:tr>
              <a:tr h="0">
                <a:tc>
                  <a:txBody>
                    <a:bodyPr/>
                    <a:lstStyle/>
                    <a:p>
                      <a:pPr>
                        <a:lnSpc>
                          <a:spcPct val="90000"/>
                        </a:lnSpc>
                      </a:pPr>
                      <a:endParaRPr lang="en-US" sz="1200" b="1" dirty="0">
                        <a:solidFill>
                          <a:schemeClr val="tx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latin typeface="Calibri" panose="020F0502020204030204" pitchFamily="34" charset="0"/>
                          <a:cs typeface="Calibri" panose="020F0502020204030204" pitchFamily="34" charset="0"/>
                        </a:rPr>
                        <a:t>Tested Value</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latin typeface="Calibri" panose="020F0502020204030204" pitchFamily="34" charset="0"/>
                          <a:cs typeface="Calibri" panose="020F0502020204030204" pitchFamily="34" charset="0"/>
                        </a:rPr>
                        <a:t>Factor Increase Compared With the Ancestral Strain</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16596240"/>
                  </a:ext>
                </a:extLst>
              </a:tr>
              <a:tr h="0">
                <a:tc gridSpan="3">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Neutralization activity of monoclonal antibody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solidFill>
                      <a:schemeClr val="accent3">
                        <a:lumMod val="40000"/>
                        <a:lumOff val="60000"/>
                      </a:schemeClr>
                    </a:solidFill>
                  </a:tcPr>
                </a:tc>
                <a:tc hMerge="1">
                  <a:txBody>
                    <a:bodyPr/>
                    <a:lstStyle/>
                    <a:p>
                      <a:pP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2857465849"/>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LY-CoV016, etesevimab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&gt;50,000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&gt;2749</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353812"/>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LY-CoV555, bamlanivimab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&gt;50,000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&gt;10,661</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39355128"/>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REGN10987, imdevimab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68.65 ± 8.84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22.5</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90981852"/>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REGN10933, casirivimab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1666.19 ± 771.77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597.2</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28356884"/>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COV2-2196, tixagevimab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395.78 ± 62.37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206.1</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81178568"/>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COV2-2130, cilgavimab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4.44 ± 2.72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0.6</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79328406"/>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S309, sotrovimab precursor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1359.05 ± 269.23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49.7</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09620576"/>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LY-CoV016 + LY-CoV555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&gt;10,000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&gt;794</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10735544"/>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REGEN10987 + REGN10933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222.59 ± 64.47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63.1</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4520177"/>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COV2-2196 + COV2-2130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14.48 ± 2.04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4.2</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74292786"/>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Viral susceptibility to 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991870557"/>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Remdesivir oral prodrug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i="0" dirty="0">
                          <a:solidFill>
                            <a:schemeClr val="bg1"/>
                          </a:solidFill>
                          <a:latin typeface="Calibri" panose="020F0502020204030204" pitchFamily="34" charset="0"/>
                          <a:cs typeface="Calibri" panose="020F0502020204030204" pitchFamily="34" charset="0"/>
                        </a:rPr>
                        <a:t>2.85 ± 0.31 µM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2.7</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4301749"/>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Molnupiravir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200" i="0" dirty="0">
                          <a:solidFill>
                            <a:schemeClr val="bg1"/>
                          </a:solidFill>
                          <a:latin typeface="Calibri" panose="020F0502020204030204" pitchFamily="34" charset="0"/>
                          <a:cs typeface="Calibri" panose="020F0502020204030204" pitchFamily="34" charset="0"/>
                        </a:rPr>
                        <a:t>0.67 ± 0.22 µM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1.3</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509047"/>
                  </a:ext>
                </a:extLst>
              </a:tr>
              <a:tr h="0">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Nirmatrelvir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200" i="0" dirty="0">
                          <a:solidFill>
                            <a:schemeClr val="bg1"/>
                          </a:solidFill>
                          <a:latin typeface="Calibri" panose="020F0502020204030204" pitchFamily="34" charset="0"/>
                          <a:cs typeface="Calibri" panose="020F0502020204030204" pitchFamily="34" charset="0"/>
                        </a:rPr>
                        <a:t>6.76 ± 0.69 µM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42938016"/>
                  </a:ext>
                </a:extLst>
              </a:tr>
            </a:tbl>
          </a:graphicData>
        </a:graphic>
      </p:graphicFrame>
    </p:spTree>
    <p:extLst>
      <p:ext uri="{BB962C8B-B14F-4D97-AF65-F5344CB8AC3E}">
        <p14:creationId xmlns:p14="http://schemas.microsoft.com/office/powerpoint/2010/main" val="927555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dirty="0"/>
              <a:t>Monoclonal Antibodies: </a:t>
            </a:r>
            <a:br>
              <a:rPr lang="en-US" dirty="0"/>
            </a:br>
            <a:r>
              <a:rPr lang="en-US" dirty="0"/>
              <a:t>Treatment and Prophylaxis Options</a:t>
            </a:r>
            <a:endParaRPr lang="en-US"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F410B08-DD43-4CBE-ADEA-EB4C9AA43589}"/>
              </a:ext>
            </a:extLst>
          </p:cNvPr>
          <p:cNvSpPr>
            <a:spLocks noGrp="1"/>
          </p:cNvSpPr>
          <p:nvPr>
            <p:ph type="title"/>
          </p:nvPr>
        </p:nvSpPr>
        <p:spPr/>
        <p:txBody>
          <a:bodyPr/>
          <a:lstStyle/>
          <a:p>
            <a:r>
              <a:rPr lang="en-US" dirty="0"/>
              <a:t>Sotrovimab: Data, Authorization, and Dosing</a:t>
            </a:r>
          </a:p>
        </p:txBody>
      </p:sp>
      <p:sp>
        <p:nvSpPr>
          <p:cNvPr id="6" name="Content Placeholder 5">
            <a:extLst>
              <a:ext uri="{FF2B5EF4-FFF2-40B4-BE49-F238E27FC236}">
                <a16:creationId xmlns:a16="http://schemas.microsoft.com/office/drawing/2014/main" id="{61D58068-C176-4EA2-916C-098DFC39BD96}"/>
              </a:ext>
            </a:extLst>
          </p:cNvPr>
          <p:cNvSpPr>
            <a:spLocks noGrp="1"/>
          </p:cNvSpPr>
          <p:nvPr>
            <p:ph sz="half" idx="1"/>
          </p:nvPr>
        </p:nvSpPr>
        <p:spPr>
          <a:xfrm>
            <a:off x="601820" y="1509460"/>
            <a:ext cx="5309278" cy="4678738"/>
          </a:xfrm>
        </p:spPr>
        <p:txBody>
          <a:bodyPr/>
          <a:lstStyle/>
          <a:p>
            <a:r>
              <a:rPr lang="en-US" sz="2200" i="0" dirty="0">
                <a:effectLst/>
                <a:cs typeface="Calibri" panose="020F0502020204030204" pitchFamily="34" charset="0"/>
              </a:rPr>
              <a:t>COMET-ICE: </a:t>
            </a:r>
            <a:r>
              <a:rPr lang="en-US" sz="2200" b="1" i="0" dirty="0">
                <a:solidFill>
                  <a:schemeClr val="accent3"/>
                </a:solidFill>
                <a:effectLst/>
                <a:cs typeface="Calibri" panose="020F0502020204030204" pitchFamily="34" charset="0"/>
              </a:rPr>
              <a:t>85% relative reduction </a:t>
            </a:r>
            <a:br>
              <a:rPr lang="en-US" sz="2200" b="1" i="0" dirty="0">
                <a:solidFill>
                  <a:schemeClr val="accent3"/>
                </a:solidFill>
                <a:effectLst/>
                <a:cs typeface="Calibri" panose="020F0502020204030204" pitchFamily="34" charset="0"/>
              </a:rPr>
            </a:br>
            <a:r>
              <a:rPr lang="en-US" sz="2200" b="0" i="0" dirty="0">
                <a:solidFill>
                  <a:srgbClr val="171717"/>
                </a:solidFill>
                <a:effectLst/>
                <a:cs typeface="Calibri" panose="020F0502020204030204" pitchFamily="34" charset="0"/>
              </a:rPr>
              <a:t>in the risk of hospitalization or death by Day 29 in those who received sotrovimab vs placebo and were </a:t>
            </a:r>
            <a:r>
              <a:rPr lang="en-US" sz="2200" b="1" i="0" dirty="0">
                <a:solidFill>
                  <a:schemeClr val="accent3"/>
                </a:solidFill>
                <a:effectLst/>
                <a:cs typeface="Calibri" panose="020F0502020204030204" pitchFamily="34" charset="0"/>
              </a:rPr>
              <a:t>within 5 days of symptom onset </a:t>
            </a:r>
            <a:r>
              <a:rPr lang="en-US" sz="2200" i="0" dirty="0">
                <a:effectLst/>
                <a:cs typeface="Calibri" panose="020F0502020204030204" pitchFamily="34" charset="0"/>
              </a:rPr>
              <a:t>(N = 583)</a:t>
            </a:r>
          </a:p>
          <a:p>
            <a:r>
              <a:rPr lang="en-GB" sz="2200" kern="1200" dirty="0">
                <a:solidFill>
                  <a:srgbClr val="000000"/>
                </a:solidFill>
                <a:cs typeface="Calibri" panose="020F0502020204030204" pitchFamily="34" charset="0"/>
              </a:rPr>
              <a:t>EUA issued for treatment of nonhospitalized persons </a:t>
            </a:r>
            <a:r>
              <a:rPr lang="en-US" sz="2200" b="0" i="0" dirty="0">
                <a:solidFill>
                  <a:srgbClr val="171717"/>
                </a:solidFill>
                <a:effectLst/>
                <a:cs typeface="Calibri" panose="020F0502020204030204" pitchFamily="34" charset="0"/>
              </a:rPr>
              <a:t>≥12 yr of age and weighing ≥40 kg </a:t>
            </a:r>
            <a:r>
              <a:rPr lang="en-GB" sz="2200" kern="1200" dirty="0">
                <a:solidFill>
                  <a:srgbClr val="000000"/>
                </a:solidFill>
                <a:cs typeface="Calibri" panose="020F0502020204030204" pitchFamily="34" charset="0"/>
              </a:rPr>
              <a:t>with mild to moderate COVID-19 symptoms </a:t>
            </a:r>
            <a:br>
              <a:rPr lang="en-GB" sz="2200" kern="1200" dirty="0">
                <a:solidFill>
                  <a:srgbClr val="000000"/>
                </a:solidFill>
                <a:cs typeface="Calibri" panose="020F0502020204030204" pitchFamily="34" charset="0"/>
              </a:rPr>
            </a:br>
            <a:r>
              <a:rPr lang="en-GB" sz="2200" b="1" kern="1200" dirty="0">
                <a:solidFill>
                  <a:schemeClr val="accent3"/>
                </a:solidFill>
                <a:cs typeface="Calibri" panose="020F0502020204030204" pitchFamily="34" charset="0"/>
              </a:rPr>
              <a:t>within 7 days of symptom onset</a:t>
            </a:r>
            <a:r>
              <a:rPr lang="en-US" sz="2200" b="1" kern="1200" baseline="30000" dirty="0">
                <a:solidFill>
                  <a:schemeClr val="accent3"/>
                </a:solidFill>
                <a:cs typeface="Calibri" panose="020F0502020204030204" pitchFamily="34" charset="0"/>
              </a:rPr>
              <a:t>3</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Not widely distributed in US until emergence of omicron variant</a:t>
            </a:r>
            <a:r>
              <a:rPr kumimoji="0" lang="en-US" sz="20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2</a:t>
            </a:r>
          </a:p>
          <a:p>
            <a:pPr lvl="1"/>
            <a:endParaRPr lang="en-US" sz="2000" b="1" baseline="30000" dirty="0">
              <a:solidFill>
                <a:schemeClr val="accent3"/>
              </a:solidFill>
              <a:cs typeface="Calibri" panose="020F0502020204030204" pitchFamily="34" charset="0"/>
            </a:endParaRPr>
          </a:p>
          <a:p>
            <a:endParaRPr lang="en-US" sz="2000" dirty="0">
              <a:cs typeface="Calibri" panose="020F0502020204030204" pitchFamily="34" charset="0"/>
            </a:endParaRPr>
          </a:p>
        </p:txBody>
      </p:sp>
      <p:sp>
        <p:nvSpPr>
          <p:cNvPr id="7" name="Content Placeholder 6">
            <a:extLst>
              <a:ext uri="{FF2B5EF4-FFF2-40B4-BE49-F238E27FC236}">
                <a16:creationId xmlns:a16="http://schemas.microsoft.com/office/drawing/2014/main" id="{684E5E90-005A-4D1B-AEA9-C5F2BA880072}"/>
              </a:ext>
            </a:extLst>
          </p:cNvPr>
          <p:cNvSpPr>
            <a:spLocks noGrp="1"/>
          </p:cNvSpPr>
          <p:nvPr>
            <p:ph sz="half" idx="2"/>
          </p:nvPr>
        </p:nvSpPr>
        <p:spPr>
          <a:xfrm>
            <a:off x="6100762" y="1509460"/>
            <a:ext cx="5381441" cy="4679462"/>
          </a:xfrm>
        </p:spPr>
        <p:txBody>
          <a:bodyPr/>
          <a:lstStyle/>
          <a:p>
            <a:r>
              <a:rPr lang="en-US" sz="2200" b="0" i="0" dirty="0">
                <a:solidFill>
                  <a:srgbClr val="171717"/>
                </a:solidFill>
                <a:effectLst/>
                <a:latin typeface="Public Sans"/>
              </a:rPr>
              <a:t>Administration: sotrovimab 500 mg as a single IV infusion</a:t>
            </a:r>
            <a:r>
              <a:rPr lang="en-US" sz="2200" b="0" i="0" baseline="30000" dirty="0">
                <a:solidFill>
                  <a:srgbClr val="171717"/>
                </a:solidFill>
                <a:effectLst/>
                <a:latin typeface="Public Sans"/>
              </a:rPr>
              <a:t>2,3</a:t>
            </a:r>
          </a:p>
          <a:p>
            <a:pPr lvl="1"/>
            <a:r>
              <a:rPr lang="en-US" sz="2000" dirty="0">
                <a:solidFill>
                  <a:srgbClr val="171717"/>
                </a:solidFill>
                <a:latin typeface="Public Sans"/>
              </a:rPr>
              <a:t>Requires </a:t>
            </a:r>
            <a:r>
              <a:rPr lang="en-US" sz="2000" b="0" i="0" dirty="0">
                <a:solidFill>
                  <a:srgbClr val="171717"/>
                </a:solidFill>
                <a:effectLst/>
                <a:latin typeface="Public Sans"/>
              </a:rPr>
              <a:t>setting where severe hypersensitivity reactions, such as anaphylaxis, can be managed </a:t>
            </a:r>
          </a:p>
          <a:p>
            <a:pPr lvl="1"/>
            <a:r>
              <a:rPr lang="en-US" sz="2000" b="0" i="0" dirty="0">
                <a:solidFill>
                  <a:srgbClr val="171717"/>
                </a:solidFill>
                <a:effectLst/>
                <a:latin typeface="Public Sans"/>
              </a:rPr>
              <a:t>Patients should be monitored during infusion and observed for ≥1 hr after infusion</a:t>
            </a:r>
          </a:p>
          <a:p>
            <a:r>
              <a:rPr lang="en-US" sz="2200" dirty="0">
                <a:solidFill>
                  <a:srgbClr val="171717"/>
                </a:solidFill>
                <a:latin typeface="Public Sans"/>
              </a:rPr>
              <a:t>April 8, 2022 update</a:t>
            </a:r>
            <a:r>
              <a:rPr lang="en-US" sz="2200" baseline="30000" dirty="0">
                <a:solidFill>
                  <a:srgbClr val="171717"/>
                </a:solidFill>
                <a:latin typeface="Public Sans"/>
              </a:rPr>
              <a:t>4</a:t>
            </a:r>
          </a:p>
          <a:p>
            <a:pPr lvl="1"/>
            <a:r>
              <a:rPr lang="en-US" sz="2000" b="0" i="0" dirty="0">
                <a:solidFill>
                  <a:srgbClr val="171717"/>
                </a:solidFill>
                <a:effectLst/>
                <a:latin typeface="Public Sans"/>
              </a:rPr>
              <a:t>Due to substantially decreased activity against BA.2, sotrovimab distribution has been paused and is </a:t>
            </a:r>
            <a:r>
              <a:rPr lang="en-US" sz="2000" b="1" i="0" dirty="0">
                <a:solidFill>
                  <a:srgbClr val="171717"/>
                </a:solidFill>
                <a:effectLst/>
                <a:latin typeface="Public Sans"/>
              </a:rPr>
              <a:t>not</a:t>
            </a:r>
            <a:r>
              <a:rPr lang="en-US" sz="2000" b="0" i="0" dirty="0">
                <a:solidFill>
                  <a:srgbClr val="171717"/>
                </a:solidFill>
                <a:effectLst/>
                <a:latin typeface="Public Sans"/>
              </a:rPr>
              <a:t> currently recommended for use</a:t>
            </a:r>
          </a:p>
          <a:p>
            <a:endParaRPr lang="en-US" sz="2400" dirty="0">
              <a:solidFill>
                <a:srgbClr val="171717"/>
              </a:solidFill>
              <a:latin typeface="Public Sans"/>
            </a:endParaRPr>
          </a:p>
        </p:txBody>
      </p:sp>
      <p:sp>
        <p:nvSpPr>
          <p:cNvPr id="11" name="Text Box 11">
            <a:extLst>
              <a:ext uri="{FF2B5EF4-FFF2-40B4-BE49-F238E27FC236}">
                <a16:creationId xmlns:a16="http://schemas.microsoft.com/office/drawing/2014/main" id="{3C9B57D6-7AE8-4619-99F0-C32D89EC9339}"/>
              </a:ext>
            </a:extLst>
          </p:cNvPr>
          <p:cNvSpPr txBox="1">
            <a:spLocks noChangeArrowheads="1"/>
          </p:cNvSpPr>
          <p:nvPr/>
        </p:nvSpPr>
        <p:spPr bwMode="auto">
          <a:xfrm>
            <a:off x="437200" y="6020019"/>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Gupta. NEJM. 2021;385:1941.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fda.gov/media/149534/download.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covid19treatmentguidelines.nih.gov/therapies/statement-on-therapies-for-high-risk-</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nonhospitalized</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-patients.</a:t>
            </a:r>
          </a:p>
          <a:p>
            <a:pPr marL="0" marR="0" lvl="0" indent="0" algn="l" defTabSz="914400" rtl="0" eaLnBrk="0"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https://www.covid19treatmentguidelines.nih.gov/about-the-guidelines/whats-new/</a:t>
            </a:r>
          </a:p>
        </p:txBody>
      </p:sp>
      <p:grpSp>
        <p:nvGrpSpPr>
          <p:cNvPr id="12" name="Group 11">
            <a:extLst>
              <a:ext uri="{FF2B5EF4-FFF2-40B4-BE49-F238E27FC236}">
                <a16:creationId xmlns:a16="http://schemas.microsoft.com/office/drawing/2014/main" id="{11A922E4-F554-4897-ADA7-2B664D191F7A}"/>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6DAFAE71-159E-4720-B4EC-FCB43D3149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BF2811AD-8FAB-4D6A-AA2F-91C89E19C8F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746843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A85FC-2F13-4774-9D6C-00272DDDEBD8}"/>
              </a:ext>
            </a:extLst>
          </p:cNvPr>
          <p:cNvSpPr>
            <a:spLocks noGrp="1"/>
          </p:cNvSpPr>
          <p:nvPr>
            <p:ph type="title"/>
          </p:nvPr>
        </p:nvSpPr>
        <p:spPr/>
        <p:txBody>
          <a:bodyPr/>
          <a:lstStyle/>
          <a:p>
            <a:r>
              <a:rPr lang="en-US" dirty="0"/>
              <a:t>BLAZE-4: Bebtelovimab in Participants </a:t>
            </a:r>
            <a:br>
              <a:rPr lang="en-US" dirty="0"/>
            </a:br>
            <a:r>
              <a:rPr lang="en-US" dirty="0"/>
              <a:t>With Mild to Moderate COVID-19 Illness</a:t>
            </a:r>
          </a:p>
        </p:txBody>
      </p:sp>
      <p:sp>
        <p:nvSpPr>
          <p:cNvPr id="3" name="Content Placeholder 2">
            <a:extLst>
              <a:ext uri="{FF2B5EF4-FFF2-40B4-BE49-F238E27FC236}">
                <a16:creationId xmlns:a16="http://schemas.microsoft.com/office/drawing/2014/main" id="{9EABB6B4-1401-43F4-87E5-0BBA13A1694F}"/>
              </a:ext>
            </a:extLst>
          </p:cNvPr>
          <p:cNvSpPr>
            <a:spLocks noGrp="1"/>
          </p:cNvSpPr>
          <p:nvPr>
            <p:ph idx="1"/>
          </p:nvPr>
        </p:nvSpPr>
        <p:spPr>
          <a:xfrm>
            <a:off x="623725" y="1513047"/>
            <a:ext cx="10877529" cy="1166031"/>
          </a:xfrm>
        </p:spPr>
        <p:txBody>
          <a:bodyPr/>
          <a:lstStyle/>
          <a:p>
            <a:r>
              <a:rPr lang="en-US" sz="2400" dirty="0"/>
              <a:t>Efficacy of single infusion of bebtelovimab monotherapy vs bebtelovimab + bamlanivimab/etesevimab vs placebo in low- and high-risk adults with </a:t>
            </a:r>
            <a:br>
              <a:rPr lang="en-US" sz="2400" dirty="0"/>
            </a:br>
            <a:r>
              <a:rPr lang="en-US" sz="2400" dirty="0"/>
              <a:t>mild to moderate COVID-19 (delta and alpha lineages)</a:t>
            </a:r>
          </a:p>
        </p:txBody>
      </p:sp>
      <p:sp>
        <p:nvSpPr>
          <p:cNvPr id="8" name="TextBox 7">
            <a:extLst>
              <a:ext uri="{FF2B5EF4-FFF2-40B4-BE49-F238E27FC236}">
                <a16:creationId xmlns:a16="http://schemas.microsoft.com/office/drawing/2014/main" id="{E3569EC2-61C8-44D7-AD02-D442710D77FD}"/>
              </a:ext>
            </a:extLst>
          </p:cNvPr>
          <p:cNvSpPr txBox="1"/>
          <p:nvPr/>
        </p:nvSpPr>
        <p:spPr bwMode="auto">
          <a:xfrm>
            <a:off x="433387" y="6409970"/>
            <a:ext cx="52132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Dougan. medRxiv. 2022[Preprint].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Note: this study has not been peer reviewed.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grpSp>
        <p:nvGrpSpPr>
          <p:cNvPr id="9" name="Group 8">
            <a:extLst>
              <a:ext uri="{FF2B5EF4-FFF2-40B4-BE49-F238E27FC236}">
                <a16:creationId xmlns:a16="http://schemas.microsoft.com/office/drawing/2014/main" id="{DE3EC452-FC54-4A6E-9D51-381216CB8191}"/>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E31B3509-B79D-45F0-B2CC-C58B33BF4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CF0E9EE4-C5DA-4791-A89C-AA440633EC2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A1310620-62CA-4828-8203-6FB550628434}"/>
              </a:ext>
            </a:extLst>
          </p:cNvPr>
          <p:cNvSpPr txBox="1"/>
          <p:nvPr/>
        </p:nvSpPr>
        <p:spPr bwMode="auto">
          <a:xfrm>
            <a:off x="1180714" y="2678167"/>
            <a:ext cx="46951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Load by Visit From the Placebo-Controlled Portion of BLAZE-4 in Low-Risk Adults</a:t>
            </a:r>
          </a:p>
        </p:txBody>
      </p:sp>
      <p:sp>
        <p:nvSpPr>
          <p:cNvPr id="12" name="TextBox 11">
            <a:extLst>
              <a:ext uri="{FF2B5EF4-FFF2-40B4-BE49-F238E27FC236}">
                <a16:creationId xmlns:a16="http://schemas.microsoft.com/office/drawing/2014/main" id="{345C81CD-DC3D-4420-B520-9B60183EB2F0}"/>
              </a:ext>
            </a:extLst>
          </p:cNvPr>
          <p:cNvSpPr txBox="1"/>
          <p:nvPr/>
        </p:nvSpPr>
        <p:spPr bwMode="auto">
          <a:xfrm>
            <a:off x="6772978" y="2678167"/>
            <a:ext cx="46951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Load by Visit From the Open-Label Portion of BLAZE-4</a:t>
            </a:r>
          </a:p>
        </p:txBody>
      </p:sp>
      <p:grpSp>
        <p:nvGrpSpPr>
          <p:cNvPr id="205" name="Group 204">
            <a:extLst>
              <a:ext uri="{FF2B5EF4-FFF2-40B4-BE49-F238E27FC236}">
                <a16:creationId xmlns:a16="http://schemas.microsoft.com/office/drawing/2014/main" id="{AB938089-3953-44AB-A406-19EFA7E25B21}"/>
              </a:ext>
            </a:extLst>
          </p:cNvPr>
          <p:cNvGrpSpPr/>
          <p:nvPr/>
        </p:nvGrpSpPr>
        <p:grpSpPr>
          <a:xfrm>
            <a:off x="3603190" y="3287086"/>
            <a:ext cx="2728952" cy="1169551"/>
            <a:chOff x="3756248" y="3210084"/>
            <a:chExt cx="2728952" cy="1169551"/>
          </a:xfrm>
        </p:grpSpPr>
        <p:sp>
          <p:nvSpPr>
            <p:cNvPr id="6" name="TextBox 5">
              <a:extLst>
                <a:ext uri="{FF2B5EF4-FFF2-40B4-BE49-F238E27FC236}">
                  <a16:creationId xmlns:a16="http://schemas.microsoft.com/office/drawing/2014/main" id="{E9EEDDED-C0C4-4A96-8689-78897585B913}"/>
                </a:ext>
              </a:extLst>
            </p:cNvPr>
            <p:cNvSpPr txBox="1"/>
            <p:nvPr/>
          </p:nvSpPr>
          <p:spPr bwMode="auto">
            <a:xfrm>
              <a:off x="4127725" y="3210084"/>
              <a:ext cx="235747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BEB (175 mg)</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BAM/ETE + BEB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(700 mg/1400 mg + 175 mg)</a:t>
              </a:r>
            </a:p>
          </p:txBody>
        </p:sp>
        <p:cxnSp>
          <p:nvCxnSpPr>
            <p:cNvPr id="14" name="Straight Connector 13">
              <a:extLst>
                <a:ext uri="{FF2B5EF4-FFF2-40B4-BE49-F238E27FC236}">
                  <a16:creationId xmlns:a16="http://schemas.microsoft.com/office/drawing/2014/main" id="{FC4C2A9E-A086-4258-AC94-878C21BF844F}"/>
                </a:ext>
              </a:extLst>
            </p:cNvPr>
            <p:cNvCxnSpPr>
              <a:cxnSpLocks/>
            </p:cNvCxnSpPr>
            <p:nvPr/>
          </p:nvCxnSpPr>
          <p:spPr bwMode="auto">
            <a:xfrm>
              <a:off x="3756248" y="3579722"/>
              <a:ext cx="381000" cy="0"/>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98C7450-823F-4470-9B8F-08AC9D8C9D65}"/>
                </a:ext>
              </a:extLst>
            </p:cNvPr>
            <p:cNvCxnSpPr>
              <a:cxnSpLocks/>
            </p:cNvCxnSpPr>
            <p:nvPr/>
          </p:nvCxnSpPr>
          <p:spPr bwMode="auto">
            <a:xfrm>
              <a:off x="3756248" y="3796700"/>
              <a:ext cx="381000" cy="0"/>
            </a:xfrm>
            <a:prstGeom prst="line">
              <a:avLst/>
            </a:prstGeom>
            <a:noFill/>
            <a:ln w="28575" cap="flat" cmpd="sng" algn="ctr">
              <a:solidFill>
                <a:schemeClr val="accent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9B76755-623A-4389-AC20-E8DE2D644298}"/>
                </a:ext>
              </a:extLst>
            </p:cNvPr>
            <p:cNvCxnSpPr>
              <a:cxnSpLocks/>
            </p:cNvCxnSpPr>
            <p:nvPr/>
          </p:nvCxnSpPr>
          <p:spPr bwMode="auto">
            <a:xfrm>
              <a:off x="3756248" y="4013677"/>
              <a:ext cx="381000" cy="0"/>
            </a:xfrm>
            <a:prstGeom prst="line">
              <a:avLst/>
            </a:prstGeom>
            <a:noFill/>
            <a:ln w="28575" cap="flat" cmpd="sng" algn="ctr">
              <a:solidFill>
                <a:schemeClr val="accent4"/>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DF74B231-9F30-4CF4-A684-7097F1BC203A}"/>
              </a:ext>
            </a:extLst>
          </p:cNvPr>
          <p:cNvSpPr txBox="1"/>
          <p:nvPr/>
        </p:nvSpPr>
        <p:spPr bwMode="auto">
          <a:xfrm rot="16200000">
            <a:off x="-668014" y="4378100"/>
            <a:ext cx="27241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From Baseline</a:t>
            </a:r>
          </a:p>
        </p:txBody>
      </p:sp>
      <p:sp>
        <p:nvSpPr>
          <p:cNvPr id="19" name="TextBox 18">
            <a:extLst>
              <a:ext uri="{FF2B5EF4-FFF2-40B4-BE49-F238E27FC236}">
                <a16:creationId xmlns:a16="http://schemas.microsoft.com/office/drawing/2014/main" id="{F6D8FD33-2712-404F-BED4-6AD3E0E0C7CC}"/>
              </a:ext>
            </a:extLst>
          </p:cNvPr>
          <p:cNvSpPr txBox="1"/>
          <p:nvPr/>
        </p:nvSpPr>
        <p:spPr bwMode="auto">
          <a:xfrm>
            <a:off x="1209109" y="6087715"/>
            <a:ext cx="10292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Day</a:t>
            </a:r>
          </a:p>
        </p:txBody>
      </p:sp>
      <p:grpSp>
        <p:nvGrpSpPr>
          <p:cNvPr id="25" name="Group 24">
            <a:extLst>
              <a:ext uri="{FF2B5EF4-FFF2-40B4-BE49-F238E27FC236}">
                <a16:creationId xmlns:a16="http://schemas.microsoft.com/office/drawing/2014/main" id="{BB034144-59C9-4413-805E-2CB60B50718D}"/>
              </a:ext>
            </a:extLst>
          </p:cNvPr>
          <p:cNvGrpSpPr/>
          <p:nvPr/>
        </p:nvGrpSpPr>
        <p:grpSpPr>
          <a:xfrm>
            <a:off x="1395019" y="5894057"/>
            <a:ext cx="4420583" cy="307777"/>
            <a:chOff x="1395019" y="5889824"/>
            <a:chExt cx="4420583" cy="307777"/>
          </a:xfrm>
        </p:grpSpPr>
        <p:sp>
          <p:nvSpPr>
            <p:cNvPr id="20" name="TextBox 19">
              <a:extLst>
                <a:ext uri="{FF2B5EF4-FFF2-40B4-BE49-F238E27FC236}">
                  <a16:creationId xmlns:a16="http://schemas.microsoft.com/office/drawing/2014/main" id="{CEF203B2-A135-4A34-8D15-B7EA39B29097}"/>
                </a:ext>
              </a:extLst>
            </p:cNvPr>
            <p:cNvSpPr txBox="1"/>
            <p:nvPr/>
          </p:nvSpPr>
          <p:spPr bwMode="auto">
            <a:xfrm>
              <a:off x="1395019" y="5889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1" name="TextBox 20">
              <a:extLst>
                <a:ext uri="{FF2B5EF4-FFF2-40B4-BE49-F238E27FC236}">
                  <a16:creationId xmlns:a16="http://schemas.microsoft.com/office/drawing/2014/main" id="{FECF827F-FE74-4484-BCA9-4931D555861B}"/>
                </a:ext>
              </a:extLst>
            </p:cNvPr>
            <p:cNvSpPr txBox="1"/>
            <p:nvPr/>
          </p:nvSpPr>
          <p:spPr bwMode="auto">
            <a:xfrm>
              <a:off x="2223131" y="5889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2" name="TextBox 21">
              <a:extLst>
                <a:ext uri="{FF2B5EF4-FFF2-40B4-BE49-F238E27FC236}">
                  <a16:creationId xmlns:a16="http://schemas.microsoft.com/office/drawing/2014/main" id="{2C07313E-D966-4573-BC2F-344C3939BBAC}"/>
                </a:ext>
              </a:extLst>
            </p:cNvPr>
            <p:cNvSpPr txBox="1"/>
            <p:nvPr/>
          </p:nvSpPr>
          <p:spPr bwMode="auto">
            <a:xfrm>
              <a:off x="3037358" y="5889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3" name="TextBox 22">
              <a:extLst>
                <a:ext uri="{FF2B5EF4-FFF2-40B4-BE49-F238E27FC236}">
                  <a16:creationId xmlns:a16="http://schemas.microsoft.com/office/drawing/2014/main" id="{63E5BE39-0490-4977-A5D5-9F16B65F71CE}"/>
                </a:ext>
              </a:extLst>
            </p:cNvPr>
            <p:cNvSpPr txBox="1"/>
            <p:nvPr/>
          </p:nvSpPr>
          <p:spPr bwMode="auto">
            <a:xfrm>
              <a:off x="3851585" y="5889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4" name="TextBox 23">
              <a:extLst>
                <a:ext uri="{FF2B5EF4-FFF2-40B4-BE49-F238E27FC236}">
                  <a16:creationId xmlns:a16="http://schemas.microsoft.com/office/drawing/2014/main" id="{7D804254-9A78-492F-B13A-85E28C3DD53C}"/>
                </a:ext>
              </a:extLst>
            </p:cNvPr>
            <p:cNvSpPr txBox="1"/>
            <p:nvPr/>
          </p:nvSpPr>
          <p:spPr bwMode="auto">
            <a:xfrm>
              <a:off x="5448194" y="588982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grpSp>
      <p:grpSp>
        <p:nvGrpSpPr>
          <p:cNvPr id="32" name="Group 31">
            <a:extLst>
              <a:ext uri="{FF2B5EF4-FFF2-40B4-BE49-F238E27FC236}">
                <a16:creationId xmlns:a16="http://schemas.microsoft.com/office/drawing/2014/main" id="{05CE1770-2CD3-49F5-BA52-056FA3E826F5}"/>
              </a:ext>
            </a:extLst>
          </p:cNvPr>
          <p:cNvGrpSpPr/>
          <p:nvPr/>
        </p:nvGrpSpPr>
        <p:grpSpPr>
          <a:xfrm>
            <a:off x="1533038" y="5883486"/>
            <a:ext cx="4098860" cy="85514"/>
            <a:chOff x="1533038" y="5516696"/>
            <a:chExt cx="4098860" cy="412509"/>
          </a:xfrm>
        </p:grpSpPr>
        <p:cxnSp>
          <p:nvCxnSpPr>
            <p:cNvPr id="27" name="Straight Connector 26">
              <a:extLst>
                <a:ext uri="{FF2B5EF4-FFF2-40B4-BE49-F238E27FC236}">
                  <a16:creationId xmlns:a16="http://schemas.microsoft.com/office/drawing/2014/main" id="{B01FBC57-480A-4DEA-B3B8-07181AF92169}"/>
                </a:ext>
              </a:extLst>
            </p:cNvPr>
            <p:cNvCxnSpPr>
              <a:cxnSpLocks/>
            </p:cNvCxnSpPr>
            <p:nvPr/>
          </p:nvCxnSpPr>
          <p:spPr bwMode="auto">
            <a:xfrm>
              <a:off x="1533038"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398FC34-6F4A-4A86-9401-23B581535520}"/>
                </a:ext>
              </a:extLst>
            </p:cNvPr>
            <p:cNvCxnSpPr>
              <a:cxnSpLocks/>
            </p:cNvCxnSpPr>
            <p:nvPr/>
          </p:nvCxnSpPr>
          <p:spPr bwMode="auto">
            <a:xfrm>
              <a:off x="2348451"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559EC0F-D8D3-4E9D-B115-EF262A89B336}"/>
                </a:ext>
              </a:extLst>
            </p:cNvPr>
            <p:cNvCxnSpPr>
              <a:cxnSpLocks/>
            </p:cNvCxnSpPr>
            <p:nvPr/>
          </p:nvCxnSpPr>
          <p:spPr bwMode="auto">
            <a:xfrm>
              <a:off x="3175377"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5736590-39BB-45AD-9E55-6BB9FEE21567}"/>
                </a:ext>
              </a:extLst>
            </p:cNvPr>
            <p:cNvCxnSpPr>
              <a:cxnSpLocks/>
            </p:cNvCxnSpPr>
            <p:nvPr/>
          </p:nvCxnSpPr>
          <p:spPr bwMode="auto">
            <a:xfrm>
              <a:off x="3990790"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080DBD4-18BF-4597-9856-2176B3F137F4}"/>
                </a:ext>
              </a:extLst>
            </p:cNvPr>
            <p:cNvCxnSpPr>
              <a:cxnSpLocks/>
            </p:cNvCxnSpPr>
            <p:nvPr/>
          </p:nvCxnSpPr>
          <p:spPr bwMode="auto">
            <a:xfrm>
              <a:off x="5631898" y="5516696"/>
              <a:ext cx="0" cy="412509"/>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598A7F3F-CE40-4D36-BAC8-984CB4A3945E}"/>
              </a:ext>
            </a:extLst>
          </p:cNvPr>
          <p:cNvGrpSpPr/>
          <p:nvPr/>
        </p:nvGrpSpPr>
        <p:grpSpPr>
          <a:xfrm>
            <a:off x="742313" y="3017334"/>
            <a:ext cx="466795" cy="2900744"/>
            <a:chOff x="772793" y="3017334"/>
            <a:chExt cx="466795" cy="2900744"/>
          </a:xfrm>
        </p:grpSpPr>
        <p:sp>
          <p:nvSpPr>
            <p:cNvPr id="33" name="TextBox 32">
              <a:extLst>
                <a:ext uri="{FF2B5EF4-FFF2-40B4-BE49-F238E27FC236}">
                  <a16:creationId xmlns:a16="http://schemas.microsoft.com/office/drawing/2014/main" id="{41DA08DC-B1A1-4EEE-B285-FDCEE2910F20}"/>
                </a:ext>
              </a:extLst>
            </p:cNvPr>
            <p:cNvSpPr txBox="1"/>
            <p:nvPr/>
          </p:nvSpPr>
          <p:spPr bwMode="auto">
            <a:xfrm>
              <a:off x="772794" y="3494960"/>
              <a:ext cx="466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4" name="TextBox 33">
              <a:extLst>
                <a:ext uri="{FF2B5EF4-FFF2-40B4-BE49-F238E27FC236}">
                  <a16:creationId xmlns:a16="http://schemas.microsoft.com/office/drawing/2014/main" id="{D01AEA7E-2DAB-4A31-AA2A-006EB739B320}"/>
                </a:ext>
              </a:extLst>
            </p:cNvPr>
            <p:cNvSpPr txBox="1"/>
            <p:nvPr/>
          </p:nvSpPr>
          <p:spPr bwMode="auto">
            <a:xfrm>
              <a:off x="772793" y="3250201"/>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35" name="TextBox 34">
              <a:extLst>
                <a:ext uri="{FF2B5EF4-FFF2-40B4-BE49-F238E27FC236}">
                  <a16:creationId xmlns:a16="http://schemas.microsoft.com/office/drawing/2014/main" id="{544A9F09-D14C-47FC-B7A5-952E200142C8}"/>
                </a:ext>
              </a:extLst>
            </p:cNvPr>
            <p:cNvSpPr txBox="1"/>
            <p:nvPr/>
          </p:nvSpPr>
          <p:spPr bwMode="auto">
            <a:xfrm>
              <a:off x="963551" y="301733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TextBox 35">
              <a:extLst>
                <a:ext uri="{FF2B5EF4-FFF2-40B4-BE49-F238E27FC236}">
                  <a16:creationId xmlns:a16="http://schemas.microsoft.com/office/drawing/2014/main" id="{DBBAC9E7-9517-4EB3-9B56-B5FC4AAB495C}"/>
                </a:ext>
              </a:extLst>
            </p:cNvPr>
            <p:cNvSpPr txBox="1"/>
            <p:nvPr/>
          </p:nvSpPr>
          <p:spPr bwMode="auto">
            <a:xfrm>
              <a:off x="772794" y="4192282"/>
              <a:ext cx="466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7" name="TextBox 36">
              <a:extLst>
                <a:ext uri="{FF2B5EF4-FFF2-40B4-BE49-F238E27FC236}">
                  <a16:creationId xmlns:a16="http://schemas.microsoft.com/office/drawing/2014/main" id="{DA0B26A5-6043-4C65-A17B-328B4D38BCCC}"/>
                </a:ext>
              </a:extLst>
            </p:cNvPr>
            <p:cNvSpPr txBox="1"/>
            <p:nvPr/>
          </p:nvSpPr>
          <p:spPr bwMode="auto">
            <a:xfrm>
              <a:off x="772793" y="3947523"/>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8" name="TextBox 37">
              <a:extLst>
                <a:ext uri="{FF2B5EF4-FFF2-40B4-BE49-F238E27FC236}">
                  <a16:creationId xmlns:a16="http://schemas.microsoft.com/office/drawing/2014/main" id="{90BA4C6E-E571-4126-BD41-92E7DC94CABE}"/>
                </a:ext>
              </a:extLst>
            </p:cNvPr>
            <p:cNvSpPr txBox="1"/>
            <p:nvPr/>
          </p:nvSpPr>
          <p:spPr bwMode="auto">
            <a:xfrm>
              <a:off x="772793" y="3714656"/>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9" name="TextBox 38">
              <a:extLst>
                <a:ext uri="{FF2B5EF4-FFF2-40B4-BE49-F238E27FC236}">
                  <a16:creationId xmlns:a16="http://schemas.microsoft.com/office/drawing/2014/main" id="{378B8C2B-3714-43FF-A5BF-ED9B3F595488}"/>
                </a:ext>
              </a:extLst>
            </p:cNvPr>
            <p:cNvSpPr txBox="1"/>
            <p:nvPr/>
          </p:nvSpPr>
          <p:spPr bwMode="auto">
            <a:xfrm>
              <a:off x="772793" y="4671331"/>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40" name="TextBox 39">
              <a:extLst>
                <a:ext uri="{FF2B5EF4-FFF2-40B4-BE49-F238E27FC236}">
                  <a16:creationId xmlns:a16="http://schemas.microsoft.com/office/drawing/2014/main" id="{B39DE468-A0DD-4E5E-AD76-0A1CC33FAD9D}"/>
                </a:ext>
              </a:extLst>
            </p:cNvPr>
            <p:cNvSpPr txBox="1"/>
            <p:nvPr/>
          </p:nvSpPr>
          <p:spPr bwMode="auto">
            <a:xfrm>
              <a:off x="772793" y="4426572"/>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1" name="TextBox 40">
              <a:extLst>
                <a:ext uri="{FF2B5EF4-FFF2-40B4-BE49-F238E27FC236}">
                  <a16:creationId xmlns:a16="http://schemas.microsoft.com/office/drawing/2014/main" id="{85B5E904-D510-434E-A57E-E89EC33FB0C1}"/>
                </a:ext>
              </a:extLst>
            </p:cNvPr>
            <p:cNvSpPr txBox="1"/>
            <p:nvPr/>
          </p:nvSpPr>
          <p:spPr bwMode="auto">
            <a:xfrm>
              <a:off x="772793" y="5368653"/>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2" name="TextBox 41">
              <a:extLst>
                <a:ext uri="{FF2B5EF4-FFF2-40B4-BE49-F238E27FC236}">
                  <a16:creationId xmlns:a16="http://schemas.microsoft.com/office/drawing/2014/main" id="{42807EEB-32DB-4437-A845-FD59425CF56D}"/>
                </a:ext>
              </a:extLst>
            </p:cNvPr>
            <p:cNvSpPr txBox="1"/>
            <p:nvPr/>
          </p:nvSpPr>
          <p:spPr bwMode="auto">
            <a:xfrm>
              <a:off x="772793" y="5123894"/>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43" name="TextBox 42">
              <a:extLst>
                <a:ext uri="{FF2B5EF4-FFF2-40B4-BE49-F238E27FC236}">
                  <a16:creationId xmlns:a16="http://schemas.microsoft.com/office/drawing/2014/main" id="{3A574C65-5B85-4B6F-B89B-ACA7EEB5C0CC}"/>
                </a:ext>
              </a:extLst>
            </p:cNvPr>
            <p:cNvSpPr txBox="1"/>
            <p:nvPr/>
          </p:nvSpPr>
          <p:spPr bwMode="auto">
            <a:xfrm>
              <a:off x="772793" y="4891027"/>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4" name="TextBox 43">
              <a:extLst>
                <a:ext uri="{FF2B5EF4-FFF2-40B4-BE49-F238E27FC236}">
                  <a16:creationId xmlns:a16="http://schemas.microsoft.com/office/drawing/2014/main" id="{C0DB13AB-D166-4AAE-B385-E38E67F1ECD8}"/>
                </a:ext>
              </a:extLst>
            </p:cNvPr>
            <p:cNvSpPr txBox="1"/>
            <p:nvPr/>
          </p:nvSpPr>
          <p:spPr bwMode="auto">
            <a:xfrm>
              <a:off x="772793" y="5610301"/>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p>
          </p:txBody>
        </p:sp>
      </p:grpSp>
      <p:grpSp>
        <p:nvGrpSpPr>
          <p:cNvPr id="62" name="Group 61">
            <a:extLst>
              <a:ext uri="{FF2B5EF4-FFF2-40B4-BE49-F238E27FC236}">
                <a16:creationId xmlns:a16="http://schemas.microsoft.com/office/drawing/2014/main" id="{A64CA4DE-018A-44EA-9E73-852137DA296A}"/>
              </a:ext>
            </a:extLst>
          </p:cNvPr>
          <p:cNvGrpSpPr/>
          <p:nvPr/>
        </p:nvGrpSpPr>
        <p:grpSpPr>
          <a:xfrm>
            <a:off x="1129797" y="3171825"/>
            <a:ext cx="69083" cy="2586684"/>
            <a:chOff x="1134877" y="3171825"/>
            <a:chExt cx="722786" cy="2586684"/>
          </a:xfrm>
        </p:grpSpPr>
        <p:grpSp>
          <p:nvGrpSpPr>
            <p:cNvPr id="46" name="Group 45">
              <a:extLst>
                <a:ext uri="{FF2B5EF4-FFF2-40B4-BE49-F238E27FC236}">
                  <a16:creationId xmlns:a16="http://schemas.microsoft.com/office/drawing/2014/main" id="{F8A0498F-374F-4596-8C0D-C334F225EBBB}"/>
                </a:ext>
              </a:extLst>
            </p:cNvPr>
            <p:cNvGrpSpPr/>
            <p:nvPr/>
          </p:nvGrpSpPr>
          <p:grpSpPr>
            <a:xfrm rot="5400000">
              <a:off x="1143845" y="3162857"/>
              <a:ext cx="704850" cy="722786"/>
              <a:chOff x="1533038" y="5516696"/>
              <a:chExt cx="2457752" cy="412509"/>
            </a:xfrm>
          </p:grpSpPr>
          <p:cxnSp>
            <p:nvCxnSpPr>
              <p:cNvPr id="47" name="Straight Connector 46">
                <a:extLst>
                  <a:ext uri="{FF2B5EF4-FFF2-40B4-BE49-F238E27FC236}">
                    <a16:creationId xmlns:a16="http://schemas.microsoft.com/office/drawing/2014/main" id="{5F1D1113-E787-45CF-A64D-18C6D9085F8F}"/>
                  </a:ext>
                </a:extLst>
              </p:cNvPr>
              <p:cNvCxnSpPr>
                <a:cxnSpLocks/>
              </p:cNvCxnSpPr>
              <p:nvPr/>
            </p:nvCxnSpPr>
            <p:spPr bwMode="auto">
              <a:xfrm>
                <a:off x="1533038"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2FFE4E8-058E-4A60-8160-B8758D0F7A96}"/>
                  </a:ext>
                </a:extLst>
              </p:cNvPr>
              <p:cNvCxnSpPr>
                <a:cxnSpLocks/>
              </p:cNvCxnSpPr>
              <p:nvPr/>
            </p:nvCxnSpPr>
            <p:spPr bwMode="auto">
              <a:xfrm>
                <a:off x="2348451"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DC16CA5-5ED5-446C-BD0D-91839CBB08B3}"/>
                  </a:ext>
                </a:extLst>
              </p:cNvPr>
              <p:cNvCxnSpPr>
                <a:cxnSpLocks/>
              </p:cNvCxnSpPr>
              <p:nvPr/>
            </p:nvCxnSpPr>
            <p:spPr bwMode="auto">
              <a:xfrm>
                <a:off x="3175377"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A1BB1FD-052A-4E3D-9412-E14548DC4AED}"/>
                  </a:ext>
                </a:extLst>
              </p:cNvPr>
              <p:cNvCxnSpPr>
                <a:cxnSpLocks/>
              </p:cNvCxnSpPr>
              <p:nvPr/>
            </p:nvCxnSpPr>
            <p:spPr bwMode="auto">
              <a:xfrm>
                <a:off x="3990790" y="5516696"/>
                <a:ext cx="0" cy="412509"/>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3C835C81-EA18-44A8-BDF6-D60371E92447}"/>
                </a:ext>
              </a:extLst>
            </p:cNvPr>
            <p:cNvGrpSpPr/>
            <p:nvPr/>
          </p:nvGrpSpPr>
          <p:grpSpPr>
            <a:xfrm rot="5400000">
              <a:off x="1143845" y="4104816"/>
              <a:ext cx="704850" cy="722786"/>
              <a:chOff x="1533038" y="5516696"/>
              <a:chExt cx="2457752" cy="412509"/>
            </a:xfrm>
          </p:grpSpPr>
          <p:cxnSp>
            <p:nvCxnSpPr>
              <p:cNvPr id="53" name="Straight Connector 52">
                <a:extLst>
                  <a:ext uri="{FF2B5EF4-FFF2-40B4-BE49-F238E27FC236}">
                    <a16:creationId xmlns:a16="http://schemas.microsoft.com/office/drawing/2014/main" id="{8343BBE4-B7B6-4022-995C-5EE42919EB4B}"/>
                  </a:ext>
                </a:extLst>
              </p:cNvPr>
              <p:cNvCxnSpPr>
                <a:cxnSpLocks/>
              </p:cNvCxnSpPr>
              <p:nvPr/>
            </p:nvCxnSpPr>
            <p:spPr bwMode="auto">
              <a:xfrm>
                <a:off x="1533038"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573A0C5-5DB6-4168-B191-4648EF23B3CA}"/>
                  </a:ext>
                </a:extLst>
              </p:cNvPr>
              <p:cNvCxnSpPr>
                <a:cxnSpLocks/>
              </p:cNvCxnSpPr>
              <p:nvPr/>
            </p:nvCxnSpPr>
            <p:spPr bwMode="auto">
              <a:xfrm>
                <a:off x="2348451"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3C92FD2-ACCE-4693-83C9-E0CA24D07885}"/>
                  </a:ext>
                </a:extLst>
              </p:cNvPr>
              <p:cNvCxnSpPr>
                <a:cxnSpLocks/>
              </p:cNvCxnSpPr>
              <p:nvPr/>
            </p:nvCxnSpPr>
            <p:spPr bwMode="auto">
              <a:xfrm>
                <a:off x="3175377"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178567E-E03F-432B-80A4-C08D52B98418}"/>
                  </a:ext>
                </a:extLst>
              </p:cNvPr>
              <p:cNvCxnSpPr>
                <a:cxnSpLocks/>
              </p:cNvCxnSpPr>
              <p:nvPr/>
            </p:nvCxnSpPr>
            <p:spPr bwMode="auto">
              <a:xfrm>
                <a:off x="3990790" y="5516696"/>
                <a:ext cx="0" cy="412509"/>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584F058B-E24A-48A0-B3BA-442AEC6F4A38}"/>
                </a:ext>
              </a:extLst>
            </p:cNvPr>
            <p:cNvGrpSpPr/>
            <p:nvPr/>
          </p:nvGrpSpPr>
          <p:grpSpPr>
            <a:xfrm rot="5400000">
              <a:off x="1143845" y="5044691"/>
              <a:ext cx="704850" cy="722786"/>
              <a:chOff x="1533038" y="5516696"/>
              <a:chExt cx="2457752" cy="412509"/>
            </a:xfrm>
          </p:grpSpPr>
          <p:cxnSp>
            <p:nvCxnSpPr>
              <p:cNvPr id="58" name="Straight Connector 57">
                <a:extLst>
                  <a:ext uri="{FF2B5EF4-FFF2-40B4-BE49-F238E27FC236}">
                    <a16:creationId xmlns:a16="http://schemas.microsoft.com/office/drawing/2014/main" id="{CED1C4D5-A29D-44C0-A0AA-08895E3C6D0B}"/>
                  </a:ext>
                </a:extLst>
              </p:cNvPr>
              <p:cNvCxnSpPr>
                <a:cxnSpLocks/>
              </p:cNvCxnSpPr>
              <p:nvPr/>
            </p:nvCxnSpPr>
            <p:spPr bwMode="auto">
              <a:xfrm>
                <a:off x="1533038"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B7C2F6E-168A-4FA8-9133-353128A66143}"/>
                  </a:ext>
                </a:extLst>
              </p:cNvPr>
              <p:cNvCxnSpPr>
                <a:cxnSpLocks/>
              </p:cNvCxnSpPr>
              <p:nvPr/>
            </p:nvCxnSpPr>
            <p:spPr bwMode="auto">
              <a:xfrm>
                <a:off x="2348451"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BA5BDA5-FE24-4B66-AE02-D151C043F021}"/>
                  </a:ext>
                </a:extLst>
              </p:cNvPr>
              <p:cNvCxnSpPr>
                <a:cxnSpLocks/>
              </p:cNvCxnSpPr>
              <p:nvPr/>
            </p:nvCxnSpPr>
            <p:spPr bwMode="auto">
              <a:xfrm>
                <a:off x="3175377"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51C3979-03F7-4A8C-BB5E-3BC29D10B20D}"/>
                  </a:ext>
                </a:extLst>
              </p:cNvPr>
              <p:cNvCxnSpPr>
                <a:cxnSpLocks/>
              </p:cNvCxnSpPr>
              <p:nvPr/>
            </p:nvCxnSpPr>
            <p:spPr bwMode="auto">
              <a:xfrm>
                <a:off x="3990790" y="5516696"/>
                <a:ext cx="0" cy="412509"/>
              </a:xfrm>
              <a:prstGeom prst="line">
                <a:avLst/>
              </a:prstGeom>
              <a:noFill/>
              <a:ln w="28575" cap="flat" cmpd="sng" algn="ctr">
                <a:solidFill>
                  <a:schemeClr val="bg1"/>
                </a:solidFill>
                <a:prstDash val="solid"/>
                <a:round/>
                <a:headEnd type="none" w="med" len="med"/>
                <a:tailEnd type="none" w="med" len="med"/>
              </a:ln>
              <a:effectLst/>
            </p:spPr>
          </p:cxnSp>
        </p:grpSp>
      </p:grpSp>
      <p:sp>
        <p:nvSpPr>
          <p:cNvPr id="63" name="Freeform: Shape 62">
            <a:extLst>
              <a:ext uri="{FF2B5EF4-FFF2-40B4-BE49-F238E27FC236}">
                <a16:creationId xmlns:a16="http://schemas.microsoft.com/office/drawing/2014/main" id="{0B0B0C4F-8F0B-4097-8352-4998B12A0475}"/>
              </a:ext>
            </a:extLst>
          </p:cNvPr>
          <p:cNvSpPr/>
          <p:nvPr/>
        </p:nvSpPr>
        <p:spPr bwMode="auto">
          <a:xfrm>
            <a:off x="1187450" y="3054350"/>
            <a:ext cx="4762500" cy="2844800"/>
          </a:xfrm>
          <a:custGeom>
            <a:avLst/>
            <a:gdLst>
              <a:gd name="connsiteX0" fmla="*/ 0 w 4762500"/>
              <a:gd name="connsiteY0" fmla="*/ 0 h 2844800"/>
              <a:gd name="connsiteX1" fmla="*/ 0 w 4762500"/>
              <a:gd name="connsiteY1" fmla="*/ 2844800 h 2844800"/>
              <a:gd name="connsiteX2" fmla="*/ 4762500 w 4762500"/>
              <a:gd name="connsiteY2" fmla="*/ 2844800 h 2844800"/>
            </a:gdLst>
            <a:ahLst/>
            <a:cxnLst>
              <a:cxn ang="0">
                <a:pos x="connsiteX0" y="connsiteY0"/>
              </a:cxn>
              <a:cxn ang="0">
                <a:pos x="connsiteX1" y="connsiteY1"/>
              </a:cxn>
              <a:cxn ang="0">
                <a:pos x="connsiteX2" y="connsiteY2"/>
              </a:cxn>
            </a:cxnLst>
            <a:rect l="l" t="t" r="r" b="b"/>
            <a:pathLst>
              <a:path w="4762500" h="2844800">
                <a:moveTo>
                  <a:pt x="0" y="0"/>
                </a:moveTo>
                <a:lnTo>
                  <a:pt x="0" y="2844800"/>
                </a:lnTo>
                <a:lnTo>
                  <a:pt x="4762500" y="28448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4" name="Freeform: Shape 63">
            <a:extLst>
              <a:ext uri="{FF2B5EF4-FFF2-40B4-BE49-F238E27FC236}">
                <a16:creationId xmlns:a16="http://schemas.microsoft.com/office/drawing/2014/main" id="{D778C5F1-6190-4C42-87B4-11C7975DAB43}"/>
              </a:ext>
            </a:extLst>
          </p:cNvPr>
          <p:cNvSpPr/>
          <p:nvPr/>
        </p:nvSpPr>
        <p:spPr bwMode="auto">
          <a:xfrm>
            <a:off x="1539240" y="3169920"/>
            <a:ext cx="4094480" cy="2296160"/>
          </a:xfrm>
          <a:custGeom>
            <a:avLst/>
            <a:gdLst>
              <a:gd name="connsiteX0" fmla="*/ 0 w 4094480"/>
              <a:gd name="connsiteY0" fmla="*/ 0 h 2296160"/>
              <a:gd name="connsiteX1" fmla="*/ 807720 w 4094480"/>
              <a:gd name="connsiteY1" fmla="*/ 558800 h 2296160"/>
              <a:gd name="connsiteX2" fmla="*/ 1640840 w 4094480"/>
              <a:gd name="connsiteY2" fmla="*/ 990600 h 2296160"/>
              <a:gd name="connsiteX3" fmla="*/ 2448560 w 4094480"/>
              <a:gd name="connsiteY3" fmla="*/ 1691640 h 2296160"/>
              <a:gd name="connsiteX4" fmla="*/ 4094480 w 4094480"/>
              <a:gd name="connsiteY4" fmla="*/ 2296160 h 2296160"/>
              <a:gd name="connsiteX0" fmla="*/ 0 w 4094480"/>
              <a:gd name="connsiteY0" fmla="*/ 0 h 2296160"/>
              <a:gd name="connsiteX1" fmla="*/ 807720 w 4094480"/>
              <a:gd name="connsiteY1" fmla="*/ 558800 h 2296160"/>
              <a:gd name="connsiteX2" fmla="*/ 1639253 w 4094480"/>
              <a:gd name="connsiteY2" fmla="*/ 1000125 h 2296160"/>
              <a:gd name="connsiteX3" fmla="*/ 2448560 w 4094480"/>
              <a:gd name="connsiteY3" fmla="*/ 1691640 h 2296160"/>
              <a:gd name="connsiteX4" fmla="*/ 4094480 w 4094480"/>
              <a:gd name="connsiteY4" fmla="*/ 2296160 h 2296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4480" h="2296160">
                <a:moveTo>
                  <a:pt x="0" y="0"/>
                </a:moveTo>
                <a:lnTo>
                  <a:pt x="807720" y="558800"/>
                </a:lnTo>
                <a:lnTo>
                  <a:pt x="1639253" y="1000125"/>
                </a:lnTo>
                <a:lnTo>
                  <a:pt x="2448560" y="1691640"/>
                </a:lnTo>
                <a:lnTo>
                  <a:pt x="4094480" y="229616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C51C7FF7-ECDA-4BFB-9E1B-55E6DAB23807}"/>
              </a:ext>
            </a:extLst>
          </p:cNvPr>
          <p:cNvGrpSpPr/>
          <p:nvPr/>
        </p:nvGrpSpPr>
        <p:grpSpPr>
          <a:xfrm>
            <a:off x="2305111" y="3642826"/>
            <a:ext cx="82490" cy="90732"/>
            <a:chOff x="2630170" y="3397549"/>
            <a:chExt cx="167640" cy="292493"/>
          </a:xfrm>
        </p:grpSpPr>
        <p:cxnSp>
          <p:nvCxnSpPr>
            <p:cNvPr id="66" name="Straight Connector 65">
              <a:extLst>
                <a:ext uri="{FF2B5EF4-FFF2-40B4-BE49-F238E27FC236}">
                  <a16:creationId xmlns:a16="http://schemas.microsoft.com/office/drawing/2014/main" id="{EF5118E6-4BCD-416D-AFBA-8AFC1D81657E}"/>
                </a:ext>
              </a:extLst>
            </p:cNvPr>
            <p:cNvCxnSpPr>
              <a:cxnSpLocks/>
            </p:cNvCxnSpPr>
            <p:nvPr/>
          </p:nvCxnSpPr>
          <p:spPr bwMode="auto">
            <a:xfrm>
              <a:off x="2630170" y="3404744"/>
              <a:ext cx="167640"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D8D7E44-D73A-4531-9429-DEA07F8134B1}"/>
                </a:ext>
              </a:extLst>
            </p:cNvPr>
            <p:cNvCxnSpPr>
              <a:cxnSpLocks/>
            </p:cNvCxnSpPr>
            <p:nvPr/>
          </p:nvCxnSpPr>
          <p:spPr bwMode="auto">
            <a:xfrm>
              <a:off x="2713990" y="3397549"/>
              <a:ext cx="0" cy="280218"/>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E9C1E0B-93AD-49E4-B59C-4DF6B881E591}"/>
                </a:ext>
              </a:extLst>
            </p:cNvPr>
            <p:cNvCxnSpPr>
              <a:cxnSpLocks/>
            </p:cNvCxnSpPr>
            <p:nvPr/>
          </p:nvCxnSpPr>
          <p:spPr bwMode="auto">
            <a:xfrm>
              <a:off x="2630170" y="3690042"/>
              <a:ext cx="1676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6ED31996-BB45-4B3A-B8C3-3A6AB3D0B1A6}"/>
              </a:ext>
            </a:extLst>
          </p:cNvPr>
          <p:cNvGrpSpPr/>
          <p:nvPr/>
        </p:nvGrpSpPr>
        <p:grpSpPr>
          <a:xfrm>
            <a:off x="3134132" y="4071938"/>
            <a:ext cx="82490" cy="183362"/>
            <a:chOff x="2630170" y="3397549"/>
            <a:chExt cx="167640" cy="292493"/>
          </a:xfrm>
        </p:grpSpPr>
        <p:cxnSp>
          <p:nvCxnSpPr>
            <p:cNvPr id="72" name="Straight Connector 71">
              <a:extLst>
                <a:ext uri="{FF2B5EF4-FFF2-40B4-BE49-F238E27FC236}">
                  <a16:creationId xmlns:a16="http://schemas.microsoft.com/office/drawing/2014/main" id="{4E46AB83-853F-45F6-96CB-4EC99A8B038C}"/>
                </a:ext>
              </a:extLst>
            </p:cNvPr>
            <p:cNvCxnSpPr>
              <a:cxnSpLocks/>
            </p:cNvCxnSpPr>
            <p:nvPr/>
          </p:nvCxnSpPr>
          <p:spPr bwMode="auto">
            <a:xfrm>
              <a:off x="2630170" y="3404744"/>
              <a:ext cx="167640" cy="0"/>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BA78318-705E-4868-BD6D-3B60B43EDF84}"/>
                </a:ext>
              </a:extLst>
            </p:cNvPr>
            <p:cNvCxnSpPr>
              <a:cxnSpLocks/>
            </p:cNvCxnSpPr>
            <p:nvPr/>
          </p:nvCxnSpPr>
          <p:spPr bwMode="auto">
            <a:xfrm>
              <a:off x="2713990" y="3397549"/>
              <a:ext cx="0" cy="280218"/>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73ACF96-B14B-409F-B3AC-16ECECF455CF}"/>
                </a:ext>
              </a:extLst>
            </p:cNvPr>
            <p:cNvCxnSpPr>
              <a:cxnSpLocks/>
            </p:cNvCxnSpPr>
            <p:nvPr/>
          </p:nvCxnSpPr>
          <p:spPr bwMode="auto">
            <a:xfrm>
              <a:off x="2630170" y="3690042"/>
              <a:ext cx="1676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04A9079C-2E27-4EBE-86D2-3D452F8521F5}"/>
              </a:ext>
            </a:extLst>
          </p:cNvPr>
          <p:cNvGrpSpPr/>
          <p:nvPr/>
        </p:nvGrpSpPr>
        <p:grpSpPr>
          <a:xfrm>
            <a:off x="3948359" y="4776788"/>
            <a:ext cx="82490" cy="183362"/>
            <a:chOff x="2630170" y="3397549"/>
            <a:chExt cx="167640" cy="292493"/>
          </a:xfrm>
        </p:grpSpPr>
        <p:cxnSp>
          <p:nvCxnSpPr>
            <p:cNvPr id="76" name="Straight Connector 75">
              <a:extLst>
                <a:ext uri="{FF2B5EF4-FFF2-40B4-BE49-F238E27FC236}">
                  <a16:creationId xmlns:a16="http://schemas.microsoft.com/office/drawing/2014/main" id="{7D01211B-6A25-4065-8E5D-87ADC33E7AF5}"/>
                </a:ext>
              </a:extLst>
            </p:cNvPr>
            <p:cNvCxnSpPr>
              <a:cxnSpLocks/>
            </p:cNvCxnSpPr>
            <p:nvPr/>
          </p:nvCxnSpPr>
          <p:spPr bwMode="auto">
            <a:xfrm>
              <a:off x="2630170" y="3404744"/>
              <a:ext cx="167640" cy="0"/>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C01AF58-F3AF-4B1C-A41B-25FC53D11C0E}"/>
                </a:ext>
              </a:extLst>
            </p:cNvPr>
            <p:cNvCxnSpPr>
              <a:cxnSpLocks/>
            </p:cNvCxnSpPr>
            <p:nvPr/>
          </p:nvCxnSpPr>
          <p:spPr bwMode="auto">
            <a:xfrm>
              <a:off x="2713990" y="3397549"/>
              <a:ext cx="0" cy="280218"/>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1160A61-FDEE-4C60-8663-02C06662E2D3}"/>
                </a:ext>
              </a:extLst>
            </p:cNvPr>
            <p:cNvCxnSpPr>
              <a:cxnSpLocks/>
            </p:cNvCxnSpPr>
            <p:nvPr/>
          </p:nvCxnSpPr>
          <p:spPr bwMode="auto">
            <a:xfrm>
              <a:off x="2630170" y="3690042"/>
              <a:ext cx="1676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32F9C8F5-3AB8-4F5D-BD4E-18A71DFD32BF}"/>
              </a:ext>
            </a:extLst>
          </p:cNvPr>
          <p:cNvGrpSpPr/>
          <p:nvPr/>
        </p:nvGrpSpPr>
        <p:grpSpPr>
          <a:xfrm>
            <a:off x="5590653" y="5384799"/>
            <a:ext cx="82490" cy="172961"/>
            <a:chOff x="2630170" y="3397549"/>
            <a:chExt cx="167640" cy="292493"/>
          </a:xfrm>
        </p:grpSpPr>
        <p:cxnSp>
          <p:nvCxnSpPr>
            <p:cNvPr id="80" name="Straight Connector 79">
              <a:extLst>
                <a:ext uri="{FF2B5EF4-FFF2-40B4-BE49-F238E27FC236}">
                  <a16:creationId xmlns:a16="http://schemas.microsoft.com/office/drawing/2014/main" id="{E1849D97-69C8-4E84-A8A6-8419A199ED6A}"/>
                </a:ext>
              </a:extLst>
            </p:cNvPr>
            <p:cNvCxnSpPr>
              <a:cxnSpLocks/>
            </p:cNvCxnSpPr>
            <p:nvPr/>
          </p:nvCxnSpPr>
          <p:spPr bwMode="auto">
            <a:xfrm>
              <a:off x="2630170" y="3404744"/>
              <a:ext cx="167640" cy="0"/>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D6F0DCC-2CED-4B9C-B4E4-EDDE41BB80FA}"/>
                </a:ext>
              </a:extLst>
            </p:cNvPr>
            <p:cNvCxnSpPr>
              <a:cxnSpLocks/>
            </p:cNvCxnSpPr>
            <p:nvPr/>
          </p:nvCxnSpPr>
          <p:spPr bwMode="auto">
            <a:xfrm>
              <a:off x="2713990" y="3397549"/>
              <a:ext cx="0" cy="280218"/>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9500CDB-57DB-4D0E-88D4-1D0CB2FC1D26}"/>
                </a:ext>
              </a:extLst>
            </p:cNvPr>
            <p:cNvCxnSpPr>
              <a:cxnSpLocks/>
            </p:cNvCxnSpPr>
            <p:nvPr/>
          </p:nvCxnSpPr>
          <p:spPr bwMode="auto">
            <a:xfrm>
              <a:off x="2630170" y="3690042"/>
              <a:ext cx="167640" cy="0"/>
            </a:xfrm>
            <a:prstGeom prst="line">
              <a:avLst/>
            </a:prstGeom>
            <a:noFill/>
            <a:ln w="28575" cap="flat" cmpd="sng" algn="ctr">
              <a:solidFill>
                <a:schemeClr val="accent1"/>
              </a:solidFill>
              <a:prstDash val="solid"/>
              <a:round/>
              <a:headEnd type="none" w="med" len="med"/>
              <a:tailEnd type="none" w="med" len="med"/>
            </a:ln>
            <a:effectLst/>
          </p:spPr>
        </p:cxnSp>
      </p:grpSp>
      <p:sp>
        <p:nvSpPr>
          <p:cNvPr id="87" name="Freeform: Shape 86">
            <a:extLst>
              <a:ext uri="{FF2B5EF4-FFF2-40B4-BE49-F238E27FC236}">
                <a16:creationId xmlns:a16="http://schemas.microsoft.com/office/drawing/2014/main" id="{A698739A-7ABF-4386-8BFA-09AFF2BFFA02}"/>
              </a:ext>
            </a:extLst>
          </p:cNvPr>
          <p:cNvSpPr/>
          <p:nvPr/>
        </p:nvSpPr>
        <p:spPr bwMode="auto">
          <a:xfrm>
            <a:off x="1554480" y="3175000"/>
            <a:ext cx="4084320" cy="2357120"/>
          </a:xfrm>
          <a:custGeom>
            <a:avLst/>
            <a:gdLst>
              <a:gd name="connsiteX0" fmla="*/ 0 w 4084320"/>
              <a:gd name="connsiteY0" fmla="*/ 0 h 2357120"/>
              <a:gd name="connsiteX1" fmla="*/ 797560 w 4084320"/>
              <a:gd name="connsiteY1" fmla="*/ 665480 h 2357120"/>
              <a:gd name="connsiteX2" fmla="*/ 1620520 w 4084320"/>
              <a:gd name="connsiteY2" fmla="*/ 1422400 h 2357120"/>
              <a:gd name="connsiteX3" fmla="*/ 2433320 w 4084320"/>
              <a:gd name="connsiteY3" fmla="*/ 1762760 h 2357120"/>
              <a:gd name="connsiteX4" fmla="*/ 4084320 w 4084320"/>
              <a:gd name="connsiteY4" fmla="*/ 2357120 h 2357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4320" h="2357120">
                <a:moveTo>
                  <a:pt x="0" y="0"/>
                </a:moveTo>
                <a:lnTo>
                  <a:pt x="797560" y="665480"/>
                </a:lnTo>
                <a:lnTo>
                  <a:pt x="1620520" y="1422400"/>
                </a:lnTo>
                <a:lnTo>
                  <a:pt x="2433320" y="1762760"/>
                </a:lnTo>
                <a:lnTo>
                  <a:pt x="4084320" y="235712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8" name="Group 87">
            <a:extLst>
              <a:ext uri="{FF2B5EF4-FFF2-40B4-BE49-F238E27FC236}">
                <a16:creationId xmlns:a16="http://schemas.microsoft.com/office/drawing/2014/main" id="{6248B87F-F6EE-4347-BE4C-5FD13DCCD408}"/>
              </a:ext>
            </a:extLst>
          </p:cNvPr>
          <p:cNvGrpSpPr/>
          <p:nvPr/>
        </p:nvGrpSpPr>
        <p:grpSpPr>
          <a:xfrm>
            <a:off x="5590653" y="5438179"/>
            <a:ext cx="82490" cy="172961"/>
            <a:chOff x="2630170" y="3397549"/>
            <a:chExt cx="167640" cy="292493"/>
          </a:xfrm>
        </p:grpSpPr>
        <p:cxnSp>
          <p:nvCxnSpPr>
            <p:cNvPr id="89" name="Straight Connector 88">
              <a:extLst>
                <a:ext uri="{FF2B5EF4-FFF2-40B4-BE49-F238E27FC236}">
                  <a16:creationId xmlns:a16="http://schemas.microsoft.com/office/drawing/2014/main" id="{C5E6F8C0-54B9-49E7-83B1-A26948AF7F2F}"/>
                </a:ext>
              </a:extLst>
            </p:cNvPr>
            <p:cNvCxnSpPr>
              <a:cxnSpLocks/>
            </p:cNvCxnSpPr>
            <p:nvPr/>
          </p:nvCxnSpPr>
          <p:spPr bwMode="auto">
            <a:xfrm>
              <a:off x="2630170" y="3404744"/>
              <a:ext cx="167640" cy="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C0ABCFD-B16A-4F53-B4EB-17417B8BF7A1}"/>
                </a:ext>
              </a:extLst>
            </p:cNvPr>
            <p:cNvCxnSpPr>
              <a:cxnSpLocks/>
            </p:cNvCxnSpPr>
            <p:nvPr/>
          </p:nvCxnSpPr>
          <p:spPr bwMode="auto">
            <a:xfrm>
              <a:off x="2713990" y="3397549"/>
              <a:ext cx="0" cy="280218"/>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45A7C1B-9BBF-4E61-8E2C-178607E7A83B}"/>
                </a:ext>
              </a:extLst>
            </p:cNvPr>
            <p:cNvCxnSpPr>
              <a:cxnSpLocks/>
            </p:cNvCxnSpPr>
            <p:nvPr/>
          </p:nvCxnSpPr>
          <p:spPr bwMode="auto">
            <a:xfrm>
              <a:off x="2630170" y="3690042"/>
              <a:ext cx="1676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85D99E92-B2D5-4416-85C0-3DF0793C8373}"/>
              </a:ext>
            </a:extLst>
          </p:cNvPr>
          <p:cNvGrpSpPr/>
          <p:nvPr/>
        </p:nvGrpSpPr>
        <p:grpSpPr>
          <a:xfrm>
            <a:off x="3948359" y="4858317"/>
            <a:ext cx="82490" cy="172961"/>
            <a:chOff x="2630170" y="3397549"/>
            <a:chExt cx="167640" cy="292493"/>
          </a:xfrm>
        </p:grpSpPr>
        <p:cxnSp>
          <p:nvCxnSpPr>
            <p:cNvPr id="93" name="Straight Connector 92">
              <a:extLst>
                <a:ext uri="{FF2B5EF4-FFF2-40B4-BE49-F238E27FC236}">
                  <a16:creationId xmlns:a16="http://schemas.microsoft.com/office/drawing/2014/main" id="{47F34FCC-1DCD-4720-885E-F7EB056D1A7E}"/>
                </a:ext>
              </a:extLst>
            </p:cNvPr>
            <p:cNvCxnSpPr>
              <a:cxnSpLocks/>
            </p:cNvCxnSpPr>
            <p:nvPr/>
          </p:nvCxnSpPr>
          <p:spPr bwMode="auto">
            <a:xfrm>
              <a:off x="2630170" y="3404744"/>
              <a:ext cx="167640" cy="0"/>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C02B8E3-4CA8-40DC-A9E4-F13C85A6EAC4}"/>
                </a:ext>
              </a:extLst>
            </p:cNvPr>
            <p:cNvCxnSpPr>
              <a:cxnSpLocks/>
            </p:cNvCxnSpPr>
            <p:nvPr/>
          </p:nvCxnSpPr>
          <p:spPr bwMode="auto">
            <a:xfrm>
              <a:off x="2713990" y="3397549"/>
              <a:ext cx="0" cy="280218"/>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E97EF7F-496C-4F74-A835-9FA0685BF0E1}"/>
                </a:ext>
              </a:extLst>
            </p:cNvPr>
            <p:cNvCxnSpPr>
              <a:cxnSpLocks/>
            </p:cNvCxnSpPr>
            <p:nvPr/>
          </p:nvCxnSpPr>
          <p:spPr bwMode="auto">
            <a:xfrm>
              <a:off x="2630170" y="3690042"/>
              <a:ext cx="1676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1951CB13-C7F2-4C87-9DA2-FA5CD959804E}"/>
              </a:ext>
            </a:extLst>
          </p:cNvPr>
          <p:cNvGrpSpPr/>
          <p:nvPr/>
        </p:nvGrpSpPr>
        <p:grpSpPr>
          <a:xfrm>
            <a:off x="3134132" y="4514538"/>
            <a:ext cx="82490" cy="172961"/>
            <a:chOff x="2630170" y="3397549"/>
            <a:chExt cx="167640" cy="292493"/>
          </a:xfrm>
        </p:grpSpPr>
        <p:cxnSp>
          <p:nvCxnSpPr>
            <p:cNvPr id="97" name="Straight Connector 96">
              <a:extLst>
                <a:ext uri="{FF2B5EF4-FFF2-40B4-BE49-F238E27FC236}">
                  <a16:creationId xmlns:a16="http://schemas.microsoft.com/office/drawing/2014/main" id="{FA15829D-7AD1-4B99-8B74-44F63D1C7486}"/>
                </a:ext>
              </a:extLst>
            </p:cNvPr>
            <p:cNvCxnSpPr>
              <a:cxnSpLocks/>
            </p:cNvCxnSpPr>
            <p:nvPr/>
          </p:nvCxnSpPr>
          <p:spPr bwMode="auto">
            <a:xfrm>
              <a:off x="2630170" y="3404744"/>
              <a:ext cx="167640" cy="0"/>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B03E2F7-07FB-442F-A9FD-98040DE9907E}"/>
                </a:ext>
              </a:extLst>
            </p:cNvPr>
            <p:cNvCxnSpPr>
              <a:cxnSpLocks/>
            </p:cNvCxnSpPr>
            <p:nvPr/>
          </p:nvCxnSpPr>
          <p:spPr bwMode="auto">
            <a:xfrm>
              <a:off x="2713990" y="3397549"/>
              <a:ext cx="0" cy="280218"/>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8665DFE-CB80-4664-9CD6-CC4A01574F49}"/>
                </a:ext>
              </a:extLst>
            </p:cNvPr>
            <p:cNvCxnSpPr>
              <a:cxnSpLocks/>
            </p:cNvCxnSpPr>
            <p:nvPr/>
          </p:nvCxnSpPr>
          <p:spPr bwMode="auto">
            <a:xfrm>
              <a:off x="2630170" y="3690042"/>
              <a:ext cx="1676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29F0AB54-1E61-4EA3-B317-F0BBCCDE4F4E}"/>
              </a:ext>
            </a:extLst>
          </p:cNvPr>
          <p:cNvGrpSpPr/>
          <p:nvPr/>
        </p:nvGrpSpPr>
        <p:grpSpPr>
          <a:xfrm>
            <a:off x="2305111" y="3757878"/>
            <a:ext cx="82490" cy="172961"/>
            <a:chOff x="2630170" y="3397549"/>
            <a:chExt cx="167640" cy="292493"/>
          </a:xfrm>
        </p:grpSpPr>
        <p:cxnSp>
          <p:nvCxnSpPr>
            <p:cNvPr id="101" name="Straight Connector 100">
              <a:extLst>
                <a:ext uri="{FF2B5EF4-FFF2-40B4-BE49-F238E27FC236}">
                  <a16:creationId xmlns:a16="http://schemas.microsoft.com/office/drawing/2014/main" id="{1908E255-EA66-420F-BEB5-B50777B724B2}"/>
                </a:ext>
              </a:extLst>
            </p:cNvPr>
            <p:cNvCxnSpPr>
              <a:cxnSpLocks/>
            </p:cNvCxnSpPr>
            <p:nvPr/>
          </p:nvCxnSpPr>
          <p:spPr bwMode="auto">
            <a:xfrm>
              <a:off x="2630170" y="3404744"/>
              <a:ext cx="167640" cy="0"/>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B597621-2E6D-4C5C-B1AC-5358BCA5AEC3}"/>
                </a:ext>
              </a:extLst>
            </p:cNvPr>
            <p:cNvCxnSpPr>
              <a:cxnSpLocks/>
            </p:cNvCxnSpPr>
            <p:nvPr/>
          </p:nvCxnSpPr>
          <p:spPr bwMode="auto">
            <a:xfrm>
              <a:off x="2713990" y="3397549"/>
              <a:ext cx="0" cy="280218"/>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ADA9EF9-A6C2-43CD-AD05-FA01CC022426}"/>
                </a:ext>
              </a:extLst>
            </p:cNvPr>
            <p:cNvCxnSpPr>
              <a:cxnSpLocks/>
            </p:cNvCxnSpPr>
            <p:nvPr/>
          </p:nvCxnSpPr>
          <p:spPr bwMode="auto">
            <a:xfrm>
              <a:off x="2630170" y="3690042"/>
              <a:ext cx="167640" cy="0"/>
            </a:xfrm>
            <a:prstGeom prst="line">
              <a:avLst/>
            </a:prstGeom>
            <a:noFill/>
            <a:ln w="28575" cap="flat" cmpd="sng" algn="ctr">
              <a:solidFill>
                <a:schemeClr val="accent3"/>
              </a:solidFill>
              <a:prstDash val="solid"/>
              <a:round/>
              <a:headEnd type="none" w="med" len="med"/>
              <a:tailEnd type="none" w="med" len="med"/>
            </a:ln>
            <a:effectLst/>
          </p:spPr>
        </p:cxnSp>
      </p:grpSp>
      <p:sp>
        <p:nvSpPr>
          <p:cNvPr id="104" name="Freeform: Shape 103">
            <a:extLst>
              <a:ext uri="{FF2B5EF4-FFF2-40B4-BE49-F238E27FC236}">
                <a16:creationId xmlns:a16="http://schemas.microsoft.com/office/drawing/2014/main" id="{A8BDE8A0-BB67-46B1-975A-FB1E25BEAF52}"/>
              </a:ext>
            </a:extLst>
          </p:cNvPr>
          <p:cNvSpPr/>
          <p:nvPr/>
        </p:nvSpPr>
        <p:spPr bwMode="auto">
          <a:xfrm>
            <a:off x="1549400" y="3175000"/>
            <a:ext cx="4069080" cy="2413000"/>
          </a:xfrm>
          <a:custGeom>
            <a:avLst/>
            <a:gdLst>
              <a:gd name="connsiteX0" fmla="*/ 0 w 4069080"/>
              <a:gd name="connsiteY0" fmla="*/ 0 h 2413000"/>
              <a:gd name="connsiteX1" fmla="*/ 802640 w 4069080"/>
              <a:gd name="connsiteY1" fmla="*/ 650240 h 2413000"/>
              <a:gd name="connsiteX2" fmla="*/ 1625600 w 4069080"/>
              <a:gd name="connsiteY2" fmla="*/ 1315720 h 2413000"/>
              <a:gd name="connsiteX3" fmla="*/ 2443480 w 4069080"/>
              <a:gd name="connsiteY3" fmla="*/ 1879600 h 2413000"/>
              <a:gd name="connsiteX4" fmla="*/ 4069080 w 4069080"/>
              <a:gd name="connsiteY4" fmla="*/ 2413000 h 2413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9080" h="2413000">
                <a:moveTo>
                  <a:pt x="0" y="0"/>
                </a:moveTo>
                <a:lnTo>
                  <a:pt x="802640" y="650240"/>
                </a:lnTo>
                <a:lnTo>
                  <a:pt x="1625600" y="1315720"/>
                </a:lnTo>
                <a:lnTo>
                  <a:pt x="2443480" y="1879600"/>
                </a:lnTo>
                <a:lnTo>
                  <a:pt x="4069080" y="241300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5" name="Group 104">
            <a:extLst>
              <a:ext uri="{FF2B5EF4-FFF2-40B4-BE49-F238E27FC236}">
                <a16:creationId xmlns:a16="http://schemas.microsoft.com/office/drawing/2014/main" id="{AC8A1D4D-5FD3-4D23-A283-EADFC8017CCD}"/>
              </a:ext>
            </a:extLst>
          </p:cNvPr>
          <p:cNvGrpSpPr/>
          <p:nvPr/>
        </p:nvGrpSpPr>
        <p:grpSpPr>
          <a:xfrm>
            <a:off x="2306981" y="3733971"/>
            <a:ext cx="82490" cy="172961"/>
            <a:chOff x="2630170" y="3397549"/>
            <a:chExt cx="167640" cy="292493"/>
          </a:xfrm>
        </p:grpSpPr>
        <p:cxnSp>
          <p:nvCxnSpPr>
            <p:cNvPr id="106" name="Straight Connector 105">
              <a:extLst>
                <a:ext uri="{FF2B5EF4-FFF2-40B4-BE49-F238E27FC236}">
                  <a16:creationId xmlns:a16="http://schemas.microsoft.com/office/drawing/2014/main" id="{37146810-A65A-4631-A123-7923FE3C6CDB}"/>
                </a:ext>
              </a:extLst>
            </p:cNvPr>
            <p:cNvCxnSpPr>
              <a:cxnSpLocks/>
            </p:cNvCxnSpPr>
            <p:nvPr/>
          </p:nvCxnSpPr>
          <p:spPr bwMode="auto">
            <a:xfrm>
              <a:off x="2630170" y="3404744"/>
              <a:ext cx="167640" cy="0"/>
            </a:xfrm>
            <a:prstGeom prst="line">
              <a:avLst/>
            </a:prstGeom>
            <a:noFill/>
            <a:ln w="28575" cap="flat" cmpd="sng" algn="ctr">
              <a:solidFill>
                <a:schemeClr val="accent4"/>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CD79600-1F1F-4F3C-AFBA-3E357F4A5406}"/>
                </a:ext>
              </a:extLst>
            </p:cNvPr>
            <p:cNvCxnSpPr>
              <a:cxnSpLocks/>
            </p:cNvCxnSpPr>
            <p:nvPr/>
          </p:nvCxnSpPr>
          <p:spPr bwMode="auto">
            <a:xfrm>
              <a:off x="2713990" y="3397549"/>
              <a:ext cx="0" cy="280218"/>
            </a:xfrm>
            <a:prstGeom prst="line">
              <a:avLst/>
            </a:prstGeom>
            <a:noFill/>
            <a:ln w="28575" cap="flat" cmpd="sng" algn="ctr">
              <a:solidFill>
                <a:schemeClr val="accent4"/>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7D26A34-5F10-454A-881D-014E05E23327}"/>
                </a:ext>
              </a:extLst>
            </p:cNvPr>
            <p:cNvCxnSpPr>
              <a:cxnSpLocks/>
            </p:cNvCxnSpPr>
            <p:nvPr/>
          </p:nvCxnSpPr>
          <p:spPr bwMode="auto">
            <a:xfrm>
              <a:off x="2630170" y="3690042"/>
              <a:ext cx="167640"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A60D0FBA-5AA8-435F-9E5F-8D9D9D768E8C}"/>
              </a:ext>
            </a:extLst>
          </p:cNvPr>
          <p:cNvGrpSpPr/>
          <p:nvPr/>
        </p:nvGrpSpPr>
        <p:grpSpPr>
          <a:xfrm>
            <a:off x="3122511" y="4402417"/>
            <a:ext cx="82490" cy="172961"/>
            <a:chOff x="2630170" y="3397549"/>
            <a:chExt cx="167640" cy="292493"/>
          </a:xfrm>
        </p:grpSpPr>
        <p:cxnSp>
          <p:nvCxnSpPr>
            <p:cNvPr id="110" name="Straight Connector 109">
              <a:extLst>
                <a:ext uri="{FF2B5EF4-FFF2-40B4-BE49-F238E27FC236}">
                  <a16:creationId xmlns:a16="http://schemas.microsoft.com/office/drawing/2014/main" id="{37FDE23A-542D-469D-BCD1-F141F9BF028A}"/>
                </a:ext>
              </a:extLst>
            </p:cNvPr>
            <p:cNvCxnSpPr>
              <a:cxnSpLocks/>
            </p:cNvCxnSpPr>
            <p:nvPr/>
          </p:nvCxnSpPr>
          <p:spPr bwMode="auto">
            <a:xfrm>
              <a:off x="2630170" y="3404744"/>
              <a:ext cx="167640" cy="0"/>
            </a:xfrm>
            <a:prstGeom prst="line">
              <a:avLst/>
            </a:prstGeom>
            <a:noFill/>
            <a:ln w="28575" cap="flat" cmpd="sng" algn="ctr">
              <a:solidFill>
                <a:schemeClr val="accent4"/>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701F9C4-955A-41D3-8052-2F47186B5053}"/>
                </a:ext>
              </a:extLst>
            </p:cNvPr>
            <p:cNvCxnSpPr>
              <a:cxnSpLocks/>
            </p:cNvCxnSpPr>
            <p:nvPr/>
          </p:nvCxnSpPr>
          <p:spPr bwMode="auto">
            <a:xfrm>
              <a:off x="2713990" y="3397549"/>
              <a:ext cx="0" cy="280218"/>
            </a:xfrm>
            <a:prstGeom prst="line">
              <a:avLst/>
            </a:prstGeom>
            <a:noFill/>
            <a:ln w="28575" cap="flat" cmpd="sng" algn="ctr">
              <a:solidFill>
                <a:schemeClr val="accent4"/>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E6BA539-8E20-4403-B655-F1B4DB4E2625}"/>
                </a:ext>
              </a:extLst>
            </p:cNvPr>
            <p:cNvCxnSpPr>
              <a:cxnSpLocks/>
            </p:cNvCxnSpPr>
            <p:nvPr/>
          </p:nvCxnSpPr>
          <p:spPr bwMode="auto">
            <a:xfrm>
              <a:off x="2630170" y="3690042"/>
              <a:ext cx="167640"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A666AAA2-D5B0-4B38-A748-F6F41E33D951}"/>
              </a:ext>
            </a:extLst>
          </p:cNvPr>
          <p:cNvGrpSpPr/>
          <p:nvPr/>
        </p:nvGrpSpPr>
        <p:grpSpPr>
          <a:xfrm>
            <a:off x="3943879" y="4963551"/>
            <a:ext cx="82490" cy="172961"/>
            <a:chOff x="2630170" y="3397549"/>
            <a:chExt cx="167640" cy="292493"/>
          </a:xfrm>
        </p:grpSpPr>
        <p:cxnSp>
          <p:nvCxnSpPr>
            <p:cNvPr id="114" name="Straight Connector 113">
              <a:extLst>
                <a:ext uri="{FF2B5EF4-FFF2-40B4-BE49-F238E27FC236}">
                  <a16:creationId xmlns:a16="http://schemas.microsoft.com/office/drawing/2014/main" id="{70A50224-B838-4D03-AB65-3667680A26FA}"/>
                </a:ext>
              </a:extLst>
            </p:cNvPr>
            <p:cNvCxnSpPr>
              <a:cxnSpLocks/>
            </p:cNvCxnSpPr>
            <p:nvPr/>
          </p:nvCxnSpPr>
          <p:spPr bwMode="auto">
            <a:xfrm>
              <a:off x="2630170" y="3404744"/>
              <a:ext cx="167640" cy="0"/>
            </a:xfrm>
            <a:prstGeom prst="line">
              <a:avLst/>
            </a:prstGeom>
            <a:noFill/>
            <a:ln w="28575" cap="flat" cmpd="sng" algn="ctr">
              <a:solidFill>
                <a:schemeClr val="accent4"/>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5A59595-7CD7-4721-BFF6-B42701BCBC57}"/>
                </a:ext>
              </a:extLst>
            </p:cNvPr>
            <p:cNvCxnSpPr>
              <a:cxnSpLocks/>
            </p:cNvCxnSpPr>
            <p:nvPr/>
          </p:nvCxnSpPr>
          <p:spPr bwMode="auto">
            <a:xfrm>
              <a:off x="2713990" y="3397549"/>
              <a:ext cx="0" cy="280218"/>
            </a:xfrm>
            <a:prstGeom prst="line">
              <a:avLst/>
            </a:prstGeom>
            <a:noFill/>
            <a:ln w="28575" cap="flat" cmpd="sng" algn="ctr">
              <a:solidFill>
                <a:schemeClr val="accent4"/>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D1390C0-45FF-42C9-93E2-3BD214ACE0D0}"/>
                </a:ext>
              </a:extLst>
            </p:cNvPr>
            <p:cNvCxnSpPr>
              <a:cxnSpLocks/>
            </p:cNvCxnSpPr>
            <p:nvPr/>
          </p:nvCxnSpPr>
          <p:spPr bwMode="auto">
            <a:xfrm>
              <a:off x="2630170" y="3690042"/>
              <a:ext cx="167640"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AEA5E3ED-2C02-44B8-86D2-07185E0B6A28}"/>
              </a:ext>
            </a:extLst>
          </p:cNvPr>
          <p:cNvGrpSpPr/>
          <p:nvPr/>
        </p:nvGrpSpPr>
        <p:grpSpPr>
          <a:xfrm>
            <a:off x="5586776" y="5494426"/>
            <a:ext cx="82490" cy="172961"/>
            <a:chOff x="2630170" y="3397549"/>
            <a:chExt cx="167640" cy="292493"/>
          </a:xfrm>
        </p:grpSpPr>
        <p:cxnSp>
          <p:nvCxnSpPr>
            <p:cNvPr id="118" name="Straight Connector 117">
              <a:extLst>
                <a:ext uri="{FF2B5EF4-FFF2-40B4-BE49-F238E27FC236}">
                  <a16:creationId xmlns:a16="http://schemas.microsoft.com/office/drawing/2014/main" id="{1D865A5F-8BC9-4828-BBF8-A3A5EA38D32B}"/>
                </a:ext>
              </a:extLst>
            </p:cNvPr>
            <p:cNvCxnSpPr>
              <a:cxnSpLocks/>
            </p:cNvCxnSpPr>
            <p:nvPr/>
          </p:nvCxnSpPr>
          <p:spPr bwMode="auto">
            <a:xfrm>
              <a:off x="2630170" y="3404744"/>
              <a:ext cx="167640" cy="0"/>
            </a:xfrm>
            <a:prstGeom prst="line">
              <a:avLst/>
            </a:prstGeom>
            <a:noFill/>
            <a:ln w="28575"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8719FC1-5527-4336-9281-ACE92844448F}"/>
                </a:ext>
              </a:extLst>
            </p:cNvPr>
            <p:cNvCxnSpPr>
              <a:cxnSpLocks/>
            </p:cNvCxnSpPr>
            <p:nvPr/>
          </p:nvCxnSpPr>
          <p:spPr bwMode="auto">
            <a:xfrm>
              <a:off x="2713990" y="3397549"/>
              <a:ext cx="0" cy="280218"/>
            </a:xfrm>
            <a:prstGeom prst="line">
              <a:avLst/>
            </a:prstGeom>
            <a:noFill/>
            <a:ln w="28575" cap="flat" cmpd="sng" algn="ctr">
              <a:solidFill>
                <a:schemeClr val="accent4"/>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9E63957-0E71-47D5-B4CD-D91D5FC4C152}"/>
                </a:ext>
              </a:extLst>
            </p:cNvPr>
            <p:cNvCxnSpPr>
              <a:cxnSpLocks/>
            </p:cNvCxnSpPr>
            <p:nvPr/>
          </p:nvCxnSpPr>
          <p:spPr bwMode="auto">
            <a:xfrm>
              <a:off x="2630170" y="3690042"/>
              <a:ext cx="167640" cy="0"/>
            </a:xfrm>
            <a:prstGeom prst="line">
              <a:avLst/>
            </a:prstGeom>
            <a:noFill/>
            <a:ln w="28575" cap="flat" cmpd="sng" algn="ctr">
              <a:solidFill>
                <a:schemeClr val="accent4"/>
              </a:solidFill>
              <a:prstDash val="solid"/>
              <a:round/>
              <a:headEnd type="none" w="med" len="med"/>
              <a:tailEnd type="none" w="med" len="med"/>
            </a:ln>
            <a:effectLst/>
          </p:spPr>
        </p:cxnSp>
      </p:grpSp>
      <p:cxnSp>
        <p:nvCxnSpPr>
          <p:cNvPr id="121" name="Straight Connector 120">
            <a:extLst>
              <a:ext uri="{FF2B5EF4-FFF2-40B4-BE49-F238E27FC236}">
                <a16:creationId xmlns:a16="http://schemas.microsoft.com/office/drawing/2014/main" id="{062A4344-7BBB-4882-A184-456A9C5CB03F}"/>
              </a:ext>
            </a:extLst>
          </p:cNvPr>
          <p:cNvCxnSpPr>
            <a:cxnSpLocks/>
          </p:cNvCxnSpPr>
          <p:nvPr/>
        </p:nvCxnSpPr>
        <p:spPr bwMode="auto">
          <a:xfrm>
            <a:off x="1487344" y="3177521"/>
            <a:ext cx="82490" cy="0"/>
          </a:xfrm>
          <a:prstGeom prst="line">
            <a:avLst/>
          </a:prstGeom>
          <a:noFill/>
          <a:ln w="28575" cap="flat" cmpd="sng" algn="ctr">
            <a:solidFill>
              <a:schemeClr val="accent4"/>
            </a:solidFill>
            <a:prstDash val="solid"/>
            <a:round/>
            <a:headEnd type="none" w="med" len="med"/>
            <a:tailEnd type="none" w="med" len="med"/>
          </a:ln>
          <a:effectLst/>
        </p:spPr>
      </p:cxnSp>
      <p:grpSp>
        <p:nvGrpSpPr>
          <p:cNvPr id="163" name="Group 162">
            <a:extLst>
              <a:ext uri="{FF2B5EF4-FFF2-40B4-BE49-F238E27FC236}">
                <a16:creationId xmlns:a16="http://schemas.microsoft.com/office/drawing/2014/main" id="{DAD65C7D-8CE3-4364-A1FC-5D82193C73F4}"/>
              </a:ext>
            </a:extLst>
          </p:cNvPr>
          <p:cNvGrpSpPr/>
          <p:nvPr/>
        </p:nvGrpSpPr>
        <p:grpSpPr>
          <a:xfrm>
            <a:off x="6958889" y="5894057"/>
            <a:ext cx="4420583" cy="307777"/>
            <a:chOff x="1395019" y="5889824"/>
            <a:chExt cx="4420583" cy="307777"/>
          </a:xfrm>
        </p:grpSpPr>
        <p:sp>
          <p:nvSpPr>
            <p:cNvPr id="164" name="TextBox 163">
              <a:extLst>
                <a:ext uri="{FF2B5EF4-FFF2-40B4-BE49-F238E27FC236}">
                  <a16:creationId xmlns:a16="http://schemas.microsoft.com/office/drawing/2014/main" id="{F5E269FD-C426-4D89-A57F-34D955394C5E}"/>
                </a:ext>
              </a:extLst>
            </p:cNvPr>
            <p:cNvSpPr txBox="1"/>
            <p:nvPr/>
          </p:nvSpPr>
          <p:spPr bwMode="auto">
            <a:xfrm>
              <a:off x="1395019" y="5889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65" name="TextBox 164">
              <a:extLst>
                <a:ext uri="{FF2B5EF4-FFF2-40B4-BE49-F238E27FC236}">
                  <a16:creationId xmlns:a16="http://schemas.microsoft.com/office/drawing/2014/main" id="{24F4E090-E850-4ED2-BD00-33621E9D758B}"/>
                </a:ext>
              </a:extLst>
            </p:cNvPr>
            <p:cNvSpPr txBox="1"/>
            <p:nvPr/>
          </p:nvSpPr>
          <p:spPr bwMode="auto">
            <a:xfrm>
              <a:off x="2223131" y="5889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66" name="TextBox 165">
              <a:extLst>
                <a:ext uri="{FF2B5EF4-FFF2-40B4-BE49-F238E27FC236}">
                  <a16:creationId xmlns:a16="http://schemas.microsoft.com/office/drawing/2014/main" id="{AF2BBA73-A3F8-4E27-B2E8-43702A037C6C}"/>
                </a:ext>
              </a:extLst>
            </p:cNvPr>
            <p:cNvSpPr txBox="1"/>
            <p:nvPr/>
          </p:nvSpPr>
          <p:spPr bwMode="auto">
            <a:xfrm>
              <a:off x="3037358" y="588982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68" name="TextBox 167">
              <a:extLst>
                <a:ext uri="{FF2B5EF4-FFF2-40B4-BE49-F238E27FC236}">
                  <a16:creationId xmlns:a16="http://schemas.microsoft.com/office/drawing/2014/main" id="{D3F342F5-9ECB-4FCE-B2B1-61B1006F9E87}"/>
                </a:ext>
              </a:extLst>
            </p:cNvPr>
            <p:cNvSpPr txBox="1"/>
            <p:nvPr/>
          </p:nvSpPr>
          <p:spPr bwMode="auto">
            <a:xfrm>
              <a:off x="5448194" y="588982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grpSp>
      <p:grpSp>
        <p:nvGrpSpPr>
          <p:cNvPr id="169" name="Group 168">
            <a:extLst>
              <a:ext uri="{FF2B5EF4-FFF2-40B4-BE49-F238E27FC236}">
                <a16:creationId xmlns:a16="http://schemas.microsoft.com/office/drawing/2014/main" id="{AE12868A-A00E-4A2A-AEE4-24532939C846}"/>
              </a:ext>
            </a:extLst>
          </p:cNvPr>
          <p:cNvGrpSpPr/>
          <p:nvPr/>
        </p:nvGrpSpPr>
        <p:grpSpPr>
          <a:xfrm>
            <a:off x="7096908" y="5883486"/>
            <a:ext cx="4098860" cy="85514"/>
            <a:chOff x="1533038" y="5516696"/>
            <a:chExt cx="4098860" cy="412509"/>
          </a:xfrm>
        </p:grpSpPr>
        <p:cxnSp>
          <p:nvCxnSpPr>
            <p:cNvPr id="170" name="Straight Connector 169">
              <a:extLst>
                <a:ext uri="{FF2B5EF4-FFF2-40B4-BE49-F238E27FC236}">
                  <a16:creationId xmlns:a16="http://schemas.microsoft.com/office/drawing/2014/main" id="{AC91A444-1E26-46E6-BC8C-0AD291327902}"/>
                </a:ext>
              </a:extLst>
            </p:cNvPr>
            <p:cNvCxnSpPr>
              <a:cxnSpLocks/>
            </p:cNvCxnSpPr>
            <p:nvPr/>
          </p:nvCxnSpPr>
          <p:spPr bwMode="auto">
            <a:xfrm>
              <a:off x="1533038"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BB34573-86EB-4B7A-BAE2-F463C727803C}"/>
                </a:ext>
              </a:extLst>
            </p:cNvPr>
            <p:cNvCxnSpPr>
              <a:cxnSpLocks/>
            </p:cNvCxnSpPr>
            <p:nvPr/>
          </p:nvCxnSpPr>
          <p:spPr bwMode="auto">
            <a:xfrm>
              <a:off x="2348451"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E98F3A52-66E3-4A2D-883E-2790B627CC98}"/>
                </a:ext>
              </a:extLst>
            </p:cNvPr>
            <p:cNvCxnSpPr>
              <a:cxnSpLocks/>
            </p:cNvCxnSpPr>
            <p:nvPr/>
          </p:nvCxnSpPr>
          <p:spPr bwMode="auto">
            <a:xfrm>
              <a:off x="3175377"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4FCDFA1-1940-46E7-8C0B-A135B6ECBF26}"/>
                </a:ext>
              </a:extLst>
            </p:cNvPr>
            <p:cNvCxnSpPr>
              <a:cxnSpLocks/>
            </p:cNvCxnSpPr>
            <p:nvPr/>
          </p:nvCxnSpPr>
          <p:spPr bwMode="auto">
            <a:xfrm>
              <a:off x="5631898" y="5516696"/>
              <a:ext cx="0" cy="412509"/>
            </a:xfrm>
            <a:prstGeom prst="line">
              <a:avLst/>
            </a:prstGeom>
            <a:noFill/>
            <a:ln w="28575"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9B5177A6-A062-4570-BC62-85A9D1C3A1DD}"/>
              </a:ext>
            </a:extLst>
          </p:cNvPr>
          <p:cNvGrpSpPr/>
          <p:nvPr/>
        </p:nvGrpSpPr>
        <p:grpSpPr>
          <a:xfrm>
            <a:off x="6306183" y="3368658"/>
            <a:ext cx="466795" cy="2659096"/>
            <a:chOff x="772793" y="3017334"/>
            <a:chExt cx="466795" cy="2659096"/>
          </a:xfrm>
        </p:grpSpPr>
        <p:sp>
          <p:nvSpPr>
            <p:cNvPr id="176" name="TextBox 175">
              <a:extLst>
                <a:ext uri="{FF2B5EF4-FFF2-40B4-BE49-F238E27FC236}">
                  <a16:creationId xmlns:a16="http://schemas.microsoft.com/office/drawing/2014/main" id="{D8BA4D4D-0BB7-4C54-B10A-33EA4C9A295C}"/>
                </a:ext>
              </a:extLst>
            </p:cNvPr>
            <p:cNvSpPr txBox="1"/>
            <p:nvPr/>
          </p:nvSpPr>
          <p:spPr bwMode="auto">
            <a:xfrm>
              <a:off x="772794" y="3494960"/>
              <a:ext cx="466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77" name="TextBox 176">
              <a:extLst>
                <a:ext uri="{FF2B5EF4-FFF2-40B4-BE49-F238E27FC236}">
                  <a16:creationId xmlns:a16="http://schemas.microsoft.com/office/drawing/2014/main" id="{C2164EED-FF4F-41A7-B675-9088FE7AE29A}"/>
                </a:ext>
              </a:extLst>
            </p:cNvPr>
            <p:cNvSpPr txBox="1"/>
            <p:nvPr/>
          </p:nvSpPr>
          <p:spPr bwMode="auto">
            <a:xfrm>
              <a:off x="772793" y="3250201"/>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178" name="TextBox 177">
              <a:extLst>
                <a:ext uri="{FF2B5EF4-FFF2-40B4-BE49-F238E27FC236}">
                  <a16:creationId xmlns:a16="http://schemas.microsoft.com/office/drawing/2014/main" id="{F2BF6206-BD82-4D0A-A9AC-3EC37AE52F1D}"/>
                </a:ext>
              </a:extLst>
            </p:cNvPr>
            <p:cNvSpPr txBox="1"/>
            <p:nvPr/>
          </p:nvSpPr>
          <p:spPr bwMode="auto">
            <a:xfrm>
              <a:off x="963551" y="301733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9" name="TextBox 178">
              <a:extLst>
                <a:ext uri="{FF2B5EF4-FFF2-40B4-BE49-F238E27FC236}">
                  <a16:creationId xmlns:a16="http://schemas.microsoft.com/office/drawing/2014/main" id="{4FA45843-E254-4267-BF89-690476617CF4}"/>
                </a:ext>
              </a:extLst>
            </p:cNvPr>
            <p:cNvSpPr txBox="1"/>
            <p:nvPr/>
          </p:nvSpPr>
          <p:spPr bwMode="auto">
            <a:xfrm>
              <a:off x="772794" y="4192282"/>
              <a:ext cx="466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80" name="TextBox 179">
              <a:extLst>
                <a:ext uri="{FF2B5EF4-FFF2-40B4-BE49-F238E27FC236}">
                  <a16:creationId xmlns:a16="http://schemas.microsoft.com/office/drawing/2014/main" id="{56476715-C1BF-4632-877D-9B60EBBD152E}"/>
                </a:ext>
              </a:extLst>
            </p:cNvPr>
            <p:cNvSpPr txBox="1"/>
            <p:nvPr/>
          </p:nvSpPr>
          <p:spPr bwMode="auto">
            <a:xfrm>
              <a:off x="772793" y="3947523"/>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1" name="TextBox 180">
              <a:extLst>
                <a:ext uri="{FF2B5EF4-FFF2-40B4-BE49-F238E27FC236}">
                  <a16:creationId xmlns:a16="http://schemas.microsoft.com/office/drawing/2014/main" id="{59BC807D-9A3C-4191-A5F5-F987FE9E347C}"/>
                </a:ext>
              </a:extLst>
            </p:cNvPr>
            <p:cNvSpPr txBox="1"/>
            <p:nvPr/>
          </p:nvSpPr>
          <p:spPr bwMode="auto">
            <a:xfrm>
              <a:off x="772793" y="3714656"/>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82" name="TextBox 181">
              <a:extLst>
                <a:ext uri="{FF2B5EF4-FFF2-40B4-BE49-F238E27FC236}">
                  <a16:creationId xmlns:a16="http://schemas.microsoft.com/office/drawing/2014/main" id="{72434212-9AA4-4433-BD84-BA6D2A13C202}"/>
                </a:ext>
              </a:extLst>
            </p:cNvPr>
            <p:cNvSpPr txBox="1"/>
            <p:nvPr/>
          </p:nvSpPr>
          <p:spPr bwMode="auto">
            <a:xfrm>
              <a:off x="772793" y="4671331"/>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183" name="TextBox 182">
              <a:extLst>
                <a:ext uri="{FF2B5EF4-FFF2-40B4-BE49-F238E27FC236}">
                  <a16:creationId xmlns:a16="http://schemas.microsoft.com/office/drawing/2014/main" id="{039CF836-8BBA-4957-A49B-319058E8C80F}"/>
                </a:ext>
              </a:extLst>
            </p:cNvPr>
            <p:cNvSpPr txBox="1"/>
            <p:nvPr/>
          </p:nvSpPr>
          <p:spPr bwMode="auto">
            <a:xfrm>
              <a:off x="772793" y="4426572"/>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84" name="TextBox 183">
              <a:extLst>
                <a:ext uri="{FF2B5EF4-FFF2-40B4-BE49-F238E27FC236}">
                  <a16:creationId xmlns:a16="http://schemas.microsoft.com/office/drawing/2014/main" id="{529AD11C-0CCD-485F-BBA1-BC5A3075A158}"/>
                </a:ext>
              </a:extLst>
            </p:cNvPr>
            <p:cNvSpPr txBox="1"/>
            <p:nvPr/>
          </p:nvSpPr>
          <p:spPr bwMode="auto">
            <a:xfrm>
              <a:off x="772793" y="5368653"/>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85" name="TextBox 184">
              <a:extLst>
                <a:ext uri="{FF2B5EF4-FFF2-40B4-BE49-F238E27FC236}">
                  <a16:creationId xmlns:a16="http://schemas.microsoft.com/office/drawing/2014/main" id="{CBEEB0D6-0101-418D-9AAA-990AA1A21559}"/>
                </a:ext>
              </a:extLst>
            </p:cNvPr>
            <p:cNvSpPr txBox="1"/>
            <p:nvPr/>
          </p:nvSpPr>
          <p:spPr bwMode="auto">
            <a:xfrm>
              <a:off x="772793" y="5123894"/>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86" name="TextBox 185">
              <a:extLst>
                <a:ext uri="{FF2B5EF4-FFF2-40B4-BE49-F238E27FC236}">
                  <a16:creationId xmlns:a16="http://schemas.microsoft.com/office/drawing/2014/main" id="{87B0B747-AC23-42EE-B0CB-E809F810F6CF}"/>
                </a:ext>
              </a:extLst>
            </p:cNvPr>
            <p:cNvSpPr txBox="1"/>
            <p:nvPr/>
          </p:nvSpPr>
          <p:spPr bwMode="auto">
            <a:xfrm>
              <a:off x="772793" y="4891027"/>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grpSp>
      <p:grpSp>
        <p:nvGrpSpPr>
          <p:cNvPr id="188" name="Group 187">
            <a:extLst>
              <a:ext uri="{FF2B5EF4-FFF2-40B4-BE49-F238E27FC236}">
                <a16:creationId xmlns:a16="http://schemas.microsoft.com/office/drawing/2014/main" id="{CECFE8AF-30B2-4846-AC51-8CF53215016E}"/>
              </a:ext>
            </a:extLst>
          </p:cNvPr>
          <p:cNvGrpSpPr/>
          <p:nvPr/>
        </p:nvGrpSpPr>
        <p:grpSpPr>
          <a:xfrm>
            <a:off x="6693667" y="3523149"/>
            <a:ext cx="69083" cy="2352835"/>
            <a:chOff x="1134877" y="3171825"/>
            <a:chExt cx="722787" cy="2352835"/>
          </a:xfrm>
        </p:grpSpPr>
        <p:grpSp>
          <p:nvGrpSpPr>
            <p:cNvPr id="189" name="Group 188">
              <a:extLst>
                <a:ext uri="{FF2B5EF4-FFF2-40B4-BE49-F238E27FC236}">
                  <a16:creationId xmlns:a16="http://schemas.microsoft.com/office/drawing/2014/main" id="{99348419-76EB-4147-9645-4C7A5F1807B1}"/>
                </a:ext>
              </a:extLst>
            </p:cNvPr>
            <p:cNvGrpSpPr/>
            <p:nvPr/>
          </p:nvGrpSpPr>
          <p:grpSpPr>
            <a:xfrm rot="5400000">
              <a:off x="1143845" y="3162857"/>
              <a:ext cx="704850" cy="722786"/>
              <a:chOff x="1533038" y="5516696"/>
              <a:chExt cx="2457752" cy="412509"/>
            </a:xfrm>
          </p:grpSpPr>
          <p:cxnSp>
            <p:nvCxnSpPr>
              <p:cNvPr id="200" name="Straight Connector 199">
                <a:extLst>
                  <a:ext uri="{FF2B5EF4-FFF2-40B4-BE49-F238E27FC236}">
                    <a16:creationId xmlns:a16="http://schemas.microsoft.com/office/drawing/2014/main" id="{BB067466-FAAF-4AD8-8F06-255C0894461E}"/>
                  </a:ext>
                </a:extLst>
              </p:cNvPr>
              <p:cNvCxnSpPr>
                <a:cxnSpLocks/>
              </p:cNvCxnSpPr>
              <p:nvPr/>
            </p:nvCxnSpPr>
            <p:spPr bwMode="auto">
              <a:xfrm>
                <a:off x="1533038"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CA3EAF9-6002-4194-9BED-1EE534BDD80D}"/>
                  </a:ext>
                </a:extLst>
              </p:cNvPr>
              <p:cNvCxnSpPr>
                <a:cxnSpLocks/>
              </p:cNvCxnSpPr>
              <p:nvPr/>
            </p:nvCxnSpPr>
            <p:spPr bwMode="auto">
              <a:xfrm>
                <a:off x="2348451"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54577719-60F2-43B2-B0DE-FF4CB61B224F}"/>
                  </a:ext>
                </a:extLst>
              </p:cNvPr>
              <p:cNvCxnSpPr>
                <a:cxnSpLocks/>
              </p:cNvCxnSpPr>
              <p:nvPr/>
            </p:nvCxnSpPr>
            <p:spPr bwMode="auto">
              <a:xfrm>
                <a:off x="3175377"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D4AB9F5-3976-4A95-BD10-ECEC2760DB4B}"/>
                  </a:ext>
                </a:extLst>
              </p:cNvPr>
              <p:cNvCxnSpPr>
                <a:cxnSpLocks/>
              </p:cNvCxnSpPr>
              <p:nvPr/>
            </p:nvCxnSpPr>
            <p:spPr bwMode="auto">
              <a:xfrm>
                <a:off x="3990790" y="5516696"/>
                <a:ext cx="0" cy="412509"/>
              </a:xfrm>
              <a:prstGeom prst="line">
                <a:avLst/>
              </a:prstGeom>
              <a:noFill/>
              <a:ln w="28575" cap="flat" cmpd="sng" algn="ctr">
                <a:solidFill>
                  <a:schemeClr val="bg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35AD4AC0-6D05-47E1-96AD-400FBB6742B8}"/>
                </a:ext>
              </a:extLst>
            </p:cNvPr>
            <p:cNvGrpSpPr/>
            <p:nvPr/>
          </p:nvGrpSpPr>
          <p:grpSpPr>
            <a:xfrm rot="5400000">
              <a:off x="1143845" y="4104816"/>
              <a:ext cx="704850" cy="722786"/>
              <a:chOff x="1533038" y="5516696"/>
              <a:chExt cx="2457752" cy="412509"/>
            </a:xfrm>
          </p:grpSpPr>
          <p:cxnSp>
            <p:nvCxnSpPr>
              <p:cNvPr id="196" name="Straight Connector 195">
                <a:extLst>
                  <a:ext uri="{FF2B5EF4-FFF2-40B4-BE49-F238E27FC236}">
                    <a16:creationId xmlns:a16="http://schemas.microsoft.com/office/drawing/2014/main" id="{C5C964AF-283F-46A6-8B85-50940A77EF2B}"/>
                  </a:ext>
                </a:extLst>
              </p:cNvPr>
              <p:cNvCxnSpPr>
                <a:cxnSpLocks/>
              </p:cNvCxnSpPr>
              <p:nvPr/>
            </p:nvCxnSpPr>
            <p:spPr bwMode="auto">
              <a:xfrm>
                <a:off x="1533038"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66D5DF9-A686-48BA-B920-4CDAFCBBD112}"/>
                  </a:ext>
                </a:extLst>
              </p:cNvPr>
              <p:cNvCxnSpPr>
                <a:cxnSpLocks/>
              </p:cNvCxnSpPr>
              <p:nvPr/>
            </p:nvCxnSpPr>
            <p:spPr bwMode="auto">
              <a:xfrm>
                <a:off x="2348451"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77FA6160-0637-4BA7-ABCC-73AA595CFAEC}"/>
                  </a:ext>
                </a:extLst>
              </p:cNvPr>
              <p:cNvCxnSpPr>
                <a:cxnSpLocks/>
              </p:cNvCxnSpPr>
              <p:nvPr/>
            </p:nvCxnSpPr>
            <p:spPr bwMode="auto">
              <a:xfrm>
                <a:off x="3175377"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85E9EBBB-E736-4A9C-818A-C2D69E6203C2}"/>
                  </a:ext>
                </a:extLst>
              </p:cNvPr>
              <p:cNvCxnSpPr>
                <a:cxnSpLocks/>
              </p:cNvCxnSpPr>
              <p:nvPr/>
            </p:nvCxnSpPr>
            <p:spPr bwMode="auto">
              <a:xfrm>
                <a:off x="3990790" y="5516696"/>
                <a:ext cx="0" cy="412509"/>
              </a:xfrm>
              <a:prstGeom prst="line">
                <a:avLst/>
              </a:prstGeom>
              <a:noFill/>
              <a:ln w="28575" cap="flat" cmpd="sng" algn="ctr">
                <a:solidFill>
                  <a:schemeClr val="bg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29D987CC-ADEF-4136-BCAF-CEF39DE0A289}"/>
                </a:ext>
              </a:extLst>
            </p:cNvPr>
            <p:cNvGrpSpPr/>
            <p:nvPr/>
          </p:nvGrpSpPr>
          <p:grpSpPr>
            <a:xfrm rot="5400000">
              <a:off x="1260770" y="4927767"/>
              <a:ext cx="471001" cy="722786"/>
              <a:chOff x="1533038" y="5516696"/>
              <a:chExt cx="1642339" cy="412509"/>
            </a:xfrm>
          </p:grpSpPr>
          <p:cxnSp>
            <p:nvCxnSpPr>
              <p:cNvPr id="192" name="Straight Connector 191">
                <a:extLst>
                  <a:ext uri="{FF2B5EF4-FFF2-40B4-BE49-F238E27FC236}">
                    <a16:creationId xmlns:a16="http://schemas.microsoft.com/office/drawing/2014/main" id="{DFBC9BBB-132D-459C-8320-998987EDB8CB}"/>
                  </a:ext>
                </a:extLst>
              </p:cNvPr>
              <p:cNvCxnSpPr>
                <a:cxnSpLocks/>
              </p:cNvCxnSpPr>
              <p:nvPr/>
            </p:nvCxnSpPr>
            <p:spPr bwMode="auto">
              <a:xfrm>
                <a:off x="1533038"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57D079A6-9B6D-45F1-8BE7-A3969BC49EF2}"/>
                  </a:ext>
                </a:extLst>
              </p:cNvPr>
              <p:cNvCxnSpPr>
                <a:cxnSpLocks/>
              </p:cNvCxnSpPr>
              <p:nvPr/>
            </p:nvCxnSpPr>
            <p:spPr bwMode="auto">
              <a:xfrm>
                <a:off x="2348451" y="5516696"/>
                <a:ext cx="0" cy="412509"/>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DE56151-2D1B-4D13-9F83-678E945D34A4}"/>
                  </a:ext>
                </a:extLst>
              </p:cNvPr>
              <p:cNvCxnSpPr>
                <a:cxnSpLocks/>
              </p:cNvCxnSpPr>
              <p:nvPr/>
            </p:nvCxnSpPr>
            <p:spPr bwMode="auto">
              <a:xfrm>
                <a:off x="3175377" y="5516696"/>
                <a:ext cx="0" cy="412509"/>
              </a:xfrm>
              <a:prstGeom prst="line">
                <a:avLst/>
              </a:prstGeom>
              <a:noFill/>
              <a:ln w="28575" cap="flat" cmpd="sng" algn="ctr">
                <a:solidFill>
                  <a:schemeClr val="bg1"/>
                </a:solidFill>
                <a:prstDash val="solid"/>
                <a:round/>
                <a:headEnd type="none" w="med" len="med"/>
                <a:tailEnd type="none" w="med" len="med"/>
              </a:ln>
              <a:effectLst/>
            </p:spPr>
          </p:cxnSp>
        </p:grpSp>
      </p:grpSp>
      <p:sp>
        <p:nvSpPr>
          <p:cNvPr id="204" name="Freeform: Shape 203">
            <a:extLst>
              <a:ext uri="{FF2B5EF4-FFF2-40B4-BE49-F238E27FC236}">
                <a16:creationId xmlns:a16="http://schemas.microsoft.com/office/drawing/2014/main" id="{EA5CF8E3-4AFE-4258-8BC3-1275E8B1E430}"/>
              </a:ext>
            </a:extLst>
          </p:cNvPr>
          <p:cNvSpPr/>
          <p:nvPr/>
        </p:nvSpPr>
        <p:spPr bwMode="auto">
          <a:xfrm>
            <a:off x="6751320" y="3405674"/>
            <a:ext cx="4762500" cy="2477770"/>
          </a:xfrm>
          <a:custGeom>
            <a:avLst/>
            <a:gdLst>
              <a:gd name="connsiteX0" fmla="*/ 0 w 4762500"/>
              <a:gd name="connsiteY0" fmla="*/ 0 h 2844800"/>
              <a:gd name="connsiteX1" fmla="*/ 0 w 4762500"/>
              <a:gd name="connsiteY1" fmla="*/ 2844800 h 2844800"/>
              <a:gd name="connsiteX2" fmla="*/ 4762500 w 4762500"/>
              <a:gd name="connsiteY2" fmla="*/ 2844800 h 2844800"/>
            </a:gdLst>
            <a:ahLst/>
            <a:cxnLst>
              <a:cxn ang="0">
                <a:pos x="connsiteX0" y="connsiteY0"/>
              </a:cxn>
              <a:cxn ang="0">
                <a:pos x="connsiteX1" y="connsiteY1"/>
              </a:cxn>
              <a:cxn ang="0">
                <a:pos x="connsiteX2" y="connsiteY2"/>
              </a:cxn>
            </a:cxnLst>
            <a:rect l="l" t="t" r="r" b="b"/>
            <a:pathLst>
              <a:path w="4762500" h="2844800">
                <a:moveTo>
                  <a:pt x="0" y="0"/>
                </a:moveTo>
                <a:lnTo>
                  <a:pt x="0" y="2844800"/>
                </a:lnTo>
                <a:lnTo>
                  <a:pt x="4762500" y="28448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6" name="Freeform: Shape 205">
            <a:extLst>
              <a:ext uri="{FF2B5EF4-FFF2-40B4-BE49-F238E27FC236}">
                <a16:creationId xmlns:a16="http://schemas.microsoft.com/office/drawing/2014/main" id="{25C8B9F0-FECE-427F-8426-A161E4ACC719}"/>
              </a:ext>
            </a:extLst>
          </p:cNvPr>
          <p:cNvSpPr/>
          <p:nvPr/>
        </p:nvSpPr>
        <p:spPr bwMode="auto">
          <a:xfrm>
            <a:off x="7091680" y="3521244"/>
            <a:ext cx="4119880" cy="1986280"/>
          </a:xfrm>
          <a:custGeom>
            <a:avLst/>
            <a:gdLst>
              <a:gd name="connsiteX0" fmla="*/ 0 w 4119880"/>
              <a:gd name="connsiteY0" fmla="*/ 0 h 1986280"/>
              <a:gd name="connsiteX1" fmla="*/ 812800 w 4119880"/>
              <a:gd name="connsiteY1" fmla="*/ 589280 h 1986280"/>
              <a:gd name="connsiteX2" fmla="*/ 1635760 w 4119880"/>
              <a:gd name="connsiteY2" fmla="*/ 1356360 h 1986280"/>
              <a:gd name="connsiteX3" fmla="*/ 2458720 w 4119880"/>
              <a:gd name="connsiteY3" fmla="*/ 1513840 h 1986280"/>
              <a:gd name="connsiteX4" fmla="*/ 4119880 w 4119880"/>
              <a:gd name="connsiteY4" fmla="*/ 1986280 h 198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9880" h="1986280">
                <a:moveTo>
                  <a:pt x="0" y="0"/>
                </a:moveTo>
                <a:lnTo>
                  <a:pt x="812800" y="589280"/>
                </a:lnTo>
                <a:lnTo>
                  <a:pt x="1635760" y="1356360"/>
                </a:lnTo>
                <a:lnTo>
                  <a:pt x="2458720" y="1513840"/>
                </a:lnTo>
                <a:lnTo>
                  <a:pt x="4119880" y="198628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07" name="Group 206">
            <a:extLst>
              <a:ext uri="{FF2B5EF4-FFF2-40B4-BE49-F238E27FC236}">
                <a16:creationId xmlns:a16="http://schemas.microsoft.com/office/drawing/2014/main" id="{00025EEB-7587-475D-9E0D-2BEB089A69BB}"/>
              </a:ext>
            </a:extLst>
          </p:cNvPr>
          <p:cNvGrpSpPr/>
          <p:nvPr/>
        </p:nvGrpSpPr>
        <p:grpSpPr>
          <a:xfrm>
            <a:off x="7869173" y="4007938"/>
            <a:ext cx="82490" cy="196249"/>
            <a:chOff x="2630170" y="3397549"/>
            <a:chExt cx="167640" cy="292493"/>
          </a:xfrm>
        </p:grpSpPr>
        <p:cxnSp>
          <p:nvCxnSpPr>
            <p:cNvPr id="208" name="Straight Connector 207">
              <a:extLst>
                <a:ext uri="{FF2B5EF4-FFF2-40B4-BE49-F238E27FC236}">
                  <a16:creationId xmlns:a16="http://schemas.microsoft.com/office/drawing/2014/main" id="{8E4262AF-19BD-4EB8-AD99-9D6379844D6E}"/>
                </a:ext>
              </a:extLst>
            </p:cNvPr>
            <p:cNvCxnSpPr>
              <a:cxnSpLocks/>
            </p:cNvCxnSpPr>
            <p:nvPr/>
          </p:nvCxnSpPr>
          <p:spPr bwMode="auto">
            <a:xfrm>
              <a:off x="2630170" y="3404744"/>
              <a:ext cx="167640" cy="0"/>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D822FB7-8A67-472D-B5C1-CC993F0691F1}"/>
                </a:ext>
              </a:extLst>
            </p:cNvPr>
            <p:cNvCxnSpPr>
              <a:cxnSpLocks/>
            </p:cNvCxnSpPr>
            <p:nvPr/>
          </p:nvCxnSpPr>
          <p:spPr bwMode="auto">
            <a:xfrm>
              <a:off x="2713990" y="3397549"/>
              <a:ext cx="0" cy="280218"/>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7BD1F25-0CCC-4133-9188-758F36302601}"/>
                </a:ext>
              </a:extLst>
            </p:cNvPr>
            <p:cNvCxnSpPr>
              <a:cxnSpLocks/>
            </p:cNvCxnSpPr>
            <p:nvPr/>
          </p:nvCxnSpPr>
          <p:spPr bwMode="auto">
            <a:xfrm>
              <a:off x="2630170" y="3690042"/>
              <a:ext cx="1676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38673894-7CF8-4FB0-9AFB-952EAFD510C7}"/>
              </a:ext>
            </a:extLst>
          </p:cNvPr>
          <p:cNvGrpSpPr/>
          <p:nvPr/>
        </p:nvGrpSpPr>
        <p:grpSpPr>
          <a:xfrm>
            <a:off x="8691650" y="4738467"/>
            <a:ext cx="82490" cy="293097"/>
            <a:chOff x="2630170" y="3397549"/>
            <a:chExt cx="167640" cy="292493"/>
          </a:xfrm>
        </p:grpSpPr>
        <p:cxnSp>
          <p:nvCxnSpPr>
            <p:cNvPr id="212" name="Straight Connector 211">
              <a:extLst>
                <a:ext uri="{FF2B5EF4-FFF2-40B4-BE49-F238E27FC236}">
                  <a16:creationId xmlns:a16="http://schemas.microsoft.com/office/drawing/2014/main" id="{7DF31DF2-0B7C-4F42-9E0E-3CE6CCE0222F}"/>
                </a:ext>
              </a:extLst>
            </p:cNvPr>
            <p:cNvCxnSpPr>
              <a:cxnSpLocks/>
            </p:cNvCxnSpPr>
            <p:nvPr/>
          </p:nvCxnSpPr>
          <p:spPr bwMode="auto">
            <a:xfrm>
              <a:off x="2630170" y="3404744"/>
              <a:ext cx="167640" cy="0"/>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D9F816C2-4669-4F03-B58C-2B8EA24ED297}"/>
                </a:ext>
              </a:extLst>
            </p:cNvPr>
            <p:cNvCxnSpPr>
              <a:cxnSpLocks/>
            </p:cNvCxnSpPr>
            <p:nvPr/>
          </p:nvCxnSpPr>
          <p:spPr bwMode="auto">
            <a:xfrm>
              <a:off x="2713990" y="3397549"/>
              <a:ext cx="0" cy="280218"/>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1091EA0-49D8-428A-BF19-C77E798EBD11}"/>
                </a:ext>
              </a:extLst>
            </p:cNvPr>
            <p:cNvCxnSpPr>
              <a:cxnSpLocks/>
            </p:cNvCxnSpPr>
            <p:nvPr/>
          </p:nvCxnSpPr>
          <p:spPr bwMode="auto">
            <a:xfrm>
              <a:off x="2630170" y="3690042"/>
              <a:ext cx="1676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88C622F0-CB81-4DFC-B983-B8CB42D36B0F}"/>
              </a:ext>
            </a:extLst>
          </p:cNvPr>
          <p:cNvGrpSpPr/>
          <p:nvPr/>
        </p:nvGrpSpPr>
        <p:grpSpPr>
          <a:xfrm>
            <a:off x="9515561" y="4908333"/>
            <a:ext cx="82490" cy="261626"/>
            <a:chOff x="2630170" y="3397549"/>
            <a:chExt cx="167640" cy="292493"/>
          </a:xfrm>
        </p:grpSpPr>
        <p:cxnSp>
          <p:nvCxnSpPr>
            <p:cNvPr id="216" name="Straight Connector 215">
              <a:extLst>
                <a:ext uri="{FF2B5EF4-FFF2-40B4-BE49-F238E27FC236}">
                  <a16:creationId xmlns:a16="http://schemas.microsoft.com/office/drawing/2014/main" id="{C54232F5-711E-40DB-80DD-54FF16380B03}"/>
                </a:ext>
              </a:extLst>
            </p:cNvPr>
            <p:cNvCxnSpPr>
              <a:cxnSpLocks/>
            </p:cNvCxnSpPr>
            <p:nvPr/>
          </p:nvCxnSpPr>
          <p:spPr bwMode="auto">
            <a:xfrm>
              <a:off x="2630170" y="3404744"/>
              <a:ext cx="167640" cy="0"/>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A3C744CE-73DB-4559-9B40-FBFDF5287C54}"/>
                </a:ext>
              </a:extLst>
            </p:cNvPr>
            <p:cNvCxnSpPr>
              <a:cxnSpLocks/>
            </p:cNvCxnSpPr>
            <p:nvPr/>
          </p:nvCxnSpPr>
          <p:spPr bwMode="auto">
            <a:xfrm>
              <a:off x="2713990" y="3397549"/>
              <a:ext cx="0" cy="280218"/>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0E5CD65-987F-42F1-BE7D-002A802E601F}"/>
                </a:ext>
              </a:extLst>
            </p:cNvPr>
            <p:cNvCxnSpPr>
              <a:cxnSpLocks/>
            </p:cNvCxnSpPr>
            <p:nvPr/>
          </p:nvCxnSpPr>
          <p:spPr bwMode="auto">
            <a:xfrm>
              <a:off x="2630170" y="3690042"/>
              <a:ext cx="1676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3F2678BA-2D81-4868-943D-0DC91DE919CD}"/>
              </a:ext>
            </a:extLst>
          </p:cNvPr>
          <p:cNvGrpSpPr/>
          <p:nvPr/>
        </p:nvGrpSpPr>
        <p:grpSpPr>
          <a:xfrm>
            <a:off x="11165639" y="5350658"/>
            <a:ext cx="82490" cy="300822"/>
            <a:chOff x="2630170" y="3397549"/>
            <a:chExt cx="167640" cy="292493"/>
          </a:xfrm>
        </p:grpSpPr>
        <p:cxnSp>
          <p:nvCxnSpPr>
            <p:cNvPr id="220" name="Straight Connector 219">
              <a:extLst>
                <a:ext uri="{FF2B5EF4-FFF2-40B4-BE49-F238E27FC236}">
                  <a16:creationId xmlns:a16="http://schemas.microsoft.com/office/drawing/2014/main" id="{C104CC58-7FE8-49BB-AE4B-6BB5AC6DEFCC}"/>
                </a:ext>
              </a:extLst>
            </p:cNvPr>
            <p:cNvCxnSpPr>
              <a:cxnSpLocks/>
            </p:cNvCxnSpPr>
            <p:nvPr/>
          </p:nvCxnSpPr>
          <p:spPr bwMode="auto">
            <a:xfrm>
              <a:off x="2630170" y="3404744"/>
              <a:ext cx="167640" cy="0"/>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6F8BFA3-2B87-4278-8839-178027C7743E}"/>
                </a:ext>
              </a:extLst>
            </p:cNvPr>
            <p:cNvCxnSpPr>
              <a:cxnSpLocks/>
            </p:cNvCxnSpPr>
            <p:nvPr/>
          </p:nvCxnSpPr>
          <p:spPr bwMode="auto">
            <a:xfrm>
              <a:off x="2713990" y="3397549"/>
              <a:ext cx="0" cy="280218"/>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408D40A-0C64-4E9F-B8D0-5CA8FCD40577}"/>
                </a:ext>
              </a:extLst>
            </p:cNvPr>
            <p:cNvCxnSpPr>
              <a:cxnSpLocks/>
            </p:cNvCxnSpPr>
            <p:nvPr/>
          </p:nvCxnSpPr>
          <p:spPr bwMode="auto">
            <a:xfrm>
              <a:off x="2630170" y="3690042"/>
              <a:ext cx="167640" cy="0"/>
            </a:xfrm>
            <a:prstGeom prst="line">
              <a:avLst/>
            </a:prstGeom>
            <a:noFill/>
            <a:ln w="28575" cap="flat" cmpd="sng" algn="ctr">
              <a:solidFill>
                <a:schemeClr val="accent3"/>
              </a:solidFill>
              <a:prstDash val="solid"/>
              <a:round/>
              <a:headEnd type="none" w="med" len="med"/>
              <a:tailEnd type="none" w="med" len="med"/>
            </a:ln>
            <a:effectLst/>
          </p:spPr>
        </p:cxnSp>
      </p:grpSp>
      <p:sp>
        <p:nvSpPr>
          <p:cNvPr id="223" name="Freeform: Shape 222">
            <a:extLst>
              <a:ext uri="{FF2B5EF4-FFF2-40B4-BE49-F238E27FC236}">
                <a16:creationId xmlns:a16="http://schemas.microsoft.com/office/drawing/2014/main" id="{CB97EF67-74F4-4804-A8E3-8C9E2F161C56}"/>
              </a:ext>
            </a:extLst>
          </p:cNvPr>
          <p:cNvSpPr/>
          <p:nvPr/>
        </p:nvSpPr>
        <p:spPr bwMode="auto">
          <a:xfrm>
            <a:off x="7090833" y="3526324"/>
            <a:ext cx="4110567" cy="2078567"/>
          </a:xfrm>
          <a:custGeom>
            <a:avLst/>
            <a:gdLst>
              <a:gd name="connsiteX0" fmla="*/ 0 w 4110567"/>
              <a:gd name="connsiteY0" fmla="*/ 0 h 2078567"/>
              <a:gd name="connsiteX1" fmla="*/ 821267 w 4110567"/>
              <a:gd name="connsiteY1" fmla="*/ 588433 h 2078567"/>
              <a:gd name="connsiteX2" fmla="*/ 1638300 w 4110567"/>
              <a:gd name="connsiteY2" fmla="*/ 956733 h 2078567"/>
              <a:gd name="connsiteX3" fmla="*/ 2463800 w 4110567"/>
              <a:gd name="connsiteY3" fmla="*/ 1642533 h 2078567"/>
              <a:gd name="connsiteX4" fmla="*/ 4110567 w 4110567"/>
              <a:gd name="connsiteY4" fmla="*/ 2078567 h 2078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0567" h="2078567">
                <a:moveTo>
                  <a:pt x="0" y="0"/>
                </a:moveTo>
                <a:lnTo>
                  <a:pt x="821267" y="588433"/>
                </a:lnTo>
                <a:lnTo>
                  <a:pt x="1638300" y="956733"/>
                </a:lnTo>
                <a:lnTo>
                  <a:pt x="2463800" y="1642533"/>
                </a:lnTo>
                <a:lnTo>
                  <a:pt x="4110567" y="2078567"/>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4" name="Group 223">
            <a:extLst>
              <a:ext uri="{FF2B5EF4-FFF2-40B4-BE49-F238E27FC236}">
                <a16:creationId xmlns:a16="http://schemas.microsoft.com/office/drawing/2014/main" id="{8AFE6BFF-8D77-4D1C-8C41-C791962CD271}"/>
              </a:ext>
            </a:extLst>
          </p:cNvPr>
          <p:cNvGrpSpPr/>
          <p:nvPr/>
        </p:nvGrpSpPr>
        <p:grpSpPr>
          <a:xfrm>
            <a:off x="8689499" y="4269274"/>
            <a:ext cx="82490" cy="422602"/>
            <a:chOff x="2630170" y="3397549"/>
            <a:chExt cx="167640" cy="292493"/>
          </a:xfrm>
        </p:grpSpPr>
        <p:cxnSp>
          <p:nvCxnSpPr>
            <p:cNvPr id="225" name="Straight Connector 224">
              <a:extLst>
                <a:ext uri="{FF2B5EF4-FFF2-40B4-BE49-F238E27FC236}">
                  <a16:creationId xmlns:a16="http://schemas.microsoft.com/office/drawing/2014/main" id="{A7D2818D-D62A-4558-AB46-028FFD58E363}"/>
                </a:ext>
              </a:extLst>
            </p:cNvPr>
            <p:cNvCxnSpPr>
              <a:cxnSpLocks/>
            </p:cNvCxnSpPr>
            <p:nvPr/>
          </p:nvCxnSpPr>
          <p:spPr bwMode="auto">
            <a:xfrm>
              <a:off x="2630170" y="3404744"/>
              <a:ext cx="167640" cy="0"/>
            </a:xfrm>
            <a:prstGeom prst="line">
              <a:avLst/>
            </a:prstGeom>
            <a:noFill/>
            <a:ln w="28575" cap="flat" cmpd="sng" algn="ctr">
              <a:solidFill>
                <a:schemeClr val="accent4"/>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A797AC72-639E-4070-88E5-0074780ED6F7}"/>
                </a:ext>
              </a:extLst>
            </p:cNvPr>
            <p:cNvCxnSpPr>
              <a:cxnSpLocks/>
            </p:cNvCxnSpPr>
            <p:nvPr/>
          </p:nvCxnSpPr>
          <p:spPr bwMode="auto">
            <a:xfrm>
              <a:off x="2713990" y="3397549"/>
              <a:ext cx="0" cy="280218"/>
            </a:xfrm>
            <a:prstGeom prst="line">
              <a:avLst/>
            </a:prstGeom>
            <a:noFill/>
            <a:ln w="28575" cap="flat" cmpd="sng" algn="ctr">
              <a:solidFill>
                <a:schemeClr val="accent4"/>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329561C2-D336-48AF-A9EC-B10275F38267}"/>
                </a:ext>
              </a:extLst>
            </p:cNvPr>
            <p:cNvCxnSpPr>
              <a:cxnSpLocks/>
            </p:cNvCxnSpPr>
            <p:nvPr/>
          </p:nvCxnSpPr>
          <p:spPr bwMode="auto">
            <a:xfrm>
              <a:off x="2630170" y="3690042"/>
              <a:ext cx="167640"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B9D17093-0C48-4D3E-B0AD-C4E1E897F21F}"/>
              </a:ext>
            </a:extLst>
          </p:cNvPr>
          <p:cNvGrpSpPr/>
          <p:nvPr/>
        </p:nvGrpSpPr>
        <p:grpSpPr>
          <a:xfrm>
            <a:off x="7869173" y="3937893"/>
            <a:ext cx="82490" cy="341776"/>
            <a:chOff x="2630170" y="3397549"/>
            <a:chExt cx="167640" cy="292493"/>
          </a:xfrm>
        </p:grpSpPr>
        <p:cxnSp>
          <p:nvCxnSpPr>
            <p:cNvPr id="229" name="Straight Connector 228">
              <a:extLst>
                <a:ext uri="{FF2B5EF4-FFF2-40B4-BE49-F238E27FC236}">
                  <a16:creationId xmlns:a16="http://schemas.microsoft.com/office/drawing/2014/main" id="{DD70058F-428D-4B0D-BD62-97DE3253105B}"/>
                </a:ext>
              </a:extLst>
            </p:cNvPr>
            <p:cNvCxnSpPr>
              <a:cxnSpLocks/>
            </p:cNvCxnSpPr>
            <p:nvPr/>
          </p:nvCxnSpPr>
          <p:spPr bwMode="auto">
            <a:xfrm>
              <a:off x="2630170" y="3404744"/>
              <a:ext cx="167640" cy="0"/>
            </a:xfrm>
            <a:prstGeom prst="line">
              <a:avLst/>
            </a:prstGeom>
            <a:noFill/>
            <a:ln w="28575" cap="flat" cmpd="sng" algn="ctr">
              <a:solidFill>
                <a:schemeClr val="accent4"/>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B857586-8009-4D8A-B025-594300516C55}"/>
                </a:ext>
              </a:extLst>
            </p:cNvPr>
            <p:cNvCxnSpPr>
              <a:cxnSpLocks/>
            </p:cNvCxnSpPr>
            <p:nvPr/>
          </p:nvCxnSpPr>
          <p:spPr bwMode="auto">
            <a:xfrm>
              <a:off x="2713990" y="3397549"/>
              <a:ext cx="0" cy="280218"/>
            </a:xfrm>
            <a:prstGeom prst="line">
              <a:avLst/>
            </a:prstGeom>
            <a:noFill/>
            <a:ln w="28575" cap="flat" cmpd="sng" algn="ctr">
              <a:solidFill>
                <a:schemeClr val="accent4"/>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CAC3DFCB-8905-4530-A4E8-4677E8FBF31D}"/>
                </a:ext>
              </a:extLst>
            </p:cNvPr>
            <p:cNvCxnSpPr>
              <a:cxnSpLocks/>
            </p:cNvCxnSpPr>
            <p:nvPr/>
          </p:nvCxnSpPr>
          <p:spPr bwMode="auto">
            <a:xfrm>
              <a:off x="2630170" y="3690042"/>
              <a:ext cx="167640"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5AD2E293-4C58-4B4F-9F0A-387EC4CFDF7C}"/>
              </a:ext>
            </a:extLst>
          </p:cNvPr>
          <p:cNvGrpSpPr/>
          <p:nvPr/>
        </p:nvGrpSpPr>
        <p:grpSpPr>
          <a:xfrm>
            <a:off x="9515561" y="4958514"/>
            <a:ext cx="82490" cy="416827"/>
            <a:chOff x="2630170" y="3397549"/>
            <a:chExt cx="167640" cy="292493"/>
          </a:xfrm>
        </p:grpSpPr>
        <p:cxnSp>
          <p:nvCxnSpPr>
            <p:cNvPr id="233" name="Straight Connector 232">
              <a:extLst>
                <a:ext uri="{FF2B5EF4-FFF2-40B4-BE49-F238E27FC236}">
                  <a16:creationId xmlns:a16="http://schemas.microsoft.com/office/drawing/2014/main" id="{4C2E86A4-E5F9-45A2-9C46-B3DBE6217EF5}"/>
                </a:ext>
              </a:extLst>
            </p:cNvPr>
            <p:cNvCxnSpPr>
              <a:cxnSpLocks/>
            </p:cNvCxnSpPr>
            <p:nvPr/>
          </p:nvCxnSpPr>
          <p:spPr bwMode="auto">
            <a:xfrm>
              <a:off x="2630170" y="3404744"/>
              <a:ext cx="167640" cy="0"/>
            </a:xfrm>
            <a:prstGeom prst="line">
              <a:avLst/>
            </a:prstGeom>
            <a:noFill/>
            <a:ln w="28575" cap="flat" cmpd="sng" algn="ctr">
              <a:solidFill>
                <a:schemeClr val="accent4"/>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FD6C833-2577-4B31-A7E7-399CB32C4BB3}"/>
                </a:ext>
              </a:extLst>
            </p:cNvPr>
            <p:cNvCxnSpPr>
              <a:cxnSpLocks/>
            </p:cNvCxnSpPr>
            <p:nvPr/>
          </p:nvCxnSpPr>
          <p:spPr bwMode="auto">
            <a:xfrm>
              <a:off x="2713990" y="3397549"/>
              <a:ext cx="0" cy="292493"/>
            </a:xfrm>
            <a:prstGeom prst="line">
              <a:avLst/>
            </a:prstGeom>
            <a:noFill/>
            <a:ln w="28575" cap="flat" cmpd="sng" algn="ctr">
              <a:solidFill>
                <a:schemeClr val="accent4"/>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BC97C1A-5A83-4E6C-B5C9-3364FFBCC4D6}"/>
                </a:ext>
              </a:extLst>
            </p:cNvPr>
            <p:cNvCxnSpPr>
              <a:cxnSpLocks/>
            </p:cNvCxnSpPr>
            <p:nvPr/>
          </p:nvCxnSpPr>
          <p:spPr bwMode="auto">
            <a:xfrm>
              <a:off x="2630170" y="3690042"/>
              <a:ext cx="167640"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D309FFD9-CF06-479C-A501-45B6F549FEC0}"/>
              </a:ext>
            </a:extLst>
          </p:cNvPr>
          <p:cNvGrpSpPr/>
          <p:nvPr/>
        </p:nvGrpSpPr>
        <p:grpSpPr>
          <a:xfrm>
            <a:off x="11165639" y="5351966"/>
            <a:ext cx="82490" cy="486906"/>
            <a:chOff x="2630170" y="3397549"/>
            <a:chExt cx="167640" cy="292493"/>
          </a:xfrm>
        </p:grpSpPr>
        <p:cxnSp>
          <p:nvCxnSpPr>
            <p:cNvPr id="237" name="Straight Connector 236">
              <a:extLst>
                <a:ext uri="{FF2B5EF4-FFF2-40B4-BE49-F238E27FC236}">
                  <a16:creationId xmlns:a16="http://schemas.microsoft.com/office/drawing/2014/main" id="{712292AA-72B5-43FC-94BF-F1F4509789C5}"/>
                </a:ext>
              </a:extLst>
            </p:cNvPr>
            <p:cNvCxnSpPr>
              <a:cxnSpLocks/>
            </p:cNvCxnSpPr>
            <p:nvPr/>
          </p:nvCxnSpPr>
          <p:spPr bwMode="auto">
            <a:xfrm>
              <a:off x="2630170" y="3404744"/>
              <a:ext cx="167640" cy="0"/>
            </a:xfrm>
            <a:prstGeom prst="line">
              <a:avLst/>
            </a:prstGeom>
            <a:noFill/>
            <a:ln w="28575" cap="flat" cmpd="sng" algn="ctr">
              <a:solidFill>
                <a:schemeClr val="accent4"/>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0B01752D-3FD7-431E-8206-FCF4C86E46AD}"/>
                </a:ext>
              </a:extLst>
            </p:cNvPr>
            <p:cNvCxnSpPr>
              <a:cxnSpLocks/>
            </p:cNvCxnSpPr>
            <p:nvPr/>
          </p:nvCxnSpPr>
          <p:spPr bwMode="auto">
            <a:xfrm>
              <a:off x="2713990" y="3397549"/>
              <a:ext cx="0" cy="292493"/>
            </a:xfrm>
            <a:prstGeom prst="line">
              <a:avLst/>
            </a:prstGeom>
            <a:noFill/>
            <a:ln w="28575" cap="flat" cmpd="sng" algn="ctr">
              <a:solidFill>
                <a:schemeClr val="accent4"/>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D847C31-1D39-4008-806B-59A14519BF24}"/>
                </a:ext>
              </a:extLst>
            </p:cNvPr>
            <p:cNvCxnSpPr>
              <a:cxnSpLocks/>
            </p:cNvCxnSpPr>
            <p:nvPr/>
          </p:nvCxnSpPr>
          <p:spPr bwMode="auto">
            <a:xfrm>
              <a:off x="2630170" y="3690042"/>
              <a:ext cx="167640" cy="0"/>
            </a:xfrm>
            <a:prstGeom prst="line">
              <a:avLst/>
            </a:prstGeom>
            <a:noFill/>
            <a:ln w="28575" cap="flat" cmpd="sng" algn="ctr">
              <a:solidFill>
                <a:schemeClr val="accent4"/>
              </a:solidFill>
              <a:prstDash val="solid"/>
              <a:round/>
              <a:headEnd type="none" w="med" len="med"/>
              <a:tailEnd type="none" w="med" len="med"/>
            </a:ln>
            <a:effectLst/>
          </p:spPr>
        </p:cxnSp>
      </p:grpSp>
      <p:cxnSp>
        <p:nvCxnSpPr>
          <p:cNvPr id="242" name="Straight Connector 241">
            <a:extLst>
              <a:ext uri="{FF2B5EF4-FFF2-40B4-BE49-F238E27FC236}">
                <a16:creationId xmlns:a16="http://schemas.microsoft.com/office/drawing/2014/main" id="{8BAC965F-5550-4F7B-8871-E20F4F0153EB}"/>
              </a:ext>
            </a:extLst>
          </p:cNvPr>
          <p:cNvCxnSpPr>
            <a:cxnSpLocks/>
          </p:cNvCxnSpPr>
          <p:nvPr/>
        </p:nvCxnSpPr>
        <p:spPr bwMode="auto">
          <a:xfrm>
            <a:off x="7035736" y="3522831"/>
            <a:ext cx="82490" cy="0"/>
          </a:xfrm>
          <a:prstGeom prst="line">
            <a:avLst/>
          </a:prstGeom>
          <a:noFill/>
          <a:ln w="28575" cap="flat" cmpd="sng" algn="ctr">
            <a:solidFill>
              <a:schemeClr val="accent4"/>
            </a:solidFill>
            <a:prstDash val="solid"/>
            <a:round/>
            <a:headEnd type="none" w="med" len="med"/>
            <a:tailEnd type="none" w="med" len="med"/>
          </a:ln>
          <a:effectLst/>
        </p:spPr>
      </p:cxnSp>
      <p:grpSp>
        <p:nvGrpSpPr>
          <p:cNvPr id="243" name="Group 242">
            <a:extLst>
              <a:ext uri="{FF2B5EF4-FFF2-40B4-BE49-F238E27FC236}">
                <a16:creationId xmlns:a16="http://schemas.microsoft.com/office/drawing/2014/main" id="{FFB1743C-2EC9-4A15-A076-12B942737672}"/>
              </a:ext>
            </a:extLst>
          </p:cNvPr>
          <p:cNvGrpSpPr/>
          <p:nvPr/>
        </p:nvGrpSpPr>
        <p:grpSpPr>
          <a:xfrm>
            <a:off x="9297757" y="3287086"/>
            <a:ext cx="2667792" cy="954107"/>
            <a:chOff x="3759036" y="3210084"/>
            <a:chExt cx="2667792" cy="954107"/>
          </a:xfrm>
        </p:grpSpPr>
        <p:sp>
          <p:nvSpPr>
            <p:cNvPr id="244" name="TextBox 243">
              <a:extLst>
                <a:ext uri="{FF2B5EF4-FFF2-40B4-BE49-F238E27FC236}">
                  <a16:creationId xmlns:a16="http://schemas.microsoft.com/office/drawing/2014/main" id="{BEA04908-C525-467F-955A-E77F0D8A2561}"/>
                </a:ext>
              </a:extLst>
            </p:cNvPr>
            <p:cNvSpPr txBox="1"/>
            <p:nvPr/>
          </p:nvSpPr>
          <p:spPr bwMode="auto">
            <a:xfrm>
              <a:off x="4105078" y="3210084"/>
              <a:ext cx="232175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BEB (175 mg)</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BAM/ETE + BEB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(700 mg/1400 mg + 175 mg)</a:t>
              </a:r>
            </a:p>
          </p:txBody>
        </p:sp>
        <p:cxnSp>
          <p:nvCxnSpPr>
            <p:cNvPr id="245" name="Straight Connector 244">
              <a:extLst>
                <a:ext uri="{FF2B5EF4-FFF2-40B4-BE49-F238E27FC236}">
                  <a16:creationId xmlns:a16="http://schemas.microsoft.com/office/drawing/2014/main" id="{A6664656-33B1-419A-A436-7F5ED688B45D}"/>
                </a:ext>
              </a:extLst>
            </p:cNvPr>
            <p:cNvCxnSpPr>
              <a:cxnSpLocks/>
            </p:cNvCxnSpPr>
            <p:nvPr/>
          </p:nvCxnSpPr>
          <p:spPr bwMode="auto">
            <a:xfrm>
              <a:off x="3759036" y="3577262"/>
              <a:ext cx="381000" cy="0"/>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9FD0B9BC-82CB-4E7C-92AD-B28236F35B9B}"/>
                </a:ext>
              </a:extLst>
            </p:cNvPr>
            <p:cNvCxnSpPr>
              <a:cxnSpLocks/>
            </p:cNvCxnSpPr>
            <p:nvPr/>
          </p:nvCxnSpPr>
          <p:spPr bwMode="auto">
            <a:xfrm>
              <a:off x="3759036" y="3804540"/>
              <a:ext cx="381000" cy="0"/>
            </a:xfrm>
            <a:prstGeom prst="line">
              <a:avLst/>
            </a:prstGeom>
            <a:noFill/>
            <a:ln w="28575" cap="flat" cmpd="sng" algn="ctr">
              <a:solidFill>
                <a:schemeClr val="accent4"/>
              </a:solidFill>
              <a:prstDash val="solid"/>
              <a:round/>
              <a:headEnd type="none" w="med" len="med"/>
              <a:tailEnd type="none" w="med" len="med"/>
            </a:ln>
            <a:effectLst/>
          </p:spPr>
        </p:cxnSp>
      </p:grpSp>
    </p:spTree>
    <p:extLst>
      <p:ext uri="{BB962C8B-B14F-4D97-AF65-F5344CB8AC3E}">
        <p14:creationId xmlns:p14="http://schemas.microsoft.com/office/powerpoint/2010/main" val="456361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4E665-CC02-4428-86CC-596884203F9D}"/>
              </a:ext>
            </a:extLst>
          </p:cNvPr>
          <p:cNvSpPr>
            <a:spLocks noGrp="1"/>
          </p:cNvSpPr>
          <p:nvPr>
            <p:ph type="title"/>
          </p:nvPr>
        </p:nvSpPr>
        <p:spPr/>
        <p:txBody>
          <a:bodyPr/>
          <a:lstStyle/>
          <a:p>
            <a:r>
              <a:rPr lang="en-US" dirty="0"/>
              <a:t>Bebtelovimab: Activity Against Omicron BA.2 Subvariant</a:t>
            </a:r>
          </a:p>
        </p:txBody>
      </p:sp>
      <p:sp>
        <p:nvSpPr>
          <p:cNvPr id="6" name="TextBox 5">
            <a:extLst>
              <a:ext uri="{FF2B5EF4-FFF2-40B4-BE49-F238E27FC236}">
                <a16:creationId xmlns:a16="http://schemas.microsoft.com/office/drawing/2014/main" id="{DD5926DA-A8E4-4698-99C3-38F4A048C734}"/>
              </a:ext>
            </a:extLst>
          </p:cNvPr>
          <p:cNvSpPr txBox="1"/>
          <p:nvPr/>
        </p:nvSpPr>
        <p:spPr bwMode="auto">
          <a:xfrm>
            <a:off x="438612" y="6401489"/>
            <a:ext cx="9070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fda.gov/media/156152/download</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p:txBody>
      </p:sp>
      <p:grpSp>
        <p:nvGrpSpPr>
          <p:cNvPr id="11" name="Group 10">
            <a:extLst>
              <a:ext uri="{FF2B5EF4-FFF2-40B4-BE49-F238E27FC236}">
                <a16:creationId xmlns:a16="http://schemas.microsoft.com/office/drawing/2014/main" id="{38BA7FB8-3BB9-4474-B583-DDEF799C6FE8}"/>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A9A4C038-9502-4D7D-832F-64D08CC80A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CF73F1CD-E083-48DA-87D8-ABC26BFD6B1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Box 14">
            <a:extLst>
              <a:ext uri="{FF2B5EF4-FFF2-40B4-BE49-F238E27FC236}">
                <a16:creationId xmlns:a16="http://schemas.microsoft.com/office/drawing/2014/main" id="{78D842DA-E0E8-4087-A986-08DF1A2DA87F}"/>
              </a:ext>
            </a:extLst>
          </p:cNvPr>
          <p:cNvSpPr txBox="1"/>
          <p:nvPr/>
        </p:nvSpPr>
        <p:spPr bwMode="auto">
          <a:xfrm>
            <a:off x="1009351" y="1495506"/>
            <a:ext cx="101732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Bebtelovimab Pseudotyped Viruslike Particle Neutralization Data for SARS-CoV-2 Spike Protein Variants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16" name="Table 16">
            <a:extLst>
              <a:ext uri="{FF2B5EF4-FFF2-40B4-BE49-F238E27FC236}">
                <a16:creationId xmlns:a16="http://schemas.microsoft.com/office/drawing/2014/main" id="{71B69562-D231-4FA3-80EA-0DB15C52E2E0}"/>
              </a:ext>
            </a:extLst>
          </p:cNvPr>
          <p:cNvGraphicFramePr>
            <a:graphicFrameLocks noGrp="1"/>
          </p:cNvGraphicFramePr>
          <p:nvPr>
            <p:extLst>
              <p:ext uri="{D42A27DB-BD31-4B8C-83A1-F6EECF244321}">
                <p14:modId xmlns:p14="http://schemas.microsoft.com/office/powerpoint/2010/main" val="2592444138"/>
              </p:ext>
            </p:extLst>
          </p:nvPr>
        </p:nvGraphicFramePr>
        <p:xfrm>
          <a:off x="719139" y="1874081"/>
          <a:ext cx="10748961" cy="3968496"/>
        </p:xfrm>
        <a:graphic>
          <a:graphicData uri="http://schemas.openxmlformats.org/drawingml/2006/table">
            <a:tbl>
              <a:tblPr firstRow="1" bandRow="1">
                <a:tableStyleId>{F5AB1C69-6EDB-4FF4-983F-18BD219EF322}</a:tableStyleId>
              </a:tblPr>
              <a:tblGrid>
                <a:gridCol w="3582987">
                  <a:extLst>
                    <a:ext uri="{9D8B030D-6E8A-4147-A177-3AD203B41FA5}">
                      <a16:colId xmlns:a16="http://schemas.microsoft.com/office/drawing/2014/main" val="1976426930"/>
                    </a:ext>
                  </a:extLst>
                </a:gridCol>
                <a:gridCol w="3582987">
                  <a:extLst>
                    <a:ext uri="{9D8B030D-6E8A-4147-A177-3AD203B41FA5}">
                      <a16:colId xmlns:a16="http://schemas.microsoft.com/office/drawing/2014/main" val="1065957679"/>
                    </a:ext>
                  </a:extLst>
                </a:gridCol>
                <a:gridCol w="3582987">
                  <a:extLst>
                    <a:ext uri="{9D8B030D-6E8A-4147-A177-3AD203B41FA5}">
                      <a16:colId xmlns:a16="http://schemas.microsoft.com/office/drawing/2014/main" val="3864585695"/>
                    </a:ext>
                  </a:extLst>
                </a:gridCol>
              </a:tblGrid>
              <a:tr h="179195">
                <a:tc>
                  <a:txBody>
                    <a:bodyPr/>
                    <a:lstStyle/>
                    <a:p>
                      <a:pPr>
                        <a:lnSpc>
                          <a:spcPct val="90000"/>
                        </a:lnSpc>
                      </a:pPr>
                      <a:r>
                        <a:rPr lang="en-US" sz="1400" dirty="0">
                          <a:latin typeface="Calibri" panose="020F0502020204030204" pitchFamily="34" charset="0"/>
                          <a:cs typeface="Calibri" panose="020F0502020204030204" pitchFamily="34" charset="0"/>
                        </a:rPr>
                        <a:t>Lineage With Spike Protein Substitution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latin typeface="Calibri" panose="020F0502020204030204" pitchFamily="34" charset="0"/>
                          <a:cs typeface="Calibri" panose="020F0502020204030204" pitchFamily="34" charset="0"/>
                        </a:rPr>
                        <a:t>WHO Nomenclature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latin typeface="Calibri" panose="020F0502020204030204" pitchFamily="34" charset="0"/>
                          <a:cs typeface="Calibri" panose="020F0502020204030204" pitchFamily="34" charset="0"/>
                        </a:rPr>
                        <a:t>Fold Reduction in Susceptibility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442572467"/>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B.1.1.7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Alpha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No change</a:t>
                      </a:r>
                      <a:r>
                        <a:rPr lang="en-US" sz="1400" b="0" dirty="0">
                          <a:solidFill>
                            <a:schemeClr val="bg1"/>
                          </a:solidFill>
                          <a:latin typeface="Calibri" panose="020F0502020204030204" pitchFamily="34" charset="0"/>
                        </a:rPr>
                        <a:t>*</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00054761"/>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B.1.351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Beta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18609018"/>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P.1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Gamma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84929056"/>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B.1.617.2/AY.3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Delta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36722688"/>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AY.1/AY.2 (B.1.617.2 sublineages)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Delta [+K417N]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02923896"/>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B.1.427/ B.1.429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Epsilon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38067242"/>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B.1526</a:t>
                      </a:r>
                      <a:r>
                        <a:rPr lang="en-US" sz="1400" b="0" baseline="30000" dirty="0">
                          <a:solidFill>
                            <a:schemeClr val="bg1"/>
                          </a:solidFill>
                          <a:latin typeface="Calibri" panose="020F0502020204030204" pitchFamily="34" charset="0"/>
                          <a:cs typeface="Calibri" panose="020F0502020204030204" pitchFamily="34" charset="0"/>
                        </a:rPr>
                        <a:t>†</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Iota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67596152"/>
                  </a:ext>
                </a:extLst>
              </a:tr>
              <a:tr h="179195">
                <a:tc>
                  <a:txBody>
                    <a:bodyPr/>
                    <a:lstStyle/>
                    <a:p>
                      <a:pPr>
                        <a:lnSpc>
                          <a:spcPct val="90000"/>
                        </a:lnSpc>
                      </a:pPr>
                      <a:r>
                        <a:rPr lang="en-US" sz="1400" baseline="0" dirty="0">
                          <a:solidFill>
                            <a:schemeClr val="bg1"/>
                          </a:solidFill>
                          <a:latin typeface="Calibri" panose="020F0502020204030204" pitchFamily="34" charset="0"/>
                          <a:cs typeface="Calibri" panose="020F0502020204030204" pitchFamily="34" charset="0"/>
                        </a:rPr>
                        <a:t>B.1.617.1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Kappa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36273213"/>
                  </a:ext>
                </a:extLst>
              </a:tr>
              <a:tr h="179195">
                <a:tc>
                  <a:txBody>
                    <a:bodyPr/>
                    <a:lstStyle/>
                    <a:p>
                      <a:pPr>
                        <a:lnSpc>
                          <a:spcPct val="90000"/>
                        </a:lnSpc>
                      </a:pPr>
                      <a:r>
                        <a:rPr lang="en-US" sz="1400" baseline="0" dirty="0">
                          <a:solidFill>
                            <a:schemeClr val="bg1"/>
                          </a:solidFill>
                          <a:latin typeface="Calibri" panose="020F0502020204030204" pitchFamily="34" charset="0"/>
                          <a:cs typeface="Calibri" panose="020F0502020204030204" pitchFamily="34" charset="0"/>
                        </a:rPr>
                        <a:t>C.37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Lambda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27559277"/>
                  </a:ext>
                </a:extLst>
              </a:tr>
              <a:tr h="179195">
                <a:tc>
                  <a:txBody>
                    <a:bodyPr/>
                    <a:lstStyle/>
                    <a:p>
                      <a:pPr>
                        <a:lnSpc>
                          <a:spcPct val="90000"/>
                        </a:lnSpc>
                      </a:pPr>
                      <a:r>
                        <a:rPr lang="en-US" sz="1400" baseline="0" dirty="0">
                          <a:solidFill>
                            <a:schemeClr val="bg1"/>
                          </a:solidFill>
                          <a:latin typeface="Calibri" panose="020F0502020204030204" pitchFamily="34" charset="0"/>
                          <a:cs typeface="Calibri" panose="020F0502020204030204" pitchFamily="34" charset="0"/>
                        </a:rPr>
                        <a:t>B.1.621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Mu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87716221"/>
                  </a:ext>
                </a:extLst>
              </a:tr>
              <a:tr h="179195">
                <a:tc>
                  <a:txBody>
                    <a:bodyPr/>
                    <a:lstStyle/>
                    <a:p>
                      <a:pPr>
                        <a:lnSpc>
                          <a:spcPct val="90000"/>
                        </a:lnSpc>
                      </a:pPr>
                      <a:r>
                        <a:rPr lang="en-US" sz="1400" baseline="0" dirty="0">
                          <a:solidFill>
                            <a:schemeClr val="bg1"/>
                          </a:solidFill>
                          <a:latin typeface="Calibri" panose="020F0502020204030204" pitchFamily="34" charset="0"/>
                          <a:cs typeface="Calibri" panose="020F0502020204030204" pitchFamily="34" charset="0"/>
                        </a:rPr>
                        <a:t>B.1.1.529/BA.1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Omicron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2105377"/>
                  </a:ext>
                </a:extLst>
              </a:tr>
              <a:tr h="179195">
                <a:tc>
                  <a:txBody>
                    <a:bodyPr/>
                    <a:lstStyle/>
                    <a:p>
                      <a:pPr>
                        <a:lnSpc>
                          <a:spcPct val="90000"/>
                        </a:lnSpc>
                      </a:pPr>
                      <a:r>
                        <a:rPr lang="en-US" sz="1400" baseline="0" dirty="0">
                          <a:solidFill>
                            <a:schemeClr val="bg1"/>
                          </a:solidFill>
                          <a:latin typeface="Calibri" panose="020F0502020204030204" pitchFamily="34" charset="0"/>
                          <a:cs typeface="Calibri" panose="020F0502020204030204" pitchFamily="34" charset="0"/>
                        </a:rPr>
                        <a:t>BA.1.1</a:t>
                      </a:r>
                    </a:p>
                  </a:txBody>
                  <a:tcPr>
                    <a:lnL w="12700" cmpd="sng">
                      <a:noFill/>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Omicron [+R346K]</a:t>
                      </a:r>
                    </a:p>
                  </a:txBody>
                  <a:tcPr>
                    <a:lnL w="12700" cmpd="sng">
                      <a:noFill/>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67218323"/>
                  </a:ext>
                </a:extLst>
              </a:tr>
              <a:tr h="179195">
                <a:tc>
                  <a:txBody>
                    <a:bodyPr/>
                    <a:lstStyle/>
                    <a:p>
                      <a:pPr>
                        <a:lnSpc>
                          <a:spcPct val="90000"/>
                        </a:lnSpc>
                      </a:pPr>
                      <a:r>
                        <a:rPr lang="en-US" sz="1400" baseline="0" dirty="0">
                          <a:solidFill>
                            <a:schemeClr val="bg1"/>
                          </a:solidFill>
                          <a:latin typeface="Calibri" panose="020F0502020204030204" pitchFamily="34" charset="0"/>
                          <a:cs typeface="Calibri" panose="020F0502020204030204" pitchFamily="34" charset="0"/>
                        </a:rPr>
                        <a:t>BA.2</a:t>
                      </a:r>
                    </a:p>
                  </a:txBody>
                  <a:tcPr>
                    <a:lnL w="28575" cap="flat" cmpd="sng" algn="ctr">
                      <a:solidFill>
                        <a:schemeClr val="accent3"/>
                      </a:solidFill>
                      <a:prstDash val="solid"/>
                      <a:round/>
                      <a:headEnd type="none" w="med" len="med"/>
                      <a:tailEnd type="none" w="med" len="med"/>
                    </a:lnL>
                    <a:lnR w="12700" cmpd="sng">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Omicron [BA.2]</a:t>
                      </a:r>
                    </a:p>
                  </a:txBody>
                  <a:tcPr>
                    <a:lnL w="12700" cmpd="sng">
                      <a:noFill/>
                    </a:lnL>
                    <a:lnR w="12700" cmpd="sng">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71833857"/>
                  </a:ext>
                </a:extLst>
              </a:tr>
            </a:tbl>
          </a:graphicData>
        </a:graphic>
      </p:graphicFrame>
      <p:sp>
        <p:nvSpPr>
          <p:cNvPr id="17" name="TextBox 16">
            <a:extLst>
              <a:ext uri="{FF2B5EF4-FFF2-40B4-BE49-F238E27FC236}">
                <a16:creationId xmlns:a16="http://schemas.microsoft.com/office/drawing/2014/main" id="{AE9A70AF-FC08-43B9-90AA-E7165D00370E}"/>
              </a:ext>
            </a:extLst>
          </p:cNvPr>
          <p:cNvSpPr txBox="1"/>
          <p:nvPr/>
        </p:nvSpPr>
        <p:spPr bwMode="auto">
          <a:xfrm>
            <a:off x="719139" y="5864747"/>
            <a:ext cx="996490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change: &lt;5-fold reduction in susceptibility.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Isolates of the B.1.526 lineage harbor several spike protein amino acid substitutions, and not all isolates contain the E484K substitution (as of February 2021).</a:t>
            </a:r>
          </a:p>
        </p:txBody>
      </p:sp>
    </p:spTree>
    <p:extLst>
      <p:ext uri="{BB962C8B-B14F-4D97-AF65-F5344CB8AC3E}">
        <p14:creationId xmlns:p14="http://schemas.microsoft.com/office/powerpoint/2010/main" val="3856939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5D23D-9B9C-4A7E-96C5-40C7DA5B473C}"/>
              </a:ext>
            </a:extLst>
          </p:cNvPr>
          <p:cNvSpPr>
            <a:spLocks noGrp="1"/>
          </p:cNvSpPr>
          <p:nvPr>
            <p:ph type="title"/>
          </p:nvPr>
        </p:nvSpPr>
        <p:spPr/>
        <p:txBody>
          <a:bodyPr/>
          <a:lstStyle/>
          <a:p>
            <a:r>
              <a:rPr lang="en-US" dirty="0"/>
              <a:t>Bebtelovimab Emergency Use Authorization </a:t>
            </a:r>
          </a:p>
        </p:txBody>
      </p:sp>
      <p:sp>
        <p:nvSpPr>
          <p:cNvPr id="4" name="Content Placeholder 3">
            <a:extLst>
              <a:ext uri="{FF2B5EF4-FFF2-40B4-BE49-F238E27FC236}">
                <a16:creationId xmlns:a16="http://schemas.microsoft.com/office/drawing/2014/main" id="{01A1F162-3BFB-492F-A785-1B8C4EB28F3A}"/>
              </a:ext>
            </a:extLst>
          </p:cNvPr>
          <p:cNvSpPr>
            <a:spLocks noGrp="1"/>
          </p:cNvSpPr>
          <p:nvPr>
            <p:ph sz="half" idx="1"/>
          </p:nvPr>
        </p:nvSpPr>
        <p:spPr>
          <a:xfrm>
            <a:off x="6252633" y="1498030"/>
            <a:ext cx="5528013" cy="4679462"/>
          </a:xfrm>
        </p:spPr>
        <p:txBody>
          <a:bodyPr/>
          <a:lstStyle/>
          <a:p>
            <a:r>
              <a:rPr lang="en-US" dirty="0"/>
              <a:t>Bebtelovimab is </a:t>
            </a:r>
            <a:r>
              <a:rPr lang="en-US" b="1" dirty="0"/>
              <a:t>not</a:t>
            </a:r>
            <a:r>
              <a:rPr lang="en-US" dirty="0"/>
              <a:t> authorized for treatment:</a:t>
            </a:r>
          </a:p>
          <a:p>
            <a:pPr lvl="1"/>
            <a:r>
              <a:rPr lang="en-US" dirty="0"/>
              <a:t>Of mild to moderate COVID-19 in geographic regions with a nonsusceptible circulating variant</a:t>
            </a:r>
          </a:p>
          <a:p>
            <a:pPr lvl="1"/>
            <a:r>
              <a:rPr lang="en-US" dirty="0"/>
              <a:t>In patients hospitalized due to COVID-19</a:t>
            </a:r>
          </a:p>
          <a:p>
            <a:pPr lvl="1"/>
            <a:r>
              <a:rPr lang="en-US" dirty="0"/>
              <a:t>In patients who require oxygen therapy (or escalation in oxygen therapy) due to COVID-19</a:t>
            </a:r>
          </a:p>
          <a:p>
            <a:pPr lvl="1"/>
            <a:endParaRPr lang="en-US" dirty="0"/>
          </a:p>
        </p:txBody>
      </p:sp>
      <p:sp>
        <p:nvSpPr>
          <p:cNvPr id="6" name="Rectangle 5">
            <a:extLst>
              <a:ext uri="{FF2B5EF4-FFF2-40B4-BE49-F238E27FC236}">
                <a16:creationId xmlns:a16="http://schemas.microsoft.com/office/drawing/2014/main" id="{8DE2E249-C50C-40D9-A9E1-AD7ABD23179F}"/>
              </a:ext>
            </a:extLst>
          </p:cNvPr>
          <p:cNvSpPr/>
          <p:nvPr/>
        </p:nvSpPr>
        <p:spPr>
          <a:xfrm>
            <a:off x="741520" y="1612330"/>
            <a:ext cx="5359243" cy="3785652"/>
          </a:xfrm>
          <a:prstGeom prst="rect">
            <a:avLst/>
          </a:prstGeom>
          <a:solidFill>
            <a:schemeClr val="accent2">
              <a:lumMod val="20000"/>
              <a:lumOff val="80000"/>
            </a:schemeClr>
          </a:solidFill>
        </p:spPr>
        <p:txBody>
          <a:bodyPr wrap="square">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a:ea typeface="+mn-ea"/>
                <a:cs typeface="Calibri"/>
              </a:rPr>
              <a:t>. . . for the treatment of mild to moderate COVID-19 in patients ≥12 yr of age weighing ≥40 kg with positive results of direct SARS-CoV-2 viral testing and who are at high risk for progressing to severe COVID-19, including  hospitalization or death, </a:t>
            </a:r>
            <a:r>
              <a:rPr kumimoji="0" lang="en-US" sz="2400" b="1" i="1" u="none" strike="noStrike" kern="1200" cap="none" spc="0" normalizeH="0" baseline="0" noProof="0" dirty="0">
                <a:ln>
                  <a:noFill/>
                </a:ln>
                <a:solidFill>
                  <a:srgbClr val="E1471D"/>
                </a:solidFill>
                <a:effectLst/>
                <a:uLnTx/>
                <a:uFillTx/>
                <a:latin typeface="Calibri"/>
                <a:ea typeface="+mn-ea"/>
                <a:cs typeface="Calibri"/>
              </a:rPr>
              <a:t>for whom alternative COVID-19 treatment options approved or authorized are not accessible or clinically appropriate</a:t>
            </a:r>
            <a:endParaRPr kumimoji="0" lang="en-US" sz="2400" b="0" i="1" u="none" strike="noStrike" kern="1200" cap="none" spc="0" normalizeH="0" baseline="0" noProof="0" dirty="0">
              <a:ln>
                <a:noFill/>
              </a:ln>
              <a:solidFill>
                <a:srgbClr val="E1471D"/>
              </a:solidFill>
              <a:effectLst/>
              <a:uLnTx/>
              <a:uFillTx/>
              <a:latin typeface="Calibri"/>
              <a:ea typeface="+mn-ea"/>
              <a:cs typeface="Calibri"/>
            </a:endParaRPr>
          </a:p>
        </p:txBody>
      </p:sp>
      <p:sp>
        <p:nvSpPr>
          <p:cNvPr id="7" name="TextBox 6">
            <a:extLst>
              <a:ext uri="{FF2B5EF4-FFF2-40B4-BE49-F238E27FC236}">
                <a16:creationId xmlns:a16="http://schemas.microsoft.com/office/drawing/2014/main" id="{C844CB67-8882-407C-9AFA-21C6BB859937}"/>
              </a:ext>
            </a:extLst>
          </p:cNvPr>
          <p:cNvSpPr txBox="1"/>
          <p:nvPr/>
        </p:nvSpPr>
        <p:spPr bwMode="auto">
          <a:xfrm>
            <a:off x="432847" y="6394813"/>
            <a:ext cx="23394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fda.gov/media/156152/download</a:t>
            </a:r>
          </a:p>
        </p:txBody>
      </p:sp>
      <p:grpSp>
        <p:nvGrpSpPr>
          <p:cNvPr id="8" name="Group 7">
            <a:extLst>
              <a:ext uri="{FF2B5EF4-FFF2-40B4-BE49-F238E27FC236}">
                <a16:creationId xmlns:a16="http://schemas.microsoft.com/office/drawing/2014/main" id="{2848FB6B-D602-40DF-8328-032FA80B82D4}"/>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5748A026-80EA-40E1-A42D-F31BED25F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4DCFC31-5A38-4039-B416-8FFF45F2A84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99136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PROVENT: Tixagevimab + Cilgavimab as </a:t>
            </a:r>
            <a:br>
              <a:rPr lang="en-US" altLang="en-US" dirty="0"/>
            </a:br>
            <a:r>
              <a:rPr lang="en-US" altLang="en-US" dirty="0"/>
              <a:t>Pre-exposure Prophylaxis of COVID-19 </a:t>
            </a:r>
          </a:p>
        </p:txBody>
      </p:sp>
      <p:sp>
        <p:nvSpPr>
          <p:cNvPr id="2" name="Content Placeholder 1">
            <a:extLst>
              <a:ext uri="{FF2B5EF4-FFF2-40B4-BE49-F238E27FC236}">
                <a16:creationId xmlns:a16="http://schemas.microsoft.com/office/drawing/2014/main" id="{0D465DF8-C773-4555-9EAD-D26FA76452A1}"/>
              </a:ext>
            </a:extLst>
          </p:cNvPr>
          <p:cNvSpPr>
            <a:spLocks noGrp="1"/>
          </p:cNvSpPr>
          <p:nvPr>
            <p:ph idx="1"/>
          </p:nvPr>
        </p:nvSpPr>
        <p:spPr/>
        <p:txBody>
          <a:bodyPr/>
          <a:lstStyle/>
          <a:p>
            <a:r>
              <a:rPr kumimoji="0" lang="en-US" sz="2200" b="0" i="0" u="none" strike="noStrike" kern="0" cap="none" spc="0" normalizeH="0" baseline="0" noProof="0" dirty="0">
                <a:ln>
                  <a:noFill/>
                </a:ln>
                <a:solidFill>
                  <a:srgbClr val="000000"/>
                </a:solidFill>
                <a:effectLst/>
                <a:uLnTx/>
                <a:uFillTx/>
              </a:rPr>
              <a:t>Randomized (2:1), double-blind, placebo-controlled phase III study of long-acting mAb combination in unvaccinated adults ≥18 yr of age (conducted pre </a:t>
            </a:r>
            <a:r>
              <a:rPr lang="en-US" sz="2200" b="0" kern="0" dirty="0">
                <a:solidFill>
                  <a:srgbClr val="000000"/>
                </a:solidFill>
              </a:rPr>
              <a:t>omicron)</a:t>
            </a:r>
          </a:p>
          <a:p>
            <a:endParaRPr lang="en-US" sz="2200" dirty="0"/>
          </a:p>
          <a:p>
            <a:endParaRPr lang="en-US" sz="2200" dirty="0"/>
          </a:p>
          <a:p>
            <a:endParaRPr lang="en-US" sz="2200" dirty="0"/>
          </a:p>
          <a:p>
            <a:endParaRPr lang="en-US" sz="2200" dirty="0"/>
          </a:p>
          <a:p>
            <a:r>
              <a:rPr lang="en-US" sz="2200" dirty="0"/>
              <a:t>Patients were censored after receiving a COVID-19 vaccine or being unblinded to consider receipt of a COVID-19 vaccine</a:t>
            </a:r>
          </a:p>
          <a:p>
            <a:r>
              <a:rPr kumimoji="0" lang="en-US" sz="2200" b="1" i="0" u="none" strike="noStrike" kern="0" cap="none" spc="0" normalizeH="0" baseline="0" noProof="0" dirty="0">
                <a:ln>
                  <a:noFill/>
                </a:ln>
                <a:solidFill>
                  <a:srgbClr val="000000"/>
                </a:solidFill>
                <a:effectLst/>
                <a:uLnTx/>
                <a:uFillTx/>
              </a:rPr>
              <a:t>Result: 1 dose of tixagevimab + cilgavimab demonstrated significant protection against development of </a:t>
            </a:r>
            <a:r>
              <a:rPr kumimoji="0" lang="en-US" sz="2200" b="1" i="0" u="none" strike="noStrike" kern="0" cap="none" spc="0" normalizeH="0" baseline="0" noProof="0" dirty="0">
                <a:ln>
                  <a:noFill/>
                </a:ln>
                <a:solidFill>
                  <a:srgbClr val="E1471D"/>
                </a:solidFill>
                <a:effectLst/>
                <a:uLnTx/>
                <a:uFillTx/>
              </a:rPr>
              <a:t>symptomatic COVID-19</a:t>
            </a:r>
          </a:p>
        </p:txBody>
      </p:sp>
      <p:graphicFrame>
        <p:nvGraphicFramePr>
          <p:cNvPr id="23" name="Group 32">
            <a:extLst>
              <a:ext uri="{FF2B5EF4-FFF2-40B4-BE49-F238E27FC236}">
                <a16:creationId xmlns:a16="http://schemas.microsoft.com/office/drawing/2014/main" id="{7281219F-C247-4D02-86CE-02E966DF5EF5}"/>
              </a:ext>
            </a:extLst>
          </p:cNvPr>
          <p:cNvGraphicFramePr>
            <a:graphicFrameLocks noGrp="1"/>
          </p:cNvGraphicFramePr>
          <p:nvPr/>
        </p:nvGraphicFramePr>
        <p:xfrm>
          <a:off x="709797" y="2397744"/>
          <a:ext cx="10796404" cy="1706912"/>
        </p:xfrm>
        <a:graphic>
          <a:graphicData uri="http://schemas.openxmlformats.org/drawingml/2006/table">
            <a:tbl>
              <a:tblPr/>
              <a:tblGrid>
                <a:gridCol w="3702183">
                  <a:extLst>
                    <a:ext uri="{9D8B030D-6E8A-4147-A177-3AD203B41FA5}">
                      <a16:colId xmlns:a16="http://schemas.microsoft.com/office/drawing/2014/main" val="20000"/>
                    </a:ext>
                  </a:extLst>
                </a:gridCol>
                <a:gridCol w="2321480">
                  <a:extLst>
                    <a:ext uri="{9D8B030D-6E8A-4147-A177-3AD203B41FA5}">
                      <a16:colId xmlns:a16="http://schemas.microsoft.com/office/drawing/2014/main" val="20001"/>
                    </a:ext>
                  </a:extLst>
                </a:gridCol>
                <a:gridCol w="1691072">
                  <a:extLst>
                    <a:ext uri="{9D8B030D-6E8A-4147-A177-3AD203B41FA5}">
                      <a16:colId xmlns:a16="http://schemas.microsoft.com/office/drawing/2014/main" val="2339149581"/>
                    </a:ext>
                  </a:extLst>
                </a:gridCol>
                <a:gridCol w="1605085">
                  <a:extLst>
                    <a:ext uri="{9D8B030D-6E8A-4147-A177-3AD203B41FA5}">
                      <a16:colId xmlns:a16="http://schemas.microsoft.com/office/drawing/2014/main" val="20002"/>
                    </a:ext>
                  </a:extLst>
                </a:gridCol>
                <a:gridCol w="1476584">
                  <a:extLst>
                    <a:ext uri="{9D8B030D-6E8A-4147-A177-3AD203B41FA5}">
                      <a16:colId xmlns:a16="http://schemas.microsoft.com/office/drawing/2014/main" val="4067767174"/>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Tixagevimab + Cilgavimab 300 mg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3441)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1731)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Relative Risk Reduction,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First SARS-CoV-2 RT-PCR–positive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symptomatic illness,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77</a:t>
                      </a:r>
                      <a:br>
                        <a:rPr kumimoji="0" lang="en-US" sz="2000" b="1"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(46.1-90.0)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6" name="Text Box 11">
            <a:extLst>
              <a:ext uri="{FF2B5EF4-FFF2-40B4-BE49-F238E27FC236}">
                <a16:creationId xmlns:a16="http://schemas.microsoft.com/office/drawing/2014/main" id="{C5372687-CCEB-4EFA-BAA4-DAA022D7C907}"/>
              </a:ext>
            </a:extLst>
          </p:cNvPr>
          <p:cNvSpPr txBox="1">
            <a:spLocks noChangeArrowheads="1"/>
          </p:cNvSpPr>
          <p:nvPr/>
        </p:nvSpPr>
        <p:spPr bwMode="auto">
          <a:xfrm>
            <a:off x="404179" y="63984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Levin. IDWeek 2021. Abstr LB5.</a:t>
            </a:r>
          </a:p>
        </p:txBody>
      </p:sp>
      <p:grpSp>
        <p:nvGrpSpPr>
          <p:cNvPr id="9" name="Group 8">
            <a:extLst>
              <a:ext uri="{FF2B5EF4-FFF2-40B4-BE49-F238E27FC236}">
                <a16:creationId xmlns:a16="http://schemas.microsoft.com/office/drawing/2014/main" id="{D46F9CE3-0578-441D-A860-08DDF5AABDEC}"/>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3190B55B-8AA3-4A31-9CA0-BE94E1FF9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BFC4D8B-CAF0-4F8A-B962-A18F16F2910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52355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6F3A-A8F4-492B-BB35-96AE6AE12CD8}"/>
              </a:ext>
            </a:extLst>
          </p:cNvPr>
          <p:cNvSpPr>
            <a:spLocks noGrp="1"/>
          </p:cNvSpPr>
          <p:nvPr>
            <p:ph type="title"/>
          </p:nvPr>
        </p:nvSpPr>
        <p:spPr/>
        <p:txBody>
          <a:bodyPr>
            <a:noAutofit/>
          </a:bodyPr>
          <a:lstStyle/>
          <a:p>
            <a:r>
              <a:rPr lang="en-US" sz="3600" b="1" dirty="0"/>
              <a:t>Tixagevimab </a:t>
            </a:r>
            <a:r>
              <a:rPr lang="en-US" dirty="0"/>
              <a:t>+</a:t>
            </a:r>
            <a:r>
              <a:rPr lang="en-US" sz="3600" b="1" dirty="0"/>
              <a:t> Cilgavimab</a:t>
            </a:r>
            <a:r>
              <a:rPr lang="en-US" dirty="0"/>
              <a:t> </a:t>
            </a:r>
            <a:br>
              <a:rPr lang="en-US" dirty="0"/>
            </a:br>
            <a:r>
              <a:rPr lang="en-US" dirty="0"/>
              <a:t>Emergency Use Authorization </a:t>
            </a:r>
            <a:endParaRPr lang="en-US" sz="3600" b="1" dirty="0"/>
          </a:p>
        </p:txBody>
      </p:sp>
      <p:sp>
        <p:nvSpPr>
          <p:cNvPr id="14" name="Content Placeholder 13">
            <a:extLst>
              <a:ext uri="{FF2B5EF4-FFF2-40B4-BE49-F238E27FC236}">
                <a16:creationId xmlns:a16="http://schemas.microsoft.com/office/drawing/2014/main" id="{6C6FCC87-8436-4B7F-8B03-0734AE9C8AD5}"/>
              </a:ext>
            </a:extLst>
          </p:cNvPr>
          <p:cNvSpPr>
            <a:spLocks noGrp="1"/>
          </p:cNvSpPr>
          <p:nvPr>
            <p:ph sz="half" idx="1"/>
          </p:nvPr>
        </p:nvSpPr>
        <p:spPr>
          <a:xfrm>
            <a:off x="609332" y="1618192"/>
            <a:ext cx="5301765" cy="4678738"/>
          </a:xfrm>
        </p:spPr>
        <p:txBody>
          <a:bodyPr/>
          <a:lstStyle/>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2000" b="0" i="0" dirty="0">
                <a:effectLst/>
                <a:cs typeface="Calibri" panose="020F0502020204030204" pitchFamily="34" charset="0"/>
              </a:rPr>
              <a:t>Updated February 24, 2022, to </a:t>
            </a:r>
            <a:r>
              <a:rPr lang="en-US" sz="2000" b="1" dirty="0">
                <a:cs typeface="Calibri" panose="020F0502020204030204" pitchFamily="34" charset="0"/>
              </a:rPr>
              <a:t>double the dose </a:t>
            </a:r>
            <a:r>
              <a:rPr lang="en-US" sz="2000" dirty="0">
                <a:cs typeface="Calibri" panose="020F0502020204030204" pitchFamily="34" charset="0"/>
              </a:rPr>
              <a:t>to 300 mg/300 mg (600 mg total) with the emergence of omicron BA.1 and lower neutralizing activity for this subvariant</a:t>
            </a:r>
          </a:p>
          <a:p>
            <a:endParaRPr lang="en-US" sz="1800" dirty="0"/>
          </a:p>
        </p:txBody>
      </p:sp>
      <p:sp>
        <p:nvSpPr>
          <p:cNvPr id="4" name="Content Placeholder 3">
            <a:extLst>
              <a:ext uri="{FF2B5EF4-FFF2-40B4-BE49-F238E27FC236}">
                <a16:creationId xmlns:a16="http://schemas.microsoft.com/office/drawing/2014/main" id="{68C233F7-F1D3-4ACF-BFBE-E937C2CA629A}"/>
              </a:ext>
            </a:extLst>
          </p:cNvPr>
          <p:cNvSpPr>
            <a:spLocks noGrp="1"/>
          </p:cNvSpPr>
          <p:nvPr>
            <p:ph sz="half" idx="2"/>
          </p:nvPr>
        </p:nvSpPr>
        <p:spPr>
          <a:xfrm>
            <a:off x="6252634" y="1653361"/>
            <a:ext cx="5229570" cy="4679462"/>
          </a:xfrm>
        </p:spPr>
        <p:txBody>
          <a:bodyPr/>
          <a:lstStyle/>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300"/>
              </a:spcAft>
            </a:pPr>
            <a:r>
              <a:rPr lang="en-US" sz="2000" dirty="0">
                <a:cs typeface="Calibri" panose="020F0502020204030204" pitchFamily="34" charset="0"/>
              </a:rPr>
              <a:t>Omicron BA.1 or BA.1.1 showed </a:t>
            </a:r>
            <a:r>
              <a:rPr lang="en-US" sz="2000" b="1" dirty="0">
                <a:solidFill>
                  <a:schemeClr val="accent3"/>
                </a:solidFill>
                <a:cs typeface="Calibri" panose="020F0502020204030204" pitchFamily="34" charset="0"/>
              </a:rPr>
              <a:t>reduced</a:t>
            </a:r>
            <a:r>
              <a:rPr lang="en-US" sz="2000" dirty="0">
                <a:cs typeface="Calibri" panose="020F0502020204030204" pitchFamily="34" charset="0"/>
              </a:rPr>
              <a:t> neutralizing activity</a:t>
            </a:r>
          </a:p>
          <a:p>
            <a:pPr>
              <a:spcBef>
                <a:spcPts val="0"/>
              </a:spcBef>
              <a:spcAft>
                <a:spcPts val="300"/>
              </a:spcAft>
            </a:pPr>
            <a:r>
              <a:rPr lang="en-US" sz="2000" dirty="0">
                <a:cs typeface="Calibri" panose="020F0502020204030204" pitchFamily="34" charset="0"/>
              </a:rPr>
              <a:t>Omicron BA.2 showed </a:t>
            </a:r>
            <a:r>
              <a:rPr lang="en-US" sz="2000" b="1" dirty="0">
                <a:solidFill>
                  <a:schemeClr val="accent1"/>
                </a:solidFill>
                <a:cs typeface="Calibri" panose="020F0502020204030204" pitchFamily="34" charset="0"/>
              </a:rPr>
              <a:t>minimal change </a:t>
            </a:r>
            <a:r>
              <a:rPr lang="en-US" sz="2000" dirty="0">
                <a:cs typeface="Calibri" panose="020F0502020204030204" pitchFamily="34" charset="0"/>
              </a:rPr>
              <a:t>in neutralizing activity</a:t>
            </a:r>
          </a:p>
          <a:p>
            <a:pPr>
              <a:spcBef>
                <a:spcPts val="0"/>
              </a:spcBef>
              <a:spcAft>
                <a:spcPts val="0"/>
              </a:spcAft>
            </a:pPr>
            <a:endParaRPr lang="en-US" sz="1800" dirty="0"/>
          </a:p>
        </p:txBody>
      </p:sp>
      <p:sp>
        <p:nvSpPr>
          <p:cNvPr id="8" name="TextBox 7">
            <a:extLst>
              <a:ext uri="{FF2B5EF4-FFF2-40B4-BE49-F238E27FC236}">
                <a16:creationId xmlns:a16="http://schemas.microsoft.com/office/drawing/2014/main" id="{F038E471-BAB0-4662-B313-DAE0AE498ADB}"/>
              </a:ext>
            </a:extLst>
          </p:cNvPr>
          <p:cNvSpPr txBox="1"/>
          <p:nvPr/>
        </p:nvSpPr>
        <p:spPr>
          <a:xfrm>
            <a:off x="433387" y="6223505"/>
            <a:ext cx="6970713"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FDA. Fact sheet for healthcare providers: Emergency Use Authorization for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tixagevimab co-packaged with cilgavimab. </a:t>
            </a:r>
          </a:p>
        </p:txBody>
      </p:sp>
      <p:sp>
        <p:nvSpPr>
          <p:cNvPr id="13" name="Rectangle 12">
            <a:extLst>
              <a:ext uri="{FF2B5EF4-FFF2-40B4-BE49-F238E27FC236}">
                <a16:creationId xmlns:a16="http://schemas.microsoft.com/office/drawing/2014/main" id="{4B439751-F421-4193-8198-B6EB9801CEC3}"/>
              </a:ext>
            </a:extLst>
          </p:cNvPr>
          <p:cNvSpPr/>
          <p:nvPr/>
        </p:nvSpPr>
        <p:spPr>
          <a:xfrm>
            <a:off x="735881" y="1923389"/>
            <a:ext cx="5229571" cy="2677656"/>
          </a:xfrm>
          <a:prstGeom prst="rect">
            <a:avLst/>
          </a:prstGeom>
          <a:solidFill>
            <a:schemeClr val="accent2">
              <a:lumMod val="20000"/>
              <a:lumOff val="80000"/>
            </a:schemeClr>
          </a:solidFill>
        </p:spPr>
        <p:txBody>
          <a:bodyPr wrap="square">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a:ea typeface="+mn-ea"/>
                <a:cs typeface="Calibri"/>
              </a:rPr>
              <a:t>. . . for </a:t>
            </a:r>
            <a:r>
              <a:rPr kumimoji="0" lang="en-US" sz="2400" b="1" i="1" u="none" strike="noStrike" kern="1200" cap="none" spc="0" normalizeH="0" baseline="0" noProof="0" dirty="0">
                <a:ln>
                  <a:noFill/>
                </a:ln>
                <a:solidFill>
                  <a:srgbClr val="E1471D"/>
                </a:solidFill>
                <a:effectLst/>
                <a:uLnTx/>
                <a:uFillTx/>
                <a:latin typeface="Calibri"/>
                <a:ea typeface="+mn-ea"/>
                <a:cs typeface="Calibri"/>
              </a:rPr>
              <a:t>pre-exposure prophylaxis of COVID-19 </a:t>
            </a:r>
            <a:r>
              <a:rPr kumimoji="0" lang="en-US" sz="2400" b="0" i="1" u="none" strike="noStrike" kern="1200" cap="none" spc="0" normalizeH="0" baseline="0" noProof="0" dirty="0">
                <a:ln>
                  <a:noFill/>
                </a:ln>
                <a:solidFill>
                  <a:srgbClr val="000000"/>
                </a:solidFill>
                <a:effectLst/>
                <a:uLnTx/>
                <a:uFillTx/>
                <a:latin typeface="Calibri"/>
                <a:ea typeface="+mn-ea"/>
                <a:cs typeface="Calibri"/>
              </a:rPr>
              <a:t>in patients ≥12 yr of age weighing ≥40 kg who are not currently infected with SARS-CoV-2 and who have moderate to severe immune compromise and/or for whom COVID-19 vaccination is not recommended</a:t>
            </a:r>
          </a:p>
        </p:txBody>
      </p:sp>
      <p:grpSp>
        <p:nvGrpSpPr>
          <p:cNvPr id="12" name="Group 11">
            <a:extLst>
              <a:ext uri="{FF2B5EF4-FFF2-40B4-BE49-F238E27FC236}">
                <a16:creationId xmlns:a16="http://schemas.microsoft.com/office/drawing/2014/main" id="{5C161F2D-E3F1-4890-BA33-E63CCF41FF95}"/>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BB47F5C7-D4CB-4FE5-80F8-066261C00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4468E7AE-60A9-437C-81E3-6FFCE08C21A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8" name="Table 16">
            <a:extLst>
              <a:ext uri="{FF2B5EF4-FFF2-40B4-BE49-F238E27FC236}">
                <a16:creationId xmlns:a16="http://schemas.microsoft.com/office/drawing/2014/main" id="{5EE9F28F-A8AA-402B-B0B0-1A2C5505CF68}"/>
              </a:ext>
            </a:extLst>
          </p:cNvPr>
          <p:cNvGraphicFramePr>
            <a:graphicFrameLocks noGrp="1"/>
          </p:cNvGraphicFramePr>
          <p:nvPr>
            <p:extLst>
              <p:ext uri="{D42A27DB-BD31-4B8C-83A1-F6EECF244321}">
                <p14:modId xmlns:p14="http://schemas.microsoft.com/office/powerpoint/2010/main" val="223840019"/>
              </p:ext>
            </p:extLst>
          </p:nvPr>
        </p:nvGraphicFramePr>
        <p:xfrm>
          <a:off x="6226547" y="2180291"/>
          <a:ext cx="5229572" cy="2468880"/>
        </p:xfrm>
        <a:graphic>
          <a:graphicData uri="http://schemas.openxmlformats.org/drawingml/2006/table">
            <a:tbl>
              <a:tblPr firstRow="1" bandRow="1">
                <a:tableStyleId>{F5AB1C69-6EDB-4FF4-983F-18BD219EF322}</a:tableStyleId>
              </a:tblPr>
              <a:tblGrid>
                <a:gridCol w="1165570">
                  <a:extLst>
                    <a:ext uri="{9D8B030D-6E8A-4147-A177-3AD203B41FA5}">
                      <a16:colId xmlns:a16="http://schemas.microsoft.com/office/drawing/2014/main" val="1976426930"/>
                    </a:ext>
                  </a:extLst>
                </a:gridCol>
                <a:gridCol w="1354667">
                  <a:extLst>
                    <a:ext uri="{9D8B030D-6E8A-4147-A177-3AD203B41FA5}">
                      <a16:colId xmlns:a16="http://schemas.microsoft.com/office/drawing/2014/main" val="1065957679"/>
                    </a:ext>
                  </a:extLst>
                </a:gridCol>
                <a:gridCol w="1354666">
                  <a:extLst>
                    <a:ext uri="{9D8B030D-6E8A-4147-A177-3AD203B41FA5}">
                      <a16:colId xmlns:a16="http://schemas.microsoft.com/office/drawing/2014/main" val="3864585695"/>
                    </a:ext>
                  </a:extLst>
                </a:gridCol>
                <a:gridCol w="1354669">
                  <a:extLst>
                    <a:ext uri="{9D8B030D-6E8A-4147-A177-3AD203B41FA5}">
                      <a16:colId xmlns:a16="http://schemas.microsoft.com/office/drawing/2014/main" val="1414888837"/>
                    </a:ext>
                  </a:extLst>
                </a:gridCol>
              </a:tblGrid>
              <a:tr h="179195">
                <a:tc>
                  <a:txBody>
                    <a:bodyPr/>
                    <a:lstStyle/>
                    <a:p>
                      <a:pPr>
                        <a:lnSpc>
                          <a:spcPct val="90000"/>
                        </a:lnSpc>
                      </a:pPr>
                      <a:r>
                        <a:rPr lang="en-US" sz="1400" dirty="0">
                          <a:latin typeface="Calibri" panose="020F0502020204030204" pitchFamily="34" charset="0"/>
                          <a:cs typeface="Calibri" panose="020F0502020204030204" pitchFamily="34" charset="0"/>
                        </a:rPr>
                        <a:t>Lineage With Spike Protein Substitution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latin typeface="Calibri" panose="020F0502020204030204" pitchFamily="34" charset="0"/>
                          <a:cs typeface="Calibri" panose="020F0502020204030204" pitchFamily="34" charset="0"/>
                        </a:rPr>
                        <a:t>WHO Nomenclature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latin typeface="Calibri" panose="020F0502020204030204" pitchFamily="34" charset="0"/>
                          <a:cs typeface="Calibri" panose="020F0502020204030204" pitchFamily="34" charset="0"/>
                        </a:rPr>
                        <a:t>Fold Reduction in Susceptibility (Pseudotyped VLPs)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Fold Reduction in Susceptibility (Authentic Virus)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442572467"/>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B.1.617.2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Delta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00054761"/>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AY.1/AY.2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Delta [+K417N]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18609018"/>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BA.1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Omicron (BA.1)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132- to 183-fold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12- to 30-fold</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84929056"/>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BA.1.1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Omicron (BA.1) [+R346K]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424-fold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176-fold</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36722688"/>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BA.2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Omicron (BA.2)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5.4-fold</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02923896"/>
                  </a:ext>
                </a:extLst>
              </a:tr>
            </a:tbl>
          </a:graphicData>
        </a:graphic>
      </p:graphicFrame>
      <p:sp>
        <p:nvSpPr>
          <p:cNvPr id="7" name="TextBox 6">
            <a:extLst>
              <a:ext uri="{FF2B5EF4-FFF2-40B4-BE49-F238E27FC236}">
                <a16:creationId xmlns:a16="http://schemas.microsoft.com/office/drawing/2014/main" id="{E9830ACE-F9A7-4781-B899-1B7E198ED647}"/>
              </a:ext>
            </a:extLst>
          </p:cNvPr>
          <p:cNvSpPr txBox="1"/>
          <p:nvPr/>
        </p:nvSpPr>
        <p:spPr bwMode="auto">
          <a:xfrm>
            <a:off x="6252634" y="1509284"/>
            <a:ext cx="52295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Tixagevimab + Cilgavimab Neutralization Data for </a:t>
            </a:r>
            <a:b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SARS-CoV-2 Variants</a:t>
            </a: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711052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67C0F-E176-4214-857D-0D5B209DF796}"/>
              </a:ext>
            </a:extLst>
          </p:cNvPr>
          <p:cNvSpPr>
            <a:spLocks noGrp="1"/>
          </p:cNvSpPr>
          <p:nvPr>
            <p:ph type="title"/>
          </p:nvPr>
        </p:nvSpPr>
        <p:spPr/>
        <p:txBody>
          <a:bodyPr/>
          <a:lstStyle/>
          <a:p>
            <a:r>
              <a:rPr lang="en-US" dirty="0"/>
              <a:t>Phase III Clinical Trial Efficacy Data in </a:t>
            </a:r>
            <a:br>
              <a:rPr lang="en-US" dirty="0"/>
            </a:br>
            <a:r>
              <a:rPr lang="en-US" dirty="0"/>
              <a:t>Nonhospitalized Patients </a:t>
            </a:r>
          </a:p>
        </p:txBody>
      </p:sp>
      <p:graphicFrame>
        <p:nvGraphicFramePr>
          <p:cNvPr id="7" name="Table 7">
            <a:extLst>
              <a:ext uri="{FF2B5EF4-FFF2-40B4-BE49-F238E27FC236}">
                <a16:creationId xmlns:a16="http://schemas.microsoft.com/office/drawing/2014/main" id="{A0857B5C-568F-4F83-9E23-01F9E50CCE7E}"/>
              </a:ext>
            </a:extLst>
          </p:cNvPr>
          <p:cNvGraphicFramePr>
            <a:graphicFrameLocks noGrp="1"/>
          </p:cNvGraphicFramePr>
          <p:nvPr>
            <p:ph idx="1"/>
            <p:extLst>
              <p:ext uri="{D42A27DB-BD31-4B8C-83A1-F6EECF244321}">
                <p14:modId xmlns:p14="http://schemas.microsoft.com/office/powerpoint/2010/main" val="741634209"/>
              </p:ext>
            </p:extLst>
          </p:nvPr>
        </p:nvGraphicFramePr>
        <p:xfrm>
          <a:off x="719140" y="1615758"/>
          <a:ext cx="10748961" cy="2377440"/>
        </p:xfrm>
        <a:graphic>
          <a:graphicData uri="http://schemas.openxmlformats.org/drawingml/2006/table">
            <a:tbl>
              <a:tblPr firstRow="1" bandRow="1">
                <a:tableStyleId>{073A0DAA-6AF3-43AB-8588-CEC1D06C72B9}</a:tableStyleId>
              </a:tblPr>
              <a:tblGrid>
                <a:gridCol w="1842976">
                  <a:extLst>
                    <a:ext uri="{9D8B030D-6E8A-4147-A177-3AD203B41FA5}">
                      <a16:colId xmlns:a16="http://schemas.microsoft.com/office/drawing/2014/main" val="2674385754"/>
                    </a:ext>
                  </a:extLst>
                </a:gridCol>
                <a:gridCol w="736842">
                  <a:extLst>
                    <a:ext uri="{9D8B030D-6E8A-4147-A177-3AD203B41FA5}">
                      <a16:colId xmlns:a16="http://schemas.microsoft.com/office/drawing/2014/main" val="1319167216"/>
                    </a:ext>
                  </a:extLst>
                </a:gridCol>
                <a:gridCol w="2697066">
                  <a:extLst>
                    <a:ext uri="{9D8B030D-6E8A-4147-A177-3AD203B41FA5}">
                      <a16:colId xmlns:a16="http://schemas.microsoft.com/office/drawing/2014/main" val="561181068"/>
                    </a:ext>
                  </a:extLst>
                </a:gridCol>
                <a:gridCol w="2052383">
                  <a:extLst>
                    <a:ext uri="{9D8B030D-6E8A-4147-A177-3AD203B41FA5}">
                      <a16:colId xmlns:a16="http://schemas.microsoft.com/office/drawing/2014/main" val="841921946"/>
                    </a:ext>
                  </a:extLst>
                </a:gridCol>
                <a:gridCol w="2226792">
                  <a:extLst>
                    <a:ext uri="{9D8B030D-6E8A-4147-A177-3AD203B41FA5}">
                      <a16:colId xmlns:a16="http://schemas.microsoft.com/office/drawing/2014/main" val="1640410494"/>
                    </a:ext>
                  </a:extLst>
                </a:gridCol>
                <a:gridCol w="1192902">
                  <a:extLst>
                    <a:ext uri="{9D8B030D-6E8A-4147-A177-3AD203B41FA5}">
                      <a16:colId xmlns:a16="http://schemas.microsoft.com/office/drawing/2014/main" val="291024224"/>
                    </a:ext>
                  </a:extLst>
                </a:gridCol>
              </a:tblGrid>
              <a:tr h="498367">
                <a:tc>
                  <a:txBody>
                    <a:bodyPr/>
                    <a:lstStyle/>
                    <a:p>
                      <a:r>
                        <a:rPr lang="en-US" dirty="0">
                          <a:latin typeface="Calibri" panose="020F0502020204030204" pitchFamily="34" charset="0"/>
                          <a:cs typeface="Calibri" panose="020F0502020204030204" pitchFamily="34" charset="0"/>
                        </a:rPr>
                        <a:t>Drug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Dose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EUA Date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RR</a:t>
                      </a:r>
                      <a:r>
                        <a:rPr lang="en-US" baseline="30000" dirty="0">
                          <a:latin typeface="Calibri" panose="020F0502020204030204" pitchFamily="34" charset="0"/>
                          <a:cs typeface="Calibri" panose="020F0502020204030204" pitchFamily="34" charset="0"/>
                        </a:rPr>
                        <a:t> </a:t>
                      </a:r>
                      <a:r>
                        <a:rPr lang="en-US" baseline="0" dirty="0">
                          <a:latin typeface="Calibri" panose="020F0502020204030204" pitchFamily="34" charset="0"/>
                          <a:cs typeface="Calibri" panose="020F0502020204030204" pitchFamily="34" charset="0"/>
                        </a:rPr>
                        <a:t>of</a:t>
                      </a:r>
                      <a:r>
                        <a:rPr lang="en-US" baseline="30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COVID-19 Progression at Wk 4 vs Placebo,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Deaths in Active Tx Group, 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79626430"/>
                  </a:ext>
                </a:extLst>
              </a:tr>
              <a:tr h="202116">
                <a:tc>
                  <a:txBody>
                    <a:bodyPr/>
                    <a:lstStyle/>
                    <a:p>
                      <a:r>
                        <a:rPr lang="en-US" dirty="0">
                          <a:solidFill>
                            <a:schemeClr val="bg1"/>
                          </a:solidFill>
                          <a:latin typeface="Calibri" panose="020F0502020204030204" pitchFamily="34" charset="0"/>
                          <a:cs typeface="Calibri" panose="020F0502020204030204" pitchFamily="34" charset="0"/>
                        </a:rPr>
                        <a:t>Molnupiravir</a:t>
                      </a:r>
                      <a:r>
                        <a:rPr lang="en-US" baseline="30000"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1550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4 tabs PO BID x 5 days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December 23, 2021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30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16064994"/>
                  </a:ext>
                </a:extLst>
              </a:tr>
              <a:tr h="202116">
                <a:tc>
                  <a:txBody>
                    <a:bodyPr/>
                    <a:lstStyle/>
                    <a:p>
                      <a:r>
                        <a:rPr lang="en-US" dirty="0">
                          <a:solidFill>
                            <a:schemeClr val="bg1"/>
                          </a:solidFill>
                          <a:latin typeface="Calibri" panose="020F0502020204030204" pitchFamily="34" charset="0"/>
                          <a:cs typeface="Calibri" panose="020F0502020204030204" pitchFamily="34" charset="0"/>
                        </a:rPr>
                        <a:t>Nirmatrelvir/RTV</a:t>
                      </a:r>
                      <a:r>
                        <a:rPr lang="en-US" baseline="300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1379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3 tabs PO BID x 5 days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December 22, 2021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89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536320"/>
                  </a:ext>
                </a:extLst>
              </a:tr>
              <a:tr h="202116">
                <a:tc>
                  <a:txBody>
                    <a:bodyPr/>
                    <a:lstStyle/>
                    <a:p>
                      <a:r>
                        <a:rPr lang="en-US" dirty="0">
                          <a:solidFill>
                            <a:schemeClr val="bg1"/>
                          </a:solidFill>
                          <a:latin typeface="Calibri" panose="020F0502020204030204" pitchFamily="34" charset="0"/>
                          <a:cs typeface="Calibri" panose="020F0502020204030204" pitchFamily="34" charset="0"/>
                        </a:rPr>
                        <a:t>Remdesivir</a:t>
                      </a:r>
                      <a:r>
                        <a:rPr lang="en-US" baseline="30000" dirty="0">
                          <a:solidFill>
                            <a:schemeClr val="bg1"/>
                          </a:solidFill>
                          <a:latin typeface="Calibri" panose="020F0502020204030204" pitchFamily="34" charset="0"/>
                          <a:cs typeface="Calibri" panose="020F0502020204030204" pitchFamily="34" charset="0"/>
                        </a:rPr>
                        <a:t>3</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562</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3 IV infusions over 3 days</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January 22, 2022</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87</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48490586"/>
                  </a:ext>
                </a:extLst>
              </a:tr>
              <a:tr h="202116">
                <a:tc>
                  <a:txBody>
                    <a:bodyPr/>
                    <a:lstStyle/>
                    <a:p>
                      <a:r>
                        <a:rPr lang="en-US" b="0" dirty="0">
                          <a:solidFill>
                            <a:schemeClr val="bg1"/>
                          </a:solidFill>
                          <a:latin typeface="Calibri" panose="020F0502020204030204" pitchFamily="34" charset="0"/>
                          <a:cs typeface="Calibri" panose="020F0502020204030204" pitchFamily="34" charset="0"/>
                        </a:rPr>
                        <a:t>Sotrovimab</a:t>
                      </a:r>
                      <a:r>
                        <a:rPr lang="en-US" b="0" baseline="30000" dirty="0">
                          <a:solidFill>
                            <a:schemeClr val="bg1"/>
                          </a:solidFill>
                          <a:latin typeface="Calibri" panose="020F0502020204030204" pitchFamily="34" charset="0"/>
                          <a:cs typeface="Calibri" panose="020F0502020204030204" pitchFamily="34" charset="0"/>
                        </a:rPr>
                        <a:t>4</a:t>
                      </a:r>
                      <a:endParaRPr lang="en-US" b="0" dirty="0">
                        <a:solidFill>
                          <a:schemeClr val="bg1"/>
                        </a:solidFill>
                        <a:latin typeface="Calibri" panose="020F0502020204030204" pitchFamily="34" charset="0"/>
                        <a:cs typeface="Calibri" panose="020F0502020204030204" pitchFamily="34" charset="0"/>
                      </a:endParaRPr>
                    </a:p>
                  </a:txBody>
                  <a:tcPr>
                    <a:lnL w="381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583</a:t>
                      </a:r>
                    </a:p>
                  </a:txBody>
                  <a:tcP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1 infusion </a:t>
                      </a:r>
                    </a:p>
                  </a:txBody>
                  <a:tcP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May 26, 2021</a:t>
                      </a:r>
                    </a:p>
                  </a:txBody>
                  <a:tcP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85</a:t>
                      </a:r>
                    </a:p>
                  </a:txBody>
                  <a:tcP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0</a:t>
                      </a:r>
                    </a:p>
                  </a:txBody>
                  <a:tcP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7923577"/>
                  </a:ext>
                </a:extLst>
              </a:tr>
            </a:tbl>
          </a:graphicData>
        </a:graphic>
      </p:graphicFrame>
      <p:graphicFrame>
        <p:nvGraphicFramePr>
          <p:cNvPr id="9" name="Table 7">
            <a:extLst>
              <a:ext uri="{FF2B5EF4-FFF2-40B4-BE49-F238E27FC236}">
                <a16:creationId xmlns:a16="http://schemas.microsoft.com/office/drawing/2014/main" id="{1DBA9FEC-FB8D-4C10-B5D3-B9F9354A4D18}"/>
              </a:ext>
            </a:extLst>
          </p:cNvPr>
          <p:cNvGraphicFramePr>
            <a:graphicFrameLocks/>
          </p:cNvGraphicFramePr>
          <p:nvPr>
            <p:extLst>
              <p:ext uri="{D42A27DB-BD31-4B8C-83A1-F6EECF244321}">
                <p14:modId xmlns:p14="http://schemas.microsoft.com/office/powerpoint/2010/main" val="919109708"/>
              </p:ext>
            </p:extLst>
          </p:nvPr>
        </p:nvGraphicFramePr>
        <p:xfrm>
          <a:off x="719139" y="4727190"/>
          <a:ext cx="10748963" cy="1280160"/>
        </p:xfrm>
        <a:graphic>
          <a:graphicData uri="http://schemas.openxmlformats.org/drawingml/2006/table">
            <a:tbl>
              <a:tblPr firstRow="1" bandRow="1">
                <a:tableStyleId>{073A0DAA-6AF3-43AB-8588-CEC1D06C72B9}</a:tableStyleId>
              </a:tblPr>
              <a:tblGrid>
                <a:gridCol w="1824307">
                  <a:extLst>
                    <a:ext uri="{9D8B030D-6E8A-4147-A177-3AD203B41FA5}">
                      <a16:colId xmlns:a16="http://schemas.microsoft.com/office/drawing/2014/main" val="2674385754"/>
                    </a:ext>
                  </a:extLst>
                </a:gridCol>
                <a:gridCol w="755512">
                  <a:extLst>
                    <a:ext uri="{9D8B030D-6E8A-4147-A177-3AD203B41FA5}">
                      <a16:colId xmlns:a16="http://schemas.microsoft.com/office/drawing/2014/main" val="1319167216"/>
                    </a:ext>
                  </a:extLst>
                </a:gridCol>
                <a:gridCol w="2262666">
                  <a:extLst>
                    <a:ext uri="{9D8B030D-6E8A-4147-A177-3AD203B41FA5}">
                      <a16:colId xmlns:a16="http://schemas.microsoft.com/office/drawing/2014/main" val="561181068"/>
                    </a:ext>
                  </a:extLst>
                </a:gridCol>
                <a:gridCol w="2123903">
                  <a:extLst>
                    <a:ext uri="{9D8B030D-6E8A-4147-A177-3AD203B41FA5}">
                      <a16:colId xmlns:a16="http://schemas.microsoft.com/office/drawing/2014/main" val="841921946"/>
                    </a:ext>
                  </a:extLst>
                </a:gridCol>
                <a:gridCol w="2589672">
                  <a:extLst>
                    <a:ext uri="{9D8B030D-6E8A-4147-A177-3AD203B41FA5}">
                      <a16:colId xmlns:a16="http://schemas.microsoft.com/office/drawing/2014/main" val="1640410494"/>
                    </a:ext>
                  </a:extLst>
                </a:gridCol>
                <a:gridCol w="1192903">
                  <a:extLst>
                    <a:ext uri="{9D8B030D-6E8A-4147-A177-3AD203B41FA5}">
                      <a16:colId xmlns:a16="http://schemas.microsoft.com/office/drawing/2014/main" val="291024224"/>
                    </a:ext>
                  </a:extLst>
                </a:gridCol>
              </a:tblGrid>
              <a:tr h="370840">
                <a:tc>
                  <a:txBody>
                    <a:bodyPr/>
                    <a:lstStyle/>
                    <a:p>
                      <a:r>
                        <a:rPr lang="en-US" dirty="0">
                          <a:latin typeface="Calibri" panose="020F0502020204030204" pitchFamily="34" charset="0"/>
                          <a:cs typeface="Calibri" panose="020F0502020204030204" pitchFamily="34" charset="0"/>
                        </a:rPr>
                        <a:t>Drug</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N</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Dose</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EUA Date</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RR of Confirmed SARS-CoV-2 Infection at Mo 6</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Deaths, n</a:t>
                      </a:r>
                    </a:p>
                  </a:txBody>
                  <a:tcPr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79626430"/>
                  </a:ext>
                </a:extLst>
              </a:tr>
              <a:tr h="370840">
                <a:tc>
                  <a:txBody>
                    <a:bodyPr/>
                    <a:lstStyle/>
                    <a:p>
                      <a:r>
                        <a:rPr lang="en-US" b="0" dirty="0">
                          <a:solidFill>
                            <a:schemeClr val="bg1"/>
                          </a:solidFill>
                          <a:latin typeface="Calibri" panose="020F0502020204030204" pitchFamily="34" charset="0"/>
                          <a:cs typeface="Calibri" panose="020F0502020204030204" pitchFamily="34" charset="0"/>
                        </a:rPr>
                        <a:t>Tixagevimab/</a:t>
                      </a:r>
                    </a:p>
                    <a:p>
                      <a:r>
                        <a:rPr lang="en-US" b="0" dirty="0">
                          <a:solidFill>
                            <a:schemeClr val="bg1"/>
                          </a:solidFill>
                          <a:latin typeface="Calibri" panose="020F0502020204030204" pitchFamily="34" charset="0"/>
                          <a:cs typeface="Calibri" panose="020F0502020204030204" pitchFamily="34" charset="0"/>
                        </a:rPr>
                        <a:t>cilgavimab</a:t>
                      </a:r>
                      <a:r>
                        <a:rPr lang="en-US" b="0" baseline="30000" dirty="0">
                          <a:solidFill>
                            <a:schemeClr val="bg1"/>
                          </a:solidFill>
                          <a:latin typeface="Calibri" panose="020F0502020204030204" pitchFamily="34" charset="0"/>
                          <a:cs typeface="Calibri" panose="020F0502020204030204" pitchFamily="34" charset="0"/>
                        </a:rPr>
                        <a:t>5</a:t>
                      </a:r>
                    </a:p>
                  </a:txBody>
                  <a:tcPr anchor="ctr">
                    <a:lnL w="381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5197</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2 IM injections given at same time</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December 9, 2021</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77</a:t>
                      </a:r>
                    </a:p>
                  </a:txBody>
                  <a:tcPr anchor="ct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0" dirty="0">
                          <a:solidFill>
                            <a:schemeClr val="bg1"/>
                          </a:solidFill>
                          <a:latin typeface="Calibri" panose="020F0502020204030204" pitchFamily="34" charset="0"/>
                          <a:cs typeface="Calibri" panose="020F0502020204030204" pitchFamily="34" charset="0"/>
                        </a:rPr>
                        <a:t>0</a:t>
                      </a:r>
                    </a:p>
                  </a:txBody>
                  <a:tcPr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7923577"/>
                  </a:ext>
                </a:extLst>
              </a:tr>
            </a:tbl>
          </a:graphicData>
        </a:graphic>
      </p:graphicFrame>
      <p:sp>
        <p:nvSpPr>
          <p:cNvPr id="6" name="Text Box 11">
            <a:extLst>
              <a:ext uri="{FF2B5EF4-FFF2-40B4-BE49-F238E27FC236}">
                <a16:creationId xmlns:a16="http://schemas.microsoft.com/office/drawing/2014/main" id="{F1C704FD-A73D-4225-AE3C-68191E2F8063}"/>
              </a:ext>
            </a:extLst>
          </p:cNvPr>
          <p:cNvSpPr txBox="1">
            <a:spLocks noChangeArrowheads="1"/>
          </p:cNvSpPr>
          <p:nvPr/>
        </p:nvSpPr>
        <p:spPr bwMode="auto">
          <a:xfrm>
            <a:off x="447747" y="6205948"/>
            <a:ext cx="84696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i-FI"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Bernal. 2022;386:509.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pfizer.com/news/press-release/press-release-detail/pfizers-novel-covid-19-oral-antiviral-treatment-candidate. 3. Gottlieb. NEJM. 2022;27:305. 4.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Gupta. NEJM. 2021;385:1941. 5.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Levin. IDWeek 2021. Abstr LB5.</a:t>
            </a:r>
          </a:p>
        </p:txBody>
      </p:sp>
      <p:sp>
        <p:nvSpPr>
          <p:cNvPr id="13" name="Content Placeholder 2">
            <a:extLst>
              <a:ext uri="{FF2B5EF4-FFF2-40B4-BE49-F238E27FC236}">
                <a16:creationId xmlns:a16="http://schemas.microsoft.com/office/drawing/2014/main" id="{BD3FB223-3339-4DD7-8247-1D470D73FDA6}"/>
              </a:ext>
            </a:extLst>
          </p:cNvPr>
          <p:cNvSpPr txBox="1">
            <a:spLocks/>
          </p:cNvSpPr>
          <p:nvPr/>
        </p:nvSpPr>
        <p:spPr bwMode="auto">
          <a:xfrm>
            <a:off x="601820" y="4191318"/>
            <a:ext cx="10805154" cy="547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Sotrovimab widely distributed in the US after December 2021 only;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distribution currently paused</a:t>
            </a:r>
            <a:endParaRPr kumimoji="0" lang="en-US" sz="2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4" name="Group 13">
            <a:extLst>
              <a:ext uri="{FF2B5EF4-FFF2-40B4-BE49-F238E27FC236}">
                <a16:creationId xmlns:a16="http://schemas.microsoft.com/office/drawing/2014/main" id="{576E879C-0652-4793-A502-27F3E865C341}"/>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FC9E4AAD-F513-4BBB-8EA7-7F705DE67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B657CDC7-D9DB-4DD9-9EF9-2D0E9856597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037304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Place in Therapy and Treatment Prioritization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3BBFA-9D4E-48C7-BDEC-4AE4C107B355}"/>
              </a:ext>
            </a:extLst>
          </p:cNvPr>
          <p:cNvSpPr>
            <a:spLocks noGrp="1"/>
          </p:cNvSpPr>
          <p:nvPr>
            <p:ph type="title"/>
          </p:nvPr>
        </p:nvSpPr>
        <p:spPr/>
        <p:txBody>
          <a:bodyPr/>
          <a:lstStyle/>
          <a:p>
            <a:r>
              <a:rPr lang="en-US" dirty="0"/>
              <a:t>Medical Conditions That </a:t>
            </a:r>
            <a:br>
              <a:rPr lang="en-US" dirty="0"/>
            </a:br>
            <a:r>
              <a:rPr lang="en-US" dirty="0"/>
              <a:t>Increase Risk for Severe COVID-19</a:t>
            </a:r>
          </a:p>
        </p:txBody>
      </p:sp>
      <p:sp>
        <p:nvSpPr>
          <p:cNvPr id="3" name="Content Placeholder 2">
            <a:extLst>
              <a:ext uri="{FF2B5EF4-FFF2-40B4-BE49-F238E27FC236}">
                <a16:creationId xmlns:a16="http://schemas.microsoft.com/office/drawing/2014/main" id="{B7A7577C-6B4D-42AD-B7CC-EDEA280BC9E3}"/>
              </a:ext>
            </a:extLst>
          </p:cNvPr>
          <p:cNvSpPr>
            <a:spLocks noGrp="1"/>
          </p:cNvSpPr>
          <p:nvPr>
            <p:ph sz="half" idx="1"/>
          </p:nvPr>
        </p:nvSpPr>
        <p:spPr/>
        <p:txBody>
          <a:bodyPr/>
          <a:lstStyle/>
          <a:p>
            <a:r>
              <a:rPr lang="en-US" sz="2200" dirty="0"/>
              <a:t>Cancer</a:t>
            </a:r>
          </a:p>
          <a:p>
            <a:r>
              <a:rPr lang="en-US" sz="2200" dirty="0"/>
              <a:t>Cardiac disease</a:t>
            </a:r>
          </a:p>
          <a:p>
            <a:r>
              <a:rPr lang="en-US" sz="2200" dirty="0"/>
              <a:t>Chronic kidney or liver disease</a:t>
            </a:r>
          </a:p>
          <a:p>
            <a:r>
              <a:rPr lang="en-US" sz="2200" dirty="0"/>
              <a:t>Chronic lung disease</a:t>
            </a:r>
          </a:p>
          <a:p>
            <a:r>
              <a:rPr lang="en-US" sz="2200" dirty="0"/>
              <a:t>Dementia</a:t>
            </a:r>
          </a:p>
          <a:p>
            <a:r>
              <a:rPr lang="en-US" sz="2200" dirty="0"/>
              <a:t>Diabetes</a:t>
            </a:r>
          </a:p>
          <a:p>
            <a:r>
              <a:rPr lang="en-US" sz="2200" dirty="0"/>
              <a:t>Down syndrome</a:t>
            </a:r>
          </a:p>
          <a:p>
            <a:r>
              <a:rPr lang="en-US" sz="2200" dirty="0"/>
              <a:t>HIV infection</a:t>
            </a:r>
          </a:p>
          <a:p>
            <a:r>
              <a:rPr lang="en-US" sz="2200" dirty="0"/>
              <a:t>Immunocompromise</a:t>
            </a:r>
          </a:p>
          <a:p>
            <a:pPr marL="0" indent="0">
              <a:buNone/>
            </a:pPr>
            <a:endParaRPr lang="en-US" sz="2200" dirty="0"/>
          </a:p>
        </p:txBody>
      </p:sp>
      <p:sp>
        <p:nvSpPr>
          <p:cNvPr id="4" name="Content Placeholder 3">
            <a:extLst>
              <a:ext uri="{FF2B5EF4-FFF2-40B4-BE49-F238E27FC236}">
                <a16:creationId xmlns:a16="http://schemas.microsoft.com/office/drawing/2014/main" id="{E4FF5520-003E-4505-BDA5-18DC65F32D96}"/>
              </a:ext>
            </a:extLst>
          </p:cNvPr>
          <p:cNvSpPr>
            <a:spLocks noGrp="1"/>
          </p:cNvSpPr>
          <p:nvPr>
            <p:ph sz="half" idx="2"/>
          </p:nvPr>
        </p:nvSpPr>
        <p:spPr/>
        <p:txBody>
          <a:bodyPr/>
          <a:lstStyle/>
          <a:p>
            <a:r>
              <a:rPr lang="en-US" sz="2200" dirty="0"/>
              <a:t>Mental health conditions</a:t>
            </a:r>
          </a:p>
          <a:p>
            <a:r>
              <a:rPr lang="en-US" sz="2200" dirty="0"/>
              <a:t>Overweight or obesity</a:t>
            </a:r>
          </a:p>
          <a:p>
            <a:r>
              <a:rPr lang="en-US" sz="2200" dirty="0"/>
              <a:t>Pregnancy (current or recent)</a:t>
            </a:r>
          </a:p>
          <a:p>
            <a:r>
              <a:rPr lang="en-US" sz="2200" dirty="0"/>
              <a:t>Sickle cell disease or thalassemia</a:t>
            </a:r>
          </a:p>
          <a:p>
            <a:r>
              <a:rPr lang="en-US" sz="2200" dirty="0"/>
              <a:t>Smoking (current or former)</a:t>
            </a:r>
          </a:p>
          <a:p>
            <a:r>
              <a:rPr lang="en-US" sz="2200" dirty="0"/>
              <a:t>Solid organ or stem cell transplant</a:t>
            </a:r>
          </a:p>
          <a:p>
            <a:r>
              <a:rPr lang="en-US" sz="2200" dirty="0"/>
              <a:t>Stroke</a:t>
            </a:r>
          </a:p>
          <a:p>
            <a:r>
              <a:rPr lang="en-US" sz="2200" dirty="0"/>
              <a:t>Substance use disorder</a:t>
            </a:r>
          </a:p>
          <a:p>
            <a:r>
              <a:rPr lang="en-US" sz="2200" dirty="0"/>
              <a:t>Tuberculosis</a:t>
            </a:r>
          </a:p>
        </p:txBody>
      </p:sp>
      <p:grpSp>
        <p:nvGrpSpPr>
          <p:cNvPr id="5" name="Group 4">
            <a:extLst>
              <a:ext uri="{FF2B5EF4-FFF2-40B4-BE49-F238E27FC236}">
                <a16:creationId xmlns:a16="http://schemas.microsoft.com/office/drawing/2014/main" id="{2BC9508B-20C3-4B59-9A69-7CDEC912E4D0}"/>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CCC28AFE-0941-4603-8FA4-B181769ED0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24D56D49-C32A-4E87-B3A3-64CC967637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06832D6C-7CB2-48FA-8268-06719E5C3CF8}"/>
              </a:ext>
            </a:extLst>
          </p:cNvPr>
          <p:cNvSpPr txBox="1"/>
          <p:nvPr/>
        </p:nvSpPr>
        <p:spPr bwMode="auto">
          <a:xfrm>
            <a:off x="426879" y="6411454"/>
            <a:ext cx="605063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cdc.gov/coronavirus/2019-ncov/need-extra-precautions/people-with-medical-conditions.html</a:t>
            </a:r>
          </a:p>
        </p:txBody>
      </p:sp>
    </p:spTree>
    <p:extLst>
      <p:ext uri="{BB962C8B-B14F-4D97-AF65-F5344CB8AC3E}">
        <p14:creationId xmlns:p14="http://schemas.microsoft.com/office/powerpoint/2010/main" val="3636983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3EB7E-F482-45FF-AEE2-88B6F0A988FE}"/>
              </a:ext>
            </a:extLst>
          </p:cNvPr>
          <p:cNvSpPr>
            <a:spLocks noGrp="1"/>
          </p:cNvSpPr>
          <p:nvPr>
            <p:ph type="title"/>
          </p:nvPr>
        </p:nvSpPr>
        <p:spPr/>
        <p:txBody>
          <a:bodyPr/>
          <a:lstStyle/>
          <a:p>
            <a:r>
              <a:rPr lang="en-US" dirty="0"/>
              <a:t>COVID-19 Outpatient Clinical Decision Aid for </a:t>
            </a:r>
            <a:br>
              <a:rPr lang="en-US" dirty="0"/>
            </a:br>
            <a:r>
              <a:rPr lang="en-US" dirty="0"/>
              <a:t>Patients ≥12 Yr of Age Weighing ≥40 Kg</a:t>
            </a:r>
          </a:p>
        </p:txBody>
      </p:sp>
      <p:sp>
        <p:nvSpPr>
          <p:cNvPr id="20" name="Rectangle 19">
            <a:extLst>
              <a:ext uri="{FF2B5EF4-FFF2-40B4-BE49-F238E27FC236}">
                <a16:creationId xmlns:a16="http://schemas.microsoft.com/office/drawing/2014/main" id="{9B1EAE13-69F0-4E7E-908F-14D3C1DEDBCA}"/>
              </a:ext>
            </a:extLst>
          </p:cNvPr>
          <p:cNvSpPr/>
          <p:nvPr/>
        </p:nvSpPr>
        <p:spPr bwMode="auto">
          <a:xfrm>
            <a:off x="719138" y="2120359"/>
            <a:ext cx="1735508" cy="1800642"/>
          </a:xfrm>
          <a:prstGeom prst="rect">
            <a:avLst/>
          </a:prstGeom>
          <a:solidFill>
            <a:schemeClr val="accent6"/>
          </a:solidFill>
          <a:ln w="0">
            <a:noFill/>
            <a:miter lim="800000"/>
            <a:headEnd/>
            <a:tailEnd/>
          </a:ln>
        </p:spPr>
        <p:txBody>
          <a:bodyPr rtlCol="0" anchor="t"/>
          <a:lstStyle/>
          <a:p>
            <a:pPr marL="0" marR="0" lvl="0" indent="0" algn="l"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Is patient:</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Hospitalized for COVID-19</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Requiring O</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rPr>
              <a:t>2</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Requiring an increase in baseline home O</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due to COVID-19?</a:t>
            </a:r>
          </a:p>
        </p:txBody>
      </p:sp>
      <p:sp>
        <p:nvSpPr>
          <p:cNvPr id="21" name="Rectangle 20">
            <a:extLst>
              <a:ext uri="{FF2B5EF4-FFF2-40B4-BE49-F238E27FC236}">
                <a16:creationId xmlns:a16="http://schemas.microsoft.com/office/drawing/2014/main" id="{C68F25C1-9035-49C8-9D71-102913010FC1}"/>
              </a:ext>
            </a:extLst>
          </p:cNvPr>
          <p:cNvSpPr/>
          <p:nvPr/>
        </p:nvSpPr>
        <p:spPr bwMode="auto">
          <a:xfrm>
            <a:off x="2823253" y="2120359"/>
            <a:ext cx="1220419" cy="935237"/>
          </a:xfrm>
          <a:prstGeom prst="rect">
            <a:avLst/>
          </a:prstGeom>
          <a:noFill/>
          <a:ln w="28575">
            <a:solidFill>
              <a:schemeClr val="accent1"/>
            </a:solidFill>
            <a:miter lim="800000"/>
            <a:headEnd/>
            <a:tailEnd/>
          </a:ln>
        </p:spPr>
        <p:txBody>
          <a:bodyPr rtlCol="0" anchor="t"/>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Symptom onset within the past 5-7 days?</a:t>
            </a:r>
          </a:p>
        </p:txBody>
      </p:sp>
      <p:sp>
        <p:nvSpPr>
          <p:cNvPr id="22" name="Rectangle 21">
            <a:extLst>
              <a:ext uri="{FF2B5EF4-FFF2-40B4-BE49-F238E27FC236}">
                <a16:creationId xmlns:a16="http://schemas.microsoft.com/office/drawing/2014/main" id="{A0CB9AB2-71CA-4101-8F25-5056C664C0B5}"/>
              </a:ext>
            </a:extLst>
          </p:cNvPr>
          <p:cNvSpPr/>
          <p:nvPr/>
        </p:nvSpPr>
        <p:spPr bwMode="auto">
          <a:xfrm>
            <a:off x="4471130" y="2120359"/>
            <a:ext cx="1735508" cy="1253998"/>
          </a:xfrm>
          <a:prstGeom prst="rect">
            <a:avLst/>
          </a:prstGeom>
          <a:noFill/>
          <a:ln w="28575">
            <a:solidFill>
              <a:schemeClr val="accent1"/>
            </a:solidFill>
            <a:miter lim="800000"/>
            <a:headEnd/>
            <a:tailEnd/>
          </a:ln>
        </p:spPr>
        <p:txBody>
          <a:bodyPr rtlCol="0" anchor="t"/>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Does patient have severe renal impairment (eGFR &lt;30 mL/min)</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hepatic impairment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(Child-Pugh class C)?</a:t>
            </a:r>
          </a:p>
        </p:txBody>
      </p:sp>
      <p:sp>
        <p:nvSpPr>
          <p:cNvPr id="23" name="Rectangle 22">
            <a:extLst>
              <a:ext uri="{FF2B5EF4-FFF2-40B4-BE49-F238E27FC236}">
                <a16:creationId xmlns:a16="http://schemas.microsoft.com/office/drawing/2014/main" id="{2F4EF1DE-53A8-4F24-AA9E-DEE69CD1CE98}"/>
              </a:ext>
            </a:extLst>
          </p:cNvPr>
          <p:cNvSpPr/>
          <p:nvPr/>
        </p:nvSpPr>
        <p:spPr bwMode="auto">
          <a:xfrm>
            <a:off x="3773134" y="3888163"/>
            <a:ext cx="2684335" cy="615273"/>
          </a:xfrm>
          <a:prstGeom prst="rect">
            <a:avLst/>
          </a:prstGeom>
          <a:solidFill>
            <a:schemeClr val="accent1"/>
          </a:solidFill>
          <a:ln w="0">
            <a:noFill/>
            <a:miter lim="800000"/>
            <a:headEnd/>
            <a:tailEnd/>
          </a:ln>
        </p:spPr>
        <p:txBody>
          <a:bodyPr rtlCol="0" anchor="t"/>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Consider:</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Bebtelovimab</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ASAP within 7 days of symptom onset</a:t>
            </a:r>
          </a:p>
        </p:txBody>
      </p:sp>
      <p:sp>
        <p:nvSpPr>
          <p:cNvPr id="24" name="Rectangle 23">
            <a:extLst>
              <a:ext uri="{FF2B5EF4-FFF2-40B4-BE49-F238E27FC236}">
                <a16:creationId xmlns:a16="http://schemas.microsoft.com/office/drawing/2014/main" id="{1407BA49-64B7-479E-B900-35470F608865}"/>
              </a:ext>
            </a:extLst>
          </p:cNvPr>
          <p:cNvSpPr/>
          <p:nvPr/>
        </p:nvSpPr>
        <p:spPr bwMode="auto">
          <a:xfrm>
            <a:off x="1681481" y="4490059"/>
            <a:ext cx="1834196" cy="1211053"/>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Treatment of symptoms,</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management per NIH and CDC guidelines</a:t>
            </a:r>
          </a:p>
        </p:txBody>
      </p:sp>
      <p:sp>
        <p:nvSpPr>
          <p:cNvPr id="25" name="Rectangle 24">
            <a:extLst>
              <a:ext uri="{FF2B5EF4-FFF2-40B4-BE49-F238E27FC236}">
                <a16:creationId xmlns:a16="http://schemas.microsoft.com/office/drawing/2014/main" id="{B89C5DD8-5483-432D-9677-C3C846C28249}"/>
              </a:ext>
            </a:extLst>
          </p:cNvPr>
          <p:cNvSpPr/>
          <p:nvPr/>
        </p:nvSpPr>
        <p:spPr bwMode="auto">
          <a:xfrm>
            <a:off x="7106586" y="4479353"/>
            <a:ext cx="2662495" cy="1061965"/>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Consider: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Molnupiravir ASAP within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 days of symptom onset</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Prescribers must review and comply with mandatory requirements outlined in </a:t>
            </a: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molnupiravir EUA</a:t>
            </a:r>
          </a:p>
        </p:txBody>
      </p:sp>
      <p:sp>
        <p:nvSpPr>
          <p:cNvPr id="26" name="Rectangle 25">
            <a:extLst>
              <a:ext uri="{FF2B5EF4-FFF2-40B4-BE49-F238E27FC236}">
                <a16:creationId xmlns:a16="http://schemas.microsoft.com/office/drawing/2014/main" id="{B7DF56BF-3D00-4369-8E12-EE1F5D40C392}"/>
              </a:ext>
            </a:extLst>
          </p:cNvPr>
          <p:cNvSpPr/>
          <p:nvPr/>
        </p:nvSpPr>
        <p:spPr bwMode="auto">
          <a:xfrm>
            <a:off x="9996667" y="4479354"/>
            <a:ext cx="1509533" cy="1061964"/>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Consider:</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Bebtelovimab</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ASAP within 7 days of symptom onset</a:t>
            </a:r>
          </a:p>
        </p:txBody>
      </p:sp>
      <p:sp>
        <p:nvSpPr>
          <p:cNvPr id="27" name="Rectangle 26">
            <a:extLst>
              <a:ext uri="{FF2B5EF4-FFF2-40B4-BE49-F238E27FC236}">
                <a16:creationId xmlns:a16="http://schemas.microsoft.com/office/drawing/2014/main" id="{54F6D065-037E-4268-AB3A-E0E4DF6FF654}"/>
              </a:ext>
            </a:extLst>
          </p:cNvPr>
          <p:cNvSpPr/>
          <p:nvPr/>
        </p:nvSpPr>
        <p:spPr bwMode="auto">
          <a:xfrm>
            <a:off x="6746501" y="3644838"/>
            <a:ext cx="3058250" cy="522514"/>
          </a:xfrm>
          <a:prstGeom prst="rect">
            <a:avLst/>
          </a:prstGeom>
          <a:noFill/>
          <a:ln w="28575">
            <a:solidFill>
              <a:schemeClr val="accent1"/>
            </a:solid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 patient aged ≥18 yr AND possibility of pregnancy, if applicable, ruled out?</a:t>
            </a:r>
          </a:p>
        </p:txBody>
      </p:sp>
      <p:sp>
        <p:nvSpPr>
          <p:cNvPr id="28" name="Rectangle 27">
            <a:extLst>
              <a:ext uri="{FF2B5EF4-FFF2-40B4-BE49-F238E27FC236}">
                <a16:creationId xmlns:a16="http://schemas.microsoft.com/office/drawing/2014/main" id="{8D9B906A-517B-4158-BF59-A8FC413D531B}"/>
              </a:ext>
            </a:extLst>
          </p:cNvPr>
          <p:cNvSpPr/>
          <p:nvPr/>
        </p:nvSpPr>
        <p:spPr bwMode="auto">
          <a:xfrm>
            <a:off x="6746501" y="1627169"/>
            <a:ext cx="4759699" cy="1800643"/>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Consider 1 of the following therapeutics, if available:</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Nirmatrelvir/ritonavir within 5 days of symptom onset</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ASAP within 7 days of symptom onset</a:t>
            </a: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base" latinLnBrk="0" hangingPunct="1">
              <a:lnSpc>
                <a:spcPct val="90000"/>
              </a:lnSpc>
              <a:spcBef>
                <a:spcPts val="0"/>
              </a:spcBef>
              <a:spcAft>
                <a:spcPts val="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If none of these therapeutics is available, feasible to deliver, or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clinically appropriate for patient treatment:</a:t>
            </a:r>
          </a:p>
        </p:txBody>
      </p:sp>
      <p:cxnSp>
        <p:nvCxnSpPr>
          <p:cNvPr id="30" name="Straight Arrow Connector 29">
            <a:extLst>
              <a:ext uri="{FF2B5EF4-FFF2-40B4-BE49-F238E27FC236}">
                <a16:creationId xmlns:a16="http://schemas.microsoft.com/office/drawing/2014/main" id="{3BD1E46C-B431-45B4-899E-9CFE0402E1DF}"/>
              </a:ext>
            </a:extLst>
          </p:cNvPr>
          <p:cNvCxnSpPr/>
          <p:nvPr/>
        </p:nvCxnSpPr>
        <p:spPr bwMode="auto">
          <a:xfrm>
            <a:off x="10751433" y="3427812"/>
            <a:ext cx="0" cy="1062248"/>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15D79361-DC12-4CE1-8E5E-466D66D16FDD}"/>
              </a:ext>
            </a:extLst>
          </p:cNvPr>
          <p:cNvCxnSpPr>
            <a:cxnSpLocks/>
          </p:cNvCxnSpPr>
          <p:nvPr/>
        </p:nvCxnSpPr>
        <p:spPr bwMode="auto">
          <a:xfrm>
            <a:off x="7733122" y="4214839"/>
            <a:ext cx="0" cy="288597"/>
          </a:xfrm>
          <a:prstGeom prst="straightConnector1">
            <a:avLst/>
          </a:prstGeom>
          <a:noFill/>
          <a:ln w="28575" cap="flat" cmpd="sng" algn="ctr">
            <a:solidFill>
              <a:schemeClr val="accent4"/>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F5DAC4B7-1337-4132-862A-EE00C2266AD5}"/>
              </a:ext>
            </a:extLst>
          </p:cNvPr>
          <p:cNvCxnSpPr>
            <a:cxnSpLocks/>
          </p:cNvCxnSpPr>
          <p:nvPr/>
        </p:nvCxnSpPr>
        <p:spPr bwMode="auto">
          <a:xfrm>
            <a:off x="7733122" y="3427812"/>
            <a:ext cx="0" cy="233593"/>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25A9BCF8-E2F5-46A7-AA80-4CD20922E5DF}"/>
              </a:ext>
            </a:extLst>
          </p:cNvPr>
          <p:cNvCxnSpPr>
            <a:cxnSpLocks/>
          </p:cNvCxnSpPr>
          <p:nvPr/>
        </p:nvCxnSpPr>
        <p:spPr bwMode="auto">
          <a:xfrm>
            <a:off x="6909348" y="4242911"/>
            <a:ext cx="0" cy="1381444"/>
          </a:xfrm>
          <a:prstGeom prst="straightConnector1">
            <a:avLst/>
          </a:prstGeom>
          <a:noFill/>
          <a:ln w="28575" cap="flat" cmpd="sng" algn="ctr">
            <a:solidFill>
              <a:schemeClr val="accent3"/>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C2F8565B-4D77-404D-9A6C-C4F1AD208B0D}"/>
              </a:ext>
            </a:extLst>
          </p:cNvPr>
          <p:cNvCxnSpPr>
            <a:cxnSpLocks/>
          </p:cNvCxnSpPr>
          <p:nvPr/>
        </p:nvCxnSpPr>
        <p:spPr bwMode="auto">
          <a:xfrm>
            <a:off x="6187536" y="2737561"/>
            <a:ext cx="539865"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C1B3C805-93FD-4815-9C27-BCA866E7B09C}"/>
              </a:ext>
            </a:extLst>
          </p:cNvPr>
          <p:cNvCxnSpPr>
            <a:cxnSpLocks/>
          </p:cNvCxnSpPr>
          <p:nvPr/>
        </p:nvCxnSpPr>
        <p:spPr bwMode="auto">
          <a:xfrm>
            <a:off x="4043672" y="2737561"/>
            <a:ext cx="427458" cy="0"/>
          </a:xfrm>
          <a:prstGeom prst="straightConnector1">
            <a:avLst/>
          </a:prstGeom>
          <a:noFill/>
          <a:ln w="28575" cap="flat" cmpd="sng" algn="ctr">
            <a:solidFill>
              <a:schemeClr val="accent4"/>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C0D5CA79-3732-45B5-9BEB-3A6B29206E16}"/>
              </a:ext>
            </a:extLst>
          </p:cNvPr>
          <p:cNvCxnSpPr>
            <a:cxnSpLocks/>
          </p:cNvCxnSpPr>
          <p:nvPr/>
        </p:nvCxnSpPr>
        <p:spPr bwMode="auto">
          <a:xfrm>
            <a:off x="2454646" y="2737561"/>
            <a:ext cx="368607"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9D54EC8F-A849-4A9A-800A-9F1EB883559C}"/>
              </a:ext>
            </a:extLst>
          </p:cNvPr>
          <p:cNvCxnSpPr>
            <a:cxnSpLocks/>
          </p:cNvCxnSpPr>
          <p:nvPr/>
        </p:nvCxnSpPr>
        <p:spPr bwMode="auto">
          <a:xfrm>
            <a:off x="3216122" y="3062596"/>
            <a:ext cx="0" cy="1440840"/>
          </a:xfrm>
          <a:prstGeom prst="straightConnector1">
            <a:avLst/>
          </a:prstGeom>
          <a:noFill/>
          <a:ln w="28575" cap="flat" cmpd="sng" algn="ctr">
            <a:solidFill>
              <a:schemeClr val="accent3"/>
            </a:solidFill>
            <a:prstDash val="solid"/>
            <a:round/>
            <a:headEnd type="none" w="med" len="med"/>
            <a:tailEnd type="triangle"/>
          </a:ln>
          <a:effectLst/>
        </p:spPr>
      </p:cxnSp>
      <p:cxnSp>
        <p:nvCxnSpPr>
          <p:cNvPr id="48" name="Connector: Elbow 47">
            <a:extLst>
              <a:ext uri="{FF2B5EF4-FFF2-40B4-BE49-F238E27FC236}">
                <a16:creationId xmlns:a16="http://schemas.microsoft.com/office/drawing/2014/main" id="{D91A73D8-74DF-4C81-B48E-669894038DEA}"/>
              </a:ext>
            </a:extLst>
          </p:cNvPr>
          <p:cNvCxnSpPr>
            <a:cxnSpLocks/>
            <a:endCxn id="24" idx="1"/>
          </p:cNvCxnSpPr>
          <p:nvPr/>
        </p:nvCxnSpPr>
        <p:spPr bwMode="auto">
          <a:xfrm rot="16200000" flipH="1">
            <a:off x="787459" y="4201564"/>
            <a:ext cx="1174586" cy="613458"/>
          </a:xfrm>
          <a:prstGeom prst="bentConnector2">
            <a:avLst/>
          </a:prstGeom>
          <a:noFill/>
          <a:ln w="28575" cap="flat" cmpd="sng" algn="ctr">
            <a:solidFill>
              <a:schemeClr val="accent4"/>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91AABE4A-9B1F-4D85-B231-A63CE31E0D8F}"/>
              </a:ext>
            </a:extLst>
          </p:cNvPr>
          <p:cNvCxnSpPr>
            <a:cxnSpLocks/>
          </p:cNvCxnSpPr>
          <p:nvPr/>
        </p:nvCxnSpPr>
        <p:spPr bwMode="auto">
          <a:xfrm>
            <a:off x="6457469" y="4024144"/>
            <a:ext cx="269932" cy="0"/>
          </a:xfrm>
          <a:prstGeom prst="straightConnector1">
            <a:avLst/>
          </a:prstGeom>
          <a:noFill/>
          <a:ln w="28575"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EF05AFB6-5D13-4E19-BD3C-DF393957495E}"/>
              </a:ext>
            </a:extLst>
          </p:cNvPr>
          <p:cNvCxnSpPr>
            <a:cxnSpLocks/>
          </p:cNvCxnSpPr>
          <p:nvPr/>
        </p:nvCxnSpPr>
        <p:spPr bwMode="auto">
          <a:xfrm>
            <a:off x="5272950" y="3374357"/>
            <a:ext cx="0" cy="513806"/>
          </a:xfrm>
          <a:prstGeom prst="straightConnector1">
            <a:avLst/>
          </a:prstGeom>
          <a:noFill/>
          <a:ln w="28575" cap="flat" cmpd="sng" algn="ctr">
            <a:solidFill>
              <a:schemeClr val="accent4"/>
            </a:solidFill>
            <a:prstDash val="solid"/>
            <a:round/>
            <a:headEnd type="none" w="med" len="med"/>
            <a:tailEnd type="triangle"/>
          </a:ln>
          <a:effectLst/>
        </p:spPr>
      </p:cxnSp>
      <p:cxnSp>
        <p:nvCxnSpPr>
          <p:cNvPr id="57" name="Connector: Elbow 56">
            <a:extLst>
              <a:ext uri="{FF2B5EF4-FFF2-40B4-BE49-F238E27FC236}">
                <a16:creationId xmlns:a16="http://schemas.microsoft.com/office/drawing/2014/main" id="{5B7E114D-C542-4932-BC7B-1291C2C8F684}"/>
              </a:ext>
            </a:extLst>
          </p:cNvPr>
          <p:cNvCxnSpPr>
            <a:cxnSpLocks/>
            <a:stCxn id="26" idx="2"/>
          </p:cNvCxnSpPr>
          <p:nvPr/>
        </p:nvCxnSpPr>
        <p:spPr bwMode="auto">
          <a:xfrm rot="5400000">
            <a:off x="7068678" y="1955990"/>
            <a:ext cx="97428" cy="7268084"/>
          </a:xfrm>
          <a:prstGeom prst="bentConnector2">
            <a:avLst/>
          </a:prstGeom>
          <a:noFill/>
          <a:ln w="28575" cap="flat" cmpd="sng" algn="ctr">
            <a:solidFill>
              <a:schemeClr val="bg1"/>
            </a:solidFill>
            <a:prstDash val="solid"/>
            <a:round/>
            <a:headEnd type="none" w="med" len="med"/>
            <a:tailEnd type="triangle"/>
          </a:ln>
          <a:effectLst/>
        </p:spPr>
      </p:cxnSp>
      <p:sp>
        <p:nvSpPr>
          <p:cNvPr id="59" name="Oval 58">
            <a:extLst>
              <a:ext uri="{FF2B5EF4-FFF2-40B4-BE49-F238E27FC236}">
                <a16:creationId xmlns:a16="http://schemas.microsoft.com/office/drawing/2014/main" id="{514F5538-0545-42E6-B43C-6B7AD8F2C774}"/>
              </a:ext>
            </a:extLst>
          </p:cNvPr>
          <p:cNvSpPr/>
          <p:nvPr/>
        </p:nvSpPr>
        <p:spPr bwMode="auto">
          <a:xfrm>
            <a:off x="2279357" y="2588040"/>
            <a:ext cx="318252" cy="318252"/>
          </a:xfrm>
          <a:prstGeom prst="ellipse">
            <a:avLst/>
          </a:prstGeom>
          <a:solidFill>
            <a:schemeClr val="accent3"/>
          </a:solidFill>
          <a:ln w="0">
            <a:noFill/>
            <a:miter lim="800000"/>
            <a:headEnd/>
            <a:tailEnd/>
          </a:ln>
        </p:spPr>
        <p:txBody>
          <a:bodyPr lIns="9144" rIns="9144"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a:t>
            </a:r>
          </a:p>
        </p:txBody>
      </p:sp>
      <p:sp>
        <p:nvSpPr>
          <p:cNvPr id="60" name="Oval 59">
            <a:extLst>
              <a:ext uri="{FF2B5EF4-FFF2-40B4-BE49-F238E27FC236}">
                <a16:creationId xmlns:a16="http://schemas.microsoft.com/office/drawing/2014/main" id="{5A8F0302-8443-4562-BDDF-E67412518270}"/>
              </a:ext>
            </a:extLst>
          </p:cNvPr>
          <p:cNvSpPr/>
          <p:nvPr/>
        </p:nvSpPr>
        <p:spPr bwMode="auto">
          <a:xfrm>
            <a:off x="3056996" y="2936440"/>
            <a:ext cx="318252" cy="318252"/>
          </a:xfrm>
          <a:prstGeom prst="ellipse">
            <a:avLst/>
          </a:prstGeom>
          <a:solidFill>
            <a:schemeClr val="accent3"/>
          </a:solidFill>
          <a:ln w="0">
            <a:noFill/>
            <a:miter lim="800000"/>
            <a:headEnd/>
            <a:tailEnd/>
          </a:ln>
        </p:spPr>
        <p:txBody>
          <a:bodyPr lIns="9144" rIns="9144"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a:t>
            </a:r>
          </a:p>
        </p:txBody>
      </p:sp>
      <p:sp>
        <p:nvSpPr>
          <p:cNvPr id="61" name="Oval 60">
            <a:extLst>
              <a:ext uri="{FF2B5EF4-FFF2-40B4-BE49-F238E27FC236}">
                <a16:creationId xmlns:a16="http://schemas.microsoft.com/office/drawing/2014/main" id="{716A0F01-8175-4300-AD83-FB992B6C59C6}"/>
              </a:ext>
            </a:extLst>
          </p:cNvPr>
          <p:cNvSpPr/>
          <p:nvPr/>
        </p:nvSpPr>
        <p:spPr bwMode="auto">
          <a:xfrm>
            <a:off x="6057062" y="2613419"/>
            <a:ext cx="318252" cy="318252"/>
          </a:xfrm>
          <a:prstGeom prst="ellipse">
            <a:avLst/>
          </a:prstGeom>
          <a:solidFill>
            <a:schemeClr val="accent3"/>
          </a:solidFill>
          <a:ln w="0">
            <a:noFill/>
            <a:miter lim="800000"/>
            <a:headEnd/>
            <a:tailEnd/>
          </a:ln>
        </p:spPr>
        <p:txBody>
          <a:bodyPr lIns="9144" rIns="9144"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a:t>
            </a:r>
          </a:p>
        </p:txBody>
      </p:sp>
      <p:sp>
        <p:nvSpPr>
          <p:cNvPr id="62" name="Oval 61">
            <a:extLst>
              <a:ext uri="{FF2B5EF4-FFF2-40B4-BE49-F238E27FC236}">
                <a16:creationId xmlns:a16="http://schemas.microsoft.com/office/drawing/2014/main" id="{CFAB234B-C25E-4A1C-8062-5AFCED7B45E7}"/>
              </a:ext>
            </a:extLst>
          </p:cNvPr>
          <p:cNvSpPr/>
          <p:nvPr/>
        </p:nvSpPr>
        <p:spPr bwMode="auto">
          <a:xfrm>
            <a:off x="6750222" y="4057241"/>
            <a:ext cx="318252" cy="318252"/>
          </a:xfrm>
          <a:prstGeom prst="ellipse">
            <a:avLst/>
          </a:prstGeom>
          <a:solidFill>
            <a:schemeClr val="accent3"/>
          </a:solidFill>
          <a:ln w="0">
            <a:noFill/>
            <a:miter lim="800000"/>
            <a:headEnd/>
            <a:tailEnd/>
          </a:ln>
        </p:spPr>
        <p:txBody>
          <a:bodyPr lIns="9144" rIns="9144"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a:t>
            </a:r>
          </a:p>
        </p:txBody>
      </p:sp>
      <p:sp>
        <p:nvSpPr>
          <p:cNvPr id="63" name="Oval 62">
            <a:extLst>
              <a:ext uri="{FF2B5EF4-FFF2-40B4-BE49-F238E27FC236}">
                <a16:creationId xmlns:a16="http://schemas.microsoft.com/office/drawing/2014/main" id="{5BC8EC42-B5DB-41B1-B0C0-72CF39AB5837}"/>
              </a:ext>
            </a:extLst>
          </p:cNvPr>
          <p:cNvSpPr/>
          <p:nvPr/>
        </p:nvSpPr>
        <p:spPr bwMode="auto">
          <a:xfrm>
            <a:off x="7573996" y="4057241"/>
            <a:ext cx="318252" cy="318252"/>
          </a:xfrm>
          <a:prstGeom prst="ellipse">
            <a:avLst/>
          </a:prstGeom>
          <a:solidFill>
            <a:schemeClr val="accent4"/>
          </a:solidFill>
          <a:ln w="0">
            <a:noFill/>
            <a:miter lim="800000"/>
            <a:headEnd/>
            <a:tailEnd/>
          </a:ln>
        </p:spPr>
        <p:txBody>
          <a:bodyPr lIns="9144" rIns="9144"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YES</a:t>
            </a:r>
          </a:p>
        </p:txBody>
      </p:sp>
      <p:sp>
        <p:nvSpPr>
          <p:cNvPr id="65" name="Oval 64">
            <a:extLst>
              <a:ext uri="{FF2B5EF4-FFF2-40B4-BE49-F238E27FC236}">
                <a16:creationId xmlns:a16="http://schemas.microsoft.com/office/drawing/2014/main" id="{FD203BD3-8DF6-4F8C-96A2-25EBBBF37F6B}"/>
              </a:ext>
            </a:extLst>
          </p:cNvPr>
          <p:cNvSpPr/>
          <p:nvPr/>
        </p:nvSpPr>
        <p:spPr bwMode="auto">
          <a:xfrm>
            <a:off x="5115301" y="3348521"/>
            <a:ext cx="318252" cy="318252"/>
          </a:xfrm>
          <a:prstGeom prst="ellipse">
            <a:avLst/>
          </a:prstGeom>
          <a:solidFill>
            <a:schemeClr val="accent4"/>
          </a:solidFill>
          <a:ln w="0">
            <a:noFill/>
            <a:miter lim="800000"/>
            <a:headEnd/>
            <a:tailEnd/>
          </a:ln>
        </p:spPr>
        <p:txBody>
          <a:bodyPr lIns="9144" rIns="9144"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YES</a:t>
            </a:r>
          </a:p>
        </p:txBody>
      </p:sp>
      <p:sp>
        <p:nvSpPr>
          <p:cNvPr id="66" name="Oval 65">
            <a:extLst>
              <a:ext uri="{FF2B5EF4-FFF2-40B4-BE49-F238E27FC236}">
                <a16:creationId xmlns:a16="http://schemas.microsoft.com/office/drawing/2014/main" id="{4026BCBB-2ACB-43B9-B915-A6A9CDE1C1E5}"/>
              </a:ext>
            </a:extLst>
          </p:cNvPr>
          <p:cNvSpPr/>
          <p:nvPr/>
        </p:nvSpPr>
        <p:spPr bwMode="auto">
          <a:xfrm>
            <a:off x="3891439" y="2586290"/>
            <a:ext cx="318252" cy="318252"/>
          </a:xfrm>
          <a:prstGeom prst="ellipse">
            <a:avLst/>
          </a:prstGeom>
          <a:solidFill>
            <a:schemeClr val="accent4"/>
          </a:solidFill>
          <a:ln w="0">
            <a:noFill/>
            <a:miter lim="800000"/>
            <a:headEnd/>
            <a:tailEnd/>
          </a:ln>
        </p:spPr>
        <p:txBody>
          <a:bodyPr lIns="9144" rIns="9144"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YES</a:t>
            </a:r>
          </a:p>
        </p:txBody>
      </p:sp>
      <p:sp>
        <p:nvSpPr>
          <p:cNvPr id="67" name="Oval 66">
            <a:extLst>
              <a:ext uri="{FF2B5EF4-FFF2-40B4-BE49-F238E27FC236}">
                <a16:creationId xmlns:a16="http://schemas.microsoft.com/office/drawing/2014/main" id="{8C1011CA-D3F2-43FD-88E6-444719C68F21}"/>
              </a:ext>
            </a:extLst>
          </p:cNvPr>
          <p:cNvSpPr/>
          <p:nvPr/>
        </p:nvSpPr>
        <p:spPr bwMode="auto">
          <a:xfrm>
            <a:off x="913949" y="3842369"/>
            <a:ext cx="318252" cy="318252"/>
          </a:xfrm>
          <a:prstGeom prst="ellipse">
            <a:avLst/>
          </a:prstGeom>
          <a:solidFill>
            <a:schemeClr val="accent4"/>
          </a:solidFill>
          <a:ln w="0">
            <a:noFill/>
            <a:miter lim="800000"/>
            <a:headEnd/>
            <a:tailEnd/>
          </a:ln>
        </p:spPr>
        <p:txBody>
          <a:bodyPr lIns="9144" rIns="9144"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YES</a:t>
            </a:r>
          </a:p>
        </p:txBody>
      </p:sp>
      <p:grpSp>
        <p:nvGrpSpPr>
          <p:cNvPr id="68" name="Group 67">
            <a:extLst>
              <a:ext uri="{FF2B5EF4-FFF2-40B4-BE49-F238E27FC236}">
                <a16:creationId xmlns:a16="http://schemas.microsoft.com/office/drawing/2014/main" id="{94474BA7-0631-402D-AE63-46DB63527309}"/>
              </a:ext>
            </a:extLst>
          </p:cNvPr>
          <p:cNvGrpSpPr/>
          <p:nvPr/>
        </p:nvGrpSpPr>
        <p:grpSpPr>
          <a:xfrm>
            <a:off x="9392911" y="6207927"/>
            <a:ext cx="2488502" cy="454909"/>
            <a:chOff x="9392911" y="6207927"/>
            <a:chExt cx="2488502" cy="454909"/>
          </a:xfrm>
        </p:grpSpPr>
        <p:pic>
          <p:nvPicPr>
            <p:cNvPr id="69" name="Picture 68" descr="A picture containing text, ax, wheel&#10;&#10;Description automatically generated">
              <a:extLst>
                <a:ext uri="{FF2B5EF4-FFF2-40B4-BE49-F238E27FC236}">
                  <a16:creationId xmlns:a16="http://schemas.microsoft.com/office/drawing/2014/main" id="{841ABBFA-E6AA-4BD5-B959-60DF967CB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0" name="Rectangle 8">
              <a:extLst>
                <a:ext uri="{FF2B5EF4-FFF2-40B4-BE49-F238E27FC236}">
                  <a16:creationId xmlns:a16="http://schemas.microsoft.com/office/drawing/2014/main" id="{889FCF53-2290-484F-8164-8A7F65845BD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1" name="TextBox 50">
            <a:extLst>
              <a:ext uri="{FF2B5EF4-FFF2-40B4-BE49-F238E27FC236}">
                <a16:creationId xmlns:a16="http://schemas.microsoft.com/office/drawing/2014/main" id="{B461050C-E02C-4ACB-B470-94A88A1BF6DD}"/>
              </a:ext>
            </a:extLst>
          </p:cNvPr>
          <p:cNvSpPr txBox="1"/>
          <p:nvPr/>
        </p:nvSpPr>
        <p:spPr bwMode="auto">
          <a:xfrm>
            <a:off x="426879" y="6411454"/>
            <a:ext cx="735836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https://www.phe.gov/emergency/events/COVID19/therapeutics/Documents/COVID-Therapeutics-Decision-Aid.pdf</a:t>
            </a:r>
          </a:p>
        </p:txBody>
      </p:sp>
    </p:spTree>
    <p:extLst>
      <p:ext uri="{BB962C8B-B14F-4D97-AF65-F5344CB8AC3E}">
        <p14:creationId xmlns:p14="http://schemas.microsoft.com/office/powerpoint/2010/main" val="1690162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C71D6-EF93-48A5-92D4-CE2A0B9B0F36}"/>
              </a:ext>
            </a:extLst>
          </p:cNvPr>
          <p:cNvSpPr>
            <a:spLocks noGrp="1"/>
          </p:cNvSpPr>
          <p:nvPr>
            <p:ph type="title"/>
          </p:nvPr>
        </p:nvSpPr>
        <p:spPr>
          <a:xfrm>
            <a:off x="609758" y="238127"/>
            <a:ext cx="11060271" cy="1103313"/>
          </a:xfrm>
        </p:spPr>
        <p:txBody>
          <a:bodyPr/>
          <a:lstStyle/>
          <a:p>
            <a:r>
              <a:rPr lang="en-US" sz="3200" dirty="0"/>
              <a:t>NIH Panel Patient Prioritization for Outpatient Anti–SARS-CoV-2 Therapies With Logistical or Supply Constraints</a:t>
            </a:r>
          </a:p>
        </p:txBody>
      </p:sp>
      <p:sp>
        <p:nvSpPr>
          <p:cNvPr id="3" name="Content Placeholder 2">
            <a:extLst>
              <a:ext uri="{FF2B5EF4-FFF2-40B4-BE49-F238E27FC236}">
                <a16:creationId xmlns:a16="http://schemas.microsoft.com/office/drawing/2014/main" id="{7A645F4A-EF50-42D8-9BF9-215377605676}"/>
              </a:ext>
            </a:extLst>
          </p:cNvPr>
          <p:cNvSpPr>
            <a:spLocks noGrp="1"/>
          </p:cNvSpPr>
          <p:nvPr>
            <p:ph idx="1"/>
          </p:nvPr>
        </p:nvSpPr>
        <p:spPr/>
        <p:txBody>
          <a:bodyPr/>
          <a:lstStyle/>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Individuals in tiers 3 and 4 who have not received a COVID-19 vaccine booster dose are likely at higher risk for severe disease and should be prioritized for treatment</a:t>
            </a:r>
          </a:p>
          <a:p>
            <a:endParaRPr lang="en-US" sz="2000" dirty="0"/>
          </a:p>
          <a:p>
            <a:endParaRPr lang="en-US" sz="2000" dirty="0"/>
          </a:p>
          <a:p>
            <a:endParaRPr lang="en-US" sz="2000" dirty="0"/>
          </a:p>
          <a:p>
            <a:endParaRPr lang="en-US" sz="2000" dirty="0"/>
          </a:p>
          <a:p>
            <a:endParaRPr lang="en-US" sz="2000" dirty="0"/>
          </a:p>
          <a:p>
            <a:pPr marL="0" indent="0">
              <a:buNone/>
            </a:pPr>
            <a:endParaRPr lang="en-US" sz="2000" dirty="0"/>
          </a:p>
          <a:p>
            <a:pPr marL="0" indent="0">
              <a:buNone/>
            </a:pPr>
            <a:endParaRPr lang="en-US" sz="2000" dirty="0"/>
          </a:p>
        </p:txBody>
      </p:sp>
      <p:graphicFrame>
        <p:nvGraphicFramePr>
          <p:cNvPr id="4" name="Table 4">
            <a:extLst>
              <a:ext uri="{FF2B5EF4-FFF2-40B4-BE49-F238E27FC236}">
                <a16:creationId xmlns:a16="http://schemas.microsoft.com/office/drawing/2014/main" id="{D16FAD41-3E55-4F8D-8886-6FC313925474}"/>
              </a:ext>
            </a:extLst>
          </p:cNvPr>
          <p:cNvGraphicFramePr>
            <a:graphicFrameLocks noGrp="1"/>
          </p:cNvGraphicFramePr>
          <p:nvPr/>
        </p:nvGraphicFramePr>
        <p:xfrm>
          <a:off x="723900" y="1611313"/>
          <a:ext cx="10752138" cy="3484880"/>
        </p:xfrm>
        <a:graphic>
          <a:graphicData uri="http://schemas.openxmlformats.org/drawingml/2006/table">
            <a:tbl>
              <a:tblPr firstRow="1" bandRow="1">
                <a:tableStyleId>{073A0DAA-6AF3-43AB-8588-CEC1D06C72B9}</a:tableStyleId>
              </a:tblPr>
              <a:tblGrid>
                <a:gridCol w="900529">
                  <a:extLst>
                    <a:ext uri="{9D8B030D-6E8A-4147-A177-3AD203B41FA5}">
                      <a16:colId xmlns:a16="http://schemas.microsoft.com/office/drawing/2014/main" val="276523480"/>
                    </a:ext>
                  </a:extLst>
                </a:gridCol>
                <a:gridCol w="9851609">
                  <a:extLst>
                    <a:ext uri="{9D8B030D-6E8A-4147-A177-3AD203B41FA5}">
                      <a16:colId xmlns:a16="http://schemas.microsoft.com/office/drawing/2014/main" val="3772946873"/>
                    </a:ext>
                  </a:extLst>
                </a:gridCol>
              </a:tblGrid>
              <a:tr h="370840">
                <a:tc>
                  <a:txBody>
                    <a:bodyPr/>
                    <a:lstStyle/>
                    <a:p>
                      <a:r>
                        <a:rPr lang="en-US" sz="1800" dirty="0">
                          <a:latin typeface="Calibri" panose="020F0502020204030204" pitchFamily="34" charset="0"/>
                          <a:cs typeface="Calibri" panose="020F0502020204030204" pitchFamily="34" charset="0"/>
                        </a:rPr>
                        <a:t>Tier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B5425"/>
                    </a:solidFill>
                  </a:tcPr>
                </a:tc>
                <a:tc>
                  <a:txBody>
                    <a:bodyPr/>
                    <a:lstStyle/>
                    <a:p>
                      <a:r>
                        <a:rPr lang="en-US" sz="1800" dirty="0">
                          <a:latin typeface="Calibri" panose="020F0502020204030204" pitchFamily="34" charset="0"/>
                          <a:cs typeface="Calibri" panose="020F0502020204030204" pitchFamily="34" charset="0"/>
                        </a:rPr>
                        <a:t>Priority 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B5425"/>
                    </a:solidFill>
                  </a:tcPr>
                </a:tc>
                <a:extLst>
                  <a:ext uri="{0D108BD9-81ED-4DB2-BD59-A6C34878D82A}">
                    <a16:rowId xmlns:a16="http://schemas.microsoft.com/office/drawing/2014/main" val="2222706826"/>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sz="1800" dirty="0">
                          <a:solidFill>
                            <a:schemeClr val="bg1"/>
                          </a:solidFill>
                          <a:latin typeface="Calibri" panose="020F0502020204030204" pitchFamily="34" charset="0"/>
                          <a:cs typeface="Calibri" panose="020F0502020204030204" pitchFamily="34" charset="0"/>
                        </a:rPr>
                        <a:t>Immunocompromised individuals not expected to mount an adequate immune response to COVID-19 vaccination or SARS-CoV-2 infection due to their underlying conditions, regardless of vaccine status </a:t>
                      </a:r>
                    </a:p>
                    <a:p>
                      <a:endParaRPr lang="en-US" sz="1800" dirty="0">
                        <a:solidFill>
                          <a:schemeClr val="bg1"/>
                        </a:solidFill>
                        <a:latin typeface="Calibri" panose="020F0502020204030204" pitchFamily="34" charset="0"/>
                        <a:cs typeface="Calibri" panose="020F0502020204030204" pitchFamily="34" charset="0"/>
                      </a:endParaRPr>
                    </a:p>
                    <a:p>
                      <a:r>
                        <a:rPr lang="en-US" sz="1800" dirty="0">
                          <a:solidFill>
                            <a:schemeClr val="bg1"/>
                          </a:solidFill>
                          <a:latin typeface="Calibri" panose="020F0502020204030204" pitchFamily="34" charset="0"/>
                          <a:cs typeface="Calibri" panose="020F0502020204030204" pitchFamily="34" charset="0"/>
                        </a:rPr>
                        <a:t>Unvaccinated individuals at the highest risk of severe disease (anyone ≥75 yr or anyone ≥65 yr with additional risk factors)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23257845"/>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800" dirty="0">
                          <a:solidFill>
                            <a:schemeClr val="bg1"/>
                          </a:solidFill>
                          <a:latin typeface="Calibri" panose="020F0502020204030204" pitchFamily="34" charset="0"/>
                          <a:cs typeface="Calibri" panose="020F0502020204030204" pitchFamily="34" charset="0"/>
                        </a:rPr>
                        <a:t>Unvaccinated individuals at risk of severe disease not included in tier 1 (anyone aged ≥65 yr or anyone aged &lt;65 yr with clinical risk factors)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41182948"/>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800" dirty="0">
                          <a:solidFill>
                            <a:schemeClr val="bg1"/>
                          </a:solidFill>
                          <a:latin typeface="Calibri" panose="020F0502020204030204" pitchFamily="34" charset="0"/>
                          <a:cs typeface="Calibri" panose="020F0502020204030204" pitchFamily="34" charset="0"/>
                        </a:rPr>
                        <a:t>Vaccinated individuals at high risk of severe disease (anyone aged ≥75 yr or anyone aged ≥65 yr with clinical risk factors)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99186741"/>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800" dirty="0">
                          <a:solidFill>
                            <a:schemeClr val="bg1"/>
                          </a:solidFill>
                          <a:latin typeface="Calibri" panose="020F0502020204030204" pitchFamily="34" charset="0"/>
                          <a:cs typeface="Calibri" panose="020F0502020204030204" pitchFamily="34" charset="0"/>
                        </a:rPr>
                        <a:t>Vaccinated individuals at risk of severe disease (anyone ≥65 yr or anyone &lt;65 yr with clinical risk factors)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7723657"/>
                  </a:ext>
                </a:extLst>
              </a:tr>
            </a:tbl>
          </a:graphicData>
        </a:graphic>
      </p:graphicFrame>
      <p:sp>
        <p:nvSpPr>
          <p:cNvPr id="5" name="TextBox 4">
            <a:extLst>
              <a:ext uri="{FF2B5EF4-FFF2-40B4-BE49-F238E27FC236}">
                <a16:creationId xmlns:a16="http://schemas.microsoft.com/office/drawing/2014/main" id="{2D103095-0620-45BE-9375-5AA36D98C562}"/>
              </a:ext>
            </a:extLst>
          </p:cNvPr>
          <p:cNvSpPr txBox="1"/>
          <p:nvPr/>
        </p:nvSpPr>
        <p:spPr bwMode="auto">
          <a:xfrm>
            <a:off x="434066" y="6395814"/>
            <a:ext cx="69443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covid19treatmentguidelines.nih.gov/therapies/statement-on-patient-prioritization-for-outpatient-therapies/</a:t>
            </a:r>
          </a:p>
        </p:txBody>
      </p:sp>
      <p:grpSp>
        <p:nvGrpSpPr>
          <p:cNvPr id="6" name="Group 5">
            <a:extLst>
              <a:ext uri="{FF2B5EF4-FFF2-40B4-BE49-F238E27FC236}">
                <a16:creationId xmlns:a16="http://schemas.microsoft.com/office/drawing/2014/main" id="{501CBBB7-AEAB-42C4-96E6-5865AB8978FB}"/>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642EEF3C-B62F-4E06-810C-ADA7EC4928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BBB7E6DF-B64E-487B-8D9D-1946E6A60A9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066633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3439B-197E-4D4A-9D55-0E131F558117}"/>
              </a:ext>
            </a:extLst>
          </p:cNvPr>
          <p:cNvSpPr>
            <a:spLocks noGrp="1"/>
          </p:cNvSpPr>
          <p:nvPr>
            <p:ph type="title"/>
          </p:nvPr>
        </p:nvSpPr>
        <p:spPr>
          <a:xfrm>
            <a:off x="609758" y="134529"/>
            <a:ext cx="11218883" cy="1348584"/>
          </a:xfrm>
        </p:spPr>
        <p:txBody>
          <a:bodyPr>
            <a:normAutofit/>
          </a:bodyPr>
          <a:lstStyle/>
          <a:p>
            <a:r>
              <a:rPr lang="en-US" b="1" dirty="0"/>
              <a:t>NIH Prioritization for Outpatient </a:t>
            </a:r>
            <a:br>
              <a:rPr lang="en-US" b="1" dirty="0"/>
            </a:br>
            <a:r>
              <a:rPr lang="en-US" b="1" dirty="0"/>
              <a:t>Monoclonal Antibody Pre-exposure Prophylaxis</a:t>
            </a:r>
          </a:p>
        </p:txBody>
      </p:sp>
      <p:sp>
        <p:nvSpPr>
          <p:cNvPr id="3" name="Content Placeholder 2">
            <a:extLst>
              <a:ext uri="{FF2B5EF4-FFF2-40B4-BE49-F238E27FC236}">
                <a16:creationId xmlns:a16="http://schemas.microsoft.com/office/drawing/2014/main" id="{5DFD0C90-8E65-40EF-9C7A-1648BD50C2EC}"/>
              </a:ext>
            </a:extLst>
          </p:cNvPr>
          <p:cNvSpPr>
            <a:spLocks noGrp="1"/>
          </p:cNvSpPr>
          <p:nvPr>
            <p:ph idx="1"/>
          </p:nvPr>
        </p:nvSpPr>
        <p:spPr>
          <a:xfrm>
            <a:off x="6005754" y="1852203"/>
            <a:ext cx="5576488" cy="4313389"/>
          </a:xfrm>
        </p:spPr>
        <p:txBody>
          <a:bodyPr>
            <a:noAutofit/>
          </a:bodyPr>
          <a:lstStyle/>
          <a:p>
            <a:pPr algn="l">
              <a:spcBef>
                <a:spcPts val="0"/>
              </a:spcBef>
            </a:pPr>
            <a:r>
              <a:rPr lang="en-US" sz="1400" b="0" i="0" dirty="0">
                <a:solidFill>
                  <a:srgbClr val="171717"/>
                </a:solidFill>
                <a:effectLst/>
                <a:cs typeface="Calibri" panose="020F0502020204030204" pitchFamily="34" charset="0"/>
              </a:rPr>
              <a:t>Patients ≤1 yr from receiving B-cell</a:t>
            </a:r>
            <a:r>
              <a:rPr lang="en-US" sz="1400" b="0" i="0" dirty="0">
                <a:solidFill>
                  <a:srgbClr val="171717"/>
                </a:solidFill>
                <a:effectLst/>
                <a:latin typeface="Arial" panose="020B0604020202020204" pitchFamily="34" charset="0"/>
                <a:cs typeface="Arial" panose="020B0604020202020204" pitchFamily="34" charset="0"/>
              </a:rPr>
              <a:t>–</a:t>
            </a:r>
            <a:r>
              <a:rPr lang="en-US" sz="1400" b="0" i="0" dirty="0">
                <a:solidFill>
                  <a:srgbClr val="171717"/>
                </a:solidFill>
                <a:effectLst/>
                <a:cs typeface="Calibri" panose="020F0502020204030204" pitchFamily="34" charset="0"/>
              </a:rPr>
              <a:t>depleting therapies</a:t>
            </a:r>
          </a:p>
          <a:p>
            <a:pPr algn="l">
              <a:spcBef>
                <a:spcPts val="0"/>
              </a:spcBef>
            </a:pPr>
            <a:r>
              <a:rPr lang="en-US" sz="1400" b="0" i="0" dirty="0">
                <a:solidFill>
                  <a:srgbClr val="171717"/>
                </a:solidFill>
                <a:effectLst/>
                <a:cs typeface="Calibri" panose="020F0502020204030204" pitchFamily="34" charset="0"/>
              </a:rPr>
              <a:t>Patients receiving Bruton tyrosine kinase inhibitors</a:t>
            </a:r>
          </a:p>
          <a:p>
            <a:pPr algn="l">
              <a:spcBef>
                <a:spcPts val="0"/>
              </a:spcBef>
            </a:pPr>
            <a:r>
              <a:rPr lang="en-US" sz="1400" b="0" i="0" dirty="0">
                <a:solidFill>
                  <a:srgbClr val="171717"/>
                </a:solidFill>
                <a:effectLst/>
                <a:cs typeface="Calibri" panose="020F0502020204030204" pitchFamily="34" charset="0"/>
              </a:rPr>
              <a:t>CAR-T cell recipients</a:t>
            </a:r>
          </a:p>
          <a:p>
            <a:pPr algn="l">
              <a:spcBef>
                <a:spcPts val="0"/>
              </a:spcBef>
            </a:pPr>
            <a:r>
              <a:rPr lang="en-US" sz="1400" b="0" i="0" dirty="0">
                <a:solidFill>
                  <a:srgbClr val="171717"/>
                </a:solidFill>
                <a:effectLst/>
                <a:cs typeface="Calibri" panose="020F0502020204030204" pitchFamily="34" charset="0"/>
              </a:rPr>
              <a:t>Posthematopoietic cell transplant recipients who have chronic GVHD or are receiving immunosuppressive medications for another indication</a:t>
            </a:r>
          </a:p>
          <a:p>
            <a:pPr algn="l">
              <a:spcBef>
                <a:spcPts val="0"/>
              </a:spcBef>
            </a:pPr>
            <a:r>
              <a:rPr lang="en-US" sz="1400" b="0" i="0" dirty="0">
                <a:solidFill>
                  <a:srgbClr val="171717"/>
                </a:solidFill>
                <a:effectLst/>
                <a:cs typeface="Calibri" panose="020F0502020204030204" pitchFamily="34" charset="0"/>
              </a:rPr>
              <a:t>Patients with hematologic malignancies receiving active therapy</a:t>
            </a:r>
          </a:p>
          <a:p>
            <a:pPr algn="l">
              <a:spcBef>
                <a:spcPts val="0"/>
              </a:spcBef>
            </a:pPr>
            <a:r>
              <a:rPr lang="en-US" sz="1400" b="0" i="0" dirty="0">
                <a:solidFill>
                  <a:srgbClr val="171717"/>
                </a:solidFill>
                <a:effectLst/>
                <a:cs typeface="Calibri" panose="020F0502020204030204" pitchFamily="34" charset="0"/>
              </a:rPr>
              <a:t>Lung transplant recipients</a:t>
            </a:r>
          </a:p>
          <a:p>
            <a:pPr algn="l">
              <a:spcBef>
                <a:spcPts val="0"/>
              </a:spcBef>
            </a:pPr>
            <a:r>
              <a:rPr lang="en-US" sz="1400" b="0" i="0" dirty="0">
                <a:solidFill>
                  <a:srgbClr val="171717"/>
                </a:solidFill>
                <a:effectLst/>
                <a:cs typeface="Calibri" panose="020F0502020204030204" pitchFamily="34" charset="0"/>
              </a:rPr>
              <a:t>Patients who are within 1 yr of receiving a solid-organ transplant (other than lung transplant)</a:t>
            </a:r>
          </a:p>
          <a:p>
            <a:pPr algn="l">
              <a:spcBef>
                <a:spcPts val="0"/>
              </a:spcBef>
            </a:pPr>
            <a:r>
              <a:rPr lang="en-US" sz="1400" b="0" i="0" dirty="0">
                <a:solidFill>
                  <a:srgbClr val="171717"/>
                </a:solidFill>
                <a:effectLst/>
                <a:cs typeface="Calibri" panose="020F0502020204030204" pitchFamily="34" charset="0"/>
              </a:rPr>
              <a:t>Solid-organ transplant recipients with recent treatment with </a:t>
            </a:r>
            <a:br>
              <a:rPr lang="en-US" sz="1400" b="0" i="0" dirty="0">
                <a:solidFill>
                  <a:srgbClr val="171717"/>
                </a:solidFill>
                <a:effectLst/>
                <a:cs typeface="Calibri" panose="020F0502020204030204" pitchFamily="34" charset="0"/>
              </a:rPr>
            </a:br>
            <a:r>
              <a:rPr lang="en-US" sz="1400" b="0" i="0" dirty="0">
                <a:solidFill>
                  <a:srgbClr val="171717"/>
                </a:solidFill>
                <a:effectLst/>
                <a:cs typeface="Calibri" panose="020F0502020204030204" pitchFamily="34" charset="0"/>
              </a:rPr>
              <a:t>T- or B-cell</a:t>
            </a:r>
            <a:r>
              <a:rPr lang="en-US" sz="1400" b="0" i="0" dirty="0">
                <a:solidFill>
                  <a:srgbClr val="171717"/>
                </a:solidFill>
                <a:effectLst/>
                <a:latin typeface="Arial" panose="020B0604020202020204" pitchFamily="34" charset="0"/>
                <a:cs typeface="Arial" panose="020B0604020202020204" pitchFamily="34" charset="0"/>
              </a:rPr>
              <a:t>–</a:t>
            </a:r>
            <a:r>
              <a:rPr lang="en-US" sz="1400" b="0" i="0" dirty="0">
                <a:solidFill>
                  <a:srgbClr val="171717"/>
                </a:solidFill>
                <a:effectLst/>
                <a:cs typeface="Calibri" panose="020F0502020204030204" pitchFamily="34" charset="0"/>
              </a:rPr>
              <a:t>depleting agents</a:t>
            </a:r>
          </a:p>
          <a:p>
            <a:pPr algn="l">
              <a:spcBef>
                <a:spcPts val="0"/>
              </a:spcBef>
            </a:pPr>
            <a:r>
              <a:rPr lang="en-US" sz="1400" b="0" i="0" dirty="0">
                <a:solidFill>
                  <a:srgbClr val="171717"/>
                </a:solidFill>
                <a:effectLst/>
                <a:cs typeface="Calibri" panose="020F0502020204030204" pitchFamily="34" charset="0"/>
              </a:rPr>
              <a:t>Patients with severe combined immunodeficiencies</a:t>
            </a:r>
          </a:p>
          <a:p>
            <a:pPr algn="l">
              <a:spcBef>
                <a:spcPts val="0"/>
              </a:spcBef>
            </a:pPr>
            <a:r>
              <a:rPr lang="en-US" sz="1400" b="0" i="0" dirty="0">
                <a:solidFill>
                  <a:srgbClr val="171717"/>
                </a:solidFill>
                <a:effectLst/>
                <a:cs typeface="Calibri" panose="020F0502020204030204" pitchFamily="34" charset="0"/>
              </a:rPr>
              <a:t>Patients with untreated HIV who have a CD4 count &lt;50 cells/mm</a:t>
            </a:r>
            <a:r>
              <a:rPr lang="en-US" sz="1400" b="0" i="0" baseline="30000" dirty="0">
                <a:solidFill>
                  <a:srgbClr val="171717"/>
                </a:solidFill>
                <a:effectLst/>
                <a:cs typeface="Calibri" panose="020F0502020204030204" pitchFamily="34" charset="0"/>
              </a:rPr>
              <a:t>3</a:t>
            </a:r>
            <a:endParaRPr lang="en-US" sz="1400" b="0" i="0" dirty="0">
              <a:solidFill>
                <a:srgbClr val="171717"/>
              </a:solidFill>
              <a:effectLst/>
              <a:cs typeface="Calibri" panose="020F0502020204030204" pitchFamily="34" charset="0"/>
            </a:endParaRPr>
          </a:p>
        </p:txBody>
      </p:sp>
      <p:sp>
        <p:nvSpPr>
          <p:cNvPr id="4" name="TextBox 3">
            <a:extLst>
              <a:ext uri="{FF2B5EF4-FFF2-40B4-BE49-F238E27FC236}">
                <a16:creationId xmlns:a16="http://schemas.microsoft.com/office/drawing/2014/main" id="{4D406DE8-63E7-49A1-84B1-951C26654AB6}"/>
              </a:ext>
            </a:extLst>
          </p:cNvPr>
          <p:cNvSpPr txBox="1"/>
          <p:nvPr/>
        </p:nvSpPr>
        <p:spPr bwMode="auto">
          <a:xfrm>
            <a:off x="436317" y="6392728"/>
            <a:ext cx="69443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covid19treatmentguidelines.nih.gov/therapies/statement-on-patient-prioritization-for-outpatient-therapies/</a:t>
            </a:r>
          </a:p>
        </p:txBody>
      </p:sp>
      <p:grpSp>
        <p:nvGrpSpPr>
          <p:cNvPr id="5" name="Group 4">
            <a:extLst>
              <a:ext uri="{FF2B5EF4-FFF2-40B4-BE49-F238E27FC236}">
                <a16:creationId xmlns:a16="http://schemas.microsoft.com/office/drawing/2014/main" id="{2EA52045-FE55-4D29-AFF3-9722ADEA8831}"/>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81B45802-6975-4F73-9EB7-337AB74817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055F6888-DC1C-4C61-9192-68E293265AD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Content Placeholder 3">
            <a:extLst>
              <a:ext uri="{FF2B5EF4-FFF2-40B4-BE49-F238E27FC236}">
                <a16:creationId xmlns:a16="http://schemas.microsoft.com/office/drawing/2014/main" id="{8BDAB3ED-01C3-43BF-8495-DDEA2F1B2606}"/>
              </a:ext>
            </a:extLst>
          </p:cNvPr>
          <p:cNvSpPr txBox="1">
            <a:spLocks/>
          </p:cNvSpPr>
          <p:nvPr/>
        </p:nvSpPr>
        <p:spPr>
          <a:xfrm>
            <a:off x="609758" y="1525448"/>
            <a:ext cx="5116672" cy="4684851"/>
          </a:xfrm>
          <a:prstGeom prst="rect">
            <a:avLst/>
          </a:prstGeom>
        </p:spPr>
        <p:txBody>
          <a:bodyPr>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14300" marR="0" lvl="0" indent="0" algn="ctr" defTabSz="914400" rtl="0" eaLnBrk="1" fontAlgn="base" latinLnBrk="0" hangingPunct="1">
              <a:lnSpc>
                <a:spcPct val="90000"/>
              </a:lnSpc>
              <a:spcBef>
                <a:spcPts val="0"/>
              </a:spcBef>
              <a:spcAft>
                <a:spcPts val="700"/>
              </a:spcAft>
              <a:buClr>
                <a:srgbClr val="000000"/>
              </a:buClr>
              <a:buSzTx/>
              <a:buFont typeface="Wingdings" panose="05000000000000000000" pitchFamily="2" charset="2"/>
              <a:buNone/>
              <a:tabLst>
                <a:tab pos="1371600" algn="l"/>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EUA Criteria</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tab pos="1371600" algn="l"/>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Active treatment for solid tumor and hematologic malignancies</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tab pos="1371600" algn="l"/>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Receipt of solid-organ transplant and receiving immunosuppressive therapy</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tab pos="1371600" algn="l"/>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Receipt of CAR-T-cell or hematopoietic stem cell transplant (within 2 yr of transplant or receiving immunosuppression therapy)</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tab pos="1371600" algn="l"/>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Moderate or severe primary immunodeficiency</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tab pos="1371600" algn="l"/>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Advanced or untreated HIV infection</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tab pos="1371600" algn="l"/>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Active treatment with high-dose corticosteroids, </a:t>
            </a:r>
            <a:b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alkylating agents, antimetabolites, transplant-related immunosuppressive drugs, cancer chemotherapeutic agents classified as severely immunosuppressive, TNF blockers, and other biologic agents that are immunosuppressive or immunomodulatory</a:t>
            </a:r>
          </a:p>
          <a:p>
            <a:pPr marL="0" marR="0" lvl="0" indent="0" algn="ctr" defTabSz="914400" rtl="0" eaLnBrk="1" fontAlgn="base" latinLnBrk="0" hangingPunct="1">
              <a:lnSpc>
                <a:spcPct val="90000"/>
              </a:lnSpc>
              <a:spcBef>
                <a:spcPts val="0"/>
              </a:spcBef>
              <a:spcAft>
                <a:spcPts val="700"/>
              </a:spcAft>
              <a:buClr>
                <a:srgbClr val="000000"/>
              </a:buClr>
              <a:buSzTx/>
              <a:buFont typeface="Wingdings" panose="05000000000000000000" pitchFamily="2" charset="2"/>
              <a:buNone/>
              <a:tabLst>
                <a:tab pos="1371600"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or</a:t>
            </a:r>
          </a:p>
          <a:p>
            <a:pPr marL="0" marR="0" lvl="0" indent="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None/>
              <a:tabLst>
                <a:tab pos="1371600"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For whom COVID-19 vaccination, according to the approved or authorized schedule, is not recommended due to a history of severe adverse reaction to a COVID-19 vaccine(s) and/or COVID19 vaccine component(s</a:t>
            </a:r>
            <a:r>
              <a:rPr lang="en-US" sz="1400" dirty="0">
                <a:solidFill>
                  <a:srgbClr val="000000"/>
                </a:solidFill>
                <a:ea typeface="Calibri" panose="020F0502020204030204" pitchFamily="34" charset="0"/>
                <a:cs typeface="Times New Roman" panose="02020603050405020304" pitchFamily="18"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73661379-663D-44D2-8331-BE1B6BCAA5EA}"/>
              </a:ext>
            </a:extLst>
          </p:cNvPr>
          <p:cNvSpPr txBox="1"/>
          <p:nvPr/>
        </p:nvSpPr>
        <p:spPr bwMode="auto">
          <a:xfrm>
            <a:off x="6096000" y="1506629"/>
            <a:ext cx="5410200" cy="345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When There Are Logistical or Supply Constraints</a:t>
            </a:r>
          </a:p>
        </p:txBody>
      </p:sp>
    </p:spTree>
    <p:extLst>
      <p:ext uri="{BB962C8B-B14F-4D97-AF65-F5344CB8AC3E}">
        <p14:creationId xmlns:p14="http://schemas.microsoft.com/office/powerpoint/2010/main" val="3951376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667B-349C-4092-84C3-548CFE74394F}"/>
              </a:ext>
            </a:extLst>
          </p:cNvPr>
          <p:cNvSpPr>
            <a:spLocks noGrp="1"/>
          </p:cNvSpPr>
          <p:nvPr>
            <p:ph type="title"/>
          </p:nvPr>
        </p:nvSpPr>
        <p:spPr/>
        <p:txBody>
          <a:bodyPr/>
          <a:lstStyle/>
          <a:p>
            <a:r>
              <a:rPr lang="en-US" dirty="0"/>
              <a:t>My Approach: Prioritizing Outpatient COVID-19 Treatment in Patients at Risk for Severe Disease</a:t>
            </a:r>
          </a:p>
        </p:txBody>
      </p:sp>
      <p:graphicFrame>
        <p:nvGraphicFramePr>
          <p:cNvPr id="6" name="Table 6">
            <a:extLst>
              <a:ext uri="{FF2B5EF4-FFF2-40B4-BE49-F238E27FC236}">
                <a16:creationId xmlns:a16="http://schemas.microsoft.com/office/drawing/2014/main" id="{5933F9A9-464F-47AE-9E2C-2B3699E1A938}"/>
              </a:ext>
            </a:extLst>
          </p:cNvPr>
          <p:cNvGraphicFramePr>
            <a:graphicFrameLocks noGrp="1"/>
          </p:cNvGraphicFramePr>
          <p:nvPr>
            <p:ph idx="1"/>
            <p:extLst>
              <p:ext uri="{D42A27DB-BD31-4B8C-83A1-F6EECF244321}">
                <p14:modId xmlns:p14="http://schemas.microsoft.com/office/powerpoint/2010/main" val="420341935"/>
              </p:ext>
            </p:extLst>
          </p:nvPr>
        </p:nvGraphicFramePr>
        <p:xfrm>
          <a:off x="719137" y="1611410"/>
          <a:ext cx="10787063" cy="4187952"/>
        </p:xfrm>
        <a:graphic>
          <a:graphicData uri="http://schemas.openxmlformats.org/drawingml/2006/table">
            <a:tbl>
              <a:tblPr firstRow="1" bandRow="1">
                <a:tableStyleId>{073A0DAA-6AF3-43AB-8588-CEC1D06C72B9}</a:tableStyleId>
              </a:tblPr>
              <a:tblGrid>
                <a:gridCol w="1999229">
                  <a:extLst>
                    <a:ext uri="{9D8B030D-6E8A-4147-A177-3AD203B41FA5}">
                      <a16:colId xmlns:a16="http://schemas.microsoft.com/office/drawing/2014/main" val="1950467279"/>
                    </a:ext>
                  </a:extLst>
                </a:gridCol>
                <a:gridCol w="8787834">
                  <a:extLst>
                    <a:ext uri="{9D8B030D-6E8A-4147-A177-3AD203B41FA5}">
                      <a16:colId xmlns:a16="http://schemas.microsoft.com/office/drawing/2014/main" val="3233420316"/>
                    </a:ext>
                  </a:extLst>
                </a:gridCol>
              </a:tblGrid>
              <a:tr h="181228">
                <a:tc>
                  <a:txBody>
                    <a:bodyPr/>
                    <a:lstStyle/>
                    <a:p>
                      <a:r>
                        <a:rPr lang="en-US" dirty="0">
                          <a:latin typeface="Calibri" panose="020F0502020204030204" pitchFamily="34" charset="0"/>
                          <a:cs typeface="Calibri" panose="020F0502020204030204" pitchFamily="34" charset="0"/>
                        </a:rPr>
                        <a:t>Drug</a:t>
                      </a:r>
                    </a:p>
                  </a:txBody>
                  <a:tcPr>
                    <a:lnL w="12700" cmpd="sng">
                      <a:noFill/>
                    </a:lnL>
                    <a:lnR w="12700" cmpd="sng">
                      <a:noFill/>
                    </a:lnR>
                    <a:lnT w="12700" cmpd="sng">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dirty="0">
                          <a:latin typeface="Calibri" panose="020F0502020204030204" pitchFamily="34" charset="0"/>
                          <a:cs typeface="Calibri" panose="020F0502020204030204" pitchFamily="34" charset="0"/>
                        </a:rPr>
                        <a:t>Clinical Considerations for Use</a:t>
                      </a:r>
                    </a:p>
                  </a:txBody>
                  <a:tcPr>
                    <a:lnL w="12700" cmpd="sng">
                      <a:noFill/>
                    </a:lnL>
                    <a:lnR w="12700" cmpd="sng">
                      <a:noFill/>
                    </a:lnR>
                    <a:lnT w="12700" cmpd="sng">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49064312"/>
                  </a:ext>
                </a:extLst>
              </a:tr>
              <a:tr h="534624">
                <a:tc>
                  <a:txBody>
                    <a:bodyPr/>
                    <a:lstStyle/>
                    <a:p>
                      <a:r>
                        <a:rPr lang="en-US" dirty="0">
                          <a:solidFill>
                            <a:schemeClr val="bg1"/>
                          </a:solidFill>
                          <a:latin typeface="Calibri" panose="020F0502020204030204" pitchFamily="34" charset="0"/>
                          <a:cs typeface="Calibri" panose="020F0502020204030204" pitchFamily="34" charset="0"/>
                        </a:rPr>
                        <a:t>Bebtelovimab</a:t>
                      </a:r>
                    </a:p>
                  </a:txBody>
                  <a:tcPr>
                    <a:lnL w="38100" cap="flat" cmpd="sng" algn="ctr">
                      <a:solidFill>
                        <a:schemeClr val="accent3"/>
                      </a:solidFill>
                      <a:prstDash val="solid"/>
                      <a:round/>
                      <a:headEnd type="none" w="med" len="med"/>
                      <a:tailEnd type="none" w="med" len="med"/>
                    </a:lnL>
                    <a:lnR w="12700" cmpd="sng">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nSpc>
                          <a:spcPct val="90000"/>
                        </a:lnSpc>
                        <a:buFont typeface="Wingdings" panose="05000000000000000000" pitchFamily="2" charset="2"/>
                        <a:buChar char="§"/>
                      </a:pPr>
                      <a:r>
                        <a:rPr lang="en-US" dirty="0">
                          <a:solidFill>
                            <a:schemeClr val="bg1"/>
                          </a:solidFill>
                          <a:latin typeface="Calibri" panose="020F0502020204030204" pitchFamily="34" charset="0"/>
                          <a:cs typeface="Calibri" panose="020F0502020204030204" pitchFamily="34" charset="0"/>
                        </a:rPr>
                        <a:t>Use when </a:t>
                      </a:r>
                      <a:r>
                        <a:rPr lang="en-US" b="1" dirty="0">
                          <a:solidFill>
                            <a:schemeClr val="bg1"/>
                          </a:solidFill>
                          <a:latin typeface="Calibri" panose="020F0502020204030204" pitchFamily="34" charset="0"/>
                          <a:cs typeface="Calibri" panose="020F0502020204030204" pitchFamily="34" charset="0"/>
                        </a:rPr>
                        <a:t>BA.2 omicron subvariant </a:t>
                      </a:r>
                      <a:r>
                        <a:rPr lang="en-US" dirty="0">
                          <a:solidFill>
                            <a:schemeClr val="bg1"/>
                          </a:solidFill>
                          <a:latin typeface="Calibri" panose="020F0502020204030204" pitchFamily="34" charset="0"/>
                          <a:cs typeface="Calibri" panose="020F0502020204030204" pitchFamily="34" charset="0"/>
                        </a:rPr>
                        <a:t>community level case rate ≥15% to 20%</a:t>
                      </a:r>
                    </a:p>
                    <a:p>
                      <a:pPr marL="285750" indent="-285750">
                        <a:lnSpc>
                          <a:spcPct val="90000"/>
                        </a:lnSpc>
                        <a:buFont typeface="Wingdings" panose="05000000000000000000" pitchFamily="2" charset="2"/>
                        <a:buChar char="§"/>
                      </a:pPr>
                      <a:r>
                        <a:rPr lang="en-US" dirty="0">
                          <a:solidFill>
                            <a:schemeClr val="bg1"/>
                          </a:solidFill>
                          <a:latin typeface="Calibri" panose="020F0502020204030204" pitchFamily="34" charset="0"/>
                          <a:cs typeface="Calibri" panose="020F0502020204030204" pitchFamily="34" charset="0"/>
                        </a:rPr>
                        <a:t>Can use in most immunocompromised patients or patients with ≥3 risk factors receiving medications known to interact with RTV</a:t>
                      </a:r>
                    </a:p>
                    <a:p>
                      <a:pPr marL="285750" indent="-285750">
                        <a:lnSpc>
                          <a:spcPct val="90000"/>
                        </a:lnSpc>
                        <a:buFont typeface="Wingdings" panose="05000000000000000000" pitchFamily="2" charset="2"/>
                        <a:buChar char="§"/>
                      </a:pPr>
                      <a:r>
                        <a:rPr lang="en-US" dirty="0">
                          <a:solidFill>
                            <a:schemeClr val="bg1"/>
                          </a:solidFill>
                          <a:latin typeface="Calibri" panose="020F0502020204030204" pitchFamily="34" charset="0"/>
                          <a:cs typeface="Calibri" panose="020F0502020204030204" pitchFamily="34" charset="0"/>
                        </a:rPr>
                        <a:t>Can be used within 7 days from symptom onset</a:t>
                      </a:r>
                    </a:p>
                  </a:txBody>
                  <a:tcPr>
                    <a:lnL w="12700" cmpd="sng">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5918479"/>
                  </a:ext>
                </a:extLst>
              </a:tr>
              <a:tr h="534624">
                <a:tc>
                  <a:txBody>
                    <a:bodyPr/>
                    <a:lstStyle/>
                    <a:p>
                      <a:r>
                        <a:rPr lang="en-US" dirty="0">
                          <a:solidFill>
                            <a:schemeClr val="bg1"/>
                          </a:solidFill>
                          <a:latin typeface="Calibri" panose="020F0502020204030204" pitchFamily="34" charset="0"/>
                          <a:cs typeface="Calibri" panose="020F0502020204030204" pitchFamily="34" charset="0"/>
                        </a:rPr>
                        <a:t>Nirmatrelvir/RTV</a:t>
                      </a:r>
                    </a:p>
                  </a:txBody>
                  <a:tcPr>
                    <a:lnL w="12700" cmpd="sng">
                      <a:noFill/>
                    </a:lnL>
                    <a:lnR w="12700" cmpd="sng">
                      <a:noFill/>
                    </a:lnR>
                    <a:lnT w="381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Should not be used in most patients with moderate to severe immunocompromise</a:t>
                      </a:r>
                    </a:p>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Use in patients with ≥3 risk factors receiving medications not known to interact with RTV</a:t>
                      </a:r>
                    </a:p>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Adjust dose in patients with renal dysfunction</a:t>
                      </a:r>
                    </a:p>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Must be used within 5 days of symptom onset</a:t>
                      </a:r>
                    </a:p>
                  </a:txBody>
                  <a:tcPr>
                    <a:lnL w="12700" cmpd="sng">
                      <a:noFill/>
                    </a:lnL>
                    <a:lnR w="12700" cmpd="sng">
                      <a:noFill/>
                    </a:lnR>
                    <a:lnT w="38100"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75760841"/>
                  </a:ext>
                </a:extLst>
              </a:tr>
              <a:tr h="289966">
                <a:tc>
                  <a:txBody>
                    <a:bodyPr/>
                    <a:lstStyle/>
                    <a:p>
                      <a:r>
                        <a:rPr lang="en-US" dirty="0">
                          <a:solidFill>
                            <a:schemeClr val="bg1"/>
                          </a:solidFill>
                          <a:latin typeface="Calibri" panose="020F0502020204030204" pitchFamily="34" charset="0"/>
                          <a:cs typeface="Calibri" panose="020F0502020204030204" pitchFamily="34" charset="0"/>
                        </a:rPr>
                        <a:t>Molnupiravir</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Do not use in pregnant patients or those likely to become pregnant</a:t>
                      </a:r>
                    </a:p>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Must be used within 5 days of symptom onset</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5183652"/>
                  </a:ext>
                </a:extLst>
              </a:tr>
              <a:tr h="534624">
                <a:tc>
                  <a:txBody>
                    <a:bodyPr/>
                    <a:lstStyle/>
                    <a:p>
                      <a:r>
                        <a:rPr lang="en-US" dirty="0">
                          <a:solidFill>
                            <a:schemeClr val="bg1"/>
                          </a:solidFill>
                          <a:latin typeface="Calibri" panose="020F0502020204030204" pitchFamily="34" charset="0"/>
                          <a:cs typeface="Calibri" panose="020F0502020204030204" pitchFamily="34" charset="0"/>
                        </a:rPr>
                        <a:t>Sotrovimab</a:t>
                      </a:r>
                    </a:p>
                  </a:txBody>
                  <a:tcPr>
                    <a:lnL w="381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Use </a:t>
                      </a:r>
                      <a:r>
                        <a:rPr lang="en-US" sz="1800" b="1" kern="1200" dirty="0">
                          <a:solidFill>
                            <a:schemeClr val="bg1"/>
                          </a:solidFill>
                          <a:latin typeface="Calibri" panose="020F0502020204030204" pitchFamily="34" charset="0"/>
                          <a:ea typeface="+mn-ea"/>
                          <a:cs typeface="Calibri" panose="020F0502020204030204" pitchFamily="34" charset="0"/>
                        </a:rPr>
                        <a:t>only</a:t>
                      </a:r>
                      <a:r>
                        <a:rPr lang="en-US" sz="1800" kern="1200" dirty="0">
                          <a:solidFill>
                            <a:schemeClr val="bg1"/>
                          </a:solidFill>
                          <a:latin typeface="Calibri" panose="020F0502020204030204" pitchFamily="34" charset="0"/>
                          <a:ea typeface="+mn-ea"/>
                          <a:cs typeface="Calibri" panose="020F0502020204030204" pitchFamily="34" charset="0"/>
                        </a:rPr>
                        <a:t> when </a:t>
                      </a:r>
                      <a:r>
                        <a:rPr lang="en-US" sz="1800" b="1" kern="1200" dirty="0">
                          <a:solidFill>
                            <a:schemeClr val="bg1"/>
                          </a:solidFill>
                          <a:latin typeface="Calibri" panose="020F0502020204030204" pitchFamily="34" charset="0"/>
                          <a:ea typeface="+mn-ea"/>
                          <a:cs typeface="Calibri" panose="020F0502020204030204" pitchFamily="34" charset="0"/>
                        </a:rPr>
                        <a:t>BA.1 omicron subvariant </a:t>
                      </a:r>
                      <a:r>
                        <a:rPr lang="en-US" sz="1800" kern="1200" dirty="0">
                          <a:solidFill>
                            <a:schemeClr val="bg1"/>
                          </a:solidFill>
                          <a:latin typeface="Calibri" panose="020F0502020204030204" pitchFamily="34" charset="0"/>
                          <a:ea typeface="+mn-ea"/>
                          <a:cs typeface="Calibri" panose="020F0502020204030204" pitchFamily="34" charset="0"/>
                        </a:rPr>
                        <a:t>is predominant; </a:t>
                      </a:r>
                      <a:r>
                        <a:rPr lang="en-US" sz="1800" b="1" kern="1200" dirty="0">
                          <a:solidFill>
                            <a:schemeClr val="bg1"/>
                          </a:solidFill>
                          <a:latin typeface="Calibri" panose="020F0502020204030204" pitchFamily="34" charset="0"/>
                          <a:ea typeface="+mn-ea"/>
                          <a:cs typeface="Calibri" panose="020F0502020204030204" pitchFamily="34" charset="0"/>
                        </a:rPr>
                        <a:t>distribution currently paused</a:t>
                      </a:r>
                    </a:p>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Can use in most patients with immunocompromise, patients with ≥3 risk factors, and medications known to interact with RTV</a:t>
                      </a:r>
                    </a:p>
                    <a:p>
                      <a:pPr marL="285750" indent="-285750" algn="l" defTabSz="914400" rtl="0" eaLnBrk="1" latinLnBrk="0" hangingPunct="1">
                        <a:lnSpc>
                          <a:spcPct val="90000"/>
                        </a:lnSpc>
                        <a:buFont typeface="Wingdings" panose="05000000000000000000" pitchFamily="2" charset="2"/>
                        <a:buChar char="§"/>
                      </a:pPr>
                      <a:r>
                        <a:rPr lang="en-US" sz="1800" kern="1200" dirty="0">
                          <a:solidFill>
                            <a:schemeClr val="bg1"/>
                          </a:solidFill>
                          <a:latin typeface="Calibri" panose="020F0502020204030204" pitchFamily="34" charset="0"/>
                          <a:ea typeface="+mn-ea"/>
                          <a:cs typeface="Calibri" panose="020F0502020204030204" pitchFamily="34" charset="0"/>
                        </a:rPr>
                        <a:t>Can be used within 7 days from symptom onset</a:t>
                      </a:r>
                    </a:p>
                  </a:txBody>
                  <a:tcP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07293764"/>
                  </a:ext>
                </a:extLst>
              </a:tr>
            </a:tbl>
          </a:graphicData>
        </a:graphic>
      </p:graphicFrame>
      <p:grpSp>
        <p:nvGrpSpPr>
          <p:cNvPr id="7" name="Group 6">
            <a:extLst>
              <a:ext uri="{FF2B5EF4-FFF2-40B4-BE49-F238E27FC236}">
                <a16:creationId xmlns:a16="http://schemas.microsoft.com/office/drawing/2014/main" id="{874837D8-081E-444C-9546-A4C213BB4F5F}"/>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54CC610B-0A55-4E11-81B8-92BDFA1534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6EB88181-9DB1-4165-8FF5-F132BE1A092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759497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altLang="en-US" dirty="0"/>
              <a:t>Monoclonal Antibody Access and Equity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E72D5-8EB0-4149-9257-F7AB7DC99D7A}"/>
              </a:ext>
            </a:extLst>
          </p:cNvPr>
          <p:cNvSpPr>
            <a:spLocks noGrp="1"/>
          </p:cNvSpPr>
          <p:nvPr>
            <p:ph type="title"/>
          </p:nvPr>
        </p:nvSpPr>
        <p:spPr/>
        <p:txBody>
          <a:bodyPr/>
          <a:lstStyle/>
          <a:p>
            <a:r>
              <a:rPr lang="en-US" dirty="0"/>
              <a:t>PCORnet Data: Monoclonal Antibody </a:t>
            </a:r>
            <a:br>
              <a:rPr lang="en-US" dirty="0"/>
            </a:br>
            <a:r>
              <a:rPr lang="en-US" dirty="0"/>
              <a:t>Receipt by Race and Ethnicity</a:t>
            </a:r>
          </a:p>
        </p:txBody>
      </p:sp>
      <p:sp>
        <p:nvSpPr>
          <p:cNvPr id="3" name="Content Placeholder 2">
            <a:extLst>
              <a:ext uri="{FF2B5EF4-FFF2-40B4-BE49-F238E27FC236}">
                <a16:creationId xmlns:a16="http://schemas.microsoft.com/office/drawing/2014/main" id="{06190D2E-17A4-4CF1-A405-BDB66921F262}"/>
              </a:ext>
            </a:extLst>
          </p:cNvPr>
          <p:cNvSpPr>
            <a:spLocks noGrp="1"/>
          </p:cNvSpPr>
          <p:nvPr>
            <p:ph sz="half" idx="1"/>
          </p:nvPr>
        </p:nvSpPr>
        <p:spPr>
          <a:xfrm>
            <a:off x="601819" y="1510730"/>
            <a:ext cx="5750855" cy="4678738"/>
          </a:xfrm>
        </p:spPr>
        <p:txBody>
          <a:bodyPr/>
          <a:lstStyle/>
          <a:p>
            <a:r>
              <a:rPr lang="en-US" sz="2200" dirty="0"/>
              <a:t>PCORnet data for patients with a positive SARS-CoV-2 test between March 2020 and August 2021 (N = 805,276)</a:t>
            </a:r>
          </a:p>
          <a:p>
            <a:r>
              <a:rPr lang="en-US" sz="2200" b="1" dirty="0">
                <a:solidFill>
                  <a:schemeClr val="accent3"/>
                </a:solidFill>
              </a:rPr>
              <a:t>Less frequent </a:t>
            </a:r>
            <a:r>
              <a:rPr lang="en-US" sz="2200" dirty="0"/>
              <a:t>use of mAbs in patients identifying as </a:t>
            </a:r>
            <a:r>
              <a:rPr lang="en-US" sz="2200" b="1" dirty="0"/>
              <a:t>Asian, Black, Hispanic, or </a:t>
            </a:r>
            <a:br>
              <a:rPr lang="en-US" sz="2200" b="1" dirty="0"/>
            </a:br>
            <a:r>
              <a:rPr lang="en-US" sz="2200" b="1" dirty="0"/>
              <a:t>other race/ethnicities</a:t>
            </a:r>
            <a:r>
              <a:rPr lang="en-US" sz="2200" dirty="0"/>
              <a:t> compared with those identifying as non-Hispanic and/or White</a:t>
            </a:r>
          </a:p>
          <a:p>
            <a:pPr>
              <a:spcAft>
                <a:spcPts val="500"/>
              </a:spcAft>
            </a:pPr>
            <a:r>
              <a:rPr lang="en-US" sz="2200" b="1" dirty="0"/>
              <a:t>Possible factors: </a:t>
            </a:r>
            <a:r>
              <a:rPr lang="en-US" sz="2200" dirty="0"/>
              <a:t>access to testing, </a:t>
            </a:r>
            <a:br>
              <a:rPr lang="en-US" sz="2200" dirty="0"/>
            </a:br>
            <a:r>
              <a:rPr lang="en-US" sz="2200" dirty="0"/>
              <a:t>insurance status, transportation challenges, lack of primary care provider, supply chain issues, perceived effectiveness, treatment hesitancy </a:t>
            </a:r>
          </a:p>
          <a:p>
            <a:r>
              <a:rPr lang="en-US" sz="2200" dirty="0"/>
              <a:t>Interventions that correct these inequities should be prioritized</a:t>
            </a:r>
          </a:p>
        </p:txBody>
      </p:sp>
      <p:graphicFrame>
        <p:nvGraphicFramePr>
          <p:cNvPr id="4" name="Table 4">
            <a:extLst>
              <a:ext uri="{FF2B5EF4-FFF2-40B4-BE49-F238E27FC236}">
                <a16:creationId xmlns:a16="http://schemas.microsoft.com/office/drawing/2014/main" id="{AA8E77EB-3E16-4649-97A3-0D1A9CD6812D}"/>
              </a:ext>
            </a:extLst>
          </p:cNvPr>
          <p:cNvGraphicFramePr>
            <a:graphicFrameLocks noGrp="1"/>
          </p:cNvGraphicFramePr>
          <p:nvPr>
            <p:extLst>
              <p:ext uri="{D42A27DB-BD31-4B8C-83A1-F6EECF244321}">
                <p14:modId xmlns:p14="http://schemas.microsoft.com/office/powerpoint/2010/main" val="4173131620"/>
              </p:ext>
            </p:extLst>
          </p:nvPr>
        </p:nvGraphicFramePr>
        <p:xfrm>
          <a:off x="6096000" y="1598418"/>
          <a:ext cx="5662613" cy="3927729"/>
        </p:xfrm>
        <a:graphic>
          <a:graphicData uri="http://schemas.openxmlformats.org/drawingml/2006/table">
            <a:tbl>
              <a:tblPr firstRow="1" bandRow="1">
                <a:tableStyleId>{073A0DAA-6AF3-43AB-8588-CEC1D06C72B9}</a:tableStyleId>
              </a:tblPr>
              <a:tblGrid>
                <a:gridCol w="1353563">
                  <a:extLst>
                    <a:ext uri="{9D8B030D-6E8A-4147-A177-3AD203B41FA5}">
                      <a16:colId xmlns:a16="http://schemas.microsoft.com/office/drawing/2014/main" val="831596384"/>
                    </a:ext>
                  </a:extLst>
                </a:gridCol>
                <a:gridCol w="2067025">
                  <a:extLst>
                    <a:ext uri="{9D8B030D-6E8A-4147-A177-3AD203B41FA5}">
                      <a16:colId xmlns:a16="http://schemas.microsoft.com/office/drawing/2014/main" val="3180712480"/>
                    </a:ext>
                  </a:extLst>
                </a:gridCol>
                <a:gridCol w="2242025">
                  <a:extLst>
                    <a:ext uri="{9D8B030D-6E8A-4147-A177-3AD203B41FA5}">
                      <a16:colId xmlns:a16="http://schemas.microsoft.com/office/drawing/2014/main" val="1884852898"/>
                    </a:ext>
                  </a:extLst>
                </a:gridCol>
              </a:tblGrid>
              <a:tr h="735425">
                <a:tc>
                  <a:txBody>
                    <a:bodyPr/>
                    <a:lstStyle/>
                    <a:p>
                      <a:pPr algn="l"/>
                      <a:r>
                        <a:rPr lang="en-US" sz="1600" dirty="0">
                          <a:latin typeface="Calibri" panose="020F0502020204030204" pitchFamily="34" charset="0"/>
                          <a:cs typeface="Calibri" panose="020F0502020204030204" pitchFamily="34" charset="0"/>
                        </a:rPr>
                        <a:t>Characteristic,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Positive SARS-CoV-2 Test Result </a:t>
                      </a:r>
                    </a:p>
                    <a:p>
                      <a:pPr algn="ctr"/>
                      <a:r>
                        <a:rPr lang="en-US" sz="1600" dirty="0">
                          <a:latin typeface="Calibri" panose="020F0502020204030204" pitchFamily="34" charset="0"/>
                          <a:cs typeface="Calibri" panose="020F0502020204030204" pitchFamily="34" charset="0"/>
                        </a:rPr>
                        <a:t>(N = 805,276)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Receipt of Monoclonal Antibodies </a:t>
                      </a:r>
                    </a:p>
                    <a:p>
                      <a:pPr algn="ctr"/>
                      <a:r>
                        <a:rPr lang="en-US" sz="1600" dirty="0">
                          <a:latin typeface="Calibri" panose="020F0502020204030204" pitchFamily="34" charset="0"/>
                          <a:cs typeface="Calibri" panose="020F0502020204030204" pitchFamily="34" charset="0"/>
                        </a:rPr>
                        <a:t>(N = 12,539)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01883610"/>
                  </a:ext>
                </a:extLst>
              </a:tr>
              <a:tr h="392049">
                <a:tc gridSpan="3">
                  <a:txBody>
                    <a:bodyPr/>
                    <a:lstStyle/>
                    <a:p>
                      <a:pPr algn="l"/>
                      <a:r>
                        <a:rPr lang="en-US" sz="1600" dirty="0">
                          <a:solidFill>
                            <a:schemeClr val="bg1"/>
                          </a:solidFill>
                          <a:latin typeface="Calibri" panose="020F0502020204030204" pitchFamily="34" charset="0"/>
                          <a:cs typeface="Calibri" panose="020F0502020204030204" pitchFamily="34" charset="0"/>
                        </a:rPr>
                        <a:t>Race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4076639"/>
                  </a:ext>
                </a:extLst>
              </a:tr>
              <a:tr h="1171232">
                <a:tc>
                  <a:txBody>
                    <a:bodyPr/>
                    <a:lstStyle/>
                    <a:p>
                      <a:r>
                        <a:rPr lang="en-US" sz="1600" dirty="0">
                          <a:solidFill>
                            <a:schemeClr val="bg1"/>
                          </a:solidFill>
                          <a:latin typeface="Calibri" panose="020F0502020204030204" pitchFamily="34" charset="0"/>
                          <a:cs typeface="Calibri" panose="020F0502020204030204" pitchFamily="34" charset="0"/>
                        </a:rPr>
                        <a:t>Asian</a:t>
                      </a:r>
                    </a:p>
                    <a:p>
                      <a:r>
                        <a:rPr lang="en-US" sz="1600" dirty="0">
                          <a:solidFill>
                            <a:schemeClr val="bg1"/>
                          </a:solidFill>
                          <a:latin typeface="Calibri" panose="020F0502020204030204" pitchFamily="34" charset="0"/>
                          <a:cs typeface="Calibri" panose="020F0502020204030204" pitchFamily="34" charset="0"/>
                        </a:rPr>
                        <a:t>Black</a:t>
                      </a:r>
                    </a:p>
                    <a:p>
                      <a:r>
                        <a:rPr lang="en-US" sz="1600" dirty="0">
                          <a:solidFill>
                            <a:schemeClr val="bg1"/>
                          </a:solidFill>
                          <a:latin typeface="Calibri" panose="020F0502020204030204" pitchFamily="34" charset="0"/>
                          <a:cs typeface="Calibri" panose="020F0502020204030204" pitchFamily="34" charset="0"/>
                        </a:rPr>
                        <a:t>White</a:t>
                      </a:r>
                    </a:p>
                    <a:p>
                      <a:r>
                        <a:rPr lang="en-US" sz="1600" dirty="0">
                          <a:solidFill>
                            <a:schemeClr val="bg1"/>
                          </a:solidFill>
                          <a:latin typeface="Calibri" panose="020F0502020204030204" pitchFamily="34" charset="0"/>
                          <a:cs typeface="Calibri" panose="020F0502020204030204" pitchFamily="34" charset="0"/>
                        </a:rPr>
                        <a:t>Other* </a:t>
                      </a:r>
                    </a:p>
                    <a:p>
                      <a:r>
                        <a:rPr lang="en-US" sz="1600" dirty="0">
                          <a:solidFill>
                            <a:schemeClr val="bg1"/>
                          </a:solidFill>
                          <a:latin typeface="Calibri" panose="020F0502020204030204" pitchFamily="34" charset="0"/>
                          <a:cs typeface="Calibri" panose="020F0502020204030204" pitchFamily="34" charset="0"/>
                        </a:rPr>
                        <a:t>Missing data</a:t>
                      </a:r>
                      <a:r>
                        <a:rPr lang="en-US" sz="1600" baseline="30000" dirty="0">
                          <a:solidFill>
                            <a:schemeClr val="bg1"/>
                          </a:solidFill>
                          <a:latin typeface="Calibri" panose="020F0502020204030204" pitchFamily="34" charset="0"/>
                          <a:cs typeface="Calibri" panose="020F0502020204030204"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22,968 (2.9)</a:t>
                      </a:r>
                    </a:p>
                    <a:p>
                      <a:pPr algn="ctr"/>
                      <a:r>
                        <a:rPr lang="en-US" sz="1600" dirty="0">
                          <a:solidFill>
                            <a:schemeClr val="bg1"/>
                          </a:solidFill>
                          <a:latin typeface="Calibri" panose="020F0502020204030204" pitchFamily="34" charset="0"/>
                          <a:cs typeface="Calibri" panose="020F0502020204030204" pitchFamily="34" charset="0"/>
                        </a:rPr>
                        <a:t>126,166 (15.7)</a:t>
                      </a:r>
                    </a:p>
                    <a:p>
                      <a:pPr algn="ctr"/>
                      <a:r>
                        <a:rPr lang="en-US" sz="1600" dirty="0">
                          <a:solidFill>
                            <a:schemeClr val="bg1"/>
                          </a:solidFill>
                          <a:latin typeface="Calibri" panose="020F0502020204030204" pitchFamily="34" charset="0"/>
                          <a:cs typeface="Calibri" panose="020F0502020204030204" pitchFamily="34" charset="0"/>
                        </a:rPr>
                        <a:t>493,181 (61.2)</a:t>
                      </a:r>
                    </a:p>
                    <a:p>
                      <a:pPr algn="ctr"/>
                      <a:r>
                        <a:rPr lang="en-US" sz="1600" dirty="0">
                          <a:solidFill>
                            <a:schemeClr val="bg1"/>
                          </a:solidFill>
                          <a:latin typeface="Calibri" panose="020F0502020204030204" pitchFamily="34" charset="0"/>
                          <a:cs typeface="Calibri" panose="020F0502020204030204" pitchFamily="34" charset="0"/>
                        </a:rPr>
                        <a:t>88,026 (10.9)</a:t>
                      </a:r>
                    </a:p>
                    <a:p>
                      <a:pPr algn="ctr"/>
                      <a:r>
                        <a:rPr lang="en-US" sz="1600" dirty="0">
                          <a:solidFill>
                            <a:schemeClr val="bg1"/>
                          </a:solidFill>
                          <a:latin typeface="Calibri" panose="020F0502020204030204" pitchFamily="34" charset="0"/>
                          <a:cs typeface="Calibri" panose="020F0502020204030204" pitchFamily="34" charset="0"/>
                        </a:rPr>
                        <a:t>74,935 (9.3)</a:t>
                      </a:r>
                      <a:endParaRPr lang="en-US" sz="16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206 (1.6)</a:t>
                      </a:r>
                    </a:p>
                    <a:p>
                      <a:pPr algn="ctr"/>
                      <a:r>
                        <a:rPr lang="en-US" sz="1600" dirty="0">
                          <a:solidFill>
                            <a:schemeClr val="bg1"/>
                          </a:solidFill>
                          <a:latin typeface="Calibri" panose="020F0502020204030204" pitchFamily="34" charset="0"/>
                          <a:cs typeface="Calibri" panose="020F0502020204030204" pitchFamily="34" charset="0"/>
                        </a:rPr>
                        <a:t>1904 (15.2)</a:t>
                      </a:r>
                    </a:p>
                    <a:p>
                      <a:pPr algn="ctr"/>
                      <a:r>
                        <a:rPr lang="en-US" sz="1600" dirty="0">
                          <a:solidFill>
                            <a:schemeClr val="bg1"/>
                          </a:solidFill>
                          <a:latin typeface="Calibri" panose="020F0502020204030204" pitchFamily="34" charset="0"/>
                          <a:cs typeface="Calibri" panose="020F0502020204030204" pitchFamily="34" charset="0"/>
                        </a:rPr>
                        <a:t>9366 (74.7)</a:t>
                      </a:r>
                    </a:p>
                    <a:p>
                      <a:pPr algn="ctr"/>
                      <a:r>
                        <a:rPr lang="en-US" sz="1600" dirty="0">
                          <a:solidFill>
                            <a:schemeClr val="bg1"/>
                          </a:solidFill>
                          <a:latin typeface="Calibri" panose="020F0502020204030204" pitchFamily="34" charset="0"/>
                          <a:cs typeface="Calibri" panose="020F0502020204030204" pitchFamily="34" charset="0"/>
                        </a:rPr>
                        <a:t>773 (6.2)</a:t>
                      </a:r>
                      <a:endParaRPr lang="en-US" sz="1600" baseline="30000" dirty="0">
                        <a:solidFill>
                          <a:schemeClr val="bg1"/>
                        </a:solidFill>
                        <a:latin typeface="Calibri" panose="020F0502020204030204" pitchFamily="34" charset="0"/>
                        <a:cs typeface="Calibri" panose="020F0502020204030204" pitchFamily="34" charset="0"/>
                      </a:endParaRPr>
                    </a:p>
                    <a:p>
                      <a:pPr algn="ctr"/>
                      <a:r>
                        <a:rPr lang="en-US" sz="1600" baseline="0" dirty="0">
                          <a:solidFill>
                            <a:schemeClr val="bg1"/>
                          </a:solidFill>
                          <a:latin typeface="Calibri" panose="020F0502020204030204" pitchFamily="34" charset="0"/>
                          <a:cs typeface="Calibri" panose="020F0502020204030204" pitchFamily="34" charset="0"/>
                        </a:rPr>
                        <a:t>280 (2.2)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69143093"/>
                  </a:ext>
                </a:extLst>
              </a:tr>
              <a:tr h="331395">
                <a:tc gridSpan="3">
                  <a:txBody>
                    <a:bodyPr/>
                    <a:lstStyle/>
                    <a:p>
                      <a:pPr algn="l"/>
                      <a:r>
                        <a:rPr lang="en-US" sz="1600" dirty="0">
                          <a:solidFill>
                            <a:schemeClr val="bg1"/>
                          </a:solidFill>
                          <a:latin typeface="Calibri" panose="020F0502020204030204" pitchFamily="34" charset="0"/>
                          <a:cs typeface="Calibri" panose="020F0502020204030204" pitchFamily="34" charset="0"/>
                        </a:rPr>
                        <a:t>Ethnicity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0920876"/>
                  </a:ext>
                </a:extLst>
              </a:tr>
              <a:tr h="953328">
                <a:tc>
                  <a:txBody>
                    <a:bodyPr/>
                    <a:lstStyle/>
                    <a:p>
                      <a:r>
                        <a:rPr lang="en-US" sz="1600" dirty="0">
                          <a:solidFill>
                            <a:schemeClr val="bg1"/>
                          </a:solidFill>
                          <a:latin typeface="Calibri" panose="020F0502020204030204" pitchFamily="34" charset="0"/>
                          <a:cs typeface="Calibri" panose="020F0502020204030204" pitchFamily="34" charset="0"/>
                        </a:rPr>
                        <a:t>Hispanic</a:t>
                      </a:r>
                    </a:p>
                    <a:p>
                      <a:r>
                        <a:rPr lang="en-US" sz="1600" dirty="0">
                          <a:solidFill>
                            <a:schemeClr val="bg1"/>
                          </a:solidFill>
                          <a:latin typeface="Calibri" panose="020F0502020204030204" pitchFamily="34" charset="0"/>
                          <a:cs typeface="Calibri" panose="020F0502020204030204" pitchFamily="34" charset="0"/>
                        </a:rPr>
                        <a:t>Non-Hispanic</a:t>
                      </a:r>
                    </a:p>
                    <a:p>
                      <a:r>
                        <a:rPr lang="en-US" sz="1600" dirty="0">
                          <a:solidFill>
                            <a:schemeClr val="bg1"/>
                          </a:solidFill>
                          <a:latin typeface="Calibri" panose="020F0502020204030204" pitchFamily="34" charset="0"/>
                          <a:cs typeface="Calibri" panose="020F0502020204030204" pitchFamily="34" charset="0"/>
                        </a:rPr>
                        <a:t>Other</a:t>
                      </a:r>
                    </a:p>
                    <a:p>
                      <a:r>
                        <a:rPr lang="en-US" sz="1600" dirty="0">
                          <a:solidFill>
                            <a:schemeClr val="bg1"/>
                          </a:solidFill>
                          <a:latin typeface="Calibri" panose="020F0502020204030204" pitchFamily="34" charset="0"/>
                          <a:cs typeface="Calibri" panose="020F0502020204030204" pitchFamily="34" charset="0"/>
                        </a:rPr>
                        <a:t>Missing data</a:t>
                      </a:r>
                      <a:r>
                        <a:rPr lang="en-US" sz="1600" baseline="30000" dirty="0">
                          <a:solidFill>
                            <a:schemeClr val="bg1"/>
                          </a:solidFill>
                          <a:latin typeface="Calibri" panose="020F0502020204030204" pitchFamily="34" charset="0"/>
                          <a:cs typeface="Calibri" panose="020F0502020204030204" pitchFamily="34" charset="0"/>
                        </a:rPr>
                        <a:t>†</a:t>
                      </a: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149,565 (18.6)</a:t>
                      </a:r>
                    </a:p>
                    <a:p>
                      <a:pPr algn="ctr"/>
                      <a:r>
                        <a:rPr lang="en-US" sz="1600" dirty="0">
                          <a:solidFill>
                            <a:schemeClr val="bg1"/>
                          </a:solidFill>
                          <a:latin typeface="Calibri" panose="020F0502020204030204" pitchFamily="34" charset="0"/>
                          <a:cs typeface="Calibri" panose="020F0502020204030204" pitchFamily="34" charset="0"/>
                        </a:rPr>
                        <a:t>577,394 (71.7)</a:t>
                      </a:r>
                    </a:p>
                    <a:p>
                      <a:pPr algn="ctr"/>
                      <a:r>
                        <a:rPr lang="en-US" sz="1600" dirty="0">
                          <a:solidFill>
                            <a:schemeClr val="bg1"/>
                          </a:solidFill>
                          <a:latin typeface="Calibri" panose="020F0502020204030204" pitchFamily="34" charset="0"/>
                          <a:cs typeface="Calibri" panose="020F0502020204030204" pitchFamily="34" charset="0"/>
                        </a:rPr>
                        <a:t>5553 (0.7)</a:t>
                      </a:r>
                    </a:p>
                    <a:p>
                      <a:pPr algn="ctr"/>
                      <a:r>
                        <a:rPr lang="en-US" sz="1600" dirty="0">
                          <a:solidFill>
                            <a:schemeClr val="bg1"/>
                          </a:solidFill>
                          <a:latin typeface="Calibri" panose="020F0502020204030204" pitchFamily="34" charset="0"/>
                          <a:cs typeface="Calibri" panose="020F0502020204030204" pitchFamily="34" charset="0"/>
                        </a:rPr>
                        <a:t>72,764 (9.0)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1006 (8.0)</a:t>
                      </a:r>
                    </a:p>
                    <a:p>
                      <a:pPr algn="ctr"/>
                      <a:r>
                        <a:rPr lang="en-US" sz="1600" dirty="0">
                          <a:solidFill>
                            <a:schemeClr val="bg1"/>
                          </a:solidFill>
                          <a:latin typeface="Calibri" panose="020F0502020204030204" pitchFamily="34" charset="0"/>
                          <a:cs typeface="Calibri" panose="020F0502020204030204" pitchFamily="34" charset="0"/>
                        </a:rPr>
                        <a:t>11,189 (89.2)</a:t>
                      </a:r>
                    </a:p>
                    <a:p>
                      <a:pPr algn="ctr"/>
                      <a:r>
                        <a:rPr lang="en-US" sz="1600" dirty="0">
                          <a:solidFill>
                            <a:schemeClr val="bg1"/>
                          </a:solidFill>
                          <a:latin typeface="Calibri" panose="020F0502020204030204" pitchFamily="34" charset="0"/>
                          <a:cs typeface="Calibri" panose="020F0502020204030204" pitchFamily="34" charset="0"/>
                        </a:rPr>
                        <a:t>20 (0.2)</a:t>
                      </a:r>
                    </a:p>
                    <a:p>
                      <a:pPr algn="ctr"/>
                      <a:r>
                        <a:rPr lang="en-US" sz="1600" dirty="0">
                          <a:solidFill>
                            <a:schemeClr val="bg1"/>
                          </a:solidFill>
                          <a:latin typeface="Calibri" panose="020F0502020204030204" pitchFamily="34" charset="0"/>
                          <a:cs typeface="Calibri" panose="020F0502020204030204" pitchFamily="34" charset="0"/>
                        </a:rPr>
                        <a:t>318 (2.5)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33415415"/>
                  </a:ext>
                </a:extLst>
              </a:tr>
            </a:tbl>
          </a:graphicData>
        </a:graphic>
      </p:graphicFrame>
      <p:sp>
        <p:nvSpPr>
          <p:cNvPr id="6" name="TextBox 5">
            <a:extLst>
              <a:ext uri="{FF2B5EF4-FFF2-40B4-BE49-F238E27FC236}">
                <a16:creationId xmlns:a16="http://schemas.microsoft.com/office/drawing/2014/main" id="{EE885BAC-E18C-4C07-9670-DA5BECE0341A}"/>
              </a:ext>
            </a:extLst>
          </p:cNvPr>
          <p:cNvSpPr txBox="1"/>
          <p:nvPr/>
        </p:nvSpPr>
        <p:spPr bwMode="auto">
          <a:xfrm>
            <a:off x="6130290" y="5503608"/>
            <a:ext cx="5499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Native Hawaiian or other Pacific Islander, American Indian, or Alaska Native, multiple races, and other.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refusal to answer, no information, unknown, and missing values.</a:t>
            </a:r>
          </a:p>
        </p:txBody>
      </p:sp>
      <p:sp>
        <p:nvSpPr>
          <p:cNvPr id="9" name="TextBox 8">
            <a:extLst>
              <a:ext uri="{FF2B5EF4-FFF2-40B4-BE49-F238E27FC236}">
                <a16:creationId xmlns:a16="http://schemas.microsoft.com/office/drawing/2014/main" id="{45E84659-38E8-41DE-AE6A-AE83E455E69C}"/>
              </a:ext>
            </a:extLst>
          </p:cNvPr>
          <p:cNvSpPr txBox="1"/>
          <p:nvPr/>
        </p:nvSpPr>
        <p:spPr bwMode="auto">
          <a:xfrm>
            <a:off x="426879" y="6412793"/>
            <a:ext cx="18846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Wiltz. MMWR. 2022;71:96.</a:t>
            </a:r>
          </a:p>
        </p:txBody>
      </p:sp>
      <p:grpSp>
        <p:nvGrpSpPr>
          <p:cNvPr id="10" name="Group 9">
            <a:extLst>
              <a:ext uri="{FF2B5EF4-FFF2-40B4-BE49-F238E27FC236}">
                <a16:creationId xmlns:a16="http://schemas.microsoft.com/office/drawing/2014/main" id="{8F6720E2-A3E4-4E83-8661-94EA751D5A2C}"/>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4ACCC59B-A1E8-4648-8586-3870BF6804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3BF8C754-21BA-4B91-8DD7-8E9A4E01515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9032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5208F-B6D1-4E6C-94E4-0CE31C9AA913}"/>
              </a:ext>
            </a:extLst>
          </p:cNvPr>
          <p:cNvSpPr>
            <a:spLocks noGrp="1"/>
          </p:cNvSpPr>
          <p:nvPr>
            <p:ph type="title"/>
          </p:nvPr>
        </p:nvSpPr>
        <p:spPr/>
        <p:txBody>
          <a:bodyPr/>
          <a:lstStyle/>
          <a:p>
            <a:r>
              <a:rPr lang="en-US" dirty="0"/>
              <a:t>Take-home Points</a:t>
            </a:r>
          </a:p>
        </p:txBody>
      </p:sp>
      <p:sp>
        <p:nvSpPr>
          <p:cNvPr id="3" name="Content Placeholder 2">
            <a:extLst>
              <a:ext uri="{FF2B5EF4-FFF2-40B4-BE49-F238E27FC236}">
                <a16:creationId xmlns:a16="http://schemas.microsoft.com/office/drawing/2014/main" id="{A0096341-6F2A-412B-A0F3-E206F068A0FA}"/>
              </a:ext>
            </a:extLst>
          </p:cNvPr>
          <p:cNvSpPr>
            <a:spLocks noGrp="1"/>
          </p:cNvSpPr>
          <p:nvPr>
            <p:ph idx="1"/>
          </p:nvPr>
        </p:nvSpPr>
        <p:spPr>
          <a:xfrm>
            <a:off x="604675" y="1513047"/>
            <a:ext cx="11031065" cy="4650686"/>
          </a:xfrm>
        </p:spPr>
        <p:txBody>
          <a:bodyPr/>
          <a:lstStyle/>
          <a:p>
            <a:r>
              <a:rPr lang="en-US" sz="2600" dirty="0"/>
              <a:t>Many mAbs have completely lost neutralizing activity against omicron</a:t>
            </a:r>
          </a:p>
          <a:p>
            <a:r>
              <a:rPr lang="en-US" sz="2600" dirty="0"/>
              <a:t>Certain mAbs are no longer authorized for use in prevention or treatment of mild to moderate COVID-19 in geographic regions where infection is likely to have been caused by omicron</a:t>
            </a:r>
          </a:p>
          <a:p>
            <a:pPr lvl="1"/>
            <a:r>
              <a:rPr lang="en-US" sz="2400" dirty="0"/>
              <a:t>Bebtelovimab retains activity against omicron BA.2</a:t>
            </a:r>
          </a:p>
          <a:p>
            <a:pPr lvl="1"/>
            <a:r>
              <a:rPr lang="en-US" sz="2400" dirty="0"/>
              <a:t>Sotrovimab lost activity against BA.2</a:t>
            </a:r>
          </a:p>
          <a:p>
            <a:pPr lvl="1"/>
            <a:r>
              <a:rPr lang="en-US" sz="2400" dirty="0"/>
              <a:t>Tixagevimab + cilgavimab (pre-exposure prophylaxis) has reduced activity against BA.1 and requires a higher dose</a:t>
            </a:r>
          </a:p>
          <a:p>
            <a:r>
              <a:rPr lang="en-US" sz="2600" dirty="0"/>
              <a:t>Efforts to reduce racial and ethnic disparities with equitable outpatient COVID-19 treatment access, practices, and supportive systems are urgently needed</a:t>
            </a:r>
          </a:p>
          <a:p>
            <a:pPr marL="457200" lvl="1" indent="0">
              <a:buNone/>
            </a:pPr>
            <a:endParaRPr lang="en-US" dirty="0"/>
          </a:p>
          <a:p>
            <a:endParaRPr lang="en-US" sz="2600" dirty="0"/>
          </a:p>
        </p:txBody>
      </p:sp>
      <p:grpSp>
        <p:nvGrpSpPr>
          <p:cNvPr id="4" name="Group 3">
            <a:extLst>
              <a:ext uri="{FF2B5EF4-FFF2-40B4-BE49-F238E27FC236}">
                <a16:creationId xmlns:a16="http://schemas.microsoft.com/office/drawing/2014/main" id="{5CD0C2B0-A845-4E25-B6CC-5132E2A3D84A}"/>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A0C287DC-7BD6-4E7A-A103-7A6CE8A06C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4F7ADE0A-C543-4E90-8EC7-2371DE9D42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287807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COVID-19!</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spcBef>
                <a:spcPts val="0"/>
              </a:spcBef>
              <a:spcAft>
                <a:spcPts val="0"/>
              </a:spcAft>
              <a:buClr>
                <a:schemeClr val="accent6"/>
              </a:buClr>
              <a:defRPr/>
            </a:pPr>
            <a:r>
              <a:rPr lang="en-US" sz="2400" dirty="0">
                <a:solidFill>
                  <a:srgbClr val="E1471D"/>
                </a:solidFill>
              </a:rPr>
              <a:t>Medical Minute </a:t>
            </a:r>
            <a:r>
              <a:rPr lang="en-US" sz="2400" b="0" dirty="0"/>
              <a:t>presentations on therapeutic options for patients with COVID-19</a:t>
            </a:r>
          </a:p>
          <a:p>
            <a:pPr eaLnBrk="1" hangingPunct="1">
              <a:spcBef>
                <a:spcPts val="0"/>
              </a:spcBef>
              <a:spcAft>
                <a:spcPts val="0"/>
              </a:spcAft>
              <a:buClr>
                <a:schemeClr val="accent6"/>
              </a:buClr>
              <a:defRPr/>
            </a:pPr>
            <a:endParaRPr lang="en-US" sz="2400" b="0" dirty="0"/>
          </a:p>
          <a:p>
            <a:pPr>
              <a:spcBef>
                <a:spcPts val="0"/>
              </a:spcBef>
              <a:spcAft>
                <a:spcPts val="0"/>
              </a:spcAft>
              <a:buClr>
                <a:schemeClr val="accent6"/>
              </a:buClr>
              <a:defRPr/>
            </a:pPr>
            <a:r>
              <a:rPr lang="en-US" sz="2400" dirty="0">
                <a:solidFill>
                  <a:srgbClr val="E1471D"/>
                </a:solidFill>
              </a:rPr>
              <a:t>Podcasts </a:t>
            </a:r>
            <a:r>
              <a:rPr lang="en-US" sz="2400" b="0" dirty="0"/>
              <a:t>hosted by expert faculty</a:t>
            </a:r>
          </a:p>
          <a:p>
            <a:pPr>
              <a:spcBef>
                <a:spcPts val="0"/>
              </a:spcBef>
              <a:spcAft>
                <a:spcPts val="0"/>
              </a:spcAft>
              <a:buClr>
                <a:schemeClr val="accent6"/>
              </a:buClr>
              <a:defRPr/>
            </a:pPr>
            <a:endParaRPr lang="en-US" sz="2400" b="0" dirty="0">
              <a:solidFill>
                <a:schemeClr val="accent3"/>
              </a:solidFill>
            </a:endParaRPr>
          </a:p>
          <a:p>
            <a:pPr>
              <a:spcBef>
                <a:spcPts val="0"/>
              </a:spcBef>
              <a:spcAft>
                <a:spcPts val="0"/>
              </a:spcAft>
              <a:buClr>
                <a:schemeClr val="accent6"/>
              </a:buClr>
              <a:defRPr/>
            </a:pPr>
            <a:r>
              <a:rPr lang="en-US" sz="2400" dirty="0">
                <a:solidFill>
                  <a:schemeClr val="accent3"/>
                </a:solidFill>
              </a:rPr>
              <a:t>Downloadable </a:t>
            </a:r>
            <a:r>
              <a:rPr lang="en-US" sz="2400" dirty="0" err="1">
                <a:solidFill>
                  <a:schemeClr val="accent3"/>
                </a:solidFill>
              </a:rPr>
              <a:t>slidesets</a:t>
            </a:r>
            <a:r>
              <a:rPr lang="en-US" sz="2400" dirty="0">
                <a:solidFill>
                  <a:schemeClr val="accent3"/>
                </a:solidFill>
              </a:rPr>
              <a:t> </a:t>
            </a:r>
            <a:r>
              <a:rPr lang="en-US" sz="2400" b="0" dirty="0"/>
              <a:t>on key treatment options for COVID-19</a:t>
            </a:r>
          </a:p>
          <a:p>
            <a:pPr>
              <a:spcBef>
                <a:spcPts val="0"/>
              </a:spcBef>
              <a:spcAft>
                <a:spcPts val="0"/>
              </a:spcAft>
              <a:buClr>
                <a:schemeClr val="accent6"/>
              </a:buClr>
              <a:defRPr/>
            </a:pPr>
            <a:endParaRPr lang="en-US" sz="2400" b="0"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chemeClr val="accent3"/>
                </a:solidFill>
                <a:hlinkClick r:id="rId3"/>
              </a:rPr>
              <a:t>clinicaloptions.com/infectious-disease</a:t>
            </a:r>
            <a:r>
              <a:rPr lang="en-US" sz="2400" b="1" dirty="0">
                <a:solidFill>
                  <a:schemeClr val="accent3"/>
                </a:solidFill>
              </a:rPr>
              <a:t> </a:t>
            </a:r>
            <a:endParaRPr lang="en-US" sz="2400" b="1" u="sng" dirty="0">
              <a:solidFill>
                <a:schemeClr val="accent3"/>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134128490"/>
      </p:ext>
    </p:extLst>
  </p:cSld>
  <p:clrMapOvr>
    <a:masterClrMapping/>
  </p:clrMapOvr>
</p:sld>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04f05e2b-b5ce-4cc3-b7fc-caa989041ab0">AQFSE3YVE7DN-1782720009-7</_dlc_DocId>
    <_dlc_DocIdUrl xmlns="04f05e2b-b5ce-4cc3-b7fc-caa989041ab0">
      <Url>https://intranet.clinicaloptions.com/mews/infectiousdisease/ID_2021_C19_Which_Drug_When_MM_(PRP4507)/Medical_Minute__03/_layouts/15/DocIdRedir.aspx?ID=AQFSE3YVE7DN-1782720009-7</Url>
      <Description>AQFSE3YVE7DN-1782720009-7</Description>
    </_dlc_DocIdUrl>
    <Document_x0020_Category xmlns="c77f6096-5cce-489a-83bd-a09bc2fff893">VP Downloadable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C7883DA953DE754BB7138BFEEB6E1E40" ma:contentTypeVersion="1" ma:contentTypeDescription="Create a new document." ma:contentTypeScope="" ma:versionID="5c02a29eaa3d2c43373a3a8d50bba0af">
  <xsd:schema xmlns:xsd="http://www.w3.org/2001/XMLSchema" xmlns:xs="http://www.w3.org/2001/XMLSchema" xmlns:p="http://schemas.microsoft.com/office/2006/metadata/properties" xmlns:ns2="04f05e2b-b5ce-4cc3-b7fc-caa989041ab0" xmlns:ns3="c77f6096-5cce-489a-83bd-a09bc2fff893" targetNamespace="http://schemas.microsoft.com/office/2006/metadata/properties" ma:root="true" ma:fieldsID="b7e7f092282131cf71e2c4ad8369a329" ns2:_="" ns3:_="">
    <xsd:import namespace="04f05e2b-b5ce-4cc3-b7fc-caa989041ab0"/>
    <xsd:import namespace="c77f6096-5cce-489a-83bd-a09bc2fff89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f05e2b-b5ce-4cc3-b7fc-caa989041ab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77f6096-5cce-489a-83bd-a09bc2fff89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VP"/>
          <xsd:enumeration value="VP Downloadable Slides"/>
          <xsd:enumeration value="Slide notes - VP/ER"/>
          <xsd:enumeration value="Slide audio - VP/ER"/>
          <xsd:enumeration value="Permissions"/>
          <xsd:enumeration value="Outcomes - Questions"/>
          <xsd:enumeration value="Frontmatter Template (formerly CM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A9BC17-BD79-4EAD-B78B-7E9A1DAA10D7}">
  <ds:schemaRefs>
    <ds:schemaRef ds:uri="http://schemas.microsoft.com/sharepoint/v3/contenttype/forms"/>
  </ds:schemaRefs>
</ds:datastoreItem>
</file>

<file path=customXml/itemProps2.xml><?xml version="1.0" encoding="utf-8"?>
<ds:datastoreItem xmlns:ds="http://schemas.openxmlformats.org/officeDocument/2006/customXml" ds:itemID="{6869FE8D-A742-4FA1-A32C-5B3DB0AC21DE}">
  <ds:schemaRefs>
    <ds:schemaRef ds:uri="http://schemas.microsoft.com/sharepoint/events"/>
  </ds:schemaRefs>
</ds:datastoreItem>
</file>

<file path=customXml/itemProps3.xml><?xml version="1.0" encoding="utf-8"?>
<ds:datastoreItem xmlns:ds="http://schemas.openxmlformats.org/officeDocument/2006/customXml" ds:itemID="{1B61EB9E-15D4-42A7-9F4C-8F132D047462}">
  <ds:schemaRefs>
    <ds:schemaRef ds:uri="http://schemas.microsoft.com/office/2006/documentManagement/types"/>
    <ds:schemaRef ds:uri="04f05e2b-b5ce-4cc3-b7fc-caa989041ab0"/>
    <ds:schemaRef ds:uri="http://schemas.microsoft.com/office/infopath/2007/PartnerControls"/>
    <ds:schemaRef ds:uri="http://purl.org/dc/terms/"/>
    <ds:schemaRef ds:uri="c77f6096-5cce-489a-83bd-a09bc2fff893"/>
    <ds:schemaRef ds:uri="http://www.w3.org/XML/1998/namespace"/>
    <ds:schemaRef ds:uri="http://schemas.openxmlformats.org/package/2006/metadata/core-properties"/>
    <ds:schemaRef ds:uri="http://schemas.microsoft.com/office/2006/metadata/properties"/>
    <ds:schemaRef ds:uri="http://purl.org/dc/dcmitype/"/>
    <ds:schemaRef ds:uri="http://purl.org/dc/elements/1.1/"/>
  </ds:schemaRefs>
</ds:datastoreItem>
</file>

<file path=customXml/itemProps4.xml><?xml version="1.0" encoding="utf-8"?>
<ds:datastoreItem xmlns:ds="http://schemas.openxmlformats.org/officeDocument/2006/customXml" ds:itemID="{2DDA8338-6301-45EC-AC73-1F441B738E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f05e2b-b5ce-4cc3-b7fc-caa989041ab0"/>
    <ds:schemaRef ds:uri="c77f6096-5cce-489a-83bd-a09bc2fff8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91</TotalTime>
  <Words>3747</Words>
  <Application>Microsoft Office PowerPoint</Application>
  <PresentationFormat>Widescreen</PresentationFormat>
  <Paragraphs>585</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ff-quadraat-web-pro</vt:lpstr>
      <vt:lpstr>Open Sans</vt:lpstr>
      <vt:lpstr>Public Sans</vt:lpstr>
      <vt:lpstr>Segoe UI</vt:lpstr>
      <vt:lpstr>Times</vt:lpstr>
      <vt:lpstr>Wingdings</vt:lpstr>
      <vt:lpstr>1_2017_HTAA_Diabetes</vt:lpstr>
      <vt:lpstr>COVID-19: Which Drug, When, and Why? Slideset:  Monoclonal Antibody Treatments</vt:lpstr>
      <vt:lpstr>About These Slides</vt:lpstr>
      <vt:lpstr>Faculty</vt:lpstr>
      <vt:lpstr>Monoclonal Antibodies and SARS-CoV-2</vt:lpstr>
      <vt:lpstr>Monoclonal Antibodies Against SARS-CoV-2</vt:lpstr>
      <vt:lpstr>SARS-CoV-2 Omicron Variant</vt:lpstr>
      <vt:lpstr>Omicron Subvariants BA.1, BA.2, and BA.3</vt:lpstr>
      <vt:lpstr>Efficacy of Monoclonal Antibodies Against  SARS-CoV-2 Omicron Subvariant BA.2</vt:lpstr>
      <vt:lpstr>Monoclonal Antibodies:  Treatment and Prophylaxis Options</vt:lpstr>
      <vt:lpstr>Sotrovimab: Data, Authorization, and Dosing</vt:lpstr>
      <vt:lpstr>BLAZE-4: Bebtelovimab in Participants  With Mild to Moderate COVID-19 Illness</vt:lpstr>
      <vt:lpstr>Bebtelovimab: Activity Against Omicron BA.2 Subvariant</vt:lpstr>
      <vt:lpstr>Bebtelovimab Emergency Use Authorization </vt:lpstr>
      <vt:lpstr>PROVENT: Tixagevimab + Cilgavimab as  Pre-exposure Prophylaxis of COVID-19 </vt:lpstr>
      <vt:lpstr>Tixagevimab + Cilgavimab  Emergency Use Authorization </vt:lpstr>
      <vt:lpstr>Phase III Clinical Trial Efficacy Data in  Nonhospitalized Patients </vt:lpstr>
      <vt:lpstr>Place in Therapy and Treatment Prioritization</vt:lpstr>
      <vt:lpstr>Medical Conditions That  Increase Risk for Severe COVID-19</vt:lpstr>
      <vt:lpstr>COVID-19 Outpatient Clinical Decision Aid for  Patients ≥12 Yr of Age Weighing ≥40 Kg</vt:lpstr>
      <vt:lpstr>NIH Panel Patient Prioritization for Outpatient Anti–SARS-CoV-2 Therapies With Logistical or Supply Constraints</vt:lpstr>
      <vt:lpstr>NIH Prioritization for Outpatient  Monoclonal Antibody Pre-exposure Prophylaxis</vt:lpstr>
      <vt:lpstr>My Approach: Prioritizing Outpatient COVID-19 Treatment in Patients at Risk for Severe Disease</vt:lpstr>
      <vt:lpstr>Monoclonal Antibody Access and Equity</vt:lpstr>
      <vt:lpstr>PCORnet Data: Monoclonal Antibody  Receipt by Race and Ethnicity</vt:lpstr>
      <vt:lpstr>Take-home Points</vt:lpstr>
      <vt:lpstr>Go Online for More CCO  Coverage of COVID-19!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COVID-19: Which Drug, When, and Why? Slideset: Anti-inflammatory Agents and Immunomodulators</dc:title>
  <dc:creator>Sarah Anderson</dc:creator>
  <cp:lastModifiedBy>vwenzel@clinicaloptions.com</cp:lastModifiedBy>
  <cp:revision>9</cp:revision>
  <dcterms:created xsi:type="dcterms:W3CDTF">2022-04-04T19:00:50Z</dcterms:created>
  <dcterms:modified xsi:type="dcterms:W3CDTF">2022-04-13T19:04:01Z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0x010100C7883DA953DE754BB7138BFEEB6E1E40</vt:lpwstr>
  </property>
  <property fmtid="{D5CDD505-2E9C-101B-9397-08002B2CF9AE}" pid="3" name="_dlc_DocIdItemGuid">
    <vt:lpwstr>f5615602-ba17-42b0-8591-e04f25101869</vt:lpwstr>
  </property>
</Properties>
</file>